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141"/>
  </p:notesMasterIdLst>
  <p:handoutMasterIdLst>
    <p:handoutMasterId r:id="rId142"/>
  </p:handoutMasterIdLst>
  <p:sldIdLst>
    <p:sldId id="331" r:id="rId4"/>
    <p:sldId id="332" r:id="rId5"/>
    <p:sldId id="256" r:id="rId6"/>
    <p:sldId id="257" r:id="rId7"/>
    <p:sldId id="405" r:id="rId8"/>
    <p:sldId id="406" r:id="rId9"/>
    <p:sldId id="407" r:id="rId10"/>
    <p:sldId id="402" r:id="rId11"/>
    <p:sldId id="306" r:id="rId12"/>
    <p:sldId id="307" r:id="rId13"/>
    <p:sldId id="322" r:id="rId14"/>
    <p:sldId id="258" r:id="rId15"/>
    <p:sldId id="773" r:id="rId16"/>
    <p:sldId id="259" r:id="rId17"/>
    <p:sldId id="1472" r:id="rId18"/>
    <p:sldId id="334" r:id="rId19"/>
    <p:sldId id="333" r:id="rId20"/>
    <p:sldId id="260" r:id="rId21"/>
    <p:sldId id="323" r:id="rId22"/>
    <p:sldId id="261" r:id="rId23"/>
    <p:sldId id="263" r:id="rId24"/>
    <p:sldId id="337" r:id="rId25"/>
    <p:sldId id="338" r:id="rId26"/>
    <p:sldId id="339" r:id="rId27"/>
    <p:sldId id="264" r:id="rId28"/>
    <p:sldId id="266" r:id="rId29"/>
    <p:sldId id="265" r:id="rId30"/>
    <p:sldId id="774" r:id="rId31"/>
    <p:sldId id="267" r:id="rId32"/>
    <p:sldId id="340" r:id="rId33"/>
    <p:sldId id="1473" r:id="rId34"/>
    <p:sldId id="523" r:id="rId35"/>
    <p:sldId id="341" r:id="rId36"/>
    <p:sldId id="342" r:id="rId37"/>
    <p:sldId id="268" r:id="rId38"/>
    <p:sldId id="374" r:id="rId39"/>
    <p:sldId id="269" r:id="rId40"/>
    <p:sldId id="376" r:id="rId41"/>
    <p:sldId id="377" r:id="rId42"/>
    <p:sldId id="378" r:id="rId43"/>
    <p:sldId id="410" r:id="rId44"/>
    <p:sldId id="270" r:id="rId45"/>
    <p:sldId id="379" r:id="rId46"/>
    <p:sldId id="272" r:id="rId47"/>
    <p:sldId id="273" r:id="rId48"/>
    <p:sldId id="896" r:id="rId49"/>
    <p:sldId id="411" r:id="rId50"/>
    <p:sldId id="380" r:id="rId51"/>
    <p:sldId id="381" r:id="rId52"/>
    <p:sldId id="897" r:id="rId53"/>
    <p:sldId id="274" r:id="rId54"/>
    <p:sldId id="343" r:id="rId55"/>
    <p:sldId id="688" r:id="rId56"/>
    <p:sldId id="275" r:id="rId57"/>
    <p:sldId id="346" r:id="rId58"/>
    <p:sldId id="320" r:id="rId59"/>
    <p:sldId id="616" r:id="rId60"/>
    <p:sldId id="690" r:id="rId61"/>
    <p:sldId id="691" r:id="rId62"/>
    <p:sldId id="692" r:id="rId63"/>
    <p:sldId id="693" r:id="rId64"/>
    <p:sldId id="695" r:id="rId65"/>
    <p:sldId id="349" r:id="rId66"/>
    <p:sldId id="350" r:id="rId67"/>
    <p:sldId id="351" r:id="rId68"/>
    <p:sldId id="352" r:id="rId69"/>
    <p:sldId id="353" r:id="rId70"/>
    <p:sldId id="354" r:id="rId71"/>
    <p:sldId id="355" r:id="rId72"/>
    <p:sldId id="388" r:id="rId73"/>
    <p:sldId id="356" r:id="rId74"/>
    <p:sldId id="390" r:id="rId75"/>
    <p:sldId id="391" r:id="rId76"/>
    <p:sldId id="392" r:id="rId77"/>
    <p:sldId id="393" r:id="rId78"/>
    <p:sldId id="394" r:id="rId79"/>
    <p:sldId id="357" r:id="rId80"/>
    <p:sldId id="358" r:id="rId81"/>
    <p:sldId id="347" r:id="rId82"/>
    <p:sldId id="276" r:id="rId83"/>
    <p:sldId id="395" r:id="rId84"/>
    <p:sldId id="277" r:id="rId85"/>
    <p:sldId id="373" r:id="rId86"/>
    <p:sldId id="366" r:id="rId87"/>
    <p:sldId id="369" r:id="rId88"/>
    <p:sldId id="370" r:id="rId89"/>
    <p:sldId id="371" r:id="rId90"/>
    <p:sldId id="372" r:id="rId91"/>
    <p:sldId id="389" r:id="rId92"/>
    <p:sldId id="364" r:id="rId93"/>
    <p:sldId id="365" r:id="rId94"/>
    <p:sldId id="359" r:id="rId95"/>
    <p:sldId id="360" r:id="rId96"/>
    <p:sldId id="361" r:id="rId97"/>
    <p:sldId id="362" r:id="rId98"/>
    <p:sldId id="363" r:id="rId99"/>
    <p:sldId id="386" r:id="rId100"/>
    <p:sldId id="387" r:id="rId101"/>
    <p:sldId id="367" r:id="rId102"/>
    <p:sldId id="898" r:id="rId103"/>
    <p:sldId id="280" r:id="rId104"/>
    <p:sldId id="281" r:id="rId105"/>
    <p:sldId id="396" r:id="rId106"/>
    <p:sldId id="399" r:id="rId107"/>
    <p:sldId id="282" r:id="rId108"/>
    <p:sldId id="325" r:id="rId109"/>
    <p:sldId id="326" r:id="rId110"/>
    <p:sldId id="696" r:id="rId111"/>
    <p:sldId id="397" r:id="rId112"/>
    <p:sldId id="398" r:id="rId113"/>
    <p:sldId id="771" r:id="rId114"/>
    <p:sldId id="772" r:id="rId115"/>
    <p:sldId id="770" r:id="rId116"/>
    <p:sldId id="283" r:id="rId117"/>
    <p:sldId id="412" r:id="rId118"/>
    <p:sldId id="987" r:id="rId119"/>
    <p:sldId id="284" r:id="rId120"/>
    <p:sldId id="344" r:id="rId121"/>
    <p:sldId id="401" r:id="rId122"/>
    <p:sldId id="403" r:id="rId123"/>
    <p:sldId id="404" r:id="rId124"/>
    <p:sldId id="385" r:id="rId125"/>
    <p:sldId id="285" r:id="rId126"/>
    <p:sldId id="286" r:id="rId127"/>
    <p:sldId id="382" r:id="rId128"/>
    <p:sldId id="383" r:id="rId129"/>
    <p:sldId id="384" r:id="rId130"/>
    <p:sldId id="327" r:id="rId131"/>
    <p:sldId id="328" r:id="rId132"/>
    <p:sldId id="329" r:id="rId133"/>
    <p:sldId id="287" r:id="rId134"/>
    <p:sldId id="330" r:id="rId135"/>
    <p:sldId id="288" r:id="rId136"/>
    <p:sldId id="289" r:id="rId137"/>
    <p:sldId id="290" r:id="rId138"/>
    <p:sldId id="345" r:id="rId139"/>
    <p:sldId id="295" r:id="rId14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p:defaultTextStyle>
  <p:extLst>
    <p:ext uri="{EFAFB233-063F-42B5-8137-9DF3F51BA10A}">
      <p15:sldGuideLst xmlns:p15="http://schemas.microsoft.com/office/powerpoint/2012/main">
        <p15:guide id="1" orient="horz" pos="2205">
          <p15:clr>
            <a:srgbClr val="A4A3A4"/>
          </p15:clr>
        </p15:guide>
        <p15:guide id="2" pos="28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33CC33"/>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20" autoAdjust="0"/>
    <p:restoredTop sz="50000" autoAdjust="0"/>
  </p:normalViewPr>
  <p:slideViewPr>
    <p:cSldViewPr>
      <p:cViewPr varScale="1">
        <p:scale>
          <a:sx n="127" d="100"/>
          <a:sy n="127" d="100"/>
        </p:scale>
        <p:origin x="432" y="184"/>
      </p:cViewPr>
      <p:guideLst>
        <p:guide orient="horz" pos="2205"/>
        <p:guide pos="28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983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handoutMaster" Target="handoutMasters/handoutMaster1.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defRPr kumimoji="1" sz="1200">
                <a:latin typeface="Times New Roman" panose="02020603050405020304" pitchFamily="18" charset="0"/>
                <a:ea typeface="宋体" panose="02010600030101010101" pitchFamily="2" charset="-122"/>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defRPr kumimoji="1" sz="1200">
                <a:latin typeface="Times New Roman" panose="02020603050405020304" pitchFamily="18" charset="0"/>
                <a:ea typeface="宋体" panose="02010600030101010101" pitchFamily="2" charset="-122"/>
              </a:defRPr>
            </a:lvl1pPr>
          </a:lstStyle>
          <a:p>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defRPr kumimoji="1" sz="1200">
                <a:latin typeface="Times New Roman" panose="02020603050405020304" pitchFamily="18" charset="0"/>
                <a:ea typeface="宋体" panose="02010600030101010101" pitchFamily="2" charset="-122"/>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a:defRPr kumimoji="1" sz="1200">
                <a:latin typeface="Times New Roman" panose="02020603050405020304" pitchFamily="18" charset="0"/>
                <a:ea typeface="宋体" panose="02010600030101010101" pitchFamily="2" charset="-122"/>
              </a:defRPr>
            </a:lvl1pPr>
          </a:lstStyle>
          <a:p>
            <a:fld id="{D03B2EB8-77A3-4B34-B20C-F06AC4E2ABE8}"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defRPr kumimoji="1" sz="1200">
                <a:latin typeface="Times New Roman" panose="02020603050405020304" pitchFamily="18" charset="0"/>
                <a:ea typeface="宋体" panose="02010600030101010101" pitchFamily="2" charset="-122"/>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defRPr kumimoji="1" sz="1200">
                <a:latin typeface="Times New Roman" panose="02020603050405020304" pitchFamily="18" charset="0"/>
                <a:ea typeface="宋体" panose="02010600030101010101" pitchFamily="2" charset="-122"/>
              </a:defRPr>
            </a:lvl1pPr>
          </a:lstStyle>
          <a:p>
            <a:endParaRPr lang="en-US" altLang="zh-CN"/>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defRPr kumimoji="1" sz="1200">
                <a:latin typeface="Times New Roman" panose="02020603050405020304" pitchFamily="18" charset="0"/>
                <a:ea typeface="宋体" panose="02010600030101010101" pitchFamily="2" charset="-122"/>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a:defRPr kumimoji="1" sz="1200">
                <a:latin typeface="Times New Roman" panose="02020603050405020304" pitchFamily="18" charset="0"/>
                <a:ea typeface="宋体" panose="02010600030101010101" pitchFamily="2" charset="-122"/>
              </a:defRPr>
            </a:lvl1pPr>
          </a:lstStyle>
          <a:p>
            <a:fld id="{EA0E7C67-8C50-4642-8C36-132ACFF7E585}"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EA0E7C67-8C50-4642-8C36-132ACFF7E585}" type="slidenum">
              <a:rPr lang="en-US" altLang="zh-CN" smtClean="0"/>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监视哨作用：</a:t>
            </a:r>
          </a:p>
          <a:p>
            <a:r>
              <a:rPr lang="en-US" altLang="zh-CN"/>
              <a:t>1. 用来存储每次待插入的元素</a:t>
            </a:r>
          </a:p>
          <a:p>
            <a:r>
              <a:rPr lang="en-US" altLang="zh-CN"/>
              <a:t>2. </a:t>
            </a:r>
            <a:r>
              <a:rPr lang="zh-CN" altLang="en-US"/>
              <a:t>降低复杂度（https://blog.csdn.net/k0115/article/details/78994101?utm_medium=distribute.pc_relevant.none-task-blog-2%7Edefault%7EBlogCommendFromMachineLearnPai2%7Edefault-1.control&amp;depth_1-utm_source=distribute.pc_relevant.none-task-blog-2%7Edefault%7EBlogCommendFromMachineLearnPai2%7Edefault-1.control）</a:t>
            </a:r>
          </a:p>
        </p:txBody>
      </p:sp>
    </p:spTree>
    <p:extLst>
      <p:ext uri="{BB962C8B-B14F-4D97-AF65-F5344CB8AC3E}">
        <p14:creationId xmlns:p14="http://schemas.microsoft.com/office/powerpoint/2010/main" val="2770841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EA0E7C67-8C50-4642-8C36-132ACFF7E585}" type="slidenum">
              <a:rPr lang="en-US" altLang="zh-CN" smtClean="0"/>
              <a:t>50</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不稳定：</a:t>
            </a:r>
            <a:r>
              <a:rPr lang="en-US" altLang="zh-CN"/>
              <a:t>80 90 80* 20</a:t>
            </a:r>
          </a:p>
          <a:p>
            <a:r>
              <a:rPr lang="zh-CN" altLang="en-US"/>
              <a:t>第一次交换后变成 </a:t>
            </a:r>
            <a:r>
              <a:rPr lang="en-US" altLang="zh-CN"/>
              <a:t>20 90 80* 80</a:t>
            </a:r>
            <a:r>
              <a:rPr lang="zh-CN" altLang="en-US"/>
              <a:t>，</a:t>
            </a:r>
            <a:r>
              <a:rPr lang="en-US" altLang="zh-CN"/>
              <a:t>80</a:t>
            </a:r>
            <a:r>
              <a:rPr lang="zh-CN" altLang="en-US"/>
              <a:t>和</a:t>
            </a:r>
            <a:r>
              <a:rPr lang="en-US" altLang="zh-CN"/>
              <a:t>80*</a:t>
            </a:r>
            <a:r>
              <a:rPr lang="zh-CN" altLang="en-US"/>
              <a:t>的相对位置发生改变，因此不稳定</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EA0E7C67-8C50-4642-8C36-132ACFF7E585}" type="slidenum">
              <a:rPr lang="en-US" altLang="zh-CN" smtClean="0"/>
              <a:t>100</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kumimoji="1" lang="en-US" altLang="zh-CN" dirty="0">
                <a:cs typeface="Times New Roman" panose="02020603050405020304" pitchFamily="18" charset="0"/>
                <a:sym typeface="+mn-ea"/>
              </a:rPr>
              <a:t>r</a:t>
            </a:r>
            <a:r>
              <a:rPr kumimoji="1" lang="zh-CN" altLang="en-US" dirty="0">
                <a:cs typeface="Times New Roman" panose="02020603050405020304" pitchFamily="18" charset="0"/>
                <a:sym typeface="+mn-ea"/>
              </a:rPr>
              <a:t>是什么？未提及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内部排序：待排序记录存放在计算机随机存储器内进行的排序</a:t>
            </a:r>
          </a:p>
          <a:p>
            <a:r>
              <a:rPr lang="zh-CN" altLang="en-US"/>
              <a:t>外部排序：待排序记录过多，以致内存一次不能容纳全部记录，排序过程中还需要对外存进行访问的排序</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相当于前面的</a:t>
            </a:r>
            <a:r>
              <a:rPr lang="en-US" altLang="zh-CN"/>
              <a:t>merge</a:t>
            </a:r>
            <a:r>
              <a:rPr lang="zh-CN" altLang="en-US"/>
              <a:t>算法，</a:t>
            </a:r>
            <a:r>
              <a:rPr lang="en-US" altLang="zh-CN"/>
              <a:t>start1</a:t>
            </a:r>
            <a:r>
              <a:rPr lang="zh-CN" altLang="en-US"/>
              <a:t>和</a:t>
            </a:r>
            <a:r>
              <a:rPr lang="en-US" altLang="zh-CN"/>
              <a:t>start2</a:t>
            </a:r>
            <a:r>
              <a:rPr lang="zh-CN" altLang="en-US"/>
              <a:t>分别指向两个原始有序序列的头，对两个序列进行归并，并不是完整的两路归并算法</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EA0E7C67-8C50-4642-8C36-132ACFF7E585}" type="slidenum">
              <a:rPr lang="en-US" altLang="zh-CN" smtClean="0"/>
              <a:t>116</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每趟分配：对每个关键字进行分配，因此复杂度为</a:t>
            </a:r>
            <a:r>
              <a:rPr lang="en-US" altLang="zh-CN"/>
              <a:t>O(n)</a:t>
            </a:r>
          </a:p>
          <a:p>
            <a:r>
              <a:rPr lang="zh-CN" altLang="en-US"/>
              <a:t>每趟回收：对每个链队列进行回收，链队列总数为</a:t>
            </a:r>
            <a:r>
              <a:rPr lang="en-US" altLang="zh-CN"/>
              <a:t>rd</a:t>
            </a:r>
            <a:r>
              <a:rPr lang="zh-CN" altLang="en-US"/>
              <a:t>，因此复杂度为</a:t>
            </a:r>
            <a:r>
              <a:rPr lang="en-US" altLang="zh-CN"/>
              <a:t>O(rd)</a:t>
            </a: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地址排序：数据内容过大时，移动数据成本较高，则可以移动地址</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EA0E7C67-8C50-4642-8C36-132ACFF7E585}" type="slidenum">
              <a:rPr lang="en-US" altLang="zh-CN" smtClean="0"/>
              <a:t>13</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监视哨作用：</a:t>
            </a:r>
          </a:p>
          <a:p>
            <a:r>
              <a:rPr lang="en-US" altLang="zh-CN"/>
              <a:t>1. 用来存储每次待插入的元素</a:t>
            </a:r>
          </a:p>
          <a:p>
            <a:r>
              <a:rPr lang="en-US" altLang="zh-CN"/>
              <a:t>2. </a:t>
            </a:r>
            <a:r>
              <a:rPr lang="zh-CN" altLang="en-US"/>
              <a:t>降低复杂度（https://blog.csdn.net/k0115/article/details/78994101?utm_medium=distribute.pc_relevant.none-task-blog-2%7Edefault%7EBlogCommendFromMachineLearnPai2%7Edefault-1.control&amp;depth_1-utm_source=distribute.pc_relevant.none-task-blog-2%7Edefault%7EBlogCommendFromMachineLearnPai2%7Edefault-1.contro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for</a:t>
            </a:r>
            <a:r>
              <a:rPr lang="zh-CN" altLang="en-US"/>
              <a:t>循环的思想：将第</a:t>
            </a:r>
            <a:r>
              <a:rPr lang="en-US" altLang="zh-CN"/>
              <a:t>i</a:t>
            </a:r>
            <a:r>
              <a:rPr lang="zh-CN" altLang="en-US"/>
              <a:t>个元素与前面所有元素比较（从</a:t>
            </a:r>
            <a:r>
              <a:rPr lang="en-US" altLang="zh-CN"/>
              <a:t>j=i-1</a:t>
            </a:r>
            <a:r>
              <a:rPr lang="zh-CN" altLang="en-US"/>
              <a:t>到</a:t>
            </a:r>
            <a:r>
              <a:rPr lang="en-US" altLang="zh-CN"/>
              <a:t>1</a:t>
            </a:r>
            <a:r>
              <a:rPr lang="zh-CN" altLang="en-US"/>
              <a:t>），插入到对应位置。注意，前半段已有序</a:t>
            </a:r>
          </a:p>
          <a:p>
            <a:endParaRPr lang="zh-CN" altLang="en-US"/>
          </a:p>
          <a:p>
            <a:r>
              <a:rPr lang="zh-CN" altLang="en-US"/>
              <a:t>参考后面的例子（</a:t>
            </a:r>
            <a:r>
              <a:rPr lang="en-US" altLang="zh-CN"/>
              <a:t>21 25 49 25* 16 8</a:t>
            </a:r>
            <a:r>
              <a:rPr lang="zh-CN" altLang="en-US"/>
              <a:t>）</a:t>
            </a:r>
          </a:p>
          <a:p>
            <a:r>
              <a:rPr lang="en-US" altLang="zh-CN"/>
              <a:t>i=2</a:t>
            </a:r>
            <a:r>
              <a:rPr lang="zh-CN" altLang="en-US"/>
              <a:t>时，将</a:t>
            </a:r>
            <a:r>
              <a:rPr lang="en-US" altLang="zh-CN"/>
              <a:t>25</a:t>
            </a:r>
            <a:r>
              <a:rPr lang="zh-CN" altLang="en-US"/>
              <a:t>插入前面的有序序列（</a:t>
            </a:r>
            <a:r>
              <a:rPr lang="en-US" altLang="zh-CN"/>
              <a:t>21</a:t>
            </a:r>
            <a:r>
              <a:rPr lang="zh-CN" altLang="en-US"/>
              <a:t>）中，前面元素不动，添加</a:t>
            </a:r>
            <a:r>
              <a:rPr lang="en-US" altLang="zh-CN"/>
              <a:t>25</a:t>
            </a:r>
            <a:r>
              <a:rPr lang="zh-CN" altLang="en-US"/>
              <a:t>后变成（</a:t>
            </a:r>
            <a:r>
              <a:rPr lang="en-US" altLang="zh-CN"/>
              <a:t>21 25</a:t>
            </a:r>
            <a:r>
              <a:rPr lang="zh-CN" altLang="en-US"/>
              <a:t>）</a:t>
            </a:r>
          </a:p>
          <a:p>
            <a:r>
              <a:rPr lang="en-US" altLang="zh-CN"/>
              <a:t>i=3</a:t>
            </a:r>
            <a:r>
              <a:rPr lang="zh-CN" altLang="en-US"/>
              <a:t>时，将</a:t>
            </a:r>
            <a:r>
              <a:rPr lang="en-US" altLang="zh-CN"/>
              <a:t>49....</a:t>
            </a:r>
            <a:r>
              <a:rPr lang="zh-CN" altLang="en-US">
                <a:sym typeface="+mn-ea"/>
              </a:rPr>
              <a:t>变成（</a:t>
            </a:r>
            <a:r>
              <a:rPr lang="en-US" altLang="zh-CN">
                <a:sym typeface="+mn-ea"/>
              </a:rPr>
              <a:t>21 25 49</a:t>
            </a:r>
            <a:r>
              <a:rPr lang="zh-CN" altLang="en-US">
                <a:sym typeface="+mn-ea"/>
              </a:rPr>
              <a:t>）</a:t>
            </a:r>
            <a:endParaRPr lang="zh-CN" altLang="en-US"/>
          </a:p>
          <a:p>
            <a:r>
              <a:rPr lang="en-US" altLang="zh-CN">
                <a:sym typeface="+mn-ea"/>
              </a:rPr>
              <a:t>i=4</a:t>
            </a:r>
            <a:r>
              <a:rPr lang="zh-CN" altLang="en-US">
                <a:sym typeface="+mn-ea"/>
              </a:rPr>
              <a:t>时，将</a:t>
            </a:r>
            <a:r>
              <a:rPr lang="en-US" altLang="zh-CN">
                <a:sym typeface="+mn-ea"/>
              </a:rPr>
              <a:t>25*</a:t>
            </a:r>
            <a:r>
              <a:rPr lang="zh-CN" altLang="en-US">
                <a:sym typeface="+mn-ea"/>
              </a:rPr>
              <a:t>插入前面的有序序列（</a:t>
            </a:r>
            <a:r>
              <a:rPr lang="en-US" altLang="zh-CN">
                <a:sym typeface="+mn-ea"/>
              </a:rPr>
              <a:t>21 25 49</a:t>
            </a:r>
            <a:r>
              <a:rPr lang="zh-CN" altLang="en-US">
                <a:sym typeface="+mn-ea"/>
              </a:rPr>
              <a:t>）中，添加后变成（</a:t>
            </a:r>
            <a:r>
              <a:rPr lang="en-US" altLang="zh-CN">
                <a:sym typeface="+mn-ea"/>
              </a:rPr>
              <a:t>21 25 25* 49</a:t>
            </a:r>
            <a:r>
              <a:rPr lang="zh-CN" altLang="en-US">
                <a:sym typeface="+mn-ea"/>
              </a:rPr>
              <a:t>）</a:t>
            </a:r>
            <a:endParaRPr lang="zh-CN" altLang="en-US"/>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最小移动记录次数：每次均不需要移动，但需要两次赋值（赋值给</a:t>
            </a:r>
            <a:r>
              <a:rPr lang="en-US" altLang="zh-CN"/>
              <a:t>temp</a:t>
            </a:r>
            <a:r>
              <a:rPr lang="zh-CN" altLang="en-US"/>
              <a:t>，再通过</a:t>
            </a:r>
            <a:r>
              <a:rPr lang="en-US" altLang="zh-CN"/>
              <a:t>temp</a:t>
            </a:r>
            <a:r>
              <a:rPr lang="zh-CN" altLang="en-US"/>
              <a:t>赋值回来）</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关于希尔排序增量问题是这样，首先，只要是增量递减直到1的，都是符合要求的增量序列（ppt中举的例子就是这种情况）；然后，不同的增量序列是有一些优劣性的，ppt中说的增量间互质是一种更优的方法，不会出现重复排序，比如你看ppt中的例子，当d=4时，49和13在一个子序列中，他俩需要排一次，当d=2时，13和49还在同一个子序列中，他俩又被比较了一次，所以这个操作其实是多余的，可以通过让增量序列互质来避免</a:t>
            </a:r>
          </a:p>
          <a:p>
            <a:endParaRPr lang="zh-CN" altLang="en-US"/>
          </a:p>
          <a:p>
            <a:r>
              <a:rPr lang="zh-CN" altLang="en-US"/>
              <a:t>所以不管是否互质都可以，但互质情况下更优</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EA0E7C67-8C50-4642-8C36-132ACFF7E585}" type="slidenum">
              <a:rPr lang="en-US" altLang="zh-CN" smtClean="0"/>
              <a:t>28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37218" name="Group 2"/>
          <p:cNvGrpSpPr/>
          <p:nvPr/>
        </p:nvGrpSpPr>
        <p:grpSpPr bwMode="auto">
          <a:xfrm>
            <a:off x="0" y="3902075"/>
            <a:ext cx="3400425" cy="2949575"/>
            <a:chOff x="0" y="2458"/>
            <a:chExt cx="2142" cy="1858"/>
          </a:xfrm>
        </p:grpSpPr>
        <p:sp>
          <p:nvSpPr>
            <p:cNvPr id="137219"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7220"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7221"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7222"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7223"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7224"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7225"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37226" name="Rectangle 10"/>
          <p:cNvSpPr>
            <a:spLocks noGrp="1" noChangeArrowheads="1"/>
          </p:cNvSpPr>
          <p:nvPr>
            <p:ph type="ctrTitle" sz="quarter"/>
          </p:nvPr>
        </p:nvSpPr>
        <p:spPr>
          <a:xfrm>
            <a:off x="685800" y="1873250"/>
            <a:ext cx="7772400" cy="1555750"/>
          </a:xfrm>
        </p:spPr>
        <p:txBody>
          <a:bodyPr/>
          <a:lstStyle>
            <a:lvl1pPr>
              <a:defRPr sz="4800" b="1"/>
            </a:lvl1pPr>
          </a:lstStyle>
          <a:p>
            <a:pPr lvl="0"/>
            <a:r>
              <a:rPr lang="zh-CN" altLang="en-US" noProof="0"/>
              <a:t>单击此处编辑母版标题样式</a:t>
            </a:r>
          </a:p>
        </p:txBody>
      </p:sp>
      <p:sp>
        <p:nvSpPr>
          <p:cNvPr id="137227"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37228" name="Rectangle 12"/>
          <p:cNvSpPr>
            <a:spLocks noGrp="1" noChangeArrowheads="1"/>
          </p:cNvSpPr>
          <p:nvPr>
            <p:ph type="dt" sz="quarter" idx="2"/>
          </p:nvPr>
        </p:nvSpPr>
        <p:spPr/>
        <p:txBody>
          <a:bodyPr/>
          <a:lstStyle>
            <a:lvl1pPr>
              <a:defRPr/>
            </a:lvl1pPr>
          </a:lstStyle>
          <a:p>
            <a:endParaRPr lang="en-US" altLang="zh-CN"/>
          </a:p>
        </p:txBody>
      </p:sp>
      <p:sp>
        <p:nvSpPr>
          <p:cNvPr id="137229" name="Rectangle 13"/>
          <p:cNvSpPr>
            <a:spLocks noGrp="1" noChangeArrowheads="1"/>
          </p:cNvSpPr>
          <p:nvPr>
            <p:ph type="ftr" sz="quarter" idx="3"/>
          </p:nvPr>
        </p:nvSpPr>
        <p:spPr>
          <a:xfrm>
            <a:off x="3124200" y="6248400"/>
            <a:ext cx="2895600" cy="457200"/>
          </a:xfrm>
        </p:spPr>
        <p:txBody>
          <a:bodyPr bIns="45720" anchor="t"/>
          <a:lstStyle>
            <a:lvl1pPr>
              <a:defRPr/>
            </a:lvl1pPr>
          </a:lstStyle>
          <a:p>
            <a:r>
              <a:rPr lang="en-US" altLang="zh-CN"/>
              <a:t> Prof. Q. Wang</a:t>
            </a:r>
          </a:p>
        </p:txBody>
      </p:sp>
      <p:sp>
        <p:nvSpPr>
          <p:cNvPr id="137230" name="Rectangle 14"/>
          <p:cNvSpPr>
            <a:spLocks noGrp="1" noChangeArrowheads="1"/>
          </p:cNvSpPr>
          <p:nvPr>
            <p:ph type="sldNum" sz="quarter" idx="4"/>
          </p:nvPr>
        </p:nvSpPr>
        <p:spPr/>
        <p:txBody>
          <a:bodyPr/>
          <a:lstStyle>
            <a:lvl1pPr>
              <a:defRPr/>
            </a:lvl1pPr>
          </a:lstStyle>
          <a:p>
            <a:fld id="{8D6C7722-0682-4400-93E3-CCA7285F6B65}" type="slidenum">
              <a:rPr lang="en-US" altLang="zh-CN"/>
              <a:t>‹#›</a:t>
            </a:fld>
            <a:endParaRPr lang="en-US" altLang="zh-CN"/>
          </a:p>
        </p:txBody>
      </p:sp>
      <p:grpSp>
        <p:nvGrpSpPr>
          <p:cNvPr id="21" name="组合 20"/>
          <p:cNvGrpSpPr/>
          <p:nvPr userDrawn="1"/>
        </p:nvGrpSpPr>
        <p:grpSpPr>
          <a:xfrm>
            <a:off x="-6351" y="0"/>
            <a:ext cx="9156701" cy="847825"/>
            <a:chOff x="-7938" y="-11113"/>
            <a:chExt cx="9156701" cy="847825"/>
          </a:xfrm>
        </p:grpSpPr>
        <p:grpSp>
          <p:nvGrpSpPr>
            <p:cNvPr id="22" name="Group 16"/>
            <p:cNvGrpSpPr/>
            <p:nvPr userDrawn="1"/>
          </p:nvGrpSpPr>
          <p:grpSpPr bwMode="auto">
            <a:xfrm>
              <a:off x="-7938" y="-11113"/>
              <a:ext cx="9156701" cy="836613"/>
              <a:chOff x="1" y="0"/>
              <a:chExt cx="5768" cy="527"/>
            </a:xfrm>
          </p:grpSpPr>
          <p:sp>
            <p:nvSpPr>
              <p:cNvPr id="25" name="Rectangle 17"/>
              <p:cNvSpPr>
                <a:spLocks noChangeArrowheads="1"/>
              </p:cNvSpPr>
              <p:nvPr userDrawn="1"/>
            </p:nvSpPr>
            <p:spPr bwMode="auto">
              <a:xfrm>
                <a:off x="9" y="0"/>
                <a:ext cx="5760" cy="5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pic>
            <p:nvPicPr>
              <p:cNvPr id="26" name="Picture 18" descr="title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
                <a:ext cx="1974"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Text Box 19"/>
            <p:cNvSpPr txBox="1">
              <a:spLocks noChangeArrowheads="1"/>
            </p:cNvSpPr>
            <p:nvPr userDrawn="1"/>
          </p:nvSpPr>
          <p:spPr bwMode="auto">
            <a:xfrm>
              <a:off x="6460268" y="0"/>
              <a:ext cx="26821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2800" dirty="0">
                  <a:solidFill>
                    <a:srgbClr val="0000FF"/>
                  </a:solidFill>
                  <a:ea typeface="华文新魏" panose="02010800040101010101" pitchFamily="2" charset="-122"/>
                </a:rPr>
                <a:t>Data Structures</a:t>
              </a:r>
            </a:p>
          </p:txBody>
        </p:sp>
        <p:sp>
          <p:nvSpPr>
            <p:cNvPr id="24" name="Text Box 21"/>
            <p:cNvSpPr txBox="1">
              <a:spLocks noChangeArrowheads="1"/>
            </p:cNvSpPr>
            <p:nvPr userDrawn="1"/>
          </p:nvSpPr>
          <p:spPr bwMode="auto">
            <a:xfrm>
              <a:off x="6596508" y="498158"/>
              <a:ext cx="25474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1600" dirty="0">
                  <a:solidFill>
                    <a:srgbClr val="CC0000"/>
                  </a:solidFill>
                  <a:latin typeface="Impact" panose="020B0806030902050204" pitchFamily="34" charset="0"/>
                  <a:ea typeface="华文行楷" panose="02010800040101010101" pitchFamily="2" charset="-122"/>
                </a:rPr>
                <a:t>School of Computer Science</a:t>
              </a: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7788D8C6-7ED4-4399-9A27-DD258069D683}" type="slidenum">
              <a:rPr lang="en-US" altLang="zh-CN"/>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7BE32DD9-A519-4E82-AB93-D1769B0479CA}" type="slidenum">
              <a:rPr lang="en-US" altLang="zh-CN"/>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页脚占位符 3"/>
          <p:cNvSpPr>
            <a:spLocks noGrp="1"/>
          </p:cNvSpPr>
          <p:nvPr>
            <p:ph type="ftr" sz="quarter" idx="10"/>
          </p:nvPr>
        </p:nvSpPr>
        <p:spPr/>
        <p:txBody>
          <a:bodyPr/>
          <a:lstStyle>
            <a:lvl1pPr>
              <a:defRPr/>
            </a:lvl1pPr>
          </a:lstStyle>
          <a:p>
            <a:r>
              <a:rPr lang="en-US" altLang="zh-CN"/>
              <a:t> Prof. Q. Wang</a:t>
            </a:r>
          </a:p>
        </p:txBody>
      </p:sp>
      <p:sp>
        <p:nvSpPr>
          <p:cNvPr id="5" name="日期占位符 4"/>
          <p:cNvSpPr>
            <a:spLocks noGrp="1"/>
          </p:cNvSpPr>
          <p:nvPr>
            <p:ph type="dt" sz="half"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endParaRPr lang="en-US" altLang="zh-CN"/>
          </a:p>
          <a:p>
            <a:fld id="{505CE3FD-4DA8-423A-B54C-4A9A34A76F91}" type="slidenum">
              <a:rPr lang="en-US" altLang="zh-CN"/>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en-US" altLang="zh-CN"/>
              <a:t> Prof. Q. Wang</a:t>
            </a:r>
          </a:p>
        </p:txBody>
      </p:sp>
      <p:sp>
        <p:nvSpPr>
          <p:cNvPr id="5" name="日期占位符 4"/>
          <p:cNvSpPr>
            <a:spLocks noGrp="1"/>
          </p:cNvSpPr>
          <p:nvPr>
            <p:ph type="dt" sz="half"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endParaRPr lang="en-US" altLang="zh-CN"/>
          </a:p>
          <a:p>
            <a:fld id="{F9E80DE4-8692-4E69-843A-F39B4D9ECFEE}" type="slidenum">
              <a:rPr lang="en-US" altLang="zh-CN"/>
              <a:t>‹#›</a:t>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r>
              <a:rPr lang="en-US" altLang="zh-CN"/>
              <a:t> Prof. Q. Wang</a:t>
            </a:r>
          </a:p>
        </p:txBody>
      </p:sp>
      <p:sp>
        <p:nvSpPr>
          <p:cNvPr id="5" name="日期占位符 4"/>
          <p:cNvSpPr>
            <a:spLocks noGrp="1"/>
          </p:cNvSpPr>
          <p:nvPr>
            <p:ph type="dt" sz="half"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endParaRPr lang="en-US" altLang="zh-CN"/>
          </a:p>
          <a:p>
            <a:fld id="{09883FAC-F5B3-46CB-8D77-835AB0359560}" type="slidenum">
              <a:rPr lang="en-US" altLang="zh-CN"/>
              <a:t>‹#›</a:t>
            </a:fld>
            <a:endParaRPr lang="en-US" altLang="zh-C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95275" y="1981200"/>
            <a:ext cx="418306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0738" y="1981200"/>
            <a:ext cx="41846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r>
              <a:rPr lang="en-US" altLang="zh-CN"/>
              <a:t> Prof. Q. Wang</a:t>
            </a:r>
          </a:p>
        </p:txBody>
      </p:sp>
      <p:sp>
        <p:nvSpPr>
          <p:cNvPr id="6" name="日期占位符 5"/>
          <p:cNvSpPr>
            <a:spLocks noGrp="1"/>
          </p:cNvSpPr>
          <p:nvPr>
            <p:ph type="dt" sz="half"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endParaRPr lang="en-US" altLang="zh-CN"/>
          </a:p>
          <a:p>
            <a:fld id="{13092350-937A-473E-BEDF-45C1DB459779}" type="slidenum">
              <a:rPr lang="en-US" altLang="zh-CN"/>
              <a:t>‹#›</a:t>
            </a:fld>
            <a:endParaRPr lang="en-US" altLang="zh-C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lvl1pPr>
              <a:defRPr/>
            </a:lvl1pPr>
          </a:lstStyle>
          <a:p>
            <a:r>
              <a:rPr lang="en-US" altLang="zh-CN"/>
              <a:t> Prof. Q. Wang</a:t>
            </a:r>
          </a:p>
        </p:txBody>
      </p:sp>
      <p:sp>
        <p:nvSpPr>
          <p:cNvPr id="8" name="日期占位符 7"/>
          <p:cNvSpPr>
            <a:spLocks noGrp="1"/>
          </p:cNvSpPr>
          <p:nvPr>
            <p:ph type="dt" sz="half"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endParaRPr lang="en-US" altLang="zh-CN"/>
          </a:p>
          <a:p>
            <a:fld id="{836E4BA2-DBE9-4556-B21D-FD391C7D91E0}" type="slidenum">
              <a:rPr lang="en-US" altLang="zh-CN"/>
              <a:t>‹#›</a:t>
            </a:fld>
            <a:endParaRPr lang="en-US" altLang="zh-C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r>
              <a:rPr lang="en-US" altLang="zh-CN"/>
              <a:t> Prof. Q. Wang</a:t>
            </a:r>
          </a:p>
        </p:txBody>
      </p:sp>
      <p:sp>
        <p:nvSpPr>
          <p:cNvPr id="4" name="日期占位符 3"/>
          <p:cNvSpPr>
            <a:spLocks noGrp="1"/>
          </p:cNvSpPr>
          <p:nvPr>
            <p:ph type="dt" sz="half"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endParaRPr lang="en-US" altLang="zh-CN"/>
          </a:p>
          <a:p>
            <a:fld id="{6C9FCC05-C7F7-4D17-96AD-BDE119633CE7}" type="slidenum">
              <a:rPr lang="en-US" altLang="zh-CN"/>
              <a:t>‹#›</a:t>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en-US" altLang="zh-CN"/>
              <a:t> Prof. Q. Wang</a:t>
            </a:r>
          </a:p>
        </p:txBody>
      </p:sp>
      <p:sp>
        <p:nvSpPr>
          <p:cNvPr id="3" name="日期占位符 2"/>
          <p:cNvSpPr>
            <a:spLocks noGrp="1"/>
          </p:cNvSpPr>
          <p:nvPr>
            <p:ph type="dt" sz="half"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endParaRPr lang="en-US" altLang="zh-CN"/>
          </a:p>
          <a:p>
            <a:fld id="{62E6CA52-736F-41F3-880C-5F98B71BADD2}" type="slidenum">
              <a:rPr lang="en-US" altLang="zh-CN"/>
              <a:t>‹#›</a:t>
            </a:fld>
            <a:endParaRPr lang="en-US" altLang="zh-C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 Prof. Q. Wang</a:t>
            </a:r>
          </a:p>
        </p:txBody>
      </p:sp>
      <p:sp>
        <p:nvSpPr>
          <p:cNvPr id="6" name="日期占位符 5"/>
          <p:cNvSpPr>
            <a:spLocks noGrp="1"/>
          </p:cNvSpPr>
          <p:nvPr>
            <p:ph type="dt" sz="half"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endParaRPr lang="en-US" altLang="zh-CN"/>
          </a:p>
          <a:p>
            <a:fld id="{77915F0B-C806-4867-84BC-F4C7F0041A7A}" type="slidenum">
              <a:rPr lang="en-US" altLang="zh-CN"/>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3E136992-2361-4640-97FD-EC529A163C15}" type="slidenum">
              <a:rPr lang="en-US" altLang="zh-CN"/>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 Prof. Q. Wang</a:t>
            </a:r>
          </a:p>
        </p:txBody>
      </p:sp>
      <p:sp>
        <p:nvSpPr>
          <p:cNvPr id="6" name="日期占位符 5"/>
          <p:cNvSpPr>
            <a:spLocks noGrp="1"/>
          </p:cNvSpPr>
          <p:nvPr>
            <p:ph type="dt" sz="half"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endParaRPr lang="en-US" altLang="zh-CN"/>
          </a:p>
          <a:p>
            <a:fld id="{BCCB030C-EB7C-4231-9682-306081EFBD1B}" type="slidenum">
              <a:rPr lang="en-US" altLang="zh-CN"/>
              <a:t>‹#›</a:t>
            </a:fld>
            <a:endParaRPr lang="en-US" altLang="zh-C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en-US" altLang="zh-CN"/>
              <a:t> Prof. Q. Wang</a:t>
            </a:r>
          </a:p>
        </p:txBody>
      </p:sp>
      <p:sp>
        <p:nvSpPr>
          <p:cNvPr id="5" name="日期占位符 4"/>
          <p:cNvSpPr>
            <a:spLocks noGrp="1"/>
          </p:cNvSpPr>
          <p:nvPr>
            <p:ph type="dt" sz="half"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endParaRPr lang="en-US" altLang="zh-CN"/>
          </a:p>
          <a:p>
            <a:fld id="{80A374CE-34BF-4FAE-93D0-902911B591C3}" type="slidenum">
              <a:rPr lang="en-US" altLang="zh-CN"/>
              <a:t>‹#›</a:t>
            </a:fld>
            <a:endParaRPr lang="en-US" altLang="zh-C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609600"/>
            <a:ext cx="2128838"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5275" y="609600"/>
            <a:ext cx="6238875"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en-US" altLang="zh-CN"/>
              <a:t> Prof. Q. Wang</a:t>
            </a:r>
          </a:p>
        </p:txBody>
      </p:sp>
      <p:sp>
        <p:nvSpPr>
          <p:cNvPr id="5" name="日期占位符 4"/>
          <p:cNvSpPr>
            <a:spLocks noGrp="1"/>
          </p:cNvSpPr>
          <p:nvPr>
            <p:ph type="dt" sz="half"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endParaRPr lang="en-US" altLang="zh-CN"/>
          </a:p>
          <a:p>
            <a:fld id="{B59D88FD-2708-4BEE-A0D9-F4D56590631F}" type="slidenum">
              <a:rPr lang="en-US" altLang="zh-CN"/>
              <a:t>‹#›</a:t>
            </a:fld>
            <a:endParaRPr lang="en-US" altLang="zh-C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45762" name="Group 2"/>
          <p:cNvGrpSpPr/>
          <p:nvPr/>
        </p:nvGrpSpPr>
        <p:grpSpPr bwMode="auto">
          <a:xfrm>
            <a:off x="0" y="3902075"/>
            <a:ext cx="3400425" cy="2949575"/>
            <a:chOff x="0" y="2458"/>
            <a:chExt cx="2142" cy="1858"/>
          </a:xfrm>
        </p:grpSpPr>
        <p:sp>
          <p:nvSpPr>
            <p:cNvPr id="245763"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5764"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5765"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5766"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576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76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76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45770" name="Rectangle 10"/>
          <p:cNvSpPr>
            <a:spLocks noGrp="1" noChangeArrowheads="1"/>
          </p:cNvSpPr>
          <p:nvPr>
            <p:ph type="ctrTitle" sz="quarter"/>
          </p:nvPr>
        </p:nvSpPr>
        <p:spPr>
          <a:xfrm>
            <a:off x="685800" y="1873250"/>
            <a:ext cx="7772400" cy="1555750"/>
          </a:xfrm>
        </p:spPr>
        <p:txBody>
          <a:bodyPr/>
          <a:lstStyle>
            <a:lvl1pPr>
              <a:defRPr sz="4800" b="1"/>
            </a:lvl1pPr>
          </a:lstStyle>
          <a:p>
            <a:pPr lvl="0"/>
            <a:r>
              <a:rPr lang="zh-CN" altLang="en-US" noProof="0"/>
              <a:t>单击此处编辑母版标题样式</a:t>
            </a:r>
          </a:p>
        </p:txBody>
      </p:sp>
      <p:sp>
        <p:nvSpPr>
          <p:cNvPr id="245771"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245772" name="Rectangle 12"/>
          <p:cNvSpPr>
            <a:spLocks noGrp="1" noChangeArrowheads="1"/>
          </p:cNvSpPr>
          <p:nvPr>
            <p:ph type="dt" sz="quarter" idx="2"/>
          </p:nvPr>
        </p:nvSpPr>
        <p:spPr/>
        <p:txBody>
          <a:bodyPr/>
          <a:lstStyle>
            <a:lvl1pPr>
              <a:defRPr/>
            </a:lvl1pPr>
          </a:lstStyle>
          <a:p>
            <a:endParaRPr lang="en-US" altLang="zh-CN"/>
          </a:p>
        </p:txBody>
      </p:sp>
      <p:sp>
        <p:nvSpPr>
          <p:cNvPr id="245773" name="Rectangle 13"/>
          <p:cNvSpPr>
            <a:spLocks noGrp="1" noChangeArrowheads="1"/>
          </p:cNvSpPr>
          <p:nvPr>
            <p:ph type="ftr" sz="quarter" idx="3"/>
          </p:nvPr>
        </p:nvSpPr>
        <p:spPr>
          <a:xfrm>
            <a:off x="3124200" y="6248400"/>
            <a:ext cx="2895600" cy="457200"/>
          </a:xfrm>
        </p:spPr>
        <p:txBody>
          <a:bodyPr bIns="45720" anchor="t"/>
          <a:lstStyle>
            <a:lvl1pPr>
              <a:defRPr/>
            </a:lvl1pPr>
          </a:lstStyle>
          <a:p>
            <a:r>
              <a:rPr lang="en-US" altLang="zh-CN"/>
              <a:t> Prof. Q. Wang</a:t>
            </a:r>
          </a:p>
        </p:txBody>
      </p:sp>
      <p:sp>
        <p:nvSpPr>
          <p:cNvPr id="245774" name="Rectangle 14"/>
          <p:cNvSpPr>
            <a:spLocks noGrp="1" noChangeArrowheads="1"/>
          </p:cNvSpPr>
          <p:nvPr>
            <p:ph type="sldNum" sz="quarter" idx="4"/>
          </p:nvPr>
        </p:nvSpPr>
        <p:spPr/>
        <p:txBody>
          <a:bodyPr/>
          <a:lstStyle>
            <a:lvl1pPr>
              <a:defRPr/>
            </a:lvl1pPr>
          </a:lstStyle>
          <a:p>
            <a:fld id="{83D0350D-0FA4-4E94-B65A-03CEDBB332BF}" type="slidenum">
              <a:rPr lang="en-US" altLang="zh-CN"/>
              <a:t>‹#›</a:t>
            </a:fld>
            <a:endParaRPr lang="en-US" altLang="zh-CN"/>
          </a:p>
        </p:txBody>
      </p:sp>
      <p:grpSp>
        <p:nvGrpSpPr>
          <p:cNvPr id="245775" name="Group 15"/>
          <p:cNvGrpSpPr/>
          <p:nvPr userDrawn="1"/>
        </p:nvGrpSpPr>
        <p:grpSpPr bwMode="auto">
          <a:xfrm>
            <a:off x="-7938" y="-11113"/>
            <a:ext cx="9156701" cy="836613"/>
            <a:chOff x="-5" y="-7"/>
            <a:chExt cx="5768" cy="527"/>
          </a:xfrm>
        </p:grpSpPr>
        <p:grpSp>
          <p:nvGrpSpPr>
            <p:cNvPr id="245776" name="Group 16"/>
            <p:cNvGrpSpPr/>
            <p:nvPr userDrawn="1"/>
          </p:nvGrpSpPr>
          <p:grpSpPr bwMode="auto">
            <a:xfrm>
              <a:off x="-5" y="-7"/>
              <a:ext cx="5768" cy="527"/>
              <a:chOff x="1" y="0"/>
              <a:chExt cx="5768" cy="527"/>
            </a:xfrm>
          </p:grpSpPr>
          <p:sp>
            <p:nvSpPr>
              <p:cNvPr id="245777" name="Rectangle 17"/>
              <p:cNvSpPr>
                <a:spLocks noChangeArrowheads="1"/>
              </p:cNvSpPr>
              <p:nvPr userDrawn="1"/>
            </p:nvSpPr>
            <p:spPr bwMode="auto">
              <a:xfrm>
                <a:off x="9" y="0"/>
                <a:ext cx="5760" cy="5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45778" name="Picture 18" descr="title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
                <a:ext cx="1974" cy="516"/>
              </a:xfrm>
              <a:prstGeom prst="rect">
                <a:avLst/>
              </a:prstGeom>
              <a:noFill/>
              <a:extLst>
                <a:ext uri="{909E8E84-426E-40DD-AFC4-6F175D3DCCD1}">
                  <a14:hiddenFill xmlns:a14="http://schemas.microsoft.com/office/drawing/2010/main">
                    <a:solidFill>
                      <a:srgbClr val="FFFFFF"/>
                    </a:solidFill>
                  </a14:hiddenFill>
                </a:ext>
              </a:extLst>
            </p:spPr>
          </p:pic>
        </p:grpSp>
        <p:sp>
          <p:nvSpPr>
            <p:cNvPr id="245779" name="Text Box 19"/>
            <p:cNvSpPr txBox="1">
              <a:spLocks noChangeArrowheads="1"/>
            </p:cNvSpPr>
            <p:nvPr userDrawn="1"/>
          </p:nvSpPr>
          <p:spPr bwMode="auto">
            <a:xfrm>
              <a:off x="4748" y="74"/>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chemeClr val="bg2"/>
                  </a:solidFill>
                  <a:ea typeface="华文新魏" panose="02010800040101010101" pitchFamily="2" charset="-122"/>
                </a:rPr>
                <a:t>数据结构</a:t>
              </a: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84E00662-65CC-44C8-98FC-4C171F23ACD0}" type="slidenum">
              <a:rPr lang="en-US" altLang="zh-CN"/>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BFD45E63-CC41-4363-8664-65D114B578B9}" type="slidenum">
              <a:rPr lang="en-US" altLang="zh-CN"/>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7D2B87F5-473E-4DFC-97CF-D5D785224AB6}" type="slidenum">
              <a:rPr lang="en-US" altLang="zh-CN"/>
              <a:t>‹#›</a:t>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A6AA0A23-7BE4-400C-A902-F1F7A47138C6}" type="slidenum">
              <a:rPr lang="en-US" altLang="zh-CN"/>
              <a:t>‹#›</a:t>
            </a:fld>
            <a:endParaRPr lang="en-US" altLang="zh-CN"/>
          </a:p>
        </p:txBody>
      </p:sp>
      <p:sp>
        <p:nvSpPr>
          <p:cNvPr id="9" name="页脚占位符 8"/>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02AF4C3D-BD56-48DE-9484-E9F7B723364B}" type="slidenum">
              <a:rPr lang="en-US" altLang="zh-CN"/>
              <a:t>‹#›</a:t>
            </a:fld>
            <a:endParaRPr lang="en-US" altLang="zh-CN"/>
          </a:p>
        </p:txBody>
      </p:sp>
      <p:sp>
        <p:nvSpPr>
          <p:cNvPr id="5" name="页脚占位符 4"/>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C2F7B3F4-C333-4929-9E5C-E128E9BE9FEF}" type="slidenum">
              <a:rPr lang="en-US" altLang="zh-CN"/>
              <a:t>‹#›</a:t>
            </a:fld>
            <a:endParaRPr lang="en-US" altLang="zh-CN"/>
          </a:p>
        </p:txBody>
      </p:sp>
      <p:sp>
        <p:nvSpPr>
          <p:cNvPr id="4" name="页脚占位符 3"/>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B607796A-62E4-417B-B878-C306EE833CD6}" type="slidenum">
              <a:rPr lang="en-US" altLang="zh-CN"/>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E39B77EE-EFA9-432C-B86E-75014BE788DD}" type="slidenum">
              <a:rPr lang="en-US" altLang="zh-CN"/>
              <a:t>‹#›</a:t>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24298BF0-CDE8-463A-912D-BD52EA6E1775}" type="slidenum">
              <a:rPr lang="en-US" altLang="zh-CN"/>
              <a:t>‹#›</a:t>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B32F8781-0725-48B8-BE2C-5E597143C6F5}" type="slidenum">
              <a:rPr lang="en-US" altLang="zh-CN"/>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62E5919F-22B8-4001-998D-188AE72B3278}" type="slidenum">
              <a:rPr lang="en-US" altLang="zh-CN"/>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319AE798-1250-436F-A1E8-8890D4406FF4}" type="slidenum">
              <a:rPr lang="en-US" altLang="zh-CN"/>
              <a:t>‹#›</a:t>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3879F307-E32E-450D-9B8F-AF7965DD1E22}" type="slidenum">
              <a:rPr lang="en-US" altLang="zh-CN"/>
              <a:t>‹#›</a:t>
            </a:fld>
            <a:endParaRPr lang="en-US" altLang="zh-CN"/>
          </a:p>
        </p:txBody>
      </p:sp>
      <p:sp>
        <p:nvSpPr>
          <p:cNvPr id="9" name="页脚占位符 8"/>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3EA0B25D-965A-4BD1-A6D9-9E2E86B835EC}" type="slidenum">
              <a:rPr lang="en-US" altLang="zh-CN"/>
              <a:t>‹#›</a:t>
            </a:fld>
            <a:endParaRPr lang="en-US" altLang="zh-CN"/>
          </a:p>
        </p:txBody>
      </p:sp>
      <p:sp>
        <p:nvSpPr>
          <p:cNvPr id="5" name="页脚占位符 4"/>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4742AE49-6E90-49FA-842B-28E43950713F}" type="slidenum">
              <a:rPr lang="en-US" altLang="zh-CN"/>
              <a:t>‹#›</a:t>
            </a:fld>
            <a:endParaRPr lang="en-US" altLang="zh-CN"/>
          </a:p>
        </p:txBody>
      </p:sp>
      <p:sp>
        <p:nvSpPr>
          <p:cNvPr id="4" name="页脚占位符 3"/>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015E5857-888C-4A9F-9B29-BDEA61F835A3}" type="slidenum">
              <a:rPr lang="en-US" altLang="zh-CN"/>
              <a:t>‹#›</a:t>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4E7AC8AA-3C37-41AC-BE11-C83C59AC1394}" type="slidenum">
              <a:rPr lang="en-US" altLang="zh-CN"/>
              <a:t>‹#›</a:t>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6194" name="Group 2"/>
          <p:cNvGrpSpPr/>
          <p:nvPr/>
        </p:nvGrpSpPr>
        <p:grpSpPr bwMode="auto">
          <a:xfrm>
            <a:off x="0" y="3902075"/>
            <a:ext cx="3400425" cy="2949575"/>
            <a:chOff x="0" y="2458"/>
            <a:chExt cx="2142" cy="1858"/>
          </a:xfrm>
        </p:grpSpPr>
        <p:sp>
          <p:nvSpPr>
            <p:cNvPr id="136195"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196"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197"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198"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19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620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620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36202" name="Rectangle 1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lvl="0"/>
            <a:r>
              <a:rPr lang="zh-CN" altLang="en-US"/>
              <a:t>单击此处编辑母版标题样式</a:t>
            </a:r>
          </a:p>
        </p:txBody>
      </p:sp>
      <p:sp>
        <p:nvSpPr>
          <p:cNvPr id="136203" name="Rectangle 11"/>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6204" name="Rectangle 12"/>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effectLst>
                  <a:outerShdw blurRad="38100" dist="38100" dir="2700000" algn="tl">
                    <a:srgbClr val="010199"/>
                  </a:outerShdw>
                </a:effectLst>
                <a:ea typeface="宋体" panose="02010600030101010101" pitchFamily="2" charset="-122"/>
              </a:defRPr>
            </a:lvl1pPr>
          </a:lstStyle>
          <a:p>
            <a:endParaRPr lang="en-US" altLang="zh-CN"/>
          </a:p>
        </p:txBody>
      </p:sp>
      <p:sp>
        <p:nvSpPr>
          <p:cNvPr id="136206" name="Rectangle 1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effectLst>
                  <a:outerShdw blurRad="38100" dist="38100" dir="2700000" algn="tl">
                    <a:srgbClr val="010199"/>
                  </a:outerShdw>
                </a:effectLst>
                <a:ea typeface="宋体" panose="02010600030101010101" pitchFamily="2" charset="-122"/>
              </a:defRPr>
            </a:lvl1pPr>
          </a:lstStyle>
          <a:p>
            <a:fld id="{E4C40CAC-CE56-431C-BBC8-3E7F5F0B0085}" type="slidenum">
              <a:rPr lang="en-US" altLang="zh-CN"/>
              <a:t>‹#›</a:t>
            </a:fld>
            <a:endParaRPr lang="en-US" altLang="zh-CN"/>
          </a:p>
        </p:txBody>
      </p:sp>
      <p:sp>
        <p:nvSpPr>
          <p:cNvPr id="136207" name="Rectangle 15"/>
          <p:cNvSpPr>
            <a:spLocks noGrp="1" noChangeArrowheads="1"/>
          </p:cNvSpPr>
          <p:nvPr>
            <p:ph type="ftr" sz="quarter" idx="3"/>
          </p:nvPr>
        </p:nvSpPr>
        <p:spPr bwMode="auto">
          <a:xfrm>
            <a:off x="3124200" y="630932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b" anchorCtr="0" compatLnSpc="1"/>
          <a:lstStyle>
            <a:lvl1pPr algn="ctr">
              <a:defRPr sz="1000">
                <a:effectLst/>
                <a:ea typeface="宋体" panose="02010600030101010101" pitchFamily="2" charset="-122"/>
              </a:defRPr>
            </a:lvl1pPr>
          </a:lstStyle>
          <a:p>
            <a:endParaRPr lang="en-US" altLang="zh-CN"/>
          </a:p>
          <a:p>
            <a:r>
              <a:rPr lang="en-US" altLang="zh-CN"/>
              <a:t>Prof. Q. Wang</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effectLst>
            <a:outerShdw blurRad="38100" dist="38100" dir="2700000" algn="tl">
              <a:srgbClr val="010199"/>
            </a:outerShdw>
          </a:effectLst>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effectLst>
            <a:outerShdw blurRad="38100" dist="38100" dir="2700000" algn="tl">
              <a:srgbClr val="010199"/>
            </a:outerShdw>
          </a:effectLst>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bwMode="auto">
          <a:xfrm>
            <a:off x="295275" y="609600"/>
            <a:ext cx="85201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lstStyle/>
          <a:p>
            <a:pPr lvl="0"/>
            <a:r>
              <a:rPr lang="zh-CN" altLang="en-US"/>
              <a:t>单击此处编辑母版标题样式</a:t>
            </a:r>
          </a:p>
        </p:txBody>
      </p:sp>
      <p:sp>
        <p:nvSpPr>
          <p:cNvPr id="232451" name="Rectangle 3"/>
          <p:cNvSpPr>
            <a:spLocks noGrp="1" noChangeArrowheads="1"/>
          </p:cNvSpPr>
          <p:nvPr>
            <p:ph type="body" idx="1"/>
          </p:nvPr>
        </p:nvSpPr>
        <p:spPr bwMode="auto">
          <a:xfrm>
            <a:off x="295275" y="1981200"/>
            <a:ext cx="852011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2452" name="Rectangle 4"/>
          <p:cNvSpPr>
            <a:spLocks noGrp="1" noChangeArrowheads="1"/>
          </p:cNvSpPr>
          <p:nvPr>
            <p:ph type="ftr" sz="quarter" idx="3"/>
          </p:nvPr>
        </p:nvSpPr>
        <p:spPr bwMode="auto">
          <a:xfrm>
            <a:off x="3116263" y="6356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lstStyle>
            <a:lvl1pPr algn="ctr">
              <a:defRPr kumimoji="1" sz="1400">
                <a:solidFill>
                  <a:schemeClr val="hlink"/>
                </a:solidFill>
                <a:ea typeface="+mn-ea"/>
              </a:defRPr>
            </a:lvl1pPr>
          </a:lstStyle>
          <a:p>
            <a:r>
              <a:rPr lang="en-US" altLang="zh-CN"/>
              <a:t> Prof. Q. Wang</a:t>
            </a:r>
          </a:p>
        </p:txBody>
      </p:sp>
      <p:sp>
        <p:nvSpPr>
          <p:cNvPr id="232455" name="Rectangle 7"/>
          <p:cNvSpPr>
            <a:spLocks noGrp="1" noChangeArrowheads="1"/>
          </p:cNvSpPr>
          <p:nvPr>
            <p:ph type="dt" sz="half" idx="2"/>
          </p:nvPr>
        </p:nvSpPr>
        <p:spPr bwMode="auto">
          <a:xfrm>
            <a:off x="34925" y="63373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solidFill>
                  <a:srgbClr val="CC0000"/>
                </a:solidFill>
                <a:ea typeface="+mn-ea"/>
              </a:defRPr>
            </a:lvl1pPr>
          </a:lstStyle>
          <a:p>
            <a:endParaRPr lang="en-US" altLang="zh-CN"/>
          </a:p>
        </p:txBody>
      </p:sp>
      <p:sp>
        <p:nvSpPr>
          <p:cNvPr id="232456" name="Rectangle 8"/>
          <p:cNvSpPr>
            <a:spLocks noGrp="1" noChangeArrowheads="1"/>
          </p:cNvSpPr>
          <p:nvPr>
            <p:ph type="sldNum" sz="quarter" idx="4"/>
          </p:nvPr>
        </p:nvSpPr>
        <p:spPr bwMode="auto">
          <a:xfrm>
            <a:off x="6948488" y="63373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solidFill>
                  <a:srgbClr val="CC0000"/>
                </a:solidFill>
                <a:ea typeface="+mn-ea"/>
              </a:defRPr>
            </a:lvl1pPr>
          </a:lstStyle>
          <a:p>
            <a:endParaRPr lang="en-US" altLang="zh-CN"/>
          </a:p>
          <a:p>
            <a:fld id="{2A85CC92-66F6-428A-89F4-8A2B607B73B5}"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rtl="0" fontAlgn="base">
        <a:lnSpc>
          <a:spcPct val="70000"/>
        </a:lnSpc>
        <a:spcBef>
          <a:spcPct val="0"/>
        </a:spcBef>
        <a:spcAft>
          <a:spcPct val="0"/>
        </a:spcAft>
        <a:defRPr sz="4400" b="1">
          <a:solidFill>
            <a:schemeClr val="tx2"/>
          </a:solidFill>
          <a:latin typeface="+mj-lt"/>
          <a:ea typeface="+mj-ea"/>
          <a:cs typeface="+mj-cs"/>
        </a:defRPr>
      </a:lvl1pPr>
      <a:lvl2pPr algn="ctr" rtl="0" fontAlgn="base">
        <a:lnSpc>
          <a:spcPct val="70000"/>
        </a:lnSpc>
        <a:spcBef>
          <a:spcPct val="0"/>
        </a:spcBef>
        <a:spcAft>
          <a:spcPct val="0"/>
        </a:spcAft>
        <a:defRPr sz="4400" b="1">
          <a:solidFill>
            <a:schemeClr val="tx2"/>
          </a:solidFill>
          <a:latin typeface="Arial" panose="020B0604020202020204" pitchFamily="34" charset="0"/>
          <a:ea typeface="宋体" panose="02010600030101010101" pitchFamily="2" charset="-122"/>
        </a:defRPr>
      </a:lvl2pPr>
      <a:lvl3pPr algn="ctr" rtl="0" fontAlgn="base">
        <a:lnSpc>
          <a:spcPct val="70000"/>
        </a:lnSpc>
        <a:spcBef>
          <a:spcPct val="0"/>
        </a:spcBef>
        <a:spcAft>
          <a:spcPct val="0"/>
        </a:spcAft>
        <a:defRPr sz="4400" b="1">
          <a:solidFill>
            <a:schemeClr val="tx2"/>
          </a:solidFill>
          <a:latin typeface="Arial" panose="020B0604020202020204" pitchFamily="34" charset="0"/>
          <a:ea typeface="宋体" panose="02010600030101010101" pitchFamily="2" charset="-122"/>
        </a:defRPr>
      </a:lvl3pPr>
      <a:lvl4pPr algn="ctr" rtl="0" fontAlgn="base">
        <a:lnSpc>
          <a:spcPct val="70000"/>
        </a:lnSpc>
        <a:spcBef>
          <a:spcPct val="0"/>
        </a:spcBef>
        <a:spcAft>
          <a:spcPct val="0"/>
        </a:spcAft>
        <a:defRPr sz="4400" b="1">
          <a:solidFill>
            <a:schemeClr val="tx2"/>
          </a:solidFill>
          <a:latin typeface="Arial" panose="020B0604020202020204" pitchFamily="34" charset="0"/>
          <a:ea typeface="宋体" panose="02010600030101010101" pitchFamily="2" charset="-122"/>
        </a:defRPr>
      </a:lvl4pPr>
      <a:lvl5pPr algn="ctr" rtl="0" fontAlgn="base">
        <a:lnSpc>
          <a:spcPct val="70000"/>
        </a:lnSpc>
        <a:spcBef>
          <a:spcPct val="0"/>
        </a:spcBef>
        <a:spcAft>
          <a:spcPct val="0"/>
        </a:spcAft>
        <a:defRPr sz="4400" b="1">
          <a:solidFill>
            <a:schemeClr val="tx2"/>
          </a:solidFill>
          <a:latin typeface="Arial" panose="020B0604020202020204" pitchFamily="34" charset="0"/>
          <a:ea typeface="宋体" panose="02010600030101010101" pitchFamily="2" charset="-122"/>
        </a:defRPr>
      </a:lvl5pPr>
      <a:lvl6pPr marL="457200" algn="ctr" rtl="0" fontAlgn="base">
        <a:lnSpc>
          <a:spcPct val="70000"/>
        </a:lnSpc>
        <a:spcBef>
          <a:spcPct val="0"/>
        </a:spcBef>
        <a:spcAft>
          <a:spcPct val="0"/>
        </a:spcAft>
        <a:defRPr sz="4400" b="1">
          <a:solidFill>
            <a:schemeClr val="tx2"/>
          </a:solidFill>
          <a:latin typeface="Arial" panose="020B0604020202020204" pitchFamily="34" charset="0"/>
          <a:ea typeface="宋体" panose="02010600030101010101" pitchFamily="2" charset="-122"/>
        </a:defRPr>
      </a:lvl6pPr>
      <a:lvl7pPr marL="914400" algn="ctr" rtl="0" fontAlgn="base">
        <a:lnSpc>
          <a:spcPct val="70000"/>
        </a:lnSpc>
        <a:spcBef>
          <a:spcPct val="0"/>
        </a:spcBef>
        <a:spcAft>
          <a:spcPct val="0"/>
        </a:spcAft>
        <a:defRPr sz="4400" b="1">
          <a:solidFill>
            <a:schemeClr val="tx2"/>
          </a:solidFill>
          <a:latin typeface="Arial" panose="020B0604020202020204" pitchFamily="34" charset="0"/>
          <a:ea typeface="宋体" panose="02010600030101010101" pitchFamily="2" charset="-122"/>
        </a:defRPr>
      </a:lvl7pPr>
      <a:lvl8pPr marL="1371600" algn="ctr" rtl="0" fontAlgn="base">
        <a:lnSpc>
          <a:spcPct val="70000"/>
        </a:lnSpc>
        <a:spcBef>
          <a:spcPct val="0"/>
        </a:spcBef>
        <a:spcAft>
          <a:spcPct val="0"/>
        </a:spcAft>
        <a:defRPr sz="4400" b="1">
          <a:solidFill>
            <a:schemeClr val="tx2"/>
          </a:solidFill>
          <a:latin typeface="Arial" panose="020B0604020202020204" pitchFamily="34" charset="0"/>
          <a:ea typeface="宋体" panose="02010600030101010101" pitchFamily="2" charset="-122"/>
        </a:defRPr>
      </a:lvl8pPr>
      <a:lvl9pPr marL="1828800" algn="ctr" rtl="0" fontAlgn="base">
        <a:lnSpc>
          <a:spcPct val="70000"/>
        </a:lnSpc>
        <a:spcBef>
          <a:spcPct val="0"/>
        </a:spcBef>
        <a:spcAft>
          <a:spcPct val="0"/>
        </a:spcAft>
        <a:defRPr sz="44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50000"/>
        <a:buFont typeface="Monotype Sort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Monotype Sorts" pitchFamily="2" charset="2"/>
        <a:buChar char="u"/>
        <a:defRPr sz="2800">
          <a:solidFill>
            <a:schemeClr val="tx1"/>
          </a:solidFill>
          <a:latin typeface="+mn-lt"/>
          <a:ea typeface="+mn-ea"/>
        </a:defRPr>
      </a:lvl2pPr>
      <a:lvl3pPr marL="1143000" indent="-228600" algn="l" rtl="0" fontAlgn="base">
        <a:spcBef>
          <a:spcPct val="20000"/>
        </a:spcBef>
        <a:spcAft>
          <a:spcPct val="0"/>
        </a:spcAft>
        <a:buClr>
          <a:schemeClr val="hlink"/>
        </a:buClr>
        <a:buSzPct val="65000"/>
        <a:buFont typeface="Monotype Sorts" pitchFamily="2" charset="2"/>
        <a:buChar char="F"/>
        <a:defRPr sz="2600">
          <a:solidFill>
            <a:schemeClr val="tx1"/>
          </a:solidFill>
          <a:latin typeface="+mn-lt"/>
          <a:ea typeface="+mn-ea"/>
        </a:defRPr>
      </a:lvl3pPr>
      <a:lvl4pPr marL="1600200" indent="-228600" algn="l" rtl="0" fontAlgn="base">
        <a:spcBef>
          <a:spcPct val="20000"/>
        </a:spcBef>
        <a:spcAft>
          <a:spcPct val="0"/>
        </a:spcAft>
        <a:buClr>
          <a:schemeClr val="tx2"/>
        </a:buClr>
        <a:buSzPct val="100000"/>
        <a:buChar char="•"/>
        <a:defRPr sz="2400">
          <a:solidFill>
            <a:schemeClr val="tx1"/>
          </a:solidFill>
          <a:latin typeface="+mn-lt"/>
          <a:ea typeface="+mn-ea"/>
        </a:defRPr>
      </a:lvl4pPr>
      <a:lvl5pPr marL="2057400" indent="-228600" algn="l" rtl="0" fontAlgn="base">
        <a:spcBef>
          <a:spcPct val="20000"/>
        </a:spcBef>
        <a:spcAft>
          <a:spcPct val="0"/>
        </a:spcAft>
        <a:buClr>
          <a:schemeClr val="hlink"/>
        </a:buClr>
        <a:buSzPct val="100000"/>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SzPct val="100000"/>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SzPct val="100000"/>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SzPct val="100000"/>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SzPct val="10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4738" name="Group 2"/>
          <p:cNvGrpSpPr/>
          <p:nvPr/>
        </p:nvGrpSpPr>
        <p:grpSpPr bwMode="auto">
          <a:xfrm>
            <a:off x="0" y="3902075"/>
            <a:ext cx="3400425" cy="2949575"/>
            <a:chOff x="0" y="2458"/>
            <a:chExt cx="2142" cy="1858"/>
          </a:xfrm>
        </p:grpSpPr>
        <p:sp>
          <p:nvSpPr>
            <p:cNvPr id="244739"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4740"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4741"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4742"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4743"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4744"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4745"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44746" name="Rectangle 1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lvl="0"/>
            <a:r>
              <a:rPr lang="zh-CN" altLang="en-US"/>
              <a:t>单击此处编辑母版标题样式</a:t>
            </a:r>
          </a:p>
        </p:txBody>
      </p:sp>
      <p:sp>
        <p:nvSpPr>
          <p:cNvPr id="244747" name="Rectangle 11"/>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4748" name="Rectangle 12"/>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effectLst>
                  <a:outerShdw blurRad="38100" dist="38100" dir="2700000" algn="tl">
                    <a:srgbClr val="010199"/>
                  </a:outerShdw>
                </a:effectLst>
                <a:ea typeface="+mn-ea"/>
              </a:defRPr>
            </a:lvl1pPr>
          </a:lstStyle>
          <a:p>
            <a:endParaRPr lang="en-US" altLang="zh-CN"/>
          </a:p>
        </p:txBody>
      </p:sp>
      <p:sp>
        <p:nvSpPr>
          <p:cNvPr id="244749" name="Rectangle 1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effectLst>
                  <a:outerShdw blurRad="38100" dist="38100" dir="2700000" algn="tl">
                    <a:srgbClr val="010199"/>
                  </a:outerShdw>
                </a:effectLst>
                <a:ea typeface="+mn-ea"/>
              </a:defRPr>
            </a:lvl1pPr>
          </a:lstStyle>
          <a:p>
            <a:fld id="{4532E400-2E33-4A85-B41F-503517EEA54C}" type="slidenum">
              <a:rPr lang="en-US" altLang="zh-CN"/>
              <a:t>‹#›</a:t>
            </a:fld>
            <a:endParaRPr lang="en-US" altLang="zh-CN"/>
          </a:p>
        </p:txBody>
      </p:sp>
      <p:sp>
        <p:nvSpPr>
          <p:cNvPr id="244750" name="Rectangle 14"/>
          <p:cNvSpPr>
            <a:spLocks noGrp="1" noChangeArrowheads="1"/>
          </p:cNvSpPr>
          <p:nvPr>
            <p:ph type="ftr" sz="quarter" idx="3"/>
          </p:nvPr>
        </p:nvSpPr>
        <p:spPr bwMode="auto">
          <a:xfrm>
            <a:off x="3124200" y="64071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b" anchorCtr="0" compatLnSpc="1"/>
          <a:lstStyle>
            <a:lvl1pPr algn="ctr">
              <a:defRPr sz="1000">
                <a:effectLst>
                  <a:outerShdw blurRad="38100" dist="38100" dir="2700000" algn="tl">
                    <a:srgbClr val="010199"/>
                  </a:outerShdw>
                </a:effectLst>
                <a:ea typeface="+mn-ea"/>
              </a:defRPr>
            </a:lvl1pPr>
          </a:lstStyle>
          <a:p>
            <a:endParaRPr lang="en-US" altLang="zh-CN"/>
          </a:p>
          <a:p>
            <a:r>
              <a:rPr lang="en-US" altLang="zh-CN"/>
              <a:t>Prof. Q. Wang</a:t>
            </a: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cs typeface="Arial" panose="020B0604020202020204" pitchFamily="34" charset="0"/>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effectLst>
            <a:outerShdw blurRad="38100" dist="38100" dir="2700000" algn="tl">
              <a:srgbClr val="010199"/>
            </a:outerShdw>
          </a:effectLst>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effectLst>
            <a:outerShdw blurRad="38100" dist="38100" dir="2700000" algn="tl">
              <a:srgbClr val="010199"/>
            </a:outerShdw>
          </a:effectLst>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1.png"/><Relationship Id="rId18" Type="http://schemas.openxmlformats.org/officeDocument/2006/relationships/image" Target="../media/image20.png"/><Relationship Id="rId3" Type="http://schemas.openxmlformats.org/officeDocument/2006/relationships/image" Target="../media/image9.png"/><Relationship Id="rId21" Type="http://schemas.openxmlformats.org/officeDocument/2006/relationships/image" Target="../media/image7.png"/><Relationship Id="rId7" Type="http://schemas.openxmlformats.org/officeDocument/2006/relationships/image" Target="../media/image14.png"/><Relationship Id="rId12" Type="http://schemas.openxmlformats.org/officeDocument/2006/relationships/image" Target="../media/image15.png"/><Relationship Id="rId17" Type="http://schemas.openxmlformats.org/officeDocument/2006/relationships/image" Target="../media/image19.png"/><Relationship Id="rId25" Type="http://schemas.openxmlformats.org/officeDocument/2006/relationships/image" Target="../media/image6.png"/><Relationship Id="rId2" Type="http://schemas.openxmlformats.org/officeDocument/2006/relationships/image" Target="../media/image23.png"/><Relationship Id="rId16" Type="http://schemas.openxmlformats.org/officeDocument/2006/relationships/image" Target="../media/image12.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8.png"/><Relationship Id="rId24" Type="http://schemas.openxmlformats.org/officeDocument/2006/relationships/image" Target="../media/image28.png"/><Relationship Id="rId5" Type="http://schemas.openxmlformats.org/officeDocument/2006/relationships/image" Target="../media/image13.png"/><Relationship Id="rId15" Type="http://schemas.openxmlformats.org/officeDocument/2006/relationships/image" Target="../media/image16.png"/><Relationship Id="rId23" Type="http://schemas.openxmlformats.org/officeDocument/2006/relationships/image" Target="../media/image27.png"/><Relationship Id="rId10" Type="http://schemas.openxmlformats.org/officeDocument/2006/relationships/image" Target="../media/image11.png"/><Relationship Id="rId19" Type="http://schemas.openxmlformats.org/officeDocument/2006/relationships/image" Target="../media/image5.png"/><Relationship Id="rId4" Type="http://schemas.openxmlformats.org/officeDocument/2006/relationships/image" Target="../media/image24.png"/><Relationship Id="rId9" Type="http://schemas.openxmlformats.org/officeDocument/2006/relationships/image" Target="../media/image26.png"/><Relationship Id="rId14" Type="http://schemas.openxmlformats.org/officeDocument/2006/relationships/image" Target="../media/image22.png"/><Relationship Id="rId22" Type="http://schemas.openxmlformats.org/officeDocument/2006/relationships/image" Target="../media/image8.png"/></Relationships>
</file>

<file path=ppt/slides/_rels/slide11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slide" Target="slide29.xml"/><Relationship Id="rId7" Type="http://schemas.openxmlformats.org/officeDocument/2006/relationships/slide" Target="slide133.xml"/><Relationship Id="rId2" Type="http://schemas.openxmlformats.org/officeDocument/2006/relationships/slide" Target="slide14.xml"/><Relationship Id="rId1" Type="http://schemas.openxmlformats.org/officeDocument/2006/relationships/slideLayout" Target="../slideLayouts/slideLayout7.xml"/><Relationship Id="rId6" Type="http://schemas.openxmlformats.org/officeDocument/2006/relationships/slide" Target="slide117.xml"/><Relationship Id="rId5" Type="http://schemas.openxmlformats.org/officeDocument/2006/relationships/slide" Target="slide101.xml"/><Relationship Id="rId4" Type="http://schemas.openxmlformats.org/officeDocument/2006/relationships/slide" Target="slide51.xml"/></Relationships>
</file>

<file path=ppt/slides/_rels/slide12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1.png"/><Relationship Id="rId18" Type="http://schemas.openxmlformats.org/officeDocument/2006/relationships/image" Target="../media/image20.png"/><Relationship Id="rId3" Type="http://schemas.openxmlformats.org/officeDocument/2006/relationships/image" Target="../media/image9.png"/><Relationship Id="rId21" Type="http://schemas.openxmlformats.org/officeDocument/2006/relationships/image" Target="../media/image7.png"/><Relationship Id="rId7" Type="http://schemas.openxmlformats.org/officeDocument/2006/relationships/image" Target="../media/image14.png"/><Relationship Id="rId12" Type="http://schemas.openxmlformats.org/officeDocument/2006/relationships/image" Target="../media/image15.png"/><Relationship Id="rId17" Type="http://schemas.openxmlformats.org/officeDocument/2006/relationships/image" Target="../media/image19.png"/><Relationship Id="rId25" Type="http://schemas.openxmlformats.org/officeDocument/2006/relationships/image" Target="../media/image6.png"/><Relationship Id="rId2" Type="http://schemas.openxmlformats.org/officeDocument/2006/relationships/image" Target="../media/image23.png"/><Relationship Id="rId16" Type="http://schemas.openxmlformats.org/officeDocument/2006/relationships/image" Target="../media/image12.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8.png"/><Relationship Id="rId24" Type="http://schemas.openxmlformats.org/officeDocument/2006/relationships/image" Target="../media/image28.png"/><Relationship Id="rId5" Type="http://schemas.openxmlformats.org/officeDocument/2006/relationships/image" Target="../media/image13.png"/><Relationship Id="rId15" Type="http://schemas.openxmlformats.org/officeDocument/2006/relationships/image" Target="../media/image16.png"/><Relationship Id="rId23" Type="http://schemas.openxmlformats.org/officeDocument/2006/relationships/image" Target="../media/image27.png"/><Relationship Id="rId10" Type="http://schemas.openxmlformats.org/officeDocument/2006/relationships/image" Target="../media/image11.png"/><Relationship Id="rId19" Type="http://schemas.openxmlformats.org/officeDocument/2006/relationships/image" Target="../media/image5.png"/><Relationship Id="rId4" Type="http://schemas.openxmlformats.org/officeDocument/2006/relationships/image" Target="../media/image24.png"/><Relationship Id="rId9" Type="http://schemas.openxmlformats.org/officeDocument/2006/relationships/image" Target="../media/image26.png"/><Relationship Id="rId14" Type="http://schemas.openxmlformats.org/officeDocument/2006/relationships/image" Target="../media/image22.png"/><Relationship Id="rId22" Type="http://schemas.openxmlformats.org/officeDocument/2006/relationships/image" Target="../media/image8.png"/></Relationships>
</file>

<file path=ppt/slides/_rels/slide12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1.png"/><Relationship Id="rId18" Type="http://schemas.openxmlformats.org/officeDocument/2006/relationships/image" Target="../media/image20.png"/><Relationship Id="rId3" Type="http://schemas.openxmlformats.org/officeDocument/2006/relationships/image" Target="../media/image9.png"/><Relationship Id="rId21" Type="http://schemas.openxmlformats.org/officeDocument/2006/relationships/image" Target="../media/image7.png"/><Relationship Id="rId7" Type="http://schemas.openxmlformats.org/officeDocument/2006/relationships/image" Target="../media/image14.png"/><Relationship Id="rId12" Type="http://schemas.openxmlformats.org/officeDocument/2006/relationships/image" Target="../media/image15.png"/><Relationship Id="rId17" Type="http://schemas.openxmlformats.org/officeDocument/2006/relationships/image" Target="../media/image19.png"/><Relationship Id="rId25" Type="http://schemas.openxmlformats.org/officeDocument/2006/relationships/image" Target="../media/image6.png"/><Relationship Id="rId2" Type="http://schemas.openxmlformats.org/officeDocument/2006/relationships/image" Target="../media/image23.png"/><Relationship Id="rId16" Type="http://schemas.openxmlformats.org/officeDocument/2006/relationships/image" Target="../media/image12.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8.png"/><Relationship Id="rId24" Type="http://schemas.openxmlformats.org/officeDocument/2006/relationships/image" Target="../media/image28.png"/><Relationship Id="rId5" Type="http://schemas.openxmlformats.org/officeDocument/2006/relationships/image" Target="../media/image13.png"/><Relationship Id="rId15" Type="http://schemas.openxmlformats.org/officeDocument/2006/relationships/image" Target="../media/image16.png"/><Relationship Id="rId23" Type="http://schemas.openxmlformats.org/officeDocument/2006/relationships/image" Target="../media/image27.png"/><Relationship Id="rId10" Type="http://schemas.openxmlformats.org/officeDocument/2006/relationships/image" Target="../media/image11.png"/><Relationship Id="rId19" Type="http://schemas.openxmlformats.org/officeDocument/2006/relationships/image" Target="../media/image5.png"/><Relationship Id="rId4" Type="http://schemas.openxmlformats.org/officeDocument/2006/relationships/image" Target="../media/image24.png"/><Relationship Id="rId9" Type="http://schemas.openxmlformats.org/officeDocument/2006/relationships/image" Target="../media/image26.png"/><Relationship Id="rId14" Type="http://schemas.openxmlformats.org/officeDocument/2006/relationships/image" Target="../media/image22.png"/><Relationship Id="rId22" Type="http://schemas.openxmlformats.org/officeDocument/2006/relationships/image" Target="../media/image8.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1.png"/><Relationship Id="rId18" Type="http://schemas.openxmlformats.org/officeDocument/2006/relationships/image" Target="../media/image20.png"/><Relationship Id="rId3" Type="http://schemas.openxmlformats.org/officeDocument/2006/relationships/image" Target="../media/image9.png"/><Relationship Id="rId21" Type="http://schemas.openxmlformats.org/officeDocument/2006/relationships/image" Target="../media/image7.png"/><Relationship Id="rId7" Type="http://schemas.openxmlformats.org/officeDocument/2006/relationships/image" Target="../media/image14.png"/><Relationship Id="rId12" Type="http://schemas.openxmlformats.org/officeDocument/2006/relationships/image" Target="../media/image15.png"/><Relationship Id="rId17" Type="http://schemas.openxmlformats.org/officeDocument/2006/relationships/image" Target="../media/image19.png"/><Relationship Id="rId25" Type="http://schemas.openxmlformats.org/officeDocument/2006/relationships/image" Target="../media/image6.png"/><Relationship Id="rId2" Type="http://schemas.openxmlformats.org/officeDocument/2006/relationships/image" Target="../media/image23.png"/><Relationship Id="rId16" Type="http://schemas.openxmlformats.org/officeDocument/2006/relationships/image" Target="../media/image12.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8.png"/><Relationship Id="rId24" Type="http://schemas.openxmlformats.org/officeDocument/2006/relationships/image" Target="../media/image28.png"/><Relationship Id="rId5" Type="http://schemas.openxmlformats.org/officeDocument/2006/relationships/image" Target="../media/image13.png"/><Relationship Id="rId15" Type="http://schemas.openxmlformats.org/officeDocument/2006/relationships/image" Target="../media/image16.png"/><Relationship Id="rId23" Type="http://schemas.openxmlformats.org/officeDocument/2006/relationships/image" Target="../media/image27.png"/><Relationship Id="rId10" Type="http://schemas.openxmlformats.org/officeDocument/2006/relationships/image" Target="../media/image11.png"/><Relationship Id="rId19" Type="http://schemas.openxmlformats.org/officeDocument/2006/relationships/image" Target="../media/image5.png"/><Relationship Id="rId4" Type="http://schemas.openxmlformats.org/officeDocument/2006/relationships/image" Target="../media/image24.png"/><Relationship Id="rId9" Type="http://schemas.openxmlformats.org/officeDocument/2006/relationships/image" Target="../media/image26.png"/><Relationship Id="rId14" Type="http://schemas.openxmlformats.org/officeDocument/2006/relationships/image" Target="../media/image22.png"/><Relationship Id="rId22"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1.png"/><Relationship Id="rId18" Type="http://schemas.openxmlformats.org/officeDocument/2006/relationships/image" Target="../media/image20.png"/><Relationship Id="rId3" Type="http://schemas.openxmlformats.org/officeDocument/2006/relationships/image" Target="../media/image9.png"/><Relationship Id="rId21" Type="http://schemas.openxmlformats.org/officeDocument/2006/relationships/image" Target="../media/image7.png"/><Relationship Id="rId7" Type="http://schemas.openxmlformats.org/officeDocument/2006/relationships/image" Target="../media/image14.png"/><Relationship Id="rId12" Type="http://schemas.openxmlformats.org/officeDocument/2006/relationships/image" Target="../media/image15.png"/><Relationship Id="rId17" Type="http://schemas.openxmlformats.org/officeDocument/2006/relationships/image" Target="../media/image19.png"/><Relationship Id="rId25" Type="http://schemas.openxmlformats.org/officeDocument/2006/relationships/image" Target="../media/image6.png"/><Relationship Id="rId2" Type="http://schemas.openxmlformats.org/officeDocument/2006/relationships/image" Target="../media/image23.png"/><Relationship Id="rId16" Type="http://schemas.openxmlformats.org/officeDocument/2006/relationships/image" Target="../media/image12.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8.png"/><Relationship Id="rId24" Type="http://schemas.openxmlformats.org/officeDocument/2006/relationships/image" Target="../media/image28.png"/><Relationship Id="rId5" Type="http://schemas.openxmlformats.org/officeDocument/2006/relationships/image" Target="../media/image13.png"/><Relationship Id="rId15" Type="http://schemas.openxmlformats.org/officeDocument/2006/relationships/image" Target="../media/image16.png"/><Relationship Id="rId23" Type="http://schemas.openxmlformats.org/officeDocument/2006/relationships/image" Target="../media/image27.png"/><Relationship Id="rId10" Type="http://schemas.openxmlformats.org/officeDocument/2006/relationships/image" Target="../media/image11.png"/><Relationship Id="rId19" Type="http://schemas.openxmlformats.org/officeDocument/2006/relationships/image" Target="../media/image5.png"/><Relationship Id="rId4" Type="http://schemas.openxmlformats.org/officeDocument/2006/relationships/image" Target="../media/image24.png"/><Relationship Id="rId9" Type="http://schemas.openxmlformats.org/officeDocument/2006/relationships/image" Target="../media/image26.png"/><Relationship Id="rId14" Type="http://schemas.openxmlformats.org/officeDocument/2006/relationships/image" Target="../media/image22.png"/><Relationship Id="rId22" Type="http://schemas.openxmlformats.org/officeDocument/2006/relationships/image" Target="../media/image8.png"/></Relationships>
</file>

<file path=ppt/slides/_rels/slide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8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8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8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8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9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9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ctrTitle"/>
          </p:nvPr>
        </p:nvSpPr>
        <p:spPr/>
        <p:txBody>
          <a:bodyPr/>
          <a:lstStyle/>
          <a:p>
            <a:r>
              <a:rPr lang="en-US" altLang="zh-CN" b="0">
                <a:solidFill>
                  <a:schemeClr val="tx1"/>
                </a:solidFill>
              </a:rPr>
              <a:t>Chapter 09 </a:t>
            </a:r>
            <a:r>
              <a:rPr lang="en-US" altLang="zh-CN" b="0" dirty="0">
                <a:solidFill>
                  <a:schemeClr val="tx1"/>
                </a:solidFill>
              </a:rPr>
              <a:t>Internal sorting</a:t>
            </a:r>
            <a:br>
              <a:rPr lang="en-US" altLang="zh-CN" b="0" dirty="0">
                <a:solidFill>
                  <a:schemeClr val="tx1"/>
                </a:solidFill>
              </a:rPr>
            </a:br>
            <a:r>
              <a:rPr lang="zh-CN" altLang="en-US" sz="3200" b="0" dirty="0">
                <a:solidFill>
                  <a:schemeClr val="tx1"/>
                </a:solidFill>
              </a:rPr>
              <a:t>第九章 内部排序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Text Box 5"/>
          <p:cNvSpPr txBox="1">
            <a:spLocks noChangeArrowheads="1"/>
          </p:cNvSpPr>
          <p:nvPr/>
        </p:nvSpPr>
        <p:spPr bwMode="auto">
          <a:xfrm>
            <a:off x="323528" y="1340768"/>
            <a:ext cx="7418387" cy="4216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2800" dirty="0">
                <a:cs typeface="Times New Roman" panose="02020603050405020304" pitchFamily="18" charset="0"/>
              </a:rPr>
              <a:t>4) </a:t>
            </a:r>
            <a:r>
              <a:rPr kumimoji="1" lang="zh-CN" altLang="en-US" sz="2800" dirty="0">
                <a:cs typeface="Times New Roman" panose="02020603050405020304" pitchFamily="18" charset="0"/>
              </a:rPr>
              <a:t>常用存储结构（顺序表）</a:t>
            </a:r>
          </a:p>
          <a:p>
            <a:endParaRPr kumimoji="1" lang="zh-CN" altLang="en-US" sz="2400" dirty="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#define </a:t>
            </a:r>
            <a:r>
              <a:rPr kumimoji="1" lang="en-US" altLang="zh-CN" sz="2400" dirty="0" err="1">
                <a:latin typeface="Times New Roman" panose="02020603050405020304" pitchFamily="18" charset="0"/>
                <a:cs typeface="Times New Roman" panose="02020603050405020304" pitchFamily="18" charset="0"/>
              </a:rPr>
              <a:t>MAXNUM</a:t>
            </a:r>
            <a:r>
              <a:rPr kumimoji="1" lang="en-US" altLang="zh-CN" sz="2400" dirty="0">
                <a:latin typeface="Times New Roman" panose="02020603050405020304" pitchFamily="18" charset="0"/>
                <a:cs typeface="Times New Roman" panose="02020603050405020304" pitchFamily="18" charset="0"/>
              </a:rPr>
              <a:t> 100</a:t>
            </a:r>
          </a:p>
          <a:p>
            <a:r>
              <a:rPr kumimoji="1" lang="en-US" altLang="zh-CN" sz="2400" dirty="0" err="1">
                <a:latin typeface="Times New Roman" panose="02020603050405020304" pitchFamily="18" charset="0"/>
                <a:cs typeface="Times New Roman" panose="02020603050405020304" pitchFamily="18" charset="0"/>
              </a:rPr>
              <a:t>typedef</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int</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KeyType</a:t>
            </a:r>
            <a:r>
              <a:rPr kumimoji="1" lang="en-US" altLang="zh-CN" sz="2400" dirty="0">
                <a:latin typeface="Times New Roman" panose="02020603050405020304" pitchFamily="18" charset="0"/>
                <a:cs typeface="Times New Roman" panose="02020603050405020304" pitchFamily="18" charset="0"/>
              </a:rPr>
              <a:t>;</a:t>
            </a:r>
          </a:p>
          <a:p>
            <a:r>
              <a:rPr kumimoji="1" lang="en-US" altLang="zh-CN" sz="2400" dirty="0" err="1">
                <a:latin typeface="Times New Roman" panose="02020603050405020304" pitchFamily="18" charset="0"/>
                <a:cs typeface="Times New Roman" panose="02020603050405020304" pitchFamily="18" charset="0"/>
              </a:rPr>
              <a:t>typedef</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int</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DataType</a:t>
            </a:r>
            <a:r>
              <a:rPr kumimoji="1" lang="en-US" altLang="zh-CN" sz="2400" dirty="0">
                <a:latin typeface="Times New Roman" panose="02020603050405020304" pitchFamily="18" charset="0"/>
                <a:cs typeface="Times New Roman" panose="02020603050405020304" pitchFamily="18" charset="0"/>
              </a:rPr>
              <a:t>;</a:t>
            </a:r>
          </a:p>
          <a:p>
            <a:r>
              <a:rPr kumimoji="1" lang="en-US" altLang="zh-CN" sz="2400" dirty="0" err="1">
                <a:latin typeface="Times New Roman" panose="02020603050405020304" pitchFamily="18" charset="0"/>
                <a:cs typeface="Times New Roman" panose="02020603050405020304" pitchFamily="18" charset="0"/>
              </a:rPr>
              <a:t>typedef</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struct</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a:t>
            </a: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KeyType</a:t>
            </a:r>
            <a:r>
              <a:rPr kumimoji="1" lang="en-US" altLang="zh-CN" sz="2400" dirty="0">
                <a:latin typeface="Times New Roman" panose="02020603050405020304" pitchFamily="18" charset="0"/>
                <a:cs typeface="Times New Roman" panose="02020603050405020304" pitchFamily="18" charset="0"/>
              </a:rPr>
              <a:t> key;</a:t>
            </a: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DataType</a:t>
            </a:r>
            <a:r>
              <a:rPr kumimoji="1" lang="en-US" altLang="zh-CN" sz="2400" dirty="0">
                <a:latin typeface="Times New Roman" panose="02020603050405020304" pitchFamily="18" charset="0"/>
                <a:cs typeface="Times New Roman" panose="02020603050405020304" pitchFamily="18" charset="0"/>
              </a:rPr>
              <a:t> Info;</a:t>
            </a: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solidFill>
                  <a:srgbClr val="FFFF00"/>
                </a:solidFill>
                <a:latin typeface="Times New Roman" panose="02020603050405020304" pitchFamily="18" charset="0"/>
                <a:cs typeface="Times New Roman" panose="02020603050405020304" pitchFamily="18" charset="0"/>
              </a:rPr>
              <a:t>RecordNode</a:t>
            </a:r>
            <a:r>
              <a:rPr kumimoji="1" lang="en-US" altLang="zh-CN" sz="2400" dirty="0">
                <a:latin typeface="Times New Roman" panose="02020603050405020304" pitchFamily="18" charset="0"/>
                <a:cs typeface="Times New Roman" panose="02020603050405020304" pitchFamily="18" charset="0"/>
              </a:rPr>
              <a:t>;</a:t>
            </a:r>
          </a:p>
          <a:p>
            <a:endParaRPr kumimoji="1" lang="en-US" altLang="zh-CN" sz="2400" dirty="0">
              <a:latin typeface="Times New Roman" panose="02020603050405020304" pitchFamily="18" charset="0"/>
              <a:cs typeface="Times New Roman" panose="02020603050405020304" pitchFamily="18" charset="0"/>
            </a:endParaRPr>
          </a:p>
        </p:txBody>
      </p:sp>
      <p:sp>
        <p:nvSpPr>
          <p:cNvPr id="7" name="Rectangle 8"/>
          <p:cNvSpPr>
            <a:spLocks noChangeArrowheads="1"/>
          </p:cNvSpPr>
          <p:nvPr/>
        </p:nvSpPr>
        <p:spPr bwMode="auto">
          <a:xfrm>
            <a:off x="457200" y="277813"/>
            <a:ext cx="82296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zh-CN" sz="3600" b="1" dirty="0">
                <a:solidFill>
                  <a:srgbClr val="FFFF00"/>
                </a:solidFill>
                <a:cs typeface="Arial" panose="020B0604020202020204" pitchFamily="34" charset="0"/>
              </a:rPr>
              <a:t>9.1 Definition and notations</a:t>
            </a:r>
          </a:p>
        </p:txBody>
      </p:sp>
      <p:sp>
        <p:nvSpPr>
          <p:cNvPr id="2" name="矩形 1"/>
          <p:cNvSpPr/>
          <p:nvPr/>
        </p:nvSpPr>
        <p:spPr>
          <a:xfrm>
            <a:off x="4427984" y="2132856"/>
            <a:ext cx="4572000" cy="2308324"/>
          </a:xfrm>
          <a:prstGeom prst="rect">
            <a:avLst/>
          </a:prstGeom>
        </p:spPr>
        <p:txBody>
          <a:bodyPr>
            <a:spAutoFit/>
          </a:bodyPr>
          <a:lstStyle/>
          <a:p>
            <a:r>
              <a:rPr kumimoji="1" lang="en-US" altLang="zh-CN" sz="2400" dirty="0" err="1">
                <a:latin typeface="Times New Roman" panose="02020603050405020304" pitchFamily="18" charset="0"/>
                <a:cs typeface="Times New Roman" panose="02020603050405020304" pitchFamily="18" charset="0"/>
              </a:rPr>
              <a:t>typedef</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struct</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a:t>
            </a: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RecordNode</a:t>
            </a:r>
            <a:r>
              <a:rPr kumimoji="1" lang="en-US" altLang="zh-CN" sz="2400" dirty="0">
                <a:latin typeface="Times New Roman" panose="02020603050405020304" pitchFamily="18" charset="0"/>
                <a:cs typeface="Times New Roman" panose="02020603050405020304" pitchFamily="18" charset="0"/>
              </a:rPr>
              <a:t> record[MAXNUM+1]; </a:t>
            </a: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int</a:t>
            </a:r>
            <a:r>
              <a:rPr kumimoji="1" lang="en-US" altLang="zh-CN" sz="2400" dirty="0">
                <a:latin typeface="Times New Roman" panose="02020603050405020304" pitchFamily="18" charset="0"/>
                <a:cs typeface="Times New Roman" panose="02020603050405020304" pitchFamily="18" charset="0"/>
              </a:rPr>
              <a:t>  n;  </a:t>
            </a:r>
            <a:r>
              <a:rPr kumimoji="1" lang="en-US" altLang="zh-CN" sz="2400" dirty="0">
                <a:solidFill>
                  <a:srgbClr val="00B050"/>
                </a:solidFill>
                <a:latin typeface="Times New Roman" panose="02020603050405020304" pitchFamily="18" charset="0"/>
                <a:cs typeface="Times New Roman" panose="02020603050405020304" pitchFamily="18" charset="0"/>
              </a:rPr>
              <a:t>/* </a:t>
            </a:r>
            <a:r>
              <a:rPr kumimoji="1" lang="zh-CN" altLang="en-US" sz="2400" dirty="0">
                <a:solidFill>
                  <a:srgbClr val="00B050"/>
                </a:solidFill>
                <a:latin typeface="Times New Roman" panose="02020603050405020304" pitchFamily="18" charset="0"/>
                <a:cs typeface="Times New Roman" panose="02020603050405020304" pitchFamily="18" charset="0"/>
              </a:rPr>
              <a:t>记录个数*</a:t>
            </a:r>
            <a:r>
              <a:rPr kumimoji="1" lang="en-US" altLang="zh-CN" sz="2400" dirty="0">
                <a:solidFill>
                  <a:srgbClr val="00B050"/>
                </a:solidFill>
                <a:latin typeface="Times New Roman" panose="02020603050405020304" pitchFamily="18" charset="0"/>
                <a:cs typeface="Times New Roman" panose="02020603050405020304" pitchFamily="18" charset="0"/>
              </a:rPr>
              <a:t>/</a:t>
            </a:r>
          </a:p>
          <a:p>
            <a:r>
              <a:rPr kumimoji="1" lang="en-US" altLang="zh-CN" sz="2400" dirty="0">
                <a:latin typeface="Times New Roman" panose="02020603050405020304" pitchFamily="18" charset="0"/>
                <a:cs typeface="Times New Roman" panose="02020603050405020304" pitchFamily="18" charset="0"/>
              </a:rPr>
              <a:t>}</a:t>
            </a:r>
            <a:r>
              <a:rPr kumimoji="1" lang="en-US" altLang="zh-CN" sz="2400" dirty="0" err="1">
                <a:solidFill>
                  <a:srgbClr val="FFFF00"/>
                </a:solidFill>
                <a:latin typeface="Times New Roman" panose="02020603050405020304" pitchFamily="18" charset="0"/>
                <a:cs typeface="Times New Roman" panose="02020603050405020304" pitchFamily="18" charset="0"/>
              </a:rPr>
              <a:t>SortObject</a:t>
            </a:r>
            <a:r>
              <a:rPr kumimoji="1" lang="en-US" altLang="zh-CN" sz="2400" dirty="0">
                <a:latin typeface="Times New Roman" panose="02020603050405020304" pitchFamily="18" charset="0"/>
                <a:cs typeface="Times New Roman" panose="02020603050405020304" pitchFamily="18" charset="0"/>
              </a:rPr>
              <a:t>;</a:t>
            </a:r>
            <a:endParaRPr lang="zh-CN" altLang="en-US" sz="24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t>Content</a:t>
            </a:r>
          </a:p>
        </p:txBody>
      </p:sp>
      <p:sp>
        <p:nvSpPr>
          <p:cNvPr id="142339" name="Rectangle 3"/>
          <p:cNvSpPr>
            <a:spLocks noGrp="1" noChangeArrowheads="1"/>
          </p:cNvSpPr>
          <p:nvPr>
            <p:ph type="body" idx="1"/>
          </p:nvPr>
        </p:nvSpPr>
        <p:spPr/>
        <p:txBody>
          <a:bodyPr/>
          <a:lstStyle/>
          <a:p>
            <a:r>
              <a:rPr lang="en-US" altLang="zh-CN" dirty="0">
                <a:effectLst/>
              </a:rPr>
              <a:t>Definition and notations of sorting</a:t>
            </a:r>
          </a:p>
          <a:p>
            <a:r>
              <a:rPr lang="en-US" altLang="zh-CN" dirty="0">
                <a:effectLst/>
              </a:rPr>
              <a:t>Insertion based sorting</a:t>
            </a:r>
          </a:p>
          <a:p>
            <a:r>
              <a:rPr lang="en-US" altLang="zh-CN" dirty="0">
                <a:solidFill>
                  <a:schemeClr val="tx1"/>
                </a:solidFill>
                <a:effectLst/>
              </a:rPr>
              <a:t>Swap based sorting</a:t>
            </a:r>
            <a:endParaRPr lang="en-US" altLang="zh-CN" dirty="0">
              <a:solidFill>
                <a:srgbClr val="FFFF00"/>
              </a:solidFill>
              <a:effectLst/>
            </a:endParaRPr>
          </a:p>
          <a:p>
            <a:r>
              <a:rPr lang="en-US" altLang="zh-CN" dirty="0">
                <a:solidFill>
                  <a:schemeClr val="tx1"/>
                </a:solidFill>
                <a:effectLst/>
              </a:rPr>
              <a:t>Selection based sorting</a:t>
            </a:r>
            <a:endParaRPr lang="en-US" altLang="zh-CN" dirty="0">
              <a:solidFill>
                <a:srgbClr val="FFFF00"/>
              </a:solidFill>
              <a:effectLst/>
            </a:endParaRPr>
          </a:p>
          <a:p>
            <a:r>
              <a:rPr lang="en-US" altLang="zh-CN" dirty="0">
                <a:solidFill>
                  <a:srgbClr val="FFFF00"/>
                </a:solidFill>
                <a:effectLst/>
              </a:rPr>
              <a:t>Merging based sorting</a:t>
            </a:r>
          </a:p>
          <a:p>
            <a:r>
              <a:rPr lang="en-US" altLang="zh-CN" dirty="0">
                <a:effectLst/>
              </a:rPr>
              <a:t>Radix sorting</a:t>
            </a:r>
          </a:p>
          <a:p>
            <a:r>
              <a:rPr lang="en-US" altLang="zh-CN" dirty="0">
                <a:effectLst/>
              </a:rPr>
              <a:t>Conclusion</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Text Box 5"/>
          <p:cNvSpPr txBox="1">
            <a:spLocks noChangeArrowheads="1"/>
          </p:cNvSpPr>
          <p:nvPr/>
        </p:nvSpPr>
        <p:spPr bwMode="auto">
          <a:xfrm>
            <a:off x="685800" y="1524000"/>
            <a:ext cx="180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endParaRPr kumimoji="1" lang="zh-CN" altLang="zh-CN" sz="2400"/>
          </a:p>
        </p:txBody>
      </p:sp>
      <p:sp>
        <p:nvSpPr>
          <p:cNvPr id="81927" name="Rectangle 7"/>
          <p:cNvSpPr>
            <a:spLocks noGrp="1" noChangeArrowheads="1"/>
          </p:cNvSpPr>
          <p:nvPr>
            <p:ph type="title"/>
          </p:nvPr>
        </p:nvSpPr>
        <p:spPr/>
        <p:txBody>
          <a:bodyPr/>
          <a:lstStyle/>
          <a:p>
            <a:r>
              <a:rPr lang="en-US" altLang="zh-CN"/>
              <a:t>9.5 Merging sorting</a:t>
            </a:r>
          </a:p>
        </p:txBody>
      </p:sp>
      <p:sp>
        <p:nvSpPr>
          <p:cNvPr id="81929" name="Rectangle 9"/>
          <p:cNvSpPr>
            <a:spLocks noGrp="1" noChangeArrowheads="1"/>
          </p:cNvSpPr>
          <p:nvPr>
            <p:ph type="body" idx="1"/>
          </p:nvPr>
        </p:nvSpPr>
        <p:spPr/>
        <p:txBody>
          <a:bodyPr/>
          <a:lstStyle/>
          <a:p>
            <a:pPr>
              <a:spcBef>
                <a:spcPts val="0"/>
              </a:spcBef>
              <a:buSzPct val="80000"/>
              <a:buFont typeface="Wingdings" panose="05000000000000000000" pitchFamily="2" charset="2"/>
              <a:buChar char="n"/>
            </a:pPr>
            <a:r>
              <a:rPr kumimoji="1" lang="zh-CN" altLang="en-US" sz="2800" b="1" dirty="0">
                <a:solidFill>
                  <a:srgbClr val="FFFF00"/>
                </a:solidFill>
                <a:effectLst/>
                <a:latin typeface="Times New Roman" panose="02020603050405020304" pitchFamily="18" charset="0"/>
              </a:rPr>
              <a:t>归并</a:t>
            </a:r>
            <a:r>
              <a:rPr kumimoji="1" lang="zh-CN" altLang="en-US" sz="2800" dirty="0">
                <a:effectLst/>
                <a:latin typeface="Times New Roman" panose="02020603050405020304" pitchFamily="18" charset="0"/>
              </a:rPr>
              <a:t>的含义：归并是将两个或两个以上的有序表合并成一个有序表。</a:t>
            </a:r>
          </a:p>
          <a:p>
            <a:pPr>
              <a:spcBef>
                <a:spcPts val="0"/>
              </a:spcBef>
              <a:buSzPct val="80000"/>
              <a:buFont typeface="Wingdings" panose="05000000000000000000" pitchFamily="2" charset="2"/>
              <a:buChar char="n"/>
            </a:pPr>
            <a:endParaRPr kumimoji="1" lang="zh-CN" altLang="en-US" sz="2800" dirty="0">
              <a:effectLst/>
              <a:latin typeface="Times New Roman" panose="02020603050405020304" pitchFamily="18" charset="0"/>
            </a:endParaRPr>
          </a:p>
          <a:p>
            <a:pPr>
              <a:spcBef>
                <a:spcPts val="0"/>
              </a:spcBef>
              <a:buSzPct val="80000"/>
              <a:buFont typeface="Wingdings" panose="05000000000000000000" pitchFamily="2" charset="2"/>
              <a:buChar char="n"/>
            </a:pPr>
            <a:r>
              <a:rPr kumimoji="1" lang="en-US" altLang="zh-CN" sz="2800" b="1" dirty="0">
                <a:solidFill>
                  <a:srgbClr val="FFFF00"/>
                </a:solidFill>
                <a:effectLst/>
                <a:latin typeface="Times New Roman" panose="02020603050405020304" pitchFamily="18" charset="0"/>
                <a:sym typeface="Symbol" panose="05050102010706020507" pitchFamily="18" charset="2"/>
              </a:rPr>
              <a:t>2</a:t>
            </a:r>
            <a:r>
              <a:rPr kumimoji="1" lang="zh-CN" altLang="en-US" sz="2800" b="1" dirty="0">
                <a:solidFill>
                  <a:srgbClr val="FFFF00"/>
                </a:solidFill>
                <a:effectLst/>
                <a:latin typeface="Times New Roman" panose="02020603050405020304" pitchFamily="18" charset="0"/>
                <a:sym typeface="Symbol" panose="05050102010706020507" pitchFamily="18" charset="2"/>
              </a:rPr>
              <a:t>－路归并排序</a:t>
            </a:r>
            <a:r>
              <a:rPr kumimoji="1" lang="en-US" altLang="zh-CN" sz="2800" b="1" dirty="0">
                <a:solidFill>
                  <a:srgbClr val="FFFF00"/>
                </a:solidFill>
                <a:effectLst/>
                <a:latin typeface="Times New Roman" panose="02020603050405020304" pitchFamily="18" charset="0"/>
                <a:sym typeface="Symbol" panose="05050102010706020507" pitchFamily="18" charset="2"/>
              </a:rPr>
              <a:t>: </a:t>
            </a:r>
            <a:r>
              <a:rPr kumimoji="1" lang="zh-CN" altLang="en-US" sz="2800" dirty="0">
                <a:effectLst/>
                <a:latin typeface="Times New Roman" panose="02020603050405020304" pitchFamily="18" charset="0"/>
              </a:rPr>
              <a:t>假设初始的序列含有</a:t>
            </a:r>
            <a:r>
              <a:rPr kumimoji="1" lang="en-US" altLang="zh-CN" sz="2800" i="1" dirty="0">
                <a:effectLst/>
                <a:latin typeface="Times New Roman" panose="02020603050405020304" pitchFamily="18" charset="0"/>
              </a:rPr>
              <a:t>n</a:t>
            </a:r>
            <a:r>
              <a:rPr kumimoji="1" lang="zh-CN" altLang="en-US" sz="2800" dirty="0">
                <a:effectLst/>
                <a:latin typeface="Times New Roman" panose="02020603050405020304" pitchFamily="18" charset="0"/>
              </a:rPr>
              <a:t>个记录，可以看成是</a:t>
            </a:r>
            <a:r>
              <a:rPr kumimoji="1" lang="en-US" altLang="zh-CN" sz="2800" i="1" dirty="0">
                <a:effectLst/>
                <a:latin typeface="Times New Roman" panose="02020603050405020304" pitchFamily="18" charset="0"/>
              </a:rPr>
              <a:t>n</a:t>
            </a:r>
            <a:r>
              <a:rPr kumimoji="1" lang="zh-CN" altLang="en-US" sz="2800" dirty="0">
                <a:effectLst/>
                <a:latin typeface="Times New Roman" panose="02020603050405020304" pitchFamily="18" charset="0"/>
              </a:rPr>
              <a:t>个有序的子序列，每个子序列的长度为</a:t>
            </a:r>
            <a:r>
              <a:rPr kumimoji="1" lang="en-US" altLang="zh-CN" sz="2800" dirty="0">
                <a:effectLst/>
                <a:latin typeface="Times New Roman" panose="02020603050405020304" pitchFamily="18" charset="0"/>
              </a:rPr>
              <a:t>1</a:t>
            </a:r>
            <a:r>
              <a:rPr kumimoji="1" lang="zh-CN" altLang="en-US" sz="2800" dirty="0">
                <a:effectLst/>
                <a:latin typeface="Times New Roman" panose="02020603050405020304" pitchFamily="18" charset="0"/>
              </a:rPr>
              <a:t>，然后两两归并，得到</a:t>
            </a:r>
            <a:r>
              <a:rPr kumimoji="1" lang="zh-CN" altLang="en-US" sz="2800" dirty="0">
                <a:effectLst/>
                <a:latin typeface="Times New Roman" panose="02020603050405020304" pitchFamily="18" charset="0"/>
                <a:sym typeface="Symbol" panose="05050102010706020507" pitchFamily="18" charset="2"/>
              </a:rPr>
              <a:t></a:t>
            </a:r>
            <a:r>
              <a:rPr kumimoji="1" lang="en-US" altLang="zh-CN" sz="2800" i="1" dirty="0">
                <a:effectLst/>
                <a:latin typeface="Times New Roman" panose="02020603050405020304" pitchFamily="18" charset="0"/>
                <a:sym typeface="Symbol" panose="05050102010706020507" pitchFamily="18" charset="2"/>
              </a:rPr>
              <a:t>n</a:t>
            </a:r>
            <a:r>
              <a:rPr kumimoji="1" lang="en-US" altLang="zh-CN" sz="2800" dirty="0">
                <a:effectLst/>
                <a:latin typeface="Times New Roman" panose="02020603050405020304" pitchFamily="18" charset="0"/>
                <a:sym typeface="Symbol" panose="05050102010706020507" pitchFamily="18" charset="2"/>
              </a:rPr>
              <a:t>/2</a:t>
            </a:r>
            <a:r>
              <a:rPr kumimoji="1" lang="zh-CN" altLang="en-US" sz="2800" dirty="0">
                <a:effectLst/>
                <a:latin typeface="Times New Roman" panose="02020603050405020304" pitchFamily="18" charset="0"/>
                <a:sym typeface="Symbol" panose="05050102010706020507" pitchFamily="18" charset="2"/>
              </a:rPr>
              <a:t>个长度为</a:t>
            </a:r>
            <a:r>
              <a:rPr kumimoji="1" lang="en-US" altLang="zh-CN" sz="2800" dirty="0">
                <a:effectLst/>
                <a:latin typeface="Times New Roman" panose="02020603050405020304" pitchFamily="18" charset="0"/>
                <a:sym typeface="Symbol" panose="05050102010706020507" pitchFamily="18" charset="2"/>
              </a:rPr>
              <a:t>2</a:t>
            </a:r>
            <a:r>
              <a:rPr kumimoji="1" lang="zh-CN" altLang="en-US" sz="2800" dirty="0">
                <a:effectLst/>
                <a:latin typeface="Times New Roman" panose="02020603050405020304" pitchFamily="18" charset="0"/>
                <a:sym typeface="Symbol" panose="05050102010706020507" pitchFamily="18" charset="2"/>
              </a:rPr>
              <a:t>或</a:t>
            </a:r>
            <a:r>
              <a:rPr kumimoji="1" lang="en-US" altLang="zh-CN" sz="2800" dirty="0">
                <a:effectLst/>
                <a:latin typeface="Times New Roman" panose="02020603050405020304" pitchFamily="18" charset="0"/>
                <a:sym typeface="Symbol" panose="05050102010706020507" pitchFamily="18" charset="2"/>
              </a:rPr>
              <a:t>1</a:t>
            </a:r>
            <a:r>
              <a:rPr kumimoji="1" lang="zh-CN" altLang="en-US" sz="2800" dirty="0">
                <a:effectLst/>
                <a:latin typeface="Times New Roman" panose="02020603050405020304" pitchFamily="18" charset="0"/>
                <a:sym typeface="Symbol" panose="05050102010706020507" pitchFamily="18" charset="2"/>
              </a:rPr>
              <a:t>的有序子序列；再两两归并，如此重复直到得到一个长度为</a:t>
            </a:r>
            <a:r>
              <a:rPr kumimoji="1" lang="en-US" altLang="zh-CN" sz="2800" i="1" dirty="0">
                <a:effectLst/>
                <a:latin typeface="Times New Roman" panose="02020603050405020304" pitchFamily="18" charset="0"/>
                <a:sym typeface="Symbol" panose="05050102010706020507" pitchFamily="18" charset="2"/>
              </a:rPr>
              <a:t>n</a:t>
            </a:r>
            <a:r>
              <a:rPr kumimoji="1" lang="zh-CN" altLang="en-US" sz="2800" dirty="0">
                <a:effectLst/>
                <a:latin typeface="Times New Roman" panose="02020603050405020304" pitchFamily="18" charset="0"/>
                <a:sym typeface="Symbol" panose="05050102010706020507" pitchFamily="18" charset="2"/>
              </a:rPr>
              <a:t>的有序序列为止。</a:t>
            </a:r>
          </a:p>
          <a:p>
            <a:pPr>
              <a:spcBef>
                <a:spcPts val="0"/>
              </a:spcBef>
              <a:buSzPct val="80000"/>
              <a:buFont typeface="Wingdings" panose="05000000000000000000" pitchFamily="2" charset="2"/>
              <a:buChar char="n"/>
            </a:pPr>
            <a:r>
              <a:rPr kumimoji="1" lang="zh-CN" altLang="en-US" sz="2800" dirty="0">
                <a:effectLst/>
                <a:latin typeface="Times New Roman" panose="02020603050405020304" pitchFamily="18" charset="0"/>
                <a:sym typeface="Symbol" panose="05050102010706020507" pitchFamily="18" charset="2"/>
              </a:rPr>
              <a:t>算法如下：</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1" name="Text Box 7"/>
          <p:cNvSpPr txBox="1">
            <a:spLocks noChangeArrowheads="1"/>
          </p:cNvSpPr>
          <p:nvPr/>
        </p:nvSpPr>
        <p:spPr bwMode="auto">
          <a:xfrm>
            <a:off x="395288" y="1052513"/>
            <a:ext cx="8172450" cy="520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r>
              <a:rPr kumimoji="1" lang="zh-CN" altLang="en-US" sz="2400">
                <a:latin typeface="Times New Roman" panose="02020603050405020304" pitchFamily="18" charset="0"/>
                <a:cs typeface="Times New Roman" panose="02020603050405020304" pitchFamily="18" charset="0"/>
              </a:rPr>
              <a:t>例题∶初始序列为</a:t>
            </a:r>
            <a:r>
              <a:rPr kumimoji="1" lang="en-US" altLang="zh-CN" sz="2400">
                <a:latin typeface="Times New Roman" panose="02020603050405020304" pitchFamily="18" charset="0"/>
                <a:cs typeface="Times New Roman" panose="02020603050405020304" pitchFamily="18" charset="0"/>
              </a:rPr>
              <a:t>25, 57, 48, 37, 12, 82, 75, 29, 16</a:t>
            </a:r>
            <a:r>
              <a:rPr kumimoji="1" lang="zh-CN" altLang="en-US" sz="2400">
                <a:latin typeface="Times New Roman" panose="02020603050405020304" pitchFamily="18" charset="0"/>
                <a:cs typeface="Times New Roman" panose="02020603050405020304" pitchFamily="18" charset="0"/>
              </a:rPr>
              <a:t>，请用</a:t>
            </a:r>
            <a:r>
              <a:rPr kumimoji="1" lang="en-US" altLang="zh-CN" sz="2400">
                <a:latin typeface="Times New Roman" panose="02020603050405020304" pitchFamily="18" charset="0"/>
                <a:cs typeface="Times New Roman" panose="02020603050405020304" pitchFamily="18" charset="0"/>
              </a:rPr>
              <a:t>2-</a:t>
            </a:r>
            <a:r>
              <a:rPr kumimoji="1" lang="zh-CN" altLang="en-US" sz="2400">
                <a:latin typeface="Times New Roman" panose="02020603050405020304" pitchFamily="18" charset="0"/>
                <a:cs typeface="Times New Roman" panose="02020603050405020304" pitchFamily="18" charset="0"/>
              </a:rPr>
              <a:t>路归并排序法排序。</a:t>
            </a:r>
          </a:p>
          <a:p>
            <a:pPr algn="just" eaLnBrk="0" hangingPunct="0"/>
            <a:endParaRPr kumimoji="1" lang="zh-CN" altLang="en-US" sz="2400">
              <a:latin typeface="Times New Roman" panose="02020603050405020304" pitchFamily="18" charset="0"/>
              <a:cs typeface="Times New Roman" panose="02020603050405020304" pitchFamily="18" charset="0"/>
            </a:endParaRPr>
          </a:p>
          <a:p>
            <a:pPr algn="just" eaLnBrk="0" hangingPunct="0"/>
            <a:r>
              <a:rPr kumimoji="1" lang="zh-CN" altLang="en-US" sz="2400">
                <a:latin typeface="Times New Roman" panose="02020603050405020304" pitchFamily="18" charset="0"/>
                <a:cs typeface="Times New Roman" panose="02020603050405020304" pitchFamily="18" charset="0"/>
              </a:rPr>
              <a:t>初始排序码		</a:t>
            </a:r>
            <a:r>
              <a:rPr kumimoji="1" lang="en-US" altLang="zh-CN" sz="2400" u="sng">
                <a:latin typeface="Times New Roman" panose="02020603050405020304" pitchFamily="18" charset="0"/>
                <a:cs typeface="Times New Roman" panose="02020603050405020304" pitchFamily="18" charset="0"/>
              </a:rPr>
              <a:t>25</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57</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48</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37</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12</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82</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75</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29</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16</a:t>
            </a:r>
            <a:endParaRPr kumimoji="1" lang="en-US" altLang="zh-CN" sz="2400">
              <a:latin typeface="Times New Roman" panose="02020603050405020304" pitchFamily="18" charset="0"/>
              <a:cs typeface="Times New Roman" panose="02020603050405020304" pitchFamily="18" charset="0"/>
            </a:endParaRPr>
          </a:p>
          <a:p>
            <a:pPr algn="just" eaLnBrk="0" hangingPunct="0"/>
            <a:r>
              <a:rPr kumimoji="1" lang="en-US" altLang="zh-CN" sz="2400">
                <a:latin typeface="Times New Roman" panose="02020603050405020304" pitchFamily="18" charset="0"/>
                <a:cs typeface="Times New Roman" panose="02020603050405020304" pitchFamily="18" charset="0"/>
              </a:rPr>
              <a:t> 			   \/	   \/	   \/	  \/	│</a:t>
            </a:r>
          </a:p>
          <a:p>
            <a:pPr algn="just" eaLnBrk="0" hangingPunct="0"/>
            <a:r>
              <a:rPr kumimoji="1" lang="zh-CN" altLang="en-US" sz="2400">
                <a:latin typeface="Times New Roman" panose="02020603050405020304" pitchFamily="18" charset="0"/>
                <a:cs typeface="Times New Roman" panose="02020603050405020304" pitchFamily="18" charset="0"/>
              </a:rPr>
              <a:t>第一趟归并后	</a:t>
            </a:r>
            <a:r>
              <a:rPr kumimoji="1" lang="en-US" altLang="zh-CN" sz="2400" u="sng">
                <a:latin typeface="Times New Roman" panose="02020603050405020304" pitchFamily="18" charset="0"/>
                <a:cs typeface="Times New Roman" panose="02020603050405020304" pitchFamily="18" charset="0"/>
              </a:rPr>
              <a:t>25 57</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37 48</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12 82</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29 75</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16</a:t>
            </a:r>
            <a:endParaRPr kumimoji="1" lang="en-US" altLang="zh-CN" sz="2400">
              <a:latin typeface="Times New Roman" panose="02020603050405020304" pitchFamily="18" charset="0"/>
              <a:cs typeface="Times New Roman" panose="02020603050405020304" pitchFamily="18" charset="0"/>
            </a:endParaRPr>
          </a:p>
          <a:p>
            <a:pPr algn="just" eaLnBrk="0" hangingPunct="0"/>
            <a:r>
              <a:rPr kumimoji="1" lang="en-US" altLang="zh-CN" sz="2400">
                <a:latin typeface="Times New Roman" panose="02020603050405020304" pitchFamily="18" charset="0"/>
                <a:cs typeface="Times New Roman" panose="02020603050405020304" pitchFamily="18" charset="0"/>
              </a:rPr>
              <a:t>  		  	     \          /	  \ 	 /	│</a:t>
            </a:r>
          </a:p>
          <a:p>
            <a:pPr algn="just" eaLnBrk="0" hangingPunct="0"/>
            <a:r>
              <a:rPr kumimoji="1" lang="zh-CN" altLang="en-US" sz="2400">
                <a:latin typeface="Times New Roman" panose="02020603050405020304" pitchFamily="18" charset="0"/>
                <a:cs typeface="Times New Roman" panose="02020603050405020304" pitchFamily="18" charset="0"/>
              </a:rPr>
              <a:t>第二趟归并后	</a:t>
            </a:r>
            <a:r>
              <a:rPr kumimoji="1" lang="en-US" altLang="zh-CN" sz="2400" u="sng">
                <a:latin typeface="Times New Roman" panose="02020603050405020304" pitchFamily="18" charset="0"/>
                <a:cs typeface="Times New Roman" panose="02020603050405020304" pitchFamily="18" charset="0"/>
              </a:rPr>
              <a:t>25 37	48 57</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12 29	75 82</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16</a:t>
            </a:r>
            <a:endParaRPr kumimoji="1" lang="en-US" altLang="zh-CN" sz="2400">
              <a:latin typeface="Times New Roman" panose="02020603050405020304" pitchFamily="18" charset="0"/>
              <a:cs typeface="Times New Roman" panose="02020603050405020304" pitchFamily="18" charset="0"/>
            </a:endParaRPr>
          </a:p>
          <a:p>
            <a:pPr algn="just" eaLnBrk="0" hangingPunct="0"/>
            <a:r>
              <a:rPr kumimoji="1" lang="en-US" altLang="zh-CN" sz="2400">
                <a:latin typeface="Times New Roman" panose="02020603050405020304" pitchFamily="18" charset="0"/>
                <a:cs typeface="Times New Roman" panose="02020603050405020304" pitchFamily="18" charset="0"/>
              </a:rPr>
              <a:t>  		                       \                      /		│</a:t>
            </a:r>
          </a:p>
          <a:p>
            <a:pPr algn="just" eaLnBrk="0" hangingPunct="0"/>
            <a:r>
              <a:rPr kumimoji="1" lang="zh-CN" altLang="en-US" sz="2400">
                <a:latin typeface="Times New Roman" panose="02020603050405020304" pitchFamily="18" charset="0"/>
                <a:cs typeface="Times New Roman" panose="02020603050405020304" pitchFamily="18" charset="0"/>
              </a:rPr>
              <a:t>第三趟归并后	</a:t>
            </a:r>
            <a:r>
              <a:rPr kumimoji="1" lang="en-US" altLang="zh-CN" sz="2400" u="sng">
                <a:latin typeface="Times New Roman" panose="02020603050405020304" pitchFamily="18" charset="0"/>
                <a:cs typeface="Times New Roman" panose="02020603050405020304" pitchFamily="18" charset="0"/>
              </a:rPr>
              <a:t>12 25	29 37	48 57	75 82</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16</a:t>
            </a:r>
            <a:endParaRPr kumimoji="1" lang="en-US" altLang="zh-CN" sz="2400">
              <a:latin typeface="Times New Roman" panose="02020603050405020304" pitchFamily="18" charset="0"/>
              <a:cs typeface="Times New Roman" panose="02020603050405020304" pitchFamily="18" charset="0"/>
            </a:endParaRPr>
          </a:p>
          <a:p>
            <a:pPr algn="just" eaLnBrk="0" hangingPunct="0"/>
            <a:r>
              <a:rPr kumimoji="1" lang="en-US" altLang="zh-CN" sz="2400">
                <a:latin typeface="Times New Roman" panose="02020603050405020304" pitchFamily="18" charset="0"/>
                <a:cs typeface="Times New Roman" panose="02020603050405020304" pitchFamily="18" charset="0"/>
              </a:rPr>
              <a:t>  		  			\		/</a:t>
            </a:r>
          </a:p>
          <a:p>
            <a:pPr algn="just" eaLnBrk="0" hangingPunct="0"/>
            <a:r>
              <a:rPr kumimoji="1" lang="zh-CN" altLang="en-US" sz="2400">
                <a:solidFill>
                  <a:srgbClr val="FFFF00"/>
                </a:solidFill>
                <a:latin typeface="Times New Roman" panose="02020603050405020304" pitchFamily="18" charset="0"/>
                <a:cs typeface="Times New Roman" panose="02020603050405020304" pitchFamily="18" charset="0"/>
              </a:rPr>
              <a:t>第四趟归并后	</a:t>
            </a:r>
            <a:r>
              <a:rPr kumimoji="1" lang="en-US" altLang="zh-CN" sz="2400" u="sng">
                <a:solidFill>
                  <a:srgbClr val="FFFF00"/>
                </a:solidFill>
                <a:latin typeface="Times New Roman" panose="02020603050405020304" pitchFamily="18" charset="0"/>
                <a:cs typeface="Times New Roman" panose="02020603050405020304" pitchFamily="18" charset="0"/>
              </a:rPr>
              <a:t>12 16	25 29	37 48	57 75	82</a:t>
            </a:r>
            <a:endParaRPr kumimoji="1" lang="en-US" altLang="zh-CN" sz="2400">
              <a:solidFill>
                <a:srgbClr val="FFFF00"/>
              </a:solidFill>
              <a:latin typeface="Times New Roman" panose="02020603050405020304" pitchFamily="18" charset="0"/>
              <a:cs typeface="Times New Roman" panose="02020603050405020304" pitchFamily="18" charset="0"/>
            </a:endParaRPr>
          </a:p>
          <a:p>
            <a:pPr algn="just" eaLnBrk="0" hangingPunct="0"/>
            <a:endParaRPr kumimoji="1" lang="en-US" altLang="zh-CN" sz="2400">
              <a:solidFill>
                <a:srgbClr val="FFFF00"/>
              </a:solidFill>
              <a:latin typeface="Times New Roman" panose="02020603050405020304" pitchFamily="18" charset="0"/>
              <a:cs typeface="Times New Roman" panose="02020603050405020304" pitchFamily="18" charset="0"/>
            </a:endParaRPr>
          </a:p>
          <a:p>
            <a:pPr algn="just" eaLnBrk="0" hangingPunct="0"/>
            <a:r>
              <a:rPr kumimoji="1" lang="zh-CN" altLang="en-US" sz="2400">
                <a:solidFill>
                  <a:srgbClr val="FFFF00"/>
                </a:solidFill>
                <a:latin typeface="Times New Roman" panose="02020603050405020304" pitchFamily="18" charset="0"/>
                <a:cs typeface="Times New Roman" panose="02020603050405020304" pitchFamily="18" charset="0"/>
              </a:rPr>
              <a:t>排序后的结果为：	</a:t>
            </a:r>
            <a:r>
              <a:rPr kumimoji="1" lang="en-US" altLang="zh-CN" sz="2400">
                <a:solidFill>
                  <a:srgbClr val="FFFF00"/>
                </a:solidFill>
                <a:latin typeface="Times New Roman" panose="02020603050405020304" pitchFamily="18" charset="0"/>
                <a:cs typeface="Times New Roman" panose="02020603050405020304" pitchFamily="18" charset="0"/>
              </a:rPr>
              <a:t>12, 16, 25, 29, 37, 48, 57, 75, 82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5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95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95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95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95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951">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295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2951">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29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39704" name="Rectangle 88"/>
          <p:cNvSpPr>
            <a:spLocks noChangeArrowheads="1"/>
          </p:cNvSpPr>
          <p:nvPr/>
        </p:nvSpPr>
        <p:spPr bwMode="auto">
          <a:xfrm>
            <a:off x="2414588" y="176213"/>
            <a:ext cx="4313237" cy="6413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3600" b="1">
                <a:solidFill>
                  <a:srgbClr val="CC3300"/>
                </a:solidFill>
                <a:effectLst>
                  <a:outerShdw blurRad="38100" dist="38100" dir="2700000" algn="tl">
                    <a:srgbClr val="C0C0C0"/>
                  </a:outerShdw>
                </a:effectLst>
                <a:latin typeface="Times New Roman" panose="02020603050405020304" pitchFamily="18" charset="0"/>
                <a:ea typeface="仿宋_GB2312" pitchFamily="49" charset="-122"/>
              </a:rPr>
              <a:t>迭代的归并排序算法</a:t>
            </a:r>
            <a:endParaRPr kumimoji="1" lang="zh-CN" altLang="en-US" sz="2400">
              <a:solidFill>
                <a:srgbClr val="CC3300"/>
              </a:solidFill>
              <a:latin typeface="Times New Roman" panose="02020603050405020304" pitchFamily="18" charset="0"/>
              <a:ea typeface="黑体" panose="02010609060101010101" pitchFamily="2" charset="-122"/>
            </a:endParaRPr>
          </a:p>
        </p:txBody>
      </p:sp>
      <p:sp>
        <p:nvSpPr>
          <p:cNvPr id="239705" name="Rectangle 89"/>
          <p:cNvSpPr>
            <a:spLocks noChangeArrowheads="1"/>
          </p:cNvSpPr>
          <p:nvPr/>
        </p:nvSpPr>
        <p:spPr bwMode="auto">
          <a:xfrm>
            <a:off x="228600" y="1143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21</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06" name="Rectangle 90"/>
          <p:cNvSpPr>
            <a:spLocks noChangeArrowheads="1"/>
          </p:cNvSpPr>
          <p:nvPr/>
        </p:nvSpPr>
        <p:spPr bwMode="auto">
          <a:xfrm>
            <a:off x="990600" y="1143000"/>
            <a:ext cx="5334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07" name="Rectangle 91"/>
          <p:cNvSpPr>
            <a:spLocks noChangeArrowheads="1"/>
          </p:cNvSpPr>
          <p:nvPr/>
        </p:nvSpPr>
        <p:spPr bwMode="auto">
          <a:xfrm>
            <a:off x="1676400" y="2286000"/>
            <a:ext cx="687388"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08" name="Rectangle 92"/>
          <p:cNvSpPr>
            <a:spLocks noChangeArrowheads="1"/>
          </p:cNvSpPr>
          <p:nvPr/>
        </p:nvSpPr>
        <p:spPr bwMode="auto">
          <a:xfrm>
            <a:off x="2438400" y="1143000"/>
            <a:ext cx="5334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09" name="Rectangle 93"/>
          <p:cNvSpPr>
            <a:spLocks noChangeArrowheads="1"/>
          </p:cNvSpPr>
          <p:nvPr/>
        </p:nvSpPr>
        <p:spPr bwMode="auto">
          <a:xfrm>
            <a:off x="3124200" y="1143000"/>
            <a:ext cx="5334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93</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10" name="Rectangle 94"/>
          <p:cNvSpPr>
            <a:spLocks noChangeArrowheads="1"/>
          </p:cNvSpPr>
          <p:nvPr/>
        </p:nvSpPr>
        <p:spPr bwMode="auto">
          <a:xfrm>
            <a:off x="3810000" y="1143000"/>
            <a:ext cx="5334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62</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11" name="Rectangle 95"/>
          <p:cNvSpPr>
            <a:spLocks noChangeArrowheads="1"/>
          </p:cNvSpPr>
          <p:nvPr/>
        </p:nvSpPr>
        <p:spPr bwMode="auto">
          <a:xfrm>
            <a:off x="4495800" y="1143000"/>
            <a:ext cx="5334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72</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12" name="Rectangle 96"/>
          <p:cNvSpPr>
            <a:spLocks noChangeArrowheads="1"/>
          </p:cNvSpPr>
          <p:nvPr/>
        </p:nvSpPr>
        <p:spPr bwMode="auto">
          <a:xfrm>
            <a:off x="5181600" y="1143000"/>
            <a:ext cx="5334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08</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13" name="Rectangle 97"/>
          <p:cNvSpPr>
            <a:spLocks noChangeArrowheads="1"/>
          </p:cNvSpPr>
          <p:nvPr/>
        </p:nvSpPr>
        <p:spPr bwMode="auto">
          <a:xfrm>
            <a:off x="5867400" y="1143000"/>
            <a:ext cx="5334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37</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14" name="Rectangle 98"/>
          <p:cNvSpPr>
            <a:spLocks noChangeArrowheads="1"/>
          </p:cNvSpPr>
          <p:nvPr/>
        </p:nvSpPr>
        <p:spPr bwMode="auto">
          <a:xfrm>
            <a:off x="6553200" y="1143000"/>
            <a:ext cx="5334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16</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15" name="Rectangle 99"/>
          <p:cNvSpPr>
            <a:spLocks noChangeArrowheads="1"/>
          </p:cNvSpPr>
          <p:nvPr/>
        </p:nvSpPr>
        <p:spPr bwMode="auto">
          <a:xfrm>
            <a:off x="7239000" y="1143000"/>
            <a:ext cx="5334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54</a:t>
            </a:r>
            <a:endParaRPr kumimoji="1" lang="en-US" altLang="zh-CN" sz="28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16" name="Rectangle 100"/>
          <p:cNvSpPr>
            <a:spLocks noChangeArrowheads="1"/>
          </p:cNvSpPr>
          <p:nvPr/>
        </p:nvSpPr>
        <p:spPr bwMode="auto">
          <a:xfrm>
            <a:off x="1676400" y="1143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17" name="Rectangle 101"/>
          <p:cNvSpPr>
            <a:spLocks noChangeArrowheads="1"/>
          </p:cNvSpPr>
          <p:nvPr/>
        </p:nvSpPr>
        <p:spPr bwMode="auto">
          <a:xfrm>
            <a:off x="228600" y="2286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21</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18" name="Rectangle 102"/>
          <p:cNvSpPr>
            <a:spLocks noChangeArrowheads="1"/>
          </p:cNvSpPr>
          <p:nvPr/>
        </p:nvSpPr>
        <p:spPr bwMode="auto">
          <a:xfrm>
            <a:off x="838200" y="2286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19" name="Rectangle 103"/>
          <p:cNvSpPr>
            <a:spLocks noChangeArrowheads="1"/>
          </p:cNvSpPr>
          <p:nvPr/>
        </p:nvSpPr>
        <p:spPr bwMode="auto">
          <a:xfrm>
            <a:off x="2339975" y="2286000"/>
            <a:ext cx="687388"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20" name="Rectangle 104"/>
          <p:cNvSpPr>
            <a:spLocks noChangeArrowheads="1"/>
          </p:cNvSpPr>
          <p:nvPr/>
        </p:nvSpPr>
        <p:spPr bwMode="auto">
          <a:xfrm>
            <a:off x="3124200" y="2286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62</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21" name="Rectangle 105"/>
          <p:cNvSpPr>
            <a:spLocks noChangeArrowheads="1"/>
          </p:cNvSpPr>
          <p:nvPr/>
        </p:nvSpPr>
        <p:spPr bwMode="auto">
          <a:xfrm>
            <a:off x="3733800" y="2286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93</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22" name="Rectangle 106"/>
          <p:cNvSpPr>
            <a:spLocks noChangeArrowheads="1"/>
          </p:cNvSpPr>
          <p:nvPr/>
        </p:nvSpPr>
        <p:spPr bwMode="auto">
          <a:xfrm>
            <a:off x="4495800" y="2286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08</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23" name="Rectangle 107"/>
          <p:cNvSpPr>
            <a:spLocks noChangeArrowheads="1"/>
          </p:cNvSpPr>
          <p:nvPr/>
        </p:nvSpPr>
        <p:spPr bwMode="auto">
          <a:xfrm>
            <a:off x="5105400" y="2286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72</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24" name="Rectangle 108"/>
          <p:cNvSpPr>
            <a:spLocks noChangeArrowheads="1"/>
          </p:cNvSpPr>
          <p:nvPr/>
        </p:nvSpPr>
        <p:spPr bwMode="auto">
          <a:xfrm>
            <a:off x="5867400" y="2286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16</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25" name="Rectangle 109"/>
          <p:cNvSpPr>
            <a:spLocks noChangeArrowheads="1"/>
          </p:cNvSpPr>
          <p:nvPr/>
        </p:nvSpPr>
        <p:spPr bwMode="auto">
          <a:xfrm>
            <a:off x="6400800" y="2286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37</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26" name="Rectangle 110"/>
          <p:cNvSpPr>
            <a:spLocks noChangeArrowheads="1"/>
          </p:cNvSpPr>
          <p:nvPr/>
        </p:nvSpPr>
        <p:spPr bwMode="auto">
          <a:xfrm>
            <a:off x="7239000" y="2286000"/>
            <a:ext cx="5334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54</a:t>
            </a:r>
            <a:endParaRPr kumimoji="1" lang="en-US" altLang="zh-CN" sz="28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27" name="Rectangle 111"/>
          <p:cNvSpPr>
            <a:spLocks noChangeArrowheads="1"/>
          </p:cNvSpPr>
          <p:nvPr/>
        </p:nvSpPr>
        <p:spPr bwMode="auto">
          <a:xfrm>
            <a:off x="228600" y="3429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21</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28" name="Rectangle 112"/>
          <p:cNvSpPr>
            <a:spLocks noChangeArrowheads="1"/>
          </p:cNvSpPr>
          <p:nvPr/>
        </p:nvSpPr>
        <p:spPr bwMode="auto">
          <a:xfrm>
            <a:off x="838200" y="3429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29" name="Rectangle 113"/>
          <p:cNvSpPr>
            <a:spLocks noChangeArrowheads="1"/>
          </p:cNvSpPr>
          <p:nvPr/>
        </p:nvSpPr>
        <p:spPr bwMode="auto">
          <a:xfrm>
            <a:off x="1371600" y="3429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30" name="Rectangle 114"/>
          <p:cNvSpPr>
            <a:spLocks noChangeArrowheads="1"/>
          </p:cNvSpPr>
          <p:nvPr/>
        </p:nvSpPr>
        <p:spPr bwMode="auto">
          <a:xfrm>
            <a:off x="1981200" y="3429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31" name="Rectangle 115"/>
          <p:cNvSpPr>
            <a:spLocks noChangeArrowheads="1"/>
          </p:cNvSpPr>
          <p:nvPr/>
        </p:nvSpPr>
        <p:spPr bwMode="auto">
          <a:xfrm>
            <a:off x="3124200" y="3429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08</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32" name="Rectangle 116"/>
          <p:cNvSpPr>
            <a:spLocks noChangeArrowheads="1"/>
          </p:cNvSpPr>
          <p:nvPr/>
        </p:nvSpPr>
        <p:spPr bwMode="auto">
          <a:xfrm>
            <a:off x="3733800" y="3429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62</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33" name="Rectangle 117"/>
          <p:cNvSpPr>
            <a:spLocks noChangeArrowheads="1"/>
          </p:cNvSpPr>
          <p:nvPr/>
        </p:nvSpPr>
        <p:spPr bwMode="auto">
          <a:xfrm>
            <a:off x="4267200" y="3429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72</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34" name="Rectangle 118"/>
          <p:cNvSpPr>
            <a:spLocks noChangeArrowheads="1"/>
          </p:cNvSpPr>
          <p:nvPr/>
        </p:nvSpPr>
        <p:spPr bwMode="auto">
          <a:xfrm>
            <a:off x="4876800" y="3429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93</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35" name="Rectangle 119"/>
          <p:cNvSpPr>
            <a:spLocks noChangeArrowheads="1"/>
          </p:cNvSpPr>
          <p:nvPr/>
        </p:nvSpPr>
        <p:spPr bwMode="auto">
          <a:xfrm>
            <a:off x="5867400" y="3429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16</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36" name="Rectangle 120"/>
          <p:cNvSpPr>
            <a:spLocks noChangeArrowheads="1"/>
          </p:cNvSpPr>
          <p:nvPr/>
        </p:nvSpPr>
        <p:spPr bwMode="auto">
          <a:xfrm>
            <a:off x="6400800" y="3429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37</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37" name="Rectangle 121"/>
          <p:cNvSpPr>
            <a:spLocks noChangeArrowheads="1"/>
          </p:cNvSpPr>
          <p:nvPr/>
        </p:nvSpPr>
        <p:spPr bwMode="auto">
          <a:xfrm>
            <a:off x="7010400" y="3429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54</a:t>
            </a:r>
            <a:endParaRPr kumimoji="1" lang="en-US" altLang="zh-CN" sz="28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38" name="Rectangle 122"/>
          <p:cNvSpPr>
            <a:spLocks noChangeArrowheads="1"/>
          </p:cNvSpPr>
          <p:nvPr/>
        </p:nvSpPr>
        <p:spPr bwMode="auto">
          <a:xfrm>
            <a:off x="228600" y="4572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08</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39" name="Rectangle 123"/>
          <p:cNvSpPr>
            <a:spLocks noChangeArrowheads="1"/>
          </p:cNvSpPr>
          <p:nvPr/>
        </p:nvSpPr>
        <p:spPr bwMode="auto">
          <a:xfrm>
            <a:off x="228600" y="5715000"/>
            <a:ext cx="6858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08</a:t>
            </a:r>
            <a:endParaRPr kumimoji="1" lang="en-US" altLang="zh-CN" sz="24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40" name="Rectangle 124"/>
          <p:cNvSpPr>
            <a:spLocks noChangeArrowheads="1"/>
          </p:cNvSpPr>
          <p:nvPr/>
        </p:nvSpPr>
        <p:spPr bwMode="auto">
          <a:xfrm>
            <a:off x="838200" y="4572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21</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41" name="Rectangle 125"/>
          <p:cNvSpPr>
            <a:spLocks noChangeArrowheads="1"/>
          </p:cNvSpPr>
          <p:nvPr/>
        </p:nvSpPr>
        <p:spPr bwMode="auto">
          <a:xfrm>
            <a:off x="838200" y="5715000"/>
            <a:ext cx="6096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16</a:t>
            </a:r>
            <a:endParaRPr kumimoji="1" lang="en-US" altLang="zh-CN" sz="24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42" name="Rectangle 126"/>
          <p:cNvSpPr>
            <a:spLocks noChangeArrowheads="1"/>
          </p:cNvSpPr>
          <p:nvPr/>
        </p:nvSpPr>
        <p:spPr bwMode="auto">
          <a:xfrm>
            <a:off x="1371600" y="4572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43" name="Rectangle 127"/>
          <p:cNvSpPr>
            <a:spLocks noChangeArrowheads="1"/>
          </p:cNvSpPr>
          <p:nvPr/>
        </p:nvSpPr>
        <p:spPr bwMode="auto">
          <a:xfrm>
            <a:off x="1371600" y="5715000"/>
            <a:ext cx="6858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21</a:t>
            </a:r>
            <a:endParaRPr kumimoji="1" lang="en-US" altLang="zh-CN" sz="24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44" name="Rectangle 128"/>
          <p:cNvSpPr>
            <a:spLocks noChangeArrowheads="1"/>
          </p:cNvSpPr>
          <p:nvPr/>
        </p:nvSpPr>
        <p:spPr bwMode="auto">
          <a:xfrm>
            <a:off x="1981200" y="4572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45" name="Rectangle 129"/>
          <p:cNvSpPr>
            <a:spLocks noChangeArrowheads="1"/>
          </p:cNvSpPr>
          <p:nvPr/>
        </p:nvSpPr>
        <p:spPr bwMode="auto">
          <a:xfrm>
            <a:off x="1981200" y="5715000"/>
            <a:ext cx="6858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25</a:t>
            </a:r>
            <a:endParaRPr kumimoji="1" lang="en-US" altLang="zh-CN" sz="24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46" name="Rectangle 130"/>
          <p:cNvSpPr>
            <a:spLocks noChangeArrowheads="1"/>
          </p:cNvSpPr>
          <p:nvPr/>
        </p:nvSpPr>
        <p:spPr bwMode="auto">
          <a:xfrm>
            <a:off x="2590800" y="4572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47" name="Rectangle 131"/>
          <p:cNvSpPr>
            <a:spLocks noChangeArrowheads="1"/>
          </p:cNvSpPr>
          <p:nvPr/>
        </p:nvSpPr>
        <p:spPr bwMode="auto">
          <a:xfrm>
            <a:off x="2590800" y="5715000"/>
            <a:ext cx="6858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25*</a:t>
            </a:r>
            <a:endParaRPr kumimoji="1" lang="en-US" altLang="zh-CN" sz="24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48" name="Rectangle 132"/>
          <p:cNvSpPr>
            <a:spLocks noChangeArrowheads="1"/>
          </p:cNvSpPr>
          <p:nvPr/>
        </p:nvSpPr>
        <p:spPr bwMode="auto">
          <a:xfrm>
            <a:off x="3200400" y="4572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62</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49" name="Rectangle 133"/>
          <p:cNvSpPr>
            <a:spLocks noChangeArrowheads="1"/>
          </p:cNvSpPr>
          <p:nvPr/>
        </p:nvSpPr>
        <p:spPr bwMode="auto">
          <a:xfrm>
            <a:off x="3200400" y="5715000"/>
            <a:ext cx="6096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37</a:t>
            </a:r>
            <a:endParaRPr kumimoji="1" lang="en-US" altLang="zh-CN" sz="24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50" name="Rectangle 134"/>
          <p:cNvSpPr>
            <a:spLocks noChangeArrowheads="1"/>
          </p:cNvSpPr>
          <p:nvPr/>
        </p:nvSpPr>
        <p:spPr bwMode="auto">
          <a:xfrm>
            <a:off x="3733800" y="4572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72</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51" name="Rectangle 135"/>
          <p:cNvSpPr>
            <a:spLocks noChangeArrowheads="1"/>
          </p:cNvSpPr>
          <p:nvPr/>
        </p:nvSpPr>
        <p:spPr bwMode="auto">
          <a:xfrm>
            <a:off x="3733800" y="5715000"/>
            <a:ext cx="6858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49</a:t>
            </a:r>
            <a:endParaRPr kumimoji="1" lang="en-US" altLang="zh-CN" sz="24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52" name="Rectangle 136"/>
          <p:cNvSpPr>
            <a:spLocks noChangeArrowheads="1"/>
          </p:cNvSpPr>
          <p:nvPr/>
        </p:nvSpPr>
        <p:spPr bwMode="auto">
          <a:xfrm>
            <a:off x="4343400" y="4572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93</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53" name="Rectangle 137"/>
          <p:cNvSpPr>
            <a:spLocks noChangeArrowheads="1"/>
          </p:cNvSpPr>
          <p:nvPr/>
        </p:nvSpPr>
        <p:spPr bwMode="auto">
          <a:xfrm>
            <a:off x="4343400" y="5715000"/>
            <a:ext cx="6096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54</a:t>
            </a:r>
            <a:endParaRPr kumimoji="1" lang="en-US" altLang="zh-CN" sz="24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54" name="Rectangle 138"/>
          <p:cNvSpPr>
            <a:spLocks noChangeArrowheads="1"/>
          </p:cNvSpPr>
          <p:nvPr/>
        </p:nvSpPr>
        <p:spPr bwMode="auto">
          <a:xfrm>
            <a:off x="5867400" y="4572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16</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55" name="Rectangle 139"/>
          <p:cNvSpPr>
            <a:spLocks noChangeArrowheads="1"/>
          </p:cNvSpPr>
          <p:nvPr/>
        </p:nvSpPr>
        <p:spPr bwMode="auto">
          <a:xfrm>
            <a:off x="6400800" y="4572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37</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56" name="Rectangle 140"/>
          <p:cNvSpPr>
            <a:spLocks noChangeArrowheads="1"/>
          </p:cNvSpPr>
          <p:nvPr/>
        </p:nvSpPr>
        <p:spPr bwMode="auto">
          <a:xfrm>
            <a:off x="7010400" y="4572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54</a:t>
            </a:r>
            <a:endParaRPr kumimoji="1" lang="en-US" altLang="zh-CN" sz="28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57" name="Rectangle 141"/>
          <p:cNvSpPr>
            <a:spLocks noChangeArrowheads="1"/>
          </p:cNvSpPr>
          <p:nvPr/>
        </p:nvSpPr>
        <p:spPr bwMode="auto">
          <a:xfrm>
            <a:off x="4876800" y="5715000"/>
            <a:ext cx="6096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62</a:t>
            </a:r>
            <a:endParaRPr kumimoji="1" lang="en-US" altLang="zh-CN" sz="24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58" name="Rectangle 142"/>
          <p:cNvSpPr>
            <a:spLocks noChangeArrowheads="1"/>
          </p:cNvSpPr>
          <p:nvPr/>
        </p:nvSpPr>
        <p:spPr bwMode="auto">
          <a:xfrm>
            <a:off x="5410200" y="5715000"/>
            <a:ext cx="6858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72</a:t>
            </a:r>
            <a:endParaRPr kumimoji="1" lang="en-US" altLang="zh-CN" sz="24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59" name="Rectangle 143"/>
          <p:cNvSpPr>
            <a:spLocks noChangeArrowheads="1"/>
          </p:cNvSpPr>
          <p:nvPr/>
        </p:nvSpPr>
        <p:spPr bwMode="auto">
          <a:xfrm>
            <a:off x="6019800" y="5715000"/>
            <a:ext cx="6096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93</a:t>
            </a:r>
            <a:endParaRPr kumimoji="1" lang="en-US" altLang="zh-CN" sz="28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60" name="Line 144"/>
          <p:cNvSpPr>
            <a:spLocks noChangeShapeType="1"/>
          </p:cNvSpPr>
          <p:nvPr/>
        </p:nvSpPr>
        <p:spPr bwMode="auto">
          <a:xfrm>
            <a:off x="2286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61" name="Line 145"/>
          <p:cNvSpPr>
            <a:spLocks noChangeShapeType="1"/>
          </p:cNvSpPr>
          <p:nvPr/>
        </p:nvSpPr>
        <p:spPr bwMode="auto">
          <a:xfrm>
            <a:off x="228600" y="2819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62" name="Line 146"/>
          <p:cNvSpPr>
            <a:spLocks noChangeShapeType="1"/>
          </p:cNvSpPr>
          <p:nvPr/>
        </p:nvSpPr>
        <p:spPr bwMode="auto">
          <a:xfrm>
            <a:off x="228600" y="3962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63" name="Line 147"/>
          <p:cNvSpPr>
            <a:spLocks noChangeShapeType="1"/>
          </p:cNvSpPr>
          <p:nvPr/>
        </p:nvSpPr>
        <p:spPr bwMode="auto">
          <a:xfrm>
            <a:off x="228600" y="5105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64" name="Line 148"/>
          <p:cNvSpPr>
            <a:spLocks noChangeShapeType="1"/>
          </p:cNvSpPr>
          <p:nvPr/>
        </p:nvSpPr>
        <p:spPr bwMode="auto">
          <a:xfrm>
            <a:off x="16764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65" name="Line 149"/>
          <p:cNvSpPr>
            <a:spLocks noChangeShapeType="1"/>
          </p:cNvSpPr>
          <p:nvPr/>
        </p:nvSpPr>
        <p:spPr bwMode="auto">
          <a:xfrm>
            <a:off x="15240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66" name="Line 150"/>
          <p:cNvSpPr>
            <a:spLocks noChangeShapeType="1"/>
          </p:cNvSpPr>
          <p:nvPr/>
        </p:nvSpPr>
        <p:spPr bwMode="auto">
          <a:xfrm>
            <a:off x="29718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67" name="Line 151"/>
          <p:cNvSpPr>
            <a:spLocks noChangeShapeType="1"/>
          </p:cNvSpPr>
          <p:nvPr/>
        </p:nvSpPr>
        <p:spPr bwMode="auto">
          <a:xfrm>
            <a:off x="31242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68" name="Line 152"/>
          <p:cNvSpPr>
            <a:spLocks noChangeShapeType="1"/>
          </p:cNvSpPr>
          <p:nvPr/>
        </p:nvSpPr>
        <p:spPr bwMode="auto">
          <a:xfrm>
            <a:off x="43434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69" name="Line 153"/>
          <p:cNvSpPr>
            <a:spLocks noChangeShapeType="1"/>
          </p:cNvSpPr>
          <p:nvPr/>
        </p:nvSpPr>
        <p:spPr bwMode="auto">
          <a:xfrm>
            <a:off x="44958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70" name="Line 154"/>
          <p:cNvSpPr>
            <a:spLocks noChangeShapeType="1"/>
          </p:cNvSpPr>
          <p:nvPr/>
        </p:nvSpPr>
        <p:spPr bwMode="auto">
          <a:xfrm>
            <a:off x="57150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71" name="Line 155"/>
          <p:cNvSpPr>
            <a:spLocks noChangeShapeType="1"/>
          </p:cNvSpPr>
          <p:nvPr/>
        </p:nvSpPr>
        <p:spPr bwMode="auto">
          <a:xfrm>
            <a:off x="3124200" y="2819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72" name="Line 156"/>
          <p:cNvSpPr>
            <a:spLocks noChangeShapeType="1"/>
          </p:cNvSpPr>
          <p:nvPr/>
        </p:nvSpPr>
        <p:spPr bwMode="auto">
          <a:xfrm>
            <a:off x="58674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73" name="Line 157"/>
          <p:cNvSpPr>
            <a:spLocks noChangeShapeType="1"/>
          </p:cNvSpPr>
          <p:nvPr/>
        </p:nvSpPr>
        <p:spPr bwMode="auto">
          <a:xfrm>
            <a:off x="5867400" y="2819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74" name="Line 158"/>
          <p:cNvSpPr>
            <a:spLocks noChangeShapeType="1"/>
          </p:cNvSpPr>
          <p:nvPr/>
        </p:nvSpPr>
        <p:spPr bwMode="auto">
          <a:xfrm>
            <a:off x="5867400" y="3962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75" name="Line 159"/>
          <p:cNvSpPr>
            <a:spLocks noChangeShapeType="1"/>
          </p:cNvSpPr>
          <p:nvPr/>
        </p:nvSpPr>
        <p:spPr bwMode="auto">
          <a:xfrm>
            <a:off x="70866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76" name="Line 160"/>
          <p:cNvSpPr>
            <a:spLocks noChangeShapeType="1"/>
          </p:cNvSpPr>
          <p:nvPr/>
        </p:nvSpPr>
        <p:spPr bwMode="auto">
          <a:xfrm>
            <a:off x="72390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77" name="Line 161"/>
          <p:cNvSpPr>
            <a:spLocks noChangeShapeType="1"/>
          </p:cNvSpPr>
          <p:nvPr/>
        </p:nvSpPr>
        <p:spPr bwMode="auto">
          <a:xfrm>
            <a:off x="77724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78" name="Line 162"/>
          <p:cNvSpPr>
            <a:spLocks noChangeShapeType="1"/>
          </p:cNvSpPr>
          <p:nvPr/>
        </p:nvSpPr>
        <p:spPr bwMode="auto">
          <a:xfrm>
            <a:off x="7620000" y="3962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79" name="Line 163"/>
          <p:cNvSpPr>
            <a:spLocks noChangeShapeType="1"/>
          </p:cNvSpPr>
          <p:nvPr/>
        </p:nvSpPr>
        <p:spPr bwMode="auto">
          <a:xfrm flipH="1">
            <a:off x="2743200" y="2819400"/>
            <a:ext cx="228600" cy="4572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80" name="Line 164"/>
          <p:cNvSpPr>
            <a:spLocks noChangeShapeType="1"/>
          </p:cNvSpPr>
          <p:nvPr/>
        </p:nvSpPr>
        <p:spPr bwMode="auto">
          <a:xfrm flipH="1">
            <a:off x="5562600" y="2819400"/>
            <a:ext cx="152400" cy="4572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81" name="Line 165"/>
          <p:cNvSpPr>
            <a:spLocks noChangeShapeType="1"/>
          </p:cNvSpPr>
          <p:nvPr/>
        </p:nvSpPr>
        <p:spPr bwMode="auto">
          <a:xfrm flipH="1">
            <a:off x="5105400" y="3962400"/>
            <a:ext cx="381000" cy="4572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82" name="Line 166"/>
          <p:cNvSpPr>
            <a:spLocks noChangeShapeType="1"/>
          </p:cNvSpPr>
          <p:nvPr/>
        </p:nvSpPr>
        <p:spPr bwMode="auto">
          <a:xfrm flipH="1">
            <a:off x="6705600" y="5105400"/>
            <a:ext cx="91440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83" name="Text Box 167"/>
          <p:cNvSpPr txBox="1">
            <a:spLocks noChangeArrowheads="1"/>
          </p:cNvSpPr>
          <p:nvPr/>
        </p:nvSpPr>
        <p:spPr bwMode="auto">
          <a:xfrm>
            <a:off x="7908925" y="1092200"/>
            <a:ext cx="1019175"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len</a:t>
            </a:r>
            <a:r>
              <a:rPr kumimoji="1" lang="en-US" altLang="zh-CN" sz="2800" b="1">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p:txBody>
      </p:sp>
      <p:sp>
        <p:nvSpPr>
          <p:cNvPr id="239784" name="Rectangle 168"/>
          <p:cNvSpPr>
            <a:spLocks noChangeArrowheads="1"/>
          </p:cNvSpPr>
          <p:nvPr/>
        </p:nvSpPr>
        <p:spPr bwMode="auto">
          <a:xfrm>
            <a:off x="7896225" y="2224088"/>
            <a:ext cx="1019175"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len</a:t>
            </a:r>
            <a:r>
              <a:rPr kumimoji="1" lang="en-US" altLang="zh-CN" sz="2800" b="1">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p>
        </p:txBody>
      </p:sp>
      <p:sp>
        <p:nvSpPr>
          <p:cNvPr id="239785" name="Rectangle 169"/>
          <p:cNvSpPr>
            <a:spLocks noChangeArrowheads="1"/>
          </p:cNvSpPr>
          <p:nvPr/>
        </p:nvSpPr>
        <p:spPr bwMode="auto">
          <a:xfrm>
            <a:off x="7924800" y="3367088"/>
            <a:ext cx="1019175"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len</a:t>
            </a:r>
            <a:r>
              <a:rPr kumimoji="1" lang="en-US" altLang="zh-CN" sz="2800" b="1">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p:txBody>
      </p:sp>
      <p:sp>
        <p:nvSpPr>
          <p:cNvPr id="239786" name="Rectangle 170"/>
          <p:cNvSpPr>
            <a:spLocks noChangeArrowheads="1"/>
          </p:cNvSpPr>
          <p:nvPr/>
        </p:nvSpPr>
        <p:spPr bwMode="auto">
          <a:xfrm>
            <a:off x="7924800" y="4510088"/>
            <a:ext cx="1019175"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len</a:t>
            </a:r>
            <a:r>
              <a:rPr kumimoji="1" lang="en-US" altLang="zh-CN" sz="2800" b="1">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=8</a:t>
            </a:r>
          </a:p>
        </p:txBody>
      </p:sp>
      <p:sp>
        <p:nvSpPr>
          <p:cNvPr id="239787" name="Rectangle 171"/>
          <p:cNvSpPr>
            <a:spLocks noChangeArrowheads="1"/>
          </p:cNvSpPr>
          <p:nvPr/>
        </p:nvSpPr>
        <p:spPr bwMode="auto">
          <a:xfrm>
            <a:off x="7848600" y="5653088"/>
            <a:ext cx="1196975"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len</a:t>
            </a:r>
            <a:r>
              <a:rPr kumimoji="1" lang="en-US" altLang="zh-CN" sz="2800" b="1">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=16</a:t>
            </a:r>
          </a:p>
        </p:txBody>
      </p:sp>
      <p:sp>
        <p:nvSpPr>
          <p:cNvPr id="239788" name="Line 172"/>
          <p:cNvSpPr>
            <a:spLocks noChangeShapeType="1"/>
          </p:cNvSpPr>
          <p:nvPr/>
        </p:nvSpPr>
        <p:spPr bwMode="auto">
          <a:xfrm flipH="1">
            <a:off x="7639050" y="2752725"/>
            <a:ext cx="144463" cy="576263"/>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7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97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97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97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97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97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97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97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97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97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97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9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97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97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97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97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976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97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97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97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97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97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97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978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97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97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97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97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97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97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97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97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397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397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397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3976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3977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3977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3977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397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3978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3978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3973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3974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3974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3974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3974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3974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3975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975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3975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3975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3975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3976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3977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3977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3978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39786"/>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23973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3974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3974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39745"/>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3974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3974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3975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3975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3975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3975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3975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3976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23978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39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707" grpId="0" animBg="1"/>
      <p:bldP spid="239717" grpId="0" animBg="1"/>
      <p:bldP spid="239718" grpId="0" animBg="1"/>
      <p:bldP spid="239719" grpId="0" animBg="1"/>
      <p:bldP spid="239720" grpId="0" animBg="1"/>
      <p:bldP spid="239721" grpId="0" animBg="1"/>
      <p:bldP spid="239722" grpId="0" animBg="1"/>
      <p:bldP spid="239723" grpId="0" animBg="1"/>
      <p:bldP spid="239724" grpId="0" animBg="1"/>
      <p:bldP spid="239725" grpId="0" animBg="1"/>
      <p:bldP spid="239726" grpId="0" animBg="1"/>
      <p:bldP spid="239727" grpId="0" animBg="1"/>
      <p:bldP spid="239728" grpId="0" animBg="1"/>
      <p:bldP spid="239729" grpId="0" animBg="1"/>
      <p:bldP spid="239730" grpId="0" animBg="1"/>
      <p:bldP spid="239731" grpId="0" animBg="1"/>
      <p:bldP spid="239732" grpId="0" animBg="1"/>
      <p:bldP spid="239733" grpId="0" animBg="1"/>
      <p:bldP spid="239734" grpId="0" animBg="1"/>
      <p:bldP spid="239735" grpId="0" animBg="1"/>
      <p:bldP spid="239736" grpId="0" animBg="1"/>
      <p:bldP spid="239737" grpId="0" animBg="1"/>
      <p:bldP spid="239738" grpId="0" animBg="1"/>
      <p:bldP spid="239739" grpId="0" animBg="1"/>
      <p:bldP spid="239740" grpId="0" animBg="1"/>
      <p:bldP spid="239741" grpId="0" animBg="1"/>
      <p:bldP spid="239742" grpId="0" animBg="1"/>
      <p:bldP spid="239743" grpId="0" animBg="1"/>
      <p:bldP spid="239744" grpId="0" animBg="1"/>
      <p:bldP spid="239745" grpId="0" animBg="1"/>
      <p:bldP spid="239746" grpId="0" animBg="1"/>
      <p:bldP spid="239747" grpId="0" animBg="1"/>
      <p:bldP spid="239748" grpId="0" animBg="1"/>
      <p:bldP spid="239749" grpId="0" animBg="1"/>
      <p:bldP spid="239750" grpId="0" animBg="1"/>
      <p:bldP spid="239751" grpId="0" animBg="1"/>
      <p:bldP spid="239752" grpId="0" animBg="1"/>
      <p:bldP spid="239753" grpId="0" animBg="1"/>
      <p:bldP spid="239754" grpId="0" animBg="1"/>
      <p:bldP spid="239755" grpId="0" animBg="1"/>
      <p:bldP spid="239756" grpId="0" animBg="1"/>
      <p:bldP spid="239757" grpId="0" animBg="1"/>
      <p:bldP spid="239758" grpId="0" animBg="1"/>
      <p:bldP spid="239759" grpId="0" animBg="1"/>
      <p:bldP spid="239760" grpId="0" animBg="1"/>
      <p:bldP spid="239761" grpId="0" animBg="1"/>
      <p:bldP spid="239762" grpId="0" animBg="1"/>
      <p:bldP spid="239763" grpId="0" animBg="1"/>
      <p:bldP spid="239764" grpId="0" animBg="1"/>
      <p:bldP spid="239765" grpId="0" animBg="1"/>
      <p:bldP spid="239766" grpId="0" animBg="1"/>
      <p:bldP spid="239767" grpId="0" animBg="1"/>
      <p:bldP spid="239768" grpId="0" animBg="1"/>
      <p:bldP spid="239769" grpId="0" animBg="1"/>
      <p:bldP spid="239770" grpId="0" animBg="1"/>
      <p:bldP spid="239771" grpId="0" animBg="1"/>
      <p:bldP spid="239772" grpId="0" animBg="1"/>
      <p:bldP spid="239773" grpId="0" animBg="1"/>
      <p:bldP spid="239774" grpId="0" animBg="1"/>
      <p:bldP spid="239775" grpId="0" animBg="1"/>
      <p:bldP spid="239776" grpId="0" animBg="1"/>
      <p:bldP spid="239777" grpId="0" animBg="1"/>
      <p:bldP spid="239778" grpId="0" animBg="1"/>
      <p:bldP spid="239779" grpId="0" animBg="1"/>
      <p:bldP spid="239780" grpId="0" animBg="1"/>
      <p:bldP spid="239781" grpId="0" animBg="1"/>
      <p:bldP spid="239782" grpId="0" animBg="1"/>
      <p:bldP spid="239784" grpId="0"/>
      <p:bldP spid="239785" grpId="0"/>
      <p:bldP spid="239786" grpId="0"/>
      <p:bldP spid="239787" grpId="0"/>
      <p:bldP spid="239788" grpId="0" animBg="1"/>
    </p:bld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8836" name="Text Box 4"/>
          <p:cNvSpPr txBox="1">
            <a:spLocks noChangeArrowheads="1"/>
          </p:cNvSpPr>
          <p:nvPr/>
        </p:nvSpPr>
        <p:spPr bwMode="auto">
          <a:xfrm>
            <a:off x="360000" y="576000"/>
            <a:ext cx="8352000" cy="5022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kumimoji="1" lang="en-US" altLang="zh-CN" sz="2800" b="1" dirty="0">
                <a:latin typeface="Times New Roman" panose="02020603050405020304" pitchFamily="18" charset="0"/>
                <a:ea typeface="仿宋_GB2312" pitchFamily="49" charset="-122"/>
              </a:rPr>
              <a:t>(</a:t>
            </a:r>
            <a:r>
              <a:rPr kumimoji="1" lang="zh-CN" altLang="en-US" sz="2800" b="1" dirty="0">
                <a:latin typeface="Times New Roman" panose="02020603050405020304" pitchFamily="18" charset="0"/>
                <a:ea typeface="仿宋_GB2312" pitchFamily="49" charset="-122"/>
              </a:rPr>
              <a:t>两路</a:t>
            </a:r>
            <a:r>
              <a:rPr kumimoji="1" lang="en-US" altLang="zh-CN" sz="2800" b="1" dirty="0">
                <a:latin typeface="Times New Roman" panose="02020603050405020304" pitchFamily="18" charset="0"/>
                <a:ea typeface="仿宋_GB2312" pitchFamily="49" charset="-122"/>
              </a:rPr>
              <a:t>)</a:t>
            </a:r>
            <a:r>
              <a:rPr kumimoji="1" lang="zh-CN" altLang="en-US" sz="2800" b="1" dirty="0">
                <a:latin typeface="Times New Roman" panose="02020603050405020304" pitchFamily="18" charset="0"/>
                <a:ea typeface="仿宋_GB2312" pitchFamily="49" charset="-122"/>
              </a:rPr>
              <a:t>归并排序的主算法</a:t>
            </a:r>
            <a:endParaRPr kumimoji="1" lang="zh-CN" altLang="en-US" sz="2800" dirty="0">
              <a:latin typeface="Times New Roman" panose="02020603050405020304" pitchFamily="18" charset="0"/>
              <a:ea typeface="仿宋_GB2312" pitchFamily="49" charset="-122"/>
            </a:endParaRPr>
          </a:p>
          <a:p>
            <a:pPr eaLnBrk="0" hangingPunct="0"/>
            <a:endParaRPr kumimoji="1" lang="zh-CN" altLang="en-US" sz="2800" dirty="0">
              <a:latin typeface="Times New Roman" panose="02020603050405020304" pitchFamily="18" charset="0"/>
              <a:ea typeface="仿宋_GB2312" pitchFamily="49" charset="-122"/>
            </a:endParaRPr>
          </a:p>
          <a:p>
            <a:pPr eaLnBrk="0" hangingPunct="0"/>
            <a:r>
              <a:rPr kumimoji="1" lang="en-US" altLang="zh-CN" sz="2400" b="1" dirty="0">
                <a:latin typeface="Times New Roman" panose="02020603050405020304" pitchFamily="18" charset="0"/>
                <a:ea typeface="仿宋_GB2312" pitchFamily="49" charset="-122"/>
              </a:rPr>
              <a:t>template &lt;class Type&gt; </a:t>
            </a:r>
          </a:p>
          <a:p>
            <a:pPr eaLnBrk="0" hangingPunct="0"/>
            <a:r>
              <a:rPr kumimoji="1" lang="en-US" altLang="zh-CN" sz="2400" b="1" dirty="0">
                <a:latin typeface="Times New Roman" panose="02020603050405020304" pitchFamily="18" charset="0"/>
                <a:ea typeface="仿宋_GB2312" pitchFamily="49" charset="-122"/>
              </a:rPr>
              <a:t>void</a:t>
            </a:r>
            <a:r>
              <a:rPr kumimoji="1" lang="en-US" altLang="zh-CN" sz="2400" i="1" dirty="0">
                <a:latin typeface="Times New Roman" panose="02020603050405020304" pitchFamily="18" charset="0"/>
                <a:ea typeface="仿宋_GB2312" pitchFamily="49" charset="-122"/>
              </a:rPr>
              <a:t> </a:t>
            </a:r>
            <a:r>
              <a:rPr kumimoji="1" lang="en-US" altLang="zh-CN" sz="2400" i="1" dirty="0" err="1">
                <a:latin typeface="Times New Roman" panose="02020603050405020304" pitchFamily="18" charset="0"/>
                <a:ea typeface="仿宋_GB2312" pitchFamily="49" charset="-122"/>
              </a:rPr>
              <a:t>MergeSort</a:t>
            </a:r>
            <a:r>
              <a:rPr kumimoji="1" lang="en-US" altLang="zh-CN" sz="2400" i="1" dirty="0">
                <a:latin typeface="Times New Roman" panose="02020603050405020304" pitchFamily="18" charset="0"/>
                <a:ea typeface="仿宋_GB2312" pitchFamily="49" charset="-122"/>
              </a:rPr>
              <a:t> </a:t>
            </a:r>
            <a:r>
              <a:rPr kumimoji="1" lang="en-US" altLang="zh-CN" sz="2400" dirty="0">
                <a:latin typeface="Times New Roman" panose="02020603050405020304" pitchFamily="18" charset="0"/>
                <a:ea typeface="仿宋_GB2312" pitchFamily="49" charset="-122"/>
              </a:rPr>
              <a:t>( </a:t>
            </a:r>
            <a:r>
              <a:rPr kumimoji="1" lang="en-US" altLang="zh-CN" sz="2400" i="1" dirty="0" err="1">
                <a:latin typeface="Times New Roman" panose="02020603050405020304" pitchFamily="18" charset="0"/>
                <a:ea typeface="仿宋_GB2312" pitchFamily="49" charset="-122"/>
              </a:rPr>
              <a:t>datalist</a:t>
            </a:r>
            <a:r>
              <a:rPr kumimoji="1" lang="en-US" altLang="zh-CN" sz="2400" b="1" dirty="0">
                <a:latin typeface="Times New Roman" panose="02020603050405020304" pitchFamily="18" charset="0"/>
                <a:ea typeface="仿宋_GB2312" pitchFamily="49" charset="-122"/>
              </a:rPr>
              <a:t>&lt;Type&gt; &amp; </a:t>
            </a:r>
            <a:r>
              <a:rPr kumimoji="1" lang="en-US" altLang="zh-CN" sz="2400" i="1" dirty="0">
                <a:latin typeface="Times New Roman" panose="02020603050405020304" pitchFamily="18" charset="0"/>
                <a:ea typeface="仿宋_GB2312" pitchFamily="49" charset="-122"/>
              </a:rPr>
              <a:t>list </a:t>
            </a:r>
            <a:r>
              <a:rPr kumimoji="1" lang="en-US" altLang="zh-CN" sz="2400"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a:t>
            </a:r>
            <a:endParaRPr kumimoji="1" lang="en-US" altLang="zh-CN" sz="2400" dirty="0">
              <a:latin typeface="Times New Roman" panose="02020603050405020304" pitchFamily="18" charset="0"/>
              <a:ea typeface="仿宋_GB2312" pitchFamily="49" charset="-122"/>
            </a:endParaRPr>
          </a:p>
          <a:p>
            <a:pPr eaLnBrk="0" hangingPunct="0"/>
            <a:r>
              <a:rPr kumimoji="1" lang="en-US" altLang="zh-CN" sz="2400" b="1" dirty="0">
                <a:solidFill>
                  <a:srgbClr val="33CC33"/>
                </a:solidFill>
                <a:latin typeface="Times New Roman" panose="02020603050405020304" pitchFamily="18" charset="0"/>
                <a:ea typeface="仿宋_GB2312" pitchFamily="49" charset="-122"/>
              </a:rPr>
              <a:t>//</a:t>
            </a:r>
            <a:r>
              <a:rPr kumimoji="1" lang="zh-CN" altLang="en-US" sz="2400" b="1" dirty="0">
                <a:solidFill>
                  <a:srgbClr val="33CC33"/>
                </a:solidFill>
                <a:latin typeface="Times New Roman" panose="02020603050405020304" pitchFamily="18" charset="0"/>
                <a:ea typeface="仿宋_GB2312" pitchFamily="49" charset="-122"/>
              </a:rPr>
              <a:t>按对象关键码非递减的顺序对表</a:t>
            </a:r>
            <a:r>
              <a:rPr kumimoji="1" lang="en-US" altLang="zh-CN" sz="2400" b="1" i="1" dirty="0">
                <a:solidFill>
                  <a:srgbClr val="33CC33"/>
                </a:solidFill>
                <a:latin typeface="Times New Roman" panose="02020603050405020304" pitchFamily="18" charset="0"/>
                <a:ea typeface="仿宋_GB2312" pitchFamily="49" charset="-122"/>
              </a:rPr>
              <a:t>list</a:t>
            </a:r>
            <a:r>
              <a:rPr kumimoji="1" lang="zh-CN" altLang="en-US" sz="2400" b="1" dirty="0">
                <a:solidFill>
                  <a:srgbClr val="33CC33"/>
                </a:solidFill>
                <a:latin typeface="Times New Roman" panose="02020603050405020304" pitchFamily="18" charset="0"/>
                <a:ea typeface="仿宋_GB2312" pitchFamily="49" charset="-122"/>
              </a:rPr>
              <a:t>中对象排序</a:t>
            </a:r>
            <a:endParaRPr kumimoji="1" lang="zh-CN" altLang="en-US" sz="2400" dirty="0">
              <a:solidFill>
                <a:srgbClr val="33CC33"/>
              </a:solidFill>
              <a:latin typeface="Times New Roman" panose="02020603050405020304" pitchFamily="18" charset="0"/>
              <a:ea typeface="宋体" panose="02010600030101010101" pitchFamily="2" charset="-122"/>
            </a:endParaRPr>
          </a:p>
          <a:p>
            <a:pPr eaLnBrk="0" hangingPunct="0"/>
            <a:r>
              <a:rPr kumimoji="1" lang="zh-CN" altLang="en-US"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datalist</a:t>
            </a:r>
            <a:r>
              <a:rPr kumimoji="1" lang="en-US" altLang="zh-CN" sz="2400" b="1" dirty="0">
                <a:latin typeface="Times New Roman" panose="02020603050405020304" pitchFamily="18" charset="0"/>
                <a:ea typeface="宋体" panose="02010600030101010101" pitchFamily="2" charset="-122"/>
              </a:rPr>
              <a:t>&lt;Type&gt; &amp; </a:t>
            </a:r>
            <a:r>
              <a:rPr kumimoji="1" lang="en-US" altLang="zh-CN" sz="2400" i="1" dirty="0" err="1">
                <a:latin typeface="Times New Roman" panose="02020603050405020304" pitchFamily="18" charset="0"/>
                <a:ea typeface="宋体" panose="02010600030101010101" pitchFamily="2" charset="-122"/>
              </a:rPr>
              <a:t>tempList</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list.MaxSize</a:t>
            </a:r>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b="1" dirty="0" err="1">
                <a:latin typeface="Times New Roman" panose="02020603050405020304" pitchFamily="18" charset="0"/>
                <a:ea typeface="宋体" panose="02010600030101010101" pitchFamily="2" charset="-122"/>
              </a:rPr>
              <a:t>int</a:t>
            </a:r>
            <a:r>
              <a:rPr kumimoji="1" lang="en-US" altLang="zh-CN" sz="2400" i="1"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len</a:t>
            </a:r>
            <a:r>
              <a:rPr kumimoji="1" lang="en-US" altLang="zh-CN" sz="2400" i="1" dirty="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 1</a:t>
            </a:r>
            <a:r>
              <a:rPr kumimoji="1" lang="en-US" altLang="zh-CN" sz="2400" b="1"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while</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len</a:t>
            </a:r>
            <a:r>
              <a:rPr kumimoji="1" lang="en-US" altLang="zh-CN" sz="2400" dirty="0">
                <a:latin typeface="Times New Roman" panose="02020603050405020304" pitchFamily="18" charset="0"/>
                <a:ea typeface="宋体" panose="02010600030101010101" pitchFamily="2" charset="-122"/>
              </a:rPr>
              <a:t> &lt;</a:t>
            </a:r>
            <a:r>
              <a:rPr kumimoji="1" lang="en-US" altLang="zh-CN" sz="2400" i="1"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list.CurrentSize</a:t>
            </a:r>
            <a:r>
              <a:rPr kumimoji="1" lang="en-US" altLang="zh-CN" sz="2400" dirty="0">
                <a:latin typeface="Times New Roman" panose="02020603050405020304" pitchFamily="18" charset="0"/>
                <a:ea typeface="宋体" panose="02010600030101010101" pitchFamily="2" charset="-122"/>
              </a:rPr>
              <a:t> ) </a:t>
            </a:r>
            <a:r>
              <a:rPr kumimoji="1" lang="en-US" altLang="zh-CN" sz="2400" b="1"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MergePass</a:t>
            </a:r>
            <a:r>
              <a:rPr kumimoji="1" lang="en-US" altLang="zh-CN" sz="2400" i="1" dirty="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list</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tempList</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len</a:t>
            </a:r>
            <a:r>
              <a:rPr kumimoji="1" lang="en-US" altLang="zh-CN" sz="2400" i="1" dirty="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len</a:t>
            </a:r>
            <a:r>
              <a:rPr kumimoji="1" lang="en-US" altLang="zh-CN" sz="2400" dirty="0">
                <a:latin typeface="Times New Roman" panose="02020603050405020304" pitchFamily="18" charset="0"/>
                <a:ea typeface="宋体" panose="02010600030101010101" pitchFamily="2" charset="-122"/>
              </a:rPr>
              <a:t> *= 2</a:t>
            </a:r>
            <a:r>
              <a:rPr kumimoji="1" lang="en-US" altLang="zh-CN" sz="2400" b="1"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MergePass</a:t>
            </a:r>
            <a:r>
              <a:rPr kumimoji="1" lang="en-US" altLang="zh-CN" sz="2400" i="1" dirty="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tempList</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list</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len</a:t>
            </a:r>
            <a:r>
              <a:rPr kumimoji="1" lang="en-US" altLang="zh-CN" sz="2400" i="1" dirty="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len</a:t>
            </a:r>
            <a:r>
              <a:rPr kumimoji="1" lang="en-US" altLang="zh-CN" sz="2400" i="1" dirty="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 2</a:t>
            </a:r>
            <a:r>
              <a:rPr kumimoji="1" lang="en-US" altLang="zh-CN" sz="2400" b="1"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delete</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tempList</a:t>
            </a:r>
            <a:r>
              <a:rPr kumimoji="1" lang="en-US" altLang="zh-CN" sz="2400" b="1"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b="1" dirty="0">
                <a:latin typeface="Times New Roman" panose="02020603050405020304" pitchFamily="18" charset="0"/>
                <a:ea typeface="宋体" panose="02010600030101010101" pitchFamily="2" charset="-122"/>
              </a:rPr>
              <a:t>}</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Text Box 6"/>
          <p:cNvSpPr txBox="1">
            <a:spLocks noChangeArrowheads="1"/>
          </p:cNvSpPr>
          <p:nvPr/>
        </p:nvSpPr>
        <p:spPr bwMode="auto">
          <a:xfrm>
            <a:off x="360000" y="476250"/>
            <a:ext cx="8352000" cy="5847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r>
              <a:rPr kumimoji="1" lang="zh-CN" altLang="en-US" sz="2200" dirty="0">
                <a:solidFill>
                  <a:srgbClr val="00B050"/>
                </a:solidFill>
                <a:latin typeface="Times New Roman" panose="02020603050405020304" pitchFamily="18" charset="0"/>
                <a:cs typeface="Times New Roman" panose="02020603050405020304" pitchFamily="18" charset="0"/>
              </a:rPr>
              <a:t>//对两个有序序列[low...m]和[m+1...high]进行归并</a:t>
            </a:r>
            <a:endParaRPr kumimoji="1" lang="zh-CN" altLang="en-US" sz="2200" dirty="0">
              <a:solidFill>
                <a:srgbClr val="33CC33"/>
              </a:solidFill>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i="1" dirty="0">
                <a:solidFill>
                  <a:srgbClr val="FFFF00"/>
                </a:solidFill>
                <a:latin typeface="Times New Roman" panose="02020603050405020304" pitchFamily="18" charset="0"/>
                <a:cs typeface="Times New Roman" panose="02020603050405020304" pitchFamily="18" charset="0"/>
              </a:rPr>
              <a:t>merge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*r,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low,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m,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high)</a:t>
            </a:r>
          </a:p>
          <a:p>
            <a:pPr algn="just" eaLnBrk="0" hangingPunct="0"/>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j, k;</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//i,j,k</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分别为两个原始序列和结果序列的当前处理元素下标</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=low;  j=</a:t>
            </a:r>
            <a:r>
              <a:rPr kumimoji="1" lang="en-US" altLang="zh-CN" sz="2200" dirty="0" err="1">
                <a:latin typeface="Times New Roman" panose="02020603050405020304" pitchFamily="18" charset="0"/>
                <a:cs typeface="Times New Roman" panose="02020603050405020304" pitchFamily="18" charset="0"/>
              </a:rPr>
              <a:t>m+1</a:t>
            </a:r>
            <a:r>
              <a:rPr kumimoji="1" lang="en-US" altLang="zh-CN" sz="2200" dirty="0">
                <a:latin typeface="Times New Roman" panose="02020603050405020304" pitchFamily="18" charset="0"/>
                <a:cs typeface="Times New Roman" panose="02020603050405020304" pitchFamily="18" charset="0"/>
              </a:rPr>
              <a:t>;  k=low;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&lt;=m) &amp;&amp; (j&lt;=high) )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if</a:t>
            </a:r>
            <a:r>
              <a:rPr kumimoji="1" lang="en-US" altLang="zh-CN" sz="2200" dirty="0">
                <a:latin typeface="Times New Roman" panose="02020603050405020304" pitchFamily="18" charset="0"/>
                <a:cs typeface="Times New Roman" panose="02020603050405020304" pitchFamily="18" charset="0"/>
              </a:rPr>
              <a:t> (r[</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].key &lt;= r[j].key)</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[k++]=r[</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else</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[k++]=r[</a:t>
            </a:r>
            <a:r>
              <a:rPr kumimoji="1" lang="en-US" altLang="zh-CN" sz="2200" dirty="0" err="1">
                <a:latin typeface="Times New Roman" panose="02020603050405020304" pitchFamily="18" charset="0"/>
                <a:cs typeface="Times New Roman" panose="02020603050405020304" pitchFamily="18" charset="0"/>
              </a:rPr>
              <a:t>j++</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&lt;=m)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[k++]=r[</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将</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[low...m]</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剩余元素复制进结果序列</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(j&lt;=high)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[k++]=r[</a:t>
            </a:r>
            <a:r>
              <a:rPr kumimoji="1" lang="en-US" altLang="zh-CN" sz="2200" dirty="0" err="1">
                <a:latin typeface="Times New Roman" panose="02020603050405020304" pitchFamily="18" charset="0"/>
                <a:cs typeface="Times New Roman" panose="02020603050405020304" pitchFamily="18" charset="0"/>
              </a:rPr>
              <a:t>j++</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将[m+1...high]剩余元素复制进结果序列</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359999" y="474663"/>
            <a:ext cx="8352000" cy="5847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r>
              <a:rPr kumimoji="1" lang="en-US" altLang="zh-CN" sz="2200" dirty="0">
                <a:solidFill>
                  <a:srgbClr val="33CC33"/>
                </a:solidFill>
                <a:latin typeface="Times New Roman" panose="02020603050405020304" pitchFamily="18" charset="0"/>
                <a:cs typeface="Times New Roman" panose="02020603050405020304" pitchFamily="18" charset="0"/>
              </a:rPr>
              <a:t>//</a:t>
            </a:r>
            <a:r>
              <a:rPr kumimoji="1" lang="zh-CN" altLang="en-US" sz="2200" dirty="0">
                <a:solidFill>
                  <a:srgbClr val="33CC33"/>
                </a:solidFill>
                <a:latin typeface="Times New Roman" panose="02020603050405020304" pitchFamily="18" charset="0"/>
                <a:cs typeface="Times New Roman" panose="02020603050405020304" pitchFamily="18" charset="0"/>
              </a:rPr>
              <a:t>一趟归并</a:t>
            </a:r>
          </a:p>
          <a:p>
            <a:pPr algn="just"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i="1" dirty="0" err="1">
                <a:solidFill>
                  <a:srgbClr val="FFFF00"/>
                </a:solidFill>
                <a:latin typeface="Times New Roman" panose="02020603050405020304" pitchFamily="18" charset="0"/>
                <a:cs typeface="Times New Roman" panose="02020603050405020304" pitchFamily="18" charset="0"/>
              </a:rPr>
              <a:t>mergePass</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r[],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n,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length)</a:t>
            </a:r>
          </a:p>
          <a:p>
            <a:pPr algn="just" eaLnBrk="0" hangingPunct="0"/>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j;</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=0;</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对相邻的长度为</a:t>
            </a:r>
            <a:r>
              <a:rPr kumimoji="1" lang="en-US" altLang="zh-CN" sz="2200" dirty="0">
                <a:solidFill>
                  <a:srgbClr val="00B050"/>
                </a:solidFill>
                <a:latin typeface="Times New Roman" panose="02020603050405020304" pitchFamily="18" charset="0"/>
                <a:cs typeface="Times New Roman" panose="02020603050405020304" pitchFamily="18" charset="0"/>
              </a:rPr>
              <a:t>length</a:t>
            </a:r>
            <a:r>
              <a:rPr kumimoji="1" lang="zh-CN" altLang="en-US" sz="2200" dirty="0">
                <a:solidFill>
                  <a:srgbClr val="00B050"/>
                </a:solidFill>
                <a:latin typeface="Times New Roman" panose="02020603050405020304" pitchFamily="18" charset="0"/>
                <a:cs typeface="Times New Roman" panose="02020603050405020304" pitchFamily="18" charset="0"/>
              </a:rPr>
              <a:t>的序列进行两两归并</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while (i+2*length-1 &lt; n) {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i="1" dirty="0">
                <a:solidFill>
                  <a:srgbClr val="FFFF00"/>
                </a:solidFill>
                <a:latin typeface="Times New Roman" panose="02020603050405020304" pitchFamily="18" charset="0"/>
                <a:cs typeface="Times New Roman" panose="02020603050405020304" pitchFamily="18" charset="0"/>
              </a:rPr>
              <a:t>merge</a:t>
            </a:r>
            <a:r>
              <a:rPr kumimoji="1" lang="en-US" altLang="zh-CN" sz="2200" dirty="0">
                <a:latin typeface="Times New Roman" panose="02020603050405020304" pitchFamily="18" charset="0"/>
                <a:cs typeface="Times New Roman" panose="02020603050405020304" pitchFamily="18" charset="0"/>
              </a:rPr>
              <a:t> (r,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i+length-1</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i+2</a:t>
            </a:r>
            <a:r>
              <a:rPr kumimoji="1" lang="en-US" altLang="zh-CN" sz="2200" dirty="0">
                <a:latin typeface="Times New Roman" panose="02020603050405020304" pitchFamily="18" charset="0"/>
                <a:cs typeface="Times New Roman" panose="02020603050405020304" pitchFamily="18" charset="0"/>
              </a:rPr>
              <a:t>*length-1);</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+=2*length;</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solidFill>
                  <a:srgbClr val="00B050"/>
                </a:solidFill>
                <a:latin typeface="Times New Roman" panose="02020603050405020304" pitchFamily="18" charset="0"/>
                <a:cs typeface="Times New Roman" panose="02020603050405020304" pitchFamily="18" charset="0"/>
                <a:sym typeface="+mn-ea"/>
              </a:rPr>
              <a:t>        //</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剩余</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1</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个长度为</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length</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的序列和一个尾序列，进行归并</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if (i+length-1 &lt; n-1)  </a:t>
            </a:r>
            <a:r>
              <a:rPr kumimoji="1" lang="en-US" altLang="zh-CN" sz="2200" dirty="0">
                <a:solidFill>
                  <a:srgbClr val="00B050"/>
                </a:solidFill>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i="1" dirty="0">
                <a:solidFill>
                  <a:srgbClr val="FFFF00"/>
                </a:solidFill>
                <a:latin typeface="Times New Roman" panose="02020603050405020304" pitchFamily="18" charset="0"/>
                <a:cs typeface="Times New Roman" panose="02020603050405020304" pitchFamily="18" charset="0"/>
              </a:rPr>
              <a:t>merge</a:t>
            </a:r>
            <a:r>
              <a:rPr kumimoji="1" lang="en-US" altLang="zh-CN" sz="2200" dirty="0">
                <a:latin typeface="Times New Roman" panose="02020603050405020304" pitchFamily="18" charset="0"/>
                <a:cs typeface="Times New Roman" panose="02020603050405020304" pitchFamily="18" charset="0"/>
              </a:rPr>
              <a:t> (r,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i+length-1</a:t>
            </a:r>
            <a:r>
              <a:rPr kumimoji="1" lang="en-US" altLang="zh-CN" sz="2200" dirty="0">
                <a:latin typeface="Times New Roman" panose="02020603050405020304" pitchFamily="18" charset="0"/>
                <a:cs typeface="Times New Roman" panose="02020603050405020304" pitchFamily="18" charset="0"/>
              </a:rPr>
              <a:t>, n-1);</a:t>
            </a:r>
          </a:p>
          <a:p>
            <a:pPr algn="just" eaLnBrk="0" hangingPunct="0"/>
            <a:r>
              <a:rPr kumimoji="1" lang="en-US" altLang="zh-CN" sz="2200" dirty="0">
                <a:latin typeface="Times New Roman" panose="02020603050405020304" pitchFamily="18" charset="0"/>
                <a:cs typeface="Times New Roman" panose="02020603050405020304" pitchFamily="18" charset="0"/>
              </a:rPr>
              <a:t>        else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只剩尾序列，将尾序列复制下来</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for(j=</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j&lt;n; </a:t>
            </a:r>
            <a:r>
              <a:rPr kumimoji="1" lang="en-US" altLang="zh-CN" sz="2200" dirty="0" err="1">
                <a:latin typeface="Times New Roman" panose="02020603050405020304" pitchFamily="18" charset="0"/>
                <a:cs typeface="Times New Roman" panose="02020603050405020304" pitchFamily="18" charset="0"/>
              </a:rPr>
              <a:t>j++</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[j]=r[j];</a:t>
            </a:r>
          </a:p>
          <a:p>
            <a:pPr algn="just" eaLnBrk="0" hangingPunct="0"/>
            <a:r>
              <a:rPr kumimoji="1" lang="en-US" altLang="zh-CN" sz="22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360000" y="474663"/>
            <a:ext cx="8352000" cy="4495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r>
              <a:rPr kumimoji="1" lang="en-US" altLang="zh-CN" sz="2200" dirty="0">
                <a:solidFill>
                  <a:srgbClr val="33CC33"/>
                </a:solidFill>
                <a:latin typeface="Times New Roman" panose="02020603050405020304" pitchFamily="18" charset="0"/>
                <a:cs typeface="Times New Roman" panose="02020603050405020304" pitchFamily="18" charset="0"/>
              </a:rPr>
              <a:t>//2-</a:t>
            </a:r>
            <a:r>
              <a:rPr kumimoji="1" lang="zh-CN" altLang="en-US" sz="2200" dirty="0">
                <a:solidFill>
                  <a:srgbClr val="33CC33"/>
                </a:solidFill>
                <a:latin typeface="Times New Roman" panose="02020603050405020304" pitchFamily="18" charset="0"/>
                <a:cs typeface="Times New Roman" panose="02020603050405020304" pitchFamily="18" charset="0"/>
              </a:rPr>
              <a:t>路归并排序</a:t>
            </a:r>
          </a:p>
          <a:p>
            <a:pPr algn="just"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mergeSort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SortObject</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record[</a:t>
            </a:r>
            <a:r>
              <a:rPr kumimoji="1" lang="en-US" altLang="zh-CN" sz="2200" dirty="0" err="1">
                <a:latin typeface="Times New Roman" panose="02020603050405020304" pitchFamily="18" charset="0"/>
                <a:cs typeface="Times New Roman" panose="02020603050405020304" pitchFamily="18" charset="0"/>
              </a:rPr>
              <a:t>MAXNUM</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length;</a:t>
            </a:r>
          </a:p>
          <a:p>
            <a:pPr algn="just" eaLnBrk="0" hangingPunct="0"/>
            <a:r>
              <a:rPr kumimoji="1" lang="en-US" altLang="zh-CN" sz="2200" dirty="0">
                <a:latin typeface="Times New Roman" panose="02020603050405020304" pitchFamily="18" charset="0"/>
                <a:cs typeface="Times New Roman" panose="02020603050405020304" pitchFamily="18" charset="0"/>
              </a:rPr>
              <a:t>        length=1;</a:t>
            </a:r>
          </a:p>
          <a:p>
            <a:pPr algn="just" eaLnBrk="0" hangingPunct="0"/>
            <a:r>
              <a:rPr kumimoji="1" lang="en-US" altLang="zh-CN" sz="2200" dirty="0">
                <a:latin typeface="Times New Roman" panose="02020603050405020304" pitchFamily="18" charset="0"/>
                <a:cs typeface="Times New Roman" panose="02020603050405020304" pitchFamily="18" charset="0"/>
              </a:rPr>
              <a:t>        while (length &lt;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i="1" dirty="0" err="1">
                <a:solidFill>
                  <a:srgbClr val="FFFF00"/>
                </a:solidFill>
                <a:latin typeface="Times New Roman" panose="02020603050405020304" pitchFamily="18" charset="0"/>
                <a:cs typeface="Times New Roman" panose="02020603050405020304" pitchFamily="18" charset="0"/>
              </a:rPr>
              <a:t>mergePass</a:t>
            </a:r>
            <a:r>
              <a:rPr kumimoji="1" lang="en-US" altLang="zh-CN" sz="2200" i="1" dirty="0">
                <a:solidFill>
                  <a:srgbClr val="FFFF00"/>
                </a:solidFill>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 record,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 length);</a:t>
            </a:r>
          </a:p>
          <a:p>
            <a:pPr algn="just" eaLnBrk="0" hangingPunct="0"/>
            <a:r>
              <a:rPr kumimoji="1" lang="en-US" altLang="zh-CN" sz="2200" dirty="0">
                <a:latin typeface="Times New Roman" panose="02020603050405020304" pitchFamily="18" charset="0"/>
                <a:cs typeface="Times New Roman" panose="02020603050405020304" pitchFamily="18" charset="0"/>
              </a:rPr>
              <a:t>                length*=2;</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i="1" dirty="0" err="1">
                <a:solidFill>
                  <a:srgbClr val="FFFF00"/>
                </a:solidFill>
                <a:latin typeface="Times New Roman" panose="02020603050405020304" pitchFamily="18" charset="0"/>
                <a:cs typeface="Times New Roman" panose="02020603050405020304" pitchFamily="18" charset="0"/>
              </a:rPr>
              <a:t>mergePass</a:t>
            </a:r>
            <a:r>
              <a:rPr kumimoji="1" lang="en-US" altLang="zh-CN" sz="2200" i="1" dirty="0">
                <a:solidFill>
                  <a:srgbClr val="FFFF00"/>
                </a:solidFill>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(record, r-&gt;record,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 length);</a:t>
            </a:r>
          </a:p>
          <a:p>
            <a:pPr algn="just" eaLnBrk="0" hangingPunct="0"/>
            <a:r>
              <a:rPr kumimoji="1" lang="en-US" altLang="zh-CN" sz="2200" dirty="0">
                <a:latin typeface="Times New Roman" panose="02020603050405020304" pitchFamily="18" charset="0"/>
                <a:cs typeface="Times New Roman" panose="02020603050405020304" pitchFamily="18" charset="0"/>
              </a:rPr>
              <a:t>                length*=2;</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360000" y="474663"/>
            <a:ext cx="8352000" cy="4155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r>
              <a:rPr kumimoji="1" lang="en-US" altLang="zh-CN" sz="2200" dirty="0">
                <a:solidFill>
                  <a:srgbClr val="33CC33"/>
                </a:solidFill>
                <a:latin typeface="Times New Roman" panose="02020603050405020304" pitchFamily="18" charset="0"/>
                <a:cs typeface="Times New Roman" panose="02020603050405020304" pitchFamily="18" charset="0"/>
              </a:rPr>
              <a:t>//2-</a:t>
            </a:r>
            <a:r>
              <a:rPr kumimoji="1" lang="zh-CN" altLang="en-US" sz="2200" dirty="0">
                <a:solidFill>
                  <a:srgbClr val="33CC33"/>
                </a:solidFill>
                <a:latin typeface="Times New Roman" panose="02020603050405020304" pitchFamily="18" charset="0"/>
                <a:cs typeface="Times New Roman" panose="02020603050405020304" pitchFamily="18" charset="0"/>
              </a:rPr>
              <a:t>路归并排序</a:t>
            </a:r>
          </a:p>
          <a:p>
            <a:pPr algn="just"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mergeSort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SortObject</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record[</a:t>
            </a:r>
            <a:r>
              <a:rPr kumimoji="1" lang="en-US" altLang="zh-CN" sz="2200" dirty="0" err="1">
                <a:latin typeface="Times New Roman" panose="02020603050405020304" pitchFamily="18" charset="0"/>
                <a:cs typeface="Times New Roman" panose="02020603050405020304" pitchFamily="18" charset="0"/>
              </a:rPr>
              <a:t>MAXNUM</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length;</a:t>
            </a:r>
          </a:p>
          <a:p>
            <a:pPr algn="just" eaLnBrk="0" hangingPunct="0"/>
            <a:r>
              <a:rPr kumimoji="1" lang="en-US" altLang="zh-CN" sz="2200" dirty="0">
                <a:latin typeface="Times New Roman" panose="02020603050405020304" pitchFamily="18" charset="0"/>
                <a:cs typeface="Times New Roman" panose="02020603050405020304" pitchFamily="18" charset="0"/>
              </a:rPr>
              <a:t>        length=1;</a:t>
            </a:r>
          </a:p>
          <a:p>
            <a:pPr algn="just" eaLnBrk="0" hangingPunct="0"/>
            <a:r>
              <a:rPr kumimoji="1" lang="en-US" altLang="zh-CN" sz="2200" dirty="0">
                <a:latin typeface="Times New Roman" panose="02020603050405020304" pitchFamily="18" charset="0"/>
                <a:cs typeface="Times New Roman" panose="02020603050405020304" pitchFamily="18" charset="0"/>
              </a:rPr>
              <a:t>        while (length &lt;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i="1" dirty="0" err="1">
                <a:solidFill>
                  <a:srgbClr val="FFFF00"/>
                </a:solidFill>
                <a:latin typeface="Times New Roman" panose="02020603050405020304" pitchFamily="18" charset="0"/>
                <a:cs typeface="Times New Roman" panose="02020603050405020304" pitchFamily="18" charset="0"/>
              </a:rPr>
              <a:t>mergePass</a:t>
            </a:r>
            <a:r>
              <a:rPr kumimoji="1" lang="en-US" altLang="zh-CN" sz="2200" i="1" dirty="0">
                <a:solidFill>
                  <a:srgbClr val="FFFF00"/>
                </a:solidFill>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 record,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 length);</a:t>
            </a:r>
          </a:p>
          <a:p>
            <a:pPr algn="just" eaLnBrk="0" hangingPunct="0"/>
            <a:r>
              <a:rPr kumimoji="1" lang="en-US" altLang="zh-CN" sz="2200" dirty="0">
                <a:latin typeface="Times New Roman" panose="02020603050405020304" pitchFamily="18" charset="0"/>
                <a:cs typeface="Times New Roman" panose="02020603050405020304" pitchFamily="18" charset="0"/>
              </a:rPr>
              <a:t>                length*=2;</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pvector-&gt;record=record;</a:t>
            </a:r>
            <a:endParaRPr kumimoji="1" lang="en-US" altLang="zh-CN" sz="2200" i="1" dirty="0" err="1">
              <a:solidFill>
                <a:srgbClr val="FFFF00"/>
              </a:solidFill>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1514475" y="260350"/>
            <a:ext cx="6096000" cy="762000"/>
          </a:xfrm>
          <a:noFill/>
        </p:spPr>
        <p:txBody>
          <a:bodyPr lIns="92075" tIns="46038" rIns="92075" bIns="46038" anchorCtr="0"/>
          <a:lstStyle/>
          <a:p>
            <a:r>
              <a:rPr lang="zh-CN" altLang="en-US">
                <a:solidFill>
                  <a:srgbClr val="CC0000"/>
                </a:solidFill>
                <a:effectLst>
                  <a:outerShdw blurRad="38100" dist="38100" dir="2700000" algn="tl">
                    <a:srgbClr val="C0C0C0"/>
                  </a:outerShdw>
                </a:effectLst>
                <a:latin typeface="Times New Roman" panose="02020603050405020304" pitchFamily="18" charset="0"/>
                <a:ea typeface="黑体" panose="02010609060101010101" pitchFamily="2" charset="-122"/>
              </a:rPr>
              <a:t>递归的表归并排序</a:t>
            </a:r>
          </a:p>
        </p:txBody>
      </p:sp>
      <p:sp>
        <p:nvSpPr>
          <p:cNvPr id="246787" name="Rectangle 3"/>
          <p:cNvSpPr>
            <a:spLocks noGrp="1" noChangeArrowheads="1"/>
          </p:cNvSpPr>
          <p:nvPr>
            <p:ph type="body" idx="1"/>
          </p:nvPr>
        </p:nvSpPr>
        <p:spPr>
          <a:xfrm>
            <a:off x="238125" y="990600"/>
            <a:ext cx="8667750" cy="5391150"/>
          </a:xfrm>
          <a:noFill/>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lIns="92075" tIns="46038" rIns="92075" bIns="46038"/>
          <a:lstStyle/>
          <a:p>
            <a:pPr>
              <a:lnSpc>
                <a:spcPct val="90000"/>
              </a:lnSpc>
              <a:buClr>
                <a:srgbClr val="CC0000"/>
              </a:buClr>
            </a:pPr>
            <a:r>
              <a:rPr lang="zh-CN" altLang="en-US" sz="3000" b="1" dirty="0">
                <a:solidFill>
                  <a:srgbClr val="0000CC"/>
                </a:solidFill>
                <a:effectLst>
                  <a:outerShdw blurRad="38100" dist="38100" dir="2700000" algn="tl">
                    <a:srgbClr val="C0C0C0"/>
                  </a:outerShdw>
                </a:effectLst>
                <a:latin typeface="Times New Roman" panose="02020603050405020304" pitchFamily="18" charset="0"/>
                <a:ea typeface="仿宋_GB2312" pitchFamily="49" charset="-122"/>
              </a:rPr>
              <a:t>与快速排序类似，归并排序也可以利用划分为子序列的方法递归实现。</a:t>
            </a:r>
          </a:p>
          <a:p>
            <a:pPr>
              <a:lnSpc>
                <a:spcPct val="90000"/>
              </a:lnSpc>
              <a:buClr>
                <a:srgbClr val="CC0000"/>
              </a:buClr>
            </a:pPr>
            <a:r>
              <a:rPr lang="zh-CN" altLang="en-US" sz="3000" b="1" dirty="0">
                <a:solidFill>
                  <a:srgbClr val="0000CC"/>
                </a:solidFill>
                <a:effectLst>
                  <a:outerShdw blurRad="38100" dist="38100" dir="2700000" algn="tl">
                    <a:srgbClr val="C0C0C0"/>
                  </a:outerShdw>
                </a:effectLst>
                <a:latin typeface="Times New Roman" panose="02020603050405020304" pitchFamily="18" charset="0"/>
                <a:ea typeface="仿宋_GB2312" pitchFamily="49" charset="-122"/>
              </a:rPr>
              <a:t>在递归的归并排序方法中，首先要把整个待排序序列划分为两个长度大致相等的部分，分别称之为左子表和右子表。对这些子表分别递归地进行排序，然后再把排好序的两个子表进行归并。</a:t>
            </a:r>
          </a:p>
          <a:p>
            <a:pPr>
              <a:lnSpc>
                <a:spcPct val="90000"/>
              </a:lnSpc>
              <a:buClr>
                <a:srgbClr val="CC0000"/>
              </a:buClr>
            </a:pPr>
            <a:r>
              <a:rPr lang="zh-CN" altLang="en-US" sz="3000" b="1" dirty="0">
                <a:solidFill>
                  <a:srgbClr val="0000CC"/>
                </a:solidFill>
                <a:effectLst>
                  <a:outerShdw blurRad="38100" dist="38100" dir="2700000" algn="tl">
                    <a:srgbClr val="C0C0C0"/>
                  </a:outerShdw>
                </a:effectLst>
                <a:latin typeface="Times New Roman" panose="02020603050405020304" pitchFamily="18" charset="0"/>
                <a:ea typeface="仿宋_GB2312" pitchFamily="49" charset="-122"/>
              </a:rPr>
              <a:t>图示：待排序对象序列的关键码为 </a:t>
            </a:r>
            <a:r>
              <a:rPr lang="en-US" altLang="zh-CN" sz="3000" b="1" dirty="0">
                <a:solidFill>
                  <a:srgbClr val="CC3300"/>
                </a:solidFill>
                <a:effectLst>
                  <a:outerShdw blurRad="38100" dist="38100" dir="2700000" algn="tl">
                    <a:srgbClr val="C0C0C0"/>
                  </a:outerShdw>
                </a:effectLst>
                <a:latin typeface="Times New Roman" panose="02020603050405020304" pitchFamily="18" charset="0"/>
                <a:ea typeface="仿宋_GB2312" pitchFamily="49" charset="-122"/>
              </a:rPr>
              <a:t>{ 21, 25, 49, 25*,16, 08 }</a:t>
            </a:r>
            <a:r>
              <a:rPr lang="zh-CN" altLang="en-US" sz="3000" b="1" dirty="0">
                <a:solidFill>
                  <a:srgbClr val="0000CC"/>
                </a:solidFill>
                <a:effectLst>
                  <a:outerShdw blurRad="38100" dist="38100" dir="2700000" algn="tl">
                    <a:srgbClr val="C0C0C0"/>
                  </a:outerShdw>
                </a:effectLst>
                <a:latin typeface="Times New Roman" panose="02020603050405020304" pitchFamily="18" charset="0"/>
                <a:ea typeface="仿宋_GB2312" pitchFamily="49" charset="-122"/>
              </a:rPr>
              <a:t>，先是进行子表划分，待到子表中只有一个对象时递归到底。再是实施归并，逐步退出递归调用的过程。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360000" y="1548000"/>
            <a:ext cx="7543800" cy="3108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0" hangingPunct="0">
              <a:spcBef>
                <a:spcPct val="50000"/>
              </a:spcBef>
            </a:pPr>
            <a:r>
              <a:rPr kumimoji="1" lang="en-US" altLang="zh-CN" sz="2800" dirty="0"/>
              <a:t>5) </a:t>
            </a:r>
            <a:r>
              <a:rPr kumimoji="1" lang="zh-CN" altLang="en-US" sz="2800" dirty="0"/>
              <a:t>排序评价标准</a:t>
            </a:r>
          </a:p>
          <a:p>
            <a:pPr lvl="1" eaLnBrk="0" hangingPunct="0">
              <a:spcBef>
                <a:spcPct val="50000"/>
              </a:spcBef>
              <a:buFontTx/>
              <a:buChar char="•"/>
            </a:pPr>
            <a:r>
              <a:rPr kumimoji="1" lang="zh-CN" altLang="en-US" sz="2800" dirty="0">
                <a:solidFill>
                  <a:srgbClr val="FFFF00"/>
                </a:solidFill>
              </a:rPr>
              <a:t> </a:t>
            </a:r>
            <a:r>
              <a:rPr kumimoji="1" lang="en-US" altLang="zh-CN" sz="2800" dirty="0">
                <a:solidFill>
                  <a:srgbClr val="FFFF00"/>
                </a:solidFill>
              </a:rPr>
              <a:t>Time complexity (</a:t>
            </a:r>
            <a:r>
              <a:rPr kumimoji="1" lang="zh-CN" altLang="en-US" sz="2800" dirty="0">
                <a:solidFill>
                  <a:srgbClr val="FFFF00"/>
                </a:solidFill>
              </a:rPr>
              <a:t>时间复杂度</a:t>
            </a:r>
            <a:r>
              <a:rPr kumimoji="1" lang="en-US" altLang="zh-CN" sz="2800" dirty="0">
                <a:solidFill>
                  <a:srgbClr val="FFFF00"/>
                </a:solidFill>
              </a:rPr>
              <a:t>)</a:t>
            </a:r>
          </a:p>
          <a:p>
            <a:pPr lvl="2" eaLnBrk="0" hangingPunct="0">
              <a:spcBef>
                <a:spcPct val="50000"/>
              </a:spcBef>
              <a:buFontTx/>
              <a:buChar char="•"/>
            </a:pPr>
            <a:r>
              <a:rPr kumimoji="1" lang="en-US" altLang="zh-CN" sz="2800" dirty="0"/>
              <a:t> Comparison times (</a:t>
            </a:r>
            <a:r>
              <a:rPr kumimoji="1" lang="zh-CN" altLang="en-US" sz="2800" dirty="0"/>
              <a:t>比较次数</a:t>
            </a:r>
            <a:r>
              <a:rPr kumimoji="1" lang="en-US" altLang="zh-CN" sz="2800" dirty="0"/>
              <a:t>)</a:t>
            </a:r>
          </a:p>
          <a:p>
            <a:pPr lvl="2" eaLnBrk="0" hangingPunct="0">
              <a:spcBef>
                <a:spcPct val="50000"/>
              </a:spcBef>
              <a:buFontTx/>
              <a:buChar char="•"/>
            </a:pPr>
            <a:r>
              <a:rPr kumimoji="1" lang="en-US" altLang="zh-CN" sz="2800" dirty="0"/>
              <a:t> Movement times (</a:t>
            </a:r>
            <a:r>
              <a:rPr kumimoji="1" lang="zh-CN" altLang="en-US" sz="2800" dirty="0"/>
              <a:t>移动次数</a:t>
            </a:r>
            <a:r>
              <a:rPr kumimoji="1" lang="en-US" altLang="zh-CN" sz="2800" dirty="0"/>
              <a:t>)</a:t>
            </a:r>
          </a:p>
          <a:p>
            <a:pPr lvl="1" eaLnBrk="0" hangingPunct="0">
              <a:spcBef>
                <a:spcPct val="50000"/>
              </a:spcBef>
              <a:buFontTx/>
              <a:buChar char="•"/>
            </a:pPr>
            <a:r>
              <a:rPr kumimoji="1" lang="en-US" altLang="zh-CN" sz="2800" dirty="0">
                <a:solidFill>
                  <a:srgbClr val="FFFF00"/>
                </a:solidFill>
              </a:rPr>
              <a:t> Space </a:t>
            </a:r>
            <a:r>
              <a:rPr kumimoji="1" lang="en-US" altLang="zh-CN" sz="2800" dirty="0">
                <a:solidFill>
                  <a:srgbClr val="FFFF00"/>
                </a:solidFill>
                <a:sym typeface="+mn-ea"/>
              </a:rPr>
              <a:t>complexity </a:t>
            </a:r>
            <a:r>
              <a:rPr kumimoji="1" lang="en-US" altLang="zh-CN" sz="2800" dirty="0">
                <a:solidFill>
                  <a:srgbClr val="FFFF00"/>
                </a:solidFill>
              </a:rPr>
              <a:t>(</a:t>
            </a:r>
            <a:r>
              <a:rPr kumimoji="1" lang="zh-CN" altLang="en-US" sz="2800" dirty="0">
                <a:solidFill>
                  <a:srgbClr val="FFFF00"/>
                </a:solidFill>
              </a:rPr>
              <a:t>空间复杂度</a:t>
            </a:r>
            <a:r>
              <a:rPr kumimoji="1" lang="en-US" altLang="zh-CN" sz="2800" dirty="0">
                <a:solidFill>
                  <a:srgbClr val="FFFF00"/>
                </a:solidFill>
              </a:rPr>
              <a:t>)</a:t>
            </a:r>
          </a:p>
        </p:txBody>
      </p:sp>
      <p:sp>
        <p:nvSpPr>
          <p:cNvPr id="125955" name="Rectangle 3"/>
          <p:cNvSpPr>
            <a:spLocks noChangeArrowheads="1"/>
          </p:cNvSpPr>
          <p:nvPr/>
        </p:nvSpPr>
        <p:spPr bwMode="auto">
          <a:xfrm>
            <a:off x="457200" y="277813"/>
            <a:ext cx="82296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zh-CN" sz="3600" b="1">
                <a:solidFill>
                  <a:srgbClr val="FFFF00"/>
                </a:solidFill>
                <a:cs typeface="Arial" panose="020B0604020202020204" pitchFamily="34" charset="0"/>
              </a:rPr>
              <a:t>9.1 Definition and notations</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47810" name="Rectangle 2"/>
          <p:cNvSpPr>
            <a:spLocks noChangeArrowheads="1"/>
          </p:cNvSpPr>
          <p:nvPr/>
        </p:nvSpPr>
        <p:spPr bwMode="auto">
          <a:xfrm>
            <a:off x="1371600" y="333375"/>
            <a:ext cx="5791200" cy="457200"/>
          </a:xfrm>
          <a:prstGeom prst="rect">
            <a:avLst/>
          </a:prstGeom>
          <a:solidFill>
            <a:srgbClr val="FFFF99"/>
          </a:solidFill>
          <a:ln>
            <a:noFill/>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txBody>
          <a:bodyPr wrap="none" anchor="ctr">
            <a:flatTx/>
          </a:bodyPr>
          <a:lstStyle/>
          <a:p>
            <a:pPr algn="ctr"/>
            <a:r>
              <a:rPr kumimoji="1" lang="en-US" altLang="zh-CN" sz="3200" b="1">
                <a:solidFill>
                  <a:srgbClr val="0000CC"/>
                </a:solidFill>
                <a:latin typeface="Times New Roman" panose="02020603050405020304" pitchFamily="18" charset="0"/>
                <a:ea typeface="宋体" panose="02010600030101010101" pitchFamily="2" charset="-122"/>
              </a:rPr>
              <a:t>21     25     49     25*   16     08</a:t>
            </a:r>
            <a:endParaRPr kumimoji="1" lang="en-US" altLang="zh-CN" sz="2400">
              <a:solidFill>
                <a:srgbClr val="0000CC"/>
              </a:solidFill>
              <a:latin typeface="Times New Roman" panose="02020603050405020304" pitchFamily="18" charset="0"/>
              <a:ea typeface="宋体" panose="02010600030101010101" pitchFamily="2" charset="-122"/>
            </a:endParaRPr>
          </a:p>
        </p:txBody>
      </p:sp>
      <p:sp>
        <p:nvSpPr>
          <p:cNvPr id="247811" name="Rectangle 3"/>
          <p:cNvSpPr>
            <a:spLocks noChangeArrowheads="1"/>
          </p:cNvSpPr>
          <p:nvPr/>
        </p:nvSpPr>
        <p:spPr bwMode="auto">
          <a:xfrm>
            <a:off x="1371600" y="933450"/>
            <a:ext cx="2819400" cy="457200"/>
          </a:xfrm>
          <a:prstGeom prst="rect">
            <a:avLst/>
          </a:prstGeom>
          <a:solidFill>
            <a:srgbClr val="FFFF99"/>
          </a:solidFill>
          <a:ln w="38100">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3200" b="1">
                <a:solidFill>
                  <a:srgbClr val="0000CC"/>
                </a:solidFill>
                <a:latin typeface="Times New Roman" panose="02020603050405020304" pitchFamily="18" charset="0"/>
                <a:ea typeface="宋体" panose="02010600030101010101" pitchFamily="2" charset="-122"/>
              </a:rPr>
              <a:t> 21     25     49</a:t>
            </a:r>
            <a:r>
              <a:rPr kumimoji="1" lang="en-US" altLang="zh-CN" sz="2800" b="1">
                <a:solidFill>
                  <a:srgbClr val="0000CC"/>
                </a:solidFill>
                <a:latin typeface="Times New Roman" panose="02020603050405020304" pitchFamily="18" charset="0"/>
                <a:ea typeface="宋体" panose="02010600030101010101" pitchFamily="2" charset="-122"/>
              </a:rPr>
              <a:t>  </a:t>
            </a:r>
            <a:endParaRPr kumimoji="1" lang="en-US" altLang="zh-CN" sz="2400">
              <a:solidFill>
                <a:srgbClr val="0000CC"/>
              </a:solidFill>
              <a:latin typeface="Times New Roman" panose="02020603050405020304" pitchFamily="18" charset="0"/>
              <a:ea typeface="宋体" panose="02010600030101010101" pitchFamily="2" charset="-122"/>
            </a:endParaRPr>
          </a:p>
        </p:txBody>
      </p:sp>
      <p:sp>
        <p:nvSpPr>
          <p:cNvPr id="247812" name="Rectangle 4"/>
          <p:cNvSpPr>
            <a:spLocks noChangeArrowheads="1"/>
          </p:cNvSpPr>
          <p:nvPr/>
        </p:nvSpPr>
        <p:spPr bwMode="auto">
          <a:xfrm>
            <a:off x="4343400" y="933450"/>
            <a:ext cx="2819400" cy="457200"/>
          </a:xfrm>
          <a:prstGeom prst="rect">
            <a:avLst/>
          </a:prstGeom>
          <a:solidFill>
            <a:srgbClr val="FFFF99"/>
          </a:solidFill>
          <a:ln w="38100">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latin typeface="Times New Roman" panose="02020603050405020304" pitchFamily="18" charset="0"/>
                <a:ea typeface="宋体" panose="02010600030101010101" pitchFamily="2" charset="-122"/>
              </a:rPr>
              <a:t> </a:t>
            </a:r>
            <a:r>
              <a:rPr kumimoji="1" lang="en-US" altLang="zh-CN" sz="3200" b="1">
                <a:solidFill>
                  <a:srgbClr val="0000CC"/>
                </a:solidFill>
                <a:latin typeface="Times New Roman" panose="02020603050405020304" pitchFamily="18" charset="0"/>
                <a:ea typeface="宋体" panose="02010600030101010101" pitchFamily="2" charset="-122"/>
              </a:rPr>
              <a:t>25*   16     08</a:t>
            </a:r>
            <a:endParaRPr kumimoji="1" lang="en-US" altLang="zh-CN" sz="2400">
              <a:solidFill>
                <a:srgbClr val="0000CC"/>
              </a:solidFill>
              <a:latin typeface="Times New Roman" panose="02020603050405020304" pitchFamily="18" charset="0"/>
              <a:ea typeface="宋体" panose="02010600030101010101" pitchFamily="2" charset="-122"/>
            </a:endParaRPr>
          </a:p>
        </p:txBody>
      </p:sp>
      <p:sp>
        <p:nvSpPr>
          <p:cNvPr id="247813" name="Rectangle 5"/>
          <p:cNvSpPr>
            <a:spLocks noChangeArrowheads="1"/>
          </p:cNvSpPr>
          <p:nvPr/>
        </p:nvSpPr>
        <p:spPr bwMode="auto">
          <a:xfrm>
            <a:off x="1371600" y="1531938"/>
            <a:ext cx="838200" cy="457200"/>
          </a:xfrm>
          <a:prstGeom prst="rect">
            <a:avLst/>
          </a:prstGeom>
          <a:solidFill>
            <a:srgbClr val="FFFF99"/>
          </a:solidFill>
          <a:ln>
            <a:noFill/>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txBody>
          <a:bodyPr wrap="none" anchor="ctr">
            <a:flatTx/>
          </a:bodyPr>
          <a:lstStyle/>
          <a:p>
            <a:pPr algn="ctr"/>
            <a:r>
              <a:rPr kumimoji="1" lang="en-US" altLang="zh-CN" sz="3200" b="1">
                <a:solidFill>
                  <a:srgbClr val="0000CC"/>
                </a:solidFill>
                <a:latin typeface="Times New Roman" panose="02020603050405020304" pitchFamily="18" charset="0"/>
                <a:ea typeface="宋体" panose="02010600030101010101" pitchFamily="2" charset="-122"/>
              </a:rPr>
              <a:t>  21  </a:t>
            </a:r>
            <a:endParaRPr kumimoji="1" lang="en-US" altLang="zh-CN" sz="2400">
              <a:solidFill>
                <a:srgbClr val="0000CC"/>
              </a:solidFill>
              <a:latin typeface="Times New Roman" panose="02020603050405020304" pitchFamily="18" charset="0"/>
              <a:ea typeface="宋体" panose="02010600030101010101" pitchFamily="2" charset="-122"/>
            </a:endParaRPr>
          </a:p>
        </p:txBody>
      </p:sp>
      <p:sp>
        <p:nvSpPr>
          <p:cNvPr id="247814" name="Rectangle 6"/>
          <p:cNvSpPr>
            <a:spLocks noChangeArrowheads="1"/>
          </p:cNvSpPr>
          <p:nvPr/>
        </p:nvSpPr>
        <p:spPr bwMode="auto">
          <a:xfrm>
            <a:off x="2362200" y="2133600"/>
            <a:ext cx="838200" cy="457200"/>
          </a:xfrm>
          <a:prstGeom prst="rect">
            <a:avLst/>
          </a:prstGeom>
          <a:solidFill>
            <a:srgbClr val="FFFF99"/>
          </a:solidFill>
          <a:ln>
            <a:noFill/>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txBody>
          <a:bodyPr wrap="none" anchor="ctr">
            <a:flatTx/>
          </a:bodyPr>
          <a:lstStyle/>
          <a:p>
            <a:pPr algn="ctr"/>
            <a:r>
              <a:rPr kumimoji="1" lang="en-US" altLang="zh-CN" sz="3200" b="1">
                <a:solidFill>
                  <a:srgbClr val="0000CC"/>
                </a:solidFill>
                <a:latin typeface="Times New Roman" panose="02020603050405020304" pitchFamily="18" charset="0"/>
                <a:ea typeface="宋体" panose="02010600030101010101" pitchFamily="2" charset="-122"/>
              </a:rPr>
              <a:t>  25  </a:t>
            </a:r>
            <a:endParaRPr kumimoji="1" lang="en-US" altLang="zh-CN" sz="2400">
              <a:solidFill>
                <a:srgbClr val="0000CC"/>
              </a:solidFill>
              <a:latin typeface="Times New Roman" panose="02020603050405020304" pitchFamily="18" charset="0"/>
              <a:ea typeface="宋体" panose="02010600030101010101" pitchFamily="2" charset="-122"/>
            </a:endParaRPr>
          </a:p>
        </p:txBody>
      </p:sp>
      <p:sp>
        <p:nvSpPr>
          <p:cNvPr id="247815" name="Rectangle 7"/>
          <p:cNvSpPr>
            <a:spLocks noChangeArrowheads="1"/>
          </p:cNvSpPr>
          <p:nvPr/>
        </p:nvSpPr>
        <p:spPr bwMode="auto">
          <a:xfrm>
            <a:off x="3352800" y="2133600"/>
            <a:ext cx="838200" cy="457200"/>
          </a:xfrm>
          <a:prstGeom prst="rect">
            <a:avLst/>
          </a:prstGeom>
          <a:solidFill>
            <a:srgbClr val="FFFF99"/>
          </a:solidFill>
          <a:ln>
            <a:noFill/>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txBody>
          <a:bodyPr wrap="none" anchor="ctr">
            <a:flatTx/>
          </a:bodyPr>
          <a:lstStyle/>
          <a:p>
            <a:pPr algn="ctr"/>
            <a:r>
              <a:rPr kumimoji="1" lang="en-US" altLang="zh-CN" sz="3200" b="1">
                <a:solidFill>
                  <a:srgbClr val="0000CC"/>
                </a:solidFill>
                <a:latin typeface="Times New Roman" panose="02020603050405020304" pitchFamily="18" charset="0"/>
                <a:ea typeface="宋体" panose="02010600030101010101" pitchFamily="2" charset="-122"/>
              </a:rPr>
              <a:t>  49  </a:t>
            </a:r>
            <a:endParaRPr kumimoji="1" lang="en-US" altLang="zh-CN" sz="2400">
              <a:solidFill>
                <a:srgbClr val="0000CC"/>
              </a:solidFill>
              <a:latin typeface="Times New Roman" panose="02020603050405020304" pitchFamily="18" charset="0"/>
              <a:ea typeface="宋体" panose="02010600030101010101" pitchFamily="2" charset="-122"/>
            </a:endParaRPr>
          </a:p>
        </p:txBody>
      </p:sp>
      <p:sp>
        <p:nvSpPr>
          <p:cNvPr id="247816" name="Rectangle 8"/>
          <p:cNvSpPr>
            <a:spLocks noChangeArrowheads="1"/>
          </p:cNvSpPr>
          <p:nvPr/>
        </p:nvSpPr>
        <p:spPr bwMode="auto">
          <a:xfrm>
            <a:off x="2362200" y="1531938"/>
            <a:ext cx="1828800" cy="457200"/>
          </a:xfrm>
          <a:prstGeom prst="rect">
            <a:avLst/>
          </a:prstGeom>
          <a:solidFill>
            <a:srgbClr val="FFFF99"/>
          </a:solidFill>
          <a:ln w="38100">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3200" b="1">
                <a:solidFill>
                  <a:srgbClr val="0000CC"/>
                </a:solidFill>
                <a:latin typeface="Times New Roman" panose="02020603050405020304" pitchFamily="18" charset="0"/>
                <a:ea typeface="宋体" panose="02010600030101010101" pitchFamily="2" charset="-122"/>
              </a:rPr>
              <a:t> 25    49</a:t>
            </a:r>
            <a:r>
              <a:rPr kumimoji="1" lang="en-US" altLang="zh-CN" sz="2800" b="1">
                <a:solidFill>
                  <a:srgbClr val="0000CC"/>
                </a:solidFill>
                <a:latin typeface="Times New Roman" panose="02020603050405020304" pitchFamily="18" charset="0"/>
                <a:ea typeface="宋体" panose="02010600030101010101" pitchFamily="2" charset="-122"/>
              </a:rPr>
              <a:t>  </a:t>
            </a:r>
            <a:endParaRPr kumimoji="1" lang="en-US" altLang="zh-CN" sz="2400">
              <a:solidFill>
                <a:srgbClr val="0000CC"/>
              </a:solidFill>
              <a:latin typeface="Times New Roman" panose="02020603050405020304" pitchFamily="18" charset="0"/>
              <a:ea typeface="宋体" panose="02010600030101010101" pitchFamily="2" charset="-122"/>
            </a:endParaRPr>
          </a:p>
        </p:txBody>
      </p:sp>
      <p:sp>
        <p:nvSpPr>
          <p:cNvPr id="247817" name="Rectangle 9"/>
          <p:cNvSpPr>
            <a:spLocks noChangeArrowheads="1"/>
          </p:cNvSpPr>
          <p:nvPr/>
        </p:nvSpPr>
        <p:spPr bwMode="auto">
          <a:xfrm>
            <a:off x="1371600" y="2133600"/>
            <a:ext cx="838200" cy="457200"/>
          </a:xfrm>
          <a:prstGeom prst="rect">
            <a:avLst/>
          </a:prstGeom>
          <a:solidFill>
            <a:srgbClr val="FFFF99"/>
          </a:solidFill>
          <a:ln>
            <a:noFill/>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txBody>
          <a:bodyPr wrap="none" anchor="ctr">
            <a:flatTx/>
          </a:bodyPr>
          <a:lstStyle/>
          <a:p>
            <a:pPr algn="ctr"/>
            <a:r>
              <a:rPr kumimoji="1" lang="en-US" altLang="zh-CN" sz="3200" b="1">
                <a:solidFill>
                  <a:srgbClr val="0000CC"/>
                </a:solidFill>
                <a:latin typeface="Times New Roman" panose="02020603050405020304" pitchFamily="18" charset="0"/>
                <a:ea typeface="宋体" panose="02010600030101010101" pitchFamily="2" charset="-122"/>
              </a:rPr>
              <a:t>  21  </a:t>
            </a:r>
            <a:endParaRPr kumimoji="1" lang="en-US" altLang="zh-CN" sz="2400">
              <a:solidFill>
                <a:srgbClr val="0000CC"/>
              </a:solidFill>
              <a:latin typeface="Times New Roman" panose="02020603050405020304" pitchFamily="18" charset="0"/>
              <a:ea typeface="宋体" panose="02010600030101010101" pitchFamily="2" charset="-122"/>
            </a:endParaRPr>
          </a:p>
        </p:txBody>
      </p:sp>
      <p:sp>
        <p:nvSpPr>
          <p:cNvPr id="247818" name="Rectangle 10"/>
          <p:cNvSpPr>
            <a:spLocks noChangeArrowheads="1"/>
          </p:cNvSpPr>
          <p:nvPr/>
        </p:nvSpPr>
        <p:spPr bwMode="auto">
          <a:xfrm>
            <a:off x="4343400" y="1531938"/>
            <a:ext cx="838200" cy="457200"/>
          </a:xfrm>
          <a:prstGeom prst="rect">
            <a:avLst/>
          </a:prstGeom>
          <a:solidFill>
            <a:srgbClr val="FFFF99"/>
          </a:solidFill>
          <a:ln>
            <a:noFill/>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txBody>
          <a:bodyPr wrap="none" anchor="ctr">
            <a:flatTx/>
          </a:bodyPr>
          <a:lstStyle/>
          <a:p>
            <a:pPr algn="ctr"/>
            <a:r>
              <a:rPr kumimoji="1" lang="en-US" altLang="zh-CN" sz="3200" b="1">
                <a:solidFill>
                  <a:srgbClr val="0000CC"/>
                </a:solidFill>
                <a:latin typeface="Times New Roman" panose="02020603050405020304" pitchFamily="18" charset="0"/>
                <a:ea typeface="宋体" panose="02010600030101010101" pitchFamily="2" charset="-122"/>
              </a:rPr>
              <a:t>  25*  </a:t>
            </a:r>
            <a:endParaRPr kumimoji="1" lang="en-US" altLang="zh-CN" sz="2400">
              <a:solidFill>
                <a:srgbClr val="0000CC"/>
              </a:solidFill>
              <a:latin typeface="Times New Roman" panose="02020603050405020304" pitchFamily="18" charset="0"/>
              <a:ea typeface="宋体" panose="02010600030101010101" pitchFamily="2" charset="-122"/>
            </a:endParaRPr>
          </a:p>
        </p:txBody>
      </p:sp>
      <p:sp>
        <p:nvSpPr>
          <p:cNvPr id="247819" name="Rectangle 11"/>
          <p:cNvSpPr>
            <a:spLocks noChangeArrowheads="1"/>
          </p:cNvSpPr>
          <p:nvPr/>
        </p:nvSpPr>
        <p:spPr bwMode="auto">
          <a:xfrm>
            <a:off x="5334000" y="1531938"/>
            <a:ext cx="1828800" cy="457200"/>
          </a:xfrm>
          <a:prstGeom prst="rect">
            <a:avLst/>
          </a:prstGeom>
          <a:solidFill>
            <a:srgbClr val="FFFF99"/>
          </a:solidFill>
          <a:ln w="38100">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3200" b="1">
                <a:solidFill>
                  <a:srgbClr val="0000CC"/>
                </a:solidFill>
                <a:latin typeface="Times New Roman" panose="02020603050405020304" pitchFamily="18" charset="0"/>
                <a:ea typeface="宋体" panose="02010600030101010101" pitchFamily="2" charset="-122"/>
              </a:rPr>
              <a:t>  16     08</a:t>
            </a:r>
            <a:r>
              <a:rPr kumimoji="1" lang="en-US" altLang="zh-CN" sz="2800" b="1">
                <a:solidFill>
                  <a:srgbClr val="0000CC"/>
                </a:solidFill>
                <a:latin typeface="Times New Roman" panose="02020603050405020304" pitchFamily="18" charset="0"/>
                <a:ea typeface="宋体" panose="02010600030101010101" pitchFamily="2" charset="-122"/>
              </a:rPr>
              <a:t>  </a:t>
            </a:r>
            <a:endParaRPr kumimoji="1" lang="en-US" altLang="zh-CN" sz="2400">
              <a:solidFill>
                <a:srgbClr val="0000CC"/>
              </a:solidFill>
              <a:latin typeface="Times New Roman" panose="02020603050405020304" pitchFamily="18" charset="0"/>
              <a:ea typeface="宋体" panose="02010600030101010101" pitchFamily="2" charset="-122"/>
            </a:endParaRPr>
          </a:p>
        </p:txBody>
      </p:sp>
      <p:sp>
        <p:nvSpPr>
          <p:cNvPr id="247820" name="Rectangle 12"/>
          <p:cNvSpPr>
            <a:spLocks noChangeArrowheads="1"/>
          </p:cNvSpPr>
          <p:nvPr/>
        </p:nvSpPr>
        <p:spPr bwMode="auto">
          <a:xfrm>
            <a:off x="4343400" y="2133600"/>
            <a:ext cx="838200" cy="457200"/>
          </a:xfrm>
          <a:prstGeom prst="rect">
            <a:avLst/>
          </a:prstGeom>
          <a:solidFill>
            <a:srgbClr val="FFFF99"/>
          </a:solidFill>
          <a:ln>
            <a:noFill/>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txBody>
          <a:bodyPr wrap="none" anchor="ctr">
            <a:flatTx/>
          </a:bodyPr>
          <a:lstStyle/>
          <a:p>
            <a:pPr algn="ctr"/>
            <a:r>
              <a:rPr kumimoji="1" lang="en-US" altLang="zh-CN" sz="3200" b="1">
                <a:solidFill>
                  <a:srgbClr val="0000CC"/>
                </a:solidFill>
                <a:latin typeface="Times New Roman" panose="02020603050405020304" pitchFamily="18" charset="0"/>
                <a:ea typeface="宋体" panose="02010600030101010101" pitchFamily="2" charset="-122"/>
              </a:rPr>
              <a:t>  25*  </a:t>
            </a:r>
            <a:endParaRPr kumimoji="1" lang="en-US" altLang="zh-CN" sz="2400">
              <a:solidFill>
                <a:srgbClr val="0000CC"/>
              </a:solidFill>
              <a:latin typeface="Times New Roman" panose="02020603050405020304" pitchFamily="18" charset="0"/>
              <a:ea typeface="宋体" panose="02010600030101010101" pitchFamily="2" charset="-122"/>
            </a:endParaRPr>
          </a:p>
        </p:txBody>
      </p:sp>
      <p:sp>
        <p:nvSpPr>
          <p:cNvPr id="247821" name="Rectangle 13"/>
          <p:cNvSpPr>
            <a:spLocks noChangeArrowheads="1"/>
          </p:cNvSpPr>
          <p:nvPr/>
        </p:nvSpPr>
        <p:spPr bwMode="auto">
          <a:xfrm>
            <a:off x="5334000" y="2133600"/>
            <a:ext cx="838200" cy="457200"/>
          </a:xfrm>
          <a:prstGeom prst="rect">
            <a:avLst/>
          </a:prstGeom>
          <a:solidFill>
            <a:srgbClr val="FFFF99"/>
          </a:solidFill>
          <a:ln>
            <a:noFill/>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txBody>
          <a:bodyPr wrap="none" anchor="ctr">
            <a:flatTx/>
          </a:bodyPr>
          <a:lstStyle/>
          <a:p>
            <a:pPr algn="ctr"/>
            <a:r>
              <a:rPr kumimoji="1" lang="en-US" altLang="zh-CN" sz="3200" b="1">
                <a:solidFill>
                  <a:srgbClr val="0000CC"/>
                </a:solidFill>
                <a:latin typeface="Times New Roman" panose="02020603050405020304" pitchFamily="18" charset="0"/>
                <a:ea typeface="宋体" panose="02010600030101010101" pitchFamily="2" charset="-122"/>
              </a:rPr>
              <a:t>  16  </a:t>
            </a:r>
            <a:endParaRPr kumimoji="1" lang="en-US" altLang="zh-CN" sz="2400">
              <a:solidFill>
                <a:srgbClr val="0000CC"/>
              </a:solidFill>
              <a:latin typeface="Times New Roman" panose="02020603050405020304" pitchFamily="18" charset="0"/>
              <a:ea typeface="宋体" panose="02010600030101010101" pitchFamily="2" charset="-122"/>
            </a:endParaRPr>
          </a:p>
        </p:txBody>
      </p:sp>
      <p:sp>
        <p:nvSpPr>
          <p:cNvPr id="247822" name="Rectangle 14"/>
          <p:cNvSpPr>
            <a:spLocks noChangeArrowheads="1"/>
          </p:cNvSpPr>
          <p:nvPr/>
        </p:nvSpPr>
        <p:spPr bwMode="auto">
          <a:xfrm>
            <a:off x="6324600" y="2133600"/>
            <a:ext cx="838200" cy="457200"/>
          </a:xfrm>
          <a:prstGeom prst="rect">
            <a:avLst/>
          </a:prstGeom>
          <a:solidFill>
            <a:srgbClr val="FFFF99"/>
          </a:solidFill>
          <a:ln>
            <a:noFill/>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txBody>
          <a:bodyPr wrap="none" anchor="ctr">
            <a:flatTx/>
          </a:bodyPr>
          <a:lstStyle/>
          <a:p>
            <a:pPr algn="ctr"/>
            <a:r>
              <a:rPr kumimoji="1" lang="en-US" altLang="zh-CN" sz="3200" b="1">
                <a:solidFill>
                  <a:srgbClr val="0000CC"/>
                </a:solidFill>
                <a:latin typeface="Times New Roman" panose="02020603050405020304" pitchFamily="18" charset="0"/>
                <a:ea typeface="宋体" panose="02010600030101010101" pitchFamily="2" charset="-122"/>
              </a:rPr>
              <a:t>  08  </a:t>
            </a:r>
            <a:endParaRPr kumimoji="1" lang="en-US" altLang="zh-CN" sz="2400">
              <a:solidFill>
                <a:srgbClr val="0000CC"/>
              </a:solidFill>
              <a:latin typeface="Times New Roman" panose="02020603050405020304" pitchFamily="18" charset="0"/>
              <a:ea typeface="宋体" panose="02010600030101010101" pitchFamily="2" charset="-122"/>
            </a:endParaRPr>
          </a:p>
        </p:txBody>
      </p:sp>
      <p:sp>
        <p:nvSpPr>
          <p:cNvPr id="247823" name="Rectangle 15" descr="粉色砂纸"/>
          <p:cNvSpPr>
            <a:spLocks noChangeArrowheads="1"/>
          </p:cNvSpPr>
          <p:nvPr/>
        </p:nvSpPr>
        <p:spPr bwMode="auto">
          <a:xfrm>
            <a:off x="1371600" y="2800350"/>
            <a:ext cx="5791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pPr algn="ctr"/>
            <a:r>
              <a:rPr kumimoji="1" lang="en-US" altLang="zh-CN" sz="3200" b="1">
                <a:solidFill>
                  <a:srgbClr val="990033"/>
                </a:solidFill>
                <a:latin typeface="Times New Roman" panose="02020603050405020304" pitchFamily="18" charset="0"/>
                <a:ea typeface="宋体" panose="02010600030101010101" pitchFamily="2" charset="-122"/>
              </a:rPr>
              <a:t>21     25     49     25*   16     08</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247824" name="Line 16"/>
          <p:cNvSpPr>
            <a:spLocks noChangeShapeType="1"/>
          </p:cNvSpPr>
          <p:nvPr/>
        </p:nvSpPr>
        <p:spPr bwMode="auto">
          <a:xfrm flipV="1">
            <a:off x="2743200" y="3257550"/>
            <a:ext cx="0" cy="2286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25" name="Line 17"/>
          <p:cNvSpPr>
            <a:spLocks noChangeShapeType="1"/>
          </p:cNvSpPr>
          <p:nvPr/>
        </p:nvSpPr>
        <p:spPr bwMode="auto">
          <a:xfrm flipH="1">
            <a:off x="2133600" y="3486150"/>
            <a:ext cx="609600"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26" name="Line 18"/>
          <p:cNvSpPr>
            <a:spLocks noChangeShapeType="1"/>
          </p:cNvSpPr>
          <p:nvPr/>
        </p:nvSpPr>
        <p:spPr bwMode="auto">
          <a:xfrm flipV="1">
            <a:off x="2133600" y="3257550"/>
            <a:ext cx="0" cy="2286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27" name="Line 19"/>
          <p:cNvSpPr>
            <a:spLocks noChangeShapeType="1"/>
          </p:cNvSpPr>
          <p:nvPr/>
        </p:nvSpPr>
        <p:spPr bwMode="auto">
          <a:xfrm flipV="1">
            <a:off x="4648200" y="3257550"/>
            <a:ext cx="0" cy="2286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28" name="Line 20"/>
          <p:cNvSpPr>
            <a:spLocks noChangeShapeType="1"/>
          </p:cNvSpPr>
          <p:nvPr/>
        </p:nvSpPr>
        <p:spPr bwMode="auto">
          <a:xfrm flipV="1">
            <a:off x="3048000" y="3257550"/>
            <a:ext cx="0" cy="2286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29" name="Line 21"/>
          <p:cNvSpPr>
            <a:spLocks noChangeShapeType="1"/>
          </p:cNvSpPr>
          <p:nvPr/>
        </p:nvSpPr>
        <p:spPr bwMode="auto">
          <a:xfrm flipH="1">
            <a:off x="3048000" y="3486150"/>
            <a:ext cx="1600200"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30" name="Line 22"/>
          <p:cNvSpPr>
            <a:spLocks noChangeShapeType="1"/>
          </p:cNvSpPr>
          <p:nvPr/>
        </p:nvSpPr>
        <p:spPr bwMode="auto">
          <a:xfrm flipV="1">
            <a:off x="6705600" y="3257550"/>
            <a:ext cx="0" cy="2286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31" name="Line 23"/>
          <p:cNvSpPr>
            <a:spLocks noChangeShapeType="1"/>
          </p:cNvSpPr>
          <p:nvPr/>
        </p:nvSpPr>
        <p:spPr bwMode="auto">
          <a:xfrm flipV="1">
            <a:off x="5562600" y="3257550"/>
            <a:ext cx="0" cy="2286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32" name="Line 24"/>
          <p:cNvSpPr>
            <a:spLocks noChangeShapeType="1"/>
          </p:cNvSpPr>
          <p:nvPr/>
        </p:nvSpPr>
        <p:spPr bwMode="auto">
          <a:xfrm flipH="1">
            <a:off x="5562600" y="3486150"/>
            <a:ext cx="1143000"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33" name="Line 25"/>
          <p:cNvSpPr>
            <a:spLocks noChangeShapeType="1"/>
          </p:cNvSpPr>
          <p:nvPr/>
        </p:nvSpPr>
        <p:spPr bwMode="auto">
          <a:xfrm flipV="1">
            <a:off x="5791200" y="3257550"/>
            <a:ext cx="0" cy="3048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34" name="Line 26"/>
          <p:cNvSpPr>
            <a:spLocks noChangeShapeType="1"/>
          </p:cNvSpPr>
          <p:nvPr/>
        </p:nvSpPr>
        <p:spPr bwMode="auto">
          <a:xfrm flipH="1">
            <a:off x="1828800" y="3562350"/>
            <a:ext cx="3962400"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35" name="Line 27"/>
          <p:cNvSpPr>
            <a:spLocks noChangeShapeType="1"/>
          </p:cNvSpPr>
          <p:nvPr/>
        </p:nvSpPr>
        <p:spPr bwMode="auto">
          <a:xfrm flipV="1">
            <a:off x="1828800" y="3257550"/>
            <a:ext cx="0" cy="3048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36" name="Line 28"/>
          <p:cNvSpPr>
            <a:spLocks noChangeShapeType="1"/>
          </p:cNvSpPr>
          <p:nvPr/>
        </p:nvSpPr>
        <p:spPr bwMode="auto">
          <a:xfrm flipV="1">
            <a:off x="3733800" y="3257550"/>
            <a:ext cx="0" cy="3810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37" name="Line 29"/>
          <p:cNvSpPr>
            <a:spLocks noChangeShapeType="1"/>
          </p:cNvSpPr>
          <p:nvPr/>
        </p:nvSpPr>
        <p:spPr bwMode="auto">
          <a:xfrm flipV="1">
            <a:off x="4876800" y="3257550"/>
            <a:ext cx="0" cy="3810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38" name="Line 30"/>
          <p:cNvSpPr>
            <a:spLocks noChangeShapeType="1"/>
          </p:cNvSpPr>
          <p:nvPr/>
        </p:nvSpPr>
        <p:spPr bwMode="auto">
          <a:xfrm>
            <a:off x="3733800" y="3638550"/>
            <a:ext cx="1143000"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39" name="Line 31"/>
          <p:cNvSpPr>
            <a:spLocks noChangeShapeType="1"/>
          </p:cNvSpPr>
          <p:nvPr/>
        </p:nvSpPr>
        <p:spPr bwMode="auto">
          <a:xfrm flipV="1">
            <a:off x="6477000" y="3257550"/>
            <a:ext cx="0" cy="381000"/>
          </a:xfrm>
          <a:prstGeom prst="line">
            <a:avLst/>
          </a:prstGeom>
          <a:noFill/>
          <a:ln w="57150">
            <a:solidFill>
              <a:srgbClr val="0000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40" name="Rectangle 32" descr="粉色砂纸"/>
          <p:cNvSpPr>
            <a:spLocks noChangeArrowheads="1"/>
          </p:cNvSpPr>
          <p:nvPr/>
        </p:nvSpPr>
        <p:spPr bwMode="auto">
          <a:xfrm>
            <a:off x="4343400" y="3867150"/>
            <a:ext cx="2819400" cy="457200"/>
          </a:xfrm>
          <a:prstGeom prst="rect">
            <a:avLst/>
          </a:prstGeom>
          <a:blipFill dpi="0" rotWithShape="0">
            <a:blip r:embed="rId3"/>
            <a:srcRect/>
            <a:tile tx="0" ty="0" sx="100000" sy="100000" flip="none" algn="tl"/>
          </a:blipFill>
          <a:ln w="38100">
            <a:miter lim="800000"/>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990033"/>
                </a:solidFill>
                <a:latin typeface="Times New Roman" panose="02020603050405020304" pitchFamily="18" charset="0"/>
                <a:ea typeface="宋体" panose="02010600030101010101" pitchFamily="2" charset="-122"/>
              </a:rPr>
              <a:t> </a:t>
            </a:r>
            <a:r>
              <a:rPr kumimoji="1" lang="en-US" altLang="zh-CN" sz="3200" b="1">
                <a:solidFill>
                  <a:srgbClr val="990033"/>
                </a:solidFill>
                <a:latin typeface="Times New Roman" panose="02020603050405020304" pitchFamily="18" charset="0"/>
                <a:ea typeface="宋体" panose="02010600030101010101" pitchFamily="2" charset="-122"/>
              </a:rPr>
              <a:t>25*   16     08</a:t>
            </a:r>
            <a:endParaRPr kumimoji="1" lang="en-US" altLang="zh-CN" sz="2400">
              <a:solidFill>
                <a:srgbClr val="990033"/>
              </a:solidFill>
              <a:latin typeface="Times New Roman" panose="02020603050405020304" pitchFamily="18" charset="0"/>
              <a:ea typeface="宋体" panose="02010600030101010101" pitchFamily="2" charset="-122"/>
            </a:endParaRPr>
          </a:p>
        </p:txBody>
      </p:sp>
      <p:sp>
        <p:nvSpPr>
          <p:cNvPr id="247841" name="Rectangle 33" descr="粉色砂纸"/>
          <p:cNvSpPr>
            <a:spLocks noChangeArrowheads="1"/>
          </p:cNvSpPr>
          <p:nvPr/>
        </p:nvSpPr>
        <p:spPr bwMode="auto">
          <a:xfrm>
            <a:off x="1371600" y="3867150"/>
            <a:ext cx="2819400" cy="457200"/>
          </a:xfrm>
          <a:prstGeom prst="rect">
            <a:avLst/>
          </a:prstGeom>
          <a:blipFill dpi="0" rotWithShape="0">
            <a:blip r:embed="rId3"/>
            <a:srcRect/>
            <a:tile tx="0" ty="0" sx="100000" sy="100000" flip="none" algn="tl"/>
          </a:blipFill>
          <a:ln w="38100">
            <a:miter lim="800000"/>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3200" b="1">
                <a:solidFill>
                  <a:srgbClr val="990033"/>
                </a:solidFill>
                <a:latin typeface="Times New Roman" panose="02020603050405020304" pitchFamily="18" charset="0"/>
                <a:ea typeface="宋体" panose="02010600030101010101" pitchFamily="2" charset="-122"/>
              </a:rPr>
              <a:t> 21     25     49</a:t>
            </a:r>
            <a:r>
              <a:rPr kumimoji="1" lang="en-US" altLang="zh-CN" sz="2800" b="1">
                <a:solidFill>
                  <a:srgbClr val="990033"/>
                </a:solidFill>
                <a:latin typeface="Times New Roman" panose="02020603050405020304" pitchFamily="18" charset="0"/>
                <a:ea typeface="宋体" panose="02010600030101010101" pitchFamily="2" charset="-122"/>
              </a:rPr>
              <a:t>  </a:t>
            </a:r>
            <a:endParaRPr kumimoji="1" lang="en-US" altLang="zh-CN" sz="2400">
              <a:solidFill>
                <a:srgbClr val="990033"/>
              </a:solidFill>
              <a:latin typeface="Times New Roman" panose="02020603050405020304" pitchFamily="18" charset="0"/>
              <a:ea typeface="宋体" panose="02010600030101010101" pitchFamily="2" charset="-122"/>
            </a:endParaRPr>
          </a:p>
        </p:txBody>
      </p:sp>
      <p:sp>
        <p:nvSpPr>
          <p:cNvPr id="247842" name="Line 34"/>
          <p:cNvSpPr>
            <a:spLocks noChangeShapeType="1"/>
          </p:cNvSpPr>
          <p:nvPr/>
        </p:nvSpPr>
        <p:spPr bwMode="auto">
          <a:xfrm flipV="1">
            <a:off x="1905000" y="4324350"/>
            <a:ext cx="0" cy="2286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43" name="Line 35"/>
          <p:cNvSpPr>
            <a:spLocks noChangeShapeType="1"/>
          </p:cNvSpPr>
          <p:nvPr/>
        </p:nvSpPr>
        <p:spPr bwMode="auto">
          <a:xfrm flipV="1">
            <a:off x="2590800" y="4324350"/>
            <a:ext cx="0" cy="2286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44" name="Line 36"/>
          <p:cNvSpPr>
            <a:spLocks noChangeShapeType="1"/>
          </p:cNvSpPr>
          <p:nvPr/>
        </p:nvSpPr>
        <p:spPr bwMode="auto">
          <a:xfrm flipH="1">
            <a:off x="1905000" y="4552950"/>
            <a:ext cx="685800"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45" name="Line 37"/>
          <p:cNvSpPr>
            <a:spLocks noChangeShapeType="1"/>
          </p:cNvSpPr>
          <p:nvPr/>
        </p:nvSpPr>
        <p:spPr bwMode="auto">
          <a:xfrm flipH="1">
            <a:off x="2895600" y="4552950"/>
            <a:ext cx="1828800"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46" name="Line 38"/>
          <p:cNvSpPr>
            <a:spLocks noChangeShapeType="1"/>
          </p:cNvSpPr>
          <p:nvPr/>
        </p:nvSpPr>
        <p:spPr bwMode="auto">
          <a:xfrm flipV="1">
            <a:off x="2895600" y="4324350"/>
            <a:ext cx="0" cy="2286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47" name="Line 39"/>
          <p:cNvSpPr>
            <a:spLocks noChangeShapeType="1"/>
          </p:cNvSpPr>
          <p:nvPr/>
        </p:nvSpPr>
        <p:spPr bwMode="auto">
          <a:xfrm flipV="1">
            <a:off x="4724400" y="4324350"/>
            <a:ext cx="0" cy="2286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48" name="Line 40"/>
          <p:cNvSpPr>
            <a:spLocks noChangeShapeType="1"/>
          </p:cNvSpPr>
          <p:nvPr/>
        </p:nvSpPr>
        <p:spPr bwMode="auto">
          <a:xfrm flipV="1">
            <a:off x="5715000" y="4324350"/>
            <a:ext cx="0" cy="2286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49" name="Line 41"/>
          <p:cNvSpPr>
            <a:spLocks noChangeShapeType="1"/>
          </p:cNvSpPr>
          <p:nvPr/>
        </p:nvSpPr>
        <p:spPr bwMode="auto">
          <a:xfrm flipV="1">
            <a:off x="6781800" y="4324350"/>
            <a:ext cx="0" cy="2286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50" name="Line 42"/>
          <p:cNvSpPr>
            <a:spLocks noChangeShapeType="1"/>
          </p:cNvSpPr>
          <p:nvPr/>
        </p:nvSpPr>
        <p:spPr bwMode="auto">
          <a:xfrm flipH="1">
            <a:off x="5715000" y="4552950"/>
            <a:ext cx="1066800"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51" name="Line 43"/>
          <p:cNvSpPr>
            <a:spLocks noChangeShapeType="1"/>
          </p:cNvSpPr>
          <p:nvPr/>
        </p:nvSpPr>
        <p:spPr bwMode="auto">
          <a:xfrm flipV="1">
            <a:off x="5943600" y="4324350"/>
            <a:ext cx="0" cy="3048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52" name="Line 44"/>
          <p:cNvSpPr>
            <a:spLocks noChangeShapeType="1"/>
          </p:cNvSpPr>
          <p:nvPr/>
        </p:nvSpPr>
        <p:spPr bwMode="auto">
          <a:xfrm flipH="1">
            <a:off x="1676400" y="4629150"/>
            <a:ext cx="4267200"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53" name="Line 45"/>
          <p:cNvSpPr>
            <a:spLocks noChangeShapeType="1"/>
          </p:cNvSpPr>
          <p:nvPr/>
        </p:nvSpPr>
        <p:spPr bwMode="auto">
          <a:xfrm flipV="1">
            <a:off x="1676400" y="4324350"/>
            <a:ext cx="0" cy="3048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54" name="Line 46"/>
          <p:cNvSpPr>
            <a:spLocks noChangeShapeType="1"/>
          </p:cNvSpPr>
          <p:nvPr/>
        </p:nvSpPr>
        <p:spPr bwMode="auto">
          <a:xfrm flipV="1">
            <a:off x="3581400" y="4324350"/>
            <a:ext cx="0" cy="3810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55" name="Line 47"/>
          <p:cNvSpPr>
            <a:spLocks noChangeShapeType="1"/>
          </p:cNvSpPr>
          <p:nvPr/>
        </p:nvSpPr>
        <p:spPr bwMode="auto">
          <a:xfrm flipH="1">
            <a:off x="3581400" y="4705350"/>
            <a:ext cx="1371600"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56" name="Line 48"/>
          <p:cNvSpPr>
            <a:spLocks noChangeShapeType="1"/>
          </p:cNvSpPr>
          <p:nvPr/>
        </p:nvSpPr>
        <p:spPr bwMode="auto">
          <a:xfrm flipV="1">
            <a:off x="4953000" y="4324350"/>
            <a:ext cx="0" cy="3810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57" name="Rectangle 49" descr="粉色砂纸"/>
          <p:cNvSpPr>
            <a:spLocks noChangeArrowheads="1"/>
          </p:cNvSpPr>
          <p:nvPr/>
        </p:nvSpPr>
        <p:spPr bwMode="auto">
          <a:xfrm>
            <a:off x="5334000" y="4933950"/>
            <a:ext cx="1828800" cy="457200"/>
          </a:xfrm>
          <a:prstGeom prst="rect">
            <a:avLst/>
          </a:prstGeom>
          <a:blipFill dpi="0" rotWithShape="0">
            <a:blip r:embed="rId3"/>
            <a:srcRect/>
            <a:tile tx="0" ty="0" sx="100000" sy="100000" flip="none" algn="tl"/>
          </a:blipFill>
          <a:ln w="38100">
            <a:miter lim="800000"/>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3200" b="1">
                <a:solidFill>
                  <a:srgbClr val="990033"/>
                </a:solidFill>
                <a:latin typeface="Times New Roman" panose="02020603050405020304" pitchFamily="18" charset="0"/>
                <a:ea typeface="宋体" panose="02010600030101010101" pitchFamily="2" charset="-122"/>
              </a:rPr>
              <a:t>  16     08</a:t>
            </a:r>
            <a:r>
              <a:rPr kumimoji="1" lang="en-US" altLang="zh-CN" sz="2800" b="1">
                <a:solidFill>
                  <a:srgbClr val="990033"/>
                </a:solidFill>
                <a:latin typeface="Times New Roman" panose="02020603050405020304" pitchFamily="18" charset="0"/>
                <a:ea typeface="宋体" panose="02010600030101010101" pitchFamily="2" charset="-122"/>
              </a:rPr>
              <a:t>  </a:t>
            </a:r>
            <a:endParaRPr kumimoji="1" lang="en-US" altLang="zh-CN" sz="2400">
              <a:solidFill>
                <a:srgbClr val="990033"/>
              </a:solidFill>
              <a:latin typeface="Times New Roman" panose="02020603050405020304" pitchFamily="18" charset="0"/>
              <a:ea typeface="宋体" panose="02010600030101010101" pitchFamily="2" charset="-122"/>
            </a:endParaRPr>
          </a:p>
        </p:txBody>
      </p:sp>
      <p:sp>
        <p:nvSpPr>
          <p:cNvPr id="247858" name="Rectangle 50" descr="粉色砂纸"/>
          <p:cNvSpPr>
            <a:spLocks noChangeArrowheads="1"/>
          </p:cNvSpPr>
          <p:nvPr/>
        </p:nvSpPr>
        <p:spPr bwMode="auto">
          <a:xfrm>
            <a:off x="4343400" y="493395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pPr algn="ctr"/>
            <a:r>
              <a:rPr kumimoji="1" lang="en-US" altLang="zh-CN" sz="3200" b="1">
                <a:solidFill>
                  <a:srgbClr val="990033"/>
                </a:solidFill>
                <a:latin typeface="Times New Roman" panose="02020603050405020304" pitchFamily="18" charset="0"/>
                <a:ea typeface="宋体" panose="02010600030101010101" pitchFamily="2" charset="-122"/>
              </a:rPr>
              <a:t>  25*  </a:t>
            </a:r>
            <a:endParaRPr kumimoji="1" lang="en-US" altLang="zh-CN" sz="2400">
              <a:solidFill>
                <a:srgbClr val="990033"/>
              </a:solidFill>
              <a:latin typeface="Times New Roman" panose="02020603050405020304" pitchFamily="18" charset="0"/>
              <a:ea typeface="宋体" panose="02010600030101010101" pitchFamily="2" charset="-122"/>
            </a:endParaRPr>
          </a:p>
        </p:txBody>
      </p:sp>
      <p:sp>
        <p:nvSpPr>
          <p:cNvPr id="247859" name="Rectangle 51" descr="粉色砂纸"/>
          <p:cNvSpPr>
            <a:spLocks noChangeArrowheads="1"/>
          </p:cNvSpPr>
          <p:nvPr/>
        </p:nvSpPr>
        <p:spPr bwMode="auto">
          <a:xfrm>
            <a:off x="2362200" y="4933950"/>
            <a:ext cx="1828800" cy="457200"/>
          </a:xfrm>
          <a:prstGeom prst="rect">
            <a:avLst/>
          </a:prstGeom>
          <a:blipFill dpi="0" rotWithShape="0">
            <a:blip r:embed="rId3"/>
            <a:srcRect/>
            <a:tile tx="0" ty="0" sx="100000" sy="100000" flip="none" algn="tl"/>
          </a:blipFill>
          <a:ln w="38100">
            <a:miter lim="800000"/>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3200" b="1">
                <a:solidFill>
                  <a:srgbClr val="990033"/>
                </a:solidFill>
                <a:latin typeface="Times New Roman" panose="02020603050405020304" pitchFamily="18" charset="0"/>
                <a:ea typeface="宋体" panose="02010600030101010101" pitchFamily="2" charset="-122"/>
              </a:rPr>
              <a:t> 25    49</a:t>
            </a:r>
            <a:r>
              <a:rPr kumimoji="1" lang="en-US" altLang="zh-CN" sz="2800" b="1">
                <a:solidFill>
                  <a:srgbClr val="990033"/>
                </a:solidFill>
                <a:latin typeface="Times New Roman" panose="02020603050405020304" pitchFamily="18" charset="0"/>
                <a:ea typeface="宋体" panose="02010600030101010101" pitchFamily="2" charset="-122"/>
              </a:rPr>
              <a:t>  </a:t>
            </a:r>
            <a:endParaRPr kumimoji="1" lang="en-US" altLang="zh-CN" sz="2400">
              <a:solidFill>
                <a:srgbClr val="990033"/>
              </a:solidFill>
              <a:latin typeface="Times New Roman" panose="02020603050405020304" pitchFamily="18" charset="0"/>
              <a:ea typeface="宋体" panose="02010600030101010101" pitchFamily="2" charset="-122"/>
            </a:endParaRPr>
          </a:p>
        </p:txBody>
      </p:sp>
      <p:sp>
        <p:nvSpPr>
          <p:cNvPr id="247860" name="Rectangle 52" descr="粉色砂纸"/>
          <p:cNvSpPr>
            <a:spLocks noChangeArrowheads="1"/>
          </p:cNvSpPr>
          <p:nvPr/>
        </p:nvSpPr>
        <p:spPr bwMode="auto">
          <a:xfrm>
            <a:off x="1371600" y="493395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pPr algn="ctr"/>
            <a:r>
              <a:rPr kumimoji="1" lang="en-US" altLang="zh-CN" sz="3200" b="1">
                <a:solidFill>
                  <a:srgbClr val="990033"/>
                </a:solidFill>
                <a:latin typeface="Times New Roman" panose="02020603050405020304" pitchFamily="18" charset="0"/>
                <a:ea typeface="宋体" panose="02010600030101010101" pitchFamily="2" charset="-122"/>
              </a:rPr>
              <a:t>  21  </a:t>
            </a:r>
            <a:endParaRPr kumimoji="1" lang="en-US" altLang="zh-CN" sz="2400">
              <a:solidFill>
                <a:srgbClr val="990033"/>
              </a:solidFill>
              <a:latin typeface="Times New Roman" panose="02020603050405020304" pitchFamily="18" charset="0"/>
              <a:ea typeface="宋体" panose="02010600030101010101" pitchFamily="2" charset="-122"/>
            </a:endParaRPr>
          </a:p>
        </p:txBody>
      </p:sp>
      <p:sp>
        <p:nvSpPr>
          <p:cNvPr id="247861" name="Line 53"/>
          <p:cNvSpPr>
            <a:spLocks noChangeShapeType="1"/>
          </p:cNvSpPr>
          <p:nvPr/>
        </p:nvSpPr>
        <p:spPr bwMode="auto">
          <a:xfrm flipV="1">
            <a:off x="5715000" y="5391150"/>
            <a:ext cx="0" cy="2286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62" name="Line 54"/>
          <p:cNvSpPr>
            <a:spLocks noChangeShapeType="1"/>
          </p:cNvSpPr>
          <p:nvPr/>
        </p:nvSpPr>
        <p:spPr bwMode="auto">
          <a:xfrm flipH="1">
            <a:off x="5715000" y="5619750"/>
            <a:ext cx="1066800"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63" name="Line 55"/>
          <p:cNvSpPr>
            <a:spLocks noChangeShapeType="1"/>
          </p:cNvSpPr>
          <p:nvPr/>
        </p:nvSpPr>
        <p:spPr bwMode="auto">
          <a:xfrm flipV="1">
            <a:off x="6781800" y="5391150"/>
            <a:ext cx="0" cy="2286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64" name="Line 56"/>
          <p:cNvSpPr>
            <a:spLocks noChangeShapeType="1"/>
          </p:cNvSpPr>
          <p:nvPr/>
        </p:nvSpPr>
        <p:spPr bwMode="auto">
          <a:xfrm flipV="1">
            <a:off x="5943600" y="5391150"/>
            <a:ext cx="0" cy="3048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65" name="Line 57"/>
          <p:cNvSpPr>
            <a:spLocks noChangeShapeType="1"/>
          </p:cNvSpPr>
          <p:nvPr/>
        </p:nvSpPr>
        <p:spPr bwMode="auto">
          <a:xfrm flipV="1">
            <a:off x="4572000" y="5391150"/>
            <a:ext cx="0" cy="3048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66" name="Line 58"/>
          <p:cNvSpPr>
            <a:spLocks noChangeShapeType="1"/>
          </p:cNvSpPr>
          <p:nvPr/>
        </p:nvSpPr>
        <p:spPr bwMode="auto">
          <a:xfrm flipH="1">
            <a:off x="4572000" y="5695950"/>
            <a:ext cx="1371600"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67" name="Line 59"/>
          <p:cNvSpPr>
            <a:spLocks noChangeShapeType="1"/>
          </p:cNvSpPr>
          <p:nvPr/>
        </p:nvSpPr>
        <p:spPr bwMode="auto">
          <a:xfrm flipV="1">
            <a:off x="2667000" y="5391150"/>
            <a:ext cx="0" cy="2286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68" name="Line 60"/>
          <p:cNvSpPr>
            <a:spLocks noChangeShapeType="1"/>
          </p:cNvSpPr>
          <p:nvPr/>
        </p:nvSpPr>
        <p:spPr bwMode="auto">
          <a:xfrm flipV="1">
            <a:off x="1905000" y="5391150"/>
            <a:ext cx="0" cy="2286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69" name="Line 61"/>
          <p:cNvSpPr>
            <a:spLocks noChangeShapeType="1"/>
          </p:cNvSpPr>
          <p:nvPr/>
        </p:nvSpPr>
        <p:spPr bwMode="auto">
          <a:xfrm flipH="1">
            <a:off x="1905000" y="5619750"/>
            <a:ext cx="762000"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70" name="Line 62"/>
          <p:cNvSpPr>
            <a:spLocks noChangeShapeType="1"/>
          </p:cNvSpPr>
          <p:nvPr/>
        </p:nvSpPr>
        <p:spPr bwMode="auto">
          <a:xfrm flipV="1">
            <a:off x="2971800" y="5391150"/>
            <a:ext cx="0" cy="2286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71" name="Line 63"/>
          <p:cNvSpPr>
            <a:spLocks noChangeShapeType="1"/>
          </p:cNvSpPr>
          <p:nvPr/>
        </p:nvSpPr>
        <p:spPr bwMode="auto">
          <a:xfrm flipH="1">
            <a:off x="2971800" y="5619750"/>
            <a:ext cx="609600"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72" name="Line 64"/>
          <p:cNvSpPr>
            <a:spLocks noChangeShapeType="1"/>
          </p:cNvSpPr>
          <p:nvPr/>
        </p:nvSpPr>
        <p:spPr bwMode="auto">
          <a:xfrm flipV="1">
            <a:off x="3581400" y="5391150"/>
            <a:ext cx="0" cy="2286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73" name="Rectangle 65" descr="粉色砂纸"/>
          <p:cNvSpPr>
            <a:spLocks noChangeArrowheads="1"/>
          </p:cNvSpPr>
          <p:nvPr/>
        </p:nvSpPr>
        <p:spPr bwMode="auto">
          <a:xfrm>
            <a:off x="1371600" y="592455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pPr algn="ctr"/>
            <a:r>
              <a:rPr kumimoji="1" lang="en-US" altLang="zh-CN" sz="3200" b="1">
                <a:solidFill>
                  <a:srgbClr val="990033"/>
                </a:solidFill>
                <a:latin typeface="Times New Roman" panose="02020603050405020304" pitchFamily="18" charset="0"/>
                <a:ea typeface="宋体" panose="02010600030101010101" pitchFamily="2" charset="-122"/>
              </a:rPr>
              <a:t>  21  </a:t>
            </a:r>
            <a:endParaRPr kumimoji="1" lang="en-US" altLang="zh-CN" sz="2400">
              <a:solidFill>
                <a:srgbClr val="990033"/>
              </a:solidFill>
              <a:latin typeface="Times New Roman" panose="02020603050405020304" pitchFamily="18" charset="0"/>
              <a:ea typeface="宋体" panose="02010600030101010101" pitchFamily="2" charset="-122"/>
            </a:endParaRPr>
          </a:p>
        </p:txBody>
      </p:sp>
      <p:sp>
        <p:nvSpPr>
          <p:cNvPr id="247874" name="Rectangle 66" descr="粉色砂纸"/>
          <p:cNvSpPr>
            <a:spLocks noChangeArrowheads="1"/>
          </p:cNvSpPr>
          <p:nvPr/>
        </p:nvSpPr>
        <p:spPr bwMode="auto">
          <a:xfrm>
            <a:off x="4343400" y="592455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pPr algn="ctr"/>
            <a:r>
              <a:rPr kumimoji="1" lang="en-US" altLang="zh-CN" sz="3200" b="1">
                <a:solidFill>
                  <a:srgbClr val="990033"/>
                </a:solidFill>
                <a:latin typeface="Times New Roman" panose="02020603050405020304" pitchFamily="18" charset="0"/>
                <a:ea typeface="宋体" panose="02010600030101010101" pitchFamily="2" charset="-122"/>
              </a:rPr>
              <a:t>  25*  </a:t>
            </a:r>
            <a:endParaRPr kumimoji="1" lang="en-US" altLang="zh-CN" sz="2400">
              <a:solidFill>
                <a:srgbClr val="990033"/>
              </a:solidFill>
              <a:latin typeface="Times New Roman" panose="02020603050405020304" pitchFamily="18" charset="0"/>
              <a:ea typeface="宋体" panose="02010600030101010101" pitchFamily="2" charset="-122"/>
            </a:endParaRPr>
          </a:p>
        </p:txBody>
      </p:sp>
      <p:sp>
        <p:nvSpPr>
          <p:cNvPr id="247875" name="Rectangle 67" descr="粉色砂纸"/>
          <p:cNvSpPr>
            <a:spLocks noChangeArrowheads="1"/>
          </p:cNvSpPr>
          <p:nvPr/>
        </p:nvSpPr>
        <p:spPr bwMode="auto">
          <a:xfrm>
            <a:off x="5334000" y="592455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pPr algn="ctr"/>
            <a:r>
              <a:rPr kumimoji="1" lang="en-US" altLang="zh-CN" sz="3200" b="1">
                <a:solidFill>
                  <a:srgbClr val="990033"/>
                </a:solidFill>
                <a:latin typeface="Times New Roman" panose="02020603050405020304" pitchFamily="18" charset="0"/>
                <a:ea typeface="宋体" panose="02010600030101010101" pitchFamily="2" charset="-122"/>
              </a:rPr>
              <a:t>  16  </a:t>
            </a:r>
            <a:endParaRPr kumimoji="1" lang="en-US" altLang="zh-CN" sz="2400">
              <a:solidFill>
                <a:srgbClr val="990033"/>
              </a:solidFill>
              <a:latin typeface="Times New Roman" panose="02020603050405020304" pitchFamily="18" charset="0"/>
              <a:ea typeface="宋体" panose="02010600030101010101" pitchFamily="2" charset="-122"/>
            </a:endParaRPr>
          </a:p>
        </p:txBody>
      </p:sp>
      <p:sp>
        <p:nvSpPr>
          <p:cNvPr id="247876" name="Rectangle 68" descr="粉色砂纸"/>
          <p:cNvSpPr>
            <a:spLocks noChangeArrowheads="1"/>
          </p:cNvSpPr>
          <p:nvPr/>
        </p:nvSpPr>
        <p:spPr bwMode="auto">
          <a:xfrm>
            <a:off x="6324600" y="592455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pPr algn="ctr"/>
            <a:r>
              <a:rPr kumimoji="1" lang="en-US" altLang="zh-CN" sz="3200" b="1">
                <a:solidFill>
                  <a:srgbClr val="990033"/>
                </a:solidFill>
                <a:latin typeface="Times New Roman" panose="02020603050405020304" pitchFamily="18" charset="0"/>
                <a:ea typeface="宋体" panose="02010600030101010101" pitchFamily="2" charset="-122"/>
              </a:rPr>
              <a:t>  08  </a:t>
            </a:r>
            <a:endParaRPr kumimoji="1" lang="en-US" altLang="zh-CN" sz="2400">
              <a:solidFill>
                <a:srgbClr val="990033"/>
              </a:solidFill>
              <a:latin typeface="Times New Roman" panose="02020603050405020304" pitchFamily="18" charset="0"/>
              <a:ea typeface="宋体" panose="02010600030101010101" pitchFamily="2" charset="-122"/>
            </a:endParaRPr>
          </a:p>
        </p:txBody>
      </p:sp>
      <p:sp>
        <p:nvSpPr>
          <p:cNvPr id="247877" name="Line 69"/>
          <p:cNvSpPr>
            <a:spLocks noChangeShapeType="1"/>
          </p:cNvSpPr>
          <p:nvPr/>
        </p:nvSpPr>
        <p:spPr bwMode="auto">
          <a:xfrm flipV="1">
            <a:off x="6858000" y="6369050"/>
            <a:ext cx="0" cy="2286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78" name="Line 70"/>
          <p:cNvSpPr>
            <a:spLocks noChangeShapeType="1"/>
          </p:cNvSpPr>
          <p:nvPr/>
        </p:nvSpPr>
        <p:spPr bwMode="auto">
          <a:xfrm flipV="1">
            <a:off x="5638800" y="6369050"/>
            <a:ext cx="0" cy="2286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79" name="Line 71"/>
          <p:cNvSpPr>
            <a:spLocks noChangeShapeType="1"/>
          </p:cNvSpPr>
          <p:nvPr/>
        </p:nvSpPr>
        <p:spPr bwMode="auto">
          <a:xfrm flipH="1">
            <a:off x="5638800" y="6597650"/>
            <a:ext cx="1219200"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80" name="Rectangle 72" descr="粉色砂纸"/>
          <p:cNvSpPr>
            <a:spLocks noChangeArrowheads="1"/>
          </p:cNvSpPr>
          <p:nvPr/>
        </p:nvSpPr>
        <p:spPr bwMode="auto">
          <a:xfrm>
            <a:off x="3352800" y="592455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pPr algn="ctr"/>
            <a:r>
              <a:rPr kumimoji="1" lang="en-US" altLang="zh-CN" sz="3200" b="1">
                <a:solidFill>
                  <a:srgbClr val="990033"/>
                </a:solidFill>
                <a:latin typeface="Times New Roman" panose="02020603050405020304" pitchFamily="18" charset="0"/>
                <a:ea typeface="宋体" panose="02010600030101010101" pitchFamily="2" charset="-122"/>
              </a:rPr>
              <a:t>  49  </a:t>
            </a:r>
            <a:endParaRPr kumimoji="1" lang="en-US" altLang="zh-CN" sz="2400">
              <a:solidFill>
                <a:srgbClr val="990033"/>
              </a:solidFill>
              <a:latin typeface="Times New Roman" panose="02020603050405020304" pitchFamily="18" charset="0"/>
              <a:ea typeface="宋体" panose="02010600030101010101" pitchFamily="2" charset="-122"/>
            </a:endParaRPr>
          </a:p>
        </p:txBody>
      </p:sp>
      <p:sp>
        <p:nvSpPr>
          <p:cNvPr id="247881" name="Rectangle 73" descr="粉色砂纸"/>
          <p:cNvSpPr>
            <a:spLocks noChangeArrowheads="1"/>
          </p:cNvSpPr>
          <p:nvPr/>
        </p:nvSpPr>
        <p:spPr bwMode="auto">
          <a:xfrm>
            <a:off x="2362200" y="592455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pPr algn="ctr"/>
            <a:r>
              <a:rPr kumimoji="1" lang="en-US" altLang="zh-CN" sz="3200" b="1">
                <a:solidFill>
                  <a:srgbClr val="990033"/>
                </a:solidFill>
                <a:latin typeface="Times New Roman" panose="02020603050405020304" pitchFamily="18" charset="0"/>
                <a:ea typeface="宋体" panose="02010600030101010101" pitchFamily="2" charset="-122"/>
              </a:rPr>
              <a:t>  25  </a:t>
            </a:r>
            <a:endParaRPr kumimoji="1" lang="en-US" altLang="zh-CN" sz="2400">
              <a:solidFill>
                <a:srgbClr val="990033"/>
              </a:solidFill>
              <a:latin typeface="Times New Roman" panose="02020603050405020304" pitchFamily="18" charset="0"/>
              <a:ea typeface="宋体" panose="02010600030101010101" pitchFamily="2" charset="-122"/>
            </a:endParaRPr>
          </a:p>
        </p:txBody>
      </p:sp>
      <p:sp>
        <p:nvSpPr>
          <p:cNvPr id="247882" name="Line 74"/>
          <p:cNvSpPr>
            <a:spLocks noChangeShapeType="1"/>
          </p:cNvSpPr>
          <p:nvPr/>
        </p:nvSpPr>
        <p:spPr bwMode="auto">
          <a:xfrm flipV="1">
            <a:off x="3657600" y="6369050"/>
            <a:ext cx="0" cy="2286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83" name="Line 75"/>
          <p:cNvSpPr>
            <a:spLocks noChangeShapeType="1"/>
          </p:cNvSpPr>
          <p:nvPr/>
        </p:nvSpPr>
        <p:spPr bwMode="auto">
          <a:xfrm flipV="1">
            <a:off x="2895600" y="6369050"/>
            <a:ext cx="0" cy="2286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84" name="Line 76"/>
          <p:cNvSpPr>
            <a:spLocks noChangeShapeType="1"/>
          </p:cNvSpPr>
          <p:nvPr/>
        </p:nvSpPr>
        <p:spPr bwMode="auto">
          <a:xfrm flipH="1">
            <a:off x="2895600" y="6597650"/>
            <a:ext cx="762000"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885" name="AutoShape 77"/>
          <p:cNvSpPr>
            <a:spLocks noChangeArrowheads="1"/>
          </p:cNvSpPr>
          <p:nvPr/>
        </p:nvSpPr>
        <p:spPr bwMode="auto">
          <a:xfrm>
            <a:off x="228600" y="508000"/>
            <a:ext cx="990600" cy="2057400"/>
          </a:xfrm>
          <a:prstGeom prst="downArrow">
            <a:avLst>
              <a:gd name="adj1" fmla="val 50000"/>
              <a:gd name="adj2" fmla="val 51923"/>
            </a:avLst>
          </a:prstGeom>
          <a:solidFill>
            <a:srgbClr val="0000CC"/>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CC"/>
                </a:solidFill>
                <a:miter lim="800000"/>
                <a:headEnd/>
                <a:tailEnd/>
              </a14:hiddenLine>
            </a:ext>
          </a:extLst>
        </p:spPr>
        <p:txBody>
          <a:bodyPr vert="eaVert" wrap="none" anchor="ctr"/>
          <a:lstStyle/>
          <a:p>
            <a:endParaRPr lang="zh-CN" altLang="en-US"/>
          </a:p>
        </p:txBody>
      </p:sp>
      <p:sp>
        <p:nvSpPr>
          <p:cNvPr id="247886" name="Text Box 78"/>
          <p:cNvSpPr txBox="1">
            <a:spLocks noChangeArrowheads="1"/>
          </p:cNvSpPr>
          <p:nvPr/>
        </p:nvSpPr>
        <p:spPr bwMode="auto">
          <a:xfrm>
            <a:off x="457200" y="841375"/>
            <a:ext cx="685800" cy="946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2800" b="1">
                <a:solidFill>
                  <a:srgbClr val="FFFFFF"/>
                </a:solidFill>
                <a:latin typeface="Times New Roman" panose="02020603050405020304" pitchFamily="18" charset="0"/>
                <a:ea typeface="仿宋_GB2312" pitchFamily="49" charset="-122"/>
              </a:rPr>
              <a:t>递</a:t>
            </a:r>
          </a:p>
          <a:p>
            <a:r>
              <a:rPr kumimoji="1" lang="zh-CN" altLang="en-US" sz="2800" b="1">
                <a:solidFill>
                  <a:srgbClr val="FFFFFF"/>
                </a:solidFill>
                <a:latin typeface="Times New Roman" panose="02020603050405020304" pitchFamily="18" charset="0"/>
                <a:ea typeface="仿宋_GB2312" pitchFamily="49" charset="-122"/>
              </a:rPr>
              <a:t>归</a:t>
            </a: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247887" name="AutoShape 79"/>
          <p:cNvSpPr>
            <a:spLocks noChangeArrowheads="1"/>
          </p:cNvSpPr>
          <p:nvPr/>
        </p:nvSpPr>
        <p:spPr bwMode="auto">
          <a:xfrm>
            <a:off x="7620000" y="2728913"/>
            <a:ext cx="1055688" cy="3508375"/>
          </a:xfrm>
          <a:prstGeom prst="upArrow">
            <a:avLst>
              <a:gd name="adj1" fmla="val 50000"/>
              <a:gd name="adj2" fmla="val 83083"/>
            </a:avLst>
          </a:prstGeom>
          <a:solidFill>
            <a:srgbClr val="CC3300"/>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CC"/>
                </a:solidFill>
                <a:miter lim="800000"/>
                <a:headEnd/>
                <a:tailEnd/>
              </a14:hiddenLine>
            </a:ext>
          </a:extLst>
        </p:spPr>
        <p:txBody>
          <a:bodyPr vert="eaVert" wrap="none" anchor="ctr"/>
          <a:lstStyle/>
          <a:p>
            <a:pPr algn="ctr"/>
            <a:r>
              <a:rPr kumimoji="1" lang="zh-CN" altLang="en-US" sz="2800" b="1">
                <a:solidFill>
                  <a:srgbClr val="FFFFFF"/>
                </a:solidFill>
                <a:latin typeface="Times New Roman" panose="02020603050405020304" pitchFamily="18" charset="0"/>
                <a:ea typeface="仿宋_GB2312" pitchFamily="49" charset="-122"/>
              </a:rPr>
              <a:t>回退</a:t>
            </a:r>
            <a:endParaRPr kumimoji="1" lang="zh-CN" altLang="en-US" sz="2800">
              <a:solidFill>
                <a:srgbClr val="FFFFFF"/>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8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8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78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8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78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78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78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78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78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78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78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78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788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78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78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78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78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787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787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787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788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788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788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788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78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785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85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785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786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786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78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4786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478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4786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4786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4786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4786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4786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4787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787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4787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4784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4784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4784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4784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4784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4784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4784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4784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4784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4784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4785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4785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4785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4785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4785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4785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4785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24782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4782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4782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4782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4782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4782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4783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47831"/>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24783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47833"/>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47834"/>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247835"/>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47836"/>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247837"/>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4783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47839"/>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247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animBg="1"/>
      <p:bldP spid="247812" grpId="0" animBg="1"/>
      <p:bldP spid="247813" grpId="0" animBg="1"/>
      <p:bldP spid="247814" grpId="0" animBg="1"/>
      <p:bldP spid="247815" grpId="0" animBg="1"/>
      <p:bldP spid="247816" grpId="0" animBg="1"/>
      <p:bldP spid="247817" grpId="0" animBg="1"/>
      <p:bldP spid="247818" grpId="0" animBg="1"/>
      <p:bldP spid="247819" grpId="0" animBg="1"/>
      <p:bldP spid="247820" grpId="0" animBg="1"/>
      <p:bldP spid="247821" grpId="0" animBg="1"/>
      <p:bldP spid="247822" grpId="0" animBg="1"/>
      <p:bldP spid="247823" grpId="0" animBg="1"/>
      <p:bldP spid="247824" grpId="0" animBg="1"/>
      <p:bldP spid="247825" grpId="0" animBg="1"/>
      <p:bldP spid="247826" grpId="0" animBg="1"/>
      <p:bldP spid="247827" grpId="0" animBg="1"/>
      <p:bldP spid="247828" grpId="0" animBg="1"/>
      <p:bldP spid="247829" grpId="0" animBg="1"/>
      <p:bldP spid="247830" grpId="0" animBg="1"/>
      <p:bldP spid="247831" grpId="0" animBg="1"/>
      <p:bldP spid="247832" grpId="0" animBg="1"/>
      <p:bldP spid="247833" grpId="0" animBg="1"/>
      <p:bldP spid="247834" grpId="0" animBg="1"/>
      <p:bldP spid="247835" grpId="0" animBg="1"/>
      <p:bldP spid="247836" grpId="0" animBg="1"/>
      <p:bldP spid="247837" grpId="0" animBg="1"/>
      <p:bldP spid="247838" grpId="0" animBg="1"/>
      <p:bldP spid="247839" grpId="0" animBg="1"/>
      <p:bldP spid="247840" grpId="0" animBg="1"/>
      <p:bldP spid="247841" grpId="0" animBg="1"/>
      <p:bldP spid="247842" grpId="0" animBg="1"/>
      <p:bldP spid="247843" grpId="0" animBg="1"/>
      <p:bldP spid="247844" grpId="0" animBg="1"/>
      <p:bldP spid="247845" grpId="0" animBg="1"/>
      <p:bldP spid="247846" grpId="0" animBg="1"/>
      <p:bldP spid="247847" grpId="0" animBg="1"/>
      <p:bldP spid="247848" grpId="0" animBg="1"/>
      <p:bldP spid="247849" grpId="0" animBg="1"/>
      <p:bldP spid="247850" grpId="0" animBg="1"/>
      <p:bldP spid="247851" grpId="0" animBg="1"/>
      <p:bldP spid="247852" grpId="0" animBg="1"/>
      <p:bldP spid="247853" grpId="0" animBg="1"/>
      <p:bldP spid="247854" grpId="0" animBg="1"/>
      <p:bldP spid="247855" grpId="0" animBg="1"/>
      <p:bldP spid="247856" grpId="0" animBg="1"/>
      <p:bldP spid="247857" grpId="0" animBg="1"/>
      <p:bldP spid="247858" grpId="0" animBg="1"/>
      <p:bldP spid="247859" grpId="0" animBg="1"/>
      <p:bldP spid="247860" grpId="0" animBg="1"/>
      <p:bldP spid="247861" grpId="0" animBg="1"/>
      <p:bldP spid="247862" grpId="0" animBg="1"/>
      <p:bldP spid="247863" grpId="0" animBg="1"/>
      <p:bldP spid="247864" grpId="0" animBg="1"/>
      <p:bldP spid="247865" grpId="0" animBg="1"/>
      <p:bldP spid="247866" grpId="0" animBg="1"/>
      <p:bldP spid="247867" grpId="0" animBg="1"/>
      <p:bldP spid="247868" grpId="0" animBg="1"/>
      <p:bldP spid="247869" grpId="0" animBg="1"/>
      <p:bldP spid="247870" grpId="0" animBg="1"/>
      <p:bldP spid="247871" grpId="0" animBg="1"/>
      <p:bldP spid="247872" grpId="0" animBg="1"/>
      <p:bldP spid="247873" grpId="0" animBg="1"/>
      <p:bldP spid="247874" grpId="0" animBg="1"/>
      <p:bldP spid="247875" grpId="0" animBg="1"/>
      <p:bldP spid="247876" grpId="0" animBg="1"/>
      <p:bldP spid="247877" grpId="0" animBg="1"/>
      <p:bldP spid="247878" grpId="0" animBg="1"/>
      <p:bldP spid="247879" grpId="0" animBg="1"/>
      <p:bldP spid="247880" grpId="0" animBg="1"/>
      <p:bldP spid="247881" grpId="0" animBg="1"/>
      <p:bldP spid="247882" grpId="0" animBg="1"/>
      <p:bldP spid="247883" grpId="0" animBg="1"/>
      <p:bldP spid="247884" grpId="0" animBg="1"/>
      <p:bldP spid="24788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Text Box 6"/>
          <p:cNvSpPr txBox="1">
            <a:spLocks noChangeArrowheads="1"/>
          </p:cNvSpPr>
          <p:nvPr/>
        </p:nvSpPr>
        <p:spPr bwMode="auto">
          <a:xfrm>
            <a:off x="360000" y="476250"/>
            <a:ext cx="8352000" cy="5847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r>
              <a:rPr kumimoji="1" lang="zh-CN" altLang="en-US" sz="2200" dirty="0">
                <a:solidFill>
                  <a:srgbClr val="00B050"/>
                </a:solidFill>
                <a:latin typeface="Times New Roman" panose="02020603050405020304" pitchFamily="18" charset="0"/>
                <a:cs typeface="Times New Roman" panose="02020603050405020304" pitchFamily="18" charset="0"/>
              </a:rPr>
              <a:t>//对两个有序序列[low...m]和[m+1...high]进行归并</a:t>
            </a:r>
            <a:endParaRPr kumimoji="1" lang="zh-CN" altLang="en-US" sz="2200" dirty="0">
              <a:solidFill>
                <a:srgbClr val="33CC33"/>
              </a:solidFill>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i="1" dirty="0">
                <a:solidFill>
                  <a:srgbClr val="FFFF00"/>
                </a:solidFill>
                <a:latin typeface="Times New Roman" panose="02020603050405020304" pitchFamily="18" charset="0"/>
                <a:cs typeface="Times New Roman" panose="02020603050405020304" pitchFamily="18" charset="0"/>
              </a:rPr>
              <a:t>merge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*r,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low,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m,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high)</a:t>
            </a:r>
          </a:p>
          <a:p>
            <a:pPr algn="just" eaLnBrk="0" hangingPunct="0"/>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j, k;</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//i,j,k</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分别为两个原始序列和结果序列的当前处理元素下标</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=low;  j=</a:t>
            </a:r>
            <a:r>
              <a:rPr kumimoji="1" lang="en-US" altLang="zh-CN" sz="2200" dirty="0" err="1">
                <a:latin typeface="Times New Roman" panose="02020603050405020304" pitchFamily="18" charset="0"/>
                <a:cs typeface="Times New Roman" panose="02020603050405020304" pitchFamily="18" charset="0"/>
              </a:rPr>
              <a:t>m+1</a:t>
            </a:r>
            <a:r>
              <a:rPr kumimoji="1" lang="en-US" altLang="zh-CN" sz="2200" dirty="0">
                <a:latin typeface="Times New Roman" panose="02020603050405020304" pitchFamily="18" charset="0"/>
                <a:cs typeface="Times New Roman" panose="02020603050405020304" pitchFamily="18" charset="0"/>
              </a:rPr>
              <a:t>;  k=low;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&lt;=m) &amp;&amp; (j&lt;=high) )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if</a:t>
            </a:r>
            <a:r>
              <a:rPr kumimoji="1" lang="en-US" altLang="zh-CN" sz="2200" dirty="0">
                <a:latin typeface="Times New Roman" panose="02020603050405020304" pitchFamily="18" charset="0"/>
                <a:cs typeface="Times New Roman" panose="02020603050405020304" pitchFamily="18" charset="0"/>
              </a:rPr>
              <a:t> (r[</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].key &lt;= r[j].key)</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[k++]=r[</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else</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[k++]=r[</a:t>
            </a:r>
            <a:r>
              <a:rPr kumimoji="1" lang="en-US" altLang="zh-CN" sz="2200" dirty="0" err="1">
                <a:latin typeface="Times New Roman" panose="02020603050405020304" pitchFamily="18" charset="0"/>
                <a:cs typeface="Times New Roman" panose="02020603050405020304" pitchFamily="18" charset="0"/>
              </a:rPr>
              <a:t>j++</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&lt;=m)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[k++]=r[</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将</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[low...m]</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剩余元素复制进结果序列</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(j&lt;=high)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[k++]=r[</a:t>
            </a:r>
            <a:r>
              <a:rPr kumimoji="1" lang="en-US" altLang="zh-CN" sz="2200" dirty="0" err="1">
                <a:latin typeface="Times New Roman" panose="02020603050405020304" pitchFamily="18" charset="0"/>
                <a:cs typeface="Times New Roman" panose="02020603050405020304" pitchFamily="18" charset="0"/>
              </a:rPr>
              <a:t>j++</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将[m+1...high]剩余元素复制进结果序列</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Text Box 6"/>
          <p:cNvSpPr txBox="1">
            <a:spLocks noChangeArrowheads="1"/>
          </p:cNvSpPr>
          <p:nvPr/>
        </p:nvSpPr>
        <p:spPr bwMode="auto">
          <a:xfrm>
            <a:off x="323170" y="476885"/>
            <a:ext cx="8352000" cy="5847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r>
              <a:rPr kumimoji="1" lang="zh-CN" altLang="en-US" sz="2200" dirty="0">
                <a:solidFill>
                  <a:srgbClr val="00B050"/>
                </a:solidFill>
                <a:latin typeface="Times New Roman" panose="02020603050405020304" pitchFamily="18" charset="0"/>
                <a:cs typeface="Times New Roman" panose="02020603050405020304" pitchFamily="18" charset="0"/>
              </a:rPr>
              <a:t>//将</a:t>
            </a:r>
            <a:r>
              <a:rPr kumimoji="1" lang="en-US" altLang="zh-CN" sz="2200" dirty="0">
                <a:solidFill>
                  <a:srgbClr val="00B050"/>
                </a:solidFill>
                <a:latin typeface="Times New Roman" panose="02020603050405020304" pitchFamily="18" charset="0"/>
                <a:cs typeface="Times New Roman" panose="02020603050405020304" pitchFamily="18" charset="0"/>
              </a:rPr>
              <a:t>SR</a:t>
            </a:r>
            <a:r>
              <a:rPr kumimoji="1" lang="zh-CN" altLang="en-US" sz="2200" dirty="0">
                <a:solidFill>
                  <a:srgbClr val="00B050"/>
                </a:solidFill>
                <a:latin typeface="Times New Roman" panose="02020603050405020304" pitchFamily="18" charset="0"/>
                <a:cs typeface="Times New Roman" panose="02020603050405020304" pitchFamily="18" charset="0"/>
              </a:rPr>
              <a:t>归并为</a:t>
            </a:r>
            <a:r>
              <a:rPr kumimoji="1" lang="en-US" altLang="zh-CN" sz="2200" dirty="0">
                <a:solidFill>
                  <a:srgbClr val="00B050"/>
                </a:solidFill>
                <a:latin typeface="Times New Roman" panose="02020603050405020304" pitchFamily="18" charset="0"/>
                <a:cs typeface="Times New Roman" panose="02020603050405020304" pitchFamily="18" charset="0"/>
              </a:rPr>
              <a:t>TR1</a:t>
            </a:r>
            <a:endParaRPr kumimoji="1" lang="zh-CN" altLang="en-US" sz="2200" dirty="0">
              <a:solidFill>
                <a:srgbClr val="33CC33"/>
              </a:solidFill>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i="1" dirty="0">
                <a:solidFill>
                  <a:srgbClr val="FFFF00"/>
                </a:solidFill>
                <a:latin typeface="Times New Roman" panose="02020603050405020304" pitchFamily="18" charset="0"/>
                <a:cs typeface="Times New Roman" panose="02020603050405020304" pitchFamily="18" charset="0"/>
              </a:rPr>
              <a:t>Msort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*SR,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*TR1,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s,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t)</a:t>
            </a:r>
          </a:p>
          <a:p>
            <a:pPr algn="just" eaLnBrk="0" hangingPunct="0"/>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if (s==t) TR1=SR;</a:t>
            </a:r>
          </a:p>
          <a:p>
            <a:pPr algn="just" eaLnBrk="0" hangingPunct="0"/>
            <a:r>
              <a:rPr kumimoji="1" lang="en-US" altLang="zh-CN" sz="2200" dirty="0">
                <a:latin typeface="Times New Roman" panose="02020603050405020304" pitchFamily="18" charset="0"/>
                <a:cs typeface="Times New Roman" panose="02020603050405020304" pitchFamily="18" charset="0"/>
              </a:rPr>
              <a:t>        else{</a:t>
            </a:r>
          </a:p>
          <a:p>
            <a:pPr algn="just" eaLnBrk="0" hangingPunct="0"/>
            <a:r>
              <a:rPr kumimoji="1" lang="en-US" altLang="zh-CN" sz="2200" dirty="0">
                <a:latin typeface="Times New Roman" panose="02020603050405020304" pitchFamily="18" charset="0"/>
                <a:cs typeface="Times New Roman" panose="02020603050405020304" pitchFamily="18" charset="0"/>
              </a:rPr>
              <a:t>        m=(s+t)/2;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分割</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Msort (SR, TR2, s, m);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递归地将</a:t>
            </a:r>
            <a:r>
              <a:rPr kumimoji="1" lang="en-US" altLang="zh-CN" sz="2200" dirty="0">
                <a:solidFill>
                  <a:srgbClr val="00B050"/>
                </a:solidFill>
                <a:latin typeface="Times New Roman" panose="02020603050405020304" pitchFamily="18" charset="0"/>
                <a:cs typeface="Times New Roman" panose="02020603050405020304" pitchFamily="18" charset="0"/>
              </a:rPr>
              <a:t>SR[s..m]</a:t>
            </a:r>
            <a:r>
              <a:rPr kumimoji="1" lang="zh-CN" altLang="en-US" sz="2200" dirty="0">
                <a:solidFill>
                  <a:srgbClr val="00B050"/>
                </a:solidFill>
                <a:latin typeface="Times New Roman" panose="02020603050405020304" pitchFamily="18" charset="0"/>
                <a:cs typeface="Times New Roman" panose="02020603050405020304" pitchFamily="18" charset="0"/>
              </a:rPr>
              <a:t>归并成</a:t>
            </a:r>
            <a:r>
              <a:rPr kumimoji="1" lang="en-US" altLang="zh-CN" sz="2200" dirty="0">
                <a:solidFill>
                  <a:srgbClr val="00B050"/>
                </a:solidFill>
                <a:latin typeface="Times New Roman" panose="02020603050405020304" pitchFamily="18" charset="0"/>
                <a:cs typeface="Times New Roman" panose="02020603050405020304" pitchFamily="18" charset="0"/>
              </a:rPr>
              <a:t>TR2[s..m]</a:t>
            </a:r>
          </a:p>
          <a:p>
            <a:pPr algn="just" eaLnBrk="0" hangingPunct="0"/>
            <a:r>
              <a:rPr kumimoji="1" lang="en-US" altLang="zh-CN" sz="2200" dirty="0">
                <a:latin typeface="Times New Roman" panose="02020603050405020304" pitchFamily="18" charset="0"/>
                <a:cs typeface="Times New Roman" panose="02020603050405020304" pitchFamily="18" charset="0"/>
              </a:rPr>
              <a:t>        Msort (</a:t>
            </a:r>
            <a:r>
              <a:rPr kumimoji="1" lang="en-US" altLang="zh-CN" sz="2200" dirty="0">
                <a:latin typeface="Times New Roman" panose="02020603050405020304" pitchFamily="18" charset="0"/>
                <a:cs typeface="Times New Roman" panose="02020603050405020304" pitchFamily="18" charset="0"/>
                <a:sym typeface="+mn-ea"/>
              </a:rPr>
              <a:t>SR, TR2, m+1, 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同上</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merge (TR2, TR1, s, m, t); </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a:t>
            </a:r>
          </a:p>
          <a:p>
            <a:pPr algn="just" eaLnBrk="0" hangingPunct="0"/>
            <a:endParaRPr kumimoji="1" lang="en-US" altLang="zh-CN" sz="2200" dirty="0">
              <a:latin typeface="Times New Roman" panose="02020603050405020304" pitchFamily="18" charset="0"/>
              <a:cs typeface="Times New Roman" panose="02020603050405020304" pitchFamily="18" charset="0"/>
            </a:endParaRPr>
          </a:p>
          <a:p>
            <a:pPr algn="just" eaLnBrk="0" hangingPunct="0"/>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i="1" dirty="0">
                <a:solidFill>
                  <a:srgbClr val="FFFF00"/>
                </a:solidFill>
                <a:latin typeface="Times New Roman" panose="02020603050405020304" pitchFamily="18" charset="0"/>
                <a:cs typeface="Times New Roman" panose="02020603050405020304" pitchFamily="18" charset="0"/>
              </a:rPr>
              <a:t>Mergesort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sym typeface="+mn-ea"/>
              </a:rPr>
              <a:t>RecordNode</a:t>
            </a:r>
            <a:r>
              <a:rPr kumimoji="1" lang="en-US" altLang="zh-CN" sz="2200" dirty="0">
                <a:latin typeface="Times New Roman" panose="02020603050405020304" pitchFamily="18" charset="0"/>
                <a:cs typeface="Times New Roman" panose="02020603050405020304" pitchFamily="18" charset="0"/>
                <a:sym typeface="+mn-ea"/>
              </a:rPr>
              <a:t> *L</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Msort (L, L, 1, L-&gt;n);</a:t>
            </a:r>
          </a:p>
          <a:p>
            <a:pPr algn="just" eaLnBrk="0" hangingPunct="0"/>
            <a:r>
              <a:rPr kumimoji="1" lang="en-US" altLang="zh-CN" sz="22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2" name="Text Box 6"/>
          <p:cNvSpPr txBox="1">
            <a:spLocks noChangeArrowheads="1"/>
          </p:cNvSpPr>
          <p:nvPr/>
        </p:nvSpPr>
        <p:spPr bwMode="auto">
          <a:xfrm>
            <a:off x="273050" y="115888"/>
            <a:ext cx="8620125" cy="6593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lnSpc>
                <a:spcPct val="95000"/>
              </a:lnSpc>
            </a:pPr>
            <a:r>
              <a:rPr kumimoji="1" lang="zh-CN" altLang="en-US" sz="2800" b="1" dirty="0">
                <a:solidFill>
                  <a:srgbClr val="FFFF00"/>
                </a:solidFill>
                <a:latin typeface="Times New Roman" panose="02020603050405020304" pitchFamily="18" charset="0"/>
                <a:ea typeface="仿宋_GB2312" pitchFamily="49" charset="-122"/>
              </a:rPr>
              <a:t>静态链表的两路归并算法（功能同</a:t>
            </a:r>
            <a:r>
              <a:rPr kumimoji="1" lang="en-US" altLang="zh-CN" sz="2800" b="1" dirty="0">
                <a:solidFill>
                  <a:srgbClr val="FFFF00"/>
                </a:solidFill>
                <a:latin typeface="Times New Roman" panose="02020603050405020304" pitchFamily="18" charset="0"/>
                <a:ea typeface="仿宋_GB2312" pitchFamily="49" charset="-122"/>
              </a:rPr>
              <a:t>merge</a:t>
            </a:r>
            <a:r>
              <a:rPr kumimoji="1" lang="zh-CN" altLang="en-US" sz="2800" b="1" dirty="0">
                <a:solidFill>
                  <a:srgbClr val="FFFF00"/>
                </a:solidFill>
                <a:latin typeface="Times New Roman" panose="02020603050405020304" pitchFamily="18" charset="0"/>
                <a:ea typeface="仿宋_GB2312" pitchFamily="49" charset="-122"/>
              </a:rPr>
              <a:t>函数）</a:t>
            </a:r>
            <a:endParaRPr kumimoji="1" lang="zh-CN" altLang="en-US" sz="2800" dirty="0">
              <a:solidFill>
                <a:srgbClr val="FFFF00"/>
              </a:solidFill>
              <a:latin typeface="Times New Roman" panose="02020603050405020304" pitchFamily="18" charset="0"/>
              <a:ea typeface="宋体" panose="02010600030101010101" pitchFamily="2" charset="-122"/>
            </a:endParaRPr>
          </a:p>
          <a:p>
            <a:pPr eaLnBrk="0" hangingPunct="0">
              <a:lnSpc>
                <a:spcPct val="90000"/>
              </a:lnSpc>
            </a:pPr>
            <a:r>
              <a:rPr kumimoji="1" lang="en-US" altLang="zh-CN" sz="2400" b="1" dirty="0">
                <a:latin typeface="Times New Roman" panose="02020603050405020304" pitchFamily="18" charset="0"/>
                <a:ea typeface="宋体" panose="02010600030101010101" pitchFamily="2" charset="-122"/>
              </a:rPr>
              <a:t>template &lt;class Type&gt; </a:t>
            </a:r>
          </a:p>
          <a:p>
            <a:pPr eaLnBrk="0" hangingPunct="0">
              <a:lnSpc>
                <a:spcPct val="95000"/>
              </a:lnSpc>
            </a:pPr>
            <a:r>
              <a:rPr kumimoji="1" lang="en-US" altLang="zh-CN" sz="2400" b="1" dirty="0" err="1">
                <a:latin typeface="Times New Roman" panose="02020603050405020304" pitchFamily="18" charset="0"/>
                <a:ea typeface="宋体" panose="02010600030101010101" pitchFamily="2" charset="-122"/>
              </a:rPr>
              <a:t>int</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ListMerge</a:t>
            </a:r>
            <a:r>
              <a:rPr kumimoji="1" lang="en-US" altLang="zh-CN" sz="2400" i="1" dirty="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staticlinklist</a:t>
            </a:r>
            <a:r>
              <a:rPr kumimoji="1" lang="en-US" altLang="zh-CN" sz="2400" b="1" dirty="0">
                <a:latin typeface="Times New Roman" panose="02020603050405020304" pitchFamily="18" charset="0"/>
                <a:ea typeface="宋体" panose="02010600030101010101" pitchFamily="2" charset="-122"/>
              </a:rPr>
              <a:t>&lt;Type&gt; &amp;</a:t>
            </a:r>
            <a:r>
              <a:rPr kumimoji="1" lang="en-US" altLang="zh-CN" sz="2400" b="1" i="1"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list</a:t>
            </a:r>
            <a:r>
              <a:rPr kumimoji="1" lang="en-US" altLang="zh-CN" sz="2400" dirty="0">
                <a:latin typeface="Times New Roman" panose="02020603050405020304" pitchFamily="18" charset="0"/>
                <a:ea typeface="宋体" panose="02010600030101010101" pitchFamily="2" charset="-122"/>
              </a:rPr>
              <a:t>, </a:t>
            </a:r>
          </a:p>
          <a:p>
            <a:pPr eaLnBrk="0" hangingPunct="0">
              <a:lnSpc>
                <a:spcPct val="95000"/>
              </a:lnSpc>
            </a:pPr>
            <a:r>
              <a:rPr kumimoji="1" lang="en-US" altLang="zh-CN" sz="2400" b="1" dirty="0">
                <a:latin typeface="Times New Roman" panose="02020603050405020304" pitchFamily="18" charset="0"/>
                <a:ea typeface="宋体" panose="02010600030101010101" pitchFamily="2" charset="-122"/>
              </a:rPr>
              <a:t>                  </a:t>
            </a:r>
            <a:r>
              <a:rPr kumimoji="1" lang="en-US" altLang="zh-CN" sz="2400" b="1" dirty="0" err="1">
                <a:latin typeface="Times New Roman" panose="02020603050405020304" pitchFamily="18" charset="0"/>
                <a:ea typeface="宋体" panose="02010600030101010101" pitchFamily="2" charset="-122"/>
              </a:rPr>
              <a:t>const</a:t>
            </a:r>
            <a:r>
              <a:rPr kumimoji="1" lang="en-US" altLang="zh-CN" sz="2400" b="1" dirty="0">
                <a:latin typeface="Times New Roman" panose="02020603050405020304" pitchFamily="18" charset="0"/>
                <a:ea typeface="宋体" panose="02010600030101010101" pitchFamily="2" charset="-122"/>
              </a:rPr>
              <a:t> </a:t>
            </a:r>
            <a:r>
              <a:rPr kumimoji="1" lang="en-US" altLang="zh-CN" sz="2400" b="1" dirty="0" err="1">
                <a:latin typeface="Times New Roman" panose="02020603050405020304" pitchFamily="18" charset="0"/>
                <a:ea typeface="宋体" panose="02010600030101010101" pitchFamily="2" charset="-122"/>
              </a:rPr>
              <a:t>int</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start</a:t>
            </a:r>
            <a:r>
              <a:rPr kumimoji="1" lang="en-US" altLang="zh-CN" sz="2400" dirty="0" err="1">
                <a:latin typeface="Times New Roman" panose="02020603050405020304" pitchFamily="18" charset="0"/>
                <a:ea typeface="宋体" panose="02010600030101010101" pitchFamily="2" charset="-122"/>
              </a:rPr>
              <a:t>1</a:t>
            </a:r>
            <a:r>
              <a:rPr kumimoji="1" lang="en-US" altLang="zh-CN" sz="2400" dirty="0">
                <a:latin typeface="Times New Roman" panose="02020603050405020304" pitchFamily="18" charset="0"/>
                <a:ea typeface="宋体" panose="02010600030101010101" pitchFamily="2" charset="-122"/>
              </a:rPr>
              <a:t>,  </a:t>
            </a:r>
            <a:r>
              <a:rPr kumimoji="1" lang="en-US" altLang="zh-CN" sz="2400" b="1" dirty="0" err="1">
                <a:latin typeface="Times New Roman" panose="02020603050405020304" pitchFamily="18" charset="0"/>
                <a:ea typeface="宋体" panose="02010600030101010101" pitchFamily="2" charset="-122"/>
              </a:rPr>
              <a:t>const</a:t>
            </a:r>
            <a:r>
              <a:rPr kumimoji="1" lang="en-US" altLang="zh-CN" sz="2400" b="1" dirty="0">
                <a:latin typeface="Times New Roman" panose="02020603050405020304" pitchFamily="18" charset="0"/>
                <a:ea typeface="宋体" panose="02010600030101010101" pitchFamily="2" charset="-122"/>
              </a:rPr>
              <a:t> </a:t>
            </a:r>
            <a:r>
              <a:rPr kumimoji="1" lang="en-US" altLang="zh-CN" sz="2400" b="1" dirty="0" err="1">
                <a:latin typeface="Times New Roman" panose="02020603050405020304" pitchFamily="18" charset="0"/>
                <a:ea typeface="宋体" panose="02010600030101010101" pitchFamily="2" charset="-122"/>
              </a:rPr>
              <a:t>int</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start</a:t>
            </a:r>
            <a:r>
              <a:rPr kumimoji="1" lang="en-US" altLang="zh-CN" sz="2400" dirty="0" err="1">
                <a:latin typeface="Times New Roman" panose="02020603050405020304" pitchFamily="18" charset="0"/>
                <a:ea typeface="宋体" panose="02010600030101010101" pitchFamily="2" charset="-122"/>
              </a:rPr>
              <a:t>2</a:t>
            </a:r>
            <a:r>
              <a:rPr kumimoji="1" lang="en-US" altLang="zh-CN" sz="2400" dirty="0">
                <a:latin typeface="Times New Roman" panose="02020603050405020304" pitchFamily="18" charset="0"/>
                <a:ea typeface="宋体" panose="02010600030101010101" pitchFamily="2" charset="-122"/>
              </a:rPr>
              <a:t> ) </a:t>
            </a:r>
            <a:r>
              <a:rPr kumimoji="1" lang="en-US" altLang="zh-CN" sz="2400" b="1"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lnSpc>
                <a:spcPct val="95000"/>
              </a:lnSpc>
            </a:pPr>
            <a:r>
              <a:rPr kumimoji="1" lang="en-US" altLang="zh-CN" sz="2400" dirty="0">
                <a:latin typeface="Times New Roman" panose="02020603050405020304" pitchFamily="18" charset="0"/>
                <a:ea typeface="宋体" panose="02010600030101010101" pitchFamily="2" charset="-122"/>
              </a:rPr>
              <a:t>    </a:t>
            </a:r>
            <a:r>
              <a:rPr kumimoji="1" lang="en-US" altLang="zh-CN" sz="2400" b="1" dirty="0" err="1">
                <a:latin typeface="Times New Roman" panose="02020603050405020304" pitchFamily="18" charset="0"/>
                <a:ea typeface="宋体" panose="02010600030101010101" pitchFamily="2" charset="-122"/>
              </a:rPr>
              <a:t>int</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k</a:t>
            </a:r>
            <a:r>
              <a:rPr kumimoji="1" lang="en-US" altLang="zh-CN" sz="2400" dirty="0">
                <a:latin typeface="Times New Roman" panose="02020603050405020304" pitchFamily="18" charset="0"/>
                <a:ea typeface="宋体" panose="02010600030101010101" pitchFamily="2" charset="-122"/>
              </a:rPr>
              <a:t> = 0,  </a:t>
            </a:r>
            <a:r>
              <a:rPr kumimoji="1" lang="en-US" altLang="zh-CN" sz="2400" i="1" dirty="0" err="1">
                <a:latin typeface="Times New Roman" panose="02020603050405020304" pitchFamily="18" charset="0"/>
                <a:ea typeface="宋体" panose="02010600030101010101" pitchFamily="2" charset="-122"/>
              </a:rPr>
              <a:t>i</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start</a:t>
            </a:r>
            <a:r>
              <a:rPr kumimoji="1" lang="en-US" altLang="zh-CN" sz="2400" dirty="0" err="1">
                <a:latin typeface="Times New Roman" panose="02020603050405020304" pitchFamily="18" charset="0"/>
                <a:ea typeface="宋体" panose="02010600030101010101" pitchFamily="2" charset="-122"/>
              </a:rPr>
              <a:t>1</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j</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start</a:t>
            </a:r>
            <a:r>
              <a:rPr kumimoji="1" lang="en-US" altLang="zh-CN" sz="2400" dirty="0" err="1">
                <a:latin typeface="Times New Roman" panose="02020603050405020304" pitchFamily="18" charset="0"/>
                <a:ea typeface="宋体" panose="02010600030101010101" pitchFamily="2" charset="-122"/>
              </a:rPr>
              <a:t>2</a:t>
            </a:r>
            <a:r>
              <a:rPr kumimoji="1" lang="en-US" altLang="zh-CN" sz="2400" b="1"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p>
          <a:p>
            <a:pPr eaLnBrk="0" hangingPunct="0">
              <a:lnSpc>
                <a:spcPct val="95000"/>
              </a:lnSpc>
            </a:pPr>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while</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i</a:t>
            </a:r>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&amp;&amp;</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j</a:t>
            </a:r>
            <a:r>
              <a:rPr kumimoji="1" lang="en-US" altLang="zh-CN" sz="2400" dirty="0">
                <a:latin typeface="Times New Roman" panose="02020603050405020304" pitchFamily="18" charset="0"/>
                <a:ea typeface="宋体" panose="02010600030101010101" pitchFamily="2" charset="-122"/>
              </a:rPr>
              <a:t> )			</a:t>
            </a:r>
          </a:p>
          <a:p>
            <a:pPr eaLnBrk="0" hangingPunct="0">
              <a:lnSpc>
                <a:spcPct val="95000"/>
              </a:lnSpc>
            </a:pPr>
            <a:r>
              <a:rPr kumimoji="1" lang="en-US" altLang="zh-CN" sz="2400" b="1" dirty="0">
                <a:latin typeface="Times New Roman" panose="02020603050405020304" pitchFamily="18" charset="0"/>
                <a:ea typeface="宋体" panose="02010600030101010101" pitchFamily="2" charset="-122"/>
              </a:rPr>
              <a:t>        if</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list.Vector</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i</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getKey</a:t>
            </a:r>
            <a:r>
              <a:rPr kumimoji="1" lang="en-US" altLang="zh-CN" sz="2400" dirty="0">
                <a:latin typeface="Times New Roman" panose="02020603050405020304" pitchFamily="18" charset="0"/>
                <a:ea typeface="宋体" panose="02010600030101010101" pitchFamily="2" charset="-122"/>
              </a:rPr>
              <a:t>( ) &lt;=</a:t>
            </a:r>
            <a:r>
              <a:rPr kumimoji="1" lang="en-US" altLang="zh-CN" sz="2400" i="1"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list.Vector</a:t>
            </a:r>
            <a:r>
              <a:rPr kumimoji="1" lang="en-US" altLang="zh-CN" sz="2400" dirty="0">
                <a:latin typeface="Times New Roman" panose="02020603050405020304" pitchFamily="18" charset="0"/>
                <a:ea typeface="宋体" panose="02010600030101010101" pitchFamily="2" charset="-122"/>
              </a:rPr>
              <a:t>[</a:t>
            </a:r>
            <a:r>
              <a:rPr kumimoji="1" lang="en-US" altLang="zh-CN" sz="2400" i="1" dirty="0">
                <a:latin typeface="Times New Roman" panose="02020603050405020304" pitchFamily="18" charset="0"/>
                <a:ea typeface="宋体" panose="02010600030101010101" pitchFamily="2" charset="-122"/>
              </a:rPr>
              <a:t>j</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getKey</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a:t>
            </a:r>
          </a:p>
          <a:p>
            <a:pPr eaLnBrk="0" hangingPunct="0">
              <a:lnSpc>
                <a:spcPct val="95000"/>
              </a:lnSpc>
            </a:pPr>
            <a:r>
              <a:rPr kumimoji="1" lang="en-US" altLang="zh-CN" sz="2400" b="1"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list.Vector</a:t>
            </a:r>
            <a:r>
              <a:rPr kumimoji="1" lang="en-US" altLang="zh-CN" sz="2400" dirty="0">
                <a:latin typeface="Times New Roman" panose="02020603050405020304" pitchFamily="18" charset="0"/>
                <a:ea typeface="宋体" panose="02010600030101010101" pitchFamily="2" charset="-122"/>
              </a:rPr>
              <a:t>[</a:t>
            </a:r>
            <a:r>
              <a:rPr kumimoji="1" lang="en-US" altLang="zh-CN" sz="2400" i="1" dirty="0">
                <a:latin typeface="Times New Roman" panose="02020603050405020304" pitchFamily="18" charset="0"/>
                <a:ea typeface="宋体" panose="02010600030101010101" pitchFamily="2" charset="-122"/>
              </a:rPr>
              <a:t>k</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setLink</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i</a:t>
            </a:r>
            <a:r>
              <a:rPr kumimoji="1" lang="en-US" altLang="zh-CN" sz="2400"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k</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i</a:t>
            </a:r>
            <a:r>
              <a:rPr kumimoji="1" lang="en-US" altLang="zh-CN" sz="2400" b="1"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p>
          <a:p>
            <a:pPr eaLnBrk="0" hangingPunct="0">
              <a:lnSpc>
                <a:spcPct val="95000"/>
              </a:lnSpc>
            </a:pP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i</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list.Vector</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i</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getLink</a:t>
            </a:r>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a:t>
            </a:r>
          </a:p>
          <a:p>
            <a:pPr eaLnBrk="0" hangingPunct="0">
              <a:lnSpc>
                <a:spcPct val="95000"/>
              </a:lnSpc>
            </a:pPr>
            <a:r>
              <a:rPr kumimoji="1" lang="en-US" altLang="zh-CN" sz="2400" b="1" dirty="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a:t>
            </a:r>
            <a:endParaRPr kumimoji="1" lang="en-US" altLang="zh-CN" sz="2600" dirty="0">
              <a:latin typeface="Times New Roman" panose="02020603050405020304" pitchFamily="18" charset="0"/>
              <a:ea typeface="宋体" panose="02010600030101010101" pitchFamily="2" charset="-122"/>
            </a:endParaRPr>
          </a:p>
          <a:p>
            <a:pPr eaLnBrk="0" hangingPunct="0"/>
            <a:r>
              <a:rPr kumimoji="1" lang="en-US" altLang="zh-CN" sz="2400" b="1" dirty="0">
                <a:latin typeface="Times New Roman" panose="02020603050405020304" pitchFamily="18" charset="0"/>
                <a:ea typeface="宋体" panose="02010600030101010101" pitchFamily="2" charset="-122"/>
              </a:rPr>
              <a:t>        else {</a:t>
            </a:r>
          </a:p>
          <a:p>
            <a:pPr eaLnBrk="0" hangingPunct="0"/>
            <a:r>
              <a:rPr kumimoji="1" lang="en-US" altLang="zh-CN" sz="2400" b="1" dirty="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list.Vector</a:t>
            </a:r>
            <a:r>
              <a:rPr kumimoji="1" lang="en-US" altLang="zh-CN" sz="2400" dirty="0">
                <a:latin typeface="Times New Roman" panose="02020603050405020304" pitchFamily="18" charset="0"/>
                <a:ea typeface="宋体" panose="02010600030101010101" pitchFamily="2" charset="-122"/>
              </a:rPr>
              <a:t>[</a:t>
            </a:r>
            <a:r>
              <a:rPr kumimoji="1" lang="en-US" altLang="zh-CN" sz="2400" i="1" dirty="0">
                <a:latin typeface="Times New Roman" panose="02020603050405020304" pitchFamily="18" charset="0"/>
                <a:ea typeface="宋体" panose="02010600030101010101" pitchFamily="2" charset="-122"/>
              </a:rPr>
              <a:t>k</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setLink</a:t>
            </a:r>
            <a:r>
              <a:rPr kumimoji="1" lang="en-US" altLang="zh-CN" sz="2400" dirty="0">
                <a:latin typeface="Times New Roman" panose="02020603050405020304" pitchFamily="18" charset="0"/>
                <a:ea typeface="宋体" panose="02010600030101010101" pitchFamily="2" charset="-122"/>
              </a:rPr>
              <a:t>(</a:t>
            </a:r>
            <a:r>
              <a:rPr kumimoji="1" lang="en-US" altLang="zh-CN" sz="2400" i="1" dirty="0">
                <a:latin typeface="Times New Roman" panose="02020603050405020304" pitchFamily="18" charset="0"/>
                <a:ea typeface="宋体" panose="02010600030101010101" pitchFamily="2" charset="-122"/>
              </a:rPr>
              <a:t>j</a:t>
            </a:r>
            <a:r>
              <a:rPr kumimoji="1" lang="en-US" altLang="zh-CN" sz="2400"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k</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a:latin typeface="Times New Roman" panose="02020603050405020304" pitchFamily="18" charset="0"/>
                <a:ea typeface="宋体" panose="02010600030101010101" pitchFamily="2" charset="-122"/>
              </a:rPr>
              <a:t>j</a:t>
            </a:r>
            <a:r>
              <a:rPr kumimoji="1" lang="en-US" altLang="zh-CN" sz="2400" b="1"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j</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list.Vector</a:t>
            </a:r>
            <a:r>
              <a:rPr kumimoji="1" lang="en-US" altLang="zh-CN" sz="2400" dirty="0">
                <a:latin typeface="Times New Roman" panose="02020603050405020304" pitchFamily="18" charset="0"/>
                <a:ea typeface="宋体" panose="02010600030101010101" pitchFamily="2" charset="-122"/>
              </a:rPr>
              <a:t>[</a:t>
            </a:r>
            <a:r>
              <a:rPr kumimoji="1" lang="en-US" altLang="zh-CN" sz="2400" i="1" dirty="0">
                <a:latin typeface="Times New Roman" panose="02020603050405020304" pitchFamily="18" charset="0"/>
                <a:ea typeface="宋体" panose="02010600030101010101" pitchFamily="2" charset="-122"/>
              </a:rPr>
              <a:t>j</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getLink</a:t>
            </a:r>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a:t>
            </a:r>
          </a:p>
          <a:p>
            <a:pPr eaLnBrk="0" hangingPunct="0"/>
            <a:r>
              <a:rPr kumimoji="1" lang="en-US" altLang="zh-CN" sz="2400" b="1" dirty="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if </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i</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list.Vector</a:t>
            </a:r>
            <a:r>
              <a:rPr kumimoji="1" lang="en-US" altLang="zh-CN" sz="2400" dirty="0">
                <a:latin typeface="Times New Roman" panose="02020603050405020304" pitchFamily="18" charset="0"/>
                <a:ea typeface="宋体" panose="02010600030101010101" pitchFamily="2" charset="-122"/>
              </a:rPr>
              <a:t>[</a:t>
            </a:r>
            <a:r>
              <a:rPr kumimoji="1" lang="en-US" altLang="zh-CN" sz="2400" i="1" dirty="0">
                <a:latin typeface="Times New Roman" panose="02020603050405020304" pitchFamily="18" charset="0"/>
                <a:ea typeface="宋体" panose="02010600030101010101" pitchFamily="2" charset="-122"/>
              </a:rPr>
              <a:t>k</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setLink</a:t>
            </a:r>
            <a:r>
              <a:rPr kumimoji="1" lang="en-US" altLang="zh-CN" sz="2400" dirty="0">
                <a:latin typeface="Times New Roman" panose="02020603050405020304" pitchFamily="18" charset="0"/>
                <a:ea typeface="宋体" panose="02010600030101010101" pitchFamily="2" charset="-122"/>
              </a:rPr>
              <a:t>(</a:t>
            </a:r>
            <a:r>
              <a:rPr kumimoji="1" lang="en-US" altLang="zh-CN" sz="2400" i="1" dirty="0">
                <a:latin typeface="Times New Roman" panose="02020603050405020304" pitchFamily="18" charset="0"/>
                <a:ea typeface="宋体" panose="02010600030101010101" pitchFamily="2" charset="-122"/>
              </a:rPr>
              <a:t>j</a:t>
            </a:r>
            <a:r>
              <a:rPr kumimoji="1" lang="en-US" altLang="zh-CN" sz="2400"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else </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list.Vector</a:t>
            </a:r>
            <a:r>
              <a:rPr kumimoji="1" lang="en-US" altLang="zh-CN" sz="2400" dirty="0">
                <a:latin typeface="Times New Roman" panose="02020603050405020304" pitchFamily="18" charset="0"/>
                <a:ea typeface="宋体" panose="02010600030101010101" pitchFamily="2" charset="-122"/>
              </a:rPr>
              <a:t>[</a:t>
            </a:r>
            <a:r>
              <a:rPr kumimoji="1" lang="en-US" altLang="zh-CN" sz="2400" i="1" dirty="0">
                <a:latin typeface="Times New Roman" panose="02020603050405020304" pitchFamily="18" charset="0"/>
                <a:ea typeface="宋体" panose="02010600030101010101" pitchFamily="2" charset="-122"/>
              </a:rPr>
              <a:t>k</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setLink</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i</a:t>
            </a:r>
            <a:r>
              <a:rPr kumimoji="1" lang="en-US" altLang="zh-CN" sz="2400"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return</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list.Vector</a:t>
            </a:r>
            <a:r>
              <a:rPr kumimoji="1" lang="en-US" altLang="zh-CN" sz="2400" dirty="0">
                <a:latin typeface="Times New Roman" panose="02020603050405020304" pitchFamily="18" charset="0"/>
                <a:ea typeface="宋体" panose="02010600030101010101" pitchFamily="2" charset="-122"/>
              </a:rPr>
              <a:t>[0].</a:t>
            </a:r>
            <a:r>
              <a:rPr kumimoji="1" lang="en-US" altLang="zh-CN" sz="2400" i="1" dirty="0" err="1">
                <a:latin typeface="Times New Roman" panose="02020603050405020304" pitchFamily="18" charset="0"/>
                <a:ea typeface="宋体" panose="02010600030101010101" pitchFamily="2" charset="-122"/>
              </a:rPr>
              <a:t>getLink</a:t>
            </a:r>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a:t>
            </a:r>
          </a:p>
          <a:p>
            <a:pPr eaLnBrk="0" hangingPunct="0"/>
            <a:r>
              <a:rPr kumimoji="1" lang="en-US" altLang="zh-CN" sz="2400" b="1" dirty="0">
                <a:latin typeface="Times New Roman" panose="02020603050405020304" pitchFamily="18" charset="0"/>
                <a:ea typeface="宋体" panose="02010600030101010101" pitchFamily="2" charset="-122"/>
              </a:rPr>
              <a:t>}</a:t>
            </a:r>
            <a:endParaRPr kumimoji="1" lang="en-US" altLang="zh-CN" sz="2600" dirty="0">
              <a:latin typeface="Times New Roman" panose="02020603050405020304" pitchFamily="18" charset="0"/>
              <a:ea typeface="宋体" panose="02010600030101010101" pitchFamily="2" charset="-122"/>
            </a:endParaRPr>
          </a:p>
        </p:txBody>
      </p:sp>
      <p:sp>
        <p:nvSpPr>
          <p:cNvPr id="2" name="文本框 1"/>
          <p:cNvSpPr txBox="1"/>
          <p:nvPr/>
        </p:nvSpPr>
        <p:spPr>
          <a:xfrm>
            <a:off x="5292090" y="4509135"/>
            <a:ext cx="3535680" cy="829945"/>
          </a:xfrm>
          <a:prstGeom prst="rect">
            <a:avLst/>
          </a:prstGeom>
          <a:noFill/>
        </p:spPr>
        <p:txBody>
          <a:bodyPr wrap="square" rtlCol="0">
            <a:spAutoFit/>
          </a:bodyPr>
          <a:lstStyle/>
          <a:p>
            <a:r>
              <a:rPr lang="zh-CN" altLang="en-US" sz="2400" b="1">
                <a:solidFill>
                  <a:srgbClr val="FFFF00"/>
                </a:solidFill>
              </a:rPr>
              <a:t>采用静态链表存储，元素移动次数更少</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8" name="Rectangle 6"/>
          <p:cNvSpPr>
            <a:spLocks noGrp="1" noChangeArrowheads="1"/>
          </p:cNvSpPr>
          <p:nvPr>
            <p:ph type="title"/>
          </p:nvPr>
        </p:nvSpPr>
        <p:spPr/>
        <p:txBody>
          <a:bodyPr/>
          <a:lstStyle/>
          <a:p>
            <a:r>
              <a:rPr lang="en-US" altLang="zh-CN"/>
              <a:t>Algorithm analysis</a:t>
            </a:r>
          </a:p>
        </p:txBody>
      </p:sp>
      <p:sp>
        <p:nvSpPr>
          <p:cNvPr id="84999" name="Rectangle 7"/>
          <p:cNvSpPr>
            <a:spLocks noGrp="1" noChangeArrowheads="1"/>
          </p:cNvSpPr>
          <p:nvPr>
            <p:ph type="body" idx="1"/>
          </p:nvPr>
        </p:nvSpPr>
        <p:spPr/>
        <p:txBody>
          <a:bodyPr/>
          <a:lstStyle/>
          <a:p>
            <a:r>
              <a:rPr lang="zh-CN" altLang="en-US">
                <a:effectLst/>
                <a:latin typeface="Times New Roman" panose="02020603050405020304" pitchFamily="18" charset="0"/>
              </a:rPr>
              <a:t>时间复杂度：</a:t>
            </a:r>
            <a:r>
              <a:rPr lang="en-US" altLang="zh-CN">
                <a:effectLst/>
                <a:latin typeface="Times New Roman" panose="02020603050405020304" pitchFamily="18" charset="0"/>
              </a:rPr>
              <a:t>O(</a:t>
            </a:r>
            <a:r>
              <a:rPr lang="en-US" altLang="zh-CN" i="1">
                <a:effectLst/>
                <a:latin typeface="Times New Roman" panose="02020603050405020304" pitchFamily="18" charset="0"/>
              </a:rPr>
              <a:t>n</a:t>
            </a:r>
            <a:r>
              <a:rPr lang="en-US" altLang="zh-CN">
                <a:effectLst/>
                <a:latin typeface="Times New Roman" panose="02020603050405020304" pitchFamily="18" charset="0"/>
              </a:rPr>
              <a:t>log</a:t>
            </a:r>
            <a:r>
              <a:rPr lang="en-US" altLang="zh-CN" baseline="-25000">
                <a:effectLst/>
                <a:latin typeface="Times New Roman" panose="02020603050405020304" pitchFamily="18" charset="0"/>
              </a:rPr>
              <a:t>2</a:t>
            </a:r>
            <a:r>
              <a:rPr lang="en-US" altLang="zh-CN" i="1">
                <a:effectLst/>
                <a:latin typeface="Times New Roman" panose="02020603050405020304" pitchFamily="18" charset="0"/>
              </a:rPr>
              <a:t>n</a:t>
            </a:r>
            <a:r>
              <a:rPr lang="en-US" altLang="zh-CN">
                <a:effectLst/>
                <a:latin typeface="Times New Roman" panose="02020603050405020304" pitchFamily="18" charset="0"/>
              </a:rPr>
              <a:t>)</a:t>
            </a:r>
          </a:p>
          <a:p>
            <a:r>
              <a:rPr lang="zh-CN" altLang="en-US">
                <a:effectLst/>
                <a:latin typeface="Times New Roman" panose="02020603050405020304" pitchFamily="18" charset="0"/>
              </a:rPr>
              <a:t>空间复杂度：和待排记录等量的空间</a:t>
            </a:r>
          </a:p>
          <a:p>
            <a:r>
              <a:rPr lang="zh-CN" altLang="en-US">
                <a:effectLst/>
                <a:latin typeface="Times New Roman" panose="02020603050405020304" pitchFamily="18" charset="0"/>
              </a:rPr>
              <a:t>特点：是一种</a:t>
            </a:r>
            <a:r>
              <a:rPr lang="zh-CN" altLang="en-US" b="1">
                <a:solidFill>
                  <a:srgbClr val="FFFF00"/>
                </a:solidFill>
                <a:effectLst/>
                <a:latin typeface="Times New Roman" panose="02020603050405020304" pitchFamily="18" charset="0"/>
              </a:rPr>
              <a:t>稳定</a:t>
            </a:r>
            <a:r>
              <a:rPr lang="zh-CN" altLang="en-US">
                <a:effectLst/>
                <a:latin typeface="Times New Roman" panose="02020603050405020304" pitchFamily="18" charset="0"/>
              </a:rPr>
              <a:t>的排序方法。但是，一般情况下很少用于内部排序。</a:t>
            </a:r>
          </a:p>
          <a:p>
            <a:endParaRPr lang="en-US" altLang="zh-CN">
              <a:effectLst/>
              <a:latin typeface="Times New Roman" panose="02020603050405020304" pitchFamily="18"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Quick review</a:t>
            </a:r>
            <a:endParaRPr lang="zh-CN" altLang="en-US" dirty="0"/>
          </a:p>
        </p:txBody>
      </p:sp>
      <p:sp>
        <p:nvSpPr>
          <p:cNvPr id="3" name="内容占位符 2"/>
          <p:cNvSpPr>
            <a:spLocks noGrp="1"/>
          </p:cNvSpPr>
          <p:nvPr>
            <p:ph idx="1"/>
          </p:nvPr>
        </p:nvSpPr>
        <p:spPr/>
        <p:txBody>
          <a:bodyPr/>
          <a:lstStyle/>
          <a:p>
            <a:r>
              <a:rPr lang="en-US" altLang="zh-CN" dirty="0">
                <a:effectLst/>
              </a:rPr>
              <a:t>Selection based sorting</a:t>
            </a:r>
          </a:p>
          <a:p>
            <a:pPr lvl="1"/>
            <a:r>
              <a:rPr lang="en-US" altLang="zh-CN" dirty="0">
                <a:effectLst/>
              </a:rPr>
              <a:t>Tournament sorting</a:t>
            </a:r>
          </a:p>
          <a:p>
            <a:pPr lvl="1"/>
            <a:r>
              <a:rPr lang="en-US" altLang="zh-CN" dirty="0">
                <a:effectLst/>
              </a:rPr>
              <a:t>Heap sorting</a:t>
            </a:r>
          </a:p>
          <a:p>
            <a:r>
              <a:rPr lang="en-US" altLang="zh-CN" dirty="0">
                <a:effectLst/>
              </a:rPr>
              <a:t>Merging based sorting</a:t>
            </a:r>
          </a:p>
          <a:p>
            <a:pPr lvl="1"/>
            <a:r>
              <a:rPr lang="en-US" altLang="zh-CN" dirty="0">
                <a:effectLst/>
              </a:rPr>
              <a:t>Recursive algorithm</a:t>
            </a:r>
          </a:p>
          <a:p>
            <a:r>
              <a:rPr lang="en-US" altLang="zh-CN" dirty="0">
                <a:effectLst/>
                <a:latin typeface="Times New Roman" panose="02020603050405020304"/>
              </a:rPr>
              <a:t>…</a:t>
            </a:r>
            <a:endParaRPr lang="en-US" altLang="zh-CN" dirty="0">
              <a:effectLst/>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t>Content</a:t>
            </a:r>
          </a:p>
        </p:txBody>
      </p:sp>
      <p:sp>
        <p:nvSpPr>
          <p:cNvPr id="142339" name="Rectangle 3"/>
          <p:cNvSpPr>
            <a:spLocks noGrp="1" noChangeArrowheads="1"/>
          </p:cNvSpPr>
          <p:nvPr>
            <p:ph type="body" idx="1"/>
          </p:nvPr>
        </p:nvSpPr>
        <p:spPr/>
        <p:txBody>
          <a:bodyPr/>
          <a:lstStyle/>
          <a:p>
            <a:r>
              <a:rPr lang="en-US" altLang="zh-CN" dirty="0">
                <a:effectLst/>
              </a:rPr>
              <a:t>Definition and notations of sorting</a:t>
            </a:r>
          </a:p>
          <a:p>
            <a:r>
              <a:rPr lang="en-US" altLang="zh-CN" dirty="0">
                <a:effectLst/>
              </a:rPr>
              <a:t>Insertion based sorting</a:t>
            </a:r>
          </a:p>
          <a:p>
            <a:r>
              <a:rPr lang="en-US" altLang="zh-CN" dirty="0">
                <a:solidFill>
                  <a:schemeClr val="tx1"/>
                </a:solidFill>
                <a:effectLst/>
              </a:rPr>
              <a:t>Swap based sorting</a:t>
            </a:r>
            <a:endParaRPr lang="en-US" altLang="zh-CN" dirty="0">
              <a:solidFill>
                <a:srgbClr val="FFFF00"/>
              </a:solidFill>
              <a:effectLst/>
            </a:endParaRPr>
          </a:p>
          <a:p>
            <a:r>
              <a:rPr lang="en-US" altLang="zh-CN" dirty="0">
                <a:solidFill>
                  <a:schemeClr val="tx1"/>
                </a:solidFill>
                <a:effectLst/>
              </a:rPr>
              <a:t>Selection based sorting</a:t>
            </a:r>
            <a:endParaRPr lang="en-US" altLang="zh-CN" dirty="0">
              <a:solidFill>
                <a:srgbClr val="FFFF00"/>
              </a:solidFill>
              <a:effectLst/>
            </a:endParaRPr>
          </a:p>
          <a:p>
            <a:r>
              <a:rPr lang="en-US" altLang="zh-CN" dirty="0">
                <a:solidFill>
                  <a:schemeClr val="tx1"/>
                </a:solidFill>
                <a:effectLst/>
              </a:rPr>
              <a:t>Merging based sorting</a:t>
            </a:r>
            <a:endParaRPr lang="en-US" altLang="zh-CN" dirty="0">
              <a:solidFill>
                <a:srgbClr val="FFFF00"/>
              </a:solidFill>
              <a:effectLst/>
            </a:endParaRPr>
          </a:p>
          <a:p>
            <a:r>
              <a:rPr lang="en-US" altLang="zh-CN" dirty="0">
                <a:solidFill>
                  <a:srgbClr val="FFFF00"/>
                </a:solidFill>
                <a:effectLst/>
              </a:rPr>
              <a:t>Radix sorting</a:t>
            </a:r>
            <a:endParaRPr lang="en-US" altLang="zh-CN" dirty="0">
              <a:effectLst/>
            </a:endParaRPr>
          </a:p>
          <a:p>
            <a:r>
              <a:rPr lang="en-US" altLang="zh-CN" dirty="0">
                <a:effectLst/>
              </a:rPr>
              <a:t>Conclusion</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Text Box 5"/>
          <p:cNvSpPr txBox="1">
            <a:spLocks noChangeArrowheads="1"/>
          </p:cNvSpPr>
          <p:nvPr/>
        </p:nvSpPr>
        <p:spPr bwMode="auto">
          <a:xfrm>
            <a:off x="762000" y="990600"/>
            <a:ext cx="180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endParaRPr kumimoji="1" lang="zh-CN" altLang="zh-CN" sz="2400"/>
          </a:p>
        </p:txBody>
      </p:sp>
      <p:sp>
        <p:nvSpPr>
          <p:cNvPr id="86023" name="Rectangle 7"/>
          <p:cNvSpPr>
            <a:spLocks noGrp="1" noChangeArrowheads="1"/>
          </p:cNvSpPr>
          <p:nvPr>
            <p:ph type="title"/>
          </p:nvPr>
        </p:nvSpPr>
        <p:spPr/>
        <p:txBody>
          <a:bodyPr/>
          <a:lstStyle/>
          <a:p>
            <a:r>
              <a:rPr lang="en-US" altLang="zh-CN"/>
              <a:t>9.6 Radix sorting</a:t>
            </a:r>
          </a:p>
        </p:txBody>
      </p:sp>
      <p:sp>
        <p:nvSpPr>
          <p:cNvPr id="86025" name="Rectangle 9"/>
          <p:cNvSpPr>
            <a:spLocks noGrp="1" noChangeArrowheads="1"/>
          </p:cNvSpPr>
          <p:nvPr>
            <p:ph type="body" idx="1"/>
          </p:nvPr>
        </p:nvSpPr>
        <p:spPr/>
        <p:txBody>
          <a:bodyPr/>
          <a:lstStyle/>
          <a:p>
            <a:r>
              <a:rPr lang="zh-CN" altLang="en-US" sz="2800" dirty="0">
                <a:effectLst/>
              </a:rPr>
              <a:t>基数排序是一种与前面所述的排序法完全不同的一类排序法。</a:t>
            </a:r>
          </a:p>
          <a:p>
            <a:r>
              <a:rPr lang="zh-CN" altLang="en-US" sz="2800" dirty="0">
                <a:effectLst/>
              </a:rPr>
              <a:t>前面排序法的基本操作是比较和移动记录。</a:t>
            </a:r>
          </a:p>
          <a:p>
            <a:r>
              <a:rPr lang="zh-CN" altLang="en-US" sz="2800" dirty="0">
                <a:effectLst/>
              </a:rPr>
              <a:t>基数排序则是</a:t>
            </a:r>
            <a:r>
              <a:rPr lang="zh-CN" altLang="en-US" sz="2800" dirty="0">
                <a:solidFill>
                  <a:srgbClr val="FFFF00"/>
                </a:solidFill>
                <a:effectLst/>
              </a:rPr>
              <a:t>一种借助于多关键字排序思想对单逻辑关键字进行排序</a:t>
            </a:r>
            <a:r>
              <a:rPr lang="zh-CN" altLang="en-US" sz="2800" dirty="0">
                <a:effectLst/>
              </a:rPr>
              <a:t>的方法，不需要进行关键字的比较。</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z="4000"/>
              <a:t>Multi-keyword sorting</a:t>
            </a:r>
          </a:p>
        </p:txBody>
      </p:sp>
      <p:sp>
        <p:nvSpPr>
          <p:cNvPr id="168963" name="Rectangle 3"/>
          <p:cNvSpPr>
            <a:spLocks noGrp="1" noChangeArrowheads="1"/>
          </p:cNvSpPr>
          <p:nvPr>
            <p:ph type="body" idx="1"/>
          </p:nvPr>
        </p:nvSpPr>
        <p:spPr>
          <a:xfrm>
            <a:off x="222250" y="1700213"/>
            <a:ext cx="8686800" cy="4530725"/>
          </a:xfrm>
        </p:spPr>
        <p:txBody>
          <a:bodyPr/>
          <a:lstStyle/>
          <a:p>
            <a:pPr marL="0" indent="0">
              <a:spcBef>
                <a:spcPct val="0"/>
              </a:spcBef>
              <a:buClrTx/>
              <a:buSzTx/>
              <a:buFontTx/>
              <a:buNone/>
            </a:pPr>
            <a:r>
              <a:rPr kumimoji="1" lang="en-US" altLang="zh-CN" sz="2800" dirty="0">
                <a:effectLst/>
                <a:latin typeface="Times New Roman" panose="02020603050405020304" pitchFamily="18" charset="0"/>
              </a:rPr>
              <a:t>        </a:t>
            </a:r>
            <a:r>
              <a:rPr kumimoji="1" lang="zh-CN" altLang="en-US" sz="2800" dirty="0">
                <a:effectLst/>
                <a:latin typeface="Times New Roman" panose="02020603050405020304" pitchFamily="18" charset="0"/>
              </a:rPr>
              <a:t>什么是多关键字排序？以扑克牌为例，有花色和点数两种关键字。</a:t>
            </a:r>
          </a:p>
          <a:p>
            <a:pPr marL="0" indent="0">
              <a:spcBef>
                <a:spcPct val="0"/>
              </a:spcBef>
              <a:buClrTx/>
              <a:buSzTx/>
              <a:buFontTx/>
              <a:buNone/>
            </a:pPr>
            <a:r>
              <a:rPr kumimoji="1" lang="zh-CN" altLang="en-US" sz="2800" dirty="0">
                <a:effectLst/>
                <a:latin typeface="Times New Roman" panose="02020603050405020304" pitchFamily="18" charset="0"/>
              </a:rPr>
              <a:t>        </a:t>
            </a:r>
          </a:p>
        </p:txBody>
      </p:sp>
      <p:pic>
        <p:nvPicPr>
          <p:cNvPr id="168964" name="Picture 4" descr="S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7263" y="574516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65" name="Picture 5"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7263" y="2936875"/>
            <a:ext cx="630237" cy="852488"/>
          </a:xfrm>
          <a:prstGeom prst="rect">
            <a:avLst/>
          </a:prstGeom>
          <a:noFill/>
          <a:extLst>
            <a:ext uri="{909E8E84-426E-40DD-AFC4-6F175D3DCCD1}">
              <a14:hiddenFill xmlns:a14="http://schemas.microsoft.com/office/drawing/2010/main">
                <a:solidFill>
                  <a:srgbClr val="FFFFFF"/>
                </a:solidFill>
              </a14:hiddenFill>
            </a:ext>
          </a:extLst>
        </p:spPr>
      </p:pic>
      <p:pic>
        <p:nvPicPr>
          <p:cNvPr id="168966" name="Picture 6" descr="H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850" y="4799013"/>
            <a:ext cx="630238"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67" name="Picture 7"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8850" y="3875088"/>
            <a:ext cx="630238"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68" name="Picture 8"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3063" y="2936875"/>
            <a:ext cx="630237" cy="852488"/>
          </a:xfrm>
          <a:prstGeom prst="rect">
            <a:avLst/>
          </a:prstGeom>
          <a:noFill/>
          <a:extLst>
            <a:ext uri="{909E8E84-426E-40DD-AFC4-6F175D3DCCD1}">
              <a14:hiddenFill xmlns:a14="http://schemas.microsoft.com/office/drawing/2010/main">
                <a:solidFill>
                  <a:srgbClr val="FFFFFF"/>
                </a:solidFill>
              </a14:hiddenFill>
            </a:ext>
          </a:extLst>
        </p:spPr>
      </p:pic>
      <p:pic>
        <p:nvPicPr>
          <p:cNvPr id="168969" name="Picture 9"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3875088"/>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71" name="Picture 11" descr="H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3063" y="479901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72" name="Picture 12" descr="S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53063" y="574516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73" name="Picture 13"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35688" y="2936875"/>
            <a:ext cx="630237" cy="852488"/>
          </a:xfrm>
          <a:prstGeom prst="rect">
            <a:avLst/>
          </a:prstGeom>
          <a:noFill/>
          <a:extLst>
            <a:ext uri="{909E8E84-426E-40DD-AFC4-6F175D3DCCD1}">
              <a14:hiddenFill xmlns:a14="http://schemas.microsoft.com/office/drawing/2010/main">
                <a:solidFill>
                  <a:srgbClr val="FFFFFF"/>
                </a:solidFill>
              </a14:hiddenFill>
            </a:ext>
          </a:extLst>
        </p:spPr>
      </p:pic>
      <p:pic>
        <p:nvPicPr>
          <p:cNvPr id="168974" name="Picture 14"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35688" y="479901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75" name="Picture 15"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35688" y="3875088"/>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76" name="Picture 16"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35688" y="574516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77" name="Picture 17"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21488" y="574516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78" name="Picture 18"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19900" y="3873500"/>
            <a:ext cx="630238" cy="852488"/>
          </a:xfrm>
          <a:prstGeom prst="rect">
            <a:avLst/>
          </a:prstGeom>
          <a:noFill/>
          <a:extLst>
            <a:ext uri="{909E8E84-426E-40DD-AFC4-6F175D3DCCD1}">
              <a14:hiddenFill xmlns:a14="http://schemas.microsoft.com/office/drawing/2010/main">
                <a:solidFill>
                  <a:srgbClr val="FFFFFF"/>
                </a:solidFill>
              </a14:hiddenFill>
            </a:ext>
          </a:extLst>
        </p:spPr>
      </p:pic>
      <p:pic>
        <p:nvPicPr>
          <p:cNvPr id="168979" name="Picture 19"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21488" y="2936875"/>
            <a:ext cx="630237" cy="852488"/>
          </a:xfrm>
          <a:prstGeom prst="rect">
            <a:avLst/>
          </a:prstGeom>
          <a:noFill/>
          <a:extLst>
            <a:ext uri="{909E8E84-426E-40DD-AFC4-6F175D3DCCD1}">
              <a14:hiddenFill xmlns:a14="http://schemas.microsoft.com/office/drawing/2010/main">
                <a:solidFill>
                  <a:srgbClr val="FFFFFF"/>
                </a:solidFill>
              </a14:hiddenFill>
            </a:ext>
          </a:extLst>
        </p:spPr>
      </p:pic>
      <p:pic>
        <p:nvPicPr>
          <p:cNvPr id="168980" name="Picture 20"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21488" y="479901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81" name="Picture 21"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6138" y="574516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82" name="Picture 22"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46138" y="3873500"/>
            <a:ext cx="630237" cy="852488"/>
          </a:xfrm>
          <a:prstGeom prst="rect">
            <a:avLst/>
          </a:prstGeom>
          <a:noFill/>
          <a:extLst>
            <a:ext uri="{909E8E84-426E-40DD-AFC4-6F175D3DCCD1}">
              <a14:hiddenFill xmlns:a14="http://schemas.microsoft.com/office/drawing/2010/main">
                <a:solidFill>
                  <a:srgbClr val="FFFFFF"/>
                </a:solidFill>
              </a14:hiddenFill>
            </a:ext>
          </a:extLst>
        </p:spPr>
      </p:pic>
      <p:pic>
        <p:nvPicPr>
          <p:cNvPr id="168983" name="Picture 23"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46138" y="479901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84" name="Picture 24"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46138" y="2936875"/>
            <a:ext cx="630237" cy="852488"/>
          </a:xfrm>
          <a:prstGeom prst="rect">
            <a:avLst/>
          </a:prstGeom>
          <a:noFill/>
          <a:extLst>
            <a:ext uri="{909E8E84-426E-40DD-AFC4-6F175D3DCCD1}">
              <a14:hiddenFill xmlns:a14="http://schemas.microsoft.com/office/drawing/2010/main">
                <a:solidFill>
                  <a:srgbClr val="FFFFFF"/>
                </a:solidFill>
              </a14:hiddenFill>
            </a:ext>
          </a:extLst>
        </p:spPr>
      </p:pic>
      <p:sp>
        <p:nvSpPr>
          <p:cNvPr id="168985" name="Line 25"/>
          <p:cNvSpPr>
            <a:spLocks noChangeShapeType="1"/>
          </p:cNvSpPr>
          <p:nvPr/>
        </p:nvSpPr>
        <p:spPr bwMode="auto">
          <a:xfrm>
            <a:off x="2643188" y="6172200"/>
            <a:ext cx="1281112" cy="0"/>
          </a:xfrm>
          <a:prstGeom prst="line">
            <a:avLst/>
          </a:prstGeom>
          <a:noFill/>
          <a:ln w="762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68986" name="Line 26"/>
          <p:cNvSpPr>
            <a:spLocks noChangeShapeType="1"/>
          </p:cNvSpPr>
          <p:nvPr/>
        </p:nvSpPr>
        <p:spPr bwMode="auto">
          <a:xfrm>
            <a:off x="2643188" y="5224463"/>
            <a:ext cx="1296987" cy="0"/>
          </a:xfrm>
          <a:prstGeom prst="line">
            <a:avLst/>
          </a:prstGeom>
          <a:noFill/>
          <a:ln w="762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68987" name="Line 27"/>
          <p:cNvSpPr>
            <a:spLocks noChangeShapeType="1"/>
          </p:cNvSpPr>
          <p:nvPr/>
        </p:nvSpPr>
        <p:spPr bwMode="auto">
          <a:xfrm>
            <a:off x="2643188" y="4300538"/>
            <a:ext cx="1296987" cy="0"/>
          </a:xfrm>
          <a:prstGeom prst="line">
            <a:avLst/>
          </a:prstGeom>
          <a:noFill/>
          <a:ln w="762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68988" name="Line 28"/>
          <p:cNvSpPr>
            <a:spLocks noChangeShapeType="1"/>
          </p:cNvSpPr>
          <p:nvPr/>
        </p:nvSpPr>
        <p:spPr bwMode="auto">
          <a:xfrm>
            <a:off x="2643188" y="3362325"/>
            <a:ext cx="1296987" cy="0"/>
          </a:xfrm>
          <a:prstGeom prst="line">
            <a:avLst/>
          </a:prstGeom>
          <a:noFill/>
          <a:ln w="762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pic>
        <p:nvPicPr>
          <p:cNvPr id="168989" name="Picture 29"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47813" y="2936875"/>
            <a:ext cx="630237" cy="852488"/>
          </a:xfrm>
          <a:prstGeom prst="rect">
            <a:avLst/>
          </a:prstGeom>
          <a:noFill/>
          <a:extLst>
            <a:ext uri="{909E8E84-426E-40DD-AFC4-6F175D3DCCD1}">
              <a14:hiddenFill xmlns:a14="http://schemas.microsoft.com/office/drawing/2010/main">
                <a:solidFill>
                  <a:srgbClr val="FFFFFF"/>
                </a:solidFill>
              </a14:hiddenFill>
            </a:ext>
          </a:extLst>
        </p:spPr>
      </p:pic>
      <p:pic>
        <p:nvPicPr>
          <p:cNvPr id="168990" name="Picture 30" descr="H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47813" y="479901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91" name="Picture 31" descr="S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47813" y="574516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92" name="Picture 32"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47813" y="3873500"/>
            <a:ext cx="630237" cy="852488"/>
          </a:xfrm>
          <a:prstGeom prst="rect">
            <a:avLst/>
          </a:prstGeom>
          <a:noFill/>
          <a:extLst>
            <a:ext uri="{909E8E84-426E-40DD-AFC4-6F175D3DCCD1}">
              <a14:hiddenFill xmlns:a14="http://schemas.microsoft.com/office/drawing/2010/main">
                <a:solidFill>
                  <a:srgbClr val="FFFFFF"/>
                </a:solidFill>
              </a14:hiddenFill>
            </a:ext>
          </a:extLst>
        </p:spPr>
      </p:pic>
      <p:sp>
        <p:nvSpPr>
          <p:cNvPr id="168993" name="Text Box 33"/>
          <p:cNvSpPr txBox="1">
            <a:spLocks noChangeArrowheads="1"/>
          </p:cNvSpPr>
          <p:nvPr/>
        </p:nvSpPr>
        <p:spPr bwMode="auto">
          <a:xfrm>
            <a:off x="7577138" y="3160713"/>
            <a:ext cx="688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b="1">
                <a:solidFill>
                  <a:srgbClr val="FFFF00"/>
                </a:solidFill>
              </a:rPr>
              <a:t>Club</a:t>
            </a:r>
          </a:p>
        </p:txBody>
      </p:sp>
      <p:sp>
        <p:nvSpPr>
          <p:cNvPr id="168994" name="Text Box 34"/>
          <p:cNvSpPr txBox="1">
            <a:spLocks noChangeArrowheads="1"/>
          </p:cNvSpPr>
          <p:nvPr/>
        </p:nvSpPr>
        <p:spPr bwMode="auto">
          <a:xfrm>
            <a:off x="7577138" y="4065588"/>
            <a:ext cx="1158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b="1">
                <a:solidFill>
                  <a:srgbClr val="FFFF00"/>
                </a:solidFill>
              </a:rPr>
              <a:t>Diamond</a:t>
            </a:r>
          </a:p>
        </p:txBody>
      </p:sp>
      <p:sp>
        <p:nvSpPr>
          <p:cNvPr id="168995" name="Text Box 35"/>
          <p:cNvSpPr txBox="1">
            <a:spLocks noChangeArrowheads="1"/>
          </p:cNvSpPr>
          <p:nvPr/>
        </p:nvSpPr>
        <p:spPr bwMode="auto">
          <a:xfrm>
            <a:off x="7577138" y="4970463"/>
            <a:ext cx="765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b="1">
                <a:solidFill>
                  <a:srgbClr val="FFFF00"/>
                </a:solidFill>
              </a:rPr>
              <a:t>Heart</a:t>
            </a:r>
          </a:p>
        </p:txBody>
      </p:sp>
      <p:sp>
        <p:nvSpPr>
          <p:cNvPr id="168996" name="Text Box 36"/>
          <p:cNvSpPr txBox="1">
            <a:spLocks noChangeArrowheads="1"/>
          </p:cNvSpPr>
          <p:nvPr/>
        </p:nvSpPr>
        <p:spPr bwMode="auto">
          <a:xfrm>
            <a:off x="7577138" y="5876925"/>
            <a:ext cx="866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b="1">
                <a:solidFill>
                  <a:srgbClr val="FFFF00"/>
                </a:solidFill>
              </a:rPr>
              <a:t>Spade</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zh-CN" altLang="en-US"/>
              <a:t>问题</a:t>
            </a:r>
          </a:p>
        </p:txBody>
      </p:sp>
      <p:grpSp>
        <p:nvGrpSpPr>
          <p:cNvPr id="250929" name="Group 49"/>
          <p:cNvGrpSpPr/>
          <p:nvPr/>
        </p:nvGrpSpPr>
        <p:grpSpPr bwMode="auto">
          <a:xfrm>
            <a:off x="1673225" y="5816600"/>
            <a:ext cx="5635625" cy="852488"/>
            <a:chOff x="1054" y="3664"/>
            <a:chExt cx="3550" cy="537"/>
          </a:xfrm>
        </p:grpSpPr>
        <p:pic>
          <p:nvPicPr>
            <p:cNvPr id="250894" name="Picture 14" descr="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95" name="Picture 15" descr="D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88" name="Picture 8" descr="C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89" name="Picture 9" descr="C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8"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84" name="Picture 4" descr="CJ"/>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85" name="Picture 5" descr="C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0"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86" name="Picture 6" descr="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87" name="Picture 7" descr="C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12"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90" name="Picture 10" descr="DJ"/>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0"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91" name="Picture 11" descr="DQ"/>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2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92" name="Picture 12"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2"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93" name="Picture 13" descr="D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48"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98" name="Picture 18" descr="H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64"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96" name="Picture 16" descr="H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90"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97" name="Picture 17" descr="H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8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00" name="Picture 20" descr="S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08"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01" name="Picture 21" descr="SK"/>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7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99" name="Picture 19" descr="SA"/>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07" y="3664"/>
              <a:ext cx="397" cy="537"/>
            </a:xfrm>
            <a:prstGeom prst="rect">
              <a:avLst/>
            </a:prstGeom>
            <a:noFill/>
            <a:extLst>
              <a:ext uri="{909E8E84-426E-40DD-AFC4-6F175D3DCCD1}">
                <a14:hiddenFill xmlns:a14="http://schemas.microsoft.com/office/drawing/2010/main">
                  <a:solidFill>
                    <a:srgbClr val="FFFFFF"/>
                  </a:solidFill>
                </a14:hiddenFill>
              </a:ext>
            </a:extLst>
          </p:spPr>
        </p:pic>
      </p:grpSp>
      <p:sp>
        <p:nvSpPr>
          <p:cNvPr id="250926" name="AutoShape 46"/>
          <p:cNvSpPr>
            <a:spLocks noChangeArrowheads="1"/>
          </p:cNvSpPr>
          <p:nvPr/>
        </p:nvSpPr>
        <p:spPr bwMode="auto">
          <a:xfrm>
            <a:off x="4284663" y="5157788"/>
            <a:ext cx="719137" cy="576262"/>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250928" name="Group 48"/>
          <p:cNvGrpSpPr/>
          <p:nvPr/>
        </p:nvGrpSpPr>
        <p:grpSpPr bwMode="auto">
          <a:xfrm>
            <a:off x="611188" y="1341438"/>
            <a:ext cx="8137525" cy="3743325"/>
            <a:chOff x="385" y="845"/>
            <a:chExt cx="5126" cy="2358"/>
          </a:xfrm>
        </p:grpSpPr>
        <p:pic>
          <p:nvPicPr>
            <p:cNvPr id="250902" name="Picture 22" descr="SJ"/>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55"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03" name="Picture 23" descr="CJ"/>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6" y="134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04" name="Picture 24" descr="HJ"/>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43" y="1979"/>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05" name="Picture 25" descr="DJ"/>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8" y="125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06" name="Picture 26" descr="C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 y="179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07" name="Picture 27" descr="DQ"/>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8" y="211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08" name="Picture 28" descr="HQ"/>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23" y="143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09" name="Picture 29" descr="SQ"/>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46" y="252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10" name="Picture 30" descr="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5"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11" name="Picture 31" descr="H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6"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12" name="Picture 32"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5" y="24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13" name="Picture 33" descr="SK"/>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71" y="152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14" name="Picture 34" descr="SA"/>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70" y="161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15" name="Picture 35" descr="D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6" y="244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16" name="Picture 36" descr="C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7"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17" name="Picture 37" descr="H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07" y="256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18" name="Picture 38" descr="S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44" y="193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19" name="Picture 39" descr="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20" name="Picture 40" descr="H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54" y="23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21" name="Picture 41" descr="C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22" name="Picture 42" descr="C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9" y="107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23" name="Picture 43" descr="H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84"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24" name="Picture 44" descr="S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89" y="89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25" name="Picture 45" descr="D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 y="1162"/>
              <a:ext cx="397" cy="537"/>
            </a:xfrm>
            <a:prstGeom prst="rect">
              <a:avLst/>
            </a:prstGeom>
            <a:noFill/>
            <a:extLst>
              <a:ext uri="{909E8E84-426E-40DD-AFC4-6F175D3DCCD1}">
                <a14:hiddenFill xmlns:a14="http://schemas.microsoft.com/office/drawing/2010/main">
                  <a:solidFill>
                    <a:srgbClr val="FFFFFF"/>
                  </a:solidFill>
                </a14:hiddenFill>
              </a:ext>
            </a:extLst>
          </p:spPr>
        </p:pic>
        <p:sp>
          <p:nvSpPr>
            <p:cNvPr id="250927" name="Rectangle 47"/>
            <p:cNvSpPr>
              <a:spLocks noChangeArrowheads="1"/>
            </p:cNvSpPr>
            <p:nvPr/>
          </p:nvSpPr>
          <p:spPr bwMode="auto">
            <a:xfrm>
              <a:off x="385" y="845"/>
              <a:ext cx="5126" cy="235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5"/>
          <p:cNvSpPr txBox="1">
            <a:spLocks noChangeArrowheads="1"/>
          </p:cNvSpPr>
          <p:nvPr/>
        </p:nvSpPr>
        <p:spPr bwMode="auto">
          <a:xfrm>
            <a:off x="342265" y="1108710"/>
            <a:ext cx="8772525" cy="47186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r>
              <a:rPr kumimoji="1" lang="en-US" altLang="zh-CN" sz="4000" dirty="0">
                <a:solidFill>
                  <a:srgbClr val="FFFF00"/>
                </a:solidFill>
              </a:rPr>
              <a:t>Five typical internal sorting methods</a:t>
            </a:r>
          </a:p>
          <a:p>
            <a:pPr algn="ctr"/>
            <a:endParaRPr kumimoji="1" lang="en-US" altLang="zh-CN" sz="3200" dirty="0">
              <a:solidFill>
                <a:srgbClr val="FFFF00"/>
              </a:solidFill>
            </a:endParaRPr>
          </a:p>
          <a:p>
            <a:pPr>
              <a:spcBef>
                <a:spcPct val="10000"/>
              </a:spcBef>
              <a:spcAft>
                <a:spcPct val="10000"/>
              </a:spcAft>
            </a:pPr>
            <a:r>
              <a:rPr kumimoji="1" lang="en-US" altLang="zh-CN" sz="3200" dirty="0"/>
              <a:t>	1. </a:t>
            </a:r>
            <a:r>
              <a:rPr kumimoji="1" lang="en-US" altLang="zh-CN" sz="3200" dirty="0">
                <a:hlinkClick r:id="rId2" action="ppaction://hlinksldjump"/>
              </a:rPr>
              <a:t>Insertion based sorting</a:t>
            </a:r>
            <a:endParaRPr kumimoji="1" lang="en-US" altLang="zh-CN" sz="3200" dirty="0"/>
          </a:p>
          <a:p>
            <a:pPr>
              <a:spcBef>
                <a:spcPct val="10000"/>
              </a:spcBef>
              <a:spcAft>
                <a:spcPct val="10000"/>
              </a:spcAft>
            </a:pPr>
            <a:r>
              <a:rPr kumimoji="1" lang="en-US" altLang="zh-CN" sz="3200" dirty="0"/>
              <a:t>	2. </a:t>
            </a:r>
            <a:r>
              <a:rPr kumimoji="1" lang="en-US" altLang="zh-CN" sz="3200" dirty="0">
                <a:hlinkClick r:id="rId3" action="ppaction://hlinksldjump"/>
              </a:rPr>
              <a:t>Swap based sorting</a:t>
            </a:r>
            <a:endParaRPr kumimoji="1" lang="en-US" altLang="zh-CN" sz="3200" dirty="0"/>
          </a:p>
          <a:p>
            <a:pPr>
              <a:spcBef>
                <a:spcPct val="10000"/>
              </a:spcBef>
              <a:spcAft>
                <a:spcPct val="10000"/>
              </a:spcAft>
            </a:pPr>
            <a:r>
              <a:rPr kumimoji="1" lang="en-US" altLang="zh-CN" sz="3200" dirty="0"/>
              <a:t>	3. </a:t>
            </a:r>
            <a:r>
              <a:rPr kumimoji="1" lang="en-US" altLang="zh-CN" sz="3200" dirty="0">
                <a:hlinkClick r:id="rId4" action="ppaction://hlinksldjump"/>
              </a:rPr>
              <a:t>Selection based sorting</a:t>
            </a:r>
            <a:endParaRPr kumimoji="1" lang="en-US" altLang="zh-CN" sz="3200" dirty="0"/>
          </a:p>
          <a:p>
            <a:pPr>
              <a:spcBef>
                <a:spcPct val="10000"/>
              </a:spcBef>
              <a:spcAft>
                <a:spcPct val="10000"/>
              </a:spcAft>
            </a:pPr>
            <a:r>
              <a:rPr kumimoji="1" lang="en-US" altLang="zh-CN" sz="3200" dirty="0"/>
              <a:t>	4. </a:t>
            </a:r>
            <a:r>
              <a:rPr kumimoji="1" lang="en-US" altLang="zh-CN" sz="3200" dirty="0">
                <a:hlinkClick r:id="rId5" action="ppaction://hlinksldjump"/>
              </a:rPr>
              <a:t>Merging based sorting</a:t>
            </a:r>
            <a:endParaRPr kumimoji="1" lang="en-US" altLang="zh-CN" sz="3200" dirty="0"/>
          </a:p>
          <a:p>
            <a:pPr>
              <a:spcBef>
                <a:spcPct val="10000"/>
              </a:spcBef>
              <a:spcAft>
                <a:spcPct val="10000"/>
              </a:spcAft>
            </a:pPr>
            <a:r>
              <a:rPr kumimoji="1" lang="en-US" altLang="zh-CN" sz="3200" dirty="0"/>
              <a:t>	5. </a:t>
            </a:r>
            <a:r>
              <a:rPr kumimoji="1" lang="en-US" altLang="zh-CN" sz="3200" dirty="0">
                <a:hlinkClick r:id="rId6" action="ppaction://hlinksldjump"/>
              </a:rPr>
              <a:t>Radix sorting</a:t>
            </a:r>
            <a:endParaRPr kumimoji="1" lang="en-US" altLang="zh-CN" sz="3200" dirty="0"/>
          </a:p>
          <a:p>
            <a:pPr>
              <a:spcBef>
                <a:spcPct val="10000"/>
              </a:spcBef>
              <a:spcAft>
                <a:spcPct val="10000"/>
              </a:spcAft>
            </a:pPr>
            <a:r>
              <a:rPr kumimoji="1" lang="en-US" altLang="zh-CN" sz="3200" dirty="0"/>
              <a:t>	6. </a:t>
            </a:r>
            <a:r>
              <a:rPr kumimoji="1" lang="en-US" altLang="zh-CN" sz="3200" dirty="0">
                <a:hlinkClick r:id="rId7" action="ppaction://hlinksldjump"/>
              </a:rPr>
              <a:t>Performance comparison and analysis</a:t>
            </a:r>
            <a:endParaRPr kumimoji="1" lang="en-US" altLang="zh-CN" sz="32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57200" y="188913"/>
            <a:ext cx="8229600" cy="779462"/>
          </a:xfrm>
        </p:spPr>
        <p:txBody>
          <a:bodyPr/>
          <a:lstStyle/>
          <a:p>
            <a:r>
              <a:rPr lang="en-US" altLang="zh-CN"/>
              <a:t>Solution (1)</a:t>
            </a:r>
          </a:p>
        </p:txBody>
      </p:sp>
      <p:grpSp>
        <p:nvGrpSpPr>
          <p:cNvPr id="253956" name="Group 4"/>
          <p:cNvGrpSpPr/>
          <p:nvPr/>
        </p:nvGrpSpPr>
        <p:grpSpPr bwMode="auto">
          <a:xfrm>
            <a:off x="1511300" y="1052513"/>
            <a:ext cx="6121400" cy="2303462"/>
            <a:chOff x="385" y="845"/>
            <a:chExt cx="5126" cy="2358"/>
          </a:xfrm>
        </p:grpSpPr>
        <p:pic>
          <p:nvPicPr>
            <p:cNvPr id="253957" name="Picture 5" descr="S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58" name="Picture 6"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 y="134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59" name="Picture 7" descr="H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 y="1979"/>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60" name="Picture 8"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8" y="125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61" name="Picture 9"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 y="179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62" name="Picture 10"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8" y="211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63" name="Picture 11" descr="H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143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64" name="Picture 12" descr="S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6" y="252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65" name="Picture 13"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5"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66" name="Picture 14"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6"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67" name="Picture 15"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5" y="24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68" name="Picture 16"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1" y="152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69" name="Picture 17"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70" y="161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70" name="Picture 18"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96" y="244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71" name="Picture 19"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7"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72" name="Picture 20"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07" y="256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73" name="Picture 21"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44" y="193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74" name="Picture 22"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20"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75" name="Picture 23"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54" y="23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76" name="Picture 24"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3"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77" name="Picture 25"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29" y="107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78" name="Picture 26" descr="H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84"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79" name="Picture 27" descr="S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89" y="89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80" name="Picture 28"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70" y="1162"/>
              <a:ext cx="397" cy="537"/>
            </a:xfrm>
            <a:prstGeom prst="rect">
              <a:avLst/>
            </a:prstGeom>
            <a:noFill/>
            <a:extLst>
              <a:ext uri="{909E8E84-426E-40DD-AFC4-6F175D3DCCD1}">
                <a14:hiddenFill xmlns:a14="http://schemas.microsoft.com/office/drawing/2010/main">
                  <a:solidFill>
                    <a:srgbClr val="FFFFFF"/>
                  </a:solidFill>
                </a14:hiddenFill>
              </a:ext>
            </a:extLst>
          </p:spPr>
        </p:pic>
        <p:sp>
          <p:nvSpPr>
            <p:cNvPr id="253981" name="Rectangle 29"/>
            <p:cNvSpPr>
              <a:spLocks noChangeArrowheads="1"/>
            </p:cNvSpPr>
            <p:nvPr/>
          </p:nvSpPr>
          <p:spPr bwMode="auto">
            <a:xfrm>
              <a:off x="385" y="845"/>
              <a:ext cx="5126" cy="235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253989" name="Group 37"/>
          <p:cNvGrpSpPr/>
          <p:nvPr/>
        </p:nvGrpSpPr>
        <p:grpSpPr bwMode="auto">
          <a:xfrm>
            <a:off x="4592638" y="3646488"/>
            <a:ext cx="2232025" cy="2087562"/>
            <a:chOff x="385" y="2478"/>
            <a:chExt cx="1406" cy="1315"/>
          </a:xfrm>
        </p:grpSpPr>
        <p:pic>
          <p:nvPicPr>
            <p:cNvPr id="253982" name="Picture 30" descr="H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 y="2659"/>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83" name="Picture 31" descr="H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 y="284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84" name="Picture 32"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2" y="315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85" name="Picture 33"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38" y="256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86" name="Picture 34"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6" y="27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87" name="Picture 35" descr="H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12" y="3067"/>
              <a:ext cx="397" cy="537"/>
            </a:xfrm>
            <a:prstGeom prst="rect">
              <a:avLst/>
            </a:prstGeom>
            <a:noFill/>
            <a:extLst>
              <a:ext uri="{909E8E84-426E-40DD-AFC4-6F175D3DCCD1}">
                <a14:hiddenFill xmlns:a14="http://schemas.microsoft.com/office/drawing/2010/main">
                  <a:solidFill>
                    <a:srgbClr val="FFFFFF"/>
                  </a:solidFill>
                </a14:hiddenFill>
              </a:ext>
            </a:extLst>
          </p:spPr>
        </p:pic>
        <p:sp>
          <p:nvSpPr>
            <p:cNvPr id="253988" name="Rectangle 36"/>
            <p:cNvSpPr>
              <a:spLocks noChangeArrowheads="1"/>
            </p:cNvSpPr>
            <p:nvPr/>
          </p:nvSpPr>
          <p:spPr bwMode="auto">
            <a:xfrm>
              <a:off x="385" y="2478"/>
              <a:ext cx="1406" cy="131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254058" name="Group 106"/>
          <p:cNvGrpSpPr/>
          <p:nvPr/>
        </p:nvGrpSpPr>
        <p:grpSpPr bwMode="auto">
          <a:xfrm>
            <a:off x="1673225" y="5876925"/>
            <a:ext cx="5635625" cy="852488"/>
            <a:chOff x="1054" y="3702"/>
            <a:chExt cx="3550" cy="537"/>
          </a:xfrm>
        </p:grpSpPr>
        <p:pic>
          <p:nvPicPr>
            <p:cNvPr id="253990" name="Picture 38"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33"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91" name="Picture 39"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56"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92" name="Picture 40"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54"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93" name="Picture 41"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78"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94" name="Picture 42"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95" name="Picture 43"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0"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96" name="Picture 44"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1"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97" name="Picture 45"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12"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98" name="Picture 46"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0"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99" name="Picture 47"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1"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00" name="Picture 48"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2"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01" name="Picture 49"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48"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02" name="Picture 50"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64"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03" name="Picture 51"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90"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04" name="Picture 52"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81"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05" name="Picture 53"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08"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06" name="Picture 54"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1"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07" name="Picture 55"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07" y="3702"/>
              <a:ext cx="397" cy="5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4050" name="Group 98"/>
          <p:cNvGrpSpPr/>
          <p:nvPr/>
        </p:nvGrpSpPr>
        <p:grpSpPr bwMode="auto">
          <a:xfrm>
            <a:off x="42863" y="3646488"/>
            <a:ext cx="2232025" cy="2087562"/>
            <a:chOff x="27" y="2341"/>
            <a:chExt cx="1406" cy="1315"/>
          </a:xfrm>
        </p:grpSpPr>
        <p:sp>
          <p:nvSpPr>
            <p:cNvPr id="254015" name="Rectangle 63"/>
            <p:cNvSpPr>
              <a:spLocks noChangeArrowheads="1"/>
            </p:cNvSpPr>
            <p:nvPr/>
          </p:nvSpPr>
          <p:spPr bwMode="auto">
            <a:xfrm>
              <a:off x="27" y="2341"/>
              <a:ext cx="1406" cy="131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pic>
          <p:nvPicPr>
            <p:cNvPr id="254032" name="Picture 80"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 y="293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33" name="Picture 81"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 y="297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34" name="Picture 82"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 y="247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35" name="Picture 83"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9" y="247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36" name="Picture 84"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3" y="247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37" name="Picture 85"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20" y="3067"/>
              <a:ext cx="397" cy="5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4051" name="Group 99"/>
          <p:cNvGrpSpPr/>
          <p:nvPr/>
        </p:nvGrpSpPr>
        <p:grpSpPr bwMode="auto">
          <a:xfrm>
            <a:off x="2317750" y="3646488"/>
            <a:ext cx="2232025" cy="2087562"/>
            <a:chOff x="1460" y="2341"/>
            <a:chExt cx="1406" cy="1315"/>
          </a:xfrm>
        </p:grpSpPr>
        <p:sp>
          <p:nvSpPr>
            <p:cNvPr id="254023" name="Rectangle 71"/>
            <p:cNvSpPr>
              <a:spLocks noChangeArrowheads="1"/>
            </p:cNvSpPr>
            <p:nvPr/>
          </p:nvSpPr>
          <p:spPr bwMode="auto">
            <a:xfrm>
              <a:off x="1460" y="2341"/>
              <a:ext cx="1406" cy="131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pic>
          <p:nvPicPr>
            <p:cNvPr id="254038" name="Picture 86"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5" y="297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39" name="Picture 87"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2" y="247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40" name="Picture 88"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1" y="252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41" name="Picture 89"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81" y="297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42" name="Picture 90"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19" y="243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43" name="Picture 91"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018" y="3022"/>
              <a:ext cx="397" cy="5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4052" name="Group 100"/>
          <p:cNvGrpSpPr/>
          <p:nvPr/>
        </p:nvGrpSpPr>
        <p:grpSpPr bwMode="auto">
          <a:xfrm>
            <a:off x="6869113" y="3646488"/>
            <a:ext cx="2232025" cy="2087562"/>
            <a:chOff x="4327" y="2341"/>
            <a:chExt cx="1406" cy="1315"/>
          </a:xfrm>
        </p:grpSpPr>
        <p:sp>
          <p:nvSpPr>
            <p:cNvPr id="254031" name="Rectangle 79"/>
            <p:cNvSpPr>
              <a:spLocks noChangeArrowheads="1"/>
            </p:cNvSpPr>
            <p:nvPr/>
          </p:nvSpPr>
          <p:spPr bwMode="auto">
            <a:xfrm>
              <a:off x="4327" y="2341"/>
              <a:ext cx="1406" cy="131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pic>
          <p:nvPicPr>
            <p:cNvPr id="254044" name="Picture 92" descr="S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 y="302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45" name="Picture 93" descr="S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2" y="288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46" name="Picture 94"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58" y="238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47" name="Picture 95"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30" y="252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48" name="Picture 96"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03" y="238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49" name="Picture 97" descr="S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48" y="2931"/>
              <a:ext cx="397" cy="537"/>
            </a:xfrm>
            <a:prstGeom prst="rect">
              <a:avLst/>
            </a:prstGeom>
            <a:noFill/>
            <a:extLst>
              <a:ext uri="{909E8E84-426E-40DD-AFC4-6F175D3DCCD1}">
                <a14:hiddenFill xmlns:a14="http://schemas.microsoft.com/office/drawing/2010/main">
                  <a:solidFill>
                    <a:srgbClr val="FFFFFF"/>
                  </a:solidFill>
                </a14:hiddenFill>
              </a:ext>
            </a:extLst>
          </p:spPr>
        </p:pic>
      </p:grpSp>
      <p:sp>
        <p:nvSpPr>
          <p:cNvPr id="254054" name="AutoShape 102"/>
          <p:cNvSpPr>
            <a:spLocks noChangeArrowheads="1"/>
          </p:cNvSpPr>
          <p:nvPr/>
        </p:nvSpPr>
        <p:spPr bwMode="auto">
          <a:xfrm>
            <a:off x="1655763" y="3400425"/>
            <a:ext cx="215900" cy="2159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4055" name="AutoShape 103"/>
          <p:cNvSpPr>
            <a:spLocks noChangeArrowheads="1"/>
          </p:cNvSpPr>
          <p:nvPr/>
        </p:nvSpPr>
        <p:spPr bwMode="auto">
          <a:xfrm>
            <a:off x="3527425" y="3400425"/>
            <a:ext cx="215900" cy="2159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4056" name="AutoShape 104"/>
          <p:cNvSpPr>
            <a:spLocks noChangeArrowheads="1"/>
          </p:cNvSpPr>
          <p:nvPr/>
        </p:nvSpPr>
        <p:spPr bwMode="auto">
          <a:xfrm>
            <a:off x="5399088" y="3400425"/>
            <a:ext cx="215900" cy="2159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4057" name="AutoShape 105"/>
          <p:cNvSpPr>
            <a:spLocks noChangeArrowheads="1"/>
          </p:cNvSpPr>
          <p:nvPr/>
        </p:nvSpPr>
        <p:spPr bwMode="auto">
          <a:xfrm>
            <a:off x="7272338" y="3400425"/>
            <a:ext cx="215900" cy="2159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54050"/>
                                        </p:tgtEl>
                                        <p:attrNameLst>
                                          <p:attrName>style.visibility</p:attrName>
                                        </p:attrNameLst>
                                      </p:cBhvr>
                                      <p:to>
                                        <p:strVal val="visible"/>
                                      </p:to>
                                    </p:set>
                                    <p:anim calcmode="lin" valueType="num">
                                      <p:cBhvr additive="base">
                                        <p:cTn id="7" dur="2000" fill="hold"/>
                                        <p:tgtEl>
                                          <p:spTgt spid="254050"/>
                                        </p:tgtEl>
                                        <p:attrNameLst>
                                          <p:attrName>ppt_x</p:attrName>
                                        </p:attrNameLst>
                                      </p:cBhvr>
                                      <p:tavLst>
                                        <p:tav tm="0">
                                          <p:val>
                                            <p:strVal val="#ppt_x"/>
                                          </p:val>
                                        </p:tav>
                                        <p:tav tm="100000">
                                          <p:val>
                                            <p:strVal val="#ppt_x"/>
                                          </p:val>
                                        </p:tav>
                                      </p:tavLst>
                                    </p:anim>
                                    <p:anim calcmode="lin" valueType="num">
                                      <p:cBhvr additive="base">
                                        <p:cTn id="8" dur="2000" fill="hold"/>
                                        <p:tgtEl>
                                          <p:spTgt spid="25405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54054"/>
                                        </p:tgtEl>
                                        <p:attrNameLst>
                                          <p:attrName>style.visibility</p:attrName>
                                        </p:attrNameLst>
                                      </p:cBhvr>
                                      <p:to>
                                        <p:strVal val="visible"/>
                                      </p:to>
                                    </p:set>
                                    <p:anim calcmode="lin" valueType="num">
                                      <p:cBhvr additive="base">
                                        <p:cTn id="11" dur="2000" fill="hold"/>
                                        <p:tgtEl>
                                          <p:spTgt spid="254054"/>
                                        </p:tgtEl>
                                        <p:attrNameLst>
                                          <p:attrName>ppt_x</p:attrName>
                                        </p:attrNameLst>
                                      </p:cBhvr>
                                      <p:tavLst>
                                        <p:tav tm="0">
                                          <p:val>
                                            <p:strVal val="#ppt_x"/>
                                          </p:val>
                                        </p:tav>
                                        <p:tav tm="100000">
                                          <p:val>
                                            <p:strVal val="#ppt_x"/>
                                          </p:val>
                                        </p:tav>
                                      </p:tavLst>
                                    </p:anim>
                                    <p:anim calcmode="lin" valueType="num">
                                      <p:cBhvr additive="base">
                                        <p:cTn id="12" dur="2000" fill="hold"/>
                                        <p:tgtEl>
                                          <p:spTgt spid="254054"/>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2" presetClass="entr" presetSubtype="1" fill="hold" grpId="0" nodeType="afterEffect">
                                  <p:stCondLst>
                                    <p:cond delay="0"/>
                                  </p:stCondLst>
                                  <p:childTnLst>
                                    <p:set>
                                      <p:cBhvr>
                                        <p:cTn id="15" dur="1" fill="hold">
                                          <p:stCondLst>
                                            <p:cond delay="0"/>
                                          </p:stCondLst>
                                        </p:cTn>
                                        <p:tgtEl>
                                          <p:spTgt spid="254055"/>
                                        </p:tgtEl>
                                        <p:attrNameLst>
                                          <p:attrName>style.visibility</p:attrName>
                                        </p:attrNameLst>
                                      </p:cBhvr>
                                      <p:to>
                                        <p:strVal val="visible"/>
                                      </p:to>
                                    </p:set>
                                    <p:anim calcmode="lin" valueType="num">
                                      <p:cBhvr additive="base">
                                        <p:cTn id="16" dur="2000" fill="hold"/>
                                        <p:tgtEl>
                                          <p:spTgt spid="254055"/>
                                        </p:tgtEl>
                                        <p:attrNameLst>
                                          <p:attrName>ppt_x</p:attrName>
                                        </p:attrNameLst>
                                      </p:cBhvr>
                                      <p:tavLst>
                                        <p:tav tm="0">
                                          <p:val>
                                            <p:strVal val="#ppt_x"/>
                                          </p:val>
                                        </p:tav>
                                        <p:tav tm="100000">
                                          <p:val>
                                            <p:strVal val="#ppt_x"/>
                                          </p:val>
                                        </p:tav>
                                      </p:tavLst>
                                    </p:anim>
                                    <p:anim calcmode="lin" valueType="num">
                                      <p:cBhvr additive="base">
                                        <p:cTn id="17" dur="2000" fill="hold"/>
                                        <p:tgtEl>
                                          <p:spTgt spid="254055"/>
                                        </p:tgtEl>
                                        <p:attrNameLst>
                                          <p:attrName>ppt_y</p:attrName>
                                        </p:attrNameLst>
                                      </p:cBhvr>
                                      <p:tavLst>
                                        <p:tav tm="0">
                                          <p:val>
                                            <p:strVal val="0-#ppt_h/2"/>
                                          </p:val>
                                        </p:tav>
                                        <p:tav tm="100000">
                                          <p:val>
                                            <p:strVal val="#ppt_y"/>
                                          </p:val>
                                        </p:tav>
                                      </p:tavLst>
                                    </p:anim>
                                  </p:childTnLst>
                                </p:cTn>
                              </p:par>
                              <p:par>
                                <p:cTn id="18" presetID="2" presetClass="entr" presetSubtype="1" fill="hold" nodeType="withEffect">
                                  <p:stCondLst>
                                    <p:cond delay="0"/>
                                  </p:stCondLst>
                                  <p:childTnLst>
                                    <p:set>
                                      <p:cBhvr>
                                        <p:cTn id="19" dur="1" fill="hold">
                                          <p:stCondLst>
                                            <p:cond delay="0"/>
                                          </p:stCondLst>
                                        </p:cTn>
                                        <p:tgtEl>
                                          <p:spTgt spid="254051"/>
                                        </p:tgtEl>
                                        <p:attrNameLst>
                                          <p:attrName>style.visibility</p:attrName>
                                        </p:attrNameLst>
                                      </p:cBhvr>
                                      <p:to>
                                        <p:strVal val="visible"/>
                                      </p:to>
                                    </p:set>
                                    <p:anim calcmode="lin" valueType="num">
                                      <p:cBhvr additive="base">
                                        <p:cTn id="20" dur="2000" fill="hold"/>
                                        <p:tgtEl>
                                          <p:spTgt spid="254051"/>
                                        </p:tgtEl>
                                        <p:attrNameLst>
                                          <p:attrName>ppt_x</p:attrName>
                                        </p:attrNameLst>
                                      </p:cBhvr>
                                      <p:tavLst>
                                        <p:tav tm="0">
                                          <p:val>
                                            <p:strVal val="#ppt_x"/>
                                          </p:val>
                                        </p:tav>
                                        <p:tav tm="100000">
                                          <p:val>
                                            <p:strVal val="#ppt_x"/>
                                          </p:val>
                                        </p:tav>
                                      </p:tavLst>
                                    </p:anim>
                                    <p:anim calcmode="lin" valueType="num">
                                      <p:cBhvr additive="base">
                                        <p:cTn id="21" dur="2000" fill="hold"/>
                                        <p:tgtEl>
                                          <p:spTgt spid="254051"/>
                                        </p:tgtEl>
                                        <p:attrNameLst>
                                          <p:attrName>ppt_y</p:attrName>
                                        </p:attrNameLst>
                                      </p:cBhvr>
                                      <p:tavLst>
                                        <p:tav tm="0">
                                          <p:val>
                                            <p:strVal val="0-#ppt_h/2"/>
                                          </p:val>
                                        </p:tav>
                                        <p:tav tm="100000">
                                          <p:val>
                                            <p:strVal val="#ppt_y"/>
                                          </p:val>
                                        </p:tav>
                                      </p:tavLst>
                                    </p:anim>
                                  </p:childTnLst>
                                </p:cTn>
                              </p:par>
                            </p:childTnLst>
                          </p:cTn>
                        </p:par>
                        <p:par>
                          <p:cTn id="22" fill="hold">
                            <p:stCondLst>
                              <p:cond delay="4000"/>
                            </p:stCondLst>
                            <p:childTnLst>
                              <p:par>
                                <p:cTn id="23" presetID="2" presetClass="entr" presetSubtype="1" fill="hold" grpId="0" nodeType="afterEffect">
                                  <p:stCondLst>
                                    <p:cond delay="0"/>
                                  </p:stCondLst>
                                  <p:childTnLst>
                                    <p:set>
                                      <p:cBhvr>
                                        <p:cTn id="24" dur="1" fill="hold">
                                          <p:stCondLst>
                                            <p:cond delay="0"/>
                                          </p:stCondLst>
                                        </p:cTn>
                                        <p:tgtEl>
                                          <p:spTgt spid="254056"/>
                                        </p:tgtEl>
                                        <p:attrNameLst>
                                          <p:attrName>style.visibility</p:attrName>
                                        </p:attrNameLst>
                                      </p:cBhvr>
                                      <p:to>
                                        <p:strVal val="visible"/>
                                      </p:to>
                                    </p:set>
                                    <p:anim calcmode="lin" valueType="num">
                                      <p:cBhvr additive="base">
                                        <p:cTn id="25" dur="2000" fill="hold"/>
                                        <p:tgtEl>
                                          <p:spTgt spid="254056"/>
                                        </p:tgtEl>
                                        <p:attrNameLst>
                                          <p:attrName>ppt_x</p:attrName>
                                        </p:attrNameLst>
                                      </p:cBhvr>
                                      <p:tavLst>
                                        <p:tav tm="0">
                                          <p:val>
                                            <p:strVal val="#ppt_x"/>
                                          </p:val>
                                        </p:tav>
                                        <p:tav tm="100000">
                                          <p:val>
                                            <p:strVal val="#ppt_x"/>
                                          </p:val>
                                        </p:tav>
                                      </p:tavLst>
                                    </p:anim>
                                    <p:anim calcmode="lin" valueType="num">
                                      <p:cBhvr additive="base">
                                        <p:cTn id="26" dur="2000" fill="hold"/>
                                        <p:tgtEl>
                                          <p:spTgt spid="254056"/>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253989"/>
                                        </p:tgtEl>
                                        <p:attrNameLst>
                                          <p:attrName>style.visibility</p:attrName>
                                        </p:attrNameLst>
                                      </p:cBhvr>
                                      <p:to>
                                        <p:strVal val="visible"/>
                                      </p:to>
                                    </p:set>
                                    <p:anim calcmode="lin" valueType="num">
                                      <p:cBhvr additive="base">
                                        <p:cTn id="29" dur="2000" fill="hold"/>
                                        <p:tgtEl>
                                          <p:spTgt spid="253989"/>
                                        </p:tgtEl>
                                        <p:attrNameLst>
                                          <p:attrName>ppt_x</p:attrName>
                                        </p:attrNameLst>
                                      </p:cBhvr>
                                      <p:tavLst>
                                        <p:tav tm="0">
                                          <p:val>
                                            <p:strVal val="#ppt_x"/>
                                          </p:val>
                                        </p:tav>
                                        <p:tav tm="100000">
                                          <p:val>
                                            <p:strVal val="#ppt_x"/>
                                          </p:val>
                                        </p:tav>
                                      </p:tavLst>
                                    </p:anim>
                                    <p:anim calcmode="lin" valueType="num">
                                      <p:cBhvr additive="base">
                                        <p:cTn id="30" dur="2000" fill="hold"/>
                                        <p:tgtEl>
                                          <p:spTgt spid="253989"/>
                                        </p:tgtEl>
                                        <p:attrNameLst>
                                          <p:attrName>ppt_y</p:attrName>
                                        </p:attrNameLst>
                                      </p:cBhvr>
                                      <p:tavLst>
                                        <p:tav tm="0">
                                          <p:val>
                                            <p:strVal val="0-#ppt_h/2"/>
                                          </p:val>
                                        </p:tav>
                                        <p:tav tm="100000">
                                          <p:val>
                                            <p:strVal val="#ppt_y"/>
                                          </p:val>
                                        </p:tav>
                                      </p:tavLst>
                                    </p:anim>
                                  </p:childTnLst>
                                </p:cTn>
                              </p:par>
                            </p:childTnLst>
                          </p:cTn>
                        </p:par>
                        <p:par>
                          <p:cTn id="31" fill="hold">
                            <p:stCondLst>
                              <p:cond delay="6000"/>
                            </p:stCondLst>
                            <p:childTnLst>
                              <p:par>
                                <p:cTn id="32" presetID="2" presetClass="entr" presetSubtype="1" fill="hold" grpId="0" nodeType="afterEffect">
                                  <p:stCondLst>
                                    <p:cond delay="0"/>
                                  </p:stCondLst>
                                  <p:childTnLst>
                                    <p:set>
                                      <p:cBhvr>
                                        <p:cTn id="33" dur="1" fill="hold">
                                          <p:stCondLst>
                                            <p:cond delay="0"/>
                                          </p:stCondLst>
                                        </p:cTn>
                                        <p:tgtEl>
                                          <p:spTgt spid="254057"/>
                                        </p:tgtEl>
                                        <p:attrNameLst>
                                          <p:attrName>style.visibility</p:attrName>
                                        </p:attrNameLst>
                                      </p:cBhvr>
                                      <p:to>
                                        <p:strVal val="visible"/>
                                      </p:to>
                                    </p:set>
                                    <p:anim calcmode="lin" valueType="num">
                                      <p:cBhvr additive="base">
                                        <p:cTn id="34" dur="2000" fill="hold"/>
                                        <p:tgtEl>
                                          <p:spTgt spid="254057"/>
                                        </p:tgtEl>
                                        <p:attrNameLst>
                                          <p:attrName>ppt_x</p:attrName>
                                        </p:attrNameLst>
                                      </p:cBhvr>
                                      <p:tavLst>
                                        <p:tav tm="0">
                                          <p:val>
                                            <p:strVal val="#ppt_x"/>
                                          </p:val>
                                        </p:tav>
                                        <p:tav tm="100000">
                                          <p:val>
                                            <p:strVal val="#ppt_x"/>
                                          </p:val>
                                        </p:tav>
                                      </p:tavLst>
                                    </p:anim>
                                    <p:anim calcmode="lin" valueType="num">
                                      <p:cBhvr additive="base">
                                        <p:cTn id="35" dur="2000" fill="hold"/>
                                        <p:tgtEl>
                                          <p:spTgt spid="254057"/>
                                        </p:tgtEl>
                                        <p:attrNameLst>
                                          <p:attrName>ppt_y</p:attrName>
                                        </p:attrNameLst>
                                      </p:cBhvr>
                                      <p:tavLst>
                                        <p:tav tm="0">
                                          <p:val>
                                            <p:strVal val="0-#ppt_h/2"/>
                                          </p:val>
                                        </p:tav>
                                        <p:tav tm="100000">
                                          <p:val>
                                            <p:strVal val="#ppt_y"/>
                                          </p:val>
                                        </p:tav>
                                      </p:tavLst>
                                    </p:anim>
                                  </p:childTnLst>
                                </p:cTn>
                              </p:par>
                              <p:par>
                                <p:cTn id="36" presetID="2" presetClass="entr" presetSubtype="1" fill="hold" nodeType="withEffect">
                                  <p:stCondLst>
                                    <p:cond delay="0"/>
                                  </p:stCondLst>
                                  <p:childTnLst>
                                    <p:set>
                                      <p:cBhvr>
                                        <p:cTn id="37" dur="1" fill="hold">
                                          <p:stCondLst>
                                            <p:cond delay="0"/>
                                          </p:stCondLst>
                                        </p:cTn>
                                        <p:tgtEl>
                                          <p:spTgt spid="254052"/>
                                        </p:tgtEl>
                                        <p:attrNameLst>
                                          <p:attrName>style.visibility</p:attrName>
                                        </p:attrNameLst>
                                      </p:cBhvr>
                                      <p:to>
                                        <p:strVal val="visible"/>
                                      </p:to>
                                    </p:set>
                                    <p:anim calcmode="lin" valueType="num">
                                      <p:cBhvr additive="base">
                                        <p:cTn id="38" dur="2000" fill="hold"/>
                                        <p:tgtEl>
                                          <p:spTgt spid="254052"/>
                                        </p:tgtEl>
                                        <p:attrNameLst>
                                          <p:attrName>ppt_x</p:attrName>
                                        </p:attrNameLst>
                                      </p:cBhvr>
                                      <p:tavLst>
                                        <p:tav tm="0">
                                          <p:val>
                                            <p:strVal val="#ppt_x"/>
                                          </p:val>
                                        </p:tav>
                                        <p:tav tm="100000">
                                          <p:val>
                                            <p:strVal val="#ppt_x"/>
                                          </p:val>
                                        </p:tav>
                                      </p:tavLst>
                                    </p:anim>
                                    <p:anim calcmode="lin" valueType="num">
                                      <p:cBhvr additive="base">
                                        <p:cTn id="39" dur="2000" fill="hold"/>
                                        <p:tgtEl>
                                          <p:spTgt spid="254052"/>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1" fill="hold" nodeType="clickEffect">
                                  <p:stCondLst>
                                    <p:cond delay="0"/>
                                  </p:stCondLst>
                                  <p:childTnLst>
                                    <p:set>
                                      <p:cBhvr>
                                        <p:cTn id="43" dur="1" fill="hold">
                                          <p:stCondLst>
                                            <p:cond delay="0"/>
                                          </p:stCondLst>
                                        </p:cTn>
                                        <p:tgtEl>
                                          <p:spTgt spid="254058"/>
                                        </p:tgtEl>
                                        <p:attrNameLst>
                                          <p:attrName>style.visibility</p:attrName>
                                        </p:attrNameLst>
                                      </p:cBhvr>
                                      <p:to>
                                        <p:strVal val="visible"/>
                                      </p:to>
                                    </p:set>
                                    <p:anim calcmode="lin" valueType="num">
                                      <p:cBhvr additive="base">
                                        <p:cTn id="44" dur="2000" fill="hold"/>
                                        <p:tgtEl>
                                          <p:spTgt spid="254058"/>
                                        </p:tgtEl>
                                        <p:attrNameLst>
                                          <p:attrName>ppt_x</p:attrName>
                                        </p:attrNameLst>
                                      </p:cBhvr>
                                      <p:tavLst>
                                        <p:tav tm="0">
                                          <p:val>
                                            <p:strVal val="#ppt_x"/>
                                          </p:val>
                                        </p:tav>
                                        <p:tav tm="100000">
                                          <p:val>
                                            <p:strVal val="#ppt_x"/>
                                          </p:val>
                                        </p:tav>
                                      </p:tavLst>
                                    </p:anim>
                                    <p:anim calcmode="lin" valueType="num">
                                      <p:cBhvr additive="base">
                                        <p:cTn id="45" dur="2000" fill="hold"/>
                                        <p:tgtEl>
                                          <p:spTgt spid="25405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054" grpId="0" animBg="1"/>
      <p:bldP spid="254055" grpId="0" animBg="1"/>
      <p:bldP spid="254056" grpId="0" animBg="1"/>
      <p:bldP spid="254057"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4980" name="Group 4"/>
          <p:cNvGrpSpPr/>
          <p:nvPr/>
        </p:nvGrpSpPr>
        <p:grpSpPr bwMode="auto">
          <a:xfrm>
            <a:off x="1511300" y="1052513"/>
            <a:ext cx="6121400" cy="2303462"/>
            <a:chOff x="385" y="845"/>
            <a:chExt cx="5126" cy="2358"/>
          </a:xfrm>
        </p:grpSpPr>
        <p:pic>
          <p:nvPicPr>
            <p:cNvPr id="254981" name="Picture 5" descr="S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82" name="Picture 6"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 y="134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83" name="Picture 7" descr="H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 y="1979"/>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84" name="Picture 8"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8" y="125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85" name="Picture 9"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 y="179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86" name="Picture 10"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8" y="211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87" name="Picture 11" descr="H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143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88" name="Picture 12" descr="S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6" y="252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89" name="Picture 13"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5"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90" name="Picture 14"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6"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91" name="Picture 15"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5" y="24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92" name="Picture 16"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1" y="152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93" name="Picture 17"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70" y="161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94" name="Picture 18"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96" y="244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95" name="Picture 19"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7"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96" name="Picture 20"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07" y="256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97" name="Picture 21"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44" y="193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98" name="Picture 22"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20"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99" name="Picture 23"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54" y="23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00" name="Picture 24"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3"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01" name="Picture 25"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29" y="107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02" name="Picture 26" descr="H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84"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03" name="Picture 27" descr="S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89" y="89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04" name="Picture 28"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70" y="1162"/>
              <a:ext cx="397" cy="537"/>
            </a:xfrm>
            <a:prstGeom prst="rect">
              <a:avLst/>
            </a:prstGeom>
            <a:noFill/>
            <a:extLst>
              <a:ext uri="{909E8E84-426E-40DD-AFC4-6F175D3DCCD1}">
                <a14:hiddenFill xmlns:a14="http://schemas.microsoft.com/office/drawing/2010/main">
                  <a:solidFill>
                    <a:srgbClr val="FFFFFF"/>
                  </a:solidFill>
                </a14:hiddenFill>
              </a:ext>
            </a:extLst>
          </p:spPr>
        </p:pic>
        <p:sp>
          <p:nvSpPr>
            <p:cNvPr id="255005" name="Rectangle 29"/>
            <p:cNvSpPr>
              <a:spLocks noChangeArrowheads="1"/>
            </p:cNvSpPr>
            <p:nvPr/>
          </p:nvSpPr>
          <p:spPr bwMode="auto">
            <a:xfrm>
              <a:off x="385" y="845"/>
              <a:ext cx="5126" cy="235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55007" name="Rectangle 31"/>
          <p:cNvSpPr>
            <a:spLocks noGrp="1" noChangeArrowheads="1"/>
          </p:cNvSpPr>
          <p:nvPr>
            <p:ph type="title"/>
          </p:nvPr>
        </p:nvSpPr>
        <p:spPr>
          <a:xfrm>
            <a:off x="457200" y="188913"/>
            <a:ext cx="8229600" cy="779462"/>
          </a:xfrm>
          <a:noFill/>
        </p:spPr>
        <p:txBody>
          <a:bodyPr/>
          <a:lstStyle/>
          <a:p>
            <a:r>
              <a:rPr lang="en-US" altLang="zh-CN"/>
              <a:t>Solution (2)</a:t>
            </a:r>
          </a:p>
        </p:txBody>
      </p:sp>
      <p:grpSp>
        <p:nvGrpSpPr>
          <p:cNvPr id="255052" name="Group 76"/>
          <p:cNvGrpSpPr/>
          <p:nvPr/>
        </p:nvGrpSpPr>
        <p:grpSpPr bwMode="auto">
          <a:xfrm>
            <a:off x="827088" y="4221163"/>
            <a:ext cx="7848600" cy="852487"/>
            <a:chOff x="521" y="2757"/>
            <a:chExt cx="4944" cy="537"/>
          </a:xfrm>
        </p:grpSpPr>
        <p:pic>
          <p:nvPicPr>
            <p:cNvPr id="255009" name="Picture 33"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1"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11" name="Picture 35"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1"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21" name="Picture 45"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0"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24" name="Picture 48"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9"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10" name="Picture 34"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18"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28" name="Picture 52" descr="S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67"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27" name="Picture 51" descr="H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16"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12" name="Picture 36"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65"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32" name="Picture 56" descr="H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13" name="Picture 37"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17" name="Picture 41"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31" name="Picture 55" descr="S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18" name="Picture 42"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2"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14" name="Picture 38"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6"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29" name="Picture 53" descr="H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0"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30" name="Picture 54" descr="S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4"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19" name="Picture 43"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9"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22" name="Picture 46"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43"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15" name="Picture 39"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7"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25" name="Picture 49"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51"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26" name="Picture 50"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06"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20" name="Picture 44"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60"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23" name="Picture 47"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14"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16" name="Picture 40"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68" y="2757"/>
              <a:ext cx="397" cy="5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5033" name="Group 57"/>
          <p:cNvGrpSpPr/>
          <p:nvPr/>
        </p:nvGrpSpPr>
        <p:grpSpPr bwMode="auto">
          <a:xfrm>
            <a:off x="1673225" y="5816600"/>
            <a:ext cx="5635625" cy="852488"/>
            <a:chOff x="1054" y="3664"/>
            <a:chExt cx="3550" cy="537"/>
          </a:xfrm>
        </p:grpSpPr>
        <p:pic>
          <p:nvPicPr>
            <p:cNvPr id="255034" name="Picture 58"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33"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35" name="Picture 59"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56"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36" name="Picture 60"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54"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37" name="Picture 61"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78"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38" name="Picture 62"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39" name="Picture 63"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0"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40" name="Picture 64"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41" name="Picture 65"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12"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42" name="Picture 66"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0"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43" name="Picture 67"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44" name="Picture 68"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2"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45" name="Picture 69"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48"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46" name="Picture 70"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64"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47" name="Picture 71"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90"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48" name="Picture 72"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8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49" name="Picture 73"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08"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50" name="Picture 74"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51" name="Picture 75"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07" y="3664"/>
              <a:ext cx="397" cy="537"/>
            </a:xfrm>
            <a:prstGeom prst="rect">
              <a:avLst/>
            </a:prstGeom>
            <a:noFill/>
            <a:extLst>
              <a:ext uri="{909E8E84-426E-40DD-AFC4-6F175D3DCCD1}">
                <a14:hiddenFill xmlns:a14="http://schemas.microsoft.com/office/drawing/2010/main">
                  <a:solidFill>
                    <a:srgbClr val="FFFFFF"/>
                  </a:solidFill>
                </a14:hiddenFill>
              </a:ext>
            </a:extLst>
          </p:spPr>
        </p:pic>
      </p:grpSp>
      <p:sp>
        <p:nvSpPr>
          <p:cNvPr id="255053" name="AutoShape 77"/>
          <p:cNvSpPr>
            <a:spLocks noChangeArrowheads="1"/>
          </p:cNvSpPr>
          <p:nvPr/>
        </p:nvSpPr>
        <p:spPr bwMode="auto">
          <a:xfrm>
            <a:off x="4284663" y="3500438"/>
            <a:ext cx="719137" cy="576262"/>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5054" name="AutoShape 78"/>
          <p:cNvSpPr>
            <a:spLocks noChangeArrowheads="1"/>
          </p:cNvSpPr>
          <p:nvPr/>
        </p:nvSpPr>
        <p:spPr bwMode="auto">
          <a:xfrm>
            <a:off x="4284663" y="5157788"/>
            <a:ext cx="719137" cy="576262"/>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5053"/>
                                        </p:tgtEl>
                                        <p:attrNameLst>
                                          <p:attrName>style.visibility</p:attrName>
                                        </p:attrNameLst>
                                      </p:cBhvr>
                                      <p:to>
                                        <p:strVal val="visible"/>
                                      </p:to>
                                    </p:set>
                                    <p:anim calcmode="lin" valueType="num">
                                      <p:cBhvr additive="base">
                                        <p:cTn id="7" dur="2000" fill="hold"/>
                                        <p:tgtEl>
                                          <p:spTgt spid="255053"/>
                                        </p:tgtEl>
                                        <p:attrNameLst>
                                          <p:attrName>ppt_x</p:attrName>
                                        </p:attrNameLst>
                                      </p:cBhvr>
                                      <p:tavLst>
                                        <p:tav tm="0">
                                          <p:val>
                                            <p:strVal val="#ppt_x"/>
                                          </p:val>
                                        </p:tav>
                                        <p:tav tm="100000">
                                          <p:val>
                                            <p:strVal val="#ppt_x"/>
                                          </p:val>
                                        </p:tav>
                                      </p:tavLst>
                                    </p:anim>
                                    <p:anim calcmode="lin" valueType="num">
                                      <p:cBhvr additive="base">
                                        <p:cTn id="8" dur="2000" fill="hold"/>
                                        <p:tgtEl>
                                          <p:spTgt spid="25505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55052"/>
                                        </p:tgtEl>
                                        <p:attrNameLst>
                                          <p:attrName>style.visibility</p:attrName>
                                        </p:attrNameLst>
                                      </p:cBhvr>
                                      <p:to>
                                        <p:strVal val="visible"/>
                                      </p:to>
                                    </p:set>
                                    <p:anim calcmode="lin" valueType="num">
                                      <p:cBhvr additive="base">
                                        <p:cTn id="11" dur="2000" fill="hold"/>
                                        <p:tgtEl>
                                          <p:spTgt spid="255052"/>
                                        </p:tgtEl>
                                        <p:attrNameLst>
                                          <p:attrName>ppt_x</p:attrName>
                                        </p:attrNameLst>
                                      </p:cBhvr>
                                      <p:tavLst>
                                        <p:tav tm="0">
                                          <p:val>
                                            <p:strVal val="#ppt_x"/>
                                          </p:val>
                                        </p:tav>
                                        <p:tav tm="100000">
                                          <p:val>
                                            <p:strVal val="#ppt_x"/>
                                          </p:val>
                                        </p:tav>
                                      </p:tavLst>
                                    </p:anim>
                                    <p:anim calcmode="lin" valueType="num">
                                      <p:cBhvr additive="base">
                                        <p:cTn id="12" dur="2000" fill="hold"/>
                                        <p:tgtEl>
                                          <p:spTgt spid="255052"/>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255054"/>
                                        </p:tgtEl>
                                        <p:attrNameLst>
                                          <p:attrName>style.visibility</p:attrName>
                                        </p:attrNameLst>
                                      </p:cBhvr>
                                      <p:to>
                                        <p:strVal val="visible"/>
                                      </p:to>
                                    </p:set>
                                    <p:anim calcmode="lin" valueType="num">
                                      <p:cBhvr additive="base">
                                        <p:cTn id="17" dur="2000" fill="hold"/>
                                        <p:tgtEl>
                                          <p:spTgt spid="255054"/>
                                        </p:tgtEl>
                                        <p:attrNameLst>
                                          <p:attrName>ppt_x</p:attrName>
                                        </p:attrNameLst>
                                      </p:cBhvr>
                                      <p:tavLst>
                                        <p:tav tm="0">
                                          <p:val>
                                            <p:strVal val="#ppt_x"/>
                                          </p:val>
                                        </p:tav>
                                        <p:tav tm="100000">
                                          <p:val>
                                            <p:strVal val="#ppt_x"/>
                                          </p:val>
                                        </p:tav>
                                      </p:tavLst>
                                    </p:anim>
                                    <p:anim calcmode="lin" valueType="num">
                                      <p:cBhvr additive="base">
                                        <p:cTn id="18" dur="2000" fill="hold"/>
                                        <p:tgtEl>
                                          <p:spTgt spid="255054"/>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255033"/>
                                        </p:tgtEl>
                                        <p:attrNameLst>
                                          <p:attrName>style.visibility</p:attrName>
                                        </p:attrNameLst>
                                      </p:cBhvr>
                                      <p:to>
                                        <p:strVal val="visible"/>
                                      </p:to>
                                    </p:set>
                                    <p:anim calcmode="lin" valueType="num">
                                      <p:cBhvr additive="base">
                                        <p:cTn id="21" dur="2000" fill="hold"/>
                                        <p:tgtEl>
                                          <p:spTgt spid="255033"/>
                                        </p:tgtEl>
                                        <p:attrNameLst>
                                          <p:attrName>ppt_x</p:attrName>
                                        </p:attrNameLst>
                                      </p:cBhvr>
                                      <p:tavLst>
                                        <p:tav tm="0">
                                          <p:val>
                                            <p:strVal val="#ppt_x"/>
                                          </p:val>
                                        </p:tav>
                                        <p:tav tm="100000">
                                          <p:val>
                                            <p:strVal val="#ppt_x"/>
                                          </p:val>
                                        </p:tav>
                                      </p:tavLst>
                                    </p:anim>
                                    <p:anim calcmode="lin" valueType="num">
                                      <p:cBhvr additive="base">
                                        <p:cTn id="22" dur="2000" fill="hold"/>
                                        <p:tgtEl>
                                          <p:spTgt spid="25503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53" grpId="0" animBg="1"/>
      <p:bldP spid="255054"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zh-CN" sz="4000"/>
              <a:t>Multi-keyword sorting</a:t>
            </a:r>
          </a:p>
        </p:txBody>
      </p:sp>
      <p:sp>
        <p:nvSpPr>
          <p:cNvPr id="222211" name="Rectangle 3"/>
          <p:cNvSpPr>
            <a:spLocks noGrp="1" noChangeArrowheads="1"/>
          </p:cNvSpPr>
          <p:nvPr>
            <p:ph type="body" idx="1"/>
          </p:nvPr>
        </p:nvSpPr>
        <p:spPr>
          <a:xfrm>
            <a:off x="222250" y="1700213"/>
            <a:ext cx="8686800" cy="4530725"/>
          </a:xfrm>
        </p:spPr>
        <p:txBody>
          <a:bodyPr/>
          <a:lstStyle/>
          <a:p>
            <a:pPr marL="0" indent="0">
              <a:spcBef>
                <a:spcPct val="50000"/>
              </a:spcBef>
              <a:buClrTx/>
              <a:buSzTx/>
              <a:buFontTx/>
              <a:buNone/>
            </a:pPr>
            <a:r>
              <a:rPr kumimoji="1" lang="en-US" altLang="zh-CN" sz="2800" dirty="0">
                <a:effectLst/>
                <a:latin typeface="Times New Roman" panose="02020603050405020304" pitchFamily="18" charset="0"/>
              </a:rPr>
              <a:t>       </a:t>
            </a:r>
            <a:r>
              <a:rPr kumimoji="1" lang="zh-CN" altLang="en-US" sz="2800" dirty="0">
                <a:effectLst/>
                <a:latin typeface="Times New Roman" panose="02020603050405020304" pitchFamily="18" charset="0"/>
              </a:rPr>
              <a:t>一般情况下假设有</a:t>
            </a:r>
            <a:r>
              <a:rPr kumimoji="1" lang="en-US" altLang="zh-CN" sz="2800" i="1" dirty="0">
                <a:effectLst/>
                <a:latin typeface="Times New Roman" panose="02020603050405020304" pitchFamily="18" charset="0"/>
              </a:rPr>
              <a:t>n</a:t>
            </a:r>
            <a:r>
              <a:rPr kumimoji="1" lang="zh-CN" altLang="en-US" sz="2800" dirty="0">
                <a:effectLst/>
                <a:latin typeface="Times New Roman" panose="02020603050405020304" pitchFamily="18" charset="0"/>
              </a:rPr>
              <a:t>个记录的序列</a:t>
            </a:r>
            <a:r>
              <a:rPr kumimoji="1" lang="en-US" altLang="zh-CN" sz="2800" dirty="0">
                <a:effectLst/>
                <a:latin typeface="Times New Roman" panose="02020603050405020304" pitchFamily="18" charset="0"/>
              </a:rPr>
              <a:t>{</a:t>
            </a:r>
            <a:r>
              <a:rPr kumimoji="1" lang="en-US" altLang="zh-CN" sz="2800" i="1" dirty="0" err="1">
                <a:effectLst/>
                <a:latin typeface="Times New Roman" panose="02020603050405020304" pitchFamily="18" charset="0"/>
              </a:rPr>
              <a:t>R</a:t>
            </a:r>
            <a:r>
              <a:rPr kumimoji="1" lang="en-US" altLang="zh-CN" sz="2800" baseline="-25000" dirty="0" err="1">
                <a:effectLst/>
                <a:latin typeface="Times New Roman" panose="02020603050405020304" pitchFamily="18" charset="0"/>
              </a:rPr>
              <a:t>1</a:t>
            </a:r>
            <a:r>
              <a:rPr kumimoji="1" lang="en-US" altLang="zh-CN" sz="2800" dirty="0">
                <a:effectLst/>
                <a:latin typeface="Times New Roman" panose="02020603050405020304" pitchFamily="18" charset="0"/>
              </a:rPr>
              <a:t>, </a:t>
            </a:r>
            <a:r>
              <a:rPr kumimoji="1" lang="en-US" altLang="zh-CN" sz="2800" i="1" dirty="0" err="1">
                <a:effectLst/>
                <a:latin typeface="Times New Roman" panose="02020603050405020304" pitchFamily="18" charset="0"/>
              </a:rPr>
              <a:t>R</a:t>
            </a:r>
            <a:r>
              <a:rPr kumimoji="1" lang="en-US" altLang="zh-CN" sz="2800" baseline="-25000" dirty="0" err="1">
                <a:effectLst/>
                <a:latin typeface="Times New Roman" panose="02020603050405020304" pitchFamily="18" charset="0"/>
              </a:rPr>
              <a:t>2</a:t>
            </a:r>
            <a:r>
              <a:rPr kumimoji="1" lang="en-US" altLang="zh-CN" sz="2800" dirty="0">
                <a:effectLst/>
                <a:latin typeface="Times New Roman" panose="02020603050405020304" pitchFamily="18" charset="0"/>
              </a:rPr>
              <a:t>, …, </a:t>
            </a:r>
            <a:r>
              <a:rPr kumimoji="1" lang="en-US" altLang="zh-CN" sz="2800" i="1" dirty="0">
                <a:effectLst/>
                <a:latin typeface="Times New Roman" panose="02020603050405020304" pitchFamily="18" charset="0"/>
              </a:rPr>
              <a:t>R</a:t>
            </a:r>
            <a:r>
              <a:rPr kumimoji="1" lang="en-US" altLang="zh-CN" sz="2800" i="1" baseline="-25000" dirty="0">
                <a:effectLst/>
                <a:latin typeface="Times New Roman" panose="02020603050405020304" pitchFamily="18" charset="0"/>
              </a:rPr>
              <a:t>n</a:t>
            </a:r>
            <a:r>
              <a:rPr kumimoji="1" lang="en-US" altLang="zh-CN" sz="2800" dirty="0">
                <a:effectLst/>
                <a:latin typeface="Times New Roman" panose="02020603050405020304" pitchFamily="18" charset="0"/>
              </a:rPr>
              <a:t>}</a:t>
            </a:r>
            <a:r>
              <a:rPr kumimoji="1" lang="zh-CN" altLang="en-US" sz="2800" dirty="0">
                <a:effectLst/>
                <a:latin typeface="Times New Roman" panose="02020603050405020304" pitchFamily="18" charset="0"/>
              </a:rPr>
              <a:t>，且每个记录</a:t>
            </a:r>
            <a:r>
              <a:rPr kumimoji="1" lang="en-US" altLang="zh-CN" sz="2800" i="1" dirty="0" err="1">
                <a:effectLst/>
                <a:latin typeface="Times New Roman" panose="02020603050405020304" pitchFamily="18" charset="0"/>
              </a:rPr>
              <a:t>R</a:t>
            </a:r>
            <a:r>
              <a:rPr kumimoji="1" lang="en-US" altLang="zh-CN" sz="2800" baseline="-25000" dirty="0" err="1">
                <a:effectLst/>
                <a:latin typeface="Times New Roman" panose="02020603050405020304" pitchFamily="18" charset="0"/>
              </a:rPr>
              <a:t>i</a:t>
            </a:r>
            <a:r>
              <a:rPr kumimoji="1" lang="zh-CN" altLang="en-US" sz="2800" dirty="0">
                <a:effectLst/>
                <a:latin typeface="Times New Roman" panose="02020603050405020304" pitchFamily="18" charset="0"/>
              </a:rPr>
              <a:t>中含有</a:t>
            </a:r>
            <a:r>
              <a:rPr kumimoji="1" lang="en-US" altLang="zh-CN" sz="2800" i="1" dirty="0">
                <a:effectLst/>
                <a:latin typeface="Times New Roman" panose="02020603050405020304" pitchFamily="18" charset="0"/>
              </a:rPr>
              <a:t>d</a:t>
            </a:r>
            <a:r>
              <a:rPr kumimoji="1" lang="zh-CN" altLang="en-US" sz="2800" dirty="0">
                <a:effectLst/>
                <a:latin typeface="Times New Roman" panose="02020603050405020304" pitchFamily="18" charset="0"/>
              </a:rPr>
              <a:t>个关键字</a:t>
            </a:r>
            <a:r>
              <a:rPr kumimoji="1" lang="en-US" altLang="zh-CN" sz="2800" dirty="0">
                <a:effectLst/>
                <a:latin typeface="Times New Roman" panose="02020603050405020304" pitchFamily="18" charset="0"/>
              </a:rPr>
              <a:t>(</a:t>
            </a:r>
            <a:r>
              <a:rPr kumimoji="1" lang="en-US" altLang="zh-CN" sz="2800" i="1" dirty="0" err="1">
                <a:effectLst/>
                <a:latin typeface="Times New Roman" panose="02020603050405020304" pitchFamily="18" charset="0"/>
              </a:rPr>
              <a:t>K</a:t>
            </a:r>
            <a:r>
              <a:rPr kumimoji="1" lang="en-US" altLang="zh-CN" sz="2800" i="1" baseline="-25000" dirty="0" err="1">
                <a:effectLst/>
                <a:latin typeface="Times New Roman" panose="02020603050405020304" pitchFamily="18" charset="0"/>
              </a:rPr>
              <a:t>i</a:t>
            </a:r>
            <a:r>
              <a:rPr kumimoji="1" lang="en-US" altLang="zh-CN" sz="2800" baseline="30000" dirty="0" err="1">
                <a:effectLst/>
                <a:latin typeface="Times New Roman" panose="02020603050405020304" pitchFamily="18" charset="0"/>
              </a:rPr>
              <a:t>0</a:t>
            </a:r>
            <a:r>
              <a:rPr kumimoji="1" lang="en-US" altLang="zh-CN" sz="2800" dirty="0">
                <a:effectLst/>
                <a:latin typeface="Times New Roman" panose="02020603050405020304" pitchFamily="18" charset="0"/>
              </a:rPr>
              <a:t>, </a:t>
            </a:r>
            <a:r>
              <a:rPr kumimoji="1" lang="en-US" altLang="zh-CN" sz="2800" i="1" dirty="0" err="1">
                <a:effectLst/>
                <a:latin typeface="Times New Roman" panose="02020603050405020304" pitchFamily="18" charset="0"/>
              </a:rPr>
              <a:t>K</a:t>
            </a:r>
            <a:r>
              <a:rPr kumimoji="1" lang="en-US" altLang="zh-CN" sz="2800" i="1" baseline="-25000" dirty="0" err="1">
                <a:effectLst/>
                <a:latin typeface="Times New Roman" panose="02020603050405020304" pitchFamily="18" charset="0"/>
              </a:rPr>
              <a:t>i</a:t>
            </a:r>
            <a:r>
              <a:rPr kumimoji="1" lang="en-US" altLang="zh-CN" sz="2800" baseline="30000" dirty="0" err="1">
                <a:effectLst/>
                <a:latin typeface="Times New Roman" panose="02020603050405020304" pitchFamily="18" charset="0"/>
              </a:rPr>
              <a:t>1</a:t>
            </a:r>
            <a:r>
              <a:rPr kumimoji="1" lang="en-US" altLang="zh-CN" sz="2800" dirty="0">
                <a:effectLst/>
                <a:latin typeface="Times New Roman" panose="02020603050405020304" pitchFamily="18" charset="0"/>
              </a:rPr>
              <a:t>, …, </a:t>
            </a:r>
            <a:r>
              <a:rPr kumimoji="1" lang="en-US" altLang="zh-CN" sz="2800" i="1" dirty="0">
                <a:effectLst/>
                <a:latin typeface="Times New Roman" panose="02020603050405020304" pitchFamily="18" charset="0"/>
              </a:rPr>
              <a:t>K</a:t>
            </a:r>
            <a:r>
              <a:rPr kumimoji="1" lang="en-US" altLang="zh-CN" sz="2800" i="1" baseline="-25000" dirty="0">
                <a:effectLst/>
                <a:latin typeface="Times New Roman" panose="02020603050405020304" pitchFamily="18" charset="0"/>
              </a:rPr>
              <a:t>i</a:t>
            </a:r>
            <a:r>
              <a:rPr kumimoji="1" lang="en-US" altLang="zh-CN" sz="2800" i="1" baseline="30000" dirty="0">
                <a:effectLst/>
                <a:latin typeface="Times New Roman" panose="02020603050405020304" pitchFamily="18" charset="0"/>
              </a:rPr>
              <a:t>d</a:t>
            </a:r>
            <a:r>
              <a:rPr kumimoji="1" lang="en-US" altLang="zh-CN" sz="2800" baseline="30000" dirty="0">
                <a:effectLst/>
                <a:latin typeface="Times New Roman" panose="02020603050405020304" pitchFamily="18" charset="0"/>
              </a:rPr>
              <a:t>-1</a:t>
            </a:r>
            <a:r>
              <a:rPr kumimoji="1" lang="en-US" altLang="zh-CN" sz="2800" dirty="0">
                <a:effectLst/>
                <a:latin typeface="Times New Roman" panose="02020603050405020304" pitchFamily="18" charset="0"/>
              </a:rPr>
              <a:t>)</a:t>
            </a:r>
            <a:r>
              <a:rPr kumimoji="1" lang="zh-CN" altLang="en-US" sz="2800" dirty="0">
                <a:effectLst/>
                <a:latin typeface="Times New Roman" panose="02020603050405020304" pitchFamily="18" charset="0"/>
              </a:rPr>
              <a:t>，在该序列对关键字有序是指：对应序列中任意两个记录</a:t>
            </a:r>
            <a:r>
              <a:rPr kumimoji="1" lang="en-US" altLang="zh-CN" sz="2800" i="1" dirty="0" err="1">
                <a:effectLst/>
                <a:latin typeface="Times New Roman" panose="02020603050405020304" pitchFamily="18" charset="0"/>
              </a:rPr>
              <a:t>R</a:t>
            </a:r>
            <a:r>
              <a:rPr kumimoji="1" lang="en-US" altLang="zh-CN" sz="2800" i="1" baseline="-25000" dirty="0" err="1">
                <a:effectLst/>
                <a:latin typeface="Times New Roman" panose="02020603050405020304" pitchFamily="18" charset="0"/>
              </a:rPr>
              <a:t>i</a:t>
            </a:r>
            <a:r>
              <a:rPr kumimoji="1" lang="zh-CN" altLang="en-US" sz="2800" dirty="0">
                <a:effectLst/>
                <a:latin typeface="Times New Roman" panose="02020603050405020304" pitchFamily="18" charset="0"/>
              </a:rPr>
              <a:t>和</a:t>
            </a:r>
            <a:r>
              <a:rPr kumimoji="1" lang="en-US" altLang="zh-CN" sz="2800" i="1" dirty="0" err="1">
                <a:effectLst/>
                <a:latin typeface="Times New Roman" panose="02020603050405020304" pitchFamily="18" charset="0"/>
              </a:rPr>
              <a:t>R</a:t>
            </a:r>
            <a:r>
              <a:rPr kumimoji="1" lang="en-US" altLang="zh-CN" sz="2800" i="1" baseline="-25000" dirty="0" err="1">
                <a:effectLst/>
                <a:latin typeface="Times New Roman" panose="02020603050405020304" pitchFamily="18" charset="0"/>
              </a:rPr>
              <a:t>j</a:t>
            </a:r>
            <a:r>
              <a:rPr kumimoji="1" lang="zh-CN" altLang="en-US" sz="2800" dirty="0">
                <a:effectLst/>
                <a:latin typeface="Times New Roman" panose="02020603050405020304" pitchFamily="18" charset="0"/>
              </a:rPr>
              <a:t>（</a:t>
            </a:r>
            <a:r>
              <a:rPr kumimoji="1" lang="en-US" altLang="zh-CN" sz="2800" dirty="0">
                <a:effectLst/>
                <a:latin typeface="Times New Roman" panose="02020603050405020304" pitchFamily="18" charset="0"/>
              </a:rPr>
              <a:t>1 </a:t>
            </a:r>
            <a:r>
              <a:rPr kumimoji="1" lang="en-US" altLang="en-US" sz="2800" dirty="0">
                <a:effectLst/>
              </a:rPr>
              <a:t>≤</a:t>
            </a:r>
            <a:r>
              <a:rPr kumimoji="1" lang="en-US" altLang="zh-CN" sz="2800" dirty="0">
                <a:effectLst/>
                <a:latin typeface="Times New Roman" panose="02020603050405020304" pitchFamily="18" charset="0"/>
              </a:rPr>
              <a:t> </a:t>
            </a:r>
            <a:r>
              <a:rPr kumimoji="1" lang="en-US" altLang="zh-CN" sz="2800" i="1" dirty="0" err="1">
                <a:effectLst/>
                <a:latin typeface="Times New Roman" panose="02020603050405020304" pitchFamily="18" charset="0"/>
              </a:rPr>
              <a:t>i</a:t>
            </a:r>
            <a:r>
              <a:rPr kumimoji="1" lang="en-US" altLang="zh-CN" sz="2800" dirty="0">
                <a:effectLst/>
                <a:latin typeface="Times New Roman" panose="02020603050405020304" pitchFamily="18" charset="0"/>
              </a:rPr>
              <a:t> &lt; </a:t>
            </a:r>
            <a:r>
              <a:rPr kumimoji="1" lang="en-US" altLang="zh-CN" sz="2800" i="1" dirty="0">
                <a:effectLst/>
                <a:latin typeface="Times New Roman" panose="02020603050405020304" pitchFamily="18" charset="0"/>
              </a:rPr>
              <a:t>j</a:t>
            </a:r>
            <a:r>
              <a:rPr kumimoji="1" lang="en-US" altLang="zh-CN" sz="2800" dirty="0">
                <a:effectLst/>
                <a:latin typeface="Times New Roman" panose="02020603050405020304" pitchFamily="18" charset="0"/>
              </a:rPr>
              <a:t> </a:t>
            </a:r>
            <a:r>
              <a:rPr kumimoji="1" lang="en-US" altLang="en-US" sz="2800" dirty="0">
                <a:effectLst/>
              </a:rPr>
              <a:t>≤</a:t>
            </a:r>
            <a:r>
              <a:rPr kumimoji="1" lang="en-US" altLang="zh-CN" sz="2800" dirty="0">
                <a:effectLst/>
                <a:latin typeface="Times New Roman" panose="02020603050405020304" pitchFamily="18" charset="0"/>
              </a:rPr>
              <a:t> </a:t>
            </a:r>
            <a:r>
              <a:rPr kumimoji="1" lang="en-US" altLang="zh-CN" sz="2800" i="1" dirty="0">
                <a:effectLst/>
                <a:latin typeface="Times New Roman" panose="02020603050405020304" pitchFamily="18" charset="0"/>
              </a:rPr>
              <a:t>n</a:t>
            </a:r>
            <a:r>
              <a:rPr kumimoji="1" lang="en-US" altLang="zh-CN" sz="2800" dirty="0">
                <a:effectLst/>
                <a:latin typeface="Times New Roman" panose="02020603050405020304" pitchFamily="18" charset="0"/>
              </a:rPr>
              <a:t>)</a:t>
            </a:r>
            <a:r>
              <a:rPr kumimoji="1" lang="zh-CN" altLang="en-US" sz="2800" dirty="0">
                <a:effectLst/>
                <a:latin typeface="Times New Roman" panose="02020603050405020304" pitchFamily="18" charset="0"/>
              </a:rPr>
              <a:t>都满足下列关系：</a:t>
            </a:r>
          </a:p>
          <a:p>
            <a:pPr marL="0" indent="0">
              <a:spcBef>
                <a:spcPct val="50000"/>
              </a:spcBef>
              <a:spcAft>
                <a:spcPct val="20000"/>
              </a:spcAft>
              <a:buClrTx/>
              <a:buSzTx/>
              <a:buFontTx/>
              <a:buNone/>
            </a:pPr>
            <a:r>
              <a:rPr kumimoji="1" lang="zh-CN" altLang="en-US" sz="2800" dirty="0">
                <a:effectLst/>
                <a:latin typeface="Times New Roman" panose="02020603050405020304" pitchFamily="18" charset="0"/>
              </a:rPr>
              <a:t>	</a:t>
            </a:r>
            <a:r>
              <a:rPr kumimoji="1" lang="en-US" altLang="zh-CN" sz="2800" dirty="0">
                <a:effectLst/>
                <a:latin typeface="Times New Roman" panose="02020603050405020304" pitchFamily="18" charset="0"/>
              </a:rPr>
              <a:t>(</a:t>
            </a:r>
            <a:r>
              <a:rPr kumimoji="1" lang="en-US" altLang="zh-CN" sz="2800" i="1" dirty="0" err="1">
                <a:effectLst/>
                <a:latin typeface="Times New Roman" panose="02020603050405020304" pitchFamily="18" charset="0"/>
              </a:rPr>
              <a:t>K</a:t>
            </a:r>
            <a:r>
              <a:rPr kumimoji="1" lang="en-US" altLang="zh-CN" sz="2800" i="1" baseline="-25000" dirty="0" err="1">
                <a:effectLst/>
                <a:latin typeface="Times New Roman" panose="02020603050405020304" pitchFamily="18" charset="0"/>
              </a:rPr>
              <a:t>i</a:t>
            </a:r>
            <a:r>
              <a:rPr kumimoji="1" lang="en-US" altLang="zh-CN" sz="2800" baseline="30000" dirty="0" err="1">
                <a:effectLst/>
                <a:latin typeface="Times New Roman" panose="02020603050405020304" pitchFamily="18" charset="0"/>
              </a:rPr>
              <a:t>0</a:t>
            </a:r>
            <a:r>
              <a:rPr kumimoji="1" lang="en-US" altLang="zh-CN" sz="2800" dirty="0">
                <a:effectLst/>
                <a:latin typeface="Times New Roman" panose="02020603050405020304" pitchFamily="18" charset="0"/>
              </a:rPr>
              <a:t>, </a:t>
            </a:r>
            <a:r>
              <a:rPr kumimoji="1" lang="en-US" altLang="zh-CN" sz="2800" i="1" dirty="0" err="1">
                <a:effectLst/>
                <a:latin typeface="Times New Roman" panose="02020603050405020304" pitchFamily="18" charset="0"/>
              </a:rPr>
              <a:t>K</a:t>
            </a:r>
            <a:r>
              <a:rPr kumimoji="1" lang="en-US" altLang="zh-CN" sz="2800" i="1" baseline="-25000" dirty="0" err="1">
                <a:effectLst/>
                <a:latin typeface="Times New Roman" panose="02020603050405020304" pitchFamily="18" charset="0"/>
              </a:rPr>
              <a:t>i</a:t>
            </a:r>
            <a:r>
              <a:rPr kumimoji="1" lang="en-US" altLang="zh-CN" sz="2800" baseline="30000" dirty="0" err="1">
                <a:effectLst/>
                <a:latin typeface="Times New Roman" panose="02020603050405020304" pitchFamily="18" charset="0"/>
              </a:rPr>
              <a:t>1</a:t>
            </a:r>
            <a:r>
              <a:rPr kumimoji="1" lang="en-US" altLang="zh-CN" sz="2800" dirty="0">
                <a:effectLst/>
                <a:latin typeface="Times New Roman" panose="02020603050405020304" pitchFamily="18" charset="0"/>
              </a:rPr>
              <a:t>, …, </a:t>
            </a:r>
            <a:r>
              <a:rPr kumimoji="1" lang="en-US" altLang="zh-CN" sz="2800" i="1" dirty="0">
                <a:effectLst/>
                <a:latin typeface="Times New Roman" panose="02020603050405020304" pitchFamily="18" charset="0"/>
              </a:rPr>
              <a:t>K</a:t>
            </a:r>
            <a:r>
              <a:rPr kumimoji="1" lang="en-US" altLang="zh-CN" sz="2800" i="1" baseline="-25000" dirty="0">
                <a:effectLst/>
                <a:latin typeface="Times New Roman" panose="02020603050405020304" pitchFamily="18" charset="0"/>
              </a:rPr>
              <a:t>i</a:t>
            </a:r>
            <a:r>
              <a:rPr kumimoji="1" lang="en-US" altLang="zh-CN" sz="2800" i="1" baseline="30000" dirty="0">
                <a:effectLst/>
                <a:latin typeface="Times New Roman" panose="02020603050405020304" pitchFamily="18" charset="0"/>
              </a:rPr>
              <a:t>d</a:t>
            </a:r>
            <a:r>
              <a:rPr kumimoji="1" lang="en-US" altLang="zh-CN" sz="2800" baseline="30000" dirty="0">
                <a:effectLst/>
                <a:latin typeface="Times New Roman" panose="02020603050405020304" pitchFamily="18" charset="0"/>
              </a:rPr>
              <a:t>-1</a:t>
            </a:r>
            <a:r>
              <a:rPr kumimoji="1" lang="en-US" altLang="zh-CN" sz="2800" dirty="0">
                <a:effectLst/>
                <a:latin typeface="Times New Roman" panose="02020603050405020304" pitchFamily="18" charset="0"/>
              </a:rPr>
              <a:t>) &lt; (</a:t>
            </a:r>
            <a:r>
              <a:rPr kumimoji="1" lang="en-US" altLang="zh-CN" sz="2800" i="1" dirty="0" err="1">
                <a:effectLst/>
                <a:latin typeface="Times New Roman" panose="02020603050405020304" pitchFamily="18" charset="0"/>
              </a:rPr>
              <a:t>K</a:t>
            </a:r>
            <a:r>
              <a:rPr kumimoji="1" lang="en-US" altLang="zh-CN" sz="2800" i="1" baseline="-25000" dirty="0" err="1">
                <a:effectLst/>
                <a:latin typeface="Times New Roman" panose="02020603050405020304" pitchFamily="18" charset="0"/>
              </a:rPr>
              <a:t>j</a:t>
            </a:r>
            <a:r>
              <a:rPr kumimoji="1" lang="en-US" altLang="zh-CN" sz="2800" baseline="30000" dirty="0" err="1">
                <a:effectLst/>
                <a:latin typeface="Times New Roman" panose="02020603050405020304" pitchFamily="18" charset="0"/>
              </a:rPr>
              <a:t>0</a:t>
            </a:r>
            <a:r>
              <a:rPr kumimoji="1" lang="en-US" altLang="zh-CN" sz="2800" dirty="0">
                <a:effectLst/>
                <a:latin typeface="Times New Roman" panose="02020603050405020304" pitchFamily="18" charset="0"/>
              </a:rPr>
              <a:t>, </a:t>
            </a:r>
            <a:r>
              <a:rPr kumimoji="1" lang="en-US" altLang="zh-CN" sz="2800" i="1" dirty="0" err="1">
                <a:effectLst/>
                <a:latin typeface="Times New Roman" panose="02020603050405020304" pitchFamily="18" charset="0"/>
              </a:rPr>
              <a:t>K</a:t>
            </a:r>
            <a:r>
              <a:rPr kumimoji="1" lang="en-US" altLang="zh-CN" sz="2800" i="1" baseline="-25000" dirty="0" err="1">
                <a:effectLst/>
                <a:latin typeface="Times New Roman" panose="02020603050405020304" pitchFamily="18" charset="0"/>
              </a:rPr>
              <a:t>j</a:t>
            </a:r>
            <a:r>
              <a:rPr kumimoji="1" lang="en-US" altLang="zh-CN" sz="2800" baseline="30000" dirty="0" err="1">
                <a:effectLst/>
                <a:latin typeface="Times New Roman" panose="02020603050405020304" pitchFamily="18" charset="0"/>
              </a:rPr>
              <a:t>1</a:t>
            </a:r>
            <a:r>
              <a:rPr kumimoji="1" lang="en-US" altLang="zh-CN" sz="2800" dirty="0">
                <a:effectLst/>
                <a:latin typeface="Times New Roman" panose="02020603050405020304" pitchFamily="18" charset="0"/>
              </a:rPr>
              <a:t>, …, </a:t>
            </a:r>
            <a:r>
              <a:rPr kumimoji="1" lang="en-US" altLang="zh-CN" sz="2800" i="1" dirty="0" err="1">
                <a:effectLst/>
                <a:latin typeface="Times New Roman" panose="02020603050405020304" pitchFamily="18" charset="0"/>
              </a:rPr>
              <a:t>K</a:t>
            </a:r>
            <a:r>
              <a:rPr kumimoji="1" lang="en-US" altLang="zh-CN" sz="2800" i="1" baseline="-25000" dirty="0" err="1">
                <a:effectLst/>
                <a:latin typeface="Times New Roman" panose="02020603050405020304" pitchFamily="18" charset="0"/>
              </a:rPr>
              <a:t>j</a:t>
            </a:r>
            <a:r>
              <a:rPr kumimoji="1" lang="en-US" altLang="zh-CN" sz="2800" i="1" baseline="30000" dirty="0" err="1">
                <a:effectLst/>
                <a:latin typeface="Times New Roman" panose="02020603050405020304" pitchFamily="18" charset="0"/>
              </a:rPr>
              <a:t>d</a:t>
            </a:r>
            <a:r>
              <a:rPr kumimoji="1" lang="en-US" altLang="zh-CN" sz="2800" baseline="30000" dirty="0">
                <a:effectLst/>
                <a:latin typeface="Times New Roman" panose="02020603050405020304" pitchFamily="18" charset="0"/>
              </a:rPr>
              <a:t>-1</a:t>
            </a:r>
            <a:r>
              <a:rPr kumimoji="1" lang="en-US" altLang="zh-CN" sz="2800" dirty="0">
                <a:effectLst/>
                <a:latin typeface="Times New Roman" panose="02020603050405020304" pitchFamily="18" charset="0"/>
              </a:rPr>
              <a:t>)</a:t>
            </a:r>
          </a:p>
          <a:p>
            <a:pPr marL="0" indent="0">
              <a:spcBef>
                <a:spcPct val="50000"/>
              </a:spcBef>
              <a:buClrTx/>
              <a:buSzTx/>
              <a:buFontTx/>
              <a:buNone/>
            </a:pPr>
            <a:r>
              <a:rPr kumimoji="1" lang="zh-CN" altLang="en-US" sz="2800" dirty="0">
                <a:effectLst/>
                <a:latin typeface="Times New Roman" panose="02020603050405020304" pitchFamily="18" charset="0"/>
              </a:rPr>
              <a:t>其中</a:t>
            </a:r>
            <a:r>
              <a:rPr kumimoji="1" lang="en-US" altLang="zh-CN" sz="2800" i="1" dirty="0" err="1">
                <a:effectLst/>
                <a:latin typeface="Times New Roman" panose="02020603050405020304" pitchFamily="18" charset="0"/>
              </a:rPr>
              <a:t>K</a:t>
            </a:r>
            <a:r>
              <a:rPr kumimoji="1" lang="en-US" altLang="zh-CN" sz="2800" baseline="30000" dirty="0" err="1">
                <a:effectLst/>
                <a:latin typeface="Times New Roman" panose="02020603050405020304" pitchFamily="18" charset="0"/>
              </a:rPr>
              <a:t>0</a:t>
            </a:r>
            <a:r>
              <a:rPr kumimoji="1" lang="zh-CN" altLang="en-US" sz="2800" dirty="0">
                <a:effectLst/>
                <a:latin typeface="Times New Roman" panose="02020603050405020304" pitchFamily="18" charset="0"/>
              </a:rPr>
              <a:t>称为最主位关键字，</a:t>
            </a:r>
            <a:r>
              <a:rPr kumimoji="1" lang="en-US" altLang="zh-CN" sz="2800" i="1" dirty="0" err="1">
                <a:effectLst/>
                <a:latin typeface="Times New Roman" panose="02020603050405020304" pitchFamily="18" charset="0"/>
              </a:rPr>
              <a:t>K</a:t>
            </a:r>
            <a:r>
              <a:rPr kumimoji="1" lang="en-US" altLang="zh-CN" sz="2800" i="1" baseline="30000" dirty="0" err="1">
                <a:effectLst/>
                <a:latin typeface="Times New Roman" panose="02020603050405020304" pitchFamily="18" charset="0"/>
              </a:rPr>
              <a:t>d</a:t>
            </a:r>
            <a:r>
              <a:rPr kumimoji="1" lang="en-US" altLang="zh-CN" sz="2800" baseline="30000" dirty="0">
                <a:effectLst/>
                <a:latin typeface="Times New Roman" panose="02020603050405020304" pitchFamily="18" charset="0"/>
              </a:rPr>
              <a:t>-1</a:t>
            </a:r>
            <a:r>
              <a:rPr kumimoji="1" lang="zh-CN" altLang="en-US" sz="2800" dirty="0">
                <a:effectLst/>
                <a:latin typeface="Times New Roman" panose="02020603050405020304" pitchFamily="18" charset="0"/>
              </a:rPr>
              <a:t>称为最次位关键字。</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5"/>
          <p:cNvSpPr>
            <a:spLocks noChangeArrowheads="1"/>
          </p:cNvSpPr>
          <p:nvPr/>
        </p:nvSpPr>
        <p:spPr bwMode="auto">
          <a:xfrm>
            <a:off x="323850" y="782638"/>
            <a:ext cx="8640763" cy="521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r>
              <a:rPr kumimoji="1" lang="en-US" altLang="zh-CN" sz="2800" dirty="0">
                <a:latin typeface="Times New Roman" panose="02020603050405020304" pitchFamily="18" charset="0"/>
                <a:cs typeface="Times New Roman" panose="02020603050405020304" pitchFamily="18" charset="0"/>
              </a:rPr>
              <a:t>        </a:t>
            </a:r>
            <a:r>
              <a:rPr kumimoji="1" lang="zh-CN" altLang="en-US" sz="2800" dirty="0">
                <a:latin typeface="Times New Roman" panose="02020603050405020304" pitchFamily="18" charset="0"/>
                <a:cs typeface="Times New Roman" panose="02020603050405020304" pitchFamily="18" charset="0"/>
              </a:rPr>
              <a:t>通常有两种方法：第一种方法是先对最主位关键字</a:t>
            </a:r>
            <a:r>
              <a:rPr kumimoji="1" lang="en-US" altLang="zh-CN" sz="2800" i="1" dirty="0" err="1">
                <a:solidFill>
                  <a:srgbClr val="FFFF00"/>
                </a:solidFill>
                <a:latin typeface="Times New Roman" panose="02020603050405020304" pitchFamily="18" charset="0"/>
                <a:cs typeface="Times New Roman" panose="02020603050405020304" pitchFamily="18" charset="0"/>
              </a:rPr>
              <a:t>K</a:t>
            </a:r>
            <a:r>
              <a:rPr kumimoji="1" lang="en-US" altLang="zh-CN" sz="2800" baseline="30000" dirty="0" err="1">
                <a:solidFill>
                  <a:srgbClr val="FFFF00"/>
                </a:solidFill>
                <a:latin typeface="Times New Roman" panose="02020603050405020304" pitchFamily="18" charset="0"/>
                <a:cs typeface="Times New Roman" panose="02020603050405020304" pitchFamily="18" charset="0"/>
              </a:rPr>
              <a:t>0</a:t>
            </a:r>
            <a:r>
              <a:rPr kumimoji="1" lang="zh-CN" altLang="en-US" sz="2800" dirty="0">
                <a:latin typeface="Times New Roman" panose="02020603050405020304" pitchFamily="18" charset="0"/>
                <a:cs typeface="Times New Roman" panose="02020603050405020304" pitchFamily="18" charset="0"/>
              </a:rPr>
              <a:t>进行排序，然后分别就每个子序列对关键字</a:t>
            </a:r>
            <a:r>
              <a:rPr kumimoji="1" lang="en-US" altLang="zh-CN" sz="2800" i="1" dirty="0" err="1">
                <a:solidFill>
                  <a:srgbClr val="FFFF00"/>
                </a:solidFill>
                <a:latin typeface="Times New Roman" panose="02020603050405020304" pitchFamily="18" charset="0"/>
                <a:cs typeface="Times New Roman" panose="02020603050405020304" pitchFamily="18" charset="0"/>
              </a:rPr>
              <a:t>K</a:t>
            </a:r>
            <a:r>
              <a:rPr kumimoji="1" lang="en-US" altLang="zh-CN" sz="2800" baseline="30000" dirty="0" err="1">
                <a:solidFill>
                  <a:srgbClr val="FFFF00"/>
                </a:solidFill>
                <a:latin typeface="Times New Roman" panose="02020603050405020304" pitchFamily="18" charset="0"/>
                <a:cs typeface="Times New Roman" panose="02020603050405020304" pitchFamily="18" charset="0"/>
              </a:rPr>
              <a:t>1</a:t>
            </a:r>
            <a:r>
              <a:rPr kumimoji="1" lang="zh-CN" altLang="en-US" sz="2800" dirty="0">
                <a:latin typeface="Times New Roman" panose="02020603050405020304" pitchFamily="18" charset="0"/>
                <a:cs typeface="Times New Roman" panose="02020603050405020304" pitchFamily="18" charset="0"/>
              </a:rPr>
              <a:t>进行排序，直到最后分别就每个子序列对</a:t>
            </a:r>
            <a:r>
              <a:rPr kumimoji="1" lang="en-US" altLang="zh-CN" sz="2800" i="1" dirty="0" err="1">
                <a:solidFill>
                  <a:srgbClr val="FFFF00"/>
                </a:solidFill>
                <a:latin typeface="Times New Roman" panose="02020603050405020304" pitchFamily="18" charset="0"/>
                <a:cs typeface="Times New Roman" panose="02020603050405020304" pitchFamily="18" charset="0"/>
              </a:rPr>
              <a:t>K</a:t>
            </a:r>
            <a:r>
              <a:rPr kumimoji="1" lang="en-US" altLang="zh-CN" sz="2800" i="1" baseline="30000" dirty="0" err="1">
                <a:solidFill>
                  <a:srgbClr val="FFFF00"/>
                </a:solidFill>
                <a:latin typeface="Times New Roman" panose="02020603050405020304" pitchFamily="18" charset="0"/>
                <a:cs typeface="Times New Roman" panose="02020603050405020304" pitchFamily="18" charset="0"/>
              </a:rPr>
              <a:t>d</a:t>
            </a:r>
            <a:r>
              <a:rPr kumimoji="1" lang="en-US" altLang="zh-CN" sz="2800" baseline="30000" dirty="0">
                <a:solidFill>
                  <a:srgbClr val="FFFF00"/>
                </a:solidFill>
                <a:latin typeface="Times New Roman" panose="02020603050405020304" pitchFamily="18" charset="0"/>
                <a:cs typeface="Times New Roman" panose="02020603050405020304" pitchFamily="18" charset="0"/>
              </a:rPr>
              <a:t>-1</a:t>
            </a:r>
            <a:r>
              <a:rPr kumimoji="1" lang="zh-CN" altLang="en-US" sz="2800" dirty="0">
                <a:latin typeface="Times New Roman" panose="02020603050405020304" pitchFamily="18" charset="0"/>
                <a:cs typeface="Times New Roman" panose="02020603050405020304" pitchFamily="18" charset="0"/>
              </a:rPr>
              <a:t>进行排序，最后将所有子序列一次联接在一起成为一个有序序列。这种方法称为</a:t>
            </a:r>
            <a:r>
              <a:rPr kumimoji="1" lang="zh-CN" altLang="en-US" sz="2800" b="1" dirty="0">
                <a:solidFill>
                  <a:srgbClr val="FFFF00"/>
                </a:solidFill>
                <a:latin typeface="Times New Roman" panose="02020603050405020304" pitchFamily="18" charset="0"/>
                <a:cs typeface="Times New Roman" panose="02020603050405020304" pitchFamily="18" charset="0"/>
              </a:rPr>
              <a:t>最高位优先法</a:t>
            </a:r>
            <a:r>
              <a:rPr kumimoji="1" lang="en-US" altLang="zh-CN" sz="2800" dirty="0">
                <a:latin typeface="Times New Roman" panose="02020603050405020304" pitchFamily="18" charset="0"/>
                <a:cs typeface="Times New Roman" panose="02020603050405020304" pitchFamily="18" charset="0"/>
              </a:rPr>
              <a:t>(</a:t>
            </a:r>
            <a:r>
              <a:rPr kumimoji="1" lang="en-US" altLang="zh-CN" sz="2800" b="1" dirty="0">
                <a:solidFill>
                  <a:srgbClr val="FFFF00"/>
                </a:solidFill>
                <a:latin typeface="Times New Roman" panose="02020603050405020304" pitchFamily="18" charset="0"/>
                <a:cs typeface="Times New Roman" panose="02020603050405020304" pitchFamily="18" charset="0"/>
              </a:rPr>
              <a:t>M</a:t>
            </a:r>
            <a:r>
              <a:rPr kumimoji="1" lang="en-US" altLang="zh-CN" sz="2800" dirty="0">
                <a:latin typeface="Times New Roman" panose="02020603050405020304" pitchFamily="18" charset="0"/>
                <a:cs typeface="Times New Roman" panose="02020603050405020304" pitchFamily="18" charset="0"/>
              </a:rPr>
              <a:t>ost </a:t>
            </a:r>
            <a:r>
              <a:rPr kumimoji="1" lang="en-US" altLang="zh-CN" sz="2800" b="1" dirty="0">
                <a:solidFill>
                  <a:srgbClr val="FFFF00"/>
                </a:solidFill>
                <a:latin typeface="Times New Roman" panose="02020603050405020304" pitchFamily="18" charset="0"/>
                <a:cs typeface="Times New Roman" panose="02020603050405020304" pitchFamily="18" charset="0"/>
              </a:rPr>
              <a:t>S</a:t>
            </a:r>
            <a:r>
              <a:rPr kumimoji="1" lang="en-US" altLang="zh-CN" sz="2800" dirty="0">
                <a:latin typeface="Times New Roman" panose="02020603050405020304" pitchFamily="18" charset="0"/>
                <a:cs typeface="Times New Roman" panose="02020603050405020304" pitchFamily="18" charset="0"/>
              </a:rPr>
              <a:t>ignificant </a:t>
            </a:r>
            <a:r>
              <a:rPr kumimoji="1" lang="en-US" altLang="zh-CN" sz="2800" b="1" dirty="0">
                <a:solidFill>
                  <a:srgbClr val="FFFF00"/>
                </a:solidFill>
                <a:latin typeface="Times New Roman" panose="02020603050405020304" pitchFamily="18" charset="0"/>
                <a:cs typeface="Times New Roman" panose="02020603050405020304" pitchFamily="18" charset="0"/>
              </a:rPr>
              <a:t>D</a:t>
            </a:r>
            <a:r>
              <a:rPr kumimoji="1" lang="en-US" altLang="zh-CN" sz="2800" dirty="0">
                <a:latin typeface="Times New Roman" panose="02020603050405020304" pitchFamily="18" charset="0"/>
                <a:cs typeface="Times New Roman" panose="02020603050405020304" pitchFamily="18" charset="0"/>
              </a:rPr>
              <a:t>igit First)</a:t>
            </a:r>
            <a:r>
              <a:rPr kumimoji="1" lang="zh-CN" altLang="en-US" sz="2800" dirty="0">
                <a:latin typeface="Times New Roman" panose="02020603050405020304" pitchFamily="18" charset="0"/>
                <a:cs typeface="Times New Roman" panose="02020603050405020304" pitchFamily="18" charset="0"/>
              </a:rPr>
              <a:t>；第二种方法是从最次位关键字</a:t>
            </a:r>
            <a:r>
              <a:rPr kumimoji="1" lang="en-US" altLang="zh-CN" sz="2800" i="1" dirty="0" err="1">
                <a:solidFill>
                  <a:srgbClr val="FFFF00"/>
                </a:solidFill>
                <a:latin typeface="Times New Roman" panose="02020603050405020304" pitchFamily="18" charset="0"/>
                <a:cs typeface="Times New Roman" panose="02020603050405020304" pitchFamily="18" charset="0"/>
              </a:rPr>
              <a:t>K</a:t>
            </a:r>
            <a:r>
              <a:rPr kumimoji="1" lang="en-US" altLang="zh-CN" sz="2800" i="1" baseline="30000" dirty="0" err="1">
                <a:solidFill>
                  <a:srgbClr val="FFFF00"/>
                </a:solidFill>
                <a:latin typeface="Times New Roman" panose="02020603050405020304" pitchFamily="18" charset="0"/>
                <a:cs typeface="Times New Roman" panose="02020603050405020304" pitchFamily="18" charset="0"/>
              </a:rPr>
              <a:t>d</a:t>
            </a:r>
            <a:r>
              <a:rPr kumimoji="1" lang="en-US" altLang="zh-CN" sz="2800" baseline="30000" dirty="0">
                <a:solidFill>
                  <a:srgbClr val="FFFF00"/>
                </a:solidFill>
                <a:latin typeface="Times New Roman" panose="02020603050405020304" pitchFamily="18" charset="0"/>
                <a:cs typeface="Times New Roman" panose="02020603050405020304" pitchFamily="18" charset="0"/>
              </a:rPr>
              <a:t>-1</a:t>
            </a:r>
            <a:r>
              <a:rPr kumimoji="1" lang="zh-CN" altLang="en-US" sz="2800" dirty="0">
                <a:latin typeface="Times New Roman" panose="02020603050405020304" pitchFamily="18" charset="0"/>
                <a:cs typeface="Times New Roman" panose="02020603050405020304" pitchFamily="18" charset="0"/>
              </a:rPr>
              <a:t>开始进行排序，称为</a:t>
            </a:r>
            <a:r>
              <a:rPr kumimoji="1" lang="zh-CN" altLang="en-US" sz="2800" b="1" dirty="0">
                <a:solidFill>
                  <a:srgbClr val="FFFF00"/>
                </a:solidFill>
                <a:latin typeface="Times New Roman" panose="02020603050405020304" pitchFamily="18" charset="0"/>
                <a:cs typeface="Times New Roman" panose="02020603050405020304" pitchFamily="18" charset="0"/>
              </a:rPr>
              <a:t>最低位优先</a:t>
            </a:r>
            <a:r>
              <a:rPr kumimoji="1" lang="en-US" altLang="en-US" sz="2800" b="1" dirty="0">
                <a:solidFill>
                  <a:srgbClr val="FFFF00"/>
                </a:solidFill>
                <a:latin typeface="Times New Roman" panose="02020603050405020304" pitchFamily="18" charset="0"/>
                <a:cs typeface="Times New Roman" panose="02020603050405020304" pitchFamily="18" charset="0"/>
              </a:rPr>
              <a:t>法</a:t>
            </a:r>
            <a:r>
              <a:rPr kumimoji="1" lang="zh-CN" altLang="en-US" sz="2800" b="1" dirty="0">
                <a:solidFill>
                  <a:srgbClr val="FFFF00"/>
                </a:solidFill>
                <a:latin typeface="Times New Roman" panose="02020603050405020304" pitchFamily="18" charset="0"/>
                <a:cs typeface="Times New Roman" panose="02020603050405020304" pitchFamily="18" charset="0"/>
              </a:rPr>
              <a:t> </a:t>
            </a:r>
            <a:r>
              <a:rPr kumimoji="1" lang="en-US" altLang="zh-CN" sz="2800" dirty="0">
                <a:latin typeface="Times New Roman" panose="02020603050405020304" pitchFamily="18" charset="0"/>
                <a:cs typeface="Times New Roman" panose="02020603050405020304" pitchFamily="18" charset="0"/>
              </a:rPr>
              <a:t>(</a:t>
            </a:r>
            <a:r>
              <a:rPr kumimoji="1" lang="en-US" altLang="zh-CN" sz="2800" b="1" dirty="0">
                <a:solidFill>
                  <a:srgbClr val="FFFF00"/>
                </a:solidFill>
                <a:latin typeface="Times New Roman" panose="02020603050405020304" pitchFamily="18" charset="0"/>
                <a:cs typeface="Times New Roman" panose="02020603050405020304" pitchFamily="18" charset="0"/>
              </a:rPr>
              <a:t>L</a:t>
            </a:r>
            <a:r>
              <a:rPr kumimoji="1" lang="en-US" altLang="zh-CN" sz="2800" dirty="0">
                <a:latin typeface="Times New Roman" panose="02020603050405020304" pitchFamily="18" charset="0"/>
                <a:cs typeface="Times New Roman" panose="02020603050405020304" pitchFamily="18" charset="0"/>
              </a:rPr>
              <a:t>east </a:t>
            </a:r>
            <a:r>
              <a:rPr kumimoji="1" lang="en-US" altLang="zh-CN" sz="2800" b="1" dirty="0">
                <a:solidFill>
                  <a:srgbClr val="FFFF00"/>
                </a:solidFill>
                <a:latin typeface="Times New Roman" panose="02020603050405020304" pitchFamily="18" charset="0"/>
                <a:cs typeface="Times New Roman" panose="02020603050405020304" pitchFamily="18" charset="0"/>
              </a:rPr>
              <a:t>S</a:t>
            </a:r>
            <a:r>
              <a:rPr kumimoji="1" lang="en-US" altLang="zh-CN" sz="2800" dirty="0">
                <a:latin typeface="Times New Roman" panose="02020603050405020304" pitchFamily="18" charset="0"/>
                <a:cs typeface="Times New Roman" panose="02020603050405020304" pitchFamily="18" charset="0"/>
              </a:rPr>
              <a:t>ignificant </a:t>
            </a:r>
            <a:r>
              <a:rPr kumimoji="1" lang="en-US" altLang="zh-CN" sz="2800" b="1" dirty="0">
                <a:solidFill>
                  <a:srgbClr val="FFFF00"/>
                </a:solidFill>
                <a:latin typeface="Times New Roman" panose="02020603050405020304" pitchFamily="18" charset="0"/>
                <a:cs typeface="Times New Roman" panose="02020603050405020304" pitchFamily="18" charset="0"/>
              </a:rPr>
              <a:t>D</a:t>
            </a:r>
            <a:r>
              <a:rPr kumimoji="1" lang="en-US" altLang="zh-CN" sz="2800" dirty="0">
                <a:latin typeface="Times New Roman" panose="02020603050405020304" pitchFamily="18" charset="0"/>
                <a:cs typeface="Times New Roman" panose="02020603050405020304" pitchFamily="18" charset="0"/>
              </a:rPr>
              <a:t>igit First)</a:t>
            </a:r>
            <a:r>
              <a:rPr kumimoji="1" lang="zh-CN" altLang="en-US" sz="2800" dirty="0">
                <a:latin typeface="Times New Roman" panose="02020603050405020304" pitchFamily="18" charset="0"/>
                <a:cs typeface="Times New Roman" panose="02020603050405020304" pitchFamily="18" charset="0"/>
              </a:rPr>
              <a:t>。</a:t>
            </a:r>
          </a:p>
          <a:p>
            <a:endParaRPr kumimoji="1" lang="zh-CN" altLang="en-US" sz="2800" dirty="0">
              <a:latin typeface="Times New Roman" panose="02020603050405020304" pitchFamily="18" charset="0"/>
              <a:cs typeface="Times New Roman" panose="02020603050405020304" pitchFamily="18" charset="0"/>
            </a:endParaRPr>
          </a:p>
          <a:p>
            <a:r>
              <a:rPr kumimoji="1" lang="zh-CN" altLang="en-US" sz="2800" dirty="0">
                <a:latin typeface="Times New Roman" panose="02020603050405020304" pitchFamily="18" charset="0"/>
                <a:cs typeface="Times New Roman" panose="02020603050405020304" pitchFamily="18" charset="0"/>
              </a:rPr>
              <a:t>        两种方法的特点：</a:t>
            </a:r>
            <a:r>
              <a:rPr kumimoji="1" lang="en-US" altLang="zh-CN" sz="2800" dirty="0">
                <a:latin typeface="Times New Roman" panose="02020603050405020304" pitchFamily="18" charset="0"/>
                <a:cs typeface="Times New Roman" panose="02020603050405020304" pitchFamily="18" charset="0"/>
              </a:rPr>
              <a:t>MSD</a:t>
            </a:r>
            <a:r>
              <a:rPr kumimoji="1" lang="zh-CN" altLang="en-US" sz="2800" dirty="0">
                <a:latin typeface="Times New Roman" panose="02020603050405020304" pitchFamily="18" charset="0"/>
                <a:cs typeface="Times New Roman" panose="02020603050405020304" pitchFamily="18" charset="0"/>
              </a:rPr>
              <a:t>算法需要逐层分成若干个子序列，而</a:t>
            </a:r>
            <a:r>
              <a:rPr kumimoji="1" lang="en-US" altLang="zh-CN" sz="2800" dirty="0">
                <a:latin typeface="Times New Roman" panose="02020603050405020304" pitchFamily="18" charset="0"/>
                <a:cs typeface="Times New Roman" panose="02020603050405020304" pitchFamily="18" charset="0"/>
              </a:rPr>
              <a:t>LSD</a:t>
            </a:r>
            <a:r>
              <a:rPr kumimoji="1" lang="zh-CN" altLang="en-US" sz="2800" dirty="0">
                <a:latin typeface="Times New Roman" panose="02020603050405020304" pitchFamily="18" charset="0"/>
                <a:cs typeface="Times New Roman" panose="02020603050405020304" pitchFamily="18" charset="0"/>
              </a:rPr>
              <a:t>算法进行排序时，不必分成子序列，但对</a:t>
            </a:r>
            <a:r>
              <a:rPr kumimoji="1" lang="en-US" altLang="zh-CN" sz="2800" i="1" dirty="0">
                <a:latin typeface="Times New Roman" panose="02020603050405020304" pitchFamily="18" charset="0"/>
                <a:cs typeface="Times New Roman" panose="02020603050405020304" pitchFamily="18" charset="0"/>
              </a:rPr>
              <a:t>K</a:t>
            </a:r>
            <a:r>
              <a:rPr kumimoji="1" lang="en-US" altLang="zh-CN" sz="2800" i="1" baseline="30000" dirty="0">
                <a:latin typeface="Times New Roman" panose="02020603050405020304" pitchFamily="18" charset="0"/>
                <a:cs typeface="Times New Roman" panose="02020603050405020304" pitchFamily="18" charset="0"/>
              </a:rPr>
              <a:t>i</a:t>
            </a:r>
            <a:r>
              <a:rPr kumimoji="1" lang="en-US" altLang="zh-CN" sz="2800" dirty="0">
                <a:latin typeface="Times New Roman" panose="02020603050405020304" pitchFamily="18" charset="0"/>
                <a:cs typeface="Times New Roman" panose="02020603050405020304" pitchFamily="18" charset="0"/>
              </a:rPr>
              <a:t>(0 </a:t>
            </a:r>
            <a:r>
              <a:rPr kumimoji="1" lang="en-US" altLang="en-US" sz="2800" dirty="0">
                <a:cs typeface="Times New Roman" panose="02020603050405020304" pitchFamily="18" charset="0"/>
              </a:rPr>
              <a:t>≤</a:t>
            </a:r>
            <a:r>
              <a:rPr kumimoji="1" lang="en-US" altLang="zh-CN" sz="2800" dirty="0">
                <a:latin typeface="Times New Roman" panose="02020603050405020304" pitchFamily="18" charset="0"/>
                <a:cs typeface="Times New Roman" panose="02020603050405020304" pitchFamily="18" charset="0"/>
              </a:rPr>
              <a:t> </a:t>
            </a:r>
            <a:r>
              <a:rPr kumimoji="1" lang="en-US" altLang="zh-CN" sz="2800" i="1" dirty="0" err="1">
                <a:latin typeface="Times New Roman" panose="02020603050405020304" pitchFamily="18" charset="0"/>
                <a:cs typeface="Times New Roman" panose="02020603050405020304" pitchFamily="18" charset="0"/>
              </a:rPr>
              <a:t>i</a:t>
            </a:r>
            <a:r>
              <a:rPr kumimoji="1" lang="en-US" altLang="zh-CN" sz="2800" dirty="0">
                <a:latin typeface="Times New Roman" panose="02020603050405020304" pitchFamily="18" charset="0"/>
                <a:cs typeface="Times New Roman" panose="02020603050405020304" pitchFamily="18" charset="0"/>
              </a:rPr>
              <a:t> </a:t>
            </a:r>
            <a:r>
              <a:rPr kumimoji="1" lang="en-US" altLang="en-US" sz="2800" dirty="0">
                <a:cs typeface="Times New Roman" panose="02020603050405020304" pitchFamily="18" charset="0"/>
              </a:rPr>
              <a:t>≤</a:t>
            </a:r>
            <a:r>
              <a:rPr kumimoji="1" lang="en-US" altLang="zh-CN" sz="2800" dirty="0">
                <a:latin typeface="Times New Roman" panose="02020603050405020304" pitchFamily="18" charset="0"/>
                <a:cs typeface="Times New Roman" panose="02020603050405020304" pitchFamily="18" charset="0"/>
              </a:rPr>
              <a:t> </a:t>
            </a:r>
            <a:r>
              <a:rPr kumimoji="1" lang="en-US" altLang="zh-CN" sz="2800" i="1" dirty="0">
                <a:latin typeface="Times New Roman" panose="02020603050405020304" pitchFamily="18" charset="0"/>
                <a:cs typeface="Times New Roman" panose="02020603050405020304" pitchFamily="18" charset="0"/>
              </a:rPr>
              <a:t>d</a:t>
            </a:r>
            <a:r>
              <a:rPr kumimoji="1" lang="en-US" altLang="zh-CN" sz="2800" dirty="0">
                <a:latin typeface="Times New Roman" panose="02020603050405020304" pitchFamily="18" charset="0"/>
                <a:cs typeface="Times New Roman" panose="02020603050405020304" pitchFamily="18" charset="0"/>
              </a:rPr>
              <a:t>-1)</a:t>
            </a:r>
            <a:r>
              <a:rPr kumimoji="1" lang="zh-CN" altLang="en-US" sz="2800" dirty="0">
                <a:latin typeface="Times New Roman" panose="02020603050405020304" pitchFamily="18" charset="0"/>
                <a:cs typeface="Times New Roman" panose="02020603050405020304" pitchFamily="18" charset="0"/>
              </a:rPr>
              <a:t>进行排序时，</a:t>
            </a:r>
            <a:r>
              <a:rPr kumimoji="1" lang="zh-CN" altLang="en-US" sz="2800" dirty="0">
                <a:solidFill>
                  <a:srgbClr val="FFFF00"/>
                </a:solidFill>
                <a:latin typeface="Times New Roman" panose="02020603050405020304" pitchFamily="18" charset="0"/>
                <a:cs typeface="Times New Roman" panose="02020603050405020304" pitchFamily="18" charset="0"/>
              </a:rPr>
              <a:t>只能用稳定的排序方法</a:t>
            </a:r>
            <a:r>
              <a:rPr kumimoji="1" lang="zh-CN" altLang="en-US" sz="28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5"/>
          <p:cNvSpPr>
            <a:spLocks noChangeArrowheads="1"/>
          </p:cNvSpPr>
          <p:nvPr/>
        </p:nvSpPr>
        <p:spPr bwMode="auto">
          <a:xfrm>
            <a:off x="193675" y="333375"/>
            <a:ext cx="8699500" cy="596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r>
              <a:rPr kumimoji="1" lang="en-US" altLang="zh-CN" sz="2400">
                <a:latin typeface="Times New Roman" panose="02020603050405020304" pitchFamily="18" charset="0"/>
                <a:cs typeface="Times New Roman" panose="02020603050405020304" pitchFamily="18" charset="0"/>
              </a:rPr>
              <a:t> </a:t>
            </a:r>
            <a:r>
              <a:rPr kumimoji="1" lang="zh-CN" altLang="en-US" sz="2400">
                <a:latin typeface="Times New Roman" panose="02020603050405020304" pitchFamily="18" charset="0"/>
                <a:cs typeface="Times New Roman" panose="02020603050405020304" pitchFamily="18" charset="0"/>
              </a:rPr>
              <a:t>链式基数排序：</a:t>
            </a:r>
          </a:p>
          <a:p>
            <a:r>
              <a:rPr kumimoji="1" lang="zh-CN" altLang="en-US" sz="2400">
                <a:latin typeface="Times New Roman" panose="02020603050405020304" pitchFamily="18" charset="0"/>
                <a:cs typeface="Times New Roman" panose="02020603050405020304" pitchFamily="18" charset="0"/>
              </a:rPr>
              <a:t>        基数排序是借助“</a:t>
            </a:r>
            <a:r>
              <a:rPr kumimoji="1" lang="zh-CN" altLang="en-US" sz="2400">
                <a:solidFill>
                  <a:srgbClr val="FFFF00"/>
                </a:solidFill>
                <a:latin typeface="Times New Roman" panose="02020603050405020304" pitchFamily="18" charset="0"/>
                <a:cs typeface="Times New Roman" panose="02020603050405020304" pitchFamily="18" charset="0"/>
              </a:rPr>
              <a:t>分配</a:t>
            </a:r>
            <a:r>
              <a:rPr kumimoji="1" lang="zh-CN" altLang="en-US" sz="2400">
                <a:latin typeface="Times New Roman" panose="02020603050405020304" pitchFamily="18" charset="0"/>
                <a:cs typeface="Times New Roman" panose="02020603050405020304" pitchFamily="18" charset="0"/>
              </a:rPr>
              <a:t>”和“</a:t>
            </a:r>
            <a:r>
              <a:rPr kumimoji="1" lang="zh-CN" altLang="en-US" sz="2400">
                <a:solidFill>
                  <a:srgbClr val="FFFF00"/>
                </a:solidFill>
                <a:latin typeface="Times New Roman" panose="02020603050405020304" pitchFamily="18" charset="0"/>
                <a:cs typeface="Times New Roman" panose="02020603050405020304" pitchFamily="18" charset="0"/>
              </a:rPr>
              <a:t>收集</a:t>
            </a:r>
            <a:r>
              <a:rPr kumimoji="1" lang="zh-CN" altLang="en-US" sz="2400">
                <a:latin typeface="Times New Roman" panose="02020603050405020304" pitchFamily="18" charset="0"/>
                <a:cs typeface="Times New Roman" panose="02020603050405020304" pitchFamily="18" charset="0"/>
              </a:rPr>
              <a:t>”两种基本操作对单逻辑关键字进行排序的一种内部排序方法。</a:t>
            </a:r>
          </a:p>
          <a:p>
            <a:r>
              <a:rPr kumimoji="1" lang="zh-CN" altLang="en-US" sz="2400">
                <a:latin typeface="Times New Roman" panose="02020603050405020304" pitchFamily="18" charset="0"/>
                <a:cs typeface="Times New Roman" panose="02020603050405020304" pitchFamily="18" charset="0"/>
              </a:rPr>
              <a:t>        有的逻辑关键字可以看成是若干个关键字复合而成的。例如数值和字符串。</a:t>
            </a:r>
          </a:p>
          <a:p>
            <a:r>
              <a:rPr kumimoji="1" lang="zh-CN" altLang="en-US" sz="2400">
                <a:latin typeface="Times New Roman" panose="02020603050405020304" pitchFamily="18" charset="0"/>
                <a:cs typeface="Times New Roman" panose="02020603050405020304" pitchFamily="18" charset="0"/>
              </a:rPr>
              <a:t>        首先以</a:t>
            </a:r>
            <a:r>
              <a:rPr kumimoji="1" lang="zh-CN" altLang="en-US" sz="2400">
                <a:solidFill>
                  <a:srgbClr val="FFFF00"/>
                </a:solidFill>
                <a:latin typeface="Times New Roman" panose="02020603050405020304" pitchFamily="18" charset="0"/>
                <a:cs typeface="Times New Roman" panose="02020603050405020304" pitchFamily="18" charset="0"/>
              </a:rPr>
              <a:t>静态链表</a:t>
            </a:r>
            <a:r>
              <a:rPr kumimoji="1" lang="zh-CN" altLang="en-US" sz="2400">
                <a:latin typeface="Times New Roman" panose="02020603050405020304" pitchFamily="18" charset="0"/>
                <a:cs typeface="Times New Roman" panose="02020603050405020304" pitchFamily="18" charset="0"/>
              </a:rPr>
              <a:t>存储</a:t>
            </a:r>
            <a:r>
              <a:rPr kumimoji="1" lang="en-US" altLang="zh-CN" sz="2400" i="1">
                <a:latin typeface="Times New Roman" panose="02020603050405020304" pitchFamily="18" charset="0"/>
                <a:cs typeface="Times New Roman" panose="02020603050405020304" pitchFamily="18" charset="0"/>
              </a:rPr>
              <a:t>n</a:t>
            </a:r>
            <a:r>
              <a:rPr kumimoji="1" lang="zh-CN" altLang="en-US" sz="2400">
                <a:latin typeface="Times New Roman" panose="02020603050405020304" pitchFamily="18" charset="0"/>
                <a:cs typeface="Times New Roman" panose="02020603050405020304" pitchFamily="18" charset="0"/>
              </a:rPr>
              <a:t>个待排记录，并令表头指针指向第一个记录，如图所示。</a:t>
            </a:r>
          </a:p>
          <a:p>
            <a:r>
              <a:rPr kumimoji="1" lang="zh-CN" altLang="en-US" sz="2600">
                <a:solidFill>
                  <a:srgbClr val="FFFF00"/>
                </a:solidFill>
                <a:latin typeface="Times New Roman" panose="02020603050405020304" pitchFamily="18" charset="0"/>
                <a:cs typeface="Times New Roman" panose="02020603050405020304" pitchFamily="18" charset="0"/>
              </a:rPr>
              <a:t> </a:t>
            </a:r>
            <a:r>
              <a:rPr kumimoji="1" lang="en-US" altLang="zh-CN" sz="2600">
                <a:solidFill>
                  <a:srgbClr val="FFFF00"/>
                </a:solidFill>
                <a:latin typeface="Times New Roman" panose="02020603050405020304" pitchFamily="18" charset="0"/>
                <a:cs typeface="Times New Roman" panose="02020603050405020304" pitchFamily="18" charset="0"/>
              </a:rPr>
              <a:t>p</a:t>
            </a:r>
            <a:r>
              <a:rPr kumimoji="1" lang="en-US" altLang="zh-CN" sz="2600">
                <a:solidFill>
                  <a:srgbClr val="FFFF00"/>
                </a:solidFill>
                <a:cs typeface="Times New Roman" panose="02020603050405020304" pitchFamily="18" charset="0"/>
              </a:rPr>
              <a:t>→</a:t>
            </a:r>
            <a:r>
              <a:rPr kumimoji="1" lang="en-US" altLang="zh-CN" sz="2600">
                <a:solidFill>
                  <a:srgbClr val="FFFF00"/>
                </a:solidFill>
                <a:latin typeface="Times New Roman" panose="02020603050405020304" pitchFamily="18" charset="0"/>
                <a:cs typeface="Times New Roman" panose="02020603050405020304" pitchFamily="18" charset="0"/>
              </a:rPr>
              <a:t>614→738→921→485→637→101→215→530→790→306</a:t>
            </a:r>
          </a:p>
          <a:p>
            <a:r>
              <a:rPr kumimoji="1" lang="en-US" altLang="zh-CN" sz="2400">
                <a:latin typeface="Times New Roman" panose="02020603050405020304" pitchFamily="18" charset="0"/>
                <a:cs typeface="Times New Roman" panose="02020603050405020304" pitchFamily="18" charset="0"/>
              </a:rPr>
              <a:t>        </a:t>
            </a:r>
            <a:r>
              <a:rPr kumimoji="1" lang="zh-CN" altLang="en-US" sz="2400">
                <a:latin typeface="Times New Roman" panose="02020603050405020304" pitchFamily="18" charset="0"/>
                <a:cs typeface="Times New Roman" panose="02020603050405020304" pitchFamily="18" charset="0"/>
              </a:rPr>
              <a:t>第一趟分配对最低数位关键字进行，改变记录指针值将链表中的记录分配至</a:t>
            </a:r>
            <a:r>
              <a:rPr kumimoji="1" lang="en-US" altLang="zh-CN" sz="2400">
                <a:latin typeface="Times New Roman" panose="02020603050405020304" pitchFamily="18" charset="0"/>
                <a:cs typeface="Times New Roman" panose="02020603050405020304" pitchFamily="18" charset="0"/>
              </a:rPr>
              <a:t>10</a:t>
            </a:r>
            <a:r>
              <a:rPr kumimoji="1" lang="zh-CN" altLang="en-US" sz="2400">
                <a:latin typeface="Times New Roman" panose="02020603050405020304" pitchFamily="18" charset="0"/>
                <a:cs typeface="Times New Roman" panose="02020603050405020304" pitchFamily="18" charset="0"/>
              </a:rPr>
              <a:t>个链队列中去，每个队列中的记录关键字的个位数相等；第一趟收集是改变所有非空队列的队尾的指针域，令其指向下一个非空队列的队头记录，重新将</a:t>
            </a:r>
            <a:r>
              <a:rPr kumimoji="1" lang="en-US" altLang="zh-CN" sz="2400">
                <a:latin typeface="Times New Roman" panose="02020603050405020304" pitchFamily="18" charset="0"/>
                <a:cs typeface="Times New Roman" panose="02020603050405020304" pitchFamily="18" charset="0"/>
              </a:rPr>
              <a:t>10</a:t>
            </a:r>
            <a:r>
              <a:rPr kumimoji="1" lang="zh-CN" altLang="en-US" sz="2400">
                <a:latin typeface="Times New Roman" panose="02020603050405020304" pitchFamily="18" charset="0"/>
                <a:cs typeface="Times New Roman" panose="02020603050405020304" pitchFamily="18" charset="0"/>
              </a:rPr>
              <a:t>个队列中的记录链成一个链表；第二趟分配和收集是针对十位数位进行的，过程和个位数位相同。其他位数一样。</a:t>
            </a:r>
          </a:p>
          <a:p>
            <a:endParaRPr kumimoji="1" lang="zh-CN" altLang="en-US" sz="2400">
              <a:latin typeface="Times New Roman" panose="02020603050405020304" pitchFamily="18" charset="0"/>
              <a:cs typeface="Times New Roman" panose="02020603050405020304" pitchFamily="18" charset="0"/>
            </a:endParaRPr>
          </a:p>
          <a:p>
            <a:r>
              <a:rPr kumimoji="1" lang="zh-CN" altLang="en-US" sz="2400">
                <a:latin typeface="Times New Roman" panose="02020603050405020304" pitchFamily="18" charset="0"/>
                <a:cs typeface="Times New Roman" panose="02020603050405020304" pitchFamily="18" charset="0"/>
              </a:rPr>
              <a:t>        例子和算法如下：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19203" name="Text Box 67"/>
          <p:cNvSpPr txBox="1">
            <a:spLocks noChangeArrowheads="1"/>
          </p:cNvSpPr>
          <p:nvPr/>
        </p:nvSpPr>
        <p:spPr bwMode="auto">
          <a:xfrm>
            <a:off x="112713" y="182563"/>
            <a:ext cx="611505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3200" b="1">
                <a:solidFill>
                  <a:srgbClr val="008080"/>
                </a:solidFill>
                <a:latin typeface="Times New Roman" panose="02020603050405020304" pitchFamily="18" charset="0"/>
                <a:ea typeface="仿宋_GB2312" pitchFamily="49" charset="-122"/>
              </a:rPr>
              <a:t>基数排序的“</a:t>
            </a:r>
            <a:r>
              <a:rPr kumimoji="1" lang="zh-CN" altLang="en-US" sz="3200" b="1">
                <a:solidFill>
                  <a:srgbClr val="008080"/>
                </a:solidFill>
                <a:latin typeface="Times New Roman" panose="02020603050405020304" pitchFamily="18" charset="0"/>
                <a:ea typeface="黑体" panose="02010609060101010101" pitchFamily="2" charset="-122"/>
              </a:rPr>
              <a:t>分配</a:t>
            </a:r>
            <a:r>
              <a:rPr kumimoji="1" lang="zh-CN" altLang="en-US" sz="3200" b="1">
                <a:solidFill>
                  <a:srgbClr val="008080"/>
                </a:solidFill>
                <a:latin typeface="Times New Roman" panose="02020603050405020304" pitchFamily="18" charset="0"/>
                <a:ea typeface="仿宋_GB2312" pitchFamily="49" charset="-122"/>
              </a:rPr>
              <a:t>”与“</a:t>
            </a:r>
            <a:r>
              <a:rPr kumimoji="1" lang="zh-CN" altLang="en-US" sz="3200" b="1">
                <a:solidFill>
                  <a:srgbClr val="008080"/>
                </a:solidFill>
                <a:latin typeface="Times New Roman" panose="02020603050405020304" pitchFamily="18" charset="0"/>
                <a:ea typeface="黑体" panose="02010609060101010101" pitchFamily="2" charset="-122"/>
              </a:rPr>
              <a:t>收集</a:t>
            </a:r>
            <a:r>
              <a:rPr kumimoji="1" lang="zh-CN" altLang="en-US" sz="3200" b="1">
                <a:solidFill>
                  <a:srgbClr val="008080"/>
                </a:solidFill>
                <a:latin typeface="Times New Roman" panose="02020603050405020304" pitchFamily="18" charset="0"/>
                <a:ea typeface="仿宋_GB2312" pitchFamily="49" charset="-122"/>
              </a:rPr>
              <a:t>”过程</a:t>
            </a:r>
            <a:endParaRPr kumimoji="1" lang="zh-CN" altLang="en-US" sz="3200" b="1">
              <a:solidFill>
                <a:srgbClr val="CC0000"/>
              </a:solidFill>
              <a:latin typeface="Times New Roman" panose="02020603050405020304" pitchFamily="18" charset="0"/>
              <a:ea typeface="仿宋_GB2312" pitchFamily="49" charset="-122"/>
            </a:endParaRPr>
          </a:p>
        </p:txBody>
      </p:sp>
      <p:sp>
        <p:nvSpPr>
          <p:cNvPr id="219204" name="Rectangle 68" descr="白色大理石"/>
          <p:cNvSpPr>
            <a:spLocks noChangeArrowheads="1"/>
          </p:cNvSpPr>
          <p:nvPr/>
        </p:nvSpPr>
        <p:spPr bwMode="auto">
          <a:xfrm>
            <a:off x="152400" y="990600"/>
            <a:ext cx="609600" cy="457200"/>
          </a:xfrm>
          <a:prstGeom prst="rect">
            <a:avLst/>
          </a:prstGeom>
          <a:blipFill dpi="0" rotWithShape="0">
            <a:blip r:embed="rId3"/>
            <a:srcRect/>
            <a:tile tx="0" ty="0" sx="100000" sy="100000" flip="none" algn="tl"/>
          </a:blipFill>
          <a:ln w="38100">
            <a:solidFill>
              <a:schemeClr val="tx2"/>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61</a:t>
            </a:r>
            <a:r>
              <a:rPr kumimoji="1" lang="en-US" altLang="zh-CN" sz="2800" b="1">
                <a:solidFill>
                  <a:srgbClr val="FF3300"/>
                </a:solidFill>
                <a:latin typeface="Times New Roman" panose="02020603050405020304" pitchFamily="18" charset="0"/>
                <a:ea typeface="宋体" panose="02010600030101010101" pitchFamily="2" charset="-122"/>
              </a:rPr>
              <a:t>4</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05" name="Line 69"/>
          <p:cNvSpPr>
            <a:spLocks noChangeShapeType="1"/>
          </p:cNvSpPr>
          <p:nvPr/>
        </p:nvSpPr>
        <p:spPr bwMode="auto">
          <a:xfrm>
            <a:off x="7620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06" name="Line 70"/>
          <p:cNvSpPr>
            <a:spLocks noChangeShapeType="1"/>
          </p:cNvSpPr>
          <p:nvPr/>
        </p:nvSpPr>
        <p:spPr bwMode="auto">
          <a:xfrm>
            <a:off x="16764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07" name="Rectangle 71" descr="白色大理石"/>
          <p:cNvSpPr>
            <a:spLocks noChangeArrowheads="1"/>
          </p:cNvSpPr>
          <p:nvPr/>
        </p:nvSpPr>
        <p:spPr bwMode="auto">
          <a:xfrm>
            <a:off x="1981200" y="990600"/>
            <a:ext cx="609600" cy="457200"/>
          </a:xfrm>
          <a:prstGeom prst="rect">
            <a:avLst/>
          </a:prstGeom>
          <a:blipFill dpi="0" rotWithShape="0">
            <a:blip r:embed="rId3"/>
            <a:srcRect/>
            <a:tile tx="0" ty="0" sx="100000" sy="100000" flip="none" algn="tl"/>
          </a:blipFill>
          <a:ln w="28575">
            <a:solidFill>
              <a:schemeClr val="tx2"/>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92</a:t>
            </a:r>
            <a:r>
              <a:rPr kumimoji="1" lang="en-US" altLang="zh-CN" sz="2800" b="1">
                <a:solidFill>
                  <a:srgbClr val="FF3300"/>
                </a:solidFill>
                <a:latin typeface="Times New Roman" panose="02020603050405020304" pitchFamily="18" charset="0"/>
                <a:ea typeface="宋体" panose="02010600030101010101" pitchFamily="2" charset="-122"/>
              </a:rPr>
              <a:t>1</a:t>
            </a:r>
          </a:p>
        </p:txBody>
      </p:sp>
      <p:sp>
        <p:nvSpPr>
          <p:cNvPr id="219208" name="Line 72"/>
          <p:cNvSpPr>
            <a:spLocks noChangeShapeType="1"/>
          </p:cNvSpPr>
          <p:nvPr/>
        </p:nvSpPr>
        <p:spPr bwMode="auto">
          <a:xfrm>
            <a:off x="25908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09" name="Rectangle 73" descr="白色大理石"/>
          <p:cNvSpPr>
            <a:spLocks noChangeArrowheads="1"/>
          </p:cNvSpPr>
          <p:nvPr/>
        </p:nvSpPr>
        <p:spPr bwMode="auto">
          <a:xfrm>
            <a:off x="2895600" y="990600"/>
            <a:ext cx="609600" cy="457200"/>
          </a:xfrm>
          <a:prstGeom prst="rect">
            <a:avLst/>
          </a:prstGeom>
          <a:blipFill dpi="0" rotWithShape="0">
            <a:blip r:embed="rId3"/>
            <a:srcRect/>
            <a:tile tx="0" ty="0" sx="100000" sy="100000" flip="none" algn="tl"/>
          </a:blipFill>
          <a:ln w="28575">
            <a:solidFill>
              <a:schemeClr val="tx2"/>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48</a:t>
            </a:r>
            <a:r>
              <a:rPr kumimoji="1" lang="en-US" altLang="zh-CN" sz="2800" b="1">
                <a:solidFill>
                  <a:srgbClr val="FF3300"/>
                </a:solidFill>
                <a:latin typeface="Times New Roman" panose="02020603050405020304" pitchFamily="18" charset="0"/>
                <a:ea typeface="宋体" panose="02010600030101010101" pitchFamily="2" charset="-122"/>
              </a:rPr>
              <a:t>5</a:t>
            </a:r>
          </a:p>
        </p:txBody>
      </p:sp>
      <p:sp>
        <p:nvSpPr>
          <p:cNvPr id="219210" name="Line 74"/>
          <p:cNvSpPr>
            <a:spLocks noChangeShapeType="1"/>
          </p:cNvSpPr>
          <p:nvPr/>
        </p:nvSpPr>
        <p:spPr bwMode="auto">
          <a:xfrm>
            <a:off x="35052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11" name="Rectangle 75" descr="白色大理石"/>
          <p:cNvSpPr>
            <a:spLocks noChangeArrowheads="1"/>
          </p:cNvSpPr>
          <p:nvPr/>
        </p:nvSpPr>
        <p:spPr bwMode="auto">
          <a:xfrm>
            <a:off x="3810000" y="990600"/>
            <a:ext cx="609600" cy="457200"/>
          </a:xfrm>
          <a:prstGeom prst="rect">
            <a:avLst/>
          </a:prstGeom>
          <a:blipFill dpi="0" rotWithShape="0">
            <a:blip r:embed="rId3"/>
            <a:srcRect/>
            <a:tile tx="0" ty="0" sx="100000" sy="100000" flip="none" algn="tl"/>
          </a:blipFill>
          <a:ln w="28575">
            <a:solidFill>
              <a:schemeClr val="tx2"/>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63</a:t>
            </a:r>
            <a:r>
              <a:rPr kumimoji="1" lang="en-US" altLang="zh-CN" sz="2800" b="1">
                <a:solidFill>
                  <a:srgbClr val="FF3300"/>
                </a:solidFill>
                <a:latin typeface="Times New Roman" panose="02020603050405020304" pitchFamily="18" charset="0"/>
                <a:ea typeface="宋体" panose="02010600030101010101" pitchFamily="2" charset="-122"/>
              </a:rPr>
              <a:t>7</a:t>
            </a:r>
          </a:p>
        </p:txBody>
      </p:sp>
      <p:sp>
        <p:nvSpPr>
          <p:cNvPr id="219212" name="Rectangle 76" descr="白色大理石"/>
          <p:cNvSpPr>
            <a:spLocks noChangeArrowheads="1"/>
          </p:cNvSpPr>
          <p:nvPr/>
        </p:nvSpPr>
        <p:spPr bwMode="auto">
          <a:xfrm>
            <a:off x="1066800" y="990600"/>
            <a:ext cx="609600" cy="457200"/>
          </a:xfrm>
          <a:prstGeom prst="rect">
            <a:avLst/>
          </a:prstGeom>
          <a:blipFill dpi="0" rotWithShape="0">
            <a:blip r:embed="rId3"/>
            <a:srcRect/>
            <a:tile tx="0" ty="0" sx="100000" sy="100000" flip="none" algn="tl"/>
          </a:blipFill>
          <a:ln w="28575">
            <a:solidFill>
              <a:schemeClr val="tx2"/>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73</a:t>
            </a:r>
            <a:r>
              <a:rPr kumimoji="1" lang="en-US" altLang="zh-CN" sz="2800" b="1">
                <a:solidFill>
                  <a:srgbClr val="FF3300"/>
                </a:solidFill>
                <a:latin typeface="Times New Roman" panose="02020603050405020304" pitchFamily="18" charset="0"/>
                <a:ea typeface="宋体" panose="02010600030101010101" pitchFamily="2" charset="-122"/>
              </a:rPr>
              <a:t>8</a:t>
            </a:r>
          </a:p>
        </p:txBody>
      </p:sp>
      <p:sp>
        <p:nvSpPr>
          <p:cNvPr id="219213" name="Line 77"/>
          <p:cNvSpPr>
            <a:spLocks noChangeShapeType="1"/>
          </p:cNvSpPr>
          <p:nvPr/>
        </p:nvSpPr>
        <p:spPr bwMode="auto">
          <a:xfrm>
            <a:off x="44196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14" name="Rectangle 78" descr="白色大理石"/>
          <p:cNvSpPr>
            <a:spLocks noChangeArrowheads="1"/>
          </p:cNvSpPr>
          <p:nvPr/>
        </p:nvSpPr>
        <p:spPr bwMode="auto">
          <a:xfrm>
            <a:off x="4724400" y="990600"/>
            <a:ext cx="609600" cy="457200"/>
          </a:xfrm>
          <a:prstGeom prst="rect">
            <a:avLst/>
          </a:prstGeom>
          <a:blipFill dpi="0" rotWithShape="0">
            <a:blip r:embed="rId3"/>
            <a:srcRect/>
            <a:tile tx="0" ty="0" sx="100000" sy="100000" flip="none" algn="tl"/>
          </a:blipFill>
          <a:ln w="28575">
            <a:solidFill>
              <a:schemeClr val="tx2"/>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10</a:t>
            </a:r>
            <a:r>
              <a:rPr kumimoji="1" lang="en-US" altLang="zh-CN" sz="2800" b="1">
                <a:solidFill>
                  <a:srgbClr val="FF3300"/>
                </a:solidFill>
                <a:latin typeface="Times New Roman" panose="02020603050405020304" pitchFamily="18" charset="0"/>
                <a:ea typeface="宋体" panose="02010600030101010101" pitchFamily="2" charset="-122"/>
              </a:rPr>
              <a:t>1</a:t>
            </a:r>
          </a:p>
        </p:txBody>
      </p:sp>
      <p:sp>
        <p:nvSpPr>
          <p:cNvPr id="219215" name="Line 79"/>
          <p:cNvSpPr>
            <a:spLocks noChangeShapeType="1"/>
          </p:cNvSpPr>
          <p:nvPr/>
        </p:nvSpPr>
        <p:spPr bwMode="auto">
          <a:xfrm>
            <a:off x="53340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16" name="Rectangle 80" descr="白色大理石"/>
          <p:cNvSpPr>
            <a:spLocks noChangeArrowheads="1"/>
          </p:cNvSpPr>
          <p:nvPr/>
        </p:nvSpPr>
        <p:spPr bwMode="auto">
          <a:xfrm>
            <a:off x="5638800" y="990600"/>
            <a:ext cx="609600" cy="457200"/>
          </a:xfrm>
          <a:prstGeom prst="rect">
            <a:avLst/>
          </a:prstGeom>
          <a:blipFill dpi="0" rotWithShape="0">
            <a:blip r:embed="rId3"/>
            <a:srcRect/>
            <a:tile tx="0" ty="0" sx="100000" sy="100000" flip="none" algn="tl"/>
          </a:blipFill>
          <a:ln w="28575">
            <a:solidFill>
              <a:schemeClr val="tx2"/>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21</a:t>
            </a:r>
            <a:r>
              <a:rPr kumimoji="1" lang="en-US" altLang="zh-CN" sz="2800" b="1">
                <a:solidFill>
                  <a:srgbClr val="FF3300"/>
                </a:solidFill>
                <a:latin typeface="Times New Roman" panose="02020603050405020304" pitchFamily="18" charset="0"/>
                <a:ea typeface="宋体" panose="02010600030101010101" pitchFamily="2" charset="-122"/>
              </a:rPr>
              <a:t>5</a:t>
            </a:r>
          </a:p>
        </p:txBody>
      </p:sp>
      <p:sp>
        <p:nvSpPr>
          <p:cNvPr id="219217" name="Line 81"/>
          <p:cNvSpPr>
            <a:spLocks noChangeShapeType="1"/>
          </p:cNvSpPr>
          <p:nvPr/>
        </p:nvSpPr>
        <p:spPr bwMode="auto">
          <a:xfrm>
            <a:off x="62484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18" name="Rectangle 82" descr="白色大理石"/>
          <p:cNvSpPr>
            <a:spLocks noChangeArrowheads="1"/>
          </p:cNvSpPr>
          <p:nvPr/>
        </p:nvSpPr>
        <p:spPr bwMode="auto">
          <a:xfrm>
            <a:off x="6553200" y="990600"/>
            <a:ext cx="609600" cy="457200"/>
          </a:xfrm>
          <a:prstGeom prst="rect">
            <a:avLst/>
          </a:prstGeom>
          <a:blipFill dpi="0" rotWithShape="0">
            <a:blip r:embed="rId3"/>
            <a:srcRect/>
            <a:tile tx="0" ty="0" sx="100000" sy="100000" flip="none" algn="tl"/>
          </a:blipFill>
          <a:ln w="28575">
            <a:solidFill>
              <a:schemeClr val="tx2"/>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53</a:t>
            </a:r>
            <a:r>
              <a:rPr kumimoji="1" lang="en-US" altLang="zh-CN" sz="2800" b="1">
                <a:solidFill>
                  <a:srgbClr val="FF3300"/>
                </a:solidFill>
                <a:latin typeface="Times New Roman" panose="02020603050405020304" pitchFamily="18" charset="0"/>
                <a:ea typeface="宋体" panose="02010600030101010101" pitchFamily="2" charset="-122"/>
              </a:rPr>
              <a:t>0</a:t>
            </a:r>
          </a:p>
        </p:txBody>
      </p:sp>
      <p:sp>
        <p:nvSpPr>
          <p:cNvPr id="219219" name="Line 83"/>
          <p:cNvSpPr>
            <a:spLocks noChangeShapeType="1"/>
          </p:cNvSpPr>
          <p:nvPr/>
        </p:nvSpPr>
        <p:spPr bwMode="auto">
          <a:xfrm>
            <a:off x="71628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20" name="Rectangle 84" descr="白色大理石"/>
          <p:cNvSpPr>
            <a:spLocks noChangeArrowheads="1"/>
          </p:cNvSpPr>
          <p:nvPr/>
        </p:nvSpPr>
        <p:spPr bwMode="auto">
          <a:xfrm>
            <a:off x="7467600" y="990600"/>
            <a:ext cx="609600" cy="457200"/>
          </a:xfrm>
          <a:prstGeom prst="rect">
            <a:avLst/>
          </a:prstGeom>
          <a:blipFill dpi="0" rotWithShape="0">
            <a:blip r:embed="rId3"/>
            <a:srcRect/>
            <a:tile tx="0" ty="0" sx="100000" sy="100000" flip="none" algn="tl"/>
          </a:blipFill>
          <a:ln w="28575">
            <a:solidFill>
              <a:schemeClr val="tx2"/>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79</a:t>
            </a:r>
            <a:r>
              <a:rPr kumimoji="1" lang="en-US" altLang="zh-CN" sz="2800" b="1">
                <a:solidFill>
                  <a:srgbClr val="FF3300"/>
                </a:solidFill>
                <a:latin typeface="Times New Roman" panose="02020603050405020304" pitchFamily="18" charset="0"/>
                <a:ea typeface="宋体" panose="02010600030101010101" pitchFamily="2" charset="-122"/>
              </a:rPr>
              <a:t>0</a:t>
            </a:r>
          </a:p>
        </p:txBody>
      </p:sp>
      <p:sp>
        <p:nvSpPr>
          <p:cNvPr id="219221" name="Line 85"/>
          <p:cNvSpPr>
            <a:spLocks noChangeShapeType="1"/>
          </p:cNvSpPr>
          <p:nvPr/>
        </p:nvSpPr>
        <p:spPr bwMode="auto">
          <a:xfrm>
            <a:off x="80772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22" name="Rectangle 86" descr="白色大理石"/>
          <p:cNvSpPr>
            <a:spLocks noChangeArrowheads="1"/>
          </p:cNvSpPr>
          <p:nvPr/>
        </p:nvSpPr>
        <p:spPr bwMode="auto">
          <a:xfrm>
            <a:off x="8382000" y="990600"/>
            <a:ext cx="609600" cy="457200"/>
          </a:xfrm>
          <a:prstGeom prst="rect">
            <a:avLst/>
          </a:prstGeom>
          <a:blipFill dpi="0" rotWithShape="0">
            <a:blip r:embed="rId3"/>
            <a:srcRect/>
            <a:tile tx="0" ty="0" sx="100000" sy="100000" flip="none" algn="tl"/>
          </a:blipFill>
          <a:ln w="28575">
            <a:solidFill>
              <a:schemeClr val="tx2"/>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30</a:t>
            </a:r>
            <a:r>
              <a:rPr kumimoji="1" lang="en-US" altLang="zh-CN" sz="2800" b="1">
                <a:solidFill>
                  <a:srgbClr val="FF3300"/>
                </a:solidFill>
                <a:latin typeface="Times New Roman" panose="02020603050405020304" pitchFamily="18" charset="0"/>
                <a:ea typeface="宋体" panose="02010600030101010101" pitchFamily="2" charset="-122"/>
              </a:rPr>
              <a:t>6</a:t>
            </a:r>
          </a:p>
        </p:txBody>
      </p:sp>
      <p:sp>
        <p:nvSpPr>
          <p:cNvPr id="219223" name="Text Box 87"/>
          <p:cNvSpPr txBox="1">
            <a:spLocks noChangeArrowheads="1"/>
          </p:cNvSpPr>
          <p:nvPr/>
        </p:nvSpPr>
        <p:spPr bwMode="auto">
          <a:xfrm>
            <a:off x="76200" y="1766888"/>
            <a:ext cx="5432425"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2800" b="1">
                <a:solidFill>
                  <a:srgbClr val="CC3300"/>
                </a:solidFill>
                <a:latin typeface="Times New Roman" panose="02020603050405020304" pitchFamily="18" charset="0"/>
                <a:ea typeface="仿宋_GB2312" pitchFamily="49" charset="-122"/>
              </a:rPr>
              <a:t>第一趟分配（按最低位 </a:t>
            </a:r>
            <a:r>
              <a:rPr kumimoji="1" lang="en-US" altLang="zh-CN" sz="2800" b="1" i="1">
                <a:solidFill>
                  <a:srgbClr val="CC3300"/>
                </a:solidFill>
                <a:latin typeface="Times New Roman" panose="02020603050405020304" pitchFamily="18" charset="0"/>
                <a:ea typeface="仿宋_GB2312" pitchFamily="49" charset="-122"/>
              </a:rPr>
              <a:t>i</a:t>
            </a:r>
            <a:r>
              <a:rPr kumimoji="1" lang="en-US" altLang="zh-CN" sz="2800" b="1">
                <a:solidFill>
                  <a:srgbClr val="CC3300"/>
                </a:solidFill>
                <a:latin typeface="Times New Roman" panose="02020603050405020304" pitchFamily="18" charset="0"/>
                <a:ea typeface="仿宋_GB2312" pitchFamily="49" charset="-122"/>
              </a:rPr>
              <a:t> = 3 </a:t>
            </a:r>
            <a:r>
              <a:rPr kumimoji="1" lang="zh-CN" altLang="en-US" sz="2800" b="1">
                <a:solidFill>
                  <a:srgbClr val="CC3300"/>
                </a:solidFill>
                <a:latin typeface="Times New Roman" panose="02020603050405020304" pitchFamily="18" charset="0"/>
                <a:ea typeface="仿宋_GB2312" pitchFamily="49" charset="-122"/>
              </a:rPr>
              <a:t>）</a:t>
            </a:r>
          </a:p>
        </p:txBody>
      </p:sp>
      <p:sp>
        <p:nvSpPr>
          <p:cNvPr id="219224" name="Text Box 88"/>
          <p:cNvSpPr txBox="1">
            <a:spLocks noChangeArrowheads="1"/>
          </p:cNvSpPr>
          <p:nvPr/>
        </p:nvSpPr>
        <p:spPr bwMode="auto">
          <a:xfrm>
            <a:off x="171450" y="2276475"/>
            <a:ext cx="88963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[0]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[1]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[2]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[3]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[4]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[5]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[6]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[7]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[8]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[9]</a:t>
            </a:r>
            <a:endParaRPr kumimoji="1" lang="en-US" altLang="zh-CN" sz="2800" b="1">
              <a:solidFill>
                <a:srgbClr val="0000CC"/>
              </a:solidFill>
              <a:latin typeface="Times New Roman" panose="02020603050405020304" pitchFamily="18" charset="0"/>
              <a:ea typeface="仿宋_GB2312" pitchFamily="49" charset="-122"/>
            </a:endParaRPr>
          </a:p>
        </p:txBody>
      </p:sp>
      <p:sp>
        <p:nvSpPr>
          <p:cNvPr id="219225" name="Line 89"/>
          <p:cNvSpPr>
            <a:spLocks noChangeShapeType="1"/>
          </p:cNvSpPr>
          <p:nvPr/>
        </p:nvSpPr>
        <p:spPr bwMode="auto">
          <a:xfrm>
            <a:off x="5334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26" name="Line 90"/>
          <p:cNvSpPr>
            <a:spLocks noChangeShapeType="1"/>
          </p:cNvSpPr>
          <p:nvPr/>
        </p:nvSpPr>
        <p:spPr bwMode="auto">
          <a:xfrm>
            <a:off x="14478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27" name="Line 91"/>
          <p:cNvSpPr>
            <a:spLocks noChangeShapeType="1"/>
          </p:cNvSpPr>
          <p:nvPr/>
        </p:nvSpPr>
        <p:spPr bwMode="auto">
          <a:xfrm>
            <a:off x="2339975"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28" name="Line 92"/>
          <p:cNvSpPr>
            <a:spLocks noChangeShapeType="1"/>
          </p:cNvSpPr>
          <p:nvPr/>
        </p:nvSpPr>
        <p:spPr bwMode="auto">
          <a:xfrm>
            <a:off x="32004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29" name="Line 93"/>
          <p:cNvSpPr>
            <a:spLocks noChangeShapeType="1"/>
          </p:cNvSpPr>
          <p:nvPr/>
        </p:nvSpPr>
        <p:spPr bwMode="auto">
          <a:xfrm>
            <a:off x="41148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30" name="Line 94"/>
          <p:cNvSpPr>
            <a:spLocks noChangeShapeType="1"/>
          </p:cNvSpPr>
          <p:nvPr/>
        </p:nvSpPr>
        <p:spPr bwMode="auto">
          <a:xfrm>
            <a:off x="50292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31" name="Line 95"/>
          <p:cNvSpPr>
            <a:spLocks noChangeShapeType="1"/>
          </p:cNvSpPr>
          <p:nvPr/>
        </p:nvSpPr>
        <p:spPr bwMode="auto">
          <a:xfrm>
            <a:off x="58674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32" name="Line 96"/>
          <p:cNvSpPr>
            <a:spLocks noChangeShapeType="1"/>
          </p:cNvSpPr>
          <p:nvPr/>
        </p:nvSpPr>
        <p:spPr bwMode="auto">
          <a:xfrm>
            <a:off x="67818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33" name="Line 97"/>
          <p:cNvSpPr>
            <a:spLocks noChangeShapeType="1"/>
          </p:cNvSpPr>
          <p:nvPr/>
        </p:nvSpPr>
        <p:spPr bwMode="auto">
          <a:xfrm>
            <a:off x="76962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34" name="Line 98"/>
          <p:cNvSpPr>
            <a:spLocks noChangeShapeType="1"/>
          </p:cNvSpPr>
          <p:nvPr/>
        </p:nvSpPr>
        <p:spPr bwMode="auto">
          <a:xfrm flipH="1">
            <a:off x="86106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35" name="Rectangle 99" descr="白色大理石"/>
          <p:cNvSpPr>
            <a:spLocks noChangeArrowheads="1"/>
          </p:cNvSpPr>
          <p:nvPr/>
        </p:nvSpPr>
        <p:spPr bwMode="auto">
          <a:xfrm>
            <a:off x="38100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61</a:t>
            </a:r>
            <a:r>
              <a:rPr kumimoji="1" lang="en-US" altLang="zh-CN" sz="2800" b="1">
                <a:solidFill>
                  <a:srgbClr val="FF3300"/>
                </a:solidFill>
                <a:latin typeface="Times New Roman" panose="02020603050405020304" pitchFamily="18" charset="0"/>
                <a:ea typeface="宋体" panose="02010600030101010101" pitchFamily="2" charset="-122"/>
              </a:rPr>
              <a:t>4</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36" name="Rectangle 100" descr="白色大理石"/>
          <p:cNvSpPr>
            <a:spLocks noChangeArrowheads="1"/>
          </p:cNvSpPr>
          <p:nvPr/>
        </p:nvSpPr>
        <p:spPr bwMode="auto">
          <a:xfrm>
            <a:off x="73914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73</a:t>
            </a:r>
            <a:r>
              <a:rPr kumimoji="1" lang="en-US" altLang="zh-CN" sz="2800" b="1">
                <a:solidFill>
                  <a:srgbClr val="FF3300"/>
                </a:solidFill>
                <a:latin typeface="Times New Roman" panose="02020603050405020304" pitchFamily="18" charset="0"/>
                <a:ea typeface="宋体" panose="02010600030101010101" pitchFamily="2" charset="-122"/>
              </a:rPr>
              <a:t>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37" name="Rectangle 101" descr="白色大理石"/>
          <p:cNvSpPr>
            <a:spLocks noChangeArrowheads="1"/>
          </p:cNvSpPr>
          <p:nvPr/>
        </p:nvSpPr>
        <p:spPr bwMode="auto">
          <a:xfrm>
            <a:off x="11430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92</a:t>
            </a:r>
            <a:r>
              <a:rPr kumimoji="1" lang="en-US" altLang="zh-CN" sz="2800" b="1">
                <a:solidFill>
                  <a:srgbClr val="FF3300"/>
                </a:solidFill>
                <a:latin typeface="Times New Roman" panose="02020603050405020304" pitchFamily="18" charset="0"/>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38" name="Rectangle 102" descr="白色大理石"/>
          <p:cNvSpPr>
            <a:spLocks noChangeArrowheads="1"/>
          </p:cNvSpPr>
          <p:nvPr/>
        </p:nvSpPr>
        <p:spPr bwMode="auto">
          <a:xfrm>
            <a:off x="47244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48</a:t>
            </a:r>
            <a:r>
              <a:rPr kumimoji="1" lang="en-US" altLang="zh-CN" sz="2800" b="1">
                <a:solidFill>
                  <a:srgbClr val="FF3300"/>
                </a:solidFill>
                <a:latin typeface="Times New Roman" panose="02020603050405020304" pitchFamily="18" charset="0"/>
                <a:ea typeface="宋体" panose="02010600030101010101" pitchFamily="2" charset="-122"/>
              </a:rPr>
              <a:t>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39" name="Rectangle 103" descr="白色大理石"/>
          <p:cNvSpPr>
            <a:spLocks noChangeArrowheads="1"/>
          </p:cNvSpPr>
          <p:nvPr/>
        </p:nvSpPr>
        <p:spPr bwMode="auto">
          <a:xfrm>
            <a:off x="64770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63</a:t>
            </a:r>
            <a:r>
              <a:rPr kumimoji="1" lang="en-US" altLang="zh-CN" sz="2800" b="1">
                <a:solidFill>
                  <a:srgbClr val="FF3300"/>
                </a:solidFill>
                <a:latin typeface="Times New Roman" panose="02020603050405020304" pitchFamily="18" charset="0"/>
                <a:ea typeface="宋体" panose="02010600030101010101" pitchFamily="2" charset="-122"/>
              </a:rPr>
              <a:t>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40" name="Rectangle 104" descr="白色大理石"/>
          <p:cNvSpPr>
            <a:spLocks noChangeArrowheads="1"/>
          </p:cNvSpPr>
          <p:nvPr/>
        </p:nvSpPr>
        <p:spPr bwMode="auto">
          <a:xfrm>
            <a:off x="1143000" y="30480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10</a:t>
            </a:r>
            <a:r>
              <a:rPr kumimoji="1" lang="en-US" altLang="zh-CN" sz="2800" b="1">
                <a:solidFill>
                  <a:srgbClr val="FF3300"/>
                </a:solidFill>
                <a:latin typeface="Times New Roman" panose="02020603050405020304" pitchFamily="18" charset="0"/>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41" name="Rectangle 105" descr="白色大理石"/>
          <p:cNvSpPr>
            <a:spLocks noChangeArrowheads="1"/>
          </p:cNvSpPr>
          <p:nvPr/>
        </p:nvSpPr>
        <p:spPr bwMode="auto">
          <a:xfrm>
            <a:off x="4724400" y="30480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21</a:t>
            </a:r>
            <a:r>
              <a:rPr kumimoji="1" lang="en-US" altLang="zh-CN" sz="2800" b="1">
                <a:solidFill>
                  <a:srgbClr val="FF3300"/>
                </a:solidFill>
                <a:latin typeface="Times New Roman" panose="02020603050405020304" pitchFamily="18" charset="0"/>
                <a:ea typeface="宋体" panose="02010600030101010101" pitchFamily="2" charset="-122"/>
              </a:rPr>
              <a:t>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42" name="Rectangle 106" descr="白色大理石"/>
          <p:cNvSpPr>
            <a:spLocks noChangeArrowheads="1"/>
          </p:cNvSpPr>
          <p:nvPr/>
        </p:nvSpPr>
        <p:spPr bwMode="auto">
          <a:xfrm>
            <a:off x="2286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53</a:t>
            </a:r>
            <a:r>
              <a:rPr kumimoji="1" lang="en-US" altLang="zh-CN" sz="2800" b="1">
                <a:solidFill>
                  <a:srgbClr val="FF3300"/>
                </a:solidFill>
                <a:latin typeface="Times New Roman" panose="02020603050405020304" pitchFamily="18" charset="0"/>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43" name="Rectangle 107" descr="白色大理石"/>
          <p:cNvSpPr>
            <a:spLocks noChangeArrowheads="1"/>
          </p:cNvSpPr>
          <p:nvPr/>
        </p:nvSpPr>
        <p:spPr bwMode="auto">
          <a:xfrm>
            <a:off x="228600" y="30480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79</a:t>
            </a:r>
            <a:r>
              <a:rPr kumimoji="1" lang="en-US" altLang="zh-CN" sz="2800" b="1">
                <a:solidFill>
                  <a:srgbClr val="FF3300"/>
                </a:solidFill>
                <a:latin typeface="Times New Roman" panose="02020603050405020304" pitchFamily="18" charset="0"/>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44" name="Rectangle 108" descr="白色大理石"/>
          <p:cNvSpPr>
            <a:spLocks noChangeArrowheads="1"/>
          </p:cNvSpPr>
          <p:nvPr/>
        </p:nvSpPr>
        <p:spPr bwMode="auto">
          <a:xfrm>
            <a:off x="55626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30</a:t>
            </a:r>
            <a:r>
              <a:rPr kumimoji="1" lang="en-US" altLang="zh-CN" sz="2800" b="1">
                <a:solidFill>
                  <a:srgbClr val="FF3300"/>
                </a:solidFill>
                <a:latin typeface="Times New Roman" panose="02020603050405020304" pitchFamily="18" charset="0"/>
                <a:ea typeface="宋体" panose="02010600030101010101" pitchFamily="2" charset="-122"/>
              </a:rPr>
              <a:t>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45" name="Text Box 109"/>
          <p:cNvSpPr txBox="1">
            <a:spLocks noChangeArrowheads="1"/>
          </p:cNvSpPr>
          <p:nvPr/>
        </p:nvSpPr>
        <p:spPr bwMode="auto">
          <a:xfrm>
            <a:off x="136525" y="4562475"/>
            <a:ext cx="89598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[0]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[1]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[2]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[3]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[4]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[5]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[6]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[7]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[8]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[9]</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19246" name="Text Box 110"/>
          <p:cNvSpPr txBox="1">
            <a:spLocks noChangeArrowheads="1"/>
          </p:cNvSpPr>
          <p:nvPr/>
        </p:nvSpPr>
        <p:spPr bwMode="auto">
          <a:xfrm>
            <a:off x="76200" y="5249863"/>
            <a:ext cx="2624138"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2800" b="1">
                <a:solidFill>
                  <a:srgbClr val="CC3300"/>
                </a:solidFill>
                <a:latin typeface="Times New Roman" panose="02020603050405020304" pitchFamily="18" charset="0"/>
                <a:ea typeface="仿宋_GB2312" pitchFamily="49" charset="-122"/>
              </a:rPr>
              <a:t>第一趟收集</a:t>
            </a:r>
          </a:p>
        </p:txBody>
      </p:sp>
      <p:sp>
        <p:nvSpPr>
          <p:cNvPr id="219247" name="Rectangle 111" descr="白色大理石"/>
          <p:cNvSpPr>
            <a:spLocks noChangeArrowheads="1"/>
          </p:cNvSpPr>
          <p:nvPr/>
        </p:nvSpPr>
        <p:spPr bwMode="auto">
          <a:xfrm>
            <a:off x="1524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53</a:t>
            </a:r>
            <a:r>
              <a:rPr kumimoji="1" lang="en-US" altLang="zh-CN" sz="2800" b="1">
                <a:solidFill>
                  <a:srgbClr val="FF3300"/>
                </a:solidFill>
                <a:latin typeface="Times New Roman" panose="02020603050405020304" pitchFamily="18" charset="0"/>
                <a:ea typeface="宋体" panose="02010600030101010101" pitchFamily="2" charset="-122"/>
              </a:rPr>
              <a:t>0</a:t>
            </a:r>
          </a:p>
        </p:txBody>
      </p:sp>
      <p:sp>
        <p:nvSpPr>
          <p:cNvPr id="219248" name="Line 112"/>
          <p:cNvSpPr>
            <a:spLocks noChangeShapeType="1"/>
          </p:cNvSpPr>
          <p:nvPr/>
        </p:nvSpPr>
        <p:spPr bwMode="auto">
          <a:xfrm>
            <a:off x="7620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49" name="Rectangle 113" descr="白色大理石"/>
          <p:cNvSpPr>
            <a:spLocks noChangeArrowheads="1"/>
          </p:cNvSpPr>
          <p:nvPr/>
        </p:nvSpPr>
        <p:spPr bwMode="auto">
          <a:xfrm>
            <a:off x="10668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79</a:t>
            </a:r>
            <a:r>
              <a:rPr kumimoji="1" lang="en-US" altLang="zh-CN" sz="2800" b="1">
                <a:solidFill>
                  <a:srgbClr val="FF3300"/>
                </a:solidFill>
                <a:latin typeface="Times New Roman" panose="02020603050405020304" pitchFamily="18" charset="0"/>
                <a:ea typeface="宋体" panose="02010600030101010101" pitchFamily="2" charset="-122"/>
              </a:rPr>
              <a:t>0</a:t>
            </a:r>
          </a:p>
        </p:txBody>
      </p:sp>
      <p:sp>
        <p:nvSpPr>
          <p:cNvPr id="219250" name="Line 114"/>
          <p:cNvSpPr>
            <a:spLocks noChangeShapeType="1"/>
          </p:cNvSpPr>
          <p:nvPr/>
        </p:nvSpPr>
        <p:spPr bwMode="auto">
          <a:xfrm>
            <a:off x="16764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51" name="Rectangle 115" descr="白色大理石"/>
          <p:cNvSpPr>
            <a:spLocks noChangeArrowheads="1"/>
          </p:cNvSpPr>
          <p:nvPr/>
        </p:nvSpPr>
        <p:spPr bwMode="auto">
          <a:xfrm>
            <a:off x="19812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92</a:t>
            </a:r>
            <a:r>
              <a:rPr kumimoji="1" lang="en-US" altLang="zh-CN" sz="2800" b="1">
                <a:solidFill>
                  <a:srgbClr val="FF3300"/>
                </a:solidFill>
                <a:latin typeface="Times New Roman" panose="02020603050405020304" pitchFamily="18" charset="0"/>
                <a:ea typeface="宋体" panose="02010600030101010101" pitchFamily="2" charset="-122"/>
              </a:rPr>
              <a:t>1</a:t>
            </a:r>
          </a:p>
        </p:txBody>
      </p:sp>
      <p:sp>
        <p:nvSpPr>
          <p:cNvPr id="219252" name="Line 116"/>
          <p:cNvSpPr>
            <a:spLocks noChangeShapeType="1"/>
          </p:cNvSpPr>
          <p:nvPr/>
        </p:nvSpPr>
        <p:spPr bwMode="auto">
          <a:xfrm>
            <a:off x="25908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53" name="Rectangle 117" descr="白色大理石"/>
          <p:cNvSpPr>
            <a:spLocks noChangeArrowheads="1"/>
          </p:cNvSpPr>
          <p:nvPr/>
        </p:nvSpPr>
        <p:spPr bwMode="auto">
          <a:xfrm>
            <a:off x="2895600" y="5943600"/>
            <a:ext cx="609600" cy="457200"/>
          </a:xfrm>
          <a:prstGeom prst="rect">
            <a:avLst/>
          </a:prstGeom>
          <a:blipFill dpi="0" rotWithShape="0">
            <a:blip r:embed="rId3"/>
            <a:srcRect/>
            <a:tile tx="0" ty="0" sx="100000" sy="100000" flip="none" algn="tl"/>
          </a:blipFill>
          <a:ln w="3810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10</a:t>
            </a:r>
            <a:r>
              <a:rPr kumimoji="1" lang="en-US" altLang="zh-CN" sz="2800" b="1">
                <a:solidFill>
                  <a:srgbClr val="FF3300"/>
                </a:solidFill>
                <a:latin typeface="Times New Roman" panose="02020603050405020304" pitchFamily="18" charset="0"/>
                <a:ea typeface="宋体" panose="02010600030101010101" pitchFamily="2" charset="-122"/>
              </a:rPr>
              <a:t>1</a:t>
            </a:r>
          </a:p>
        </p:txBody>
      </p:sp>
      <p:sp>
        <p:nvSpPr>
          <p:cNvPr id="219254" name="Line 118"/>
          <p:cNvSpPr>
            <a:spLocks noChangeShapeType="1"/>
          </p:cNvSpPr>
          <p:nvPr/>
        </p:nvSpPr>
        <p:spPr bwMode="auto">
          <a:xfrm>
            <a:off x="35052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55" name="Rectangle 119" descr="白色大理石"/>
          <p:cNvSpPr>
            <a:spLocks noChangeArrowheads="1"/>
          </p:cNvSpPr>
          <p:nvPr/>
        </p:nvSpPr>
        <p:spPr bwMode="auto">
          <a:xfrm>
            <a:off x="38100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61</a:t>
            </a:r>
            <a:r>
              <a:rPr kumimoji="1" lang="en-US" altLang="zh-CN" sz="2800" b="1">
                <a:solidFill>
                  <a:srgbClr val="FF3300"/>
                </a:solidFill>
                <a:latin typeface="Times New Roman" panose="02020603050405020304" pitchFamily="18" charset="0"/>
                <a:ea typeface="宋体" panose="02010600030101010101" pitchFamily="2" charset="-122"/>
              </a:rPr>
              <a:t>4</a:t>
            </a:r>
          </a:p>
        </p:txBody>
      </p:sp>
      <p:sp>
        <p:nvSpPr>
          <p:cNvPr id="219256" name="Line 120"/>
          <p:cNvSpPr>
            <a:spLocks noChangeShapeType="1"/>
          </p:cNvSpPr>
          <p:nvPr/>
        </p:nvSpPr>
        <p:spPr bwMode="auto">
          <a:xfrm>
            <a:off x="44196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57" name="Rectangle 121" descr="白色大理石"/>
          <p:cNvSpPr>
            <a:spLocks noChangeArrowheads="1"/>
          </p:cNvSpPr>
          <p:nvPr/>
        </p:nvSpPr>
        <p:spPr bwMode="auto">
          <a:xfrm>
            <a:off x="47244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48</a:t>
            </a:r>
            <a:r>
              <a:rPr kumimoji="1" lang="en-US" altLang="zh-CN" sz="2800" b="1">
                <a:solidFill>
                  <a:srgbClr val="FF3300"/>
                </a:solidFill>
                <a:latin typeface="Times New Roman" panose="02020603050405020304" pitchFamily="18" charset="0"/>
                <a:ea typeface="宋体" panose="02010600030101010101" pitchFamily="2" charset="-122"/>
              </a:rPr>
              <a:t>5</a:t>
            </a:r>
          </a:p>
        </p:txBody>
      </p:sp>
      <p:sp>
        <p:nvSpPr>
          <p:cNvPr id="219258" name="Line 122"/>
          <p:cNvSpPr>
            <a:spLocks noChangeShapeType="1"/>
          </p:cNvSpPr>
          <p:nvPr/>
        </p:nvSpPr>
        <p:spPr bwMode="auto">
          <a:xfrm>
            <a:off x="53340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59" name="Rectangle 123" descr="白色大理石"/>
          <p:cNvSpPr>
            <a:spLocks noChangeArrowheads="1"/>
          </p:cNvSpPr>
          <p:nvPr/>
        </p:nvSpPr>
        <p:spPr bwMode="auto">
          <a:xfrm>
            <a:off x="56388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21</a:t>
            </a:r>
            <a:r>
              <a:rPr kumimoji="1" lang="en-US" altLang="zh-CN" sz="2800" b="1">
                <a:solidFill>
                  <a:srgbClr val="FF3300"/>
                </a:solidFill>
                <a:latin typeface="Times New Roman" panose="02020603050405020304" pitchFamily="18" charset="0"/>
                <a:ea typeface="宋体" panose="02010600030101010101" pitchFamily="2" charset="-122"/>
              </a:rPr>
              <a:t>5</a:t>
            </a:r>
          </a:p>
        </p:txBody>
      </p:sp>
      <p:sp>
        <p:nvSpPr>
          <p:cNvPr id="219260" name="Line 124"/>
          <p:cNvSpPr>
            <a:spLocks noChangeShapeType="1"/>
          </p:cNvSpPr>
          <p:nvPr/>
        </p:nvSpPr>
        <p:spPr bwMode="auto">
          <a:xfrm>
            <a:off x="62484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61" name="Rectangle 125" descr="白色大理石"/>
          <p:cNvSpPr>
            <a:spLocks noChangeArrowheads="1"/>
          </p:cNvSpPr>
          <p:nvPr/>
        </p:nvSpPr>
        <p:spPr bwMode="auto">
          <a:xfrm>
            <a:off x="6553200" y="5943600"/>
            <a:ext cx="609600" cy="457200"/>
          </a:xfrm>
          <a:prstGeom prst="rect">
            <a:avLst/>
          </a:prstGeom>
          <a:blipFill dpi="0" rotWithShape="0">
            <a:blip r:embed="rId3"/>
            <a:srcRect/>
            <a:tile tx="0" ty="0" sx="100000" sy="100000" flip="none" algn="tl"/>
          </a:blipFill>
          <a:ln w="3810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30</a:t>
            </a:r>
            <a:r>
              <a:rPr kumimoji="1" lang="en-US" altLang="zh-CN" sz="2800" b="1">
                <a:solidFill>
                  <a:srgbClr val="FF3300"/>
                </a:solidFill>
                <a:latin typeface="Times New Roman" panose="02020603050405020304" pitchFamily="18" charset="0"/>
                <a:ea typeface="宋体" panose="02010600030101010101" pitchFamily="2" charset="-122"/>
              </a:rPr>
              <a:t>6</a:t>
            </a:r>
          </a:p>
        </p:txBody>
      </p:sp>
      <p:sp>
        <p:nvSpPr>
          <p:cNvPr id="219262" name="Line 126"/>
          <p:cNvSpPr>
            <a:spLocks noChangeShapeType="1"/>
          </p:cNvSpPr>
          <p:nvPr/>
        </p:nvSpPr>
        <p:spPr bwMode="auto">
          <a:xfrm>
            <a:off x="71628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63" name="Rectangle 127" descr="白色大理石"/>
          <p:cNvSpPr>
            <a:spLocks noChangeArrowheads="1"/>
          </p:cNvSpPr>
          <p:nvPr/>
        </p:nvSpPr>
        <p:spPr bwMode="auto">
          <a:xfrm>
            <a:off x="74676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63</a:t>
            </a:r>
            <a:r>
              <a:rPr kumimoji="1" lang="en-US" altLang="zh-CN" sz="2800" b="1">
                <a:solidFill>
                  <a:srgbClr val="FF3300"/>
                </a:solidFill>
                <a:latin typeface="Times New Roman" panose="02020603050405020304" pitchFamily="18" charset="0"/>
                <a:ea typeface="宋体" panose="02010600030101010101" pitchFamily="2" charset="-122"/>
              </a:rPr>
              <a:t>7</a:t>
            </a:r>
          </a:p>
        </p:txBody>
      </p:sp>
      <p:sp>
        <p:nvSpPr>
          <p:cNvPr id="219264" name="Line 128"/>
          <p:cNvSpPr>
            <a:spLocks noChangeShapeType="1"/>
          </p:cNvSpPr>
          <p:nvPr/>
        </p:nvSpPr>
        <p:spPr bwMode="auto">
          <a:xfrm>
            <a:off x="80772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65" name="Rectangle 129" descr="白色大理石"/>
          <p:cNvSpPr>
            <a:spLocks noChangeArrowheads="1"/>
          </p:cNvSpPr>
          <p:nvPr/>
        </p:nvSpPr>
        <p:spPr bwMode="auto">
          <a:xfrm>
            <a:off x="83820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73</a:t>
            </a:r>
            <a:r>
              <a:rPr kumimoji="1" lang="en-US" altLang="zh-CN" sz="2800" b="1">
                <a:solidFill>
                  <a:srgbClr val="FF3300"/>
                </a:solidFill>
                <a:latin typeface="Times New Roman" panose="02020603050405020304" pitchFamily="18" charset="0"/>
                <a:ea typeface="宋体" panose="02010600030101010101" pitchFamily="2" charset="-122"/>
              </a:rPr>
              <a:t>8</a:t>
            </a:r>
          </a:p>
        </p:txBody>
      </p:sp>
      <p:sp>
        <p:nvSpPr>
          <p:cNvPr id="219267" name="Rectangle 131"/>
          <p:cNvSpPr>
            <a:spLocks noChangeArrowheads="1"/>
          </p:cNvSpPr>
          <p:nvPr/>
        </p:nvSpPr>
        <p:spPr bwMode="auto">
          <a:xfrm>
            <a:off x="7380288" y="188913"/>
            <a:ext cx="1512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sz="3200" b="1">
                <a:solidFill>
                  <a:srgbClr val="CC0000"/>
                </a:solidFill>
                <a:latin typeface="Times New Roman" panose="02020603050405020304" pitchFamily="18" charset="0"/>
                <a:ea typeface="仿宋_GB2312" pitchFamily="49" charset="-122"/>
              </a:rPr>
              <a:t>第一趟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19223"/>
                                        </p:tgtEl>
                                        <p:attrNameLst>
                                          <p:attrName>style.visibility</p:attrName>
                                        </p:attrNameLst>
                                      </p:cBhvr>
                                      <p:to>
                                        <p:strVal val="visible"/>
                                      </p:to>
                                    </p:set>
                                    <p:anim calcmode="lin" valueType="num">
                                      <p:cBhvr>
                                        <p:cTn id="7" dur="1000" fill="hold"/>
                                        <p:tgtEl>
                                          <p:spTgt spid="219223"/>
                                        </p:tgtEl>
                                        <p:attrNameLst>
                                          <p:attrName>ppt_x</p:attrName>
                                        </p:attrNameLst>
                                      </p:cBhvr>
                                      <p:tavLst>
                                        <p:tav tm="0">
                                          <p:val>
                                            <p:strVal val="#ppt_x-.2"/>
                                          </p:val>
                                        </p:tav>
                                        <p:tav tm="100000">
                                          <p:val>
                                            <p:strVal val="#ppt_x"/>
                                          </p:val>
                                        </p:tav>
                                      </p:tavLst>
                                    </p:anim>
                                    <p:anim calcmode="lin" valueType="num">
                                      <p:cBhvr>
                                        <p:cTn id="8" dur="1000" fill="hold"/>
                                        <p:tgtEl>
                                          <p:spTgt spid="219223"/>
                                        </p:tgtEl>
                                        <p:attrNameLst>
                                          <p:attrName>ppt_y</p:attrName>
                                        </p:attrNameLst>
                                      </p:cBhvr>
                                      <p:tavLst>
                                        <p:tav tm="0">
                                          <p:val>
                                            <p:strVal val="#ppt_y"/>
                                          </p:val>
                                        </p:tav>
                                        <p:tav tm="100000">
                                          <p:val>
                                            <p:strVal val="#ppt_y"/>
                                          </p:val>
                                        </p:tav>
                                      </p:tavLst>
                                    </p:anim>
                                    <p:animEffect transition="in" filter="wipe(right)" prLst="gradientSize: 0.1">
                                      <p:cBhvr>
                                        <p:cTn id="9" dur="1000"/>
                                        <p:tgtEl>
                                          <p:spTgt spid="219223"/>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219224"/>
                                        </p:tgtEl>
                                        <p:attrNameLst>
                                          <p:attrName>style.visibility</p:attrName>
                                        </p:attrNameLst>
                                      </p:cBhvr>
                                      <p:to>
                                        <p:strVal val="visible"/>
                                      </p:to>
                                    </p:set>
                                    <p:anim calcmode="lin" valueType="num">
                                      <p:cBhvr>
                                        <p:cTn id="12" dur="1000" fill="hold"/>
                                        <p:tgtEl>
                                          <p:spTgt spid="219224"/>
                                        </p:tgtEl>
                                        <p:attrNameLst>
                                          <p:attrName>ppt_x</p:attrName>
                                        </p:attrNameLst>
                                      </p:cBhvr>
                                      <p:tavLst>
                                        <p:tav tm="0">
                                          <p:val>
                                            <p:strVal val="#ppt_x-.2"/>
                                          </p:val>
                                        </p:tav>
                                        <p:tav tm="100000">
                                          <p:val>
                                            <p:strVal val="#ppt_x"/>
                                          </p:val>
                                        </p:tav>
                                      </p:tavLst>
                                    </p:anim>
                                    <p:anim calcmode="lin" valueType="num">
                                      <p:cBhvr>
                                        <p:cTn id="13" dur="1000" fill="hold"/>
                                        <p:tgtEl>
                                          <p:spTgt spid="21922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19224"/>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219225"/>
                                        </p:tgtEl>
                                        <p:attrNameLst>
                                          <p:attrName>style.visibility</p:attrName>
                                        </p:attrNameLst>
                                      </p:cBhvr>
                                      <p:to>
                                        <p:strVal val="visible"/>
                                      </p:to>
                                    </p:set>
                                    <p:anim calcmode="lin" valueType="num">
                                      <p:cBhvr>
                                        <p:cTn id="17" dur="1000" fill="hold"/>
                                        <p:tgtEl>
                                          <p:spTgt spid="219225"/>
                                        </p:tgtEl>
                                        <p:attrNameLst>
                                          <p:attrName>ppt_x</p:attrName>
                                        </p:attrNameLst>
                                      </p:cBhvr>
                                      <p:tavLst>
                                        <p:tav tm="0">
                                          <p:val>
                                            <p:strVal val="#ppt_x-.2"/>
                                          </p:val>
                                        </p:tav>
                                        <p:tav tm="100000">
                                          <p:val>
                                            <p:strVal val="#ppt_x"/>
                                          </p:val>
                                        </p:tav>
                                      </p:tavLst>
                                    </p:anim>
                                    <p:anim calcmode="lin" valueType="num">
                                      <p:cBhvr>
                                        <p:cTn id="18" dur="1000" fill="hold"/>
                                        <p:tgtEl>
                                          <p:spTgt spid="219225"/>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19225"/>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219226"/>
                                        </p:tgtEl>
                                        <p:attrNameLst>
                                          <p:attrName>style.visibility</p:attrName>
                                        </p:attrNameLst>
                                      </p:cBhvr>
                                      <p:to>
                                        <p:strVal val="visible"/>
                                      </p:to>
                                    </p:set>
                                    <p:anim calcmode="lin" valueType="num">
                                      <p:cBhvr>
                                        <p:cTn id="22" dur="1000" fill="hold"/>
                                        <p:tgtEl>
                                          <p:spTgt spid="219226"/>
                                        </p:tgtEl>
                                        <p:attrNameLst>
                                          <p:attrName>ppt_x</p:attrName>
                                        </p:attrNameLst>
                                      </p:cBhvr>
                                      <p:tavLst>
                                        <p:tav tm="0">
                                          <p:val>
                                            <p:strVal val="#ppt_x-.2"/>
                                          </p:val>
                                        </p:tav>
                                        <p:tav tm="100000">
                                          <p:val>
                                            <p:strVal val="#ppt_x"/>
                                          </p:val>
                                        </p:tav>
                                      </p:tavLst>
                                    </p:anim>
                                    <p:anim calcmode="lin" valueType="num">
                                      <p:cBhvr>
                                        <p:cTn id="23" dur="1000" fill="hold"/>
                                        <p:tgtEl>
                                          <p:spTgt spid="219226"/>
                                        </p:tgtEl>
                                        <p:attrNameLst>
                                          <p:attrName>ppt_y</p:attrName>
                                        </p:attrNameLst>
                                      </p:cBhvr>
                                      <p:tavLst>
                                        <p:tav tm="0">
                                          <p:val>
                                            <p:strVal val="#ppt_y"/>
                                          </p:val>
                                        </p:tav>
                                        <p:tav tm="100000">
                                          <p:val>
                                            <p:strVal val="#ppt_y"/>
                                          </p:val>
                                        </p:tav>
                                      </p:tavLst>
                                    </p:anim>
                                    <p:animEffect transition="in" filter="wipe(right)" prLst="gradientSize: 0.1">
                                      <p:cBhvr>
                                        <p:cTn id="24" dur="1000"/>
                                        <p:tgtEl>
                                          <p:spTgt spid="219226"/>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219227"/>
                                        </p:tgtEl>
                                        <p:attrNameLst>
                                          <p:attrName>style.visibility</p:attrName>
                                        </p:attrNameLst>
                                      </p:cBhvr>
                                      <p:to>
                                        <p:strVal val="visible"/>
                                      </p:to>
                                    </p:set>
                                    <p:anim calcmode="lin" valueType="num">
                                      <p:cBhvr>
                                        <p:cTn id="27" dur="1000" fill="hold"/>
                                        <p:tgtEl>
                                          <p:spTgt spid="219227"/>
                                        </p:tgtEl>
                                        <p:attrNameLst>
                                          <p:attrName>ppt_x</p:attrName>
                                        </p:attrNameLst>
                                      </p:cBhvr>
                                      <p:tavLst>
                                        <p:tav tm="0">
                                          <p:val>
                                            <p:strVal val="#ppt_x-.2"/>
                                          </p:val>
                                        </p:tav>
                                        <p:tav tm="100000">
                                          <p:val>
                                            <p:strVal val="#ppt_x"/>
                                          </p:val>
                                        </p:tav>
                                      </p:tavLst>
                                    </p:anim>
                                    <p:anim calcmode="lin" valueType="num">
                                      <p:cBhvr>
                                        <p:cTn id="28" dur="1000" fill="hold"/>
                                        <p:tgtEl>
                                          <p:spTgt spid="219227"/>
                                        </p:tgtEl>
                                        <p:attrNameLst>
                                          <p:attrName>ppt_y</p:attrName>
                                        </p:attrNameLst>
                                      </p:cBhvr>
                                      <p:tavLst>
                                        <p:tav tm="0">
                                          <p:val>
                                            <p:strVal val="#ppt_y"/>
                                          </p:val>
                                        </p:tav>
                                        <p:tav tm="100000">
                                          <p:val>
                                            <p:strVal val="#ppt_y"/>
                                          </p:val>
                                        </p:tav>
                                      </p:tavLst>
                                    </p:anim>
                                    <p:animEffect transition="in" filter="wipe(right)" prLst="gradientSize: 0.1">
                                      <p:cBhvr>
                                        <p:cTn id="29" dur="1000"/>
                                        <p:tgtEl>
                                          <p:spTgt spid="219227"/>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219228"/>
                                        </p:tgtEl>
                                        <p:attrNameLst>
                                          <p:attrName>style.visibility</p:attrName>
                                        </p:attrNameLst>
                                      </p:cBhvr>
                                      <p:to>
                                        <p:strVal val="visible"/>
                                      </p:to>
                                    </p:set>
                                    <p:anim calcmode="lin" valueType="num">
                                      <p:cBhvr>
                                        <p:cTn id="32" dur="1000" fill="hold"/>
                                        <p:tgtEl>
                                          <p:spTgt spid="219228"/>
                                        </p:tgtEl>
                                        <p:attrNameLst>
                                          <p:attrName>ppt_x</p:attrName>
                                        </p:attrNameLst>
                                      </p:cBhvr>
                                      <p:tavLst>
                                        <p:tav tm="0">
                                          <p:val>
                                            <p:strVal val="#ppt_x-.2"/>
                                          </p:val>
                                        </p:tav>
                                        <p:tav tm="100000">
                                          <p:val>
                                            <p:strVal val="#ppt_x"/>
                                          </p:val>
                                        </p:tav>
                                      </p:tavLst>
                                    </p:anim>
                                    <p:anim calcmode="lin" valueType="num">
                                      <p:cBhvr>
                                        <p:cTn id="33" dur="1000" fill="hold"/>
                                        <p:tgtEl>
                                          <p:spTgt spid="219228"/>
                                        </p:tgtEl>
                                        <p:attrNameLst>
                                          <p:attrName>ppt_y</p:attrName>
                                        </p:attrNameLst>
                                      </p:cBhvr>
                                      <p:tavLst>
                                        <p:tav tm="0">
                                          <p:val>
                                            <p:strVal val="#ppt_y"/>
                                          </p:val>
                                        </p:tav>
                                        <p:tav tm="100000">
                                          <p:val>
                                            <p:strVal val="#ppt_y"/>
                                          </p:val>
                                        </p:tav>
                                      </p:tavLst>
                                    </p:anim>
                                    <p:animEffect transition="in" filter="wipe(right)" prLst="gradientSize: 0.1">
                                      <p:cBhvr>
                                        <p:cTn id="34" dur="1000"/>
                                        <p:tgtEl>
                                          <p:spTgt spid="219228"/>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219229"/>
                                        </p:tgtEl>
                                        <p:attrNameLst>
                                          <p:attrName>style.visibility</p:attrName>
                                        </p:attrNameLst>
                                      </p:cBhvr>
                                      <p:to>
                                        <p:strVal val="visible"/>
                                      </p:to>
                                    </p:set>
                                    <p:anim calcmode="lin" valueType="num">
                                      <p:cBhvr>
                                        <p:cTn id="37" dur="1000" fill="hold"/>
                                        <p:tgtEl>
                                          <p:spTgt spid="219229"/>
                                        </p:tgtEl>
                                        <p:attrNameLst>
                                          <p:attrName>ppt_x</p:attrName>
                                        </p:attrNameLst>
                                      </p:cBhvr>
                                      <p:tavLst>
                                        <p:tav tm="0">
                                          <p:val>
                                            <p:strVal val="#ppt_x-.2"/>
                                          </p:val>
                                        </p:tav>
                                        <p:tav tm="100000">
                                          <p:val>
                                            <p:strVal val="#ppt_x"/>
                                          </p:val>
                                        </p:tav>
                                      </p:tavLst>
                                    </p:anim>
                                    <p:anim calcmode="lin" valueType="num">
                                      <p:cBhvr>
                                        <p:cTn id="38" dur="1000" fill="hold"/>
                                        <p:tgtEl>
                                          <p:spTgt spid="219229"/>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19229"/>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219230"/>
                                        </p:tgtEl>
                                        <p:attrNameLst>
                                          <p:attrName>style.visibility</p:attrName>
                                        </p:attrNameLst>
                                      </p:cBhvr>
                                      <p:to>
                                        <p:strVal val="visible"/>
                                      </p:to>
                                    </p:set>
                                    <p:anim calcmode="lin" valueType="num">
                                      <p:cBhvr>
                                        <p:cTn id="42" dur="1000" fill="hold"/>
                                        <p:tgtEl>
                                          <p:spTgt spid="219230"/>
                                        </p:tgtEl>
                                        <p:attrNameLst>
                                          <p:attrName>ppt_x</p:attrName>
                                        </p:attrNameLst>
                                      </p:cBhvr>
                                      <p:tavLst>
                                        <p:tav tm="0">
                                          <p:val>
                                            <p:strVal val="#ppt_x-.2"/>
                                          </p:val>
                                        </p:tav>
                                        <p:tav tm="100000">
                                          <p:val>
                                            <p:strVal val="#ppt_x"/>
                                          </p:val>
                                        </p:tav>
                                      </p:tavLst>
                                    </p:anim>
                                    <p:anim calcmode="lin" valueType="num">
                                      <p:cBhvr>
                                        <p:cTn id="43" dur="1000" fill="hold"/>
                                        <p:tgtEl>
                                          <p:spTgt spid="219230"/>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19230"/>
                                        </p:tgtEl>
                                      </p:cBhvr>
                                    </p:animEffect>
                                  </p:childTnLst>
                                </p:cTn>
                              </p:par>
                              <p:par>
                                <p:cTn id="45" presetID="29" presetClass="entr" presetSubtype="0" fill="hold" grpId="0" nodeType="withEffect">
                                  <p:stCondLst>
                                    <p:cond delay="0"/>
                                  </p:stCondLst>
                                  <p:childTnLst>
                                    <p:set>
                                      <p:cBhvr>
                                        <p:cTn id="46" dur="1" fill="hold">
                                          <p:stCondLst>
                                            <p:cond delay="0"/>
                                          </p:stCondLst>
                                        </p:cTn>
                                        <p:tgtEl>
                                          <p:spTgt spid="219231"/>
                                        </p:tgtEl>
                                        <p:attrNameLst>
                                          <p:attrName>style.visibility</p:attrName>
                                        </p:attrNameLst>
                                      </p:cBhvr>
                                      <p:to>
                                        <p:strVal val="visible"/>
                                      </p:to>
                                    </p:set>
                                    <p:anim calcmode="lin" valueType="num">
                                      <p:cBhvr>
                                        <p:cTn id="47" dur="1000" fill="hold"/>
                                        <p:tgtEl>
                                          <p:spTgt spid="219231"/>
                                        </p:tgtEl>
                                        <p:attrNameLst>
                                          <p:attrName>ppt_x</p:attrName>
                                        </p:attrNameLst>
                                      </p:cBhvr>
                                      <p:tavLst>
                                        <p:tav tm="0">
                                          <p:val>
                                            <p:strVal val="#ppt_x-.2"/>
                                          </p:val>
                                        </p:tav>
                                        <p:tav tm="100000">
                                          <p:val>
                                            <p:strVal val="#ppt_x"/>
                                          </p:val>
                                        </p:tav>
                                      </p:tavLst>
                                    </p:anim>
                                    <p:anim calcmode="lin" valueType="num">
                                      <p:cBhvr>
                                        <p:cTn id="48" dur="1000" fill="hold"/>
                                        <p:tgtEl>
                                          <p:spTgt spid="219231"/>
                                        </p:tgtEl>
                                        <p:attrNameLst>
                                          <p:attrName>ppt_y</p:attrName>
                                        </p:attrNameLst>
                                      </p:cBhvr>
                                      <p:tavLst>
                                        <p:tav tm="0">
                                          <p:val>
                                            <p:strVal val="#ppt_y"/>
                                          </p:val>
                                        </p:tav>
                                        <p:tav tm="100000">
                                          <p:val>
                                            <p:strVal val="#ppt_y"/>
                                          </p:val>
                                        </p:tav>
                                      </p:tavLst>
                                    </p:anim>
                                    <p:animEffect transition="in" filter="wipe(right)" prLst="gradientSize: 0.1">
                                      <p:cBhvr>
                                        <p:cTn id="49" dur="1000"/>
                                        <p:tgtEl>
                                          <p:spTgt spid="219231"/>
                                        </p:tgtEl>
                                      </p:cBhvr>
                                    </p:animEffect>
                                  </p:childTnLst>
                                </p:cTn>
                              </p:par>
                              <p:par>
                                <p:cTn id="50" presetID="29" presetClass="entr" presetSubtype="0" fill="hold" grpId="0" nodeType="withEffect">
                                  <p:stCondLst>
                                    <p:cond delay="0"/>
                                  </p:stCondLst>
                                  <p:childTnLst>
                                    <p:set>
                                      <p:cBhvr>
                                        <p:cTn id="51" dur="1" fill="hold">
                                          <p:stCondLst>
                                            <p:cond delay="0"/>
                                          </p:stCondLst>
                                        </p:cTn>
                                        <p:tgtEl>
                                          <p:spTgt spid="219232"/>
                                        </p:tgtEl>
                                        <p:attrNameLst>
                                          <p:attrName>style.visibility</p:attrName>
                                        </p:attrNameLst>
                                      </p:cBhvr>
                                      <p:to>
                                        <p:strVal val="visible"/>
                                      </p:to>
                                    </p:set>
                                    <p:anim calcmode="lin" valueType="num">
                                      <p:cBhvr>
                                        <p:cTn id="52" dur="1000" fill="hold"/>
                                        <p:tgtEl>
                                          <p:spTgt spid="219232"/>
                                        </p:tgtEl>
                                        <p:attrNameLst>
                                          <p:attrName>ppt_x</p:attrName>
                                        </p:attrNameLst>
                                      </p:cBhvr>
                                      <p:tavLst>
                                        <p:tav tm="0">
                                          <p:val>
                                            <p:strVal val="#ppt_x-.2"/>
                                          </p:val>
                                        </p:tav>
                                        <p:tav tm="100000">
                                          <p:val>
                                            <p:strVal val="#ppt_x"/>
                                          </p:val>
                                        </p:tav>
                                      </p:tavLst>
                                    </p:anim>
                                    <p:anim calcmode="lin" valueType="num">
                                      <p:cBhvr>
                                        <p:cTn id="53" dur="1000" fill="hold"/>
                                        <p:tgtEl>
                                          <p:spTgt spid="219232"/>
                                        </p:tgtEl>
                                        <p:attrNameLst>
                                          <p:attrName>ppt_y</p:attrName>
                                        </p:attrNameLst>
                                      </p:cBhvr>
                                      <p:tavLst>
                                        <p:tav tm="0">
                                          <p:val>
                                            <p:strVal val="#ppt_y"/>
                                          </p:val>
                                        </p:tav>
                                        <p:tav tm="100000">
                                          <p:val>
                                            <p:strVal val="#ppt_y"/>
                                          </p:val>
                                        </p:tav>
                                      </p:tavLst>
                                    </p:anim>
                                    <p:animEffect transition="in" filter="wipe(right)" prLst="gradientSize: 0.1">
                                      <p:cBhvr>
                                        <p:cTn id="54" dur="1000"/>
                                        <p:tgtEl>
                                          <p:spTgt spid="219232"/>
                                        </p:tgtEl>
                                      </p:cBhvr>
                                    </p:animEffect>
                                  </p:childTnLst>
                                </p:cTn>
                              </p:par>
                              <p:par>
                                <p:cTn id="55" presetID="29" presetClass="entr" presetSubtype="0" fill="hold" grpId="0" nodeType="withEffect">
                                  <p:stCondLst>
                                    <p:cond delay="0"/>
                                  </p:stCondLst>
                                  <p:childTnLst>
                                    <p:set>
                                      <p:cBhvr>
                                        <p:cTn id="56" dur="1" fill="hold">
                                          <p:stCondLst>
                                            <p:cond delay="0"/>
                                          </p:stCondLst>
                                        </p:cTn>
                                        <p:tgtEl>
                                          <p:spTgt spid="219233"/>
                                        </p:tgtEl>
                                        <p:attrNameLst>
                                          <p:attrName>style.visibility</p:attrName>
                                        </p:attrNameLst>
                                      </p:cBhvr>
                                      <p:to>
                                        <p:strVal val="visible"/>
                                      </p:to>
                                    </p:set>
                                    <p:anim calcmode="lin" valueType="num">
                                      <p:cBhvr>
                                        <p:cTn id="57" dur="1000" fill="hold"/>
                                        <p:tgtEl>
                                          <p:spTgt spid="219233"/>
                                        </p:tgtEl>
                                        <p:attrNameLst>
                                          <p:attrName>ppt_x</p:attrName>
                                        </p:attrNameLst>
                                      </p:cBhvr>
                                      <p:tavLst>
                                        <p:tav tm="0">
                                          <p:val>
                                            <p:strVal val="#ppt_x-.2"/>
                                          </p:val>
                                        </p:tav>
                                        <p:tav tm="100000">
                                          <p:val>
                                            <p:strVal val="#ppt_x"/>
                                          </p:val>
                                        </p:tav>
                                      </p:tavLst>
                                    </p:anim>
                                    <p:anim calcmode="lin" valueType="num">
                                      <p:cBhvr>
                                        <p:cTn id="58" dur="1000" fill="hold"/>
                                        <p:tgtEl>
                                          <p:spTgt spid="219233"/>
                                        </p:tgtEl>
                                        <p:attrNameLst>
                                          <p:attrName>ppt_y</p:attrName>
                                        </p:attrNameLst>
                                      </p:cBhvr>
                                      <p:tavLst>
                                        <p:tav tm="0">
                                          <p:val>
                                            <p:strVal val="#ppt_y"/>
                                          </p:val>
                                        </p:tav>
                                        <p:tav tm="100000">
                                          <p:val>
                                            <p:strVal val="#ppt_y"/>
                                          </p:val>
                                        </p:tav>
                                      </p:tavLst>
                                    </p:anim>
                                    <p:animEffect transition="in" filter="wipe(right)" prLst="gradientSize: 0.1">
                                      <p:cBhvr>
                                        <p:cTn id="59" dur="1000"/>
                                        <p:tgtEl>
                                          <p:spTgt spid="219233"/>
                                        </p:tgtEl>
                                      </p:cBhvr>
                                    </p:animEffect>
                                  </p:childTnLst>
                                </p:cTn>
                              </p:par>
                              <p:par>
                                <p:cTn id="60" presetID="29" presetClass="entr" presetSubtype="0" fill="hold" grpId="0" nodeType="withEffect">
                                  <p:stCondLst>
                                    <p:cond delay="0"/>
                                  </p:stCondLst>
                                  <p:childTnLst>
                                    <p:set>
                                      <p:cBhvr>
                                        <p:cTn id="61" dur="1" fill="hold">
                                          <p:stCondLst>
                                            <p:cond delay="0"/>
                                          </p:stCondLst>
                                        </p:cTn>
                                        <p:tgtEl>
                                          <p:spTgt spid="219234"/>
                                        </p:tgtEl>
                                        <p:attrNameLst>
                                          <p:attrName>style.visibility</p:attrName>
                                        </p:attrNameLst>
                                      </p:cBhvr>
                                      <p:to>
                                        <p:strVal val="visible"/>
                                      </p:to>
                                    </p:set>
                                    <p:anim calcmode="lin" valueType="num">
                                      <p:cBhvr>
                                        <p:cTn id="62" dur="1000" fill="hold"/>
                                        <p:tgtEl>
                                          <p:spTgt spid="219234"/>
                                        </p:tgtEl>
                                        <p:attrNameLst>
                                          <p:attrName>ppt_x</p:attrName>
                                        </p:attrNameLst>
                                      </p:cBhvr>
                                      <p:tavLst>
                                        <p:tav tm="0">
                                          <p:val>
                                            <p:strVal val="#ppt_x-.2"/>
                                          </p:val>
                                        </p:tav>
                                        <p:tav tm="100000">
                                          <p:val>
                                            <p:strVal val="#ppt_x"/>
                                          </p:val>
                                        </p:tav>
                                      </p:tavLst>
                                    </p:anim>
                                    <p:anim calcmode="lin" valueType="num">
                                      <p:cBhvr>
                                        <p:cTn id="63" dur="1000" fill="hold"/>
                                        <p:tgtEl>
                                          <p:spTgt spid="219234"/>
                                        </p:tgtEl>
                                        <p:attrNameLst>
                                          <p:attrName>ppt_y</p:attrName>
                                        </p:attrNameLst>
                                      </p:cBhvr>
                                      <p:tavLst>
                                        <p:tav tm="0">
                                          <p:val>
                                            <p:strVal val="#ppt_y"/>
                                          </p:val>
                                        </p:tav>
                                        <p:tav tm="100000">
                                          <p:val>
                                            <p:strVal val="#ppt_y"/>
                                          </p:val>
                                        </p:tav>
                                      </p:tavLst>
                                    </p:anim>
                                    <p:animEffect transition="in" filter="wipe(right)" prLst="gradientSize: 0.1">
                                      <p:cBhvr>
                                        <p:cTn id="64" dur="1000"/>
                                        <p:tgtEl>
                                          <p:spTgt spid="219234"/>
                                        </p:tgtEl>
                                      </p:cBhvr>
                                    </p:animEffect>
                                  </p:childTnLst>
                                </p:cTn>
                              </p:par>
                              <p:par>
                                <p:cTn id="65" presetID="29" presetClass="entr" presetSubtype="0" fill="hold" grpId="0" nodeType="withEffect">
                                  <p:stCondLst>
                                    <p:cond delay="0"/>
                                  </p:stCondLst>
                                  <p:childTnLst>
                                    <p:set>
                                      <p:cBhvr>
                                        <p:cTn id="66" dur="1" fill="hold">
                                          <p:stCondLst>
                                            <p:cond delay="0"/>
                                          </p:stCondLst>
                                        </p:cTn>
                                        <p:tgtEl>
                                          <p:spTgt spid="219245"/>
                                        </p:tgtEl>
                                        <p:attrNameLst>
                                          <p:attrName>style.visibility</p:attrName>
                                        </p:attrNameLst>
                                      </p:cBhvr>
                                      <p:to>
                                        <p:strVal val="visible"/>
                                      </p:to>
                                    </p:set>
                                    <p:anim calcmode="lin" valueType="num">
                                      <p:cBhvr>
                                        <p:cTn id="67" dur="1000" fill="hold"/>
                                        <p:tgtEl>
                                          <p:spTgt spid="219245"/>
                                        </p:tgtEl>
                                        <p:attrNameLst>
                                          <p:attrName>ppt_x</p:attrName>
                                        </p:attrNameLst>
                                      </p:cBhvr>
                                      <p:tavLst>
                                        <p:tav tm="0">
                                          <p:val>
                                            <p:strVal val="#ppt_x-.2"/>
                                          </p:val>
                                        </p:tav>
                                        <p:tav tm="100000">
                                          <p:val>
                                            <p:strVal val="#ppt_x"/>
                                          </p:val>
                                        </p:tav>
                                      </p:tavLst>
                                    </p:anim>
                                    <p:anim calcmode="lin" valueType="num">
                                      <p:cBhvr>
                                        <p:cTn id="68" dur="1000" fill="hold"/>
                                        <p:tgtEl>
                                          <p:spTgt spid="219245"/>
                                        </p:tgtEl>
                                        <p:attrNameLst>
                                          <p:attrName>ppt_y</p:attrName>
                                        </p:attrNameLst>
                                      </p:cBhvr>
                                      <p:tavLst>
                                        <p:tav tm="0">
                                          <p:val>
                                            <p:strVal val="#ppt_y"/>
                                          </p:val>
                                        </p:tav>
                                        <p:tav tm="100000">
                                          <p:val>
                                            <p:strVal val="#ppt_y"/>
                                          </p:val>
                                        </p:tav>
                                      </p:tavLst>
                                    </p:anim>
                                    <p:animEffect transition="in" filter="wipe(right)" prLst="gradientSize: 0.1">
                                      <p:cBhvr>
                                        <p:cTn id="69" dur="1000"/>
                                        <p:tgtEl>
                                          <p:spTgt spid="219245"/>
                                        </p:tgtEl>
                                      </p:cBhvr>
                                    </p:animEffect>
                                  </p:childTnLst>
                                </p:cTn>
                              </p:par>
                            </p:childTnLst>
                          </p:cTn>
                        </p:par>
                      </p:childTnLst>
                    </p:cTn>
                  </p:par>
                  <p:par>
                    <p:cTn id="70" fill="hold">
                      <p:stCondLst>
                        <p:cond delay="indefinite"/>
                      </p:stCondLst>
                      <p:childTnLst>
                        <p:par>
                          <p:cTn id="71" fill="hold">
                            <p:stCondLst>
                              <p:cond delay="0"/>
                            </p:stCondLst>
                            <p:childTnLst>
                              <p:par>
                                <p:cTn id="72" presetID="29" presetClass="entr" presetSubtype="0" fill="hold" grpId="0" nodeType="clickEffect">
                                  <p:stCondLst>
                                    <p:cond delay="0"/>
                                  </p:stCondLst>
                                  <p:childTnLst>
                                    <p:set>
                                      <p:cBhvr>
                                        <p:cTn id="73" dur="1" fill="hold">
                                          <p:stCondLst>
                                            <p:cond delay="0"/>
                                          </p:stCondLst>
                                        </p:cTn>
                                        <p:tgtEl>
                                          <p:spTgt spid="219235"/>
                                        </p:tgtEl>
                                        <p:attrNameLst>
                                          <p:attrName>style.visibility</p:attrName>
                                        </p:attrNameLst>
                                      </p:cBhvr>
                                      <p:to>
                                        <p:strVal val="visible"/>
                                      </p:to>
                                    </p:set>
                                    <p:anim calcmode="lin" valueType="num">
                                      <p:cBhvr>
                                        <p:cTn id="74" dur="1000" fill="hold"/>
                                        <p:tgtEl>
                                          <p:spTgt spid="219235"/>
                                        </p:tgtEl>
                                        <p:attrNameLst>
                                          <p:attrName>ppt_x</p:attrName>
                                        </p:attrNameLst>
                                      </p:cBhvr>
                                      <p:tavLst>
                                        <p:tav tm="0">
                                          <p:val>
                                            <p:strVal val="#ppt_x-.2"/>
                                          </p:val>
                                        </p:tav>
                                        <p:tav tm="100000">
                                          <p:val>
                                            <p:strVal val="#ppt_x"/>
                                          </p:val>
                                        </p:tav>
                                      </p:tavLst>
                                    </p:anim>
                                    <p:anim calcmode="lin" valueType="num">
                                      <p:cBhvr>
                                        <p:cTn id="75" dur="1000" fill="hold"/>
                                        <p:tgtEl>
                                          <p:spTgt spid="219235"/>
                                        </p:tgtEl>
                                        <p:attrNameLst>
                                          <p:attrName>ppt_y</p:attrName>
                                        </p:attrNameLst>
                                      </p:cBhvr>
                                      <p:tavLst>
                                        <p:tav tm="0">
                                          <p:val>
                                            <p:strVal val="#ppt_y"/>
                                          </p:val>
                                        </p:tav>
                                        <p:tav tm="100000">
                                          <p:val>
                                            <p:strVal val="#ppt_y"/>
                                          </p:val>
                                        </p:tav>
                                      </p:tavLst>
                                    </p:anim>
                                    <p:animEffect transition="in" filter="wipe(right)" prLst="gradientSize: 0.1">
                                      <p:cBhvr>
                                        <p:cTn id="76" dur="1000"/>
                                        <p:tgtEl>
                                          <p:spTgt spid="219235"/>
                                        </p:tgtEl>
                                      </p:cBhvr>
                                    </p:animEffect>
                                  </p:childTnLst>
                                </p:cTn>
                              </p:par>
                              <p:par>
                                <p:cTn id="77" presetID="7" presetClass="emph" presetSubtype="2" fill="hold" nodeType="withEffect">
                                  <p:stCondLst>
                                    <p:cond delay="0"/>
                                  </p:stCondLst>
                                  <p:childTnLst>
                                    <p:animClr clrSpc="rgb" dir="cw">
                                      <p:cBhvr>
                                        <p:cTn id="78" dur="2000" fill="hold"/>
                                        <p:tgtEl>
                                          <p:spTgt spid="219204"/>
                                        </p:tgtEl>
                                        <p:attrNameLst>
                                          <p:attrName>stroke.color</p:attrName>
                                        </p:attrNameLst>
                                      </p:cBhvr>
                                      <p:to>
                                        <a:srgbClr val="CC0000"/>
                                      </p:to>
                                    </p:animClr>
                                    <p:set>
                                      <p:cBhvr>
                                        <p:cTn id="79" dur="2000" fill="hold"/>
                                        <p:tgtEl>
                                          <p:spTgt spid="219204"/>
                                        </p:tgtEl>
                                        <p:attrNameLst>
                                          <p:attrName>stroke.on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29" presetClass="entr" presetSubtype="0" fill="hold" grpId="0" nodeType="clickEffect">
                                  <p:stCondLst>
                                    <p:cond delay="0"/>
                                  </p:stCondLst>
                                  <p:childTnLst>
                                    <p:set>
                                      <p:cBhvr>
                                        <p:cTn id="83" dur="1" fill="hold">
                                          <p:stCondLst>
                                            <p:cond delay="0"/>
                                          </p:stCondLst>
                                        </p:cTn>
                                        <p:tgtEl>
                                          <p:spTgt spid="219236"/>
                                        </p:tgtEl>
                                        <p:attrNameLst>
                                          <p:attrName>style.visibility</p:attrName>
                                        </p:attrNameLst>
                                      </p:cBhvr>
                                      <p:to>
                                        <p:strVal val="visible"/>
                                      </p:to>
                                    </p:set>
                                    <p:anim calcmode="lin" valueType="num">
                                      <p:cBhvr>
                                        <p:cTn id="84" dur="1000" fill="hold"/>
                                        <p:tgtEl>
                                          <p:spTgt spid="219236"/>
                                        </p:tgtEl>
                                        <p:attrNameLst>
                                          <p:attrName>ppt_x</p:attrName>
                                        </p:attrNameLst>
                                      </p:cBhvr>
                                      <p:tavLst>
                                        <p:tav tm="0">
                                          <p:val>
                                            <p:strVal val="#ppt_x-.2"/>
                                          </p:val>
                                        </p:tav>
                                        <p:tav tm="100000">
                                          <p:val>
                                            <p:strVal val="#ppt_x"/>
                                          </p:val>
                                        </p:tav>
                                      </p:tavLst>
                                    </p:anim>
                                    <p:anim calcmode="lin" valueType="num">
                                      <p:cBhvr>
                                        <p:cTn id="85" dur="1000" fill="hold"/>
                                        <p:tgtEl>
                                          <p:spTgt spid="219236"/>
                                        </p:tgtEl>
                                        <p:attrNameLst>
                                          <p:attrName>ppt_y</p:attrName>
                                        </p:attrNameLst>
                                      </p:cBhvr>
                                      <p:tavLst>
                                        <p:tav tm="0">
                                          <p:val>
                                            <p:strVal val="#ppt_y"/>
                                          </p:val>
                                        </p:tav>
                                        <p:tav tm="100000">
                                          <p:val>
                                            <p:strVal val="#ppt_y"/>
                                          </p:val>
                                        </p:tav>
                                      </p:tavLst>
                                    </p:anim>
                                    <p:animEffect transition="in" filter="wipe(right)" prLst="gradientSize: 0.1">
                                      <p:cBhvr>
                                        <p:cTn id="86" dur="1000"/>
                                        <p:tgtEl>
                                          <p:spTgt spid="219236"/>
                                        </p:tgtEl>
                                      </p:cBhvr>
                                    </p:animEffect>
                                  </p:childTnLst>
                                </p:cTn>
                              </p:par>
                              <p:par>
                                <p:cTn id="87" presetID="7" presetClass="emph" presetSubtype="2" fill="hold" nodeType="withEffect">
                                  <p:stCondLst>
                                    <p:cond delay="0"/>
                                  </p:stCondLst>
                                  <p:childTnLst>
                                    <p:animClr clrSpc="rgb" dir="cw">
                                      <p:cBhvr>
                                        <p:cTn id="88" dur="2000" fill="hold"/>
                                        <p:tgtEl>
                                          <p:spTgt spid="219212"/>
                                        </p:tgtEl>
                                        <p:attrNameLst>
                                          <p:attrName>stroke.color</p:attrName>
                                        </p:attrNameLst>
                                      </p:cBhvr>
                                      <p:to>
                                        <a:srgbClr val="CC0000"/>
                                      </p:to>
                                    </p:animClr>
                                    <p:set>
                                      <p:cBhvr>
                                        <p:cTn id="89" dur="2000" fill="hold"/>
                                        <p:tgtEl>
                                          <p:spTgt spid="219212"/>
                                        </p:tgtEl>
                                        <p:attrNameLst>
                                          <p:attrName>stroke.on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29" presetClass="entr" presetSubtype="0" fill="hold" grpId="0" nodeType="clickEffect">
                                  <p:stCondLst>
                                    <p:cond delay="0"/>
                                  </p:stCondLst>
                                  <p:childTnLst>
                                    <p:set>
                                      <p:cBhvr>
                                        <p:cTn id="93" dur="1" fill="hold">
                                          <p:stCondLst>
                                            <p:cond delay="0"/>
                                          </p:stCondLst>
                                        </p:cTn>
                                        <p:tgtEl>
                                          <p:spTgt spid="219237"/>
                                        </p:tgtEl>
                                        <p:attrNameLst>
                                          <p:attrName>style.visibility</p:attrName>
                                        </p:attrNameLst>
                                      </p:cBhvr>
                                      <p:to>
                                        <p:strVal val="visible"/>
                                      </p:to>
                                    </p:set>
                                    <p:anim calcmode="lin" valueType="num">
                                      <p:cBhvr>
                                        <p:cTn id="94" dur="1000" fill="hold"/>
                                        <p:tgtEl>
                                          <p:spTgt spid="219237"/>
                                        </p:tgtEl>
                                        <p:attrNameLst>
                                          <p:attrName>ppt_x</p:attrName>
                                        </p:attrNameLst>
                                      </p:cBhvr>
                                      <p:tavLst>
                                        <p:tav tm="0">
                                          <p:val>
                                            <p:strVal val="#ppt_x-.2"/>
                                          </p:val>
                                        </p:tav>
                                        <p:tav tm="100000">
                                          <p:val>
                                            <p:strVal val="#ppt_x"/>
                                          </p:val>
                                        </p:tav>
                                      </p:tavLst>
                                    </p:anim>
                                    <p:anim calcmode="lin" valueType="num">
                                      <p:cBhvr>
                                        <p:cTn id="95" dur="1000" fill="hold"/>
                                        <p:tgtEl>
                                          <p:spTgt spid="219237"/>
                                        </p:tgtEl>
                                        <p:attrNameLst>
                                          <p:attrName>ppt_y</p:attrName>
                                        </p:attrNameLst>
                                      </p:cBhvr>
                                      <p:tavLst>
                                        <p:tav tm="0">
                                          <p:val>
                                            <p:strVal val="#ppt_y"/>
                                          </p:val>
                                        </p:tav>
                                        <p:tav tm="100000">
                                          <p:val>
                                            <p:strVal val="#ppt_y"/>
                                          </p:val>
                                        </p:tav>
                                      </p:tavLst>
                                    </p:anim>
                                    <p:animEffect transition="in" filter="wipe(right)" prLst="gradientSize: 0.1">
                                      <p:cBhvr>
                                        <p:cTn id="96" dur="1000"/>
                                        <p:tgtEl>
                                          <p:spTgt spid="219237"/>
                                        </p:tgtEl>
                                      </p:cBhvr>
                                    </p:animEffect>
                                  </p:childTnLst>
                                </p:cTn>
                              </p:par>
                              <p:par>
                                <p:cTn id="97" presetID="7" presetClass="emph" presetSubtype="2" fill="hold" nodeType="withEffect">
                                  <p:stCondLst>
                                    <p:cond delay="0"/>
                                  </p:stCondLst>
                                  <p:childTnLst>
                                    <p:animClr clrSpc="rgb" dir="cw">
                                      <p:cBhvr>
                                        <p:cTn id="98" dur="2000" fill="hold"/>
                                        <p:tgtEl>
                                          <p:spTgt spid="219207"/>
                                        </p:tgtEl>
                                        <p:attrNameLst>
                                          <p:attrName>stroke.color</p:attrName>
                                        </p:attrNameLst>
                                      </p:cBhvr>
                                      <p:to>
                                        <a:srgbClr val="CC0000"/>
                                      </p:to>
                                    </p:animClr>
                                    <p:set>
                                      <p:cBhvr>
                                        <p:cTn id="99" dur="2000" fill="hold"/>
                                        <p:tgtEl>
                                          <p:spTgt spid="219207"/>
                                        </p:tgtEl>
                                        <p:attrNameLst>
                                          <p:attrName>stroke.on</p:attrName>
                                        </p:attrNameLst>
                                      </p:cBhvr>
                                      <p:to>
                                        <p:strVal val="true"/>
                                      </p:to>
                                    </p:set>
                                  </p:childTnLst>
                                </p:cTn>
                              </p:par>
                            </p:childTnLst>
                          </p:cTn>
                        </p:par>
                      </p:childTnLst>
                    </p:cTn>
                  </p:par>
                  <p:par>
                    <p:cTn id="100" fill="hold">
                      <p:stCondLst>
                        <p:cond delay="indefinite"/>
                      </p:stCondLst>
                      <p:childTnLst>
                        <p:par>
                          <p:cTn id="101" fill="hold">
                            <p:stCondLst>
                              <p:cond delay="0"/>
                            </p:stCondLst>
                            <p:childTnLst>
                              <p:par>
                                <p:cTn id="102" presetID="29" presetClass="entr" presetSubtype="0" fill="hold" grpId="0" nodeType="clickEffect">
                                  <p:stCondLst>
                                    <p:cond delay="0"/>
                                  </p:stCondLst>
                                  <p:childTnLst>
                                    <p:set>
                                      <p:cBhvr>
                                        <p:cTn id="103" dur="1" fill="hold">
                                          <p:stCondLst>
                                            <p:cond delay="0"/>
                                          </p:stCondLst>
                                        </p:cTn>
                                        <p:tgtEl>
                                          <p:spTgt spid="219238"/>
                                        </p:tgtEl>
                                        <p:attrNameLst>
                                          <p:attrName>style.visibility</p:attrName>
                                        </p:attrNameLst>
                                      </p:cBhvr>
                                      <p:to>
                                        <p:strVal val="visible"/>
                                      </p:to>
                                    </p:set>
                                    <p:anim calcmode="lin" valueType="num">
                                      <p:cBhvr>
                                        <p:cTn id="104" dur="1000" fill="hold"/>
                                        <p:tgtEl>
                                          <p:spTgt spid="219238"/>
                                        </p:tgtEl>
                                        <p:attrNameLst>
                                          <p:attrName>ppt_x</p:attrName>
                                        </p:attrNameLst>
                                      </p:cBhvr>
                                      <p:tavLst>
                                        <p:tav tm="0">
                                          <p:val>
                                            <p:strVal val="#ppt_x-.2"/>
                                          </p:val>
                                        </p:tav>
                                        <p:tav tm="100000">
                                          <p:val>
                                            <p:strVal val="#ppt_x"/>
                                          </p:val>
                                        </p:tav>
                                      </p:tavLst>
                                    </p:anim>
                                    <p:anim calcmode="lin" valueType="num">
                                      <p:cBhvr>
                                        <p:cTn id="105" dur="1000" fill="hold"/>
                                        <p:tgtEl>
                                          <p:spTgt spid="219238"/>
                                        </p:tgtEl>
                                        <p:attrNameLst>
                                          <p:attrName>ppt_y</p:attrName>
                                        </p:attrNameLst>
                                      </p:cBhvr>
                                      <p:tavLst>
                                        <p:tav tm="0">
                                          <p:val>
                                            <p:strVal val="#ppt_y"/>
                                          </p:val>
                                        </p:tav>
                                        <p:tav tm="100000">
                                          <p:val>
                                            <p:strVal val="#ppt_y"/>
                                          </p:val>
                                        </p:tav>
                                      </p:tavLst>
                                    </p:anim>
                                    <p:animEffect transition="in" filter="wipe(right)" prLst="gradientSize: 0.1">
                                      <p:cBhvr>
                                        <p:cTn id="106" dur="1000"/>
                                        <p:tgtEl>
                                          <p:spTgt spid="219238"/>
                                        </p:tgtEl>
                                      </p:cBhvr>
                                    </p:animEffect>
                                  </p:childTnLst>
                                </p:cTn>
                              </p:par>
                              <p:par>
                                <p:cTn id="107" presetID="7" presetClass="emph" presetSubtype="2" fill="hold" nodeType="withEffect">
                                  <p:stCondLst>
                                    <p:cond delay="0"/>
                                  </p:stCondLst>
                                  <p:childTnLst>
                                    <p:animClr clrSpc="rgb" dir="cw">
                                      <p:cBhvr>
                                        <p:cTn id="108" dur="2000" fill="hold"/>
                                        <p:tgtEl>
                                          <p:spTgt spid="219209"/>
                                        </p:tgtEl>
                                        <p:attrNameLst>
                                          <p:attrName>stroke.color</p:attrName>
                                        </p:attrNameLst>
                                      </p:cBhvr>
                                      <p:to>
                                        <a:srgbClr val="CC0000"/>
                                      </p:to>
                                    </p:animClr>
                                    <p:set>
                                      <p:cBhvr>
                                        <p:cTn id="109" dur="2000" fill="hold"/>
                                        <p:tgtEl>
                                          <p:spTgt spid="219209"/>
                                        </p:tgtEl>
                                        <p:attrNameLst>
                                          <p:attrName>stroke.on</p:attrName>
                                        </p:attrNameLst>
                                      </p:cBhvr>
                                      <p:to>
                                        <p:strVal val="true"/>
                                      </p:to>
                                    </p:set>
                                  </p:childTnLst>
                                </p:cTn>
                              </p:par>
                            </p:childTnLst>
                          </p:cTn>
                        </p:par>
                      </p:childTnLst>
                    </p:cTn>
                  </p:par>
                  <p:par>
                    <p:cTn id="110" fill="hold">
                      <p:stCondLst>
                        <p:cond delay="indefinite"/>
                      </p:stCondLst>
                      <p:childTnLst>
                        <p:par>
                          <p:cTn id="111" fill="hold">
                            <p:stCondLst>
                              <p:cond delay="0"/>
                            </p:stCondLst>
                            <p:childTnLst>
                              <p:par>
                                <p:cTn id="112" presetID="29" presetClass="entr" presetSubtype="0" fill="hold" grpId="0" nodeType="clickEffect">
                                  <p:stCondLst>
                                    <p:cond delay="0"/>
                                  </p:stCondLst>
                                  <p:childTnLst>
                                    <p:set>
                                      <p:cBhvr>
                                        <p:cTn id="113" dur="1" fill="hold">
                                          <p:stCondLst>
                                            <p:cond delay="0"/>
                                          </p:stCondLst>
                                        </p:cTn>
                                        <p:tgtEl>
                                          <p:spTgt spid="219239"/>
                                        </p:tgtEl>
                                        <p:attrNameLst>
                                          <p:attrName>style.visibility</p:attrName>
                                        </p:attrNameLst>
                                      </p:cBhvr>
                                      <p:to>
                                        <p:strVal val="visible"/>
                                      </p:to>
                                    </p:set>
                                    <p:anim calcmode="lin" valueType="num">
                                      <p:cBhvr>
                                        <p:cTn id="114" dur="1000" fill="hold"/>
                                        <p:tgtEl>
                                          <p:spTgt spid="219239"/>
                                        </p:tgtEl>
                                        <p:attrNameLst>
                                          <p:attrName>ppt_x</p:attrName>
                                        </p:attrNameLst>
                                      </p:cBhvr>
                                      <p:tavLst>
                                        <p:tav tm="0">
                                          <p:val>
                                            <p:strVal val="#ppt_x-.2"/>
                                          </p:val>
                                        </p:tav>
                                        <p:tav tm="100000">
                                          <p:val>
                                            <p:strVal val="#ppt_x"/>
                                          </p:val>
                                        </p:tav>
                                      </p:tavLst>
                                    </p:anim>
                                    <p:anim calcmode="lin" valueType="num">
                                      <p:cBhvr>
                                        <p:cTn id="115" dur="1000" fill="hold"/>
                                        <p:tgtEl>
                                          <p:spTgt spid="219239"/>
                                        </p:tgtEl>
                                        <p:attrNameLst>
                                          <p:attrName>ppt_y</p:attrName>
                                        </p:attrNameLst>
                                      </p:cBhvr>
                                      <p:tavLst>
                                        <p:tav tm="0">
                                          <p:val>
                                            <p:strVal val="#ppt_y"/>
                                          </p:val>
                                        </p:tav>
                                        <p:tav tm="100000">
                                          <p:val>
                                            <p:strVal val="#ppt_y"/>
                                          </p:val>
                                        </p:tav>
                                      </p:tavLst>
                                    </p:anim>
                                    <p:animEffect transition="in" filter="wipe(right)" prLst="gradientSize: 0.1">
                                      <p:cBhvr>
                                        <p:cTn id="116" dur="1000"/>
                                        <p:tgtEl>
                                          <p:spTgt spid="219239"/>
                                        </p:tgtEl>
                                      </p:cBhvr>
                                    </p:animEffect>
                                  </p:childTnLst>
                                </p:cTn>
                              </p:par>
                              <p:par>
                                <p:cTn id="117" presetID="7" presetClass="emph" presetSubtype="2" fill="hold" nodeType="withEffect">
                                  <p:stCondLst>
                                    <p:cond delay="0"/>
                                  </p:stCondLst>
                                  <p:childTnLst>
                                    <p:animClr clrSpc="rgb" dir="cw">
                                      <p:cBhvr>
                                        <p:cTn id="118" dur="2000" fill="hold"/>
                                        <p:tgtEl>
                                          <p:spTgt spid="219211"/>
                                        </p:tgtEl>
                                        <p:attrNameLst>
                                          <p:attrName>stroke.color</p:attrName>
                                        </p:attrNameLst>
                                      </p:cBhvr>
                                      <p:to>
                                        <a:srgbClr val="CC0000"/>
                                      </p:to>
                                    </p:animClr>
                                    <p:set>
                                      <p:cBhvr>
                                        <p:cTn id="119" dur="2000" fill="hold"/>
                                        <p:tgtEl>
                                          <p:spTgt spid="219211"/>
                                        </p:tgtEl>
                                        <p:attrNameLst>
                                          <p:attrName>stroke.on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29" presetClass="entr" presetSubtype="0" fill="hold" grpId="0" nodeType="clickEffect">
                                  <p:stCondLst>
                                    <p:cond delay="0"/>
                                  </p:stCondLst>
                                  <p:childTnLst>
                                    <p:set>
                                      <p:cBhvr>
                                        <p:cTn id="123" dur="1" fill="hold">
                                          <p:stCondLst>
                                            <p:cond delay="0"/>
                                          </p:stCondLst>
                                        </p:cTn>
                                        <p:tgtEl>
                                          <p:spTgt spid="219240"/>
                                        </p:tgtEl>
                                        <p:attrNameLst>
                                          <p:attrName>style.visibility</p:attrName>
                                        </p:attrNameLst>
                                      </p:cBhvr>
                                      <p:to>
                                        <p:strVal val="visible"/>
                                      </p:to>
                                    </p:set>
                                    <p:anim calcmode="lin" valueType="num">
                                      <p:cBhvr>
                                        <p:cTn id="124" dur="1000" fill="hold"/>
                                        <p:tgtEl>
                                          <p:spTgt spid="219240"/>
                                        </p:tgtEl>
                                        <p:attrNameLst>
                                          <p:attrName>ppt_x</p:attrName>
                                        </p:attrNameLst>
                                      </p:cBhvr>
                                      <p:tavLst>
                                        <p:tav tm="0">
                                          <p:val>
                                            <p:strVal val="#ppt_x-.2"/>
                                          </p:val>
                                        </p:tav>
                                        <p:tav tm="100000">
                                          <p:val>
                                            <p:strVal val="#ppt_x"/>
                                          </p:val>
                                        </p:tav>
                                      </p:tavLst>
                                    </p:anim>
                                    <p:anim calcmode="lin" valueType="num">
                                      <p:cBhvr>
                                        <p:cTn id="125" dur="1000" fill="hold"/>
                                        <p:tgtEl>
                                          <p:spTgt spid="219240"/>
                                        </p:tgtEl>
                                        <p:attrNameLst>
                                          <p:attrName>ppt_y</p:attrName>
                                        </p:attrNameLst>
                                      </p:cBhvr>
                                      <p:tavLst>
                                        <p:tav tm="0">
                                          <p:val>
                                            <p:strVal val="#ppt_y"/>
                                          </p:val>
                                        </p:tav>
                                        <p:tav tm="100000">
                                          <p:val>
                                            <p:strVal val="#ppt_y"/>
                                          </p:val>
                                        </p:tav>
                                      </p:tavLst>
                                    </p:anim>
                                    <p:animEffect transition="in" filter="wipe(right)" prLst="gradientSize: 0.1">
                                      <p:cBhvr>
                                        <p:cTn id="126" dur="1000"/>
                                        <p:tgtEl>
                                          <p:spTgt spid="219240"/>
                                        </p:tgtEl>
                                      </p:cBhvr>
                                    </p:animEffect>
                                  </p:childTnLst>
                                </p:cTn>
                              </p:par>
                              <p:par>
                                <p:cTn id="127" presetID="7" presetClass="emph" presetSubtype="2" fill="hold" nodeType="withEffect">
                                  <p:stCondLst>
                                    <p:cond delay="0"/>
                                  </p:stCondLst>
                                  <p:childTnLst>
                                    <p:animClr clrSpc="rgb" dir="cw">
                                      <p:cBhvr>
                                        <p:cTn id="128" dur="2000" fill="hold"/>
                                        <p:tgtEl>
                                          <p:spTgt spid="219214"/>
                                        </p:tgtEl>
                                        <p:attrNameLst>
                                          <p:attrName>stroke.color</p:attrName>
                                        </p:attrNameLst>
                                      </p:cBhvr>
                                      <p:to>
                                        <a:srgbClr val="CC0000"/>
                                      </p:to>
                                    </p:animClr>
                                    <p:set>
                                      <p:cBhvr>
                                        <p:cTn id="129" dur="2000" fill="hold"/>
                                        <p:tgtEl>
                                          <p:spTgt spid="219214"/>
                                        </p:tgtEl>
                                        <p:attrNameLst>
                                          <p:attrName>stroke.on</p:attrName>
                                        </p:attrNameLst>
                                      </p:cBhvr>
                                      <p:to>
                                        <p:strVal val="true"/>
                                      </p:to>
                                    </p:set>
                                  </p:childTnLst>
                                </p:cTn>
                              </p:par>
                            </p:childTnLst>
                          </p:cTn>
                        </p:par>
                      </p:childTnLst>
                    </p:cTn>
                  </p:par>
                  <p:par>
                    <p:cTn id="130" fill="hold">
                      <p:stCondLst>
                        <p:cond delay="indefinite"/>
                      </p:stCondLst>
                      <p:childTnLst>
                        <p:par>
                          <p:cTn id="131" fill="hold">
                            <p:stCondLst>
                              <p:cond delay="0"/>
                            </p:stCondLst>
                            <p:childTnLst>
                              <p:par>
                                <p:cTn id="132" presetID="29" presetClass="entr" presetSubtype="0" fill="hold" grpId="0" nodeType="clickEffect">
                                  <p:stCondLst>
                                    <p:cond delay="0"/>
                                  </p:stCondLst>
                                  <p:childTnLst>
                                    <p:set>
                                      <p:cBhvr>
                                        <p:cTn id="133" dur="1" fill="hold">
                                          <p:stCondLst>
                                            <p:cond delay="0"/>
                                          </p:stCondLst>
                                        </p:cTn>
                                        <p:tgtEl>
                                          <p:spTgt spid="219241"/>
                                        </p:tgtEl>
                                        <p:attrNameLst>
                                          <p:attrName>style.visibility</p:attrName>
                                        </p:attrNameLst>
                                      </p:cBhvr>
                                      <p:to>
                                        <p:strVal val="visible"/>
                                      </p:to>
                                    </p:set>
                                    <p:anim calcmode="lin" valueType="num">
                                      <p:cBhvr>
                                        <p:cTn id="134" dur="1000" fill="hold"/>
                                        <p:tgtEl>
                                          <p:spTgt spid="219241"/>
                                        </p:tgtEl>
                                        <p:attrNameLst>
                                          <p:attrName>ppt_x</p:attrName>
                                        </p:attrNameLst>
                                      </p:cBhvr>
                                      <p:tavLst>
                                        <p:tav tm="0">
                                          <p:val>
                                            <p:strVal val="#ppt_x-.2"/>
                                          </p:val>
                                        </p:tav>
                                        <p:tav tm="100000">
                                          <p:val>
                                            <p:strVal val="#ppt_x"/>
                                          </p:val>
                                        </p:tav>
                                      </p:tavLst>
                                    </p:anim>
                                    <p:anim calcmode="lin" valueType="num">
                                      <p:cBhvr>
                                        <p:cTn id="135" dur="1000" fill="hold"/>
                                        <p:tgtEl>
                                          <p:spTgt spid="219241"/>
                                        </p:tgtEl>
                                        <p:attrNameLst>
                                          <p:attrName>ppt_y</p:attrName>
                                        </p:attrNameLst>
                                      </p:cBhvr>
                                      <p:tavLst>
                                        <p:tav tm="0">
                                          <p:val>
                                            <p:strVal val="#ppt_y"/>
                                          </p:val>
                                        </p:tav>
                                        <p:tav tm="100000">
                                          <p:val>
                                            <p:strVal val="#ppt_y"/>
                                          </p:val>
                                        </p:tav>
                                      </p:tavLst>
                                    </p:anim>
                                    <p:animEffect transition="in" filter="wipe(right)" prLst="gradientSize: 0.1">
                                      <p:cBhvr>
                                        <p:cTn id="136" dur="1000"/>
                                        <p:tgtEl>
                                          <p:spTgt spid="219241"/>
                                        </p:tgtEl>
                                      </p:cBhvr>
                                    </p:animEffect>
                                  </p:childTnLst>
                                </p:cTn>
                              </p:par>
                              <p:par>
                                <p:cTn id="137" presetID="7" presetClass="emph" presetSubtype="2" fill="hold" nodeType="withEffect">
                                  <p:stCondLst>
                                    <p:cond delay="0"/>
                                  </p:stCondLst>
                                  <p:childTnLst>
                                    <p:animClr clrSpc="rgb" dir="cw">
                                      <p:cBhvr>
                                        <p:cTn id="138" dur="2000" fill="hold"/>
                                        <p:tgtEl>
                                          <p:spTgt spid="219216"/>
                                        </p:tgtEl>
                                        <p:attrNameLst>
                                          <p:attrName>stroke.color</p:attrName>
                                        </p:attrNameLst>
                                      </p:cBhvr>
                                      <p:to>
                                        <a:srgbClr val="CC0000"/>
                                      </p:to>
                                    </p:animClr>
                                    <p:set>
                                      <p:cBhvr>
                                        <p:cTn id="139" dur="2000" fill="hold"/>
                                        <p:tgtEl>
                                          <p:spTgt spid="219216"/>
                                        </p:tgtEl>
                                        <p:attrNameLst>
                                          <p:attrName>stroke.on</p:attrName>
                                        </p:attrNameLst>
                                      </p:cBhvr>
                                      <p:to>
                                        <p:strVal val="true"/>
                                      </p:to>
                                    </p:set>
                                  </p:childTnLst>
                                </p:cTn>
                              </p:par>
                            </p:childTnLst>
                          </p:cTn>
                        </p:par>
                      </p:childTnLst>
                    </p:cTn>
                  </p:par>
                  <p:par>
                    <p:cTn id="140" fill="hold">
                      <p:stCondLst>
                        <p:cond delay="indefinite"/>
                      </p:stCondLst>
                      <p:childTnLst>
                        <p:par>
                          <p:cTn id="141" fill="hold">
                            <p:stCondLst>
                              <p:cond delay="0"/>
                            </p:stCondLst>
                            <p:childTnLst>
                              <p:par>
                                <p:cTn id="142" presetID="29" presetClass="entr" presetSubtype="0" fill="hold" grpId="0" nodeType="clickEffect">
                                  <p:stCondLst>
                                    <p:cond delay="0"/>
                                  </p:stCondLst>
                                  <p:childTnLst>
                                    <p:set>
                                      <p:cBhvr>
                                        <p:cTn id="143" dur="1" fill="hold">
                                          <p:stCondLst>
                                            <p:cond delay="0"/>
                                          </p:stCondLst>
                                        </p:cTn>
                                        <p:tgtEl>
                                          <p:spTgt spid="219242"/>
                                        </p:tgtEl>
                                        <p:attrNameLst>
                                          <p:attrName>style.visibility</p:attrName>
                                        </p:attrNameLst>
                                      </p:cBhvr>
                                      <p:to>
                                        <p:strVal val="visible"/>
                                      </p:to>
                                    </p:set>
                                    <p:anim calcmode="lin" valueType="num">
                                      <p:cBhvr>
                                        <p:cTn id="144" dur="1000" fill="hold"/>
                                        <p:tgtEl>
                                          <p:spTgt spid="219242"/>
                                        </p:tgtEl>
                                        <p:attrNameLst>
                                          <p:attrName>ppt_x</p:attrName>
                                        </p:attrNameLst>
                                      </p:cBhvr>
                                      <p:tavLst>
                                        <p:tav tm="0">
                                          <p:val>
                                            <p:strVal val="#ppt_x-.2"/>
                                          </p:val>
                                        </p:tav>
                                        <p:tav tm="100000">
                                          <p:val>
                                            <p:strVal val="#ppt_x"/>
                                          </p:val>
                                        </p:tav>
                                      </p:tavLst>
                                    </p:anim>
                                    <p:anim calcmode="lin" valueType="num">
                                      <p:cBhvr>
                                        <p:cTn id="145" dur="1000" fill="hold"/>
                                        <p:tgtEl>
                                          <p:spTgt spid="219242"/>
                                        </p:tgtEl>
                                        <p:attrNameLst>
                                          <p:attrName>ppt_y</p:attrName>
                                        </p:attrNameLst>
                                      </p:cBhvr>
                                      <p:tavLst>
                                        <p:tav tm="0">
                                          <p:val>
                                            <p:strVal val="#ppt_y"/>
                                          </p:val>
                                        </p:tav>
                                        <p:tav tm="100000">
                                          <p:val>
                                            <p:strVal val="#ppt_y"/>
                                          </p:val>
                                        </p:tav>
                                      </p:tavLst>
                                    </p:anim>
                                    <p:animEffect transition="in" filter="wipe(right)" prLst="gradientSize: 0.1">
                                      <p:cBhvr>
                                        <p:cTn id="146" dur="1000"/>
                                        <p:tgtEl>
                                          <p:spTgt spid="219242"/>
                                        </p:tgtEl>
                                      </p:cBhvr>
                                    </p:animEffect>
                                  </p:childTnLst>
                                </p:cTn>
                              </p:par>
                              <p:par>
                                <p:cTn id="147" presetID="7" presetClass="emph" presetSubtype="2" fill="hold" nodeType="withEffect">
                                  <p:stCondLst>
                                    <p:cond delay="0"/>
                                  </p:stCondLst>
                                  <p:childTnLst>
                                    <p:animClr clrSpc="rgb" dir="cw">
                                      <p:cBhvr>
                                        <p:cTn id="148" dur="2000" fill="hold"/>
                                        <p:tgtEl>
                                          <p:spTgt spid="219218"/>
                                        </p:tgtEl>
                                        <p:attrNameLst>
                                          <p:attrName>stroke.color</p:attrName>
                                        </p:attrNameLst>
                                      </p:cBhvr>
                                      <p:to>
                                        <a:srgbClr val="CC0000"/>
                                      </p:to>
                                    </p:animClr>
                                    <p:set>
                                      <p:cBhvr>
                                        <p:cTn id="149" dur="2000" fill="hold"/>
                                        <p:tgtEl>
                                          <p:spTgt spid="219218"/>
                                        </p:tgtEl>
                                        <p:attrNameLst>
                                          <p:attrName>stroke.on</p:attrName>
                                        </p:attrNameLst>
                                      </p:cBhvr>
                                      <p:to>
                                        <p:strVal val="true"/>
                                      </p:to>
                                    </p:set>
                                  </p:childTnLst>
                                </p:cTn>
                              </p:par>
                            </p:childTnLst>
                          </p:cTn>
                        </p:par>
                      </p:childTnLst>
                    </p:cTn>
                  </p:par>
                  <p:par>
                    <p:cTn id="150" fill="hold">
                      <p:stCondLst>
                        <p:cond delay="indefinite"/>
                      </p:stCondLst>
                      <p:childTnLst>
                        <p:par>
                          <p:cTn id="151" fill="hold">
                            <p:stCondLst>
                              <p:cond delay="0"/>
                            </p:stCondLst>
                            <p:childTnLst>
                              <p:par>
                                <p:cTn id="152" presetID="29" presetClass="entr" presetSubtype="0" fill="hold" grpId="0" nodeType="clickEffect">
                                  <p:stCondLst>
                                    <p:cond delay="0"/>
                                  </p:stCondLst>
                                  <p:childTnLst>
                                    <p:set>
                                      <p:cBhvr>
                                        <p:cTn id="153" dur="1" fill="hold">
                                          <p:stCondLst>
                                            <p:cond delay="0"/>
                                          </p:stCondLst>
                                        </p:cTn>
                                        <p:tgtEl>
                                          <p:spTgt spid="219243"/>
                                        </p:tgtEl>
                                        <p:attrNameLst>
                                          <p:attrName>style.visibility</p:attrName>
                                        </p:attrNameLst>
                                      </p:cBhvr>
                                      <p:to>
                                        <p:strVal val="visible"/>
                                      </p:to>
                                    </p:set>
                                    <p:anim calcmode="lin" valueType="num">
                                      <p:cBhvr>
                                        <p:cTn id="154" dur="1000" fill="hold"/>
                                        <p:tgtEl>
                                          <p:spTgt spid="219243"/>
                                        </p:tgtEl>
                                        <p:attrNameLst>
                                          <p:attrName>ppt_x</p:attrName>
                                        </p:attrNameLst>
                                      </p:cBhvr>
                                      <p:tavLst>
                                        <p:tav tm="0">
                                          <p:val>
                                            <p:strVal val="#ppt_x-.2"/>
                                          </p:val>
                                        </p:tav>
                                        <p:tav tm="100000">
                                          <p:val>
                                            <p:strVal val="#ppt_x"/>
                                          </p:val>
                                        </p:tav>
                                      </p:tavLst>
                                    </p:anim>
                                    <p:anim calcmode="lin" valueType="num">
                                      <p:cBhvr>
                                        <p:cTn id="155" dur="1000" fill="hold"/>
                                        <p:tgtEl>
                                          <p:spTgt spid="219243"/>
                                        </p:tgtEl>
                                        <p:attrNameLst>
                                          <p:attrName>ppt_y</p:attrName>
                                        </p:attrNameLst>
                                      </p:cBhvr>
                                      <p:tavLst>
                                        <p:tav tm="0">
                                          <p:val>
                                            <p:strVal val="#ppt_y"/>
                                          </p:val>
                                        </p:tav>
                                        <p:tav tm="100000">
                                          <p:val>
                                            <p:strVal val="#ppt_y"/>
                                          </p:val>
                                        </p:tav>
                                      </p:tavLst>
                                    </p:anim>
                                    <p:animEffect transition="in" filter="wipe(right)" prLst="gradientSize: 0.1">
                                      <p:cBhvr>
                                        <p:cTn id="156" dur="1000"/>
                                        <p:tgtEl>
                                          <p:spTgt spid="219243"/>
                                        </p:tgtEl>
                                      </p:cBhvr>
                                    </p:animEffect>
                                  </p:childTnLst>
                                </p:cTn>
                              </p:par>
                              <p:par>
                                <p:cTn id="157" presetID="7" presetClass="emph" presetSubtype="2" fill="hold" nodeType="withEffect">
                                  <p:stCondLst>
                                    <p:cond delay="0"/>
                                  </p:stCondLst>
                                  <p:childTnLst>
                                    <p:animClr clrSpc="rgb" dir="cw">
                                      <p:cBhvr>
                                        <p:cTn id="158" dur="2000" fill="hold"/>
                                        <p:tgtEl>
                                          <p:spTgt spid="219220"/>
                                        </p:tgtEl>
                                        <p:attrNameLst>
                                          <p:attrName>stroke.color</p:attrName>
                                        </p:attrNameLst>
                                      </p:cBhvr>
                                      <p:to>
                                        <a:srgbClr val="CC0000"/>
                                      </p:to>
                                    </p:animClr>
                                    <p:set>
                                      <p:cBhvr>
                                        <p:cTn id="159" dur="2000" fill="hold"/>
                                        <p:tgtEl>
                                          <p:spTgt spid="219220"/>
                                        </p:tgtEl>
                                        <p:attrNameLst>
                                          <p:attrName>stroke.on</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29" presetClass="entr" presetSubtype="0" fill="hold" grpId="0" nodeType="clickEffect">
                                  <p:stCondLst>
                                    <p:cond delay="0"/>
                                  </p:stCondLst>
                                  <p:childTnLst>
                                    <p:set>
                                      <p:cBhvr>
                                        <p:cTn id="163" dur="1" fill="hold">
                                          <p:stCondLst>
                                            <p:cond delay="0"/>
                                          </p:stCondLst>
                                        </p:cTn>
                                        <p:tgtEl>
                                          <p:spTgt spid="219244"/>
                                        </p:tgtEl>
                                        <p:attrNameLst>
                                          <p:attrName>style.visibility</p:attrName>
                                        </p:attrNameLst>
                                      </p:cBhvr>
                                      <p:to>
                                        <p:strVal val="visible"/>
                                      </p:to>
                                    </p:set>
                                    <p:anim calcmode="lin" valueType="num">
                                      <p:cBhvr>
                                        <p:cTn id="164" dur="1000" fill="hold"/>
                                        <p:tgtEl>
                                          <p:spTgt spid="219244"/>
                                        </p:tgtEl>
                                        <p:attrNameLst>
                                          <p:attrName>ppt_x</p:attrName>
                                        </p:attrNameLst>
                                      </p:cBhvr>
                                      <p:tavLst>
                                        <p:tav tm="0">
                                          <p:val>
                                            <p:strVal val="#ppt_x-.2"/>
                                          </p:val>
                                        </p:tav>
                                        <p:tav tm="100000">
                                          <p:val>
                                            <p:strVal val="#ppt_x"/>
                                          </p:val>
                                        </p:tav>
                                      </p:tavLst>
                                    </p:anim>
                                    <p:anim calcmode="lin" valueType="num">
                                      <p:cBhvr>
                                        <p:cTn id="165" dur="1000" fill="hold"/>
                                        <p:tgtEl>
                                          <p:spTgt spid="219244"/>
                                        </p:tgtEl>
                                        <p:attrNameLst>
                                          <p:attrName>ppt_y</p:attrName>
                                        </p:attrNameLst>
                                      </p:cBhvr>
                                      <p:tavLst>
                                        <p:tav tm="0">
                                          <p:val>
                                            <p:strVal val="#ppt_y"/>
                                          </p:val>
                                        </p:tav>
                                        <p:tav tm="100000">
                                          <p:val>
                                            <p:strVal val="#ppt_y"/>
                                          </p:val>
                                        </p:tav>
                                      </p:tavLst>
                                    </p:anim>
                                    <p:animEffect transition="in" filter="wipe(right)" prLst="gradientSize: 0.1">
                                      <p:cBhvr>
                                        <p:cTn id="166" dur="1000"/>
                                        <p:tgtEl>
                                          <p:spTgt spid="219244"/>
                                        </p:tgtEl>
                                      </p:cBhvr>
                                    </p:animEffect>
                                  </p:childTnLst>
                                </p:cTn>
                              </p:par>
                              <p:par>
                                <p:cTn id="167" presetID="7" presetClass="emph" presetSubtype="2" fill="hold" nodeType="withEffect">
                                  <p:stCondLst>
                                    <p:cond delay="0"/>
                                  </p:stCondLst>
                                  <p:childTnLst>
                                    <p:animClr clrSpc="rgb" dir="cw">
                                      <p:cBhvr>
                                        <p:cTn id="168" dur="2000" fill="hold"/>
                                        <p:tgtEl>
                                          <p:spTgt spid="219222"/>
                                        </p:tgtEl>
                                        <p:attrNameLst>
                                          <p:attrName>stroke.color</p:attrName>
                                        </p:attrNameLst>
                                      </p:cBhvr>
                                      <p:to>
                                        <a:srgbClr val="CC0000"/>
                                      </p:to>
                                    </p:animClr>
                                    <p:set>
                                      <p:cBhvr>
                                        <p:cTn id="169" dur="2000" fill="hold"/>
                                        <p:tgtEl>
                                          <p:spTgt spid="219222"/>
                                        </p:tgtEl>
                                        <p:attrNameLst>
                                          <p:attrName>stroke.on</p:attrName>
                                        </p:attrNameLst>
                                      </p:cBhvr>
                                      <p:to>
                                        <p:strVal val="true"/>
                                      </p:to>
                                    </p:set>
                                  </p:childTnLst>
                                </p:cTn>
                              </p:par>
                            </p:childTnLst>
                          </p:cTn>
                        </p:par>
                      </p:childTnLst>
                    </p:cTn>
                  </p:par>
                  <p:par>
                    <p:cTn id="170" fill="hold">
                      <p:stCondLst>
                        <p:cond delay="indefinite"/>
                      </p:stCondLst>
                      <p:childTnLst>
                        <p:par>
                          <p:cTn id="171" fill="hold">
                            <p:stCondLst>
                              <p:cond delay="0"/>
                            </p:stCondLst>
                            <p:childTnLst>
                              <p:par>
                                <p:cTn id="172" presetID="29" presetClass="entr" presetSubtype="0" fill="hold" grpId="0" nodeType="clickEffect">
                                  <p:stCondLst>
                                    <p:cond delay="0"/>
                                  </p:stCondLst>
                                  <p:childTnLst>
                                    <p:set>
                                      <p:cBhvr>
                                        <p:cTn id="173" dur="1" fill="hold">
                                          <p:stCondLst>
                                            <p:cond delay="0"/>
                                          </p:stCondLst>
                                        </p:cTn>
                                        <p:tgtEl>
                                          <p:spTgt spid="219246"/>
                                        </p:tgtEl>
                                        <p:attrNameLst>
                                          <p:attrName>style.visibility</p:attrName>
                                        </p:attrNameLst>
                                      </p:cBhvr>
                                      <p:to>
                                        <p:strVal val="visible"/>
                                      </p:to>
                                    </p:set>
                                    <p:anim calcmode="lin" valueType="num">
                                      <p:cBhvr>
                                        <p:cTn id="174" dur="1000" fill="hold"/>
                                        <p:tgtEl>
                                          <p:spTgt spid="219246"/>
                                        </p:tgtEl>
                                        <p:attrNameLst>
                                          <p:attrName>ppt_x</p:attrName>
                                        </p:attrNameLst>
                                      </p:cBhvr>
                                      <p:tavLst>
                                        <p:tav tm="0">
                                          <p:val>
                                            <p:strVal val="#ppt_x-.2"/>
                                          </p:val>
                                        </p:tav>
                                        <p:tav tm="100000">
                                          <p:val>
                                            <p:strVal val="#ppt_x"/>
                                          </p:val>
                                        </p:tav>
                                      </p:tavLst>
                                    </p:anim>
                                    <p:anim calcmode="lin" valueType="num">
                                      <p:cBhvr>
                                        <p:cTn id="175" dur="1000" fill="hold"/>
                                        <p:tgtEl>
                                          <p:spTgt spid="219246"/>
                                        </p:tgtEl>
                                        <p:attrNameLst>
                                          <p:attrName>ppt_y</p:attrName>
                                        </p:attrNameLst>
                                      </p:cBhvr>
                                      <p:tavLst>
                                        <p:tav tm="0">
                                          <p:val>
                                            <p:strVal val="#ppt_y"/>
                                          </p:val>
                                        </p:tav>
                                        <p:tav tm="100000">
                                          <p:val>
                                            <p:strVal val="#ppt_y"/>
                                          </p:val>
                                        </p:tav>
                                      </p:tavLst>
                                    </p:anim>
                                    <p:animEffect transition="in" filter="wipe(right)" prLst="gradientSize: 0.1">
                                      <p:cBhvr>
                                        <p:cTn id="176" dur="1000"/>
                                        <p:tgtEl>
                                          <p:spTgt spid="219246"/>
                                        </p:tgtEl>
                                      </p:cBhvr>
                                    </p:animEffect>
                                  </p:childTnLst>
                                </p:cTn>
                              </p:par>
                              <p:par>
                                <p:cTn id="177" presetID="29" presetClass="entr" presetSubtype="0" fill="hold" grpId="0" nodeType="withEffect">
                                  <p:stCondLst>
                                    <p:cond delay="0"/>
                                  </p:stCondLst>
                                  <p:childTnLst>
                                    <p:set>
                                      <p:cBhvr>
                                        <p:cTn id="178" dur="1" fill="hold">
                                          <p:stCondLst>
                                            <p:cond delay="0"/>
                                          </p:stCondLst>
                                        </p:cTn>
                                        <p:tgtEl>
                                          <p:spTgt spid="219247"/>
                                        </p:tgtEl>
                                        <p:attrNameLst>
                                          <p:attrName>style.visibility</p:attrName>
                                        </p:attrNameLst>
                                      </p:cBhvr>
                                      <p:to>
                                        <p:strVal val="visible"/>
                                      </p:to>
                                    </p:set>
                                    <p:anim calcmode="lin" valueType="num">
                                      <p:cBhvr>
                                        <p:cTn id="179" dur="1000" fill="hold"/>
                                        <p:tgtEl>
                                          <p:spTgt spid="219247"/>
                                        </p:tgtEl>
                                        <p:attrNameLst>
                                          <p:attrName>ppt_x</p:attrName>
                                        </p:attrNameLst>
                                      </p:cBhvr>
                                      <p:tavLst>
                                        <p:tav tm="0">
                                          <p:val>
                                            <p:strVal val="#ppt_x-.2"/>
                                          </p:val>
                                        </p:tav>
                                        <p:tav tm="100000">
                                          <p:val>
                                            <p:strVal val="#ppt_x"/>
                                          </p:val>
                                        </p:tav>
                                      </p:tavLst>
                                    </p:anim>
                                    <p:anim calcmode="lin" valueType="num">
                                      <p:cBhvr>
                                        <p:cTn id="180" dur="1000" fill="hold"/>
                                        <p:tgtEl>
                                          <p:spTgt spid="219247"/>
                                        </p:tgtEl>
                                        <p:attrNameLst>
                                          <p:attrName>ppt_y</p:attrName>
                                        </p:attrNameLst>
                                      </p:cBhvr>
                                      <p:tavLst>
                                        <p:tav tm="0">
                                          <p:val>
                                            <p:strVal val="#ppt_y"/>
                                          </p:val>
                                        </p:tav>
                                        <p:tav tm="100000">
                                          <p:val>
                                            <p:strVal val="#ppt_y"/>
                                          </p:val>
                                        </p:tav>
                                      </p:tavLst>
                                    </p:anim>
                                    <p:animEffect transition="in" filter="wipe(right)" prLst="gradientSize: 0.1">
                                      <p:cBhvr>
                                        <p:cTn id="181" dur="1000"/>
                                        <p:tgtEl>
                                          <p:spTgt spid="219247"/>
                                        </p:tgtEl>
                                      </p:cBhvr>
                                    </p:animEffect>
                                  </p:childTnLst>
                                </p:cTn>
                              </p:par>
                              <p:par>
                                <p:cTn id="182" presetID="29" presetClass="entr" presetSubtype="0" fill="hold" grpId="0" nodeType="withEffect">
                                  <p:stCondLst>
                                    <p:cond delay="0"/>
                                  </p:stCondLst>
                                  <p:childTnLst>
                                    <p:set>
                                      <p:cBhvr>
                                        <p:cTn id="183" dur="1" fill="hold">
                                          <p:stCondLst>
                                            <p:cond delay="0"/>
                                          </p:stCondLst>
                                        </p:cTn>
                                        <p:tgtEl>
                                          <p:spTgt spid="219248"/>
                                        </p:tgtEl>
                                        <p:attrNameLst>
                                          <p:attrName>style.visibility</p:attrName>
                                        </p:attrNameLst>
                                      </p:cBhvr>
                                      <p:to>
                                        <p:strVal val="visible"/>
                                      </p:to>
                                    </p:set>
                                    <p:anim calcmode="lin" valueType="num">
                                      <p:cBhvr>
                                        <p:cTn id="184" dur="1000" fill="hold"/>
                                        <p:tgtEl>
                                          <p:spTgt spid="219248"/>
                                        </p:tgtEl>
                                        <p:attrNameLst>
                                          <p:attrName>ppt_x</p:attrName>
                                        </p:attrNameLst>
                                      </p:cBhvr>
                                      <p:tavLst>
                                        <p:tav tm="0">
                                          <p:val>
                                            <p:strVal val="#ppt_x-.2"/>
                                          </p:val>
                                        </p:tav>
                                        <p:tav tm="100000">
                                          <p:val>
                                            <p:strVal val="#ppt_x"/>
                                          </p:val>
                                        </p:tav>
                                      </p:tavLst>
                                    </p:anim>
                                    <p:anim calcmode="lin" valueType="num">
                                      <p:cBhvr>
                                        <p:cTn id="185" dur="1000" fill="hold"/>
                                        <p:tgtEl>
                                          <p:spTgt spid="219248"/>
                                        </p:tgtEl>
                                        <p:attrNameLst>
                                          <p:attrName>ppt_y</p:attrName>
                                        </p:attrNameLst>
                                      </p:cBhvr>
                                      <p:tavLst>
                                        <p:tav tm="0">
                                          <p:val>
                                            <p:strVal val="#ppt_y"/>
                                          </p:val>
                                        </p:tav>
                                        <p:tav tm="100000">
                                          <p:val>
                                            <p:strVal val="#ppt_y"/>
                                          </p:val>
                                        </p:tav>
                                      </p:tavLst>
                                    </p:anim>
                                    <p:animEffect transition="in" filter="wipe(right)" prLst="gradientSize: 0.1">
                                      <p:cBhvr>
                                        <p:cTn id="186" dur="1000"/>
                                        <p:tgtEl>
                                          <p:spTgt spid="219248"/>
                                        </p:tgtEl>
                                      </p:cBhvr>
                                    </p:animEffect>
                                  </p:childTnLst>
                                </p:cTn>
                              </p:par>
                              <p:par>
                                <p:cTn id="187" presetID="29" presetClass="entr" presetSubtype="0" fill="hold" grpId="0" nodeType="withEffect">
                                  <p:stCondLst>
                                    <p:cond delay="0"/>
                                  </p:stCondLst>
                                  <p:childTnLst>
                                    <p:set>
                                      <p:cBhvr>
                                        <p:cTn id="188" dur="1" fill="hold">
                                          <p:stCondLst>
                                            <p:cond delay="0"/>
                                          </p:stCondLst>
                                        </p:cTn>
                                        <p:tgtEl>
                                          <p:spTgt spid="219249"/>
                                        </p:tgtEl>
                                        <p:attrNameLst>
                                          <p:attrName>style.visibility</p:attrName>
                                        </p:attrNameLst>
                                      </p:cBhvr>
                                      <p:to>
                                        <p:strVal val="visible"/>
                                      </p:to>
                                    </p:set>
                                    <p:anim calcmode="lin" valueType="num">
                                      <p:cBhvr>
                                        <p:cTn id="189" dur="1000" fill="hold"/>
                                        <p:tgtEl>
                                          <p:spTgt spid="219249"/>
                                        </p:tgtEl>
                                        <p:attrNameLst>
                                          <p:attrName>ppt_x</p:attrName>
                                        </p:attrNameLst>
                                      </p:cBhvr>
                                      <p:tavLst>
                                        <p:tav tm="0">
                                          <p:val>
                                            <p:strVal val="#ppt_x-.2"/>
                                          </p:val>
                                        </p:tav>
                                        <p:tav tm="100000">
                                          <p:val>
                                            <p:strVal val="#ppt_x"/>
                                          </p:val>
                                        </p:tav>
                                      </p:tavLst>
                                    </p:anim>
                                    <p:anim calcmode="lin" valueType="num">
                                      <p:cBhvr>
                                        <p:cTn id="190" dur="1000" fill="hold"/>
                                        <p:tgtEl>
                                          <p:spTgt spid="219249"/>
                                        </p:tgtEl>
                                        <p:attrNameLst>
                                          <p:attrName>ppt_y</p:attrName>
                                        </p:attrNameLst>
                                      </p:cBhvr>
                                      <p:tavLst>
                                        <p:tav tm="0">
                                          <p:val>
                                            <p:strVal val="#ppt_y"/>
                                          </p:val>
                                        </p:tav>
                                        <p:tav tm="100000">
                                          <p:val>
                                            <p:strVal val="#ppt_y"/>
                                          </p:val>
                                        </p:tav>
                                      </p:tavLst>
                                    </p:anim>
                                    <p:animEffect transition="in" filter="wipe(right)" prLst="gradientSize: 0.1">
                                      <p:cBhvr>
                                        <p:cTn id="191" dur="1000"/>
                                        <p:tgtEl>
                                          <p:spTgt spid="219249"/>
                                        </p:tgtEl>
                                      </p:cBhvr>
                                    </p:animEffect>
                                  </p:childTnLst>
                                </p:cTn>
                              </p:par>
                              <p:par>
                                <p:cTn id="192" presetID="29" presetClass="entr" presetSubtype="0" fill="hold" grpId="0" nodeType="withEffect">
                                  <p:stCondLst>
                                    <p:cond delay="0"/>
                                  </p:stCondLst>
                                  <p:childTnLst>
                                    <p:set>
                                      <p:cBhvr>
                                        <p:cTn id="193" dur="1" fill="hold">
                                          <p:stCondLst>
                                            <p:cond delay="0"/>
                                          </p:stCondLst>
                                        </p:cTn>
                                        <p:tgtEl>
                                          <p:spTgt spid="219250"/>
                                        </p:tgtEl>
                                        <p:attrNameLst>
                                          <p:attrName>style.visibility</p:attrName>
                                        </p:attrNameLst>
                                      </p:cBhvr>
                                      <p:to>
                                        <p:strVal val="visible"/>
                                      </p:to>
                                    </p:set>
                                    <p:anim calcmode="lin" valueType="num">
                                      <p:cBhvr>
                                        <p:cTn id="194" dur="1000" fill="hold"/>
                                        <p:tgtEl>
                                          <p:spTgt spid="219250"/>
                                        </p:tgtEl>
                                        <p:attrNameLst>
                                          <p:attrName>ppt_x</p:attrName>
                                        </p:attrNameLst>
                                      </p:cBhvr>
                                      <p:tavLst>
                                        <p:tav tm="0">
                                          <p:val>
                                            <p:strVal val="#ppt_x-.2"/>
                                          </p:val>
                                        </p:tav>
                                        <p:tav tm="100000">
                                          <p:val>
                                            <p:strVal val="#ppt_x"/>
                                          </p:val>
                                        </p:tav>
                                      </p:tavLst>
                                    </p:anim>
                                    <p:anim calcmode="lin" valueType="num">
                                      <p:cBhvr>
                                        <p:cTn id="195" dur="1000" fill="hold"/>
                                        <p:tgtEl>
                                          <p:spTgt spid="219250"/>
                                        </p:tgtEl>
                                        <p:attrNameLst>
                                          <p:attrName>ppt_y</p:attrName>
                                        </p:attrNameLst>
                                      </p:cBhvr>
                                      <p:tavLst>
                                        <p:tav tm="0">
                                          <p:val>
                                            <p:strVal val="#ppt_y"/>
                                          </p:val>
                                        </p:tav>
                                        <p:tav tm="100000">
                                          <p:val>
                                            <p:strVal val="#ppt_y"/>
                                          </p:val>
                                        </p:tav>
                                      </p:tavLst>
                                    </p:anim>
                                    <p:animEffect transition="in" filter="wipe(right)" prLst="gradientSize: 0.1">
                                      <p:cBhvr>
                                        <p:cTn id="196" dur="1000"/>
                                        <p:tgtEl>
                                          <p:spTgt spid="219250"/>
                                        </p:tgtEl>
                                      </p:cBhvr>
                                    </p:animEffect>
                                  </p:childTnLst>
                                </p:cTn>
                              </p:par>
                              <p:par>
                                <p:cTn id="197" presetID="29" presetClass="entr" presetSubtype="0" fill="hold" grpId="0" nodeType="withEffect">
                                  <p:stCondLst>
                                    <p:cond delay="0"/>
                                  </p:stCondLst>
                                  <p:childTnLst>
                                    <p:set>
                                      <p:cBhvr>
                                        <p:cTn id="198" dur="1" fill="hold">
                                          <p:stCondLst>
                                            <p:cond delay="0"/>
                                          </p:stCondLst>
                                        </p:cTn>
                                        <p:tgtEl>
                                          <p:spTgt spid="219251"/>
                                        </p:tgtEl>
                                        <p:attrNameLst>
                                          <p:attrName>style.visibility</p:attrName>
                                        </p:attrNameLst>
                                      </p:cBhvr>
                                      <p:to>
                                        <p:strVal val="visible"/>
                                      </p:to>
                                    </p:set>
                                    <p:anim calcmode="lin" valueType="num">
                                      <p:cBhvr>
                                        <p:cTn id="199" dur="1000" fill="hold"/>
                                        <p:tgtEl>
                                          <p:spTgt spid="219251"/>
                                        </p:tgtEl>
                                        <p:attrNameLst>
                                          <p:attrName>ppt_x</p:attrName>
                                        </p:attrNameLst>
                                      </p:cBhvr>
                                      <p:tavLst>
                                        <p:tav tm="0">
                                          <p:val>
                                            <p:strVal val="#ppt_x-.2"/>
                                          </p:val>
                                        </p:tav>
                                        <p:tav tm="100000">
                                          <p:val>
                                            <p:strVal val="#ppt_x"/>
                                          </p:val>
                                        </p:tav>
                                      </p:tavLst>
                                    </p:anim>
                                    <p:anim calcmode="lin" valueType="num">
                                      <p:cBhvr>
                                        <p:cTn id="200" dur="1000" fill="hold"/>
                                        <p:tgtEl>
                                          <p:spTgt spid="219251"/>
                                        </p:tgtEl>
                                        <p:attrNameLst>
                                          <p:attrName>ppt_y</p:attrName>
                                        </p:attrNameLst>
                                      </p:cBhvr>
                                      <p:tavLst>
                                        <p:tav tm="0">
                                          <p:val>
                                            <p:strVal val="#ppt_y"/>
                                          </p:val>
                                        </p:tav>
                                        <p:tav tm="100000">
                                          <p:val>
                                            <p:strVal val="#ppt_y"/>
                                          </p:val>
                                        </p:tav>
                                      </p:tavLst>
                                    </p:anim>
                                    <p:animEffect transition="in" filter="wipe(right)" prLst="gradientSize: 0.1">
                                      <p:cBhvr>
                                        <p:cTn id="201" dur="1000"/>
                                        <p:tgtEl>
                                          <p:spTgt spid="219251"/>
                                        </p:tgtEl>
                                      </p:cBhvr>
                                    </p:animEffect>
                                  </p:childTnLst>
                                </p:cTn>
                              </p:par>
                              <p:par>
                                <p:cTn id="202" presetID="29" presetClass="entr" presetSubtype="0" fill="hold" grpId="0" nodeType="withEffect">
                                  <p:stCondLst>
                                    <p:cond delay="0"/>
                                  </p:stCondLst>
                                  <p:childTnLst>
                                    <p:set>
                                      <p:cBhvr>
                                        <p:cTn id="203" dur="1" fill="hold">
                                          <p:stCondLst>
                                            <p:cond delay="0"/>
                                          </p:stCondLst>
                                        </p:cTn>
                                        <p:tgtEl>
                                          <p:spTgt spid="219252"/>
                                        </p:tgtEl>
                                        <p:attrNameLst>
                                          <p:attrName>style.visibility</p:attrName>
                                        </p:attrNameLst>
                                      </p:cBhvr>
                                      <p:to>
                                        <p:strVal val="visible"/>
                                      </p:to>
                                    </p:set>
                                    <p:anim calcmode="lin" valueType="num">
                                      <p:cBhvr>
                                        <p:cTn id="204" dur="1000" fill="hold"/>
                                        <p:tgtEl>
                                          <p:spTgt spid="219252"/>
                                        </p:tgtEl>
                                        <p:attrNameLst>
                                          <p:attrName>ppt_x</p:attrName>
                                        </p:attrNameLst>
                                      </p:cBhvr>
                                      <p:tavLst>
                                        <p:tav tm="0">
                                          <p:val>
                                            <p:strVal val="#ppt_x-.2"/>
                                          </p:val>
                                        </p:tav>
                                        <p:tav tm="100000">
                                          <p:val>
                                            <p:strVal val="#ppt_x"/>
                                          </p:val>
                                        </p:tav>
                                      </p:tavLst>
                                    </p:anim>
                                    <p:anim calcmode="lin" valueType="num">
                                      <p:cBhvr>
                                        <p:cTn id="205" dur="1000" fill="hold"/>
                                        <p:tgtEl>
                                          <p:spTgt spid="219252"/>
                                        </p:tgtEl>
                                        <p:attrNameLst>
                                          <p:attrName>ppt_y</p:attrName>
                                        </p:attrNameLst>
                                      </p:cBhvr>
                                      <p:tavLst>
                                        <p:tav tm="0">
                                          <p:val>
                                            <p:strVal val="#ppt_y"/>
                                          </p:val>
                                        </p:tav>
                                        <p:tav tm="100000">
                                          <p:val>
                                            <p:strVal val="#ppt_y"/>
                                          </p:val>
                                        </p:tav>
                                      </p:tavLst>
                                    </p:anim>
                                    <p:animEffect transition="in" filter="wipe(right)" prLst="gradientSize: 0.1">
                                      <p:cBhvr>
                                        <p:cTn id="206" dur="1000"/>
                                        <p:tgtEl>
                                          <p:spTgt spid="219252"/>
                                        </p:tgtEl>
                                      </p:cBhvr>
                                    </p:animEffect>
                                  </p:childTnLst>
                                </p:cTn>
                              </p:par>
                              <p:par>
                                <p:cTn id="207" presetID="29" presetClass="entr" presetSubtype="0" fill="hold" grpId="0" nodeType="withEffect">
                                  <p:stCondLst>
                                    <p:cond delay="0"/>
                                  </p:stCondLst>
                                  <p:childTnLst>
                                    <p:set>
                                      <p:cBhvr>
                                        <p:cTn id="208" dur="1" fill="hold">
                                          <p:stCondLst>
                                            <p:cond delay="0"/>
                                          </p:stCondLst>
                                        </p:cTn>
                                        <p:tgtEl>
                                          <p:spTgt spid="219253"/>
                                        </p:tgtEl>
                                        <p:attrNameLst>
                                          <p:attrName>style.visibility</p:attrName>
                                        </p:attrNameLst>
                                      </p:cBhvr>
                                      <p:to>
                                        <p:strVal val="visible"/>
                                      </p:to>
                                    </p:set>
                                    <p:anim calcmode="lin" valueType="num">
                                      <p:cBhvr>
                                        <p:cTn id="209" dur="1000" fill="hold"/>
                                        <p:tgtEl>
                                          <p:spTgt spid="219253"/>
                                        </p:tgtEl>
                                        <p:attrNameLst>
                                          <p:attrName>ppt_x</p:attrName>
                                        </p:attrNameLst>
                                      </p:cBhvr>
                                      <p:tavLst>
                                        <p:tav tm="0">
                                          <p:val>
                                            <p:strVal val="#ppt_x-.2"/>
                                          </p:val>
                                        </p:tav>
                                        <p:tav tm="100000">
                                          <p:val>
                                            <p:strVal val="#ppt_x"/>
                                          </p:val>
                                        </p:tav>
                                      </p:tavLst>
                                    </p:anim>
                                    <p:anim calcmode="lin" valueType="num">
                                      <p:cBhvr>
                                        <p:cTn id="210" dur="1000" fill="hold"/>
                                        <p:tgtEl>
                                          <p:spTgt spid="219253"/>
                                        </p:tgtEl>
                                        <p:attrNameLst>
                                          <p:attrName>ppt_y</p:attrName>
                                        </p:attrNameLst>
                                      </p:cBhvr>
                                      <p:tavLst>
                                        <p:tav tm="0">
                                          <p:val>
                                            <p:strVal val="#ppt_y"/>
                                          </p:val>
                                        </p:tav>
                                        <p:tav tm="100000">
                                          <p:val>
                                            <p:strVal val="#ppt_y"/>
                                          </p:val>
                                        </p:tav>
                                      </p:tavLst>
                                    </p:anim>
                                    <p:animEffect transition="in" filter="wipe(right)" prLst="gradientSize: 0.1">
                                      <p:cBhvr>
                                        <p:cTn id="211" dur="1000"/>
                                        <p:tgtEl>
                                          <p:spTgt spid="219253"/>
                                        </p:tgtEl>
                                      </p:cBhvr>
                                    </p:animEffect>
                                  </p:childTnLst>
                                </p:cTn>
                              </p:par>
                              <p:par>
                                <p:cTn id="212" presetID="29" presetClass="entr" presetSubtype="0" fill="hold" grpId="0" nodeType="withEffect">
                                  <p:stCondLst>
                                    <p:cond delay="0"/>
                                  </p:stCondLst>
                                  <p:childTnLst>
                                    <p:set>
                                      <p:cBhvr>
                                        <p:cTn id="213" dur="1" fill="hold">
                                          <p:stCondLst>
                                            <p:cond delay="0"/>
                                          </p:stCondLst>
                                        </p:cTn>
                                        <p:tgtEl>
                                          <p:spTgt spid="219254"/>
                                        </p:tgtEl>
                                        <p:attrNameLst>
                                          <p:attrName>style.visibility</p:attrName>
                                        </p:attrNameLst>
                                      </p:cBhvr>
                                      <p:to>
                                        <p:strVal val="visible"/>
                                      </p:to>
                                    </p:set>
                                    <p:anim calcmode="lin" valueType="num">
                                      <p:cBhvr>
                                        <p:cTn id="214" dur="1000" fill="hold"/>
                                        <p:tgtEl>
                                          <p:spTgt spid="219254"/>
                                        </p:tgtEl>
                                        <p:attrNameLst>
                                          <p:attrName>ppt_x</p:attrName>
                                        </p:attrNameLst>
                                      </p:cBhvr>
                                      <p:tavLst>
                                        <p:tav tm="0">
                                          <p:val>
                                            <p:strVal val="#ppt_x-.2"/>
                                          </p:val>
                                        </p:tav>
                                        <p:tav tm="100000">
                                          <p:val>
                                            <p:strVal val="#ppt_x"/>
                                          </p:val>
                                        </p:tav>
                                      </p:tavLst>
                                    </p:anim>
                                    <p:anim calcmode="lin" valueType="num">
                                      <p:cBhvr>
                                        <p:cTn id="215" dur="1000" fill="hold"/>
                                        <p:tgtEl>
                                          <p:spTgt spid="219254"/>
                                        </p:tgtEl>
                                        <p:attrNameLst>
                                          <p:attrName>ppt_y</p:attrName>
                                        </p:attrNameLst>
                                      </p:cBhvr>
                                      <p:tavLst>
                                        <p:tav tm="0">
                                          <p:val>
                                            <p:strVal val="#ppt_y"/>
                                          </p:val>
                                        </p:tav>
                                        <p:tav tm="100000">
                                          <p:val>
                                            <p:strVal val="#ppt_y"/>
                                          </p:val>
                                        </p:tav>
                                      </p:tavLst>
                                    </p:anim>
                                    <p:animEffect transition="in" filter="wipe(right)" prLst="gradientSize: 0.1">
                                      <p:cBhvr>
                                        <p:cTn id="216" dur="1000"/>
                                        <p:tgtEl>
                                          <p:spTgt spid="219254"/>
                                        </p:tgtEl>
                                      </p:cBhvr>
                                    </p:animEffect>
                                  </p:childTnLst>
                                </p:cTn>
                              </p:par>
                              <p:par>
                                <p:cTn id="217" presetID="29" presetClass="entr" presetSubtype="0" fill="hold" grpId="0" nodeType="withEffect">
                                  <p:stCondLst>
                                    <p:cond delay="0"/>
                                  </p:stCondLst>
                                  <p:childTnLst>
                                    <p:set>
                                      <p:cBhvr>
                                        <p:cTn id="218" dur="1" fill="hold">
                                          <p:stCondLst>
                                            <p:cond delay="0"/>
                                          </p:stCondLst>
                                        </p:cTn>
                                        <p:tgtEl>
                                          <p:spTgt spid="219255"/>
                                        </p:tgtEl>
                                        <p:attrNameLst>
                                          <p:attrName>style.visibility</p:attrName>
                                        </p:attrNameLst>
                                      </p:cBhvr>
                                      <p:to>
                                        <p:strVal val="visible"/>
                                      </p:to>
                                    </p:set>
                                    <p:anim calcmode="lin" valueType="num">
                                      <p:cBhvr>
                                        <p:cTn id="219" dur="1000" fill="hold"/>
                                        <p:tgtEl>
                                          <p:spTgt spid="219255"/>
                                        </p:tgtEl>
                                        <p:attrNameLst>
                                          <p:attrName>ppt_x</p:attrName>
                                        </p:attrNameLst>
                                      </p:cBhvr>
                                      <p:tavLst>
                                        <p:tav tm="0">
                                          <p:val>
                                            <p:strVal val="#ppt_x-.2"/>
                                          </p:val>
                                        </p:tav>
                                        <p:tav tm="100000">
                                          <p:val>
                                            <p:strVal val="#ppt_x"/>
                                          </p:val>
                                        </p:tav>
                                      </p:tavLst>
                                    </p:anim>
                                    <p:anim calcmode="lin" valueType="num">
                                      <p:cBhvr>
                                        <p:cTn id="220" dur="1000" fill="hold"/>
                                        <p:tgtEl>
                                          <p:spTgt spid="219255"/>
                                        </p:tgtEl>
                                        <p:attrNameLst>
                                          <p:attrName>ppt_y</p:attrName>
                                        </p:attrNameLst>
                                      </p:cBhvr>
                                      <p:tavLst>
                                        <p:tav tm="0">
                                          <p:val>
                                            <p:strVal val="#ppt_y"/>
                                          </p:val>
                                        </p:tav>
                                        <p:tav tm="100000">
                                          <p:val>
                                            <p:strVal val="#ppt_y"/>
                                          </p:val>
                                        </p:tav>
                                      </p:tavLst>
                                    </p:anim>
                                    <p:animEffect transition="in" filter="wipe(right)" prLst="gradientSize: 0.1">
                                      <p:cBhvr>
                                        <p:cTn id="221" dur="1000"/>
                                        <p:tgtEl>
                                          <p:spTgt spid="219255"/>
                                        </p:tgtEl>
                                      </p:cBhvr>
                                    </p:animEffect>
                                  </p:childTnLst>
                                </p:cTn>
                              </p:par>
                              <p:par>
                                <p:cTn id="222" presetID="29" presetClass="entr" presetSubtype="0" fill="hold" grpId="0" nodeType="withEffect">
                                  <p:stCondLst>
                                    <p:cond delay="0"/>
                                  </p:stCondLst>
                                  <p:childTnLst>
                                    <p:set>
                                      <p:cBhvr>
                                        <p:cTn id="223" dur="1" fill="hold">
                                          <p:stCondLst>
                                            <p:cond delay="0"/>
                                          </p:stCondLst>
                                        </p:cTn>
                                        <p:tgtEl>
                                          <p:spTgt spid="219256"/>
                                        </p:tgtEl>
                                        <p:attrNameLst>
                                          <p:attrName>style.visibility</p:attrName>
                                        </p:attrNameLst>
                                      </p:cBhvr>
                                      <p:to>
                                        <p:strVal val="visible"/>
                                      </p:to>
                                    </p:set>
                                    <p:anim calcmode="lin" valueType="num">
                                      <p:cBhvr>
                                        <p:cTn id="224" dur="1000" fill="hold"/>
                                        <p:tgtEl>
                                          <p:spTgt spid="219256"/>
                                        </p:tgtEl>
                                        <p:attrNameLst>
                                          <p:attrName>ppt_x</p:attrName>
                                        </p:attrNameLst>
                                      </p:cBhvr>
                                      <p:tavLst>
                                        <p:tav tm="0">
                                          <p:val>
                                            <p:strVal val="#ppt_x-.2"/>
                                          </p:val>
                                        </p:tav>
                                        <p:tav tm="100000">
                                          <p:val>
                                            <p:strVal val="#ppt_x"/>
                                          </p:val>
                                        </p:tav>
                                      </p:tavLst>
                                    </p:anim>
                                    <p:anim calcmode="lin" valueType="num">
                                      <p:cBhvr>
                                        <p:cTn id="225" dur="1000" fill="hold"/>
                                        <p:tgtEl>
                                          <p:spTgt spid="219256"/>
                                        </p:tgtEl>
                                        <p:attrNameLst>
                                          <p:attrName>ppt_y</p:attrName>
                                        </p:attrNameLst>
                                      </p:cBhvr>
                                      <p:tavLst>
                                        <p:tav tm="0">
                                          <p:val>
                                            <p:strVal val="#ppt_y"/>
                                          </p:val>
                                        </p:tav>
                                        <p:tav tm="100000">
                                          <p:val>
                                            <p:strVal val="#ppt_y"/>
                                          </p:val>
                                        </p:tav>
                                      </p:tavLst>
                                    </p:anim>
                                    <p:animEffect transition="in" filter="wipe(right)" prLst="gradientSize: 0.1">
                                      <p:cBhvr>
                                        <p:cTn id="226" dur="1000"/>
                                        <p:tgtEl>
                                          <p:spTgt spid="219256"/>
                                        </p:tgtEl>
                                      </p:cBhvr>
                                    </p:animEffect>
                                  </p:childTnLst>
                                </p:cTn>
                              </p:par>
                              <p:par>
                                <p:cTn id="227" presetID="29" presetClass="entr" presetSubtype="0" fill="hold" grpId="0" nodeType="withEffect">
                                  <p:stCondLst>
                                    <p:cond delay="0"/>
                                  </p:stCondLst>
                                  <p:childTnLst>
                                    <p:set>
                                      <p:cBhvr>
                                        <p:cTn id="228" dur="1" fill="hold">
                                          <p:stCondLst>
                                            <p:cond delay="0"/>
                                          </p:stCondLst>
                                        </p:cTn>
                                        <p:tgtEl>
                                          <p:spTgt spid="219257"/>
                                        </p:tgtEl>
                                        <p:attrNameLst>
                                          <p:attrName>style.visibility</p:attrName>
                                        </p:attrNameLst>
                                      </p:cBhvr>
                                      <p:to>
                                        <p:strVal val="visible"/>
                                      </p:to>
                                    </p:set>
                                    <p:anim calcmode="lin" valueType="num">
                                      <p:cBhvr>
                                        <p:cTn id="229" dur="1000" fill="hold"/>
                                        <p:tgtEl>
                                          <p:spTgt spid="219257"/>
                                        </p:tgtEl>
                                        <p:attrNameLst>
                                          <p:attrName>ppt_x</p:attrName>
                                        </p:attrNameLst>
                                      </p:cBhvr>
                                      <p:tavLst>
                                        <p:tav tm="0">
                                          <p:val>
                                            <p:strVal val="#ppt_x-.2"/>
                                          </p:val>
                                        </p:tav>
                                        <p:tav tm="100000">
                                          <p:val>
                                            <p:strVal val="#ppt_x"/>
                                          </p:val>
                                        </p:tav>
                                      </p:tavLst>
                                    </p:anim>
                                    <p:anim calcmode="lin" valueType="num">
                                      <p:cBhvr>
                                        <p:cTn id="230" dur="1000" fill="hold"/>
                                        <p:tgtEl>
                                          <p:spTgt spid="219257"/>
                                        </p:tgtEl>
                                        <p:attrNameLst>
                                          <p:attrName>ppt_y</p:attrName>
                                        </p:attrNameLst>
                                      </p:cBhvr>
                                      <p:tavLst>
                                        <p:tav tm="0">
                                          <p:val>
                                            <p:strVal val="#ppt_y"/>
                                          </p:val>
                                        </p:tav>
                                        <p:tav tm="100000">
                                          <p:val>
                                            <p:strVal val="#ppt_y"/>
                                          </p:val>
                                        </p:tav>
                                      </p:tavLst>
                                    </p:anim>
                                    <p:animEffect transition="in" filter="wipe(right)" prLst="gradientSize: 0.1">
                                      <p:cBhvr>
                                        <p:cTn id="231" dur="1000"/>
                                        <p:tgtEl>
                                          <p:spTgt spid="219257"/>
                                        </p:tgtEl>
                                      </p:cBhvr>
                                    </p:animEffect>
                                  </p:childTnLst>
                                </p:cTn>
                              </p:par>
                              <p:par>
                                <p:cTn id="232" presetID="29" presetClass="entr" presetSubtype="0" fill="hold" grpId="0" nodeType="withEffect">
                                  <p:stCondLst>
                                    <p:cond delay="0"/>
                                  </p:stCondLst>
                                  <p:childTnLst>
                                    <p:set>
                                      <p:cBhvr>
                                        <p:cTn id="233" dur="1" fill="hold">
                                          <p:stCondLst>
                                            <p:cond delay="0"/>
                                          </p:stCondLst>
                                        </p:cTn>
                                        <p:tgtEl>
                                          <p:spTgt spid="219258"/>
                                        </p:tgtEl>
                                        <p:attrNameLst>
                                          <p:attrName>style.visibility</p:attrName>
                                        </p:attrNameLst>
                                      </p:cBhvr>
                                      <p:to>
                                        <p:strVal val="visible"/>
                                      </p:to>
                                    </p:set>
                                    <p:anim calcmode="lin" valueType="num">
                                      <p:cBhvr>
                                        <p:cTn id="234" dur="1000" fill="hold"/>
                                        <p:tgtEl>
                                          <p:spTgt spid="219258"/>
                                        </p:tgtEl>
                                        <p:attrNameLst>
                                          <p:attrName>ppt_x</p:attrName>
                                        </p:attrNameLst>
                                      </p:cBhvr>
                                      <p:tavLst>
                                        <p:tav tm="0">
                                          <p:val>
                                            <p:strVal val="#ppt_x-.2"/>
                                          </p:val>
                                        </p:tav>
                                        <p:tav tm="100000">
                                          <p:val>
                                            <p:strVal val="#ppt_x"/>
                                          </p:val>
                                        </p:tav>
                                      </p:tavLst>
                                    </p:anim>
                                    <p:anim calcmode="lin" valueType="num">
                                      <p:cBhvr>
                                        <p:cTn id="235" dur="1000" fill="hold"/>
                                        <p:tgtEl>
                                          <p:spTgt spid="219258"/>
                                        </p:tgtEl>
                                        <p:attrNameLst>
                                          <p:attrName>ppt_y</p:attrName>
                                        </p:attrNameLst>
                                      </p:cBhvr>
                                      <p:tavLst>
                                        <p:tav tm="0">
                                          <p:val>
                                            <p:strVal val="#ppt_y"/>
                                          </p:val>
                                        </p:tav>
                                        <p:tav tm="100000">
                                          <p:val>
                                            <p:strVal val="#ppt_y"/>
                                          </p:val>
                                        </p:tav>
                                      </p:tavLst>
                                    </p:anim>
                                    <p:animEffect transition="in" filter="wipe(right)" prLst="gradientSize: 0.1">
                                      <p:cBhvr>
                                        <p:cTn id="236" dur="1000"/>
                                        <p:tgtEl>
                                          <p:spTgt spid="219258"/>
                                        </p:tgtEl>
                                      </p:cBhvr>
                                    </p:animEffect>
                                  </p:childTnLst>
                                </p:cTn>
                              </p:par>
                              <p:par>
                                <p:cTn id="237" presetID="29" presetClass="entr" presetSubtype="0" fill="hold" grpId="0" nodeType="withEffect">
                                  <p:stCondLst>
                                    <p:cond delay="0"/>
                                  </p:stCondLst>
                                  <p:childTnLst>
                                    <p:set>
                                      <p:cBhvr>
                                        <p:cTn id="238" dur="1" fill="hold">
                                          <p:stCondLst>
                                            <p:cond delay="0"/>
                                          </p:stCondLst>
                                        </p:cTn>
                                        <p:tgtEl>
                                          <p:spTgt spid="219259"/>
                                        </p:tgtEl>
                                        <p:attrNameLst>
                                          <p:attrName>style.visibility</p:attrName>
                                        </p:attrNameLst>
                                      </p:cBhvr>
                                      <p:to>
                                        <p:strVal val="visible"/>
                                      </p:to>
                                    </p:set>
                                    <p:anim calcmode="lin" valueType="num">
                                      <p:cBhvr>
                                        <p:cTn id="239" dur="1000" fill="hold"/>
                                        <p:tgtEl>
                                          <p:spTgt spid="219259"/>
                                        </p:tgtEl>
                                        <p:attrNameLst>
                                          <p:attrName>ppt_x</p:attrName>
                                        </p:attrNameLst>
                                      </p:cBhvr>
                                      <p:tavLst>
                                        <p:tav tm="0">
                                          <p:val>
                                            <p:strVal val="#ppt_x-.2"/>
                                          </p:val>
                                        </p:tav>
                                        <p:tav tm="100000">
                                          <p:val>
                                            <p:strVal val="#ppt_x"/>
                                          </p:val>
                                        </p:tav>
                                      </p:tavLst>
                                    </p:anim>
                                    <p:anim calcmode="lin" valueType="num">
                                      <p:cBhvr>
                                        <p:cTn id="240" dur="1000" fill="hold"/>
                                        <p:tgtEl>
                                          <p:spTgt spid="219259"/>
                                        </p:tgtEl>
                                        <p:attrNameLst>
                                          <p:attrName>ppt_y</p:attrName>
                                        </p:attrNameLst>
                                      </p:cBhvr>
                                      <p:tavLst>
                                        <p:tav tm="0">
                                          <p:val>
                                            <p:strVal val="#ppt_y"/>
                                          </p:val>
                                        </p:tav>
                                        <p:tav tm="100000">
                                          <p:val>
                                            <p:strVal val="#ppt_y"/>
                                          </p:val>
                                        </p:tav>
                                      </p:tavLst>
                                    </p:anim>
                                    <p:animEffect transition="in" filter="wipe(right)" prLst="gradientSize: 0.1">
                                      <p:cBhvr>
                                        <p:cTn id="241" dur="1000"/>
                                        <p:tgtEl>
                                          <p:spTgt spid="219259"/>
                                        </p:tgtEl>
                                      </p:cBhvr>
                                    </p:animEffect>
                                  </p:childTnLst>
                                </p:cTn>
                              </p:par>
                              <p:par>
                                <p:cTn id="242" presetID="29" presetClass="entr" presetSubtype="0" fill="hold" grpId="0" nodeType="withEffect">
                                  <p:stCondLst>
                                    <p:cond delay="0"/>
                                  </p:stCondLst>
                                  <p:childTnLst>
                                    <p:set>
                                      <p:cBhvr>
                                        <p:cTn id="243" dur="1" fill="hold">
                                          <p:stCondLst>
                                            <p:cond delay="0"/>
                                          </p:stCondLst>
                                        </p:cTn>
                                        <p:tgtEl>
                                          <p:spTgt spid="219260"/>
                                        </p:tgtEl>
                                        <p:attrNameLst>
                                          <p:attrName>style.visibility</p:attrName>
                                        </p:attrNameLst>
                                      </p:cBhvr>
                                      <p:to>
                                        <p:strVal val="visible"/>
                                      </p:to>
                                    </p:set>
                                    <p:anim calcmode="lin" valueType="num">
                                      <p:cBhvr>
                                        <p:cTn id="244" dur="1000" fill="hold"/>
                                        <p:tgtEl>
                                          <p:spTgt spid="219260"/>
                                        </p:tgtEl>
                                        <p:attrNameLst>
                                          <p:attrName>ppt_x</p:attrName>
                                        </p:attrNameLst>
                                      </p:cBhvr>
                                      <p:tavLst>
                                        <p:tav tm="0">
                                          <p:val>
                                            <p:strVal val="#ppt_x-.2"/>
                                          </p:val>
                                        </p:tav>
                                        <p:tav tm="100000">
                                          <p:val>
                                            <p:strVal val="#ppt_x"/>
                                          </p:val>
                                        </p:tav>
                                      </p:tavLst>
                                    </p:anim>
                                    <p:anim calcmode="lin" valueType="num">
                                      <p:cBhvr>
                                        <p:cTn id="245" dur="1000" fill="hold"/>
                                        <p:tgtEl>
                                          <p:spTgt spid="219260"/>
                                        </p:tgtEl>
                                        <p:attrNameLst>
                                          <p:attrName>ppt_y</p:attrName>
                                        </p:attrNameLst>
                                      </p:cBhvr>
                                      <p:tavLst>
                                        <p:tav tm="0">
                                          <p:val>
                                            <p:strVal val="#ppt_y"/>
                                          </p:val>
                                        </p:tav>
                                        <p:tav tm="100000">
                                          <p:val>
                                            <p:strVal val="#ppt_y"/>
                                          </p:val>
                                        </p:tav>
                                      </p:tavLst>
                                    </p:anim>
                                    <p:animEffect transition="in" filter="wipe(right)" prLst="gradientSize: 0.1">
                                      <p:cBhvr>
                                        <p:cTn id="246" dur="1000"/>
                                        <p:tgtEl>
                                          <p:spTgt spid="219260"/>
                                        </p:tgtEl>
                                      </p:cBhvr>
                                    </p:animEffect>
                                  </p:childTnLst>
                                </p:cTn>
                              </p:par>
                              <p:par>
                                <p:cTn id="247" presetID="29" presetClass="entr" presetSubtype="0" fill="hold" grpId="0" nodeType="withEffect">
                                  <p:stCondLst>
                                    <p:cond delay="0"/>
                                  </p:stCondLst>
                                  <p:childTnLst>
                                    <p:set>
                                      <p:cBhvr>
                                        <p:cTn id="248" dur="1" fill="hold">
                                          <p:stCondLst>
                                            <p:cond delay="0"/>
                                          </p:stCondLst>
                                        </p:cTn>
                                        <p:tgtEl>
                                          <p:spTgt spid="219261"/>
                                        </p:tgtEl>
                                        <p:attrNameLst>
                                          <p:attrName>style.visibility</p:attrName>
                                        </p:attrNameLst>
                                      </p:cBhvr>
                                      <p:to>
                                        <p:strVal val="visible"/>
                                      </p:to>
                                    </p:set>
                                    <p:anim calcmode="lin" valueType="num">
                                      <p:cBhvr>
                                        <p:cTn id="249" dur="1000" fill="hold"/>
                                        <p:tgtEl>
                                          <p:spTgt spid="219261"/>
                                        </p:tgtEl>
                                        <p:attrNameLst>
                                          <p:attrName>ppt_x</p:attrName>
                                        </p:attrNameLst>
                                      </p:cBhvr>
                                      <p:tavLst>
                                        <p:tav tm="0">
                                          <p:val>
                                            <p:strVal val="#ppt_x-.2"/>
                                          </p:val>
                                        </p:tav>
                                        <p:tav tm="100000">
                                          <p:val>
                                            <p:strVal val="#ppt_x"/>
                                          </p:val>
                                        </p:tav>
                                      </p:tavLst>
                                    </p:anim>
                                    <p:anim calcmode="lin" valueType="num">
                                      <p:cBhvr>
                                        <p:cTn id="250" dur="1000" fill="hold"/>
                                        <p:tgtEl>
                                          <p:spTgt spid="219261"/>
                                        </p:tgtEl>
                                        <p:attrNameLst>
                                          <p:attrName>ppt_y</p:attrName>
                                        </p:attrNameLst>
                                      </p:cBhvr>
                                      <p:tavLst>
                                        <p:tav tm="0">
                                          <p:val>
                                            <p:strVal val="#ppt_y"/>
                                          </p:val>
                                        </p:tav>
                                        <p:tav tm="100000">
                                          <p:val>
                                            <p:strVal val="#ppt_y"/>
                                          </p:val>
                                        </p:tav>
                                      </p:tavLst>
                                    </p:anim>
                                    <p:animEffect transition="in" filter="wipe(right)" prLst="gradientSize: 0.1">
                                      <p:cBhvr>
                                        <p:cTn id="251" dur="1000"/>
                                        <p:tgtEl>
                                          <p:spTgt spid="219261"/>
                                        </p:tgtEl>
                                      </p:cBhvr>
                                    </p:animEffect>
                                  </p:childTnLst>
                                </p:cTn>
                              </p:par>
                              <p:par>
                                <p:cTn id="252" presetID="29" presetClass="entr" presetSubtype="0" fill="hold" grpId="0" nodeType="withEffect">
                                  <p:stCondLst>
                                    <p:cond delay="0"/>
                                  </p:stCondLst>
                                  <p:childTnLst>
                                    <p:set>
                                      <p:cBhvr>
                                        <p:cTn id="253" dur="1" fill="hold">
                                          <p:stCondLst>
                                            <p:cond delay="0"/>
                                          </p:stCondLst>
                                        </p:cTn>
                                        <p:tgtEl>
                                          <p:spTgt spid="219262"/>
                                        </p:tgtEl>
                                        <p:attrNameLst>
                                          <p:attrName>style.visibility</p:attrName>
                                        </p:attrNameLst>
                                      </p:cBhvr>
                                      <p:to>
                                        <p:strVal val="visible"/>
                                      </p:to>
                                    </p:set>
                                    <p:anim calcmode="lin" valueType="num">
                                      <p:cBhvr>
                                        <p:cTn id="254" dur="1000" fill="hold"/>
                                        <p:tgtEl>
                                          <p:spTgt spid="219262"/>
                                        </p:tgtEl>
                                        <p:attrNameLst>
                                          <p:attrName>ppt_x</p:attrName>
                                        </p:attrNameLst>
                                      </p:cBhvr>
                                      <p:tavLst>
                                        <p:tav tm="0">
                                          <p:val>
                                            <p:strVal val="#ppt_x-.2"/>
                                          </p:val>
                                        </p:tav>
                                        <p:tav tm="100000">
                                          <p:val>
                                            <p:strVal val="#ppt_x"/>
                                          </p:val>
                                        </p:tav>
                                      </p:tavLst>
                                    </p:anim>
                                    <p:anim calcmode="lin" valueType="num">
                                      <p:cBhvr>
                                        <p:cTn id="255" dur="1000" fill="hold"/>
                                        <p:tgtEl>
                                          <p:spTgt spid="219262"/>
                                        </p:tgtEl>
                                        <p:attrNameLst>
                                          <p:attrName>ppt_y</p:attrName>
                                        </p:attrNameLst>
                                      </p:cBhvr>
                                      <p:tavLst>
                                        <p:tav tm="0">
                                          <p:val>
                                            <p:strVal val="#ppt_y"/>
                                          </p:val>
                                        </p:tav>
                                        <p:tav tm="100000">
                                          <p:val>
                                            <p:strVal val="#ppt_y"/>
                                          </p:val>
                                        </p:tav>
                                      </p:tavLst>
                                    </p:anim>
                                    <p:animEffect transition="in" filter="wipe(right)" prLst="gradientSize: 0.1">
                                      <p:cBhvr>
                                        <p:cTn id="256" dur="1000"/>
                                        <p:tgtEl>
                                          <p:spTgt spid="219262"/>
                                        </p:tgtEl>
                                      </p:cBhvr>
                                    </p:animEffect>
                                  </p:childTnLst>
                                </p:cTn>
                              </p:par>
                              <p:par>
                                <p:cTn id="257" presetID="29" presetClass="entr" presetSubtype="0" fill="hold" grpId="0" nodeType="withEffect">
                                  <p:stCondLst>
                                    <p:cond delay="0"/>
                                  </p:stCondLst>
                                  <p:childTnLst>
                                    <p:set>
                                      <p:cBhvr>
                                        <p:cTn id="258" dur="1" fill="hold">
                                          <p:stCondLst>
                                            <p:cond delay="0"/>
                                          </p:stCondLst>
                                        </p:cTn>
                                        <p:tgtEl>
                                          <p:spTgt spid="219263"/>
                                        </p:tgtEl>
                                        <p:attrNameLst>
                                          <p:attrName>style.visibility</p:attrName>
                                        </p:attrNameLst>
                                      </p:cBhvr>
                                      <p:to>
                                        <p:strVal val="visible"/>
                                      </p:to>
                                    </p:set>
                                    <p:anim calcmode="lin" valueType="num">
                                      <p:cBhvr>
                                        <p:cTn id="259" dur="1000" fill="hold"/>
                                        <p:tgtEl>
                                          <p:spTgt spid="219263"/>
                                        </p:tgtEl>
                                        <p:attrNameLst>
                                          <p:attrName>ppt_x</p:attrName>
                                        </p:attrNameLst>
                                      </p:cBhvr>
                                      <p:tavLst>
                                        <p:tav tm="0">
                                          <p:val>
                                            <p:strVal val="#ppt_x-.2"/>
                                          </p:val>
                                        </p:tav>
                                        <p:tav tm="100000">
                                          <p:val>
                                            <p:strVal val="#ppt_x"/>
                                          </p:val>
                                        </p:tav>
                                      </p:tavLst>
                                    </p:anim>
                                    <p:anim calcmode="lin" valueType="num">
                                      <p:cBhvr>
                                        <p:cTn id="260" dur="1000" fill="hold"/>
                                        <p:tgtEl>
                                          <p:spTgt spid="219263"/>
                                        </p:tgtEl>
                                        <p:attrNameLst>
                                          <p:attrName>ppt_y</p:attrName>
                                        </p:attrNameLst>
                                      </p:cBhvr>
                                      <p:tavLst>
                                        <p:tav tm="0">
                                          <p:val>
                                            <p:strVal val="#ppt_y"/>
                                          </p:val>
                                        </p:tav>
                                        <p:tav tm="100000">
                                          <p:val>
                                            <p:strVal val="#ppt_y"/>
                                          </p:val>
                                        </p:tav>
                                      </p:tavLst>
                                    </p:anim>
                                    <p:animEffect transition="in" filter="wipe(right)" prLst="gradientSize: 0.1">
                                      <p:cBhvr>
                                        <p:cTn id="261" dur="1000"/>
                                        <p:tgtEl>
                                          <p:spTgt spid="219263"/>
                                        </p:tgtEl>
                                      </p:cBhvr>
                                    </p:animEffect>
                                  </p:childTnLst>
                                </p:cTn>
                              </p:par>
                              <p:par>
                                <p:cTn id="262" presetID="29" presetClass="entr" presetSubtype="0" fill="hold" grpId="0" nodeType="withEffect">
                                  <p:stCondLst>
                                    <p:cond delay="0"/>
                                  </p:stCondLst>
                                  <p:childTnLst>
                                    <p:set>
                                      <p:cBhvr>
                                        <p:cTn id="263" dur="1" fill="hold">
                                          <p:stCondLst>
                                            <p:cond delay="0"/>
                                          </p:stCondLst>
                                        </p:cTn>
                                        <p:tgtEl>
                                          <p:spTgt spid="219264"/>
                                        </p:tgtEl>
                                        <p:attrNameLst>
                                          <p:attrName>style.visibility</p:attrName>
                                        </p:attrNameLst>
                                      </p:cBhvr>
                                      <p:to>
                                        <p:strVal val="visible"/>
                                      </p:to>
                                    </p:set>
                                    <p:anim calcmode="lin" valueType="num">
                                      <p:cBhvr>
                                        <p:cTn id="264" dur="1000" fill="hold"/>
                                        <p:tgtEl>
                                          <p:spTgt spid="219264"/>
                                        </p:tgtEl>
                                        <p:attrNameLst>
                                          <p:attrName>ppt_x</p:attrName>
                                        </p:attrNameLst>
                                      </p:cBhvr>
                                      <p:tavLst>
                                        <p:tav tm="0">
                                          <p:val>
                                            <p:strVal val="#ppt_x-.2"/>
                                          </p:val>
                                        </p:tav>
                                        <p:tav tm="100000">
                                          <p:val>
                                            <p:strVal val="#ppt_x"/>
                                          </p:val>
                                        </p:tav>
                                      </p:tavLst>
                                    </p:anim>
                                    <p:anim calcmode="lin" valueType="num">
                                      <p:cBhvr>
                                        <p:cTn id="265" dur="1000" fill="hold"/>
                                        <p:tgtEl>
                                          <p:spTgt spid="219264"/>
                                        </p:tgtEl>
                                        <p:attrNameLst>
                                          <p:attrName>ppt_y</p:attrName>
                                        </p:attrNameLst>
                                      </p:cBhvr>
                                      <p:tavLst>
                                        <p:tav tm="0">
                                          <p:val>
                                            <p:strVal val="#ppt_y"/>
                                          </p:val>
                                        </p:tav>
                                        <p:tav tm="100000">
                                          <p:val>
                                            <p:strVal val="#ppt_y"/>
                                          </p:val>
                                        </p:tav>
                                      </p:tavLst>
                                    </p:anim>
                                    <p:animEffect transition="in" filter="wipe(right)" prLst="gradientSize: 0.1">
                                      <p:cBhvr>
                                        <p:cTn id="266" dur="1000"/>
                                        <p:tgtEl>
                                          <p:spTgt spid="219264"/>
                                        </p:tgtEl>
                                      </p:cBhvr>
                                    </p:animEffect>
                                  </p:childTnLst>
                                </p:cTn>
                              </p:par>
                              <p:par>
                                <p:cTn id="267" presetID="29" presetClass="entr" presetSubtype="0" fill="hold" grpId="0" nodeType="withEffect">
                                  <p:stCondLst>
                                    <p:cond delay="0"/>
                                  </p:stCondLst>
                                  <p:childTnLst>
                                    <p:set>
                                      <p:cBhvr>
                                        <p:cTn id="268" dur="1" fill="hold">
                                          <p:stCondLst>
                                            <p:cond delay="0"/>
                                          </p:stCondLst>
                                        </p:cTn>
                                        <p:tgtEl>
                                          <p:spTgt spid="219265"/>
                                        </p:tgtEl>
                                        <p:attrNameLst>
                                          <p:attrName>style.visibility</p:attrName>
                                        </p:attrNameLst>
                                      </p:cBhvr>
                                      <p:to>
                                        <p:strVal val="visible"/>
                                      </p:to>
                                    </p:set>
                                    <p:anim calcmode="lin" valueType="num">
                                      <p:cBhvr>
                                        <p:cTn id="269" dur="1000" fill="hold"/>
                                        <p:tgtEl>
                                          <p:spTgt spid="219265"/>
                                        </p:tgtEl>
                                        <p:attrNameLst>
                                          <p:attrName>ppt_x</p:attrName>
                                        </p:attrNameLst>
                                      </p:cBhvr>
                                      <p:tavLst>
                                        <p:tav tm="0">
                                          <p:val>
                                            <p:strVal val="#ppt_x-.2"/>
                                          </p:val>
                                        </p:tav>
                                        <p:tav tm="100000">
                                          <p:val>
                                            <p:strVal val="#ppt_x"/>
                                          </p:val>
                                        </p:tav>
                                      </p:tavLst>
                                    </p:anim>
                                    <p:anim calcmode="lin" valueType="num">
                                      <p:cBhvr>
                                        <p:cTn id="270" dur="1000" fill="hold"/>
                                        <p:tgtEl>
                                          <p:spTgt spid="219265"/>
                                        </p:tgtEl>
                                        <p:attrNameLst>
                                          <p:attrName>ppt_y</p:attrName>
                                        </p:attrNameLst>
                                      </p:cBhvr>
                                      <p:tavLst>
                                        <p:tav tm="0">
                                          <p:val>
                                            <p:strVal val="#ppt_y"/>
                                          </p:val>
                                        </p:tav>
                                        <p:tav tm="100000">
                                          <p:val>
                                            <p:strVal val="#ppt_y"/>
                                          </p:val>
                                        </p:tav>
                                      </p:tavLst>
                                    </p:anim>
                                    <p:animEffect transition="in" filter="wipe(right)" prLst="gradientSize: 0.1">
                                      <p:cBhvr>
                                        <p:cTn id="271" dur="1000"/>
                                        <p:tgtEl>
                                          <p:spTgt spid="219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223" grpId="0"/>
      <p:bldP spid="219224" grpId="0"/>
      <p:bldP spid="219225" grpId="0" bldLvl="0" animBg="1"/>
      <p:bldP spid="219226" grpId="0" bldLvl="0" animBg="1"/>
      <p:bldP spid="219227" grpId="0" bldLvl="0" animBg="1"/>
      <p:bldP spid="219228" grpId="0" bldLvl="0" animBg="1"/>
      <p:bldP spid="219229" grpId="0" bldLvl="0" animBg="1"/>
      <p:bldP spid="219230" grpId="0" bldLvl="0" animBg="1"/>
      <p:bldP spid="219231" grpId="0" bldLvl="0" animBg="1"/>
      <p:bldP spid="219232" grpId="0" bldLvl="0" animBg="1"/>
      <p:bldP spid="219233" grpId="0" bldLvl="0" animBg="1"/>
      <p:bldP spid="219234" grpId="0" bldLvl="0" animBg="1"/>
      <p:bldP spid="219235" grpId="0" animBg="1"/>
      <p:bldP spid="219236" grpId="0" animBg="1"/>
      <p:bldP spid="219237" grpId="0" animBg="1"/>
      <p:bldP spid="219238" grpId="0" animBg="1"/>
      <p:bldP spid="219239" grpId="0" animBg="1"/>
      <p:bldP spid="219240" grpId="0" animBg="1"/>
      <p:bldP spid="219241" grpId="0" animBg="1"/>
      <p:bldP spid="219242" grpId="0" animBg="1"/>
      <p:bldP spid="219243" grpId="0" animBg="1"/>
      <p:bldP spid="219244" grpId="0" animBg="1"/>
      <p:bldP spid="219245" grpId="0"/>
      <p:bldP spid="219246" grpId="0"/>
      <p:bldP spid="219247" grpId="0" animBg="1"/>
      <p:bldP spid="219248" grpId="0" animBg="1"/>
      <p:bldP spid="219249" grpId="0" animBg="1"/>
      <p:bldP spid="219250" grpId="0" animBg="1"/>
      <p:bldP spid="219251" grpId="0" animBg="1"/>
      <p:bldP spid="219252" grpId="0" animBg="1"/>
      <p:bldP spid="219253" grpId="0" bldLvl="0" animBg="1"/>
      <p:bldP spid="219254" grpId="0" animBg="1"/>
      <p:bldP spid="219255" grpId="0" animBg="1"/>
      <p:bldP spid="219256" grpId="0" animBg="1"/>
      <p:bldP spid="219257" grpId="0" animBg="1"/>
      <p:bldP spid="219258" grpId="0" animBg="1"/>
      <p:bldP spid="219259" grpId="0" animBg="1"/>
      <p:bldP spid="219260" grpId="0" animBg="1"/>
      <p:bldP spid="219261" grpId="0" bldLvl="0" animBg="1"/>
      <p:bldP spid="219262" grpId="0" animBg="1"/>
      <p:bldP spid="219263" grpId="0" animBg="1"/>
      <p:bldP spid="219264" grpId="0" animBg="1"/>
      <p:bldP spid="219265" grpId="0" animBg="1"/>
    </p:bldLst>
  </p:timing>
</p:sld>
</file>

<file path=ppt/slides/slide12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20289" name="Text Box 129"/>
          <p:cNvSpPr txBox="1">
            <a:spLocks noChangeArrowheads="1"/>
          </p:cNvSpPr>
          <p:nvPr/>
        </p:nvSpPr>
        <p:spPr bwMode="auto">
          <a:xfrm>
            <a:off x="112713" y="182563"/>
            <a:ext cx="6043612"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3200" b="1">
                <a:solidFill>
                  <a:srgbClr val="008080"/>
                </a:solidFill>
                <a:latin typeface="Times New Roman" panose="02020603050405020304" pitchFamily="18" charset="0"/>
                <a:ea typeface="仿宋_GB2312" pitchFamily="49" charset="-122"/>
              </a:rPr>
              <a:t>基数排序的“</a:t>
            </a:r>
            <a:r>
              <a:rPr kumimoji="1" lang="zh-CN" altLang="en-US" sz="3200" b="1">
                <a:solidFill>
                  <a:srgbClr val="008080"/>
                </a:solidFill>
                <a:latin typeface="Times New Roman" panose="02020603050405020304" pitchFamily="18" charset="0"/>
                <a:ea typeface="黑体" panose="02010609060101010101" pitchFamily="2" charset="-122"/>
              </a:rPr>
              <a:t>分配</a:t>
            </a:r>
            <a:r>
              <a:rPr kumimoji="1" lang="zh-CN" altLang="en-US" sz="3200" b="1">
                <a:solidFill>
                  <a:srgbClr val="008080"/>
                </a:solidFill>
                <a:latin typeface="Times New Roman" panose="02020603050405020304" pitchFamily="18" charset="0"/>
                <a:ea typeface="仿宋_GB2312" pitchFamily="49" charset="-122"/>
              </a:rPr>
              <a:t>”与“</a:t>
            </a:r>
            <a:r>
              <a:rPr kumimoji="1" lang="zh-CN" altLang="en-US" sz="3200" b="1">
                <a:solidFill>
                  <a:srgbClr val="008080"/>
                </a:solidFill>
                <a:latin typeface="Times New Roman" panose="02020603050405020304" pitchFamily="18" charset="0"/>
                <a:ea typeface="黑体" panose="02010609060101010101" pitchFamily="2" charset="-122"/>
              </a:rPr>
              <a:t>收集</a:t>
            </a:r>
            <a:r>
              <a:rPr kumimoji="1" lang="zh-CN" altLang="en-US" sz="3200" b="1">
                <a:solidFill>
                  <a:srgbClr val="008080"/>
                </a:solidFill>
                <a:latin typeface="Times New Roman" panose="02020603050405020304" pitchFamily="18" charset="0"/>
                <a:ea typeface="仿宋_GB2312" pitchFamily="49" charset="-122"/>
              </a:rPr>
              <a:t>”过程</a:t>
            </a:r>
            <a:endParaRPr kumimoji="1" lang="zh-CN" altLang="en-US" sz="2800">
              <a:solidFill>
                <a:srgbClr val="CC0000"/>
              </a:solidFill>
              <a:latin typeface="Times New Roman" panose="02020603050405020304" pitchFamily="18" charset="0"/>
              <a:ea typeface="宋体" panose="02010600030101010101" pitchFamily="2" charset="-122"/>
            </a:endParaRPr>
          </a:p>
        </p:txBody>
      </p:sp>
      <p:sp>
        <p:nvSpPr>
          <p:cNvPr id="220290" name="Rectangle 130" descr="白色大理石"/>
          <p:cNvSpPr>
            <a:spLocks noChangeArrowheads="1"/>
          </p:cNvSpPr>
          <p:nvPr/>
        </p:nvSpPr>
        <p:spPr bwMode="auto">
          <a:xfrm>
            <a:off x="38100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a:t>
            </a:r>
            <a:r>
              <a:rPr kumimoji="1" lang="en-US" altLang="zh-CN" sz="2800" b="1">
                <a:solidFill>
                  <a:srgbClr val="FF3300"/>
                </a:solidFill>
                <a:latin typeface="Times New Roman" panose="02020603050405020304" pitchFamily="18" charset="0"/>
                <a:ea typeface="宋体" panose="02010600030101010101" pitchFamily="2" charset="-122"/>
              </a:rPr>
              <a:t>1</a:t>
            </a:r>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291" name="Line 131"/>
          <p:cNvSpPr>
            <a:spLocks noChangeShapeType="1"/>
          </p:cNvSpPr>
          <p:nvPr/>
        </p:nvSpPr>
        <p:spPr bwMode="auto">
          <a:xfrm>
            <a:off x="7620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292" name="Line 132"/>
          <p:cNvSpPr>
            <a:spLocks noChangeShapeType="1"/>
          </p:cNvSpPr>
          <p:nvPr/>
        </p:nvSpPr>
        <p:spPr bwMode="auto">
          <a:xfrm>
            <a:off x="16764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293" name="Rectangle 133" descr="白色大理石"/>
          <p:cNvSpPr>
            <a:spLocks noChangeArrowheads="1"/>
          </p:cNvSpPr>
          <p:nvPr/>
        </p:nvSpPr>
        <p:spPr bwMode="auto">
          <a:xfrm>
            <a:off x="19812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9</a:t>
            </a:r>
            <a:r>
              <a:rPr kumimoji="1" lang="en-US" altLang="zh-CN" sz="2800" b="1">
                <a:solidFill>
                  <a:srgbClr val="FF3300"/>
                </a:solidFill>
                <a:latin typeface="Times New Roman" panose="02020603050405020304" pitchFamily="18" charset="0"/>
                <a:ea typeface="宋体" panose="02010600030101010101" pitchFamily="2" charset="-122"/>
              </a:rPr>
              <a:t>2</a:t>
            </a:r>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294" name="Line 134"/>
          <p:cNvSpPr>
            <a:spLocks noChangeShapeType="1"/>
          </p:cNvSpPr>
          <p:nvPr/>
        </p:nvSpPr>
        <p:spPr bwMode="auto">
          <a:xfrm>
            <a:off x="25908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295" name="Rectangle 135" descr="白色大理石"/>
          <p:cNvSpPr>
            <a:spLocks noChangeArrowheads="1"/>
          </p:cNvSpPr>
          <p:nvPr/>
        </p:nvSpPr>
        <p:spPr bwMode="auto">
          <a:xfrm>
            <a:off x="47244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4</a:t>
            </a:r>
            <a:r>
              <a:rPr kumimoji="1" lang="en-US" altLang="zh-CN" sz="2800" b="1">
                <a:solidFill>
                  <a:srgbClr val="FF3300"/>
                </a:solidFill>
                <a:latin typeface="Times New Roman" panose="02020603050405020304" pitchFamily="18" charset="0"/>
                <a:ea typeface="宋体" panose="02010600030101010101" pitchFamily="2" charset="-122"/>
              </a:rPr>
              <a:t>8</a:t>
            </a:r>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296" name="Line 136"/>
          <p:cNvSpPr>
            <a:spLocks noChangeShapeType="1"/>
          </p:cNvSpPr>
          <p:nvPr/>
        </p:nvSpPr>
        <p:spPr bwMode="auto">
          <a:xfrm>
            <a:off x="35052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297" name="Rectangle 137" descr="白色大理石"/>
          <p:cNvSpPr>
            <a:spLocks noChangeArrowheads="1"/>
          </p:cNvSpPr>
          <p:nvPr/>
        </p:nvSpPr>
        <p:spPr bwMode="auto">
          <a:xfrm>
            <a:off x="74676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a:t>
            </a: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298" name="Rectangle 138" descr="白色大理石"/>
          <p:cNvSpPr>
            <a:spLocks noChangeArrowheads="1"/>
          </p:cNvSpPr>
          <p:nvPr/>
        </p:nvSpPr>
        <p:spPr bwMode="auto">
          <a:xfrm>
            <a:off x="83820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a:t>
            </a: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299" name="Line 139"/>
          <p:cNvSpPr>
            <a:spLocks noChangeShapeType="1"/>
          </p:cNvSpPr>
          <p:nvPr/>
        </p:nvSpPr>
        <p:spPr bwMode="auto">
          <a:xfrm>
            <a:off x="44196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00" name="Rectangle 140" descr="白色大理石"/>
          <p:cNvSpPr>
            <a:spLocks noChangeArrowheads="1"/>
          </p:cNvSpPr>
          <p:nvPr/>
        </p:nvSpPr>
        <p:spPr bwMode="auto">
          <a:xfrm>
            <a:off x="28956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1</a:t>
            </a:r>
            <a:r>
              <a:rPr kumimoji="1" lang="en-US" altLang="zh-CN" sz="2800" b="1">
                <a:solidFill>
                  <a:srgbClr val="FF3300"/>
                </a:solidFill>
                <a:latin typeface="Times New Roman" panose="02020603050405020304" pitchFamily="18" charset="0"/>
                <a:ea typeface="宋体" panose="02010600030101010101" pitchFamily="2" charset="-122"/>
              </a:rPr>
              <a:t>0</a:t>
            </a:r>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01" name="Line 141"/>
          <p:cNvSpPr>
            <a:spLocks noChangeShapeType="1"/>
          </p:cNvSpPr>
          <p:nvPr/>
        </p:nvSpPr>
        <p:spPr bwMode="auto">
          <a:xfrm>
            <a:off x="53340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02" name="Rectangle 142" descr="白色大理石"/>
          <p:cNvSpPr>
            <a:spLocks noChangeArrowheads="1"/>
          </p:cNvSpPr>
          <p:nvPr/>
        </p:nvSpPr>
        <p:spPr bwMode="auto">
          <a:xfrm>
            <a:off x="56388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2</a:t>
            </a:r>
            <a:r>
              <a:rPr kumimoji="1" lang="en-US" altLang="zh-CN" sz="2800" b="1">
                <a:solidFill>
                  <a:srgbClr val="FF3300"/>
                </a:solidFill>
                <a:latin typeface="Times New Roman" panose="02020603050405020304" pitchFamily="18" charset="0"/>
                <a:ea typeface="宋体" panose="02010600030101010101" pitchFamily="2" charset="-122"/>
              </a:rPr>
              <a:t>1</a:t>
            </a:r>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03" name="Line 143"/>
          <p:cNvSpPr>
            <a:spLocks noChangeShapeType="1"/>
          </p:cNvSpPr>
          <p:nvPr/>
        </p:nvSpPr>
        <p:spPr bwMode="auto">
          <a:xfrm>
            <a:off x="62484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04" name="Rectangle 144" descr="白色大理石"/>
          <p:cNvSpPr>
            <a:spLocks noChangeArrowheads="1"/>
          </p:cNvSpPr>
          <p:nvPr/>
        </p:nvSpPr>
        <p:spPr bwMode="auto">
          <a:xfrm>
            <a:off x="1524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5</a:t>
            </a: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05" name="Line 145"/>
          <p:cNvSpPr>
            <a:spLocks noChangeShapeType="1"/>
          </p:cNvSpPr>
          <p:nvPr/>
        </p:nvSpPr>
        <p:spPr bwMode="auto">
          <a:xfrm>
            <a:off x="71628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06" name="Rectangle 146" descr="白色大理石"/>
          <p:cNvSpPr>
            <a:spLocks noChangeArrowheads="1"/>
          </p:cNvSpPr>
          <p:nvPr/>
        </p:nvSpPr>
        <p:spPr bwMode="auto">
          <a:xfrm>
            <a:off x="10668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a:t>
            </a:r>
            <a:r>
              <a:rPr kumimoji="1" lang="en-US" altLang="zh-CN" sz="2800" b="1">
                <a:solidFill>
                  <a:srgbClr val="FF3300"/>
                </a:solidFill>
                <a:latin typeface="Times New Roman" panose="02020603050405020304" pitchFamily="18" charset="0"/>
                <a:ea typeface="宋体" panose="02010600030101010101" pitchFamily="2" charset="-122"/>
              </a:rPr>
              <a:t>9</a:t>
            </a:r>
            <a:r>
              <a:rPr kumimoji="1" lang="en-US" altLang="zh-CN" sz="2800" b="1">
                <a:solidFill>
                  <a:srgbClr val="0000CC"/>
                </a:solidFill>
                <a:latin typeface="Times New Roman" panose="02020603050405020304" pitchFamily="18" charset="0"/>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07" name="Line 147"/>
          <p:cNvSpPr>
            <a:spLocks noChangeShapeType="1"/>
          </p:cNvSpPr>
          <p:nvPr/>
        </p:nvSpPr>
        <p:spPr bwMode="auto">
          <a:xfrm>
            <a:off x="80772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08" name="Rectangle 148" descr="白色大理石"/>
          <p:cNvSpPr>
            <a:spLocks noChangeArrowheads="1"/>
          </p:cNvSpPr>
          <p:nvPr/>
        </p:nvSpPr>
        <p:spPr bwMode="auto">
          <a:xfrm>
            <a:off x="65532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3</a:t>
            </a:r>
            <a:r>
              <a:rPr kumimoji="1" lang="en-US" altLang="zh-CN" sz="2800" b="1">
                <a:solidFill>
                  <a:srgbClr val="FF3300"/>
                </a:solidFill>
                <a:latin typeface="Times New Roman" panose="02020603050405020304" pitchFamily="18" charset="0"/>
                <a:ea typeface="宋体" panose="02010600030101010101" pitchFamily="2" charset="-122"/>
              </a:rPr>
              <a:t>0</a:t>
            </a:r>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10" name="Text Box 150"/>
          <p:cNvSpPr txBox="1">
            <a:spLocks noChangeArrowheads="1"/>
          </p:cNvSpPr>
          <p:nvPr/>
        </p:nvSpPr>
        <p:spPr bwMode="auto">
          <a:xfrm>
            <a:off x="76200" y="1766888"/>
            <a:ext cx="5432425"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2800" b="1">
                <a:solidFill>
                  <a:srgbClr val="CC3300"/>
                </a:solidFill>
                <a:latin typeface="Times New Roman" panose="02020603050405020304" pitchFamily="18" charset="0"/>
                <a:ea typeface="仿宋_GB2312" pitchFamily="49" charset="-122"/>
              </a:rPr>
              <a:t>第二趟分配（按次低位 </a:t>
            </a:r>
            <a:r>
              <a:rPr kumimoji="1" lang="en-US" altLang="zh-CN" sz="2800" b="1" i="1">
                <a:solidFill>
                  <a:srgbClr val="CC3300"/>
                </a:solidFill>
                <a:latin typeface="Times New Roman" panose="02020603050405020304" pitchFamily="18" charset="0"/>
                <a:ea typeface="仿宋_GB2312" pitchFamily="49" charset="-122"/>
              </a:rPr>
              <a:t>i</a:t>
            </a:r>
            <a:r>
              <a:rPr kumimoji="1" lang="en-US" altLang="zh-CN" sz="2800" b="1">
                <a:solidFill>
                  <a:srgbClr val="CC3300"/>
                </a:solidFill>
                <a:latin typeface="Times New Roman" panose="02020603050405020304" pitchFamily="18" charset="0"/>
                <a:ea typeface="仿宋_GB2312" pitchFamily="49" charset="-122"/>
              </a:rPr>
              <a:t> = 2 </a:t>
            </a:r>
            <a:r>
              <a:rPr kumimoji="1" lang="zh-CN" altLang="en-US" sz="2800" b="1">
                <a:solidFill>
                  <a:srgbClr val="CC3300"/>
                </a:solidFill>
                <a:latin typeface="Times New Roman" panose="02020603050405020304" pitchFamily="18" charset="0"/>
                <a:ea typeface="仿宋_GB2312" pitchFamily="49" charset="-122"/>
              </a:rPr>
              <a:t>）</a:t>
            </a:r>
          </a:p>
        </p:txBody>
      </p:sp>
      <p:sp>
        <p:nvSpPr>
          <p:cNvPr id="220311" name="Text Box 151"/>
          <p:cNvSpPr txBox="1">
            <a:spLocks noChangeArrowheads="1"/>
          </p:cNvSpPr>
          <p:nvPr/>
        </p:nvSpPr>
        <p:spPr bwMode="auto">
          <a:xfrm>
            <a:off x="171450" y="2276475"/>
            <a:ext cx="88963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[0]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[1]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[2]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[3]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[4]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[5]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[6]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[7]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[8]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[9]</a:t>
            </a:r>
            <a:endParaRPr kumimoji="1" lang="en-US" altLang="zh-CN" sz="2800" b="1">
              <a:solidFill>
                <a:srgbClr val="0000CC"/>
              </a:solidFill>
              <a:latin typeface="Times New Roman" panose="02020603050405020304" pitchFamily="18" charset="0"/>
              <a:ea typeface="仿宋_GB2312" pitchFamily="49" charset="-122"/>
            </a:endParaRPr>
          </a:p>
        </p:txBody>
      </p:sp>
      <p:sp>
        <p:nvSpPr>
          <p:cNvPr id="220312" name="Line 152"/>
          <p:cNvSpPr>
            <a:spLocks noChangeShapeType="1"/>
          </p:cNvSpPr>
          <p:nvPr/>
        </p:nvSpPr>
        <p:spPr bwMode="auto">
          <a:xfrm>
            <a:off x="5334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13" name="Line 153"/>
          <p:cNvSpPr>
            <a:spLocks noChangeShapeType="1"/>
          </p:cNvSpPr>
          <p:nvPr/>
        </p:nvSpPr>
        <p:spPr bwMode="auto">
          <a:xfrm>
            <a:off x="14478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14" name="Line 154"/>
          <p:cNvSpPr>
            <a:spLocks noChangeShapeType="1"/>
          </p:cNvSpPr>
          <p:nvPr/>
        </p:nvSpPr>
        <p:spPr bwMode="auto">
          <a:xfrm>
            <a:off x="23622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15" name="Line 155"/>
          <p:cNvSpPr>
            <a:spLocks noChangeShapeType="1"/>
          </p:cNvSpPr>
          <p:nvPr/>
        </p:nvSpPr>
        <p:spPr bwMode="auto">
          <a:xfrm>
            <a:off x="32004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16" name="Line 156"/>
          <p:cNvSpPr>
            <a:spLocks noChangeShapeType="1"/>
          </p:cNvSpPr>
          <p:nvPr/>
        </p:nvSpPr>
        <p:spPr bwMode="auto">
          <a:xfrm>
            <a:off x="41148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22" name="Rectangle 162" descr="白色大理石"/>
          <p:cNvSpPr>
            <a:spLocks noChangeArrowheads="1"/>
          </p:cNvSpPr>
          <p:nvPr/>
        </p:nvSpPr>
        <p:spPr bwMode="auto">
          <a:xfrm>
            <a:off x="11430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a:t>
            </a:r>
            <a:r>
              <a:rPr kumimoji="1" lang="en-US" altLang="zh-CN" sz="2800" b="1">
                <a:solidFill>
                  <a:srgbClr val="FF3300"/>
                </a:solidFill>
                <a:latin typeface="Times New Roman" panose="02020603050405020304" pitchFamily="18" charset="0"/>
                <a:ea typeface="宋体" panose="02010600030101010101" pitchFamily="2" charset="-122"/>
              </a:rPr>
              <a:t>1</a:t>
            </a:r>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23" name="Rectangle 163" descr="白色大理石"/>
          <p:cNvSpPr>
            <a:spLocks noChangeArrowheads="1"/>
          </p:cNvSpPr>
          <p:nvPr/>
        </p:nvSpPr>
        <p:spPr bwMode="auto">
          <a:xfrm>
            <a:off x="2895600" y="28194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a:t>
            </a: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24" name="Rectangle 164" descr="白色大理石"/>
          <p:cNvSpPr>
            <a:spLocks noChangeArrowheads="1"/>
          </p:cNvSpPr>
          <p:nvPr/>
        </p:nvSpPr>
        <p:spPr bwMode="auto">
          <a:xfrm>
            <a:off x="20574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921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25" name="Rectangle 165" descr="白色大理石"/>
          <p:cNvSpPr>
            <a:spLocks noChangeArrowheads="1"/>
          </p:cNvSpPr>
          <p:nvPr/>
        </p:nvSpPr>
        <p:spPr bwMode="auto">
          <a:xfrm>
            <a:off x="73914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4</a:t>
            </a:r>
            <a:r>
              <a:rPr kumimoji="1" lang="en-US" altLang="zh-CN" sz="2800" b="1">
                <a:solidFill>
                  <a:srgbClr val="FF3300"/>
                </a:solidFill>
                <a:latin typeface="Times New Roman" panose="02020603050405020304" pitchFamily="18" charset="0"/>
                <a:ea typeface="宋体" panose="02010600030101010101" pitchFamily="2" charset="-122"/>
              </a:rPr>
              <a:t>8</a:t>
            </a:r>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26" name="Rectangle 166" descr="白色大理石"/>
          <p:cNvSpPr>
            <a:spLocks noChangeArrowheads="1"/>
          </p:cNvSpPr>
          <p:nvPr/>
        </p:nvSpPr>
        <p:spPr bwMode="auto">
          <a:xfrm>
            <a:off x="2895600" y="3352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a:t>
            </a: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27" name="Rectangle 167" descr="白色大理石"/>
          <p:cNvSpPr>
            <a:spLocks noChangeArrowheads="1"/>
          </p:cNvSpPr>
          <p:nvPr/>
        </p:nvSpPr>
        <p:spPr bwMode="auto">
          <a:xfrm>
            <a:off x="2286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1</a:t>
            </a:r>
            <a:r>
              <a:rPr kumimoji="1" lang="en-US" altLang="zh-CN" sz="2800" b="1">
                <a:solidFill>
                  <a:srgbClr val="FF3300"/>
                </a:solidFill>
                <a:latin typeface="Times New Roman" panose="02020603050405020304" pitchFamily="18" charset="0"/>
                <a:ea typeface="宋体" panose="02010600030101010101" pitchFamily="2" charset="-122"/>
              </a:rPr>
              <a:t>0</a:t>
            </a:r>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28" name="Rectangle 168" descr="白色大理石"/>
          <p:cNvSpPr>
            <a:spLocks noChangeArrowheads="1"/>
          </p:cNvSpPr>
          <p:nvPr/>
        </p:nvSpPr>
        <p:spPr bwMode="auto">
          <a:xfrm>
            <a:off x="1143000" y="30480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2</a:t>
            </a:r>
            <a:r>
              <a:rPr kumimoji="1" lang="en-US" altLang="zh-CN" sz="2800" b="1">
                <a:solidFill>
                  <a:srgbClr val="FF3300"/>
                </a:solidFill>
                <a:latin typeface="Times New Roman" panose="02020603050405020304" pitchFamily="18" charset="0"/>
                <a:ea typeface="宋体" panose="02010600030101010101" pitchFamily="2" charset="-122"/>
              </a:rPr>
              <a:t>1</a:t>
            </a:r>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29" name="Rectangle 169" descr="白色大理石"/>
          <p:cNvSpPr>
            <a:spLocks noChangeArrowheads="1"/>
          </p:cNvSpPr>
          <p:nvPr/>
        </p:nvSpPr>
        <p:spPr bwMode="auto">
          <a:xfrm>
            <a:off x="2895600" y="38862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5</a:t>
            </a: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30" name="Rectangle 170" descr="白色大理石"/>
          <p:cNvSpPr>
            <a:spLocks noChangeArrowheads="1"/>
          </p:cNvSpPr>
          <p:nvPr/>
        </p:nvSpPr>
        <p:spPr bwMode="auto">
          <a:xfrm>
            <a:off x="83058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a:t>
            </a:r>
            <a:r>
              <a:rPr kumimoji="1" lang="en-US" altLang="zh-CN" sz="2800" b="1">
                <a:solidFill>
                  <a:srgbClr val="FF3300"/>
                </a:solidFill>
                <a:latin typeface="Times New Roman" panose="02020603050405020304" pitchFamily="18" charset="0"/>
                <a:ea typeface="宋体" panose="02010600030101010101" pitchFamily="2" charset="-122"/>
              </a:rPr>
              <a:t>9</a:t>
            </a:r>
            <a:r>
              <a:rPr kumimoji="1" lang="en-US" altLang="zh-CN" sz="2800" b="1">
                <a:solidFill>
                  <a:srgbClr val="0000CC"/>
                </a:solidFill>
                <a:latin typeface="Times New Roman" panose="02020603050405020304" pitchFamily="18" charset="0"/>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31" name="Rectangle 171" descr="白色大理石"/>
          <p:cNvSpPr>
            <a:spLocks noChangeArrowheads="1"/>
          </p:cNvSpPr>
          <p:nvPr/>
        </p:nvSpPr>
        <p:spPr bwMode="auto">
          <a:xfrm>
            <a:off x="228600" y="30480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3</a:t>
            </a:r>
            <a:r>
              <a:rPr kumimoji="1" lang="en-US" altLang="zh-CN" sz="2800" b="1">
                <a:solidFill>
                  <a:srgbClr val="FF3300"/>
                </a:solidFill>
                <a:latin typeface="Times New Roman" panose="02020603050405020304" pitchFamily="18" charset="0"/>
                <a:ea typeface="宋体" panose="02010600030101010101" pitchFamily="2" charset="-122"/>
              </a:rPr>
              <a:t>0</a:t>
            </a:r>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32" name="Text Box 172"/>
          <p:cNvSpPr txBox="1">
            <a:spLocks noChangeArrowheads="1"/>
          </p:cNvSpPr>
          <p:nvPr/>
        </p:nvSpPr>
        <p:spPr bwMode="auto">
          <a:xfrm>
            <a:off x="136525" y="4562475"/>
            <a:ext cx="89598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[0]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[1]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[2]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[3]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[4]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[5]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[6]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[7]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[8]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[9]</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20333" name="Text Box 173"/>
          <p:cNvSpPr txBox="1">
            <a:spLocks noChangeArrowheads="1"/>
          </p:cNvSpPr>
          <p:nvPr/>
        </p:nvSpPr>
        <p:spPr bwMode="auto">
          <a:xfrm>
            <a:off x="76200" y="5249863"/>
            <a:ext cx="2408238"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2800" b="1">
                <a:solidFill>
                  <a:srgbClr val="CC3300"/>
                </a:solidFill>
                <a:latin typeface="Times New Roman" panose="02020603050405020304" pitchFamily="18" charset="0"/>
                <a:ea typeface="仿宋_GB2312" pitchFamily="49" charset="-122"/>
              </a:rPr>
              <a:t>第二趟收集</a:t>
            </a:r>
          </a:p>
        </p:txBody>
      </p:sp>
      <p:sp>
        <p:nvSpPr>
          <p:cNvPr id="220334" name="Rectangle 174" descr="白色大理石"/>
          <p:cNvSpPr>
            <a:spLocks noChangeArrowheads="1"/>
          </p:cNvSpPr>
          <p:nvPr/>
        </p:nvSpPr>
        <p:spPr bwMode="auto">
          <a:xfrm>
            <a:off x="4724400" y="5943600"/>
            <a:ext cx="609600" cy="457200"/>
          </a:xfrm>
          <a:prstGeom prst="rect">
            <a:avLst/>
          </a:prstGeom>
          <a:blipFill dpi="0" rotWithShape="0">
            <a:blip r:embed="rId3"/>
            <a:srcRect/>
            <a:tile tx="0" ty="0" sx="100000" sy="100000" flip="none" algn="tl"/>
          </a:blipFill>
          <a:ln w="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5</a:t>
            </a: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35" name="Line 175"/>
          <p:cNvSpPr>
            <a:spLocks noChangeShapeType="1"/>
          </p:cNvSpPr>
          <p:nvPr/>
        </p:nvSpPr>
        <p:spPr bwMode="auto">
          <a:xfrm>
            <a:off x="7620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36" name="Rectangle 176" descr="白色大理石"/>
          <p:cNvSpPr>
            <a:spLocks noChangeArrowheads="1"/>
          </p:cNvSpPr>
          <p:nvPr/>
        </p:nvSpPr>
        <p:spPr bwMode="auto">
          <a:xfrm>
            <a:off x="8382000" y="5943600"/>
            <a:ext cx="609600" cy="457200"/>
          </a:xfrm>
          <a:prstGeom prst="rect">
            <a:avLst/>
          </a:prstGeom>
          <a:blipFill dpi="0" rotWithShape="0">
            <a:blip r:embed="rId3"/>
            <a:srcRect/>
            <a:tile tx="0" ty="0" sx="100000" sy="100000" flip="none" algn="tl"/>
          </a:blipFill>
          <a:ln w="3810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a:t>
            </a:r>
            <a:r>
              <a:rPr kumimoji="1" lang="en-US" altLang="zh-CN" sz="2800" b="1">
                <a:solidFill>
                  <a:srgbClr val="FF3300"/>
                </a:solidFill>
                <a:latin typeface="Times New Roman" panose="02020603050405020304" pitchFamily="18" charset="0"/>
                <a:ea typeface="宋体" panose="02010600030101010101" pitchFamily="2" charset="-122"/>
              </a:rPr>
              <a:t>9</a:t>
            </a:r>
            <a:r>
              <a:rPr kumimoji="1" lang="en-US" altLang="zh-CN" sz="2800" b="1">
                <a:solidFill>
                  <a:srgbClr val="0000CC"/>
                </a:solidFill>
                <a:latin typeface="Times New Roman" panose="02020603050405020304" pitchFamily="18" charset="0"/>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37" name="Line 177"/>
          <p:cNvSpPr>
            <a:spLocks noChangeShapeType="1"/>
          </p:cNvSpPr>
          <p:nvPr/>
        </p:nvSpPr>
        <p:spPr bwMode="auto">
          <a:xfrm>
            <a:off x="16764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38" name="Rectangle 178" descr="白色大理石"/>
          <p:cNvSpPr>
            <a:spLocks noChangeArrowheads="1"/>
          </p:cNvSpPr>
          <p:nvPr/>
        </p:nvSpPr>
        <p:spPr bwMode="auto">
          <a:xfrm>
            <a:off x="3810000" y="5943600"/>
            <a:ext cx="609600" cy="457200"/>
          </a:xfrm>
          <a:prstGeom prst="rect">
            <a:avLst/>
          </a:prstGeom>
          <a:blipFill dpi="0" rotWithShape="0">
            <a:blip r:embed="rId3"/>
            <a:srcRect/>
            <a:tile tx="0" ty="0" sx="100000" sy="100000" flip="none" algn="tl"/>
          </a:blipFill>
          <a:ln w="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9</a:t>
            </a:r>
            <a:r>
              <a:rPr kumimoji="1" lang="en-US" altLang="zh-CN" sz="2800" b="1">
                <a:solidFill>
                  <a:srgbClr val="FF3300"/>
                </a:solidFill>
                <a:latin typeface="Times New Roman" panose="02020603050405020304" pitchFamily="18" charset="0"/>
                <a:ea typeface="宋体" panose="02010600030101010101" pitchFamily="2" charset="-122"/>
              </a:rPr>
              <a:t>2</a:t>
            </a:r>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39" name="Line 179"/>
          <p:cNvSpPr>
            <a:spLocks noChangeShapeType="1"/>
          </p:cNvSpPr>
          <p:nvPr/>
        </p:nvSpPr>
        <p:spPr bwMode="auto">
          <a:xfrm>
            <a:off x="25908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40" name="Rectangle 180" descr="白色大理石"/>
          <p:cNvSpPr>
            <a:spLocks noChangeArrowheads="1"/>
          </p:cNvSpPr>
          <p:nvPr/>
        </p:nvSpPr>
        <p:spPr bwMode="auto">
          <a:xfrm>
            <a:off x="152400" y="5943600"/>
            <a:ext cx="609600" cy="457200"/>
          </a:xfrm>
          <a:prstGeom prst="rect">
            <a:avLst/>
          </a:prstGeom>
          <a:blipFill dpi="0" rotWithShape="0">
            <a:blip r:embed="rId3"/>
            <a:srcRect/>
            <a:tile tx="0" ty="0" sx="100000" sy="100000" flip="none" algn="tl"/>
          </a:blipFill>
          <a:ln w="3810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1</a:t>
            </a:r>
            <a:r>
              <a:rPr kumimoji="1" lang="en-US" altLang="zh-CN" sz="2800" b="1">
                <a:solidFill>
                  <a:srgbClr val="FF3300"/>
                </a:solidFill>
                <a:latin typeface="Times New Roman" panose="02020603050405020304" pitchFamily="18" charset="0"/>
                <a:ea typeface="宋体" panose="02010600030101010101" pitchFamily="2" charset="-122"/>
              </a:rPr>
              <a:t>0</a:t>
            </a:r>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41" name="Line 181"/>
          <p:cNvSpPr>
            <a:spLocks noChangeShapeType="1"/>
          </p:cNvSpPr>
          <p:nvPr/>
        </p:nvSpPr>
        <p:spPr bwMode="auto">
          <a:xfrm>
            <a:off x="35052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42" name="Rectangle 182" descr="白色大理石"/>
          <p:cNvSpPr>
            <a:spLocks noChangeArrowheads="1"/>
          </p:cNvSpPr>
          <p:nvPr/>
        </p:nvSpPr>
        <p:spPr bwMode="auto">
          <a:xfrm>
            <a:off x="1981200" y="5943600"/>
            <a:ext cx="609600" cy="457200"/>
          </a:xfrm>
          <a:prstGeom prst="rect">
            <a:avLst/>
          </a:prstGeom>
          <a:blipFill dpi="0" rotWithShape="0">
            <a:blip r:embed="rId3"/>
            <a:srcRect/>
            <a:tile tx="0" ty="0" sx="100000" sy="100000" flip="none" algn="tl"/>
          </a:blipFill>
          <a:ln w="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a:t>
            </a:r>
            <a:r>
              <a:rPr kumimoji="1" lang="en-US" altLang="zh-CN" sz="2800" b="1">
                <a:solidFill>
                  <a:srgbClr val="FF3300"/>
                </a:solidFill>
                <a:latin typeface="Times New Roman" panose="02020603050405020304" pitchFamily="18" charset="0"/>
                <a:ea typeface="宋体" panose="02010600030101010101" pitchFamily="2" charset="-122"/>
              </a:rPr>
              <a:t>1</a:t>
            </a:r>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43" name="Line 183"/>
          <p:cNvSpPr>
            <a:spLocks noChangeShapeType="1"/>
          </p:cNvSpPr>
          <p:nvPr/>
        </p:nvSpPr>
        <p:spPr bwMode="auto">
          <a:xfrm>
            <a:off x="44196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44" name="Rectangle 184" descr="白色大理石"/>
          <p:cNvSpPr>
            <a:spLocks noChangeArrowheads="1"/>
          </p:cNvSpPr>
          <p:nvPr/>
        </p:nvSpPr>
        <p:spPr bwMode="auto">
          <a:xfrm>
            <a:off x="7467600" y="5943600"/>
            <a:ext cx="609600" cy="457200"/>
          </a:xfrm>
          <a:prstGeom prst="rect">
            <a:avLst/>
          </a:prstGeom>
          <a:blipFill dpi="0" rotWithShape="0">
            <a:blip r:embed="rId3"/>
            <a:srcRect/>
            <a:tile tx="0" ty="0" sx="100000" sy="100000" flip="none" algn="tl"/>
          </a:blipFill>
          <a:ln w="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4</a:t>
            </a:r>
            <a:r>
              <a:rPr kumimoji="1" lang="en-US" altLang="zh-CN" sz="2800" b="1">
                <a:solidFill>
                  <a:srgbClr val="FF3300"/>
                </a:solidFill>
                <a:latin typeface="Times New Roman" panose="02020603050405020304" pitchFamily="18" charset="0"/>
                <a:ea typeface="宋体" panose="02010600030101010101" pitchFamily="2" charset="-122"/>
              </a:rPr>
              <a:t>8</a:t>
            </a:r>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45" name="Line 185"/>
          <p:cNvSpPr>
            <a:spLocks noChangeShapeType="1"/>
          </p:cNvSpPr>
          <p:nvPr/>
        </p:nvSpPr>
        <p:spPr bwMode="auto">
          <a:xfrm>
            <a:off x="53340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46" name="Rectangle 186" descr="白色大理石"/>
          <p:cNvSpPr>
            <a:spLocks noChangeArrowheads="1"/>
          </p:cNvSpPr>
          <p:nvPr/>
        </p:nvSpPr>
        <p:spPr bwMode="auto">
          <a:xfrm>
            <a:off x="2895600" y="5943600"/>
            <a:ext cx="609600" cy="457200"/>
          </a:xfrm>
          <a:prstGeom prst="rect">
            <a:avLst/>
          </a:prstGeom>
          <a:blipFill dpi="0" rotWithShape="0">
            <a:blip r:embed="rId3"/>
            <a:srcRect/>
            <a:tile tx="0" ty="0" sx="100000" sy="100000" flip="none" algn="tl"/>
          </a:blipFill>
          <a:ln w="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2</a:t>
            </a:r>
            <a:r>
              <a:rPr kumimoji="1" lang="en-US" altLang="zh-CN" sz="2800" b="1">
                <a:solidFill>
                  <a:srgbClr val="FF3300"/>
                </a:solidFill>
                <a:latin typeface="Times New Roman" panose="02020603050405020304" pitchFamily="18" charset="0"/>
                <a:ea typeface="宋体" panose="02010600030101010101" pitchFamily="2" charset="-122"/>
              </a:rPr>
              <a:t>1</a:t>
            </a:r>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47" name="Line 187"/>
          <p:cNvSpPr>
            <a:spLocks noChangeShapeType="1"/>
          </p:cNvSpPr>
          <p:nvPr/>
        </p:nvSpPr>
        <p:spPr bwMode="auto">
          <a:xfrm>
            <a:off x="62484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48" name="Rectangle 188" descr="白色大理石"/>
          <p:cNvSpPr>
            <a:spLocks noChangeArrowheads="1"/>
          </p:cNvSpPr>
          <p:nvPr/>
        </p:nvSpPr>
        <p:spPr bwMode="auto">
          <a:xfrm>
            <a:off x="1066800" y="5943600"/>
            <a:ext cx="609600" cy="457200"/>
          </a:xfrm>
          <a:prstGeom prst="rect">
            <a:avLst/>
          </a:prstGeom>
          <a:blipFill dpi="0" rotWithShape="0">
            <a:blip r:embed="rId3"/>
            <a:srcRect/>
            <a:tile tx="0" ty="0" sx="100000" sy="100000" flip="none" algn="tl"/>
          </a:blipFill>
          <a:ln w="3810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3</a:t>
            </a:r>
            <a:r>
              <a:rPr kumimoji="1" lang="en-US" altLang="zh-CN" sz="2800" b="1">
                <a:solidFill>
                  <a:srgbClr val="FF3300"/>
                </a:solidFill>
                <a:latin typeface="Times New Roman" panose="02020603050405020304" pitchFamily="18" charset="0"/>
                <a:ea typeface="宋体" panose="02010600030101010101" pitchFamily="2" charset="-122"/>
              </a:rPr>
              <a:t>0</a:t>
            </a:r>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49" name="Line 189"/>
          <p:cNvSpPr>
            <a:spLocks noChangeShapeType="1"/>
          </p:cNvSpPr>
          <p:nvPr/>
        </p:nvSpPr>
        <p:spPr bwMode="auto">
          <a:xfrm>
            <a:off x="71628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50" name="Rectangle 190" descr="白色大理石"/>
          <p:cNvSpPr>
            <a:spLocks noChangeArrowheads="1"/>
          </p:cNvSpPr>
          <p:nvPr/>
        </p:nvSpPr>
        <p:spPr bwMode="auto">
          <a:xfrm>
            <a:off x="5638800" y="5943600"/>
            <a:ext cx="609600" cy="457200"/>
          </a:xfrm>
          <a:prstGeom prst="rect">
            <a:avLst/>
          </a:prstGeom>
          <a:blipFill dpi="0" rotWithShape="0">
            <a:blip r:embed="rId3"/>
            <a:srcRect/>
            <a:tile tx="0" ty="0" sx="100000" sy="100000" flip="none" algn="tl"/>
          </a:blipFill>
          <a:ln w="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a:t>
            </a: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51" name="Line 191"/>
          <p:cNvSpPr>
            <a:spLocks noChangeShapeType="1"/>
          </p:cNvSpPr>
          <p:nvPr/>
        </p:nvSpPr>
        <p:spPr bwMode="auto">
          <a:xfrm>
            <a:off x="80772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52" name="Rectangle 192" descr="白色大理石"/>
          <p:cNvSpPr>
            <a:spLocks noChangeArrowheads="1"/>
          </p:cNvSpPr>
          <p:nvPr/>
        </p:nvSpPr>
        <p:spPr bwMode="auto">
          <a:xfrm>
            <a:off x="6553200" y="5943600"/>
            <a:ext cx="609600" cy="457200"/>
          </a:xfrm>
          <a:prstGeom prst="rect">
            <a:avLst/>
          </a:prstGeom>
          <a:blipFill dpi="0" rotWithShape="0">
            <a:blip r:embed="rId3"/>
            <a:srcRect/>
            <a:tile tx="0" ty="0" sx="100000" sy="100000" flip="none" algn="tl"/>
          </a:blipFill>
          <a:ln w="3810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a:t>
            </a: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53" name="Rectangle 193"/>
          <p:cNvSpPr>
            <a:spLocks noChangeArrowheads="1"/>
          </p:cNvSpPr>
          <p:nvPr/>
        </p:nvSpPr>
        <p:spPr bwMode="auto">
          <a:xfrm>
            <a:off x="7380288" y="188913"/>
            <a:ext cx="1584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sz="3200" b="1">
                <a:solidFill>
                  <a:srgbClr val="CC0000"/>
                </a:solidFill>
                <a:latin typeface="Times New Roman" panose="02020603050405020304" pitchFamily="18" charset="0"/>
                <a:ea typeface="仿宋_GB2312" pitchFamily="49" charset="-122"/>
              </a:rPr>
              <a:t>第二趟</a:t>
            </a:r>
          </a:p>
        </p:txBody>
      </p:sp>
      <p:sp>
        <p:nvSpPr>
          <p:cNvPr id="2" name="Line 157"/>
          <p:cNvSpPr>
            <a:spLocks noChangeShapeType="1"/>
          </p:cNvSpPr>
          <p:nvPr/>
        </p:nvSpPr>
        <p:spPr bwMode="auto">
          <a:xfrm>
            <a:off x="50292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 name="Line 158"/>
          <p:cNvSpPr>
            <a:spLocks noChangeShapeType="1"/>
          </p:cNvSpPr>
          <p:nvPr/>
        </p:nvSpPr>
        <p:spPr bwMode="auto">
          <a:xfrm>
            <a:off x="5939790" y="2809875"/>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 name="Line 159"/>
          <p:cNvSpPr>
            <a:spLocks noChangeShapeType="1"/>
          </p:cNvSpPr>
          <p:nvPr/>
        </p:nvSpPr>
        <p:spPr bwMode="auto">
          <a:xfrm>
            <a:off x="6858000" y="2809875"/>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160"/>
          <p:cNvSpPr>
            <a:spLocks noChangeShapeType="1"/>
          </p:cNvSpPr>
          <p:nvPr/>
        </p:nvSpPr>
        <p:spPr bwMode="auto">
          <a:xfrm>
            <a:off x="7740015" y="2809875"/>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161"/>
          <p:cNvSpPr>
            <a:spLocks noChangeShapeType="1"/>
          </p:cNvSpPr>
          <p:nvPr/>
        </p:nvSpPr>
        <p:spPr bwMode="auto">
          <a:xfrm flipH="1">
            <a:off x="8604250" y="2809875"/>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20311"/>
                                        </p:tgtEl>
                                        <p:attrNameLst>
                                          <p:attrName>style.visibility</p:attrName>
                                        </p:attrNameLst>
                                      </p:cBhvr>
                                      <p:to>
                                        <p:strVal val="visible"/>
                                      </p:to>
                                    </p:set>
                                    <p:anim calcmode="lin" valueType="num">
                                      <p:cBhvr>
                                        <p:cTn id="7" dur="1000" fill="hold"/>
                                        <p:tgtEl>
                                          <p:spTgt spid="220311"/>
                                        </p:tgtEl>
                                        <p:attrNameLst>
                                          <p:attrName>ppt_x</p:attrName>
                                        </p:attrNameLst>
                                      </p:cBhvr>
                                      <p:tavLst>
                                        <p:tav tm="0">
                                          <p:val>
                                            <p:strVal val="#ppt_x-.2"/>
                                          </p:val>
                                        </p:tav>
                                        <p:tav tm="100000">
                                          <p:val>
                                            <p:strVal val="#ppt_x"/>
                                          </p:val>
                                        </p:tav>
                                      </p:tavLst>
                                    </p:anim>
                                    <p:anim calcmode="lin" valueType="num">
                                      <p:cBhvr>
                                        <p:cTn id="8" dur="1000" fill="hold"/>
                                        <p:tgtEl>
                                          <p:spTgt spid="2203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0311"/>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220312"/>
                                        </p:tgtEl>
                                        <p:attrNameLst>
                                          <p:attrName>style.visibility</p:attrName>
                                        </p:attrNameLst>
                                      </p:cBhvr>
                                      <p:to>
                                        <p:strVal val="visible"/>
                                      </p:to>
                                    </p:set>
                                    <p:anim calcmode="lin" valueType="num">
                                      <p:cBhvr>
                                        <p:cTn id="12" dur="1000" fill="hold"/>
                                        <p:tgtEl>
                                          <p:spTgt spid="220312"/>
                                        </p:tgtEl>
                                        <p:attrNameLst>
                                          <p:attrName>ppt_x</p:attrName>
                                        </p:attrNameLst>
                                      </p:cBhvr>
                                      <p:tavLst>
                                        <p:tav tm="0">
                                          <p:val>
                                            <p:strVal val="#ppt_x-.2"/>
                                          </p:val>
                                        </p:tav>
                                        <p:tav tm="100000">
                                          <p:val>
                                            <p:strVal val="#ppt_x"/>
                                          </p:val>
                                        </p:tav>
                                      </p:tavLst>
                                    </p:anim>
                                    <p:anim calcmode="lin" valueType="num">
                                      <p:cBhvr>
                                        <p:cTn id="13" dur="1000" fill="hold"/>
                                        <p:tgtEl>
                                          <p:spTgt spid="22031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20312"/>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220313"/>
                                        </p:tgtEl>
                                        <p:attrNameLst>
                                          <p:attrName>style.visibility</p:attrName>
                                        </p:attrNameLst>
                                      </p:cBhvr>
                                      <p:to>
                                        <p:strVal val="visible"/>
                                      </p:to>
                                    </p:set>
                                    <p:anim calcmode="lin" valueType="num">
                                      <p:cBhvr>
                                        <p:cTn id="17" dur="1000" fill="hold"/>
                                        <p:tgtEl>
                                          <p:spTgt spid="220313"/>
                                        </p:tgtEl>
                                        <p:attrNameLst>
                                          <p:attrName>ppt_x</p:attrName>
                                        </p:attrNameLst>
                                      </p:cBhvr>
                                      <p:tavLst>
                                        <p:tav tm="0">
                                          <p:val>
                                            <p:strVal val="#ppt_x-.2"/>
                                          </p:val>
                                        </p:tav>
                                        <p:tav tm="100000">
                                          <p:val>
                                            <p:strVal val="#ppt_x"/>
                                          </p:val>
                                        </p:tav>
                                      </p:tavLst>
                                    </p:anim>
                                    <p:anim calcmode="lin" valueType="num">
                                      <p:cBhvr>
                                        <p:cTn id="18" dur="1000" fill="hold"/>
                                        <p:tgtEl>
                                          <p:spTgt spid="220313"/>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20313"/>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220314"/>
                                        </p:tgtEl>
                                        <p:attrNameLst>
                                          <p:attrName>style.visibility</p:attrName>
                                        </p:attrNameLst>
                                      </p:cBhvr>
                                      <p:to>
                                        <p:strVal val="visible"/>
                                      </p:to>
                                    </p:set>
                                    <p:anim calcmode="lin" valueType="num">
                                      <p:cBhvr>
                                        <p:cTn id="22" dur="1000" fill="hold"/>
                                        <p:tgtEl>
                                          <p:spTgt spid="220314"/>
                                        </p:tgtEl>
                                        <p:attrNameLst>
                                          <p:attrName>ppt_x</p:attrName>
                                        </p:attrNameLst>
                                      </p:cBhvr>
                                      <p:tavLst>
                                        <p:tav tm="0">
                                          <p:val>
                                            <p:strVal val="#ppt_x-.2"/>
                                          </p:val>
                                        </p:tav>
                                        <p:tav tm="100000">
                                          <p:val>
                                            <p:strVal val="#ppt_x"/>
                                          </p:val>
                                        </p:tav>
                                      </p:tavLst>
                                    </p:anim>
                                    <p:anim calcmode="lin" valueType="num">
                                      <p:cBhvr>
                                        <p:cTn id="23" dur="1000" fill="hold"/>
                                        <p:tgtEl>
                                          <p:spTgt spid="220314"/>
                                        </p:tgtEl>
                                        <p:attrNameLst>
                                          <p:attrName>ppt_y</p:attrName>
                                        </p:attrNameLst>
                                      </p:cBhvr>
                                      <p:tavLst>
                                        <p:tav tm="0">
                                          <p:val>
                                            <p:strVal val="#ppt_y"/>
                                          </p:val>
                                        </p:tav>
                                        <p:tav tm="100000">
                                          <p:val>
                                            <p:strVal val="#ppt_y"/>
                                          </p:val>
                                        </p:tav>
                                      </p:tavLst>
                                    </p:anim>
                                    <p:animEffect transition="in" filter="wipe(right)" prLst="gradientSize: 0.1">
                                      <p:cBhvr>
                                        <p:cTn id="24" dur="1000"/>
                                        <p:tgtEl>
                                          <p:spTgt spid="220314"/>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220315"/>
                                        </p:tgtEl>
                                        <p:attrNameLst>
                                          <p:attrName>style.visibility</p:attrName>
                                        </p:attrNameLst>
                                      </p:cBhvr>
                                      <p:to>
                                        <p:strVal val="visible"/>
                                      </p:to>
                                    </p:set>
                                    <p:anim calcmode="lin" valueType="num">
                                      <p:cBhvr>
                                        <p:cTn id="27" dur="1000" fill="hold"/>
                                        <p:tgtEl>
                                          <p:spTgt spid="220315"/>
                                        </p:tgtEl>
                                        <p:attrNameLst>
                                          <p:attrName>ppt_x</p:attrName>
                                        </p:attrNameLst>
                                      </p:cBhvr>
                                      <p:tavLst>
                                        <p:tav tm="0">
                                          <p:val>
                                            <p:strVal val="#ppt_x-.2"/>
                                          </p:val>
                                        </p:tav>
                                        <p:tav tm="100000">
                                          <p:val>
                                            <p:strVal val="#ppt_x"/>
                                          </p:val>
                                        </p:tav>
                                      </p:tavLst>
                                    </p:anim>
                                    <p:anim calcmode="lin" valueType="num">
                                      <p:cBhvr>
                                        <p:cTn id="28" dur="1000" fill="hold"/>
                                        <p:tgtEl>
                                          <p:spTgt spid="220315"/>
                                        </p:tgtEl>
                                        <p:attrNameLst>
                                          <p:attrName>ppt_y</p:attrName>
                                        </p:attrNameLst>
                                      </p:cBhvr>
                                      <p:tavLst>
                                        <p:tav tm="0">
                                          <p:val>
                                            <p:strVal val="#ppt_y"/>
                                          </p:val>
                                        </p:tav>
                                        <p:tav tm="100000">
                                          <p:val>
                                            <p:strVal val="#ppt_y"/>
                                          </p:val>
                                        </p:tav>
                                      </p:tavLst>
                                    </p:anim>
                                    <p:animEffect transition="in" filter="wipe(right)" prLst="gradientSize: 0.1">
                                      <p:cBhvr>
                                        <p:cTn id="29" dur="1000"/>
                                        <p:tgtEl>
                                          <p:spTgt spid="220315"/>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220316"/>
                                        </p:tgtEl>
                                        <p:attrNameLst>
                                          <p:attrName>style.visibility</p:attrName>
                                        </p:attrNameLst>
                                      </p:cBhvr>
                                      <p:to>
                                        <p:strVal val="visible"/>
                                      </p:to>
                                    </p:set>
                                    <p:anim calcmode="lin" valueType="num">
                                      <p:cBhvr>
                                        <p:cTn id="32" dur="1000" fill="hold"/>
                                        <p:tgtEl>
                                          <p:spTgt spid="220316"/>
                                        </p:tgtEl>
                                        <p:attrNameLst>
                                          <p:attrName>ppt_x</p:attrName>
                                        </p:attrNameLst>
                                      </p:cBhvr>
                                      <p:tavLst>
                                        <p:tav tm="0">
                                          <p:val>
                                            <p:strVal val="#ppt_x-.2"/>
                                          </p:val>
                                        </p:tav>
                                        <p:tav tm="100000">
                                          <p:val>
                                            <p:strVal val="#ppt_x"/>
                                          </p:val>
                                        </p:tav>
                                      </p:tavLst>
                                    </p:anim>
                                    <p:anim calcmode="lin" valueType="num">
                                      <p:cBhvr>
                                        <p:cTn id="33" dur="1000" fill="hold"/>
                                        <p:tgtEl>
                                          <p:spTgt spid="220316"/>
                                        </p:tgtEl>
                                        <p:attrNameLst>
                                          <p:attrName>ppt_y</p:attrName>
                                        </p:attrNameLst>
                                      </p:cBhvr>
                                      <p:tavLst>
                                        <p:tav tm="0">
                                          <p:val>
                                            <p:strVal val="#ppt_y"/>
                                          </p:val>
                                        </p:tav>
                                        <p:tav tm="100000">
                                          <p:val>
                                            <p:strVal val="#ppt_y"/>
                                          </p:val>
                                        </p:tav>
                                      </p:tavLst>
                                    </p:anim>
                                    <p:animEffect transition="in" filter="wipe(right)" prLst="gradientSize: 0.1">
                                      <p:cBhvr>
                                        <p:cTn id="34" dur="1000"/>
                                        <p:tgtEl>
                                          <p:spTgt spid="220316"/>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220310"/>
                                        </p:tgtEl>
                                        <p:attrNameLst>
                                          <p:attrName>style.visibility</p:attrName>
                                        </p:attrNameLst>
                                      </p:cBhvr>
                                      <p:to>
                                        <p:strVal val="visible"/>
                                      </p:to>
                                    </p:set>
                                    <p:anim calcmode="lin" valueType="num">
                                      <p:cBhvr>
                                        <p:cTn id="37" dur="1000" fill="hold"/>
                                        <p:tgtEl>
                                          <p:spTgt spid="220310"/>
                                        </p:tgtEl>
                                        <p:attrNameLst>
                                          <p:attrName>ppt_x</p:attrName>
                                        </p:attrNameLst>
                                      </p:cBhvr>
                                      <p:tavLst>
                                        <p:tav tm="0">
                                          <p:val>
                                            <p:strVal val="#ppt_x-.2"/>
                                          </p:val>
                                        </p:tav>
                                        <p:tav tm="100000">
                                          <p:val>
                                            <p:strVal val="#ppt_x"/>
                                          </p:val>
                                        </p:tav>
                                      </p:tavLst>
                                    </p:anim>
                                    <p:anim calcmode="lin" valueType="num">
                                      <p:cBhvr>
                                        <p:cTn id="38" dur="1000" fill="hold"/>
                                        <p:tgtEl>
                                          <p:spTgt spid="220310"/>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20310"/>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220332"/>
                                        </p:tgtEl>
                                        <p:attrNameLst>
                                          <p:attrName>style.visibility</p:attrName>
                                        </p:attrNameLst>
                                      </p:cBhvr>
                                      <p:to>
                                        <p:strVal val="visible"/>
                                      </p:to>
                                    </p:set>
                                    <p:anim calcmode="lin" valueType="num">
                                      <p:cBhvr>
                                        <p:cTn id="42" dur="1000" fill="hold"/>
                                        <p:tgtEl>
                                          <p:spTgt spid="220332"/>
                                        </p:tgtEl>
                                        <p:attrNameLst>
                                          <p:attrName>ppt_x</p:attrName>
                                        </p:attrNameLst>
                                      </p:cBhvr>
                                      <p:tavLst>
                                        <p:tav tm="0">
                                          <p:val>
                                            <p:strVal val="#ppt_x-.2"/>
                                          </p:val>
                                        </p:tav>
                                        <p:tav tm="100000">
                                          <p:val>
                                            <p:strVal val="#ppt_x"/>
                                          </p:val>
                                        </p:tav>
                                      </p:tavLst>
                                    </p:anim>
                                    <p:anim calcmode="lin" valueType="num">
                                      <p:cBhvr>
                                        <p:cTn id="43" dur="1000" fill="hold"/>
                                        <p:tgtEl>
                                          <p:spTgt spid="220332"/>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20332"/>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220329"/>
                                        </p:tgtEl>
                                        <p:attrNameLst>
                                          <p:attrName>style.visibility</p:attrName>
                                        </p:attrNameLst>
                                      </p:cBhvr>
                                      <p:to>
                                        <p:strVal val="visible"/>
                                      </p:to>
                                    </p:set>
                                    <p:anim calcmode="lin" valueType="num">
                                      <p:cBhvr>
                                        <p:cTn id="49" dur="1000" fill="hold"/>
                                        <p:tgtEl>
                                          <p:spTgt spid="220329"/>
                                        </p:tgtEl>
                                        <p:attrNameLst>
                                          <p:attrName>ppt_x</p:attrName>
                                        </p:attrNameLst>
                                      </p:cBhvr>
                                      <p:tavLst>
                                        <p:tav tm="0">
                                          <p:val>
                                            <p:strVal val="#ppt_x-.2"/>
                                          </p:val>
                                        </p:tav>
                                        <p:tav tm="100000">
                                          <p:val>
                                            <p:strVal val="#ppt_x"/>
                                          </p:val>
                                        </p:tav>
                                      </p:tavLst>
                                    </p:anim>
                                    <p:anim calcmode="lin" valueType="num">
                                      <p:cBhvr>
                                        <p:cTn id="50" dur="1000" fill="hold"/>
                                        <p:tgtEl>
                                          <p:spTgt spid="220329"/>
                                        </p:tgtEl>
                                        <p:attrNameLst>
                                          <p:attrName>ppt_y</p:attrName>
                                        </p:attrNameLst>
                                      </p:cBhvr>
                                      <p:tavLst>
                                        <p:tav tm="0">
                                          <p:val>
                                            <p:strVal val="#ppt_y"/>
                                          </p:val>
                                        </p:tav>
                                        <p:tav tm="100000">
                                          <p:val>
                                            <p:strVal val="#ppt_y"/>
                                          </p:val>
                                        </p:tav>
                                      </p:tavLst>
                                    </p:anim>
                                    <p:animEffect transition="in" filter="wipe(right)" prLst="gradientSize: 0.1">
                                      <p:cBhvr>
                                        <p:cTn id="51" dur="1000"/>
                                        <p:tgtEl>
                                          <p:spTgt spid="220329"/>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220330"/>
                                        </p:tgtEl>
                                        <p:attrNameLst>
                                          <p:attrName>style.visibility</p:attrName>
                                        </p:attrNameLst>
                                      </p:cBhvr>
                                      <p:to>
                                        <p:strVal val="visible"/>
                                      </p:to>
                                    </p:set>
                                    <p:anim calcmode="lin" valueType="num">
                                      <p:cBhvr>
                                        <p:cTn id="56" dur="1000" fill="hold"/>
                                        <p:tgtEl>
                                          <p:spTgt spid="220330"/>
                                        </p:tgtEl>
                                        <p:attrNameLst>
                                          <p:attrName>ppt_x</p:attrName>
                                        </p:attrNameLst>
                                      </p:cBhvr>
                                      <p:tavLst>
                                        <p:tav tm="0">
                                          <p:val>
                                            <p:strVal val="#ppt_x-.2"/>
                                          </p:val>
                                        </p:tav>
                                        <p:tav tm="100000">
                                          <p:val>
                                            <p:strVal val="#ppt_x"/>
                                          </p:val>
                                        </p:tav>
                                      </p:tavLst>
                                    </p:anim>
                                    <p:anim calcmode="lin" valueType="num">
                                      <p:cBhvr>
                                        <p:cTn id="57" dur="1000" fill="hold"/>
                                        <p:tgtEl>
                                          <p:spTgt spid="220330"/>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20330"/>
                                        </p:tgtEl>
                                      </p:cBhvr>
                                    </p:animEffect>
                                  </p:childTnLst>
                                </p:cTn>
                              </p:par>
                            </p:childTnLst>
                          </p:cTn>
                        </p:par>
                      </p:childTnLst>
                    </p:cTn>
                  </p:par>
                  <p:par>
                    <p:cTn id="59" fill="hold">
                      <p:stCondLst>
                        <p:cond delay="indefinite"/>
                      </p:stCondLst>
                      <p:childTnLst>
                        <p:par>
                          <p:cTn id="60" fill="hold">
                            <p:stCondLst>
                              <p:cond delay="0"/>
                            </p:stCondLst>
                            <p:childTnLst>
                              <p:par>
                                <p:cTn id="61" presetID="29" presetClass="entr" presetSubtype="0" fill="hold" grpId="0" nodeType="clickEffect">
                                  <p:stCondLst>
                                    <p:cond delay="0"/>
                                  </p:stCondLst>
                                  <p:childTnLst>
                                    <p:set>
                                      <p:cBhvr>
                                        <p:cTn id="62" dur="1" fill="hold">
                                          <p:stCondLst>
                                            <p:cond delay="0"/>
                                          </p:stCondLst>
                                        </p:cTn>
                                        <p:tgtEl>
                                          <p:spTgt spid="220324"/>
                                        </p:tgtEl>
                                        <p:attrNameLst>
                                          <p:attrName>style.visibility</p:attrName>
                                        </p:attrNameLst>
                                      </p:cBhvr>
                                      <p:to>
                                        <p:strVal val="visible"/>
                                      </p:to>
                                    </p:set>
                                    <p:anim calcmode="lin" valueType="num">
                                      <p:cBhvr>
                                        <p:cTn id="63" dur="1000" fill="hold"/>
                                        <p:tgtEl>
                                          <p:spTgt spid="220324"/>
                                        </p:tgtEl>
                                        <p:attrNameLst>
                                          <p:attrName>ppt_x</p:attrName>
                                        </p:attrNameLst>
                                      </p:cBhvr>
                                      <p:tavLst>
                                        <p:tav tm="0">
                                          <p:val>
                                            <p:strVal val="#ppt_x-.2"/>
                                          </p:val>
                                        </p:tav>
                                        <p:tav tm="100000">
                                          <p:val>
                                            <p:strVal val="#ppt_x"/>
                                          </p:val>
                                        </p:tav>
                                      </p:tavLst>
                                    </p:anim>
                                    <p:anim calcmode="lin" valueType="num">
                                      <p:cBhvr>
                                        <p:cTn id="64" dur="1000" fill="hold"/>
                                        <p:tgtEl>
                                          <p:spTgt spid="220324"/>
                                        </p:tgtEl>
                                        <p:attrNameLst>
                                          <p:attrName>ppt_y</p:attrName>
                                        </p:attrNameLst>
                                      </p:cBhvr>
                                      <p:tavLst>
                                        <p:tav tm="0">
                                          <p:val>
                                            <p:strVal val="#ppt_y"/>
                                          </p:val>
                                        </p:tav>
                                        <p:tav tm="100000">
                                          <p:val>
                                            <p:strVal val="#ppt_y"/>
                                          </p:val>
                                        </p:tav>
                                      </p:tavLst>
                                    </p:anim>
                                    <p:animEffect transition="in" filter="wipe(right)" prLst="gradientSize: 0.1">
                                      <p:cBhvr>
                                        <p:cTn id="65" dur="1000"/>
                                        <p:tgtEl>
                                          <p:spTgt spid="220324"/>
                                        </p:tgtEl>
                                      </p:cBhvr>
                                    </p:animEffect>
                                  </p:childTnLst>
                                </p:cTn>
                              </p:par>
                            </p:childTnLst>
                          </p:cTn>
                        </p:par>
                      </p:childTnLst>
                    </p:cTn>
                  </p:par>
                  <p:par>
                    <p:cTn id="66" fill="hold">
                      <p:stCondLst>
                        <p:cond delay="indefinite"/>
                      </p:stCondLst>
                      <p:childTnLst>
                        <p:par>
                          <p:cTn id="67" fill="hold">
                            <p:stCondLst>
                              <p:cond delay="0"/>
                            </p:stCondLst>
                            <p:childTnLst>
                              <p:par>
                                <p:cTn id="68" presetID="29" presetClass="entr" presetSubtype="0" fill="hold" grpId="0" nodeType="clickEffect">
                                  <p:stCondLst>
                                    <p:cond delay="0"/>
                                  </p:stCondLst>
                                  <p:childTnLst>
                                    <p:set>
                                      <p:cBhvr>
                                        <p:cTn id="69" dur="1" fill="hold">
                                          <p:stCondLst>
                                            <p:cond delay="0"/>
                                          </p:stCondLst>
                                        </p:cTn>
                                        <p:tgtEl>
                                          <p:spTgt spid="220327"/>
                                        </p:tgtEl>
                                        <p:attrNameLst>
                                          <p:attrName>style.visibility</p:attrName>
                                        </p:attrNameLst>
                                      </p:cBhvr>
                                      <p:to>
                                        <p:strVal val="visible"/>
                                      </p:to>
                                    </p:set>
                                    <p:anim calcmode="lin" valueType="num">
                                      <p:cBhvr>
                                        <p:cTn id="70" dur="1000" fill="hold"/>
                                        <p:tgtEl>
                                          <p:spTgt spid="220327"/>
                                        </p:tgtEl>
                                        <p:attrNameLst>
                                          <p:attrName>ppt_x</p:attrName>
                                        </p:attrNameLst>
                                      </p:cBhvr>
                                      <p:tavLst>
                                        <p:tav tm="0">
                                          <p:val>
                                            <p:strVal val="#ppt_x-.2"/>
                                          </p:val>
                                        </p:tav>
                                        <p:tav tm="100000">
                                          <p:val>
                                            <p:strVal val="#ppt_x"/>
                                          </p:val>
                                        </p:tav>
                                      </p:tavLst>
                                    </p:anim>
                                    <p:anim calcmode="lin" valueType="num">
                                      <p:cBhvr>
                                        <p:cTn id="71" dur="1000" fill="hold"/>
                                        <p:tgtEl>
                                          <p:spTgt spid="220327"/>
                                        </p:tgtEl>
                                        <p:attrNameLst>
                                          <p:attrName>ppt_y</p:attrName>
                                        </p:attrNameLst>
                                      </p:cBhvr>
                                      <p:tavLst>
                                        <p:tav tm="0">
                                          <p:val>
                                            <p:strVal val="#ppt_y"/>
                                          </p:val>
                                        </p:tav>
                                        <p:tav tm="100000">
                                          <p:val>
                                            <p:strVal val="#ppt_y"/>
                                          </p:val>
                                        </p:tav>
                                      </p:tavLst>
                                    </p:anim>
                                    <p:animEffect transition="in" filter="wipe(right)" prLst="gradientSize: 0.1">
                                      <p:cBhvr>
                                        <p:cTn id="72" dur="1000"/>
                                        <p:tgtEl>
                                          <p:spTgt spid="220327"/>
                                        </p:tgtEl>
                                      </p:cBhvr>
                                    </p:animEffect>
                                  </p:childTnLst>
                                </p:cTn>
                              </p:par>
                            </p:childTnLst>
                          </p:cTn>
                        </p:par>
                      </p:childTnLst>
                    </p:cTn>
                  </p:par>
                  <p:par>
                    <p:cTn id="73" fill="hold">
                      <p:stCondLst>
                        <p:cond delay="indefinite"/>
                      </p:stCondLst>
                      <p:childTnLst>
                        <p:par>
                          <p:cTn id="74" fill="hold">
                            <p:stCondLst>
                              <p:cond delay="0"/>
                            </p:stCondLst>
                            <p:childTnLst>
                              <p:par>
                                <p:cTn id="75" presetID="29" presetClass="entr" presetSubtype="0" fill="hold" grpId="0" nodeType="clickEffect">
                                  <p:stCondLst>
                                    <p:cond delay="0"/>
                                  </p:stCondLst>
                                  <p:childTnLst>
                                    <p:set>
                                      <p:cBhvr>
                                        <p:cTn id="76" dur="1" fill="hold">
                                          <p:stCondLst>
                                            <p:cond delay="0"/>
                                          </p:stCondLst>
                                        </p:cTn>
                                        <p:tgtEl>
                                          <p:spTgt spid="220322"/>
                                        </p:tgtEl>
                                        <p:attrNameLst>
                                          <p:attrName>style.visibility</p:attrName>
                                        </p:attrNameLst>
                                      </p:cBhvr>
                                      <p:to>
                                        <p:strVal val="visible"/>
                                      </p:to>
                                    </p:set>
                                    <p:anim calcmode="lin" valueType="num">
                                      <p:cBhvr>
                                        <p:cTn id="77" dur="1000" fill="hold"/>
                                        <p:tgtEl>
                                          <p:spTgt spid="220322"/>
                                        </p:tgtEl>
                                        <p:attrNameLst>
                                          <p:attrName>ppt_x</p:attrName>
                                        </p:attrNameLst>
                                      </p:cBhvr>
                                      <p:tavLst>
                                        <p:tav tm="0">
                                          <p:val>
                                            <p:strVal val="#ppt_x-.2"/>
                                          </p:val>
                                        </p:tav>
                                        <p:tav tm="100000">
                                          <p:val>
                                            <p:strVal val="#ppt_x"/>
                                          </p:val>
                                        </p:tav>
                                      </p:tavLst>
                                    </p:anim>
                                    <p:anim calcmode="lin" valueType="num">
                                      <p:cBhvr>
                                        <p:cTn id="78" dur="1000" fill="hold"/>
                                        <p:tgtEl>
                                          <p:spTgt spid="220322"/>
                                        </p:tgtEl>
                                        <p:attrNameLst>
                                          <p:attrName>ppt_y</p:attrName>
                                        </p:attrNameLst>
                                      </p:cBhvr>
                                      <p:tavLst>
                                        <p:tav tm="0">
                                          <p:val>
                                            <p:strVal val="#ppt_y"/>
                                          </p:val>
                                        </p:tav>
                                        <p:tav tm="100000">
                                          <p:val>
                                            <p:strVal val="#ppt_y"/>
                                          </p:val>
                                        </p:tav>
                                      </p:tavLst>
                                    </p:anim>
                                    <p:animEffect transition="in" filter="wipe(right)" prLst="gradientSize: 0.1">
                                      <p:cBhvr>
                                        <p:cTn id="79" dur="1000"/>
                                        <p:tgtEl>
                                          <p:spTgt spid="220322"/>
                                        </p:tgtEl>
                                      </p:cBhvr>
                                    </p:animEffect>
                                  </p:childTnLst>
                                </p:cTn>
                              </p:par>
                            </p:childTnLst>
                          </p:cTn>
                        </p:par>
                      </p:childTnLst>
                    </p:cTn>
                  </p:par>
                  <p:par>
                    <p:cTn id="80" fill="hold">
                      <p:stCondLst>
                        <p:cond delay="indefinite"/>
                      </p:stCondLst>
                      <p:childTnLst>
                        <p:par>
                          <p:cTn id="81" fill="hold">
                            <p:stCondLst>
                              <p:cond delay="0"/>
                            </p:stCondLst>
                            <p:childTnLst>
                              <p:par>
                                <p:cTn id="82" presetID="29" presetClass="entr" presetSubtype="0" fill="hold" grpId="0" nodeType="clickEffect">
                                  <p:stCondLst>
                                    <p:cond delay="0"/>
                                  </p:stCondLst>
                                  <p:childTnLst>
                                    <p:set>
                                      <p:cBhvr>
                                        <p:cTn id="83" dur="1" fill="hold">
                                          <p:stCondLst>
                                            <p:cond delay="0"/>
                                          </p:stCondLst>
                                        </p:cTn>
                                        <p:tgtEl>
                                          <p:spTgt spid="220325"/>
                                        </p:tgtEl>
                                        <p:attrNameLst>
                                          <p:attrName>style.visibility</p:attrName>
                                        </p:attrNameLst>
                                      </p:cBhvr>
                                      <p:to>
                                        <p:strVal val="visible"/>
                                      </p:to>
                                    </p:set>
                                    <p:anim calcmode="lin" valueType="num">
                                      <p:cBhvr>
                                        <p:cTn id="84" dur="1000" fill="hold"/>
                                        <p:tgtEl>
                                          <p:spTgt spid="220325"/>
                                        </p:tgtEl>
                                        <p:attrNameLst>
                                          <p:attrName>ppt_x</p:attrName>
                                        </p:attrNameLst>
                                      </p:cBhvr>
                                      <p:tavLst>
                                        <p:tav tm="0">
                                          <p:val>
                                            <p:strVal val="#ppt_x-.2"/>
                                          </p:val>
                                        </p:tav>
                                        <p:tav tm="100000">
                                          <p:val>
                                            <p:strVal val="#ppt_x"/>
                                          </p:val>
                                        </p:tav>
                                      </p:tavLst>
                                    </p:anim>
                                    <p:anim calcmode="lin" valueType="num">
                                      <p:cBhvr>
                                        <p:cTn id="85" dur="1000" fill="hold"/>
                                        <p:tgtEl>
                                          <p:spTgt spid="220325"/>
                                        </p:tgtEl>
                                        <p:attrNameLst>
                                          <p:attrName>ppt_y</p:attrName>
                                        </p:attrNameLst>
                                      </p:cBhvr>
                                      <p:tavLst>
                                        <p:tav tm="0">
                                          <p:val>
                                            <p:strVal val="#ppt_y"/>
                                          </p:val>
                                        </p:tav>
                                        <p:tav tm="100000">
                                          <p:val>
                                            <p:strVal val="#ppt_y"/>
                                          </p:val>
                                        </p:tav>
                                      </p:tavLst>
                                    </p:anim>
                                    <p:animEffect transition="in" filter="wipe(right)" prLst="gradientSize: 0.1">
                                      <p:cBhvr>
                                        <p:cTn id="86" dur="1000"/>
                                        <p:tgtEl>
                                          <p:spTgt spid="220325"/>
                                        </p:tgtEl>
                                      </p:cBhvr>
                                    </p:animEffect>
                                  </p:childTnLst>
                                </p:cTn>
                              </p:par>
                            </p:childTnLst>
                          </p:cTn>
                        </p:par>
                      </p:childTnLst>
                    </p:cTn>
                  </p:par>
                  <p:par>
                    <p:cTn id="87" fill="hold">
                      <p:stCondLst>
                        <p:cond delay="indefinite"/>
                      </p:stCondLst>
                      <p:childTnLst>
                        <p:par>
                          <p:cTn id="88" fill="hold">
                            <p:stCondLst>
                              <p:cond delay="0"/>
                            </p:stCondLst>
                            <p:childTnLst>
                              <p:par>
                                <p:cTn id="89" presetID="29" presetClass="entr" presetSubtype="0" fill="hold" grpId="0" nodeType="clickEffect">
                                  <p:stCondLst>
                                    <p:cond delay="0"/>
                                  </p:stCondLst>
                                  <p:childTnLst>
                                    <p:set>
                                      <p:cBhvr>
                                        <p:cTn id="90" dur="1" fill="hold">
                                          <p:stCondLst>
                                            <p:cond delay="0"/>
                                          </p:stCondLst>
                                        </p:cTn>
                                        <p:tgtEl>
                                          <p:spTgt spid="220328"/>
                                        </p:tgtEl>
                                        <p:attrNameLst>
                                          <p:attrName>style.visibility</p:attrName>
                                        </p:attrNameLst>
                                      </p:cBhvr>
                                      <p:to>
                                        <p:strVal val="visible"/>
                                      </p:to>
                                    </p:set>
                                    <p:anim calcmode="lin" valueType="num">
                                      <p:cBhvr>
                                        <p:cTn id="91" dur="1000" fill="hold"/>
                                        <p:tgtEl>
                                          <p:spTgt spid="220328"/>
                                        </p:tgtEl>
                                        <p:attrNameLst>
                                          <p:attrName>ppt_x</p:attrName>
                                        </p:attrNameLst>
                                      </p:cBhvr>
                                      <p:tavLst>
                                        <p:tav tm="0">
                                          <p:val>
                                            <p:strVal val="#ppt_x-.2"/>
                                          </p:val>
                                        </p:tav>
                                        <p:tav tm="100000">
                                          <p:val>
                                            <p:strVal val="#ppt_x"/>
                                          </p:val>
                                        </p:tav>
                                      </p:tavLst>
                                    </p:anim>
                                    <p:anim calcmode="lin" valueType="num">
                                      <p:cBhvr>
                                        <p:cTn id="92" dur="1000" fill="hold"/>
                                        <p:tgtEl>
                                          <p:spTgt spid="220328"/>
                                        </p:tgtEl>
                                        <p:attrNameLst>
                                          <p:attrName>ppt_y</p:attrName>
                                        </p:attrNameLst>
                                      </p:cBhvr>
                                      <p:tavLst>
                                        <p:tav tm="0">
                                          <p:val>
                                            <p:strVal val="#ppt_y"/>
                                          </p:val>
                                        </p:tav>
                                        <p:tav tm="100000">
                                          <p:val>
                                            <p:strVal val="#ppt_y"/>
                                          </p:val>
                                        </p:tav>
                                      </p:tavLst>
                                    </p:anim>
                                    <p:animEffect transition="in" filter="wipe(right)" prLst="gradientSize: 0.1">
                                      <p:cBhvr>
                                        <p:cTn id="93" dur="1000"/>
                                        <p:tgtEl>
                                          <p:spTgt spid="220328"/>
                                        </p:tgtEl>
                                      </p:cBhvr>
                                    </p:animEffect>
                                  </p:childTnLst>
                                </p:cTn>
                              </p:par>
                            </p:childTnLst>
                          </p:cTn>
                        </p:par>
                      </p:childTnLst>
                    </p:cTn>
                  </p:par>
                  <p:par>
                    <p:cTn id="94" fill="hold">
                      <p:stCondLst>
                        <p:cond delay="indefinite"/>
                      </p:stCondLst>
                      <p:childTnLst>
                        <p:par>
                          <p:cTn id="95" fill="hold">
                            <p:stCondLst>
                              <p:cond delay="0"/>
                            </p:stCondLst>
                            <p:childTnLst>
                              <p:par>
                                <p:cTn id="96" presetID="29" presetClass="entr" presetSubtype="0" fill="hold" grpId="0" nodeType="clickEffect">
                                  <p:stCondLst>
                                    <p:cond delay="0"/>
                                  </p:stCondLst>
                                  <p:childTnLst>
                                    <p:set>
                                      <p:cBhvr>
                                        <p:cTn id="97" dur="1" fill="hold">
                                          <p:stCondLst>
                                            <p:cond delay="0"/>
                                          </p:stCondLst>
                                        </p:cTn>
                                        <p:tgtEl>
                                          <p:spTgt spid="220331"/>
                                        </p:tgtEl>
                                        <p:attrNameLst>
                                          <p:attrName>style.visibility</p:attrName>
                                        </p:attrNameLst>
                                      </p:cBhvr>
                                      <p:to>
                                        <p:strVal val="visible"/>
                                      </p:to>
                                    </p:set>
                                    <p:anim calcmode="lin" valueType="num">
                                      <p:cBhvr>
                                        <p:cTn id="98" dur="1000" fill="hold"/>
                                        <p:tgtEl>
                                          <p:spTgt spid="220331"/>
                                        </p:tgtEl>
                                        <p:attrNameLst>
                                          <p:attrName>ppt_x</p:attrName>
                                        </p:attrNameLst>
                                      </p:cBhvr>
                                      <p:tavLst>
                                        <p:tav tm="0">
                                          <p:val>
                                            <p:strVal val="#ppt_x-.2"/>
                                          </p:val>
                                        </p:tav>
                                        <p:tav tm="100000">
                                          <p:val>
                                            <p:strVal val="#ppt_x"/>
                                          </p:val>
                                        </p:tav>
                                      </p:tavLst>
                                    </p:anim>
                                    <p:anim calcmode="lin" valueType="num">
                                      <p:cBhvr>
                                        <p:cTn id="99" dur="1000" fill="hold"/>
                                        <p:tgtEl>
                                          <p:spTgt spid="220331"/>
                                        </p:tgtEl>
                                        <p:attrNameLst>
                                          <p:attrName>ppt_y</p:attrName>
                                        </p:attrNameLst>
                                      </p:cBhvr>
                                      <p:tavLst>
                                        <p:tav tm="0">
                                          <p:val>
                                            <p:strVal val="#ppt_y"/>
                                          </p:val>
                                        </p:tav>
                                        <p:tav tm="100000">
                                          <p:val>
                                            <p:strVal val="#ppt_y"/>
                                          </p:val>
                                        </p:tav>
                                      </p:tavLst>
                                    </p:anim>
                                    <p:animEffect transition="in" filter="wipe(right)" prLst="gradientSize: 0.1">
                                      <p:cBhvr>
                                        <p:cTn id="100" dur="1000"/>
                                        <p:tgtEl>
                                          <p:spTgt spid="220331"/>
                                        </p:tgtEl>
                                      </p:cBhvr>
                                    </p:animEffect>
                                  </p:childTnLst>
                                </p:cTn>
                              </p:par>
                            </p:childTnLst>
                          </p:cTn>
                        </p:par>
                      </p:childTnLst>
                    </p:cTn>
                  </p:par>
                  <p:par>
                    <p:cTn id="101" fill="hold">
                      <p:stCondLst>
                        <p:cond delay="indefinite"/>
                      </p:stCondLst>
                      <p:childTnLst>
                        <p:par>
                          <p:cTn id="102" fill="hold">
                            <p:stCondLst>
                              <p:cond delay="0"/>
                            </p:stCondLst>
                            <p:childTnLst>
                              <p:par>
                                <p:cTn id="103" presetID="29" presetClass="entr" presetSubtype="0" fill="hold" grpId="0" nodeType="clickEffect">
                                  <p:stCondLst>
                                    <p:cond delay="0"/>
                                  </p:stCondLst>
                                  <p:childTnLst>
                                    <p:set>
                                      <p:cBhvr>
                                        <p:cTn id="104" dur="1" fill="hold">
                                          <p:stCondLst>
                                            <p:cond delay="0"/>
                                          </p:stCondLst>
                                        </p:cTn>
                                        <p:tgtEl>
                                          <p:spTgt spid="220326"/>
                                        </p:tgtEl>
                                        <p:attrNameLst>
                                          <p:attrName>style.visibility</p:attrName>
                                        </p:attrNameLst>
                                      </p:cBhvr>
                                      <p:to>
                                        <p:strVal val="visible"/>
                                      </p:to>
                                    </p:set>
                                    <p:anim calcmode="lin" valueType="num">
                                      <p:cBhvr>
                                        <p:cTn id="105" dur="1000" fill="hold"/>
                                        <p:tgtEl>
                                          <p:spTgt spid="220326"/>
                                        </p:tgtEl>
                                        <p:attrNameLst>
                                          <p:attrName>ppt_x</p:attrName>
                                        </p:attrNameLst>
                                      </p:cBhvr>
                                      <p:tavLst>
                                        <p:tav tm="0">
                                          <p:val>
                                            <p:strVal val="#ppt_x-.2"/>
                                          </p:val>
                                        </p:tav>
                                        <p:tav tm="100000">
                                          <p:val>
                                            <p:strVal val="#ppt_x"/>
                                          </p:val>
                                        </p:tav>
                                      </p:tavLst>
                                    </p:anim>
                                    <p:anim calcmode="lin" valueType="num">
                                      <p:cBhvr>
                                        <p:cTn id="106" dur="1000" fill="hold"/>
                                        <p:tgtEl>
                                          <p:spTgt spid="220326"/>
                                        </p:tgtEl>
                                        <p:attrNameLst>
                                          <p:attrName>ppt_y</p:attrName>
                                        </p:attrNameLst>
                                      </p:cBhvr>
                                      <p:tavLst>
                                        <p:tav tm="0">
                                          <p:val>
                                            <p:strVal val="#ppt_y"/>
                                          </p:val>
                                        </p:tav>
                                        <p:tav tm="100000">
                                          <p:val>
                                            <p:strVal val="#ppt_y"/>
                                          </p:val>
                                        </p:tav>
                                      </p:tavLst>
                                    </p:anim>
                                    <p:animEffect transition="in" filter="wipe(right)" prLst="gradientSize: 0.1">
                                      <p:cBhvr>
                                        <p:cTn id="107" dur="1000"/>
                                        <p:tgtEl>
                                          <p:spTgt spid="220326"/>
                                        </p:tgtEl>
                                      </p:cBhvr>
                                    </p:animEffect>
                                  </p:childTnLst>
                                </p:cTn>
                              </p:par>
                            </p:childTnLst>
                          </p:cTn>
                        </p:par>
                      </p:childTnLst>
                    </p:cTn>
                  </p:par>
                  <p:par>
                    <p:cTn id="108" fill="hold">
                      <p:stCondLst>
                        <p:cond delay="indefinite"/>
                      </p:stCondLst>
                      <p:childTnLst>
                        <p:par>
                          <p:cTn id="109" fill="hold">
                            <p:stCondLst>
                              <p:cond delay="0"/>
                            </p:stCondLst>
                            <p:childTnLst>
                              <p:par>
                                <p:cTn id="110" presetID="29" presetClass="entr" presetSubtype="0" fill="hold" grpId="0" nodeType="clickEffect">
                                  <p:stCondLst>
                                    <p:cond delay="0"/>
                                  </p:stCondLst>
                                  <p:childTnLst>
                                    <p:set>
                                      <p:cBhvr>
                                        <p:cTn id="111" dur="1" fill="hold">
                                          <p:stCondLst>
                                            <p:cond delay="0"/>
                                          </p:stCondLst>
                                        </p:cTn>
                                        <p:tgtEl>
                                          <p:spTgt spid="220323"/>
                                        </p:tgtEl>
                                        <p:attrNameLst>
                                          <p:attrName>style.visibility</p:attrName>
                                        </p:attrNameLst>
                                      </p:cBhvr>
                                      <p:to>
                                        <p:strVal val="visible"/>
                                      </p:to>
                                    </p:set>
                                    <p:anim calcmode="lin" valueType="num">
                                      <p:cBhvr>
                                        <p:cTn id="112" dur="1000" fill="hold"/>
                                        <p:tgtEl>
                                          <p:spTgt spid="220323"/>
                                        </p:tgtEl>
                                        <p:attrNameLst>
                                          <p:attrName>ppt_x</p:attrName>
                                        </p:attrNameLst>
                                      </p:cBhvr>
                                      <p:tavLst>
                                        <p:tav tm="0">
                                          <p:val>
                                            <p:strVal val="#ppt_x-.2"/>
                                          </p:val>
                                        </p:tav>
                                        <p:tav tm="100000">
                                          <p:val>
                                            <p:strVal val="#ppt_x"/>
                                          </p:val>
                                        </p:tav>
                                      </p:tavLst>
                                    </p:anim>
                                    <p:anim calcmode="lin" valueType="num">
                                      <p:cBhvr>
                                        <p:cTn id="113" dur="1000" fill="hold"/>
                                        <p:tgtEl>
                                          <p:spTgt spid="220323"/>
                                        </p:tgtEl>
                                        <p:attrNameLst>
                                          <p:attrName>ppt_y</p:attrName>
                                        </p:attrNameLst>
                                      </p:cBhvr>
                                      <p:tavLst>
                                        <p:tav tm="0">
                                          <p:val>
                                            <p:strVal val="#ppt_y"/>
                                          </p:val>
                                        </p:tav>
                                        <p:tav tm="100000">
                                          <p:val>
                                            <p:strVal val="#ppt_y"/>
                                          </p:val>
                                        </p:tav>
                                      </p:tavLst>
                                    </p:anim>
                                    <p:animEffect transition="in" filter="wipe(right)" prLst="gradientSize: 0.1">
                                      <p:cBhvr>
                                        <p:cTn id="114" dur="1000"/>
                                        <p:tgtEl>
                                          <p:spTgt spid="220323"/>
                                        </p:tgtEl>
                                      </p:cBhvr>
                                    </p:animEffect>
                                  </p:childTnLst>
                                </p:cTn>
                              </p:par>
                            </p:childTnLst>
                          </p:cTn>
                        </p:par>
                      </p:childTnLst>
                    </p:cTn>
                  </p:par>
                  <p:par>
                    <p:cTn id="115" fill="hold">
                      <p:stCondLst>
                        <p:cond delay="indefinite"/>
                      </p:stCondLst>
                      <p:childTnLst>
                        <p:par>
                          <p:cTn id="116" fill="hold">
                            <p:stCondLst>
                              <p:cond delay="0"/>
                            </p:stCondLst>
                            <p:childTnLst>
                              <p:par>
                                <p:cTn id="117" presetID="29" presetClass="entr" presetSubtype="0" fill="hold" grpId="0" nodeType="clickEffect">
                                  <p:stCondLst>
                                    <p:cond delay="0"/>
                                  </p:stCondLst>
                                  <p:childTnLst>
                                    <p:set>
                                      <p:cBhvr>
                                        <p:cTn id="118" dur="1" fill="hold">
                                          <p:stCondLst>
                                            <p:cond delay="0"/>
                                          </p:stCondLst>
                                        </p:cTn>
                                        <p:tgtEl>
                                          <p:spTgt spid="220333"/>
                                        </p:tgtEl>
                                        <p:attrNameLst>
                                          <p:attrName>style.visibility</p:attrName>
                                        </p:attrNameLst>
                                      </p:cBhvr>
                                      <p:to>
                                        <p:strVal val="visible"/>
                                      </p:to>
                                    </p:set>
                                    <p:anim calcmode="lin" valueType="num">
                                      <p:cBhvr>
                                        <p:cTn id="119" dur="1000" fill="hold"/>
                                        <p:tgtEl>
                                          <p:spTgt spid="220333"/>
                                        </p:tgtEl>
                                        <p:attrNameLst>
                                          <p:attrName>ppt_x</p:attrName>
                                        </p:attrNameLst>
                                      </p:cBhvr>
                                      <p:tavLst>
                                        <p:tav tm="0">
                                          <p:val>
                                            <p:strVal val="#ppt_x-.2"/>
                                          </p:val>
                                        </p:tav>
                                        <p:tav tm="100000">
                                          <p:val>
                                            <p:strVal val="#ppt_x"/>
                                          </p:val>
                                        </p:tav>
                                      </p:tavLst>
                                    </p:anim>
                                    <p:anim calcmode="lin" valueType="num">
                                      <p:cBhvr>
                                        <p:cTn id="120" dur="1000" fill="hold"/>
                                        <p:tgtEl>
                                          <p:spTgt spid="220333"/>
                                        </p:tgtEl>
                                        <p:attrNameLst>
                                          <p:attrName>ppt_y</p:attrName>
                                        </p:attrNameLst>
                                      </p:cBhvr>
                                      <p:tavLst>
                                        <p:tav tm="0">
                                          <p:val>
                                            <p:strVal val="#ppt_y"/>
                                          </p:val>
                                        </p:tav>
                                        <p:tav tm="100000">
                                          <p:val>
                                            <p:strVal val="#ppt_y"/>
                                          </p:val>
                                        </p:tav>
                                      </p:tavLst>
                                    </p:anim>
                                    <p:animEffect transition="in" filter="wipe(right)" prLst="gradientSize: 0.1">
                                      <p:cBhvr>
                                        <p:cTn id="121" dur="1000"/>
                                        <p:tgtEl>
                                          <p:spTgt spid="220333"/>
                                        </p:tgtEl>
                                      </p:cBhvr>
                                    </p:animEffect>
                                  </p:childTnLst>
                                </p:cTn>
                              </p:par>
                              <p:par>
                                <p:cTn id="122" presetID="29" presetClass="entr" presetSubtype="0" fill="hold" grpId="0" nodeType="withEffect">
                                  <p:stCondLst>
                                    <p:cond delay="0"/>
                                  </p:stCondLst>
                                  <p:childTnLst>
                                    <p:set>
                                      <p:cBhvr>
                                        <p:cTn id="123" dur="1" fill="hold">
                                          <p:stCondLst>
                                            <p:cond delay="0"/>
                                          </p:stCondLst>
                                        </p:cTn>
                                        <p:tgtEl>
                                          <p:spTgt spid="220334"/>
                                        </p:tgtEl>
                                        <p:attrNameLst>
                                          <p:attrName>style.visibility</p:attrName>
                                        </p:attrNameLst>
                                      </p:cBhvr>
                                      <p:to>
                                        <p:strVal val="visible"/>
                                      </p:to>
                                    </p:set>
                                    <p:anim calcmode="lin" valueType="num">
                                      <p:cBhvr>
                                        <p:cTn id="124" dur="1000" fill="hold"/>
                                        <p:tgtEl>
                                          <p:spTgt spid="220334"/>
                                        </p:tgtEl>
                                        <p:attrNameLst>
                                          <p:attrName>ppt_x</p:attrName>
                                        </p:attrNameLst>
                                      </p:cBhvr>
                                      <p:tavLst>
                                        <p:tav tm="0">
                                          <p:val>
                                            <p:strVal val="#ppt_x-.2"/>
                                          </p:val>
                                        </p:tav>
                                        <p:tav tm="100000">
                                          <p:val>
                                            <p:strVal val="#ppt_x"/>
                                          </p:val>
                                        </p:tav>
                                      </p:tavLst>
                                    </p:anim>
                                    <p:anim calcmode="lin" valueType="num">
                                      <p:cBhvr>
                                        <p:cTn id="125" dur="1000" fill="hold"/>
                                        <p:tgtEl>
                                          <p:spTgt spid="220334"/>
                                        </p:tgtEl>
                                        <p:attrNameLst>
                                          <p:attrName>ppt_y</p:attrName>
                                        </p:attrNameLst>
                                      </p:cBhvr>
                                      <p:tavLst>
                                        <p:tav tm="0">
                                          <p:val>
                                            <p:strVal val="#ppt_y"/>
                                          </p:val>
                                        </p:tav>
                                        <p:tav tm="100000">
                                          <p:val>
                                            <p:strVal val="#ppt_y"/>
                                          </p:val>
                                        </p:tav>
                                      </p:tavLst>
                                    </p:anim>
                                    <p:animEffect transition="in" filter="wipe(right)" prLst="gradientSize: 0.1">
                                      <p:cBhvr>
                                        <p:cTn id="126" dur="1000"/>
                                        <p:tgtEl>
                                          <p:spTgt spid="220334"/>
                                        </p:tgtEl>
                                      </p:cBhvr>
                                    </p:animEffect>
                                  </p:childTnLst>
                                </p:cTn>
                              </p:par>
                              <p:par>
                                <p:cTn id="127" presetID="29" presetClass="entr" presetSubtype="0" fill="hold" grpId="0" nodeType="withEffect">
                                  <p:stCondLst>
                                    <p:cond delay="0"/>
                                  </p:stCondLst>
                                  <p:childTnLst>
                                    <p:set>
                                      <p:cBhvr>
                                        <p:cTn id="128" dur="1" fill="hold">
                                          <p:stCondLst>
                                            <p:cond delay="0"/>
                                          </p:stCondLst>
                                        </p:cTn>
                                        <p:tgtEl>
                                          <p:spTgt spid="220335"/>
                                        </p:tgtEl>
                                        <p:attrNameLst>
                                          <p:attrName>style.visibility</p:attrName>
                                        </p:attrNameLst>
                                      </p:cBhvr>
                                      <p:to>
                                        <p:strVal val="visible"/>
                                      </p:to>
                                    </p:set>
                                    <p:anim calcmode="lin" valueType="num">
                                      <p:cBhvr>
                                        <p:cTn id="129" dur="1000" fill="hold"/>
                                        <p:tgtEl>
                                          <p:spTgt spid="220335"/>
                                        </p:tgtEl>
                                        <p:attrNameLst>
                                          <p:attrName>ppt_x</p:attrName>
                                        </p:attrNameLst>
                                      </p:cBhvr>
                                      <p:tavLst>
                                        <p:tav tm="0">
                                          <p:val>
                                            <p:strVal val="#ppt_x-.2"/>
                                          </p:val>
                                        </p:tav>
                                        <p:tav tm="100000">
                                          <p:val>
                                            <p:strVal val="#ppt_x"/>
                                          </p:val>
                                        </p:tav>
                                      </p:tavLst>
                                    </p:anim>
                                    <p:anim calcmode="lin" valueType="num">
                                      <p:cBhvr>
                                        <p:cTn id="130" dur="1000" fill="hold"/>
                                        <p:tgtEl>
                                          <p:spTgt spid="220335"/>
                                        </p:tgtEl>
                                        <p:attrNameLst>
                                          <p:attrName>ppt_y</p:attrName>
                                        </p:attrNameLst>
                                      </p:cBhvr>
                                      <p:tavLst>
                                        <p:tav tm="0">
                                          <p:val>
                                            <p:strVal val="#ppt_y"/>
                                          </p:val>
                                        </p:tav>
                                        <p:tav tm="100000">
                                          <p:val>
                                            <p:strVal val="#ppt_y"/>
                                          </p:val>
                                        </p:tav>
                                      </p:tavLst>
                                    </p:anim>
                                    <p:animEffect transition="in" filter="wipe(right)" prLst="gradientSize: 0.1">
                                      <p:cBhvr>
                                        <p:cTn id="131" dur="1000"/>
                                        <p:tgtEl>
                                          <p:spTgt spid="220335"/>
                                        </p:tgtEl>
                                      </p:cBhvr>
                                    </p:animEffect>
                                  </p:childTnLst>
                                </p:cTn>
                              </p:par>
                              <p:par>
                                <p:cTn id="132" presetID="29" presetClass="entr" presetSubtype="0" fill="hold" grpId="0" nodeType="withEffect">
                                  <p:stCondLst>
                                    <p:cond delay="0"/>
                                  </p:stCondLst>
                                  <p:childTnLst>
                                    <p:set>
                                      <p:cBhvr>
                                        <p:cTn id="133" dur="1" fill="hold">
                                          <p:stCondLst>
                                            <p:cond delay="0"/>
                                          </p:stCondLst>
                                        </p:cTn>
                                        <p:tgtEl>
                                          <p:spTgt spid="220336"/>
                                        </p:tgtEl>
                                        <p:attrNameLst>
                                          <p:attrName>style.visibility</p:attrName>
                                        </p:attrNameLst>
                                      </p:cBhvr>
                                      <p:to>
                                        <p:strVal val="visible"/>
                                      </p:to>
                                    </p:set>
                                    <p:anim calcmode="lin" valueType="num">
                                      <p:cBhvr>
                                        <p:cTn id="134" dur="1000" fill="hold"/>
                                        <p:tgtEl>
                                          <p:spTgt spid="220336"/>
                                        </p:tgtEl>
                                        <p:attrNameLst>
                                          <p:attrName>ppt_x</p:attrName>
                                        </p:attrNameLst>
                                      </p:cBhvr>
                                      <p:tavLst>
                                        <p:tav tm="0">
                                          <p:val>
                                            <p:strVal val="#ppt_x-.2"/>
                                          </p:val>
                                        </p:tav>
                                        <p:tav tm="100000">
                                          <p:val>
                                            <p:strVal val="#ppt_x"/>
                                          </p:val>
                                        </p:tav>
                                      </p:tavLst>
                                    </p:anim>
                                    <p:anim calcmode="lin" valueType="num">
                                      <p:cBhvr>
                                        <p:cTn id="135" dur="1000" fill="hold"/>
                                        <p:tgtEl>
                                          <p:spTgt spid="220336"/>
                                        </p:tgtEl>
                                        <p:attrNameLst>
                                          <p:attrName>ppt_y</p:attrName>
                                        </p:attrNameLst>
                                      </p:cBhvr>
                                      <p:tavLst>
                                        <p:tav tm="0">
                                          <p:val>
                                            <p:strVal val="#ppt_y"/>
                                          </p:val>
                                        </p:tav>
                                        <p:tav tm="100000">
                                          <p:val>
                                            <p:strVal val="#ppt_y"/>
                                          </p:val>
                                        </p:tav>
                                      </p:tavLst>
                                    </p:anim>
                                    <p:animEffect transition="in" filter="wipe(right)" prLst="gradientSize: 0.1">
                                      <p:cBhvr>
                                        <p:cTn id="136" dur="1000"/>
                                        <p:tgtEl>
                                          <p:spTgt spid="220336"/>
                                        </p:tgtEl>
                                      </p:cBhvr>
                                    </p:animEffect>
                                  </p:childTnLst>
                                </p:cTn>
                              </p:par>
                              <p:par>
                                <p:cTn id="137" presetID="29" presetClass="entr" presetSubtype="0" fill="hold" grpId="0" nodeType="withEffect">
                                  <p:stCondLst>
                                    <p:cond delay="0"/>
                                  </p:stCondLst>
                                  <p:childTnLst>
                                    <p:set>
                                      <p:cBhvr>
                                        <p:cTn id="138" dur="1" fill="hold">
                                          <p:stCondLst>
                                            <p:cond delay="0"/>
                                          </p:stCondLst>
                                        </p:cTn>
                                        <p:tgtEl>
                                          <p:spTgt spid="220337"/>
                                        </p:tgtEl>
                                        <p:attrNameLst>
                                          <p:attrName>style.visibility</p:attrName>
                                        </p:attrNameLst>
                                      </p:cBhvr>
                                      <p:to>
                                        <p:strVal val="visible"/>
                                      </p:to>
                                    </p:set>
                                    <p:anim calcmode="lin" valueType="num">
                                      <p:cBhvr>
                                        <p:cTn id="139" dur="1000" fill="hold"/>
                                        <p:tgtEl>
                                          <p:spTgt spid="220337"/>
                                        </p:tgtEl>
                                        <p:attrNameLst>
                                          <p:attrName>ppt_x</p:attrName>
                                        </p:attrNameLst>
                                      </p:cBhvr>
                                      <p:tavLst>
                                        <p:tav tm="0">
                                          <p:val>
                                            <p:strVal val="#ppt_x-.2"/>
                                          </p:val>
                                        </p:tav>
                                        <p:tav tm="100000">
                                          <p:val>
                                            <p:strVal val="#ppt_x"/>
                                          </p:val>
                                        </p:tav>
                                      </p:tavLst>
                                    </p:anim>
                                    <p:anim calcmode="lin" valueType="num">
                                      <p:cBhvr>
                                        <p:cTn id="140" dur="1000" fill="hold"/>
                                        <p:tgtEl>
                                          <p:spTgt spid="220337"/>
                                        </p:tgtEl>
                                        <p:attrNameLst>
                                          <p:attrName>ppt_y</p:attrName>
                                        </p:attrNameLst>
                                      </p:cBhvr>
                                      <p:tavLst>
                                        <p:tav tm="0">
                                          <p:val>
                                            <p:strVal val="#ppt_y"/>
                                          </p:val>
                                        </p:tav>
                                        <p:tav tm="100000">
                                          <p:val>
                                            <p:strVal val="#ppt_y"/>
                                          </p:val>
                                        </p:tav>
                                      </p:tavLst>
                                    </p:anim>
                                    <p:animEffect transition="in" filter="wipe(right)" prLst="gradientSize: 0.1">
                                      <p:cBhvr>
                                        <p:cTn id="141" dur="1000"/>
                                        <p:tgtEl>
                                          <p:spTgt spid="220337"/>
                                        </p:tgtEl>
                                      </p:cBhvr>
                                    </p:animEffect>
                                  </p:childTnLst>
                                </p:cTn>
                              </p:par>
                              <p:par>
                                <p:cTn id="142" presetID="29" presetClass="entr" presetSubtype="0" fill="hold" grpId="0" nodeType="withEffect">
                                  <p:stCondLst>
                                    <p:cond delay="0"/>
                                  </p:stCondLst>
                                  <p:childTnLst>
                                    <p:set>
                                      <p:cBhvr>
                                        <p:cTn id="143" dur="1" fill="hold">
                                          <p:stCondLst>
                                            <p:cond delay="0"/>
                                          </p:stCondLst>
                                        </p:cTn>
                                        <p:tgtEl>
                                          <p:spTgt spid="220338"/>
                                        </p:tgtEl>
                                        <p:attrNameLst>
                                          <p:attrName>style.visibility</p:attrName>
                                        </p:attrNameLst>
                                      </p:cBhvr>
                                      <p:to>
                                        <p:strVal val="visible"/>
                                      </p:to>
                                    </p:set>
                                    <p:anim calcmode="lin" valueType="num">
                                      <p:cBhvr>
                                        <p:cTn id="144" dur="1000" fill="hold"/>
                                        <p:tgtEl>
                                          <p:spTgt spid="220338"/>
                                        </p:tgtEl>
                                        <p:attrNameLst>
                                          <p:attrName>ppt_x</p:attrName>
                                        </p:attrNameLst>
                                      </p:cBhvr>
                                      <p:tavLst>
                                        <p:tav tm="0">
                                          <p:val>
                                            <p:strVal val="#ppt_x-.2"/>
                                          </p:val>
                                        </p:tav>
                                        <p:tav tm="100000">
                                          <p:val>
                                            <p:strVal val="#ppt_x"/>
                                          </p:val>
                                        </p:tav>
                                      </p:tavLst>
                                    </p:anim>
                                    <p:anim calcmode="lin" valueType="num">
                                      <p:cBhvr>
                                        <p:cTn id="145" dur="1000" fill="hold"/>
                                        <p:tgtEl>
                                          <p:spTgt spid="220338"/>
                                        </p:tgtEl>
                                        <p:attrNameLst>
                                          <p:attrName>ppt_y</p:attrName>
                                        </p:attrNameLst>
                                      </p:cBhvr>
                                      <p:tavLst>
                                        <p:tav tm="0">
                                          <p:val>
                                            <p:strVal val="#ppt_y"/>
                                          </p:val>
                                        </p:tav>
                                        <p:tav tm="100000">
                                          <p:val>
                                            <p:strVal val="#ppt_y"/>
                                          </p:val>
                                        </p:tav>
                                      </p:tavLst>
                                    </p:anim>
                                    <p:animEffect transition="in" filter="wipe(right)" prLst="gradientSize: 0.1">
                                      <p:cBhvr>
                                        <p:cTn id="146" dur="1000"/>
                                        <p:tgtEl>
                                          <p:spTgt spid="220338"/>
                                        </p:tgtEl>
                                      </p:cBhvr>
                                    </p:animEffect>
                                  </p:childTnLst>
                                </p:cTn>
                              </p:par>
                              <p:par>
                                <p:cTn id="147" presetID="29" presetClass="entr" presetSubtype="0" fill="hold" grpId="0" nodeType="withEffect">
                                  <p:stCondLst>
                                    <p:cond delay="0"/>
                                  </p:stCondLst>
                                  <p:childTnLst>
                                    <p:set>
                                      <p:cBhvr>
                                        <p:cTn id="148" dur="1" fill="hold">
                                          <p:stCondLst>
                                            <p:cond delay="0"/>
                                          </p:stCondLst>
                                        </p:cTn>
                                        <p:tgtEl>
                                          <p:spTgt spid="220339"/>
                                        </p:tgtEl>
                                        <p:attrNameLst>
                                          <p:attrName>style.visibility</p:attrName>
                                        </p:attrNameLst>
                                      </p:cBhvr>
                                      <p:to>
                                        <p:strVal val="visible"/>
                                      </p:to>
                                    </p:set>
                                    <p:anim calcmode="lin" valueType="num">
                                      <p:cBhvr>
                                        <p:cTn id="149" dur="1000" fill="hold"/>
                                        <p:tgtEl>
                                          <p:spTgt spid="220339"/>
                                        </p:tgtEl>
                                        <p:attrNameLst>
                                          <p:attrName>ppt_x</p:attrName>
                                        </p:attrNameLst>
                                      </p:cBhvr>
                                      <p:tavLst>
                                        <p:tav tm="0">
                                          <p:val>
                                            <p:strVal val="#ppt_x-.2"/>
                                          </p:val>
                                        </p:tav>
                                        <p:tav tm="100000">
                                          <p:val>
                                            <p:strVal val="#ppt_x"/>
                                          </p:val>
                                        </p:tav>
                                      </p:tavLst>
                                    </p:anim>
                                    <p:anim calcmode="lin" valueType="num">
                                      <p:cBhvr>
                                        <p:cTn id="150" dur="1000" fill="hold"/>
                                        <p:tgtEl>
                                          <p:spTgt spid="220339"/>
                                        </p:tgtEl>
                                        <p:attrNameLst>
                                          <p:attrName>ppt_y</p:attrName>
                                        </p:attrNameLst>
                                      </p:cBhvr>
                                      <p:tavLst>
                                        <p:tav tm="0">
                                          <p:val>
                                            <p:strVal val="#ppt_y"/>
                                          </p:val>
                                        </p:tav>
                                        <p:tav tm="100000">
                                          <p:val>
                                            <p:strVal val="#ppt_y"/>
                                          </p:val>
                                        </p:tav>
                                      </p:tavLst>
                                    </p:anim>
                                    <p:animEffect transition="in" filter="wipe(right)" prLst="gradientSize: 0.1">
                                      <p:cBhvr>
                                        <p:cTn id="151" dur="1000"/>
                                        <p:tgtEl>
                                          <p:spTgt spid="220339"/>
                                        </p:tgtEl>
                                      </p:cBhvr>
                                    </p:animEffect>
                                  </p:childTnLst>
                                </p:cTn>
                              </p:par>
                              <p:par>
                                <p:cTn id="152" presetID="29" presetClass="entr" presetSubtype="0" fill="hold" grpId="0" nodeType="withEffect">
                                  <p:stCondLst>
                                    <p:cond delay="0"/>
                                  </p:stCondLst>
                                  <p:childTnLst>
                                    <p:set>
                                      <p:cBhvr>
                                        <p:cTn id="153" dur="1" fill="hold">
                                          <p:stCondLst>
                                            <p:cond delay="0"/>
                                          </p:stCondLst>
                                        </p:cTn>
                                        <p:tgtEl>
                                          <p:spTgt spid="220340"/>
                                        </p:tgtEl>
                                        <p:attrNameLst>
                                          <p:attrName>style.visibility</p:attrName>
                                        </p:attrNameLst>
                                      </p:cBhvr>
                                      <p:to>
                                        <p:strVal val="visible"/>
                                      </p:to>
                                    </p:set>
                                    <p:anim calcmode="lin" valueType="num">
                                      <p:cBhvr>
                                        <p:cTn id="154" dur="1000" fill="hold"/>
                                        <p:tgtEl>
                                          <p:spTgt spid="220340"/>
                                        </p:tgtEl>
                                        <p:attrNameLst>
                                          <p:attrName>ppt_x</p:attrName>
                                        </p:attrNameLst>
                                      </p:cBhvr>
                                      <p:tavLst>
                                        <p:tav tm="0">
                                          <p:val>
                                            <p:strVal val="#ppt_x-.2"/>
                                          </p:val>
                                        </p:tav>
                                        <p:tav tm="100000">
                                          <p:val>
                                            <p:strVal val="#ppt_x"/>
                                          </p:val>
                                        </p:tav>
                                      </p:tavLst>
                                    </p:anim>
                                    <p:anim calcmode="lin" valueType="num">
                                      <p:cBhvr>
                                        <p:cTn id="155" dur="1000" fill="hold"/>
                                        <p:tgtEl>
                                          <p:spTgt spid="220340"/>
                                        </p:tgtEl>
                                        <p:attrNameLst>
                                          <p:attrName>ppt_y</p:attrName>
                                        </p:attrNameLst>
                                      </p:cBhvr>
                                      <p:tavLst>
                                        <p:tav tm="0">
                                          <p:val>
                                            <p:strVal val="#ppt_y"/>
                                          </p:val>
                                        </p:tav>
                                        <p:tav tm="100000">
                                          <p:val>
                                            <p:strVal val="#ppt_y"/>
                                          </p:val>
                                        </p:tav>
                                      </p:tavLst>
                                    </p:anim>
                                    <p:animEffect transition="in" filter="wipe(right)" prLst="gradientSize: 0.1">
                                      <p:cBhvr>
                                        <p:cTn id="156" dur="1000"/>
                                        <p:tgtEl>
                                          <p:spTgt spid="220340"/>
                                        </p:tgtEl>
                                      </p:cBhvr>
                                    </p:animEffect>
                                  </p:childTnLst>
                                </p:cTn>
                              </p:par>
                              <p:par>
                                <p:cTn id="157" presetID="29" presetClass="entr" presetSubtype="0" fill="hold" grpId="0" nodeType="withEffect">
                                  <p:stCondLst>
                                    <p:cond delay="0"/>
                                  </p:stCondLst>
                                  <p:childTnLst>
                                    <p:set>
                                      <p:cBhvr>
                                        <p:cTn id="158" dur="1" fill="hold">
                                          <p:stCondLst>
                                            <p:cond delay="0"/>
                                          </p:stCondLst>
                                        </p:cTn>
                                        <p:tgtEl>
                                          <p:spTgt spid="220341"/>
                                        </p:tgtEl>
                                        <p:attrNameLst>
                                          <p:attrName>style.visibility</p:attrName>
                                        </p:attrNameLst>
                                      </p:cBhvr>
                                      <p:to>
                                        <p:strVal val="visible"/>
                                      </p:to>
                                    </p:set>
                                    <p:anim calcmode="lin" valueType="num">
                                      <p:cBhvr>
                                        <p:cTn id="159" dur="1000" fill="hold"/>
                                        <p:tgtEl>
                                          <p:spTgt spid="220341"/>
                                        </p:tgtEl>
                                        <p:attrNameLst>
                                          <p:attrName>ppt_x</p:attrName>
                                        </p:attrNameLst>
                                      </p:cBhvr>
                                      <p:tavLst>
                                        <p:tav tm="0">
                                          <p:val>
                                            <p:strVal val="#ppt_x-.2"/>
                                          </p:val>
                                        </p:tav>
                                        <p:tav tm="100000">
                                          <p:val>
                                            <p:strVal val="#ppt_x"/>
                                          </p:val>
                                        </p:tav>
                                      </p:tavLst>
                                    </p:anim>
                                    <p:anim calcmode="lin" valueType="num">
                                      <p:cBhvr>
                                        <p:cTn id="160" dur="1000" fill="hold"/>
                                        <p:tgtEl>
                                          <p:spTgt spid="220341"/>
                                        </p:tgtEl>
                                        <p:attrNameLst>
                                          <p:attrName>ppt_y</p:attrName>
                                        </p:attrNameLst>
                                      </p:cBhvr>
                                      <p:tavLst>
                                        <p:tav tm="0">
                                          <p:val>
                                            <p:strVal val="#ppt_y"/>
                                          </p:val>
                                        </p:tav>
                                        <p:tav tm="100000">
                                          <p:val>
                                            <p:strVal val="#ppt_y"/>
                                          </p:val>
                                        </p:tav>
                                      </p:tavLst>
                                    </p:anim>
                                    <p:animEffect transition="in" filter="wipe(right)" prLst="gradientSize: 0.1">
                                      <p:cBhvr>
                                        <p:cTn id="161" dur="1000"/>
                                        <p:tgtEl>
                                          <p:spTgt spid="220341"/>
                                        </p:tgtEl>
                                      </p:cBhvr>
                                    </p:animEffect>
                                  </p:childTnLst>
                                </p:cTn>
                              </p:par>
                              <p:par>
                                <p:cTn id="162" presetID="29" presetClass="entr" presetSubtype="0" fill="hold" grpId="0" nodeType="withEffect">
                                  <p:stCondLst>
                                    <p:cond delay="0"/>
                                  </p:stCondLst>
                                  <p:childTnLst>
                                    <p:set>
                                      <p:cBhvr>
                                        <p:cTn id="163" dur="1" fill="hold">
                                          <p:stCondLst>
                                            <p:cond delay="0"/>
                                          </p:stCondLst>
                                        </p:cTn>
                                        <p:tgtEl>
                                          <p:spTgt spid="220342"/>
                                        </p:tgtEl>
                                        <p:attrNameLst>
                                          <p:attrName>style.visibility</p:attrName>
                                        </p:attrNameLst>
                                      </p:cBhvr>
                                      <p:to>
                                        <p:strVal val="visible"/>
                                      </p:to>
                                    </p:set>
                                    <p:anim calcmode="lin" valueType="num">
                                      <p:cBhvr>
                                        <p:cTn id="164" dur="1000" fill="hold"/>
                                        <p:tgtEl>
                                          <p:spTgt spid="220342"/>
                                        </p:tgtEl>
                                        <p:attrNameLst>
                                          <p:attrName>ppt_x</p:attrName>
                                        </p:attrNameLst>
                                      </p:cBhvr>
                                      <p:tavLst>
                                        <p:tav tm="0">
                                          <p:val>
                                            <p:strVal val="#ppt_x-.2"/>
                                          </p:val>
                                        </p:tav>
                                        <p:tav tm="100000">
                                          <p:val>
                                            <p:strVal val="#ppt_x"/>
                                          </p:val>
                                        </p:tav>
                                      </p:tavLst>
                                    </p:anim>
                                    <p:anim calcmode="lin" valueType="num">
                                      <p:cBhvr>
                                        <p:cTn id="165" dur="1000" fill="hold"/>
                                        <p:tgtEl>
                                          <p:spTgt spid="220342"/>
                                        </p:tgtEl>
                                        <p:attrNameLst>
                                          <p:attrName>ppt_y</p:attrName>
                                        </p:attrNameLst>
                                      </p:cBhvr>
                                      <p:tavLst>
                                        <p:tav tm="0">
                                          <p:val>
                                            <p:strVal val="#ppt_y"/>
                                          </p:val>
                                        </p:tav>
                                        <p:tav tm="100000">
                                          <p:val>
                                            <p:strVal val="#ppt_y"/>
                                          </p:val>
                                        </p:tav>
                                      </p:tavLst>
                                    </p:anim>
                                    <p:animEffect transition="in" filter="wipe(right)" prLst="gradientSize: 0.1">
                                      <p:cBhvr>
                                        <p:cTn id="166" dur="1000"/>
                                        <p:tgtEl>
                                          <p:spTgt spid="220342"/>
                                        </p:tgtEl>
                                      </p:cBhvr>
                                    </p:animEffect>
                                  </p:childTnLst>
                                </p:cTn>
                              </p:par>
                              <p:par>
                                <p:cTn id="167" presetID="29" presetClass="entr" presetSubtype="0" fill="hold" grpId="0" nodeType="withEffect">
                                  <p:stCondLst>
                                    <p:cond delay="0"/>
                                  </p:stCondLst>
                                  <p:childTnLst>
                                    <p:set>
                                      <p:cBhvr>
                                        <p:cTn id="168" dur="1" fill="hold">
                                          <p:stCondLst>
                                            <p:cond delay="0"/>
                                          </p:stCondLst>
                                        </p:cTn>
                                        <p:tgtEl>
                                          <p:spTgt spid="220343"/>
                                        </p:tgtEl>
                                        <p:attrNameLst>
                                          <p:attrName>style.visibility</p:attrName>
                                        </p:attrNameLst>
                                      </p:cBhvr>
                                      <p:to>
                                        <p:strVal val="visible"/>
                                      </p:to>
                                    </p:set>
                                    <p:anim calcmode="lin" valueType="num">
                                      <p:cBhvr>
                                        <p:cTn id="169" dur="1000" fill="hold"/>
                                        <p:tgtEl>
                                          <p:spTgt spid="220343"/>
                                        </p:tgtEl>
                                        <p:attrNameLst>
                                          <p:attrName>ppt_x</p:attrName>
                                        </p:attrNameLst>
                                      </p:cBhvr>
                                      <p:tavLst>
                                        <p:tav tm="0">
                                          <p:val>
                                            <p:strVal val="#ppt_x-.2"/>
                                          </p:val>
                                        </p:tav>
                                        <p:tav tm="100000">
                                          <p:val>
                                            <p:strVal val="#ppt_x"/>
                                          </p:val>
                                        </p:tav>
                                      </p:tavLst>
                                    </p:anim>
                                    <p:anim calcmode="lin" valueType="num">
                                      <p:cBhvr>
                                        <p:cTn id="170" dur="1000" fill="hold"/>
                                        <p:tgtEl>
                                          <p:spTgt spid="220343"/>
                                        </p:tgtEl>
                                        <p:attrNameLst>
                                          <p:attrName>ppt_y</p:attrName>
                                        </p:attrNameLst>
                                      </p:cBhvr>
                                      <p:tavLst>
                                        <p:tav tm="0">
                                          <p:val>
                                            <p:strVal val="#ppt_y"/>
                                          </p:val>
                                        </p:tav>
                                        <p:tav tm="100000">
                                          <p:val>
                                            <p:strVal val="#ppt_y"/>
                                          </p:val>
                                        </p:tav>
                                      </p:tavLst>
                                    </p:anim>
                                    <p:animEffect transition="in" filter="wipe(right)" prLst="gradientSize: 0.1">
                                      <p:cBhvr>
                                        <p:cTn id="171" dur="1000"/>
                                        <p:tgtEl>
                                          <p:spTgt spid="220343"/>
                                        </p:tgtEl>
                                      </p:cBhvr>
                                    </p:animEffect>
                                  </p:childTnLst>
                                </p:cTn>
                              </p:par>
                              <p:par>
                                <p:cTn id="172" presetID="29" presetClass="entr" presetSubtype="0" fill="hold" grpId="0" nodeType="withEffect">
                                  <p:stCondLst>
                                    <p:cond delay="0"/>
                                  </p:stCondLst>
                                  <p:childTnLst>
                                    <p:set>
                                      <p:cBhvr>
                                        <p:cTn id="173" dur="1" fill="hold">
                                          <p:stCondLst>
                                            <p:cond delay="0"/>
                                          </p:stCondLst>
                                        </p:cTn>
                                        <p:tgtEl>
                                          <p:spTgt spid="220344"/>
                                        </p:tgtEl>
                                        <p:attrNameLst>
                                          <p:attrName>style.visibility</p:attrName>
                                        </p:attrNameLst>
                                      </p:cBhvr>
                                      <p:to>
                                        <p:strVal val="visible"/>
                                      </p:to>
                                    </p:set>
                                    <p:anim calcmode="lin" valueType="num">
                                      <p:cBhvr>
                                        <p:cTn id="174" dur="1000" fill="hold"/>
                                        <p:tgtEl>
                                          <p:spTgt spid="220344"/>
                                        </p:tgtEl>
                                        <p:attrNameLst>
                                          <p:attrName>ppt_x</p:attrName>
                                        </p:attrNameLst>
                                      </p:cBhvr>
                                      <p:tavLst>
                                        <p:tav tm="0">
                                          <p:val>
                                            <p:strVal val="#ppt_x-.2"/>
                                          </p:val>
                                        </p:tav>
                                        <p:tav tm="100000">
                                          <p:val>
                                            <p:strVal val="#ppt_x"/>
                                          </p:val>
                                        </p:tav>
                                      </p:tavLst>
                                    </p:anim>
                                    <p:anim calcmode="lin" valueType="num">
                                      <p:cBhvr>
                                        <p:cTn id="175" dur="1000" fill="hold"/>
                                        <p:tgtEl>
                                          <p:spTgt spid="220344"/>
                                        </p:tgtEl>
                                        <p:attrNameLst>
                                          <p:attrName>ppt_y</p:attrName>
                                        </p:attrNameLst>
                                      </p:cBhvr>
                                      <p:tavLst>
                                        <p:tav tm="0">
                                          <p:val>
                                            <p:strVal val="#ppt_y"/>
                                          </p:val>
                                        </p:tav>
                                        <p:tav tm="100000">
                                          <p:val>
                                            <p:strVal val="#ppt_y"/>
                                          </p:val>
                                        </p:tav>
                                      </p:tavLst>
                                    </p:anim>
                                    <p:animEffect transition="in" filter="wipe(right)" prLst="gradientSize: 0.1">
                                      <p:cBhvr>
                                        <p:cTn id="176" dur="1000"/>
                                        <p:tgtEl>
                                          <p:spTgt spid="220344"/>
                                        </p:tgtEl>
                                      </p:cBhvr>
                                    </p:animEffect>
                                  </p:childTnLst>
                                </p:cTn>
                              </p:par>
                              <p:par>
                                <p:cTn id="177" presetID="29" presetClass="entr" presetSubtype="0" fill="hold" grpId="0" nodeType="withEffect">
                                  <p:stCondLst>
                                    <p:cond delay="0"/>
                                  </p:stCondLst>
                                  <p:childTnLst>
                                    <p:set>
                                      <p:cBhvr>
                                        <p:cTn id="178" dur="1" fill="hold">
                                          <p:stCondLst>
                                            <p:cond delay="0"/>
                                          </p:stCondLst>
                                        </p:cTn>
                                        <p:tgtEl>
                                          <p:spTgt spid="220345"/>
                                        </p:tgtEl>
                                        <p:attrNameLst>
                                          <p:attrName>style.visibility</p:attrName>
                                        </p:attrNameLst>
                                      </p:cBhvr>
                                      <p:to>
                                        <p:strVal val="visible"/>
                                      </p:to>
                                    </p:set>
                                    <p:anim calcmode="lin" valueType="num">
                                      <p:cBhvr>
                                        <p:cTn id="179" dur="1000" fill="hold"/>
                                        <p:tgtEl>
                                          <p:spTgt spid="220345"/>
                                        </p:tgtEl>
                                        <p:attrNameLst>
                                          <p:attrName>ppt_x</p:attrName>
                                        </p:attrNameLst>
                                      </p:cBhvr>
                                      <p:tavLst>
                                        <p:tav tm="0">
                                          <p:val>
                                            <p:strVal val="#ppt_x-.2"/>
                                          </p:val>
                                        </p:tav>
                                        <p:tav tm="100000">
                                          <p:val>
                                            <p:strVal val="#ppt_x"/>
                                          </p:val>
                                        </p:tav>
                                      </p:tavLst>
                                    </p:anim>
                                    <p:anim calcmode="lin" valueType="num">
                                      <p:cBhvr>
                                        <p:cTn id="180" dur="1000" fill="hold"/>
                                        <p:tgtEl>
                                          <p:spTgt spid="220345"/>
                                        </p:tgtEl>
                                        <p:attrNameLst>
                                          <p:attrName>ppt_y</p:attrName>
                                        </p:attrNameLst>
                                      </p:cBhvr>
                                      <p:tavLst>
                                        <p:tav tm="0">
                                          <p:val>
                                            <p:strVal val="#ppt_y"/>
                                          </p:val>
                                        </p:tav>
                                        <p:tav tm="100000">
                                          <p:val>
                                            <p:strVal val="#ppt_y"/>
                                          </p:val>
                                        </p:tav>
                                      </p:tavLst>
                                    </p:anim>
                                    <p:animEffect transition="in" filter="wipe(right)" prLst="gradientSize: 0.1">
                                      <p:cBhvr>
                                        <p:cTn id="181" dur="1000"/>
                                        <p:tgtEl>
                                          <p:spTgt spid="220345"/>
                                        </p:tgtEl>
                                      </p:cBhvr>
                                    </p:animEffect>
                                  </p:childTnLst>
                                </p:cTn>
                              </p:par>
                              <p:par>
                                <p:cTn id="182" presetID="29" presetClass="entr" presetSubtype="0" fill="hold" grpId="0" nodeType="withEffect">
                                  <p:stCondLst>
                                    <p:cond delay="0"/>
                                  </p:stCondLst>
                                  <p:childTnLst>
                                    <p:set>
                                      <p:cBhvr>
                                        <p:cTn id="183" dur="1" fill="hold">
                                          <p:stCondLst>
                                            <p:cond delay="0"/>
                                          </p:stCondLst>
                                        </p:cTn>
                                        <p:tgtEl>
                                          <p:spTgt spid="220346"/>
                                        </p:tgtEl>
                                        <p:attrNameLst>
                                          <p:attrName>style.visibility</p:attrName>
                                        </p:attrNameLst>
                                      </p:cBhvr>
                                      <p:to>
                                        <p:strVal val="visible"/>
                                      </p:to>
                                    </p:set>
                                    <p:anim calcmode="lin" valueType="num">
                                      <p:cBhvr>
                                        <p:cTn id="184" dur="1000" fill="hold"/>
                                        <p:tgtEl>
                                          <p:spTgt spid="220346"/>
                                        </p:tgtEl>
                                        <p:attrNameLst>
                                          <p:attrName>ppt_x</p:attrName>
                                        </p:attrNameLst>
                                      </p:cBhvr>
                                      <p:tavLst>
                                        <p:tav tm="0">
                                          <p:val>
                                            <p:strVal val="#ppt_x-.2"/>
                                          </p:val>
                                        </p:tav>
                                        <p:tav tm="100000">
                                          <p:val>
                                            <p:strVal val="#ppt_x"/>
                                          </p:val>
                                        </p:tav>
                                      </p:tavLst>
                                    </p:anim>
                                    <p:anim calcmode="lin" valueType="num">
                                      <p:cBhvr>
                                        <p:cTn id="185" dur="1000" fill="hold"/>
                                        <p:tgtEl>
                                          <p:spTgt spid="220346"/>
                                        </p:tgtEl>
                                        <p:attrNameLst>
                                          <p:attrName>ppt_y</p:attrName>
                                        </p:attrNameLst>
                                      </p:cBhvr>
                                      <p:tavLst>
                                        <p:tav tm="0">
                                          <p:val>
                                            <p:strVal val="#ppt_y"/>
                                          </p:val>
                                        </p:tav>
                                        <p:tav tm="100000">
                                          <p:val>
                                            <p:strVal val="#ppt_y"/>
                                          </p:val>
                                        </p:tav>
                                      </p:tavLst>
                                    </p:anim>
                                    <p:animEffect transition="in" filter="wipe(right)" prLst="gradientSize: 0.1">
                                      <p:cBhvr>
                                        <p:cTn id="186" dur="1000"/>
                                        <p:tgtEl>
                                          <p:spTgt spid="220346"/>
                                        </p:tgtEl>
                                      </p:cBhvr>
                                    </p:animEffect>
                                  </p:childTnLst>
                                </p:cTn>
                              </p:par>
                              <p:par>
                                <p:cTn id="187" presetID="29" presetClass="entr" presetSubtype="0" fill="hold" grpId="0" nodeType="withEffect">
                                  <p:stCondLst>
                                    <p:cond delay="0"/>
                                  </p:stCondLst>
                                  <p:childTnLst>
                                    <p:set>
                                      <p:cBhvr>
                                        <p:cTn id="188" dur="1" fill="hold">
                                          <p:stCondLst>
                                            <p:cond delay="0"/>
                                          </p:stCondLst>
                                        </p:cTn>
                                        <p:tgtEl>
                                          <p:spTgt spid="220347"/>
                                        </p:tgtEl>
                                        <p:attrNameLst>
                                          <p:attrName>style.visibility</p:attrName>
                                        </p:attrNameLst>
                                      </p:cBhvr>
                                      <p:to>
                                        <p:strVal val="visible"/>
                                      </p:to>
                                    </p:set>
                                    <p:anim calcmode="lin" valueType="num">
                                      <p:cBhvr>
                                        <p:cTn id="189" dur="1000" fill="hold"/>
                                        <p:tgtEl>
                                          <p:spTgt spid="220347"/>
                                        </p:tgtEl>
                                        <p:attrNameLst>
                                          <p:attrName>ppt_x</p:attrName>
                                        </p:attrNameLst>
                                      </p:cBhvr>
                                      <p:tavLst>
                                        <p:tav tm="0">
                                          <p:val>
                                            <p:strVal val="#ppt_x-.2"/>
                                          </p:val>
                                        </p:tav>
                                        <p:tav tm="100000">
                                          <p:val>
                                            <p:strVal val="#ppt_x"/>
                                          </p:val>
                                        </p:tav>
                                      </p:tavLst>
                                    </p:anim>
                                    <p:anim calcmode="lin" valueType="num">
                                      <p:cBhvr>
                                        <p:cTn id="190" dur="1000" fill="hold"/>
                                        <p:tgtEl>
                                          <p:spTgt spid="220347"/>
                                        </p:tgtEl>
                                        <p:attrNameLst>
                                          <p:attrName>ppt_y</p:attrName>
                                        </p:attrNameLst>
                                      </p:cBhvr>
                                      <p:tavLst>
                                        <p:tav tm="0">
                                          <p:val>
                                            <p:strVal val="#ppt_y"/>
                                          </p:val>
                                        </p:tav>
                                        <p:tav tm="100000">
                                          <p:val>
                                            <p:strVal val="#ppt_y"/>
                                          </p:val>
                                        </p:tav>
                                      </p:tavLst>
                                    </p:anim>
                                    <p:animEffect transition="in" filter="wipe(right)" prLst="gradientSize: 0.1">
                                      <p:cBhvr>
                                        <p:cTn id="191" dur="1000"/>
                                        <p:tgtEl>
                                          <p:spTgt spid="220347"/>
                                        </p:tgtEl>
                                      </p:cBhvr>
                                    </p:animEffect>
                                  </p:childTnLst>
                                </p:cTn>
                              </p:par>
                              <p:par>
                                <p:cTn id="192" presetID="29" presetClass="entr" presetSubtype="0" fill="hold" grpId="0" nodeType="withEffect">
                                  <p:stCondLst>
                                    <p:cond delay="0"/>
                                  </p:stCondLst>
                                  <p:childTnLst>
                                    <p:set>
                                      <p:cBhvr>
                                        <p:cTn id="193" dur="1" fill="hold">
                                          <p:stCondLst>
                                            <p:cond delay="0"/>
                                          </p:stCondLst>
                                        </p:cTn>
                                        <p:tgtEl>
                                          <p:spTgt spid="220348"/>
                                        </p:tgtEl>
                                        <p:attrNameLst>
                                          <p:attrName>style.visibility</p:attrName>
                                        </p:attrNameLst>
                                      </p:cBhvr>
                                      <p:to>
                                        <p:strVal val="visible"/>
                                      </p:to>
                                    </p:set>
                                    <p:anim calcmode="lin" valueType="num">
                                      <p:cBhvr>
                                        <p:cTn id="194" dur="1000" fill="hold"/>
                                        <p:tgtEl>
                                          <p:spTgt spid="220348"/>
                                        </p:tgtEl>
                                        <p:attrNameLst>
                                          <p:attrName>ppt_x</p:attrName>
                                        </p:attrNameLst>
                                      </p:cBhvr>
                                      <p:tavLst>
                                        <p:tav tm="0">
                                          <p:val>
                                            <p:strVal val="#ppt_x-.2"/>
                                          </p:val>
                                        </p:tav>
                                        <p:tav tm="100000">
                                          <p:val>
                                            <p:strVal val="#ppt_x"/>
                                          </p:val>
                                        </p:tav>
                                      </p:tavLst>
                                    </p:anim>
                                    <p:anim calcmode="lin" valueType="num">
                                      <p:cBhvr>
                                        <p:cTn id="195" dur="1000" fill="hold"/>
                                        <p:tgtEl>
                                          <p:spTgt spid="220348"/>
                                        </p:tgtEl>
                                        <p:attrNameLst>
                                          <p:attrName>ppt_y</p:attrName>
                                        </p:attrNameLst>
                                      </p:cBhvr>
                                      <p:tavLst>
                                        <p:tav tm="0">
                                          <p:val>
                                            <p:strVal val="#ppt_y"/>
                                          </p:val>
                                        </p:tav>
                                        <p:tav tm="100000">
                                          <p:val>
                                            <p:strVal val="#ppt_y"/>
                                          </p:val>
                                        </p:tav>
                                      </p:tavLst>
                                    </p:anim>
                                    <p:animEffect transition="in" filter="wipe(right)" prLst="gradientSize: 0.1">
                                      <p:cBhvr>
                                        <p:cTn id="196" dur="1000"/>
                                        <p:tgtEl>
                                          <p:spTgt spid="220348"/>
                                        </p:tgtEl>
                                      </p:cBhvr>
                                    </p:animEffect>
                                  </p:childTnLst>
                                </p:cTn>
                              </p:par>
                              <p:par>
                                <p:cTn id="197" presetID="29" presetClass="entr" presetSubtype="0" fill="hold" grpId="0" nodeType="withEffect">
                                  <p:stCondLst>
                                    <p:cond delay="0"/>
                                  </p:stCondLst>
                                  <p:childTnLst>
                                    <p:set>
                                      <p:cBhvr>
                                        <p:cTn id="198" dur="1" fill="hold">
                                          <p:stCondLst>
                                            <p:cond delay="0"/>
                                          </p:stCondLst>
                                        </p:cTn>
                                        <p:tgtEl>
                                          <p:spTgt spid="220349"/>
                                        </p:tgtEl>
                                        <p:attrNameLst>
                                          <p:attrName>style.visibility</p:attrName>
                                        </p:attrNameLst>
                                      </p:cBhvr>
                                      <p:to>
                                        <p:strVal val="visible"/>
                                      </p:to>
                                    </p:set>
                                    <p:anim calcmode="lin" valueType="num">
                                      <p:cBhvr>
                                        <p:cTn id="199" dur="1000" fill="hold"/>
                                        <p:tgtEl>
                                          <p:spTgt spid="220349"/>
                                        </p:tgtEl>
                                        <p:attrNameLst>
                                          <p:attrName>ppt_x</p:attrName>
                                        </p:attrNameLst>
                                      </p:cBhvr>
                                      <p:tavLst>
                                        <p:tav tm="0">
                                          <p:val>
                                            <p:strVal val="#ppt_x-.2"/>
                                          </p:val>
                                        </p:tav>
                                        <p:tav tm="100000">
                                          <p:val>
                                            <p:strVal val="#ppt_x"/>
                                          </p:val>
                                        </p:tav>
                                      </p:tavLst>
                                    </p:anim>
                                    <p:anim calcmode="lin" valueType="num">
                                      <p:cBhvr>
                                        <p:cTn id="200" dur="1000" fill="hold"/>
                                        <p:tgtEl>
                                          <p:spTgt spid="220349"/>
                                        </p:tgtEl>
                                        <p:attrNameLst>
                                          <p:attrName>ppt_y</p:attrName>
                                        </p:attrNameLst>
                                      </p:cBhvr>
                                      <p:tavLst>
                                        <p:tav tm="0">
                                          <p:val>
                                            <p:strVal val="#ppt_y"/>
                                          </p:val>
                                        </p:tav>
                                        <p:tav tm="100000">
                                          <p:val>
                                            <p:strVal val="#ppt_y"/>
                                          </p:val>
                                        </p:tav>
                                      </p:tavLst>
                                    </p:anim>
                                    <p:animEffect transition="in" filter="wipe(right)" prLst="gradientSize: 0.1">
                                      <p:cBhvr>
                                        <p:cTn id="201" dur="1000"/>
                                        <p:tgtEl>
                                          <p:spTgt spid="220349"/>
                                        </p:tgtEl>
                                      </p:cBhvr>
                                    </p:animEffect>
                                  </p:childTnLst>
                                </p:cTn>
                              </p:par>
                              <p:par>
                                <p:cTn id="202" presetID="29" presetClass="entr" presetSubtype="0" fill="hold" grpId="0" nodeType="withEffect">
                                  <p:stCondLst>
                                    <p:cond delay="0"/>
                                  </p:stCondLst>
                                  <p:childTnLst>
                                    <p:set>
                                      <p:cBhvr>
                                        <p:cTn id="203" dur="1" fill="hold">
                                          <p:stCondLst>
                                            <p:cond delay="0"/>
                                          </p:stCondLst>
                                        </p:cTn>
                                        <p:tgtEl>
                                          <p:spTgt spid="220350"/>
                                        </p:tgtEl>
                                        <p:attrNameLst>
                                          <p:attrName>style.visibility</p:attrName>
                                        </p:attrNameLst>
                                      </p:cBhvr>
                                      <p:to>
                                        <p:strVal val="visible"/>
                                      </p:to>
                                    </p:set>
                                    <p:anim calcmode="lin" valueType="num">
                                      <p:cBhvr>
                                        <p:cTn id="204" dur="1000" fill="hold"/>
                                        <p:tgtEl>
                                          <p:spTgt spid="220350"/>
                                        </p:tgtEl>
                                        <p:attrNameLst>
                                          <p:attrName>ppt_x</p:attrName>
                                        </p:attrNameLst>
                                      </p:cBhvr>
                                      <p:tavLst>
                                        <p:tav tm="0">
                                          <p:val>
                                            <p:strVal val="#ppt_x-.2"/>
                                          </p:val>
                                        </p:tav>
                                        <p:tav tm="100000">
                                          <p:val>
                                            <p:strVal val="#ppt_x"/>
                                          </p:val>
                                        </p:tav>
                                      </p:tavLst>
                                    </p:anim>
                                    <p:anim calcmode="lin" valueType="num">
                                      <p:cBhvr>
                                        <p:cTn id="205" dur="1000" fill="hold"/>
                                        <p:tgtEl>
                                          <p:spTgt spid="220350"/>
                                        </p:tgtEl>
                                        <p:attrNameLst>
                                          <p:attrName>ppt_y</p:attrName>
                                        </p:attrNameLst>
                                      </p:cBhvr>
                                      <p:tavLst>
                                        <p:tav tm="0">
                                          <p:val>
                                            <p:strVal val="#ppt_y"/>
                                          </p:val>
                                        </p:tav>
                                        <p:tav tm="100000">
                                          <p:val>
                                            <p:strVal val="#ppt_y"/>
                                          </p:val>
                                        </p:tav>
                                      </p:tavLst>
                                    </p:anim>
                                    <p:animEffect transition="in" filter="wipe(right)" prLst="gradientSize: 0.1">
                                      <p:cBhvr>
                                        <p:cTn id="206" dur="1000"/>
                                        <p:tgtEl>
                                          <p:spTgt spid="220350"/>
                                        </p:tgtEl>
                                      </p:cBhvr>
                                    </p:animEffect>
                                  </p:childTnLst>
                                </p:cTn>
                              </p:par>
                              <p:par>
                                <p:cTn id="207" presetID="29" presetClass="entr" presetSubtype="0" fill="hold" grpId="0" nodeType="withEffect">
                                  <p:stCondLst>
                                    <p:cond delay="0"/>
                                  </p:stCondLst>
                                  <p:childTnLst>
                                    <p:set>
                                      <p:cBhvr>
                                        <p:cTn id="208" dur="1" fill="hold">
                                          <p:stCondLst>
                                            <p:cond delay="0"/>
                                          </p:stCondLst>
                                        </p:cTn>
                                        <p:tgtEl>
                                          <p:spTgt spid="220351"/>
                                        </p:tgtEl>
                                        <p:attrNameLst>
                                          <p:attrName>style.visibility</p:attrName>
                                        </p:attrNameLst>
                                      </p:cBhvr>
                                      <p:to>
                                        <p:strVal val="visible"/>
                                      </p:to>
                                    </p:set>
                                    <p:anim calcmode="lin" valueType="num">
                                      <p:cBhvr>
                                        <p:cTn id="209" dur="1000" fill="hold"/>
                                        <p:tgtEl>
                                          <p:spTgt spid="220351"/>
                                        </p:tgtEl>
                                        <p:attrNameLst>
                                          <p:attrName>ppt_x</p:attrName>
                                        </p:attrNameLst>
                                      </p:cBhvr>
                                      <p:tavLst>
                                        <p:tav tm="0">
                                          <p:val>
                                            <p:strVal val="#ppt_x-.2"/>
                                          </p:val>
                                        </p:tav>
                                        <p:tav tm="100000">
                                          <p:val>
                                            <p:strVal val="#ppt_x"/>
                                          </p:val>
                                        </p:tav>
                                      </p:tavLst>
                                    </p:anim>
                                    <p:anim calcmode="lin" valueType="num">
                                      <p:cBhvr>
                                        <p:cTn id="210" dur="1000" fill="hold"/>
                                        <p:tgtEl>
                                          <p:spTgt spid="220351"/>
                                        </p:tgtEl>
                                        <p:attrNameLst>
                                          <p:attrName>ppt_y</p:attrName>
                                        </p:attrNameLst>
                                      </p:cBhvr>
                                      <p:tavLst>
                                        <p:tav tm="0">
                                          <p:val>
                                            <p:strVal val="#ppt_y"/>
                                          </p:val>
                                        </p:tav>
                                        <p:tav tm="100000">
                                          <p:val>
                                            <p:strVal val="#ppt_y"/>
                                          </p:val>
                                        </p:tav>
                                      </p:tavLst>
                                    </p:anim>
                                    <p:animEffect transition="in" filter="wipe(right)" prLst="gradientSize: 0.1">
                                      <p:cBhvr>
                                        <p:cTn id="211" dur="1000"/>
                                        <p:tgtEl>
                                          <p:spTgt spid="220351"/>
                                        </p:tgtEl>
                                      </p:cBhvr>
                                    </p:animEffect>
                                  </p:childTnLst>
                                </p:cTn>
                              </p:par>
                              <p:par>
                                <p:cTn id="212" presetID="29" presetClass="entr" presetSubtype="0" fill="hold" grpId="0" nodeType="withEffect">
                                  <p:stCondLst>
                                    <p:cond delay="0"/>
                                  </p:stCondLst>
                                  <p:childTnLst>
                                    <p:set>
                                      <p:cBhvr>
                                        <p:cTn id="213" dur="1" fill="hold">
                                          <p:stCondLst>
                                            <p:cond delay="0"/>
                                          </p:stCondLst>
                                        </p:cTn>
                                        <p:tgtEl>
                                          <p:spTgt spid="220352"/>
                                        </p:tgtEl>
                                        <p:attrNameLst>
                                          <p:attrName>style.visibility</p:attrName>
                                        </p:attrNameLst>
                                      </p:cBhvr>
                                      <p:to>
                                        <p:strVal val="visible"/>
                                      </p:to>
                                    </p:set>
                                    <p:anim calcmode="lin" valueType="num">
                                      <p:cBhvr>
                                        <p:cTn id="214" dur="1000" fill="hold"/>
                                        <p:tgtEl>
                                          <p:spTgt spid="220352"/>
                                        </p:tgtEl>
                                        <p:attrNameLst>
                                          <p:attrName>ppt_x</p:attrName>
                                        </p:attrNameLst>
                                      </p:cBhvr>
                                      <p:tavLst>
                                        <p:tav tm="0">
                                          <p:val>
                                            <p:strVal val="#ppt_x-.2"/>
                                          </p:val>
                                        </p:tav>
                                        <p:tav tm="100000">
                                          <p:val>
                                            <p:strVal val="#ppt_x"/>
                                          </p:val>
                                        </p:tav>
                                      </p:tavLst>
                                    </p:anim>
                                    <p:anim calcmode="lin" valueType="num">
                                      <p:cBhvr>
                                        <p:cTn id="215" dur="1000" fill="hold"/>
                                        <p:tgtEl>
                                          <p:spTgt spid="220352"/>
                                        </p:tgtEl>
                                        <p:attrNameLst>
                                          <p:attrName>ppt_y</p:attrName>
                                        </p:attrNameLst>
                                      </p:cBhvr>
                                      <p:tavLst>
                                        <p:tav tm="0">
                                          <p:val>
                                            <p:strVal val="#ppt_y"/>
                                          </p:val>
                                        </p:tav>
                                        <p:tav tm="100000">
                                          <p:val>
                                            <p:strVal val="#ppt_y"/>
                                          </p:val>
                                        </p:tav>
                                      </p:tavLst>
                                    </p:anim>
                                    <p:animEffect transition="in" filter="wipe(right)" prLst="gradientSize: 0.1">
                                      <p:cBhvr>
                                        <p:cTn id="216" dur="1000"/>
                                        <p:tgtEl>
                                          <p:spTgt spid="220352"/>
                                        </p:tgtEl>
                                      </p:cBhvr>
                                    </p:animEffect>
                                  </p:childTnLst>
                                </p:cTn>
                              </p:par>
                              <p:par>
                                <p:cTn id="217" presetID="29" presetClass="entr" presetSubtype="0" fill="hold" grpId="0" nodeType="withEffect">
                                  <p:stCondLst>
                                    <p:cond delay="0"/>
                                  </p:stCondLst>
                                  <p:childTnLst>
                                    <p:set>
                                      <p:cBhvr>
                                        <p:cTn id="218" dur="1" fill="hold">
                                          <p:stCondLst>
                                            <p:cond delay="0"/>
                                          </p:stCondLst>
                                        </p:cTn>
                                        <p:tgtEl>
                                          <p:spTgt spid="2"/>
                                        </p:tgtEl>
                                        <p:attrNameLst>
                                          <p:attrName>style.visibility</p:attrName>
                                        </p:attrNameLst>
                                      </p:cBhvr>
                                      <p:to>
                                        <p:strVal val="visible"/>
                                      </p:to>
                                    </p:set>
                                    <p:anim calcmode="lin" valueType="num">
                                      <p:cBhvr>
                                        <p:cTn id="219" dur="1000" fill="hold"/>
                                        <p:tgtEl>
                                          <p:spTgt spid="2"/>
                                        </p:tgtEl>
                                        <p:attrNameLst>
                                          <p:attrName>ppt_x</p:attrName>
                                        </p:attrNameLst>
                                      </p:cBhvr>
                                      <p:tavLst>
                                        <p:tav tm="0">
                                          <p:val>
                                            <p:strVal val="#ppt_x-.2"/>
                                          </p:val>
                                        </p:tav>
                                        <p:tav tm="100000">
                                          <p:val>
                                            <p:strVal val="#ppt_x"/>
                                          </p:val>
                                        </p:tav>
                                      </p:tavLst>
                                    </p:anim>
                                    <p:anim calcmode="lin" valueType="num">
                                      <p:cBhvr>
                                        <p:cTn id="220"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21" dur="1000"/>
                                        <p:tgtEl>
                                          <p:spTgt spid="2"/>
                                        </p:tgtEl>
                                      </p:cBhvr>
                                    </p:animEffect>
                                  </p:childTnLst>
                                </p:cTn>
                              </p:par>
                              <p:par>
                                <p:cTn id="222" presetID="29" presetClass="entr" presetSubtype="0" fill="hold" grpId="0" nodeType="withEffect">
                                  <p:stCondLst>
                                    <p:cond delay="0"/>
                                  </p:stCondLst>
                                  <p:childTnLst>
                                    <p:set>
                                      <p:cBhvr>
                                        <p:cTn id="223" dur="1" fill="hold">
                                          <p:stCondLst>
                                            <p:cond delay="0"/>
                                          </p:stCondLst>
                                        </p:cTn>
                                        <p:tgtEl>
                                          <p:spTgt spid="3"/>
                                        </p:tgtEl>
                                        <p:attrNameLst>
                                          <p:attrName>style.visibility</p:attrName>
                                        </p:attrNameLst>
                                      </p:cBhvr>
                                      <p:to>
                                        <p:strVal val="visible"/>
                                      </p:to>
                                    </p:set>
                                    <p:anim calcmode="lin" valueType="num">
                                      <p:cBhvr>
                                        <p:cTn id="224" dur="1000" fill="hold"/>
                                        <p:tgtEl>
                                          <p:spTgt spid="3"/>
                                        </p:tgtEl>
                                        <p:attrNameLst>
                                          <p:attrName>ppt_x</p:attrName>
                                        </p:attrNameLst>
                                      </p:cBhvr>
                                      <p:tavLst>
                                        <p:tav tm="0">
                                          <p:val>
                                            <p:strVal val="#ppt_x-.2"/>
                                          </p:val>
                                        </p:tav>
                                        <p:tav tm="100000">
                                          <p:val>
                                            <p:strVal val="#ppt_x"/>
                                          </p:val>
                                        </p:tav>
                                      </p:tavLst>
                                    </p:anim>
                                    <p:anim calcmode="lin" valueType="num">
                                      <p:cBhvr>
                                        <p:cTn id="225"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26" dur="1000"/>
                                        <p:tgtEl>
                                          <p:spTgt spid="3"/>
                                        </p:tgtEl>
                                      </p:cBhvr>
                                    </p:animEffect>
                                  </p:childTnLst>
                                </p:cTn>
                              </p:par>
                              <p:par>
                                <p:cTn id="227" presetID="29" presetClass="entr" presetSubtype="0" fill="hold" grpId="0" nodeType="withEffect">
                                  <p:stCondLst>
                                    <p:cond delay="0"/>
                                  </p:stCondLst>
                                  <p:childTnLst>
                                    <p:set>
                                      <p:cBhvr>
                                        <p:cTn id="228" dur="1" fill="hold">
                                          <p:stCondLst>
                                            <p:cond delay="0"/>
                                          </p:stCondLst>
                                        </p:cTn>
                                        <p:tgtEl>
                                          <p:spTgt spid="4"/>
                                        </p:tgtEl>
                                        <p:attrNameLst>
                                          <p:attrName>style.visibility</p:attrName>
                                        </p:attrNameLst>
                                      </p:cBhvr>
                                      <p:to>
                                        <p:strVal val="visible"/>
                                      </p:to>
                                    </p:set>
                                    <p:anim calcmode="lin" valueType="num">
                                      <p:cBhvr>
                                        <p:cTn id="229" dur="1000" fill="hold"/>
                                        <p:tgtEl>
                                          <p:spTgt spid="4"/>
                                        </p:tgtEl>
                                        <p:attrNameLst>
                                          <p:attrName>ppt_x</p:attrName>
                                        </p:attrNameLst>
                                      </p:cBhvr>
                                      <p:tavLst>
                                        <p:tav tm="0">
                                          <p:val>
                                            <p:strVal val="#ppt_x-.2"/>
                                          </p:val>
                                        </p:tav>
                                        <p:tav tm="100000">
                                          <p:val>
                                            <p:strVal val="#ppt_x"/>
                                          </p:val>
                                        </p:tav>
                                      </p:tavLst>
                                    </p:anim>
                                    <p:anim calcmode="lin" valueType="num">
                                      <p:cBhvr>
                                        <p:cTn id="230"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231" dur="1000"/>
                                        <p:tgtEl>
                                          <p:spTgt spid="4"/>
                                        </p:tgtEl>
                                      </p:cBhvr>
                                    </p:animEffect>
                                  </p:childTnLst>
                                </p:cTn>
                              </p:par>
                              <p:par>
                                <p:cTn id="232" presetID="29" presetClass="entr" presetSubtype="0" fill="hold" grpId="0" nodeType="withEffect">
                                  <p:stCondLst>
                                    <p:cond delay="0"/>
                                  </p:stCondLst>
                                  <p:childTnLst>
                                    <p:set>
                                      <p:cBhvr>
                                        <p:cTn id="233" dur="1" fill="hold">
                                          <p:stCondLst>
                                            <p:cond delay="0"/>
                                          </p:stCondLst>
                                        </p:cTn>
                                        <p:tgtEl>
                                          <p:spTgt spid="5"/>
                                        </p:tgtEl>
                                        <p:attrNameLst>
                                          <p:attrName>style.visibility</p:attrName>
                                        </p:attrNameLst>
                                      </p:cBhvr>
                                      <p:to>
                                        <p:strVal val="visible"/>
                                      </p:to>
                                    </p:set>
                                    <p:anim calcmode="lin" valueType="num">
                                      <p:cBhvr>
                                        <p:cTn id="234" dur="1000" fill="hold"/>
                                        <p:tgtEl>
                                          <p:spTgt spid="5"/>
                                        </p:tgtEl>
                                        <p:attrNameLst>
                                          <p:attrName>ppt_x</p:attrName>
                                        </p:attrNameLst>
                                      </p:cBhvr>
                                      <p:tavLst>
                                        <p:tav tm="0">
                                          <p:val>
                                            <p:strVal val="#ppt_x-.2"/>
                                          </p:val>
                                        </p:tav>
                                        <p:tav tm="100000">
                                          <p:val>
                                            <p:strVal val="#ppt_x"/>
                                          </p:val>
                                        </p:tav>
                                      </p:tavLst>
                                    </p:anim>
                                    <p:anim calcmode="lin" valueType="num">
                                      <p:cBhvr>
                                        <p:cTn id="235"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36" dur="1000"/>
                                        <p:tgtEl>
                                          <p:spTgt spid="5"/>
                                        </p:tgtEl>
                                      </p:cBhvr>
                                    </p:animEffect>
                                  </p:childTnLst>
                                </p:cTn>
                              </p:par>
                              <p:par>
                                <p:cTn id="237" presetID="29" presetClass="entr" presetSubtype="0" fill="hold" grpId="0" nodeType="withEffect">
                                  <p:stCondLst>
                                    <p:cond delay="0"/>
                                  </p:stCondLst>
                                  <p:childTnLst>
                                    <p:set>
                                      <p:cBhvr>
                                        <p:cTn id="238" dur="1" fill="hold">
                                          <p:stCondLst>
                                            <p:cond delay="0"/>
                                          </p:stCondLst>
                                        </p:cTn>
                                        <p:tgtEl>
                                          <p:spTgt spid="6"/>
                                        </p:tgtEl>
                                        <p:attrNameLst>
                                          <p:attrName>style.visibility</p:attrName>
                                        </p:attrNameLst>
                                      </p:cBhvr>
                                      <p:to>
                                        <p:strVal val="visible"/>
                                      </p:to>
                                    </p:set>
                                    <p:anim calcmode="lin" valueType="num">
                                      <p:cBhvr>
                                        <p:cTn id="239" dur="1000" fill="hold"/>
                                        <p:tgtEl>
                                          <p:spTgt spid="6"/>
                                        </p:tgtEl>
                                        <p:attrNameLst>
                                          <p:attrName>ppt_x</p:attrName>
                                        </p:attrNameLst>
                                      </p:cBhvr>
                                      <p:tavLst>
                                        <p:tav tm="0">
                                          <p:val>
                                            <p:strVal val="#ppt_x-.2"/>
                                          </p:val>
                                        </p:tav>
                                        <p:tav tm="100000">
                                          <p:val>
                                            <p:strVal val="#ppt_x"/>
                                          </p:val>
                                        </p:tav>
                                      </p:tavLst>
                                    </p:anim>
                                    <p:anim calcmode="lin" valueType="num">
                                      <p:cBhvr>
                                        <p:cTn id="240"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4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310" grpId="0"/>
      <p:bldP spid="220311" grpId="0"/>
      <p:bldP spid="220312" grpId="0" bldLvl="0" animBg="1"/>
      <p:bldP spid="220313" grpId="0" bldLvl="0" animBg="1"/>
      <p:bldP spid="220314" grpId="0" bldLvl="0" animBg="1"/>
      <p:bldP spid="220315" grpId="0" bldLvl="0" animBg="1"/>
      <p:bldP spid="220316" grpId="0" bldLvl="0" animBg="1"/>
      <p:bldP spid="220322" grpId="0" animBg="1"/>
      <p:bldP spid="220323" grpId="0" animBg="1"/>
      <p:bldP spid="220324" grpId="0" animBg="1"/>
      <p:bldP spid="220325" grpId="0" animBg="1"/>
      <p:bldP spid="220326" grpId="0" animBg="1"/>
      <p:bldP spid="220327" grpId="0" animBg="1"/>
      <p:bldP spid="220328" grpId="0" animBg="1"/>
      <p:bldP spid="220329" grpId="0" animBg="1"/>
      <p:bldP spid="220330" grpId="0" animBg="1"/>
      <p:bldP spid="220331" grpId="0" animBg="1"/>
      <p:bldP spid="220332" grpId="0"/>
      <p:bldP spid="220333" grpId="0"/>
      <p:bldP spid="220334" grpId="0" bldLvl="0" animBg="1"/>
      <p:bldP spid="220335" grpId="0" animBg="1"/>
      <p:bldP spid="220336" grpId="0" bldLvl="0" animBg="1"/>
      <p:bldP spid="220337" grpId="0" animBg="1"/>
      <p:bldP spid="220338" grpId="0" bldLvl="0" animBg="1"/>
      <p:bldP spid="220339" grpId="0" animBg="1"/>
      <p:bldP spid="220340" grpId="0" bldLvl="0" animBg="1"/>
      <p:bldP spid="220341" grpId="0" animBg="1"/>
      <p:bldP spid="220342" grpId="0" bldLvl="0" animBg="1"/>
      <p:bldP spid="220343" grpId="0" animBg="1"/>
      <p:bldP spid="220344" grpId="0" bldLvl="0" animBg="1"/>
      <p:bldP spid="220345" grpId="0" animBg="1"/>
      <p:bldP spid="220346" grpId="0" bldLvl="0" animBg="1"/>
      <p:bldP spid="220347" grpId="0" animBg="1"/>
      <p:bldP spid="220348" grpId="0" bldLvl="0" animBg="1"/>
      <p:bldP spid="220349" grpId="0" animBg="1"/>
      <p:bldP spid="220350" grpId="0" bldLvl="0" animBg="1"/>
      <p:bldP spid="220351" grpId="0" animBg="1"/>
      <p:bldP spid="220352" grpId="0" bldLvl="0" animBg="1"/>
      <p:bldP spid="2" grpId="0" bldLvl="0" animBg="1"/>
      <p:bldP spid="3" grpId="0" bldLvl="0" animBg="1"/>
      <p:bldP spid="4" grpId="0" bldLvl="0" animBg="1"/>
      <p:bldP spid="5" grpId="0" bldLvl="0" animBg="1"/>
      <p:bldP spid="6" grpId="0" bldLvl="0" animBg="1"/>
    </p:bldLst>
  </p:timing>
</p:sld>
</file>

<file path=ppt/slides/slide12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21313" name="Rectangle 129" descr="白色大理石"/>
          <p:cNvSpPr>
            <a:spLocks noChangeArrowheads="1"/>
          </p:cNvSpPr>
          <p:nvPr/>
        </p:nvSpPr>
        <p:spPr bwMode="auto">
          <a:xfrm>
            <a:off x="19812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6</a:t>
            </a:r>
            <a:r>
              <a:rPr kumimoji="1" lang="en-US" altLang="zh-CN" sz="2800" b="1">
                <a:solidFill>
                  <a:srgbClr val="0000CC"/>
                </a:solidFill>
                <a:latin typeface="Times New Roman" panose="02020603050405020304" pitchFamily="18" charset="0"/>
                <a:ea typeface="宋体" panose="02010600030101010101" pitchFamily="2" charset="-122"/>
              </a:rPr>
              <a:t>14</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14" name="Line 130"/>
          <p:cNvSpPr>
            <a:spLocks noChangeShapeType="1"/>
          </p:cNvSpPr>
          <p:nvPr/>
        </p:nvSpPr>
        <p:spPr bwMode="auto">
          <a:xfrm>
            <a:off x="7620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15" name="Line 131"/>
          <p:cNvSpPr>
            <a:spLocks noChangeShapeType="1"/>
          </p:cNvSpPr>
          <p:nvPr/>
        </p:nvSpPr>
        <p:spPr bwMode="auto">
          <a:xfrm>
            <a:off x="16764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16" name="Rectangle 132" descr="白色大理石"/>
          <p:cNvSpPr>
            <a:spLocks noChangeArrowheads="1"/>
          </p:cNvSpPr>
          <p:nvPr/>
        </p:nvSpPr>
        <p:spPr bwMode="auto">
          <a:xfrm>
            <a:off x="38100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9</a:t>
            </a:r>
            <a:r>
              <a:rPr kumimoji="1" lang="en-US" altLang="zh-CN" sz="2800" b="1">
                <a:solidFill>
                  <a:srgbClr val="0000CC"/>
                </a:solidFill>
                <a:latin typeface="Times New Roman" panose="02020603050405020304" pitchFamily="18" charset="0"/>
                <a:ea typeface="宋体" panose="02010600030101010101" pitchFamily="2" charset="-122"/>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17" name="Line 133"/>
          <p:cNvSpPr>
            <a:spLocks noChangeShapeType="1"/>
          </p:cNvSpPr>
          <p:nvPr/>
        </p:nvSpPr>
        <p:spPr bwMode="auto">
          <a:xfrm>
            <a:off x="25908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18" name="Rectangle 134" descr="白色大理石"/>
          <p:cNvSpPr>
            <a:spLocks noChangeArrowheads="1"/>
          </p:cNvSpPr>
          <p:nvPr/>
        </p:nvSpPr>
        <p:spPr bwMode="auto">
          <a:xfrm>
            <a:off x="74676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4</a:t>
            </a:r>
            <a:r>
              <a:rPr kumimoji="1" lang="en-US" altLang="zh-CN" sz="2800" b="1">
                <a:solidFill>
                  <a:srgbClr val="0000CC"/>
                </a:solidFill>
                <a:latin typeface="Times New Roman" panose="02020603050405020304" pitchFamily="18" charset="0"/>
                <a:ea typeface="宋体" panose="02010600030101010101" pitchFamily="2" charset="-122"/>
              </a:rPr>
              <a:t>85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19" name="Line 135"/>
          <p:cNvSpPr>
            <a:spLocks noChangeShapeType="1"/>
          </p:cNvSpPr>
          <p:nvPr/>
        </p:nvSpPr>
        <p:spPr bwMode="auto">
          <a:xfrm>
            <a:off x="35052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20" name="Rectangle 136" descr="白色大理石"/>
          <p:cNvSpPr>
            <a:spLocks noChangeArrowheads="1"/>
          </p:cNvSpPr>
          <p:nvPr/>
        </p:nvSpPr>
        <p:spPr bwMode="auto">
          <a:xfrm>
            <a:off x="56388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6</a:t>
            </a:r>
            <a:r>
              <a:rPr kumimoji="1" lang="en-US" altLang="zh-CN" sz="2800" b="1">
                <a:solidFill>
                  <a:srgbClr val="0000CC"/>
                </a:solidFill>
                <a:latin typeface="Times New Roman" panose="02020603050405020304" pitchFamily="18" charset="0"/>
                <a:ea typeface="宋体" panose="02010600030101010101" pitchFamily="2" charset="-122"/>
              </a:rPr>
              <a:t>37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21" name="Rectangle 137" descr="白色大理石"/>
          <p:cNvSpPr>
            <a:spLocks noChangeArrowheads="1"/>
          </p:cNvSpPr>
          <p:nvPr/>
        </p:nvSpPr>
        <p:spPr bwMode="auto">
          <a:xfrm>
            <a:off x="65532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7</a:t>
            </a:r>
            <a:r>
              <a:rPr kumimoji="1" lang="en-US" altLang="zh-CN" sz="2800" b="1">
                <a:solidFill>
                  <a:srgbClr val="0000CC"/>
                </a:solidFill>
                <a:latin typeface="Times New Roman" panose="02020603050405020304" pitchFamily="18" charset="0"/>
                <a:ea typeface="宋体" panose="02010600030101010101" pitchFamily="2" charset="-122"/>
              </a:rPr>
              <a:t>38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22" name="Line 138"/>
          <p:cNvSpPr>
            <a:spLocks noChangeShapeType="1"/>
          </p:cNvSpPr>
          <p:nvPr/>
        </p:nvSpPr>
        <p:spPr bwMode="auto">
          <a:xfrm>
            <a:off x="44196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23" name="Rectangle 139" descr="白色大理石"/>
          <p:cNvSpPr>
            <a:spLocks noChangeArrowheads="1"/>
          </p:cNvSpPr>
          <p:nvPr/>
        </p:nvSpPr>
        <p:spPr bwMode="auto">
          <a:xfrm>
            <a:off x="1524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1</a:t>
            </a:r>
            <a:r>
              <a:rPr kumimoji="1" lang="en-US" altLang="zh-CN" sz="2800" b="1">
                <a:solidFill>
                  <a:srgbClr val="0000CC"/>
                </a:solidFill>
                <a:latin typeface="Times New Roman" panose="02020603050405020304" pitchFamily="18" charset="0"/>
                <a:ea typeface="宋体" panose="02010600030101010101" pitchFamily="2" charset="-122"/>
              </a:rPr>
              <a:t>01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24" name="Line 140"/>
          <p:cNvSpPr>
            <a:spLocks noChangeShapeType="1"/>
          </p:cNvSpPr>
          <p:nvPr/>
        </p:nvSpPr>
        <p:spPr bwMode="auto">
          <a:xfrm>
            <a:off x="53340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25" name="Rectangle 141" descr="白色大理石"/>
          <p:cNvSpPr>
            <a:spLocks noChangeArrowheads="1"/>
          </p:cNvSpPr>
          <p:nvPr/>
        </p:nvSpPr>
        <p:spPr bwMode="auto">
          <a:xfrm>
            <a:off x="28956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2</a:t>
            </a:r>
            <a:r>
              <a:rPr kumimoji="1" lang="en-US" altLang="zh-CN" sz="2800" b="1">
                <a:solidFill>
                  <a:srgbClr val="0000CC"/>
                </a:solidFill>
                <a:latin typeface="Times New Roman" panose="02020603050405020304" pitchFamily="18" charset="0"/>
                <a:ea typeface="宋体" panose="02010600030101010101" pitchFamily="2" charset="-122"/>
              </a:rPr>
              <a:t>15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26" name="Line 142"/>
          <p:cNvSpPr>
            <a:spLocks noChangeShapeType="1"/>
          </p:cNvSpPr>
          <p:nvPr/>
        </p:nvSpPr>
        <p:spPr bwMode="auto">
          <a:xfrm>
            <a:off x="62484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27" name="Rectangle 143" descr="白色大理石"/>
          <p:cNvSpPr>
            <a:spLocks noChangeArrowheads="1"/>
          </p:cNvSpPr>
          <p:nvPr/>
        </p:nvSpPr>
        <p:spPr bwMode="auto">
          <a:xfrm>
            <a:off x="47244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5</a:t>
            </a:r>
            <a:r>
              <a:rPr kumimoji="1" lang="en-US" altLang="zh-CN" sz="2800" b="1">
                <a:solidFill>
                  <a:srgbClr val="0000CC"/>
                </a:solidFill>
                <a:latin typeface="Times New Roman" panose="02020603050405020304" pitchFamily="18" charset="0"/>
                <a:ea typeface="宋体" panose="02010600030101010101" pitchFamily="2" charset="-122"/>
              </a:rPr>
              <a:t>30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28" name="Line 144"/>
          <p:cNvSpPr>
            <a:spLocks noChangeShapeType="1"/>
          </p:cNvSpPr>
          <p:nvPr/>
        </p:nvSpPr>
        <p:spPr bwMode="auto">
          <a:xfrm>
            <a:off x="71628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29" name="Rectangle 145" descr="白色大理石"/>
          <p:cNvSpPr>
            <a:spLocks noChangeArrowheads="1"/>
          </p:cNvSpPr>
          <p:nvPr/>
        </p:nvSpPr>
        <p:spPr bwMode="auto">
          <a:xfrm>
            <a:off x="83820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7</a:t>
            </a:r>
            <a:r>
              <a:rPr kumimoji="1" lang="en-US" altLang="zh-CN" sz="2800" b="1">
                <a:solidFill>
                  <a:srgbClr val="0000CC"/>
                </a:solidFill>
                <a:latin typeface="Times New Roman" panose="02020603050405020304" pitchFamily="18" charset="0"/>
                <a:ea typeface="宋体" panose="02010600030101010101" pitchFamily="2" charset="-122"/>
              </a:rPr>
              <a:t>90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30" name="Line 146"/>
          <p:cNvSpPr>
            <a:spLocks noChangeShapeType="1"/>
          </p:cNvSpPr>
          <p:nvPr/>
        </p:nvSpPr>
        <p:spPr bwMode="auto">
          <a:xfrm>
            <a:off x="80772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31" name="Rectangle 147" descr="白色大理石"/>
          <p:cNvSpPr>
            <a:spLocks noChangeArrowheads="1"/>
          </p:cNvSpPr>
          <p:nvPr/>
        </p:nvSpPr>
        <p:spPr bwMode="auto">
          <a:xfrm>
            <a:off x="10668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06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32" name="Text Box 148"/>
          <p:cNvSpPr txBox="1">
            <a:spLocks noChangeArrowheads="1"/>
          </p:cNvSpPr>
          <p:nvPr/>
        </p:nvSpPr>
        <p:spPr bwMode="auto">
          <a:xfrm>
            <a:off x="76200" y="1766888"/>
            <a:ext cx="5432425"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2800" b="1">
                <a:solidFill>
                  <a:srgbClr val="CC3300"/>
                </a:solidFill>
                <a:latin typeface="Times New Roman" panose="02020603050405020304" pitchFamily="18" charset="0"/>
                <a:ea typeface="仿宋_GB2312" pitchFamily="49" charset="-122"/>
              </a:rPr>
              <a:t>第三趟分配（按最高位 </a:t>
            </a:r>
            <a:r>
              <a:rPr kumimoji="1" lang="en-US" altLang="zh-CN" sz="2800" b="1" i="1">
                <a:solidFill>
                  <a:srgbClr val="CC3300"/>
                </a:solidFill>
                <a:latin typeface="Times New Roman" panose="02020603050405020304" pitchFamily="18" charset="0"/>
                <a:ea typeface="仿宋_GB2312" pitchFamily="49" charset="-122"/>
              </a:rPr>
              <a:t>i</a:t>
            </a:r>
            <a:r>
              <a:rPr kumimoji="1" lang="en-US" altLang="zh-CN" sz="2800" b="1">
                <a:solidFill>
                  <a:srgbClr val="CC3300"/>
                </a:solidFill>
                <a:latin typeface="Times New Roman" panose="02020603050405020304" pitchFamily="18" charset="0"/>
                <a:ea typeface="仿宋_GB2312" pitchFamily="49" charset="-122"/>
              </a:rPr>
              <a:t> = 1 </a:t>
            </a:r>
            <a:r>
              <a:rPr kumimoji="1" lang="zh-CN" altLang="en-US" sz="2800" b="1">
                <a:solidFill>
                  <a:srgbClr val="CC3300"/>
                </a:solidFill>
                <a:latin typeface="Times New Roman" panose="02020603050405020304" pitchFamily="18" charset="0"/>
                <a:ea typeface="仿宋_GB2312" pitchFamily="49" charset="-122"/>
              </a:rPr>
              <a:t>）</a:t>
            </a:r>
          </a:p>
        </p:txBody>
      </p:sp>
      <p:sp>
        <p:nvSpPr>
          <p:cNvPr id="221333" name="Text Box 149"/>
          <p:cNvSpPr txBox="1">
            <a:spLocks noChangeArrowheads="1"/>
          </p:cNvSpPr>
          <p:nvPr/>
        </p:nvSpPr>
        <p:spPr bwMode="auto">
          <a:xfrm>
            <a:off x="171450" y="2276475"/>
            <a:ext cx="88963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[0]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[1]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[2]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[3]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[4]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[5]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[6]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[7]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[8]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[9]</a:t>
            </a:r>
            <a:endParaRPr kumimoji="1" lang="en-US" altLang="zh-CN" sz="2800" b="1">
              <a:solidFill>
                <a:srgbClr val="0000CC"/>
              </a:solidFill>
              <a:latin typeface="Times New Roman" panose="02020603050405020304" pitchFamily="18" charset="0"/>
              <a:ea typeface="仿宋_GB2312" pitchFamily="49" charset="-122"/>
            </a:endParaRPr>
          </a:p>
        </p:txBody>
      </p:sp>
      <p:sp>
        <p:nvSpPr>
          <p:cNvPr id="221334" name="Line 150"/>
          <p:cNvSpPr>
            <a:spLocks noChangeShapeType="1"/>
          </p:cNvSpPr>
          <p:nvPr/>
        </p:nvSpPr>
        <p:spPr bwMode="auto">
          <a:xfrm>
            <a:off x="5334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35" name="Line 151"/>
          <p:cNvSpPr>
            <a:spLocks noChangeShapeType="1"/>
          </p:cNvSpPr>
          <p:nvPr/>
        </p:nvSpPr>
        <p:spPr bwMode="auto">
          <a:xfrm>
            <a:off x="14478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36" name="Line 152"/>
          <p:cNvSpPr>
            <a:spLocks noChangeShapeType="1"/>
          </p:cNvSpPr>
          <p:nvPr/>
        </p:nvSpPr>
        <p:spPr bwMode="auto">
          <a:xfrm>
            <a:off x="23622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37" name="Line 153"/>
          <p:cNvSpPr>
            <a:spLocks noChangeShapeType="1"/>
          </p:cNvSpPr>
          <p:nvPr/>
        </p:nvSpPr>
        <p:spPr bwMode="auto">
          <a:xfrm>
            <a:off x="32004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38" name="Line 154"/>
          <p:cNvSpPr>
            <a:spLocks noChangeShapeType="1"/>
          </p:cNvSpPr>
          <p:nvPr/>
        </p:nvSpPr>
        <p:spPr bwMode="auto">
          <a:xfrm>
            <a:off x="41148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39" name="Line 155"/>
          <p:cNvSpPr>
            <a:spLocks noChangeShapeType="1"/>
          </p:cNvSpPr>
          <p:nvPr/>
        </p:nvSpPr>
        <p:spPr bwMode="auto">
          <a:xfrm>
            <a:off x="50292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40" name="Line 156"/>
          <p:cNvSpPr>
            <a:spLocks noChangeShapeType="1"/>
          </p:cNvSpPr>
          <p:nvPr/>
        </p:nvSpPr>
        <p:spPr bwMode="auto">
          <a:xfrm>
            <a:off x="58674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41" name="Line 157"/>
          <p:cNvSpPr>
            <a:spLocks noChangeShapeType="1"/>
          </p:cNvSpPr>
          <p:nvPr/>
        </p:nvSpPr>
        <p:spPr bwMode="auto">
          <a:xfrm>
            <a:off x="67818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42" name="Line 158"/>
          <p:cNvSpPr>
            <a:spLocks noChangeShapeType="1"/>
          </p:cNvSpPr>
          <p:nvPr/>
        </p:nvSpPr>
        <p:spPr bwMode="auto">
          <a:xfrm>
            <a:off x="76962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43" name="Line 159"/>
          <p:cNvSpPr>
            <a:spLocks noChangeShapeType="1"/>
          </p:cNvSpPr>
          <p:nvPr/>
        </p:nvSpPr>
        <p:spPr bwMode="auto">
          <a:xfrm flipH="1">
            <a:off x="86106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44" name="Rectangle 160" descr="白色大理石"/>
          <p:cNvSpPr>
            <a:spLocks noChangeArrowheads="1"/>
          </p:cNvSpPr>
          <p:nvPr/>
        </p:nvSpPr>
        <p:spPr bwMode="auto">
          <a:xfrm>
            <a:off x="55626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6</a:t>
            </a:r>
            <a:r>
              <a:rPr kumimoji="1" lang="en-US" altLang="zh-CN" sz="2800" b="1">
                <a:solidFill>
                  <a:srgbClr val="0000CC"/>
                </a:solidFill>
                <a:latin typeface="Times New Roman" panose="02020603050405020304" pitchFamily="18" charset="0"/>
                <a:ea typeface="宋体" panose="02010600030101010101" pitchFamily="2" charset="-122"/>
              </a:rPr>
              <a:t>14</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45" name="Rectangle 161" descr="白色大理石"/>
          <p:cNvSpPr>
            <a:spLocks noChangeArrowheads="1"/>
          </p:cNvSpPr>
          <p:nvPr/>
        </p:nvSpPr>
        <p:spPr bwMode="auto">
          <a:xfrm>
            <a:off x="64770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7</a:t>
            </a:r>
            <a:r>
              <a:rPr kumimoji="1" lang="en-US" altLang="zh-CN" sz="2800" b="1">
                <a:solidFill>
                  <a:srgbClr val="0000CC"/>
                </a:solidFill>
                <a:latin typeface="Times New Roman" panose="02020603050405020304" pitchFamily="18" charset="0"/>
                <a:ea typeface="宋体" panose="02010600030101010101" pitchFamily="2" charset="-122"/>
              </a:rPr>
              <a:t>38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46" name="Rectangle 162" descr="白色大理石"/>
          <p:cNvSpPr>
            <a:spLocks noChangeArrowheads="1"/>
          </p:cNvSpPr>
          <p:nvPr/>
        </p:nvSpPr>
        <p:spPr bwMode="auto">
          <a:xfrm>
            <a:off x="83058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9</a:t>
            </a:r>
            <a:r>
              <a:rPr kumimoji="1" lang="en-US" altLang="zh-CN" sz="2800" b="1">
                <a:solidFill>
                  <a:srgbClr val="0000CC"/>
                </a:solidFill>
                <a:latin typeface="Times New Roman" panose="02020603050405020304" pitchFamily="18" charset="0"/>
                <a:ea typeface="宋体" panose="02010600030101010101" pitchFamily="2" charset="-122"/>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47" name="Rectangle 163" descr="白色大理石"/>
          <p:cNvSpPr>
            <a:spLocks noChangeArrowheads="1"/>
          </p:cNvSpPr>
          <p:nvPr/>
        </p:nvSpPr>
        <p:spPr bwMode="auto">
          <a:xfrm>
            <a:off x="38100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4</a:t>
            </a:r>
            <a:r>
              <a:rPr kumimoji="1" lang="en-US" altLang="zh-CN" sz="2800" b="1">
                <a:solidFill>
                  <a:srgbClr val="0000CC"/>
                </a:solidFill>
                <a:latin typeface="Times New Roman" panose="02020603050405020304" pitchFamily="18" charset="0"/>
                <a:ea typeface="宋体" panose="02010600030101010101" pitchFamily="2" charset="-122"/>
              </a:rPr>
              <a:t>85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48" name="Rectangle 164" descr="白色大理石"/>
          <p:cNvSpPr>
            <a:spLocks noChangeArrowheads="1"/>
          </p:cNvSpPr>
          <p:nvPr/>
        </p:nvSpPr>
        <p:spPr bwMode="auto">
          <a:xfrm>
            <a:off x="5562600" y="30480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6</a:t>
            </a:r>
            <a:r>
              <a:rPr kumimoji="1" lang="en-US" altLang="zh-CN" sz="2800" b="1">
                <a:solidFill>
                  <a:srgbClr val="0000CC"/>
                </a:solidFill>
                <a:latin typeface="Times New Roman" panose="02020603050405020304" pitchFamily="18" charset="0"/>
                <a:ea typeface="宋体" panose="02010600030101010101" pitchFamily="2" charset="-122"/>
              </a:rPr>
              <a:t>37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49" name="Rectangle 165" descr="白色大理石"/>
          <p:cNvSpPr>
            <a:spLocks noChangeArrowheads="1"/>
          </p:cNvSpPr>
          <p:nvPr/>
        </p:nvSpPr>
        <p:spPr bwMode="auto">
          <a:xfrm>
            <a:off x="11430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1</a:t>
            </a:r>
            <a:r>
              <a:rPr kumimoji="1" lang="en-US" altLang="zh-CN" sz="2800" b="1">
                <a:solidFill>
                  <a:srgbClr val="0000CC"/>
                </a:solidFill>
                <a:latin typeface="Times New Roman" panose="02020603050405020304" pitchFamily="18" charset="0"/>
                <a:ea typeface="宋体" panose="02010600030101010101" pitchFamily="2" charset="-122"/>
              </a:rPr>
              <a:t>01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50" name="Rectangle 166" descr="白色大理石"/>
          <p:cNvSpPr>
            <a:spLocks noChangeArrowheads="1"/>
          </p:cNvSpPr>
          <p:nvPr/>
        </p:nvSpPr>
        <p:spPr bwMode="auto">
          <a:xfrm>
            <a:off x="20574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2</a:t>
            </a:r>
            <a:r>
              <a:rPr kumimoji="1" lang="en-US" altLang="zh-CN" sz="2800" b="1">
                <a:solidFill>
                  <a:srgbClr val="0000CC"/>
                </a:solidFill>
                <a:latin typeface="Times New Roman" panose="02020603050405020304" pitchFamily="18" charset="0"/>
                <a:ea typeface="宋体" panose="02010600030101010101" pitchFamily="2" charset="-122"/>
              </a:rPr>
              <a:t>15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51" name="Rectangle 167" descr="白色大理石"/>
          <p:cNvSpPr>
            <a:spLocks noChangeArrowheads="1"/>
          </p:cNvSpPr>
          <p:nvPr/>
        </p:nvSpPr>
        <p:spPr bwMode="auto">
          <a:xfrm>
            <a:off x="47244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5</a:t>
            </a:r>
            <a:r>
              <a:rPr kumimoji="1" lang="en-US" altLang="zh-CN" sz="2800" b="1">
                <a:solidFill>
                  <a:srgbClr val="0000CC"/>
                </a:solidFill>
                <a:latin typeface="Times New Roman" panose="02020603050405020304" pitchFamily="18" charset="0"/>
                <a:ea typeface="宋体" panose="02010600030101010101" pitchFamily="2" charset="-122"/>
              </a:rPr>
              <a:t>30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52" name="Rectangle 168" descr="白色大理石"/>
          <p:cNvSpPr>
            <a:spLocks noChangeArrowheads="1"/>
          </p:cNvSpPr>
          <p:nvPr/>
        </p:nvSpPr>
        <p:spPr bwMode="auto">
          <a:xfrm>
            <a:off x="6477000" y="30480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7</a:t>
            </a:r>
            <a:r>
              <a:rPr kumimoji="1" lang="en-US" altLang="zh-CN" sz="2800" b="1">
                <a:solidFill>
                  <a:srgbClr val="0000CC"/>
                </a:solidFill>
                <a:latin typeface="Times New Roman" panose="02020603050405020304" pitchFamily="18" charset="0"/>
                <a:ea typeface="宋体" panose="02010600030101010101" pitchFamily="2" charset="-122"/>
              </a:rPr>
              <a:t>90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53" name="Rectangle 169" descr="白色大理石"/>
          <p:cNvSpPr>
            <a:spLocks noChangeArrowheads="1"/>
          </p:cNvSpPr>
          <p:nvPr/>
        </p:nvSpPr>
        <p:spPr bwMode="auto">
          <a:xfrm>
            <a:off x="28956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06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54" name="Text Box 170"/>
          <p:cNvSpPr txBox="1">
            <a:spLocks noChangeArrowheads="1"/>
          </p:cNvSpPr>
          <p:nvPr/>
        </p:nvSpPr>
        <p:spPr bwMode="auto">
          <a:xfrm>
            <a:off x="136525" y="4562475"/>
            <a:ext cx="89598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[0]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[1]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[2]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[3]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[4]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[5]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[6]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[7]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[8]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[9]</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21355" name="Text Box 171"/>
          <p:cNvSpPr txBox="1">
            <a:spLocks noChangeArrowheads="1"/>
          </p:cNvSpPr>
          <p:nvPr/>
        </p:nvSpPr>
        <p:spPr bwMode="auto">
          <a:xfrm>
            <a:off x="76200" y="5249863"/>
            <a:ext cx="2479675"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2800" b="1">
                <a:solidFill>
                  <a:srgbClr val="CC3300"/>
                </a:solidFill>
                <a:latin typeface="Times New Roman" panose="02020603050405020304" pitchFamily="18" charset="0"/>
                <a:ea typeface="仿宋_GB2312" pitchFamily="49" charset="-122"/>
              </a:rPr>
              <a:t>第三趟收集</a:t>
            </a:r>
          </a:p>
        </p:txBody>
      </p:sp>
      <p:sp>
        <p:nvSpPr>
          <p:cNvPr id="221356" name="Rectangle 172" descr="白色大理石"/>
          <p:cNvSpPr>
            <a:spLocks noChangeArrowheads="1"/>
          </p:cNvSpPr>
          <p:nvPr/>
        </p:nvSpPr>
        <p:spPr bwMode="auto">
          <a:xfrm>
            <a:off x="38100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5</a:t>
            </a:r>
            <a:r>
              <a:rPr kumimoji="1" lang="en-US" altLang="zh-CN" sz="2800" b="1">
                <a:solidFill>
                  <a:srgbClr val="0000CC"/>
                </a:solidFill>
                <a:latin typeface="Times New Roman" panose="02020603050405020304" pitchFamily="18" charset="0"/>
                <a:ea typeface="宋体" panose="02010600030101010101" pitchFamily="2" charset="-122"/>
              </a:rPr>
              <a:t>30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57" name="Line 173"/>
          <p:cNvSpPr>
            <a:spLocks noChangeShapeType="1"/>
          </p:cNvSpPr>
          <p:nvPr/>
        </p:nvSpPr>
        <p:spPr bwMode="auto">
          <a:xfrm>
            <a:off x="7620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58" name="Rectangle 174" descr="白色大理石"/>
          <p:cNvSpPr>
            <a:spLocks noChangeArrowheads="1"/>
          </p:cNvSpPr>
          <p:nvPr/>
        </p:nvSpPr>
        <p:spPr bwMode="auto">
          <a:xfrm>
            <a:off x="7467600" y="5943600"/>
            <a:ext cx="609600" cy="457200"/>
          </a:xfrm>
          <a:prstGeom prst="rect">
            <a:avLst/>
          </a:prstGeom>
          <a:blipFill dpi="0" rotWithShape="0">
            <a:blip r:embed="rId3"/>
            <a:srcRect/>
            <a:tile tx="0" ty="0" sx="100000" sy="100000" flip="none" algn="tl"/>
          </a:blipFill>
          <a:ln w="38100">
            <a:no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7</a:t>
            </a:r>
            <a:r>
              <a:rPr kumimoji="1" lang="en-US" altLang="zh-CN" sz="2800" b="1">
                <a:solidFill>
                  <a:srgbClr val="0000CC"/>
                </a:solidFill>
                <a:latin typeface="Times New Roman" panose="02020603050405020304" pitchFamily="18" charset="0"/>
                <a:ea typeface="宋体" panose="02010600030101010101" pitchFamily="2" charset="-122"/>
              </a:rPr>
              <a:t>90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59" name="Line 175"/>
          <p:cNvSpPr>
            <a:spLocks noChangeShapeType="1"/>
          </p:cNvSpPr>
          <p:nvPr/>
        </p:nvSpPr>
        <p:spPr bwMode="auto">
          <a:xfrm>
            <a:off x="16764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60" name="Rectangle 176" descr="白色大理石"/>
          <p:cNvSpPr>
            <a:spLocks noChangeArrowheads="1"/>
          </p:cNvSpPr>
          <p:nvPr/>
        </p:nvSpPr>
        <p:spPr bwMode="auto">
          <a:xfrm>
            <a:off x="83820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9</a:t>
            </a:r>
            <a:r>
              <a:rPr kumimoji="1" lang="en-US" altLang="zh-CN" sz="2800" b="1">
                <a:solidFill>
                  <a:srgbClr val="0000CC"/>
                </a:solidFill>
                <a:latin typeface="Times New Roman" panose="02020603050405020304" pitchFamily="18" charset="0"/>
                <a:ea typeface="宋体" panose="02010600030101010101" pitchFamily="2" charset="-122"/>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61" name="Line 177"/>
          <p:cNvSpPr>
            <a:spLocks noChangeShapeType="1"/>
          </p:cNvSpPr>
          <p:nvPr/>
        </p:nvSpPr>
        <p:spPr bwMode="auto">
          <a:xfrm>
            <a:off x="25908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62" name="Rectangle 178" descr="白色大理石"/>
          <p:cNvSpPr>
            <a:spLocks noChangeArrowheads="1"/>
          </p:cNvSpPr>
          <p:nvPr/>
        </p:nvSpPr>
        <p:spPr bwMode="auto">
          <a:xfrm>
            <a:off x="1524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1</a:t>
            </a:r>
            <a:r>
              <a:rPr kumimoji="1" lang="en-US" altLang="zh-CN" sz="2800" b="1">
                <a:solidFill>
                  <a:srgbClr val="0000CC"/>
                </a:solidFill>
                <a:latin typeface="Times New Roman" panose="02020603050405020304" pitchFamily="18" charset="0"/>
                <a:ea typeface="宋体" panose="02010600030101010101" pitchFamily="2" charset="-122"/>
              </a:rPr>
              <a:t>01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63" name="Line 179"/>
          <p:cNvSpPr>
            <a:spLocks noChangeShapeType="1"/>
          </p:cNvSpPr>
          <p:nvPr/>
        </p:nvSpPr>
        <p:spPr bwMode="auto">
          <a:xfrm>
            <a:off x="35052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64" name="Rectangle 180" descr="白色大理石"/>
          <p:cNvSpPr>
            <a:spLocks noChangeArrowheads="1"/>
          </p:cNvSpPr>
          <p:nvPr/>
        </p:nvSpPr>
        <p:spPr bwMode="auto">
          <a:xfrm>
            <a:off x="47244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6</a:t>
            </a:r>
            <a:r>
              <a:rPr kumimoji="1" lang="en-US" altLang="zh-CN" sz="2800" b="1">
                <a:solidFill>
                  <a:srgbClr val="0000CC"/>
                </a:solidFill>
                <a:latin typeface="Times New Roman" panose="02020603050405020304" pitchFamily="18" charset="0"/>
                <a:ea typeface="宋体" panose="02010600030101010101" pitchFamily="2" charset="-122"/>
              </a:rPr>
              <a:t>14</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65" name="Line 181"/>
          <p:cNvSpPr>
            <a:spLocks noChangeShapeType="1"/>
          </p:cNvSpPr>
          <p:nvPr/>
        </p:nvSpPr>
        <p:spPr bwMode="auto">
          <a:xfrm>
            <a:off x="44196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66" name="Rectangle 182" descr="白色大理石"/>
          <p:cNvSpPr>
            <a:spLocks noChangeArrowheads="1"/>
          </p:cNvSpPr>
          <p:nvPr/>
        </p:nvSpPr>
        <p:spPr bwMode="auto">
          <a:xfrm>
            <a:off x="28956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4</a:t>
            </a:r>
            <a:r>
              <a:rPr kumimoji="1" lang="en-US" altLang="zh-CN" sz="2800" b="1">
                <a:solidFill>
                  <a:srgbClr val="0000CC"/>
                </a:solidFill>
                <a:latin typeface="Times New Roman" panose="02020603050405020304" pitchFamily="18" charset="0"/>
                <a:ea typeface="宋体" panose="02010600030101010101" pitchFamily="2" charset="-122"/>
              </a:rPr>
              <a:t>85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67" name="Line 183"/>
          <p:cNvSpPr>
            <a:spLocks noChangeShapeType="1"/>
          </p:cNvSpPr>
          <p:nvPr/>
        </p:nvSpPr>
        <p:spPr bwMode="auto">
          <a:xfrm>
            <a:off x="53340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68" name="Rectangle 184" descr="白色大理石"/>
          <p:cNvSpPr>
            <a:spLocks noChangeArrowheads="1"/>
          </p:cNvSpPr>
          <p:nvPr/>
        </p:nvSpPr>
        <p:spPr bwMode="auto">
          <a:xfrm>
            <a:off x="10668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2</a:t>
            </a:r>
            <a:r>
              <a:rPr kumimoji="1" lang="en-US" altLang="zh-CN" sz="2800" b="1">
                <a:solidFill>
                  <a:srgbClr val="0000CC"/>
                </a:solidFill>
                <a:latin typeface="Times New Roman" panose="02020603050405020304" pitchFamily="18" charset="0"/>
                <a:ea typeface="宋体" panose="02010600030101010101" pitchFamily="2" charset="-122"/>
              </a:rPr>
              <a:t>15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69" name="Line 185"/>
          <p:cNvSpPr>
            <a:spLocks noChangeShapeType="1"/>
          </p:cNvSpPr>
          <p:nvPr/>
        </p:nvSpPr>
        <p:spPr bwMode="auto">
          <a:xfrm>
            <a:off x="62484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70" name="Rectangle 186" descr="白色大理石"/>
          <p:cNvSpPr>
            <a:spLocks noChangeArrowheads="1"/>
          </p:cNvSpPr>
          <p:nvPr/>
        </p:nvSpPr>
        <p:spPr bwMode="auto">
          <a:xfrm>
            <a:off x="19812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06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71" name="Line 187"/>
          <p:cNvSpPr>
            <a:spLocks noChangeShapeType="1"/>
          </p:cNvSpPr>
          <p:nvPr/>
        </p:nvSpPr>
        <p:spPr bwMode="auto">
          <a:xfrm>
            <a:off x="71628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72" name="Rectangle 188" descr="白色大理石"/>
          <p:cNvSpPr>
            <a:spLocks noChangeArrowheads="1"/>
          </p:cNvSpPr>
          <p:nvPr/>
        </p:nvSpPr>
        <p:spPr bwMode="auto">
          <a:xfrm>
            <a:off x="56388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6</a:t>
            </a:r>
            <a:r>
              <a:rPr kumimoji="1" lang="en-US" altLang="zh-CN" sz="2800" b="1">
                <a:solidFill>
                  <a:srgbClr val="0000CC"/>
                </a:solidFill>
                <a:latin typeface="Times New Roman" panose="02020603050405020304" pitchFamily="18" charset="0"/>
                <a:ea typeface="宋体" panose="02010600030101010101" pitchFamily="2" charset="-122"/>
              </a:rPr>
              <a:t>37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73" name="Line 189"/>
          <p:cNvSpPr>
            <a:spLocks noChangeShapeType="1"/>
          </p:cNvSpPr>
          <p:nvPr/>
        </p:nvSpPr>
        <p:spPr bwMode="auto">
          <a:xfrm>
            <a:off x="80772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74" name="Rectangle 190" descr="白色大理石"/>
          <p:cNvSpPr>
            <a:spLocks noChangeArrowheads="1"/>
          </p:cNvSpPr>
          <p:nvPr/>
        </p:nvSpPr>
        <p:spPr bwMode="auto">
          <a:xfrm>
            <a:off x="6553200" y="5943600"/>
            <a:ext cx="609600" cy="457200"/>
          </a:xfrm>
          <a:prstGeom prst="rect">
            <a:avLst/>
          </a:prstGeom>
          <a:blipFill dpi="0" rotWithShape="0">
            <a:blip r:embed="rId3"/>
            <a:srcRect/>
            <a:tile tx="0" ty="0" sx="100000" sy="100000" flip="none" algn="tl"/>
          </a:blipFill>
          <a:ln w="38100">
            <a:no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7</a:t>
            </a:r>
            <a:r>
              <a:rPr kumimoji="1" lang="en-US" altLang="zh-CN" sz="2800" b="1">
                <a:solidFill>
                  <a:srgbClr val="0000CC"/>
                </a:solidFill>
                <a:latin typeface="Times New Roman" panose="02020603050405020304" pitchFamily="18" charset="0"/>
                <a:ea typeface="宋体" panose="02010600030101010101" pitchFamily="2" charset="-122"/>
              </a:rPr>
              <a:t>38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75" name="Text Box 191"/>
          <p:cNvSpPr txBox="1">
            <a:spLocks noChangeArrowheads="1"/>
          </p:cNvSpPr>
          <p:nvPr/>
        </p:nvSpPr>
        <p:spPr bwMode="auto">
          <a:xfrm>
            <a:off x="112713" y="182563"/>
            <a:ext cx="6043612"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3200" b="1">
                <a:solidFill>
                  <a:srgbClr val="008080"/>
                </a:solidFill>
                <a:latin typeface="Times New Roman" panose="02020603050405020304" pitchFamily="18" charset="0"/>
                <a:ea typeface="仿宋_GB2312" pitchFamily="49" charset="-122"/>
              </a:rPr>
              <a:t>基数排序的“</a:t>
            </a:r>
            <a:r>
              <a:rPr kumimoji="1" lang="zh-CN" altLang="en-US" sz="3200" b="1">
                <a:solidFill>
                  <a:srgbClr val="008080"/>
                </a:solidFill>
                <a:latin typeface="Times New Roman" panose="02020603050405020304" pitchFamily="18" charset="0"/>
                <a:ea typeface="黑体" panose="02010609060101010101" pitchFamily="2" charset="-122"/>
              </a:rPr>
              <a:t>分配</a:t>
            </a:r>
            <a:r>
              <a:rPr kumimoji="1" lang="zh-CN" altLang="en-US" sz="3200" b="1">
                <a:solidFill>
                  <a:srgbClr val="008080"/>
                </a:solidFill>
                <a:latin typeface="Times New Roman" panose="02020603050405020304" pitchFamily="18" charset="0"/>
                <a:ea typeface="仿宋_GB2312" pitchFamily="49" charset="-122"/>
              </a:rPr>
              <a:t>”与“</a:t>
            </a:r>
            <a:r>
              <a:rPr kumimoji="1" lang="zh-CN" altLang="en-US" sz="3200" b="1">
                <a:solidFill>
                  <a:srgbClr val="008080"/>
                </a:solidFill>
                <a:latin typeface="Times New Roman" panose="02020603050405020304" pitchFamily="18" charset="0"/>
                <a:ea typeface="黑体" panose="02010609060101010101" pitchFamily="2" charset="-122"/>
              </a:rPr>
              <a:t>收集</a:t>
            </a:r>
            <a:r>
              <a:rPr kumimoji="1" lang="zh-CN" altLang="en-US" sz="3200" b="1">
                <a:solidFill>
                  <a:srgbClr val="008080"/>
                </a:solidFill>
                <a:latin typeface="Times New Roman" panose="02020603050405020304" pitchFamily="18" charset="0"/>
                <a:ea typeface="仿宋_GB2312" pitchFamily="49" charset="-122"/>
              </a:rPr>
              <a:t>”过程</a:t>
            </a:r>
            <a:endParaRPr kumimoji="1" lang="zh-CN" altLang="en-US" sz="2800">
              <a:solidFill>
                <a:srgbClr val="CC0000"/>
              </a:solidFill>
              <a:latin typeface="Times New Roman" panose="02020603050405020304" pitchFamily="18" charset="0"/>
              <a:ea typeface="宋体" panose="02010600030101010101" pitchFamily="2" charset="-122"/>
            </a:endParaRPr>
          </a:p>
        </p:txBody>
      </p:sp>
      <p:sp>
        <p:nvSpPr>
          <p:cNvPr id="221376" name="Rectangle 192"/>
          <p:cNvSpPr>
            <a:spLocks noChangeArrowheads="1"/>
          </p:cNvSpPr>
          <p:nvPr/>
        </p:nvSpPr>
        <p:spPr bwMode="auto">
          <a:xfrm>
            <a:off x="7380288" y="188913"/>
            <a:ext cx="1584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sz="3200" b="1">
                <a:solidFill>
                  <a:srgbClr val="CC0000"/>
                </a:solidFill>
                <a:latin typeface="Times New Roman" panose="02020603050405020304" pitchFamily="18" charset="0"/>
                <a:ea typeface="仿宋_GB2312" pitchFamily="49" charset="-122"/>
              </a:rPr>
              <a:t>第三趟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21332"/>
                                        </p:tgtEl>
                                        <p:attrNameLst>
                                          <p:attrName>style.visibility</p:attrName>
                                        </p:attrNameLst>
                                      </p:cBhvr>
                                      <p:to>
                                        <p:strVal val="visible"/>
                                      </p:to>
                                    </p:set>
                                    <p:anim calcmode="lin" valueType="num">
                                      <p:cBhvr>
                                        <p:cTn id="7" dur="1000" fill="hold"/>
                                        <p:tgtEl>
                                          <p:spTgt spid="221332"/>
                                        </p:tgtEl>
                                        <p:attrNameLst>
                                          <p:attrName>ppt_x</p:attrName>
                                        </p:attrNameLst>
                                      </p:cBhvr>
                                      <p:tavLst>
                                        <p:tav tm="0">
                                          <p:val>
                                            <p:strVal val="#ppt_x-.2"/>
                                          </p:val>
                                        </p:tav>
                                        <p:tav tm="100000">
                                          <p:val>
                                            <p:strVal val="#ppt_x"/>
                                          </p:val>
                                        </p:tav>
                                      </p:tavLst>
                                    </p:anim>
                                    <p:anim calcmode="lin" valueType="num">
                                      <p:cBhvr>
                                        <p:cTn id="8" dur="1000" fill="hold"/>
                                        <p:tgtEl>
                                          <p:spTgt spid="22133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1332"/>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221333"/>
                                        </p:tgtEl>
                                        <p:attrNameLst>
                                          <p:attrName>style.visibility</p:attrName>
                                        </p:attrNameLst>
                                      </p:cBhvr>
                                      <p:to>
                                        <p:strVal val="visible"/>
                                      </p:to>
                                    </p:set>
                                    <p:anim calcmode="lin" valueType="num">
                                      <p:cBhvr>
                                        <p:cTn id="12" dur="1000" fill="hold"/>
                                        <p:tgtEl>
                                          <p:spTgt spid="221333"/>
                                        </p:tgtEl>
                                        <p:attrNameLst>
                                          <p:attrName>ppt_x</p:attrName>
                                        </p:attrNameLst>
                                      </p:cBhvr>
                                      <p:tavLst>
                                        <p:tav tm="0">
                                          <p:val>
                                            <p:strVal val="#ppt_x-.2"/>
                                          </p:val>
                                        </p:tav>
                                        <p:tav tm="100000">
                                          <p:val>
                                            <p:strVal val="#ppt_x"/>
                                          </p:val>
                                        </p:tav>
                                      </p:tavLst>
                                    </p:anim>
                                    <p:anim calcmode="lin" valueType="num">
                                      <p:cBhvr>
                                        <p:cTn id="13" dur="1000" fill="hold"/>
                                        <p:tgtEl>
                                          <p:spTgt spid="22133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21333"/>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221334"/>
                                        </p:tgtEl>
                                        <p:attrNameLst>
                                          <p:attrName>style.visibility</p:attrName>
                                        </p:attrNameLst>
                                      </p:cBhvr>
                                      <p:to>
                                        <p:strVal val="visible"/>
                                      </p:to>
                                    </p:set>
                                    <p:anim calcmode="lin" valueType="num">
                                      <p:cBhvr>
                                        <p:cTn id="17" dur="1000" fill="hold"/>
                                        <p:tgtEl>
                                          <p:spTgt spid="221334"/>
                                        </p:tgtEl>
                                        <p:attrNameLst>
                                          <p:attrName>ppt_x</p:attrName>
                                        </p:attrNameLst>
                                      </p:cBhvr>
                                      <p:tavLst>
                                        <p:tav tm="0">
                                          <p:val>
                                            <p:strVal val="#ppt_x-.2"/>
                                          </p:val>
                                        </p:tav>
                                        <p:tav tm="100000">
                                          <p:val>
                                            <p:strVal val="#ppt_x"/>
                                          </p:val>
                                        </p:tav>
                                      </p:tavLst>
                                    </p:anim>
                                    <p:anim calcmode="lin" valueType="num">
                                      <p:cBhvr>
                                        <p:cTn id="18" dur="1000" fill="hold"/>
                                        <p:tgtEl>
                                          <p:spTgt spid="221334"/>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21334"/>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221335"/>
                                        </p:tgtEl>
                                        <p:attrNameLst>
                                          <p:attrName>style.visibility</p:attrName>
                                        </p:attrNameLst>
                                      </p:cBhvr>
                                      <p:to>
                                        <p:strVal val="visible"/>
                                      </p:to>
                                    </p:set>
                                    <p:anim calcmode="lin" valueType="num">
                                      <p:cBhvr>
                                        <p:cTn id="22" dur="1000" fill="hold"/>
                                        <p:tgtEl>
                                          <p:spTgt spid="221335"/>
                                        </p:tgtEl>
                                        <p:attrNameLst>
                                          <p:attrName>ppt_x</p:attrName>
                                        </p:attrNameLst>
                                      </p:cBhvr>
                                      <p:tavLst>
                                        <p:tav tm="0">
                                          <p:val>
                                            <p:strVal val="#ppt_x-.2"/>
                                          </p:val>
                                        </p:tav>
                                        <p:tav tm="100000">
                                          <p:val>
                                            <p:strVal val="#ppt_x"/>
                                          </p:val>
                                        </p:tav>
                                      </p:tavLst>
                                    </p:anim>
                                    <p:anim calcmode="lin" valueType="num">
                                      <p:cBhvr>
                                        <p:cTn id="23" dur="1000" fill="hold"/>
                                        <p:tgtEl>
                                          <p:spTgt spid="22133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221335"/>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221336"/>
                                        </p:tgtEl>
                                        <p:attrNameLst>
                                          <p:attrName>style.visibility</p:attrName>
                                        </p:attrNameLst>
                                      </p:cBhvr>
                                      <p:to>
                                        <p:strVal val="visible"/>
                                      </p:to>
                                    </p:set>
                                    <p:anim calcmode="lin" valueType="num">
                                      <p:cBhvr>
                                        <p:cTn id="27" dur="1000" fill="hold"/>
                                        <p:tgtEl>
                                          <p:spTgt spid="221336"/>
                                        </p:tgtEl>
                                        <p:attrNameLst>
                                          <p:attrName>ppt_x</p:attrName>
                                        </p:attrNameLst>
                                      </p:cBhvr>
                                      <p:tavLst>
                                        <p:tav tm="0">
                                          <p:val>
                                            <p:strVal val="#ppt_x-.2"/>
                                          </p:val>
                                        </p:tav>
                                        <p:tav tm="100000">
                                          <p:val>
                                            <p:strVal val="#ppt_x"/>
                                          </p:val>
                                        </p:tav>
                                      </p:tavLst>
                                    </p:anim>
                                    <p:anim calcmode="lin" valueType="num">
                                      <p:cBhvr>
                                        <p:cTn id="28" dur="1000" fill="hold"/>
                                        <p:tgtEl>
                                          <p:spTgt spid="221336"/>
                                        </p:tgtEl>
                                        <p:attrNameLst>
                                          <p:attrName>ppt_y</p:attrName>
                                        </p:attrNameLst>
                                      </p:cBhvr>
                                      <p:tavLst>
                                        <p:tav tm="0">
                                          <p:val>
                                            <p:strVal val="#ppt_y"/>
                                          </p:val>
                                        </p:tav>
                                        <p:tav tm="100000">
                                          <p:val>
                                            <p:strVal val="#ppt_y"/>
                                          </p:val>
                                        </p:tav>
                                      </p:tavLst>
                                    </p:anim>
                                    <p:animEffect transition="in" filter="wipe(right)" prLst="gradientSize: 0.1">
                                      <p:cBhvr>
                                        <p:cTn id="29" dur="1000"/>
                                        <p:tgtEl>
                                          <p:spTgt spid="221336"/>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221337"/>
                                        </p:tgtEl>
                                        <p:attrNameLst>
                                          <p:attrName>style.visibility</p:attrName>
                                        </p:attrNameLst>
                                      </p:cBhvr>
                                      <p:to>
                                        <p:strVal val="visible"/>
                                      </p:to>
                                    </p:set>
                                    <p:anim calcmode="lin" valueType="num">
                                      <p:cBhvr>
                                        <p:cTn id="32" dur="1000" fill="hold"/>
                                        <p:tgtEl>
                                          <p:spTgt spid="221337"/>
                                        </p:tgtEl>
                                        <p:attrNameLst>
                                          <p:attrName>ppt_x</p:attrName>
                                        </p:attrNameLst>
                                      </p:cBhvr>
                                      <p:tavLst>
                                        <p:tav tm="0">
                                          <p:val>
                                            <p:strVal val="#ppt_x-.2"/>
                                          </p:val>
                                        </p:tav>
                                        <p:tav tm="100000">
                                          <p:val>
                                            <p:strVal val="#ppt_x"/>
                                          </p:val>
                                        </p:tav>
                                      </p:tavLst>
                                    </p:anim>
                                    <p:anim calcmode="lin" valueType="num">
                                      <p:cBhvr>
                                        <p:cTn id="33" dur="1000" fill="hold"/>
                                        <p:tgtEl>
                                          <p:spTgt spid="221337"/>
                                        </p:tgtEl>
                                        <p:attrNameLst>
                                          <p:attrName>ppt_y</p:attrName>
                                        </p:attrNameLst>
                                      </p:cBhvr>
                                      <p:tavLst>
                                        <p:tav tm="0">
                                          <p:val>
                                            <p:strVal val="#ppt_y"/>
                                          </p:val>
                                        </p:tav>
                                        <p:tav tm="100000">
                                          <p:val>
                                            <p:strVal val="#ppt_y"/>
                                          </p:val>
                                        </p:tav>
                                      </p:tavLst>
                                    </p:anim>
                                    <p:animEffect transition="in" filter="wipe(right)" prLst="gradientSize: 0.1">
                                      <p:cBhvr>
                                        <p:cTn id="34" dur="1000"/>
                                        <p:tgtEl>
                                          <p:spTgt spid="221337"/>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221338"/>
                                        </p:tgtEl>
                                        <p:attrNameLst>
                                          <p:attrName>style.visibility</p:attrName>
                                        </p:attrNameLst>
                                      </p:cBhvr>
                                      <p:to>
                                        <p:strVal val="visible"/>
                                      </p:to>
                                    </p:set>
                                    <p:anim calcmode="lin" valueType="num">
                                      <p:cBhvr>
                                        <p:cTn id="37" dur="1000" fill="hold"/>
                                        <p:tgtEl>
                                          <p:spTgt spid="221338"/>
                                        </p:tgtEl>
                                        <p:attrNameLst>
                                          <p:attrName>ppt_x</p:attrName>
                                        </p:attrNameLst>
                                      </p:cBhvr>
                                      <p:tavLst>
                                        <p:tav tm="0">
                                          <p:val>
                                            <p:strVal val="#ppt_x-.2"/>
                                          </p:val>
                                        </p:tav>
                                        <p:tav tm="100000">
                                          <p:val>
                                            <p:strVal val="#ppt_x"/>
                                          </p:val>
                                        </p:tav>
                                      </p:tavLst>
                                    </p:anim>
                                    <p:anim calcmode="lin" valueType="num">
                                      <p:cBhvr>
                                        <p:cTn id="38" dur="1000" fill="hold"/>
                                        <p:tgtEl>
                                          <p:spTgt spid="221338"/>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21338"/>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221339"/>
                                        </p:tgtEl>
                                        <p:attrNameLst>
                                          <p:attrName>style.visibility</p:attrName>
                                        </p:attrNameLst>
                                      </p:cBhvr>
                                      <p:to>
                                        <p:strVal val="visible"/>
                                      </p:to>
                                    </p:set>
                                    <p:anim calcmode="lin" valueType="num">
                                      <p:cBhvr>
                                        <p:cTn id="42" dur="1000" fill="hold"/>
                                        <p:tgtEl>
                                          <p:spTgt spid="221339"/>
                                        </p:tgtEl>
                                        <p:attrNameLst>
                                          <p:attrName>ppt_x</p:attrName>
                                        </p:attrNameLst>
                                      </p:cBhvr>
                                      <p:tavLst>
                                        <p:tav tm="0">
                                          <p:val>
                                            <p:strVal val="#ppt_x-.2"/>
                                          </p:val>
                                        </p:tav>
                                        <p:tav tm="100000">
                                          <p:val>
                                            <p:strVal val="#ppt_x"/>
                                          </p:val>
                                        </p:tav>
                                      </p:tavLst>
                                    </p:anim>
                                    <p:anim calcmode="lin" valueType="num">
                                      <p:cBhvr>
                                        <p:cTn id="43" dur="1000" fill="hold"/>
                                        <p:tgtEl>
                                          <p:spTgt spid="221339"/>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21339"/>
                                        </p:tgtEl>
                                      </p:cBhvr>
                                    </p:animEffect>
                                  </p:childTnLst>
                                </p:cTn>
                              </p:par>
                              <p:par>
                                <p:cTn id="45" presetID="29" presetClass="entr" presetSubtype="0" fill="hold" grpId="0" nodeType="withEffect">
                                  <p:stCondLst>
                                    <p:cond delay="0"/>
                                  </p:stCondLst>
                                  <p:childTnLst>
                                    <p:set>
                                      <p:cBhvr>
                                        <p:cTn id="46" dur="1" fill="hold">
                                          <p:stCondLst>
                                            <p:cond delay="0"/>
                                          </p:stCondLst>
                                        </p:cTn>
                                        <p:tgtEl>
                                          <p:spTgt spid="221340"/>
                                        </p:tgtEl>
                                        <p:attrNameLst>
                                          <p:attrName>style.visibility</p:attrName>
                                        </p:attrNameLst>
                                      </p:cBhvr>
                                      <p:to>
                                        <p:strVal val="visible"/>
                                      </p:to>
                                    </p:set>
                                    <p:anim calcmode="lin" valueType="num">
                                      <p:cBhvr>
                                        <p:cTn id="47" dur="1000" fill="hold"/>
                                        <p:tgtEl>
                                          <p:spTgt spid="221340"/>
                                        </p:tgtEl>
                                        <p:attrNameLst>
                                          <p:attrName>ppt_x</p:attrName>
                                        </p:attrNameLst>
                                      </p:cBhvr>
                                      <p:tavLst>
                                        <p:tav tm="0">
                                          <p:val>
                                            <p:strVal val="#ppt_x-.2"/>
                                          </p:val>
                                        </p:tav>
                                        <p:tav tm="100000">
                                          <p:val>
                                            <p:strVal val="#ppt_x"/>
                                          </p:val>
                                        </p:tav>
                                      </p:tavLst>
                                    </p:anim>
                                    <p:anim calcmode="lin" valueType="num">
                                      <p:cBhvr>
                                        <p:cTn id="48" dur="1000" fill="hold"/>
                                        <p:tgtEl>
                                          <p:spTgt spid="221340"/>
                                        </p:tgtEl>
                                        <p:attrNameLst>
                                          <p:attrName>ppt_y</p:attrName>
                                        </p:attrNameLst>
                                      </p:cBhvr>
                                      <p:tavLst>
                                        <p:tav tm="0">
                                          <p:val>
                                            <p:strVal val="#ppt_y"/>
                                          </p:val>
                                        </p:tav>
                                        <p:tav tm="100000">
                                          <p:val>
                                            <p:strVal val="#ppt_y"/>
                                          </p:val>
                                        </p:tav>
                                      </p:tavLst>
                                    </p:anim>
                                    <p:animEffect transition="in" filter="wipe(right)" prLst="gradientSize: 0.1">
                                      <p:cBhvr>
                                        <p:cTn id="49" dur="1000"/>
                                        <p:tgtEl>
                                          <p:spTgt spid="221340"/>
                                        </p:tgtEl>
                                      </p:cBhvr>
                                    </p:animEffect>
                                  </p:childTnLst>
                                </p:cTn>
                              </p:par>
                              <p:par>
                                <p:cTn id="50" presetID="29" presetClass="entr" presetSubtype="0" fill="hold" grpId="0" nodeType="withEffect">
                                  <p:stCondLst>
                                    <p:cond delay="0"/>
                                  </p:stCondLst>
                                  <p:childTnLst>
                                    <p:set>
                                      <p:cBhvr>
                                        <p:cTn id="51" dur="1" fill="hold">
                                          <p:stCondLst>
                                            <p:cond delay="0"/>
                                          </p:stCondLst>
                                        </p:cTn>
                                        <p:tgtEl>
                                          <p:spTgt spid="221341"/>
                                        </p:tgtEl>
                                        <p:attrNameLst>
                                          <p:attrName>style.visibility</p:attrName>
                                        </p:attrNameLst>
                                      </p:cBhvr>
                                      <p:to>
                                        <p:strVal val="visible"/>
                                      </p:to>
                                    </p:set>
                                    <p:anim calcmode="lin" valueType="num">
                                      <p:cBhvr>
                                        <p:cTn id="52" dur="1000" fill="hold"/>
                                        <p:tgtEl>
                                          <p:spTgt spid="221341"/>
                                        </p:tgtEl>
                                        <p:attrNameLst>
                                          <p:attrName>ppt_x</p:attrName>
                                        </p:attrNameLst>
                                      </p:cBhvr>
                                      <p:tavLst>
                                        <p:tav tm="0">
                                          <p:val>
                                            <p:strVal val="#ppt_x-.2"/>
                                          </p:val>
                                        </p:tav>
                                        <p:tav tm="100000">
                                          <p:val>
                                            <p:strVal val="#ppt_x"/>
                                          </p:val>
                                        </p:tav>
                                      </p:tavLst>
                                    </p:anim>
                                    <p:anim calcmode="lin" valueType="num">
                                      <p:cBhvr>
                                        <p:cTn id="53" dur="1000" fill="hold"/>
                                        <p:tgtEl>
                                          <p:spTgt spid="221341"/>
                                        </p:tgtEl>
                                        <p:attrNameLst>
                                          <p:attrName>ppt_y</p:attrName>
                                        </p:attrNameLst>
                                      </p:cBhvr>
                                      <p:tavLst>
                                        <p:tav tm="0">
                                          <p:val>
                                            <p:strVal val="#ppt_y"/>
                                          </p:val>
                                        </p:tav>
                                        <p:tav tm="100000">
                                          <p:val>
                                            <p:strVal val="#ppt_y"/>
                                          </p:val>
                                        </p:tav>
                                      </p:tavLst>
                                    </p:anim>
                                    <p:animEffect transition="in" filter="wipe(right)" prLst="gradientSize: 0.1">
                                      <p:cBhvr>
                                        <p:cTn id="54" dur="1000"/>
                                        <p:tgtEl>
                                          <p:spTgt spid="221341"/>
                                        </p:tgtEl>
                                      </p:cBhvr>
                                    </p:animEffect>
                                  </p:childTnLst>
                                </p:cTn>
                              </p:par>
                              <p:par>
                                <p:cTn id="55" presetID="29" presetClass="entr" presetSubtype="0" fill="hold" grpId="0" nodeType="withEffect">
                                  <p:stCondLst>
                                    <p:cond delay="0"/>
                                  </p:stCondLst>
                                  <p:childTnLst>
                                    <p:set>
                                      <p:cBhvr>
                                        <p:cTn id="56" dur="1" fill="hold">
                                          <p:stCondLst>
                                            <p:cond delay="0"/>
                                          </p:stCondLst>
                                        </p:cTn>
                                        <p:tgtEl>
                                          <p:spTgt spid="221342"/>
                                        </p:tgtEl>
                                        <p:attrNameLst>
                                          <p:attrName>style.visibility</p:attrName>
                                        </p:attrNameLst>
                                      </p:cBhvr>
                                      <p:to>
                                        <p:strVal val="visible"/>
                                      </p:to>
                                    </p:set>
                                    <p:anim calcmode="lin" valueType="num">
                                      <p:cBhvr>
                                        <p:cTn id="57" dur="1000" fill="hold"/>
                                        <p:tgtEl>
                                          <p:spTgt spid="221342"/>
                                        </p:tgtEl>
                                        <p:attrNameLst>
                                          <p:attrName>ppt_x</p:attrName>
                                        </p:attrNameLst>
                                      </p:cBhvr>
                                      <p:tavLst>
                                        <p:tav tm="0">
                                          <p:val>
                                            <p:strVal val="#ppt_x-.2"/>
                                          </p:val>
                                        </p:tav>
                                        <p:tav tm="100000">
                                          <p:val>
                                            <p:strVal val="#ppt_x"/>
                                          </p:val>
                                        </p:tav>
                                      </p:tavLst>
                                    </p:anim>
                                    <p:anim calcmode="lin" valueType="num">
                                      <p:cBhvr>
                                        <p:cTn id="58" dur="1000" fill="hold"/>
                                        <p:tgtEl>
                                          <p:spTgt spid="221342"/>
                                        </p:tgtEl>
                                        <p:attrNameLst>
                                          <p:attrName>ppt_y</p:attrName>
                                        </p:attrNameLst>
                                      </p:cBhvr>
                                      <p:tavLst>
                                        <p:tav tm="0">
                                          <p:val>
                                            <p:strVal val="#ppt_y"/>
                                          </p:val>
                                        </p:tav>
                                        <p:tav tm="100000">
                                          <p:val>
                                            <p:strVal val="#ppt_y"/>
                                          </p:val>
                                        </p:tav>
                                      </p:tavLst>
                                    </p:anim>
                                    <p:animEffect transition="in" filter="wipe(right)" prLst="gradientSize: 0.1">
                                      <p:cBhvr>
                                        <p:cTn id="59" dur="1000"/>
                                        <p:tgtEl>
                                          <p:spTgt spid="221342"/>
                                        </p:tgtEl>
                                      </p:cBhvr>
                                    </p:animEffect>
                                  </p:childTnLst>
                                </p:cTn>
                              </p:par>
                              <p:par>
                                <p:cTn id="60" presetID="29" presetClass="entr" presetSubtype="0" fill="hold" grpId="0" nodeType="withEffect">
                                  <p:stCondLst>
                                    <p:cond delay="0"/>
                                  </p:stCondLst>
                                  <p:childTnLst>
                                    <p:set>
                                      <p:cBhvr>
                                        <p:cTn id="61" dur="1" fill="hold">
                                          <p:stCondLst>
                                            <p:cond delay="0"/>
                                          </p:stCondLst>
                                        </p:cTn>
                                        <p:tgtEl>
                                          <p:spTgt spid="221343"/>
                                        </p:tgtEl>
                                        <p:attrNameLst>
                                          <p:attrName>style.visibility</p:attrName>
                                        </p:attrNameLst>
                                      </p:cBhvr>
                                      <p:to>
                                        <p:strVal val="visible"/>
                                      </p:to>
                                    </p:set>
                                    <p:anim calcmode="lin" valueType="num">
                                      <p:cBhvr>
                                        <p:cTn id="62" dur="1000" fill="hold"/>
                                        <p:tgtEl>
                                          <p:spTgt spid="221343"/>
                                        </p:tgtEl>
                                        <p:attrNameLst>
                                          <p:attrName>ppt_x</p:attrName>
                                        </p:attrNameLst>
                                      </p:cBhvr>
                                      <p:tavLst>
                                        <p:tav tm="0">
                                          <p:val>
                                            <p:strVal val="#ppt_x-.2"/>
                                          </p:val>
                                        </p:tav>
                                        <p:tav tm="100000">
                                          <p:val>
                                            <p:strVal val="#ppt_x"/>
                                          </p:val>
                                        </p:tav>
                                      </p:tavLst>
                                    </p:anim>
                                    <p:anim calcmode="lin" valueType="num">
                                      <p:cBhvr>
                                        <p:cTn id="63" dur="1000" fill="hold"/>
                                        <p:tgtEl>
                                          <p:spTgt spid="221343"/>
                                        </p:tgtEl>
                                        <p:attrNameLst>
                                          <p:attrName>ppt_y</p:attrName>
                                        </p:attrNameLst>
                                      </p:cBhvr>
                                      <p:tavLst>
                                        <p:tav tm="0">
                                          <p:val>
                                            <p:strVal val="#ppt_y"/>
                                          </p:val>
                                        </p:tav>
                                        <p:tav tm="100000">
                                          <p:val>
                                            <p:strVal val="#ppt_y"/>
                                          </p:val>
                                        </p:tav>
                                      </p:tavLst>
                                    </p:anim>
                                    <p:animEffect transition="in" filter="wipe(right)" prLst="gradientSize: 0.1">
                                      <p:cBhvr>
                                        <p:cTn id="64" dur="1000"/>
                                        <p:tgtEl>
                                          <p:spTgt spid="221343"/>
                                        </p:tgtEl>
                                      </p:cBhvr>
                                    </p:animEffect>
                                  </p:childTnLst>
                                </p:cTn>
                              </p:par>
                              <p:par>
                                <p:cTn id="65" presetID="29" presetClass="entr" presetSubtype="0" fill="hold" grpId="0" nodeType="withEffect">
                                  <p:stCondLst>
                                    <p:cond delay="0"/>
                                  </p:stCondLst>
                                  <p:childTnLst>
                                    <p:set>
                                      <p:cBhvr>
                                        <p:cTn id="66" dur="1" fill="hold">
                                          <p:stCondLst>
                                            <p:cond delay="0"/>
                                          </p:stCondLst>
                                        </p:cTn>
                                        <p:tgtEl>
                                          <p:spTgt spid="221354"/>
                                        </p:tgtEl>
                                        <p:attrNameLst>
                                          <p:attrName>style.visibility</p:attrName>
                                        </p:attrNameLst>
                                      </p:cBhvr>
                                      <p:to>
                                        <p:strVal val="visible"/>
                                      </p:to>
                                    </p:set>
                                    <p:anim calcmode="lin" valueType="num">
                                      <p:cBhvr>
                                        <p:cTn id="67" dur="1000" fill="hold"/>
                                        <p:tgtEl>
                                          <p:spTgt spid="221354"/>
                                        </p:tgtEl>
                                        <p:attrNameLst>
                                          <p:attrName>ppt_x</p:attrName>
                                        </p:attrNameLst>
                                      </p:cBhvr>
                                      <p:tavLst>
                                        <p:tav tm="0">
                                          <p:val>
                                            <p:strVal val="#ppt_x-.2"/>
                                          </p:val>
                                        </p:tav>
                                        <p:tav tm="100000">
                                          <p:val>
                                            <p:strVal val="#ppt_x"/>
                                          </p:val>
                                        </p:tav>
                                      </p:tavLst>
                                    </p:anim>
                                    <p:anim calcmode="lin" valueType="num">
                                      <p:cBhvr>
                                        <p:cTn id="68" dur="1000" fill="hold"/>
                                        <p:tgtEl>
                                          <p:spTgt spid="221354"/>
                                        </p:tgtEl>
                                        <p:attrNameLst>
                                          <p:attrName>ppt_y</p:attrName>
                                        </p:attrNameLst>
                                      </p:cBhvr>
                                      <p:tavLst>
                                        <p:tav tm="0">
                                          <p:val>
                                            <p:strVal val="#ppt_y"/>
                                          </p:val>
                                        </p:tav>
                                        <p:tav tm="100000">
                                          <p:val>
                                            <p:strVal val="#ppt_y"/>
                                          </p:val>
                                        </p:tav>
                                      </p:tavLst>
                                    </p:anim>
                                    <p:animEffect transition="in" filter="wipe(right)" prLst="gradientSize: 0.1">
                                      <p:cBhvr>
                                        <p:cTn id="69" dur="1000"/>
                                        <p:tgtEl>
                                          <p:spTgt spid="221354"/>
                                        </p:tgtEl>
                                      </p:cBhvr>
                                    </p:animEffect>
                                  </p:childTnLst>
                                </p:cTn>
                              </p:par>
                            </p:childTnLst>
                          </p:cTn>
                        </p:par>
                      </p:childTnLst>
                    </p:cTn>
                  </p:par>
                  <p:par>
                    <p:cTn id="70" fill="hold">
                      <p:stCondLst>
                        <p:cond delay="indefinite"/>
                      </p:stCondLst>
                      <p:childTnLst>
                        <p:par>
                          <p:cTn id="71" fill="hold">
                            <p:stCondLst>
                              <p:cond delay="0"/>
                            </p:stCondLst>
                            <p:childTnLst>
                              <p:par>
                                <p:cTn id="72" presetID="29" presetClass="entr" presetSubtype="0" fill="hold" grpId="0" nodeType="clickEffect">
                                  <p:stCondLst>
                                    <p:cond delay="0"/>
                                  </p:stCondLst>
                                  <p:childTnLst>
                                    <p:set>
                                      <p:cBhvr>
                                        <p:cTn id="73" dur="1" fill="hold">
                                          <p:stCondLst>
                                            <p:cond delay="0"/>
                                          </p:stCondLst>
                                        </p:cTn>
                                        <p:tgtEl>
                                          <p:spTgt spid="221349"/>
                                        </p:tgtEl>
                                        <p:attrNameLst>
                                          <p:attrName>style.visibility</p:attrName>
                                        </p:attrNameLst>
                                      </p:cBhvr>
                                      <p:to>
                                        <p:strVal val="visible"/>
                                      </p:to>
                                    </p:set>
                                    <p:anim calcmode="lin" valueType="num">
                                      <p:cBhvr>
                                        <p:cTn id="74" dur="1000" fill="hold"/>
                                        <p:tgtEl>
                                          <p:spTgt spid="221349"/>
                                        </p:tgtEl>
                                        <p:attrNameLst>
                                          <p:attrName>ppt_x</p:attrName>
                                        </p:attrNameLst>
                                      </p:cBhvr>
                                      <p:tavLst>
                                        <p:tav tm="0">
                                          <p:val>
                                            <p:strVal val="#ppt_x-.2"/>
                                          </p:val>
                                        </p:tav>
                                        <p:tav tm="100000">
                                          <p:val>
                                            <p:strVal val="#ppt_x"/>
                                          </p:val>
                                        </p:tav>
                                      </p:tavLst>
                                    </p:anim>
                                    <p:anim calcmode="lin" valueType="num">
                                      <p:cBhvr>
                                        <p:cTn id="75" dur="1000" fill="hold"/>
                                        <p:tgtEl>
                                          <p:spTgt spid="221349"/>
                                        </p:tgtEl>
                                        <p:attrNameLst>
                                          <p:attrName>ppt_y</p:attrName>
                                        </p:attrNameLst>
                                      </p:cBhvr>
                                      <p:tavLst>
                                        <p:tav tm="0">
                                          <p:val>
                                            <p:strVal val="#ppt_y"/>
                                          </p:val>
                                        </p:tav>
                                        <p:tav tm="100000">
                                          <p:val>
                                            <p:strVal val="#ppt_y"/>
                                          </p:val>
                                        </p:tav>
                                      </p:tavLst>
                                    </p:anim>
                                    <p:animEffect transition="in" filter="wipe(right)" prLst="gradientSize: 0.1">
                                      <p:cBhvr>
                                        <p:cTn id="76" dur="1000"/>
                                        <p:tgtEl>
                                          <p:spTgt spid="221349"/>
                                        </p:tgtEl>
                                      </p:cBhvr>
                                    </p:animEffect>
                                  </p:childTnLst>
                                </p:cTn>
                              </p:par>
                            </p:childTnLst>
                          </p:cTn>
                        </p:par>
                      </p:childTnLst>
                    </p:cTn>
                  </p:par>
                  <p:par>
                    <p:cTn id="77" fill="hold">
                      <p:stCondLst>
                        <p:cond delay="indefinite"/>
                      </p:stCondLst>
                      <p:childTnLst>
                        <p:par>
                          <p:cTn id="78" fill="hold">
                            <p:stCondLst>
                              <p:cond delay="0"/>
                            </p:stCondLst>
                            <p:childTnLst>
                              <p:par>
                                <p:cTn id="79" presetID="29" presetClass="entr" presetSubtype="0" fill="hold" grpId="0" nodeType="clickEffect">
                                  <p:stCondLst>
                                    <p:cond delay="0"/>
                                  </p:stCondLst>
                                  <p:childTnLst>
                                    <p:set>
                                      <p:cBhvr>
                                        <p:cTn id="80" dur="1" fill="hold">
                                          <p:stCondLst>
                                            <p:cond delay="0"/>
                                          </p:stCondLst>
                                        </p:cTn>
                                        <p:tgtEl>
                                          <p:spTgt spid="221353"/>
                                        </p:tgtEl>
                                        <p:attrNameLst>
                                          <p:attrName>style.visibility</p:attrName>
                                        </p:attrNameLst>
                                      </p:cBhvr>
                                      <p:to>
                                        <p:strVal val="visible"/>
                                      </p:to>
                                    </p:set>
                                    <p:anim calcmode="lin" valueType="num">
                                      <p:cBhvr>
                                        <p:cTn id="81" dur="1000" fill="hold"/>
                                        <p:tgtEl>
                                          <p:spTgt spid="221353"/>
                                        </p:tgtEl>
                                        <p:attrNameLst>
                                          <p:attrName>ppt_x</p:attrName>
                                        </p:attrNameLst>
                                      </p:cBhvr>
                                      <p:tavLst>
                                        <p:tav tm="0">
                                          <p:val>
                                            <p:strVal val="#ppt_x-.2"/>
                                          </p:val>
                                        </p:tav>
                                        <p:tav tm="100000">
                                          <p:val>
                                            <p:strVal val="#ppt_x"/>
                                          </p:val>
                                        </p:tav>
                                      </p:tavLst>
                                    </p:anim>
                                    <p:anim calcmode="lin" valueType="num">
                                      <p:cBhvr>
                                        <p:cTn id="82" dur="1000" fill="hold"/>
                                        <p:tgtEl>
                                          <p:spTgt spid="221353"/>
                                        </p:tgtEl>
                                        <p:attrNameLst>
                                          <p:attrName>ppt_y</p:attrName>
                                        </p:attrNameLst>
                                      </p:cBhvr>
                                      <p:tavLst>
                                        <p:tav tm="0">
                                          <p:val>
                                            <p:strVal val="#ppt_y"/>
                                          </p:val>
                                        </p:tav>
                                        <p:tav tm="100000">
                                          <p:val>
                                            <p:strVal val="#ppt_y"/>
                                          </p:val>
                                        </p:tav>
                                      </p:tavLst>
                                    </p:anim>
                                    <p:animEffect transition="in" filter="wipe(right)" prLst="gradientSize: 0.1">
                                      <p:cBhvr>
                                        <p:cTn id="83" dur="1000"/>
                                        <p:tgtEl>
                                          <p:spTgt spid="221353"/>
                                        </p:tgtEl>
                                      </p:cBhvr>
                                    </p:animEffect>
                                  </p:childTnLst>
                                </p:cTn>
                              </p:par>
                            </p:childTnLst>
                          </p:cTn>
                        </p:par>
                      </p:childTnLst>
                    </p:cTn>
                  </p:par>
                  <p:par>
                    <p:cTn id="84" fill="hold">
                      <p:stCondLst>
                        <p:cond delay="indefinite"/>
                      </p:stCondLst>
                      <p:childTnLst>
                        <p:par>
                          <p:cTn id="85" fill="hold">
                            <p:stCondLst>
                              <p:cond delay="0"/>
                            </p:stCondLst>
                            <p:childTnLst>
                              <p:par>
                                <p:cTn id="86" presetID="29" presetClass="entr" presetSubtype="0" fill="hold" grpId="0" nodeType="clickEffect">
                                  <p:stCondLst>
                                    <p:cond delay="0"/>
                                  </p:stCondLst>
                                  <p:childTnLst>
                                    <p:set>
                                      <p:cBhvr>
                                        <p:cTn id="87" dur="1" fill="hold">
                                          <p:stCondLst>
                                            <p:cond delay="0"/>
                                          </p:stCondLst>
                                        </p:cTn>
                                        <p:tgtEl>
                                          <p:spTgt spid="221344"/>
                                        </p:tgtEl>
                                        <p:attrNameLst>
                                          <p:attrName>style.visibility</p:attrName>
                                        </p:attrNameLst>
                                      </p:cBhvr>
                                      <p:to>
                                        <p:strVal val="visible"/>
                                      </p:to>
                                    </p:set>
                                    <p:anim calcmode="lin" valueType="num">
                                      <p:cBhvr>
                                        <p:cTn id="88" dur="1000" fill="hold"/>
                                        <p:tgtEl>
                                          <p:spTgt spid="221344"/>
                                        </p:tgtEl>
                                        <p:attrNameLst>
                                          <p:attrName>ppt_x</p:attrName>
                                        </p:attrNameLst>
                                      </p:cBhvr>
                                      <p:tavLst>
                                        <p:tav tm="0">
                                          <p:val>
                                            <p:strVal val="#ppt_x-.2"/>
                                          </p:val>
                                        </p:tav>
                                        <p:tav tm="100000">
                                          <p:val>
                                            <p:strVal val="#ppt_x"/>
                                          </p:val>
                                        </p:tav>
                                      </p:tavLst>
                                    </p:anim>
                                    <p:anim calcmode="lin" valueType="num">
                                      <p:cBhvr>
                                        <p:cTn id="89" dur="1000" fill="hold"/>
                                        <p:tgtEl>
                                          <p:spTgt spid="221344"/>
                                        </p:tgtEl>
                                        <p:attrNameLst>
                                          <p:attrName>ppt_y</p:attrName>
                                        </p:attrNameLst>
                                      </p:cBhvr>
                                      <p:tavLst>
                                        <p:tav tm="0">
                                          <p:val>
                                            <p:strVal val="#ppt_y"/>
                                          </p:val>
                                        </p:tav>
                                        <p:tav tm="100000">
                                          <p:val>
                                            <p:strVal val="#ppt_y"/>
                                          </p:val>
                                        </p:tav>
                                      </p:tavLst>
                                    </p:anim>
                                    <p:animEffect transition="in" filter="wipe(right)" prLst="gradientSize: 0.1">
                                      <p:cBhvr>
                                        <p:cTn id="90" dur="1000"/>
                                        <p:tgtEl>
                                          <p:spTgt spid="221344"/>
                                        </p:tgtEl>
                                      </p:cBhvr>
                                    </p:animEffect>
                                  </p:childTnLst>
                                </p:cTn>
                              </p:par>
                            </p:childTnLst>
                          </p:cTn>
                        </p:par>
                      </p:childTnLst>
                    </p:cTn>
                  </p:par>
                  <p:par>
                    <p:cTn id="91" fill="hold">
                      <p:stCondLst>
                        <p:cond delay="indefinite"/>
                      </p:stCondLst>
                      <p:childTnLst>
                        <p:par>
                          <p:cTn id="92" fill="hold">
                            <p:stCondLst>
                              <p:cond delay="0"/>
                            </p:stCondLst>
                            <p:childTnLst>
                              <p:par>
                                <p:cTn id="93" presetID="29" presetClass="entr" presetSubtype="0" fill="hold" grpId="0" nodeType="clickEffect">
                                  <p:stCondLst>
                                    <p:cond delay="0"/>
                                  </p:stCondLst>
                                  <p:childTnLst>
                                    <p:set>
                                      <p:cBhvr>
                                        <p:cTn id="94" dur="1" fill="hold">
                                          <p:stCondLst>
                                            <p:cond delay="0"/>
                                          </p:stCondLst>
                                        </p:cTn>
                                        <p:tgtEl>
                                          <p:spTgt spid="221350"/>
                                        </p:tgtEl>
                                        <p:attrNameLst>
                                          <p:attrName>style.visibility</p:attrName>
                                        </p:attrNameLst>
                                      </p:cBhvr>
                                      <p:to>
                                        <p:strVal val="visible"/>
                                      </p:to>
                                    </p:set>
                                    <p:anim calcmode="lin" valueType="num">
                                      <p:cBhvr>
                                        <p:cTn id="95" dur="1000" fill="hold"/>
                                        <p:tgtEl>
                                          <p:spTgt spid="221350"/>
                                        </p:tgtEl>
                                        <p:attrNameLst>
                                          <p:attrName>ppt_x</p:attrName>
                                        </p:attrNameLst>
                                      </p:cBhvr>
                                      <p:tavLst>
                                        <p:tav tm="0">
                                          <p:val>
                                            <p:strVal val="#ppt_x-.2"/>
                                          </p:val>
                                        </p:tav>
                                        <p:tav tm="100000">
                                          <p:val>
                                            <p:strVal val="#ppt_x"/>
                                          </p:val>
                                        </p:tav>
                                      </p:tavLst>
                                    </p:anim>
                                    <p:anim calcmode="lin" valueType="num">
                                      <p:cBhvr>
                                        <p:cTn id="96" dur="1000" fill="hold"/>
                                        <p:tgtEl>
                                          <p:spTgt spid="221350"/>
                                        </p:tgtEl>
                                        <p:attrNameLst>
                                          <p:attrName>ppt_y</p:attrName>
                                        </p:attrNameLst>
                                      </p:cBhvr>
                                      <p:tavLst>
                                        <p:tav tm="0">
                                          <p:val>
                                            <p:strVal val="#ppt_y"/>
                                          </p:val>
                                        </p:tav>
                                        <p:tav tm="100000">
                                          <p:val>
                                            <p:strVal val="#ppt_y"/>
                                          </p:val>
                                        </p:tav>
                                      </p:tavLst>
                                    </p:anim>
                                    <p:animEffect transition="in" filter="wipe(right)" prLst="gradientSize: 0.1">
                                      <p:cBhvr>
                                        <p:cTn id="97" dur="1000"/>
                                        <p:tgtEl>
                                          <p:spTgt spid="221350"/>
                                        </p:tgtEl>
                                      </p:cBhvr>
                                    </p:animEffect>
                                  </p:childTnLst>
                                </p:cTn>
                              </p:par>
                            </p:childTnLst>
                          </p:cTn>
                        </p:par>
                      </p:childTnLst>
                    </p:cTn>
                  </p:par>
                  <p:par>
                    <p:cTn id="98" fill="hold">
                      <p:stCondLst>
                        <p:cond delay="indefinite"/>
                      </p:stCondLst>
                      <p:childTnLst>
                        <p:par>
                          <p:cTn id="99" fill="hold">
                            <p:stCondLst>
                              <p:cond delay="0"/>
                            </p:stCondLst>
                            <p:childTnLst>
                              <p:par>
                                <p:cTn id="100" presetID="29" presetClass="entr" presetSubtype="0" fill="hold" grpId="0" nodeType="clickEffect">
                                  <p:stCondLst>
                                    <p:cond delay="0"/>
                                  </p:stCondLst>
                                  <p:childTnLst>
                                    <p:set>
                                      <p:cBhvr>
                                        <p:cTn id="101" dur="1" fill="hold">
                                          <p:stCondLst>
                                            <p:cond delay="0"/>
                                          </p:stCondLst>
                                        </p:cTn>
                                        <p:tgtEl>
                                          <p:spTgt spid="221346"/>
                                        </p:tgtEl>
                                        <p:attrNameLst>
                                          <p:attrName>style.visibility</p:attrName>
                                        </p:attrNameLst>
                                      </p:cBhvr>
                                      <p:to>
                                        <p:strVal val="visible"/>
                                      </p:to>
                                    </p:set>
                                    <p:anim calcmode="lin" valueType="num">
                                      <p:cBhvr>
                                        <p:cTn id="102" dur="1000" fill="hold"/>
                                        <p:tgtEl>
                                          <p:spTgt spid="221346"/>
                                        </p:tgtEl>
                                        <p:attrNameLst>
                                          <p:attrName>ppt_x</p:attrName>
                                        </p:attrNameLst>
                                      </p:cBhvr>
                                      <p:tavLst>
                                        <p:tav tm="0">
                                          <p:val>
                                            <p:strVal val="#ppt_x-.2"/>
                                          </p:val>
                                        </p:tav>
                                        <p:tav tm="100000">
                                          <p:val>
                                            <p:strVal val="#ppt_x"/>
                                          </p:val>
                                        </p:tav>
                                      </p:tavLst>
                                    </p:anim>
                                    <p:anim calcmode="lin" valueType="num">
                                      <p:cBhvr>
                                        <p:cTn id="103" dur="1000" fill="hold"/>
                                        <p:tgtEl>
                                          <p:spTgt spid="221346"/>
                                        </p:tgtEl>
                                        <p:attrNameLst>
                                          <p:attrName>ppt_y</p:attrName>
                                        </p:attrNameLst>
                                      </p:cBhvr>
                                      <p:tavLst>
                                        <p:tav tm="0">
                                          <p:val>
                                            <p:strVal val="#ppt_y"/>
                                          </p:val>
                                        </p:tav>
                                        <p:tav tm="100000">
                                          <p:val>
                                            <p:strVal val="#ppt_y"/>
                                          </p:val>
                                        </p:tav>
                                      </p:tavLst>
                                    </p:anim>
                                    <p:animEffect transition="in" filter="wipe(right)" prLst="gradientSize: 0.1">
                                      <p:cBhvr>
                                        <p:cTn id="104" dur="1000"/>
                                        <p:tgtEl>
                                          <p:spTgt spid="221346"/>
                                        </p:tgtEl>
                                      </p:cBhvr>
                                    </p:animEffect>
                                  </p:childTnLst>
                                </p:cTn>
                              </p:par>
                            </p:childTnLst>
                          </p:cTn>
                        </p:par>
                      </p:childTnLst>
                    </p:cTn>
                  </p:par>
                  <p:par>
                    <p:cTn id="105" fill="hold">
                      <p:stCondLst>
                        <p:cond delay="indefinite"/>
                      </p:stCondLst>
                      <p:childTnLst>
                        <p:par>
                          <p:cTn id="106" fill="hold">
                            <p:stCondLst>
                              <p:cond delay="0"/>
                            </p:stCondLst>
                            <p:childTnLst>
                              <p:par>
                                <p:cTn id="107" presetID="29" presetClass="entr" presetSubtype="0" fill="hold" grpId="0" nodeType="clickEffect">
                                  <p:stCondLst>
                                    <p:cond delay="0"/>
                                  </p:stCondLst>
                                  <p:childTnLst>
                                    <p:set>
                                      <p:cBhvr>
                                        <p:cTn id="108" dur="1" fill="hold">
                                          <p:stCondLst>
                                            <p:cond delay="0"/>
                                          </p:stCondLst>
                                        </p:cTn>
                                        <p:tgtEl>
                                          <p:spTgt spid="221351"/>
                                        </p:tgtEl>
                                        <p:attrNameLst>
                                          <p:attrName>style.visibility</p:attrName>
                                        </p:attrNameLst>
                                      </p:cBhvr>
                                      <p:to>
                                        <p:strVal val="visible"/>
                                      </p:to>
                                    </p:set>
                                    <p:anim calcmode="lin" valueType="num">
                                      <p:cBhvr>
                                        <p:cTn id="109" dur="1000" fill="hold"/>
                                        <p:tgtEl>
                                          <p:spTgt spid="221351"/>
                                        </p:tgtEl>
                                        <p:attrNameLst>
                                          <p:attrName>ppt_x</p:attrName>
                                        </p:attrNameLst>
                                      </p:cBhvr>
                                      <p:tavLst>
                                        <p:tav tm="0">
                                          <p:val>
                                            <p:strVal val="#ppt_x-.2"/>
                                          </p:val>
                                        </p:tav>
                                        <p:tav tm="100000">
                                          <p:val>
                                            <p:strVal val="#ppt_x"/>
                                          </p:val>
                                        </p:tav>
                                      </p:tavLst>
                                    </p:anim>
                                    <p:anim calcmode="lin" valueType="num">
                                      <p:cBhvr>
                                        <p:cTn id="110" dur="1000" fill="hold"/>
                                        <p:tgtEl>
                                          <p:spTgt spid="221351"/>
                                        </p:tgtEl>
                                        <p:attrNameLst>
                                          <p:attrName>ppt_y</p:attrName>
                                        </p:attrNameLst>
                                      </p:cBhvr>
                                      <p:tavLst>
                                        <p:tav tm="0">
                                          <p:val>
                                            <p:strVal val="#ppt_y"/>
                                          </p:val>
                                        </p:tav>
                                        <p:tav tm="100000">
                                          <p:val>
                                            <p:strVal val="#ppt_y"/>
                                          </p:val>
                                        </p:tav>
                                      </p:tavLst>
                                    </p:anim>
                                    <p:animEffect transition="in" filter="wipe(right)" prLst="gradientSize: 0.1">
                                      <p:cBhvr>
                                        <p:cTn id="111" dur="1000"/>
                                        <p:tgtEl>
                                          <p:spTgt spid="221351"/>
                                        </p:tgtEl>
                                      </p:cBhvr>
                                    </p:animEffect>
                                  </p:childTnLst>
                                </p:cTn>
                              </p:par>
                            </p:childTnLst>
                          </p:cTn>
                        </p:par>
                      </p:childTnLst>
                    </p:cTn>
                  </p:par>
                  <p:par>
                    <p:cTn id="112" fill="hold">
                      <p:stCondLst>
                        <p:cond delay="indefinite"/>
                      </p:stCondLst>
                      <p:childTnLst>
                        <p:par>
                          <p:cTn id="113" fill="hold">
                            <p:stCondLst>
                              <p:cond delay="0"/>
                            </p:stCondLst>
                            <p:childTnLst>
                              <p:par>
                                <p:cTn id="114" presetID="29" presetClass="entr" presetSubtype="0" fill="hold" grpId="0" nodeType="clickEffect">
                                  <p:stCondLst>
                                    <p:cond delay="0"/>
                                  </p:stCondLst>
                                  <p:childTnLst>
                                    <p:set>
                                      <p:cBhvr>
                                        <p:cTn id="115" dur="1" fill="hold">
                                          <p:stCondLst>
                                            <p:cond delay="0"/>
                                          </p:stCondLst>
                                        </p:cTn>
                                        <p:tgtEl>
                                          <p:spTgt spid="221348"/>
                                        </p:tgtEl>
                                        <p:attrNameLst>
                                          <p:attrName>style.visibility</p:attrName>
                                        </p:attrNameLst>
                                      </p:cBhvr>
                                      <p:to>
                                        <p:strVal val="visible"/>
                                      </p:to>
                                    </p:set>
                                    <p:anim calcmode="lin" valueType="num">
                                      <p:cBhvr>
                                        <p:cTn id="116" dur="1000" fill="hold"/>
                                        <p:tgtEl>
                                          <p:spTgt spid="221348"/>
                                        </p:tgtEl>
                                        <p:attrNameLst>
                                          <p:attrName>ppt_x</p:attrName>
                                        </p:attrNameLst>
                                      </p:cBhvr>
                                      <p:tavLst>
                                        <p:tav tm="0">
                                          <p:val>
                                            <p:strVal val="#ppt_x-.2"/>
                                          </p:val>
                                        </p:tav>
                                        <p:tav tm="100000">
                                          <p:val>
                                            <p:strVal val="#ppt_x"/>
                                          </p:val>
                                        </p:tav>
                                      </p:tavLst>
                                    </p:anim>
                                    <p:anim calcmode="lin" valueType="num">
                                      <p:cBhvr>
                                        <p:cTn id="117" dur="1000" fill="hold"/>
                                        <p:tgtEl>
                                          <p:spTgt spid="221348"/>
                                        </p:tgtEl>
                                        <p:attrNameLst>
                                          <p:attrName>ppt_y</p:attrName>
                                        </p:attrNameLst>
                                      </p:cBhvr>
                                      <p:tavLst>
                                        <p:tav tm="0">
                                          <p:val>
                                            <p:strVal val="#ppt_y"/>
                                          </p:val>
                                        </p:tav>
                                        <p:tav tm="100000">
                                          <p:val>
                                            <p:strVal val="#ppt_y"/>
                                          </p:val>
                                        </p:tav>
                                      </p:tavLst>
                                    </p:anim>
                                    <p:animEffect transition="in" filter="wipe(right)" prLst="gradientSize: 0.1">
                                      <p:cBhvr>
                                        <p:cTn id="118" dur="1000"/>
                                        <p:tgtEl>
                                          <p:spTgt spid="221348"/>
                                        </p:tgtEl>
                                      </p:cBhvr>
                                    </p:animEffect>
                                  </p:childTnLst>
                                </p:cTn>
                              </p:par>
                            </p:childTnLst>
                          </p:cTn>
                        </p:par>
                      </p:childTnLst>
                    </p:cTn>
                  </p:par>
                  <p:par>
                    <p:cTn id="119" fill="hold">
                      <p:stCondLst>
                        <p:cond delay="indefinite"/>
                      </p:stCondLst>
                      <p:childTnLst>
                        <p:par>
                          <p:cTn id="120" fill="hold">
                            <p:stCondLst>
                              <p:cond delay="0"/>
                            </p:stCondLst>
                            <p:childTnLst>
                              <p:par>
                                <p:cTn id="121" presetID="29" presetClass="entr" presetSubtype="0" fill="hold" grpId="0" nodeType="clickEffect">
                                  <p:stCondLst>
                                    <p:cond delay="0"/>
                                  </p:stCondLst>
                                  <p:childTnLst>
                                    <p:set>
                                      <p:cBhvr>
                                        <p:cTn id="122" dur="1" fill="hold">
                                          <p:stCondLst>
                                            <p:cond delay="0"/>
                                          </p:stCondLst>
                                        </p:cTn>
                                        <p:tgtEl>
                                          <p:spTgt spid="221345"/>
                                        </p:tgtEl>
                                        <p:attrNameLst>
                                          <p:attrName>style.visibility</p:attrName>
                                        </p:attrNameLst>
                                      </p:cBhvr>
                                      <p:to>
                                        <p:strVal val="visible"/>
                                      </p:to>
                                    </p:set>
                                    <p:anim calcmode="lin" valueType="num">
                                      <p:cBhvr>
                                        <p:cTn id="123" dur="1000" fill="hold"/>
                                        <p:tgtEl>
                                          <p:spTgt spid="221345"/>
                                        </p:tgtEl>
                                        <p:attrNameLst>
                                          <p:attrName>ppt_x</p:attrName>
                                        </p:attrNameLst>
                                      </p:cBhvr>
                                      <p:tavLst>
                                        <p:tav tm="0">
                                          <p:val>
                                            <p:strVal val="#ppt_x-.2"/>
                                          </p:val>
                                        </p:tav>
                                        <p:tav tm="100000">
                                          <p:val>
                                            <p:strVal val="#ppt_x"/>
                                          </p:val>
                                        </p:tav>
                                      </p:tavLst>
                                    </p:anim>
                                    <p:anim calcmode="lin" valueType="num">
                                      <p:cBhvr>
                                        <p:cTn id="124" dur="1000" fill="hold"/>
                                        <p:tgtEl>
                                          <p:spTgt spid="221345"/>
                                        </p:tgtEl>
                                        <p:attrNameLst>
                                          <p:attrName>ppt_y</p:attrName>
                                        </p:attrNameLst>
                                      </p:cBhvr>
                                      <p:tavLst>
                                        <p:tav tm="0">
                                          <p:val>
                                            <p:strVal val="#ppt_y"/>
                                          </p:val>
                                        </p:tav>
                                        <p:tav tm="100000">
                                          <p:val>
                                            <p:strVal val="#ppt_y"/>
                                          </p:val>
                                        </p:tav>
                                      </p:tavLst>
                                    </p:anim>
                                    <p:animEffect transition="in" filter="wipe(right)" prLst="gradientSize: 0.1">
                                      <p:cBhvr>
                                        <p:cTn id="125" dur="1000"/>
                                        <p:tgtEl>
                                          <p:spTgt spid="221345"/>
                                        </p:tgtEl>
                                      </p:cBhvr>
                                    </p:animEffect>
                                  </p:childTnLst>
                                </p:cTn>
                              </p:par>
                            </p:childTnLst>
                          </p:cTn>
                        </p:par>
                      </p:childTnLst>
                    </p:cTn>
                  </p:par>
                  <p:par>
                    <p:cTn id="126" fill="hold">
                      <p:stCondLst>
                        <p:cond delay="indefinite"/>
                      </p:stCondLst>
                      <p:childTnLst>
                        <p:par>
                          <p:cTn id="127" fill="hold">
                            <p:stCondLst>
                              <p:cond delay="0"/>
                            </p:stCondLst>
                            <p:childTnLst>
                              <p:par>
                                <p:cTn id="128" presetID="29" presetClass="entr" presetSubtype="0" fill="hold" grpId="0" nodeType="clickEffect">
                                  <p:stCondLst>
                                    <p:cond delay="0"/>
                                  </p:stCondLst>
                                  <p:childTnLst>
                                    <p:set>
                                      <p:cBhvr>
                                        <p:cTn id="129" dur="1" fill="hold">
                                          <p:stCondLst>
                                            <p:cond delay="0"/>
                                          </p:stCondLst>
                                        </p:cTn>
                                        <p:tgtEl>
                                          <p:spTgt spid="221347"/>
                                        </p:tgtEl>
                                        <p:attrNameLst>
                                          <p:attrName>style.visibility</p:attrName>
                                        </p:attrNameLst>
                                      </p:cBhvr>
                                      <p:to>
                                        <p:strVal val="visible"/>
                                      </p:to>
                                    </p:set>
                                    <p:anim calcmode="lin" valueType="num">
                                      <p:cBhvr>
                                        <p:cTn id="130" dur="1000" fill="hold"/>
                                        <p:tgtEl>
                                          <p:spTgt spid="221347"/>
                                        </p:tgtEl>
                                        <p:attrNameLst>
                                          <p:attrName>ppt_x</p:attrName>
                                        </p:attrNameLst>
                                      </p:cBhvr>
                                      <p:tavLst>
                                        <p:tav tm="0">
                                          <p:val>
                                            <p:strVal val="#ppt_x-.2"/>
                                          </p:val>
                                        </p:tav>
                                        <p:tav tm="100000">
                                          <p:val>
                                            <p:strVal val="#ppt_x"/>
                                          </p:val>
                                        </p:tav>
                                      </p:tavLst>
                                    </p:anim>
                                    <p:anim calcmode="lin" valueType="num">
                                      <p:cBhvr>
                                        <p:cTn id="131" dur="1000" fill="hold"/>
                                        <p:tgtEl>
                                          <p:spTgt spid="221347"/>
                                        </p:tgtEl>
                                        <p:attrNameLst>
                                          <p:attrName>ppt_y</p:attrName>
                                        </p:attrNameLst>
                                      </p:cBhvr>
                                      <p:tavLst>
                                        <p:tav tm="0">
                                          <p:val>
                                            <p:strVal val="#ppt_y"/>
                                          </p:val>
                                        </p:tav>
                                        <p:tav tm="100000">
                                          <p:val>
                                            <p:strVal val="#ppt_y"/>
                                          </p:val>
                                        </p:tav>
                                      </p:tavLst>
                                    </p:anim>
                                    <p:animEffect transition="in" filter="wipe(right)" prLst="gradientSize: 0.1">
                                      <p:cBhvr>
                                        <p:cTn id="132" dur="1000"/>
                                        <p:tgtEl>
                                          <p:spTgt spid="221347"/>
                                        </p:tgtEl>
                                      </p:cBhvr>
                                    </p:animEffect>
                                  </p:childTnLst>
                                </p:cTn>
                              </p:par>
                            </p:childTnLst>
                          </p:cTn>
                        </p:par>
                      </p:childTnLst>
                    </p:cTn>
                  </p:par>
                  <p:par>
                    <p:cTn id="133" fill="hold">
                      <p:stCondLst>
                        <p:cond delay="indefinite"/>
                      </p:stCondLst>
                      <p:childTnLst>
                        <p:par>
                          <p:cTn id="134" fill="hold">
                            <p:stCondLst>
                              <p:cond delay="0"/>
                            </p:stCondLst>
                            <p:childTnLst>
                              <p:par>
                                <p:cTn id="135" presetID="29" presetClass="entr" presetSubtype="0" fill="hold" grpId="0" nodeType="clickEffect">
                                  <p:stCondLst>
                                    <p:cond delay="0"/>
                                  </p:stCondLst>
                                  <p:childTnLst>
                                    <p:set>
                                      <p:cBhvr>
                                        <p:cTn id="136" dur="1" fill="hold">
                                          <p:stCondLst>
                                            <p:cond delay="0"/>
                                          </p:stCondLst>
                                        </p:cTn>
                                        <p:tgtEl>
                                          <p:spTgt spid="221352"/>
                                        </p:tgtEl>
                                        <p:attrNameLst>
                                          <p:attrName>style.visibility</p:attrName>
                                        </p:attrNameLst>
                                      </p:cBhvr>
                                      <p:to>
                                        <p:strVal val="visible"/>
                                      </p:to>
                                    </p:set>
                                    <p:anim calcmode="lin" valueType="num">
                                      <p:cBhvr>
                                        <p:cTn id="137" dur="1000" fill="hold"/>
                                        <p:tgtEl>
                                          <p:spTgt spid="221352"/>
                                        </p:tgtEl>
                                        <p:attrNameLst>
                                          <p:attrName>ppt_x</p:attrName>
                                        </p:attrNameLst>
                                      </p:cBhvr>
                                      <p:tavLst>
                                        <p:tav tm="0">
                                          <p:val>
                                            <p:strVal val="#ppt_x-.2"/>
                                          </p:val>
                                        </p:tav>
                                        <p:tav tm="100000">
                                          <p:val>
                                            <p:strVal val="#ppt_x"/>
                                          </p:val>
                                        </p:tav>
                                      </p:tavLst>
                                    </p:anim>
                                    <p:anim calcmode="lin" valueType="num">
                                      <p:cBhvr>
                                        <p:cTn id="138" dur="1000" fill="hold"/>
                                        <p:tgtEl>
                                          <p:spTgt spid="221352"/>
                                        </p:tgtEl>
                                        <p:attrNameLst>
                                          <p:attrName>ppt_y</p:attrName>
                                        </p:attrNameLst>
                                      </p:cBhvr>
                                      <p:tavLst>
                                        <p:tav tm="0">
                                          <p:val>
                                            <p:strVal val="#ppt_y"/>
                                          </p:val>
                                        </p:tav>
                                        <p:tav tm="100000">
                                          <p:val>
                                            <p:strVal val="#ppt_y"/>
                                          </p:val>
                                        </p:tav>
                                      </p:tavLst>
                                    </p:anim>
                                    <p:animEffect transition="in" filter="wipe(right)" prLst="gradientSize: 0.1">
                                      <p:cBhvr>
                                        <p:cTn id="139" dur="1000"/>
                                        <p:tgtEl>
                                          <p:spTgt spid="221352"/>
                                        </p:tgtEl>
                                      </p:cBhvr>
                                    </p:animEffect>
                                  </p:childTnLst>
                                </p:cTn>
                              </p:par>
                            </p:childTnLst>
                          </p:cTn>
                        </p:par>
                      </p:childTnLst>
                    </p:cTn>
                  </p:par>
                  <p:par>
                    <p:cTn id="140" fill="hold">
                      <p:stCondLst>
                        <p:cond delay="indefinite"/>
                      </p:stCondLst>
                      <p:childTnLst>
                        <p:par>
                          <p:cTn id="141" fill="hold">
                            <p:stCondLst>
                              <p:cond delay="0"/>
                            </p:stCondLst>
                            <p:childTnLst>
                              <p:par>
                                <p:cTn id="142" presetID="29" presetClass="entr" presetSubtype="0" fill="hold" grpId="0" nodeType="clickEffect">
                                  <p:stCondLst>
                                    <p:cond delay="0"/>
                                  </p:stCondLst>
                                  <p:childTnLst>
                                    <p:set>
                                      <p:cBhvr>
                                        <p:cTn id="143" dur="1" fill="hold">
                                          <p:stCondLst>
                                            <p:cond delay="0"/>
                                          </p:stCondLst>
                                        </p:cTn>
                                        <p:tgtEl>
                                          <p:spTgt spid="221355"/>
                                        </p:tgtEl>
                                        <p:attrNameLst>
                                          <p:attrName>style.visibility</p:attrName>
                                        </p:attrNameLst>
                                      </p:cBhvr>
                                      <p:to>
                                        <p:strVal val="visible"/>
                                      </p:to>
                                    </p:set>
                                    <p:anim calcmode="lin" valueType="num">
                                      <p:cBhvr>
                                        <p:cTn id="144" dur="1000" fill="hold"/>
                                        <p:tgtEl>
                                          <p:spTgt spid="221355"/>
                                        </p:tgtEl>
                                        <p:attrNameLst>
                                          <p:attrName>ppt_x</p:attrName>
                                        </p:attrNameLst>
                                      </p:cBhvr>
                                      <p:tavLst>
                                        <p:tav tm="0">
                                          <p:val>
                                            <p:strVal val="#ppt_x-.2"/>
                                          </p:val>
                                        </p:tav>
                                        <p:tav tm="100000">
                                          <p:val>
                                            <p:strVal val="#ppt_x"/>
                                          </p:val>
                                        </p:tav>
                                      </p:tavLst>
                                    </p:anim>
                                    <p:anim calcmode="lin" valueType="num">
                                      <p:cBhvr>
                                        <p:cTn id="145" dur="1000" fill="hold"/>
                                        <p:tgtEl>
                                          <p:spTgt spid="221355"/>
                                        </p:tgtEl>
                                        <p:attrNameLst>
                                          <p:attrName>ppt_y</p:attrName>
                                        </p:attrNameLst>
                                      </p:cBhvr>
                                      <p:tavLst>
                                        <p:tav tm="0">
                                          <p:val>
                                            <p:strVal val="#ppt_y"/>
                                          </p:val>
                                        </p:tav>
                                        <p:tav tm="100000">
                                          <p:val>
                                            <p:strVal val="#ppt_y"/>
                                          </p:val>
                                        </p:tav>
                                      </p:tavLst>
                                    </p:anim>
                                    <p:animEffect transition="in" filter="wipe(right)" prLst="gradientSize: 0.1">
                                      <p:cBhvr>
                                        <p:cTn id="146" dur="1000"/>
                                        <p:tgtEl>
                                          <p:spTgt spid="221355"/>
                                        </p:tgtEl>
                                      </p:cBhvr>
                                    </p:animEffect>
                                  </p:childTnLst>
                                </p:cTn>
                              </p:par>
                              <p:par>
                                <p:cTn id="147" presetID="29" presetClass="entr" presetSubtype="0" fill="hold" grpId="0" nodeType="withEffect">
                                  <p:stCondLst>
                                    <p:cond delay="0"/>
                                  </p:stCondLst>
                                  <p:childTnLst>
                                    <p:set>
                                      <p:cBhvr>
                                        <p:cTn id="148" dur="1" fill="hold">
                                          <p:stCondLst>
                                            <p:cond delay="0"/>
                                          </p:stCondLst>
                                        </p:cTn>
                                        <p:tgtEl>
                                          <p:spTgt spid="221356"/>
                                        </p:tgtEl>
                                        <p:attrNameLst>
                                          <p:attrName>style.visibility</p:attrName>
                                        </p:attrNameLst>
                                      </p:cBhvr>
                                      <p:to>
                                        <p:strVal val="visible"/>
                                      </p:to>
                                    </p:set>
                                    <p:anim calcmode="lin" valueType="num">
                                      <p:cBhvr>
                                        <p:cTn id="149" dur="1000" fill="hold"/>
                                        <p:tgtEl>
                                          <p:spTgt spid="221356"/>
                                        </p:tgtEl>
                                        <p:attrNameLst>
                                          <p:attrName>ppt_x</p:attrName>
                                        </p:attrNameLst>
                                      </p:cBhvr>
                                      <p:tavLst>
                                        <p:tav tm="0">
                                          <p:val>
                                            <p:strVal val="#ppt_x-.2"/>
                                          </p:val>
                                        </p:tav>
                                        <p:tav tm="100000">
                                          <p:val>
                                            <p:strVal val="#ppt_x"/>
                                          </p:val>
                                        </p:tav>
                                      </p:tavLst>
                                    </p:anim>
                                    <p:anim calcmode="lin" valueType="num">
                                      <p:cBhvr>
                                        <p:cTn id="150" dur="1000" fill="hold"/>
                                        <p:tgtEl>
                                          <p:spTgt spid="221356"/>
                                        </p:tgtEl>
                                        <p:attrNameLst>
                                          <p:attrName>ppt_y</p:attrName>
                                        </p:attrNameLst>
                                      </p:cBhvr>
                                      <p:tavLst>
                                        <p:tav tm="0">
                                          <p:val>
                                            <p:strVal val="#ppt_y"/>
                                          </p:val>
                                        </p:tav>
                                        <p:tav tm="100000">
                                          <p:val>
                                            <p:strVal val="#ppt_y"/>
                                          </p:val>
                                        </p:tav>
                                      </p:tavLst>
                                    </p:anim>
                                    <p:animEffect transition="in" filter="wipe(right)" prLst="gradientSize: 0.1">
                                      <p:cBhvr>
                                        <p:cTn id="151" dur="1000"/>
                                        <p:tgtEl>
                                          <p:spTgt spid="221356"/>
                                        </p:tgtEl>
                                      </p:cBhvr>
                                    </p:animEffect>
                                  </p:childTnLst>
                                </p:cTn>
                              </p:par>
                              <p:par>
                                <p:cTn id="152" presetID="29" presetClass="entr" presetSubtype="0" fill="hold" grpId="0" nodeType="withEffect">
                                  <p:stCondLst>
                                    <p:cond delay="0"/>
                                  </p:stCondLst>
                                  <p:childTnLst>
                                    <p:set>
                                      <p:cBhvr>
                                        <p:cTn id="153" dur="1" fill="hold">
                                          <p:stCondLst>
                                            <p:cond delay="0"/>
                                          </p:stCondLst>
                                        </p:cTn>
                                        <p:tgtEl>
                                          <p:spTgt spid="221357"/>
                                        </p:tgtEl>
                                        <p:attrNameLst>
                                          <p:attrName>style.visibility</p:attrName>
                                        </p:attrNameLst>
                                      </p:cBhvr>
                                      <p:to>
                                        <p:strVal val="visible"/>
                                      </p:to>
                                    </p:set>
                                    <p:anim calcmode="lin" valueType="num">
                                      <p:cBhvr>
                                        <p:cTn id="154" dur="1000" fill="hold"/>
                                        <p:tgtEl>
                                          <p:spTgt spid="221357"/>
                                        </p:tgtEl>
                                        <p:attrNameLst>
                                          <p:attrName>ppt_x</p:attrName>
                                        </p:attrNameLst>
                                      </p:cBhvr>
                                      <p:tavLst>
                                        <p:tav tm="0">
                                          <p:val>
                                            <p:strVal val="#ppt_x-.2"/>
                                          </p:val>
                                        </p:tav>
                                        <p:tav tm="100000">
                                          <p:val>
                                            <p:strVal val="#ppt_x"/>
                                          </p:val>
                                        </p:tav>
                                      </p:tavLst>
                                    </p:anim>
                                    <p:anim calcmode="lin" valueType="num">
                                      <p:cBhvr>
                                        <p:cTn id="155" dur="1000" fill="hold"/>
                                        <p:tgtEl>
                                          <p:spTgt spid="221357"/>
                                        </p:tgtEl>
                                        <p:attrNameLst>
                                          <p:attrName>ppt_y</p:attrName>
                                        </p:attrNameLst>
                                      </p:cBhvr>
                                      <p:tavLst>
                                        <p:tav tm="0">
                                          <p:val>
                                            <p:strVal val="#ppt_y"/>
                                          </p:val>
                                        </p:tav>
                                        <p:tav tm="100000">
                                          <p:val>
                                            <p:strVal val="#ppt_y"/>
                                          </p:val>
                                        </p:tav>
                                      </p:tavLst>
                                    </p:anim>
                                    <p:animEffect transition="in" filter="wipe(right)" prLst="gradientSize: 0.1">
                                      <p:cBhvr>
                                        <p:cTn id="156" dur="1000"/>
                                        <p:tgtEl>
                                          <p:spTgt spid="221357"/>
                                        </p:tgtEl>
                                      </p:cBhvr>
                                    </p:animEffect>
                                  </p:childTnLst>
                                </p:cTn>
                              </p:par>
                              <p:par>
                                <p:cTn id="157" presetID="29" presetClass="entr" presetSubtype="0" fill="hold" grpId="0" nodeType="withEffect">
                                  <p:stCondLst>
                                    <p:cond delay="0"/>
                                  </p:stCondLst>
                                  <p:childTnLst>
                                    <p:set>
                                      <p:cBhvr>
                                        <p:cTn id="158" dur="1" fill="hold">
                                          <p:stCondLst>
                                            <p:cond delay="0"/>
                                          </p:stCondLst>
                                        </p:cTn>
                                        <p:tgtEl>
                                          <p:spTgt spid="221358"/>
                                        </p:tgtEl>
                                        <p:attrNameLst>
                                          <p:attrName>style.visibility</p:attrName>
                                        </p:attrNameLst>
                                      </p:cBhvr>
                                      <p:to>
                                        <p:strVal val="visible"/>
                                      </p:to>
                                    </p:set>
                                    <p:anim calcmode="lin" valueType="num">
                                      <p:cBhvr>
                                        <p:cTn id="159" dur="1000" fill="hold"/>
                                        <p:tgtEl>
                                          <p:spTgt spid="221358"/>
                                        </p:tgtEl>
                                        <p:attrNameLst>
                                          <p:attrName>ppt_x</p:attrName>
                                        </p:attrNameLst>
                                      </p:cBhvr>
                                      <p:tavLst>
                                        <p:tav tm="0">
                                          <p:val>
                                            <p:strVal val="#ppt_x-.2"/>
                                          </p:val>
                                        </p:tav>
                                        <p:tav tm="100000">
                                          <p:val>
                                            <p:strVal val="#ppt_x"/>
                                          </p:val>
                                        </p:tav>
                                      </p:tavLst>
                                    </p:anim>
                                    <p:anim calcmode="lin" valueType="num">
                                      <p:cBhvr>
                                        <p:cTn id="160" dur="1000" fill="hold"/>
                                        <p:tgtEl>
                                          <p:spTgt spid="221358"/>
                                        </p:tgtEl>
                                        <p:attrNameLst>
                                          <p:attrName>ppt_y</p:attrName>
                                        </p:attrNameLst>
                                      </p:cBhvr>
                                      <p:tavLst>
                                        <p:tav tm="0">
                                          <p:val>
                                            <p:strVal val="#ppt_y"/>
                                          </p:val>
                                        </p:tav>
                                        <p:tav tm="100000">
                                          <p:val>
                                            <p:strVal val="#ppt_y"/>
                                          </p:val>
                                        </p:tav>
                                      </p:tavLst>
                                    </p:anim>
                                    <p:animEffect transition="in" filter="wipe(right)" prLst="gradientSize: 0.1">
                                      <p:cBhvr>
                                        <p:cTn id="161" dur="1000"/>
                                        <p:tgtEl>
                                          <p:spTgt spid="221358"/>
                                        </p:tgtEl>
                                      </p:cBhvr>
                                    </p:animEffect>
                                  </p:childTnLst>
                                </p:cTn>
                              </p:par>
                              <p:par>
                                <p:cTn id="162" presetID="29" presetClass="entr" presetSubtype="0" fill="hold" grpId="0" nodeType="withEffect">
                                  <p:stCondLst>
                                    <p:cond delay="0"/>
                                  </p:stCondLst>
                                  <p:childTnLst>
                                    <p:set>
                                      <p:cBhvr>
                                        <p:cTn id="163" dur="1" fill="hold">
                                          <p:stCondLst>
                                            <p:cond delay="0"/>
                                          </p:stCondLst>
                                        </p:cTn>
                                        <p:tgtEl>
                                          <p:spTgt spid="221359"/>
                                        </p:tgtEl>
                                        <p:attrNameLst>
                                          <p:attrName>style.visibility</p:attrName>
                                        </p:attrNameLst>
                                      </p:cBhvr>
                                      <p:to>
                                        <p:strVal val="visible"/>
                                      </p:to>
                                    </p:set>
                                    <p:anim calcmode="lin" valueType="num">
                                      <p:cBhvr>
                                        <p:cTn id="164" dur="1000" fill="hold"/>
                                        <p:tgtEl>
                                          <p:spTgt spid="221359"/>
                                        </p:tgtEl>
                                        <p:attrNameLst>
                                          <p:attrName>ppt_x</p:attrName>
                                        </p:attrNameLst>
                                      </p:cBhvr>
                                      <p:tavLst>
                                        <p:tav tm="0">
                                          <p:val>
                                            <p:strVal val="#ppt_x-.2"/>
                                          </p:val>
                                        </p:tav>
                                        <p:tav tm="100000">
                                          <p:val>
                                            <p:strVal val="#ppt_x"/>
                                          </p:val>
                                        </p:tav>
                                      </p:tavLst>
                                    </p:anim>
                                    <p:anim calcmode="lin" valueType="num">
                                      <p:cBhvr>
                                        <p:cTn id="165" dur="1000" fill="hold"/>
                                        <p:tgtEl>
                                          <p:spTgt spid="221359"/>
                                        </p:tgtEl>
                                        <p:attrNameLst>
                                          <p:attrName>ppt_y</p:attrName>
                                        </p:attrNameLst>
                                      </p:cBhvr>
                                      <p:tavLst>
                                        <p:tav tm="0">
                                          <p:val>
                                            <p:strVal val="#ppt_y"/>
                                          </p:val>
                                        </p:tav>
                                        <p:tav tm="100000">
                                          <p:val>
                                            <p:strVal val="#ppt_y"/>
                                          </p:val>
                                        </p:tav>
                                      </p:tavLst>
                                    </p:anim>
                                    <p:animEffect transition="in" filter="wipe(right)" prLst="gradientSize: 0.1">
                                      <p:cBhvr>
                                        <p:cTn id="166" dur="1000"/>
                                        <p:tgtEl>
                                          <p:spTgt spid="221359"/>
                                        </p:tgtEl>
                                      </p:cBhvr>
                                    </p:animEffect>
                                  </p:childTnLst>
                                </p:cTn>
                              </p:par>
                              <p:par>
                                <p:cTn id="167" presetID="29" presetClass="entr" presetSubtype="0" fill="hold" grpId="0" nodeType="withEffect">
                                  <p:stCondLst>
                                    <p:cond delay="0"/>
                                  </p:stCondLst>
                                  <p:childTnLst>
                                    <p:set>
                                      <p:cBhvr>
                                        <p:cTn id="168" dur="1" fill="hold">
                                          <p:stCondLst>
                                            <p:cond delay="0"/>
                                          </p:stCondLst>
                                        </p:cTn>
                                        <p:tgtEl>
                                          <p:spTgt spid="221360"/>
                                        </p:tgtEl>
                                        <p:attrNameLst>
                                          <p:attrName>style.visibility</p:attrName>
                                        </p:attrNameLst>
                                      </p:cBhvr>
                                      <p:to>
                                        <p:strVal val="visible"/>
                                      </p:to>
                                    </p:set>
                                    <p:anim calcmode="lin" valueType="num">
                                      <p:cBhvr>
                                        <p:cTn id="169" dur="1000" fill="hold"/>
                                        <p:tgtEl>
                                          <p:spTgt spid="221360"/>
                                        </p:tgtEl>
                                        <p:attrNameLst>
                                          <p:attrName>ppt_x</p:attrName>
                                        </p:attrNameLst>
                                      </p:cBhvr>
                                      <p:tavLst>
                                        <p:tav tm="0">
                                          <p:val>
                                            <p:strVal val="#ppt_x-.2"/>
                                          </p:val>
                                        </p:tav>
                                        <p:tav tm="100000">
                                          <p:val>
                                            <p:strVal val="#ppt_x"/>
                                          </p:val>
                                        </p:tav>
                                      </p:tavLst>
                                    </p:anim>
                                    <p:anim calcmode="lin" valueType="num">
                                      <p:cBhvr>
                                        <p:cTn id="170" dur="1000" fill="hold"/>
                                        <p:tgtEl>
                                          <p:spTgt spid="221360"/>
                                        </p:tgtEl>
                                        <p:attrNameLst>
                                          <p:attrName>ppt_y</p:attrName>
                                        </p:attrNameLst>
                                      </p:cBhvr>
                                      <p:tavLst>
                                        <p:tav tm="0">
                                          <p:val>
                                            <p:strVal val="#ppt_y"/>
                                          </p:val>
                                        </p:tav>
                                        <p:tav tm="100000">
                                          <p:val>
                                            <p:strVal val="#ppt_y"/>
                                          </p:val>
                                        </p:tav>
                                      </p:tavLst>
                                    </p:anim>
                                    <p:animEffect transition="in" filter="wipe(right)" prLst="gradientSize: 0.1">
                                      <p:cBhvr>
                                        <p:cTn id="171" dur="1000"/>
                                        <p:tgtEl>
                                          <p:spTgt spid="221360"/>
                                        </p:tgtEl>
                                      </p:cBhvr>
                                    </p:animEffect>
                                  </p:childTnLst>
                                </p:cTn>
                              </p:par>
                              <p:par>
                                <p:cTn id="172" presetID="29" presetClass="entr" presetSubtype="0" fill="hold" grpId="0" nodeType="withEffect">
                                  <p:stCondLst>
                                    <p:cond delay="0"/>
                                  </p:stCondLst>
                                  <p:childTnLst>
                                    <p:set>
                                      <p:cBhvr>
                                        <p:cTn id="173" dur="1" fill="hold">
                                          <p:stCondLst>
                                            <p:cond delay="0"/>
                                          </p:stCondLst>
                                        </p:cTn>
                                        <p:tgtEl>
                                          <p:spTgt spid="221361"/>
                                        </p:tgtEl>
                                        <p:attrNameLst>
                                          <p:attrName>style.visibility</p:attrName>
                                        </p:attrNameLst>
                                      </p:cBhvr>
                                      <p:to>
                                        <p:strVal val="visible"/>
                                      </p:to>
                                    </p:set>
                                    <p:anim calcmode="lin" valueType="num">
                                      <p:cBhvr>
                                        <p:cTn id="174" dur="1000" fill="hold"/>
                                        <p:tgtEl>
                                          <p:spTgt spid="221361"/>
                                        </p:tgtEl>
                                        <p:attrNameLst>
                                          <p:attrName>ppt_x</p:attrName>
                                        </p:attrNameLst>
                                      </p:cBhvr>
                                      <p:tavLst>
                                        <p:tav tm="0">
                                          <p:val>
                                            <p:strVal val="#ppt_x-.2"/>
                                          </p:val>
                                        </p:tav>
                                        <p:tav tm="100000">
                                          <p:val>
                                            <p:strVal val="#ppt_x"/>
                                          </p:val>
                                        </p:tav>
                                      </p:tavLst>
                                    </p:anim>
                                    <p:anim calcmode="lin" valueType="num">
                                      <p:cBhvr>
                                        <p:cTn id="175" dur="1000" fill="hold"/>
                                        <p:tgtEl>
                                          <p:spTgt spid="221361"/>
                                        </p:tgtEl>
                                        <p:attrNameLst>
                                          <p:attrName>ppt_y</p:attrName>
                                        </p:attrNameLst>
                                      </p:cBhvr>
                                      <p:tavLst>
                                        <p:tav tm="0">
                                          <p:val>
                                            <p:strVal val="#ppt_y"/>
                                          </p:val>
                                        </p:tav>
                                        <p:tav tm="100000">
                                          <p:val>
                                            <p:strVal val="#ppt_y"/>
                                          </p:val>
                                        </p:tav>
                                      </p:tavLst>
                                    </p:anim>
                                    <p:animEffect transition="in" filter="wipe(right)" prLst="gradientSize: 0.1">
                                      <p:cBhvr>
                                        <p:cTn id="176" dur="1000"/>
                                        <p:tgtEl>
                                          <p:spTgt spid="221361"/>
                                        </p:tgtEl>
                                      </p:cBhvr>
                                    </p:animEffect>
                                  </p:childTnLst>
                                </p:cTn>
                              </p:par>
                              <p:par>
                                <p:cTn id="177" presetID="29" presetClass="entr" presetSubtype="0" fill="hold" grpId="0" nodeType="withEffect">
                                  <p:stCondLst>
                                    <p:cond delay="0"/>
                                  </p:stCondLst>
                                  <p:childTnLst>
                                    <p:set>
                                      <p:cBhvr>
                                        <p:cTn id="178" dur="1" fill="hold">
                                          <p:stCondLst>
                                            <p:cond delay="0"/>
                                          </p:stCondLst>
                                        </p:cTn>
                                        <p:tgtEl>
                                          <p:spTgt spid="221362"/>
                                        </p:tgtEl>
                                        <p:attrNameLst>
                                          <p:attrName>style.visibility</p:attrName>
                                        </p:attrNameLst>
                                      </p:cBhvr>
                                      <p:to>
                                        <p:strVal val="visible"/>
                                      </p:to>
                                    </p:set>
                                    <p:anim calcmode="lin" valueType="num">
                                      <p:cBhvr>
                                        <p:cTn id="179" dur="1000" fill="hold"/>
                                        <p:tgtEl>
                                          <p:spTgt spid="221362"/>
                                        </p:tgtEl>
                                        <p:attrNameLst>
                                          <p:attrName>ppt_x</p:attrName>
                                        </p:attrNameLst>
                                      </p:cBhvr>
                                      <p:tavLst>
                                        <p:tav tm="0">
                                          <p:val>
                                            <p:strVal val="#ppt_x-.2"/>
                                          </p:val>
                                        </p:tav>
                                        <p:tav tm="100000">
                                          <p:val>
                                            <p:strVal val="#ppt_x"/>
                                          </p:val>
                                        </p:tav>
                                      </p:tavLst>
                                    </p:anim>
                                    <p:anim calcmode="lin" valueType="num">
                                      <p:cBhvr>
                                        <p:cTn id="180" dur="1000" fill="hold"/>
                                        <p:tgtEl>
                                          <p:spTgt spid="221362"/>
                                        </p:tgtEl>
                                        <p:attrNameLst>
                                          <p:attrName>ppt_y</p:attrName>
                                        </p:attrNameLst>
                                      </p:cBhvr>
                                      <p:tavLst>
                                        <p:tav tm="0">
                                          <p:val>
                                            <p:strVal val="#ppt_y"/>
                                          </p:val>
                                        </p:tav>
                                        <p:tav tm="100000">
                                          <p:val>
                                            <p:strVal val="#ppt_y"/>
                                          </p:val>
                                        </p:tav>
                                      </p:tavLst>
                                    </p:anim>
                                    <p:animEffect transition="in" filter="wipe(right)" prLst="gradientSize: 0.1">
                                      <p:cBhvr>
                                        <p:cTn id="181" dur="1000"/>
                                        <p:tgtEl>
                                          <p:spTgt spid="221362"/>
                                        </p:tgtEl>
                                      </p:cBhvr>
                                    </p:animEffect>
                                  </p:childTnLst>
                                </p:cTn>
                              </p:par>
                              <p:par>
                                <p:cTn id="182" presetID="29" presetClass="entr" presetSubtype="0" fill="hold" grpId="0" nodeType="withEffect">
                                  <p:stCondLst>
                                    <p:cond delay="0"/>
                                  </p:stCondLst>
                                  <p:childTnLst>
                                    <p:set>
                                      <p:cBhvr>
                                        <p:cTn id="183" dur="1" fill="hold">
                                          <p:stCondLst>
                                            <p:cond delay="0"/>
                                          </p:stCondLst>
                                        </p:cTn>
                                        <p:tgtEl>
                                          <p:spTgt spid="221363"/>
                                        </p:tgtEl>
                                        <p:attrNameLst>
                                          <p:attrName>style.visibility</p:attrName>
                                        </p:attrNameLst>
                                      </p:cBhvr>
                                      <p:to>
                                        <p:strVal val="visible"/>
                                      </p:to>
                                    </p:set>
                                    <p:anim calcmode="lin" valueType="num">
                                      <p:cBhvr>
                                        <p:cTn id="184" dur="1000" fill="hold"/>
                                        <p:tgtEl>
                                          <p:spTgt spid="221363"/>
                                        </p:tgtEl>
                                        <p:attrNameLst>
                                          <p:attrName>ppt_x</p:attrName>
                                        </p:attrNameLst>
                                      </p:cBhvr>
                                      <p:tavLst>
                                        <p:tav tm="0">
                                          <p:val>
                                            <p:strVal val="#ppt_x-.2"/>
                                          </p:val>
                                        </p:tav>
                                        <p:tav tm="100000">
                                          <p:val>
                                            <p:strVal val="#ppt_x"/>
                                          </p:val>
                                        </p:tav>
                                      </p:tavLst>
                                    </p:anim>
                                    <p:anim calcmode="lin" valueType="num">
                                      <p:cBhvr>
                                        <p:cTn id="185" dur="1000" fill="hold"/>
                                        <p:tgtEl>
                                          <p:spTgt spid="221363"/>
                                        </p:tgtEl>
                                        <p:attrNameLst>
                                          <p:attrName>ppt_y</p:attrName>
                                        </p:attrNameLst>
                                      </p:cBhvr>
                                      <p:tavLst>
                                        <p:tav tm="0">
                                          <p:val>
                                            <p:strVal val="#ppt_y"/>
                                          </p:val>
                                        </p:tav>
                                        <p:tav tm="100000">
                                          <p:val>
                                            <p:strVal val="#ppt_y"/>
                                          </p:val>
                                        </p:tav>
                                      </p:tavLst>
                                    </p:anim>
                                    <p:animEffect transition="in" filter="wipe(right)" prLst="gradientSize: 0.1">
                                      <p:cBhvr>
                                        <p:cTn id="186" dur="1000"/>
                                        <p:tgtEl>
                                          <p:spTgt spid="221363"/>
                                        </p:tgtEl>
                                      </p:cBhvr>
                                    </p:animEffect>
                                  </p:childTnLst>
                                </p:cTn>
                              </p:par>
                              <p:par>
                                <p:cTn id="187" presetID="29" presetClass="entr" presetSubtype="0" fill="hold" grpId="0" nodeType="withEffect">
                                  <p:stCondLst>
                                    <p:cond delay="0"/>
                                  </p:stCondLst>
                                  <p:childTnLst>
                                    <p:set>
                                      <p:cBhvr>
                                        <p:cTn id="188" dur="1" fill="hold">
                                          <p:stCondLst>
                                            <p:cond delay="0"/>
                                          </p:stCondLst>
                                        </p:cTn>
                                        <p:tgtEl>
                                          <p:spTgt spid="221364"/>
                                        </p:tgtEl>
                                        <p:attrNameLst>
                                          <p:attrName>style.visibility</p:attrName>
                                        </p:attrNameLst>
                                      </p:cBhvr>
                                      <p:to>
                                        <p:strVal val="visible"/>
                                      </p:to>
                                    </p:set>
                                    <p:anim calcmode="lin" valueType="num">
                                      <p:cBhvr>
                                        <p:cTn id="189" dur="1000" fill="hold"/>
                                        <p:tgtEl>
                                          <p:spTgt spid="221364"/>
                                        </p:tgtEl>
                                        <p:attrNameLst>
                                          <p:attrName>ppt_x</p:attrName>
                                        </p:attrNameLst>
                                      </p:cBhvr>
                                      <p:tavLst>
                                        <p:tav tm="0">
                                          <p:val>
                                            <p:strVal val="#ppt_x-.2"/>
                                          </p:val>
                                        </p:tav>
                                        <p:tav tm="100000">
                                          <p:val>
                                            <p:strVal val="#ppt_x"/>
                                          </p:val>
                                        </p:tav>
                                      </p:tavLst>
                                    </p:anim>
                                    <p:anim calcmode="lin" valueType="num">
                                      <p:cBhvr>
                                        <p:cTn id="190" dur="1000" fill="hold"/>
                                        <p:tgtEl>
                                          <p:spTgt spid="221364"/>
                                        </p:tgtEl>
                                        <p:attrNameLst>
                                          <p:attrName>ppt_y</p:attrName>
                                        </p:attrNameLst>
                                      </p:cBhvr>
                                      <p:tavLst>
                                        <p:tav tm="0">
                                          <p:val>
                                            <p:strVal val="#ppt_y"/>
                                          </p:val>
                                        </p:tav>
                                        <p:tav tm="100000">
                                          <p:val>
                                            <p:strVal val="#ppt_y"/>
                                          </p:val>
                                        </p:tav>
                                      </p:tavLst>
                                    </p:anim>
                                    <p:animEffect transition="in" filter="wipe(right)" prLst="gradientSize: 0.1">
                                      <p:cBhvr>
                                        <p:cTn id="191" dur="1000"/>
                                        <p:tgtEl>
                                          <p:spTgt spid="221364"/>
                                        </p:tgtEl>
                                      </p:cBhvr>
                                    </p:animEffect>
                                  </p:childTnLst>
                                </p:cTn>
                              </p:par>
                              <p:par>
                                <p:cTn id="192" presetID="29" presetClass="entr" presetSubtype="0" fill="hold" grpId="0" nodeType="withEffect">
                                  <p:stCondLst>
                                    <p:cond delay="0"/>
                                  </p:stCondLst>
                                  <p:childTnLst>
                                    <p:set>
                                      <p:cBhvr>
                                        <p:cTn id="193" dur="1" fill="hold">
                                          <p:stCondLst>
                                            <p:cond delay="0"/>
                                          </p:stCondLst>
                                        </p:cTn>
                                        <p:tgtEl>
                                          <p:spTgt spid="221365"/>
                                        </p:tgtEl>
                                        <p:attrNameLst>
                                          <p:attrName>style.visibility</p:attrName>
                                        </p:attrNameLst>
                                      </p:cBhvr>
                                      <p:to>
                                        <p:strVal val="visible"/>
                                      </p:to>
                                    </p:set>
                                    <p:anim calcmode="lin" valueType="num">
                                      <p:cBhvr>
                                        <p:cTn id="194" dur="1000" fill="hold"/>
                                        <p:tgtEl>
                                          <p:spTgt spid="221365"/>
                                        </p:tgtEl>
                                        <p:attrNameLst>
                                          <p:attrName>ppt_x</p:attrName>
                                        </p:attrNameLst>
                                      </p:cBhvr>
                                      <p:tavLst>
                                        <p:tav tm="0">
                                          <p:val>
                                            <p:strVal val="#ppt_x-.2"/>
                                          </p:val>
                                        </p:tav>
                                        <p:tav tm="100000">
                                          <p:val>
                                            <p:strVal val="#ppt_x"/>
                                          </p:val>
                                        </p:tav>
                                      </p:tavLst>
                                    </p:anim>
                                    <p:anim calcmode="lin" valueType="num">
                                      <p:cBhvr>
                                        <p:cTn id="195" dur="1000" fill="hold"/>
                                        <p:tgtEl>
                                          <p:spTgt spid="221365"/>
                                        </p:tgtEl>
                                        <p:attrNameLst>
                                          <p:attrName>ppt_y</p:attrName>
                                        </p:attrNameLst>
                                      </p:cBhvr>
                                      <p:tavLst>
                                        <p:tav tm="0">
                                          <p:val>
                                            <p:strVal val="#ppt_y"/>
                                          </p:val>
                                        </p:tav>
                                        <p:tav tm="100000">
                                          <p:val>
                                            <p:strVal val="#ppt_y"/>
                                          </p:val>
                                        </p:tav>
                                      </p:tavLst>
                                    </p:anim>
                                    <p:animEffect transition="in" filter="wipe(right)" prLst="gradientSize: 0.1">
                                      <p:cBhvr>
                                        <p:cTn id="196" dur="1000"/>
                                        <p:tgtEl>
                                          <p:spTgt spid="221365"/>
                                        </p:tgtEl>
                                      </p:cBhvr>
                                    </p:animEffect>
                                  </p:childTnLst>
                                </p:cTn>
                              </p:par>
                              <p:par>
                                <p:cTn id="197" presetID="29" presetClass="entr" presetSubtype="0" fill="hold" grpId="0" nodeType="withEffect">
                                  <p:stCondLst>
                                    <p:cond delay="0"/>
                                  </p:stCondLst>
                                  <p:childTnLst>
                                    <p:set>
                                      <p:cBhvr>
                                        <p:cTn id="198" dur="1" fill="hold">
                                          <p:stCondLst>
                                            <p:cond delay="0"/>
                                          </p:stCondLst>
                                        </p:cTn>
                                        <p:tgtEl>
                                          <p:spTgt spid="221366"/>
                                        </p:tgtEl>
                                        <p:attrNameLst>
                                          <p:attrName>style.visibility</p:attrName>
                                        </p:attrNameLst>
                                      </p:cBhvr>
                                      <p:to>
                                        <p:strVal val="visible"/>
                                      </p:to>
                                    </p:set>
                                    <p:anim calcmode="lin" valueType="num">
                                      <p:cBhvr>
                                        <p:cTn id="199" dur="1000" fill="hold"/>
                                        <p:tgtEl>
                                          <p:spTgt spid="221366"/>
                                        </p:tgtEl>
                                        <p:attrNameLst>
                                          <p:attrName>ppt_x</p:attrName>
                                        </p:attrNameLst>
                                      </p:cBhvr>
                                      <p:tavLst>
                                        <p:tav tm="0">
                                          <p:val>
                                            <p:strVal val="#ppt_x-.2"/>
                                          </p:val>
                                        </p:tav>
                                        <p:tav tm="100000">
                                          <p:val>
                                            <p:strVal val="#ppt_x"/>
                                          </p:val>
                                        </p:tav>
                                      </p:tavLst>
                                    </p:anim>
                                    <p:anim calcmode="lin" valueType="num">
                                      <p:cBhvr>
                                        <p:cTn id="200" dur="1000" fill="hold"/>
                                        <p:tgtEl>
                                          <p:spTgt spid="221366"/>
                                        </p:tgtEl>
                                        <p:attrNameLst>
                                          <p:attrName>ppt_y</p:attrName>
                                        </p:attrNameLst>
                                      </p:cBhvr>
                                      <p:tavLst>
                                        <p:tav tm="0">
                                          <p:val>
                                            <p:strVal val="#ppt_y"/>
                                          </p:val>
                                        </p:tav>
                                        <p:tav tm="100000">
                                          <p:val>
                                            <p:strVal val="#ppt_y"/>
                                          </p:val>
                                        </p:tav>
                                      </p:tavLst>
                                    </p:anim>
                                    <p:animEffect transition="in" filter="wipe(right)" prLst="gradientSize: 0.1">
                                      <p:cBhvr>
                                        <p:cTn id="201" dur="1000"/>
                                        <p:tgtEl>
                                          <p:spTgt spid="221366"/>
                                        </p:tgtEl>
                                      </p:cBhvr>
                                    </p:animEffect>
                                  </p:childTnLst>
                                </p:cTn>
                              </p:par>
                              <p:par>
                                <p:cTn id="202" presetID="29" presetClass="entr" presetSubtype="0" fill="hold" grpId="0" nodeType="withEffect">
                                  <p:stCondLst>
                                    <p:cond delay="0"/>
                                  </p:stCondLst>
                                  <p:childTnLst>
                                    <p:set>
                                      <p:cBhvr>
                                        <p:cTn id="203" dur="1" fill="hold">
                                          <p:stCondLst>
                                            <p:cond delay="0"/>
                                          </p:stCondLst>
                                        </p:cTn>
                                        <p:tgtEl>
                                          <p:spTgt spid="221367"/>
                                        </p:tgtEl>
                                        <p:attrNameLst>
                                          <p:attrName>style.visibility</p:attrName>
                                        </p:attrNameLst>
                                      </p:cBhvr>
                                      <p:to>
                                        <p:strVal val="visible"/>
                                      </p:to>
                                    </p:set>
                                    <p:anim calcmode="lin" valueType="num">
                                      <p:cBhvr>
                                        <p:cTn id="204" dur="1000" fill="hold"/>
                                        <p:tgtEl>
                                          <p:spTgt spid="221367"/>
                                        </p:tgtEl>
                                        <p:attrNameLst>
                                          <p:attrName>ppt_x</p:attrName>
                                        </p:attrNameLst>
                                      </p:cBhvr>
                                      <p:tavLst>
                                        <p:tav tm="0">
                                          <p:val>
                                            <p:strVal val="#ppt_x-.2"/>
                                          </p:val>
                                        </p:tav>
                                        <p:tav tm="100000">
                                          <p:val>
                                            <p:strVal val="#ppt_x"/>
                                          </p:val>
                                        </p:tav>
                                      </p:tavLst>
                                    </p:anim>
                                    <p:anim calcmode="lin" valueType="num">
                                      <p:cBhvr>
                                        <p:cTn id="205" dur="1000" fill="hold"/>
                                        <p:tgtEl>
                                          <p:spTgt spid="221367"/>
                                        </p:tgtEl>
                                        <p:attrNameLst>
                                          <p:attrName>ppt_y</p:attrName>
                                        </p:attrNameLst>
                                      </p:cBhvr>
                                      <p:tavLst>
                                        <p:tav tm="0">
                                          <p:val>
                                            <p:strVal val="#ppt_y"/>
                                          </p:val>
                                        </p:tav>
                                        <p:tav tm="100000">
                                          <p:val>
                                            <p:strVal val="#ppt_y"/>
                                          </p:val>
                                        </p:tav>
                                      </p:tavLst>
                                    </p:anim>
                                    <p:animEffect transition="in" filter="wipe(right)" prLst="gradientSize: 0.1">
                                      <p:cBhvr>
                                        <p:cTn id="206" dur="1000"/>
                                        <p:tgtEl>
                                          <p:spTgt spid="221367"/>
                                        </p:tgtEl>
                                      </p:cBhvr>
                                    </p:animEffect>
                                  </p:childTnLst>
                                </p:cTn>
                              </p:par>
                              <p:par>
                                <p:cTn id="207" presetID="29" presetClass="entr" presetSubtype="0" fill="hold" grpId="0" nodeType="withEffect">
                                  <p:stCondLst>
                                    <p:cond delay="0"/>
                                  </p:stCondLst>
                                  <p:childTnLst>
                                    <p:set>
                                      <p:cBhvr>
                                        <p:cTn id="208" dur="1" fill="hold">
                                          <p:stCondLst>
                                            <p:cond delay="0"/>
                                          </p:stCondLst>
                                        </p:cTn>
                                        <p:tgtEl>
                                          <p:spTgt spid="221368"/>
                                        </p:tgtEl>
                                        <p:attrNameLst>
                                          <p:attrName>style.visibility</p:attrName>
                                        </p:attrNameLst>
                                      </p:cBhvr>
                                      <p:to>
                                        <p:strVal val="visible"/>
                                      </p:to>
                                    </p:set>
                                    <p:anim calcmode="lin" valueType="num">
                                      <p:cBhvr>
                                        <p:cTn id="209" dur="1000" fill="hold"/>
                                        <p:tgtEl>
                                          <p:spTgt spid="221368"/>
                                        </p:tgtEl>
                                        <p:attrNameLst>
                                          <p:attrName>ppt_x</p:attrName>
                                        </p:attrNameLst>
                                      </p:cBhvr>
                                      <p:tavLst>
                                        <p:tav tm="0">
                                          <p:val>
                                            <p:strVal val="#ppt_x-.2"/>
                                          </p:val>
                                        </p:tav>
                                        <p:tav tm="100000">
                                          <p:val>
                                            <p:strVal val="#ppt_x"/>
                                          </p:val>
                                        </p:tav>
                                      </p:tavLst>
                                    </p:anim>
                                    <p:anim calcmode="lin" valueType="num">
                                      <p:cBhvr>
                                        <p:cTn id="210" dur="1000" fill="hold"/>
                                        <p:tgtEl>
                                          <p:spTgt spid="221368"/>
                                        </p:tgtEl>
                                        <p:attrNameLst>
                                          <p:attrName>ppt_y</p:attrName>
                                        </p:attrNameLst>
                                      </p:cBhvr>
                                      <p:tavLst>
                                        <p:tav tm="0">
                                          <p:val>
                                            <p:strVal val="#ppt_y"/>
                                          </p:val>
                                        </p:tav>
                                        <p:tav tm="100000">
                                          <p:val>
                                            <p:strVal val="#ppt_y"/>
                                          </p:val>
                                        </p:tav>
                                      </p:tavLst>
                                    </p:anim>
                                    <p:animEffect transition="in" filter="wipe(right)" prLst="gradientSize: 0.1">
                                      <p:cBhvr>
                                        <p:cTn id="211" dur="1000"/>
                                        <p:tgtEl>
                                          <p:spTgt spid="221368"/>
                                        </p:tgtEl>
                                      </p:cBhvr>
                                    </p:animEffect>
                                  </p:childTnLst>
                                </p:cTn>
                              </p:par>
                              <p:par>
                                <p:cTn id="212" presetID="29" presetClass="entr" presetSubtype="0" fill="hold" grpId="0" nodeType="withEffect">
                                  <p:stCondLst>
                                    <p:cond delay="0"/>
                                  </p:stCondLst>
                                  <p:childTnLst>
                                    <p:set>
                                      <p:cBhvr>
                                        <p:cTn id="213" dur="1" fill="hold">
                                          <p:stCondLst>
                                            <p:cond delay="0"/>
                                          </p:stCondLst>
                                        </p:cTn>
                                        <p:tgtEl>
                                          <p:spTgt spid="221369"/>
                                        </p:tgtEl>
                                        <p:attrNameLst>
                                          <p:attrName>style.visibility</p:attrName>
                                        </p:attrNameLst>
                                      </p:cBhvr>
                                      <p:to>
                                        <p:strVal val="visible"/>
                                      </p:to>
                                    </p:set>
                                    <p:anim calcmode="lin" valueType="num">
                                      <p:cBhvr>
                                        <p:cTn id="214" dur="1000" fill="hold"/>
                                        <p:tgtEl>
                                          <p:spTgt spid="221369"/>
                                        </p:tgtEl>
                                        <p:attrNameLst>
                                          <p:attrName>ppt_x</p:attrName>
                                        </p:attrNameLst>
                                      </p:cBhvr>
                                      <p:tavLst>
                                        <p:tav tm="0">
                                          <p:val>
                                            <p:strVal val="#ppt_x-.2"/>
                                          </p:val>
                                        </p:tav>
                                        <p:tav tm="100000">
                                          <p:val>
                                            <p:strVal val="#ppt_x"/>
                                          </p:val>
                                        </p:tav>
                                      </p:tavLst>
                                    </p:anim>
                                    <p:anim calcmode="lin" valueType="num">
                                      <p:cBhvr>
                                        <p:cTn id="215" dur="1000" fill="hold"/>
                                        <p:tgtEl>
                                          <p:spTgt spid="221369"/>
                                        </p:tgtEl>
                                        <p:attrNameLst>
                                          <p:attrName>ppt_y</p:attrName>
                                        </p:attrNameLst>
                                      </p:cBhvr>
                                      <p:tavLst>
                                        <p:tav tm="0">
                                          <p:val>
                                            <p:strVal val="#ppt_y"/>
                                          </p:val>
                                        </p:tav>
                                        <p:tav tm="100000">
                                          <p:val>
                                            <p:strVal val="#ppt_y"/>
                                          </p:val>
                                        </p:tav>
                                      </p:tavLst>
                                    </p:anim>
                                    <p:animEffect transition="in" filter="wipe(right)" prLst="gradientSize: 0.1">
                                      <p:cBhvr>
                                        <p:cTn id="216" dur="1000"/>
                                        <p:tgtEl>
                                          <p:spTgt spid="221369"/>
                                        </p:tgtEl>
                                      </p:cBhvr>
                                    </p:animEffect>
                                  </p:childTnLst>
                                </p:cTn>
                              </p:par>
                              <p:par>
                                <p:cTn id="217" presetID="29" presetClass="entr" presetSubtype="0" fill="hold" grpId="0" nodeType="withEffect">
                                  <p:stCondLst>
                                    <p:cond delay="0"/>
                                  </p:stCondLst>
                                  <p:childTnLst>
                                    <p:set>
                                      <p:cBhvr>
                                        <p:cTn id="218" dur="1" fill="hold">
                                          <p:stCondLst>
                                            <p:cond delay="0"/>
                                          </p:stCondLst>
                                        </p:cTn>
                                        <p:tgtEl>
                                          <p:spTgt spid="221370"/>
                                        </p:tgtEl>
                                        <p:attrNameLst>
                                          <p:attrName>style.visibility</p:attrName>
                                        </p:attrNameLst>
                                      </p:cBhvr>
                                      <p:to>
                                        <p:strVal val="visible"/>
                                      </p:to>
                                    </p:set>
                                    <p:anim calcmode="lin" valueType="num">
                                      <p:cBhvr>
                                        <p:cTn id="219" dur="1000" fill="hold"/>
                                        <p:tgtEl>
                                          <p:spTgt spid="221370"/>
                                        </p:tgtEl>
                                        <p:attrNameLst>
                                          <p:attrName>ppt_x</p:attrName>
                                        </p:attrNameLst>
                                      </p:cBhvr>
                                      <p:tavLst>
                                        <p:tav tm="0">
                                          <p:val>
                                            <p:strVal val="#ppt_x-.2"/>
                                          </p:val>
                                        </p:tav>
                                        <p:tav tm="100000">
                                          <p:val>
                                            <p:strVal val="#ppt_x"/>
                                          </p:val>
                                        </p:tav>
                                      </p:tavLst>
                                    </p:anim>
                                    <p:anim calcmode="lin" valueType="num">
                                      <p:cBhvr>
                                        <p:cTn id="220" dur="1000" fill="hold"/>
                                        <p:tgtEl>
                                          <p:spTgt spid="221370"/>
                                        </p:tgtEl>
                                        <p:attrNameLst>
                                          <p:attrName>ppt_y</p:attrName>
                                        </p:attrNameLst>
                                      </p:cBhvr>
                                      <p:tavLst>
                                        <p:tav tm="0">
                                          <p:val>
                                            <p:strVal val="#ppt_y"/>
                                          </p:val>
                                        </p:tav>
                                        <p:tav tm="100000">
                                          <p:val>
                                            <p:strVal val="#ppt_y"/>
                                          </p:val>
                                        </p:tav>
                                      </p:tavLst>
                                    </p:anim>
                                    <p:animEffect transition="in" filter="wipe(right)" prLst="gradientSize: 0.1">
                                      <p:cBhvr>
                                        <p:cTn id="221" dur="1000"/>
                                        <p:tgtEl>
                                          <p:spTgt spid="221370"/>
                                        </p:tgtEl>
                                      </p:cBhvr>
                                    </p:animEffect>
                                  </p:childTnLst>
                                </p:cTn>
                              </p:par>
                              <p:par>
                                <p:cTn id="222" presetID="29" presetClass="entr" presetSubtype="0" fill="hold" grpId="0" nodeType="withEffect">
                                  <p:stCondLst>
                                    <p:cond delay="0"/>
                                  </p:stCondLst>
                                  <p:childTnLst>
                                    <p:set>
                                      <p:cBhvr>
                                        <p:cTn id="223" dur="1" fill="hold">
                                          <p:stCondLst>
                                            <p:cond delay="0"/>
                                          </p:stCondLst>
                                        </p:cTn>
                                        <p:tgtEl>
                                          <p:spTgt spid="221371"/>
                                        </p:tgtEl>
                                        <p:attrNameLst>
                                          <p:attrName>style.visibility</p:attrName>
                                        </p:attrNameLst>
                                      </p:cBhvr>
                                      <p:to>
                                        <p:strVal val="visible"/>
                                      </p:to>
                                    </p:set>
                                    <p:anim calcmode="lin" valueType="num">
                                      <p:cBhvr>
                                        <p:cTn id="224" dur="1000" fill="hold"/>
                                        <p:tgtEl>
                                          <p:spTgt spid="221371"/>
                                        </p:tgtEl>
                                        <p:attrNameLst>
                                          <p:attrName>ppt_x</p:attrName>
                                        </p:attrNameLst>
                                      </p:cBhvr>
                                      <p:tavLst>
                                        <p:tav tm="0">
                                          <p:val>
                                            <p:strVal val="#ppt_x-.2"/>
                                          </p:val>
                                        </p:tav>
                                        <p:tav tm="100000">
                                          <p:val>
                                            <p:strVal val="#ppt_x"/>
                                          </p:val>
                                        </p:tav>
                                      </p:tavLst>
                                    </p:anim>
                                    <p:anim calcmode="lin" valueType="num">
                                      <p:cBhvr>
                                        <p:cTn id="225" dur="1000" fill="hold"/>
                                        <p:tgtEl>
                                          <p:spTgt spid="221371"/>
                                        </p:tgtEl>
                                        <p:attrNameLst>
                                          <p:attrName>ppt_y</p:attrName>
                                        </p:attrNameLst>
                                      </p:cBhvr>
                                      <p:tavLst>
                                        <p:tav tm="0">
                                          <p:val>
                                            <p:strVal val="#ppt_y"/>
                                          </p:val>
                                        </p:tav>
                                        <p:tav tm="100000">
                                          <p:val>
                                            <p:strVal val="#ppt_y"/>
                                          </p:val>
                                        </p:tav>
                                      </p:tavLst>
                                    </p:anim>
                                    <p:animEffect transition="in" filter="wipe(right)" prLst="gradientSize: 0.1">
                                      <p:cBhvr>
                                        <p:cTn id="226" dur="1000"/>
                                        <p:tgtEl>
                                          <p:spTgt spid="221371"/>
                                        </p:tgtEl>
                                      </p:cBhvr>
                                    </p:animEffect>
                                  </p:childTnLst>
                                </p:cTn>
                              </p:par>
                              <p:par>
                                <p:cTn id="227" presetID="29" presetClass="entr" presetSubtype="0" fill="hold" grpId="0" nodeType="withEffect">
                                  <p:stCondLst>
                                    <p:cond delay="0"/>
                                  </p:stCondLst>
                                  <p:childTnLst>
                                    <p:set>
                                      <p:cBhvr>
                                        <p:cTn id="228" dur="1" fill="hold">
                                          <p:stCondLst>
                                            <p:cond delay="0"/>
                                          </p:stCondLst>
                                        </p:cTn>
                                        <p:tgtEl>
                                          <p:spTgt spid="221372"/>
                                        </p:tgtEl>
                                        <p:attrNameLst>
                                          <p:attrName>style.visibility</p:attrName>
                                        </p:attrNameLst>
                                      </p:cBhvr>
                                      <p:to>
                                        <p:strVal val="visible"/>
                                      </p:to>
                                    </p:set>
                                    <p:anim calcmode="lin" valueType="num">
                                      <p:cBhvr>
                                        <p:cTn id="229" dur="1000" fill="hold"/>
                                        <p:tgtEl>
                                          <p:spTgt spid="221372"/>
                                        </p:tgtEl>
                                        <p:attrNameLst>
                                          <p:attrName>ppt_x</p:attrName>
                                        </p:attrNameLst>
                                      </p:cBhvr>
                                      <p:tavLst>
                                        <p:tav tm="0">
                                          <p:val>
                                            <p:strVal val="#ppt_x-.2"/>
                                          </p:val>
                                        </p:tav>
                                        <p:tav tm="100000">
                                          <p:val>
                                            <p:strVal val="#ppt_x"/>
                                          </p:val>
                                        </p:tav>
                                      </p:tavLst>
                                    </p:anim>
                                    <p:anim calcmode="lin" valueType="num">
                                      <p:cBhvr>
                                        <p:cTn id="230" dur="1000" fill="hold"/>
                                        <p:tgtEl>
                                          <p:spTgt spid="221372"/>
                                        </p:tgtEl>
                                        <p:attrNameLst>
                                          <p:attrName>ppt_y</p:attrName>
                                        </p:attrNameLst>
                                      </p:cBhvr>
                                      <p:tavLst>
                                        <p:tav tm="0">
                                          <p:val>
                                            <p:strVal val="#ppt_y"/>
                                          </p:val>
                                        </p:tav>
                                        <p:tav tm="100000">
                                          <p:val>
                                            <p:strVal val="#ppt_y"/>
                                          </p:val>
                                        </p:tav>
                                      </p:tavLst>
                                    </p:anim>
                                    <p:animEffect transition="in" filter="wipe(right)" prLst="gradientSize: 0.1">
                                      <p:cBhvr>
                                        <p:cTn id="231" dur="1000"/>
                                        <p:tgtEl>
                                          <p:spTgt spid="221372"/>
                                        </p:tgtEl>
                                      </p:cBhvr>
                                    </p:animEffect>
                                  </p:childTnLst>
                                </p:cTn>
                              </p:par>
                              <p:par>
                                <p:cTn id="232" presetID="29" presetClass="entr" presetSubtype="0" fill="hold" grpId="0" nodeType="withEffect">
                                  <p:stCondLst>
                                    <p:cond delay="0"/>
                                  </p:stCondLst>
                                  <p:childTnLst>
                                    <p:set>
                                      <p:cBhvr>
                                        <p:cTn id="233" dur="1" fill="hold">
                                          <p:stCondLst>
                                            <p:cond delay="0"/>
                                          </p:stCondLst>
                                        </p:cTn>
                                        <p:tgtEl>
                                          <p:spTgt spid="221373"/>
                                        </p:tgtEl>
                                        <p:attrNameLst>
                                          <p:attrName>style.visibility</p:attrName>
                                        </p:attrNameLst>
                                      </p:cBhvr>
                                      <p:to>
                                        <p:strVal val="visible"/>
                                      </p:to>
                                    </p:set>
                                    <p:anim calcmode="lin" valueType="num">
                                      <p:cBhvr>
                                        <p:cTn id="234" dur="1000" fill="hold"/>
                                        <p:tgtEl>
                                          <p:spTgt spid="221373"/>
                                        </p:tgtEl>
                                        <p:attrNameLst>
                                          <p:attrName>ppt_x</p:attrName>
                                        </p:attrNameLst>
                                      </p:cBhvr>
                                      <p:tavLst>
                                        <p:tav tm="0">
                                          <p:val>
                                            <p:strVal val="#ppt_x-.2"/>
                                          </p:val>
                                        </p:tav>
                                        <p:tav tm="100000">
                                          <p:val>
                                            <p:strVal val="#ppt_x"/>
                                          </p:val>
                                        </p:tav>
                                      </p:tavLst>
                                    </p:anim>
                                    <p:anim calcmode="lin" valueType="num">
                                      <p:cBhvr>
                                        <p:cTn id="235" dur="1000" fill="hold"/>
                                        <p:tgtEl>
                                          <p:spTgt spid="221373"/>
                                        </p:tgtEl>
                                        <p:attrNameLst>
                                          <p:attrName>ppt_y</p:attrName>
                                        </p:attrNameLst>
                                      </p:cBhvr>
                                      <p:tavLst>
                                        <p:tav tm="0">
                                          <p:val>
                                            <p:strVal val="#ppt_y"/>
                                          </p:val>
                                        </p:tav>
                                        <p:tav tm="100000">
                                          <p:val>
                                            <p:strVal val="#ppt_y"/>
                                          </p:val>
                                        </p:tav>
                                      </p:tavLst>
                                    </p:anim>
                                    <p:animEffect transition="in" filter="wipe(right)" prLst="gradientSize: 0.1">
                                      <p:cBhvr>
                                        <p:cTn id="236" dur="1000"/>
                                        <p:tgtEl>
                                          <p:spTgt spid="221373"/>
                                        </p:tgtEl>
                                      </p:cBhvr>
                                    </p:animEffect>
                                  </p:childTnLst>
                                </p:cTn>
                              </p:par>
                              <p:par>
                                <p:cTn id="237" presetID="29" presetClass="entr" presetSubtype="0" fill="hold" grpId="0" nodeType="withEffect">
                                  <p:stCondLst>
                                    <p:cond delay="0"/>
                                  </p:stCondLst>
                                  <p:childTnLst>
                                    <p:set>
                                      <p:cBhvr>
                                        <p:cTn id="238" dur="1" fill="hold">
                                          <p:stCondLst>
                                            <p:cond delay="0"/>
                                          </p:stCondLst>
                                        </p:cTn>
                                        <p:tgtEl>
                                          <p:spTgt spid="221374"/>
                                        </p:tgtEl>
                                        <p:attrNameLst>
                                          <p:attrName>style.visibility</p:attrName>
                                        </p:attrNameLst>
                                      </p:cBhvr>
                                      <p:to>
                                        <p:strVal val="visible"/>
                                      </p:to>
                                    </p:set>
                                    <p:anim calcmode="lin" valueType="num">
                                      <p:cBhvr>
                                        <p:cTn id="239" dur="1000" fill="hold"/>
                                        <p:tgtEl>
                                          <p:spTgt spid="221374"/>
                                        </p:tgtEl>
                                        <p:attrNameLst>
                                          <p:attrName>ppt_x</p:attrName>
                                        </p:attrNameLst>
                                      </p:cBhvr>
                                      <p:tavLst>
                                        <p:tav tm="0">
                                          <p:val>
                                            <p:strVal val="#ppt_x-.2"/>
                                          </p:val>
                                        </p:tav>
                                        <p:tav tm="100000">
                                          <p:val>
                                            <p:strVal val="#ppt_x"/>
                                          </p:val>
                                        </p:tav>
                                      </p:tavLst>
                                    </p:anim>
                                    <p:anim calcmode="lin" valueType="num">
                                      <p:cBhvr>
                                        <p:cTn id="240" dur="1000" fill="hold"/>
                                        <p:tgtEl>
                                          <p:spTgt spid="221374"/>
                                        </p:tgtEl>
                                        <p:attrNameLst>
                                          <p:attrName>ppt_y</p:attrName>
                                        </p:attrNameLst>
                                      </p:cBhvr>
                                      <p:tavLst>
                                        <p:tav tm="0">
                                          <p:val>
                                            <p:strVal val="#ppt_y"/>
                                          </p:val>
                                        </p:tav>
                                        <p:tav tm="100000">
                                          <p:val>
                                            <p:strVal val="#ppt_y"/>
                                          </p:val>
                                        </p:tav>
                                      </p:tavLst>
                                    </p:anim>
                                    <p:animEffect transition="in" filter="wipe(right)" prLst="gradientSize: 0.1">
                                      <p:cBhvr>
                                        <p:cTn id="241" dur="1000"/>
                                        <p:tgtEl>
                                          <p:spTgt spid="221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332" grpId="0"/>
      <p:bldP spid="221333" grpId="0"/>
      <p:bldP spid="221334" grpId="0" bldLvl="0" animBg="1"/>
      <p:bldP spid="221335" grpId="0" bldLvl="0" animBg="1"/>
      <p:bldP spid="221336" grpId="0" bldLvl="0" animBg="1"/>
      <p:bldP spid="221337" grpId="0" bldLvl="0" animBg="1"/>
      <p:bldP spid="221338" grpId="0" bldLvl="0" animBg="1"/>
      <p:bldP spid="221339" grpId="0" bldLvl="0" animBg="1"/>
      <p:bldP spid="221340" grpId="0" bldLvl="0" animBg="1"/>
      <p:bldP spid="221341" grpId="0" bldLvl="0" animBg="1"/>
      <p:bldP spid="221342" grpId="0" bldLvl="0" animBg="1"/>
      <p:bldP spid="221343" grpId="0" bldLvl="0" animBg="1"/>
      <p:bldP spid="221344" grpId="0" animBg="1"/>
      <p:bldP spid="221345" grpId="0" animBg="1"/>
      <p:bldP spid="221346" grpId="0" animBg="1"/>
      <p:bldP spid="221347" grpId="0" animBg="1"/>
      <p:bldP spid="221348" grpId="0" animBg="1"/>
      <p:bldP spid="221349" grpId="0" animBg="1"/>
      <p:bldP spid="221350" grpId="0" animBg="1"/>
      <p:bldP spid="221351" grpId="0" animBg="1"/>
      <p:bldP spid="221352" grpId="0" animBg="1"/>
      <p:bldP spid="221353" grpId="0" animBg="1"/>
      <p:bldP spid="221354" grpId="0"/>
      <p:bldP spid="221355" grpId="0"/>
      <p:bldP spid="221356" grpId="0" animBg="1"/>
      <p:bldP spid="221357" grpId="0" animBg="1"/>
      <p:bldP spid="221358" grpId="0" bldLvl="0" animBg="1"/>
      <p:bldP spid="221359" grpId="0" animBg="1"/>
      <p:bldP spid="221360" grpId="0" animBg="1"/>
      <p:bldP spid="221361" grpId="0" animBg="1"/>
      <p:bldP spid="221362" grpId="0" animBg="1"/>
      <p:bldP spid="221363" grpId="0" animBg="1"/>
      <p:bldP spid="221364" grpId="0" animBg="1"/>
      <p:bldP spid="221365" grpId="0" animBg="1"/>
      <p:bldP spid="221366" grpId="0" animBg="1"/>
      <p:bldP spid="221367" grpId="0" animBg="1"/>
      <p:bldP spid="221368" grpId="0" animBg="1"/>
      <p:bldP spid="221369" grpId="0" animBg="1"/>
      <p:bldP spid="221370" grpId="0" animBg="1"/>
      <p:bldP spid="221371" grpId="0" animBg="1"/>
      <p:bldP spid="221372" grpId="0" animBg="1"/>
      <p:bldP spid="221373" grpId="0" animBg="1"/>
      <p:bldP spid="221374" grpId="0" bldLvl="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395288" y="381000"/>
            <a:ext cx="7659687" cy="5847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a:r>
              <a:rPr kumimoji="1" lang="en-US" altLang="zh-CN" sz="2200" dirty="0">
                <a:latin typeface="Times New Roman" panose="02020603050405020304" pitchFamily="18" charset="0"/>
                <a:cs typeface="Times New Roman" panose="02020603050405020304" pitchFamily="18" charset="0"/>
              </a:rPr>
              <a:t>#define D	3	</a:t>
            </a:r>
            <a:r>
              <a:rPr kumimoji="1" lang="en-US" altLang="zh-CN" sz="2200" dirty="0">
                <a:solidFill>
                  <a:srgbClr val="33CC33"/>
                </a:solidFill>
                <a:latin typeface="Times New Roman" panose="02020603050405020304" pitchFamily="18" charset="0"/>
                <a:cs typeface="Times New Roman" panose="02020603050405020304" pitchFamily="18" charset="0"/>
              </a:rPr>
              <a:t>/* D</a:t>
            </a:r>
            <a:r>
              <a:rPr kumimoji="1" lang="zh-CN" altLang="en-US" sz="2200" dirty="0">
                <a:solidFill>
                  <a:srgbClr val="33CC33"/>
                </a:solidFill>
                <a:latin typeface="Times New Roman" panose="02020603050405020304" pitchFamily="18" charset="0"/>
                <a:cs typeface="Times New Roman" panose="02020603050405020304" pitchFamily="18" charset="0"/>
              </a:rPr>
              <a:t>为排序码的最大位数 *</a:t>
            </a:r>
            <a:r>
              <a:rPr kumimoji="1" lang="en-US" altLang="zh-CN" sz="2200" dirty="0">
                <a:solidFill>
                  <a:srgbClr val="33CC33"/>
                </a:solidFill>
                <a:latin typeface="Times New Roman" panose="02020603050405020304" pitchFamily="18" charset="0"/>
                <a:cs typeface="Times New Roman" panose="02020603050405020304" pitchFamily="18" charset="0"/>
              </a:rPr>
              <a:t>/</a:t>
            </a:r>
          </a:p>
          <a:p>
            <a:pPr algn="just"/>
            <a:r>
              <a:rPr kumimoji="1" lang="en-US" altLang="zh-CN" sz="2200" dirty="0">
                <a:latin typeface="Times New Roman" panose="02020603050405020304" pitchFamily="18" charset="0"/>
                <a:cs typeface="Times New Roman" panose="02020603050405020304" pitchFamily="18" charset="0"/>
              </a:rPr>
              <a:t>#define R	10	</a:t>
            </a:r>
            <a:r>
              <a:rPr kumimoji="1" lang="en-US" altLang="zh-CN" sz="2200" dirty="0">
                <a:solidFill>
                  <a:srgbClr val="33CC33"/>
                </a:solidFill>
                <a:latin typeface="Times New Roman" panose="02020603050405020304" pitchFamily="18" charset="0"/>
                <a:cs typeface="Times New Roman" panose="02020603050405020304" pitchFamily="18" charset="0"/>
              </a:rPr>
              <a:t>/* R</a:t>
            </a:r>
            <a:r>
              <a:rPr kumimoji="1" lang="zh-CN" altLang="en-US" sz="2200" dirty="0">
                <a:solidFill>
                  <a:srgbClr val="33CC33"/>
                </a:solidFill>
                <a:latin typeface="Times New Roman" panose="02020603050405020304" pitchFamily="18" charset="0"/>
                <a:cs typeface="Times New Roman" panose="02020603050405020304" pitchFamily="18" charset="0"/>
              </a:rPr>
              <a:t>为基数 *</a:t>
            </a:r>
            <a:r>
              <a:rPr kumimoji="1" lang="en-US" altLang="zh-CN" sz="2200" dirty="0">
                <a:solidFill>
                  <a:srgbClr val="33CC33"/>
                </a:solidFill>
                <a:latin typeface="Times New Roman" panose="02020603050405020304" pitchFamily="18" charset="0"/>
                <a:cs typeface="Times New Roman" panose="02020603050405020304" pitchFamily="18" charset="0"/>
              </a:rPr>
              <a:t>/</a:t>
            </a:r>
          </a:p>
          <a:p>
            <a:pPr algn="just"/>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err="1">
                <a:latin typeface="Times New Roman" panose="02020603050405020304" pitchFamily="18" charset="0"/>
                <a:cs typeface="Times New Roman" panose="02020603050405020304" pitchFamily="18" charset="0"/>
              </a:rPr>
              <a:t>struct</a:t>
            </a:r>
            <a:r>
              <a:rPr kumimoji="1" lang="en-US" altLang="zh-CN" sz="2200" dirty="0">
                <a:latin typeface="Times New Roman" panose="02020603050405020304" pitchFamily="18" charset="0"/>
                <a:cs typeface="Times New Roman" panose="02020603050405020304" pitchFamily="18" charset="0"/>
              </a:rPr>
              <a:t> Node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单链表结点类型 *</a:t>
            </a:r>
            <a:r>
              <a:rPr kumimoji="1" lang="en-US" altLang="zh-CN" sz="2200" dirty="0">
                <a:solidFill>
                  <a:srgbClr val="33CC33"/>
                </a:solidFill>
                <a:latin typeface="Times New Roman" panose="02020603050405020304" pitchFamily="18" charset="0"/>
                <a:cs typeface="Times New Roman" panose="02020603050405020304" pitchFamily="18" charset="0"/>
              </a:rPr>
              <a:t>/</a:t>
            </a:r>
          </a:p>
          <a:p>
            <a:pPr algn="just"/>
            <a:r>
              <a:rPr kumimoji="1" lang="en-US" altLang="zh-CN" sz="2200" dirty="0">
                <a:latin typeface="Times New Roman" panose="02020603050405020304" pitchFamily="18" charset="0"/>
                <a:cs typeface="Times New Roman" panose="02020603050405020304" pitchFamily="18" charset="0"/>
              </a:rPr>
              <a:t>{	</a:t>
            </a: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KeyType</a:t>
            </a:r>
            <a:r>
              <a:rPr kumimoji="1" lang="en-US" altLang="zh-CN" sz="2200" dirty="0">
                <a:latin typeface="Times New Roman" panose="02020603050405020304" pitchFamily="18" charset="0"/>
                <a:cs typeface="Times New Roman" panose="02020603050405020304" pitchFamily="18" charset="0"/>
              </a:rPr>
              <a:t>  key[D];	</a:t>
            </a:r>
            <a:r>
              <a:rPr kumimoji="1" lang="zh-CN" altLang="en-US" sz="2200" dirty="0">
                <a:solidFill>
                  <a:srgbClr val="33CC33"/>
                </a:solidFill>
                <a:latin typeface="Times New Roman" panose="02020603050405020304" pitchFamily="18" charset="0"/>
                <a:cs typeface="Times New Roman" panose="02020603050405020304" pitchFamily="18" charset="0"/>
              </a:rPr>
              <a:t>//关键字数组</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DataType</a:t>
            </a:r>
            <a:r>
              <a:rPr kumimoji="1" lang="en-US" altLang="zh-CN" sz="2200" dirty="0">
                <a:latin typeface="Times New Roman" panose="02020603050405020304" pitchFamily="18" charset="0"/>
                <a:cs typeface="Times New Roman" panose="02020603050405020304" pitchFamily="18" charset="0"/>
              </a:rPr>
              <a:t>  info;</a:t>
            </a: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struct</a:t>
            </a:r>
            <a:r>
              <a:rPr kumimoji="1" lang="en-US" altLang="zh-CN" sz="2200" dirty="0">
                <a:latin typeface="Times New Roman" panose="02020603050405020304" pitchFamily="18" charset="0"/>
                <a:cs typeface="Times New Roman" panose="02020603050405020304" pitchFamily="18" charset="0"/>
              </a:rPr>
              <a:t> Node  *next;</a:t>
            </a: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RadixNode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RadixList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PRadixList</a:t>
            </a:r>
            <a:r>
              <a:rPr kumimoji="1" lang="en-US" altLang="zh-CN" sz="2200" dirty="0">
                <a:latin typeface="Times New Roman" panose="02020603050405020304" pitchFamily="18" charset="0"/>
                <a:cs typeface="Times New Roman" panose="02020603050405020304" pitchFamily="18" charset="0"/>
              </a:rPr>
              <a:t>;</a:t>
            </a:r>
          </a:p>
          <a:p>
            <a:pPr algn="just"/>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err="1">
                <a:latin typeface="Times New Roman" panose="02020603050405020304" pitchFamily="18" charset="0"/>
                <a:cs typeface="Times New Roman" panose="02020603050405020304" pitchFamily="18" charset="0"/>
              </a:rPr>
              <a:t>typedef</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struct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QueueNode</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RadixNode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fr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队列的头指针 *</a:t>
            </a:r>
            <a:r>
              <a:rPr kumimoji="1" lang="en-US" altLang="zh-CN" sz="2200" dirty="0">
                <a:solidFill>
                  <a:srgbClr val="33CC33"/>
                </a:solidFill>
                <a:latin typeface="Times New Roman" panose="02020603050405020304" pitchFamily="18" charset="0"/>
                <a:cs typeface="Times New Roman" panose="02020603050405020304" pitchFamily="18" charset="0"/>
              </a:rPr>
              <a:t>/</a:t>
            </a: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RadixNode</a:t>
            </a:r>
            <a:r>
              <a:rPr kumimoji="1" lang="en-US" altLang="zh-CN" sz="2200" dirty="0">
                <a:latin typeface="Times New Roman" panose="02020603050405020304" pitchFamily="18" charset="0"/>
                <a:cs typeface="Times New Roman" panose="02020603050405020304" pitchFamily="18" charset="0"/>
              </a:rPr>
              <a:t>  *re;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队列的尾指针 *</a:t>
            </a:r>
            <a:r>
              <a:rPr kumimoji="1" lang="en-US" altLang="zh-CN" sz="2200" dirty="0">
                <a:solidFill>
                  <a:srgbClr val="33CC33"/>
                </a:solidFill>
                <a:latin typeface="Times New Roman" panose="02020603050405020304" pitchFamily="18" charset="0"/>
                <a:cs typeface="Times New Roman" panose="02020603050405020304" pitchFamily="18" charset="0"/>
              </a:rPr>
              <a:t>/</a:t>
            </a:r>
          </a:p>
          <a:p>
            <a:pPr algn="just"/>
            <a:r>
              <a:rPr kumimoji="1" lang="en-US" altLang="zh-CN" sz="2200" dirty="0">
                <a:latin typeface="Times New Roman" panose="02020603050405020304" pitchFamily="18" charset="0"/>
                <a:cs typeface="Times New Roman" panose="02020603050405020304" pitchFamily="18" charset="0"/>
              </a:rPr>
              <a:t>} Queue;</a:t>
            </a:r>
          </a:p>
          <a:p>
            <a:pPr algn="just"/>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Queue queue[R];</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359999" y="212725"/>
            <a:ext cx="8352000" cy="6525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radixSort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RadixList</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plist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d,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r)</a:t>
            </a: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j, k;</a:t>
            </a: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RadixNode</a:t>
            </a:r>
            <a:r>
              <a:rPr kumimoji="1" lang="en-US" altLang="zh-CN" sz="2200" dirty="0">
                <a:latin typeface="Times New Roman" panose="02020603050405020304" pitchFamily="18" charset="0"/>
                <a:cs typeface="Times New Roman" panose="02020603050405020304" pitchFamily="18" charset="0"/>
              </a:rPr>
              <a:t>  *p, *head;</a:t>
            </a:r>
          </a:p>
          <a:p>
            <a:pPr algn="just"/>
            <a:r>
              <a:rPr kumimoji="1" lang="en-US" altLang="zh-CN" sz="2200" dirty="0">
                <a:latin typeface="Times New Roman" panose="02020603050405020304" pitchFamily="18" charset="0"/>
                <a:cs typeface="Times New Roman" panose="02020603050405020304" pitchFamily="18" charset="0"/>
              </a:rPr>
              <a:t>        head=(*</a:t>
            </a:r>
            <a:r>
              <a:rPr kumimoji="1" lang="en-US" altLang="zh-CN" sz="2200" dirty="0" err="1">
                <a:latin typeface="Times New Roman" panose="02020603050405020304" pitchFamily="18" charset="0"/>
                <a:cs typeface="Times New Roman" panose="02020603050405020304" pitchFamily="18" charset="0"/>
              </a:rPr>
              <a:t>plist</a:t>
            </a:r>
            <a:r>
              <a:rPr kumimoji="1" lang="en-US" altLang="zh-CN" sz="2200" dirty="0">
                <a:latin typeface="Times New Roman" panose="02020603050405020304" pitchFamily="18" charset="0"/>
                <a:cs typeface="Times New Roman" panose="02020603050405020304" pitchFamily="18" charset="0"/>
              </a:rPr>
              <a:t>)-&gt;next;</a:t>
            </a:r>
          </a:p>
          <a:p>
            <a:pPr algn="just"/>
            <a:r>
              <a:rPr kumimoji="1" lang="en-US" altLang="zh-CN" sz="2200" dirty="0">
                <a:latin typeface="Times New Roman" panose="02020603050405020304" pitchFamily="18" charset="0"/>
                <a:cs typeface="Times New Roman" panose="02020603050405020304" pitchFamily="18" charset="0"/>
              </a:rPr>
              <a:t>        for ( j=d-1; j&gt;=0; j--) {</a:t>
            </a:r>
          </a:p>
          <a:p>
            <a:pPr algn="just"/>
            <a:r>
              <a:rPr kumimoji="1" lang="en-US" altLang="zh-CN" sz="2200" dirty="0">
                <a:latin typeface="Times New Roman" panose="02020603050405020304" pitchFamily="18" charset="0"/>
                <a:cs typeface="Times New Roman" panose="02020603050405020304" pitchFamily="18" charset="0"/>
              </a:rPr>
              <a:t>                p=head;                                 </a:t>
            </a:r>
            <a:r>
              <a:rPr kumimoji="1" lang="en-US" altLang="zh-CN" sz="2200" dirty="0">
                <a:solidFill>
                  <a:srgbClr val="00B050"/>
                </a:solidFill>
                <a:latin typeface="Times New Roman" panose="02020603050405020304" pitchFamily="18" charset="0"/>
                <a:cs typeface="Times New Roman" panose="02020603050405020304" pitchFamily="18" charset="0"/>
              </a:rPr>
              <a:t>//p</a:t>
            </a:r>
            <a:r>
              <a:rPr kumimoji="1" lang="zh-CN" altLang="en-US" sz="2200" dirty="0">
                <a:solidFill>
                  <a:srgbClr val="00B050"/>
                </a:solidFill>
                <a:latin typeface="Times New Roman" panose="02020603050405020304" pitchFamily="18" charset="0"/>
                <a:cs typeface="Times New Roman" panose="02020603050405020304" pitchFamily="18" charset="0"/>
              </a:rPr>
              <a:t>指向待排序数据链</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for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=0;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&lt;r;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对所有链表队列进行初始化</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queue[</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fr</a:t>
            </a:r>
            <a:r>
              <a:rPr kumimoji="1" lang="en-US" altLang="zh-CN" sz="2200" dirty="0">
                <a:latin typeface="Times New Roman" panose="02020603050405020304" pitchFamily="18" charset="0"/>
                <a:cs typeface="Times New Roman" panose="02020603050405020304" pitchFamily="18" charset="0"/>
              </a:rPr>
              <a:t> = NULL;</a:t>
            </a:r>
          </a:p>
          <a:p>
            <a:pPr algn="just"/>
            <a:r>
              <a:rPr kumimoji="1" lang="en-US" altLang="zh-CN" sz="2200" dirty="0">
                <a:latin typeface="Times New Roman" panose="02020603050405020304" pitchFamily="18" charset="0"/>
                <a:cs typeface="Times New Roman" panose="02020603050405020304" pitchFamily="18" charset="0"/>
              </a:rPr>
              <a:t>                        queue[</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].re = NULL;</a:t>
            </a:r>
          </a:p>
          <a:p>
            <a:pPr algn="just"/>
            <a:r>
              <a:rPr kumimoji="1" lang="en-US" altLang="zh-CN" sz="2200" dirty="0">
                <a:latin typeface="Times New Roman" panose="02020603050405020304" pitchFamily="18" charset="0"/>
                <a:cs typeface="Times New Roman" panose="02020603050405020304" pitchFamily="18" charset="0"/>
              </a:rPr>
              <a:t>                }</a:t>
            </a:r>
          </a:p>
          <a:p>
            <a:pPr algn="just"/>
            <a:r>
              <a:rPr kumimoji="1" lang="en-US" altLang="zh-CN" sz="2200" dirty="0">
                <a:latin typeface="Times New Roman" panose="02020603050405020304" pitchFamily="18" charset="0"/>
                <a:cs typeface="Times New Roman" panose="02020603050405020304" pitchFamily="18" charset="0"/>
              </a:rPr>
              <a:t>                while (p!=NULL) {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依次处理</a:t>
            </a:r>
            <a:r>
              <a:rPr kumimoji="1" lang="en-US" altLang="zh-CN" sz="2200" dirty="0">
                <a:solidFill>
                  <a:srgbClr val="00B050"/>
                </a:solidFill>
                <a:latin typeface="Times New Roman" panose="02020603050405020304" pitchFamily="18" charset="0"/>
                <a:cs typeface="Times New Roman" panose="02020603050405020304" pitchFamily="18" charset="0"/>
              </a:rPr>
              <a:t>p</a:t>
            </a:r>
            <a:r>
              <a:rPr kumimoji="1" lang="zh-CN" altLang="en-US" sz="2200" dirty="0">
                <a:solidFill>
                  <a:srgbClr val="00B050"/>
                </a:solidFill>
                <a:latin typeface="Times New Roman" panose="02020603050405020304" pitchFamily="18" charset="0"/>
                <a:cs typeface="Times New Roman" panose="02020603050405020304" pitchFamily="18" charset="0"/>
              </a:rPr>
              <a:t>中每个数据</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k=p-&gt;key[j];</a:t>
            </a:r>
          </a:p>
          <a:p>
            <a:pPr algn="just"/>
            <a:r>
              <a:rPr kumimoji="1" lang="en-US" altLang="zh-CN" sz="2200" dirty="0">
                <a:latin typeface="Times New Roman" panose="02020603050405020304" pitchFamily="18" charset="0"/>
                <a:cs typeface="Times New Roman" panose="02020603050405020304" pitchFamily="18" charset="0"/>
              </a:rPr>
              <a:t>                        if (queue[k].</a:t>
            </a:r>
            <a:r>
              <a:rPr kumimoji="1" lang="en-US" altLang="zh-CN" sz="2200" dirty="0" err="1">
                <a:latin typeface="Times New Roman" panose="02020603050405020304" pitchFamily="18" charset="0"/>
                <a:cs typeface="Times New Roman" panose="02020603050405020304" pitchFamily="18" charset="0"/>
              </a:rPr>
              <a:t>fr</a:t>
            </a:r>
            <a:r>
              <a:rPr kumimoji="1" lang="en-US" altLang="zh-CN" sz="2200" dirty="0">
                <a:latin typeface="Times New Roman" panose="02020603050405020304" pitchFamily="18" charset="0"/>
                <a:cs typeface="Times New Roman" panose="02020603050405020304" pitchFamily="18" charset="0"/>
              </a:rPr>
              <a:t> == NULL)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是第一个数据，插入链头</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queue[k].</a:t>
            </a:r>
            <a:r>
              <a:rPr kumimoji="1" lang="en-US" altLang="zh-CN" sz="2200" dirty="0" err="1">
                <a:latin typeface="Times New Roman" panose="02020603050405020304" pitchFamily="18" charset="0"/>
                <a:cs typeface="Times New Roman" panose="02020603050405020304" pitchFamily="18" charset="0"/>
              </a:rPr>
              <a:t>fr</a:t>
            </a:r>
            <a:r>
              <a:rPr kumimoji="1" lang="en-US" altLang="zh-CN" sz="2200" dirty="0">
                <a:latin typeface="Times New Roman" panose="02020603050405020304" pitchFamily="18" charset="0"/>
                <a:cs typeface="Times New Roman" panose="02020603050405020304" pitchFamily="18" charset="0"/>
              </a:rPr>
              <a:t>=p;</a:t>
            </a:r>
          </a:p>
          <a:p>
            <a:pPr algn="just"/>
            <a:r>
              <a:rPr kumimoji="1" lang="en-US" altLang="zh-CN" sz="2200" dirty="0">
                <a:latin typeface="Times New Roman" panose="02020603050405020304" pitchFamily="18" charset="0"/>
                <a:cs typeface="Times New Roman" panose="02020603050405020304" pitchFamily="18" charset="0"/>
              </a:rPr>
              <a:t>                        else</a:t>
            </a:r>
          </a:p>
          <a:p>
            <a:pPr algn="just"/>
            <a:r>
              <a:rPr kumimoji="1" lang="en-US" altLang="zh-CN" sz="2200" dirty="0">
                <a:latin typeface="Times New Roman" panose="02020603050405020304" pitchFamily="18" charset="0"/>
                <a:cs typeface="Times New Roman" panose="02020603050405020304" pitchFamily="18" charset="0"/>
              </a:rPr>
              <a:t>                                (queue[k].re)-&gt;next=p;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不是，插入链尾</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queue[k].re=p;</a:t>
            </a:r>
          </a:p>
          <a:p>
            <a:pPr algn="just"/>
            <a:r>
              <a:rPr kumimoji="1" lang="en-US" altLang="zh-CN" sz="2200" dirty="0">
                <a:latin typeface="Times New Roman" panose="02020603050405020304" pitchFamily="18" charset="0"/>
                <a:cs typeface="Times New Roman" panose="02020603050405020304" pitchFamily="18" charset="0"/>
              </a:rPr>
              <a:t>                        p=p-&gt;next;</a:t>
            </a:r>
          </a:p>
          <a:p>
            <a:pPr algn="just"/>
            <a:r>
              <a:rPr kumimoji="1" lang="en-US" altLang="zh-CN" sz="2200" dirty="0">
                <a:latin typeface="Times New Roman" panose="02020603050405020304" pitchFamily="18" charset="0"/>
                <a:cs typeface="Times New Roman" panose="02020603050405020304" pitchFamily="18" charset="0"/>
              </a:rPr>
              <a:t>                }	</a:t>
            </a:r>
          </a:p>
        </p:txBody>
      </p:sp>
      <p:sp>
        <p:nvSpPr>
          <p:cNvPr id="132100" name="Rectangle 4"/>
          <p:cNvSpPr>
            <a:spLocks noChangeArrowheads="1"/>
          </p:cNvSpPr>
          <p:nvPr/>
        </p:nvSpPr>
        <p:spPr bwMode="auto">
          <a:xfrm>
            <a:off x="251520" y="3573463"/>
            <a:ext cx="8280000" cy="3095625"/>
          </a:xfrm>
          <a:prstGeom prst="rect">
            <a:avLst/>
          </a:prstGeom>
          <a:noFill/>
          <a:ln w="28575">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2101" name="Rectangle 5"/>
          <p:cNvSpPr>
            <a:spLocks noChangeArrowheads="1"/>
          </p:cNvSpPr>
          <p:nvPr/>
        </p:nvSpPr>
        <p:spPr bwMode="auto">
          <a:xfrm>
            <a:off x="323578" y="364490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400" b="1" dirty="0">
                <a:solidFill>
                  <a:srgbClr val="FFFF00"/>
                </a:solidFill>
              </a:rPr>
              <a:t>分配</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t>Content</a:t>
            </a:r>
          </a:p>
        </p:txBody>
      </p:sp>
      <p:sp>
        <p:nvSpPr>
          <p:cNvPr id="142339" name="Rectangle 3"/>
          <p:cNvSpPr>
            <a:spLocks noGrp="1" noChangeArrowheads="1"/>
          </p:cNvSpPr>
          <p:nvPr>
            <p:ph type="body" idx="1"/>
          </p:nvPr>
        </p:nvSpPr>
        <p:spPr/>
        <p:txBody>
          <a:bodyPr/>
          <a:lstStyle/>
          <a:p>
            <a:r>
              <a:rPr lang="en-US" altLang="zh-CN" dirty="0">
                <a:effectLst/>
              </a:rPr>
              <a:t>Definition and notations of sorting</a:t>
            </a:r>
          </a:p>
          <a:p>
            <a:r>
              <a:rPr lang="en-US" altLang="zh-CN" dirty="0">
                <a:solidFill>
                  <a:srgbClr val="FFFF00"/>
                </a:solidFill>
                <a:effectLst/>
              </a:rPr>
              <a:t>Insertion based sorting</a:t>
            </a:r>
          </a:p>
          <a:p>
            <a:r>
              <a:rPr lang="en-US" altLang="zh-CN" dirty="0">
                <a:effectLst/>
              </a:rPr>
              <a:t>Swap based sorting</a:t>
            </a:r>
          </a:p>
          <a:p>
            <a:r>
              <a:rPr lang="en-US" altLang="zh-CN" dirty="0">
                <a:effectLst/>
              </a:rPr>
              <a:t>Selection based sorting</a:t>
            </a:r>
          </a:p>
          <a:p>
            <a:r>
              <a:rPr lang="en-US" altLang="zh-CN" dirty="0">
                <a:effectLst/>
              </a:rPr>
              <a:t>Merging based sorting</a:t>
            </a:r>
          </a:p>
          <a:p>
            <a:r>
              <a:rPr lang="en-US" altLang="zh-CN" dirty="0">
                <a:effectLst/>
              </a:rPr>
              <a:t>Radix sorting</a:t>
            </a:r>
          </a:p>
          <a:p>
            <a:r>
              <a:rPr lang="en-US" altLang="zh-CN" dirty="0">
                <a:effectLst/>
              </a:rPr>
              <a:t>Conclusion</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360000" y="152400"/>
            <a:ext cx="8352000" cy="483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=0;</a:t>
            </a:r>
          </a:p>
          <a:p>
            <a:pPr algn="just"/>
            <a:r>
              <a:rPr kumimoji="1" lang="en-US" altLang="zh-CN" sz="2200" dirty="0">
                <a:latin typeface="Times New Roman" panose="02020603050405020304" pitchFamily="18" charset="0"/>
                <a:cs typeface="Times New Roman" panose="02020603050405020304" pitchFamily="18" charset="0"/>
              </a:rPr>
              <a:t>                while (queue[</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fr</a:t>
            </a:r>
            <a:r>
              <a:rPr kumimoji="1" lang="en-US" altLang="zh-CN" sz="2200" dirty="0">
                <a:latin typeface="Times New Roman" panose="02020603050405020304" pitchFamily="18" charset="0"/>
                <a:cs typeface="Times New Roman" panose="02020603050405020304" pitchFamily="18" charset="0"/>
              </a:rPr>
              <a:t> == NULL)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定位到第一个非空链队列</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p>
          <a:p>
            <a:pPr algn="just"/>
            <a:r>
              <a:rPr kumimoji="1" lang="en-US" altLang="zh-CN" sz="2200" dirty="0">
                <a:latin typeface="Times New Roman" panose="02020603050405020304" pitchFamily="18" charset="0"/>
                <a:cs typeface="Times New Roman" panose="02020603050405020304" pitchFamily="18" charset="0"/>
              </a:rPr>
              <a:t>                p=queue[</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].re;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链头</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head=queue[</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fr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链尾</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for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&lt;r;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p>
          <a:p>
            <a:pPr algn="just"/>
            <a:r>
              <a:rPr kumimoji="1" lang="en-US" altLang="zh-CN" sz="2200" dirty="0">
                <a:latin typeface="Times New Roman" panose="02020603050405020304" pitchFamily="18" charset="0"/>
                <a:cs typeface="Times New Roman" panose="02020603050405020304" pitchFamily="18" charset="0"/>
              </a:rPr>
              <a:t>                        if (queue[</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fr</a:t>
            </a:r>
            <a:r>
              <a:rPr kumimoji="1" lang="en-US" altLang="zh-CN" sz="2200" dirty="0">
                <a:latin typeface="Times New Roman" panose="02020603050405020304" pitchFamily="18" charset="0"/>
                <a:cs typeface="Times New Roman" panose="02020603050405020304" pitchFamily="18" charset="0"/>
              </a:rPr>
              <a:t> != NULL) {  </a:t>
            </a:r>
          </a:p>
          <a:p>
            <a:pPr algn="just"/>
            <a:r>
              <a:rPr kumimoji="1" lang="en-US" altLang="zh-CN" sz="2200" dirty="0">
                <a:latin typeface="Times New Roman" panose="02020603050405020304" pitchFamily="18" charset="0"/>
                <a:cs typeface="Times New Roman" panose="02020603050405020304" pitchFamily="18" charset="0"/>
              </a:rPr>
              <a:t>                                p-&gt;next=queue[</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fr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将当前链队列并入</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p=queue[</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].re;  </a:t>
            </a:r>
          </a:p>
          <a:p>
            <a:pPr algn="just"/>
            <a:r>
              <a:rPr kumimoji="1" lang="en-US" altLang="zh-CN" sz="2200" dirty="0">
                <a:latin typeface="Times New Roman" panose="02020603050405020304" pitchFamily="18" charset="0"/>
                <a:cs typeface="Times New Roman" panose="02020603050405020304" pitchFamily="18" charset="0"/>
              </a:rPr>
              <a:t>                        }</a:t>
            </a:r>
          </a:p>
          <a:p>
            <a:pPr algn="just"/>
            <a:r>
              <a:rPr kumimoji="1" lang="en-US" altLang="zh-CN" sz="2200" dirty="0">
                <a:latin typeface="Times New Roman" panose="02020603050405020304" pitchFamily="18" charset="0"/>
                <a:cs typeface="Times New Roman" panose="02020603050405020304" pitchFamily="18" charset="0"/>
              </a:rPr>
              <a:t>                        p-&gt;next=NULL;</a:t>
            </a:r>
          </a:p>
          <a:p>
            <a:pPr algn="just"/>
            <a:r>
              <a:rPr kumimoji="1" lang="en-US" altLang="zh-CN" sz="2200" dirty="0">
                <a:latin typeface="Times New Roman" panose="02020603050405020304" pitchFamily="18" charset="0"/>
                <a:cs typeface="Times New Roman" panose="02020603050405020304" pitchFamily="18" charset="0"/>
              </a:rPr>
              <a:t>        }</a:t>
            </a: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plist</a:t>
            </a:r>
            <a:r>
              <a:rPr kumimoji="1" lang="en-US" altLang="zh-CN" sz="2200" dirty="0">
                <a:latin typeface="Times New Roman" panose="02020603050405020304" pitchFamily="18" charset="0"/>
                <a:cs typeface="Times New Roman" panose="02020603050405020304" pitchFamily="18" charset="0"/>
              </a:rPr>
              <a:t>)-&gt;next=head;</a:t>
            </a:r>
          </a:p>
          <a:p>
            <a:r>
              <a:rPr kumimoji="1" lang="en-US" altLang="zh-CN" sz="2200" dirty="0">
                <a:latin typeface="Times New Roman" panose="02020603050405020304" pitchFamily="18" charset="0"/>
                <a:cs typeface="Times New Roman" panose="02020603050405020304" pitchFamily="18" charset="0"/>
              </a:rPr>
              <a:t>} </a:t>
            </a:r>
          </a:p>
        </p:txBody>
      </p:sp>
      <p:sp>
        <p:nvSpPr>
          <p:cNvPr id="133123" name="Rectangle 3"/>
          <p:cNvSpPr>
            <a:spLocks noChangeArrowheads="1"/>
          </p:cNvSpPr>
          <p:nvPr/>
        </p:nvSpPr>
        <p:spPr bwMode="auto">
          <a:xfrm>
            <a:off x="324246" y="188913"/>
            <a:ext cx="8280000" cy="3744000"/>
          </a:xfrm>
          <a:prstGeom prst="rect">
            <a:avLst/>
          </a:prstGeom>
          <a:noFill/>
          <a:ln w="28575">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3124" name="Rectangle 4"/>
          <p:cNvSpPr>
            <a:spLocks noChangeArrowheads="1"/>
          </p:cNvSpPr>
          <p:nvPr/>
        </p:nvSpPr>
        <p:spPr bwMode="auto">
          <a:xfrm>
            <a:off x="395684" y="234950"/>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400" b="1">
                <a:solidFill>
                  <a:srgbClr val="FFFF00"/>
                </a:solidFill>
              </a:rPr>
              <a:t>收集</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6" name="Rectangle 8"/>
          <p:cNvSpPr>
            <a:spLocks noGrp="1" noChangeArrowheads="1"/>
          </p:cNvSpPr>
          <p:nvPr>
            <p:ph type="title"/>
          </p:nvPr>
        </p:nvSpPr>
        <p:spPr/>
        <p:txBody>
          <a:bodyPr/>
          <a:lstStyle/>
          <a:p>
            <a:r>
              <a:rPr lang="en-US" altLang="zh-CN"/>
              <a:t>Algorithm analysis</a:t>
            </a:r>
          </a:p>
        </p:txBody>
      </p:sp>
      <p:sp>
        <p:nvSpPr>
          <p:cNvPr id="89097" name="Rectangle 9"/>
          <p:cNvSpPr>
            <a:spLocks noGrp="1" noChangeArrowheads="1"/>
          </p:cNvSpPr>
          <p:nvPr>
            <p:ph type="body" idx="1"/>
          </p:nvPr>
        </p:nvSpPr>
        <p:spPr/>
        <p:txBody>
          <a:bodyPr/>
          <a:lstStyle/>
          <a:p>
            <a:r>
              <a:rPr lang="zh-CN" altLang="en-US" sz="2800" dirty="0">
                <a:effectLst/>
                <a:latin typeface="Times New Roman" panose="02020603050405020304" pitchFamily="18" charset="0"/>
              </a:rPr>
              <a:t>假设每个记录含</a:t>
            </a:r>
            <a:r>
              <a:rPr lang="en-US" altLang="zh-CN" sz="2800" i="1" dirty="0">
                <a:effectLst/>
                <a:latin typeface="Times New Roman" panose="02020603050405020304" pitchFamily="18" charset="0"/>
              </a:rPr>
              <a:t>d</a:t>
            </a:r>
            <a:r>
              <a:rPr lang="zh-CN" altLang="en-US" sz="2800" dirty="0">
                <a:effectLst/>
                <a:latin typeface="Times New Roman" panose="02020603050405020304" pitchFamily="18" charset="0"/>
              </a:rPr>
              <a:t>个关键字，每个关键字的取值范围为</a:t>
            </a:r>
            <a:r>
              <a:rPr lang="en-US" altLang="zh-CN" sz="2800" i="1" dirty="0" err="1">
                <a:effectLst/>
                <a:latin typeface="Times New Roman" panose="02020603050405020304" pitchFamily="18" charset="0"/>
              </a:rPr>
              <a:t>rd</a:t>
            </a:r>
            <a:r>
              <a:rPr lang="zh-CN" altLang="en-US" sz="2800" dirty="0">
                <a:effectLst/>
                <a:latin typeface="Times New Roman" panose="02020603050405020304" pitchFamily="18" charset="0"/>
              </a:rPr>
              <a:t>，则每趟分配的时间复杂度为</a:t>
            </a:r>
            <a:r>
              <a:rPr lang="en-US" altLang="zh-CN" sz="2800" dirty="0">
                <a:effectLst/>
                <a:latin typeface="Times New Roman" panose="02020603050405020304" pitchFamily="18" charset="0"/>
              </a:rPr>
              <a:t>O(</a:t>
            </a:r>
            <a:r>
              <a:rPr lang="en-US" altLang="zh-CN" sz="2800" i="1" dirty="0">
                <a:effectLst/>
                <a:latin typeface="Times New Roman" panose="02020603050405020304" pitchFamily="18" charset="0"/>
              </a:rPr>
              <a:t>n</a:t>
            </a:r>
            <a:r>
              <a:rPr lang="en-US" altLang="zh-CN" sz="2800" dirty="0">
                <a:effectLst/>
                <a:latin typeface="Times New Roman" panose="02020603050405020304" pitchFamily="18" charset="0"/>
              </a:rPr>
              <a:t>)</a:t>
            </a:r>
            <a:r>
              <a:rPr lang="zh-CN" altLang="en-US" sz="2800" dirty="0">
                <a:effectLst/>
                <a:latin typeface="Times New Roman" panose="02020603050405020304" pitchFamily="18" charset="0"/>
              </a:rPr>
              <a:t>，每一趟收集的时间复杂度为</a:t>
            </a:r>
            <a:r>
              <a:rPr lang="en-US" altLang="zh-CN" sz="2800" dirty="0">
                <a:effectLst/>
                <a:latin typeface="Times New Roman" panose="02020603050405020304" pitchFamily="18" charset="0"/>
              </a:rPr>
              <a:t>O(</a:t>
            </a:r>
            <a:r>
              <a:rPr lang="en-US" altLang="zh-CN" sz="2800" i="1" dirty="0" err="1">
                <a:effectLst/>
                <a:latin typeface="Times New Roman" panose="02020603050405020304" pitchFamily="18" charset="0"/>
              </a:rPr>
              <a:t>rd</a:t>
            </a:r>
            <a:r>
              <a:rPr lang="en-US" altLang="zh-CN" sz="2800" dirty="0">
                <a:effectLst/>
                <a:latin typeface="Times New Roman" panose="02020603050405020304" pitchFamily="18" charset="0"/>
              </a:rPr>
              <a:t>)</a:t>
            </a:r>
            <a:r>
              <a:rPr lang="zh-CN" altLang="en-US" sz="2800" dirty="0">
                <a:effectLst/>
                <a:latin typeface="Times New Roman" panose="02020603050405020304" pitchFamily="18" charset="0"/>
              </a:rPr>
              <a:t>，则总的时间复杂度为</a:t>
            </a:r>
            <a:r>
              <a:rPr lang="en-US" altLang="zh-CN" sz="2800" dirty="0">
                <a:effectLst/>
                <a:latin typeface="Times New Roman" panose="02020603050405020304" pitchFamily="18" charset="0"/>
              </a:rPr>
              <a:t>O(</a:t>
            </a:r>
            <a:r>
              <a:rPr lang="en-US" altLang="zh-CN" sz="2800" i="1" dirty="0">
                <a:effectLst/>
                <a:latin typeface="Times New Roman" panose="02020603050405020304" pitchFamily="18" charset="0"/>
              </a:rPr>
              <a:t>d</a:t>
            </a:r>
            <a:r>
              <a:rPr lang="en-US" altLang="zh-CN" sz="2800" dirty="0">
                <a:effectLst/>
                <a:latin typeface="Times New Roman" panose="02020603050405020304" pitchFamily="18" charset="0"/>
              </a:rPr>
              <a:t>×(</a:t>
            </a:r>
            <a:r>
              <a:rPr lang="en-US" altLang="zh-CN" sz="2800" i="1" dirty="0" err="1">
                <a:effectLst/>
                <a:latin typeface="Times New Roman" panose="02020603050405020304" pitchFamily="18" charset="0"/>
              </a:rPr>
              <a:t>n</a:t>
            </a:r>
            <a:r>
              <a:rPr lang="en-US" altLang="zh-CN" sz="2800" dirty="0" err="1">
                <a:effectLst/>
                <a:latin typeface="Times New Roman" panose="02020603050405020304" pitchFamily="18" charset="0"/>
              </a:rPr>
              <a:t>+</a:t>
            </a:r>
            <a:r>
              <a:rPr lang="en-US" altLang="zh-CN" sz="2800" i="1" dirty="0" err="1">
                <a:effectLst/>
                <a:latin typeface="Times New Roman" panose="02020603050405020304" pitchFamily="18" charset="0"/>
              </a:rPr>
              <a:t>rd</a:t>
            </a:r>
            <a:r>
              <a:rPr lang="en-US" altLang="zh-CN" sz="2800" dirty="0">
                <a:effectLst/>
                <a:latin typeface="Times New Roman" panose="02020603050405020304" pitchFamily="18" charset="0"/>
              </a:rPr>
              <a:t>))</a:t>
            </a:r>
            <a:r>
              <a:rPr lang="zh-CN" altLang="en-US" sz="2800" dirty="0">
                <a:effectLst/>
                <a:latin typeface="Times New Roman" panose="02020603050405020304" pitchFamily="18" charset="0"/>
              </a:rPr>
              <a:t>。</a:t>
            </a:r>
          </a:p>
          <a:p>
            <a:r>
              <a:rPr lang="zh-CN" altLang="en-US" sz="2800" dirty="0">
                <a:effectLst/>
                <a:latin typeface="Times New Roman" panose="02020603050405020304" pitchFamily="18" charset="0"/>
              </a:rPr>
              <a:t>空间复杂度：增加了</a:t>
            </a:r>
            <a:r>
              <a:rPr lang="en-US" altLang="zh-CN" sz="2800" i="1" dirty="0" err="1">
                <a:effectLst/>
                <a:latin typeface="Times New Roman" panose="02020603050405020304" pitchFamily="18" charset="0"/>
              </a:rPr>
              <a:t>n</a:t>
            </a:r>
            <a:r>
              <a:rPr lang="en-US" altLang="zh-CN" sz="2800" dirty="0" err="1">
                <a:effectLst/>
                <a:latin typeface="Times New Roman" panose="02020603050405020304" pitchFamily="18" charset="0"/>
              </a:rPr>
              <a:t>+2</a:t>
            </a:r>
            <a:r>
              <a:rPr lang="en-US" altLang="zh-CN" sz="2800" i="1" dirty="0" err="1">
                <a:effectLst/>
                <a:latin typeface="Times New Roman" panose="02020603050405020304" pitchFamily="18" charset="0"/>
              </a:rPr>
              <a:t>rd</a:t>
            </a:r>
            <a:r>
              <a:rPr lang="zh-CN" altLang="en-US" sz="2800" dirty="0">
                <a:effectLst/>
                <a:latin typeface="Times New Roman" panose="02020603050405020304" pitchFamily="18" charset="0"/>
              </a:rPr>
              <a:t>个指针域的空间。</a:t>
            </a:r>
          </a:p>
          <a:p>
            <a:pPr>
              <a:buFont typeface="Wingdings" panose="05000000000000000000" pitchFamily="2" charset="2"/>
              <a:buNone/>
            </a:pPr>
            <a:endParaRPr lang="en-US" altLang="zh-CN" sz="2400" dirty="0">
              <a:effectLst/>
              <a:latin typeface="Times New Roman" panose="02020603050405020304" pitchFamily="18" charset="0"/>
            </a:endParaRPr>
          </a:p>
        </p:txBody>
      </p:sp>
      <p:sp>
        <p:nvSpPr>
          <p:cNvPr id="89099" name="Rectangle 11"/>
          <p:cNvSpPr>
            <a:spLocks noChangeArrowheads="1"/>
          </p:cNvSpPr>
          <p:nvPr/>
        </p:nvSpPr>
        <p:spPr bwMode="auto">
          <a:xfrm>
            <a:off x="250825" y="4437112"/>
            <a:ext cx="8675688"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例如：有</a:t>
            </a:r>
            <a:r>
              <a:rPr lang="en-US" altLang="zh-CN" sz="2800" dirty="0">
                <a:latin typeface="Times New Roman" panose="02020603050405020304" pitchFamily="18" charset="0"/>
                <a:cs typeface="Times New Roman" panose="02020603050405020304" pitchFamily="18" charset="0"/>
              </a:rPr>
              <a:t>1,000,000</a:t>
            </a:r>
            <a:r>
              <a:rPr lang="zh-CN" altLang="en-US" sz="2800" dirty="0">
                <a:latin typeface="Times New Roman" panose="02020603050405020304" pitchFamily="18" charset="0"/>
                <a:cs typeface="Times New Roman" panose="02020603050405020304" pitchFamily="18" charset="0"/>
              </a:rPr>
              <a:t>个</a:t>
            </a:r>
            <a:r>
              <a:rPr lang="en-US" altLang="zh-CN" sz="2800" dirty="0">
                <a:latin typeface="Times New Roman" panose="02020603050405020304" pitchFamily="18" charset="0"/>
                <a:cs typeface="Times New Roman" panose="02020603050405020304" pitchFamily="18" charset="0"/>
              </a:rPr>
              <a:t>8</a:t>
            </a:r>
            <a:r>
              <a:rPr lang="zh-CN" altLang="en-US" sz="2800" dirty="0">
                <a:latin typeface="Times New Roman" panose="02020603050405020304" pitchFamily="18" charset="0"/>
                <a:cs typeface="Times New Roman" panose="02020603050405020304" pitchFamily="18" charset="0"/>
              </a:rPr>
              <a:t>位的整数要进行排序，使用快速排序法，至少需要</a:t>
            </a:r>
            <a:r>
              <a:rPr lang="en-US" altLang="zh-CN" sz="2800" i="1" dirty="0" err="1">
                <a:latin typeface="Times New Roman" panose="02020603050405020304" pitchFamily="18" charset="0"/>
                <a:cs typeface="Times New Roman" panose="02020603050405020304" pitchFamily="18" charset="0"/>
              </a:rPr>
              <a:t>n</a:t>
            </a:r>
            <a:r>
              <a:rPr lang="en-US" altLang="zh-CN" sz="2800" dirty="0" err="1">
                <a:latin typeface="Times New Roman" panose="02020603050405020304" pitchFamily="18" charset="0"/>
                <a:cs typeface="Times New Roman" panose="02020603050405020304" pitchFamily="18" charset="0"/>
              </a:rPr>
              <a:t>log</a:t>
            </a:r>
            <a:r>
              <a:rPr lang="en-US" altLang="zh-CN" sz="2800" baseline="-25000" dirty="0" err="1">
                <a:latin typeface="Times New Roman" panose="02020603050405020304" pitchFamily="18" charset="0"/>
                <a:cs typeface="Times New Roman" panose="02020603050405020304" pitchFamily="18" charset="0"/>
              </a:rPr>
              <a:t>2</a:t>
            </a:r>
            <a:r>
              <a:rPr lang="en-US" altLang="zh-CN" sz="2800" i="1" dirty="0" err="1">
                <a:latin typeface="Times New Roman" panose="02020603050405020304" pitchFamily="18" charset="0"/>
                <a:cs typeface="Times New Roman" panose="02020603050405020304" pitchFamily="18" charset="0"/>
              </a:rPr>
              <a:t>n</a:t>
            </a:r>
            <a:r>
              <a:rPr lang="zh-CN" altLang="en-US" sz="2800" dirty="0">
                <a:latin typeface="Times New Roman" panose="02020603050405020304" pitchFamily="18" charset="0"/>
                <a:cs typeface="Times New Roman" panose="02020603050405020304" pitchFamily="18" charset="0"/>
              </a:rPr>
              <a:t>次比较，即</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千万次，用基数排序法则只需要</a:t>
            </a:r>
            <a:r>
              <a:rPr lang="en-US" altLang="zh-CN" sz="2800" dirty="0">
                <a:latin typeface="Times New Roman" panose="02020603050405020304" pitchFamily="18" charset="0"/>
                <a:cs typeface="Times New Roman" panose="02020603050405020304" pitchFamily="18" charset="0"/>
              </a:rPr>
              <a:t>8*(1,000,000+10)</a:t>
            </a:r>
            <a:r>
              <a:rPr lang="zh-CN" altLang="en-US" sz="2800" dirty="0">
                <a:latin typeface="Times New Roman" panose="02020603050405020304" pitchFamily="18" charset="0"/>
                <a:cs typeface="Times New Roman" panose="02020603050405020304" pitchFamily="18" charset="0"/>
              </a:rPr>
              <a:t>，约</a:t>
            </a:r>
            <a:r>
              <a:rPr lang="en-US" altLang="zh-CN" sz="2800" dirty="0">
                <a:latin typeface="Times New Roman" panose="02020603050405020304" pitchFamily="18" charset="0"/>
                <a:cs typeface="Times New Roman" panose="02020603050405020304" pitchFamily="18" charset="0"/>
              </a:rPr>
              <a:t>8</a:t>
            </a:r>
            <a:r>
              <a:rPr lang="zh-CN" altLang="en-US" sz="2800" dirty="0">
                <a:latin typeface="Times New Roman" panose="02020603050405020304" pitchFamily="18" charset="0"/>
                <a:cs typeface="Times New Roman" panose="02020603050405020304" pitchFamily="18" charset="0"/>
              </a:rPr>
              <a:t>百万次。</a:t>
            </a:r>
          </a:p>
        </p:txBody>
      </p:sp>
      <p:sp>
        <p:nvSpPr>
          <p:cNvPr id="89100" name="AutoShape 12">
            <a:hlinkClick r:id="rId3" action="ppaction://hlinksldjump" highlightClick="1"/>
          </p:cNvPr>
          <p:cNvSpPr>
            <a:spLocks noChangeArrowheads="1"/>
          </p:cNvSpPr>
          <p:nvPr/>
        </p:nvSpPr>
        <p:spPr bwMode="auto">
          <a:xfrm>
            <a:off x="8020050" y="6262688"/>
            <a:ext cx="728663" cy="406400"/>
          </a:xfrm>
          <a:prstGeom prst="actionButtonBlank">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a:t>Back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9099"/>
                                        </p:tgtEl>
                                        <p:attrNameLst>
                                          <p:attrName>style.visibility</p:attrName>
                                        </p:attrNameLst>
                                      </p:cBhvr>
                                      <p:to>
                                        <p:strVal val="visible"/>
                                      </p:to>
                                    </p:set>
                                    <p:animEffect transition="in" filter="fade">
                                      <p:cBhvr>
                                        <p:cTn id="7" dur="1000"/>
                                        <p:tgtEl>
                                          <p:spTgt spid="89099"/>
                                        </p:tgtEl>
                                      </p:cBhvr>
                                    </p:animEffect>
                                    <p:anim calcmode="lin" valueType="num">
                                      <p:cBhvr>
                                        <p:cTn id="8" dur="1000" fill="hold"/>
                                        <p:tgtEl>
                                          <p:spTgt spid="89099"/>
                                        </p:tgtEl>
                                        <p:attrNameLst>
                                          <p:attrName>ppt_x</p:attrName>
                                        </p:attrNameLst>
                                      </p:cBhvr>
                                      <p:tavLst>
                                        <p:tav tm="0">
                                          <p:val>
                                            <p:strVal val="#ppt_x"/>
                                          </p:val>
                                        </p:tav>
                                        <p:tav tm="100000">
                                          <p:val>
                                            <p:strVal val="#ppt_x"/>
                                          </p:val>
                                        </p:tav>
                                      </p:tavLst>
                                    </p:anim>
                                    <p:anim calcmode="lin" valueType="num">
                                      <p:cBhvr>
                                        <p:cTn id="9" dur="1000" fill="hold"/>
                                        <p:tgtEl>
                                          <p:spTgt spid="890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9"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202" name="Group 58"/>
          <p:cNvGrpSpPr/>
          <p:nvPr/>
        </p:nvGrpSpPr>
        <p:grpSpPr bwMode="auto">
          <a:xfrm>
            <a:off x="7938" y="500063"/>
            <a:ext cx="1760537" cy="608012"/>
            <a:chOff x="0" y="0"/>
            <a:chExt cx="718" cy="384"/>
          </a:xfrm>
        </p:grpSpPr>
        <p:sp>
          <p:nvSpPr>
            <p:cNvPr id="134146" name="Rectangle 2"/>
            <p:cNvSpPr>
              <a:spLocks noChangeArrowheads="1"/>
            </p:cNvSpPr>
            <p:nvPr/>
          </p:nvSpPr>
          <p:spPr bwMode="auto">
            <a:xfrm>
              <a:off x="43" y="0"/>
              <a:ext cx="63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dirty="0">
                  <a:latin typeface="Times New Roman" panose="02020603050405020304" pitchFamily="18" charset="0"/>
                  <a:cs typeface="Times New Roman" panose="02020603050405020304" pitchFamily="18" charset="0"/>
                </a:rPr>
                <a:t>  </a:t>
              </a:r>
              <a:r>
                <a:rPr kumimoji="1" lang="zh-CN" altLang="en-US" sz="2000" dirty="0">
                  <a:latin typeface="Times New Roman" panose="02020603050405020304" pitchFamily="18" charset="0"/>
                  <a:cs typeface="Times New Roman" panose="02020603050405020304" pitchFamily="18" charset="0"/>
                </a:rPr>
                <a:t>排序方法</a:t>
              </a:r>
            </a:p>
          </p:txBody>
        </p:sp>
        <p:sp>
          <p:nvSpPr>
            <p:cNvPr id="134201" name="Rectangle 57"/>
            <p:cNvSpPr>
              <a:spLocks noChangeArrowheads="1"/>
            </p:cNvSpPr>
            <p:nvPr/>
          </p:nvSpPr>
          <p:spPr bwMode="auto">
            <a:xfrm>
              <a:off x="0" y="0"/>
              <a:ext cx="718"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sp>
        <p:nvSpPr>
          <p:cNvPr id="134147" name="Rectangle 3"/>
          <p:cNvSpPr>
            <a:spLocks noChangeArrowheads="1"/>
          </p:cNvSpPr>
          <p:nvPr/>
        </p:nvSpPr>
        <p:spPr bwMode="auto">
          <a:xfrm>
            <a:off x="1873250" y="500063"/>
            <a:ext cx="1881188"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endParaRPr kumimoji="1" lang="zh-CN" altLang="zh-CN">
              <a:latin typeface="Times New Roman" panose="02020603050405020304" pitchFamily="18" charset="0"/>
              <a:cs typeface="Times New Roman" panose="02020603050405020304" pitchFamily="18" charset="0"/>
            </a:endParaRPr>
          </a:p>
        </p:txBody>
      </p:sp>
      <p:sp>
        <p:nvSpPr>
          <p:cNvPr id="134203" name="Rectangle 59"/>
          <p:cNvSpPr>
            <a:spLocks noChangeArrowheads="1"/>
          </p:cNvSpPr>
          <p:nvPr/>
        </p:nvSpPr>
        <p:spPr bwMode="auto">
          <a:xfrm>
            <a:off x="1768475" y="500063"/>
            <a:ext cx="2090738" cy="608012"/>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sp>
        <p:nvSpPr>
          <p:cNvPr id="134148" name="Rectangle 4"/>
          <p:cNvSpPr>
            <a:spLocks noChangeArrowheads="1"/>
          </p:cNvSpPr>
          <p:nvPr/>
        </p:nvSpPr>
        <p:spPr bwMode="auto">
          <a:xfrm>
            <a:off x="3963988" y="500063"/>
            <a:ext cx="1882775"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zh-CN" altLang="en-US" dirty="0">
                <a:latin typeface="Times New Roman" panose="02020603050405020304" pitchFamily="18" charset="0"/>
                <a:cs typeface="Times New Roman" panose="02020603050405020304" pitchFamily="18" charset="0"/>
              </a:rPr>
              <a:t>平均时间复杂度</a:t>
            </a:r>
          </a:p>
        </p:txBody>
      </p:sp>
      <p:sp>
        <p:nvSpPr>
          <p:cNvPr id="134205" name="Rectangle 61"/>
          <p:cNvSpPr>
            <a:spLocks noChangeArrowheads="1"/>
          </p:cNvSpPr>
          <p:nvPr/>
        </p:nvSpPr>
        <p:spPr bwMode="auto">
          <a:xfrm>
            <a:off x="3859213" y="500063"/>
            <a:ext cx="2092325" cy="608012"/>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nvGrpSpPr>
          <p:cNvPr id="134208" name="Group 64"/>
          <p:cNvGrpSpPr/>
          <p:nvPr/>
        </p:nvGrpSpPr>
        <p:grpSpPr bwMode="auto">
          <a:xfrm>
            <a:off x="5951538" y="500063"/>
            <a:ext cx="1652587" cy="608012"/>
            <a:chOff x="2424" y="0"/>
            <a:chExt cx="674" cy="384"/>
          </a:xfrm>
        </p:grpSpPr>
        <p:sp>
          <p:nvSpPr>
            <p:cNvPr id="134149" name="Rectangle 5"/>
            <p:cNvSpPr>
              <a:spLocks noChangeArrowheads="1"/>
            </p:cNvSpPr>
            <p:nvPr/>
          </p:nvSpPr>
          <p:spPr bwMode="auto">
            <a:xfrm>
              <a:off x="2467" y="0"/>
              <a:ext cx="5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dirty="0">
                  <a:latin typeface="Times New Roman" panose="02020603050405020304" pitchFamily="18" charset="0"/>
                  <a:cs typeface="Times New Roman" panose="02020603050405020304" pitchFamily="18" charset="0"/>
                </a:rPr>
                <a:t> </a:t>
              </a:r>
              <a:r>
                <a:rPr kumimoji="1" lang="zh-CN" altLang="en-US" sz="2000" dirty="0">
                  <a:latin typeface="Times New Roman" panose="02020603050405020304" pitchFamily="18" charset="0"/>
                  <a:cs typeface="Times New Roman" panose="02020603050405020304" pitchFamily="18" charset="0"/>
                </a:rPr>
                <a:t>辅助空间</a:t>
              </a:r>
            </a:p>
          </p:txBody>
        </p:sp>
        <p:sp>
          <p:nvSpPr>
            <p:cNvPr id="134207" name="Rectangle 63"/>
            <p:cNvSpPr>
              <a:spLocks noChangeArrowheads="1"/>
            </p:cNvSpPr>
            <p:nvPr/>
          </p:nvSpPr>
          <p:spPr bwMode="auto">
            <a:xfrm>
              <a:off x="2424" y="0"/>
              <a:ext cx="674"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10" name="Group 66"/>
          <p:cNvGrpSpPr/>
          <p:nvPr/>
        </p:nvGrpSpPr>
        <p:grpSpPr bwMode="auto">
          <a:xfrm>
            <a:off x="7604125" y="500063"/>
            <a:ext cx="1531938" cy="608012"/>
            <a:chOff x="3098" y="0"/>
            <a:chExt cx="625" cy="384"/>
          </a:xfrm>
        </p:grpSpPr>
        <p:sp>
          <p:nvSpPr>
            <p:cNvPr id="134150" name="Rectangle 6"/>
            <p:cNvSpPr>
              <a:spLocks noChangeArrowheads="1"/>
            </p:cNvSpPr>
            <p:nvPr/>
          </p:nvSpPr>
          <p:spPr bwMode="auto">
            <a:xfrm>
              <a:off x="3141" y="0"/>
              <a:ext cx="53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dirty="0">
                  <a:latin typeface="Times New Roman" panose="02020603050405020304" pitchFamily="18" charset="0"/>
                  <a:cs typeface="Times New Roman" panose="02020603050405020304" pitchFamily="18" charset="0"/>
                </a:rPr>
                <a:t>  </a:t>
              </a:r>
              <a:r>
                <a:rPr kumimoji="1" lang="zh-CN" altLang="en-US" sz="2000" dirty="0">
                  <a:latin typeface="Times New Roman" panose="02020603050405020304" pitchFamily="18" charset="0"/>
                  <a:cs typeface="Times New Roman" panose="02020603050405020304" pitchFamily="18" charset="0"/>
                </a:rPr>
                <a:t>稳定性</a:t>
              </a:r>
            </a:p>
          </p:txBody>
        </p:sp>
        <p:sp>
          <p:nvSpPr>
            <p:cNvPr id="134209" name="Rectangle 65"/>
            <p:cNvSpPr>
              <a:spLocks noChangeArrowheads="1"/>
            </p:cNvSpPr>
            <p:nvPr/>
          </p:nvSpPr>
          <p:spPr bwMode="auto">
            <a:xfrm>
              <a:off x="3098" y="0"/>
              <a:ext cx="625"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12" name="Group 68"/>
          <p:cNvGrpSpPr/>
          <p:nvPr/>
        </p:nvGrpSpPr>
        <p:grpSpPr bwMode="auto">
          <a:xfrm>
            <a:off x="7938" y="1108075"/>
            <a:ext cx="1760537" cy="609600"/>
            <a:chOff x="0" y="384"/>
            <a:chExt cx="718" cy="384"/>
          </a:xfrm>
        </p:grpSpPr>
        <p:sp>
          <p:nvSpPr>
            <p:cNvPr id="134151" name="Rectangle 7"/>
            <p:cNvSpPr>
              <a:spLocks noChangeArrowheads="1"/>
            </p:cNvSpPr>
            <p:nvPr/>
          </p:nvSpPr>
          <p:spPr bwMode="auto">
            <a:xfrm>
              <a:off x="43" y="384"/>
              <a:ext cx="63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800" rIns="0" bIns="46800" anchor="ctr"/>
            <a:lstStyle/>
            <a:p>
              <a:pPr algn="ctr" eaLnBrk="0" hangingPunct="0"/>
              <a:r>
                <a:rPr kumimoji="1" lang="zh-CN" altLang="en-US" sz="2000" dirty="0">
                  <a:latin typeface="Times New Roman" panose="02020603050405020304" pitchFamily="18" charset="0"/>
                  <a:cs typeface="Times New Roman" panose="02020603050405020304" pitchFamily="18" charset="0"/>
                </a:rPr>
                <a:t>直接插入排序</a:t>
              </a:r>
            </a:p>
          </p:txBody>
        </p:sp>
        <p:sp>
          <p:nvSpPr>
            <p:cNvPr id="134211" name="Rectangle 67"/>
            <p:cNvSpPr>
              <a:spLocks noChangeArrowheads="1"/>
            </p:cNvSpPr>
            <p:nvPr/>
          </p:nvSpPr>
          <p:spPr bwMode="auto">
            <a:xfrm>
              <a:off x="0" y="384"/>
              <a:ext cx="718"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14" name="Group 70"/>
          <p:cNvGrpSpPr/>
          <p:nvPr/>
        </p:nvGrpSpPr>
        <p:grpSpPr bwMode="auto">
          <a:xfrm>
            <a:off x="1768475" y="1108075"/>
            <a:ext cx="2090738" cy="609600"/>
            <a:chOff x="718" y="384"/>
            <a:chExt cx="853" cy="384"/>
          </a:xfrm>
        </p:grpSpPr>
        <p:sp>
          <p:nvSpPr>
            <p:cNvPr id="134152" name="Rectangle 8"/>
            <p:cNvSpPr>
              <a:spLocks noChangeArrowheads="1"/>
            </p:cNvSpPr>
            <p:nvPr/>
          </p:nvSpPr>
          <p:spPr bwMode="auto">
            <a:xfrm>
              <a:off x="761" y="384"/>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a:latin typeface="Times New Roman" panose="02020603050405020304" pitchFamily="18" charset="0"/>
                  <a:cs typeface="Times New Roman" panose="02020603050405020304" pitchFamily="18" charset="0"/>
                </a:rPr>
                <a:t>)</a:t>
              </a:r>
            </a:p>
          </p:txBody>
        </p:sp>
        <p:sp>
          <p:nvSpPr>
            <p:cNvPr id="134213" name="Rectangle 69"/>
            <p:cNvSpPr>
              <a:spLocks noChangeArrowheads="1"/>
            </p:cNvSpPr>
            <p:nvPr/>
          </p:nvSpPr>
          <p:spPr bwMode="auto">
            <a:xfrm>
              <a:off x="718" y="384"/>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16" name="Group 72"/>
          <p:cNvGrpSpPr/>
          <p:nvPr/>
        </p:nvGrpSpPr>
        <p:grpSpPr bwMode="auto">
          <a:xfrm>
            <a:off x="3859213" y="1108075"/>
            <a:ext cx="2092325" cy="609600"/>
            <a:chOff x="1571" y="384"/>
            <a:chExt cx="853" cy="384"/>
          </a:xfrm>
        </p:grpSpPr>
        <p:sp>
          <p:nvSpPr>
            <p:cNvPr id="134153" name="Rectangle 9"/>
            <p:cNvSpPr>
              <a:spLocks noChangeArrowheads="1"/>
            </p:cNvSpPr>
            <p:nvPr/>
          </p:nvSpPr>
          <p:spPr bwMode="auto">
            <a:xfrm>
              <a:off x="1614" y="384"/>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a:latin typeface="Times New Roman" panose="02020603050405020304" pitchFamily="18" charset="0"/>
                  <a:cs typeface="Times New Roman" panose="02020603050405020304" pitchFamily="18" charset="0"/>
                </a:rPr>
                <a:t>)</a:t>
              </a:r>
            </a:p>
          </p:txBody>
        </p:sp>
        <p:sp>
          <p:nvSpPr>
            <p:cNvPr id="134215" name="Rectangle 71"/>
            <p:cNvSpPr>
              <a:spLocks noChangeArrowheads="1"/>
            </p:cNvSpPr>
            <p:nvPr/>
          </p:nvSpPr>
          <p:spPr bwMode="auto">
            <a:xfrm>
              <a:off x="1571" y="384"/>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18" name="Group 74"/>
          <p:cNvGrpSpPr/>
          <p:nvPr/>
        </p:nvGrpSpPr>
        <p:grpSpPr bwMode="auto">
          <a:xfrm>
            <a:off x="5951538" y="1108075"/>
            <a:ext cx="1652587" cy="609600"/>
            <a:chOff x="2424" y="384"/>
            <a:chExt cx="674" cy="384"/>
          </a:xfrm>
        </p:grpSpPr>
        <p:sp>
          <p:nvSpPr>
            <p:cNvPr id="134154" name="Rectangle 10"/>
            <p:cNvSpPr>
              <a:spLocks noChangeArrowheads="1"/>
            </p:cNvSpPr>
            <p:nvPr/>
          </p:nvSpPr>
          <p:spPr bwMode="auto">
            <a:xfrm>
              <a:off x="2467" y="384"/>
              <a:ext cx="5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O(1)</a:t>
              </a:r>
            </a:p>
          </p:txBody>
        </p:sp>
        <p:sp>
          <p:nvSpPr>
            <p:cNvPr id="134217" name="Rectangle 73"/>
            <p:cNvSpPr>
              <a:spLocks noChangeArrowheads="1"/>
            </p:cNvSpPr>
            <p:nvPr/>
          </p:nvSpPr>
          <p:spPr bwMode="auto">
            <a:xfrm>
              <a:off x="2424" y="384"/>
              <a:ext cx="674"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20" name="Group 76"/>
          <p:cNvGrpSpPr/>
          <p:nvPr/>
        </p:nvGrpSpPr>
        <p:grpSpPr bwMode="auto">
          <a:xfrm>
            <a:off x="7604125" y="1108075"/>
            <a:ext cx="1531938" cy="609600"/>
            <a:chOff x="3098" y="384"/>
            <a:chExt cx="625" cy="384"/>
          </a:xfrm>
        </p:grpSpPr>
        <p:sp>
          <p:nvSpPr>
            <p:cNvPr id="134155" name="Rectangle 11"/>
            <p:cNvSpPr>
              <a:spLocks noChangeArrowheads="1"/>
            </p:cNvSpPr>
            <p:nvPr/>
          </p:nvSpPr>
          <p:spPr bwMode="auto">
            <a:xfrm>
              <a:off x="3141" y="384"/>
              <a:ext cx="53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en-US" altLang="zh-CN" sz="2000">
                  <a:latin typeface="Times New Roman" panose="02020603050405020304" pitchFamily="18" charset="0"/>
                  <a:cs typeface="Times New Roman" panose="02020603050405020304" pitchFamily="18" charset="0"/>
                </a:rPr>
                <a:t>  </a:t>
              </a:r>
              <a:r>
                <a:rPr kumimoji="1" lang="zh-CN" altLang="en-US" sz="2000">
                  <a:latin typeface="Times New Roman" panose="02020603050405020304" pitchFamily="18" charset="0"/>
                  <a:cs typeface="Times New Roman" panose="02020603050405020304" pitchFamily="18" charset="0"/>
                </a:rPr>
                <a:t>稳定</a:t>
              </a:r>
            </a:p>
          </p:txBody>
        </p:sp>
        <p:sp>
          <p:nvSpPr>
            <p:cNvPr id="134219" name="Rectangle 75"/>
            <p:cNvSpPr>
              <a:spLocks noChangeArrowheads="1"/>
            </p:cNvSpPr>
            <p:nvPr/>
          </p:nvSpPr>
          <p:spPr bwMode="auto">
            <a:xfrm>
              <a:off x="3098" y="384"/>
              <a:ext cx="625"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22" name="Group 78"/>
          <p:cNvGrpSpPr/>
          <p:nvPr/>
        </p:nvGrpSpPr>
        <p:grpSpPr bwMode="auto">
          <a:xfrm>
            <a:off x="7938" y="1717675"/>
            <a:ext cx="1760537" cy="760413"/>
            <a:chOff x="0" y="768"/>
            <a:chExt cx="718" cy="480"/>
          </a:xfrm>
        </p:grpSpPr>
        <p:sp>
          <p:nvSpPr>
            <p:cNvPr id="134156" name="Rectangle 12"/>
            <p:cNvSpPr>
              <a:spLocks noChangeArrowheads="1"/>
            </p:cNvSpPr>
            <p:nvPr/>
          </p:nvSpPr>
          <p:spPr bwMode="auto">
            <a:xfrm>
              <a:off x="43" y="768"/>
              <a:ext cx="632"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800" rIns="0" bIns="46800" anchor="ctr"/>
            <a:lstStyle/>
            <a:p>
              <a:pPr algn="ctr" eaLnBrk="0" hangingPunct="0"/>
              <a:r>
                <a:rPr kumimoji="1" lang="zh-CN" altLang="en-US" sz="2000" dirty="0">
                  <a:latin typeface="Times New Roman" panose="02020603050405020304" pitchFamily="18" charset="0"/>
                  <a:cs typeface="Times New Roman" panose="02020603050405020304" pitchFamily="18" charset="0"/>
                </a:rPr>
                <a:t>二分插入排序</a:t>
              </a:r>
            </a:p>
          </p:txBody>
        </p:sp>
        <p:sp>
          <p:nvSpPr>
            <p:cNvPr id="134221" name="Rectangle 77"/>
            <p:cNvSpPr>
              <a:spLocks noChangeArrowheads="1"/>
            </p:cNvSpPr>
            <p:nvPr/>
          </p:nvSpPr>
          <p:spPr bwMode="auto">
            <a:xfrm>
              <a:off x="0" y="768"/>
              <a:ext cx="718" cy="480"/>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24" name="Group 80"/>
          <p:cNvGrpSpPr/>
          <p:nvPr/>
        </p:nvGrpSpPr>
        <p:grpSpPr bwMode="auto">
          <a:xfrm>
            <a:off x="1768475" y="1717675"/>
            <a:ext cx="2090738" cy="760413"/>
            <a:chOff x="718" y="768"/>
            <a:chExt cx="853" cy="480"/>
          </a:xfrm>
        </p:grpSpPr>
        <p:sp>
          <p:nvSpPr>
            <p:cNvPr id="134157" name="Rectangle 13"/>
            <p:cNvSpPr>
              <a:spLocks noChangeArrowheads="1"/>
            </p:cNvSpPr>
            <p:nvPr/>
          </p:nvSpPr>
          <p:spPr bwMode="auto">
            <a:xfrm>
              <a:off x="761" y="768"/>
              <a:ext cx="767"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a:latin typeface="Times New Roman" panose="02020603050405020304" pitchFamily="18" charset="0"/>
                  <a:cs typeface="Times New Roman" panose="02020603050405020304" pitchFamily="18" charset="0"/>
                </a:rPr>
                <a:t>)</a:t>
              </a:r>
            </a:p>
          </p:txBody>
        </p:sp>
        <p:sp>
          <p:nvSpPr>
            <p:cNvPr id="134223" name="Rectangle 79"/>
            <p:cNvSpPr>
              <a:spLocks noChangeArrowheads="1"/>
            </p:cNvSpPr>
            <p:nvPr/>
          </p:nvSpPr>
          <p:spPr bwMode="auto">
            <a:xfrm>
              <a:off x="718" y="768"/>
              <a:ext cx="853" cy="480"/>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26" name="Group 82"/>
          <p:cNvGrpSpPr/>
          <p:nvPr/>
        </p:nvGrpSpPr>
        <p:grpSpPr bwMode="auto">
          <a:xfrm>
            <a:off x="3859213" y="1717675"/>
            <a:ext cx="2092325" cy="760413"/>
            <a:chOff x="1571" y="768"/>
            <a:chExt cx="853" cy="480"/>
          </a:xfrm>
        </p:grpSpPr>
        <p:sp>
          <p:nvSpPr>
            <p:cNvPr id="134158" name="Rectangle 14"/>
            <p:cNvSpPr>
              <a:spLocks noChangeArrowheads="1"/>
            </p:cNvSpPr>
            <p:nvPr/>
          </p:nvSpPr>
          <p:spPr bwMode="auto">
            <a:xfrm>
              <a:off x="1614" y="768"/>
              <a:ext cx="767"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a:latin typeface="Times New Roman" panose="02020603050405020304" pitchFamily="18" charset="0"/>
                  <a:cs typeface="Times New Roman" panose="02020603050405020304" pitchFamily="18" charset="0"/>
                </a:rPr>
                <a:t>)</a:t>
              </a:r>
            </a:p>
          </p:txBody>
        </p:sp>
        <p:sp>
          <p:nvSpPr>
            <p:cNvPr id="134225" name="Rectangle 81"/>
            <p:cNvSpPr>
              <a:spLocks noChangeArrowheads="1"/>
            </p:cNvSpPr>
            <p:nvPr/>
          </p:nvSpPr>
          <p:spPr bwMode="auto">
            <a:xfrm>
              <a:off x="1571" y="768"/>
              <a:ext cx="853" cy="480"/>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28" name="Group 84"/>
          <p:cNvGrpSpPr/>
          <p:nvPr/>
        </p:nvGrpSpPr>
        <p:grpSpPr bwMode="auto">
          <a:xfrm>
            <a:off x="5951538" y="1717675"/>
            <a:ext cx="1652587" cy="760413"/>
            <a:chOff x="2424" y="768"/>
            <a:chExt cx="674" cy="480"/>
          </a:xfrm>
        </p:grpSpPr>
        <p:sp>
          <p:nvSpPr>
            <p:cNvPr id="134159" name="Rectangle 15"/>
            <p:cNvSpPr>
              <a:spLocks noChangeArrowheads="1"/>
            </p:cNvSpPr>
            <p:nvPr/>
          </p:nvSpPr>
          <p:spPr bwMode="auto">
            <a:xfrm>
              <a:off x="2467" y="768"/>
              <a:ext cx="588"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dirty="0">
                  <a:latin typeface="Times New Roman" panose="02020603050405020304" pitchFamily="18" charset="0"/>
                  <a:cs typeface="Times New Roman" panose="02020603050405020304" pitchFamily="18" charset="0"/>
                </a:rPr>
                <a:t>    O(1)</a:t>
              </a:r>
            </a:p>
          </p:txBody>
        </p:sp>
        <p:sp>
          <p:nvSpPr>
            <p:cNvPr id="134227" name="Rectangle 83"/>
            <p:cNvSpPr>
              <a:spLocks noChangeArrowheads="1"/>
            </p:cNvSpPr>
            <p:nvPr/>
          </p:nvSpPr>
          <p:spPr bwMode="auto">
            <a:xfrm>
              <a:off x="2424" y="768"/>
              <a:ext cx="674" cy="480"/>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30" name="Group 86"/>
          <p:cNvGrpSpPr/>
          <p:nvPr/>
        </p:nvGrpSpPr>
        <p:grpSpPr bwMode="auto">
          <a:xfrm>
            <a:off x="7604125" y="1717675"/>
            <a:ext cx="1531938" cy="760413"/>
            <a:chOff x="3098" y="768"/>
            <a:chExt cx="625" cy="480"/>
          </a:xfrm>
        </p:grpSpPr>
        <p:sp>
          <p:nvSpPr>
            <p:cNvPr id="134160" name="Rectangle 16"/>
            <p:cNvSpPr>
              <a:spLocks noChangeArrowheads="1"/>
            </p:cNvSpPr>
            <p:nvPr/>
          </p:nvSpPr>
          <p:spPr bwMode="auto">
            <a:xfrm>
              <a:off x="3141" y="768"/>
              <a:ext cx="539"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en-US" altLang="zh-CN" sz="2000">
                  <a:latin typeface="Times New Roman" panose="02020603050405020304" pitchFamily="18" charset="0"/>
                  <a:cs typeface="Times New Roman" panose="02020603050405020304" pitchFamily="18" charset="0"/>
                </a:rPr>
                <a:t>  </a:t>
              </a:r>
              <a:r>
                <a:rPr kumimoji="1" lang="zh-CN" altLang="en-US" sz="2000">
                  <a:latin typeface="Times New Roman" panose="02020603050405020304" pitchFamily="18" charset="0"/>
                  <a:cs typeface="Times New Roman" panose="02020603050405020304" pitchFamily="18" charset="0"/>
                </a:rPr>
                <a:t>稳定</a:t>
              </a:r>
            </a:p>
          </p:txBody>
        </p:sp>
        <p:sp>
          <p:nvSpPr>
            <p:cNvPr id="134229" name="Rectangle 85"/>
            <p:cNvSpPr>
              <a:spLocks noChangeArrowheads="1"/>
            </p:cNvSpPr>
            <p:nvPr/>
          </p:nvSpPr>
          <p:spPr bwMode="auto">
            <a:xfrm>
              <a:off x="3098" y="768"/>
              <a:ext cx="625" cy="480"/>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42" name="Group 98"/>
          <p:cNvGrpSpPr/>
          <p:nvPr/>
        </p:nvGrpSpPr>
        <p:grpSpPr bwMode="auto">
          <a:xfrm>
            <a:off x="7938" y="2476500"/>
            <a:ext cx="1760537" cy="608013"/>
            <a:chOff x="0" y="1632"/>
            <a:chExt cx="718" cy="384"/>
          </a:xfrm>
        </p:grpSpPr>
        <p:sp>
          <p:nvSpPr>
            <p:cNvPr id="134166" name="Rectangle 22"/>
            <p:cNvSpPr>
              <a:spLocks noChangeArrowheads="1"/>
            </p:cNvSpPr>
            <p:nvPr/>
          </p:nvSpPr>
          <p:spPr bwMode="auto">
            <a:xfrm>
              <a:off x="43" y="1632"/>
              <a:ext cx="63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en-US" altLang="zh-CN" sz="2000" dirty="0">
                  <a:latin typeface="Times New Roman" panose="02020603050405020304" pitchFamily="18" charset="0"/>
                  <a:cs typeface="Times New Roman" panose="02020603050405020304" pitchFamily="18" charset="0"/>
                </a:rPr>
                <a:t>Shell</a:t>
              </a:r>
              <a:r>
                <a:rPr kumimoji="1" lang="zh-CN" altLang="en-US" sz="2000" dirty="0">
                  <a:latin typeface="Times New Roman" panose="02020603050405020304" pitchFamily="18" charset="0"/>
                  <a:cs typeface="Times New Roman" panose="02020603050405020304" pitchFamily="18" charset="0"/>
                </a:rPr>
                <a:t>排序</a:t>
              </a:r>
            </a:p>
          </p:txBody>
        </p:sp>
        <p:sp>
          <p:nvSpPr>
            <p:cNvPr id="134241" name="Rectangle 97"/>
            <p:cNvSpPr>
              <a:spLocks noChangeArrowheads="1"/>
            </p:cNvSpPr>
            <p:nvPr/>
          </p:nvSpPr>
          <p:spPr bwMode="auto">
            <a:xfrm>
              <a:off x="0" y="1632"/>
              <a:ext cx="718"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44" name="Group 100"/>
          <p:cNvGrpSpPr/>
          <p:nvPr/>
        </p:nvGrpSpPr>
        <p:grpSpPr bwMode="auto">
          <a:xfrm>
            <a:off x="1768475" y="2476500"/>
            <a:ext cx="2090738" cy="608013"/>
            <a:chOff x="718" y="1632"/>
            <a:chExt cx="853" cy="384"/>
          </a:xfrm>
        </p:grpSpPr>
        <p:sp>
          <p:nvSpPr>
            <p:cNvPr id="134167" name="Rectangle 23"/>
            <p:cNvSpPr>
              <a:spLocks noChangeArrowheads="1"/>
            </p:cNvSpPr>
            <p:nvPr/>
          </p:nvSpPr>
          <p:spPr bwMode="auto">
            <a:xfrm>
              <a:off x="761" y="1632"/>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1.3</a:t>
              </a:r>
              <a:r>
                <a:rPr kumimoji="1" lang="en-US" altLang="zh-CN" sz="2000">
                  <a:latin typeface="Times New Roman" panose="02020603050405020304" pitchFamily="18" charset="0"/>
                  <a:cs typeface="Times New Roman" panose="02020603050405020304" pitchFamily="18" charset="0"/>
                </a:rPr>
                <a:t>)</a:t>
              </a:r>
            </a:p>
          </p:txBody>
        </p:sp>
        <p:sp>
          <p:nvSpPr>
            <p:cNvPr id="134243" name="Rectangle 99"/>
            <p:cNvSpPr>
              <a:spLocks noChangeArrowheads="1"/>
            </p:cNvSpPr>
            <p:nvPr/>
          </p:nvSpPr>
          <p:spPr bwMode="auto">
            <a:xfrm>
              <a:off x="718" y="1632"/>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46" name="Group 102"/>
          <p:cNvGrpSpPr/>
          <p:nvPr/>
        </p:nvGrpSpPr>
        <p:grpSpPr bwMode="auto">
          <a:xfrm>
            <a:off x="3859213" y="2476500"/>
            <a:ext cx="2092325" cy="608013"/>
            <a:chOff x="1571" y="1632"/>
            <a:chExt cx="853" cy="384"/>
          </a:xfrm>
        </p:grpSpPr>
        <p:sp>
          <p:nvSpPr>
            <p:cNvPr id="134168" name="Rectangle 24"/>
            <p:cNvSpPr>
              <a:spLocks noChangeArrowheads="1"/>
            </p:cNvSpPr>
            <p:nvPr/>
          </p:nvSpPr>
          <p:spPr bwMode="auto">
            <a:xfrm>
              <a:off x="1614" y="1632"/>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1.3</a:t>
              </a:r>
              <a:r>
                <a:rPr kumimoji="1" lang="en-US" altLang="zh-CN" sz="2000">
                  <a:latin typeface="Times New Roman" panose="02020603050405020304" pitchFamily="18" charset="0"/>
                  <a:cs typeface="Times New Roman" panose="02020603050405020304" pitchFamily="18" charset="0"/>
                </a:rPr>
                <a:t>)</a:t>
              </a:r>
            </a:p>
          </p:txBody>
        </p:sp>
        <p:sp>
          <p:nvSpPr>
            <p:cNvPr id="134245" name="Rectangle 101"/>
            <p:cNvSpPr>
              <a:spLocks noChangeArrowheads="1"/>
            </p:cNvSpPr>
            <p:nvPr/>
          </p:nvSpPr>
          <p:spPr bwMode="auto">
            <a:xfrm>
              <a:off x="1571" y="1632"/>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48" name="Group 104"/>
          <p:cNvGrpSpPr/>
          <p:nvPr/>
        </p:nvGrpSpPr>
        <p:grpSpPr bwMode="auto">
          <a:xfrm>
            <a:off x="5951538" y="2476500"/>
            <a:ext cx="1652587" cy="608013"/>
            <a:chOff x="2424" y="1632"/>
            <a:chExt cx="674" cy="384"/>
          </a:xfrm>
        </p:grpSpPr>
        <p:sp>
          <p:nvSpPr>
            <p:cNvPr id="134169" name="Rectangle 25"/>
            <p:cNvSpPr>
              <a:spLocks noChangeArrowheads="1"/>
            </p:cNvSpPr>
            <p:nvPr/>
          </p:nvSpPr>
          <p:spPr bwMode="auto">
            <a:xfrm>
              <a:off x="2467" y="1632"/>
              <a:ext cx="5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O(1)</a:t>
              </a:r>
            </a:p>
          </p:txBody>
        </p:sp>
        <p:sp>
          <p:nvSpPr>
            <p:cNvPr id="134247" name="Rectangle 103"/>
            <p:cNvSpPr>
              <a:spLocks noChangeArrowheads="1"/>
            </p:cNvSpPr>
            <p:nvPr/>
          </p:nvSpPr>
          <p:spPr bwMode="auto">
            <a:xfrm>
              <a:off x="2424" y="1632"/>
              <a:ext cx="674"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50" name="Group 106"/>
          <p:cNvGrpSpPr/>
          <p:nvPr/>
        </p:nvGrpSpPr>
        <p:grpSpPr bwMode="auto">
          <a:xfrm>
            <a:off x="7604125" y="2476500"/>
            <a:ext cx="1531938" cy="608013"/>
            <a:chOff x="3098" y="1632"/>
            <a:chExt cx="625" cy="384"/>
          </a:xfrm>
        </p:grpSpPr>
        <p:sp>
          <p:nvSpPr>
            <p:cNvPr id="134170" name="Rectangle 26"/>
            <p:cNvSpPr>
              <a:spLocks noChangeArrowheads="1"/>
            </p:cNvSpPr>
            <p:nvPr/>
          </p:nvSpPr>
          <p:spPr bwMode="auto">
            <a:xfrm>
              <a:off x="3141" y="1632"/>
              <a:ext cx="53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en-US" altLang="zh-CN" sz="2000">
                  <a:latin typeface="Times New Roman" panose="02020603050405020304" pitchFamily="18" charset="0"/>
                  <a:cs typeface="Times New Roman" panose="02020603050405020304" pitchFamily="18" charset="0"/>
                </a:rPr>
                <a:t> </a:t>
              </a:r>
              <a:r>
                <a:rPr kumimoji="1" lang="zh-CN" altLang="en-US" sz="2000">
                  <a:latin typeface="Times New Roman" panose="02020603050405020304" pitchFamily="18" charset="0"/>
                  <a:cs typeface="Times New Roman" panose="02020603050405020304" pitchFamily="18" charset="0"/>
                </a:rPr>
                <a:t>不稳定</a:t>
              </a:r>
            </a:p>
          </p:txBody>
        </p:sp>
        <p:sp>
          <p:nvSpPr>
            <p:cNvPr id="134249" name="Rectangle 105"/>
            <p:cNvSpPr>
              <a:spLocks noChangeArrowheads="1"/>
            </p:cNvSpPr>
            <p:nvPr/>
          </p:nvSpPr>
          <p:spPr bwMode="auto">
            <a:xfrm>
              <a:off x="3098" y="1632"/>
              <a:ext cx="625"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52" name="Group 108"/>
          <p:cNvGrpSpPr/>
          <p:nvPr/>
        </p:nvGrpSpPr>
        <p:grpSpPr bwMode="auto">
          <a:xfrm>
            <a:off x="7938" y="3084513"/>
            <a:ext cx="1760537" cy="609600"/>
            <a:chOff x="0" y="2016"/>
            <a:chExt cx="718" cy="384"/>
          </a:xfrm>
        </p:grpSpPr>
        <p:sp>
          <p:nvSpPr>
            <p:cNvPr id="134171" name="Rectangle 27"/>
            <p:cNvSpPr>
              <a:spLocks noChangeArrowheads="1"/>
            </p:cNvSpPr>
            <p:nvPr/>
          </p:nvSpPr>
          <p:spPr bwMode="auto">
            <a:xfrm>
              <a:off x="43" y="2016"/>
              <a:ext cx="63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800" rIns="0" bIns="46800" anchor="ctr"/>
            <a:lstStyle/>
            <a:p>
              <a:pPr algn="ctr" eaLnBrk="0" hangingPunct="0"/>
              <a:r>
                <a:rPr kumimoji="1" lang="zh-CN" altLang="en-US" sz="2000">
                  <a:latin typeface="Times New Roman" panose="02020603050405020304" pitchFamily="18" charset="0"/>
                  <a:cs typeface="Times New Roman" panose="02020603050405020304" pitchFamily="18" charset="0"/>
                </a:rPr>
                <a:t>直接选择排序</a:t>
              </a:r>
            </a:p>
          </p:txBody>
        </p:sp>
        <p:sp>
          <p:nvSpPr>
            <p:cNvPr id="134251" name="Rectangle 107"/>
            <p:cNvSpPr>
              <a:spLocks noChangeArrowheads="1"/>
            </p:cNvSpPr>
            <p:nvPr/>
          </p:nvSpPr>
          <p:spPr bwMode="auto">
            <a:xfrm>
              <a:off x="0" y="2016"/>
              <a:ext cx="718"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54" name="Group 110"/>
          <p:cNvGrpSpPr/>
          <p:nvPr/>
        </p:nvGrpSpPr>
        <p:grpSpPr bwMode="auto">
          <a:xfrm>
            <a:off x="1768475" y="3084513"/>
            <a:ext cx="2090738" cy="609600"/>
            <a:chOff x="718" y="2016"/>
            <a:chExt cx="853" cy="384"/>
          </a:xfrm>
        </p:grpSpPr>
        <p:sp>
          <p:nvSpPr>
            <p:cNvPr id="134172" name="Rectangle 28"/>
            <p:cNvSpPr>
              <a:spLocks noChangeArrowheads="1"/>
            </p:cNvSpPr>
            <p:nvPr/>
          </p:nvSpPr>
          <p:spPr bwMode="auto">
            <a:xfrm>
              <a:off x="761" y="2016"/>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a:latin typeface="Times New Roman" panose="02020603050405020304" pitchFamily="18" charset="0"/>
                  <a:cs typeface="Times New Roman" panose="02020603050405020304" pitchFamily="18" charset="0"/>
                </a:rPr>
                <a:t>)</a:t>
              </a:r>
            </a:p>
          </p:txBody>
        </p:sp>
        <p:sp>
          <p:nvSpPr>
            <p:cNvPr id="134253" name="Rectangle 109"/>
            <p:cNvSpPr>
              <a:spLocks noChangeArrowheads="1"/>
            </p:cNvSpPr>
            <p:nvPr/>
          </p:nvSpPr>
          <p:spPr bwMode="auto">
            <a:xfrm>
              <a:off x="718" y="2016"/>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56" name="Group 112"/>
          <p:cNvGrpSpPr/>
          <p:nvPr/>
        </p:nvGrpSpPr>
        <p:grpSpPr bwMode="auto">
          <a:xfrm>
            <a:off x="3859213" y="3084513"/>
            <a:ext cx="2092325" cy="609600"/>
            <a:chOff x="1571" y="2016"/>
            <a:chExt cx="853" cy="384"/>
          </a:xfrm>
        </p:grpSpPr>
        <p:sp>
          <p:nvSpPr>
            <p:cNvPr id="134173" name="Rectangle 29"/>
            <p:cNvSpPr>
              <a:spLocks noChangeArrowheads="1"/>
            </p:cNvSpPr>
            <p:nvPr/>
          </p:nvSpPr>
          <p:spPr bwMode="auto">
            <a:xfrm>
              <a:off x="1614" y="2016"/>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a:latin typeface="Times New Roman" panose="02020603050405020304" pitchFamily="18" charset="0"/>
                  <a:cs typeface="Times New Roman" panose="02020603050405020304" pitchFamily="18" charset="0"/>
                </a:rPr>
                <a:t>)</a:t>
              </a:r>
            </a:p>
          </p:txBody>
        </p:sp>
        <p:sp>
          <p:nvSpPr>
            <p:cNvPr id="134255" name="Rectangle 111"/>
            <p:cNvSpPr>
              <a:spLocks noChangeArrowheads="1"/>
            </p:cNvSpPr>
            <p:nvPr/>
          </p:nvSpPr>
          <p:spPr bwMode="auto">
            <a:xfrm>
              <a:off x="1571" y="2016"/>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58" name="Group 114"/>
          <p:cNvGrpSpPr/>
          <p:nvPr/>
        </p:nvGrpSpPr>
        <p:grpSpPr bwMode="auto">
          <a:xfrm>
            <a:off x="5951538" y="3084513"/>
            <a:ext cx="1652587" cy="609600"/>
            <a:chOff x="2424" y="2016"/>
            <a:chExt cx="674" cy="384"/>
          </a:xfrm>
        </p:grpSpPr>
        <p:sp>
          <p:nvSpPr>
            <p:cNvPr id="134174" name="Rectangle 30"/>
            <p:cNvSpPr>
              <a:spLocks noChangeArrowheads="1"/>
            </p:cNvSpPr>
            <p:nvPr/>
          </p:nvSpPr>
          <p:spPr bwMode="auto">
            <a:xfrm>
              <a:off x="2467" y="2016"/>
              <a:ext cx="5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O(1)</a:t>
              </a:r>
            </a:p>
          </p:txBody>
        </p:sp>
        <p:sp>
          <p:nvSpPr>
            <p:cNvPr id="134257" name="Rectangle 113"/>
            <p:cNvSpPr>
              <a:spLocks noChangeArrowheads="1"/>
            </p:cNvSpPr>
            <p:nvPr/>
          </p:nvSpPr>
          <p:spPr bwMode="auto">
            <a:xfrm>
              <a:off x="2424" y="2016"/>
              <a:ext cx="674"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60" name="Group 116"/>
          <p:cNvGrpSpPr/>
          <p:nvPr/>
        </p:nvGrpSpPr>
        <p:grpSpPr bwMode="auto">
          <a:xfrm>
            <a:off x="7604125" y="3084513"/>
            <a:ext cx="1531938" cy="609600"/>
            <a:chOff x="3098" y="2016"/>
            <a:chExt cx="625" cy="384"/>
          </a:xfrm>
        </p:grpSpPr>
        <p:sp>
          <p:nvSpPr>
            <p:cNvPr id="134175" name="Rectangle 31"/>
            <p:cNvSpPr>
              <a:spLocks noChangeArrowheads="1"/>
            </p:cNvSpPr>
            <p:nvPr/>
          </p:nvSpPr>
          <p:spPr bwMode="auto">
            <a:xfrm>
              <a:off x="3141" y="2016"/>
              <a:ext cx="53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zh-CN" altLang="en-US" sz="2000">
                  <a:latin typeface="Times New Roman" panose="02020603050405020304" pitchFamily="18" charset="0"/>
                  <a:cs typeface="Times New Roman" panose="02020603050405020304" pitchFamily="18" charset="0"/>
                </a:rPr>
                <a:t>不稳定</a:t>
              </a:r>
            </a:p>
          </p:txBody>
        </p:sp>
        <p:sp>
          <p:nvSpPr>
            <p:cNvPr id="134259" name="Rectangle 115"/>
            <p:cNvSpPr>
              <a:spLocks noChangeArrowheads="1"/>
            </p:cNvSpPr>
            <p:nvPr/>
          </p:nvSpPr>
          <p:spPr bwMode="auto">
            <a:xfrm>
              <a:off x="3098" y="2016"/>
              <a:ext cx="625"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62" name="Group 118"/>
          <p:cNvGrpSpPr/>
          <p:nvPr/>
        </p:nvGrpSpPr>
        <p:grpSpPr bwMode="auto">
          <a:xfrm>
            <a:off x="7938" y="3694113"/>
            <a:ext cx="1760537" cy="608012"/>
            <a:chOff x="0" y="2400"/>
            <a:chExt cx="718" cy="384"/>
          </a:xfrm>
        </p:grpSpPr>
        <p:sp>
          <p:nvSpPr>
            <p:cNvPr id="134176" name="Rectangle 32"/>
            <p:cNvSpPr>
              <a:spLocks noChangeArrowheads="1"/>
            </p:cNvSpPr>
            <p:nvPr/>
          </p:nvSpPr>
          <p:spPr bwMode="auto">
            <a:xfrm>
              <a:off x="43" y="2400"/>
              <a:ext cx="63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zh-CN" altLang="en-US" sz="2000">
                  <a:latin typeface="Times New Roman" panose="02020603050405020304" pitchFamily="18" charset="0"/>
                  <a:cs typeface="Times New Roman" panose="02020603050405020304" pitchFamily="18" charset="0"/>
                </a:rPr>
                <a:t>堆排序</a:t>
              </a:r>
            </a:p>
          </p:txBody>
        </p:sp>
        <p:sp>
          <p:nvSpPr>
            <p:cNvPr id="134261" name="Rectangle 117"/>
            <p:cNvSpPr>
              <a:spLocks noChangeArrowheads="1"/>
            </p:cNvSpPr>
            <p:nvPr/>
          </p:nvSpPr>
          <p:spPr bwMode="auto">
            <a:xfrm>
              <a:off x="0" y="2400"/>
              <a:ext cx="718"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64" name="Group 120"/>
          <p:cNvGrpSpPr/>
          <p:nvPr/>
        </p:nvGrpSpPr>
        <p:grpSpPr bwMode="auto">
          <a:xfrm>
            <a:off x="1768475" y="3694113"/>
            <a:ext cx="2090738" cy="608012"/>
            <a:chOff x="718" y="2400"/>
            <a:chExt cx="853" cy="384"/>
          </a:xfrm>
        </p:grpSpPr>
        <p:sp>
          <p:nvSpPr>
            <p:cNvPr id="134177" name="Rectangle 33"/>
            <p:cNvSpPr>
              <a:spLocks noChangeArrowheads="1"/>
            </p:cNvSpPr>
            <p:nvPr/>
          </p:nvSpPr>
          <p:spPr bwMode="auto">
            <a:xfrm>
              <a:off x="761" y="2400"/>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log</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a:t>
              </a:r>
            </a:p>
          </p:txBody>
        </p:sp>
        <p:sp>
          <p:nvSpPr>
            <p:cNvPr id="134263" name="Rectangle 119"/>
            <p:cNvSpPr>
              <a:spLocks noChangeArrowheads="1"/>
            </p:cNvSpPr>
            <p:nvPr/>
          </p:nvSpPr>
          <p:spPr bwMode="auto">
            <a:xfrm>
              <a:off x="718" y="2400"/>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66" name="Group 122"/>
          <p:cNvGrpSpPr/>
          <p:nvPr/>
        </p:nvGrpSpPr>
        <p:grpSpPr bwMode="auto">
          <a:xfrm>
            <a:off x="3859213" y="3694113"/>
            <a:ext cx="2092325" cy="608012"/>
            <a:chOff x="1571" y="2400"/>
            <a:chExt cx="853" cy="384"/>
          </a:xfrm>
        </p:grpSpPr>
        <p:sp>
          <p:nvSpPr>
            <p:cNvPr id="134178" name="Rectangle 34"/>
            <p:cNvSpPr>
              <a:spLocks noChangeArrowheads="1"/>
            </p:cNvSpPr>
            <p:nvPr/>
          </p:nvSpPr>
          <p:spPr bwMode="auto">
            <a:xfrm>
              <a:off x="1614" y="2400"/>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log</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a:t>
              </a:r>
            </a:p>
          </p:txBody>
        </p:sp>
        <p:sp>
          <p:nvSpPr>
            <p:cNvPr id="134265" name="Rectangle 121"/>
            <p:cNvSpPr>
              <a:spLocks noChangeArrowheads="1"/>
            </p:cNvSpPr>
            <p:nvPr/>
          </p:nvSpPr>
          <p:spPr bwMode="auto">
            <a:xfrm>
              <a:off x="1571" y="2400"/>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68" name="Group 124"/>
          <p:cNvGrpSpPr/>
          <p:nvPr/>
        </p:nvGrpSpPr>
        <p:grpSpPr bwMode="auto">
          <a:xfrm>
            <a:off x="5951538" y="3694113"/>
            <a:ext cx="1652587" cy="608012"/>
            <a:chOff x="2424" y="2400"/>
            <a:chExt cx="674" cy="384"/>
          </a:xfrm>
        </p:grpSpPr>
        <p:sp>
          <p:nvSpPr>
            <p:cNvPr id="134179" name="Rectangle 35"/>
            <p:cNvSpPr>
              <a:spLocks noChangeArrowheads="1"/>
            </p:cNvSpPr>
            <p:nvPr/>
          </p:nvSpPr>
          <p:spPr bwMode="auto">
            <a:xfrm>
              <a:off x="2467" y="2400"/>
              <a:ext cx="5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O(1)</a:t>
              </a:r>
            </a:p>
          </p:txBody>
        </p:sp>
        <p:sp>
          <p:nvSpPr>
            <p:cNvPr id="134267" name="Rectangle 123"/>
            <p:cNvSpPr>
              <a:spLocks noChangeArrowheads="1"/>
            </p:cNvSpPr>
            <p:nvPr/>
          </p:nvSpPr>
          <p:spPr bwMode="auto">
            <a:xfrm>
              <a:off x="2424" y="2400"/>
              <a:ext cx="674"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70" name="Group 126"/>
          <p:cNvGrpSpPr/>
          <p:nvPr/>
        </p:nvGrpSpPr>
        <p:grpSpPr bwMode="auto">
          <a:xfrm>
            <a:off x="7604125" y="3694113"/>
            <a:ext cx="1531938" cy="608012"/>
            <a:chOff x="3098" y="2400"/>
            <a:chExt cx="625" cy="384"/>
          </a:xfrm>
        </p:grpSpPr>
        <p:sp>
          <p:nvSpPr>
            <p:cNvPr id="134180" name="Rectangle 36"/>
            <p:cNvSpPr>
              <a:spLocks noChangeArrowheads="1"/>
            </p:cNvSpPr>
            <p:nvPr/>
          </p:nvSpPr>
          <p:spPr bwMode="auto">
            <a:xfrm>
              <a:off x="3141" y="2400"/>
              <a:ext cx="53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zh-CN" altLang="en-US" sz="2000">
                  <a:latin typeface="Times New Roman" panose="02020603050405020304" pitchFamily="18" charset="0"/>
                  <a:cs typeface="Times New Roman" panose="02020603050405020304" pitchFamily="18" charset="0"/>
                </a:rPr>
                <a:t>不稳定</a:t>
              </a:r>
            </a:p>
          </p:txBody>
        </p:sp>
        <p:sp>
          <p:nvSpPr>
            <p:cNvPr id="134269" name="Rectangle 125"/>
            <p:cNvSpPr>
              <a:spLocks noChangeArrowheads="1"/>
            </p:cNvSpPr>
            <p:nvPr/>
          </p:nvSpPr>
          <p:spPr bwMode="auto">
            <a:xfrm>
              <a:off x="3098" y="2400"/>
              <a:ext cx="625"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72" name="Group 128"/>
          <p:cNvGrpSpPr/>
          <p:nvPr/>
        </p:nvGrpSpPr>
        <p:grpSpPr bwMode="auto">
          <a:xfrm>
            <a:off x="7938" y="4302125"/>
            <a:ext cx="1760537" cy="609600"/>
            <a:chOff x="0" y="2784"/>
            <a:chExt cx="718" cy="384"/>
          </a:xfrm>
        </p:grpSpPr>
        <p:sp>
          <p:nvSpPr>
            <p:cNvPr id="134181" name="Rectangle 37"/>
            <p:cNvSpPr>
              <a:spLocks noChangeArrowheads="1"/>
            </p:cNvSpPr>
            <p:nvPr/>
          </p:nvSpPr>
          <p:spPr bwMode="auto">
            <a:xfrm>
              <a:off x="43" y="2784"/>
              <a:ext cx="63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zh-CN" altLang="en-US" sz="2000">
                  <a:latin typeface="Times New Roman" panose="02020603050405020304" pitchFamily="18" charset="0"/>
                  <a:cs typeface="Times New Roman" panose="02020603050405020304" pitchFamily="18" charset="0"/>
                </a:rPr>
                <a:t>冒泡排序</a:t>
              </a:r>
            </a:p>
          </p:txBody>
        </p:sp>
        <p:sp>
          <p:nvSpPr>
            <p:cNvPr id="134271" name="Rectangle 127"/>
            <p:cNvSpPr>
              <a:spLocks noChangeArrowheads="1"/>
            </p:cNvSpPr>
            <p:nvPr/>
          </p:nvSpPr>
          <p:spPr bwMode="auto">
            <a:xfrm>
              <a:off x="0" y="2784"/>
              <a:ext cx="718"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74" name="Group 130"/>
          <p:cNvGrpSpPr/>
          <p:nvPr/>
        </p:nvGrpSpPr>
        <p:grpSpPr bwMode="auto">
          <a:xfrm>
            <a:off x="1768475" y="4302125"/>
            <a:ext cx="2090738" cy="609600"/>
            <a:chOff x="718" y="2784"/>
            <a:chExt cx="853" cy="384"/>
          </a:xfrm>
        </p:grpSpPr>
        <p:sp>
          <p:nvSpPr>
            <p:cNvPr id="134182" name="Rectangle 38"/>
            <p:cNvSpPr>
              <a:spLocks noChangeArrowheads="1"/>
            </p:cNvSpPr>
            <p:nvPr/>
          </p:nvSpPr>
          <p:spPr bwMode="auto">
            <a:xfrm>
              <a:off x="761" y="2784"/>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a:latin typeface="Times New Roman" panose="02020603050405020304" pitchFamily="18" charset="0"/>
                  <a:cs typeface="Times New Roman" panose="02020603050405020304" pitchFamily="18" charset="0"/>
                </a:rPr>
                <a:t>)</a:t>
              </a:r>
            </a:p>
          </p:txBody>
        </p:sp>
        <p:sp>
          <p:nvSpPr>
            <p:cNvPr id="134273" name="Rectangle 129"/>
            <p:cNvSpPr>
              <a:spLocks noChangeArrowheads="1"/>
            </p:cNvSpPr>
            <p:nvPr/>
          </p:nvSpPr>
          <p:spPr bwMode="auto">
            <a:xfrm>
              <a:off x="718" y="2784"/>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76" name="Group 132"/>
          <p:cNvGrpSpPr/>
          <p:nvPr/>
        </p:nvGrpSpPr>
        <p:grpSpPr bwMode="auto">
          <a:xfrm>
            <a:off x="3859213" y="4302125"/>
            <a:ext cx="2092325" cy="609600"/>
            <a:chOff x="1571" y="2784"/>
            <a:chExt cx="853" cy="384"/>
          </a:xfrm>
        </p:grpSpPr>
        <p:sp>
          <p:nvSpPr>
            <p:cNvPr id="134183" name="Rectangle 39"/>
            <p:cNvSpPr>
              <a:spLocks noChangeArrowheads="1"/>
            </p:cNvSpPr>
            <p:nvPr/>
          </p:nvSpPr>
          <p:spPr bwMode="auto">
            <a:xfrm>
              <a:off x="1614" y="2784"/>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a:latin typeface="Times New Roman" panose="02020603050405020304" pitchFamily="18" charset="0"/>
                  <a:cs typeface="Times New Roman" panose="02020603050405020304" pitchFamily="18" charset="0"/>
                </a:rPr>
                <a:t>)</a:t>
              </a:r>
            </a:p>
          </p:txBody>
        </p:sp>
        <p:sp>
          <p:nvSpPr>
            <p:cNvPr id="134275" name="Rectangle 131"/>
            <p:cNvSpPr>
              <a:spLocks noChangeArrowheads="1"/>
            </p:cNvSpPr>
            <p:nvPr/>
          </p:nvSpPr>
          <p:spPr bwMode="auto">
            <a:xfrm>
              <a:off x="1571" y="2784"/>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78" name="Group 134"/>
          <p:cNvGrpSpPr/>
          <p:nvPr/>
        </p:nvGrpSpPr>
        <p:grpSpPr bwMode="auto">
          <a:xfrm>
            <a:off x="5951538" y="4302125"/>
            <a:ext cx="1652587" cy="609600"/>
            <a:chOff x="2424" y="2784"/>
            <a:chExt cx="674" cy="384"/>
          </a:xfrm>
        </p:grpSpPr>
        <p:sp>
          <p:nvSpPr>
            <p:cNvPr id="134184" name="Rectangle 40"/>
            <p:cNvSpPr>
              <a:spLocks noChangeArrowheads="1"/>
            </p:cNvSpPr>
            <p:nvPr/>
          </p:nvSpPr>
          <p:spPr bwMode="auto">
            <a:xfrm>
              <a:off x="2467" y="2784"/>
              <a:ext cx="5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O(1)</a:t>
              </a:r>
            </a:p>
          </p:txBody>
        </p:sp>
        <p:sp>
          <p:nvSpPr>
            <p:cNvPr id="134277" name="Rectangle 133"/>
            <p:cNvSpPr>
              <a:spLocks noChangeArrowheads="1"/>
            </p:cNvSpPr>
            <p:nvPr/>
          </p:nvSpPr>
          <p:spPr bwMode="auto">
            <a:xfrm>
              <a:off x="2424" y="2784"/>
              <a:ext cx="674"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80" name="Group 136"/>
          <p:cNvGrpSpPr/>
          <p:nvPr/>
        </p:nvGrpSpPr>
        <p:grpSpPr bwMode="auto">
          <a:xfrm>
            <a:off x="7604125" y="4302125"/>
            <a:ext cx="1531938" cy="609600"/>
            <a:chOff x="3098" y="2784"/>
            <a:chExt cx="625" cy="384"/>
          </a:xfrm>
        </p:grpSpPr>
        <p:sp>
          <p:nvSpPr>
            <p:cNvPr id="134185" name="Rectangle 41"/>
            <p:cNvSpPr>
              <a:spLocks noChangeArrowheads="1"/>
            </p:cNvSpPr>
            <p:nvPr/>
          </p:nvSpPr>
          <p:spPr bwMode="auto">
            <a:xfrm>
              <a:off x="3141" y="2784"/>
              <a:ext cx="53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en-US" altLang="zh-CN" sz="2000">
                  <a:latin typeface="Times New Roman" panose="02020603050405020304" pitchFamily="18" charset="0"/>
                  <a:cs typeface="Times New Roman" panose="02020603050405020304" pitchFamily="18" charset="0"/>
                </a:rPr>
                <a:t>  </a:t>
              </a:r>
              <a:r>
                <a:rPr kumimoji="1" lang="zh-CN" altLang="en-US" sz="2000">
                  <a:latin typeface="Times New Roman" panose="02020603050405020304" pitchFamily="18" charset="0"/>
                  <a:cs typeface="Times New Roman" panose="02020603050405020304" pitchFamily="18" charset="0"/>
                </a:rPr>
                <a:t>稳定</a:t>
              </a:r>
            </a:p>
          </p:txBody>
        </p:sp>
        <p:sp>
          <p:nvSpPr>
            <p:cNvPr id="134279" name="Rectangle 135"/>
            <p:cNvSpPr>
              <a:spLocks noChangeArrowheads="1"/>
            </p:cNvSpPr>
            <p:nvPr/>
          </p:nvSpPr>
          <p:spPr bwMode="auto">
            <a:xfrm>
              <a:off x="3098" y="2784"/>
              <a:ext cx="625"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82" name="Group 138"/>
          <p:cNvGrpSpPr/>
          <p:nvPr/>
        </p:nvGrpSpPr>
        <p:grpSpPr bwMode="auto">
          <a:xfrm>
            <a:off x="7938" y="4911725"/>
            <a:ext cx="1760537" cy="608013"/>
            <a:chOff x="0" y="3168"/>
            <a:chExt cx="718" cy="384"/>
          </a:xfrm>
        </p:grpSpPr>
        <p:sp>
          <p:nvSpPr>
            <p:cNvPr id="134186" name="Rectangle 42"/>
            <p:cNvSpPr>
              <a:spLocks noChangeArrowheads="1"/>
            </p:cNvSpPr>
            <p:nvPr/>
          </p:nvSpPr>
          <p:spPr bwMode="auto">
            <a:xfrm>
              <a:off x="43" y="3168"/>
              <a:ext cx="63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zh-CN" altLang="en-US" sz="2000">
                  <a:latin typeface="Times New Roman" panose="02020603050405020304" pitchFamily="18" charset="0"/>
                  <a:cs typeface="Times New Roman" panose="02020603050405020304" pitchFamily="18" charset="0"/>
                </a:rPr>
                <a:t>快速排序</a:t>
              </a:r>
            </a:p>
          </p:txBody>
        </p:sp>
        <p:sp>
          <p:nvSpPr>
            <p:cNvPr id="134281" name="Rectangle 137"/>
            <p:cNvSpPr>
              <a:spLocks noChangeArrowheads="1"/>
            </p:cNvSpPr>
            <p:nvPr/>
          </p:nvSpPr>
          <p:spPr bwMode="auto">
            <a:xfrm>
              <a:off x="0" y="3168"/>
              <a:ext cx="718"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84" name="Group 140"/>
          <p:cNvGrpSpPr/>
          <p:nvPr/>
        </p:nvGrpSpPr>
        <p:grpSpPr bwMode="auto">
          <a:xfrm>
            <a:off x="1768475" y="4911725"/>
            <a:ext cx="2090738" cy="608013"/>
            <a:chOff x="718" y="3168"/>
            <a:chExt cx="853" cy="384"/>
          </a:xfrm>
        </p:grpSpPr>
        <p:sp>
          <p:nvSpPr>
            <p:cNvPr id="134187" name="Rectangle 43"/>
            <p:cNvSpPr>
              <a:spLocks noChangeArrowheads="1"/>
            </p:cNvSpPr>
            <p:nvPr/>
          </p:nvSpPr>
          <p:spPr bwMode="auto">
            <a:xfrm>
              <a:off x="761" y="3168"/>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a:latin typeface="Times New Roman" panose="02020603050405020304" pitchFamily="18" charset="0"/>
                  <a:cs typeface="Times New Roman" panose="02020603050405020304" pitchFamily="18" charset="0"/>
                </a:rPr>
                <a:t>)</a:t>
              </a:r>
            </a:p>
          </p:txBody>
        </p:sp>
        <p:sp>
          <p:nvSpPr>
            <p:cNvPr id="134283" name="Rectangle 139"/>
            <p:cNvSpPr>
              <a:spLocks noChangeArrowheads="1"/>
            </p:cNvSpPr>
            <p:nvPr/>
          </p:nvSpPr>
          <p:spPr bwMode="auto">
            <a:xfrm>
              <a:off x="718" y="3168"/>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86" name="Group 142"/>
          <p:cNvGrpSpPr/>
          <p:nvPr/>
        </p:nvGrpSpPr>
        <p:grpSpPr bwMode="auto">
          <a:xfrm>
            <a:off x="3859213" y="4911725"/>
            <a:ext cx="2092325" cy="608013"/>
            <a:chOff x="1571" y="3168"/>
            <a:chExt cx="853" cy="384"/>
          </a:xfrm>
        </p:grpSpPr>
        <p:sp>
          <p:nvSpPr>
            <p:cNvPr id="134188" name="Rectangle 44"/>
            <p:cNvSpPr>
              <a:spLocks noChangeArrowheads="1"/>
            </p:cNvSpPr>
            <p:nvPr/>
          </p:nvSpPr>
          <p:spPr bwMode="auto">
            <a:xfrm>
              <a:off x="1614" y="3168"/>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log</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a:t>
              </a:r>
            </a:p>
          </p:txBody>
        </p:sp>
        <p:sp>
          <p:nvSpPr>
            <p:cNvPr id="134285" name="Rectangle 141"/>
            <p:cNvSpPr>
              <a:spLocks noChangeArrowheads="1"/>
            </p:cNvSpPr>
            <p:nvPr/>
          </p:nvSpPr>
          <p:spPr bwMode="auto">
            <a:xfrm>
              <a:off x="1571" y="3168"/>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88" name="Group 144"/>
          <p:cNvGrpSpPr/>
          <p:nvPr/>
        </p:nvGrpSpPr>
        <p:grpSpPr bwMode="auto">
          <a:xfrm>
            <a:off x="5951538" y="4911725"/>
            <a:ext cx="1652587" cy="608013"/>
            <a:chOff x="2424" y="3168"/>
            <a:chExt cx="674" cy="384"/>
          </a:xfrm>
        </p:grpSpPr>
        <p:sp>
          <p:nvSpPr>
            <p:cNvPr id="134189" name="Rectangle 45"/>
            <p:cNvSpPr>
              <a:spLocks noChangeArrowheads="1"/>
            </p:cNvSpPr>
            <p:nvPr/>
          </p:nvSpPr>
          <p:spPr bwMode="auto">
            <a:xfrm>
              <a:off x="2467" y="3168"/>
              <a:ext cx="5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O(log</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a:t>
              </a:r>
            </a:p>
          </p:txBody>
        </p:sp>
        <p:sp>
          <p:nvSpPr>
            <p:cNvPr id="134287" name="Rectangle 143"/>
            <p:cNvSpPr>
              <a:spLocks noChangeArrowheads="1"/>
            </p:cNvSpPr>
            <p:nvPr/>
          </p:nvSpPr>
          <p:spPr bwMode="auto">
            <a:xfrm>
              <a:off x="2424" y="3168"/>
              <a:ext cx="674"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90" name="Group 146"/>
          <p:cNvGrpSpPr/>
          <p:nvPr/>
        </p:nvGrpSpPr>
        <p:grpSpPr bwMode="auto">
          <a:xfrm>
            <a:off x="7604125" y="4911725"/>
            <a:ext cx="1531938" cy="608013"/>
            <a:chOff x="3098" y="3168"/>
            <a:chExt cx="625" cy="384"/>
          </a:xfrm>
        </p:grpSpPr>
        <p:sp>
          <p:nvSpPr>
            <p:cNvPr id="134190" name="Rectangle 46"/>
            <p:cNvSpPr>
              <a:spLocks noChangeArrowheads="1"/>
            </p:cNvSpPr>
            <p:nvPr/>
          </p:nvSpPr>
          <p:spPr bwMode="auto">
            <a:xfrm>
              <a:off x="3141" y="3168"/>
              <a:ext cx="53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zh-CN" altLang="en-US" sz="2000">
                  <a:latin typeface="Times New Roman" panose="02020603050405020304" pitchFamily="18" charset="0"/>
                  <a:cs typeface="Times New Roman" panose="02020603050405020304" pitchFamily="18" charset="0"/>
                </a:rPr>
                <a:t>不稳定</a:t>
              </a:r>
            </a:p>
          </p:txBody>
        </p:sp>
        <p:sp>
          <p:nvSpPr>
            <p:cNvPr id="134289" name="Rectangle 145"/>
            <p:cNvSpPr>
              <a:spLocks noChangeArrowheads="1"/>
            </p:cNvSpPr>
            <p:nvPr/>
          </p:nvSpPr>
          <p:spPr bwMode="auto">
            <a:xfrm>
              <a:off x="3098" y="3168"/>
              <a:ext cx="625"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92" name="Group 148"/>
          <p:cNvGrpSpPr/>
          <p:nvPr/>
        </p:nvGrpSpPr>
        <p:grpSpPr bwMode="auto">
          <a:xfrm>
            <a:off x="7938" y="6138863"/>
            <a:ext cx="1760537" cy="609600"/>
            <a:chOff x="0" y="3552"/>
            <a:chExt cx="718" cy="384"/>
          </a:xfrm>
        </p:grpSpPr>
        <p:sp>
          <p:nvSpPr>
            <p:cNvPr id="134191" name="Rectangle 47"/>
            <p:cNvSpPr>
              <a:spLocks noChangeArrowheads="1"/>
            </p:cNvSpPr>
            <p:nvPr/>
          </p:nvSpPr>
          <p:spPr bwMode="auto">
            <a:xfrm>
              <a:off x="43" y="3552"/>
              <a:ext cx="63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zh-CN" altLang="en-US" sz="2000">
                  <a:latin typeface="Times New Roman" panose="02020603050405020304" pitchFamily="18" charset="0"/>
                  <a:cs typeface="Times New Roman" panose="02020603050405020304" pitchFamily="18" charset="0"/>
                </a:rPr>
                <a:t>基数排序</a:t>
              </a:r>
            </a:p>
          </p:txBody>
        </p:sp>
        <p:sp>
          <p:nvSpPr>
            <p:cNvPr id="134291" name="Rectangle 147"/>
            <p:cNvSpPr>
              <a:spLocks noChangeArrowheads="1"/>
            </p:cNvSpPr>
            <p:nvPr/>
          </p:nvSpPr>
          <p:spPr bwMode="auto">
            <a:xfrm>
              <a:off x="0" y="3552"/>
              <a:ext cx="718"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94" name="Group 150"/>
          <p:cNvGrpSpPr/>
          <p:nvPr/>
        </p:nvGrpSpPr>
        <p:grpSpPr bwMode="auto">
          <a:xfrm>
            <a:off x="1768475" y="6138863"/>
            <a:ext cx="2090738" cy="609600"/>
            <a:chOff x="718" y="3552"/>
            <a:chExt cx="853" cy="384"/>
          </a:xfrm>
        </p:grpSpPr>
        <p:sp>
          <p:nvSpPr>
            <p:cNvPr id="134192" name="Rectangle 48"/>
            <p:cNvSpPr>
              <a:spLocks noChangeArrowheads="1"/>
            </p:cNvSpPr>
            <p:nvPr/>
          </p:nvSpPr>
          <p:spPr bwMode="auto">
            <a:xfrm>
              <a:off x="761" y="3552"/>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d</a:t>
              </a:r>
              <a:r>
                <a:rPr kumimoji="1" lang="en-US" altLang="zh-CN" sz="2000">
                  <a:latin typeface="Times New Roman" panose="02020603050405020304" pitchFamily="18" charset="0"/>
                  <a:cs typeface="Times New Roman" panose="02020603050405020304" pitchFamily="18" charset="0"/>
                </a:rPr>
                <a:t>*(</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a:t>
              </a:r>
              <a:r>
                <a:rPr kumimoji="1" lang="en-US" altLang="zh-CN" sz="2000" i="1">
                  <a:latin typeface="Times New Roman" panose="02020603050405020304" pitchFamily="18" charset="0"/>
                  <a:cs typeface="Times New Roman" panose="02020603050405020304" pitchFamily="18" charset="0"/>
                </a:rPr>
                <a:t>rd</a:t>
              </a:r>
              <a:r>
                <a:rPr kumimoji="1" lang="en-US" altLang="zh-CN" sz="2000">
                  <a:latin typeface="Times New Roman" panose="02020603050405020304" pitchFamily="18" charset="0"/>
                  <a:cs typeface="Times New Roman" panose="02020603050405020304" pitchFamily="18" charset="0"/>
                </a:rPr>
                <a:t>))</a:t>
              </a:r>
            </a:p>
          </p:txBody>
        </p:sp>
        <p:sp>
          <p:nvSpPr>
            <p:cNvPr id="134293" name="Rectangle 149"/>
            <p:cNvSpPr>
              <a:spLocks noChangeArrowheads="1"/>
            </p:cNvSpPr>
            <p:nvPr/>
          </p:nvSpPr>
          <p:spPr bwMode="auto">
            <a:xfrm>
              <a:off x="718" y="3552"/>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96" name="Group 152"/>
          <p:cNvGrpSpPr/>
          <p:nvPr/>
        </p:nvGrpSpPr>
        <p:grpSpPr bwMode="auto">
          <a:xfrm>
            <a:off x="3859213" y="6138863"/>
            <a:ext cx="2092325" cy="609600"/>
            <a:chOff x="1571" y="3552"/>
            <a:chExt cx="853" cy="384"/>
          </a:xfrm>
        </p:grpSpPr>
        <p:sp>
          <p:nvSpPr>
            <p:cNvPr id="134193" name="Rectangle 49"/>
            <p:cNvSpPr>
              <a:spLocks noChangeArrowheads="1"/>
            </p:cNvSpPr>
            <p:nvPr/>
          </p:nvSpPr>
          <p:spPr bwMode="auto">
            <a:xfrm>
              <a:off x="1614" y="3552"/>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d</a:t>
              </a:r>
              <a:r>
                <a:rPr kumimoji="1" lang="en-US" altLang="zh-CN" sz="2000">
                  <a:latin typeface="Times New Roman" panose="02020603050405020304" pitchFamily="18" charset="0"/>
                  <a:cs typeface="Times New Roman" panose="02020603050405020304" pitchFamily="18" charset="0"/>
                </a:rPr>
                <a:t>*(</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a:t>
              </a:r>
              <a:r>
                <a:rPr kumimoji="1" lang="en-US" altLang="zh-CN" sz="2000" i="1">
                  <a:latin typeface="Times New Roman" panose="02020603050405020304" pitchFamily="18" charset="0"/>
                  <a:cs typeface="Times New Roman" panose="02020603050405020304" pitchFamily="18" charset="0"/>
                </a:rPr>
                <a:t>rd</a:t>
              </a:r>
              <a:r>
                <a:rPr kumimoji="1" lang="en-US" altLang="zh-CN" sz="2000">
                  <a:latin typeface="Times New Roman" panose="02020603050405020304" pitchFamily="18" charset="0"/>
                  <a:cs typeface="Times New Roman" panose="02020603050405020304" pitchFamily="18" charset="0"/>
                </a:rPr>
                <a:t>))</a:t>
              </a:r>
            </a:p>
          </p:txBody>
        </p:sp>
        <p:sp>
          <p:nvSpPr>
            <p:cNvPr id="134295" name="Rectangle 151"/>
            <p:cNvSpPr>
              <a:spLocks noChangeArrowheads="1"/>
            </p:cNvSpPr>
            <p:nvPr/>
          </p:nvSpPr>
          <p:spPr bwMode="auto">
            <a:xfrm>
              <a:off x="1571" y="3552"/>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98" name="Group 154"/>
          <p:cNvGrpSpPr/>
          <p:nvPr/>
        </p:nvGrpSpPr>
        <p:grpSpPr bwMode="auto">
          <a:xfrm>
            <a:off x="5951538" y="6138863"/>
            <a:ext cx="1652587" cy="609600"/>
            <a:chOff x="2424" y="3552"/>
            <a:chExt cx="674" cy="384"/>
          </a:xfrm>
        </p:grpSpPr>
        <p:sp>
          <p:nvSpPr>
            <p:cNvPr id="134194" name="Rectangle 50"/>
            <p:cNvSpPr>
              <a:spLocks noChangeArrowheads="1"/>
            </p:cNvSpPr>
            <p:nvPr/>
          </p:nvSpPr>
          <p:spPr bwMode="auto">
            <a:xfrm>
              <a:off x="2467" y="3552"/>
              <a:ext cx="5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rd</a:t>
              </a:r>
              <a:r>
                <a:rPr kumimoji="1" lang="en-US" altLang="zh-CN" sz="2000">
                  <a:latin typeface="Times New Roman" panose="02020603050405020304" pitchFamily="18" charset="0"/>
                  <a:cs typeface="Times New Roman" panose="02020603050405020304" pitchFamily="18" charset="0"/>
                </a:rPr>
                <a:t>+</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a:t>
              </a:r>
            </a:p>
          </p:txBody>
        </p:sp>
        <p:sp>
          <p:nvSpPr>
            <p:cNvPr id="134297" name="Rectangle 153"/>
            <p:cNvSpPr>
              <a:spLocks noChangeArrowheads="1"/>
            </p:cNvSpPr>
            <p:nvPr/>
          </p:nvSpPr>
          <p:spPr bwMode="auto">
            <a:xfrm>
              <a:off x="2424" y="3552"/>
              <a:ext cx="674"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300" name="Group 156"/>
          <p:cNvGrpSpPr/>
          <p:nvPr/>
        </p:nvGrpSpPr>
        <p:grpSpPr bwMode="auto">
          <a:xfrm>
            <a:off x="7604125" y="6138863"/>
            <a:ext cx="1531938" cy="609600"/>
            <a:chOff x="3098" y="3552"/>
            <a:chExt cx="625" cy="384"/>
          </a:xfrm>
        </p:grpSpPr>
        <p:sp>
          <p:nvSpPr>
            <p:cNvPr id="134195" name="Rectangle 51"/>
            <p:cNvSpPr>
              <a:spLocks noChangeArrowheads="1"/>
            </p:cNvSpPr>
            <p:nvPr/>
          </p:nvSpPr>
          <p:spPr bwMode="auto">
            <a:xfrm>
              <a:off x="3141" y="3552"/>
              <a:ext cx="53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en-US" altLang="zh-CN" sz="2000">
                  <a:latin typeface="Times New Roman" panose="02020603050405020304" pitchFamily="18" charset="0"/>
                  <a:cs typeface="Times New Roman" panose="02020603050405020304" pitchFamily="18" charset="0"/>
                </a:rPr>
                <a:t>  </a:t>
              </a:r>
              <a:r>
                <a:rPr kumimoji="1" lang="zh-CN" altLang="en-US" sz="2000">
                  <a:latin typeface="Times New Roman" panose="02020603050405020304" pitchFamily="18" charset="0"/>
                  <a:cs typeface="Times New Roman" panose="02020603050405020304" pitchFamily="18" charset="0"/>
                </a:rPr>
                <a:t>稳定</a:t>
              </a:r>
            </a:p>
          </p:txBody>
        </p:sp>
        <p:sp>
          <p:nvSpPr>
            <p:cNvPr id="134299" name="Rectangle 155"/>
            <p:cNvSpPr>
              <a:spLocks noChangeArrowheads="1"/>
            </p:cNvSpPr>
            <p:nvPr/>
          </p:nvSpPr>
          <p:spPr bwMode="auto">
            <a:xfrm>
              <a:off x="3098" y="3552"/>
              <a:ext cx="625"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302" name="Group 158"/>
          <p:cNvGrpSpPr/>
          <p:nvPr/>
        </p:nvGrpSpPr>
        <p:grpSpPr bwMode="auto">
          <a:xfrm>
            <a:off x="7938" y="5527675"/>
            <a:ext cx="1760537" cy="608013"/>
            <a:chOff x="0" y="3936"/>
            <a:chExt cx="718" cy="384"/>
          </a:xfrm>
        </p:grpSpPr>
        <p:sp>
          <p:nvSpPr>
            <p:cNvPr id="134196" name="Rectangle 52"/>
            <p:cNvSpPr>
              <a:spLocks noChangeArrowheads="1"/>
            </p:cNvSpPr>
            <p:nvPr/>
          </p:nvSpPr>
          <p:spPr bwMode="auto">
            <a:xfrm>
              <a:off x="43" y="3936"/>
              <a:ext cx="63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zh-CN" altLang="en-US" sz="2000">
                  <a:latin typeface="Times New Roman" panose="02020603050405020304" pitchFamily="18" charset="0"/>
                  <a:cs typeface="Times New Roman" panose="02020603050405020304" pitchFamily="18" charset="0"/>
                </a:rPr>
                <a:t>归并排序</a:t>
              </a:r>
            </a:p>
          </p:txBody>
        </p:sp>
        <p:sp>
          <p:nvSpPr>
            <p:cNvPr id="134301" name="Rectangle 157"/>
            <p:cNvSpPr>
              <a:spLocks noChangeArrowheads="1"/>
            </p:cNvSpPr>
            <p:nvPr/>
          </p:nvSpPr>
          <p:spPr bwMode="auto">
            <a:xfrm>
              <a:off x="0" y="3936"/>
              <a:ext cx="718"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304" name="Group 160"/>
          <p:cNvGrpSpPr/>
          <p:nvPr/>
        </p:nvGrpSpPr>
        <p:grpSpPr bwMode="auto">
          <a:xfrm>
            <a:off x="1768475" y="5527675"/>
            <a:ext cx="2090738" cy="608013"/>
            <a:chOff x="718" y="3936"/>
            <a:chExt cx="853" cy="384"/>
          </a:xfrm>
        </p:grpSpPr>
        <p:sp>
          <p:nvSpPr>
            <p:cNvPr id="134197" name="Rectangle 53"/>
            <p:cNvSpPr>
              <a:spLocks noChangeArrowheads="1"/>
            </p:cNvSpPr>
            <p:nvPr/>
          </p:nvSpPr>
          <p:spPr bwMode="auto">
            <a:xfrm>
              <a:off x="761" y="3936"/>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log</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a:t>
              </a:r>
            </a:p>
          </p:txBody>
        </p:sp>
        <p:sp>
          <p:nvSpPr>
            <p:cNvPr id="134303" name="Rectangle 159"/>
            <p:cNvSpPr>
              <a:spLocks noChangeArrowheads="1"/>
            </p:cNvSpPr>
            <p:nvPr/>
          </p:nvSpPr>
          <p:spPr bwMode="auto">
            <a:xfrm>
              <a:off x="718" y="3936"/>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306" name="Group 162"/>
          <p:cNvGrpSpPr/>
          <p:nvPr/>
        </p:nvGrpSpPr>
        <p:grpSpPr bwMode="auto">
          <a:xfrm>
            <a:off x="3859213" y="5527675"/>
            <a:ext cx="2092325" cy="608013"/>
            <a:chOff x="1571" y="3936"/>
            <a:chExt cx="853" cy="384"/>
          </a:xfrm>
        </p:grpSpPr>
        <p:sp>
          <p:nvSpPr>
            <p:cNvPr id="134198" name="Rectangle 54"/>
            <p:cNvSpPr>
              <a:spLocks noChangeArrowheads="1"/>
            </p:cNvSpPr>
            <p:nvPr/>
          </p:nvSpPr>
          <p:spPr bwMode="auto">
            <a:xfrm>
              <a:off x="1614" y="3936"/>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log</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a:t>
              </a:r>
            </a:p>
          </p:txBody>
        </p:sp>
        <p:sp>
          <p:nvSpPr>
            <p:cNvPr id="134305" name="Rectangle 161"/>
            <p:cNvSpPr>
              <a:spLocks noChangeArrowheads="1"/>
            </p:cNvSpPr>
            <p:nvPr/>
          </p:nvSpPr>
          <p:spPr bwMode="auto">
            <a:xfrm>
              <a:off x="1571" y="3936"/>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308" name="Group 164"/>
          <p:cNvGrpSpPr/>
          <p:nvPr/>
        </p:nvGrpSpPr>
        <p:grpSpPr bwMode="auto">
          <a:xfrm>
            <a:off x="5951538" y="5527675"/>
            <a:ext cx="1652587" cy="608013"/>
            <a:chOff x="2424" y="3936"/>
            <a:chExt cx="674" cy="384"/>
          </a:xfrm>
        </p:grpSpPr>
        <p:sp>
          <p:nvSpPr>
            <p:cNvPr id="134199" name="Rectangle 55"/>
            <p:cNvSpPr>
              <a:spLocks noChangeArrowheads="1"/>
            </p:cNvSpPr>
            <p:nvPr/>
          </p:nvSpPr>
          <p:spPr bwMode="auto">
            <a:xfrm>
              <a:off x="2467" y="3936"/>
              <a:ext cx="5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a:t>
              </a:r>
            </a:p>
          </p:txBody>
        </p:sp>
        <p:sp>
          <p:nvSpPr>
            <p:cNvPr id="134307" name="Rectangle 163"/>
            <p:cNvSpPr>
              <a:spLocks noChangeArrowheads="1"/>
            </p:cNvSpPr>
            <p:nvPr/>
          </p:nvSpPr>
          <p:spPr bwMode="auto">
            <a:xfrm>
              <a:off x="2424" y="3936"/>
              <a:ext cx="674"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310" name="Group 166"/>
          <p:cNvGrpSpPr/>
          <p:nvPr/>
        </p:nvGrpSpPr>
        <p:grpSpPr bwMode="auto">
          <a:xfrm>
            <a:off x="7604125" y="5527675"/>
            <a:ext cx="1531938" cy="608013"/>
            <a:chOff x="3098" y="3936"/>
            <a:chExt cx="625" cy="384"/>
          </a:xfrm>
        </p:grpSpPr>
        <p:sp>
          <p:nvSpPr>
            <p:cNvPr id="134200" name="Rectangle 56"/>
            <p:cNvSpPr>
              <a:spLocks noChangeArrowheads="1"/>
            </p:cNvSpPr>
            <p:nvPr/>
          </p:nvSpPr>
          <p:spPr bwMode="auto">
            <a:xfrm>
              <a:off x="3141" y="3936"/>
              <a:ext cx="53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en-US" altLang="zh-CN" sz="2000">
                  <a:latin typeface="Times New Roman" panose="02020603050405020304" pitchFamily="18" charset="0"/>
                  <a:cs typeface="Times New Roman" panose="02020603050405020304" pitchFamily="18" charset="0"/>
                </a:rPr>
                <a:t>  </a:t>
              </a:r>
              <a:r>
                <a:rPr kumimoji="1" lang="zh-CN" altLang="en-US" sz="2000">
                  <a:latin typeface="Times New Roman" panose="02020603050405020304" pitchFamily="18" charset="0"/>
                  <a:cs typeface="Times New Roman" panose="02020603050405020304" pitchFamily="18" charset="0"/>
                </a:rPr>
                <a:t>稳定</a:t>
              </a:r>
            </a:p>
          </p:txBody>
        </p:sp>
        <p:sp>
          <p:nvSpPr>
            <p:cNvPr id="134309" name="Rectangle 165"/>
            <p:cNvSpPr>
              <a:spLocks noChangeArrowheads="1"/>
            </p:cNvSpPr>
            <p:nvPr/>
          </p:nvSpPr>
          <p:spPr bwMode="auto">
            <a:xfrm>
              <a:off x="3098" y="3936"/>
              <a:ext cx="625"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sp>
        <p:nvSpPr>
          <p:cNvPr id="134312" name="Rectangle 168"/>
          <p:cNvSpPr>
            <a:spLocks noChangeArrowheads="1"/>
          </p:cNvSpPr>
          <p:nvPr/>
        </p:nvSpPr>
        <p:spPr bwMode="auto">
          <a:xfrm>
            <a:off x="0" y="504825"/>
            <a:ext cx="9144000" cy="6237288"/>
          </a:xfrm>
          <a:prstGeom prst="rect">
            <a:avLst/>
          </a:prstGeom>
          <a:noFill/>
          <a:ln w="9525">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endParaRPr lang="zh-CN" altLang="en-US"/>
          </a:p>
        </p:txBody>
      </p:sp>
      <p:sp>
        <p:nvSpPr>
          <p:cNvPr id="134314" name="Rectangle 170"/>
          <p:cNvSpPr>
            <a:spLocks noChangeArrowheads="1"/>
          </p:cNvSpPr>
          <p:nvPr/>
        </p:nvSpPr>
        <p:spPr bwMode="auto">
          <a:xfrm>
            <a:off x="1835150" y="495300"/>
            <a:ext cx="1882775"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zh-CN" altLang="en-US" dirty="0"/>
              <a:t>最坏时间复杂度</a:t>
            </a:r>
          </a:p>
        </p:txBody>
      </p:sp>
      <p:sp>
        <p:nvSpPr>
          <p:cNvPr id="134315" name="Rectangle 171"/>
          <p:cNvSpPr>
            <a:spLocks noChangeArrowheads="1"/>
          </p:cNvSpPr>
          <p:nvPr/>
        </p:nvSpPr>
        <p:spPr bwMode="auto">
          <a:xfrm>
            <a:off x="2677743" y="0"/>
            <a:ext cx="378851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800" b="1" dirty="0">
                <a:solidFill>
                  <a:srgbClr val="FFFF00"/>
                </a:solidFill>
              </a:rPr>
              <a:t>各种排序法的性能比较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2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42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42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42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42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42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42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42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42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42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42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42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42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42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42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42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42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425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42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4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426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426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426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427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427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427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427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42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428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3428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428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3428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3428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3429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430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3430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3430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3430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3431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342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3429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3429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3429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34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8" name="Object 6"/>
          <p:cNvGraphicFramePr>
            <a:graphicFrameLocks noChangeAspect="1"/>
          </p:cNvGraphicFramePr>
          <p:nvPr/>
        </p:nvGraphicFramePr>
        <p:xfrm>
          <a:off x="176213" y="4401145"/>
          <a:ext cx="8770937" cy="1908175"/>
        </p:xfrm>
        <a:graphic>
          <a:graphicData uri="http://schemas.openxmlformats.org/presentationml/2006/ole">
            <mc:AlternateContent xmlns:mc="http://schemas.openxmlformats.org/markup-compatibility/2006">
              <mc:Choice xmlns:v="urn:schemas-microsoft-com:vml" Requires="v">
                <p:oleObj name="文档" r:id="rId2" imgW="5635625" imgH="1228090" progId="Word.Document.8">
                  <p:embed/>
                </p:oleObj>
              </mc:Choice>
              <mc:Fallback>
                <p:oleObj name="文档" r:id="rId2" imgW="5635625" imgH="1228090" progId="Word.Document.8">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l="3816" t="-9753" r="5862" b="5598"/>
                      <a:stretch>
                        <a:fillRect/>
                      </a:stretch>
                    </p:blipFill>
                    <p:spPr bwMode="auto">
                      <a:xfrm>
                        <a:off x="176213" y="4401145"/>
                        <a:ext cx="8770937" cy="1908175"/>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0119" name="Text Box 7"/>
          <p:cNvSpPr txBox="1">
            <a:spLocks noChangeArrowheads="1"/>
          </p:cNvSpPr>
          <p:nvPr/>
        </p:nvSpPr>
        <p:spPr bwMode="auto">
          <a:xfrm>
            <a:off x="197644" y="1368000"/>
            <a:ext cx="8748713" cy="2679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r>
              <a:rPr kumimoji="1" lang="zh-CN" altLang="en-US" sz="2800" dirty="0">
                <a:latin typeface="Times New Roman" panose="02020603050405020304" pitchFamily="18" charset="0"/>
                <a:cs typeface="Times New Roman" panose="02020603050405020304" pitchFamily="18" charset="0"/>
              </a:rPr>
              <a:t>        </a:t>
            </a:r>
            <a:r>
              <a:rPr kumimoji="1" lang="en-US" altLang="zh-CN" sz="2800" dirty="0">
                <a:latin typeface="Times New Roman" panose="02020603050405020304" pitchFamily="18" charset="0"/>
                <a:cs typeface="Times New Roman" panose="02020603050405020304" pitchFamily="18" charset="0"/>
              </a:rPr>
              <a:t>1) </a:t>
            </a:r>
            <a:r>
              <a:rPr kumimoji="1" lang="zh-CN" altLang="en-US" sz="2800" dirty="0">
                <a:latin typeface="Times New Roman" panose="02020603050405020304" pitchFamily="18" charset="0"/>
                <a:cs typeface="Times New Roman" panose="02020603050405020304" pitchFamily="18" charset="0"/>
              </a:rPr>
              <a:t>平均时间性能：以快速排序法最佳，但最坏情况下不如堆排序和归并排序；在</a:t>
            </a:r>
            <a:r>
              <a:rPr kumimoji="1" lang="en-US" altLang="zh-CN" sz="2800" i="1" dirty="0">
                <a:latin typeface="Times New Roman" panose="02020603050405020304" pitchFamily="18" charset="0"/>
                <a:cs typeface="Times New Roman" panose="02020603050405020304" pitchFamily="18" charset="0"/>
              </a:rPr>
              <a:t>n</a:t>
            </a:r>
            <a:r>
              <a:rPr kumimoji="1" lang="zh-CN" altLang="en-US" sz="2800" dirty="0">
                <a:latin typeface="Times New Roman" panose="02020603050405020304" pitchFamily="18" charset="0"/>
                <a:cs typeface="Times New Roman" panose="02020603050405020304" pitchFamily="18" charset="0"/>
              </a:rPr>
              <a:t>较大时，归并排序比堆排序快，但所需辅助空间最多。</a:t>
            </a:r>
          </a:p>
          <a:p>
            <a:r>
              <a:rPr kumimoji="1" lang="zh-CN" altLang="en-US" sz="2800" dirty="0">
                <a:latin typeface="Times New Roman" panose="02020603050405020304" pitchFamily="18" charset="0"/>
                <a:cs typeface="Times New Roman" panose="02020603050405020304" pitchFamily="18" charset="0"/>
              </a:rPr>
              <a:t>        </a:t>
            </a:r>
            <a:r>
              <a:rPr kumimoji="1" lang="en-US" altLang="zh-CN" sz="2800" dirty="0">
                <a:latin typeface="Times New Roman" panose="02020603050405020304" pitchFamily="18" charset="0"/>
                <a:cs typeface="Times New Roman" panose="02020603050405020304" pitchFamily="18" charset="0"/>
              </a:rPr>
              <a:t>2) </a:t>
            </a:r>
            <a:r>
              <a:rPr kumimoji="1" lang="zh-CN" altLang="en-US" sz="2800" dirty="0">
                <a:latin typeface="Times New Roman" panose="02020603050405020304" pitchFamily="18" charset="0"/>
                <a:cs typeface="Times New Roman" panose="02020603050405020304" pitchFamily="18" charset="0"/>
              </a:rPr>
              <a:t>简单排序以直接插入排序最简单，当下列中记录“基本有序” 或</a:t>
            </a:r>
            <a:r>
              <a:rPr kumimoji="1" lang="en-US" altLang="zh-CN" sz="2800" i="1" dirty="0">
                <a:latin typeface="Times New Roman" panose="02020603050405020304" pitchFamily="18" charset="0"/>
                <a:cs typeface="Times New Roman" panose="02020603050405020304" pitchFamily="18" charset="0"/>
              </a:rPr>
              <a:t>n</a:t>
            </a:r>
            <a:r>
              <a:rPr kumimoji="1" lang="zh-CN" altLang="en-US" sz="2800" dirty="0">
                <a:latin typeface="Times New Roman" panose="02020603050405020304" pitchFamily="18" charset="0"/>
                <a:cs typeface="Times New Roman" panose="02020603050405020304" pitchFamily="18" charset="0"/>
              </a:rPr>
              <a:t>值较小时，是最佳的排序方法。因此常和其他排序方法结合使用。</a:t>
            </a:r>
          </a:p>
        </p:txBody>
      </p:sp>
      <p:sp>
        <p:nvSpPr>
          <p:cNvPr id="90289" name="Rectangle 177"/>
          <p:cNvSpPr>
            <a:spLocks noGrp="1" noChangeArrowheads="1"/>
          </p:cNvSpPr>
          <p:nvPr>
            <p:ph type="title"/>
          </p:nvPr>
        </p:nvSpPr>
        <p:spPr/>
        <p:txBody>
          <a:bodyPr/>
          <a:lstStyle/>
          <a:p>
            <a:r>
              <a:rPr lang="en-US" altLang="zh-CN" dirty="0"/>
              <a:t>9.7 </a:t>
            </a:r>
            <a:r>
              <a:rPr lang="zh-CN" altLang="en-US" dirty="0"/>
              <a:t>各种排序法的比较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0119">
                                            <p:txEl>
                                              <p:pRg st="0" end="0"/>
                                            </p:txEl>
                                          </p:spTgt>
                                        </p:tgtEl>
                                        <p:attrNameLst>
                                          <p:attrName>style.visibility</p:attrName>
                                        </p:attrNameLst>
                                      </p:cBhvr>
                                      <p:to>
                                        <p:strVal val="visible"/>
                                      </p:to>
                                    </p:set>
                                    <p:animEffect transition="in" filter="fade">
                                      <p:cBhvr>
                                        <p:cTn id="7" dur="1000"/>
                                        <p:tgtEl>
                                          <p:spTgt spid="90119">
                                            <p:txEl>
                                              <p:pRg st="0" end="0"/>
                                            </p:txEl>
                                          </p:spTgt>
                                        </p:tgtEl>
                                      </p:cBhvr>
                                    </p:animEffect>
                                    <p:anim calcmode="lin" valueType="num">
                                      <p:cBhvr>
                                        <p:cTn id="8" dur="1000" fill="hold"/>
                                        <p:tgtEl>
                                          <p:spTgt spid="901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01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0119">
                                            <p:txEl>
                                              <p:pRg st="1" end="1"/>
                                            </p:txEl>
                                          </p:spTgt>
                                        </p:tgtEl>
                                        <p:attrNameLst>
                                          <p:attrName>style.visibility</p:attrName>
                                        </p:attrNameLst>
                                      </p:cBhvr>
                                      <p:to>
                                        <p:strVal val="visible"/>
                                      </p:to>
                                    </p:set>
                                    <p:animEffect transition="in" filter="fade">
                                      <p:cBhvr>
                                        <p:cTn id="14" dur="1000"/>
                                        <p:tgtEl>
                                          <p:spTgt spid="90119">
                                            <p:txEl>
                                              <p:pRg st="1" end="1"/>
                                            </p:txEl>
                                          </p:spTgt>
                                        </p:tgtEl>
                                      </p:cBhvr>
                                    </p:animEffect>
                                    <p:anim calcmode="lin" valueType="num">
                                      <p:cBhvr>
                                        <p:cTn id="15" dur="1000" fill="hold"/>
                                        <p:tgtEl>
                                          <p:spTgt spid="9011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01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Rectangle 5"/>
          <p:cNvSpPr>
            <a:spLocks noChangeArrowheads="1"/>
          </p:cNvSpPr>
          <p:nvPr/>
        </p:nvSpPr>
        <p:spPr bwMode="auto">
          <a:xfrm>
            <a:off x="234156" y="1368000"/>
            <a:ext cx="8675688" cy="5263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r>
              <a:rPr kumimoji="1" lang="en-US" altLang="zh-CN" sz="2800" dirty="0">
                <a:latin typeface="Times New Roman" panose="02020603050405020304" pitchFamily="18" charset="0"/>
                <a:cs typeface="Times New Roman" panose="02020603050405020304" pitchFamily="18" charset="0"/>
              </a:rPr>
              <a:t>        3) </a:t>
            </a:r>
            <a:r>
              <a:rPr kumimoji="1" lang="zh-CN" altLang="en-US" sz="2800" dirty="0">
                <a:latin typeface="Times New Roman" panose="02020603050405020304" pitchFamily="18" charset="0"/>
                <a:cs typeface="Times New Roman" panose="02020603050405020304" pitchFamily="18" charset="0"/>
              </a:rPr>
              <a:t>基数排序最适用于</a:t>
            </a:r>
            <a:r>
              <a:rPr kumimoji="1" lang="en-US" altLang="zh-CN" sz="2800" dirty="0">
                <a:latin typeface="Times New Roman" panose="02020603050405020304" pitchFamily="18" charset="0"/>
                <a:cs typeface="Times New Roman" panose="02020603050405020304" pitchFamily="18" charset="0"/>
              </a:rPr>
              <a:t>n</a:t>
            </a:r>
            <a:r>
              <a:rPr kumimoji="1" lang="zh-CN" altLang="en-US" sz="2800" dirty="0">
                <a:latin typeface="Times New Roman" panose="02020603050405020304" pitchFamily="18" charset="0"/>
                <a:cs typeface="Times New Roman" panose="02020603050405020304" pitchFamily="18" charset="0"/>
              </a:rPr>
              <a:t>值很大而关键字较小的序列。若关键字也很大，而序列中大多数记录的</a:t>
            </a:r>
            <a:r>
              <a:rPr kumimoji="1" lang="zh-CN" altLang="en-US" sz="2800" dirty="0">
                <a:latin typeface="Times New Roman" panose="02020603050405020304" pitchFamily="18" charset="0"/>
                <a:cs typeface="Times New Roman" panose="02020603050405020304" pitchFamily="18" charset="0"/>
                <a:sym typeface="+mn-ea"/>
              </a:rPr>
              <a:t>“</a:t>
            </a:r>
            <a:r>
              <a:rPr kumimoji="1" lang="zh-CN" altLang="en-US" sz="2800" dirty="0">
                <a:latin typeface="Times New Roman" panose="02020603050405020304" pitchFamily="18" charset="0"/>
                <a:cs typeface="Times New Roman" panose="02020603050405020304" pitchFamily="18" charset="0"/>
              </a:rPr>
              <a:t>最高位关键字”均不同，则也可以先按“最高位关键字”不同将序列分成若干个子序列，而后用直接插入排序。</a:t>
            </a:r>
          </a:p>
          <a:p>
            <a:r>
              <a:rPr kumimoji="1" lang="zh-CN" altLang="en-US" sz="2800" dirty="0">
                <a:latin typeface="Times New Roman" panose="02020603050405020304" pitchFamily="18" charset="0"/>
                <a:cs typeface="Times New Roman" panose="02020603050405020304" pitchFamily="18" charset="0"/>
              </a:rPr>
              <a:t>        </a:t>
            </a:r>
            <a:r>
              <a:rPr kumimoji="1" lang="en-US" altLang="zh-CN" sz="2800" dirty="0">
                <a:latin typeface="Times New Roman" panose="02020603050405020304" pitchFamily="18" charset="0"/>
                <a:cs typeface="Times New Roman" panose="02020603050405020304" pitchFamily="18" charset="0"/>
              </a:rPr>
              <a:t>4) </a:t>
            </a:r>
            <a:r>
              <a:rPr kumimoji="1" lang="zh-CN" altLang="en-US" sz="2800" dirty="0">
                <a:latin typeface="Times New Roman" panose="02020603050405020304" pitchFamily="18" charset="0"/>
                <a:cs typeface="Times New Roman" panose="02020603050405020304" pitchFamily="18" charset="0"/>
              </a:rPr>
              <a:t>从稳定性来看，基数排序是稳定的排序方法，大部分时间复杂度为</a:t>
            </a:r>
            <a:r>
              <a:rPr kumimoji="1" lang="en-US" altLang="zh-CN" sz="2800" dirty="0">
                <a:latin typeface="Times New Roman" panose="02020603050405020304" pitchFamily="18" charset="0"/>
                <a:cs typeface="Times New Roman" panose="02020603050405020304" pitchFamily="18" charset="0"/>
              </a:rPr>
              <a:t>O(</a:t>
            </a:r>
            <a:r>
              <a:rPr kumimoji="1" lang="en-US" altLang="zh-CN" sz="2800" i="1" dirty="0" err="1">
                <a:latin typeface="Times New Roman" panose="02020603050405020304" pitchFamily="18" charset="0"/>
                <a:cs typeface="Times New Roman" panose="02020603050405020304" pitchFamily="18" charset="0"/>
              </a:rPr>
              <a:t>n</a:t>
            </a:r>
            <a:r>
              <a:rPr kumimoji="1" lang="en-US" altLang="zh-CN" sz="2800" baseline="30000" dirty="0" err="1">
                <a:latin typeface="Times New Roman" panose="02020603050405020304" pitchFamily="18" charset="0"/>
                <a:cs typeface="Times New Roman" panose="02020603050405020304" pitchFamily="18" charset="0"/>
              </a:rPr>
              <a:t>2</a:t>
            </a:r>
            <a:r>
              <a:rPr kumimoji="1" lang="en-US" altLang="zh-CN" sz="2800" dirty="0">
                <a:latin typeface="Times New Roman" panose="02020603050405020304" pitchFamily="18" charset="0"/>
                <a:cs typeface="Times New Roman" panose="02020603050405020304" pitchFamily="18" charset="0"/>
              </a:rPr>
              <a:t>)</a:t>
            </a:r>
            <a:r>
              <a:rPr kumimoji="1" lang="zh-CN" altLang="en-US" sz="2800" dirty="0">
                <a:latin typeface="Times New Roman" panose="02020603050405020304" pitchFamily="18" charset="0"/>
                <a:cs typeface="Times New Roman" panose="02020603050405020304" pitchFamily="18" charset="0"/>
              </a:rPr>
              <a:t>的简单排序法都是稳定的。然而，快速排序、堆排序和希尔排序等时间性能较好的排序都是不稳定的。一般来说，</a:t>
            </a:r>
            <a:r>
              <a:rPr kumimoji="1" lang="zh-CN" altLang="en-US" sz="2800" dirty="0">
                <a:solidFill>
                  <a:srgbClr val="FFFF00"/>
                </a:solidFill>
                <a:latin typeface="Times New Roman" panose="02020603050405020304" pitchFamily="18" charset="0"/>
                <a:cs typeface="Times New Roman" panose="02020603050405020304" pitchFamily="18" charset="0"/>
              </a:rPr>
              <a:t>排序过程中的比较是在相邻的两个记录关键字之间进行的排序方法是稳定的</a:t>
            </a:r>
            <a:r>
              <a:rPr kumimoji="1" lang="zh-CN" altLang="en-US" sz="2800" dirty="0">
                <a:latin typeface="Times New Roman" panose="02020603050405020304" pitchFamily="18" charset="0"/>
                <a:cs typeface="Times New Roman" panose="02020603050405020304" pitchFamily="18" charset="0"/>
              </a:rPr>
              <a:t>。大多数情况下排序是按记录的主关键字进行的，则所有的排序方法是否稳定无关紧要。当排序是按记录的次关键字进行时，则应根据问题所需慎重选择。        </a:t>
            </a:r>
          </a:p>
        </p:txBody>
      </p:sp>
      <p:sp>
        <p:nvSpPr>
          <p:cNvPr id="5" name="Rectangle 177"/>
          <p:cNvSpPr txBox="1">
            <a:spLocks noChangeArrowheads="1"/>
          </p:cNvSpPr>
          <p:nvPr/>
        </p:nvSpPr>
        <p:spPr>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lvl1pPr algn="ctr">
              <a:defRPr sz="4400">
                <a:solidFill>
                  <a:srgbClr val="FFFF00"/>
                </a:solidFill>
                <a:latin typeface="+mj-lt"/>
                <a:ea typeface="+mj-ea"/>
                <a:cs typeface="+mj-cs"/>
              </a:defRPr>
            </a:lvl1pPr>
            <a:lvl2pPr algn="ctr">
              <a:defRPr sz="4400">
                <a:solidFill>
                  <a:srgbClr val="FFFF00"/>
                </a:solidFill>
                <a:cs typeface="Arial" panose="020B0604020202020204" pitchFamily="34" charset="0"/>
              </a:defRPr>
            </a:lvl2pPr>
            <a:lvl3pPr algn="ctr">
              <a:defRPr sz="4400">
                <a:solidFill>
                  <a:srgbClr val="FFFF00"/>
                </a:solidFill>
                <a:cs typeface="Arial" panose="020B0604020202020204" pitchFamily="34" charset="0"/>
              </a:defRPr>
            </a:lvl3pPr>
            <a:lvl4pPr algn="ctr">
              <a:defRPr sz="4400">
                <a:solidFill>
                  <a:srgbClr val="FFFF00"/>
                </a:solidFill>
                <a:cs typeface="Arial" panose="020B0604020202020204" pitchFamily="34" charset="0"/>
              </a:defRPr>
            </a:lvl4pPr>
            <a:lvl5pPr algn="ctr">
              <a:defRPr sz="4400">
                <a:solidFill>
                  <a:srgbClr val="FFFF00"/>
                </a:solidFill>
                <a:cs typeface="Arial" panose="020B0604020202020204" pitchFamily="34" charset="0"/>
              </a:defRPr>
            </a:lvl5pPr>
            <a:lvl6pPr marL="457200" algn="ctr" fontAlgn="base">
              <a:spcBef>
                <a:spcPct val="0"/>
              </a:spcBef>
              <a:spcAft>
                <a:spcPct val="0"/>
              </a:spcAft>
              <a:defRPr sz="4400">
                <a:solidFill>
                  <a:srgbClr val="FFFF00"/>
                </a:solidFill>
                <a:cs typeface="Arial" panose="020B0604020202020204" pitchFamily="34" charset="0"/>
              </a:defRPr>
            </a:lvl6pPr>
            <a:lvl7pPr marL="914400" algn="ctr" fontAlgn="base">
              <a:spcBef>
                <a:spcPct val="0"/>
              </a:spcBef>
              <a:spcAft>
                <a:spcPct val="0"/>
              </a:spcAft>
              <a:defRPr sz="4400">
                <a:solidFill>
                  <a:srgbClr val="FFFF00"/>
                </a:solidFill>
                <a:cs typeface="Arial" panose="020B0604020202020204" pitchFamily="34" charset="0"/>
              </a:defRPr>
            </a:lvl7pPr>
            <a:lvl8pPr marL="1371600" algn="ctr" fontAlgn="base">
              <a:spcBef>
                <a:spcPct val="0"/>
              </a:spcBef>
              <a:spcAft>
                <a:spcPct val="0"/>
              </a:spcAft>
              <a:defRPr sz="4400">
                <a:solidFill>
                  <a:srgbClr val="FFFF00"/>
                </a:solidFill>
                <a:cs typeface="Arial" panose="020B0604020202020204" pitchFamily="34" charset="0"/>
              </a:defRPr>
            </a:lvl8pPr>
            <a:lvl9pPr marL="1828800" algn="ctr" fontAlgn="base">
              <a:spcBef>
                <a:spcPct val="0"/>
              </a:spcBef>
              <a:spcAft>
                <a:spcPct val="0"/>
              </a:spcAft>
              <a:defRPr sz="4400">
                <a:solidFill>
                  <a:srgbClr val="FFFF00"/>
                </a:solidFill>
                <a:cs typeface="Arial" panose="020B0604020202020204" pitchFamily="34" charset="0"/>
              </a:defRPr>
            </a:lvl9pPr>
          </a:lstStyle>
          <a:p>
            <a:r>
              <a:rPr lang="en-US" altLang="zh-CN" dirty="0"/>
              <a:t>9.7 </a:t>
            </a:r>
            <a:r>
              <a:rPr lang="zh-CN" altLang="en-US" dirty="0"/>
              <a:t>各种排序法的比较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1141">
                                            <p:txEl>
                                              <p:pRg st="0" end="0"/>
                                            </p:txEl>
                                          </p:spTgt>
                                        </p:tgtEl>
                                        <p:attrNameLst>
                                          <p:attrName>style.visibility</p:attrName>
                                        </p:attrNameLst>
                                      </p:cBhvr>
                                      <p:to>
                                        <p:strVal val="visible"/>
                                      </p:to>
                                    </p:set>
                                    <p:animEffect transition="in" filter="fade">
                                      <p:cBhvr>
                                        <p:cTn id="7" dur="1000"/>
                                        <p:tgtEl>
                                          <p:spTgt spid="91141">
                                            <p:txEl>
                                              <p:pRg st="0" end="0"/>
                                            </p:txEl>
                                          </p:spTgt>
                                        </p:tgtEl>
                                      </p:cBhvr>
                                    </p:animEffect>
                                    <p:anim calcmode="lin" valueType="num">
                                      <p:cBhvr>
                                        <p:cTn id="8" dur="1000" fill="hold"/>
                                        <p:tgtEl>
                                          <p:spTgt spid="9114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114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1141">
                                            <p:txEl>
                                              <p:pRg st="1" end="1"/>
                                            </p:txEl>
                                          </p:spTgt>
                                        </p:tgtEl>
                                        <p:attrNameLst>
                                          <p:attrName>style.visibility</p:attrName>
                                        </p:attrNameLst>
                                      </p:cBhvr>
                                      <p:to>
                                        <p:strVal val="visible"/>
                                      </p:to>
                                    </p:set>
                                    <p:animEffect transition="in" filter="fade">
                                      <p:cBhvr>
                                        <p:cTn id="14" dur="1000"/>
                                        <p:tgtEl>
                                          <p:spTgt spid="91141">
                                            <p:txEl>
                                              <p:pRg st="1" end="1"/>
                                            </p:txEl>
                                          </p:spTgt>
                                        </p:tgtEl>
                                      </p:cBhvr>
                                    </p:animEffect>
                                    <p:anim calcmode="lin" valueType="num">
                                      <p:cBhvr>
                                        <p:cTn id="15" dur="1000" fill="hold"/>
                                        <p:tgtEl>
                                          <p:spTgt spid="9114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114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Text Box 5"/>
          <p:cNvSpPr txBox="1">
            <a:spLocks noChangeArrowheads="1"/>
          </p:cNvSpPr>
          <p:nvPr/>
        </p:nvSpPr>
        <p:spPr bwMode="auto">
          <a:xfrm>
            <a:off x="234000" y="1368000"/>
            <a:ext cx="8676000" cy="4403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r>
              <a:rPr kumimoji="1" lang="en-US" altLang="zh-CN" sz="2800" dirty="0"/>
              <a:t>        </a:t>
            </a:r>
            <a:r>
              <a:rPr kumimoji="1" lang="zh-CN" altLang="en-US" sz="2800" dirty="0"/>
              <a:t>本章讨论的大多数算法是在顺序存储结构上进行的，因此在排序过程中要进行大量的记录的移动。当记录很大（即每个记录所占的空间很大）时，记录移动所耗费的时间也很多，此时可采用</a:t>
            </a:r>
            <a:r>
              <a:rPr kumimoji="1" lang="zh-CN" altLang="en-US" sz="2800" dirty="0">
                <a:solidFill>
                  <a:srgbClr val="FFFF00"/>
                </a:solidFill>
              </a:rPr>
              <a:t>静态链表</a:t>
            </a:r>
            <a:r>
              <a:rPr kumimoji="1" lang="zh-CN" altLang="en-US" sz="2800" dirty="0"/>
              <a:t>作存储结构，如</a:t>
            </a:r>
            <a:r>
              <a:rPr kumimoji="1" lang="zh-CN" altLang="en-US" sz="2800" dirty="0">
                <a:solidFill>
                  <a:srgbClr val="FFFF00"/>
                </a:solidFill>
              </a:rPr>
              <a:t>表插入排序，链式基数排序</a:t>
            </a:r>
            <a:r>
              <a:rPr kumimoji="1" lang="zh-CN" altLang="en-US" sz="2800" dirty="0"/>
              <a:t>，以修改指针代替移动记录。但有些方法如快速排序法是无法实现表排序的，在这种情况下，可以进行“</a:t>
            </a:r>
            <a:r>
              <a:rPr kumimoji="1" lang="zh-CN" altLang="en-US" sz="2800" dirty="0">
                <a:solidFill>
                  <a:srgbClr val="FFFF00"/>
                </a:solidFill>
              </a:rPr>
              <a:t>地址排序</a:t>
            </a:r>
            <a:r>
              <a:rPr kumimoji="1" lang="zh-CN" altLang="en-US" sz="2800" dirty="0"/>
              <a:t>”，即另设一个向量指示需要记录，同时在排序过程中不移动记录而移动地址向量中相应分量的内容。</a:t>
            </a:r>
          </a:p>
          <a:p>
            <a:endParaRPr kumimoji="1" lang="en-US" altLang="zh-CN" sz="2800" dirty="0"/>
          </a:p>
        </p:txBody>
      </p:sp>
      <p:sp>
        <p:nvSpPr>
          <p:cNvPr id="92166" name="Rectangle 6"/>
          <p:cNvSpPr>
            <a:spLocks noChangeArrowheads="1"/>
          </p:cNvSpPr>
          <p:nvPr/>
        </p:nvSpPr>
        <p:spPr bwMode="auto">
          <a:xfrm>
            <a:off x="863600" y="5595962"/>
            <a:ext cx="766884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kumimoji="1" lang="en-US" altLang="zh-CN" sz="2400" dirty="0">
                <a:solidFill>
                  <a:schemeClr val="bg1"/>
                </a:solidFill>
              </a:rPr>
              <a:t> </a:t>
            </a:r>
            <a:r>
              <a:rPr kumimoji="1" lang="zh-CN" altLang="en-US" sz="2400" dirty="0">
                <a:solidFill>
                  <a:schemeClr val="bg1"/>
                </a:solidFill>
              </a:rPr>
              <a:t>内部排序可能达到的最快速度？</a:t>
            </a:r>
          </a:p>
          <a:p>
            <a:r>
              <a:rPr kumimoji="1" lang="zh-CN" altLang="en-US" sz="2400" dirty="0">
                <a:solidFill>
                  <a:schemeClr val="bg1"/>
                </a:solidFill>
              </a:rPr>
              <a:t>        </a:t>
            </a:r>
            <a:r>
              <a:rPr kumimoji="1" lang="en-US" altLang="zh-CN" sz="2400" dirty="0">
                <a:solidFill>
                  <a:schemeClr val="bg1"/>
                </a:solidFill>
              </a:rPr>
              <a:t>log2(n!)   = O(nlog2n)</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a:t>小	结</a:t>
            </a:r>
          </a:p>
        </p:txBody>
      </p:sp>
      <p:sp>
        <p:nvSpPr>
          <p:cNvPr id="171011" name="Rectangle 3"/>
          <p:cNvSpPr>
            <a:spLocks noGrp="1" noChangeArrowheads="1"/>
          </p:cNvSpPr>
          <p:nvPr>
            <p:ph type="body" idx="1"/>
          </p:nvPr>
        </p:nvSpPr>
        <p:spPr/>
        <p:txBody>
          <a:bodyPr/>
          <a:lstStyle/>
          <a:p>
            <a:r>
              <a:rPr lang="zh-CN" altLang="en-US">
                <a:effectLst/>
              </a:rPr>
              <a:t>排序的基本概念及其指标</a:t>
            </a:r>
          </a:p>
          <a:p>
            <a:r>
              <a:rPr lang="zh-CN" altLang="en-US">
                <a:effectLst/>
              </a:rPr>
              <a:t>基于比较和交换的排序</a:t>
            </a:r>
          </a:p>
          <a:p>
            <a:pPr lvl="1"/>
            <a:r>
              <a:rPr lang="zh-CN" altLang="en-US">
                <a:effectLst/>
              </a:rPr>
              <a:t>插入排序</a:t>
            </a:r>
          </a:p>
          <a:p>
            <a:pPr lvl="1"/>
            <a:r>
              <a:rPr lang="zh-CN" altLang="en-US">
                <a:effectLst/>
              </a:rPr>
              <a:t>交换排序</a:t>
            </a:r>
          </a:p>
          <a:p>
            <a:pPr lvl="1"/>
            <a:r>
              <a:rPr lang="zh-CN" altLang="en-US">
                <a:effectLst/>
              </a:rPr>
              <a:t>选择排序</a:t>
            </a:r>
          </a:p>
          <a:p>
            <a:pPr lvl="1"/>
            <a:r>
              <a:rPr lang="zh-CN" altLang="en-US">
                <a:effectLst/>
              </a:rPr>
              <a:t>归并排序</a:t>
            </a:r>
          </a:p>
          <a:p>
            <a:r>
              <a:rPr lang="zh-CN" altLang="en-US">
                <a:effectLst/>
              </a:rPr>
              <a:t>基于关键字分析的排序</a:t>
            </a:r>
          </a:p>
          <a:p>
            <a:pPr lvl="1"/>
            <a:r>
              <a:rPr lang="zh-CN" altLang="en-US">
                <a:effectLst/>
              </a:rPr>
              <a:t>基数排序</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38" name="Text Box 58"/>
          <p:cNvSpPr txBox="1">
            <a:spLocks noChangeArrowheads="1"/>
          </p:cNvSpPr>
          <p:nvPr/>
        </p:nvSpPr>
        <p:spPr bwMode="auto">
          <a:xfrm>
            <a:off x="2737054" y="2271713"/>
            <a:ext cx="3669892"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r>
              <a:rPr kumimoji="1" lang="en-US" altLang="zh-CN" sz="7200" dirty="0">
                <a:latin typeface="Times New Roman" panose="02020603050405020304" pitchFamily="18" charset="0"/>
                <a:ea typeface="宋体" panose="02010600030101010101" pitchFamily="2" charset="-122"/>
                <a:hlinkClick r:id="" action="ppaction://hlinkshowjump?jump=endshow"/>
              </a:rPr>
              <a:t>Finished!</a:t>
            </a:r>
            <a:endParaRPr kumimoji="1" lang="en-US" altLang="zh-CN" sz="2400" dirty="0">
              <a:latin typeface="Times New Roman" panose="02020603050405020304" pitchFamily="18"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8"/>
          <p:cNvSpPr>
            <a:spLocks noGrp="1" noChangeArrowheads="1"/>
          </p:cNvSpPr>
          <p:nvPr>
            <p:ph type="body" idx="1"/>
          </p:nvPr>
        </p:nvSpPr>
        <p:spPr>
          <a:xfrm>
            <a:off x="360000" y="1548000"/>
            <a:ext cx="8229600" cy="4530725"/>
          </a:xfrm>
        </p:spPr>
        <p:txBody>
          <a:bodyPr/>
          <a:lstStyle/>
          <a:p>
            <a:pPr algn="just"/>
            <a:r>
              <a:rPr lang="en-US" altLang="zh-CN" sz="2800" dirty="0">
                <a:solidFill>
                  <a:srgbClr val="FFFF00"/>
                </a:solidFill>
                <a:effectLst/>
              </a:rPr>
              <a:t>Principle</a:t>
            </a:r>
            <a:r>
              <a:rPr lang="zh-CN" altLang="en-US" sz="2800" dirty="0">
                <a:solidFill>
                  <a:srgbClr val="FFFF00"/>
                </a:solidFill>
                <a:effectLst/>
              </a:rPr>
              <a:t>：</a:t>
            </a:r>
            <a:r>
              <a:rPr lang="zh-CN" altLang="en-US" sz="2800" dirty="0">
                <a:effectLst/>
              </a:rPr>
              <a:t>每步将一个待排序的记录按其关键字大小插入到前面</a:t>
            </a:r>
            <a:r>
              <a:rPr lang="zh-CN" altLang="en-US" sz="2800" b="1" dirty="0">
                <a:solidFill>
                  <a:srgbClr val="FFFF00"/>
                </a:solidFill>
                <a:effectLst/>
              </a:rPr>
              <a:t>已排序表</a:t>
            </a:r>
            <a:r>
              <a:rPr lang="zh-CN" altLang="en-US" sz="2800" dirty="0">
                <a:effectLst/>
              </a:rPr>
              <a:t>中的适当位置，直到全部插入完为止。</a:t>
            </a:r>
          </a:p>
          <a:p>
            <a:pPr algn="just"/>
            <a:r>
              <a:rPr lang="en-US" altLang="zh-CN" sz="2800" dirty="0">
                <a:effectLst/>
              </a:rPr>
              <a:t>Categories</a:t>
            </a:r>
          </a:p>
          <a:p>
            <a:pPr lvl="1" algn="just"/>
            <a:r>
              <a:rPr lang="en-US" altLang="zh-CN" sz="2400" dirty="0">
                <a:effectLst/>
              </a:rPr>
              <a:t>Straight inserting based sorting (</a:t>
            </a:r>
            <a:r>
              <a:rPr lang="zh-CN" altLang="en-US" sz="2400" dirty="0">
                <a:effectLst/>
              </a:rPr>
              <a:t>直接插入排序</a:t>
            </a:r>
            <a:r>
              <a:rPr lang="en-US" altLang="zh-CN" sz="2400" dirty="0">
                <a:effectLst/>
              </a:rPr>
              <a:t>)</a:t>
            </a:r>
          </a:p>
          <a:p>
            <a:pPr lvl="1" algn="just"/>
            <a:r>
              <a:rPr lang="en-US" altLang="zh-CN" sz="2400" dirty="0">
                <a:effectLst/>
              </a:rPr>
              <a:t>Dichotomy inserting based sorting (</a:t>
            </a:r>
            <a:r>
              <a:rPr lang="zh-CN" altLang="en-US" sz="2400" dirty="0">
                <a:effectLst/>
              </a:rPr>
              <a:t>折半插入排序</a:t>
            </a:r>
            <a:r>
              <a:rPr lang="en-US" altLang="zh-CN" sz="2400" dirty="0">
                <a:effectLst/>
              </a:rPr>
              <a:t>)</a:t>
            </a:r>
          </a:p>
          <a:p>
            <a:pPr lvl="1" algn="just"/>
            <a:r>
              <a:rPr lang="en-US" altLang="zh-CN" sz="2400" dirty="0">
                <a:effectLst/>
              </a:rPr>
              <a:t>Two way inserting based sorting (</a:t>
            </a:r>
            <a:r>
              <a:rPr lang="zh-CN" altLang="en-US" sz="2400" dirty="0">
                <a:effectLst/>
              </a:rPr>
              <a:t>二路插入排序</a:t>
            </a:r>
            <a:r>
              <a:rPr lang="en-US" altLang="zh-CN" sz="2400" dirty="0">
                <a:effectLst/>
              </a:rPr>
              <a:t>)</a:t>
            </a:r>
          </a:p>
          <a:p>
            <a:pPr lvl="1" algn="just"/>
            <a:r>
              <a:rPr lang="en-US" altLang="zh-CN" sz="2400" dirty="0">
                <a:effectLst/>
              </a:rPr>
              <a:t>Shell sorting (</a:t>
            </a:r>
            <a:r>
              <a:rPr lang="zh-CN" altLang="en-US" sz="2400" dirty="0">
                <a:effectLst/>
              </a:rPr>
              <a:t>希尔排序</a:t>
            </a:r>
            <a:r>
              <a:rPr lang="en-US" altLang="zh-CN" sz="2400" dirty="0">
                <a:effectLst/>
              </a:rPr>
              <a:t>)</a:t>
            </a:r>
          </a:p>
        </p:txBody>
      </p:sp>
      <p:sp>
        <p:nvSpPr>
          <p:cNvPr id="60425" name="Rectangle 9"/>
          <p:cNvSpPr>
            <a:spLocks noGrp="1" noChangeArrowheads="1"/>
          </p:cNvSpPr>
          <p:nvPr>
            <p:ph type="title"/>
          </p:nvPr>
        </p:nvSpPr>
        <p:spPr/>
        <p:txBody>
          <a:bodyPr/>
          <a:lstStyle/>
          <a:p>
            <a:r>
              <a:rPr lang="en-US" altLang="zh-CN" dirty="0"/>
              <a:t>9.2 Insertion based sorting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8"/>
          <p:cNvSpPr>
            <a:spLocks noGrp="1" noChangeArrowheads="1"/>
          </p:cNvSpPr>
          <p:nvPr>
            <p:ph type="body" idx="1"/>
          </p:nvPr>
        </p:nvSpPr>
        <p:spPr>
          <a:xfrm>
            <a:off x="363175" y="1364485"/>
            <a:ext cx="8229600" cy="4530725"/>
          </a:xfrm>
        </p:spPr>
        <p:txBody>
          <a:bodyPr/>
          <a:lstStyle/>
          <a:p>
            <a:pPr algn="just"/>
            <a:r>
              <a:rPr lang="zh-CN" altLang="en-US" sz="2800" b="1" dirty="0">
                <a:solidFill>
                  <a:schemeClr val="accent6">
                    <a:lumMod val="40000"/>
                    <a:lumOff val="60000"/>
                  </a:schemeClr>
                </a:solidFill>
                <a:effectLst/>
              </a:rPr>
              <a:t>原理：</a:t>
            </a:r>
            <a:r>
              <a:rPr lang="zh-CN" altLang="en-US" sz="2800" dirty="0">
                <a:effectLst/>
              </a:rPr>
              <a:t>每步将一个待排序的记录按其关键字大小插入到前</a:t>
            </a:r>
            <a:r>
              <a:rPr lang="zh-CN" altLang="en-US" sz="2800" dirty="0">
                <a:solidFill>
                  <a:schemeClr val="tx1"/>
                </a:solidFill>
                <a:effectLst/>
              </a:rPr>
              <a:t>面已排序表中</a:t>
            </a:r>
            <a:r>
              <a:rPr lang="zh-CN" altLang="en-US" sz="2800" dirty="0">
                <a:effectLst/>
              </a:rPr>
              <a:t>的适当位置，直到全部插入完为止。</a:t>
            </a:r>
            <a:endParaRPr lang="zh-CN" altLang="en-US" dirty="0">
              <a:effectLst/>
            </a:endParaRPr>
          </a:p>
        </p:txBody>
      </p:sp>
      <p:sp>
        <p:nvSpPr>
          <p:cNvPr id="60425" name="Rectangle 9"/>
          <p:cNvSpPr>
            <a:spLocks noGrp="1" noChangeArrowheads="1"/>
          </p:cNvSpPr>
          <p:nvPr>
            <p:ph type="title"/>
          </p:nvPr>
        </p:nvSpPr>
        <p:spPr/>
        <p:txBody>
          <a:bodyPr/>
          <a:lstStyle/>
          <a:p>
            <a:r>
              <a:rPr lang="en-US" altLang="zh-CN" sz="4000" dirty="0"/>
              <a:t>9.2.1 Direct insertion based sorting </a:t>
            </a:r>
            <a:endParaRPr lang="zh-CN" altLang="en-US" sz="4000" b="1" dirty="0"/>
          </a:p>
        </p:txBody>
      </p:sp>
      <p:sp>
        <p:nvSpPr>
          <p:cNvPr id="39" name="文本框 38"/>
          <p:cNvSpPr txBox="1"/>
          <p:nvPr/>
        </p:nvSpPr>
        <p:spPr>
          <a:xfrm>
            <a:off x="665608" y="4978153"/>
            <a:ext cx="4980940" cy="521970"/>
          </a:xfrm>
          <a:prstGeom prst="rect">
            <a:avLst/>
          </a:prstGeom>
          <a:noFill/>
        </p:spPr>
        <p:txBody>
          <a:bodyPr wrap="square" rtlCol="0">
            <a:spAutoFit/>
          </a:bodyPr>
          <a:lstStyle/>
          <a:p>
            <a:r>
              <a:rPr lang="zh-CN" altLang="en-US" sz="2800" dirty="0"/>
              <a:t>重复直至排好序</a:t>
            </a:r>
          </a:p>
        </p:txBody>
      </p:sp>
      <p:sp>
        <p:nvSpPr>
          <p:cNvPr id="23" name="文本框 22"/>
          <p:cNvSpPr txBox="1"/>
          <p:nvPr/>
        </p:nvSpPr>
        <p:spPr>
          <a:xfrm>
            <a:off x="683568" y="2854756"/>
            <a:ext cx="4980940" cy="521970"/>
          </a:xfrm>
          <a:prstGeom prst="rect">
            <a:avLst/>
          </a:prstGeom>
          <a:noFill/>
        </p:spPr>
        <p:txBody>
          <a:bodyPr wrap="square" rtlCol="0">
            <a:spAutoFit/>
          </a:bodyPr>
          <a:lstStyle/>
          <a:p>
            <a:r>
              <a:rPr lang="zh-CN" altLang="en-US" sz="2800" dirty="0"/>
              <a:t>一趟插入</a:t>
            </a:r>
          </a:p>
        </p:txBody>
      </p:sp>
      <p:sp>
        <p:nvSpPr>
          <p:cNvPr id="15" name="矩形 14"/>
          <p:cNvSpPr/>
          <p:nvPr/>
        </p:nvSpPr>
        <p:spPr>
          <a:xfrm>
            <a:off x="1057910" y="3532967"/>
            <a:ext cx="3240405" cy="369570"/>
          </a:xfrm>
          <a:prstGeom prst="rect">
            <a:avLst/>
          </a:prstGeom>
          <a:solidFill>
            <a:schemeClr val="accent5">
              <a:lumMod val="75000"/>
            </a:schemeClr>
          </a:solidFill>
          <a:ln w="38100" cap="flat" cmpd="sng" algn="ctr">
            <a:solidFill>
              <a:schemeClr val="accent5">
                <a:lumMod val="75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幼圆" panose="02010509060101010101" pitchFamily="49" charset="-122"/>
            </a:endParaRPr>
          </a:p>
        </p:txBody>
      </p:sp>
      <p:sp>
        <p:nvSpPr>
          <p:cNvPr id="18" name="矩形 17"/>
          <p:cNvSpPr/>
          <p:nvPr/>
        </p:nvSpPr>
        <p:spPr>
          <a:xfrm>
            <a:off x="4932045" y="3532967"/>
            <a:ext cx="3240405" cy="369570"/>
          </a:xfrm>
          <a:prstGeom prst="rect">
            <a:avLst/>
          </a:prstGeom>
          <a:solidFill>
            <a:schemeClr val="accent6">
              <a:lumMod val="60000"/>
              <a:lumOff val="40000"/>
            </a:schemeClr>
          </a:solidFill>
          <a:ln w="38100" cap="flat" cmpd="sng" algn="ctr">
            <a:solidFill>
              <a:schemeClr val="accent6">
                <a:lumMod val="60000"/>
                <a:lumOff val="40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幼圆" panose="02010509060101010101" pitchFamily="49" charset="-122"/>
            </a:endParaRPr>
          </a:p>
        </p:txBody>
      </p:sp>
      <p:sp>
        <p:nvSpPr>
          <p:cNvPr id="19" name="矩形 18"/>
          <p:cNvSpPr/>
          <p:nvPr/>
        </p:nvSpPr>
        <p:spPr>
          <a:xfrm>
            <a:off x="4298315" y="3532967"/>
            <a:ext cx="633730" cy="369570"/>
          </a:xfrm>
          <a:prstGeom prst="rect">
            <a:avLst/>
          </a:prstGeom>
          <a:solidFill>
            <a:schemeClr val="tx1"/>
          </a:solidFill>
          <a:ln w="38100" cap="flat" cmpd="sng" algn="ctr">
            <a:solidFill>
              <a:schemeClr val="accent6">
                <a:lumMod val="60000"/>
                <a:lumOff val="40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accent6"/>
                </a:solidFill>
                <a:effectLst/>
                <a:latin typeface="Arial" panose="020B0604020202020204" pitchFamily="34" charset="0"/>
                <a:ea typeface="幼圆" panose="02010509060101010101" pitchFamily="49" charset="-122"/>
              </a:rPr>
              <a:t>i</a:t>
            </a:r>
          </a:p>
        </p:txBody>
      </p:sp>
      <p:sp>
        <p:nvSpPr>
          <p:cNvPr id="21" name="矩形 20"/>
          <p:cNvSpPr/>
          <p:nvPr/>
        </p:nvSpPr>
        <p:spPr>
          <a:xfrm>
            <a:off x="1062990" y="4469592"/>
            <a:ext cx="3858895" cy="369570"/>
          </a:xfrm>
          <a:prstGeom prst="rect">
            <a:avLst/>
          </a:prstGeom>
          <a:solidFill>
            <a:schemeClr val="accent5">
              <a:lumMod val="75000"/>
            </a:schemeClr>
          </a:solidFill>
          <a:ln w="38100" cap="flat" cmpd="sng" algn="ctr">
            <a:solidFill>
              <a:schemeClr val="accent5">
                <a:lumMod val="75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幼圆" panose="02010509060101010101" pitchFamily="49" charset="-122"/>
            </a:endParaRPr>
          </a:p>
        </p:txBody>
      </p:sp>
      <p:sp>
        <p:nvSpPr>
          <p:cNvPr id="22" name="矩形 21"/>
          <p:cNvSpPr/>
          <p:nvPr/>
        </p:nvSpPr>
        <p:spPr>
          <a:xfrm>
            <a:off x="4937125" y="4469592"/>
            <a:ext cx="3240405" cy="369570"/>
          </a:xfrm>
          <a:prstGeom prst="rect">
            <a:avLst/>
          </a:prstGeom>
          <a:solidFill>
            <a:schemeClr val="accent6">
              <a:lumMod val="60000"/>
              <a:lumOff val="40000"/>
            </a:schemeClr>
          </a:solidFill>
          <a:ln w="38100" cap="flat" cmpd="sng" algn="ctr">
            <a:solidFill>
              <a:schemeClr val="accent6">
                <a:lumMod val="60000"/>
                <a:lumOff val="40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幼圆" panose="02010509060101010101" pitchFamily="49" charset="-122"/>
            </a:endParaRPr>
          </a:p>
        </p:txBody>
      </p:sp>
      <p:sp>
        <p:nvSpPr>
          <p:cNvPr id="26" name="矩形 25"/>
          <p:cNvSpPr/>
          <p:nvPr/>
        </p:nvSpPr>
        <p:spPr>
          <a:xfrm>
            <a:off x="2359025" y="4469592"/>
            <a:ext cx="633730" cy="369570"/>
          </a:xfrm>
          <a:prstGeom prst="rect">
            <a:avLst/>
          </a:prstGeom>
          <a:solidFill>
            <a:schemeClr val="tx1"/>
          </a:solidFill>
          <a:ln w="38100" cap="flat" cmpd="sng" algn="ctr">
            <a:solidFill>
              <a:schemeClr val="accent5">
                <a:lumMod val="75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accent5">
                    <a:lumMod val="75000"/>
                  </a:schemeClr>
                </a:solidFill>
                <a:effectLst/>
                <a:latin typeface="Arial" panose="020B0604020202020204" pitchFamily="34" charset="0"/>
                <a:ea typeface="幼圆" panose="02010509060101010101" pitchFamily="49" charset="-122"/>
              </a:rPr>
              <a:t>i</a:t>
            </a:r>
          </a:p>
        </p:txBody>
      </p:sp>
      <p:sp>
        <p:nvSpPr>
          <p:cNvPr id="27" name="下箭头 26"/>
          <p:cNvSpPr/>
          <p:nvPr/>
        </p:nvSpPr>
        <p:spPr>
          <a:xfrm>
            <a:off x="4471670" y="3965402"/>
            <a:ext cx="287655" cy="441483"/>
          </a:xfrm>
          <a:prstGeom prst="down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幼圆" panose="02010509060101010101" pitchFamily="49" charset="-122"/>
            </a:endParaRPr>
          </a:p>
        </p:txBody>
      </p:sp>
      <p:sp>
        <p:nvSpPr>
          <p:cNvPr id="28" name="文本框 27"/>
          <p:cNvSpPr txBox="1"/>
          <p:nvPr/>
        </p:nvSpPr>
        <p:spPr>
          <a:xfrm>
            <a:off x="-36830" y="3487882"/>
            <a:ext cx="1099820" cy="460375"/>
          </a:xfrm>
          <a:prstGeom prst="rect">
            <a:avLst/>
          </a:prstGeom>
          <a:noFill/>
        </p:spPr>
        <p:txBody>
          <a:bodyPr wrap="square" rtlCol="0">
            <a:spAutoFit/>
          </a:bodyPr>
          <a:lstStyle/>
          <a:p>
            <a:pPr algn="r"/>
            <a:r>
              <a:rPr lang="zh-CN" altLang="en-US" sz="2400" b="1">
                <a:solidFill>
                  <a:schemeClr val="accent1"/>
                </a:solidFill>
                <a:effectLst>
                  <a:outerShdw blurRad="38100" dist="25400" dir="5400000" algn="ctr" rotWithShape="0">
                    <a:srgbClr val="6E747A">
                      <a:alpha val="43000"/>
                    </a:srgbClr>
                  </a:outerShdw>
                </a:effectLst>
              </a:rPr>
              <a:t>有序</a:t>
            </a:r>
          </a:p>
        </p:txBody>
      </p:sp>
      <p:sp>
        <p:nvSpPr>
          <p:cNvPr id="29" name="文本框 28"/>
          <p:cNvSpPr txBox="1"/>
          <p:nvPr/>
        </p:nvSpPr>
        <p:spPr>
          <a:xfrm>
            <a:off x="-189230" y="4400556"/>
            <a:ext cx="1208405" cy="460375"/>
          </a:xfrm>
          <a:prstGeom prst="rect">
            <a:avLst/>
          </a:prstGeom>
          <a:noFill/>
        </p:spPr>
        <p:txBody>
          <a:bodyPr wrap="square" rtlCol="0">
            <a:spAutoFit/>
          </a:bodyPr>
          <a:lstStyle/>
          <a:p>
            <a:pPr algn="r"/>
            <a:r>
              <a:rPr lang="zh-CN" altLang="en-US" sz="2400" b="1" dirty="0">
                <a:solidFill>
                  <a:schemeClr val="accent1"/>
                </a:solidFill>
                <a:effectLst>
                  <a:outerShdw blurRad="38100" dist="25400" dir="5400000" algn="ctr" rotWithShape="0">
                    <a:srgbClr val="6E747A">
                      <a:alpha val="43000"/>
                    </a:srgbClr>
                  </a:outerShdw>
                </a:effectLst>
              </a:rPr>
              <a:t>有序</a:t>
            </a:r>
          </a:p>
        </p:txBody>
      </p:sp>
      <p:sp>
        <p:nvSpPr>
          <p:cNvPr id="30" name="文本框 29"/>
          <p:cNvSpPr txBox="1"/>
          <p:nvPr/>
        </p:nvSpPr>
        <p:spPr>
          <a:xfrm>
            <a:off x="8172450" y="3470102"/>
            <a:ext cx="1208405" cy="460375"/>
          </a:xfrm>
          <a:prstGeom prst="rect">
            <a:avLst/>
          </a:prstGeom>
          <a:noFill/>
        </p:spPr>
        <p:txBody>
          <a:bodyPr wrap="square" rtlCol="0">
            <a:spAutoFit/>
          </a:bodyPr>
          <a:lstStyle/>
          <a:p>
            <a:r>
              <a:rPr lang="zh-CN" altLang="en-US" sz="2400" b="1">
                <a:solidFill>
                  <a:schemeClr val="accent6">
                    <a:lumMod val="60000"/>
                    <a:lumOff val="40000"/>
                  </a:schemeClr>
                </a:solidFill>
                <a:effectLst>
                  <a:outerShdw blurRad="38100" dist="25400" dir="5400000" algn="ctr" rotWithShape="0">
                    <a:srgbClr val="6E747A">
                      <a:alpha val="43000"/>
                    </a:srgbClr>
                  </a:outerShdw>
                </a:effectLst>
              </a:rPr>
              <a:t>无序</a:t>
            </a:r>
          </a:p>
        </p:txBody>
      </p:sp>
      <p:sp>
        <p:nvSpPr>
          <p:cNvPr id="31" name="文本框 30"/>
          <p:cNvSpPr txBox="1"/>
          <p:nvPr/>
        </p:nvSpPr>
        <p:spPr>
          <a:xfrm>
            <a:off x="8177530" y="4406727"/>
            <a:ext cx="1208405" cy="460375"/>
          </a:xfrm>
          <a:prstGeom prst="rect">
            <a:avLst/>
          </a:prstGeom>
          <a:noFill/>
        </p:spPr>
        <p:txBody>
          <a:bodyPr wrap="square" rtlCol="0">
            <a:spAutoFit/>
          </a:bodyPr>
          <a:lstStyle/>
          <a:p>
            <a:r>
              <a:rPr lang="zh-CN" altLang="en-US" sz="2400" b="1">
                <a:solidFill>
                  <a:schemeClr val="accent6">
                    <a:lumMod val="60000"/>
                    <a:lumOff val="40000"/>
                  </a:schemeClr>
                </a:solidFill>
                <a:effectLst>
                  <a:outerShdw blurRad="38100" dist="25400" dir="5400000" algn="ctr" rotWithShape="0">
                    <a:srgbClr val="6E747A">
                      <a:alpha val="43000"/>
                    </a:srgbClr>
                  </a:outerShdw>
                </a:effectLst>
              </a:rPr>
              <a:t>无序</a:t>
            </a:r>
          </a:p>
        </p:txBody>
      </p:sp>
      <p:sp>
        <p:nvSpPr>
          <p:cNvPr id="2" name="文本框 1">
            <a:extLst>
              <a:ext uri="{FF2B5EF4-FFF2-40B4-BE49-F238E27FC236}">
                <a16:creationId xmlns:a16="http://schemas.microsoft.com/office/drawing/2014/main" id="{77554E3A-B143-ADCB-5560-D3BB6BED393C}"/>
              </a:ext>
            </a:extLst>
          </p:cNvPr>
          <p:cNvSpPr txBox="1"/>
          <p:nvPr/>
        </p:nvSpPr>
        <p:spPr>
          <a:xfrm>
            <a:off x="654740" y="5832753"/>
            <a:ext cx="8879205" cy="492443"/>
          </a:xfrm>
          <a:prstGeom prst="rect">
            <a:avLst/>
          </a:prstGeom>
          <a:noFill/>
        </p:spPr>
        <p:txBody>
          <a:bodyPr wrap="square" rtlCol="0">
            <a:spAutoFit/>
          </a:bodyPr>
          <a:lstStyle/>
          <a:p>
            <a:r>
              <a:rPr lang="zh-CN" altLang="en-US" sz="2600" b="1" dirty="0"/>
              <a:t>初始时，视第</a:t>
            </a:r>
            <a:r>
              <a:rPr lang="en-US" altLang="zh-CN" sz="2600" b="1" dirty="0"/>
              <a:t>1</a:t>
            </a:r>
            <a:r>
              <a:rPr lang="zh-CN" altLang="en-US" sz="2600" b="1" dirty="0"/>
              <a:t>个元素为有序序列，</a:t>
            </a:r>
          </a:p>
        </p:txBody>
      </p:sp>
    </p:spTree>
    <p:extLst>
      <p:ext uri="{BB962C8B-B14F-4D97-AF65-F5344CB8AC3E}">
        <p14:creationId xmlns:p14="http://schemas.microsoft.com/office/powerpoint/2010/main" val="305153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17" name="Rectangle 37"/>
          <p:cNvSpPr>
            <a:spLocks noGrp="1" noChangeArrowheads="1"/>
          </p:cNvSpPr>
          <p:nvPr>
            <p:ph type="title"/>
          </p:nvPr>
        </p:nvSpPr>
        <p:spPr>
          <a:noFill/>
        </p:spPr>
        <p:txBody>
          <a:bodyPr/>
          <a:lstStyle/>
          <a:p>
            <a:r>
              <a:rPr lang="en-US" altLang="zh-CN" dirty="0"/>
              <a:t>Example</a:t>
            </a:r>
          </a:p>
        </p:txBody>
      </p:sp>
      <p:sp>
        <p:nvSpPr>
          <p:cNvPr id="2" name="文本框 1">
            <a:extLst>
              <a:ext uri="{FF2B5EF4-FFF2-40B4-BE49-F238E27FC236}">
                <a16:creationId xmlns:a16="http://schemas.microsoft.com/office/drawing/2014/main" id="{7A68C3F3-8146-7FB2-1FC1-628ADC70C11C}"/>
              </a:ext>
            </a:extLst>
          </p:cNvPr>
          <p:cNvSpPr txBox="1"/>
          <p:nvPr/>
        </p:nvSpPr>
        <p:spPr>
          <a:xfrm>
            <a:off x="1763688" y="2780928"/>
            <a:ext cx="6053137" cy="584775"/>
          </a:xfrm>
          <a:prstGeom prst="rect">
            <a:avLst/>
          </a:prstGeom>
          <a:noFill/>
        </p:spPr>
        <p:txBody>
          <a:bodyPr wrap="square" rtlCol="0">
            <a:spAutoFit/>
          </a:bodyPr>
          <a:lstStyle/>
          <a:p>
            <a:r>
              <a:rPr kumimoji="1" lang="zh-CN" altLang="en-US" sz="3200" dirty="0"/>
              <a:t>第</a:t>
            </a:r>
            <a:r>
              <a:rPr kumimoji="1" lang="en-US" altLang="zh-CN" sz="3200" dirty="0"/>
              <a:t>0</a:t>
            </a:r>
            <a:r>
              <a:rPr kumimoji="1" lang="zh-CN" altLang="en-US" sz="3200" dirty="0"/>
              <a:t>轮  </a:t>
            </a:r>
            <a:r>
              <a:rPr kumimoji="1" lang="en-US" altLang="zh-CN" sz="3200" dirty="0"/>
              <a:t>{</a:t>
            </a:r>
            <a:r>
              <a:rPr kumimoji="1" lang="en-US" altLang="zh-CN" sz="3200" u="sng" dirty="0"/>
              <a:t>21</a:t>
            </a:r>
            <a:r>
              <a:rPr kumimoji="1" lang="en-US" altLang="zh-CN" sz="3200" dirty="0"/>
              <a:t>,</a:t>
            </a:r>
            <a:r>
              <a:rPr kumimoji="1" lang="zh-CN" altLang="en-US" sz="3200" dirty="0"/>
              <a:t> </a:t>
            </a:r>
            <a:r>
              <a:rPr kumimoji="1" lang="en-US" altLang="zh-CN" sz="3200" dirty="0"/>
              <a:t>25,</a:t>
            </a:r>
            <a:r>
              <a:rPr kumimoji="1" lang="zh-CN" altLang="en-US" sz="3200" dirty="0"/>
              <a:t> </a:t>
            </a:r>
            <a:r>
              <a:rPr kumimoji="1" lang="en-US" altLang="zh-CN" sz="3200" dirty="0"/>
              <a:t>49,</a:t>
            </a:r>
            <a:r>
              <a:rPr kumimoji="1" lang="zh-CN" altLang="en-US" sz="3200" dirty="0"/>
              <a:t> </a:t>
            </a:r>
            <a:r>
              <a:rPr kumimoji="1" lang="en-US" altLang="zh-CN" sz="3200" dirty="0"/>
              <a:t>25</a:t>
            </a:r>
            <a:r>
              <a:rPr kumimoji="1" lang="zh-CN" altLang="en-US" sz="3200" dirty="0"/>
              <a:t>*</a:t>
            </a:r>
            <a:r>
              <a:rPr kumimoji="1" lang="en-US" altLang="zh-CN" sz="3200" dirty="0"/>
              <a:t>,</a:t>
            </a:r>
            <a:r>
              <a:rPr kumimoji="1" lang="zh-CN" altLang="en-US" sz="3200" dirty="0"/>
              <a:t> </a:t>
            </a:r>
            <a:r>
              <a:rPr kumimoji="1" lang="en-US" altLang="zh-CN" sz="3200" dirty="0"/>
              <a:t>16,</a:t>
            </a:r>
            <a:r>
              <a:rPr kumimoji="1" lang="zh-CN" altLang="en-US" sz="3200" dirty="0"/>
              <a:t> </a:t>
            </a:r>
            <a:r>
              <a:rPr kumimoji="1" lang="en-US" altLang="zh-CN" sz="3200" dirty="0"/>
              <a:t>8}</a:t>
            </a:r>
            <a:endParaRPr kumimoji="1" lang="zh-CN" altLang="en-US" sz="3200" dirty="0"/>
          </a:p>
        </p:txBody>
      </p:sp>
      <p:sp>
        <p:nvSpPr>
          <p:cNvPr id="3" name="文本框 2">
            <a:extLst>
              <a:ext uri="{FF2B5EF4-FFF2-40B4-BE49-F238E27FC236}">
                <a16:creationId xmlns:a16="http://schemas.microsoft.com/office/drawing/2014/main" id="{7EF4BCE8-81D8-3D4F-C415-27A8EB37F617}"/>
              </a:ext>
            </a:extLst>
          </p:cNvPr>
          <p:cNvSpPr txBox="1"/>
          <p:nvPr/>
        </p:nvSpPr>
        <p:spPr>
          <a:xfrm>
            <a:off x="1777182" y="3385216"/>
            <a:ext cx="6053137" cy="584775"/>
          </a:xfrm>
          <a:prstGeom prst="rect">
            <a:avLst/>
          </a:prstGeom>
          <a:noFill/>
        </p:spPr>
        <p:txBody>
          <a:bodyPr wrap="square" rtlCol="0">
            <a:spAutoFit/>
          </a:bodyPr>
          <a:lstStyle/>
          <a:p>
            <a:r>
              <a:rPr kumimoji="1" lang="zh-CN" altLang="en-US" sz="3200" dirty="0"/>
              <a:t>第</a:t>
            </a:r>
            <a:r>
              <a:rPr kumimoji="1" lang="en-US" altLang="zh-CN" sz="3200" dirty="0"/>
              <a:t>1</a:t>
            </a:r>
            <a:r>
              <a:rPr kumimoji="1" lang="zh-CN" altLang="en-US" sz="3200" dirty="0"/>
              <a:t>轮  </a:t>
            </a:r>
            <a:r>
              <a:rPr kumimoji="1" lang="en-US" altLang="zh-CN" sz="3200" dirty="0"/>
              <a:t>{</a:t>
            </a:r>
            <a:r>
              <a:rPr kumimoji="1" lang="en-US" altLang="zh-CN" sz="3200" u="sng" dirty="0"/>
              <a:t>21,</a:t>
            </a:r>
            <a:r>
              <a:rPr kumimoji="1" lang="zh-CN" altLang="en-US" sz="3200" u="sng" dirty="0"/>
              <a:t> </a:t>
            </a:r>
            <a:r>
              <a:rPr kumimoji="1" lang="en-US" altLang="zh-CN" sz="3200" u="sng" dirty="0"/>
              <a:t>25</a:t>
            </a:r>
            <a:r>
              <a:rPr kumimoji="1" lang="en-US" altLang="zh-CN" sz="3200" dirty="0"/>
              <a:t>,</a:t>
            </a:r>
            <a:r>
              <a:rPr kumimoji="1" lang="zh-CN" altLang="en-US" sz="3200" dirty="0"/>
              <a:t> </a:t>
            </a:r>
            <a:r>
              <a:rPr kumimoji="1" lang="en-US" altLang="zh-CN" sz="3200" dirty="0"/>
              <a:t>49,</a:t>
            </a:r>
            <a:r>
              <a:rPr kumimoji="1" lang="zh-CN" altLang="en-US" sz="3200" dirty="0"/>
              <a:t> </a:t>
            </a:r>
            <a:r>
              <a:rPr kumimoji="1" lang="en-US" altLang="zh-CN" sz="3200" dirty="0"/>
              <a:t>25</a:t>
            </a:r>
            <a:r>
              <a:rPr kumimoji="1" lang="zh-CN" altLang="en-US" sz="3200" dirty="0"/>
              <a:t>*</a:t>
            </a:r>
            <a:r>
              <a:rPr kumimoji="1" lang="en-US" altLang="zh-CN" sz="3200" dirty="0"/>
              <a:t>,</a:t>
            </a:r>
            <a:r>
              <a:rPr kumimoji="1" lang="zh-CN" altLang="en-US" sz="3200" dirty="0"/>
              <a:t> </a:t>
            </a:r>
            <a:r>
              <a:rPr kumimoji="1" lang="en-US" altLang="zh-CN" sz="3200" dirty="0"/>
              <a:t>16,</a:t>
            </a:r>
            <a:r>
              <a:rPr kumimoji="1" lang="zh-CN" altLang="en-US" sz="3200" dirty="0"/>
              <a:t> </a:t>
            </a:r>
            <a:r>
              <a:rPr kumimoji="1" lang="en-US" altLang="zh-CN" sz="3200" dirty="0"/>
              <a:t>8}</a:t>
            </a:r>
            <a:endParaRPr kumimoji="1" lang="zh-CN" altLang="en-US" sz="3200" dirty="0"/>
          </a:p>
        </p:txBody>
      </p:sp>
      <p:sp>
        <p:nvSpPr>
          <p:cNvPr id="4" name="文本框 3">
            <a:extLst>
              <a:ext uri="{FF2B5EF4-FFF2-40B4-BE49-F238E27FC236}">
                <a16:creationId xmlns:a16="http://schemas.microsoft.com/office/drawing/2014/main" id="{805CCA57-E6F1-1A6F-56D2-E547820951BC}"/>
              </a:ext>
            </a:extLst>
          </p:cNvPr>
          <p:cNvSpPr txBox="1"/>
          <p:nvPr/>
        </p:nvSpPr>
        <p:spPr>
          <a:xfrm>
            <a:off x="1777182" y="3972167"/>
            <a:ext cx="6053137" cy="584775"/>
          </a:xfrm>
          <a:prstGeom prst="rect">
            <a:avLst/>
          </a:prstGeom>
          <a:noFill/>
        </p:spPr>
        <p:txBody>
          <a:bodyPr wrap="square" rtlCol="0">
            <a:spAutoFit/>
          </a:bodyPr>
          <a:lstStyle/>
          <a:p>
            <a:r>
              <a:rPr kumimoji="1" lang="zh-CN" altLang="en-US" sz="3200" dirty="0"/>
              <a:t>第</a:t>
            </a:r>
            <a:r>
              <a:rPr kumimoji="1" lang="en-US" altLang="zh-CN" sz="3200" dirty="0"/>
              <a:t>2</a:t>
            </a:r>
            <a:r>
              <a:rPr kumimoji="1" lang="zh-CN" altLang="en-US" sz="3200" dirty="0"/>
              <a:t>轮  </a:t>
            </a:r>
            <a:r>
              <a:rPr kumimoji="1" lang="en-US" altLang="zh-CN" sz="3200" dirty="0"/>
              <a:t>{</a:t>
            </a:r>
            <a:r>
              <a:rPr kumimoji="1" lang="en-US" altLang="zh-CN" sz="3200" u="sng" dirty="0"/>
              <a:t>21,</a:t>
            </a:r>
            <a:r>
              <a:rPr kumimoji="1" lang="zh-CN" altLang="en-US" sz="3200" u="sng" dirty="0"/>
              <a:t> </a:t>
            </a:r>
            <a:r>
              <a:rPr kumimoji="1" lang="en-US" altLang="zh-CN" sz="3200" u="sng" dirty="0"/>
              <a:t>25,</a:t>
            </a:r>
            <a:r>
              <a:rPr kumimoji="1" lang="zh-CN" altLang="en-US" sz="3200" u="sng" dirty="0"/>
              <a:t> </a:t>
            </a:r>
            <a:r>
              <a:rPr kumimoji="1" lang="en-US" altLang="zh-CN" sz="3200" u="sng" dirty="0"/>
              <a:t>49</a:t>
            </a:r>
            <a:r>
              <a:rPr kumimoji="1" lang="en-US" altLang="zh-CN" sz="3200" dirty="0"/>
              <a:t>,</a:t>
            </a:r>
            <a:r>
              <a:rPr kumimoji="1" lang="zh-CN" altLang="en-US" sz="3200" dirty="0"/>
              <a:t> </a:t>
            </a:r>
            <a:r>
              <a:rPr kumimoji="1" lang="en-US" altLang="zh-CN" sz="3200" dirty="0"/>
              <a:t>25</a:t>
            </a:r>
            <a:r>
              <a:rPr kumimoji="1" lang="zh-CN" altLang="en-US" sz="3200" dirty="0"/>
              <a:t>*</a:t>
            </a:r>
            <a:r>
              <a:rPr kumimoji="1" lang="en-US" altLang="zh-CN" sz="3200" dirty="0"/>
              <a:t>,</a:t>
            </a:r>
            <a:r>
              <a:rPr kumimoji="1" lang="zh-CN" altLang="en-US" sz="3200" dirty="0"/>
              <a:t> </a:t>
            </a:r>
            <a:r>
              <a:rPr kumimoji="1" lang="en-US" altLang="zh-CN" sz="3200" dirty="0"/>
              <a:t>16,</a:t>
            </a:r>
            <a:r>
              <a:rPr kumimoji="1" lang="zh-CN" altLang="en-US" sz="3200" dirty="0"/>
              <a:t> </a:t>
            </a:r>
            <a:r>
              <a:rPr kumimoji="1" lang="en-US" altLang="zh-CN" sz="3200" dirty="0"/>
              <a:t>8}</a:t>
            </a:r>
            <a:endParaRPr kumimoji="1" lang="zh-CN" altLang="en-US" sz="3200" dirty="0"/>
          </a:p>
        </p:txBody>
      </p:sp>
      <p:sp>
        <p:nvSpPr>
          <p:cNvPr id="5" name="文本框 4">
            <a:extLst>
              <a:ext uri="{FF2B5EF4-FFF2-40B4-BE49-F238E27FC236}">
                <a16:creationId xmlns:a16="http://schemas.microsoft.com/office/drawing/2014/main" id="{8E3C7F91-4938-1A82-0CEF-A0A32CB20C63}"/>
              </a:ext>
            </a:extLst>
          </p:cNvPr>
          <p:cNvSpPr txBox="1"/>
          <p:nvPr/>
        </p:nvSpPr>
        <p:spPr>
          <a:xfrm>
            <a:off x="1763687" y="4564463"/>
            <a:ext cx="6053137" cy="584775"/>
          </a:xfrm>
          <a:prstGeom prst="rect">
            <a:avLst/>
          </a:prstGeom>
          <a:noFill/>
        </p:spPr>
        <p:txBody>
          <a:bodyPr wrap="square" rtlCol="0">
            <a:spAutoFit/>
          </a:bodyPr>
          <a:lstStyle/>
          <a:p>
            <a:r>
              <a:rPr kumimoji="1" lang="zh-CN" altLang="en-US" sz="3200" dirty="0"/>
              <a:t>第</a:t>
            </a:r>
            <a:r>
              <a:rPr kumimoji="1" lang="en-US" altLang="zh-CN" sz="3200" dirty="0"/>
              <a:t>3</a:t>
            </a:r>
            <a:r>
              <a:rPr kumimoji="1" lang="zh-CN" altLang="en-US" sz="3200" dirty="0"/>
              <a:t>轮  </a:t>
            </a:r>
            <a:r>
              <a:rPr kumimoji="1" lang="en-US" altLang="zh-CN" sz="3200" dirty="0"/>
              <a:t>{</a:t>
            </a:r>
            <a:r>
              <a:rPr kumimoji="1" lang="en-US" altLang="zh-CN" sz="3200" u="sng" dirty="0"/>
              <a:t>21,</a:t>
            </a:r>
            <a:r>
              <a:rPr kumimoji="1" lang="zh-CN" altLang="en-US" sz="3200" u="sng" dirty="0"/>
              <a:t> </a:t>
            </a:r>
            <a:r>
              <a:rPr kumimoji="1" lang="en-US" altLang="zh-CN" sz="3200" u="sng" dirty="0"/>
              <a:t>25,</a:t>
            </a:r>
            <a:r>
              <a:rPr kumimoji="1" lang="zh-CN" altLang="en-US" sz="3200" u="sng" dirty="0"/>
              <a:t> </a:t>
            </a:r>
            <a:r>
              <a:rPr kumimoji="1" lang="en-US" altLang="zh-CN" sz="3200" u="sng" dirty="0"/>
              <a:t>25</a:t>
            </a:r>
            <a:r>
              <a:rPr kumimoji="1" lang="zh-CN" altLang="en-US" sz="3200" u="sng" dirty="0"/>
              <a:t>*</a:t>
            </a:r>
            <a:r>
              <a:rPr kumimoji="1" lang="en-US" altLang="zh-CN" sz="3200" u="sng" dirty="0"/>
              <a:t>,</a:t>
            </a:r>
            <a:r>
              <a:rPr kumimoji="1" lang="zh-CN" altLang="en-US" sz="3200" u="sng" dirty="0"/>
              <a:t> </a:t>
            </a:r>
            <a:r>
              <a:rPr kumimoji="1" lang="en-US" altLang="zh-CN" sz="3200" u="sng" dirty="0"/>
              <a:t>49</a:t>
            </a:r>
            <a:r>
              <a:rPr kumimoji="1" lang="en-US" altLang="zh-CN" sz="3200" dirty="0"/>
              <a:t>,</a:t>
            </a:r>
            <a:r>
              <a:rPr kumimoji="1" lang="zh-CN" altLang="en-US" sz="3200" dirty="0"/>
              <a:t> </a:t>
            </a:r>
            <a:r>
              <a:rPr kumimoji="1" lang="en-US" altLang="zh-CN" sz="3200" dirty="0"/>
              <a:t>16,</a:t>
            </a:r>
            <a:r>
              <a:rPr kumimoji="1" lang="zh-CN" altLang="en-US" sz="3200" dirty="0"/>
              <a:t> </a:t>
            </a:r>
            <a:r>
              <a:rPr kumimoji="1" lang="en-US" altLang="zh-CN" sz="3200" dirty="0"/>
              <a:t>8}</a:t>
            </a:r>
            <a:endParaRPr kumimoji="1" lang="zh-CN" altLang="en-US" sz="3200" dirty="0"/>
          </a:p>
        </p:txBody>
      </p:sp>
      <p:sp>
        <p:nvSpPr>
          <p:cNvPr id="6" name="文本框 5">
            <a:extLst>
              <a:ext uri="{FF2B5EF4-FFF2-40B4-BE49-F238E27FC236}">
                <a16:creationId xmlns:a16="http://schemas.microsoft.com/office/drawing/2014/main" id="{C5DE60FB-2568-8458-02C8-66229B35D343}"/>
              </a:ext>
            </a:extLst>
          </p:cNvPr>
          <p:cNvSpPr txBox="1"/>
          <p:nvPr/>
        </p:nvSpPr>
        <p:spPr>
          <a:xfrm>
            <a:off x="1763686" y="5158935"/>
            <a:ext cx="6053137" cy="584775"/>
          </a:xfrm>
          <a:prstGeom prst="rect">
            <a:avLst/>
          </a:prstGeom>
          <a:noFill/>
        </p:spPr>
        <p:txBody>
          <a:bodyPr wrap="square" rtlCol="0">
            <a:spAutoFit/>
          </a:bodyPr>
          <a:lstStyle/>
          <a:p>
            <a:r>
              <a:rPr kumimoji="1" lang="zh-CN" altLang="en-US" sz="3200" dirty="0"/>
              <a:t>第</a:t>
            </a:r>
            <a:r>
              <a:rPr kumimoji="1" lang="en-US" altLang="zh-CN" sz="3200" dirty="0"/>
              <a:t>4</a:t>
            </a:r>
            <a:r>
              <a:rPr kumimoji="1" lang="zh-CN" altLang="en-US" sz="3200" dirty="0"/>
              <a:t>轮  </a:t>
            </a:r>
            <a:r>
              <a:rPr kumimoji="1" lang="en-US" altLang="zh-CN" sz="3200" dirty="0"/>
              <a:t>{</a:t>
            </a:r>
            <a:r>
              <a:rPr kumimoji="1" lang="en-US" altLang="zh-CN" sz="3200" u="sng" dirty="0"/>
              <a:t>16,</a:t>
            </a:r>
            <a:r>
              <a:rPr kumimoji="1" lang="zh-CN" altLang="en-US" sz="3200" u="sng" dirty="0"/>
              <a:t> </a:t>
            </a:r>
            <a:r>
              <a:rPr kumimoji="1" lang="en-US" altLang="zh-CN" sz="3200" u="sng" dirty="0"/>
              <a:t>21,</a:t>
            </a:r>
            <a:r>
              <a:rPr kumimoji="1" lang="zh-CN" altLang="en-US" sz="3200" u="sng" dirty="0"/>
              <a:t> </a:t>
            </a:r>
            <a:r>
              <a:rPr kumimoji="1" lang="en-US" altLang="zh-CN" sz="3200" u="sng" dirty="0"/>
              <a:t>25,</a:t>
            </a:r>
            <a:r>
              <a:rPr kumimoji="1" lang="zh-CN" altLang="en-US" sz="3200" u="sng" dirty="0"/>
              <a:t> </a:t>
            </a:r>
            <a:r>
              <a:rPr kumimoji="1" lang="en-US" altLang="zh-CN" sz="3200" u="sng" dirty="0"/>
              <a:t>25</a:t>
            </a:r>
            <a:r>
              <a:rPr kumimoji="1" lang="zh-CN" altLang="en-US" sz="3200" u="sng" dirty="0"/>
              <a:t>*</a:t>
            </a:r>
            <a:r>
              <a:rPr kumimoji="1" lang="en-US" altLang="zh-CN" sz="3200" u="sng" dirty="0"/>
              <a:t>,</a:t>
            </a:r>
            <a:r>
              <a:rPr kumimoji="1" lang="zh-CN" altLang="en-US" sz="3200" u="sng" dirty="0"/>
              <a:t> </a:t>
            </a:r>
            <a:r>
              <a:rPr kumimoji="1" lang="en-US" altLang="zh-CN" sz="3200" u="sng" dirty="0"/>
              <a:t>49</a:t>
            </a:r>
            <a:r>
              <a:rPr kumimoji="1" lang="en-US" altLang="zh-CN" sz="3200" dirty="0"/>
              <a:t>,</a:t>
            </a:r>
            <a:r>
              <a:rPr kumimoji="1" lang="zh-CN" altLang="en-US" sz="3200" dirty="0"/>
              <a:t> </a:t>
            </a:r>
            <a:r>
              <a:rPr kumimoji="1" lang="en-US" altLang="zh-CN" sz="3200" dirty="0"/>
              <a:t>8}</a:t>
            </a:r>
            <a:endParaRPr kumimoji="1" lang="zh-CN" altLang="en-US" sz="3200" dirty="0"/>
          </a:p>
        </p:txBody>
      </p:sp>
      <p:sp>
        <p:nvSpPr>
          <p:cNvPr id="7" name="文本框 6">
            <a:extLst>
              <a:ext uri="{FF2B5EF4-FFF2-40B4-BE49-F238E27FC236}">
                <a16:creationId xmlns:a16="http://schemas.microsoft.com/office/drawing/2014/main" id="{5C00D534-3282-7CB3-4D1E-03B77F0154AC}"/>
              </a:ext>
            </a:extLst>
          </p:cNvPr>
          <p:cNvSpPr txBox="1"/>
          <p:nvPr/>
        </p:nvSpPr>
        <p:spPr>
          <a:xfrm>
            <a:off x="1763686" y="5717653"/>
            <a:ext cx="6053137" cy="584775"/>
          </a:xfrm>
          <a:prstGeom prst="rect">
            <a:avLst/>
          </a:prstGeom>
          <a:noFill/>
        </p:spPr>
        <p:txBody>
          <a:bodyPr wrap="square" rtlCol="0">
            <a:spAutoFit/>
          </a:bodyPr>
          <a:lstStyle/>
          <a:p>
            <a:r>
              <a:rPr kumimoji="1" lang="zh-CN" altLang="en-US" sz="3200" dirty="0"/>
              <a:t>第</a:t>
            </a:r>
            <a:r>
              <a:rPr kumimoji="1" lang="en-US" altLang="zh-CN" sz="3200" dirty="0"/>
              <a:t>5</a:t>
            </a:r>
            <a:r>
              <a:rPr kumimoji="1" lang="zh-CN" altLang="en-US" sz="3200" dirty="0"/>
              <a:t>轮  </a:t>
            </a:r>
            <a:r>
              <a:rPr kumimoji="1" lang="en-US" altLang="zh-CN" sz="3200" dirty="0"/>
              <a:t>{</a:t>
            </a:r>
            <a:r>
              <a:rPr kumimoji="1" lang="en-US" altLang="zh-CN" sz="3200" u="sng" dirty="0"/>
              <a:t>8,</a:t>
            </a:r>
            <a:r>
              <a:rPr kumimoji="1" lang="zh-CN" altLang="en-US" sz="3200" u="sng" dirty="0"/>
              <a:t> </a:t>
            </a:r>
            <a:r>
              <a:rPr kumimoji="1" lang="en-US" altLang="zh-CN" sz="3200" u="sng" dirty="0"/>
              <a:t>16,</a:t>
            </a:r>
            <a:r>
              <a:rPr kumimoji="1" lang="zh-CN" altLang="en-US" sz="3200" u="sng" dirty="0"/>
              <a:t> </a:t>
            </a:r>
            <a:r>
              <a:rPr kumimoji="1" lang="en-US" altLang="zh-CN" sz="3200" u="sng" dirty="0"/>
              <a:t>21,</a:t>
            </a:r>
            <a:r>
              <a:rPr kumimoji="1" lang="zh-CN" altLang="en-US" sz="3200" u="sng" dirty="0"/>
              <a:t> </a:t>
            </a:r>
            <a:r>
              <a:rPr kumimoji="1" lang="en-US" altLang="zh-CN" sz="3200" u="sng" dirty="0"/>
              <a:t>25,</a:t>
            </a:r>
            <a:r>
              <a:rPr kumimoji="1" lang="zh-CN" altLang="en-US" sz="3200" u="sng" dirty="0"/>
              <a:t> </a:t>
            </a:r>
            <a:r>
              <a:rPr kumimoji="1" lang="en-US" altLang="zh-CN" sz="3200" u="sng" dirty="0"/>
              <a:t>25</a:t>
            </a:r>
            <a:r>
              <a:rPr kumimoji="1" lang="zh-CN" altLang="en-US" sz="3200" u="sng" dirty="0"/>
              <a:t>*</a:t>
            </a:r>
            <a:r>
              <a:rPr kumimoji="1" lang="en-US" altLang="zh-CN" sz="3200" u="sng" dirty="0"/>
              <a:t>,</a:t>
            </a:r>
            <a:r>
              <a:rPr kumimoji="1" lang="zh-CN" altLang="en-US" sz="3200" u="sng" dirty="0"/>
              <a:t> </a:t>
            </a:r>
            <a:r>
              <a:rPr kumimoji="1" lang="en-US" altLang="zh-CN" sz="3200" u="sng" dirty="0"/>
              <a:t>49</a:t>
            </a:r>
            <a:r>
              <a:rPr kumimoji="1" lang="en-US" altLang="zh-CN" sz="3200" dirty="0"/>
              <a:t>}</a:t>
            </a:r>
            <a:endParaRPr kumimoji="1" lang="zh-CN" altLang="en-US" sz="3200" dirty="0"/>
          </a:p>
        </p:txBody>
      </p:sp>
      <p:sp>
        <p:nvSpPr>
          <p:cNvPr id="8" name="文本框 7">
            <a:extLst>
              <a:ext uri="{FF2B5EF4-FFF2-40B4-BE49-F238E27FC236}">
                <a16:creationId xmlns:a16="http://schemas.microsoft.com/office/drawing/2014/main" id="{8F37FF58-F803-DC52-8031-A02BB5F1636F}"/>
              </a:ext>
            </a:extLst>
          </p:cNvPr>
          <p:cNvSpPr txBox="1"/>
          <p:nvPr/>
        </p:nvSpPr>
        <p:spPr>
          <a:xfrm>
            <a:off x="2987824" y="1614362"/>
            <a:ext cx="6053137" cy="584775"/>
          </a:xfrm>
          <a:prstGeom prst="rect">
            <a:avLst/>
          </a:prstGeom>
          <a:noFill/>
        </p:spPr>
        <p:txBody>
          <a:bodyPr wrap="square" rtlCol="0">
            <a:spAutoFit/>
          </a:bodyPr>
          <a:lstStyle/>
          <a:p>
            <a:r>
              <a:rPr kumimoji="1" lang="en-US" altLang="zh-CN" sz="3200" dirty="0"/>
              <a:t>{21,</a:t>
            </a:r>
            <a:r>
              <a:rPr kumimoji="1" lang="zh-CN" altLang="en-US" sz="3200" dirty="0"/>
              <a:t> </a:t>
            </a:r>
            <a:r>
              <a:rPr kumimoji="1" lang="en-US" altLang="zh-CN" sz="3200" dirty="0"/>
              <a:t>25,</a:t>
            </a:r>
            <a:r>
              <a:rPr kumimoji="1" lang="zh-CN" altLang="en-US" sz="3200" dirty="0"/>
              <a:t> </a:t>
            </a:r>
            <a:r>
              <a:rPr kumimoji="1" lang="en-US" altLang="zh-CN" sz="3200" dirty="0"/>
              <a:t>49,</a:t>
            </a:r>
            <a:r>
              <a:rPr kumimoji="1" lang="zh-CN" altLang="en-US" sz="3200" dirty="0"/>
              <a:t> </a:t>
            </a:r>
            <a:r>
              <a:rPr kumimoji="1" lang="en-US" altLang="zh-CN" sz="3200" dirty="0"/>
              <a:t>25</a:t>
            </a:r>
            <a:r>
              <a:rPr kumimoji="1" lang="zh-CN" altLang="en-US" sz="3200" dirty="0"/>
              <a:t>*</a:t>
            </a:r>
            <a:r>
              <a:rPr kumimoji="1" lang="en-US" altLang="zh-CN" sz="3200" dirty="0"/>
              <a:t>,</a:t>
            </a:r>
            <a:r>
              <a:rPr kumimoji="1" lang="zh-CN" altLang="en-US" sz="3200" dirty="0"/>
              <a:t> </a:t>
            </a:r>
            <a:r>
              <a:rPr kumimoji="1" lang="en-US" altLang="zh-CN" sz="3200" dirty="0"/>
              <a:t>16,</a:t>
            </a:r>
            <a:r>
              <a:rPr kumimoji="1" lang="zh-CN" altLang="en-US" sz="3200" dirty="0"/>
              <a:t> </a:t>
            </a:r>
            <a:r>
              <a:rPr kumimoji="1" lang="en-US" altLang="zh-CN" sz="3200" dirty="0"/>
              <a:t>8}</a:t>
            </a:r>
            <a:endParaRPr kumimoji="1"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323528" y="1340768"/>
            <a:ext cx="8681720" cy="4831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insertSort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SortObject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按递增序进行直接插入排序 *</a:t>
            </a:r>
            <a:r>
              <a:rPr kumimoji="1" lang="en-US" altLang="zh-CN" sz="2200" dirty="0">
                <a:solidFill>
                  <a:srgbClr val="33CC33"/>
                </a:solidFill>
                <a:latin typeface="Times New Roman" panose="02020603050405020304" pitchFamily="18" charset="0"/>
                <a:cs typeface="Times New Roman" panose="02020603050405020304" pitchFamily="18" charset="0"/>
              </a:rPr>
              <a:t>/</a:t>
            </a:r>
          </a:p>
          <a:p>
            <a:pPr eaLnBrk="0" hangingPunct="0"/>
            <a:r>
              <a:rPr kumimoji="1" lang="en-US" altLang="zh-CN" sz="2200" dirty="0">
                <a:latin typeface="Times New Roman" panose="02020603050405020304" pitchFamily="18" charset="0"/>
                <a:cs typeface="Times New Roman" panose="02020603050405020304" pitchFamily="18" charset="0"/>
              </a:rPr>
              <a:t>{</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j;</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temp;</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2;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&lt;=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FFFF00"/>
                </a:solidFill>
                <a:latin typeface="Times New Roman" panose="02020603050405020304" pitchFamily="18" charset="0"/>
                <a:cs typeface="Times New Roman" panose="02020603050405020304" pitchFamily="18" charset="0"/>
              </a:rPr>
              <a:t>temp = </a:t>
            </a:r>
            <a:r>
              <a:rPr kumimoji="1" lang="en-US" altLang="zh-CN" sz="2200" dirty="0" err="1">
                <a:solidFill>
                  <a:srgbClr val="FFFF00"/>
                </a:solidFill>
                <a:latin typeface="Times New Roman" panose="02020603050405020304" pitchFamily="18" charset="0"/>
                <a:cs typeface="Times New Roman" panose="02020603050405020304" pitchFamily="18" charset="0"/>
              </a:rPr>
              <a:t>pvector</a:t>
            </a:r>
            <a:r>
              <a:rPr kumimoji="1" lang="en-US" altLang="zh-CN" sz="2200" dirty="0">
                <a:solidFill>
                  <a:srgbClr val="FFFF00"/>
                </a:solidFill>
                <a:latin typeface="Times New Roman" panose="02020603050405020304" pitchFamily="18" charset="0"/>
                <a:cs typeface="Times New Roman" panose="02020603050405020304" pitchFamily="18" charset="0"/>
              </a:rPr>
              <a:t>-&gt;record[</a:t>
            </a:r>
            <a:r>
              <a:rPr kumimoji="1" lang="en-US" altLang="zh-CN" sz="2200" dirty="0" err="1">
                <a:solidFill>
                  <a:srgbClr val="FFFF00"/>
                </a:solidFill>
                <a:latin typeface="Times New Roman" panose="02020603050405020304" pitchFamily="18" charset="0"/>
                <a:cs typeface="Times New Roman" panose="02020603050405020304" pitchFamily="18" charset="0"/>
              </a:rPr>
              <a:t>i</a:t>
            </a:r>
            <a:r>
              <a:rPr kumimoji="1" lang="en-US" altLang="zh-CN" sz="2200" dirty="0">
                <a:solidFill>
                  <a:srgbClr val="FFFF00"/>
                </a:solidFill>
                <a:latin typeface="Times New Roman" panose="02020603050405020304" pitchFamily="18" charset="0"/>
                <a:cs typeface="Times New Roman" panose="02020603050405020304" pitchFamily="18" charset="0"/>
              </a:rPr>
              <a:t>];</a:t>
            </a:r>
          </a:p>
          <a:p>
            <a:pPr eaLnBrk="0" hangingPunct="0"/>
            <a:r>
              <a:rPr kumimoji="1" lang="en-US" altLang="zh-CN" sz="2200" dirty="0">
                <a:latin typeface="Times New Roman" panose="02020603050405020304" pitchFamily="18" charset="0"/>
                <a:cs typeface="Times New Roman" panose="02020603050405020304" pitchFamily="18" charset="0"/>
              </a:rPr>
              <a:t>                j =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-1;</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temp.key</a:t>
            </a:r>
            <a:r>
              <a:rPr kumimoji="1" lang="en-US" altLang="zh-CN" sz="2200" dirty="0">
                <a:latin typeface="Times New Roman" panose="02020603050405020304" pitchFamily="18" charset="0"/>
                <a:cs typeface="Times New Roman" panose="02020603050405020304" pitchFamily="18" charset="0"/>
              </a:rPr>
              <a:t> &lt;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-&gt;record[j].key) &amp;&amp; (j&gt;=1) ) {</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j+1</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a:t>
            </a:r>
          </a:p>
          <a:p>
            <a:pPr eaLnBrk="0" hangingPunct="0"/>
            <a:r>
              <a:rPr kumimoji="1" lang="en-US" altLang="zh-CN" sz="2200" dirty="0">
                <a:latin typeface="Times New Roman" panose="02020603050405020304" pitchFamily="18" charset="0"/>
                <a:cs typeface="Times New Roman" panose="02020603050405020304" pitchFamily="18" charset="0"/>
              </a:rPr>
              <a:t>                        j--;</a:t>
            </a:r>
          </a:p>
          <a:p>
            <a:pPr eaLnBrk="0" hangingPunct="0"/>
            <a:r>
              <a:rPr kumimoji="1" lang="en-US" altLang="zh-CN" sz="2200" dirty="0">
                <a:latin typeface="Times New Roman" panose="02020603050405020304" pitchFamily="18" charset="0"/>
                <a:cs typeface="Times New Roman" panose="02020603050405020304" pitchFamily="18" charset="0"/>
              </a:rPr>
              <a:t>                }</a:t>
            </a:r>
          </a:p>
          <a:p>
            <a:pPr eaLnBrk="0" hangingPunct="0"/>
            <a:r>
              <a:rPr kumimoji="1" lang="en-US" altLang="zh-CN" sz="2200" dirty="0">
                <a:solidFill>
                  <a:srgbClr val="FFFF00"/>
                </a:solidFill>
                <a:latin typeface="Times New Roman" panose="02020603050405020304" pitchFamily="18" charset="0"/>
                <a:cs typeface="Times New Roman" panose="02020603050405020304" pitchFamily="18" charset="0"/>
              </a:rPr>
              <a:t>                </a:t>
            </a:r>
            <a:r>
              <a:rPr kumimoji="1" lang="en-US" altLang="zh-CN" sz="2200" b="1" dirty="0">
                <a:solidFill>
                  <a:srgbClr val="FFFF00"/>
                </a:solidFill>
                <a:latin typeface="Times New Roman" panose="02020603050405020304" pitchFamily="18" charset="0"/>
                <a:cs typeface="Times New Roman" panose="02020603050405020304" pitchFamily="18" charset="0"/>
              </a:rPr>
              <a:t>if</a:t>
            </a:r>
            <a:r>
              <a:rPr kumimoji="1" lang="en-US" altLang="zh-CN" sz="2200" dirty="0">
                <a:solidFill>
                  <a:srgbClr val="FFFF00"/>
                </a:solidFill>
                <a:latin typeface="Times New Roman" panose="02020603050405020304" pitchFamily="18" charset="0"/>
                <a:cs typeface="Times New Roman" panose="02020603050405020304" pitchFamily="18" charset="0"/>
              </a:rPr>
              <a:t> ( j!=(</a:t>
            </a:r>
            <a:r>
              <a:rPr kumimoji="1" lang="en-US" altLang="zh-CN" sz="2200" dirty="0" err="1">
                <a:solidFill>
                  <a:srgbClr val="FFFF00"/>
                </a:solidFill>
                <a:latin typeface="Times New Roman" panose="02020603050405020304" pitchFamily="18" charset="0"/>
                <a:cs typeface="Times New Roman" panose="02020603050405020304" pitchFamily="18" charset="0"/>
              </a:rPr>
              <a:t>i</a:t>
            </a:r>
            <a:r>
              <a:rPr kumimoji="1" lang="en-US" altLang="zh-CN" sz="2200" dirty="0">
                <a:solidFill>
                  <a:srgbClr val="FFFF00"/>
                </a:solidFill>
                <a:latin typeface="Times New Roman" panose="02020603050405020304" pitchFamily="18" charset="0"/>
                <a:cs typeface="Times New Roman" panose="02020603050405020304" pitchFamily="18" charset="0"/>
              </a:rPr>
              <a:t>-1) ) </a:t>
            </a:r>
            <a:r>
              <a:rPr kumimoji="1" lang="en-US" altLang="zh-CN" sz="2200" dirty="0" err="1">
                <a:solidFill>
                  <a:srgbClr val="FFFF00"/>
                </a:solidFill>
                <a:latin typeface="Times New Roman" panose="02020603050405020304" pitchFamily="18" charset="0"/>
                <a:cs typeface="Times New Roman" panose="02020603050405020304" pitchFamily="18" charset="0"/>
              </a:rPr>
              <a:t>pvector</a:t>
            </a:r>
            <a:r>
              <a:rPr kumimoji="1" lang="en-US" altLang="zh-CN" sz="2200" dirty="0">
                <a:solidFill>
                  <a:srgbClr val="FFFF00"/>
                </a:solidFill>
                <a:latin typeface="Times New Roman" panose="02020603050405020304" pitchFamily="18" charset="0"/>
                <a:cs typeface="Times New Roman" panose="02020603050405020304" pitchFamily="18" charset="0"/>
              </a:rPr>
              <a:t>-&gt;record[</a:t>
            </a:r>
            <a:r>
              <a:rPr kumimoji="1" lang="en-US" altLang="zh-CN" sz="2200" dirty="0" err="1">
                <a:solidFill>
                  <a:srgbClr val="FFFF00"/>
                </a:solidFill>
                <a:latin typeface="Times New Roman" panose="02020603050405020304" pitchFamily="18" charset="0"/>
                <a:cs typeface="Times New Roman" panose="02020603050405020304" pitchFamily="18" charset="0"/>
              </a:rPr>
              <a:t>j+1</a:t>
            </a:r>
            <a:r>
              <a:rPr kumimoji="1" lang="en-US" altLang="zh-CN" sz="2200" dirty="0">
                <a:solidFill>
                  <a:srgbClr val="FFFF00"/>
                </a:solidFill>
                <a:latin typeface="Times New Roman" panose="02020603050405020304" pitchFamily="18" charset="0"/>
                <a:cs typeface="Times New Roman" panose="02020603050405020304" pitchFamily="18" charset="0"/>
              </a:rPr>
              <a:t>] = temp;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需要调整当前排序</a:t>
            </a:r>
            <a:endParaRPr kumimoji="1" lang="en-US" altLang="zh-CN" sz="2200" dirty="0">
              <a:solidFill>
                <a:srgbClr val="FFFF00"/>
              </a:solidFill>
              <a:latin typeface="Times New Roman" panose="02020603050405020304" pitchFamily="18" charset="0"/>
              <a:cs typeface="Times New Roman" panose="02020603050405020304" pitchFamily="18" charset="0"/>
            </a:endParaRPr>
          </a:p>
          <a:p>
            <a:pPr eaLnBrk="0" hangingPunct="0"/>
            <a:r>
              <a:rPr kumimoji="1" lang="en-US" altLang="zh-CN" sz="2200" dirty="0">
                <a:latin typeface="Times New Roman" panose="02020603050405020304" pitchFamily="18" charset="0"/>
                <a:cs typeface="Times New Roman" panose="02020603050405020304" pitchFamily="18" charset="0"/>
              </a:rPr>
              <a:t>        }</a:t>
            </a:r>
          </a:p>
          <a:p>
            <a:pPr eaLnBrk="0" hangingPunct="0"/>
            <a:r>
              <a:rPr kumimoji="1" lang="en-US" altLang="zh-CN" sz="2200" dirty="0">
                <a:latin typeface="Times New Roman" panose="02020603050405020304" pitchFamily="18" charset="0"/>
                <a:cs typeface="Times New Roman" panose="02020603050405020304" pitchFamily="18" charset="0"/>
              </a:rPr>
              <a:t>}</a:t>
            </a:r>
          </a:p>
        </p:txBody>
      </p:sp>
      <p:grpSp>
        <p:nvGrpSpPr>
          <p:cNvPr id="143370" name="Group 10"/>
          <p:cNvGrpSpPr/>
          <p:nvPr/>
        </p:nvGrpSpPr>
        <p:grpSpPr bwMode="auto">
          <a:xfrm>
            <a:off x="2379078" y="2569176"/>
            <a:ext cx="5138738" cy="1470025"/>
            <a:chOff x="1957" y="1797"/>
            <a:chExt cx="3237" cy="926"/>
          </a:xfrm>
        </p:grpSpPr>
        <p:sp>
          <p:nvSpPr>
            <p:cNvPr id="143366" name="Rectangle 6"/>
            <p:cNvSpPr>
              <a:spLocks noChangeArrowheads="1"/>
            </p:cNvSpPr>
            <p:nvPr/>
          </p:nvSpPr>
          <p:spPr bwMode="auto">
            <a:xfrm>
              <a:off x="1957" y="2496"/>
              <a:ext cx="2585" cy="227"/>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143367" name="AutoShape 7"/>
            <p:cNvSpPr>
              <a:spLocks noChangeArrowheads="1"/>
            </p:cNvSpPr>
            <p:nvPr/>
          </p:nvSpPr>
          <p:spPr bwMode="auto">
            <a:xfrm>
              <a:off x="3833" y="1797"/>
              <a:ext cx="1361" cy="272"/>
            </a:xfrm>
            <a:prstGeom prst="wedgeEllipseCallout">
              <a:avLst>
                <a:gd name="adj1" fmla="val -50944"/>
                <a:gd name="adj2" fmla="val 200366"/>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zh-CN" b="1" dirty="0">
                  <a:solidFill>
                    <a:srgbClr val="FFFF00"/>
                  </a:solidFill>
                </a:rPr>
                <a:t>Comparison</a:t>
              </a:r>
            </a:p>
          </p:txBody>
        </p:sp>
      </p:grpSp>
      <p:grpSp>
        <p:nvGrpSpPr>
          <p:cNvPr id="143371" name="Group 11"/>
          <p:cNvGrpSpPr/>
          <p:nvPr/>
        </p:nvGrpSpPr>
        <p:grpSpPr bwMode="auto">
          <a:xfrm>
            <a:off x="2018651" y="4399184"/>
            <a:ext cx="6986597" cy="676276"/>
            <a:chOff x="1221" y="3140"/>
            <a:chExt cx="4401" cy="426"/>
          </a:xfrm>
        </p:grpSpPr>
        <p:sp>
          <p:nvSpPr>
            <p:cNvPr id="143368" name="Line 8"/>
            <p:cNvSpPr>
              <a:spLocks noChangeShapeType="1"/>
            </p:cNvSpPr>
            <p:nvPr/>
          </p:nvSpPr>
          <p:spPr bwMode="auto">
            <a:xfrm>
              <a:off x="1221" y="3140"/>
              <a:ext cx="2994"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43369" name="AutoShape 9"/>
            <p:cNvSpPr>
              <a:spLocks noChangeArrowheads="1"/>
            </p:cNvSpPr>
            <p:nvPr/>
          </p:nvSpPr>
          <p:spPr bwMode="auto">
            <a:xfrm>
              <a:off x="4352" y="3294"/>
              <a:ext cx="1270" cy="272"/>
            </a:xfrm>
            <a:prstGeom prst="wedgeEllipseCallout">
              <a:avLst>
                <a:gd name="adj1" fmla="val -68736"/>
                <a:gd name="adj2" fmla="val -86764"/>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zh-CN" b="1">
                  <a:solidFill>
                    <a:srgbClr val="FFFF00"/>
                  </a:solidFill>
                </a:rPr>
                <a:t>Movement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Text Box 5"/>
          <p:cNvSpPr txBox="1">
            <a:spLocks noChangeArrowheads="1"/>
          </p:cNvSpPr>
          <p:nvPr/>
        </p:nvSpPr>
        <p:spPr bwMode="auto">
          <a:xfrm>
            <a:off x="395288" y="838200"/>
            <a:ext cx="7639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kumimoji="1" lang="zh-CN" altLang="zh-CN" sz="2400">
              <a:latin typeface="Times New Roman" panose="02020603050405020304" pitchFamily="18" charset="0"/>
              <a:cs typeface="Times New Roman" panose="02020603050405020304" pitchFamily="18" charset="0"/>
            </a:endParaRPr>
          </a:p>
        </p:txBody>
      </p:sp>
      <p:sp>
        <p:nvSpPr>
          <p:cNvPr id="61448" name="Rectangle 8"/>
          <p:cNvSpPr>
            <a:spLocks noGrp="1" noChangeArrowheads="1"/>
          </p:cNvSpPr>
          <p:nvPr>
            <p:ph type="title"/>
          </p:nvPr>
        </p:nvSpPr>
        <p:spPr/>
        <p:txBody>
          <a:bodyPr/>
          <a:lstStyle/>
          <a:p>
            <a:r>
              <a:rPr lang="en-US" altLang="zh-CN" dirty="0"/>
              <a:t>Algorithm analysis</a:t>
            </a:r>
          </a:p>
        </p:txBody>
      </p:sp>
      <p:sp>
        <p:nvSpPr>
          <p:cNvPr id="61449" name="Rectangle 9"/>
          <p:cNvSpPr>
            <a:spLocks noGrp="1" noChangeArrowheads="1"/>
          </p:cNvSpPr>
          <p:nvPr>
            <p:ph type="body" idx="1"/>
          </p:nvPr>
        </p:nvSpPr>
        <p:spPr>
          <a:xfrm>
            <a:off x="360000" y="1548000"/>
            <a:ext cx="8229600" cy="4708525"/>
          </a:xfrm>
        </p:spPr>
        <p:txBody>
          <a:bodyPr/>
          <a:lstStyle/>
          <a:p>
            <a:pPr marL="363855" lvl="1" indent="-363855"/>
            <a:r>
              <a:rPr lang="zh-CN" altLang="en-US" dirty="0">
                <a:effectLst/>
                <a:latin typeface="Times New Roman" panose="02020603050405020304" pitchFamily="18" charset="0"/>
              </a:rPr>
              <a:t>空间代价：只需要</a:t>
            </a:r>
            <a:r>
              <a:rPr lang="zh-CN" altLang="en-US" b="1" dirty="0">
                <a:solidFill>
                  <a:srgbClr val="FFFF00"/>
                </a:solidFill>
                <a:effectLst/>
                <a:latin typeface="Times New Roman" panose="02020603050405020304" pitchFamily="18" charset="0"/>
              </a:rPr>
              <a:t>一个记录</a:t>
            </a:r>
            <a:r>
              <a:rPr lang="zh-CN" altLang="en-US" dirty="0">
                <a:effectLst/>
                <a:latin typeface="Times New Roman" panose="02020603050405020304" pitchFamily="18" charset="0"/>
              </a:rPr>
              <a:t>的辅助空间。</a:t>
            </a:r>
          </a:p>
          <a:p>
            <a:pPr marL="363855" lvl="1" indent="-363855"/>
            <a:r>
              <a:rPr lang="zh-CN" altLang="en-US" dirty="0">
                <a:effectLst/>
                <a:latin typeface="Times New Roman" panose="02020603050405020304" pitchFamily="18" charset="0"/>
              </a:rPr>
              <a:t>时间效率：</a:t>
            </a:r>
          </a:p>
          <a:p>
            <a:pPr marL="363855" lvl="1" indent="-363855">
              <a:buFont typeface="Wingdings" panose="05000000000000000000" pitchFamily="2" charset="2"/>
              <a:buNone/>
            </a:pPr>
            <a:r>
              <a:rPr lang="zh-CN" altLang="en-US" dirty="0">
                <a:effectLst/>
                <a:latin typeface="Times New Roman" panose="02020603050405020304" pitchFamily="18" charset="0"/>
              </a:rPr>
              <a:t>	基本操作有：比较和移动记录</a:t>
            </a:r>
          </a:p>
          <a:p>
            <a:pPr marL="363855" lvl="1" indent="-363855">
              <a:buFont typeface="Wingdings" panose="05000000000000000000" pitchFamily="2" charset="2"/>
              <a:buNone/>
            </a:pPr>
            <a:r>
              <a:rPr lang="zh-CN" altLang="en-US" dirty="0">
                <a:effectLst/>
                <a:latin typeface="Times New Roman" panose="02020603050405020304" pitchFamily="18" charset="0"/>
              </a:rPr>
              <a:t>	比较记录的次数为： 最小：</a:t>
            </a:r>
            <a:r>
              <a:rPr lang="en-US" altLang="zh-CN" i="1" dirty="0">
                <a:effectLst/>
                <a:latin typeface="Times New Roman" panose="02020603050405020304" pitchFamily="18" charset="0"/>
              </a:rPr>
              <a:t>n</a:t>
            </a:r>
            <a:r>
              <a:rPr lang="en-US" altLang="zh-CN" dirty="0">
                <a:effectLst/>
                <a:latin typeface="Times New Roman" panose="02020603050405020304" pitchFamily="18" charset="0"/>
              </a:rPr>
              <a:t>-1</a:t>
            </a:r>
            <a:r>
              <a:rPr lang="zh-CN" altLang="en-US" dirty="0">
                <a:effectLst/>
                <a:latin typeface="Times New Roman" panose="02020603050405020304" pitchFamily="18" charset="0"/>
              </a:rPr>
              <a:t>次；	</a:t>
            </a:r>
          </a:p>
          <a:p>
            <a:pPr marL="363855" lvl="1" indent="-363855">
              <a:buFont typeface="Wingdings" panose="05000000000000000000" pitchFamily="2" charset="2"/>
              <a:buNone/>
            </a:pPr>
            <a:r>
              <a:rPr lang="en-US" altLang="zh-CN" dirty="0">
                <a:effectLst/>
                <a:latin typeface="Times New Roman" panose="02020603050405020304" pitchFamily="18" charset="0"/>
              </a:rPr>
              <a:t>					</a:t>
            </a:r>
            <a:r>
              <a:rPr lang="zh-CN" altLang="en-US" dirty="0">
                <a:effectLst/>
                <a:latin typeface="Times New Roman" panose="02020603050405020304" pitchFamily="18" charset="0"/>
              </a:rPr>
              <a:t>最大：</a:t>
            </a:r>
            <a:r>
              <a:rPr lang="en-US" altLang="zh-CN" i="1" dirty="0">
                <a:effectLst/>
                <a:latin typeface="Times New Roman" panose="02020603050405020304" pitchFamily="18" charset="0"/>
              </a:rPr>
              <a:t>n</a:t>
            </a:r>
            <a:r>
              <a:rPr lang="en-US" altLang="zh-CN" dirty="0">
                <a:effectLst/>
                <a:latin typeface="Times New Roman" panose="02020603050405020304" pitchFamily="18" charset="0"/>
              </a:rPr>
              <a:t>(</a:t>
            </a:r>
            <a:r>
              <a:rPr lang="en-US" altLang="zh-CN" i="1" dirty="0">
                <a:effectLst/>
                <a:latin typeface="Times New Roman" panose="02020603050405020304" pitchFamily="18" charset="0"/>
              </a:rPr>
              <a:t>n</a:t>
            </a:r>
            <a:r>
              <a:rPr lang="en-US" altLang="zh-CN" dirty="0">
                <a:effectLst/>
                <a:latin typeface="Times New Roman" panose="02020603050405020304" pitchFamily="18" charset="0"/>
              </a:rPr>
              <a:t>-1)/2</a:t>
            </a:r>
            <a:r>
              <a:rPr lang="zh-CN" altLang="en-US" dirty="0">
                <a:effectLst/>
                <a:latin typeface="Times New Roman" panose="02020603050405020304" pitchFamily="18" charset="0"/>
              </a:rPr>
              <a:t>次</a:t>
            </a:r>
          </a:p>
          <a:p>
            <a:pPr marL="363855" lvl="1" indent="-363855">
              <a:buFont typeface="Wingdings" panose="05000000000000000000" pitchFamily="2" charset="2"/>
              <a:buNone/>
            </a:pPr>
            <a:r>
              <a:rPr lang="zh-CN" altLang="en-US" dirty="0">
                <a:effectLst/>
                <a:latin typeface="Times New Roman" panose="02020603050405020304" pitchFamily="18" charset="0"/>
              </a:rPr>
              <a:t>	移动记录的次数：	最小：</a:t>
            </a:r>
            <a:r>
              <a:rPr lang="en-US" altLang="zh-CN" dirty="0" err="1">
                <a:effectLst/>
                <a:latin typeface="Times New Roman" panose="02020603050405020304" pitchFamily="18" charset="0"/>
              </a:rPr>
              <a:t>2</a:t>
            </a:r>
            <a:r>
              <a:rPr lang="en-US" altLang="zh-CN" i="1" dirty="0" err="1">
                <a:effectLst/>
                <a:latin typeface="Times New Roman" panose="02020603050405020304" pitchFamily="18" charset="0"/>
              </a:rPr>
              <a:t>n</a:t>
            </a:r>
            <a:r>
              <a:rPr lang="en-US" altLang="zh-CN" dirty="0">
                <a:effectLst/>
                <a:latin typeface="Times New Roman" panose="02020603050405020304" pitchFamily="18" charset="0"/>
              </a:rPr>
              <a:t>		</a:t>
            </a:r>
          </a:p>
          <a:p>
            <a:pPr marL="363855" lvl="1" indent="-363855">
              <a:buFont typeface="Wingdings" panose="05000000000000000000" pitchFamily="2" charset="2"/>
              <a:buNone/>
            </a:pPr>
            <a:r>
              <a:rPr lang="en-US" altLang="zh-CN" dirty="0">
                <a:effectLst/>
                <a:latin typeface="Times New Roman" panose="02020603050405020304" pitchFamily="18" charset="0"/>
              </a:rPr>
              <a:t>					</a:t>
            </a:r>
            <a:r>
              <a:rPr lang="zh-CN" altLang="en-US" dirty="0">
                <a:effectLst/>
                <a:latin typeface="Times New Roman" panose="02020603050405020304" pitchFamily="18" charset="0"/>
              </a:rPr>
              <a:t>最大：</a:t>
            </a:r>
            <a:r>
              <a:rPr lang="en-US" altLang="zh-CN" dirty="0">
                <a:effectLst/>
                <a:latin typeface="Times New Roman" panose="02020603050405020304" pitchFamily="18" charset="0"/>
              </a:rPr>
              <a:t>(</a:t>
            </a:r>
            <a:r>
              <a:rPr lang="en-US" altLang="zh-CN" i="1" dirty="0" err="1">
                <a:effectLst/>
                <a:latin typeface="Times New Roman" panose="02020603050405020304" pitchFamily="18" charset="0"/>
              </a:rPr>
              <a:t>n</a:t>
            </a:r>
            <a:r>
              <a:rPr lang="en-US" altLang="zh-CN" dirty="0" err="1">
                <a:effectLst/>
                <a:latin typeface="Times New Roman" panose="02020603050405020304" pitchFamily="18" charset="0"/>
              </a:rPr>
              <a:t>+2</a:t>
            </a:r>
            <a:r>
              <a:rPr lang="en-US" altLang="zh-CN" dirty="0">
                <a:effectLst/>
                <a:latin typeface="Times New Roman" panose="02020603050405020304" pitchFamily="18" charset="0"/>
              </a:rPr>
              <a:t>)(</a:t>
            </a:r>
            <a:r>
              <a:rPr lang="en-US" altLang="zh-CN" i="1" dirty="0">
                <a:effectLst/>
                <a:latin typeface="Times New Roman" panose="02020603050405020304" pitchFamily="18" charset="0"/>
              </a:rPr>
              <a:t>n</a:t>
            </a:r>
            <a:r>
              <a:rPr lang="en-US" altLang="zh-CN" dirty="0">
                <a:effectLst/>
                <a:latin typeface="Times New Roman" panose="02020603050405020304" pitchFamily="18" charset="0"/>
              </a:rPr>
              <a:t>-1)/2</a:t>
            </a:r>
          </a:p>
          <a:p>
            <a:pPr marL="363855" lvl="1" indent="-363855">
              <a:buFont typeface="Wingdings" panose="05000000000000000000" pitchFamily="2" charset="2"/>
              <a:buNone/>
            </a:pPr>
            <a:r>
              <a:rPr lang="en-US" altLang="zh-CN" dirty="0">
                <a:effectLst/>
                <a:latin typeface="Times New Roman" panose="02020603050405020304" pitchFamily="18" charset="0"/>
              </a:rPr>
              <a:t>	</a:t>
            </a:r>
            <a:r>
              <a:rPr lang="zh-CN" altLang="en-US" dirty="0">
                <a:effectLst/>
                <a:latin typeface="Times New Roman" panose="02020603050405020304" pitchFamily="18" charset="0"/>
              </a:rPr>
              <a:t>平均情况：比较</a:t>
            </a:r>
            <a:r>
              <a:rPr lang="en-US" altLang="zh-CN" dirty="0">
                <a:effectLst/>
                <a:latin typeface="Times New Roman" panose="02020603050405020304" pitchFamily="18" charset="0"/>
              </a:rPr>
              <a:t>O(</a:t>
            </a:r>
            <a:r>
              <a:rPr lang="en-US" altLang="zh-CN" i="1" dirty="0" err="1">
                <a:effectLst/>
                <a:latin typeface="Times New Roman" panose="02020603050405020304" pitchFamily="18" charset="0"/>
              </a:rPr>
              <a:t>n</a:t>
            </a:r>
            <a:r>
              <a:rPr lang="en-US" altLang="zh-CN" baseline="30000" dirty="0" err="1">
                <a:effectLst/>
                <a:latin typeface="Times New Roman" panose="02020603050405020304" pitchFamily="18" charset="0"/>
              </a:rPr>
              <a:t>2</a:t>
            </a:r>
            <a:r>
              <a:rPr lang="en-US" altLang="zh-CN" dirty="0">
                <a:effectLst/>
                <a:latin typeface="Times New Roman" panose="02020603050405020304" pitchFamily="18" charset="0"/>
              </a:rPr>
              <a:t>)</a:t>
            </a:r>
            <a:r>
              <a:rPr lang="zh-CN" altLang="en-US" dirty="0">
                <a:effectLst/>
                <a:latin typeface="Times New Roman" panose="02020603050405020304" pitchFamily="18" charset="0"/>
              </a:rPr>
              <a:t>，移动</a:t>
            </a:r>
            <a:r>
              <a:rPr lang="en-US" altLang="zh-CN" dirty="0">
                <a:effectLst/>
                <a:latin typeface="Times New Roman" panose="02020603050405020304" pitchFamily="18" charset="0"/>
              </a:rPr>
              <a:t>O(</a:t>
            </a:r>
            <a:r>
              <a:rPr lang="en-US" altLang="zh-CN" i="1" dirty="0" err="1">
                <a:effectLst/>
                <a:latin typeface="Times New Roman" panose="02020603050405020304" pitchFamily="18" charset="0"/>
              </a:rPr>
              <a:t>n</a:t>
            </a:r>
            <a:r>
              <a:rPr lang="en-US" altLang="zh-CN" baseline="30000" dirty="0" err="1">
                <a:effectLst/>
                <a:latin typeface="Times New Roman" panose="02020603050405020304" pitchFamily="18" charset="0"/>
              </a:rPr>
              <a:t>2</a:t>
            </a:r>
            <a:r>
              <a:rPr lang="en-US" altLang="zh-CN" dirty="0">
                <a:effectLst/>
                <a:latin typeface="Times New Roman" panose="02020603050405020304" pitchFamily="18" charset="0"/>
              </a:rPr>
              <a:t>)</a:t>
            </a:r>
          </a:p>
          <a:p>
            <a:pPr marL="363855" lvl="1" indent="-363855"/>
            <a:r>
              <a:rPr lang="zh-CN" altLang="en-US" dirty="0">
                <a:effectLst/>
                <a:latin typeface="Times New Roman" panose="02020603050405020304" pitchFamily="18" charset="0"/>
              </a:rPr>
              <a:t>直接插入排序是一种</a:t>
            </a:r>
            <a:r>
              <a:rPr lang="zh-CN" altLang="en-US" b="1" dirty="0">
                <a:solidFill>
                  <a:srgbClr val="FFFF00"/>
                </a:solidFill>
                <a:effectLst/>
                <a:latin typeface="Times New Roman" panose="02020603050405020304" pitchFamily="18" charset="0"/>
              </a:rPr>
              <a:t>稳定</a:t>
            </a:r>
            <a:r>
              <a:rPr lang="zh-CN" altLang="en-US" dirty="0">
                <a:effectLst/>
                <a:latin typeface="Times New Roman" panose="02020603050405020304" pitchFamily="18" charset="0"/>
              </a:rPr>
              <a:t>的排序方法。</a:t>
            </a:r>
          </a:p>
        </p:txBody>
      </p:sp>
      <p:pic>
        <p:nvPicPr>
          <p:cNvPr id="2" name="图片 1"/>
          <p:cNvPicPr>
            <a:picLocks noChangeAspect="1"/>
          </p:cNvPicPr>
          <p:nvPr/>
        </p:nvPicPr>
        <p:blipFill>
          <a:blip r:embed="rId3"/>
          <a:srcRect t="9043"/>
          <a:stretch>
            <a:fillRect/>
          </a:stretch>
        </p:blipFill>
        <p:spPr>
          <a:xfrm>
            <a:off x="828040" y="451485"/>
            <a:ext cx="7523480" cy="8439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684213" y="415925"/>
            <a:ext cx="8210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0" hangingPunct="0"/>
            <a:endParaRPr kumimoji="1" lang="zh-CN" altLang="zh-CN" sz="2400">
              <a:latin typeface="Times New Roman" panose="02020603050405020304" pitchFamily="18" charset="0"/>
              <a:cs typeface="Times New Roman" panose="02020603050405020304" pitchFamily="18" charset="0"/>
            </a:endParaRPr>
          </a:p>
        </p:txBody>
      </p:sp>
      <p:sp>
        <p:nvSpPr>
          <p:cNvPr id="126980" name="Rectangle 4"/>
          <p:cNvSpPr>
            <a:spLocks noGrp="1" noChangeArrowheads="1"/>
          </p:cNvSpPr>
          <p:nvPr>
            <p:ph type="title"/>
          </p:nvPr>
        </p:nvSpPr>
        <p:spPr/>
        <p:txBody>
          <a:bodyPr/>
          <a:lstStyle/>
          <a:p>
            <a:r>
              <a:rPr lang="en-US" altLang="zh-CN" sz="4000" dirty="0"/>
              <a:t>9.2.2 Dichotomy insertion based sorting </a:t>
            </a:r>
          </a:p>
        </p:txBody>
      </p:sp>
      <p:sp>
        <p:nvSpPr>
          <p:cNvPr id="126981" name="Rectangle 5"/>
          <p:cNvSpPr>
            <a:spLocks noGrp="1" noChangeArrowheads="1"/>
          </p:cNvSpPr>
          <p:nvPr>
            <p:ph type="body" idx="1"/>
          </p:nvPr>
        </p:nvSpPr>
        <p:spPr>
          <a:xfrm>
            <a:off x="360000" y="1548000"/>
            <a:ext cx="8229600" cy="4530725"/>
          </a:xfrm>
        </p:spPr>
        <p:txBody>
          <a:bodyPr/>
          <a:lstStyle/>
          <a:p>
            <a:r>
              <a:rPr lang="zh-CN" altLang="en-US" sz="2800" dirty="0">
                <a:effectLst/>
              </a:rPr>
              <a:t>由于插入排序的基本操作是在有序表中进行查找和插入，而查找的过程是可以用折半查找来实现的。由此实现的排序称为</a:t>
            </a:r>
            <a:r>
              <a:rPr lang="zh-CN" altLang="en-US" sz="2800" dirty="0">
                <a:solidFill>
                  <a:srgbClr val="FFFF00"/>
                </a:solidFill>
                <a:effectLst/>
              </a:rPr>
              <a:t>折半插入排序</a:t>
            </a:r>
            <a:r>
              <a:rPr lang="zh-CN" altLang="en-US" sz="2800" dirty="0">
                <a:effectLst/>
              </a:rPr>
              <a:t>。</a:t>
            </a:r>
          </a:p>
          <a:p>
            <a:r>
              <a:rPr lang="zh-CN" altLang="en-US" sz="2800" dirty="0">
                <a:effectLst/>
              </a:rPr>
              <a:t>性能分析：</a:t>
            </a:r>
          </a:p>
          <a:p>
            <a:pPr lvl="1"/>
            <a:r>
              <a:rPr lang="zh-CN" altLang="en-US" sz="2400" dirty="0">
                <a:effectLst/>
              </a:rPr>
              <a:t>空间代价：同上</a:t>
            </a:r>
          </a:p>
          <a:p>
            <a:pPr lvl="1"/>
            <a:r>
              <a:rPr lang="zh-CN" altLang="en-US" sz="2400" dirty="0">
                <a:effectLst/>
              </a:rPr>
              <a:t>时间效率：仅减少了比较次数，移动记录次数不变。</a:t>
            </a:r>
          </a:p>
          <a:p>
            <a:pPr lvl="1"/>
            <a:r>
              <a:rPr lang="zh-CN" altLang="en-US" sz="2400" dirty="0">
                <a:effectLst/>
              </a:rPr>
              <a:t>折半插入排序是一个</a:t>
            </a:r>
            <a:r>
              <a:rPr lang="zh-CN" altLang="en-US" sz="2400" b="1" dirty="0">
                <a:solidFill>
                  <a:srgbClr val="FFFF00"/>
                </a:solidFill>
                <a:effectLst/>
              </a:rPr>
              <a:t>稳定</a:t>
            </a:r>
            <a:r>
              <a:rPr lang="zh-CN" altLang="en-US" sz="2400" dirty="0">
                <a:effectLst/>
              </a:rPr>
              <a:t>的排序方法。</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t>Content</a:t>
            </a:r>
          </a:p>
        </p:txBody>
      </p:sp>
      <p:sp>
        <p:nvSpPr>
          <p:cNvPr id="142339" name="Rectangle 3"/>
          <p:cNvSpPr>
            <a:spLocks noGrp="1" noChangeArrowheads="1"/>
          </p:cNvSpPr>
          <p:nvPr>
            <p:ph type="body" idx="1"/>
          </p:nvPr>
        </p:nvSpPr>
        <p:spPr/>
        <p:txBody>
          <a:bodyPr/>
          <a:lstStyle/>
          <a:p>
            <a:r>
              <a:rPr lang="en-US" altLang="zh-CN" dirty="0">
                <a:solidFill>
                  <a:srgbClr val="FFFF00"/>
                </a:solidFill>
                <a:effectLst/>
              </a:rPr>
              <a:t>Definition and notations of sorting</a:t>
            </a:r>
          </a:p>
          <a:p>
            <a:r>
              <a:rPr lang="en-US" altLang="zh-CN" dirty="0">
                <a:effectLst/>
              </a:rPr>
              <a:t>Insertion based sorting</a:t>
            </a:r>
          </a:p>
          <a:p>
            <a:r>
              <a:rPr lang="en-US" altLang="zh-CN" dirty="0">
                <a:effectLst/>
              </a:rPr>
              <a:t>Swap based sorting</a:t>
            </a:r>
          </a:p>
          <a:p>
            <a:r>
              <a:rPr lang="en-US" altLang="zh-CN" dirty="0">
                <a:effectLst/>
              </a:rPr>
              <a:t>Selection based sorting</a:t>
            </a:r>
          </a:p>
          <a:p>
            <a:r>
              <a:rPr lang="en-US" altLang="zh-CN" dirty="0">
                <a:effectLst/>
              </a:rPr>
              <a:t>Merging based sorting</a:t>
            </a:r>
          </a:p>
          <a:p>
            <a:r>
              <a:rPr lang="en-US" altLang="zh-CN" dirty="0">
                <a:effectLst/>
              </a:rPr>
              <a:t>Radix sorting</a:t>
            </a:r>
          </a:p>
          <a:p>
            <a:r>
              <a:rPr lang="en-US" altLang="zh-CN" dirty="0">
                <a:effectLst/>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5"/>
          <p:cNvSpPr>
            <a:spLocks noChangeArrowheads="1"/>
          </p:cNvSpPr>
          <p:nvPr/>
        </p:nvSpPr>
        <p:spPr bwMode="auto">
          <a:xfrm>
            <a:off x="323850" y="212725"/>
            <a:ext cx="8567738" cy="6186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BinSort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SortObject</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按递增序进行二分法插入排序 *</a:t>
            </a:r>
            <a:r>
              <a:rPr kumimoji="1" lang="en-US" altLang="zh-CN" sz="2200" dirty="0">
                <a:solidFill>
                  <a:srgbClr val="33CC33"/>
                </a:solidFill>
                <a:latin typeface="Times New Roman" panose="02020603050405020304" pitchFamily="18" charset="0"/>
                <a:cs typeface="Times New Roman" panose="02020603050405020304" pitchFamily="18" charset="0"/>
              </a:rPr>
              <a:t>/</a:t>
            </a:r>
          </a:p>
          <a:p>
            <a:pPr eaLnBrk="0" hangingPunct="0"/>
            <a:r>
              <a:rPr kumimoji="1" lang="en-US" altLang="zh-CN" sz="2200" dirty="0">
                <a:latin typeface="Times New Roman" panose="02020603050405020304" pitchFamily="18" charset="0"/>
                <a:cs typeface="Times New Roman" panose="02020603050405020304" pitchFamily="18" charset="0"/>
              </a:rPr>
              <a:t>{</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j, left, mid, right;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temp;</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1;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&lt;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a:t>
            </a:r>
          </a:p>
          <a:p>
            <a:pPr eaLnBrk="0" hangingPunct="0"/>
            <a:r>
              <a:rPr kumimoji="1" lang="en-US" altLang="zh-CN" sz="2200" dirty="0">
                <a:latin typeface="Times New Roman" panose="02020603050405020304" pitchFamily="18" charset="0"/>
                <a:cs typeface="Times New Roman" panose="02020603050405020304" pitchFamily="18" charset="0"/>
              </a:rPr>
              <a:t>                temp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p>
          <a:p>
            <a:pPr eaLnBrk="0" hangingPunct="0"/>
            <a:r>
              <a:rPr kumimoji="1" lang="en-US" altLang="zh-CN" sz="2200" dirty="0">
                <a:latin typeface="Times New Roman" panose="02020603050405020304" pitchFamily="18" charset="0"/>
                <a:cs typeface="Times New Roman" panose="02020603050405020304" pitchFamily="18" charset="0"/>
              </a:rPr>
              <a:t>                left = 0;  right =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1;</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(left &lt;= right) {</a:t>
            </a:r>
          </a:p>
          <a:p>
            <a:pPr eaLnBrk="0" hangingPunct="0"/>
            <a:r>
              <a:rPr kumimoji="1" lang="en-US" altLang="zh-CN" sz="2200" dirty="0">
                <a:latin typeface="Times New Roman" panose="02020603050405020304" pitchFamily="18" charset="0"/>
                <a:cs typeface="Times New Roman" panose="02020603050405020304" pitchFamily="18" charset="0"/>
              </a:rPr>
              <a:t>                        mid=(</a:t>
            </a:r>
            <a:r>
              <a:rPr kumimoji="1" lang="en-US" altLang="zh-CN" sz="2200" dirty="0" err="1">
                <a:latin typeface="Times New Roman" panose="02020603050405020304" pitchFamily="18" charset="0"/>
                <a:cs typeface="Times New Roman" panose="02020603050405020304" pitchFamily="18" charset="0"/>
              </a:rPr>
              <a:t>left+right</a:t>
            </a:r>
            <a:r>
              <a:rPr kumimoji="1" lang="en-US" altLang="zh-CN" sz="2200" dirty="0">
                <a:latin typeface="Times New Roman" panose="02020603050405020304" pitchFamily="18" charset="0"/>
                <a:cs typeface="Times New Roman" panose="02020603050405020304" pitchFamily="18" charset="0"/>
              </a:rPr>
              <a:t>)/2;</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if</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temp.key</a:t>
            </a:r>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&lt;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-&gt;record[mid].key)</a:t>
            </a:r>
          </a:p>
          <a:p>
            <a:pPr eaLnBrk="0" hangingPunct="0"/>
            <a:r>
              <a:rPr kumimoji="1" lang="en-US" altLang="zh-CN" sz="2200" dirty="0">
                <a:latin typeface="Times New Roman" panose="02020603050405020304" pitchFamily="18" charset="0"/>
                <a:cs typeface="Times New Roman" panose="02020603050405020304" pitchFamily="18" charset="0"/>
              </a:rPr>
              <a:t>                                right=mid-1;</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else</a:t>
            </a:r>
          </a:p>
          <a:p>
            <a:pPr eaLnBrk="0" hangingPunct="0"/>
            <a:r>
              <a:rPr kumimoji="1" lang="en-US" altLang="zh-CN" sz="2200" dirty="0">
                <a:latin typeface="Times New Roman" panose="02020603050405020304" pitchFamily="18" charset="0"/>
                <a:cs typeface="Times New Roman" panose="02020603050405020304" pitchFamily="18" charset="0"/>
              </a:rPr>
              <a:t>                                left=</a:t>
            </a:r>
            <a:r>
              <a:rPr kumimoji="1" lang="en-US" altLang="zh-CN" sz="2200" dirty="0" err="1">
                <a:latin typeface="Times New Roman" panose="02020603050405020304" pitchFamily="18" charset="0"/>
                <a:cs typeface="Times New Roman" panose="02020603050405020304" pitchFamily="18" charset="0"/>
              </a:rPr>
              <a:t>mid+1</a:t>
            </a:r>
            <a:r>
              <a:rPr kumimoji="1" lang="en-US" altLang="zh-CN" sz="2200" dirty="0">
                <a:latin typeface="Times New Roman" panose="02020603050405020304" pitchFamily="18" charset="0"/>
                <a:cs typeface="Times New Roman" panose="02020603050405020304" pitchFamily="18" charset="0"/>
              </a:rPr>
              <a:t>;</a:t>
            </a:r>
          </a:p>
          <a:p>
            <a:pPr eaLnBrk="0" hangingPunct="0"/>
            <a:r>
              <a:rPr kumimoji="1" lang="en-US" altLang="zh-CN" sz="2200" dirty="0">
                <a:latin typeface="Times New Roman" panose="02020603050405020304" pitchFamily="18" charset="0"/>
                <a:cs typeface="Times New Roman" panose="02020603050405020304" pitchFamily="18" charset="0"/>
              </a:rPr>
              <a:t>                }</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 </a:t>
            </a:r>
            <a:r>
              <a:rPr kumimoji="1" lang="en-US" altLang="zh-CN" sz="2200" dirty="0">
                <a:latin typeface="Times New Roman" panose="02020603050405020304" pitchFamily="18" charset="0"/>
                <a:cs typeface="Times New Roman" panose="02020603050405020304" pitchFamily="18" charset="0"/>
              </a:rPr>
              <a:t>(j=</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-1;  j&gt;=left;  j--)</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j+1</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if</a:t>
            </a:r>
            <a:r>
              <a:rPr kumimoji="1" lang="en-US" altLang="zh-CN" sz="2200" dirty="0">
                <a:latin typeface="Times New Roman" panose="02020603050405020304" pitchFamily="18" charset="0"/>
                <a:cs typeface="Times New Roman" panose="02020603050405020304" pitchFamily="18" charset="0"/>
              </a:rPr>
              <a:t> (left !=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-&gt;record[left] = temp;</a:t>
            </a:r>
          </a:p>
          <a:p>
            <a:pPr eaLnBrk="0" hangingPunct="0"/>
            <a:r>
              <a:rPr kumimoji="1" lang="en-US" altLang="zh-CN" sz="2200" dirty="0">
                <a:latin typeface="Times New Roman" panose="02020603050405020304" pitchFamily="18" charset="0"/>
                <a:cs typeface="Times New Roman" panose="02020603050405020304" pitchFamily="18" charset="0"/>
              </a:rPr>
              <a:t>        }</a:t>
            </a:r>
          </a:p>
          <a:p>
            <a:pPr eaLnBrk="0" hangingPunct="0"/>
            <a:r>
              <a:rPr kumimoji="1" lang="en-US" altLang="zh-CN" sz="2200" dirty="0">
                <a:latin typeface="Times New Roman" panose="02020603050405020304" pitchFamily="18" charset="0"/>
                <a:cs typeface="Times New Roman" panose="02020603050405020304" pitchFamily="18" charset="0"/>
              </a:rPr>
              <a:t>}</a:t>
            </a:r>
          </a:p>
        </p:txBody>
      </p:sp>
      <p:grpSp>
        <p:nvGrpSpPr>
          <p:cNvPr id="62474" name="Group 10"/>
          <p:cNvGrpSpPr/>
          <p:nvPr/>
        </p:nvGrpSpPr>
        <p:grpSpPr bwMode="auto">
          <a:xfrm>
            <a:off x="1258891" y="1196975"/>
            <a:ext cx="7634291" cy="3444875"/>
            <a:chOff x="793" y="754"/>
            <a:chExt cx="4809" cy="2170"/>
          </a:xfrm>
        </p:grpSpPr>
        <p:sp>
          <p:nvSpPr>
            <p:cNvPr id="62470" name="Rectangle 6"/>
            <p:cNvSpPr>
              <a:spLocks noChangeArrowheads="1"/>
            </p:cNvSpPr>
            <p:nvPr/>
          </p:nvSpPr>
          <p:spPr bwMode="auto">
            <a:xfrm>
              <a:off x="793" y="1450"/>
              <a:ext cx="3810" cy="1474"/>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2473" name="AutoShape 9"/>
            <p:cNvSpPr>
              <a:spLocks noChangeArrowheads="1"/>
            </p:cNvSpPr>
            <p:nvPr/>
          </p:nvSpPr>
          <p:spPr bwMode="auto">
            <a:xfrm>
              <a:off x="4332" y="754"/>
              <a:ext cx="1270" cy="272"/>
            </a:xfrm>
            <a:prstGeom prst="wedgeEllipseCallout">
              <a:avLst>
                <a:gd name="adj1" fmla="val -50944"/>
                <a:gd name="adj2" fmla="val 200366"/>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zh-CN" b="1" dirty="0">
                  <a:solidFill>
                    <a:srgbClr val="FFFF00"/>
                  </a:solidFill>
                </a:rPr>
                <a:t>Compare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9" name="Rectangle 7"/>
          <p:cNvSpPr>
            <a:spLocks noGrp="1" noChangeArrowheads="1"/>
          </p:cNvSpPr>
          <p:nvPr>
            <p:ph type="title"/>
          </p:nvPr>
        </p:nvSpPr>
        <p:spPr>
          <a:xfrm>
            <a:off x="117475" y="278130"/>
            <a:ext cx="8902065" cy="1139825"/>
          </a:xfrm>
        </p:spPr>
        <p:txBody>
          <a:bodyPr/>
          <a:lstStyle/>
          <a:p>
            <a:r>
              <a:rPr lang="en-US" altLang="zh-CN" sz="4000" dirty="0"/>
              <a:t>9.2.3 Two way insertion based sorting </a:t>
            </a:r>
          </a:p>
        </p:txBody>
      </p:sp>
      <p:sp>
        <p:nvSpPr>
          <p:cNvPr id="64520" name="Rectangle 8"/>
          <p:cNvSpPr>
            <a:spLocks noGrp="1" noChangeArrowheads="1"/>
          </p:cNvSpPr>
          <p:nvPr>
            <p:ph type="body" idx="1"/>
          </p:nvPr>
        </p:nvSpPr>
        <p:spPr>
          <a:xfrm>
            <a:off x="360000" y="1548000"/>
            <a:ext cx="8229600" cy="4530725"/>
          </a:xfrm>
        </p:spPr>
        <p:txBody>
          <a:bodyPr/>
          <a:lstStyle/>
          <a:p>
            <a:r>
              <a:rPr lang="en-US" altLang="zh-CN" sz="2800" b="1" dirty="0">
                <a:solidFill>
                  <a:srgbClr val="FFFF00"/>
                </a:solidFill>
                <a:effectLst/>
                <a:latin typeface="Times New Roman" panose="02020603050405020304" pitchFamily="18" charset="0"/>
              </a:rPr>
              <a:t>2-</a:t>
            </a:r>
            <a:r>
              <a:rPr lang="zh-CN" altLang="en-US" sz="2800" b="1" dirty="0">
                <a:solidFill>
                  <a:srgbClr val="FFFF00"/>
                </a:solidFill>
                <a:effectLst/>
                <a:latin typeface="Times New Roman" panose="02020603050405020304" pitchFamily="18" charset="0"/>
              </a:rPr>
              <a:t>路插入排序</a:t>
            </a:r>
            <a:r>
              <a:rPr lang="zh-CN" altLang="en-US" sz="2800" dirty="0">
                <a:effectLst/>
                <a:latin typeface="Times New Roman" panose="02020603050405020304" pitchFamily="18" charset="0"/>
              </a:rPr>
              <a:t>的基本思想是：另设一个和待排序序列</a:t>
            </a:r>
            <a:r>
              <a:rPr kumimoji="1" lang="en-US" altLang="zh-CN" sz="2800" dirty="0" err="1">
                <a:effectLst/>
                <a:latin typeface="Times New Roman" panose="02020603050405020304" pitchFamily="18" charset="0"/>
              </a:rPr>
              <a:t>pvector</a:t>
            </a:r>
            <a:r>
              <a:rPr lang="zh-CN" altLang="en-US" sz="2800" dirty="0">
                <a:effectLst/>
                <a:latin typeface="Times New Roman" panose="02020603050405020304" pitchFamily="18" charset="0"/>
              </a:rPr>
              <a:t>同类型的数组</a:t>
            </a:r>
            <a:r>
              <a:rPr lang="en-US" altLang="zh-CN" sz="2800" i="1" dirty="0">
                <a:effectLst/>
                <a:latin typeface="Times New Roman" panose="02020603050405020304" pitchFamily="18" charset="0"/>
              </a:rPr>
              <a:t>d</a:t>
            </a:r>
            <a:r>
              <a:rPr lang="zh-CN" altLang="en-US" sz="2800" dirty="0">
                <a:effectLst/>
                <a:latin typeface="Times New Roman" panose="02020603050405020304" pitchFamily="18" charset="0"/>
              </a:rPr>
              <a:t>，首先将</a:t>
            </a:r>
            <a:r>
              <a:rPr lang="en-US" altLang="en-US" sz="2800" dirty="0" err="1">
                <a:effectLst/>
                <a:latin typeface="Times New Roman" panose="02020603050405020304" pitchFamily="18" charset="0"/>
              </a:rPr>
              <a:t>pvector</a:t>
            </a:r>
            <a:r>
              <a:rPr lang="en-US" altLang="zh-CN" sz="2800" dirty="0">
                <a:effectLst/>
                <a:latin typeface="Times New Roman" panose="02020603050405020304" pitchFamily="18" charset="0"/>
              </a:rPr>
              <a:t>[1]</a:t>
            </a:r>
            <a:r>
              <a:rPr lang="zh-CN" altLang="en-US" sz="2800" dirty="0">
                <a:effectLst/>
                <a:latin typeface="Times New Roman" panose="02020603050405020304" pitchFamily="18" charset="0"/>
              </a:rPr>
              <a:t>赋值给</a:t>
            </a:r>
            <a:r>
              <a:rPr lang="en-US" altLang="zh-CN" sz="2800" i="1" dirty="0">
                <a:effectLst/>
                <a:latin typeface="Times New Roman" panose="02020603050405020304" pitchFamily="18" charset="0"/>
              </a:rPr>
              <a:t>d</a:t>
            </a:r>
            <a:r>
              <a:rPr lang="en-US" altLang="zh-CN" sz="2800" dirty="0">
                <a:effectLst/>
                <a:latin typeface="Times New Roman" panose="02020603050405020304" pitchFamily="18" charset="0"/>
              </a:rPr>
              <a:t>[1]</a:t>
            </a:r>
            <a:r>
              <a:rPr lang="zh-CN" altLang="en-US" sz="2800" dirty="0">
                <a:effectLst/>
                <a:latin typeface="Times New Roman" panose="02020603050405020304" pitchFamily="18" charset="0"/>
              </a:rPr>
              <a:t>，并将</a:t>
            </a:r>
            <a:r>
              <a:rPr lang="en-US" altLang="zh-CN" sz="2800" i="1" dirty="0">
                <a:effectLst/>
                <a:latin typeface="Times New Roman" panose="02020603050405020304" pitchFamily="18" charset="0"/>
              </a:rPr>
              <a:t>d</a:t>
            </a:r>
            <a:r>
              <a:rPr lang="en-US" altLang="zh-CN" sz="2800" dirty="0">
                <a:effectLst/>
                <a:latin typeface="Times New Roman" panose="02020603050405020304" pitchFamily="18" charset="0"/>
              </a:rPr>
              <a:t>[1]</a:t>
            </a:r>
            <a:r>
              <a:rPr lang="zh-CN" altLang="en-US" sz="2800" dirty="0">
                <a:effectLst/>
                <a:latin typeface="Times New Roman" panose="02020603050405020304" pitchFamily="18" charset="0"/>
              </a:rPr>
              <a:t>看成是在排好序的序列中处于中间位置的记录，然后从</a:t>
            </a:r>
            <a:r>
              <a:rPr lang="en-US" altLang="en-US" sz="2800" dirty="0" err="1">
                <a:effectLst/>
                <a:latin typeface="Times New Roman" panose="02020603050405020304" pitchFamily="18" charset="0"/>
              </a:rPr>
              <a:t>pvector</a:t>
            </a:r>
            <a:r>
              <a:rPr lang="zh-CN" altLang="en-US" sz="2800" dirty="0">
                <a:effectLst/>
                <a:latin typeface="Times New Roman" panose="02020603050405020304" pitchFamily="18" charset="0"/>
              </a:rPr>
              <a:t>中第</a:t>
            </a:r>
            <a:r>
              <a:rPr lang="en-US" altLang="zh-CN" sz="2800" dirty="0">
                <a:effectLst/>
                <a:latin typeface="Times New Roman" panose="02020603050405020304" pitchFamily="18" charset="0"/>
              </a:rPr>
              <a:t>2</a:t>
            </a:r>
            <a:r>
              <a:rPr lang="zh-CN" altLang="en-US" sz="2800" dirty="0">
                <a:effectLst/>
                <a:latin typeface="Times New Roman" panose="02020603050405020304" pitchFamily="18" charset="0"/>
              </a:rPr>
              <a:t>个记录起依次插入到</a:t>
            </a:r>
            <a:r>
              <a:rPr lang="en-US" altLang="zh-CN" sz="2800" i="1" dirty="0">
                <a:effectLst/>
                <a:latin typeface="Times New Roman" panose="02020603050405020304" pitchFamily="18" charset="0"/>
              </a:rPr>
              <a:t>d</a:t>
            </a:r>
            <a:r>
              <a:rPr lang="en-US" altLang="zh-CN" sz="2800" dirty="0">
                <a:effectLst/>
                <a:latin typeface="Times New Roman" panose="02020603050405020304" pitchFamily="18" charset="0"/>
              </a:rPr>
              <a:t>[1]</a:t>
            </a:r>
            <a:r>
              <a:rPr lang="zh-CN" altLang="en-US" sz="2800" dirty="0">
                <a:effectLst/>
                <a:latin typeface="Times New Roman" panose="02020603050405020304" pitchFamily="18" charset="0"/>
              </a:rPr>
              <a:t>之前或之后的有序序列中。</a:t>
            </a:r>
          </a:p>
          <a:p>
            <a:r>
              <a:rPr lang="en-US" altLang="zh-CN" sz="2800" dirty="0">
                <a:effectLst/>
                <a:latin typeface="Times New Roman" panose="02020603050405020304" pitchFamily="18" charset="0"/>
              </a:rPr>
              <a:t>2-</a:t>
            </a:r>
            <a:r>
              <a:rPr lang="zh-CN" altLang="en-US" sz="2800" dirty="0">
                <a:effectLst/>
                <a:latin typeface="Times New Roman" panose="02020603050405020304" pitchFamily="18" charset="0"/>
              </a:rPr>
              <a:t>路插入排序的例子</a:t>
            </a:r>
          </a:p>
          <a:p>
            <a:r>
              <a:rPr lang="zh-CN" altLang="en-US" sz="2800" dirty="0">
                <a:effectLst/>
                <a:latin typeface="Times New Roman" panose="02020603050405020304" pitchFamily="18" charset="0"/>
              </a:rPr>
              <a:t>设两个指针</a:t>
            </a:r>
            <a:r>
              <a:rPr lang="en-US" altLang="zh-CN" sz="2800" dirty="0">
                <a:effectLst/>
                <a:latin typeface="Times New Roman" panose="02020603050405020304" pitchFamily="18" charset="0"/>
              </a:rPr>
              <a:t>first </a:t>
            </a:r>
            <a:r>
              <a:rPr lang="zh-CN" altLang="en-US" sz="2800" dirty="0">
                <a:effectLst/>
                <a:latin typeface="Times New Roman" panose="02020603050405020304" pitchFamily="18" charset="0"/>
              </a:rPr>
              <a:t>和 </a:t>
            </a:r>
            <a:r>
              <a:rPr lang="en-US" altLang="zh-CN" sz="2800" dirty="0">
                <a:effectLst/>
                <a:latin typeface="Times New Roman" panose="02020603050405020304" pitchFamily="18" charset="0"/>
              </a:rPr>
              <a:t>final</a:t>
            </a:r>
            <a:r>
              <a:rPr lang="zh-CN" altLang="en-US" sz="2800" dirty="0">
                <a:effectLst/>
                <a:latin typeface="Times New Roman" panose="02020603050405020304" pitchFamily="18" charset="0"/>
              </a:rPr>
              <a:t>分别指示排序过程中得到的有序序列中的第一个记录和最后一个记录在</a:t>
            </a:r>
            <a:r>
              <a:rPr lang="en-US" altLang="zh-CN" sz="2800" i="1" dirty="0">
                <a:effectLst/>
                <a:latin typeface="Times New Roman" panose="02020603050405020304" pitchFamily="18" charset="0"/>
              </a:rPr>
              <a:t>d</a:t>
            </a:r>
            <a:r>
              <a:rPr lang="zh-CN" altLang="en-US" sz="2800" dirty="0">
                <a:effectLst/>
                <a:latin typeface="Times New Roman" panose="02020603050405020304" pitchFamily="18" charset="0"/>
              </a:rPr>
              <a:t>中的位置。</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20" name="Text Box 44"/>
          <p:cNvSpPr txBox="1">
            <a:spLocks noChangeArrowheads="1"/>
          </p:cNvSpPr>
          <p:nvPr/>
        </p:nvSpPr>
        <p:spPr bwMode="auto">
          <a:xfrm>
            <a:off x="323850" y="549275"/>
            <a:ext cx="849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b="1" dirty="0">
                <a:latin typeface="Times New Roman" panose="02020603050405020304" pitchFamily="18" charset="0"/>
                <a:cs typeface="Times New Roman" panose="02020603050405020304" pitchFamily="18" charset="0"/>
              </a:rPr>
              <a:t>初始关键字：	</a:t>
            </a:r>
            <a:r>
              <a:rPr kumimoji="1" lang="en-US" altLang="zh-CN" sz="2400" b="1" dirty="0">
                <a:latin typeface="Times New Roman" panose="02020603050405020304" pitchFamily="18" charset="0"/>
                <a:cs typeface="Times New Roman" panose="02020603050405020304" pitchFamily="18" charset="0"/>
              </a:rPr>
              <a:t>49    38    65    97    76    13    27    49*</a:t>
            </a:r>
          </a:p>
        </p:txBody>
      </p:sp>
      <p:sp>
        <p:nvSpPr>
          <p:cNvPr id="152621" name="Text Box 45"/>
          <p:cNvSpPr txBox="1">
            <a:spLocks noChangeArrowheads="1"/>
          </p:cNvSpPr>
          <p:nvPr/>
        </p:nvSpPr>
        <p:spPr bwMode="auto">
          <a:xfrm>
            <a:off x="447675" y="1217613"/>
            <a:ext cx="82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dirty="0" err="1">
                <a:latin typeface="Times New Roman" panose="02020603050405020304" pitchFamily="18" charset="0"/>
                <a:ea typeface="宋体" panose="02010600030101010101" pitchFamily="2" charset="-122"/>
              </a:rPr>
              <a:t>i</a:t>
            </a:r>
            <a:r>
              <a:rPr kumimoji="1" lang="en-US" altLang="zh-CN" sz="2400" b="1" dirty="0">
                <a:latin typeface="Times New Roman" panose="02020603050405020304" pitchFamily="18" charset="0"/>
                <a:ea typeface="宋体" panose="02010600030101010101" pitchFamily="2" charset="-122"/>
              </a:rPr>
              <a:t>=1:		         (49)</a:t>
            </a:r>
          </a:p>
        </p:txBody>
      </p:sp>
      <p:sp>
        <p:nvSpPr>
          <p:cNvPr id="152622" name="Text Box 46"/>
          <p:cNvSpPr txBox="1">
            <a:spLocks noChangeArrowheads="1"/>
          </p:cNvSpPr>
          <p:nvPr/>
        </p:nvSpPr>
        <p:spPr bwMode="auto">
          <a:xfrm>
            <a:off x="3059113" y="1773238"/>
            <a:ext cx="7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first</a:t>
            </a:r>
          </a:p>
        </p:txBody>
      </p:sp>
      <p:sp>
        <p:nvSpPr>
          <p:cNvPr id="152623" name="Line 47"/>
          <p:cNvSpPr>
            <a:spLocks noChangeShapeType="1"/>
          </p:cNvSpPr>
          <p:nvPr/>
        </p:nvSpPr>
        <p:spPr bwMode="auto">
          <a:xfrm flipV="1">
            <a:off x="3276600" y="1628775"/>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624" name="Line 48"/>
          <p:cNvSpPr>
            <a:spLocks noChangeShapeType="1"/>
          </p:cNvSpPr>
          <p:nvPr/>
        </p:nvSpPr>
        <p:spPr bwMode="auto">
          <a:xfrm flipV="1">
            <a:off x="3779838" y="1628775"/>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625" name="Text Box 49"/>
          <p:cNvSpPr txBox="1">
            <a:spLocks noChangeArrowheads="1"/>
          </p:cNvSpPr>
          <p:nvPr/>
        </p:nvSpPr>
        <p:spPr bwMode="auto">
          <a:xfrm>
            <a:off x="447675" y="2276475"/>
            <a:ext cx="82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dirty="0" err="1">
                <a:latin typeface="Times New Roman" panose="02020603050405020304" pitchFamily="18" charset="0"/>
                <a:ea typeface="宋体" panose="02010600030101010101" pitchFamily="2" charset="-122"/>
              </a:rPr>
              <a:t>i</a:t>
            </a:r>
            <a:r>
              <a:rPr kumimoji="1" lang="en-US" altLang="zh-CN" sz="2400" b="1" dirty="0">
                <a:latin typeface="Times New Roman" panose="02020603050405020304" pitchFamily="18" charset="0"/>
                <a:ea typeface="宋体" panose="02010600030101010101" pitchFamily="2" charset="-122"/>
              </a:rPr>
              <a:t>=2:		         (49)				        (38)</a:t>
            </a:r>
          </a:p>
        </p:txBody>
      </p:sp>
      <p:sp>
        <p:nvSpPr>
          <p:cNvPr id="152626" name="Text Box 50"/>
          <p:cNvSpPr txBox="1">
            <a:spLocks noChangeArrowheads="1"/>
          </p:cNvSpPr>
          <p:nvPr/>
        </p:nvSpPr>
        <p:spPr bwMode="auto">
          <a:xfrm>
            <a:off x="3059113" y="2832100"/>
            <a:ext cx="86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final</a:t>
            </a:r>
          </a:p>
        </p:txBody>
      </p:sp>
      <p:sp>
        <p:nvSpPr>
          <p:cNvPr id="152627" name="Line 51"/>
          <p:cNvSpPr>
            <a:spLocks noChangeShapeType="1"/>
          </p:cNvSpPr>
          <p:nvPr/>
        </p:nvSpPr>
        <p:spPr bwMode="auto">
          <a:xfrm flipV="1">
            <a:off x="3276600" y="2687638"/>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628" name="Line 52"/>
          <p:cNvSpPr>
            <a:spLocks noChangeShapeType="1"/>
          </p:cNvSpPr>
          <p:nvPr/>
        </p:nvSpPr>
        <p:spPr bwMode="auto">
          <a:xfrm flipV="1">
            <a:off x="7812088" y="2687638"/>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629" name="Rectangle 53"/>
          <p:cNvSpPr>
            <a:spLocks noChangeArrowheads="1"/>
          </p:cNvSpPr>
          <p:nvPr/>
        </p:nvSpPr>
        <p:spPr bwMode="auto">
          <a:xfrm>
            <a:off x="7451725" y="2852738"/>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dirty="0">
                <a:solidFill>
                  <a:srgbClr val="FFFF00"/>
                </a:solidFill>
                <a:latin typeface="Times New Roman" panose="02020603050405020304" pitchFamily="18" charset="0"/>
                <a:ea typeface="宋体" panose="02010600030101010101" pitchFamily="2" charset="-122"/>
              </a:rPr>
              <a:t>first</a:t>
            </a:r>
          </a:p>
        </p:txBody>
      </p:sp>
      <p:sp>
        <p:nvSpPr>
          <p:cNvPr id="152630" name="Text Box 54"/>
          <p:cNvSpPr txBox="1">
            <a:spLocks noChangeArrowheads="1"/>
          </p:cNvSpPr>
          <p:nvPr/>
        </p:nvSpPr>
        <p:spPr bwMode="auto">
          <a:xfrm>
            <a:off x="447675" y="3259138"/>
            <a:ext cx="82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latin typeface="Times New Roman" panose="02020603050405020304" pitchFamily="18" charset="0"/>
                <a:ea typeface="宋体" panose="02010600030101010101" pitchFamily="2" charset="-122"/>
              </a:rPr>
              <a:t>i=3:		         (49      65)			        (38)</a:t>
            </a:r>
          </a:p>
        </p:txBody>
      </p:sp>
      <p:sp>
        <p:nvSpPr>
          <p:cNvPr id="152631" name="Text Box 55"/>
          <p:cNvSpPr txBox="1">
            <a:spLocks noChangeArrowheads="1"/>
          </p:cNvSpPr>
          <p:nvPr/>
        </p:nvSpPr>
        <p:spPr bwMode="auto">
          <a:xfrm>
            <a:off x="3851275" y="3814763"/>
            <a:ext cx="86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final</a:t>
            </a:r>
          </a:p>
        </p:txBody>
      </p:sp>
      <p:sp>
        <p:nvSpPr>
          <p:cNvPr id="152632" name="Line 56"/>
          <p:cNvSpPr>
            <a:spLocks noChangeShapeType="1"/>
          </p:cNvSpPr>
          <p:nvPr/>
        </p:nvSpPr>
        <p:spPr bwMode="auto">
          <a:xfrm flipV="1">
            <a:off x="4068763" y="3670300"/>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633" name="Line 57"/>
          <p:cNvSpPr>
            <a:spLocks noChangeShapeType="1"/>
          </p:cNvSpPr>
          <p:nvPr/>
        </p:nvSpPr>
        <p:spPr bwMode="auto">
          <a:xfrm flipV="1">
            <a:off x="7812088" y="3670300"/>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634" name="Rectangle 58"/>
          <p:cNvSpPr>
            <a:spLocks noChangeArrowheads="1"/>
          </p:cNvSpPr>
          <p:nvPr/>
        </p:nvSpPr>
        <p:spPr bwMode="auto">
          <a:xfrm>
            <a:off x="7451725" y="3835400"/>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dirty="0">
                <a:solidFill>
                  <a:srgbClr val="FFFF00"/>
                </a:solidFill>
                <a:latin typeface="Times New Roman" panose="02020603050405020304" pitchFamily="18" charset="0"/>
                <a:ea typeface="宋体" panose="02010600030101010101" pitchFamily="2" charset="-122"/>
              </a:rPr>
              <a:t>first</a:t>
            </a:r>
          </a:p>
        </p:txBody>
      </p:sp>
      <p:sp>
        <p:nvSpPr>
          <p:cNvPr id="152635" name="Text Box 59"/>
          <p:cNvSpPr txBox="1">
            <a:spLocks noChangeArrowheads="1"/>
          </p:cNvSpPr>
          <p:nvPr/>
        </p:nvSpPr>
        <p:spPr bwMode="auto">
          <a:xfrm>
            <a:off x="447675" y="4340225"/>
            <a:ext cx="82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latin typeface="Times New Roman" panose="02020603050405020304" pitchFamily="18" charset="0"/>
                <a:ea typeface="宋体" panose="02010600030101010101" pitchFamily="2" charset="-122"/>
              </a:rPr>
              <a:t>i=4:		         (49      65      97)			        (38)</a:t>
            </a:r>
          </a:p>
        </p:txBody>
      </p:sp>
      <p:sp>
        <p:nvSpPr>
          <p:cNvPr id="152636" name="Text Box 60"/>
          <p:cNvSpPr txBox="1">
            <a:spLocks noChangeArrowheads="1"/>
          </p:cNvSpPr>
          <p:nvPr/>
        </p:nvSpPr>
        <p:spPr bwMode="auto">
          <a:xfrm>
            <a:off x="4643438" y="4895850"/>
            <a:ext cx="86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final</a:t>
            </a:r>
          </a:p>
        </p:txBody>
      </p:sp>
      <p:sp>
        <p:nvSpPr>
          <p:cNvPr id="152637" name="Line 61"/>
          <p:cNvSpPr>
            <a:spLocks noChangeShapeType="1"/>
          </p:cNvSpPr>
          <p:nvPr/>
        </p:nvSpPr>
        <p:spPr bwMode="auto">
          <a:xfrm flipV="1">
            <a:off x="4860925" y="4751388"/>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638" name="Line 62"/>
          <p:cNvSpPr>
            <a:spLocks noChangeShapeType="1"/>
          </p:cNvSpPr>
          <p:nvPr/>
        </p:nvSpPr>
        <p:spPr bwMode="auto">
          <a:xfrm flipV="1">
            <a:off x="7812088" y="4751388"/>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639" name="Rectangle 63"/>
          <p:cNvSpPr>
            <a:spLocks noChangeArrowheads="1"/>
          </p:cNvSpPr>
          <p:nvPr/>
        </p:nvSpPr>
        <p:spPr bwMode="auto">
          <a:xfrm>
            <a:off x="7451725" y="4916488"/>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dirty="0">
                <a:solidFill>
                  <a:srgbClr val="FFFF00"/>
                </a:solidFill>
                <a:latin typeface="Times New Roman" panose="02020603050405020304" pitchFamily="18" charset="0"/>
                <a:ea typeface="宋体" panose="02010600030101010101" pitchFamily="2" charset="-122"/>
              </a:rPr>
              <a:t>first</a:t>
            </a:r>
          </a:p>
        </p:txBody>
      </p:sp>
      <p:sp>
        <p:nvSpPr>
          <p:cNvPr id="3" name="矩形 2"/>
          <p:cNvSpPr/>
          <p:nvPr/>
        </p:nvSpPr>
        <p:spPr>
          <a:xfrm>
            <a:off x="3622940" y="1773238"/>
            <a:ext cx="747320" cy="461665"/>
          </a:xfrm>
          <a:prstGeom prst="rect">
            <a:avLst/>
          </a:prstGeom>
        </p:spPr>
        <p:txBody>
          <a:bodyPr wrap="none">
            <a:spAutoFit/>
          </a:bodyPr>
          <a:lstStyle/>
          <a:p>
            <a:pPr lvl="0" eaLnBrk="0" hangingPunct="0">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final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2621"/>
                                        </p:tgtEl>
                                        <p:attrNameLst>
                                          <p:attrName>style.visibility</p:attrName>
                                        </p:attrNameLst>
                                      </p:cBhvr>
                                      <p:to>
                                        <p:strVal val="visible"/>
                                      </p:to>
                                    </p:set>
                                    <p:animEffect transition="in" filter="barn(inVertical)">
                                      <p:cBhvr>
                                        <p:cTn id="7" dur="500"/>
                                        <p:tgtEl>
                                          <p:spTgt spid="15262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2622"/>
                                        </p:tgtEl>
                                        <p:attrNameLst>
                                          <p:attrName>style.visibility</p:attrName>
                                        </p:attrNameLst>
                                      </p:cBhvr>
                                      <p:to>
                                        <p:strVal val="visible"/>
                                      </p:to>
                                    </p:set>
                                    <p:animEffect transition="in" filter="barn(inVertical)">
                                      <p:cBhvr>
                                        <p:cTn id="10" dur="500"/>
                                        <p:tgtEl>
                                          <p:spTgt spid="15262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2623"/>
                                        </p:tgtEl>
                                        <p:attrNameLst>
                                          <p:attrName>style.visibility</p:attrName>
                                        </p:attrNameLst>
                                      </p:cBhvr>
                                      <p:to>
                                        <p:strVal val="visible"/>
                                      </p:to>
                                    </p:set>
                                    <p:animEffect transition="in" filter="barn(inVertical)">
                                      <p:cBhvr>
                                        <p:cTn id="13" dur="500"/>
                                        <p:tgtEl>
                                          <p:spTgt spid="15262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52624"/>
                                        </p:tgtEl>
                                        <p:attrNameLst>
                                          <p:attrName>style.visibility</p:attrName>
                                        </p:attrNameLst>
                                      </p:cBhvr>
                                      <p:to>
                                        <p:strVal val="visible"/>
                                      </p:to>
                                    </p:set>
                                    <p:animEffect transition="in" filter="barn(inVertical)">
                                      <p:cBhvr>
                                        <p:cTn id="16" dur="500"/>
                                        <p:tgtEl>
                                          <p:spTgt spid="152624"/>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52625"/>
                                        </p:tgtEl>
                                        <p:attrNameLst>
                                          <p:attrName>style.visibility</p:attrName>
                                        </p:attrNameLst>
                                      </p:cBhvr>
                                      <p:to>
                                        <p:strVal val="visible"/>
                                      </p:to>
                                    </p:set>
                                    <p:animEffect transition="in" filter="barn(inVertical)">
                                      <p:cBhvr>
                                        <p:cTn id="24" dur="500"/>
                                        <p:tgtEl>
                                          <p:spTgt spid="152625"/>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52626"/>
                                        </p:tgtEl>
                                        <p:attrNameLst>
                                          <p:attrName>style.visibility</p:attrName>
                                        </p:attrNameLst>
                                      </p:cBhvr>
                                      <p:to>
                                        <p:strVal val="visible"/>
                                      </p:to>
                                    </p:set>
                                    <p:animEffect transition="in" filter="barn(inVertical)">
                                      <p:cBhvr>
                                        <p:cTn id="27" dur="500"/>
                                        <p:tgtEl>
                                          <p:spTgt spid="152626"/>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52627"/>
                                        </p:tgtEl>
                                        <p:attrNameLst>
                                          <p:attrName>style.visibility</p:attrName>
                                        </p:attrNameLst>
                                      </p:cBhvr>
                                      <p:to>
                                        <p:strVal val="visible"/>
                                      </p:to>
                                    </p:set>
                                    <p:animEffect transition="in" filter="barn(inVertical)">
                                      <p:cBhvr>
                                        <p:cTn id="30" dur="500"/>
                                        <p:tgtEl>
                                          <p:spTgt spid="152627"/>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52628"/>
                                        </p:tgtEl>
                                        <p:attrNameLst>
                                          <p:attrName>style.visibility</p:attrName>
                                        </p:attrNameLst>
                                      </p:cBhvr>
                                      <p:to>
                                        <p:strVal val="visible"/>
                                      </p:to>
                                    </p:set>
                                    <p:animEffect transition="in" filter="barn(inVertical)">
                                      <p:cBhvr>
                                        <p:cTn id="33" dur="500"/>
                                        <p:tgtEl>
                                          <p:spTgt spid="15262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52629"/>
                                        </p:tgtEl>
                                        <p:attrNameLst>
                                          <p:attrName>style.visibility</p:attrName>
                                        </p:attrNameLst>
                                      </p:cBhvr>
                                      <p:to>
                                        <p:strVal val="visible"/>
                                      </p:to>
                                    </p:set>
                                    <p:animEffect transition="in" filter="barn(inVertical)">
                                      <p:cBhvr>
                                        <p:cTn id="36" dur="500"/>
                                        <p:tgtEl>
                                          <p:spTgt spid="152629"/>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52630"/>
                                        </p:tgtEl>
                                        <p:attrNameLst>
                                          <p:attrName>style.visibility</p:attrName>
                                        </p:attrNameLst>
                                      </p:cBhvr>
                                      <p:to>
                                        <p:strVal val="visible"/>
                                      </p:to>
                                    </p:set>
                                    <p:animEffect transition="in" filter="barn(inVertical)">
                                      <p:cBhvr>
                                        <p:cTn id="41" dur="500"/>
                                        <p:tgtEl>
                                          <p:spTgt spid="152630"/>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52631"/>
                                        </p:tgtEl>
                                        <p:attrNameLst>
                                          <p:attrName>style.visibility</p:attrName>
                                        </p:attrNameLst>
                                      </p:cBhvr>
                                      <p:to>
                                        <p:strVal val="visible"/>
                                      </p:to>
                                    </p:set>
                                    <p:animEffect transition="in" filter="barn(inVertical)">
                                      <p:cBhvr>
                                        <p:cTn id="44" dur="500"/>
                                        <p:tgtEl>
                                          <p:spTgt spid="152631"/>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52632"/>
                                        </p:tgtEl>
                                        <p:attrNameLst>
                                          <p:attrName>style.visibility</p:attrName>
                                        </p:attrNameLst>
                                      </p:cBhvr>
                                      <p:to>
                                        <p:strVal val="visible"/>
                                      </p:to>
                                    </p:set>
                                    <p:animEffect transition="in" filter="barn(inVertical)">
                                      <p:cBhvr>
                                        <p:cTn id="47" dur="500"/>
                                        <p:tgtEl>
                                          <p:spTgt spid="152632"/>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52633"/>
                                        </p:tgtEl>
                                        <p:attrNameLst>
                                          <p:attrName>style.visibility</p:attrName>
                                        </p:attrNameLst>
                                      </p:cBhvr>
                                      <p:to>
                                        <p:strVal val="visible"/>
                                      </p:to>
                                    </p:set>
                                    <p:animEffect transition="in" filter="barn(inVertical)">
                                      <p:cBhvr>
                                        <p:cTn id="50" dur="500"/>
                                        <p:tgtEl>
                                          <p:spTgt spid="152633"/>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152634"/>
                                        </p:tgtEl>
                                        <p:attrNameLst>
                                          <p:attrName>style.visibility</p:attrName>
                                        </p:attrNameLst>
                                      </p:cBhvr>
                                      <p:to>
                                        <p:strVal val="visible"/>
                                      </p:to>
                                    </p:set>
                                    <p:animEffect transition="in" filter="barn(inVertical)">
                                      <p:cBhvr>
                                        <p:cTn id="53" dur="500"/>
                                        <p:tgtEl>
                                          <p:spTgt spid="152634"/>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152635"/>
                                        </p:tgtEl>
                                        <p:attrNameLst>
                                          <p:attrName>style.visibility</p:attrName>
                                        </p:attrNameLst>
                                      </p:cBhvr>
                                      <p:to>
                                        <p:strVal val="visible"/>
                                      </p:to>
                                    </p:set>
                                    <p:animEffect transition="in" filter="barn(inVertical)">
                                      <p:cBhvr>
                                        <p:cTn id="58" dur="500"/>
                                        <p:tgtEl>
                                          <p:spTgt spid="152635"/>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152636"/>
                                        </p:tgtEl>
                                        <p:attrNameLst>
                                          <p:attrName>style.visibility</p:attrName>
                                        </p:attrNameLst>
                                      </p:cBhvr>
                                      <p:to>
                                        <p:strVal val="visible"/>
                                      </p:to>
                                    </p:set>
                                    <p:animEffect transition="in" filter="barn(inVertical)">
                                      <p:cBhvr>
                                        <p:cTn id="61" dur="500"/>
                                        <p:tgtEl>
                                          <p:spTgt spid="152636"/>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152637"/>
                                        </p:tgtEl>
                                        <p:attrNameLst>
                                          <p:attrName>style.visibility</p:attrName>
                                        </p:attrNameLst>
                                      </p:cBhvr>
                                      <p:to>
                                        <p:strVal val="visible"/>
                                      </p:to>
                                    </p:set>
                                    <p:animEffect transition="in" filter="barn(inVertical)">
                                      <p:cBhvr>
                                        <p:cTn id="64" dur="500"/>
                                        <p:tgtEl>
                                          <p:spTgt spid="152637"/>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152638"/>
                                        </p:tgtEl>
                                        <p:attrNameLst>
                                          <p:attrName>style.visibility</p:attrName>
                                        </p:attrNameLst>
                                      </p:cBhvr>
                                      <p:to>
                                        <p:strVal val="visible"/>
                                      </p:to>
                                    </p:set>
                                    <p:animEffect transition="in" filter="barn(inVertical)">
                                      <p:cBhvr>
                                        <p:cTn id="67" dur="500"/>
                                        <p:tgtEl>
                                          <p:spTgt spid="152638"/>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152639"/>
                                        </p:tgtEl>
                                        <p:attrNameLst>
                                          <p:attrName>style.visibility</p:attrName>
                                        </p:attrNameLst>
                                      </p:cBhvr>
                                      <p:to>
                                        <p:strVal val="visible"/>
                                      </p:to>
                                    </p:set>
                                    <p:animEffect transition="in" filter="barn(inVertical)">
                                      <p:cBhvr>
                                        <p:cTn id="70" dur="500"/>
                                        <p:tgtEl>
                                          <p:spTgt spid="152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21" grpId="0"/>
      <p:bldP spid="152622" grpId="0"/>
      <p:bldP spid="152623" grpId="0" animBg="1"/>
      <p:bldP spid="152624" grpId="0" animBg="1"/>
      <p:bldP spid="152625" grpId="0"/>
      <p:bldP spid="152626" grpId="0"/>
      <p:bldP spid="152627" grpId="0" animBg="1"/>
      <p:bldP spid="152628" grpId="0" animBg="1"/>
      <p:bldP spid="152629" grpId="0"/>
      <p:bldP spid="152630" grpId="0"/>
      <p:bldP spid="152631" grpId="0"/>
      <p:bldP spid="152632" grpId="0" animBg="1"/>
      <p:bldP spid="152633" grpId="0" animBg="1"/>
      <p:bldP spid="152634" grpId="0"/>
      <p:bldP spid="152635" grpId="0"/>
      <p:bldP spid="152636" grpId="0"/>
      <p:bldP spid="152637" grpId="0" animBg="1"/>
      <p:bldP spid="152638" grpId="0" animBg="1"/>
      <p:bldP spid="152639"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Text Box 4"/>
          <p:cNvSpPr txBox="1">
            <a:spLocks noChangeArrowheads="1"/>
          </p:cNvSpPr>
          <p:nvPr/>
        </p:nvSpPr>
        <p:spPr bwMode="auto">
          <a:xfrm>
            <a:off x="447675" y="1268413"/>
            <a:ext cx="82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latin typeface="Times New Roman" panose="02020603050405020304" pitchFamily="18" charset="0"/>
                <a:ea typeface="宋体" panose="02010600030101010101" pitchFamily="2" charset="-122"/>
              </a:rPr>
              <a:t>i=5:		         (49    65    76    97)	                  (38)</a:t>
            </a:r>
          </a:p>
        </p:txBody>
      </p:sp>
      <p:sp>
        <p:nvSpPr>
          <p:cNvPr id="153605" name="Text Box 5"/>
          <p:cNvSpPr txBox="1">
            <a:spLocks noChangeArrowheads="1"/>
          </p:cNvSpPr>
          <p:nvPr/>
        </p:nvSpPr>
        <p:spPr bwMode="auto">
          <a:xfrm>
            <a:off x="4930775" y="1824038"/>
            <a:ext cx="86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final</a:t>
            </a:r>
          </a:p>
        </p:txBody>
      </p:sp>
      <p:sp>
        <p:nvSpPr>
          <p:cNvPr id="153606" name="Line 6"/>
          <p:cNvSpPr>
            <a:spLocks noChangeShapeType="1"/>
          </p:cNvSpPr>
          <p:nvPr/>
        </p:nvSpPr>
        <p:spPr bwMode="auto">
          <a:xfrm flipV="1">
            <a:off x="5148263" y="1679575"/>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07" name="Line 7"/>
          <p:cNvSpPr>
            <a:spLocks noChangeShapeType="1"/>
          </p:cNvSpPr>
          <p:nvPr/>
        </p:nvSpPr>
        <p:spPr bwMode="auto">
          <a:xfrm flipV="1">
            <a:off x="7667625" y="1679575"/>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08" name="Rectangle 8"/>
          <p:cNvSpPr>
            <a:spLocks noChangeArrowheads="1"/>
          </p:cNvSpPr>
          <p:nvPr/>
        </p:nvSpPr>
        <p:spPr bwMode="auto">
          <a:xfrm>
            <a:off x="7451725" y="1844675"/>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a:solidFill>
                  <a:srgbClr val="FFFF00"/>
                </a:solidFill>
                <a:latin typeface="Times New Roman" panose="02020603050405020304" pitchFamily="18" charset="0"/>
                <a:ea typeface="宋体" panose="02010600030101010101" pitchFamily="2" charset="-122"/>
              </a:rPr>
              <a:t>first</a:t>
            </a:r>
          </a:p>
        </p:txBody>
      </p:sp>
      <p:sp>
        <p:nvSpPr>
          <p:cNvPr id="153609" name="Text Box 9"/>
          <p:cNvSpPr txBox="1">
            <a:spLocks noChangeArrowheads="1"/>
          </p:cNvSpPr>
          <p:nvPr/>
        </p:nvSpPr>
        <p:spPr bwMode="auto">
          <a:xfrm>
            <a:off x="323850" y="549275"/>
            <a:ext cx="82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b="1" dirty="0">
                <a:latin typeface="Times New Roman" panose="02020603050405020304" pitchFamily="18" charset="0"/>
                <a:cs typeface="Times New Roman" panose="02020603050405020304" pitchFamily="18" charset="0"/>
              </a:rPr>
              <a:t>初始关键字：	</a:t>
            </a:r>
            <a:r>
              <a:rPr kumimoji="1" lang="en-US" altLang="zh-CN" sz="2400" b="1" dirty="0">
                <a:latin typeface="Times New Roman" panose="02020603050405020304" pitchFamily="18" charset="0"/>
                <a:cs typeface="Times New Roman" panose="02020603050405020304" pitchFamily="18" charset="0"/>
              </a:rPr>
              <a:t>49    38    65    97    76    13    27    49*</a:t>
            </a:r>
          </a:p>
        </p:txBody>
      </p:sp>
      <p:sp>
        <p:nvSpPr>
          <p:cNvPr id="153610" name="Text Box 10"/>
          <p:cNvSpPr txBox="1">
            <a:spLocks noChangeArrowheads="1"/>
          </p:cNvSpPr>
          <p:nvPr/>
        </p:nvSpPr>
        <p:spPr bwMode="auto">
          <a:xfrm>
            <a:off x="447675" y="2466975"/>
            <a:ext cx="82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latin typeface="Times New Roman" panose="02020603050405020304" pitchFamily="18" charset="0"/>
                <a:ea typeface="宋体" panose="02010600030101010101" pitchFamily="2" charset="-122"/>
              </a:rPr>
              <a:t>i=6:		         (49    65    76    97)	           (13    38)</a:t>
            </a:r>
          </a:p>
        </p:txBody>
      </p:sp>
      <p:sp>
        <p:nvSpPr>
          <p:cNvPr id="153611" name="Text Box 11"/>
          <p:cNvSpPr txBox="1">
            <a:spLocks noChangeArrowheads="1"/>
          </p:cNvSpPr>
          <p:nvPr/>
        </p:nvSpPr>
        <p:spPr bwMode="auto">
          <a:xfrm>
            <a:off x="4930775" y="3022600"/>
            <a:ext cx="86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final</a:t>
            </a:r>
          </a:p>
        </p:txBody>
      </p:sp>
      <p:sp>
        <p:nvSpPr>
          <p:cNvPr id="153612" name="Line 12"/>
          <p:cNvSpPr>
            <a:spLocks noChangeShapeType="1"/>
          </p:cNvSpPr>
          <p:nvPr/>
        </p:nvSpPr>
        <p:spPr bwMode="auto">
          <a:xfrm flipV="1">
            <a:off x="5148263" y="2878138"/>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13" name="Line 13"/>
          <p:cNvSpPr>
            <a:spLocks noChangeShapeType="1"/>
          </p:cNvSpPr>
          <p:nvPr/>
        </p:nvSpPr>
        <p:spPr bwMode="auto">
          <a:xfrm flipV="1">
            <a:off x="7092950" y="2878138"/>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14" name="Rectangle 14"/>
          <p:cNvSpPr>
            <a:spLocks noChangeArrowheads="1"/>
          </p:cNvSpPr>
          <p:nvPr/>
        </p:nvSpPr>
        <p:spPr bwMode="auto">
          <a:xfrm>
            <a:off x="6877050" y="3043238"/>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a:solidFill>
                  <a:srgbClr val="FFFF00"/>
                </a:solidFill>
                <a:latin typeface="Times New Roman" panose="02020603050405020304" pitchFamily="18" charset="0"/>
                <a:ea typeface="宋体" panose="02010600030101010101" pitchFamily="2" charset="-122"/>
              </a:rPr>
              <a:t>first</a:t>
            </a:r>
          </a:p>
        </p:txBody>
      </p:sp>
      <p:sp>
        <p:nvSpPr>
          <p:cNvPr id="153615" name="Text Box 15"/>
          <p:cNvSpPr txBox="1">
            <a:spLocks noChangeArrowheads="1"/>
          </p:cNvSpPr>
          <p:nvPr/>
        </p:nvSpPr>
        <p:spPr bwMode="auto">
          <a:xfrm>
            <a:off x="447675" y="3690938"/>
            <a:ext cx="82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latin typeface="Times New Roman" panose="02020603050405020304" pitchFamily="18" charset="0"/>
                <a:ea typeface="宋体" panose="02010600030101010101" pitchFamily="2" charset="-122"/>
              </a:rPr>
              <a:t>i=7:		         (49    65    76    97)	     (13    27   38)</a:t>
            </a:r>
          </a:p>
        </p:txBody>
      </p:sp>
      <p:sp>
        <p:nvSpPr>
          <p:cNvPr id="153616" name="Text Box 16"/>
          <p:cNvSpPr txBox="1">
            <a:spLocks noChangeArrowheads="1"/>
          </p:cNvSpPr>
          <p:nvPr/>
        </p:nvSpPr>
        <p:spPr bwMode="auto">
          <a:xfrm>
            <a:off x="4930775" y="4246563"/>
            <a:ext cx="86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a:solidFill>
                  <a:srgbClr val="FFFF00"/>
                </a:solidFill>
                <a:latin typeface="Times New Roman" panose="02020603050405020304" pitchFamily="18" charset="0"/>
                <a:ea typeface="宋体" panose="02010600030101010101" pitchFamily="2" charset="-122"/>
              </a:rPr>
              <a:t>final</a:t>
            </a:r>
          </a:p>
        </p:txBody>
      </p:sp>
      <p:sp>
        <p:nvSpPr>
          <p:cNvPr id="153617" name="Line 17"/>
          <p:cNvSpPr>
            <a:spLocks noChangeShapeType="1"/>
          </p:cNvSpPr>
          <p:nvPr/>
        </p:nvSpPr>
        <p:spPr bwMode="auto">
          <a:xfrm flipV="1">
            <a:off x="5148263" y="4102100"/>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18" name="Line 18"/>
          <p:cNvSpPr>
            <a:spLocks noChangeShapeType="1"/>
          </p:cNvSpPr>
          <p:nvPr/>
        </p:nvSpPr>
        <p:spPr bwMode="auto">
          <a:xfrm flipV="1">
            <a:off x="6677025" y="4102100"/>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19" name="Rectangle 19"/>
          <p:cNvSpPr>
            <a:spLocks noChangeArrowheads="1"/>
          </p:cNvSpPr>
          <p:nvPr/>
        </p:nvSpPr>
        <p:spPr bwMode="auto">
          <a:xfrm>
            <a:off x="6461125" y="4267200"/>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a:solidFill>
                  <a:srgbClr val="FFFF00"/>
                </a:solidFill>
                <a:latin typeface="Times New Roman" panose="02020603050405020304" pitchFamily="18" charset="0"/>
                <a:ea typeface="宋体" panose="02010600030101010101" pitchFamily="2" charset="-122"/>
              </a:rPr>
              <a:t>first</a:t>
            </a:r>
          </a:p>
        </p:txBody>
      </p:sp>
      <p:sp>
        <p:nvSpPr>
          <p:cNvPr id="153620" name="Text Box 20"/>
          <p:cNvSpPr txBox="1">
            <a:spLocks noChangeArrowheads="1"/>
          </p:cNvSpPr>
          <p:nvPr/>
        </p:nvSpPr>
        <p:spPr bwMode="auto">
          <a:xfrm>
            <a:off x="447675" y="4916488"/>
            <a:ext cx="82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dirty="0" err="1">
                <a:latin typeface="Times New Roman" panose="02020603050405020304" pitchFamily="18" charset="0"/>
                <a:ea typeface="宋体" panose="02010600030101010101" pitchFamily="2" charset="-122"/>
              </a:rPr>
              <a:t>i</a:t>
            </a:r>
            <a:r>
              <a:rPr kumimoji="1" lang="en-US" altLang="zh-CN" sz="2400" b="1" dirty="0">
                <a:latin typeface="Times New Roman" panose="02020603050405020304" pitchFamily="18" charset="0"/>
                <a:ea typeface="宋体" panose="02010600030101010101" pitchFamily="2" charset="-122"/>
              </a:rPr>
              <a:t>=8:		         (49    49*  65    76    97       13    27   38)</a:t>
            </a:r>
          </a:p>
        </p:txBody>
      </p:sp>
      <p:sp>
        <p:nvSpPr>
          <p:cNvPr id="153621" name="Text Box 21"/>
          <p:cNvSpPr txBox="1">
            <a:spLocks noChangeArrowheads="1"/>
          </p:cNvSpPr>
          <p:nvPr/>
        </p:nvSpPr>
        <p:spPr bwMode="auto">
          <a:xfrm>
            <a:off x="5508625" y="5472113"/>
            <a:ext cx="86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final</a:t>
            </a:r>
          </a:p>
        </p:txBody>
      </p:sp>
      <p:sp>
        <p:nvSpPr>
          <p:cNvPr id="153622" name="Line 22"/>
          <p:cNvSpPr>
            <a:spLocks noChangeShapeType="1"/>
          </p:cNvSpPr>
          <p:nvPr/>
        </p:nvSpPr>
        <p:spPr bwMode="auto">
          <a:xfrm flipV="1">
            <a:off x="5726113" y="5327650"/>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23" name="Line 23"/>
          <p:cNvSpPr>
            <a:spLocks noChangeShapeType="1"/>
          </p:cNvSpPr>
          <p:nvPr/>
        </p:nvSpPr>
        <p:spPr bwMode="auto">
          <a:xfrm flipV="1">
            <a:off x="6677025" y="5327650"/>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24" name="Rectangle 24"/>
          <p:cNvSpPr>
            <a:spLocks noChangeArrowheads="1"/>
          </p:cNvSpPr>
          <p:nvPr/>
        </p:nvSpPr>
        <p:spPr bwMode="auto">
          <a:xfrm>
            <a:off x="6461125" y="5492750"/>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a:solidFill>
                  <a:srgbClr val="FFFF00"/>
                </a:solidFill>
                <a:latin typeface="Times New Roman" panose="02020603050405020304" pitchFamily="18" charset="0"/>
                <a:ea typeface="宋体" panose="02010600030101010101" pitchFamily="2" charset="-122"/>
              </a:rPr>
              <a:t>first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3604"/>
                                        </p:tgtEl>
                                        <p:attrNameLst>
                                          <p:attrName>style.visibility</p:attrName>
                                        </p:attrNameLst>
                                      </p:cBhvr>
                                      <p:to>
                                        <p:strVal val="visible"/>
                                      </p:to>
                                    </p:set>
                                    <p:animEffect transition="in" filter="barn(inVertical)">
                                      <p:cBhvr>
                                        <p:cTn id="7" dur="500"/>
                                        <p:tgtEl>
                                          <p:spTgt spid="15360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3605"/>
                                        </p:tgtEl>
                                        <p:attrNameLst>
                                          <p:attrName>style.visibility</p:attrName>
                                        </p:attrNameLst>
                                      </p:cBhvr>
                                      <p:to>
                                        <p:strVal val="visible"/>
                                      </p:to>
                                    </p:set>
                                    <p:animEffect transition="in" filter="barn(inVertical)">
                                      <p:cBhvr>
                                        <p:cTn id="10" dur="500"/>
                                        <p:tgtEl>
                                          <p:spTgt spid="15360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3606"/>
                                        </p:tgtEl>
                                        <p:attrNameLst>
                                          <p:attrName>style.visibility</p:attrName>
                                        </p:attrNameLst>
                                      </p:cBhvr>
                                      <p:to>
                                        <p:strVal val="visible"/>
                                      </p:to>
                                    </p:set>
                                    <p:animEffect transition="in" filter="barn(inVertical)">
                                      <p:cBhvr>
                                        <p:cTn id="13" dur="500"/>
                                        <p:tgtEl>
                                          <p:spTgt spid="15360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53607"/>
                                        </p:tgtEl>
                                        <p:attrNameLst>
                                          <p:attrName>style.visibility</p:attrName>
                                        </p:attrNameLst>
                                      </p:cBhvr>
                                      <p:to>
                                        <p:strVal val="visible"/>
                                      </p:to>
                                    </p:set>
                                    <p:animEffect transition="in" filter="barn(inVertical)">
                                      <p:cBhvr>
                                        <p:cTn id="16" dur="500"/>
                                        <p:tgtEl>
                                          <p:spTgt spid="15360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53608"/>
                                        </p:tgtEl>
                                        <p:attrNameLst>
                                          <p:attrName>style.visibility</p:attrName>
                                        </p:attrNameLst>
                                      </p:cBhvr>
                                      <p:to>
                                        <p:strVal val="visible"/>
                                      </p:to>
                                    </p:set>
                                    <p:animEffect transition="in" filter="barn(inVertical)">
                                      <p:cBhvr>
                                        <p:cTn id="19" dur="500"/>
                                        <p:tgtEl>
                                          <p:spTgt spid="15360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53610"/>
                                        </p:tgtEl>
                                        <p:attrNameLst>
                                          <p:attrName>style.visibility</p:attrName>
                                        </p:attrNameLst>
                                      </p:cBhvr>
                                      <p:to>
                                        <p:strVal val="visible"/>
                                      </p:to>
                                    </p:set>
                                    <p:animEffect transition="in" filter="barn(inVertical)">
                                      <p:cBhvr>
                                        <p:cTn id="24" dur="500"/>
                                        <p:tgtEl>
                                          <p:spTgt spid="153610"/>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53611"/>
                                        </p:tgtEl>
                                        <p:attrNameLst>
                                          <p:attrName>style.visibility</p:attrName>
                                        </p:attrNameLst>
                                      </p:cBhvr>
                                      <p:to>
                                        <p:strVal val="visible"/>
                                      </p:to>
                                    </p:set>
                                    <p:animEffect transition="in" filter="barn(inVertical)">
                                      <p:cBhvr>
                                        <p:cTn id="27" dur="500"/>
                                        <p:tgtEl>
                                          <p:spTgt spid="153611"/>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53612"/>
                                        </p:tgtEl>
                                        <p:attrNameLst>
                                          <p:attrName>style.visibility</p:attrName>
                                        </p:attrNameLst>
                                      </p:cBhvr>
                                      <p:to>
                                        <p:strVal val="visible"/>
                                      </p:to>
                                    </p:set>
                                    <p:animEffect transition="in" filter="barn(inVertical)">
                                      <p:cBhvr>
                                        <p:cTn id="30" dur="500"/>
                                        <p:tgtEl>
                                          <p:spTgt spid="153612"/>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53613"/>
                                        </p:tgtEl>
                                        <p:attrNameLst>
                                          <p:attrName>style.visibility</p:attrName>
                                        </p:attrNameLst>
                                      </p:cBhvr>
                                      <p:to>
                                        <p:strVal val="visible"/>
                                      </p:to>
                                    </p:set>
                                    <p:animEffect transition="in" filter="barn(inVertical)">
                                      <p:cBhvr>
                                        <p:cTn id="33" dur="500"/>
                                        <p:tgtEl>
                                          <p:spTgt spid="153613"/>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53614"/>
                                        </p:tgtEl>
                                        <p:attrNameLst>
                                          <p:attrName>style.visibility</p:attrName>
                                        </p:attrNameLst>
                                      </p:cBhvr>
                                      <p:to>
                                        <p:strVal val="visible"/>
                                      </p:to>
                                    </p:set>
                                    <p:animEffect transition="in" filter="barn(inVertical)">
                                      <p:cBhvr>
                                        <p:cTn id="36" dur="500"/>
                                        <p:tgtEl>
                                          <p:spTgt spid="153614"/>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53615"/>
                                        </p:tgtEl>
                                        <p:attrNameLst>
                                          <p:attrName>style.visibility</p:attrName>
                                        </p:attrNameLst>
                                      </p:cBhvr>
                                      <p:to>
                                        <p:strVal val="visible"/>
                                      </p:to>
                                    </p:set>
                                    <p:animEffect transition="in" filter="barn(inVertical)">
                                      <p:cBhvr>
                                        <p:cTn id="41" dur="500"/>
                                        <p:tgtEl>
                                          <p:spTgt spid="153615"/>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53616"/>
                                        </p:tgtEl>
                                        <p:attrNameLst>
                                          <p:attrName>style.visibility</p:attrName>
                                        </p:attrNameLst>
                                      </p:cBhvr>
                                      <p:to>
                                        <p:strVal val="visible"/>
                                      </p:to>
                                    </p:set>
                                    <p:animEffect transition="in" filter="barn(inVertical)">
                                      <p:cBhvr>
                                        <p:cTn id="44" dur="500"/>
                                        <p:tgtEl>
                                          <p:spTgt spid="153616"/>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53617"/>
                                        </p:tgtEl>
                                        <p:attrNameLst>
                                          <p:attrName>style.visibility</p:attrName>
                                        </p:attrNameLst>
                                      </p:cBhvr>
                                      <p:to>
                                        <p:strVal val="visible"/>
                                      </p:to>
                                    </p:set>
                                    <p:animEffect transition="in" filter="barn(inVertical)">
                                      <p:cBhvr>
                                        <p:cTn id="47" dur="500"/>
                                        <p:tgtEl>
                                          <p:spTgt spid="153617"/>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53618"/>
                                        </p:tgtEl>
                                        <p:attrNameLst>
                                          <p:attrName>style.visibility</p:attrName>
                                        </p:attrNameLst>
                                      </p:cBhvr>
                                      <p:to>
                                        <p:strVal val="visible"/>
                                      </p:to>
                                    </p:set>
                                    <p:animEffect transition="in" filter="barn(inVertical)">
                                      <p:cBhvr>
                                        <p:cTn id="50" dur="500"/>
                                        <p:tgtEl>
                                          <p:spTgt spid="153618"/>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153619"/>
                                        </p:tgtEl>
                                        <p:attrNameLst>
                                          <p:attrName>style.visibility</p:attrName>
                                        </p:attrNameLst>
                                      </p:cBhvr>
                                      <p:to>
                                        <p:strVal val="visible"/>
                                      </p:to>
                                    </p:set>
                                    <p:animEffect transition="in" filter="barn(inVertical)">
                                      <p:cBhvr>
                                        <p:cTn id="53" dur="500"/>
                                        <p:tgtEl>
                                          <p:spTgt spid="153619"/>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153620"/>
                                        </p:tgtEl>
                                        <p:attrNameLst>
                                          <p:attrName>style.visibility</p:attrName>
                                        </p:attrNameLst>
                                      </p:cBhvr>
                                      <p:to>
                                        <p:strVal val="visible"/>
                                      </p:to>
                                    </p:set>
                                    <p:animEffect transition="in" filter="barn(inVertical)">
                                      <p:cBhvr>
                                        <p:cTn id="58" dur="500"/>
                                        <p:tgtEl>
                                          <p:spTgt spid="153620"/>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153621"/>
                                        </p:tgtEl>
                                        <p:attrNameLst>
                                          <p:attrName>style.visibility</p:attrName>
                                        </p:attrNameLst>
                                      </p:cBhvr>
                                      <p:to>
                                        <p:strVal val="visible"/>
                                      </p:to>
                                    </p:set>
                                    <p:animEffect transition="in" filter="barn(inVertical)">
                                      <p:cBhvr>
                                        <p:cTn id="61" dur="500"/>
                                        <p:tgtEl>
                                          <p:spTgt spid="153621"/>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153622"/>
                                        </p:tgtEl>
                                        <p:attrNameLst>
                                          <p:attrName>style.visibility</p:attrName>
                                        </p:attrNameLst>
                                      </p:cBhvr>
                                      <p:to>
                                        <p:strVal val="visible"/>
                                      </p:to>
                                    </p:set>
                                    <p:animEffect transition="in" filter="barn(inVertical)">
                                      <p:cBhvr>
                                        <p:cTn id="64" dur="500"/>
                                        <p:tgtEl>
                                          <p:spTgt spid="153622"/>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153623"/>
                                        </p:tgtEl>
                                        <p:attrNameLst>
                                          <p:attrName>style.visibility</p:attrName>
                                        </p:attrNameLst>
                                      </p:cBhvr>
                                      <p:to>
                                        <p:strVal val="visible"/>
                                      </p:to>
                                    </p:set>
                                    <p:animEffect transition="in" filter="barn(inVertical)">
                                      <p:cBhvr>
                                        <p:cTn id="67" dur="500"/>
                                        <p:tgtEl>
                                          <p:spTgt spid="153623"/>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153624"/>
                                        </p:tgtEl>
                                        <p:attrNameLst>
                                          <p:attrName>style.visibility</p:attrName>
                                        </p:attrNameLst>
                                      </p:cBhvr>
                                      <p:to>
                                        <p:strVal val="visible"/>
                                      </p:to>
                                    </p:set>
                                    <p:animEffect transition="in" filter="barn(inVertical)">
                                      <p:cBhvr>
                                        <p:cTn id="70" dur="500"/>
                                        <p:tgtEl>
                                          <p:spTgt spid="153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p:bldP spid="153605" grpId="0"/>
      <p:bldP spid="153606" grpId="0" animBg="1"/>
      <p:bldP spid="153607" grpId="0" animBg="1"/>
      <p:bldP spid="153608" grpId="0"/>
      <p:bldP spid="153610" grpId="0"/>
      <p:bldP spid="153611" grpId="0"/>
      <p:bldP spid="153612" grpId="0" animBg="1"/>
      <p:bldP spid="153613" grpId="0" animBg="1"/>
      <p:bldP spid="153614" grpId="0"/>
      <p:bldP spid="153615" grpId="0"/>
      <p:bldP spid="153616" grpId="0"/>
      <p:bldP spid="153617" grpId="0" animBg="1"/>
      <p:bldP spid="153618" grpId="0" animBg="1"/>
      <p:bldP spid="153619" grpId="0"/>
      <p:bldP spid="153620" grpId="0"/>
      <p:bldP spid="153621" grpId="0"/>
      <p:bldP spid="153622" grpId="0" animBg="1"/>
      <p:bldP spid="153623" grpId="0" animBg="1"/>
      <p:bldP spid="1536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dirty="0"/>
              <a:t>Algorithm analysis</a:t>
            </a:r>
          </a:p>
        </p:txBody>
      </p:sp>
      <p:sp>
        <p:nvSpPr>
          <p:cNvPr id="154627" name="Rectangle 3"/>
          <p:cNvSpPr>
            <a:spLocks noGrp="1" noChangeArrowheads="1"/>
          </p:cNvSpPr>
          <p:nvPr>
            <p:ph type="body" idx="1"/>
          </p:nvPr>
        </p:nvSpPr>
        <p:spPr>
          <a:xfrm>
            <a:off x="360000" y="1548000"/>
            <a:ext cx="8229600" cy="4530725"/>
          </a:xfrm>
        </p:spPr>
        <p:txBody>
          <a:bodyPr/>
          <a:lstStyle/>
          <a:p>
            <a:pPr>
              <a:lnSpc>
                <a:spcPct val="105000"/>
              </a:lnSpc>
            </a:pPr>
            <a:r>
              <a:rPr lang="zh-CN" altLang="en-US" sz="2800" dirty="0">
                <a:effectLst/>
                <a:latin typeface="Times New Roman" panose="02020603050405020304" pitchFamily="18" charset="0"/>
              </a:rPr>
              <a:t>在</a:t>
            </a:r>
            <a:r>
              <a:rPr lang="en-US" altLang="zh-CN" sz="2800" dirty="0">
                <a:effectLst/>
                <a:latin typeface="Times New Roman" panose="02020603050405020304" pitchFamily="18" charset="0"/>
              </a:rPr>
              <a:t>2-</a:t>
            </a:r>
            <a:r>
              <a:rPr lang="zh-CN" altLang="en-US" sz="2800" dirty="0">
                <a:effectLst/>
                <a:latin typeface="Times New Roman" panose="02020603050405020304" pitchFamily="18" charset="0"/>
              </a:rPr>
              <a:t>路插入排序中，移动记录的次数约为</a:t>
            </a:r>
            <a:r>
              <a:rPr lang="en-US" altLang="zh-CN" sz="2800" i="1" dirty="0" err="1">
                <a:effectLst/>
                <a:latin typeface="Times New Roman" panose="02020603050405020304" pitchFamily="18" charset="0"/>
              </a:rPr>
              <a:t>n</a:t>
            </a:r>
            <a:r>
              <a:rPr lang="en-US" altLang="zh-CN" sz="2800" baseline="30000" dirty="0" err="1">
                <a:effectLst/>
                <a:latin typeface="Times New Roman" panose="02020603050405020304" pitchFamily="18" charset="0"/>
              </a:rPr>
              <a:t>2</a:t>
            </a:r>
            <a:r>
              <a:rPr lang="en-US" altLang="zh-CN" sz="2800" dirty="0">
                <a:effectLst/>
                <a:latin typeface="Times New Roman" panose="02020603050405020304" pitchFamily="18" charset="0"/>
              </a:rPr>
              <a:t>/8</a:t>
            </a:r>
            <a:r>
              <a:rPr lang="zh-CN" altLang="en-US" sz="2800" dirty="0">
                <a:effectLst/>
                <a:latin typeface="Times New Roman" panose="02020603050405020304" pitchFamily="18" charset="0"/>
              </a:rPr>
              <a:t>。</a:t>
            </a:r>
          </a:p>
          <a:p>
            <a:pPr>
              <a:lnSpc>
                <a:spcPct val="105000"/>
              </a:lnSpc>
            </a:pPr>
            <a:r>
              <a:rPr lang="en-US" altLang="zh-CN" sz="2800" dirty="0">
                <a:effectLst/>
                <a:latin typeface="Times New Roman" panose="02020603050405020304" pitchFamily="18" charset="0"/>
              </a:rPr>
              <a:t>2-</a:t>
            </a:r>
            <a:r>
              <a:rPr lang="zh-CN" altLang="en-US" sz="2800" dirty="0">
                <a:effectLst/>
                <a:latin typeface="Times New Roman" panose="02020603050405020304" pitchFamily="18" charset="0"/>
              </a:rPr>
              <a:t>路插入排序需要</a:t>
            </a:r>
            <a:r>
              <a:rPr lang="en-US" altLang="zh-CN" sz="2800" i="1" dirty="0">
                <a:effectLst/>
                <a:latin typeface="Times New Roman" panose="02020603050405020304" pitchFamily="18" charset="0"/>
              </a:rPr>
              <a:t>n</a:t>
            </a:r>
            <a:r>
              <a:rPr lang="zh-CN" altLang="en-US" sz="2800" dirty="0">
                <a:effectLst/>
                <a:latin typeface="Times New Roman" panose="02020603050405020304" pitchFamily="18" charset="0"/>
              </a:rPr>
              <a:t>个辅助存储空间。</a:t>
            </a:r>
          </a:p>
          <a:p>
            <a:pPr>
              <a:lnSpc>
                <a:spcPct val="105000"/>
              </a:lnSpc>
            </a:pPr>
            <a:endParaRPr lang="zh-CN" altLang="en-US" sz="2800" dirty="0">
              <a:effectLst/>
              <a:latin typeface="Times New Roman" panose="02020603050405020304" pitchFamily="18" charset="0"/>
            </a:endParaRPr>
          </a:p>
          <a:p>
            <a:pPr>
              <a:lnSpc>
                <a:spcPct val="105000"/>
              </a:lnSpc>
            </a:pPr>
            <a:r>
              <a:rPr lang="zh-CN" altLang="en-US" sz="2800" dirty="0">
                <a:effectLst/>
                <a:latin typeface="Times New Roman" panose="02020603050405020304" pitchFamily="18" charset="0"/>
              </a:rPr>
              <a:t>注意：</a:t>
            </a:r>
            <a:r>
              <a:rPr lang="en-US" altLang="zh-CN" sz="2800" dirty="0" err="1">
                <a:effectLst/>
                <a:latin typeface="Times New Roman" panose="02020603050405020304" pitchFamily="18" charset="0"/>
              </a:rPr>
              <a:t>pvector</a:t>
            </a:r>
            <a:r>
              <a:rPr lang="en-US" altLang="zh-CN" sz="2800" dirty="0">
                <a:effectLst/>
                <a:latin typeface="Times New Roman" panose="02020603050405020304" pitchFamily="18" charset="0"/>
              </a:rPr>
              <a:t>[1]</a:t>
            </a:r>
            <a:r>
              <a:rPr lang="zh-CN" altLang="en-US" sz="2800" dirty="0">
                <a:effectLst/>
                <a:latin typeface="Times New Roman" panose="02020603050405020304" pitchFamily="18" charset="0"/>
              </a:rPr>
              <a:t>若是待排序记录中关键字最小或最大的记录，</a:t>
            </a:r>
            <a:r>
              <a:rPr lang="en-US" altLang="zh-CN" sz="2800" dirty="0">
                <a:effectLst/>
                <a:latin typeface="Times New Roman" panose="02020603050405020304" pitchFamily="18" charset="0"/>
              </a:rPr>
              <a:t>2-</a:t>
            </a:r>
            <a:r>
              <a:rPr lang="zh-CN" altLang="en-US" sz="2800" dirty="0">
                <a:effectLst/>
                <a:latin typeface="Times New Roman" panose="02020603050405020304" pitchFamily="18" charset="0"/>
              </a:rPr>
              <a:t>路插入排序就</a:t>
            </a:r>
            <a:r>
              <a:rPr lang="zh-CN" altLang="en-US" sz="2800" b="1" dirty="0">
                <a:solidFill>
                  <a:srgbClr val="FFFF00"/>
                </a:solidFill>
                <a:effectLst/>
                <a:latin typeface="Times New Roman" panose="02020603050405020304" pitchFamily="18" charset="0"/>
              </a:rPr>
              <a:t>退化</a:t>
            </a:r>
            <a:r>
              <a:rPr lang="zh-CN" altLang="en-US" sz="2800" dirty="0">
                <a:effectLst/>
                <a:latin typeface="Times New Roman" panose="02020603050405020304" pitchFamily="18" charset="0"/>
              </a:rPr>
              <a:t>为直接插入排序。</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Text Box 5"/>
          <p:cNvSpPr txBox="1">
            <a:spLocks noChangeArrowheads="1"/>
          </p:cNvSpPr>
          <p:nvPr/>
        </p:nvSpPr>
        <p:spPr bwMode="auto">
          <a:xfrm>
            <a:off x="323850" y="1772920"/>
            <a:ext cx="8492490" cy="34150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kumimoji="1" lang="en-US" altLang="zh-CN" sz="2400" dirty="0"/>
              <a:t>        </a:t>
            </a:r>
            <a:r>
              <a:rPr kumimoji="1" lang="zh-CN" altLang="en-US" sz="2400" dirty="0"/>
              <a:t>又称“</a:t>
            </a:r>
            <a:r>
              <a:rPr kumimoji="1" lang="zh-CN" altLang="en-US" sz="2400" b="1" dirty="0">
                <a:solidFill>
                  <a:srgbClr val="FFFF00"/>
                </a:solidFill>
              </a:rPr>
              <a:t>缩小增量排序</a:t>
            </a:r>
            <a:r>
              <a:rPr kumimoji="1" lang="zh-CN" altLang="en-US" sz="2400" dirty="0"/>
              <a:t>”。</a:t>
            </a:r>
          </a:p>
          <a:p>
            <a:r>
              <a:rPr kumimoji="1" lang="zh-CN" altLang="en-US" sz="2400" dirty="0"/>
              <a:t>        从直接插入排序的分析可知，当待排记录序列为“正序”时，其时间复杂度可提高到</a:t>
            </a:r>
            <a:r>
              <a:rPr kumimoji="1" lang="en-US" altLang="zh-CN" sz="2400" dirty="0">
                <a:latin typeface="Times New Roman" panose="02020603050405020304" pitchFamily="18" charset="0"/>
              </a:rPr>
              <a:t>O(</a:t>
            </a:r>
            <a:r>
              <a:rPr kumimoji="1" lang="en-US" altLang="zh-CN" sz="2400" i="1" dirty="0">
                <a:latin typeface="Times New Roman" panose="02020603050405020304" pitchFamily="18" charset="0"/>
              </a:rPr>
              <a:t>n</a:t>
            </a:r>
            <a:r>
              <a:rPr kumimoji="1" lang="en-US" altLang="zh-CN" sz="2400" dirty="0">
                <a:latin typeface="Times New Roman" panose="02020603050405020304" pitchFamily="18" charset="0"/>
              </a:rPr>
              <a:t>)</a:t>
            </a:r>
            <a:r>
              <a:rPr kumimoji="1" lang="zh-CN" altLang="en-US" sz="2400" dirty="0">
                <a:latin typeface="Times New Roman" panose="02020603050405020304" pitchFamily="18" charset="0"/>
              </a:rPr>
              <a:t>。</a:t>
            </a:r>
            <a:endParaRPr kumimoji="1" lang="en-US" altLang="zh-CN" sz="2400" dirty="0">
              <a:latin typeface="Times New Roman" panose="02020603050405020304" pitchFamily="18" charset="0"/>
            </a:endParaRPr>
          </a:p>
          <a:p>
            <a:r>
              <a:rPr kumimoji="1" lang="en-US" altLang="zh-CN" sz="2400" dirty="0">
                <a:latin typeface="Times New Roman" panose="02020603050405020304" pitchFamily="18" charset="0"/>
              </a:rPr>
              <a:t>        </a:t>
            </a:r>
            <a:r>
              <a:rPr kumimoji="1" lang="zh-CN" altLang="en-US" sz="2400" dirty="0"/>
              <a:t>由此可设想，（</a:t>
            </a:r>
            <a:r>
              <a:rPr kumimoji="1" lang="en-US" altLang="zh-CN" sz="2400" dirty="0"/>
              <a:t>1</a:t>
            </a:r>
            <a:r>
              <a:rPr kumimoji="1" lang="zh-CN" altLang="en-US" sz="2400" dirty="0"/>
              <a:t>）若待排记录序列按关键字“</a:t>
            </a:r>
            <a:r>
              <a:rPr kumimoji="1" lang="zh-CN" altLang="en-US" sz="2400" b="1" dirty="0">
                <a:solidFill>
                  <a:srgbClr val="FFFF00"/>
                </a:solidFill>
              </a:rPr>
              <a:t>基本有序</a:t>
            </a:r>
            <a:r>
              <a:rPr kumimoji="1" lang="zh-CN" altLang="en-US" sz="2400" dirty="0"/>
              <a:t>”时，（</a:t>
            </a:r>
            <a:r>
              <a:rPr kumimoji="1" lang="en-US" altLang="zh-CN" sz="2400" dirty="0"/>
              <a:t>2</a:t>
            </a:r>
            <a:r>
              <a:rPr kumimoji="1" lang="zh-CN" altLang="en-US" sz="2400" dirty="0"/>
              <a:t>）在</a:t>
            </a:r>
            <a:r>
              <a:rPr kumimoji="1" lang="en-US" altLang="zh-CN" sz="2400" i="1" dirty="0">
                <a:latin typeface="Times New Roman" panose="02020603050405020304" pitchFamily="18" charset="0"/>
              </a:rPr>
              <a:t>n</a:t>
            </a:r>
            <a:r>
              <a:rPr kumimoji="1" lang="zh-CN" altLang="en-US" sz="2400" dirty="0"/>
              <a:t>值较小时</a:t>
            </a:r>
            <a:r>
              <a:rPr kumimoji="1" lang="zh-CN" altLang="en-US" sz="2400" dirty="0">
                <a:sym typeface="+mn-ea"/>
              </a:rPr>
              <a:t>，直接插入排序的效率也比较高</a:t>
            </a:r>
            <a:r>
              <a:rPr kumimoji="1" lang="zh-CN" altLang="en-US" sz="2400" dirty="0"/>
              <a:t>。因此从这两点出发设计一种算法就可以提高排序的效率。</a:t>
            </a:r>
          </a:p>
          <a:p>
            <a:r>
              <a:rPr kumimoji="1" lang="zh-CN" altLang="en-US" sz="2400" dirty="0"/>
              <a:t>        先将整个待排记录序列分割成若干个子序列分别进行直接插入排序，待整个序列中的记录“</a:t>
            </a:r>
            <a:r>
              <a:rPr kumimoji="1" lang="zh-CN" altLang="en-US" sz="2400" b="1" dirty="0">
                <a:solidFill>
                  <a:srgbClr val="FFFF00"/>
                </a:solidFill>
              </a:rPr>
              <a:t>基本有序</a:t>
            </a:r>
            <a:r>
              <a:rPr kumimoji="1" lang="zh-CN" altLang="en-US" sz="2400" dirty="0"/>
              <a:t>“时，再对全体记录进行一次直接插入排序，就可以完成整个的排序工作。</a:t>
            </a:r>
          </a:p>
        </p:txBody>
      </p:sp>
      <p:sp>
        <p:nvSpPr>
          <p:cNvPr id="65543" name="Rectangle 7"/>
          <p:cNvSpPr>
            <a:spLocks noGrp="1" noChangeArrowheads="1"/>
          </p:cNvSpPr>
          <p:nvPr>
            <p:ph type="title"/>
          </p:nvPr>
        </p:nvSpPr>
        <p:spPr/>
        <p:txBody>
          <a:bodyPr/>
          <a:lstStyle/>
          <a:p>
            <a:r>
              <a:rPr lang="en-US" altLang="zh-CN" dirty="0"/>
              <a:t>9.2.4 Shell sorting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5541">
                                            <p:txEl>
                                              <p:pRg st="1" end="1"/>
                                            </p:txEl>
                                          </p:spTgt>
                                        </p:tgtEl>
                                        <p:attrNameLst>
                                          <p:attrName>style.visibility</p:attrName>
                                        </p:attrNameLst>
                                      </p:cBhvr>
                                      <p:to>
                                        <p:strVal val="visible"/>
                                      </p:to>
                                    </p:set>
                                    <p:animEffect transition="in" filter="fade">
                                      <p:cBhvr>
                                        <p:cTn id="7" dur="1000"/>
                                        <p:tgtEl>
                                          <p:spTgt spid="65541">
                                            <p:txEl>
                                              <p:pRg st="1" end="1"/>
                                            </p:txEl>
                                          </p:spTgt>
                                        </p:tgtEl>
                                      </p:cBhvr>
                                    </p:animEffect>
                                    <p:anim calcmode="lin" valueType="num">
                                      <p:cBhvr>
                                        <p:cTn id="8" dur="1000" fill="hold"/>
                                        <p:tgtEl>
                                          <p:spTgt spid="6554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554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5541">
                                            <p:txEl>
                                              <p:pRg st="2" end="2"/>
                                            </p:txEl>
                                          </p:spTgt>
                                        </p:tgtEl>
                                        <p:attrNameLst>
                                          <p:attrName>style.visibility</p:attrName>
                                        </p:attrNameLst>
                                      </p:cBhvr>
                                      <p:to>
                                        <p:strVal val="visible"/>
                                      </p:to>
                                    </p:set>
                                    <p:animEffect transition="in" filter="fade">
                                      <p:cBhvr>
                                        <p:cTn id="14" dur="1000"/>
                                        <p:tgtEl>
                                          <p:spTgt spid="65541">
                                            <p:txEl>
                                              <p:pRg st="2" end="2"/>
                                            </p:txEl>
                                          </p:spTgt>
                                        </p:tgtEl>
                                      </p:cBhvr>
                                    </p:animEffect>
                                    <p:anim calcmode="lin" valueType="num">
                                      <p:cBhvr>
                                        <p:cTn id="15" dur="1000" fill="hold"/>
                                        <p:tgtEl>
                                          <p:spTgt spid="6554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554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5541">
                                            <p:txEl>
                                              <p:pRg st="3" end="3"/>
                                            </p:txEl>
                                          </p:spTgt>
                                        </p:tgtEl>
                                        <p:attrNameLst>
                                          <p:attrName>style.visibility</p:attrName>
                                        </p:attrNameLst>
                                      </p:cBhvr>
                                      <p:to>
                                        <p:strVal val="visible"/>
                                      </p:to>
                                    </p:set>
                                    <p:animEffect transition="in" filter="fade">
                                      <p:cBhvr>
                                        <p:cTn id="21" dur="1000"/>
                                        <p:tgtEl>
                                          <p:spTgt spid="65541">
                                            <p:txEl>
                                              <p:pRg st="3" end="3"/>
                                            </p:txEl>
                                          </p:spTgt>
                                        </p:tgtEl>
                                      </p:cBhvr>
                                    </p:animEffect>
                                    <p:anim calcmode="lin" valueType="num">
                                      <p:cBhvr>
                                        <p:cTn id="22" dur="1000" fill="hold"/>
                                        <p:tgtEl>
                                          <p:spTgt spid="6554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554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Text Box 5"/>
          <p:cNvSpPr txBox="1">
            <a:spLocks noChangeArrowheads="1"/>
          </p:cNvSpPr>
          <p:nvPr/>
        </p:nvSpPr>
        <p:spPr bwMode="auto">
          <a:xfrm>
            <a:off x="360000" y="228600"/>
            <a:ext cx="8515350" cy="637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例如：待排序序列为</a:t>
            </a:r>
            <a:r>
              <a:rPr kumimoji="1" lang="en-US" altLang="zh-CN" sz="2400" dirty="0">
                <a:latin typeface="Times New Roman" panose="02020603050405020304" pitchFamily="18" charset="0"/>
                <a:cs typeface="Times New Roman" panose="02020603050405020304" pitchFamily="18" charset="0"/>
              </a:rPr>
              <a:t>49, 38, 65, 97, 13, 76, 27, 49*</a:t>
            </a:r>
            <a:r>
              <a:rPr kumimoji="1" lang="zh-CN" altLang="en-US" sz="2400" dirty="0">
                <a:latin typeface="Times New Roman" panose="02020603050405020304" pitchFamily="18" charset="0"/>
                <a:cs typeface="Times New Roman" panose="02020603050405020304" pitchFamily="18" charset="0"/>
              </a:rPr>
              <a:t>，请用</a:t>
            </a:r>
            <a:r>
              <a:rPr kumimoji="1" lang="en-US" altLang="zh-CN" sz="2400" dirty="0">
                <a:latin typeface="Times New Roman" panose="02020603050405020304" pitchFamily="18" charset="0"/>
                <a:cs typeface="Times New Roman" panose="02020603050405020304" pitchFamily="18" charset="0"/>
              </a:rPr>
              <a:t>Shell</a:t>
            </a:r>
            <a:r>
              <a:rPr kumimoji="1" lang="zh-CN" altLang="en-US" sz="2400" dirty="0">
                <a:latin typeface="Times New Roman" panose="02020603050405020304" pitchFamily="18" charset="0"/>
                <a:cs typeface="Times New Roman" panose="02020603050405020304" pitchFamily="18" charset="0"/>
              </a:rPr>
              <a:t>排序法排序。</a:t>
            </a:r>
          </a:p>
          <a:p>
            <a:r>
              <a:rPr kumimoji="1" lang="zh-CN" altLang="en-US" sz="2400" dirty="0">
                <a:latin typeface="Times New Roman" panose="02020603050405020304" pitchFamily="18" charset="0"/>
                <a:cs typeface="Times New Roman" panose="02020603050405020304" pitchFamily="18" charset="0"/>
              </a:rPr>
              <a:t>原始序列 </a:t>
            </a:r>
            <a:r>
              <a:rPr kumimoji="1" lang="en-US" altLang="zh-CN" sz="2400" dirty="0">
                <a:latin typeface="Times New Roman" panose="02020603050405020304" pitchFamily="18" charset="0"/>
                <a:cs typeface="Times New Roman" panose="02020603050405020304" pitchFamily="18" charset="0"/>
              </a:rPr>
              <a:t>49   38   65   97   13   76   27   49*</a:t>
            </a:r>
          </a:p>
          <a:p>
            <a:r>
              <a:rPr kumimoji="1" lang="en-US" altLang="zh-CN" sz="2400" dirty="0">
                <a:latin typeface="Times New Roman" panose="02020603050405020304" pitchFamily="18" charset="0"/>
                <a:cs typeface="Times New Roman" panose="02020603050405020304" pitchFamily="18" charset="0"/>
              </a:rPr>
              <a:t>(1) d=4</a:t>
            </a:r>
          </a:p>
          <a:p>
            <a:r>
              <a:rPr kumimoji="1" lang="en-US" altLang="zh-CN" sz="2400" dirty="0">
                <a:latin typeface="Times New Roman" panose="02020603050405020304" pitchFamily="18" charset="0"/>
                <a:cs typeface="Times New Roman" panose="02020603050405020304" pitchFamily="18" charset="0"/>
              </a:rPr>
              <a:t>		</a:t>
            </a:r>
          </a:p>
          <a:p>
            <a:r>
              <a:rPr kumimoji="1" lang="en-US" altLang="zh-CN" sz="2400" dirty="0">
                <a:latin typeface="Times New Roman" panose="02020603050405020304" pitchFamily="18" charset="0"/>
                <a:cs typeface="Times New Roman" panose="02020603050405020304" pitchFamily="18" charset="0"/>
              </a:rPr>
              <a:t>		</a:t>
            </a:r>
          </a:p>
          <a:p>
            <a:r>
              <a:rPr kumimoji="1" lang="en-US" altLang="zh-CN" sz="2400" dirty="0">
                <a:latin typeface="Times New Roman" panose="02020603050405020304" pitchFamily="18" charset="0"/>
                <a:cs typeface="Times New Roman" panose="02020603050405020304" pitchFamily="18" charset="0"/>
              </a:rPr>
              <a:t>			</a:t>
            </a:r>
          </a:p>
          <a:p>
            <a:r>
              <a:rPr kumimoji="1" lang="en-US" altLang="zh-CN" sz="2400" dirty="0">
                <a:latin typeface="Times New Roman" panose="02020603050405020304" pitchFamily="18" charset="0"/>
                <a:cs typeface="Times New Roman" panose="02020603050405020304" pitchFamily="18" charset="0"/>
              </a:rPr>
              <a:t>(2) d=2    13   38   27   49*   49   76   65   97</a:t>
            </a:r>
          </a:p>
          <a:p>
            <a:r>
              <a:rPr kumimoji="1" lang="en-US" altLang="zh-CN" sz="2400" dirty="0">
                <a:latin typeface="Times New Roman" panose="02020603050405020304" pitchFamily="18" charset="0"/>
                <a:cs typeface="Times New Roman" panose="02020603050405020304" pitchFamily="18" charset="0"/>
              </a:rPr>
              <a:t>	</a:t>
            </a:r>
          </a:p>
          <a:p>
            <a:r>
              <a:rPr kumimoji="1" lang="en-US" altLang="zh-CN" sz="2400" dirty="0">
                <a:latin typeface="Times New Roman" panose="02020603050405020304" pitchFamily="18" charset="0"/>
                <a:cs typeface="Times New Roman" panose="02020603050405020304" pitchFamily="18" charset="0"/>
              </a:rPr>
              <a:t>	</a:t>
            </a:r>
          </a:p>
          <a:p>
            <a:r>
              <a:rPr kumimoji="1" lang="en-US" altLang="zh-CN" sz="2400" dirty="0">
                <a:latin typeface="Times New Roman" panose="02020603050405020304" pitchFamily="18" charset="0"/>
                <a:cs typeface="Times New Roman" panose="02020603050405020304" pitchFamily="18" charset="0"/>
              </a:rPr>
              <a:t>(3) d=1    13   38   27   49*   49   76   65   97</a:t>
            </a:r>
          </a:p>
          <a:p>
            <a:r>
              <a:rPr kumimoji="1" lang="en-US" altLang="zh-CN" sz="2400" dirty="0">
                <a:latin typeface="Times New Roman" panose="02020603050405020304" pitchFamily="18" charset="0"/>
                <a:cs typeface="Times New Roman" panose="02020603050405020304" pitchFamily="18" charset="0"/>
              </a:rPr>
              <a:t>	</a:t>
            </a:r>
          </a:p>
          <a:p>
            <a:r>
              <a:rPr kumimoji="1" lang="zh-CN" altLang="en-US" sz="2400" b="1" dirty="0">
                <a:solidFill>
                  <a:srgbClr val="FFFF00"/>
                </a:solidFill>
                <a:latin typeface="Times New Roman" panose="02020603050405020304" pitchFamily="18" charset="0"/>
                <a:cs typeface="Times New Roman" panose="02020603050405020304" pitchFamily="18" charset="0"/>
              </a:rPr>
              <a:t>排序结果 </a:t>
            </a:r>
            <a:r>
              <a:rPr kumimoji="1" lang="en-US" altLang="zh-CN" sz="2400" b="1" dirty="0">
                <a:solidFill>
                  <a:srgbClr val="FFFF00"/>
                </a:solidFill>
                <a:latin typeface="Times New Roman" panose="02020603050405020304" pitchFamily="18" charset="0"/>
                <a:cs typeface="Times New Roman" panose="02020603050405020304" pitchFamily="18" charset="0"/>
              </a:rPr>
              <a:t>13  27  38  49*  49  65  76  97</a:t>
            </a:r>
          </a:p>
          <a:p>
            <a:endParaRPr kumimoji="1" lang="en-US" altLang="zh-CN" sz="2400" b="1" dirty="0">
              <a:solidFill>
                <a:srgbClr val="FFFF00"/>
              </a:solidFill>
              <a:latin typeface="Times New Roman" panose="02020603050405020304" pitchFamily="18" charset="0"/>
              <a:cs typeface="Times New Roman" panose="02020603050405020304" pitchFamily="18" charset="0"/>
            </a:endParaRPr>
          </a:p>
          <a:p>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对于希尔排序，当增量序列是形如</a:t>
            </a:r>
            <a:r>
              <a:rPr kumimoji="1" lang="en-US" altLang="zh-CN" sz="2400" dirty="0">
                <a:latin typeface="Times New Roman" panose="02020603050405020304" pitchFamily="18" charset="0"/>
                <a:cs typeface="Times New Roman" panose="02020603050405020304" pitchFamily="18" charset="0"/>
              </a:rPr>
              <a:t>2</a:t>
            </a:r>
            <a:r>
              <a:rPr kumimoji="1" lang="en-US" altLang="zh-CN" sz="2400" i="1" baseline="30000"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3</a:t>
            </a:r>
            <a:r>
              <a:rPr kumimoji="1" lang="en-US" altLang="zh-CN" sz="2400" i="1" baseline="30000" dirty="0">
                <a:latin typeface="Times New Roman" panose="02020603050405020304" pitchFamily="18" charset="0"/>
                <a:cs typeface="Times New Roman" panose="02020603050405020304" pitchFamily="18" charset="0"/>
              </a:rPr>
              <a:t>j</a:t>
            </a:r>
            <a:r>
              <a:rPr kumimoji="1" lang="zh-CN" altLang="en-US" sz="2400" dirty="0">
                <a:latin typeface="Times New Roman" panose="02020603050405020304" pitchFamily="18" charset="0"/>
                <a:cs typeface="Times New Roman" panose="02020603050405020304" pitchFamily="18" charset="0"/>
              </a:rPr>
              <a:t>且小于</a:t>
            </a:r>
            <a:r>
              <a:rPr kumimoji="1" lang="en-US" altLang="zh-CN" sz="2400" i="1" dirty="0">
                <a:latin typeface="Times New Roman" panose="02020603050405020304" pitchFamily="18" charset="0"/>
                <a:cs typeface="Times New Roman" panose="02020603050405020304" pitchFamily="18" charset="0"/>
              </a:rPr>
              <a:t>n</a:t>
            </a:r>
            <a:r>
              <a:rPr kumimoji="1" lang="zh-CN" altLang="en-US" sz="2400" dirty="0">
                <a:latin typeface="Times New Roman" panose="02020603050405020304" pitchFamily="18" charset="0"/>
                <a:cs typeface="Times New Roman" panose="02020603050405020304" pitchFamily="18" charset="0"/>
              </a:rPr>
              <a:t>时，平均比较次数为</a:t>
            </a:r>
            <a:r>
              <a:rPr kumimoji="1" lang="en-US" altLang="zh-CN" sz="2400" i="1" dirty="0">
                <a:latin typeface="Times New Roman" panose="02020603050405020304" pitchFamily="18" charset="0"/>
                <a:cs typeface="Times New Roman" panose="02020603050405020304" pitchFamily="18" charset="0"/>
              </a:rPr>
              <a:t>n</a:t>
            </a:r>
            <a:r>
              <a:rPr kumimoji="1" lang="en-US" altLang="zh-CN" sz="2400" dirty="0">
                <a:latin typeface="Times New Roman" panose="02020603050405020304" pitchFamily="18" charset="0"/>
                <a:cs typeface="Times New Roman" panose="02020603050405020304" pitchFamily="18" charset="0"/>
              </a:rPr>
              <a:t>(log</a:t>
            </a:r>
            <a:r>
              <a:rPr kumimoji="1" lang="en-US" altLang="zh-CN" sz="2400" baseline="-25000" dirty="0">
                <a:latin typeface="Times New Roman" panose="02020603050405020304" pitchFamily="18" charset="0"/>
                <a:cs typeface="Times New Roman" panose="02020603050405020304" pitchFamily="18" charset="0"/>
              </a:rPr>
              <a:t>2</a:t>
            </a:r>
            <a:r>
              <a:rPr kumimoji="1" lang="en-US" altLang="zh-CN" sz="2400" i="1" dirty="0">
                <a:latin typeface="Times New Roman" panose="02020603050405020304" pitchFamily="18" charset="0"/>
                <a:cs typeface="Times New Roman" panose="02020603050405020304" pitchFamily="18" charset="0"/>
              </a:rPr>
              <a:t>n</a:t>
            </a:r>
            <a:r>
              <a:rPr kumimoji="1" lang="en-US" altLang="zh-CN" sz="2400" dirty="0">
                <a:latin typeface="Times New Roman" panose="02020603050405020304" pitchFamily="18" charset="0"/>
                <a:cs typeface="Times New Roman" panose="02020603050405020304" pitchFamily="18" charset="0"/>
              </a:rPr>
              <a:t>)</a:t>
            </a:r>
            <a:r>
              <a:rPr kumimoji="1" lang="en-US" altLang="zh-CN" sz="2400" baseline="30000" dirty="0">
                <a:latin typeface="Times New Roman" panose="02020603050405020304" pitchFamily="18" charset="0"/>
                <a:cs typeface="Times New Roman" panose="02020603050405020304" pitchFamily="18" charset="0"/>
              </a:rPr>
              <a:t>2</a:t>
            </a:r>
            <a:r>
              <a:rPr kumimoji="1" lang="zh-CN" altLang="en-US" sz="2400" dirty="0">
                <a:latin typeface="Times New Roman" panose="02020603050405020304" pitchFamily="18" charset="0"/>
                <a:cs typeface="Times New Roman" panose="02020603050405020304" pitchFamily="18" charset="0"/>
              </a:rPr>
              <a:t>。但应注意使</a:t>
            </a:r>
            <a:r>
              <a:rPr kumimoji="1" lang="zh-CN" altLang="en-US" sz="2400" b="1" dirty="0">
                <a:solidFill>
                  <a:srgbClr val="FFFF00"/>
                </a:solidFill>
                <a:latin typeface="Times New Roman" panose="02020603050405020304" pitchFamily="18" charset="0"/>
                <a:cs typeface="Times New Roman" panose="02020603050405020304" pitchFamily="18" charset="0"/>
              </a:rPr>
              <a:t>增量序列中的值没有除</a:t>
            </a:r>
            <a:r>
              <a:rPr kumimoji="1" lang="en-US" altLang="zh-CN" sz="2400" b="1" dirty="0">
                <a:solidFill>
                  <a:srgbClr val="FFFF00"/>
                </a:solidFill>
                <a:latin typeface="Times New Roman" panose="02020603050405020304" pitchFamily="18" charset="0"/>
                <a:cs typeface="Times New Roman" panose="02020603050405020304" pitchFamily="18" charset="0"/>
              </a:rPr>
              <a:t>1</a:t>
            </a:r>
            <a:r>
              <a:rPr kumimoji="1" lang="zh-CN" altLang="en-US" sz="2400" b="1" dirty="0">
                <a:solidFill>
                  <a:srgbClr val="FFFF00"/>
                </a:solidFill>
                <a:latin typeface="Times New Roman" panose="02020603050405020304" pitchFamily="18" charset="0"/>
                <a:cs typeface="Times New Roman" panose="02020603050405020304" pitchFamily="18" charset="0"/>
              </a:rPr>
              <a:t>以外的公因子</a:t>
            </a:r>
            <a:r>
              <a:rPr kumimoji="1" lang="en-US" altLang="zh-CN" sz="2400" b="1" dirty="0">
                <a:solidFill>
                  <a:srgbClr val="FFFF00"/>
                </a:solidFill>
                <a:latin typeface="Times New Roman" panose="02020603050405020304" pitchFamily="18" charset="0"/>
                <a:cs typeface="Times New Roman" panose="02020603050405020304" pitchFamily="18" charset="0"/>
              </a:rPr>
              <a:t>(</a:t>
            </a:r>
            <a:r>
              <a:rPr kumimoji="1" lang="zh-CN" altLang="en-US" sz="2400" b="1" dirty="0">
                <a:solidFill>
                  <a:srgbClr val="FFFF00"/>
                </a:solidFill>
                <a:latin typeface="Times New Roman" panose="02020603050405020304" pitchFamily="18" charset="0"/>
                <a:cs typeface="Times New Roman" panose="02020603050405020304" pitchFamily="18" charset="0"/>
              </a:rPr>
              <a:t>互质</a:t>
            </a:r>
            <a:r>
              <a:rPr kumimoji="1" lang="en-US" altLang="zh-CN" sz="2400" b="1" dirty="0">
                <a:solidFill>
                  <a:srgbClr val="FFFF00"/>
                </a:solidFill>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，并且</a:t>
            </a:r>
            <a:r>
              <a:rPr kumimoji="1" lang="zh-CN" altLang="en-US" sz="2400" b="1" dirty="0">
                <a:solidFill>
                  <a:srgbClr val="FFFF00"/>
                </a:solidFill>
                <a:latin typeface="Times New Roman" panose="02020603050405020304" pitchFamily="18" charset="0"/>
                <a:cs typeface="Times New Roman" panose="02020603050405020304" pitchFamily="18" charset="0"/>
              </a:rPr>
              <a:t>最后一个增量必须等于</a:t>
            </a:r>
            <a:r>
              <a:rPr kumimoji="1" lang="en-US" altLang="zh-CN" sz="2400" b="1" dirty="0">
                <a:solidFill>
                  <a:srgbClr val="FFFF00"/>
                </a:solidFill>
                <a:latin typeface="Times New Roman" panose="02020603050405020304" pitchFamily="18" charset="0"/>
                <a:cs typeface="Times New Roman" panose="02020603050405020304" pitchFamily="18" charset="0"/>
              </a:rPr>
              <a:t>1</a:t>
            </a:r>
            <a:r>
              <a:rPr kumimoji="1" lang="zh-CN" altLang="en-US" sz="2400" dirty="0">
                <a:latin typeface="Times New Roman" panose="02020603050405020304" pitchFamily="18" charset="0"/>
                <a:cs typeface="Times New Roman" panose="02020603050405020304" pitchFamily="18" charset="0"/>
              </a:rPr>
              <a:t>。</a:t>
            </a:r>
            <a:endParaRPr kumimoji="1" lang="en-US" altLang="zh-CN" sz="2400" b="1" dirty="0">
              <a:solidFill>
                <a:srgbClr val="FFFF00"/>
              </a:solidFill>
              <a:latin typeface="Times New Roman" panose="02020603050405020304" pitchFamily="18" charset="0"/>
              <a:cs typeface="Times New Roman" panose="02020603050405020304" pitchFamily="18" charset="0"/>
            </a:endParaRPr>
          </a:p>
        </p:txBody>
      </p:sp>
      <p:grpSp>
        <p:nvGrpSpPr>
          <p:cNvPr id="67593" name="Group 9"/>
          <p:cNvGrpSpPr/>
          <p:nvPr/>
        </p:nvGrpSpPr>
        <p:grpSpPr bwMode="auto">
          <a:xfrm>
            <a:off x="1871980" y="1451645"/>
            <a:ext cx="2159000" cy="215900"/>
            <a:chOff x="1202" y="1752"/>
            <a:chExt cx="1360" cy="136"/>
          </a:xfrm>
        </p:grpSpPr>
        <p:sp>
          <p:nvSpPr>
            <p:cNvPr id="67590" name="Line 6"/>
            <p:cNvSpPr>
              <a:spLocks noChangeShapeType="1"/>
            </p:cNvSpPr>
            <p:nvPr/>
          </p:nvSpPr>
          <p:spPr bwMode="auto">
            <a:xfrm>
              <a:off x="1202" y="175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591" name="Line 7"/>
            <p:cNvSpPr>
              <a:spLocks noChangeShapeType="1"/>
            </p:cNvSpPr>
            <p:nvPr/>
          </p:nvSpPr>
          <p:spPr bwMode="auto">
            <a:xfrm>
              <a:off x="1202" y="1888"/>
              <a:ext cx="136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592" name="Line 8"/>
            <p:cNvSpPr>
              <a:spLocks noChangeShapeType="1"/>
            </p:cNvSpPr>
            <p:nvPr/>
          </p:nvSpPr>
          <p:spPr bwMode="auto">
            <a:xfrm flipV="1">
              <a:off x="2562" y="175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67594" name="Group 10"/>
          <p:cNvGrpSpPr/>
          <p:nvPr/>
        </p:nvGrpSpPr>
        <p:grpSpPr bwMode="auto">
          <a:xfrm>
            <a:off x="2405380" y="1773908"/>
            <a:ext cx="2159000" cy="215900"/>
            <a:chOff x="1202" y="1752"/>
            <a:chExt cx="1360" cy="136"/>
          </a:xfrm>
        </p:grpSpPr>
        <p:sp>
          <p:nvSpPr>
            <p:cNvPr id="67595" name="Line 11"/>
            <p:cNvSpPr>
              <a:spLocks noChangeShapeType="1"/>
            </p:cNvSpPr>
            <p:nvPr/>
          </p:nvSpPr>
          <p:spPr bwMode="auto">
            <a:xfrm>
              <a:off x="1202" y="175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596" name="Line 12"/>
            <p:cNvSpPr>
              <a:spLocks noChangeShapeType="1"/>
            </p:cNvSpPr>
            <p:nvPr/>
          </p:nvSpPr>
          <p:spPr bwMode="auto">
            <a:xfrm>
              <a:off x="1202" y="1888"/>
              <a:ext cx="136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597" name="Line 13"/>
            <p:cNvSpPr>
              <a:spLocks noChangeShapeType="1"/>
            </p:cNvSpPr>
            <p:nvPr/>
          </p:nvSpPr>
          <p:spPr bwMode="auto">
            <a:xfrm flipV="1">
              <a:off x="2562" y="175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67598" name="Group 14"/>
          <p:cNvGrpSpPr/>
          <p:nvPr/>
        </p:nvGrpSpPr>
        <p:grpSpPr bwMode="auto">
          <a:xfrm>
            <a:off x="2938780" y="2132683"/>
            <a:ext cx="2159000" cy="215900"/>
            <a:chOff x="1202" y="1752"/>
            <a:chExt cx="1360" cy="136"/>
          </a:xfrm>
        </p:grpSpPr>
        <p:sp>
          <p:nvSpPr>
            <p:cNvPr id="67599" name="Line 15"/>
            <p:cNvSpPr>
              <a:spLocks noChangeShapeType="1"/>
            </p:cNvSpPr>
            <p:nvPr/>
          </p:nvSpPr>
          <p:spPr bwMode="auto">
            <a:xfrm>
              <a:off x="1202" y="175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00" name="Line 16"/>
            <p:cNvSpPr>
              <a:spLocks noChangeShapeType="1"/>
            </p:cNvSpPr>
            <p:nvPr/>
          </p:nvSpPr>
          <p:spPr bwMode="auto">
            <a:xfrm>
              <a:off x="1202" y="1888"/>
              <a:ext cx="136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01" name="Line 17"/>
            <p:cNvSpPr>
              <a:spLocks noChangeShapeType="1"/>
            </p:cNvSpPr>
            <p:nvPr/>
          </p:nvSpPr>
          <p:spPr bwMode="auto">
            <a:xfrm flipV="1">
              <a:off x="2562" y="175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67602" name="Group 18"/>
          <p:cNvGrpSpPr/>
          <p:nvPr/>
        </p:nvGrpSpPr>
        <p:grpSpPr bwMode="auto">
          <a:xfrm>
            <a:off x="3470593" y="2493045"/>
            <a:ext cx="2159000" cy="215900"/>
            <a:chOff x="1202" y="1752"/>
            <a:chExt cx="1360" cy="136"/>
          </a:xfrm>
        </p:grpSpPr>
        <p:sp>
          <p:nvSpPr>
            <p:cNvPr id="67603" name="Line 19"/>
            <p:cNvSpPr>
              <a:spLocks noChangeShapeType="1"/>
            </p:cNvSpPr>
            <p:nvPr/>
          </p:nvSpPr>
          <p:spPr bwMode="auto">
            <a:xfrm>
              <a:off x="1202" y="175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04" name="Line 20"/>
            <p:cNvSpPr>
              <a:spLocks noChangeShapeType="1"/>
            </p:cNvSpPr>
            <p:nvPr/>
          </p:nvSpPr>
          <p:spPr bwMode="auto">
            <a:xfrm>
              <a:off x="1202" y="1888"/>
              <a:ext cx="136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05" name="Line 21"/>
            <p:cNvSpPr>
              <a:spLocks noChangeShapeType="1"/>
            </p:cNvSpPr>
            <p:nvPr/>
          </p:nvSpPr>
          <p:spPr bwMode="auto">
            <a:xfrm flipV="1">
              <a:off x="2562" y="175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67612" name="Group 28"/>
          <p:cNvGrpSpPr/>
          <p:nvPr/>
        </p:nvGrpSpPr>
        <p:grpSpPr bwMode="auto">
          <a:xfrm>
            <a:off x="1843405" y="3285208"/>
            <a:ext cx="3240088" cy="215900"/>
            <a:chOff x="1202" y="2931"/>
            <a:chExt cx="2041" cy="136"/>
          </a:xfrm>
        </p:grpSpPr>
        <p:sp>
          <p:nvSpPr>
            <p:cNvPr id="67607" name="Line 23"/>
            <p:cNvSpPr>
              <a:spLocks noChangeShapeType="1"/>
            </p:cNvSpPr>
            <p:nvPr/>
          </p:nvSpPr>
          <p:spPr bwMode="auto">
            <a:xfrm>
              <a:off x="1202" y="2931"/>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08" name="Line 24"/>
            <p:cNvSpPr>
              <a:spLocks noChangeShapeType="1"/>
            </p:cNvSpPr>
            <p:nvPr/>
          </p:nvSpPr>
          <p:spPr bwMode="auto">
            <a:xfrm>
              <a:off x="1202" y="3067"/>
              <a:ext cx="2041"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7609" name="Line 25"/>
            <p:cNvSpPr>
              <a:spLocks noChangeShapeType="1"/>
            </p:cNvSpPr>
            <p:nvPr/>
          </p:nvSpPr>
          <p:spPr bwMode="auto">
            <a:xfrm flipV="1">
              <a:off x="2562" y="2931"/>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10" name="Line 26"/>
            <p:cNvSpPr>
              <a:spLocks noChangeShapeType="1"/>
            </p:cNvSpPr>
            <p:nvPr/>
          </p:nvSpPr>
          <p:spPr bwMode="auto">
            <a:xfrm flipV="1">
              <a:off x="3243" y="2931"/>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11" name="Line 27"/>
            <p:cNvSpPr>
              <a:spLocks noChangeShapeType="1"/>
            </p:cNvSpPr>
            <p:nvPr/>
          </p:nvSpPr>
          <p:spPr bwMode="auto">
            <a:xfrm flipV="1">
              <a:off x="1882" y="2931"/>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67613" name="Group 29"/>
          <p:cNvGrpSpPr/>
          <p:nvPr/>
        </p:nvGrpSpPr>
        <p:grpSpPr bwMode="auto">
          <a:xfrm>
            <a:off x="2375218" y="3645570"/>
            <a:ext cx="3240087" cy="215900"/>
            <a:chOff x="1202" y="2931"/>
            <a:chExt cx="2041" cy="136"/>
          </a:xfrm>
        </p:grpSpPr>
        <p:sp>
          <p:nvSpPr>
            <p:cNvPr id="67614" name="Line 30"/>
            <p:cNvSpPr>
              <a:spLocks noChangeShapeType="1"/>
            </p:cNvSpPr>
            <p:nvPr/>
          </p:nvSpPr>
          <p:spPr bwMode="auto">
            <a:xfrm>
              <a:off x="1202" y="2931"/>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15" name="Line 31"/>
            <p:cNvSpPr>
              <a:spLocks noChangeShapeType="1"/>
            </p:cNvSpPr>
            <p:nvPr/>
          </p:nvSpPr>
          <p:spPr bwMode="auto">
            <a:xfrm>
              <a:off x="1202" y="3067"/>
              <a:ext cx="2041"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7616" name="Line 32"/>
            <p:cNvSpPr>
              <a:spLocks noChangeShapeType="1"/>
            </p:cNvSpPr>
            <p:nvPr/>
          </p:nvSpPr>
          <p:spPr bwMode="auto">
            <a:xfrm flipV="1">
              <a:off x="2562" y="2931"/>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17" name="Line 33"/>
            <p:cNvSpPr>
              <a:spLocks noChangeShapeType="1"/>
            </p:cNvSpPr>
            <p:nvPr/>
          </p:nvSpPr>
          <p:spPr bwMode="auto">
            <a:xfrm flipV="1">
              <a:off x="3243" y="2931"/>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18" name="Line 34"/>
            <p:cNvSpPr>
              <a:spLocks noChangeShapeType="1"/>
            </p:cNvSpPr>
            <p:nvPr/>
          </p:nvSpPr>
          <p:spPr bwMode="auto">
            <a:xfrm flipV="1">
              <a:off x="1882" y="2931"/>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67630" name="Group 46"/>
          <p:cNvGrpSpPr/>
          <p:nvPr/>
        </p:nvGrpSpPr>
        <p:grpSpPr bwMode="auto">
          <a:xfrm>
            <a:off x="1827530" y="4366295"/>
            <a:ext cx="3816350" cy="215900"/>
            <a:chOff x="1156" y="3612"/>
            <a:chExt cx="2404" cy="136"/>
          </a:xfrm>
        </p:grpSpPr>
        <p:sp>
          <p:nvSpPr>
            <p:cNvPr id="67620" name="Line 36"/>
            <p:cNvSpPr>
              <a:spLocks noChangeShapeType="1"/>
            </p:cNvSpPr>
            <p:nvPr/>
          </p:nvSpPr>
          <p:spPr bwMode="auto">
            <a:xfrm>
              <a:off x="1156" y="361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21" name="Line 37"/>
            <p:cNvSpPr>
              <a:spLocks noChangeShapeType="1"/>
            </p:cNvSpPr>
            <p:nvPr/>
          </p:nvSpPr>
          <p:spPr bwMode="auto">
            <a:xfrm>
              <a:off x="1156" y="3748"/>
              <a:ext cx="2404"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7622" name="Line 38"/>
            <p:cNvSpPr>
              <a:spLocks noChangeShapeType="1"/>
            </p:cNvSpPr>
            <p:nvPr/>
          </p:nvSpPr>
          <p:spPr bwMode="auto">
            <a:xfrm flipV="1">
              <a:off x="2529" y="361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23" name="Line 39"/>
            <p:cNvSpPr>
              <a:spLocks noChangeShapeType="1"/>
            </p:cNvSpPr>
            <p:nvPr/>
          </p:nvSpPr>
          <p:spPr bwMode="auto">
            <a:xfrm flipV="1">
              <a:off x="3216" y="361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24" name="Line 40"/>
            <p:cNvSpPr>
              <a:spLocks noChangeShapeType="1"/>
            </p:cNvSpPr>
            <p:nvPr/>
          </p:nvSpPr>
          <p:spPr bwMode="auto">
            <a:xfrm flipV="1">
              <a:off x="1842" y="361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25" name="Line 41"/>
            <p:cNvSpPr>
              <a:spLocks noChangeShapeType="1"/>
            </p:cNvSpPr>
            <p:nvPr/>
          </p:nvSpPr>
          <p:spPr bwMode="auto">
            <a:xfrm flipV="1">
              <a:off x="2186" y="361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26" name="Line 42"/>
            <p:cNvSpPr>
              <a:spLocks noChangeShapeType="1"/>
            </p:cNvSpPr>
            <p:nvPr/>
          </p:nvSpPr>
          <p:spPr bwMode="auto">
            <a:xfrm flipV="1">
              <a:off x="2873" y="361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27" name="Line 43"/>
            <p:cNvSpPr>
              <a:spLocks noChangeShapeType="1"/>
            </p:cNvSpPr>
            <p:nvPr/>
          </p:nvSpPr>
          <p:spPr bwMode="auto">
            <a:xfrm flipV="1">
              <a:off x="1499" y="361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28" name="Line 44"/>
            <p:cNvSpPr>
              <a:spLocks noChangeShapeType="1"/>
            </p:cNvSpPr>
            <p:nvPr/>
          </p:nvSpPr>
          <p:spPr bwMode="auto">
            <a:xfrm flipV="1">
              <a:off x="3560" y="361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2" name="文本框 1"/>
          <p:cNvSpPr txBox="1"/>
          <p:nvPr/>
        </p:nvSpPr>
        <p:spPr>
          <a:xfrm>
            <a:off x="6148705" y="908720"/>
            <a:ext cx="2995295" cy="1938020"/>
          </a:xfrm>
          <a:prstGeom prst="rect">
            <a:avLst/>
          </a:prstGeom>
          <a:noFill/>
        </p:spPr>
        <p:txBody>
          <a:bodyPr wrap="square" rtlCol="0">
            <a:spAutoFit/>
          </a:bodyPr>
          <a:lstStyle/>
          <a:p>
            <a:r>
              <a:rPr lang="zh-CN" altLang="en-US" sz="2000">
                <a:solidFill>
                  <a:srgbClr val="FFFF00"/>
                </a:solidFill>
              </a:rPr>
              <a:t>对下面的子序列进行直接插入排序</a:t>
            </a:r>
            <a:endParaRPr lang="en-US" altLang="zh-CN" sz="2000">
              <a:solidFill>
                <a:srgbClr val="FFFF00"/>
              </a:solidFill>
            </a:endParaRPr>
          </a:p>
          <a:p>
            <a:r>
              <a:rPr lang="en-US" altLang="zh-CN" sz="2000">
                <a:solidFill>
                  <a:srgbClr val="FFFF00"/>
                </a:solidFill>
              </a:rPr>
              <a:t>{49, 13}</a:t>
            </a:r>
          </a:p>
          <a:p>
            <a:r>
              <a:rPr lang="en-US" altLang="zh-CN" sz="2000">
                <a:solidFill>
                  <a:srgbClr val="FFFF00"/>
                </a:solidFill>
              </a:rPr>
              <a:t>{38, 76}</a:t>
            </a:r>
          </a:p>
          <a:p>
            <a:r>
              <a:rPr lang="en-US" altLang="zh-CN" sz="2000">
                <a:solidFill>
                  <a:srgbClr val="FFFF00"/>
                </a:solidFill>
              </a:rPr>
              <a:t>{65, 27}</a:t>
            </a:r>
          </a:p>
          <a:p>
            <a:r>
              <a:rPr lang="en-US" altLang="zh-CN" sz="2000">
                <a:solidFill>
                  <a:srgbClr val="FFFF00"/>
                </a:solidFill>
              </a:rPr>
              <a:t>{97, 49*}</a:t>
            </a:r>
          </a:p>
        </p:txBody>
      </p:sp>
      <p:sp>
        <p:nvSpPr>
          <p:cNvPr id="3" name="文本框 2"/>
          <p:cNvSpPr txBox="1"/>
          <p:nvPr/>
        </p:nvSpPr>
        <p:spPr>
          <a:xfrm>
            <a:off x="6148070" y="3154715"/>
            <a:ext cx="2468880" cy="706755"/>
          </a:xfrm>
          <a:prstGeom prst="rect">
            <a:avLst/>
          </a:prstGeom>
          <a:noFill/>
        </p:spPr>
        <p:txBody>
          <a:bodyPr wrap="square" rtlCol="0" anchor="t">
            <a:spAutoFit/>
          </a:bodyPr>
          <a:lstStyle/>
          <a:p>
            <a:r>
              <a:rPr lang="en-US" altLang="zh-CN" sz="2000">
                <a:solidFill>
                  <a:srgbClr val="FFFF00"/>
                </a:solidFill>
                <a:sym typeface="+mn-ea"/>
              </a:rPr>
              <a:t>{13, 27, 49, 65}</a:t>
            </a:r>
            <a:endParaRPr lang="en-US" altLang="zh-CN" sz="2000">
              <a:solidFill>
                <a:srgbClr val="FFFF00"/>
              </a:solidFill>
            </a:endParaRPr>
          </a:p>
          <a:p>
            <a:r>
              <a:rPr lang="en-US" altLang="zh-CN" sz="2000">
                <a:solidFill>
                  <a:srgbClr val="FFFF00"/>
                </a:solidFill>
                <a:sym typeface="+mn-ea"/>
              </a:rPr>
              <a:t>{38, 49*, 76, 97}</a:t>
            </a:r>
          </a:p>
        </p:txBody>
      </p:sp>
      <p:sp>
        <p:nvSpPr>
          <p:cNvPr id="4" name="文本框 3"/>
          <p:cNvSpPr txBox="1"/>
          <p:nvPr/>
        </p:nvSpPr>
        <p:spPr>
          <a:xfrm>
            <a:off x="6221095" y="4149125"/>
            <a:ext cx="2468880" cy="706755"/>
          </a:xfrm>
          <a:prstGeom prst="rect">
            <a:avLst/>
          </a:prstGeom>
          <a:noFill/>
        </p:spPr>
        <p:txBody>
          <a:bodyPr wrap="square" rtlCol="0" anchor="t">
            <a:spAutoFit/>
          </a:bodyPr>
          <a:lstStyle/>
          <a:p>
            <a:r>
              <a:rPr lang="en-US" altLang="zh-CN" sz="2000">
                <a:solidFill>
                  <a:srgbClr val="FFFF00"/>
                </a:solidFill>
                <a:sym typeface="+mn-ea"/>
              </a:rPr>
              <a:t>{13, 38, 27, 49*, 49, 76, 65, 97}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7589">
                                            <p:txEl>
                                              <p:pRg st="1" end="1"/>
                                            </p:txEl>
                                          </p:spTgt>
                                        </p:tgtEl>
                                        <p:attrNameLst>
                                          <p:attrName>style.visibility</p:attrName>
                                        </p:attrNameLst>
                                      </p:cBhvr>
                                      <p:to>
                                        <p:strVal val="visible"/>
                                      </p:to>
                                    </p:set>
                                    <p:animEffect transition="in" filter="fade">
                                      <p:cBhvr>
                                        <p:cTn id="7" dur="1000"/>
                                        <p:tgtEl>
                                          <p:spTgt spid="67589">
                                            <p:txEl>
                                              <p:pRg st="1" end="1"/>
                                            </p:txEl>
                                          </p:spTgt>
                                        </p:tgtEl>
                                      </p:cBhvr>
                                    </p:animEffect>
                                    <p:anim calcmode="lin" valueType="num">
                                      <p:cBhvr>
                                        <p:cTn id="8" dur="1000" fill="hold"/>
                                        <p:tgtEl>
                                          <p:spTgt spid="6758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758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7589">
                                            <p:txEl>
                                              <p:pRg st="2" end="2"/>
                                            </p:txEl>
                                          </p:spTgt>
                                        </p:tgtEl>
                                        <p:attrNameLst>
                                          <p:attrName>style.visibility</p:attrName>
                                        </p:attrNameLst>
                                      </p:cBhvr>
                                      <p:to>
                                        <p:strVal val="visible"/>
                                      </p:to>
                                    </p:set>
                                    <p:animEffect transition="in" filter="fade">
                                      <p:cBhvr>
                                        <p:cTn id="14" dur="1000"/>
                                        <p:tgtEl>
                                          <p:spTgt spid="67589">
                                            <p:txEl>
                                              <p:pRg st="2" end="2"/>
                                            </p:txEl>
                                          </p:spTgt>
                                        </p:tgtEl>
                                      </p:cBhvr>
                                    </p:animEffect>
                                    <p:anim calcmode="lin" valueType="num">
                                      <p:cBhvr>
                                        <p:cTn id="15" dur="1000" fill="hold"/>
                                        <p:tgtEl>
                                          <p:spTgt spid="6758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7589">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7589">
                                            <p:txEl>
                                              <p:pRg st="3" end="3"/>
                                            </p:txEl>
                                          </p:spTgt>
                                        </p:tgtEl>
                                        <p:attrNameLst>
                                          <p:attrName>style.visibility</p:attrName>
                                        </p:attrNameLst>
                                      </p:cBhvr>
                                      <p:to>
                                        <p:strVal val="visible"/>
                                      </p:to>
                                    </p:set>
                                    <p:animEffect transition="in" filter="fade">
                                      <p:cBhvr>
                                        <p:cTn id="19" dur="1000"/>
                                        <p:tgtEl>
                                          <p:spTgt spid="67589">
                                            <p:txEl>
                                              <p:pRg st="3" end="3"/>
                                            </p:txEl>
                                          </p:spTgt>
                                        </p:tgtEl>
                                      </p:cBhvr>
                                    </p:animEffect>
                                    <p:anim calcmode="lin" valueType="num">
                                      <p:cBhvr>
                                        <p:cTn id="20" dur="1000" fill="hold"/>
                                        <p:tgtEl>
                                          <p:spTgt spid="67589">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7589">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7589">
                                            <p:txEl>
                                              <p:pRg st="4" end="4"/>
                                            </p:txEl>
                                          </p:spTgt>
                                        </p:tgtEl>
                                        <p:attrNameLst>
                                          <p:attrName>style.visibility</p:attrName>
                                        </p:attrNameLst>
                                      </p:cBhvr>
                                      <p:to>
                                        <p:strVal val="visible"/>
                                      </p:to>
                                    </p:set>
                                    <p:animEffect transition="in" filter="fade">
                                      <p:cBhvr>
                                        <p:cTn id="24" dur="1000"/>
                                        <p:tgtEl>
                                          <p:spTgt spid="67589">
                                            <p:txEl>
                                              <p:pRg st="4" end="4"/>
                                            </p:txEl>
                                          </p:spTgt>
                                        </p:tgtEl>
                                      </p:cBhvr>
                                    </p:animEffect>
                                    <p:anim calcmode="lin" valueType="num">
                                      <p:cBhvr>
                                        <p:cTn id="25" dur="1000" fill="hold"/>
                                        <p:tgtEl>
                                          <p:spTgt spid="6758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758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7589">
                                            <p:txEl>
                                              <p:pRg st="5" end="5"/>
                                            </p:txEl>
                                          </p:spTgt>
                                        </p:tgtEl>
                                        <p:attrNameLst>
                                          <p:attrName>style.visibility</p:attrName>
                                        </p:attrNameLst>
                                      </p:cBhvr>
                                      <p:to>
                                        <p:strVal val="visible"/>
                                      </p:to>
                                    </p:set>
                                    <p:animEffect transition="in" filter="fade">
                                      <p:cBhvr>
                                        <p:cTn id="29" dur="1000"/>
                                        <p:tgtEl>
                                          <p:spTgt spid="67589">
                                            <p:txEl>
                                              <p:pRg st="5" end="5"/>
                                            </p:txEl>
                                          </p:spTgt>
                                        </p:tgtEl>
                                      </p:cBhvr>
                                    </p:animEffect>
                                    <p:anim calcmode="lin" valueType="num">
                                      <p:cBhvr>
                                        <p:cTn id="30" dur="1000" fill="hold"/>
                                        <p:tgtEl>
                                          <p:spTgt spid="6758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758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67593"/>
                                        </p:tgtEl>
                                        <p:attrNameLst>
                                          <p:attrName>style.visibility</p:attrName>
                                        </p:attrNameLst>
                                      </p:cBhvr>
                                      <p:to>
                                        <p:strVal val="visible"/>
                                      </p:to>
                                    </p:set>
                                    <p:animEffect transition="in" filter="fade">
                                      <p:cBhvr>
                                        <p:cTn id="36" dur="1000"/>
                                        <p:tgtEl>
                                          <p:spTgt spid="67593"/>
                                        </p:tgtEl>
                                      </p:cBhvr>
                                    </p:animEffect>
                                    <p:anim calcmode="lin" valueType="num">
                                      <p:cBhvr>
                                        <p:cTn id="37" dur="1000" fill="hold"/>
                                        <p:tgtEl>
                                          <p:spTgt spid="67593"/>
                                        </p:tgtEl>
                                        <p:attrNameLst>
                                          <p:attrName>ppt_x</p:attrName>
                                        </p:attrNameLst>
                                      </p:cBhvr>
                                      <p:tavLst>
                                        <p:tav tm="0">
                                          <p:val>
                                            <p:strVal val="#ppt_x"/>
                                          </p:val>
                                        </p:tav>
                                        <p:tav tm="100000">
                                          <p:val>
                                            <p:strVal val="#ppt_x"/>
                                          </p:val>
                                        </p:tav>
                                      </p:tavLst>
                                    </p:anim>
                                    <p:anim calcmode="lin" valueType="num">
                                      <p:cBhvr>
                                        <p:cTn id="38" dur="1000" fill="hold"/>
                                        <p:tgtEl>
                                          <p:spTgt spid="67593"/>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67594"/>
                                        </p:tgtEl>
                                        <p:attrNameLst>
                                          <p:attrName>style.visibility</p:attrName>
                                        </p:attrNameLst>
                                      </p:cBhvr>
                                      <p:to>
                                        <p:strVal val="visible"/>
                                      </p:to>
                                    </p:set>
                                    <p:animEffect transition="in" filter="fade">
                                      <p:cBhvr>
                                        <p:cTn id="41" dur="1000"/>
                                        <p:tgtEl>
                                          <p:spTgt spid="67594"/>
                                        </p:tgtEl>
                                      </p:cBhvr>
                                    </p:animEffect>
                                    <p:anim calcmode="lin" valueType="num">
                                      <p:cBhvr>
                                        <p:cTn id="42" dur="1000" fill="hold"/>
                                        <p:tgtEl>
                                          <p:spTgt spid="67594"/>
                                        </p:tgtEl>
                                        <p:attrNameLst>
                                          <p:attrName>ppt_x</p:attrName>
                                        </p:attrNameLst>
                                      </p:cBhvr>
                                      <p:tavLst>
                                        <p:tav tm="0">
                                          <p:val>
                                            <p:strVal val="#ppt_x"/>
                                          </p:val>
                                        </p:tav>
                                        <p:tav tm="100000">
                                          <p:val>
                                            <p:strVal val="#ppt_x"/>
                                          </p:val>
                                        </p:tav>
                                      </p:tavLst>
                                    </p:anim>
                                    <p:anim calcmode="lin" valueType="num">
                                      <p:cBhvr>
                                        <p:cTn id="43" dur="1000" fill="hold"/>
                                        <p:tgtEl>
                                          <p:spTgt spid="67594"/>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7598"/>
                                        </p:tgtEl>
                                        <p:attrNameLst>
                                          <p:attrName>style.visibility</p:attrName>
                                        </p:attrNameLst>
                                      </p:cBhvr>
                                      <p:to>
                                        <p:strVal val="visible"/>
                                      </p:to>
                                    </p:set>
                                    <p:animEffect transition="in" filter="fade">
                                      <p:cBhvr>
                                        <p:cTn id="46" dur="1000"/>
                                        <p:tgtEl>
                                          <p:spTgt spid="67598"/>
                                        </p:tgtEl>
                                      </p:cBhvr>
                                    </p:animEffect>
                                    <p:anim calcmode="lin" valueType="num">
                                      <p:cBhvr>
                                        <p:cTn id="47" dur="1000" fill="hold"/>
                                        <p:tgtEl>
                                          <p:spTgt spid="67598"/>
                                        </p:tgtEl>
                                        <p:attrNameLst>
                                          <p:attrName>ppt_x</p:attrName>
                                        </p:attrNameLst>
                                      </p:cBhvr>
                                      <p:tavLst>
                                        <p:tav tm="0">
                                          <p:val>
                                            <p:strVal val="#ppt_x"/>
                                          </p:val>
                                        </p:tav>
                                        <p:tav tm="100000">
                                          <p:val>
                                            <p:strVal val="#ppt_x"/>
                                          </p:val>
                                        </p:tav>
                                      </p:tavLst>
                                    </p:anim>
                                    <p:anim calcmode="lin" valueType="num">
                                      <p:cBhvr>
                                        <p:cTn id="48" dur="1000" fill="hold"/>
                                        <p:tgtEl>
                                          <p:spTgt spid="67598"/>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7602"/>
                                        </p:tgtEl>
                                        <p:attrNameLst>
                                          <p:attrName>style.visibility</p:attrName>
                                        </p:attrNameLst>
                                      </p:cBhvr>
                                      <p:to>
                                        <p:strVal val="visible"/>
                                      </p:to>
                                    </p:set>
                                    <p:animEffect transition="in" filter="fade">
                                      <p:cBhvr>
                                        <p:cTn id="51" dur="1000"/>
                                        <p:tgtEl>
                                          <p:spTgt spid="67602"/>
                                        </p:tgtEl>
                                      </p:cBhvr>
                                    </p:animEffect>
                                    <p:anim calcmode="lin" valueType="num">
                                      <p:cBhvr>
                                        <p:cTn id="52" dur="1000" fill="hold"/>
                                        <p:tgtEl>
                                          <p:spTgt spid="67602"/>
                                        </p:tgtEl>
                                        <p:attrNameLst>
                                          <p:attrName>ppt_x</p:attrName>
                                        </p:attrNameLst>
                                      </p:cBhvr>
                                      <p:tavLst>
                                        <p:tav tm="0">
                                          <p:val>
                                            <p:strVal val="#ppt_x"/>
                                          </p:val>
                                        </p:tav>
                                        <p:tav tm="100000">
                                          <p:val>
                                            <p:strVal val="#ppt_x"/>
                                          </p:val>
                                        </p:tav>
                                      </p:tavLst>
                                    </p:anim>
                                    <p:anim calcmode="lin" valueType="num">
                                      <p:cBhvr>
                                        <p:cTn id="53" dur="1000" fill="hold"/>
                                        <p:tgtEl>
                                          <p:spTgt spid="6760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67589">
                                            <p:txEl>
                                              <p:pRg st="6" end="6"/>
                                            </p:txEl>
                                          </p:spTgt>
                                        </p:tgtEl>
                                        <p:attrNameLst>
                                          <p:attrName>style.visibility</p:attrName>
                                        </p:attrNameLst>
                                      </p:cBhvr>
                                      <p:to>
                                        <p:strVal val="visible"/>
                                      </p:to>
                                    </p:set>
                                    <p:animEffect transition="in" filter="fade">
                                      <p:cBhvr>
                                        <p:cTn id="62" dur="1000"/>
                                        <p:tgtEl>
                                          <p:spTgt spid="67589">
                                            <p:txEl>
                                              <p:pRg st="6" end="6"/>
                                            </p:txEl>
                                          </p:spTgt>
                                        </p:tgtEl>
                                      </p:cBhvr>
                                    </p:animEffect>
                                    <p:anim calcmode="lin" valueType="num">
                                      <p:cBhvr>
                                        <p:cTn id="63" dur="1000" fill="hold"/>
                                        <p:tgtEl>
                                          <p:spTgt spid="67589">
                                            <p:txEl>
                                              <p:pRg st="6" end="6"/>
                                            </p:txEl>
                                          </p:spTgt>
                                        </p:tgtEl>
                                        <p:attrNameLst>
                                          <p:attrName>ppt_x</p:attrName>
                                        </p:attrNameLst>
                                      </p:cBhvr>
                                      <p:tavLst>
                                        <p:tav tm="0">
                                          <p:val>
                                            <p:strVal val="#ppt_x"/>
                                          </p:val>
                                        </p:tav>
                                        <p:tav tm="100000">
                                          <p:val>
                                            <p:strVal val="#ppt_x"/>
                                          </p:val>
                                        </p:tav>
                                      </p:tavLst>
                                    </p:anim>
                                    <p:anim calcmode="lin" valueType="num">
                                      <p:cBhvr>
                                        <p:cTn id="64" dur="1000" fill="hold"/>
                                        <p:tgtEl>
                                          <p:spTgt spid="6758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67612"/>
                                        </p:tgtEl>
                                        <p:attrNameLst>
                                          <p:attrName>style.visibility</p:attrName>
                                        </p:attrNameLst>
                                      </p:cBhvr>
                                      <p:to>
                                        <p:strVal val="visible"/>
                                      </p:to>
                                    </p:set>
                                    <p:animEffect transition="in" filter="fade">
                                      <p:cBhvr>
                                        <p:cTn id="69" dur="1000"/>
                                        <p:tgtEl>
                                          <p:spTgt spid="67612"/>
                                        </p:tgtEl>
                                      </p:cBhvr>
                                    </p:animEffect>
                                    <p:anim calcmode="lin" valueType="num">
                                      <p:cBhvr>
                                        <p:cTn id="70" dur="1000" fill="hold"/>
                                        <p:tgtEl>
                                          <p:spTgt spid="67612"/>
                                        </p:tgtEl>
                                        <p:attrNameLst>
                                          <p:attrName>ppt_x</p:attrName>
                                        </p:attrNameLst>
                                      </p:cBhvr>
                                      <p:tavLst>
                                        <p:tav tm="0">
                                          <p:val>
                                            <p:strVal val="#ppt_x"/>
                                          </p:val>
                                        </p:tav>
                                        <p:tav tm="100000">
                                          <p:val>
                                            <p:strVal val="#ppt_x"/>
                                          </p:val>
                                        </p:tav>
                                      </p:tavLst>
                                    </p:anim>
                                    <p:anim calcmode="lin" valueType="num">
                                      <p:cBhvr>
                                        <p:cTn id="71" dur="1000" fill="hold"/>
                                        <p:tgtEl>
                                          <p:spTgt spid="67612"/>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67613"/>
                                        </p:tgtEl>
                                        <p:attrNameLst>
                                          <p:attrName>style.visibility</p:attrName>
                                        </p:attrNameLst>
                                      </p:cBhvr>
                                      <p:to>
                                        <p:strVal val="visible"/>
                                      </p:to>
                                    </p:set>
                                    <p:animEffect transition="in" filter="fade">
                                      <p:cBhvr>
                                        <p:cTn id="74" dur="1000"/>
                                        <p:tgtEl>
                                          <p:spTgt spid="67613"/>
                                        </p:tgtEl>
                                      </p:cBhvr>
                                    </p:animEffect>
                                    <p:anim calcmode="lin" valueType="num">
                                      <p:cBhvr>
                                        <p:cTn id="75" dur="1000" fill="hold"/>
                                        <p:tgtEl>
                                          <p:spTgt spid="67613"/>
                                        </p:tgtEl>
                                        <p:attrNameLst>
                                          <p:attrName>ppt_x</p:attrName>
                                        </p:attrNameLst>
                                      </p:cBhvr>
                                      <p:tavLst>
                                        <p:tav tm="0">
                                          <p:val>
                                            <p:strVal val="#ppt_x"/>
                                          </p:val>
                                        </p:tav>
                                        <p:tav tm="100000">
                                          <p:val>
                                            <p:strVal val="#ppt_x"/>
                                          </p:val>
                                        </p:tav>
                                      </p:tavLst>
                                    </p:anim>
                                    <p:anim calcmode="lin" valueType="num">
                                      <p:cBhvr>
                                        <p:cTn id="76" dur="1000" fill="hold"/>
                                        <p:tgtEl>
                                          <p:spTgt spid="67613"/>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67589">
                                            <p:txEl>
                                              <p:pRg st="9" end="9"/>
                                            </p:txEl>
                                          </p:spTgt>
                                        </p:tgtEl>
                                        <p:attrNameLst>
                                          <p:attrName>style.visibility</p:attrName>
                                        </p:attrNameLst>
                                      </p:cBhvr>
                                      <p:to>
                                        <p:strVal val="visible"/>
                                      </p:to>
                                    </p:set>
                                    <p:animEffect transition="in" filter="fade">
                                      <p:cBhvr>
                                        <p:cTn id="85" dur="1000"/>
                                        <p:tgtEl>
                                          <p:spTgt spid="67589">
                                            <p:txEl>
                                              <p:pRg st="9" end="9"/>
                                            </p:txEl>
                                          </p:spTgt>
                                        </p:tgtEl>
                                      </p:cBhvr>
                                    </p:animEffect>
                                    <p:anim calcmode="lin" valueType="num">
                                      <p:cBhvr>
                                        <p:cTn id="86" dur="1000" fill="hold"/>
                                        <p:tgtEl>
                                          <p:spTgt spid="67589">
                                            <p:txEl>
                                              <p:pRg st="9" end="9"/>
                                            </p:txEl>
                                          </p:spTgt>
                                        </p:tgtEl>
                                        <p:attrNameLst>
                                          <p:attrName>ppt_x</p:attrName>
                                        </p:attrNameLst>
                                      </p:cBhvr>
                                      <p:tavLst>
                                        <p:tav tm="0">
                                          <p:val>
                                            <p:strVal val="#ppt_x"/>
                                          </p:val>
                                        </p:tav>
                                        <p:tav tm="100000">
                                          <p:val>
                                            <p:strVal val="#ppt_x"/>
                                          </p:val>
                                        </p:tav>
                                      </p:tavLst>
                                    </p:anim>
                                    <p:anim calcmode="lin" valueType="num">
                                      <p:cBhvr>
                                        <p:cTn id="87" dur="1000" fill="hold"/>
                                        <p:tgtEl>
                                          <p:spTgt spid="6758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67630"/>
                                        </p:tgtEl>
                                        <p:attrNameLst>
                                          <p:attrName>style.visibility</p:attrName>
                                        </p:attrNameLst>
                                      </p:cBhvr>
                                      <p:to>
                                        <p:strVal val="visible"/>
                                      </p:to>
                                    </p:set>
                                    <p:animEffect transition="in" filter="fade">
                                      <p:cBhvr>
                                        <p:cTn id="92" dur="1000"/>
                                        <p:tgtEl>
                                          <p:spTgt spid="67630"/>
                                        </p:tgtEl>
                                      </p:cBhvr>
                                    </p:animEffect>
                                    <p:anim calcmode="lin" valueType="num">
                                      <p:cBhvr>
                                        <p:cTn id="93" dur="1000" fill="hold"/>
                                        <p:tgtEl>
                                          <p:spTgt spid="67630"/>
                                        </p:tgtEl>
                                        <p:attrNameLst>
                                          <p:attrName>ppt_x</p:attrName>
                                        </p:attrNameLst>
                                      </p:cBhvr>
                                      <p:tavLst>
                                        <p:tav tm="0">
                                          <p:val>
                                            <p:strVal val="#ppt_x"/>
                                          </p:val>
                                        </p:tav>
                                        <p:tav tm="100000">
                                          <p:val>
                                            <p:strVal val="#ppt_x"/>
                                          </p:val>
                                        </p:tav>
                                      </p:tavLst>
                                    </p:anim>
                                    <p:anim calcmode="lin" valueType="num">
                                      <p:cBhvr>
                                        <p:cTn id="94" dur="1000" fill="hold"/>
                                        <p:tgtEl>
                                          <p:spTgt spid="67630"/>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67589">
                                            <p:txEl>
                                              <p:pRg st="11" end="11"/>
                                            </p:txEl>
                                          </p:spTgt>
                                        </p:tgtEl>
                                        <p:attrNameLst>
                                          <p:attrName>style.visibility</p:attrName>
                                        </p:attrNameLst>
                                      </p:cBhvr>
                                      <p:to>
                                        <p:strVal val="visible"/>
                                      </p:to>
                                    </p:set>
                                    <p:animEffect transition="in" filter="fade">
                                      <p:cBhvr>
                                        <p:cTn id="103" dur="1000"/>
                                        <p:tgtEl>
                                          <p:spTgt spid="67589">
                                            <p:txEl>
                                              <p:pRg st="11" end="11"/>
                                            </p:txEl>
                                          </p:spTgt>
                                        </p:tgtEl>
                                      </p:cBhvr>
                                    </p:animEffect>
                                    <p:anim calcmode="lin" valueType="num">
                                      <p:cBhvr>
                                        <p:cTn id="104" dur="1000" fill="hold"/>
                                        <p:tgtEl>
                                          <p:spTgt spid="67589">
                                            <p:txEl>
                                              <p:pRg st="11" end="11"/>
                                            </p:txEl>
                                          </p:spTgt>
                                        </p:tgtEl>
                                        <p:attrNameLst>
                                          <p:attrName>ppt_x</p:attrName>
                                        </p:attrNameLst>
                                      </p:cBhvr>
                                      <p:tavLst>
                                        <p:tav tm="0">
                                          <p:val>
                                            <p:strVal val="#ppt_x"/>
                                          </p:val>
                                        </p:tav>
                                        <p:tav tm="100000">
                                          <p:val>
                                            <p:strVal val="#ppt_x"/>
                                          </p:val>
                                        </p:tav>
                                      </p:tavLst>
                                    </p:anim>
                                    <p:anim calcmode="lin" valueType="num">
                                      <p:cBhvr>
                                        <p:cTn id="105" dur="1000" fill="hold"/>
                                        <p:tgtEl>
                                          <p:spTgt spid="6758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67589">
                                            <p:txEl>
                                              <p:pRg st="13" end="13"/>
                                            </p:txEl>
                                          </p:spTgt>
                                        </p:tgtEl>
                                        <p:attrNameLst>
                                          <p:attrName>style.visibility</p:attrName>
                                        </p:attrNameLst>
                                      </p:cBhvr>
                                      <p:to>
                                        <p:strVal val="visible"/>
                                      </p:to>
                                    </p:set>
                                    <p:animEffect transition="in" filter="fade">
                                      <p:cBhvr>
                                        <p:cTn id="110" dur="1000"/>
                                        <p:tgtEl>
                                          <p:spTgt spid="67589">
                                            <p:txEl>
                                              <p:pRg st="13" end="13"/>
                                            </p:txEl>
                                          </p:spTgt>
                                        </p:tgtEl>
                                      </p:cBhvr>
                                    </p:animEffect>
                                    <p:anim calcmode="lin" valueType="num">
                                      <p:cBhvr>
                                        <p:cTn id="111" dur="1000" fill="hold"/>
                                        <p:tgtEl>
                                          <p:spTgt spid="67589">
                                            <p:txEl>
                                              <p:pRg st="13" end="13"/>
                                            </p:txEl>
                                          </p:spTgt>
                                        </p:tgtEl>
                                        <p:attrNameLst>
                                          <p:attrName>ppt_x</p:attrName>
                                        </p:attrNameLst>
                                      </p:cBhvr>
                                      <p:tavLst>
                                        <p:tav tm="0">
                                          <p:val>
                                            <p:strVal val="#ppt_x"/>
                                          </p:val>
                                        </p:tav>
                                        <p:tav tm="100000">
                                          <p:val>
                                            <p:strVal val="#ppt_x"/>
                                          </p:val>
                                        </p:tav>
                                      </p:tavLst>
                                    </p:anim>
                                    <p:anim calcmode="lin" valueType="num">
                                      <p:cBhvr>
                                        <p:cTn id="112" dur="1000" fill="hold"/>
                                        <p:tgtEl>
                                          <p:spTgt spid="67589">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5"/>
          <p:cNvSpPr>
            <a:spLocks noChangeArrowheads="1"/>
          </p:cNvSpPr>
          <p:nvPr/>
        </p:nvSpPr>
        <p:spPr bwMode="auto">
          <a:xfrm>
            <a:off x="250825" y="228600"/>
            <a:ext cx="8459788"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2400" dirty="0">
                <a:latin typeface="Times New Roman" panose="02020603050405020304" pitchFamily="18" charset="0"/>
                <a:cs typeface="Times New Roman" panose="02020603050405020304" pitchFamily="18" charset="0"/>
              </a:rPr>
              <a:t>        希尔排序的一个特点是：子序列的构成不是简单地“逐段分割”，而是将相隔某个增量的记录组成一个子序列。</a:t>
            </a:r>
          </a:p>
        </p:txBody>
      </p:sp>
      <p:sp>
        <p:nvSpPr>
          <p:cNvPr id="66567" name="Rectangle 7"/>
          <p:cNvSpPr>
            <a:spLocks noChangeArrowheads="1"/>
          </p:cNvSpPr>
          <p:nvPr/>
        </p:nvSpPr>
        <p:spPr bwMode="auto">
          <a:xfrm>
            <a:off x="250825" y="1052513"/>
            <a:ext cx="8569325" cy="5511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shellSort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SortObject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pvector,int</a:t>
            </a:r>
            <a:r>
              <a:rPr kumimoji="1" lang="en-US" altLang="zh-CN" sz="2200" dirty="0">
                <a:latin typeface="Times New Roman" panose="02020603050405020304" pitchFamily="18" charset="0"/>
                <a:cs typeface="Times New Roman" panose="02020603050405020304" pitchFamily="18" charset="0"/>
              </a:rPr>
              <a:t> d)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按递增序进行</a:t>
            </a:r>
            <a:r>
              <a:rPr kumimoji="1" lang="en-US" altLang="zh-CN" sz="2200" dirty="0">
                <a:solidFill>
                  <a:srgbClr val="33CC33"/>
                </a:solidFill>
                <a:latin typeface="Times New Roman" panose="02020603050405020304" pitchFamily="18" charset="0"/>
                <a:cs typeface="Times New Roman" panose="02020603050405020304" pitchFamily="18" charset="0"/>
              </a:rPr>
              <a:t>Shell</a:t>
            </a:r>
            <a:r>
              <a:rPr kumimoji="1" lang="zh-CN" altLang="en-US" sz="2200" dirty="0">
                <a:solidFill>
                  <a:srgbClr val="33CC33"/>
                </a:solidFill>
                <a:latin typeface="Times New Roman" panose="02020603050405020304" pitchFamily="18" charset="0"/>
                <a:cs typeface="Times New Roman" panose="02020603050405020304" pitchFamily="18" charset="0"/>
              </a:rPr>
              <a:t>排序 *</a:t>
            </a:r>
            <a:r>
              <a:rPr kumimoji="1" lang="en-US" altLang="zh-CN" sz="2200" dirty="0">
                <a:solidFill>
                  <a:srgbClr val="33CC33"/>
                </a:solidFill>
                <a:latin typeface="Times New Roman" panose="02020603050405020304" pitchFamily="18" charset="0"/>
                <a:cs typeface="Times New Roman" panose="02020603050405020304" pitchFamily="18" charset="0"/>
              </a:rPr>
              <a:t>/</a:t>
            </a:r>
          </a:p>
          <a:p>
            <a:r>
              <a:rPr kumimoji="1" lang="en-US" altLang="zh-CN" sz="2200" dirty="0">
                <a:latin typeface="Times New Roman" panose="02020603050405020304" pitchFamily="18" charset="0"/>
                <a:cs typeface="Times New Roman" panose="02020603050405020304" pitchFamily="18" charset="0"/>
              </a:rPr>
              <a:t>{</a:t>
            </a: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i, j, increment;</a:t>
            </a: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temp;</a:t>
            </a: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(increment = d; increment &gt; 0; increment /= 2) {</a:t>
            </a: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(i=increment; i&lt;</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p>
          <a:p>
            <a:r>
              <a:rPr kumimoji="1" lang="en-US" altLang="zh-CN" sz="2200" dirty="0">
                <a:latin typeface="Times New Roman" panose="02020603050405020304" pitchFamily="18" charset="0"/>
                <a:cs typeface="Times New Roman" panose="02020603050405020304" pitchFamily="18" charset="0"/>
              </a:rPr>
              <a:t>                        temp=</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-&gt;record[i];</a:t>
            </a:r>
          </a:p>
          <a:p>
            <a:r>
              <a:rPr kumimoji="1" lang="en-US" altLang="zh-CN" sz="2200" dirty="0">
                <a:latin typeface="Times New Roman" panose="02020603050405020304" pitchFamily="18" charset="0"/>
                <a:cs typeface="Times New Roman" panose="02020603050405020304" pitchFamily="18" charset="0"/>
              </a:rPr>
              <a:t>                        j=i-increment;</a:t>
            </a: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(j&gt;=0 &amp;&amp; </a:t>
            </a:r>
            <a:r>
              <a:rPr kumimoji="1" lang="en-US" altLang="zh-CN" sz="2200" dirty="0" err="1">
                <a:latin typeface="Times New Roman" panose="02020603050405020304" pitchFamily="18" charset="0"/>
                <a:cs typeface="Times New Roman" panose="02020603050405020304" pitchFamily="18" charset="0"/>
              </a:rPr>
              <a:t>temp.key</a:t>
            </a:r>
            <a:r>
              <a:rPr kumimoji="1" lang="en-US" altLang="zh-CN" sz="2200" dirty="0">
                <a:latin typeface="Times New Roman" panose="02020603050405020304" pitchFamily="18" charset="0"/>
                <a:cs typeface="Times New Roman" panose="02020603050405020304" pitchFamily="18" charset="0"/>
              </a:rPr>
              <a:t>&lt;</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-&gt;record[j].key) {	</a:t>
            </a: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j+increment</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a:t>
            </a:r>
          </a:p>
          <a:p>
            <a:r>
              <a:rPr kumimoji="1" lang="en-US" altLang="zh-CN" sz="2200" dirty="0">
                <a:latin typeface="Times New Roman" panose="02020603050405020304" pitchFamily="18" charset="0"/>
                <a:cs typeface="Times New Roman" panose="02020603050405020304" pitchFamily="18" charset="0"/>
              </a:rPr>
              <a:t>		      j-=increment;</a:t>
            </a:r>
          </a:p>
          <a:p>
            <a:r>
              <a:rPr kumimoji="1" lang="en-US" altLang="zh-CN" sz="2200" dirty="0">
                <a:latin typeface="Times New Roman" panose="02020603050405020304" pitchFamily="18" charset="0"/>
                <a:cs typeface="Times New Roman" panose="02020603050405020304" pitchFamily="18" charset="0"/>
              </a:rPr>
              <a:t>                         }</a:t>
            </a: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j+increment</a:t>
            </a:r>
            <a:r>
              <a:rPr kumimoji="1" lang="en-US" altLang="zh-CN" sz="2200" dirty="0">
                <a:latin typeface="Times New Roman" panose="02020603050405020304" pitchFamily="18" charset="0"/>
                <a:cs typeface="Times New Roman" panose="02020603050405020304" pitchFamily="18" charset="0"/>
              </a:rPr>
              <a:t>]=temp;</a:t>
            </a:r>
          </a:p>
          <a:p>
            <a:r>
              <a:rPr kumimoji="1" lang="en-US" altLang="zh-CN" sz="2200" dirty="0">
                <a:latin typeface="Times New Roman" panose="02020603050405020304" pitchFamily="18" charset="0"/>
                <a:cs typeface="Times New Roman" panose="02020603050405020304" pitchFamily="18" charset="0"/>
              </a:rPr>
              <a:t>                }</a:t>
            </a:r>
          </a:p>
          <a:p>
            <a:r>
              <a:rPr kumimoji="1" lang="en-US" altLang="zh-CN" sz="2200" dirty="0">
                <a:latin typeface="Times New Roman" panose="02020603050405020304" pitchFamily="18" charset="0"/>
                <a:cs typeface="Times New Roman" panose="02020603050405020304" pitchFamily="18" charset="0"/>
              </a:rPr>
              <a:t>        }</a:t>
            </a:r>
          </a:p>
          <a:p>
            <a:r>
              <a:rPr kumimoji="1" lang="en-US" altLang="zh-CN" sz="2200" dirty="0">
                <a:latin typeface="Times New Roman" panose="02020603050405020304" pitchFamily="18" charset="0"/>
                <a:cs typeface="Times New Roman" panose="02020603050405020304" pitchFamily="18" charset="0"/>
              </a:rPr>
              <a:t>}</a:t>
            </a:r>
          </a:p>
        </p:txBody>
      </p:sp>
      <p:sp>
        <p:nvSpPr>
          <p:cNvPr id="66572" name="Rectangle 12"/>
          <p:cNvSpPr>
            <a:spLocks noChangeArrowheads="1"/>
          </p:cNvSpPr>
          <p:nvPr/>
        </p:nvSpPr>
        <p:spPr bwMode="auto">
          <a:xfrm>
            <a:off x="3059113" y="5876925"/>
            <a:ext cx="38179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sz="2800" dirty="0"/>
              <a:t>希尔排序</a:t>
            </a:r>
            <a:r>
              <a:rPr kumimoji="1" lang="zh-CN" altLang="en-US" sz="2800" b="1" dirty="0">
                <a:solidFill>
                  <a:srgbClr val="FFFF00"/>
                </a:solidFill>
              </a:rPr>
              <a:t>不稳定</a:t>
            </a:r>
            <a:r>
              <a:rPr kumimoji="1" lang="zh-CN" altLang="en-US" sz="2800"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t>Content</a:t>
            </a:r>
          </a:p>
        </p:txBody>
      </p:sp>
      <p:sp>
        <p:nvSpPr>
          <p:cNvPr id="142339" name="Rectangle 3"/>
          <p:cNvSpPr>
            <a:spLocks noGrp="1" noChangeArrowheads="1"/>
          </p:cNvSpPr>
          <p:nvPr>
            <p:ph type="body" idx="1"/>
          </p:nvPr>
        </p:nvSpPr>
        <p:spPr/>
        <p:txBody>
          <a:bodyPr/>
          <a:lstStyle/>
          <a:p>
            <a:r>
              <a:rPr lang="en-US" altLang="zh-CN" dirty="0">
                <a:effectLst/>
              </a:rPr>
              <a:t>Definition and notations of sorting</a:t>
            </a:r>
          </a:p>
          <a:p>
            <a:r>
              <a:rPr lang="en-US" altLang="zh-CN" dirty="0">
                <a:effectLst/>
              </a:rPr>
              <a:t>Insertion based sorting</a:t>
            </a:r>
          </a:p>
          <a:p>
            <a:r>
              <a:rPr lang="en-US" altLang="zh-CN" dirty="0">
                <a:solidFill>
                  <a:srgbClr val="FFFF00"/>
                </a:solidFill>
                <a:effectLst/>
              </a:rPr>
              <a:t>Swap based sorting</a:t>
            </a:r>
          </a:p>
          <a:p>
            <a:r>
              <a:rPr lang="en-US" altLang="zh-CN" dirty="0">
                <a:effectLst/>
              </a:rPr>
              <a:t>Selection based sorting</a:t>
            </a:r>
          </a:p>
          <a:p>
            <a:r>
              <a:rPr lang="en-US" altLang="zh-CN" dirty="0">
                <a:effectLst/>
              </a:rPr>
              <a:t>Merging based sorting</a:t>
            </a:r>
          </a:p>
          <a:p>
            <a:r>
              <a:rPr lang="en-US" altLang="zh-CN" dirty="0">
                <a:effectLst/>
              </a:rPr>
              <a:t>Radix sorting</a:t>
            </a:r>
          </a:p>
          <a:p>
            <a:r>
              <a:rPr lang="en-US" altLang="zh-CN" dirty="0">
                <a:effectLst/>
              </a:rPr>
              <a:t>Conclusion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8" name="Rectangle 10"/>
          <p:cNvSpPr>
            <a:spLocks noGrp="1" noChangeArrowheads="1"/>
          </p:cNvSpPr>
          <p:nvPr>
            <p:ph type="title"/>
          </p:nvPr>
        </p:nvSpPr>
        <p:spPr/>
        <p:txBody>
          <a:bodyPr/>
          <a:lstStyle/>
          <a:p>
            <a:r>
              <a:rPr lang="en-US" altLang="zh-CN"/>
              <a:t>9.3 Swap based sorting</a:t>
            </a:r>
          </a:p>
        </p:txBody>
      </p:sp>
      <p:sp>
        <p:nvSpPr>
          <p:cNvPr id="68619" name="Rectangle 11"/>
          <p:cNvSpPr>
            <a:spLocks noGrp="1" noChangeArrowheads="1"/>
          </p:cNvSpPr>
          <p:nvPr>
            <p:ph type="body" idx="1"/>
          </p:nvPr>
        </p:nvSpPr>
        <p:spPr/>
        <p:txBody>
          <a:bodyPr/>
          <a:lstStyle/>
          <a:p>
            <a:r>
              <a:rPr lang="en-US" altLang="zh-CN" sz="2800" dirty="0">
                <a:solidFill>
                  <a:srgbClr val="FFFF00"/>
                </a:solidFill>
                <a:effectLst/>
              </a:rPr>
              <a:t>Principle: </a:t>
            </a:r>
            <a:r>
              <a:rPr lang="zh-CN" altLang="en-US" sz="2800" b="1" dirty="0">
                <a:solidFill>
                  <a:srgbClr val="FFFF00"/>
                </a:solidFill>
                <a:effectLst/>
              </a:rPr>
              <a:t>两两</a:t>
            </a:r>
            <a:r>
              <a:rPr lang="zh-CN" altLang="en-US" sz="2800" dirty="0">
                <a:effectLst/>
              </a:rPr>
              <a:t>比较待排序对象的关键码，即</a:t>
            </a:r>
            <a:r>
              <a:rPr lang="en-US" altLang="zh-CN" sz="2800" dirty="0">
                <a:effectLst/>
              </a:rPr>
              <a:t>k[j]</a:t>
            </a:r>
            <a:r>
              <a:rPr lang="zh-CN" altLang="en-US" sz="2800" dirty="0">
                <a:effectLst/>
              </a:rPr>
              <a:t>和</a:t>
            </a:r>
            <a:r>
              <a:rPr lang="en-US" altLang="zh-CN" sz="2800" dirty="0">
                <a:effectLst/>
              </a:rPr>
              <a:t>k[</a:t>
            </a:r>
            <a:r>
              <a:rPr lang="en-US" altLang="zh-CN" sz="2800" dirty="0" err="1">
                <a:effectLst/>
              </a:rPr>
              <a:t>j+1</a:t>
            </a:r>
            <a:r>
              <a:rPr lang="en-US" altLang="zh-CN" sz="2800" dirty="0">
                <a:effectLst/>
              </a:rPr>
              <a:t>]</a:t>
            </a:r>
            <a:r>
              <a:rPr lang="zh-CN" altLang="en-US" sz="2800" dirty="0">
                <a:effectLst/>
              </a:rPr>
              <a:t>，如果出现</a:t>
            </a:r>
            <a:r>
              <a:rPr lang="zh-CN" altLang="en-US" sz="2800" b="1" dirty="0">
                <a:solidFill>
                  <a:srgbClr val="FFFF00"/>
                </a:solidFill>
                <a:effectLst/>
              </a:rPr>
              <a:t>逆序</a:t>
            </a:r>
            <a:r>
              <a:rPr lang="en-US" altLang="zh-CN" sz="2800" dirty="0">
                <a:effectLst/>
              </a:rPr>
              <a:t>(</a:t>
            </a:r>
            <a:r>
              <a:rPr lang="zh-CN" altLang="en-US" sz="2800" dirty="0">
                <a:effectLst/>
              </a:rPr>
              <a:t>即排列顺序与排序后的次序正好相反</a:t>
            </a:r>
            <a:r>
              <a:rPr lang="en-US" altLang="zh-CN" sz="2800" dirty="0">
                <a:effectLst/>
              </a:rPr>
              <a:t>)</a:t>
            </a:r>
            <a:r>
              <a:rPr lang="zh-CN" altLang="en-US" sz="2800" dirty="0">
                <a:effectLst/>
              </a:rPr>
              <a:t>现象，则</a:t>
            </a:r>
            <a:r>
              <a:rPr lang="zh-CN" altLang="en-US" sz="2800" b="1" dirty="0">
                <a:solidFill>
                  <a:srgbClr val="FFFF00"/>
                </a:solidFill>
                <a:effectLst/>
              </a:rPr>
              <a:t>交换之</a:t>
            </a:r>
            <a:r>
              <a:rPr lang="zh-CN" altLang="en-US" sz="2800" dirty="0">
                <a:effectLst/>
              </a:rPr>
              <a:t>，直到所有对象都排好序为止。</a:t>
            </a:r>
          </a:p>
          <a:p>
            <a:r>
              <a:rPr lang="en-US" altLang="zh-CN" sz="2800" dirty="0">
                <a:effectLst/>
              </a:rPr>
              <a:t>Categories</a:t>
            </a:r>
          </a:p>
          <a:p>
            <a:pPr lvl="1"/>
            <a:r>
              <a:rPr lang="en-US" altLang="zh-CN" sz="2400" dirty="0">
                <a:effectLst/>
              </a:rPr>
              <a:t>Bubble sorting (</a:t>
            </a:r>
            <a:r>
              <a:rPr lang="zh-CN" altLang="en-US" sz="2400" dirty="0">
                <a:effectLst/>
              </a:rPr>
              <a:t>冒泡排序</a:t>
            </a:r>
            <a:r>
              <a:rPr lang="en-US" altLang="zh-CN" sz="2400" dirty="0">
                <a:effectLst/>
              </a:rPr>
              <a:t>)</a:t>
            </a:r>
          </a:p>
          <a:p>
            <a:pPr lvl="1"/>
            <a:r>
              <a:rPr lang="en-US" altLang="zh-CN" sz="2400" dirty="0">
                <a:effectLst/>
              </a:rPr>
              <a:t>Quick sorting (</a:t>
            </a:r>
            <a:r>
              <a:rPr lang="zh-CN" altLang="en-US" sz="2400" dirty="0">
                <a:effectLst/>
              </a:rPr>
              <a:t>快速排序</a:t>
            </a:r>
            <a:r>
              <a:rPr lang="en-US" altLang="zh-CN" sz="2400" dirty="0">
                <a:effectLst/>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 name="Text Box 20"/>
          <p:cNvSpPr txBox="1">
            <a:spLocks noChangeArrowheads="1"/>
          </p:cNvSpPr>
          <p:nvPr/>
        </p:nvSpPr>
        <p:spPr bwMode="auto">
          <a:xfrm>
            <a:off x="251520" y="1412776"/>
            <a:ext cx="8604488" cy="50937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kumimoji="1" lang="en-US" altLang="zh-CN" sz="2600" dirty="0">
                <a:cs typeface="Times New Roman" panose="02020603050405020304" pitchFamily="18" charset="0"/>
              </a:rPr>
              <a:t>1) Internal sorting (</a:t>
            </a:r>
            <a:r>
              <a:rPr kumimoji="1" lang="zh-CN" altLang="en-US" sz="2600" b="1" dirty="0">
                <a:solidFill>
                  <a:srgbClr val="FFFF00"/>
                </a:solidFill>
                <a:cs typeface="Times New Roman" panose="02020603050405020304" pitchFamily="18" charset="0"/>
              </a:rPr>
              <a:t>内部排序</a:t>
            </a:r>
            <a:r>
              <a:rPr kumimoji="1" lang="en-US" altLang="zh-CN" sz="2600" dirty="0">
                <a:cs typeface="Times New Roman" panose="02020603050405020304" pitchFamily="18" charset="0"/>
              </a:rPr>
              <a:t>)</a:t>
            </a:r>
            <a:r>
              <a:rPr kumimoji="1" lang="en-US" altLang="zh-CN" sz="2600" b="1" dirty="0">
                <a:solidFill>
                  <a:srgbClr val="FFFF00"/>
                </a:solidFill>
                <a:cs typeface="Times New Roman" panose="02020603050405020304" pitchFamily="18" charset="0"/>
              </a:rPr>
              <a:t> </a:t>
            </a:r>
          </a:p>
          <a:p>
            <a:endParaRPr kumimoji="1" lang="en-US" altLang="zh-CN" sz="2600" dirty="0">
              <a:cs typeface="Times New Roman" panose="02020603050405020304" pitchFamily="18" charset="0"/>
            </a:endParaRPr>
          </a:p>
          <a:p>
            <a:r>
              <a:rPr kumimoji="1" lang="zh-CN" altLang="en-US" sz="2600" dirty="0">
                <a:cs typeface="Times New Roman" panose="02020603050405020304" pitchFamily="18" charset="0"/>
              </a:rPr>
              <a:t>定义：假设含</a:t>
            </a:r>
            <a:r>
              <a:rPr kumimoji="1" lang="en-US" altLang="zh-CN" sz="2600" dirty="0">
                <a:cs typeface="Times New Roman" panose="02020603050405020304" pitchFamily="18" charset="0"/>
              </a:rPr>
              <a:t>n</a:t>
            </a:r>
            <a:r>
              <a:rPr kumimoji="1" lang="zh-CN" altLang="en-US" sz="2600" dirty="0">
                <a:cs typeface="Times New Roman" panose="02020603050405020304" pitchFamily="18" charset="0"/>
              </a:rPr>
              <a:t>个记录的序列为</a:t>
            </a:r>
            <a:r>
              <a:rPr kumimoji="1" lang="en-US" altLang="zh-CN" sz="2600" dirty="0">
                <a:latin typeface="Times New Roman" panose="02020603050405020304" pitchFamily="18" charset="0"/>
                <a:cs typeface="Times New Roman" panose="02020603050405020304" pitchFamily="18" charset="0"/>
              </a:rPr>
              <a:t>{</a:t>
            </a:r>
            <a:r>
              <a:rPr kumimoji="1" lang="en-US" altLang="zh-CN" sz="2600" i="1" dirty="0" err="1">
                <a:latin typeface="Times New Roman" panose="02020603050405020304" pitchFamily="18" charset="0"/>
                <a:cs typeface="Times New Roman" panose="02020603050405020304" pitchFamily="18" charset="0"/>
              </a:rPr>
              <a:t>R</a:t>
            </a:r>
            <a:r>
              <a:rPr kumimoji="1" lang="en-US" altLang="zh-CN" sz="2600" baseline="-25000" dirty="0" err="1">
                <a:latin typeface="Times New Roman" panose="02020603050405020304" pitchFamily="18" charset="0"/>
                <a:cs typeface="Times New Roman" panose="02020603050405020304" pitchFamily="18" charset="0"/>
              </a:rPr>
              <a:t>1</a:t>
            </a:r>
            <a:r>
              <a:rPr kumimoji="1" lang="en-US" altLang="zh-CN" sz="2600" dirty="0">
                <a:latin typeface="Times New Roman" panose="02020603050405020304" pitchFamily="18" charset="0"/>
                <a:cs typeface="Times New Roman" panose="02020603050405020304" pitchFamily="18" charset="0"/>
              </a:rPr>
              <a:t>, </a:t>
            </a:r>
            <a:r>
              <a:rPr kumimoji="1" lang="en-US" altLang="zh-CN" sz="2600" i="1" dirty="0" err="1">
                <a:latin typeface="Times New Roman" panose="02020603050405020304" pitchFamily="18" charset="0"/>
                <a:cs typeface="Times New Roman" panose="02020603050405020304" pitchFamily="18" charset="0"/>
              </a:rPr>
              <a:t>R</a:t>
            </a:r>
            <a:r>
              <a:rPr kumimoji="1" lang="en-US" altLang="zh-CN" sz="2600" baseline="-25000" dirty="0" err="1">
                <a:latin typeface="Times New Roman" panose="02020603050405020304" pitchFamily="18" charset="0"/>
                <a:cs typeface="Times New Roman" panose="02020603050405020304" pitchFamily="18" charset="0"/>
              </a:rPr>
              <a:t>2</a:t>
            </a:r>
            <a:r>
              <a:rPr kumimoji="1" lang="en-US" altLang="zh-CN" sz="2600" dirty="0">
                <a:latin typeface="Times New Roman" panose="02020603050405020304" pitchFamily="18" charset="0"/>
                <a:cs typeface="Times New Roman" panose="02020603050405020304" pitchFamily="18" charset="0"/>
              </a:rPr>
              <a:t>, …, </a:t>
            </a:r>
            <a:r>
              <a:rPr kumimoji="1" lang="en-US" altLang="zh-CN" sz="2600" i="1" dirty="0">
                <a:latin typeface="Times New Roman" panose="02020603050405020304" pitchFamily="18" charset="0"/>
                <a:cs typeface="Times New Roman" panose="02020603050405020304" pitchFamily="18" charset="0"/>
              </a:rPr>
              <a:t>R</a:t>
            </a:r>
            <a:r>
              <a:rPr kumimoji="1" lang="en-US" altLang="zh-CN" sz="2600" i="1" baseline="-25000" dirty="0">
                <a:latin typeface="Times New Roman" panose="02020603050405020304" pitchFamily="18" charset="0"/>
                <a:cs typeface="Times New Roman" panose="02020603050405020304" pitchFamily="18" charset="0"/>
              </a:rPr>
              <a:t>n</a:t>
            </a:r>
            <a:r>
              <a:rPr kumimoji="1" lang="en-US" altLang="zh-CN" sz="2600" dirty="0">
                <a:latin typeface="Times New Roman" panose="02020603050405020304" pitchFamily="18" charset="0"/>
                <a:cs typeface="Times New Roman" panose="02020603050405020304" pitchFamily="18" charset="0"/>
              </a:rPr>
              <a:t>}</a:t>
            </a:r>
            <a:r>
              <a:rPr kumimoji="1" lang="zh-CN" altLang="en-US" sz="2600" dirty="0">
                <a:cs typeface="Times New Roman" panose="02020603050405020304" pitchFamily="18" charset="0"/>
              </a:rPr>
              <a:t>，其相应的关键字序列为</a:t>
            </a:r>
          </a:p>
          <a:p>
            <a:pPr>
              <a:lnSpc>
                <a:spcPct val="150000"/>
              </a:lnSpc>
            </a:pPr>
            <a:r>
              <a:rPr kumimoji="1" lang="zh-CN" altLang="en-US" sz="2600" dirty="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a:t>
            </a:r>
            <a:r>
              <a:rPr kumimoji="1" lang="en-US" altLang="zh-CN" sz="2600" i="1" dirty="0" err="1">
                <a:latin typeface="Times New Roman" panose="02020603050405020304" pitchFamily="18" charset="0"/>
                <a:cs typeface="Times New Roman" panose="02020603050405020304" pitchFamily="18" charset="0"/>
              </a:rPr>
              <a:t>K</a:t>
            </a:r>
            <a:r>
              <a:rPr kumimoji="1" lang="en-US" altLang="zh-CN" sz="2600" baseline="-25000" dirty="0" err="1">
                <a:latin typeface="Times New Roman" panose="02020603050405020304" pitchFamily="18" charset="0"/>
                <a:cs typeface="Times New Roman" panose="02020603050405020304" pitchFamily="18" charset="0"/>
              </a:rPr>
              <a:t>1</a:t>
            </a:r>
            <a:r>
              <a:rPr kumimoji="1" lang="en-US" altLang="zh-CN" sz="2600" dirty="0">
                <a:latin typeface="Times New Roman" panose="02020603050405020304" pitchFamily="18" charset="0"/>
                <a:cs typeface="Times New Roman" panose="02020603050405020304" pitchFamily="18" charset="0"/>
              </a:rPr>
              <a:t>, </a:t>
            </a:r>
            <a:r>
              <a:rPr kumimoji="1" lang="en-US" altLang="zh-CN" sz="2600" i="1" dirty="0">
                <a:latin typeface="Times New Roman" panose="02020603050405020304" pitchFamily="18" charset="0"/>
                <a:cs typeface="Times New Roman" panose="02020603050405020304" pitchFamily="18" charset="0"/>
              </a:rPr>
              <a:t>K</a:t>
            </a:r>
            <a:r>
              <a:rPr kumimoji="1" lang="en-US" altLang="zh-CN" sz="2600" baseline="-25000" dirty="0">
                <a:latin typeface="Times New Roman" panose="02020603050405020304" pitchFamily="18" charset="0"/>
                <a:cs typeface="Times New Roman" panose="02020603050405020304" pitchFamily="18" charset="0"/>
              </a:rPr>
              <a:t>2</a:t>
            </a:r>
            <a:r>
              <a:rPr kumimoji="1" lang="en-US" altLang="zh-CN" sz="2600" dirty="0">
                <a:latin typeface="Times New Roman" panose="02020603050405020304" pitchFamily="18" charset="0"/>
                <a:cs typeface="Times New Roman" panose="02020603050405020304" pitchFamily="18" charset="0"/>
              </a:rPr>
              <a:t>, …, </a:t>
            </a:r>
            <a:r>
              <a:rPr kumimoji="1" lang="en-US" altLang="zh-CN" sz="2600" i="1" dirty="0" err="1">
                <a:latin typeface="Times New Roman" panose="02020603050405020304" pitchFamily="18" charset="0"/>
                <a:cs typeface="Times New Roman" panose="02020603050405020304" pitchFamily="18" charset="0"/>
              </a:rPr>
              <a:t>K</a:t>
            </a:r>
            <a:r>
              <a:rPr kumimoji="1" lang="en-US" altLang="zh-CN" sz="2600" i="1" baseline="-25000" dirty="0" err="1">
                <a:latin typeface="Times New Roman" panose="02020603050405020304" pitchFamily="18" charset="0"/>
                <a:cs typeface="Times New Roman" panose="02020603050405020304" pitchFamily="18" charset="0"/>
              </a:rPr>
              <a:t>n</a:t>
            </a:r>
            <a:r>
              <a:rPr kumimoji="1" lang="en-US" altLang="zh-CN" sz="2600" dirty="0">
                <a:latin typeface="Times New Roman" panose="02020603050405020304" pitchFamily="18" charset="0"/>
                <a:cs typeface="Times New Roman" panose="02020603050405020304" pitchFamily="18" charset="0"/>
              </a:rPr>
              <a:t>}</a:t>
            </a:r>
          </a:p>
          <a:p>
            <a:r>
              <a:rPr kumimoji="1" lang="en-US" altLang="zh-CN" sz="2600" dirty="0">
                <a:cs typeface="Times New Roman" panose="02020603050405020304" pitchFamily="18" charset="0"/>
              </a:rPr>
              <a:t>        </a:t>
            </a:r>
            <a:r>
              <a:rPr kumimoji="1" lang="zh-CN" altLang="en-US" sz="2600" dirty="0">
                <a:cs typeface="Times New Roman" panose="02020603050405020304" pitchFamily="18" charset="0"/>
              </a:rPr>
              <a:t>需确定</a:t>
            </a:r>
            <a:r>
              <a:rPr kumimoji="1" lang="en-US" altLang="zh-CN" sz="2600" dirty="0">
                <a:latin typeface="Times New Roman" panose="02020603050405020304" pitchFamily="18" charset="0"/>
                <a:cs typeface="Times New Roman" panose="02020603050405020304" pitchFamily="18" charset="0"/>
              </a:rPr>
              <a:t>1, 2, …, </a:t>
            </a:r>
            <a:r>
              <a:rPr kumimoji="1" lang="en-US" altLang="zh-CN" sz="2600" i="1" dirty="0">
                <a:latin typeface="Times New Roman" panose="02020603050405020304" pitchFamily="18" charset="0"/>
                <a:cs typeface="Times New Roman" panose="02020603050405020304" pitchFamily="18" charset="0"/>
              </a:rPr>
              <a:t>n</a:t>
            </a:r>
            <a:r>
              <a:rPr kumimoji="1" lang="zh-CN" altLang="en-US" sz="2600" dirty="0">
                <a:cs typeface="Times New Roman" panose="02020603050405020304" pitchFamily="18" charset="0"/>
              </a:rPr>
              <a:t>的一种排列</a:t>
            </a:r>
            <a:r>
              <a:rPr kumimoji="1" lang="en-US" altLang="zh-CN" sz="2600" i="1" dirty="0" err="1">
                <a:latin typeface="Times New Roman" panose="02020603050405020304" pitchFamily="18" charset="0"/>
                <a:cs typeface="Times New Roman" panose="02020603050405020304" pitchFamily="18" charset="0"/>
              </a:rPr>
              <a:t>p</a:t>
            </a:r>
            <a:r>
              <a:rPr kumimoji="1" lang="en-US" altLang="zh-CN" sz="2600" baseline="-25000" dirty="0" err="1">
                <a:latin typeface="Times New Roman" panose="02020603050405020304" pitchFamily="18" charset="0"/>
                <a:cs typeface="Times New Roman" panose="02020603050405020304" pitchFamily="18" charset="0"/>
              </a:rPr>
              <a:t>1</a:t>
            </a:r>
            <a:r>
              <a:rPr kumimoji="1" lang="en-US" altLang="zh-CN" sz="2600" dirty="0">
                <a:latin typeface="Times New Roman" panose="02020603050405020304" pitchFamily="18" charset="0"/>
                <a:cs typeface="Times New Roman" panose="02020603050405020304" pitchFamily="18" charset="0"/>
              </a:rPr>
              <a:t>, </a:t>
            </a:r>
            <a:r>
              <a:rPr kumimoji="1" lang="en-US" altLang="zh-CN" sz="2600" i="1" dirty="0" err="1">
                <a:latin typeface="Times New Roman" panose="02020603050405020304" pitchFamily="18" charset="0"/>
                <a:cs typeface="Times New Roman" panose="02020603050405020304" pitchFamily="18" charset="0"/>
              </a:rPr>
              <a:t>p</a:t>
            </a:r>
            <a:r>
              <a:rPr kumimoji="1" lang="en-US" altLang="zh-CN" sz="2600" baseline="-25000" dirty="0" err="1">
                <a:latin typeface="Times New Roman" panose="02020603050405020304" pitchFamily="18" charset="0"/>
                <a:cs typeface="Times New Roman" panose="02020603050405020304" pitchFamily="18" charset="0"/>
              </a:rPr>
              <a:t>2</a:t>
            </a:r>
            <a:r>
              <a:rPr kumimoji="1" lang="en-US" altLang="zh-CN" sz="2600" dirty="0">
                <a:latin typeface="Times New Roman" panose="02020603050405020304" pitchFamily="18" charset="0"/>
                <a:cs typeface="Times New Roman" panose="02020603050405020304" pitchFamily="18" charset="0"/>
              </a:rPr>
              <a:t>, …, </a:t>
            </a:r>
            <a:r>
              <a:rPr kumimoji="1" lang="en-US" altLang="zh-CN" sz="2600" i="1" dirty="0" err="1">
                <a:latin typeface="Times New Roman" panose="02020603050405020304" pitchFamily="18" charset="0"/>
                <a:cs typeface="Times New Roman" panose="02020603050405020304" pitchFamily="18" charset="0"/>
              </a:rPr>
              <a:t>p</a:t>
            </a:r>
            <a:r>
              <a:rPr kumimoji="1" lang="en-US" altLang="zh-CN" sz="2600" i="1" baseline="-25000" dirty="0" err="1">
                <a:latin typeface="Times New Roman" panose="02020603050405020304" pitchFamily="18" charset="0"/>
                <a:cs typeface="Times New Roman" panose="02020603050405020304" pitchFamily="18" charset="0"/>
              </a:rPr>
              <a:t>n</a:t>
            </a:r>
            <a:r>
              <a:rPr kumimoji="1" lang="zh-CN" altLang="en-US" sz="2600" dirty="0">
                <a:cs typeface="Times New Roman" panose="02020603050405020304" pitchFamily="18" charset="0"/>
              </a:rPr>
              <a:t>，使其相应的关键字满足如下的非递减（或非递增）关系。</a:t>
            </a:r>
          </a:p>
          <a:p>
            <a:pPr>
              <a:lnSpc>
                <a:spcPct val="150000"/>
              </a:lnSpc>
            </a:pPr>
            <a:endParaRPr kumimoji="1" lang="zh-CN" altLang="en-US" sz="2600" dirty="0">
              <a:cs typeface="Times New Roman" panose="02020603050405020304" pitchFamily="18" charset="0"/>
            </a:endParaRPr>
          </a:p>
          <a:p>
            <a:r>
              <a:rPr kumimoji="1" lang="zh-CN" altLang="en-US" sz="2600" dirty="0">
                <a:cs typeface="Times New Roman" panose="02020603050405020304" pitchFamily="18" charset="0"/>
              </a:rPr>
              <a:t>        使序列成为一个按关键字有序的序列的过程称为排序。</a:t>
            </a:r>
          </a:p>
          <a:p>
            <a:pPr>
              <a:lnSpc>
                <a:spcPct val="150000"/>
              </a:lnSpc>
            </a:pPr>
            <a:endParaRPr kumimoji="1" lang="zh-CN" altLang="en-US" sz="2600" dirty="0">
              <a:cs typeface="Times New Roman" panose="02020603050405020304" pitchFamily="18" charset="0"/>
            </a:endParaRPr>
          </a:p>
          <a:p>
            <a:r>
              <a:rPr kumimoji="1" lang="zh-CN" altLang="en-US" sz="2600" dirty="0">
                <a:cs typeface="Times New Roman" panose="02020603050405020304" pitchFamily="18" charset="0"/>
              </a:rPr>
              <a:t>这样一种操作称为</a:t>
            </a:r>
            <a:r>
              <a:rPr kumimoji="1" lang="zh-CN" altLang="en-US" sz="2600" b="1" dirty="0">
                <a:solidFill>
                  <a:srgbClr val="FFFF00"/>
                </a:solidFill>
                <a:cs typeface="Times New Roman" panose="02020603050405020304" pitchFamily="18" charset="0"/>
              </a:rPr>
              <a:t>排序</a:t>
            </a:r>
            <a:r>
              <a:rPr kumimoji="1" lang="zh-CN" altLang="en-US" sz="2600" dirty="0">
                <a:cs typeface="Times New Roman" panose="02020603050405020304" pitchFamily="18" charset="0"/>
              </a:rPr>
              <a:t>。 		</a:t>
            </a:r>
          </a:p>
        </p:txBody>
      </p:sp>
      <p:graphicFrame>
        <p:nvGraphicFramePr>
          <p:cNvPr id="7189" name="Object 21"/>
          <p:cNvGraphicFramePr>
            <a:graphicFrameLocks noChangeAspect="1"/>
          </p:cNvGraphicFramePr>
          <p:nvPr/>
        </p:nvGraphicFramePr>
        <p:xfrm>
          <a:off x="1431395" y="4515833"/>
          <a:ext cx="2672372" cy="518924"/>
        </p:xfrm>
        <a:graphic>
          <a:graphicData uri="http://schemas.openxmlformats.org/presentationml/2006/ole">
            <mc:AlternateContent xmlns:mc="http://schemas.openxmlformats.org/markup-compatibility/2006">
              <mc:Choice xmlns:v="urn:schemas-microsoft-com:vml" Requires="v">
                <p:oleObj name="Equation" r:id="rId3" imgW="1104265" imgH="215900" progId="Equation.DSMT4">
                  <p:embed/>
                </p:oleObj>
              </mc:Choice>
              <mc:Fallback>
                <p:oleObj name="Equation" r:id="rId3" imgW="1104265" imgH="215900"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1395" y="4515833"/>
                        <a:ext cx="2672372" cy="518924"/>
                      </a:xfrm>
                      <a:prstGeom prst="rect">
                        <a:avLst/>
                      </a:prstGeom>
                      <a:noFill/>
                      <a:ln>
                        <a:noFill/>
                      </a:ln>
                      <a:effectLst/>
                    </p:spPr>
                  </p:pic>
                </p:oleObj>
              </mc:Fallback>
            </mc:AlternateContent>
          </a:graphicData>
        </a:graphic>
      </p:graphicFrame>
      <p:sp>
        <p:nvSpPr>
          <p:cNvPr id="7190" name="Rectangle 22"/>
          <p:cNvSpPr>
            <a:spLocks noGrp="1" noChangeArrowheads="1"/>
          </p:cNvSpPr>
          <p:nvPr>
            <p:ph type="title" idx="4294967295"/>
          </p:nvPr>
        </p:nvSpPr>
        <p:spPr>
          <a:xfrm>
            <a:off x="457200" y="277813"/>
            <a:ext cx="8229600" cy="911225"/>
          </a:xfrm>
        </p:spPr>
        <p:txBody>
          <a:bodyPr/>
          <a:lstStyle/>
          <a:p>
            <a:r>
              <a:rPr lang="en-US" altLang="zh-CN" sz="3600" b="1" dirty="0"/>
              <a:t>9.1 Definition and notations</a:t>
            </a:r>
          </a:p>
        </p:txBody>
      </p:sp>
      <p:graphicFrame>
        <p:nvGraphicFramePr>
          <p:cNvPr id="7193" name="Object 25"/>
          <p:cNvGraphicFramePr>
            <a:graphicFrameLocks noChangeAspect="1"/>
          </p:cNvGraphicFramePr>
          <p:nvPr/>
        </p:nvGraphicFramePr>
        <p:xfrm>
          <a:off x="1431395" y="5500544"/>
          <a:ext cx="2672372" cy="544405"/>
        </p:xfrm>
        <a:graphic>
          <a:graphicData uri="http://schemas.openxmlformats.org/presentationml/2006/ole">
            <mc:AlternateContent xmlns:mc="http://schemas.openxmlformats.org/markup-compatibility/2006">
              <mc:Choice xmlns:v="urn:schemas-microsoft-com:vml" Requires="v">
                <p:oleObj name="Equation" r:id="rId5" imgW="1053465" imgH="215900" progId="Equation.DSMT4">
                  <p:embed/>
                </p:oleObj>
              </mc:Choice>
              <mc:Fallback>
                <p:oleObj name="Equation" r:id="rId5" imgW="1053465" imgH="215900" progId="Equation.DSMT4">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1395" y="5500544"/>
                        <a:ext cx="2672372" cy="544405"/>
                      </a:xfrm>
                      <a:prstGeom prst="rect">
                        <a:avLst/>
                      </a:prstGeom>
                      <a:noFill/>
                      <a:ln>
                        <a:noFill/>
                      </a:ln>
                      <a:effec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4"/>
          <p:cNvSpPr>
            <a:spLocks noChangeArrowheads="1"/>
          </p:cNvSpPr>
          <p:nvPr/>
        </p:nvSpPr>
        <p:spPr bwMode="auto">
          <a:xfrm>
            <a:off x="3192463" y="1031875"/>
            <a:ext cx="180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zh-CN" sz="2800" b="1">
              <a:effectLst>
                <a:outerShdw blurRad="38100" dist="38100" dir="2700000" algn="tl">
                  <a:srgbClr val="010199"/>
                </a:outerShdw>
              </a:effectLst>
              <a:ea typeface="宋体" panose="02010600030101010101" pitchFamily="2" charset="-122"/>
            </a:endParaRPr>
          </a:p>
        </p:txBody>
      </p:sp>
      <p:sp>
        <p:nvSpPr>
          <p:cNvPr id="155655" name="Rectangle 7"/>
          <p:cNvSpPr>
            <a:spLocks noGrp="1" noChangeArrowheads="1"/>
          </p:cNvSpPr>
          <p:nvPr>
            <p:ph type="title"/>
          </p:nvPr>
        </p:nvSpPr>
        <p:spPr/>
        <p:txBody>
          <a:bodyPr/>
          <a:lstStyle/>
          <a:p>
            <a:r>
              <a:rPr lang="en-US" altLang="zh-CN" sz="4000"/>
              <a:t>9.3.1 Bubble sorting </a:t>
            </a:r>
          </a:p>
        </p:txBody>
      </p:sp>
      <p:sp>
        <p:nvSpPr>
          <p:cNvPr id="4" name="Rectangle 11">
            <a:extLst>
              <a:ext uri="{FF2B5EF4-FFF2-40B4-BE49-F238E27FC236}">
                <a16:creationId xmlns:a16="http://schemas.microsoft.com/office/drawing/2014/main" id="{E258C035-5CEF-95EB-770F-708047491E19}"/>
              </a:ext>
            </a:extLst>
          </p:cNvPr>
          <p:cNvSpPr txBox="1">
            <a:spLocks noChangeArrowheads="1"/>
          </p:cNvSpPr>
          <p:nvPr/>
        </p:nvSpPr>
        <p:spPr bwMode="auto">
          <a:xfrm>
            <a:off x="457200" y="1598295"/>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effectLst>
                  <a:outerShdw blurRad="38100" dist="38100" dir="2700000" algn="tl">
                    <a:srgbClr val="010199"/>
                  </a:outerShdw>
                </a:effectLst>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effectLst>
                  <a:outerShdw blurRad="38100" dist="38100" dir="2700000" algn="tl">
                    <a:srgbClr val="010199"/>
                  </a:outerShdw>
                </a:effectLst>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9pPr>
          </a:lstStyle>
          <a:p>
            <a:r>
              <a:rPr lang="zh-CN" altLang="en-US" sz="2800" b="1" kern="0">
                <a:solidFill>
                  <a:schemeClr val="accent6">
                    <a:lumMod val="60000"/>
                    <a:lumOff val="40000"/>
                  </a:schemeClr>
                </a:solidFill>
                <a:effectLst/>
              </a:rPr>
              <a:t>原理:</a:t>
            </a:r>
            <a:r>
              <a:rPr lang="en-US" altLang="zh-CN" sz="2800" kern="0">
                <a:solidFill>
                  <a:srgbClr val="FFFF00"/>
                </a:solidFill>
                <a:effectLst/>
              </a:rPr>
              <a:t> </a:t>
            </a:r>
            <a:r>
              <a:rPr lang="zh-CN" altLang="en-US" sz="2800" kern="0">
                <a:effectLst/>
              </a:rPr>
              <a:t>两两比较待排序对象的关键字，即</a:t>
            </a:r>
            <a:r>
              <a:rPr lang="en-US" altLang="zh-CN" sz="2800" kern="0">
                <a:effectLst/>
              </a:rPr>
              <a:t>k[j]</a:t>
            </a:r>
            <a:r>
              <a:rPr lang="zh-CN" altLang="en-US" sz="2800" kern="0">
                <a:effectLst/>
              </a:rPr>
              <a:t>和</a:t>
            </a:r>
            <a:r>
              <a:rPr lang="en-US" altLang="zh-CN" sz="2800" kern="0">
                <a:effectLst/>
              </a:rPr>
              <a:t>k[j+1]</a:t>
            </a:r>
            <a:r>
              <a:rPr lang="zh-CN" altLang="en-US" sz="2800" kern="0">
                <a:effectLst/>
              </a:rPr>
              <a:t>，如果出现逆序，则交换之，直到所有对象都排好序为止。</a:t>
            </a:r>
          </a:p>
          <a:p>
            <a:endParaRPr lang="en-US" altLang="zh-CN" sz="2400" kern="0" dirty="0">
              <a:effectLst/>
            </a:endParaRPr>
          </a:p>
        </p:txBody>
      </p:sp>
      <p:sp>
        <p:nvSpPr>
          <p:cNvPr id="5" name="矩形 4">
            <a:extLst>
              <a:ext uri="{FF2B5EF4-FFF2-40B4-BE49-F238E27FC236}">
                <a16:creationId xmlns:a16="http://schemas.microsoft.com/office/drawing/2014/main" id="{2A2F19B9-E073-7413-FB66-8A018E741DB6}"/>
              </a:ext>
            </a:extLst>
          </p:cNvPr>
          <p:cNvSpPr/>
          <p:nvPr/>
        </p:nvSpPr>
        <p:spPr>
          <a:xfrm>
            <a:off x="3096260" y="4005580"/>
            <a:ext cx="563880" cy="369570"/>
          </a:xfrm>
          <a:prstGeom prst="rect">
            <a:avLst/>
          </a:prstGeom>
          <a:solidFill>
            <a:schemeClr val="accent5"/>
          </a:solidFill>
          <a:ln w="38100" cap="flat" cmpd="sng" algn="ctr">
            <a:solidFill>
              <a:schemeClr val="accent5">
                <a:lumMod val="75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0" u="none" strike="noStrike" cap="none" normalizeH="0" baseline="0">
              <a:ln>
                <a:noFill/>
              </a:ln>
              <a:solidFill>
                <a:schemeClr val="accent5">
                  <a:lumMod val="75000"/>
                </a:schemeClr>
              </a:solidFill>
              <a:effectLst/>
              <a:latin typeface="Arial" panose="020B0604020202090204" pitchFamily="34" charset="0"/>
              <a:ea typeface="幼圆" panose="02010509060101010101" pitchFamily="49" charset="-122"/>
            </a:endParaRPr>
          </a:p>
        </p:txBody>
      </p:sp>
      <p:sp>
        <p:nvSpPr>
          <p:cNvPr id="6" name="矩形 5">
            <a:extLst>
              <a:ext uri="{FF2B5EF4-FFF2-40B4-BE49-F238E27FC236}">
                <a16:creationId xmlns:a16="http://schemas.microsoft.com/office/drawing/2014/main" id="{7CE46672-3CF1-5A73-F33A-3F7D74879F42}"/>
              </a:ext>
            </a:extLst>
          </p:cNvPr>
          <p:cNvSpPr/>
          <p:nvPr/>
        </p:nvSpPr>
        <p:spPr>
          <a:xfrm>
            <a:off x="3660140" y="4005580"/>
            <a:ext cx="563880" cy="369570"/>
          </a:xfrm>
          <a:prstGeom prst="rect">
            <a:avLst/>
          </a:prstGeom>
          <a:solidFill>
            <a:schemeClr val="accent5"/>
          </a:solidFill>
          <a:ln w="38100" cap="flat" cmpd="sng" algn="ctr">
            <a:solidFill>
              <a:schemeClr val="accent5">
                <a:lumMod val="75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7" name="矩形 6">
            <a:extLst>
              <a:ext uri="{FF2B5EF4-FFF2-40B4-BE49-F238E27FC236}">
                <a16:creationId xmlns:a16="http://schemas.microsoft.com/office/drawing/2014/main" id="{A03F7FC6-955E-CBC7-FBF9-CF0490AA9238}"/>
              </a:ext>
            </a:extLst>
          </p:cNvPr>
          <p:cNvSpPr/>
          <p:nvPr/>
        </p:nvSpPr>
        <p:spPr>
          <a:xfrm>
            <a:off x="4224020" y="4005580"/>
            <a:ext cx="563880" cy="369570"/>
          </a:xfrm>
          <a:prstGeom prst="rect">
            <a:avLst/>
          </a:prstGeom>
          <a:solidFill>
            <a:schemeClr val="accent5"/>
          </a:solidFill>
          <a:ln w="38100" cap="flat" cmpd="sng" algn="ctr">
            <a:solidFill>
              <a:schemeClr val="accent5">
                <a:lumMod val="75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8" name="矩形 7">
            <a:extLst>
              <a:ext uri="{FF2B5EF4-FFF2-40B4-BE49-F238E27FC236}">
                <a16:creationId xmlns:a16="http://schemas.microsoft.com/office/drawing/2014/main" id="{6B77B32C-FF7C-90E7-E58F-AE7B2EE76A74}"/>
              </a:ext>
            </a:extLst>
          </p:cNvPr>
          <p:cNvSpPr/>
          <p:nvPr/>
        </p:nvSpPr>
        <p:spPr>
          <a:xfrm>
            <a:off x="4787900" y="4005580"/>
            <a:ext cx="563880" cy="369570"/>
          </a:xfrm>
          <a:prstGeom prst="rect">
            <a:avLst/>
          </a:prstGeom>
          <a:solidFill>
            <a:schemeClr val="accent5"/>
          </a:solidFill>
          <a:ln w="38100" cap="flat" cmpd="sng" algn="ctr">
            <a:solidFill>
              <a:schemeClr val="accent5">
                <a:lumMod val="75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9" name="矩形 8">
            <a:extLst>
              <a:ext uri="{FF2B5EF4-FFF2-40B4-BE49-F238E27FC236}">
                <a16:creationId xmlns:a16="http://schemas.microsoft.com/office/drawing/2014/main" id="{40C3D37E-1798-7DB7-1870-4D82E50C94B4}"/>
              </a:ext>
            </a:extLst>
          </p:cNvPr>
          <p:cNvSpPr/>
          <p:nvPr/>
        </p:nvSpPr>
        <p:spPr>
          <a:xfrm>
            <a:off x="5351780" y="4005580"/>
            <a:ext cx="563880" cy="369570"/>
          </a:xfrm>
          <a:prstGeom prst="rect">
            <a:avLst/>
          </a:prstGeom>
          <a:solidFill>
            <a:schemeClr val="accent5"/>
          </a:solidFill>
          <a:ln w="38100" cap="flat" cmpd="sng" algn="ctr">
            <a:solidFill>
              <a:schemeClr val="accent5">
                <a:lumMod val="75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10" name="矩形 9">
            <a:extLst>
              <a:ext uri="{FF2B5EF4-FFF2-40B4-BE49-F238E27FC236}">
                <a16:creationId xmlns:a16="http://schemas.microsoft.com/office/drawing/2014/main" id="{42317C04-F1BD-3FE8-229E-B89E1FEE8554}"/>
              </a:ext>
            </a:extLst>
          </p:cNvPr>
          <p:cNvSpPr/>
          <p:nvPr/>
        </p:nvSpPr>
        <p:spPr>
          <a:xfrm>
            <a:off x="5915660" y="4005580"/>
            <a:ext cx="923925" cy="369570"/>
          </a:xfrm>
          <a:prstGeom prst="rect">
            <a:avLst/>
          </a:prstGeom>
          <a:solidFill>
            <a:schemeClr val="accent5"/>
          </a:solidFill>
          <a:ln w="38100" cap="flat" cmpd="sng" algn="ctr">
            <a:solidFill>
              <a:schemeClr val="accent5">
                <a:lumMod val="75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90204" pitchFamily="34" charset="0"/>
                <a:ea typeface="幼圆" panose="02010509060101010101" pitchFamily="49" charset="-122"/>
              </a:rPr>
              <a:t>...</a:t>
            </a:r>
          </a:p>
        </p:txBody>
      </p:sp>
      <p:sp>
        <p:nvSpPr>
          <p:cNvPr id="11" name="矩形 10">
            <a:extLst>
              <a:ext uri="{FF2B5EF4-FFF2-40B4-BE49-F238E27FC236}">
                <a16:creationId xmlns:a16="http://schemas.microsoft.com/office/drawing/2014/main" id="{2B26FCC9-E638-0620-CD2A-C63E9AF792DF}"/>
              </a:ext>
            </a:extLst>
          </p:cNvPr>
          <p:cNvSpPr/>
          <p:nvPr/>
        </p:nvSpPr>
        <p:spPr>
          <a:xfrm>
            <a:off x="6840220" y="4005580"/>
            <a:ext cx="563880" cy="369570"/>
          </a:xfrm>
          <a:prstGeom prst="rect">
            <a:avLst/>
          </a:prstGeom>
          <a:solidFill>
            <a:schemeClr val="accent5"/>
          </a:solidFill>
          <a:ln w="38100" cap="flat" cmpd="sng" algn="ctr">
            <a:solidFill>
              <a:schemeClr val="accent5">
                <a:lumMod val="75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12" name="文本框 11">
            <a:extLst>
              <a:ext uri="{FF2B5EF4-FFF2-40B4-BE49-F238E27FC236}">
                <a16:creationId xmlns:a16="http://schemas.microsoft.com/office/drawing/2014/main" id="{F682BAE3-326D-4A7A-176D-A2C0F44B2DDE}"/>
              </a:ext>
            </a:extLst>
          </p:cNvPr>
          <p:cNvSpPr txBox="1"/>
          <p:nvPr/>
        </p:nvSpPr>
        <p:spPr>
          <a:xfrm>
            <a:off x="3100705" y="4342130"/>
            <a:ext cx="567055" cy="368300"/>
          </a:xfrm>
          <a:prstGeom prst="rect">
            <a:avLst/>
          </a:prstGeom>
          <a:noFill/>
        </p:spPr>
        <p:txBody>
          <a:bodyPr wrap="square" rtlCol="0">
            <a:spAutoFit/>
          </a:bodyPr>
          <a:lstStyle/>
          <a:p>
            <a:pPr algn="ctr"/>
            <a:r>
              <a:rPr lang="en-US" altLang="zh-CN"/>
              <a:t>1</a:t>
            </a:r>
          </a:p>
        </p:txBody>
      </p:sp>
      <p:sp>
        <p:nvSpPr>
          <p:cNvPr id="13" name="文本框 12">
            <a:extLst>
              <a:ext uri="{FF2B5EF4-FFF2-40B4-BE49-F238E27FC236}">
                <a16:creationId xmlns:a16="http://schemas.microsoft.com/office/drawing/2014/main" id="{716D218F-E4B6-FC97-A85B-55F1DBFF3111}"/>
              </a:ext>
            </a:extLst>
          </p:cNvPr>
          <p:cNvSpPr txBox="1"/>
          <p:nvPr/>
        </p:nvSpPr>
        <p:spPr>
          <a:xfrm>
            <a:off x="3660140" y="4342130"/>
            <a:ext cx="567055" cy="368300"/>
          </a:xfrm>
          <a:prstGeom prst="rect">
            <a:avLst/>
          </a:prstGeom>
          <a:noFill/>
        </p:spPr>
        <p:txBody>
          <a:bodyPr wrap="square" rtlCol="0">
            <a:spAutoFit/>
          </a:bodyPr>
          <a:lstStyle/>
          <a:p>
            <a:pPr algn="ctr"/>
            <a:r>
              <a:rPr lang="en-US" altLang="zh-CN"/>
              <a:t>2</a:t>
            </a:r>
          </a:p>
        </p:txBody>
      </p:sp>
      <p:sp>
        <p:nvSpPr>
          <p:cNvPr id="14" name="文本框 13">
            <a:extLst>
              <a:ext uri="{FF2B5EF4-FFF2-40B4-BE49-F238E27FC236}">
                <a16:creationId xmlns:a16="http://schemas.microsoft.com/office/drawing/2014/main" id="{DE9D66DA-A8BD-C1C5-C475-705C377DD26D}"/>
              </a:ext>
            </a:extLst>
          </p:cNvPr>
          <p:cNvSpPr txBox="1"/>
          <p:nvPr/>
        </p:nvSpPr>
        <p:spPr>
          <a:xfrm>
            <a:off x="4220845" y="4342130"/>
            <a:ext cx="567055" cy="368300"/>
          </a:xfrm>
          <a:prstGeom prst="rect">
            <a:avLst/>
          </a:prstGeom>
          <a:noFill/>
        </p:spPr>
        <p:txBody>
          <a:bodyPr wrap="square" rtlCol="0">
            <a:spAutoFit/>
          </a:bodyPr>
          <a:lstStyle/>
          <a:p>
            <a:pPr algn="ctr"/>
            <a:r>
              <a:rPr lang="en-US" altLang="zh-CN"/>
              <a:t>3</a:t>
            </a:r>
          </a:p>
        </p:txBody>
      </p:sp>
      <p:sp>
        <p:nvSpPr>
          <p:cNvPr id="15" name="文本框 14">
            <a:extLst>
              <a:ext uri="{FF2B5EF4-FFF2-40B4-BE49-F238E27FC236}">
                <a16:creationId xmlns:a16="http://schemas.microsoft.com/office/drawing/2014/main" id="{FAD81DE9-80CA-9904-B721-8368200B6CA8}"/>
              </a:ext>
            </a:extLst>
          </p:cNvPr>
          <p:cNvSpPr txBox="1"/>
          <p:nvPr/>
        </p:nvSpPr>
        <p:spPr>
          <a:xfrm>
            <a:off x="4787900" y="4342130"/>
            <a:ext cx="567055" cy="368300"/>
          </a:xfrm>
          <a:prstGeom prst="rect">
            <a:avLst/>
          </a:prstGeom>
          <a:noFill/>
        </p:spPr>
        <p:txBody>
          <a:bodyPr wrap="square" rtlCol="0">
            <a:spAutoFit/>
          </a:bodyPr>
          <a:lstStyle/>
          <a:p>
            <a:pPr algn="ctr"/>
            <a:r>
              <a:rPr lang="en-US" altLang="zh-CN"/>
              <a:t>4</a:t>
            </a:r>
          </a:p>
        </p:txBody>
      </p:sp>
      <p:sp>
        <p:nvSpPr>
          <p:cNvPr id="16" name="文本框 15">
            <a:extLst>
              <a:ext uri="{FF2B5EF4-FFF2-40B4-BE49-F238E27FC236}">
                <a16:creationId xmlns:a16="http://schemas.microsoft.com/office/drawing/2014/main" id="{F9278131-362E-204F-01CA-2A30976B6F01}"/>
              </a:ext>
            </a:extLst>
          </p:cNvPr>
          <p:cNvSpPr txBox="1"/>
          <p:nvPr/>
        </p:nvSpPr>
        <p:spPr>
          <a:xfrm>
            <a:off x="5354955" y="4342130"/>
            <a:ext cx="567055" cy="368300"/>
          </a:xfrm>
          <a:prstGeom prst="rect">
            <a:avLst/>
          </a:prstGeom>
          <a:noFill/>
        </p:spPr>
        <p:txBody>
          <a:bodyPr wrap="square" rtlCol="0">
            <a:spAutoFit/>
          </a:bodyPr>
          <a:lstStyle/>
          <a:p>
            <a:pPr algn="ctr"/>
            <a:r>
              <a:rPr lang="en-US" altLang="zh-CN"/>
              <a:t>5</a:t>
            </a:r>
          </a:p>
        </p:txBody>
      </p:sp>
      <p:sp>
        <p:nvSpPr>
          <p:cNvPr id="17" name="文本框 16">
            <a:extLst>
              <a:ext uri="{FF2B5EF4-FFF2-40B4-BE49-F238E27FC236}">
                <a16:creationId xmlns:a16="http://schemas.microsoft.com/office/drawing/2014/main" id="{2DD14B7B-D5FE-601E-9C59-55929AE3692D}"/>
              </a:ext>
            </a:extLst>
          </p:cNvPr>
          <p:cNvSpPr txBox="1"/>
          <p:nvPr/>
        </p:nvSpPr>
        <p:spPr>
          <a:xfrm>
            <a:off x="6836410" y="4342130"/>
            <a:ext cx="567055" cy="368300"/>
          </a:xfrm>
          <a:prstGeom prst="rect">
            <a:avLst/>
          </a:prstGeom>
          <a:noFill/>
        </p:spPr>
        <p:txBody>
          <a:bodyPr wrap="square" rtlCol="0">
            <a:spAutoFit/>
          </a:bodyPr>
          <a:lstStyle/>
          <a:p>
            <a:pPr algn="ctr"/>
            <a:r>
              <a:rPr lang="en-US" altLang="zh-CN"/>
              <a:t>n</a:t>
            </a:r>
          </a:p>
        </p:txBody>
      </p:sp>
      <p:sp>
        <p:nvSpPr>
          <p:cNvPr id="18" name="文本框 17">
            <a:extLst>
              <a:ext uri="{FF2B5EF4-FFF2-40B4-BE49-F238E27FC236}">
                <a16:creationId xmlns:a16="http://schemas.microsoft.com/office/drawing/2014/main" id="{6DFDF8F3-0AD5-0A0D-385E-7959DBABF406}"/>
              </a:ext>
            </a:extLst>
          </p:cNvPr>
          <p:cNvSpPr txBox="1"/>
          <p:nvPr/>
        </p:nvSpPr>
        <p:spPr>
          <a:xfrm>
            <a:off x="5922010" y="4364355"/>
            <a:ext cx="423545" cy="368300"/>
          </a:xfrm>
          <a:prstGeom prst="rect">
            <a:avLst/>
          </a:prstGeom>
          <a:noFill/>
        </p:spPr>
        <p:txBody>
          <a:bodyPr wrap="square" rtlCol="0" anchor="t">
            <a:spAutoFit/>
          </a:bodyPr>
          <a:lstStyle/>
          <a:p>
            <a:pPr marL="0" marR="0" indent="0" algn="l" defTabSz="914400" rtl="0" eaLnBrk="1" fontAlgn="base" latinLnBrk="0" hangingPunct="1">
              <a:lnSpc>
                <a:spcPct val="100000"/>
              </a:lnSpc>
              <a:spcBef>
                <a:spcPct val="0"/>
              </a:spcBef>
              <a:spcAft>
                <a:spcPct val="0"/>
              </a:spcAft>
              <a:buClrTx/>
              <a:buSzTx/>
              <a:buFontTx/>
              <a:buNone/>
            </a:pPr>
            <a:r>
              <a:rPr lang="en-US" altLang="zh-CN">
                <a:ln>
                  <a:noFill/>
                </a:ln>
                <a:effectLst/>
                <a:sym typeface="+mn-ea"/>
              </a:rPr>
              <a:t>...</a:t>
            </a:r>
            <a:endParaRPr lang="zh-CN" altLang="en-US"/>
          </a:p>
        </p:txBody>
      </p:sp>
      <p:sp>
        <p:nvSpPr>
          <p:cNvPr id="19" name="文本框 18">
            <a:extLst>
              <a:ext uri="{FF2B5EF4-FFF2-40B4-BE49-F238E27FC236}">
                <a16:creationId xmlns:a16="http://schemas.microsoft.com/office/drawing/2014/main" id="{DC296033-DF9D-0F80-DE9E-E88A57F3CA58}"/>
              </a:ext>
            </a:extLst>
          </p:cNvPr>
          <p:cNvSpPr txBox="1"/>
          <p:nvPr/>
        </p:nvSpPr>
        <p:spPr>
          <a:xfrm>
            <a:off x="827405" y="3933190"/>
            <a:ext cx="2175510" cy="521970"/>
          </a:xfrm>
          <a:prstGeom prst="rect">
            <a:avLst/>
          </a:prstGeom>
          <a:noFill/>
        </p:spPr>
        <p:txBody>
          <a:bodyPr wrap="square" rtlCol="0">
            <a:spAutoFit/>
          </a:bodyPr>
          <a:lstStyle/>
          <a:p>
            <a:r>
              <a:rPr lang="zh-CN" altLang="en-US" sz="2800"/>
              <a:t>一趟交换</a:t>
            </a:r>
          </a:p>
        </p:txBody>
      </p:sp>
      <p:sp>
        <p:nvSpPr>
          <p:cNvPr id="20" name="文本框 19">
            <a:extLst>
              <a:ext uri="{FF2B5EF4-FFF2-40B4-BE49-F238E27FC236}">
                <a16:creationId xmlns:a16="http://schemas.microsoft.com/office/drawing/2014/main" id="{A5B00D3E-2642-360D-D4F0-F03F311EE5C4}"/>
              </a:ext>
            </a:extLst>
          </p:cNvPr>
          <p:cNvSpPr txBox="1"/>
          <p:nvPr/>
        </p:nvSpPr>
        <p:spPr>
          <a:xfrm>
            <a:off x="827405" y="5301615"/>
            <a:ext cx="4980940" cy="521970"/>
          </a:xfrm>
          <a:prstGeom prst="rect">
            <a:avLst/>
          </a:prstGeom>
          <a:noFill/>
        </p:spPr>
        <p:txBody>
          <a:bodyPr wrap="square" rtlCol="0">
            <a:spAutoFit/>
          </a:bodyPr>
          <a:lstStyle/>
          <a:p>
            <a:r>
              <a:rPr lang="zh-CN" altLang="en-US" sz="2800"/>
              <a:t>重复直至排好序</a:t>
            </a:r>
          </a:p>
        </p:txBody>
      </p:sp>
      <p:cxnSp>
        <p:nvCxnSpPr>
          <p:cNvPr id="21" name="曲线连接符 20">
            <a:extLst>
              <a:ext uri="{FF2B5EF4-FFF2-40B4-BE49-F238E27FC236}">
                <a16:creationId xmlns:a16="http://schemas.microsoft.com/office/drawing/2014/main" id="{CE7913F8-679F-F448-F871-5930BB8F82CC}"/>
              </a:ext>
            </a:extLst>
          </p:cNvPr>
          <p:cNvCxnSpPr/>
          <p:nvPr/>
        </p:nvCxnSpPr>
        <p:spPr>
          <a:xfrm rot="16200000">
            <a:off x="3660140" y="3724910"/>
            <a:ext cx="3175" cy="563880"/>
          </a:xfrm>
          <a:prstGeom prst="curvedConnector3">
            <a:avLst>
              <a:gd name="adj1" fmla="val 7550000"/>
            </a:avLst>
          </a:prstGeom>
          <a:solidFill>
            <a:schemeClr val="accent1"/>
          </a:solidFill>
          <a:ln w="19050" cap="flat" cmpd="sng" algn="ctr">
            <a:solidFill>
              <a:schemeClr val="tx1"/>
            </a:solidFill>
            <a:prstDash val="solid"/>
            <a:round/>
            <a:headEnd type="arrow" w="med" len="med"/>
            <a:tailEnd type="arrow" w="med" len="med"/>
          </a:ln>
        </p:spPr>
      </p:cxnSp>
      <p:cxnSp>
        <p:nvCxnSpPr>
          <p:cNvPr id="22" name="曲线连接符 21">
            <a:extLst>
              <a:ext uri="{FF2B5EF4-FFF2-40B4-BE49-F238E27FC236}">
                <a16:creationId xmlns:a16="http://schemas.microsoft.com/office/drawing/2014/main" id="{2B3AA189-2AD0-B5AB-1F57-E8A3776E8257}"/>
              </a:ext>
            </a:extLst>
          </p:cNvPr>
          <p:cNvCxnSpPr/>
          <p:nvPr/>
        </p:nvCxnSpPr>
        <p:spPr>
          <a:xfrm rot="16200000">
            <a:off x="4224020" y="3723005"/>
            <a:ext cx="3175" cy="563880"/>
          </a:xfrm>
          <a:prstGeom prst="curvedConnector3">
            <a:avLst>
              <a:gd name="adj1" fmla="val 7550000"/>
            </a:avLst>
          </a:prstGeom>
          <a:solidFill>
            <a:schemeClr val="accent1"/>
          </a:solidFill>
          <a:ln w="19050" cap="flat" cmpd="sng" algn="ctr">
            <a:solidFill>
              <a:schemeClr val="tx1"/>
            </a:solidFill>
            <a:prstDash val="solid"/>
            <a:round/>
            <a:headEnd type="arrow" w="med" len="med"/>
            <a:tailEnd type="arrow" w="med" len="med"/>
          </a:ln>
        </p:spPr>
      </p:cxnSp>
      <p:sp>
        <p:nvSpPr>
          <p:cNvPr id="23" name="文本框 22">
            <a:extLst>
              <a:ext uri="{FF2B5EF4-FFF2-40B4-BE49-F238E27FC236}">
                <a16:creationId xmlns:a16="http://schemas.microsoft.com/office/drawing/2014/main" id="{EF5582FB-6F2E-2C32-8485-535EE0315A4E}"/>
              </a:ext>
            </a:extLst>
          </p:cNvPr>
          <p:cNvSpPr txBox="1"/>
          <p:nvPr/>
        </p:nvSpPr>
        <p:spPr>
          <a:xfrm>
            <a:off x="5915660" y="3646805"/>
            <a:ext cx="373380" cy="368300"/>
          </a:xfrm>
          <a:prstGeom prst="rect">
            <a:avLst/>
          </a:prstGeom>
          <a:noFill/>
        </p:spPr>
        <p:txBody>
          <a:bodyPr wrap="none" rtlCol="0" anchor="t">
            <a:spAutoFit/>
          </a:bodyPr>
          <a:lstStyle/>
          <a:p>
            <a:pPr marL="0" marR="0" indent="0" algn="l" defTabSz="914400" rtl="0" eaLnBrk="1" fontAlgn="base" latinLnBrk="0" hangingPunct="1">
              <a:lnSpc>
                <a:spcPct val="100000"/>
              </a:lnSpc>
              <a:spcBef>
                <a:spcPct val="0"/>
              </a:spcBef>
              <a:spcAft>
                <a:spcPct val="0"/>
              </a:spcAft>
              <a:buClrTx/>
              <a:buSzTx/>
              <a:buFontTx/>
              <a:buNone/>
            </a:pPr>
            <a:r>
              <a:rPr lang="en-US" altLang="zh-CN">
                <a:ln>
                  <a:noFill/>
                </a:ln>
                <a:effectLst/>
                <a:sym typeface="+mn-ea"/>
              </a:rPr>
              <a:t>...</a:t>
            </a:r>
            <a:endParaRPr lang="zh-CN" altLang="en-US"/>
          </a:p>
        </p:txBody>
      </p:sp>
      <p:cxnSp>
        <p:nvCxnSpPr>
          <p:cNvPr id="24" name="曲线连接符 23">
            <a:extLst>
              <a:ext uri="{FF2B5EF4-FFF2-40B4-BE49-F238E27FC236}">
                <a16:creationId xmlns:a16="http://schemas.microsoft.com/office/drawing/2014/main" id="{62EE93E8-D6AA-2E18-460E-FBC9D24AF482}"/>
              </a:ext>
            </a:extLst>
          </p:cNvPr>
          <p:cNvCxnSpPr/>
          <p:nvPr/>
        </p:nvCxnSpPr>
        <p:spPr>
          <a:xfrm rot="16200000">
            <a:off x="6868160" y="3734435"/>
            <a:ext cx="3175" cy="563880"/>
          </a:xfrm>
          <a:prstGeom prst="curvedConnector3">
            <a:avLst>
              <a:gd name="adj1" fmla="val 7550000"/>
            </a:avLst>
          </a:prstGeom>
          <a:solidFill>
            <a:schemeClr val="accent1"/>
          </a:solidFill>
          <a:ln w="19050" cap="flat" cmpd="sng" algn="ctr">
            <a:solidFill>
              <a:schemeClr val="tx1"/>
            </a:solidFill>
            <a:prstDash val="solid"/>
            <a:round/>
            <a:headEnd type="arrow" w="med" len="med"/>
            <a:tailEnd type="arrow" w="med" len="med"/>
          </a:ln>
        </p:spPr>
      </p:cxnSp>
      <p:sp>
        <p:nvSpPr>
          <p:cNvPr id="25" name="文本框 24">
            <a:extLst>
              <a:ext uri="{FF2B5EF4-FFF2-40B4-BE49-F238E27FC236}">
                <a16:creationId xmlns:a16="http://schemas.microsoft.com/office/drawing/2014/main" id="{620465F8-42C0-BD20-10F0-74AB7A7599B0}"/>
              </a:ext>
            </a:extLst>
          </p:cNvPr>
          <p:cNvSpPr txBox="1"/>
          <p:nvPr/>
        </p:nvSpPr>
        <p:spPr>
          <a:xfrm>
            <a:off x="4601210" y="3649980"/>
            <a:ext cx="373380" cy="368300"/>
          </a:xfrm>
          <a:prstGeom prst="rect">
            <a:avLst/>
          </a:prstGeom>
          <a:noFill/>
        </p:spPr>
        <p:txBody>
          <a:bodyPr wrap="none" rtlCol="0" anchor="t">
            <a:spAutoFit/>
          </a:bodyPr>
          <a:lstStyle/>
          <a:p>
            <a:pPr marL="0" marR="0" indent="0" algn="l" defTabSz="914400" rtl="0" eaLnBrk="1" fontAlgn="base" latinLnBrk="0" hangingPunct="1">
              <a:lnSpc>
                <a:spcPct val="100000"/>
              </a:lnSpc>
              <a:spcBef>
                <a:spcPct val="0"/>
              </a:spcBef>
              <a:spcAft>
                <a:spcPct val="0"/>
              </a:spcAft>
              <a:buClrTx/>
              <a:buSzTx/>
              <a:buFontTx/>
              <a:buNone/>
            </a:pPr>
            <a:r>
              <a:rPr lang="en-US" altLang="zh-CN">
                <a:ln>
                  <a:noFill/>
                </a:ln>
                <a:effectLst/>
                <a:sym typeface="+mn-ea"/>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nodeType="clickEffect">
                                  <p:stCondLst>
                                    <p:cond delay="0"/>
                                  </p:stCondLst>
                                  <p:childTnLst>
                                    <p:animEffect transition="out" filter="blinds(horizontal)">
                                      <p:cBhvr>
                                        <p:cTn id="10" dur="500"/>
                                        <p:tgtEl>
                                          <p:spTgt spid="21"/>
                                        </p:tgtEl>
                                      </p:cBhvr>
                                    </p:animEffect>
                                    <p:set>
                                      <p:cBhvr>
                                        <p:cTn id="11" dur="1" fill="hold">
                                          <p:stCondLst>
                                            <p:cond delay="499"/>
                                          </p:stCondLst>
                                        </p:cTn>
                                        <p:tgtEl>
                                          <p:spTgt spid="2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nodeType="clickEffect">
                                  <p:stCondLst>
                                    <p:cond delay="0"/>
                                  </p:stCondLst>
                                  <p:childTnLst>
                                    <p:animEffect transition="out" filter="blinds(horizontal)">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25"/>
                                        </p:tgtEl>
                                      </p:cBhvr>
                                    </p:animEffect>
                                    <p:set>
                                      <p:cBhvr>
                                        <p:cTn id="31" dur="1" fill="hold">
                                          <p:stCondLst>
                                            <p:cond delay="499"/>
                                          </p:stCondLst>
                                        </p:cTn>
                                        <p:tgtEl>
                                          <p:spTgt spid="25"/>
                                        </p:tgtEl>
                                        <p:attrNameLst>
                                          <p:attrName>style.visibility</p:attrName>
                                        </p:attrNameLst>
                                      </p:cBhvr>
                                      <p:to>
                                        <p:strVal val="hidden"/>
                                      </p:to>
                                    </p:set>
                                  </p:childTnLst>
                                </p:cTn>
                              </p:par>
                              <p:par>
                                <p:cTn id="32" presetID="3" presetClass="exit" presetSubtype="10" fill="hold" nodeType="withEffect">
                                  <p:stCondLst>
                                    <p:cond delay="0"/>
                                  </p:stCondLst>
                                  <p:childTnLst>
                                    <p:animEffect transition="out" filter="blinds(horizontal)">
                                      <p:cBhvr>
                                        <p:cTn id="33" dur="500"/>
                                        <p:tgtEl>
                                          <p:spTgt spid="24"/>
                                        </p:tgtEl>
                                      </p:cBhvr>
                                    </p:animEffect>
                                    <p:set>
                                      <p:cBhvr>
                                        <p:cTn id="34" dur="1" fill="hold">
                                          <p:stCondLst>
                                            <p:cond delay="499"/>
                                          </p:stCondLst>
                                        </p:cTn>
                                        <p:tgtEl>
                                          <p:spTgt spid="2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5" grpId="0"/>
      <p:bldP spid="25"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17" name="Rectangle 37"/>
          <p:cNvSpPr>
            <a:spLocks noGrp="1" noChangeArrowheads="1"/>
          </p:cNvSpPr>
          <p:nvPr>
            <p:ph type="title"/>
          </p:nvPr>
        </p:nvSpPr>
        <p:spPr>
          <a:noFill/>
        </p:spPr>
        <p:txBody>
          <a:bodyPr/>
          <a:lstStyle/>
          <a:p>
            <a:r>
              <a:rPr lang="en-US" altLang="zh-CN" dirty="0"/>
              <a:t>Example</a:t>
            </a:r>
          </a:p>
        </p:txBody>
      </p:sp>
      <p:sp>
        <p:nvSpPr>
          <p:cNvPr id="2" name="文本框 1">
            <a:extLst>
              <a:ext uri="{FF2B5EF4-FFF2-40B4-BE49-F238E27FC236}">
                <a16:creationId xmlns:a16="http://schemas.microsoft.com/office/drawing/2014/main" id="{7A68C3F3-8146-7FB2-1FC1-628ADC70C11C}"/>
              </a:ext>
            </a:extLst>
          </p:cNvPr>
          <p:cNvSpPr txBox="1"/>
          <p:nvPr/>
        </p:nvSpPr>
        <p:spPr>
          <a:xfrm>
            <a:off x="1763688" y="2780928"/>
            <a:ext cx="6053137" cy="584775"/>
          </a:xfrm>
          <a:prstGeom prst="rect">
            <a:avLst/>
          </a:prstGeom>
          <a:noFill/>
        </p:spPr>
        <p:txBody>
          <a:bodyPr wrap="square" rtlCol="0">
            <a:spAutoFit/>
          </a:bodyPr>
          <a:lstStyle/>
          <a:p>
            <a:r>
              <a:rPr kumimoji="1" lang="zh-CN" altLang="en-US" sz="3200" dirty="0"/>
              <a:t>第</a:t>
            </a:r>
            <a:r>
              <a:rPr kumimoji="1" lang="en-US" altLang="zh-CN" sz="3200" dirty="0"/>
              <a:t>1</a:t>
            </a:r>
            <a:r>
              <a:rPr kumimoji="1" lang="zh-CN" altLang="en-US" sz="3200" dirty="0"/>
              <a:t>轮  </a:t>
            </a:r>
            <a:r>
              <a:rPr kumimoji="1" lang="en-US" altLang="zh-CN" sz="3200" dirty="0"/>
              <a:t>{21,</a:t>
            </a:r>
            <a:r>
              <a:rPr kumimoji="1" lang="zh-CN" altLang="en-US" sz="3200" dirty="0"/>
              <a:t> </a:t>
            </a:r>
            <a:r>
              <a:rPr kumimoji="1" lang="en-US" altLang="zh-CN" sz="3200" dirty="0"/>
              <a:t>25,</a:t>
            </a:r>
            <a:r>
              <a:rPr kumimoji="1" lang="zh-CN" altLang="en-US" sz="3200" dirty="0"/>
              <a:t> </a:t>
            </a:r>
            <a:r>
              <a:rPr kumimoji="1" lang="en-US" altLang="zh-CN" sz="3200" dirty="0"/>
              <a:t>25</a:t>
            </a:r>
            <a:r>
              <a:rPr kumimoji="1" lang="zh-CN" altLang="en-US" sz="3200" dirty="0"/>
              <a:t>*</a:t>
            </a:r>
            <a:r>
              <a:rPr kumimoji="1" lang="en-US" altLang="zh-CN" sz="3200" dirty="0"/>
              <a:t>,</a:t>
            </a:r>
            <a:r>
              <a:rPr kumimoji="1" lang="zh-CN" altLang="en-US" sz="3200" dirty="0"/>
              <a:t> </a:t>
            </a:r>
            <a:r>
              <a:rPr kumimoji="1" lang="en-US" altLang="zh-CN" sz="3200" dirty="0"/>
              <a:t>16,</a:t>
            </a:r>
            <a:r>
              <a:rPr kumimoji="1" lang="zh-CN" altLang="en-US" sz="3200" dirty="0"/>
              <a:t> </a:t>
            </a:r>
            <a:r>
              <a:rPr kumimoji="1" lang="en-US" altLang="zh-CN" sz="3200" dirty="0"/>
              <a:t>8,</a:t>
            </a:r>
            <a:r>
              <a:rPr kumimoji="1" lang="zh-CN" altLang="en-US" sz="3200" dirty="0"/>
              <a:t> </a:t>
            </a:r>
            <a:r>
              <a:rPr kumimoji="1" lang="en-US" altLang="zh-CN" sz="3200" dirty="0"/>
              <a:t>49}</a:t>
            </a:r>
            <a:endParaRPr kumimoji="1" lang="zh-CN" altLang="en-US" sz="3200" dirty="0"/>
          </a:p>
        </p:txBody>
      </p:sp>
      <p:sp>
        <p:nvSpPr>
          <p:cNvPr id="3" name="文本框 2">
            <a:extLst>
              <a:ext uri="{FF2B5EF4-FFF2-40B4-BE49-F238E27FC236}">
                <a16:creationId xmlns:a16="http://schemas.microsoft.com/office/drawing/2014/main" id="{7EF4BCE8-81D8-3D4F-C415-27A8EB37F617}"/>
              </a:ext>
            </a:extLst>
          </p:cNvPr>
          <p:cNvSpPr txBox="1"/>
          <p:nvPr/>
        </p:nvSpPr>
        <p:spPr>
          <a:xfrm>
            <a:off x="1777182" y="3385216"/>
            <a:ext cx="6053137" cy="584775"/>
          </a:xfrm>
          <a:prstGeom prst="rect">
            <a:avLst/>
          </a:prstGeom>
          <a:noFill/>
        </p:spPr>
        <p:txBody>
          <a:bodyPr wrap="square" rtlCol="0">
            <a:spAutoFit/>
          </a:bodyPr>
          <a:lstStyle/>
          <a:p>
            <a:r>
              <a:rPr kumimoji="1" lang="zh-CN" altLang="en-US" sz="3200" dirty="0"/>
              <a:t>第</a:t>
            </a:r>
            <a:r>
              <a:rPr kumimoji="1" lang="en-US" altLang="zh-CN" sz="3200" dirty="0"/>
              <a:t>2</a:t>
            </a:r>
            <a:r>
              <a:rPr kumimoji="1" lang="zh-CN" altLang="en-US" sz="3200" dirty="0"/>
              <a:t>轮  </a:t>
            </a:r>
            <a:r>
              <a:rPr kumimoji="1" lang="en-US" altLang="zh-CN" sz="3200" dirty="0"/>
              <a:t>{21,</a:t>
            </a:r>
            <a:r>
              <a:rPr kumimoji="1" lang="zh-CN" altLang="en-US" sz="3200" dirty="0"/>
              <a:t> </a:t>
            </a:r>
            <a:r>
              <a:rPr kumimoji="1" lang="en-US" altLang="zh-CN" sz="3200" dirty="0"/>
              <a:t>25,</a:t>
            </a:r>
            <a:r>
              <a:rPr kumimoji="1" lang="zh-CN" altLang="en-US" sz="3200" dirty="0"/>
              <a:t> </a:t>
            </a:r>
            <a:r>
              <a:rPr kumimoji="1" lang="en-US" altLang="zh-CN" sz="3200" dirty="0"/>
              <a:t>16,</a:t>
            </a:r>
            <a:r>
              <a:rPr kumimoji="1" lang="zh-CN" altLang="en-US" sz="3200" dirty="0"/>
              <a:t> </a:t>
            </a:r>
            <a:r>
              <a:rPr kumimoji="1" lang="en-US" altLang="zh-CN" sz="3200" dirty="0"/>
              <a:t>8,</a:t>
            </a:r>
            <a:r>
              <a:rPr kumimoji="1" lang="zh-CN" altLang="en-US" sz="3200" dirty="0"/>
              <a:t> </a:t>
            </a:r>
            <a:r>
              <a:rPr kumimoji="1" lang="en-US" altLang="zh-CN" sz="3200" dirty="0"/>
              <a:t>25</a:t>
            </a:r>
            <a:r>
              <a:rPr kumimoji="1" lang="zh-CN" altLang="en-US" sz="3200" dirty="0"/>
              <a:t>*</a:t>
            </a:r>
            <a:r>
              <a:rPr kumimoji="1" lang="en-US" altLang="zh-CN" sz="3200" dirty="0"/>
              <a:t>, 49}</a:t>
            </a:r>
            <a:endParaRPr kumimoji="1" lang="zh-CN" altLang="en-US" sz="3200" dirty="0"/>
          </a:p>
        </p:txBody>
      </p:sp>
      <p:sp>
        <p:nvSpPr>
          <p:cNvPr id="4" name="文本框 3">
            <a:extLst>
              <a:ext uri="{FF2B5EF4-FFF2-40B4-BE49-F238E27FC236}">
                <a16:creationId xmlns:a16="http://schemas.microsoft.com/office/drawing/2014/main" id="{805CCA57-E6F1-1A6F-56D2-E547820951BC}"/>
              </a:ext>
            </a:extLst>
          </p:cNvPr>
          <p:cNvSpPr txBox="1"/>
          <p:nvPr/>
        </p:nvSpPr>
        <p:spPr>
          <a:xfrm>
            <a:off x="1777182" y="3972167"/>
            <a:ext cx="6053137" cy="584775"/>
          </a:xfrm>
          <a:prstGeom prst="rect">
            <a:avLst/>
          </a:prstGeom>
          <a:noFill/>
        </p:spPr>
        <p:txBody>
          <a:bodyPr wrap="square" rtlCol="0">
            <a:spAutoFit/>
          </a:bodyPr>
          <a:lstStyle/>
          <a:p>
            <a:r>
              <a:rPr kumimoji="1" lang="zh-CN" altLang="en-US" sz="3200" dirty="0"/>
              <a:t>第</a:t>
            </a:r>
            <a:r>
              <a:rPr kumimoji="1" lang="en-US" altLang="zh-CN" sz="3200" dirty="0"/>
              <a:t>3</a:t>
            </a:r>
            <a:r>
              <a:rPr kumimoji="1" lang="zh-CN" altLang="en-US" sz="3200" dirty="0"/>
              <a:t>轮  </a:t>
            </a:r>
            <a:r>
              <a:rPr kumimoji="1" lang="en-US" altLang="zh-CN" sz="3200" dirty="0"/>
              <a:t>{21,</a:t>
            </a:r>
            <a:r>
              <a:rPr kumimoji="1" lang="zh-CN" altLang="en-US" sz="3200" dirty="0"/>
              <a:t> </a:t>
            </a:r>
            <a:r>
              <a:rPr kumimoji="1" lang="en-US" altLang="zh-CN" sz="3200" dirty="0"/>
              <a:t>16,</a:t>
            </a:r>
            <a:r>
              <a:rPr kumimoji="1" lang="zh-CN" altLang="en-US" sz="3200" dirty="0"/>
              <a:t> </a:t>
            </a:r>
            <a:r>
              <a:rPr kumimoji="1" lang="en-US" altLang="zh-CN" sz="3200" dirty="0"/>
              <a:t>8,</a:t>
            </a:r>
            <a:r>
              <a:rPr kumimoji="1" lang="zh-CN" altLang="en-US" sz="3200" dirty="0"/>
              <a:t> </a:t>
            </a:r>
            <a:r>
              <a:rPr kumimoji="1" lang="en-US" altLang="zh-CN" sz="3200" dirty="0"/>
              <a:t>25,</a:t>
            </a:r>
            <a:r>
              <a:rPr kumimoji="1" lang="zh-CN" altLang="en-US" sz="3200" dirty="0"/>
              <a:t> </a:t>
            </a:r>
            <a:r>
              <a:rPr kumimoji="1" lang="en-US" altLang="zh-CN" sz="3200" dirty="0"/>
              <a:t>25</a:t>
            </a:r>
            <a:r>
              <a:rPr kumimoji="1" lang="zh-CN" altLang="en-US" sz="3200" dirty="0"/>
              <a:t>*</a:t>
            </a:r>
            <a:r>
              <a:rPr kumimoji="1" lang="en-US" altLang="zh-CN" sz="3200" dirty="0"/>
              <a:t>, 49}</a:t>
            </a:r>
            <a:endParaRPr kumimoji="1" lang="zh-CN" altLang="en-US" sz="3200" dirty="0"/>
          </a:p>
        </p:txBody>
      </p:sp>
      <p:sp>
        <p:nvSpPr>
          <p:cNvPr id="5" name="文本框 4">
            <a:extLst>
              <a:ext uri="{FF2B5EF4-FFF2-40B4-BE49-F238E27FC236}">
                <a16:creationId xmlns:a16="http://schemas.microsoft.com/office/drawing/2014/main" id="{8E3C7F91-4938-1A82-0CEF-A0A32CB20C63}"/>
              </a:ext>
            </a:extLst>
          </p:cNvPr>
          <p:cNvSpPr txBox="1"/>
          <p:nvPr/>
        </p:nvSpPr>
        <p:spPr>
          <a:xfrm>
            <a:off x="1763687" y="4564463"/>
            <a:ext cx="6053137" cy="584775"/>
          </a:xfrm>
          <a:prstGeom prst="rect">
            <a:avLst/>
          </a:prstGeom>
          <a:noFill/>
        </p:spPr>
        <p:txBody>
          <a:bodyPr wrap="square" rtlCol="0">
            <a:spAutoFit/>
          </a:bodyPr>
          <a:lstStyle/>
          <a:p>
            <a:r>
              <a:rPr kumimoji="1" lang="zh-CN" altLang="en-US" sz="3200" dirty="0"/>
              <a:t>第</a:t>
            </a:r>
            <a:r>
              <a:rPr kumimoji="1" lang="en-US" altLang="zh-CN" sz="3200" dirty="0"/>
              <a:t>4</a:t>
            </a:r>
            <a:r>
              <a:rPr kumimoji="1" lang="zh-CN" altLang="en-US" sz="3200" dirty="0"/>
              <a:t>轮  </a:t>
            </a:r>
            <a:r>
              <a:rPr kumimoji="1" lang="en-US" altLang="zh-CN" sz="3200" dirty="0"/>
              <a:t>{16,</a:t>
            </a:r>
            <a:r>
              <a:rPr kumimoji="1" lang="zh-CN" altLang="en-US" sz="3200" dirty="0"/>
              <a:t> </a:t>
            </a:r>
            <a:r>
              <a:rPr kumimoji="1" lang="en-US" altLang="zh-CN" sz="3200" dirty="0"/>
              <a:t>8, 21,</a:t>
            </a:r>
            <a:r>
              <a:rPr kumimoji="1" lang="zh-CN" altLang="en-US" sz="3200" dirty="0"/>
              <a:t> </a:t>
            </a:r>
            <a:r>
              <a:rPr kumimoji="1" lang="en-US" altLang="zh-CN" sz="3200" dirty="0"/>
              <a:t>25,</a:t>
            </a:r>
            <a:r>
              <a:rPr kumimoji="1" lang="zh-CN" altLang="en-US" sz="3200" dirty="0"/>
              <a:t> </a:t>
            </a:r>
            <a:r>
              <a:rPr kumimoji="1" lang="en-US" altLang="zh-CN" sz="3200" dirty="0"/>
              <a:t>25</a:t>
            </a:r>
            <a:r>
              <a:rPr kumimoji="1" lang="zh-CN" altLang="en-US" sz="3200" dirty="0"/>
              <a:t>*</a:t>
            </a:r>
            <a:r>
              <a:rPr kumimoji="1" lang="en-US" altLang="zh-CN" sz="3200" dirty="0"/>
              <a:t>, 49}</a:t>
            </a:r>
            <a:endParaRPr kumimoji="1" lang="zh-CN" altLang="en-US" sz="3200" dirty="0"/>
          </a:p>
        </p:txBody>
      </p:sp>
      <p:sp>
        <p:nvSpPr>
          <p:cNvPr id="6" name="文本框 5">
            <a:extLst>
              <a:ext uri="{FF2B5EF4-FFF2-40B4-BE49-F238E27FC236}">
                <a16:creationId xmlns:a16="http://schemas.microsoft.com/office/drawing/2014/main" id="{C5DE60FB-2568-8458-02C8-66229B35D343}"/>
              </a:ext>
            </a:extLst>
          </p:cNvPr>
          <p:cNvSpPr txBox="1"/>
          <p:nvPr/>
        </p:nvSpPr>
        <p:spPr>
          <a:xfrm>
            <a:off x="1763686" y="5158935"/>
            <a:ext cx="6053137" cy="584775"/>
          </a:xfrm>
          <a:prstGeom prst="rect">
            <a:avLst/>
          </a:prstGeom>
          <a:noFill/>
        </p:spPr>
        <p:txBody>
          <a:bodyPr wrap="square" rtlCol="0">
            <a:spAutoFit/>
          </a:bodyPr>
          <a:lstStyle/>
          <a:p>
            <a:r>
              <a:rPr kumimoji="1" lang="zh-CN" altLang="en-US" sz="3200" dirty="0"/>
              <a:t>第</a:t>
            </a:r>
            <a:r>
              <a:rPr kumimoji="1" lang="en-US" altLang="zh-CN" sz="3200" dirty="0"/>
              <a:t>5</a:t>
            </a:r>
            <a:r>
              <a:rPr kumimoji="1" lang="zh-CN" altLang="en-US" sz="3200" dirty="0"/>
              <a:t>轮  </a:t>
            </a:r>
            <a:r>
              <a:rPr kumimoji="1" lang="en-US" altLang="zh-CN" sz="3200" dirty="0"/>
              <a:t>{8, 16,</a:t>
            </a:r>
            <a:r>
              <a:rPr kumimoji="1" lang="zh-CN" altLang="en-US" sz="3200" dirty="0"/>
              <a:t> </a:t>
            </a:r>
            <a:r>
              <a:rPr kumimoji="1" lang="en-US" altLang="zh-CN" sz="3200" dirty="0"/>
              <a:t>21,</a:t>
            </a:r>
            <a:r>
              <a:rPr kumimoji="1" lang="zh-CN" altLang="en-US" sz="3200" dirty="0"/>
              <a:t> </a:t>
            </a:r>
            <a:r>
              <a:rPr kumimoji="1" lang="en-US" altLang="zh-CN" sz="3200" dirty="0"/>
              <a:t>25,</a:t>
            </a:r>
            <a:r>
              <a:rPr kumimoji="1" lang="zh-CN" altLang="en-US" sz="3200" dirty="0"/>
              <a:t> </a:t>
            </a:r>
            <a:r>
              <a:rPr kumimoji="1" lang="en-US" altLang="zh-CN" sz="3200" dirty="0"/>
              <a:t>25</a:t>
            </a:r>
            <a:r>
              <a:rPr kumimoji="1" lang="zh-CN" altLang="en-US" sz="3200" dirty="0"/>
              <a:t>*</a:t>
            </a:r>
            <a:r>
              <a:rPr kumimoji="1" lang="en-US" altLang="zh-CN" sz="3200" dirty="0"/>
              <a:t>, 49}</a:t>
            </a:r>
            <a:endParaRPr kumimoji="1" lang="zh-CN" altLang="en-US" sz="3200" dirty="0"/>
          </a:p>
        </p:txBody>
      </p:sp>
      <p:sp>
        <p:nvSpPr>
          <p:cNvPr id="8" name="文本框 7">
            <a:extLst>
              <a:ext uri="{FF2B5EF4-FFF2-40B4-BE49-F238E27FC236}">
                <a16:creationId xmlns:a16="http://schemas.microsoft.com/office/drawing/2014/main" id="{8F37FF58-F803-DC52-8031-A02BB5F1636F}"/>
              </a:ext>
            </a:extLst>
          </p:cNvPr>
          <p:cNvSpPr txBox="1"/>
          <p:nvPr/>
        </p:nvSpPr>
        <p:spPr>
          <a:xfrm>
            <a:off x="2987824" y="1614362"/>
            <a:ext cx="6053137" cy="584775"/>
          </a:xfrm>
          <a:prstGeom prst="rect">
            <a:avLst/>
          </a:prstGeom>
          <a:noFill/>
        </p:spPr>
        <p:txBody>
          <a:bodyPr wrap="square" rtlCol="0">
            <a:spAutoFit/>
          </a:bodyPr>
          <a:lstStyle/>
          <a:p>
            <a:r>
              <a:rPr kumimoji="1" lang="en-US" altLang="zh-CN" sz="3200" dirty="0"/>
              <a:t>{21,</a:t>
            </a:r>
            <a:r>
              <a:rPr kumimoji="1" lang="zh-CN" altLang="en-US" sz="3200" dirty="0"/>
              <a:t> </a:t>
            </a:r>
            <a:r>
              <a:rPr kumimoji="1" lang="en-US" altLang="zh-CN" sz="3200" dirty="0"/>
              <a:t>25,</a:t>
            </a:r>
            <a:r>
              <a:rPr kumimoji="1" lang="zh-CN" altLang="en-US" sz="3200" dirty="0"/>
              <a:t> </a:t>
            </a:r>
            <a:r>
              <a:rPr kumimoji="1" lang="en-US" altLang="zh-CN" sz="3200" dirty="0"/>
              <a:t>49,</a:t>
            </a:r>
            <a:r>
              <a:rPr kumimoji="1" lang="zh-CN" altLang="en-US" sz="3200" dirty="0"/>
              <a:t> </a:t>
            </a:r>
            <a:r>
              <a:rPr kumimoji="1" lang="en-US" altLang="zh-CN" sz="3200" dirty="0"/>
              <a:t>25</a:t>
            </a:r>
            <a:r>
              <a:rPr kumimoji="1" lang="zh-CN" altLang="en-US" sz="3200" dirty="0"/>
              <a:t>*</a:t>
            </a:r>
            <a:r>
              <a:rPr kumimoji="1" lang="en-US" altLang="zh-CN" sz="3200" dirty="0"/>
              <a:t>,</a:t>
            </a:r>
            <a:r>
              <a:rPr kumimoji="1" lang="zh-CN" altLang="en-US" sz="3200" dirty="0"/>
              <a:t> </a:t>
            </a:r>
            <a:r>
              <a:rPr kumimoji="1" lang="en-US" altLang="zh-CN" sz="3200" dirty="0"/>
              <a:t>16,</a:t>
            </a:r>
            <a:r>
              <a:rPr kumimoji="1" lang="zh-CN" altLang="en-US" sz="3200" dirty="0"/>
              <a:t> </a:t>
            </a:r>
            <a:r>
              <a:rPr kumimoji="1" lang="en-US" altLang="zh-CN" sz="3200" dirty="0"/>
              <a:t>8}</a:t>
            </a:r>
            <a:endParaRPr kumimoji="1" lang="zh-CN" altLang="en-US" sz="3200" dirty="0"/>
          </a:p>
        </p:txBody>
      </p:sp>
    </p:spTree>
    <p:extLst>
      <p:ext uri="{BB962C8B-B14F-4D97-AF65-F5344CB8AC3E}">
        <p14:creationId xmlns:p14="http://schemas.microsoft.com/office/powerpoint/2010/main" val="155825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Text Box 3"/>
          <p:cNvSpPr txBox="1">
            <a:spLocks noChangeArrowheads="1"/>
          </p:cNvSpPr>
          <p:nvPr/>
        </p:nvSpPr>
        <p:spPr bwMode="auto">
          <a:xfrm>
            <a:off x="395288" y="1268413"/>
            <a:ext cx="8569325" cy="5509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bubbleSort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SortObject</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j, </a:t>
            </a:r>
            <a:r>
              <a:rPr kumimoji="1" lang="en-US" altLang="zh-CN" sz="2200" dirty="0" err="1">
                <a:latin typeface="Times New Roman" panose="02020603050405020304" pitchFamily="18" charset="0"/>
                <a:cs typeface="Times New Roman" panose="02020603050405020304" pitchFamily="18" charset="0"/>
              </a:rPr>
              <a:t>noswap</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temp;</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=0;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&lt;</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-&gt;n-1;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做</a:t>
            </a:r>
            <a:r>
              <a:rPr kumimoji="1" lang="en-US" altLang="zh-CN" sz="2200" i="1" dirty="0">
                <a:solidFill>
                  <a:srgbClr val="33CC33"/>
                </a:solidFill>
                <a:latin typeface="Times New Roman" panose="02020603050405020304" pitchFamily="18" charset="0"/>
                <a:cs typeface="Times New Roman" panose="02020603050405020304" pitchFamily="18" charset="0"/>
              </a:rPr>
              <a:t>n</a:t>
            </a:r>
            <a:r>
              <a:rPr kumimoji="1" lang="en-US" altLang="zh-CN" sz="2200" dirty="0">
                <a:solidFill>
                  <a:srgbClr val="33CC33"/>
                </a:solidFill>
                <a:latin typeface="Times New Roman" panose="02020603050405020304" pitchFamily="18" charset="0"/>
                <a:cs typeface="Times New Roman" panose="02020603050405020304" pitchFamily="18" charset="0"/>
              </a:rPr>
              <a:t>-1</a:t>
            </a:r>
            <a:r>
              <a:rPr kumimoji="1" lang="zh-CN" altLang="en-US" sz="2200" dirty="0">
                <a:solidFill>
                  <a:srgbClr val="33CC33"/>
                </a:solidFill>
                <a:latin typeface="Times New Roman" panose="02020603050405020304" pitchFamily="18" charset="0"/>
                <a:cs typeface="Times New Roman" panose="02020603050405020304" pitchFamily="18" charset="0"/>
              </a:rPr>
              <a:t>次起泡 *</a:t>
            </a:r>
            <a:r>
              <a:rPr kumimoji="1" lang="en-US" altLang="zh-CN" sz="2200" dirty="0">
                <a:solidFill>
                  <a:srgbClr val="33CC33"/>
                </a:solidFill>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solidFill>
                  <a:srgbClr val="FFFF00"/>
                </a:solidFill>
                <a:latin typeface="Times New Roman" panose="02020603050405020304" pitchFamily="18" charset="0"/>
                <a:cs typeface="Times New Roman" panose="02020603050405020304" pitchFamily="18" charset="0"/>
              </a:rPr>
              <a:t>noswap</a:t>
            </a:r>
            <a:r>
              <a:rPr kumimoji="1" lang="en-US" altLang="zh-CN" sz="2200" dirty="0">
                <a:solidFill>
                  <a:srgbClr val="FFFF00"/>
                </a:solidFill>
                <a:latin typeface="Times New Roman" panose="02020603050405020304" pitchFamily="18" charset="0"/>
                <a:cs typeface="Times New Roman" panose="02020603050405020304" pitchFamily="18" charset="0"/>
              </a:rPr>
              <a:t>=TRUE;</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(j=0; j&lt;</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-1; </a:t>
            </a:r>
            <a:r>
              <a:rPr kumimoji="1" lang="en-US" altLang="zh-CN" sz="2200" dirty="0" err="1">
                <a:latin typeface="Times New Roman" panose="02020603050405020304" pitchFamily="18" charset="0"/>
                <a:cs typeface="Times New Roman" panose="02020603050405020304" pitchFamily="18" charset="0"/>
              </a:rPr>
              <a:t>j++</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sym typeface="+mn-ea"/>
              </a:rPr>
              <a:t>/* </a:t>
            </a:r>
            <a:r>
              <a:rPr kumimoji="1" lang="zh-CN" sz="2200" dirty="0">
                <a:solidFill>
                  <a:srgbClr val="33CC33"/>
                </a:solidFill>
                <a:latin typeface="Times New Roman" panose="02020603050405020304" pitchFamily="18" charset="0"/>
                <a:cs typeface="Times New Roman" panose="02020603050405020304" pitchFamily="18" charset="0"/>
                <a:sym typeface="+mn-ea"/>
              </a:rPr>
              <a:t>后半部分已排好序</a:t>
            </a:r>
            <a:r>
              <a:rPr kumimoji="1" lang="zh-CN" altLang="en-US" sz="2200" dirty="0">
                <a:solidFill>
                  <a:srgbClr val="33CC33"/>
                </a:solidFill>
                <a:latin typeface="Times New Roman" panose="02020603050405020304" pitchFamily="18" charset="0"/>
                <a:cs typeface="Times New Roman" panose="02020603050405020304" pitchFamily="18" charset="0"/>
                <a:sym typeface="+mn-ea"/>
              </a:rPr>
              <a:t> *</a:t>
            </a:r>
            <a:r>
              <a:rPr kumimoji="1" lang="en-US" altLang="zh-CN" sz="2200" dirty="0">
                <a:solidFill>
                  <a:srgbClr val="33CC33"/>
                </a:solidFill>
                <a:latin typeface="Times New Roman" panose="02020603050405020304" pitchFamily="18" charset="0"/>
                <a:cs typeface="Times New Roman" panose="02020603050405020304" pitchFamily="18" charset="0"/>
                <a:sym typeface="+mn-ea"/>
              </a:rPr>
              <a:t>/</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if</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j+1</a:t>
            </a:r>
            <a:r>
              <a:rPr kumimoji="1" lang="en-US" altLang="zh-CN" sz="2200" dirty="0">
                <a:latin typeface="Times New Roman" panose="02020603050405020304" pitchFamily="18" charset="0"/>
                <a:cs typeface="Times New Roman" panose="02020603050405020304" pitchFamily="18" charset="0"/>
              </a:rPr>
              <a:t>].key&lt;</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-&gt;record[j].key) {</a:t>
            </a:r>
          </a:p>
          <a:p>
            <a:pPr algn="just" eaLnBrk="0" hangingPunct="0"/>
            <a:r>
              <a:rPr kumimoji="1" lang="en-US" altLang="zh-CN" sz="2200" dirty="0">
                <a:latin typeface="Times New Roman" panose="02020603050405020304" pitchFamily="18" charset="0"/>
                <a:cs typeface="Times New Roman" panose="02020603050405020304" pitchFamily="18" charset="0"/>
              </a:rPr>
              <a:t>                                temp=</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j+1</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j+1</a:t>
            </a:r>
            <a:r>
              <a:rPr kumimoji="1" lang="en-US" altLang="zh-CN" sz="2200" dirty="0">
                <a:latin typeface="Times New Roman" panose="02020603050405020304" pitchFamily="18" charset="0"/>
                <a:cs typeface="Times New Roman" panose="02020603050405020304" pitchFamily="18" charset="0"/>
              </a:rPr>
              <a:t>]=temp;</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solidFill>
                  <a:srgbClr val="FFFF00"/>
                </a:solidFill>
                <a:latin typeface="Times New Roman" panose="02020603050405020304" pitchFamily="18" charset="0"/>
                <a:cs typeface="Times New Roman" panose="02020603050405020304" pitchFamily="18" charset="0"/>
              </a:rPr>
              <a:t>noswap</a:t>
            </a:r>
            <a:r>
              <a:rPr kumimoji="1" lang="en-US" altLang="zh-CN" sz="2200" dirty="0">
                <a:solidFill>
                  <a:srgbClr val="FFFF00"/>
                </a:solidFill>
                <a:latin typeface="Times New Roman" panose="02020603050405020304" pitchFamily="18" charset="0"/>
                <a:cs typeface="Times New Roman" panose="02020603050405020304" pitchFamily="18" charset="0"/>
              </a:rPr>
              <a:t>=FALSE;</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solidFill>
                  <a:srgbClr val="FFFF00"/>
                </a:solidFill>
                <a:latin typeface="Times New Roman" panose="02020603050405020304" pitchFamily="18" charset="0"/>
                <a:cs typeface="Times New Roman" panose="02020603050405020304" pitchFamily="18" charset="0"/>
              </a:rPr>
              <a:t>if</a:t>
            </a:r>
            <a:r>
              <a:rPr kumimoji="1" lang="en-US" altLang="zh-CN" sz="2200" dirty="0">
                <a:solidFill>
                  <a:srgbClr val="FFFF00"/>
                </a:solidFill>
                <a:latin typeface="Times New Roman" panose="02020603050405020304" pitchFamily="18" charset="0"/>
                <a:cs typeface="Times New Roman" panose="02020603050405020304" pitchFamily="18" charset="0"/>
              </a:rPr>
              <a:t> (</a:t>
            </a:r>
            <a:r>
              <a:rPr kumimoji="1" lang="en-US" altLang="zh-CN" sz="2200" dirty="0" err="1">
                <a:solidFill>
                  <a:srgbClr val="FFFF00"/>
                </a:solidFill>
                <a:latin typeface="Times New Roman" panose="02020603050405020304" pitchFamily="18" charset="0"/>
                <a:cs typeface="Times New Roman" panose="02020603050405020304" pitchFamily="18" charset="0"/>
              </a:rPr>
              <a:t>noswap</a:t>
            </a:r>
            <a:r>
              <a:rPr kumimoji="1" lang="en-US" altLang="zh-CN" sz="2200" dirty="0">
                <a:solidFill>
                  <a:srgbClr val="FFFF00"/>
                </a:solidFill>
                <a:latin typeface="Times New Roman" panose="02020603050405020304" pitchFamily="18" charset="0"/>
                <a:cs typeface="Times New Roman" panose="02020603050405020304" pitchFamily="18" charset="0"/>
              </a:rPr>
              <a:t>)  break;</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a:t>
            </a:r>
          </a:p>
        </p:txBody>
      </p:sp>
      <p:sp>
        <p:nvSpPr>
          <p:cNvPr id="155652" name="Rectangle 4"/>
          <p:cNvSpPr>
            <a:spLocks noChangeArrowheads="1"/>
          </p:cNvSpPr>
          <p:nvPr/>
        </p:nvSpPr>
        <p:spPr bwMode="auto">
          <a:xfrm>
            <a:off x="3192463" y="1031875"/>
            <a:ext cx="180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zh-CN" sz="2800" b="1">
              <a:effectLst>
                <a:outerShdw blurRad="38100" dist="38100" dir="2700000" algn="tl">
                  <a:srgbClr val="010199"/>
                </a:outerShdw>
              </a:effectLst>
              <a:ea typeface="宋体" panose="02010600030101010101" pitchFamily="2" charset="-122"/>
            </a:endParaRPr>
          </a:p>
        </p:txBody>
      </p:sp>
      <p:sp>
        <p:nvSpPr>
          <p:cNvPr id="155655" name="Rectangle 7"/>
          <p:cNvSpPr>
            <a:spLocks noGrp="1" noChangeArrowheads="1"/>
          </p:cNvSpPr>
          <p:nvPr>
            <p:ph type="title"/>
          </p:nvPr>
        </p:nvSpPr>
        <p:spPr/>
        <p:txBody>
          <a:bodyPr/>
          <a:lstStyle/>
          <a:p>
            <a:r>
              <a:rPr lang="en-US" altLang="zh-CN" sz="4000"/>
              <a:t>9.3.1 Bubble sorting </a:t>
            </a:r>
          </a:p>
        </p:txBody>
      </p:sp>
      <p:sp>
        <p:nvSpPr>
          <p:cNvPr id="155656" name="Rectangle 8"/>
          <p:cNvSpPr>
            <a:spLocks noChangeArrowheads="1"/>
          </p:cNvSpPr>
          <p:nvPr/>
        </p:nvSpPr>
        <p:spPr bwMode="auto">
          <a:xfrm>
            <a:off x="2124075" y="3702050"/>
            <a:ext cx="6408738" cy="2016125"/>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55657" name="AutoShape 9"/>
          <p:cNvSpPr>
            <a:spLocks noChangeArrowheads="1"/>
          </p:cNvSpPr>
          <p:nvPr/>
        </p:nvSpPr>
        <p:spPr bwMode="auto">
          <a:xfrm>
            <a:off x="5580112" y="5949950"/>
            <a:ext cx="2952701" cy="503386"/>
          </a:xfrm>
          <a:prstGeom prst="wedgeEllipseCallout">
            <a:avLst>
              <a:gd name="adj1" fmla="val -35197"/>
              <a:gd name="adj2" fmla="val -295535"/>
            </a:avLst>
          </a:prstGeom>
          <a:solidFill>
            <a:schemeClr val="bg2">
              <a:lumMod val="60000"/>
              <a:lumOff val="40000"/>
            </a:schemeClr>
          </a:solidFill>
          <a:ln w="9525">
            <a:solidFill>
              <a:schemeClr val="tx1"/>
            </a:solidFill>
            <a:miter lim="800000"/>
          </a:ln>
          <a:effectLst/>
        </p:spPr>
        <p:txBody>
          <a:bodyPr lIns="90000" tIns="46800" rIns="90000" bIns="46800"/>
          <a:lstStyle/>
          <a:p>
            <a:pPr algn="ctr"/>
            <a:r>
              <a:rPr lang="en-US" altLang="zh-CN" b="1" dirty="0">
                <a:solidFill>
                  <a:srgbClr val="FFFF00"/>
                </a:solidFill>
              </a:rPr>
              <a:t>Compare &amp; Swap</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zh-CN"/>
              <a:t>Algorithm analysis</a:t>
            </a:r>
          </a:p>
        </p:txBody>
      </p:sp>
      <p:sp>
        <p:nvSpPr>
          <p:cNvPr id="158723" name="Rectangle 3"/>
          <p:cNvSpPr>
            <a:spLocks noGrp="1" noChangeArrowheads="1"/>
          </p:cNvSpPr>
          <p:nvPr>
            <p:ph type="body" idx="1"/>
          </p:nvPr>
        </p:nvSpPr>
        <p:spPr/>
        <p:txBody>
          <a:bodyPr/>
          <a:lstStyle/>
          <a:p>
            <a:r>
              <a:rPr lang="zh-CN" altLang="en-US" sz="2800" dirty="0">
                <a:effectLst/>
              </a:rPr>
              <a:t>在对象的初始排列已经按关键码从小到大排好序时，此算法只执行一趟起泡，做 </a:t>
            </a:r>
            <a:r>
              <a:rPr lang="en-US" altLang="zh-CN" sz="2800" i="1" dirty="0">
                <a:effectLst/>
                <a:latin typeface="Times New Roman" panose="02020603050405020304" pitchFamily="18" charset="0"/>
              </a:rPr>
              <a:t>n</a:t>
            </a:r>
            <a:r>
              <a:rPr lang="en-US" altLang="zh-CN" sz="2800" dirty="0">
                <a:effectLst/>
                <a:latin typeface="Times New Roman" panose="02020603050405020304" pitchFamily="18" charset="0"/>
              </a:rPr>
              <a:t>-1 </a:t>
            </a:r>
            <a:r>
              <a:rPr lang="zh-CN" altLang="en-US" sz="2800" dirty="0">
                <a:effectLst/>
              </a:rPr>
              <a:t>次关键码比较，不移动对象。这是</a:t>
            </a:r>
            <a:r>
              <a:rPr lang="zh-CN" altLang="en-US" sz="2800" dirty="0">
                <a:solidFill>
                  <a:srgbClr val="FFFF00"/>
                </a:solidFill>
                <a:effectLst/>
              </a:rPr>
              <a:t>最好</a:t>
            </a:r>
            <a:r>
              <a:rPr lang="zh-CN" altLang="en-US" sz="2800" dirty="0">
                <a:effectLst/>
              </a:rPr>
              <a:t>的情形。</a:t>
            </a:r>
          </a:p>
          <a:p>
            <a:r>
              <a:rPr lang="zh-CN" altLang="en-US" sz="2800" dirty="0">
                <a:solidFill>
                  <a:srgbClr val="FFFF00"/>
                </a:solidFill>
                <a:effectLst/>
              </a:rPr>
              <a:t>最坏</a:t>
            </a:r>
            <a:r>
              <a:rPr lang="zh-CN" altLang="en-US" sz="2800" dirty="0">
                <a:effectLst/>
              </a:rPr>
              <a:t>的情形是算法执行了</a:t>
            </a:r>
            <a:r>
              <a:rPr lang="en-US" altLang="zh-CN" sz="2800" i="1" dirty="0">
                <a:effectLst/>
                <a:latin typeface="Times New Roman" panose="02020603050405020304" pitchFamily="18" charset="0"/>
              </a:rPr>
              <a:t>n</a:t>
            </a:r>
            <a:r>
              <a:rPr lang="en-US" altLang="zh-CN" sz="2800" dirty="0">
                <a:effectLst/>
                <a:latin typeface="Times New Roman" panose="02020603050405020304" pitchFamily="18" charset="0"/>
              </a:rPr>
              <a:t>-1</a:t>
            </a:r>
            <a:r>
              <a:rPr lang="zh-CN" altLang="en-US" sz="2800" dirty="0">
                <a:effectLst/>
              </a:rPr>
              <a:t>趟起泡，第 </a:t>
            </a:r>
            <a:r>
              <a:rPr lang="en-US" altLang="zh-CN" sz="2800" i="1" dirty="0" err="1">
                <a:effectLst/>
                <a:latin typeface="Times New Roman" panose="02020603050405020304" pitchFamily="18" charset="0"/>
              </a:rPr>
              <a:t>i</a:t>
            </a:r>
            <a:r>
              <a:rPr lang="en-US" altLang="zh-CN" sz="2800" dirty="0">
                <a:effectLst/>
              </a:rPr>
              <a:t> </a:t>
            </a:r>
            <a:r>
              <a:rPr lang="zh-CN" altLang="en-US" sz="2800" dirty="0">
                <a:effectLst/>
              </a:rPr>
              <a:t>趟做了 </a:t>
            </a:r>
            <a:r>
              <a:rPr lang="en-US" altLang="zh-CN" sz="2800" i="1" dirty="0">
                <a:effectLst/>
                <a:latin typeface="Times New Roman" panose="02020603050405020304" pitchFamily="18" charset="0"/>
              </a:rPr>
              <a:t>n</a:t>
            </a:r>
            <a:r>
              <a:rPr lang="en-US" altLang="zh-CN" sz="2800" dirty="0">
                <a:effectLst/>
              </a:rPr>
              <a:t>-</a:t>
            </a:r>
            <a:r>
              <a:rPr lang="en-US" altLang="zh-CN" sz="2800" i="1" dirty="0" err="1">
                <a:effectLst/>
                <a:latin typeface="Times New Roman" panose="02020603050405020304" pitchFamily="18" charset="0"/>
              </a:rPr>
              <a:t>i</a:t>
            </a:r>
            <a:r>
              <a:rPr lang="en-US" altLang="zh-CN" sz="2800" dirty="0">
                <a:effectLst/>
              </a:rPr>
              <a:t> </a:t>
            </a:r>
            <a:r>
              <a:rPr lang="zh-CN" altLang="en-US" sz="2800" dirty="0">
                <a:effectLst/>
              </a:rPr>
              <a:t>次关键码比较，执行了</a:t>
            </a:r>
            <a:r>
              <a:rPr lang="en-US" altLang="zh-CN" sz="2800" i="1" dirty="0">
                <a:effectLst/>
                <a:latin typeface="Times New Roman" panose="02020603050405020304" pitchFamily="18" charset="0"/>
              </a:rPr>
              <a:t>n</a:t>
            </a:r>
            <a:r>
              <a:rPr lang="en-US" altLang="zh-CN" sz="2800" dirty="0">
                <a:effectLst/>
              </a:rPr>
              <a:t>-</a:t>
            </a:r>
            <a:r>
              <a:rPr lang="en-US" altLang="zh-CN" sz="2800" i="1" dirty="0" err="1">
                <a:effectLst/>
                <a:latin typeface="Times New Roman" panose="02020603050405020304" pitchFamily="18" charset="0"/>
              </a:rPr>
              <a:t>i</a:t>
            </a:r>
            <a:r>
              <a:rPr lang="en-US" altLang="zh-CN" sz="2800" dirty="0">
                <a:effectLst/>
              </a:rPr>
              <a:t> </a:t>
            </a:r>
            <a:r>
              <a:rPr lang="zh-CN" altLang="en-US" sz="2800" dirty="0">
                <a:effectLst/>
              </a:rPr>
              <a:t>次对象交换。这样在最坏情形下总的关键码比较次数</a:t>
            </a:r>
            <a:r>
              <a:rPr lang="en-US" altLang="zh-CN" sz="2800" dirty="0" err="1">
                <a:effectLst/>
              </a:rPr>
              <a:t>KCN</a:t>
            </a:r>
            <a:r>
              <a:rPr lang="zh-CN" altLang="en-US" sz="2800" dirty="0">
                <a:effectLst/>
              </a:rPr>
              <a:t>和对象移动次数</a:t>
            </a:r>
            <a:r>
              <a:rPr lang="en-US" altLang="zh-CN" sz="2800" dirty="0" err="1">
                <a:effectLst/>
              </a:rPr>
              <a:t>RMN</a:t>
            </a:r>
            <a:r>
              <a:rPr lang="zh-CN" altLang="en-US" sz="2800" dirty="0">
                <a:effectLst/>
              </a:rPr>
              <a:t>为：</a:t>
            </a:r>
          </a:p>
        </p:txBody>
      </p:sp>
      <p:graphicFrame>
        <p:nvGraphicFramePr>
          <p:cNvPr id="158724" name="Object 4"/>
          <p:cNvGraphicFramePr>
            <a:graphicFrameLocks noChangeAspect="1"/>
          </p:cNvGraphicFramePr>
          <p:nvPr/>
        </p:nvGraphicFramePr>
        <p:xfrm>
          <a:off x="2339975" y="4797425"/>
          <a:ext cx="4392613" cy="1771650"/>
        </p:xfrm>
        <a:graphic>
          <a:graphicData uri="http://schemas.openxmlformats.org/presentationml/2006/ole">
            <mc:AlternateContent xmlns:mc="http://schemas.openxmlformats.org/markup-compatibility/2006">
              <mc:Choice xmlns:v="urn:schemas-microsoft-com:vml" Requires="v">
                <p:oleObj name="公式" r:id="rId2" imgW="1955800" imgH="889000" progId="Equation.3">
                  <p:embed/>
                </p:oleObj>
              </mc:Choice>
              <mc:Fallback>
                <p:oleObj name="公式" r:id="rId2" imgW="1955800" imgH="8890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4797425"/>
                        <a:ext cx="4392613" cy="17716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zh-CN"/>
              <a:t>Algorithm analysis</a:t>
            </a:r>
          </a:p>
        </p:txBody>
      </p:sp>
      <p:sp>
        <p:nvSpPr>
          <p:cNvPr id="159747" name="Rectangle 3"/>
          <p:cNvSpPr>
            <a:spLocks noGrp="1" noChangeArrowheads="1"/>
          </p:cNvSpPr>
          <p:nvPr>
            <p:ph type="body" idx="1"/>
          </p:nvPr>
        </p:nvSpPr>
        <p:spPr/>
        <p:txBody>
          <a:bodyPr/>
          <a:lstStyle/>
          <a:p>
            <a:r>
              <a:rPr lang="zh-CN" altLang="en-US" sz="2800" dirty="0">
                <a:effectLst/>
              </a:rPr>
              <a:t>冒泡排序需要</a:t>
            </a:r>
            <a:r>
              <a:rPr lang="zh-CN" altLang="en-US" sz="2800" b="1" dirty="0">
                <a:solidFill>
                  <a:srgbClr val="FFFF00"/>
                </a:solidFill>
                <a:effectLst/>
              </a:rPr>
              <a:t>一个辅助存储空间</a:t>
            </a:r>
            <a:r>
              <a:rPr lang="zh-CN" altLang="en-US" sz="2800" dirty="0">
                <a:effectLst/>
              </a:rPr>
              <a:t>以实现对象值的对换。</a:t>
            </a:r>
          </a:p>
          <a:p>
            <a:r>
              <a:rPr lang="zh-CN" altLang="en-US" sz="2800" dirty="0">
                <a:effectLst/>
              </a:rPr>
              <a:t>冒泡排序是一个</a:t>
            </a:r>
            <a:r>
              <a:rPr lang="zh-CN" altLang="en-US" sz="2800" b="1" dirty="0">
                <a:solidFill>
                  <a:srgbClr val="FFFF00"/>
                </a:solidFill>
                <a:effectLst/>
              </a:rPr>
              <a:t>稳定</a:t>
            </a:r>
            <a:r>
              <a:rPr lang="zh-CN" altLang="en-US" sz="2800" dirty="0">
                <a:effectLst/>
              </a:rPr>
              <a:t>的排序方法。</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Text Box 5"/>
          <p:cNvSpPr txBox="1">
            <a:spLocks noChangeArrowheads="1"/>
          </p:cNvSpPr>
          <p:nvPr/>
        </p:nvSpPr>
        <p:spPr bwMode="auto">
          <a:xfrm>
            <a:off x="179388" y="1341438"/>
            <a:ext cx="88201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buFontTx/>
              <a:buChar char="•"/>
            </a:pPr>
            <a:endParaRPr kumimoji="1" lang="zh-CN" altLang="zh-CN" sz="2800">
              <a:latin typeface="Times New Roman" panose="02020603050405020304" pitchFamily="18" charset="0"/>
              <a:cs typeface="Times New Roman" panose="02020603050405020304" pitchFamily="18" charset="0"/>
            </a:endParaRPr>
          </a:p>
        </p:txBody>
      </p:sp>
      <p:sp>
        <p:nvSpPr>
          <p:cNvPr id="69639" name="Rectangle 7"/>
          <p:cNvSpPr>
            <a:spLocks noGrp="1" noChangeArrowheads="1"/>
          </p:cNvSpPr>
          <p:nvPr>
            <p:ph type="title"/>
          </p:nvPr>
        </p:nvSpPr>
        <p:spPr/>
        <p:txBody>
          <a:bodyPr/>
          <a:lstStyle/>
          <a:p>
            <a:r>
              <a:rPr lang="en-US" altLang="zh-CN"/>
              <a:t>9.3.2 Quick sorting </a:t>
            </a:r>
          </a:p>
        </p:txBody>
      </p:sp>
      <p:sp>
        <p:nvSpPr>
          <p:cNvPr id="69641" name="Rectangle 9"/>
          <p:cNvSpPr>
            <a:spLocks noGrp="1" noChangeArrowheads="1"/>
          </p:cNvSpPr>
          <p:nvPr>
            <p:ph type="body" idx="1"/>
          </p:nvPr>
        </p:nvSpPr>
        <p:spPr/>
        <p:txBody>
          <a:bodyPr/>
          <a:lstStyle/>
          <a:p>
            <a:r>
              <a:rPr lang="en-US" altLang="zh-CN" sz="2800" dirty="0">
                <a:solidFill>
                  <a:srgbClr val="FFFF00"/>
                </a:solidFill>
                <a:effectLst/>
              </a:rPr>
              <a:t>Principle</a:t>
            </a:r>
            <a:r>
              <a:rPr kumimoji="1" lang="en-US" altLang="zh-CN" sz="2800" dirty="0">
                <a:solidFill>
                  <a:srgbClr val="FFFF00"/>
                </a:solidFill>
                <a:effectLst/>
              </a:rPr>
              <a:t>: </a:t>
            </a:r>
            <a:r>
              <a:rPr kumimoji="1" lang="zh-CN" altLang="en-US" sz="2800" dirty="0">
                <a:effectLst/>
              </a:rPr>
              <a:t>通过一趟排序将待排记录分割成</a:t>
            </a:r>
            <a:r>
              <a:rPr kumimoji="1" lang="zh-CN" altLang="en-US" sz="2800" b="1" dirty="0">
                <a:solidFill>
                  <a:srgbClr val="FFFF00"/>
                </a:solidFill>
                <a:effectLst/>
              </a:rPr>
              <a:t>独立的两部分</a:t>
            </a:r>
            <a:r>
              <a:rPr kumimoji="1" lang="zh-CN" altLang="en-US" sz="2800" dirty="0">
                <a:effectLst/>
              </a:rPr>
              <a:t>，其中一部分记录的关键字均比另一部分记录的关键字小，则可分别对这两部分记录继续进行排序，以达到整个序列有序。</a:t>
            </a:r>
            <a:endParaRPr lang="zh-CN" alt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zh-CN"/>
              <a:t>Quick Sorting algorithm</a:t>
            </a:r>
          </a:p>
        </p:txBody>
      </p:sp>
      <p:sp>
        <p:nvSpPr>
          <p:cNvPr id="205827" name="Rectangle 3"/>
          <p:cNvSpPr>
            <a:spLocks noGrp="1" noChangeArrowheads="1"/>
          </p:cNvSpPr>
          <p:nvPr>
            <p:ph type="body" idx="1"/>
          </p:nvPr>
        </p:nvSpPr>
        <p:spPr/>
        <p:txBody>
          <a:bodyPr/>
          <a:lstStyle/>
          <a:p>
            <a:r>
              <a:rPr kumimoji="1" lang="zh-CN" altLang="en-US" sz="2800" dirty="0">
                <a:effectLst/>
              </a:rPr>
              <a:t>快速排序过程：</a:t>
            </a:r>
          </a:p>
          <a:p>
            <a:pPr lvl="1">
              <a:spcBef>
                <a:spcPct val="40000"/>
              </a:spcBef>
            </a:pPr>
            <a:r>
              <a:rPr kumimoji="1" lang="zh-CN" altLang="en-US" sz="2400" dirty="0">
                <a:effectLst/>
              </a:rPr>
              <a:t>首先任意选取一个记录作为</a:t>
            </a:r>
            <a:r>
              <a:rPr kumimoji="1" lang="zh-CN" altLang="en-US" sz="2400" b="1" i="1" u="sng" dirty="0">
                <a:solidFill>
                  <a:srgbClr val="FFFF00"/>
                </a:solidFill>
                <a:effectLst/>
              </a:rPr>
              <a:t>枢轴</a:t>
            </a:r>
            <a:r>
              <a:rPr kumimoji="1" lang="en-US" altLang="zh-CN" sz="2400" dirty="0">
                <a:effectLst/>
              </a:rPr>
              <a:t>(</a:t>
            </a:r>
            <a:r>
              <a:rPr kumimoji="1" lang="zh-CN" altLang="en-US" sz="2400" dirty="0">
                <a:effectLst/>
              </a:rPr>
              <a:t>或</a:t>
            </a:r>
            <a:r>
              <a:rPr kumimoji="1" lang="zh-CN" altLang="en-US" sz="2400" b="1" i="1" u="sng" dirty="0">
                <a:solidFill>
                  <a:srgbClr val="FFFF00"/>
                </a:solidFill>
                <a:effectLst/>
              </a:rPr>
              <a:t>支点</a:t>
            </a:r>
            <a:r>
              <a:rPr kumimoji="1" lang="en-US" altLang="zh-CN" sz="2400" dirty="0">
                <a:effectLst/>
              </a:rPr>
              <a:t>, </a:t>
            </a:r>
            <a:r>
              <a:rPr kumimoji="1" lang="en-US" altLang="zh-CN" sz="2400" dirty="0">
                <a:solidFill>
                  <a:srgbClr val="FFFF00"/>
                </a:solidFill>
                <a:effectLst/>
              </a:rPr>
              <a:t>Pivot</a:t>
            </a:r>
            <a:r>
              <a:rPr kumimoji="1" lang="en-US" altLang="zh-CN" sz="2400" dirty="0">
                <a:effectLst/>
              </a:rPr>
              <a:t>)</a:t>
            </a:r>
            <a:r>
              <a:rPr kumimoji="1" lang="zh-CN" altLang="en-US" sz="2400" dirty="0">
                <a:effectLst/>
              </a:rPr>
              <a:t>，然后按下述原则重新排列其一记录：将所有关键字小于</a:t>
            </a:r>
            <a:r>
              <a:rPr kumimoji="1" lang="en-US" altLang="zh-CN" sz="2400" dirty="0">
                <a:solidFill>
                  <a:srgbClr val="FFFF00"/>
                </a:solidFill>
                <a:effectLst/>
              </a:rPr>
              <a:t>Pivot</a:t>
            </a:r>
            <a:r>
              <a:rPr kumimoji="1" lang="zh-CN" altLang="en-US" sz="2400" dirty="0">
                <a:effectLst/>
              </a:rPr>
              <a:t>的记录都安置在它之前，将所有关键字大于</a:t>
            </a:r>
            <a:r>
              <a:rPr kumimoji="1" lang="en-US" altLang="zh-CN" sz="2400" dirty="0">
                <a:solidFill>
                  <a:srgbClr val="FFFF00"/>
                </a:solidFill>
                <a:effectLst/>
              </a:rPr>
              <a:t>Pivot</a:t>
            </a:r>
            <a:r>
              <a:rPr kumimoji="1" lang="zh-CN" altLang="en-US" sz="2400" dirty="0">
                <a:effectLst/>
              </a:rPr>
              <a:t>的记录安置在它之后。</a:t>
            </a:r>
          </a:p>
          <a:p>
            <a:pPr lvl="1">
              <a:spcBef>
                <a:spcPct val="40000"/>
              </a:spcBef>
            </a:pPr>
            <a:r>
              <a:rPr kumimoji="1" lang="zh-CN" altLang="en-US" sz="2400" dirty="0">
                <a:effectLst/>
              </a:rPr>
              <a:t>以该</a:t>
            </a:r>
            <a:r>
              <a:rPr kumimoji="1" lang="en-US" altLang="zh-CN" sz="2400" dirty="0">
                <a:solidFill>
                  <a:srgbClr val="FFFF00"/>
                </a:solidFill>
                <a:effectLst/>
              </a:rPr>
              <a:t>Pivot</a:t>
            </a:r>
            <a:r>
              <a:rPr kumimoji="1" lang="zh-CN" altLang="en-US" sz="2400" dirty="0">
                <a:effectLst/>
              </a:rPr>
              <a:t>记录所在的</a:t>
            </a:r>
            <a:r>
              <a:rPr kumimoji="1" lang="zh-CN" altLang="en-US" sz="2400" dirty="0">
                <a:solidFill>
                  <a:srgbClr val="FFFF00"/>
                </a:solidFill>
                <a:effectLst/>
              </a:rPr>
              <a:t>位置</a:t>
            </a:r>
            <a:r>
              <a:rPr kumimoji="1" lang="zh-CN" altLang="en-US" sz="2400" dirty="0">
                <a:solidFill>
                  <a:srgbClr val="FFFF00"/>
                </a:solidFill>
                <a:effectLst/>
                <a:latin typeface="Times New Roman" panose="02020603050405020304" pitchFamily="18" charset="0"/>
                <a:cs typeface="Times New Roman" panose="02020603050405020304" pitchFamily="18" charset="0"/>
              </a:rPr>
              <a:t> </a:t>
            </a:r>
            <a:r>
              <a:rPr kumimoji="1" lang="en-US" altLang="zh-CN" sz="2400" i="1" dirty="0">
                <a:solidFill>
                  <a:srgbClr val="FFFF00"/>
                </a:solidFill>
                <a:effectLst/>
                <a:latin typeface="Times New Roman" panose="02020603050405020304" pitchFamily="18" charset="0"/>
                <a:cs typeface="Times New Roman" panose="02020603050405020304" pitchFamily="18" charset="0"/>
              </a:rPr>
              <a:t>i </a:t>
            </a:r>
            <a:r>
              <a:rPr kumimoji="1" lang="zh-CN" altLang="en-US" sz="2400" dirty="0">
                <a:effectLst/>
              </a:rPr>
              <a:t>作分界线，将整个序列分成两个子序列。这个过程称为</a:t>
            </a:r>
            <a:r>
              <a:rPr kumimoji="1" lang="zh-CN" altLang="en-US" sz="2400" b="1" i="1" dirty="0">
                <a:solidFill>
                  <a:srgbClr val="FFFF00"/>
                </a:solidFill>
                <a:effectLst/>
              </a:rPr>
              <a:t>一趟快速排序</a:t>
            </a:r>
            <a:r>
              <a:rPr kumimoji="1" lang="zh-CN" altLang="en-US" sz="2400" dirty="0">
                <a:effectLst/>
              </a:rPr>
              <a:t>。</a:t>
            </a:r>
          </a:p>
          <a:p>
            <a:pPr lvl="1">
              <a:spcBef>
                <a:spcPct val="40000"/>
              </a:spcBef>
            </a:pPr>
            <a:r>
              <a:rPr kumimoji="1" lang="zh-CN" altLang="en-US" sz="2400" dirty="0">
                <a:effectLst/>
              </a:rPr>
              <a:t>然后分别对这两个子序列作</a:t>
            </a:r>
            <a:r>
              <a:rPr kumimoji="1" lang="zh-CN" altLang="en-US" sz="2400" b="1" i="1" dirty="0">
                <a:solidFill>
                  <a:srgbClr val="FFFF00"/>
                </a:solidFill>
                <a:effectLst/>
              </a:rPr>
              <a:t>同样的操作</a:t>
            </a:r>
            <a:r>
              <a:rPr kumimoji="1" lang="zh-CN" altLang="en-US" sz="2400" dirty="0">
                <a:effectLst/>
              </a:rPr>
              <a:t>，</a:t>
            </a:r>
            <a:r>
              <a:rPr kumimoji="1" lang="zh-CN" altLang="en-US" sz="2400" b="1" i="1" dirty="0">
                <a:solidFill>
                  <a:srgbClr val="FFFF00"/>
                </a:solidFill>
                <a:effectLst/>
              </a:rPr>
              <a:t>重复</a:t>
            </a:r>
            <a:r>
              <a:rPr kumimoji="1" lang="zh-CN" altLang="en-US" sz="2400" dirty="0">
                <a:effectLst/>
              </a:rPr>
              <a:t>这个过程，</a:t>
            </a:r>
            <a:r>
              <a:rPr kumimoji="1" lang="zh-CN" altLang="en-US" sz="2400" b="1" i="1" dirty="0">
                <a:solidFill>
                  <a:srgbClr val="FFFF00"/>
                </a:solidFill>
                <a:effectLst/>
              </a:rPr>
              <a:t>直到</a:t>
            </a:r>
            <a:r>
              <a:rPr kumimoji="1" lang="zh-CN" altLang="en-US" sz="2400" dirty="0">
                <a:effectLst/>
              </a:rPr>
              <a:t>子序列不可再分。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827">
                                            <p:txEl>
                                              <p:pRg st="1" end="1"/>
                                            </p:txEl>
                                          </p:spTgt>
                                        </p:tgtEl>
                                        <p:attrNameLst>
                                          <p:attrName>style.visibility</p:attrName>
                                        </p:attrNameLst>
                                      </p:cBhvr>
                                      <p:to>
                                        <p:strVal val="visible"/>
                                      </p:to>
                                    </p:set>
                                    <p:animEffect transition="in" filter="fade">
                                      <p:cBhvr>
                                        <p:cTn id="7" dur="1000"/>
                                        <p:tgtEl>
                                          <p:spTgt spid="205827">
                                            <p:txEl>
                                              <p:pRg st="1" end="1"/>
                                            </p:txEl>
                                          </p:spTgt>
                                        </p:tgtEl>
                                      </p:cBhvr>
                                    </p:animEffect>
                                    <p:anim calcmode="lin" valueType="num">
                                      <p:cBhvr>
                                        <p:cTn id="8" dur="1000" fill="hold"/>
                                        <p:tgtEl>
                                          <p:spTgt spid="20582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058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827">
                                            <p:txEl>
                                              <p:pRg st="2" end="2"/>
                                            </p:txEl>
                                          </p:spTgt>
                                        </p:tgtEl>
                                        <p:attrNameLst>
                                          <p:attrName>style.visibility</p:attrName>
                                        </p:attrNameLst>
                                      </p:cBhvr>
                                      <p:to>
                                        <p:strVal val="visible"/>
                                      </p:to>
                                    </p:set>
                                    <p:animEffect transition="in" filter="fade">
                                      <p:cBhvr>
                                        <p:cTn id="14" dur="1000"/>
                                        <p:tgtEl>
                                          <p:spTgt spid="205827">
                                            <p:txEl>
                                              <p:pRg st="2" end="2"/>
                                            </p:txEl>
                                          </p:spTgt>
                                        </p:tgtEl>
                                      </p:cBhvr>
                                    </p:animEffect>
                                    <p:anim calcmode="lin" valueType="num">
                                      <p:cBhvr>
                                        <p:cTn id="15" dur="1000" fill="hold"/>
                                        <p:tgtEl>
                                          <p:spTgt spid="20582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058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5827">
                                            <p:txEl>
                                              <p:pRg st="3" end="3"/>
                                            </p:txEl>
                                          </p:spTgt>
                                        </p:tgtEl>
                                        <p:attrNameLst>
                                          <p:attrName>style.visibility</p:attrName>
                                        </p:attrNameLst>
                                      </p:cBhvr>
                                      <p:to>
                                        <p:strVal val="visible"/>
                                      </p:to>
                                    </p:set>
                                    <p:animEffect transition="in" filter="fade">
                                      <p:cBhvr>
                                        <p:cTn id="21" dur="1000"/>
                                        <p:tgtEl>
                                          <p:spTgt spid="205827">
                                            <p:txEl>
                                              <p:pRg st="3" end="3"/>
                                            </p:txEl>
                                          </p:spTgt>
                                        </p:tgtEl>
                                      </p:cBhvr>
                                    </p:animEffect>
                                    <p:anim calcmode="lin" valueType="num">
                                      <p:cBhvr>
                                        <p:cTn id="22" dur="1000" fill="hold"/>
                                        <p:tgtEl>
                                          <p:spTgt spid="20582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0582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Text Box 5"/>
          <p:cNvSpPr txBox="1">
            <a:spLocks noChangeArrowheads="1"/>
          </p:cNvSpPr>
          <p:nvPr/>
        </p:nvSpPr>
        <p:spPr bwMode="auto">
          <a:xfrm>
            <a:off x="323850" y="928688"/>
            <a:ext cx="84597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kumimoji="1" lang="zh-CN" altLang="zh-CN" sz="2800">
              <a:latin typeface="Times New Roman" panose="02020603050405020304" pitchFamily="18" charset="0"/>
              <a:cs typeface="Times New Roman" panose="02020603050405020304" pitchFamily="18" charset="0"/>
            </a:endParaRPr>
          </a:p>
        </p:txBody>
      </p:sp>
      <p:sp>
        <p:nvSpPr>
          <p:cNvPr id="70662" name="Rectangle 6"/>
          <p:cNvSpPr>
            <a:spLocks noGrp="1" noChangeArrowheads="1"/>
          </p:cNvSpPr>
          <p:nvPr>
            <p:ph type="title"/>
          </p:nvPr>
        </p:nvSpPr>
        <p:spPr/>
        <p:txBody>
          <a:bodyPr/>
          <a:lstStyle/>
          <a:p>
            <a:r>
              <a:rPr lang="en-US" altLang="zh-CN"/>
              <a:t>Implementation of quick sorting</a:t>
            </a:r>
          </a:p>
        </p:txBody>
      </p:sp>
      <p:sp>
        <p:nvSpPr>
          <p:cNvPr id="70663" name="Rectangle 7"/>
          <p:cNvSpPr>
            <a:spLocks noGrp="1" noChangeArrowheads="1"/>
          </p:cNvSpPr>
          <p:nvPr>
            <p:ph type="body" idx="1"/>
          </p:nvPr>
        </p:nvSpPr>
        <p:spPr/>
        <p:txBody>
          <a:bodyPr/>
          <a:lstStyle/>
          <a:p>
            <a:r>
              <a:rPr lang="zh-CN" altLang="en-US" sz="2800" dirty="0">
                <a:effectLst/>
              </a:rPr>
              <a:t>一趟快速排序的具体过程：</a:t>
            </a:r>
            <a:endParaRPr lang="en-US" altLang="zh-CN" sz="2800" dirty="0">
              <a:effectLst/>
            </a:endParaRPr>
          </a:p>
          <a:p>
            <a:pPr marL="0" indent="0">
              <a:buNone/>
            </a:pPr>
            <a:r>
              <a:rPr lang="zh-CN" altLang="en-US" sz="2800" dirty="0">
                <a:effectLst/>
              </a:rPr>
              <a:t>        附设两个指针</a:t>
            </a:r>
            <a:r>
              <a:rPr lang="en-US" altLang="zh-CN" sz="2800" dirty="0">
                <a:effectLst/>
              </a:rPr>
              <a:t>low</a:t>
            </a:r>
            <a:r>
              <a:rPr lang="zh-CN" altLang="en-US" sz="2800" dirty="0">
                <a:effectLst/>
              </a:rPr>
              <a:t>和</a:t>
            </a:r>
            <a:r>
              <a:rPr lang="en-US" altLang="zh-CN" sz="2800" dirty="0">
                <a:effectLst/>
              </a:rPr>
              <a:t>high</a:t>
            </a:r>
            <a:r>
              <a:rPr lang="zh-CN" altLang="en-US" sz="2800" dirty="0">
                <a:effectLst/>
              </a:rPr>
              <a:t>，它们的初值分别是一个序列的</a:t>
            </a:r>
            <a:r>
              <a:rPr lang="zh-CN" altLang="en-US" sz="2800" dirty="0">
                <a:solidFill>
                  <a:srgbClr val="FFFF00"/>
                </a:solidFill>
                <a:effectLst/>
              </a:rPr>
              <a:t>第一个和最后一个记录</a:t>
            </a:r>
            <a:r>
              <a:rPr lang="zh-CN" altLang="en-US" sz="2800" dirty="0">
                <a:effectLst/>
              </a:rPr>
              <a:t>的位置，设枢轴记录的关键字为</a:t>
            </a:r>
            <a:r>
              <a:rPr lang="en-US" altLang="zh-CN" sz="2800" dirty="0" err="1">
                <a:solidFill>
                  <a:srgbClr val="FFFF00"/>
                </a:solidFill>
                <a:effectLst/>
              </a:rPr>
              <a:t>pivotKey</a:t>
            </a:r>
            <a:r>
              <a:rPr lang="zh-CN" altLang="en-US" sz="2800" dirty="0">
                <a:effectLst/>
              </a:rPr>
              <a:t>。</a:t>
            </a:r>
            <a:endParaRPr lang="en-US" altLang="zh-CN" sz="2800" dirty="0">
              <a:effectLst/>
            </a:endParaRPr>
          </a:p>
          <a:p>
            <a:pPr marL="0" indent="0">
              <a:buNone/>
            </a:pPr>
            <a:r>
              <a:rPr lang="zh-CN" altLang="en-US" sz="2800" dirty="0">
                <a:effectLst/>
              </a:rPr>
              <a:t>        首先从</a:t>
            </a:r>
            <a:r>
              <a:rPr lang="en-US" altLang="zh-CN" sz="2800" dirty="0">
                <a:solidFill>
                  <a:srgbClr val="FFFF00"/>
                </a:solidFill>
                <a:effectLst/>
              </a:rPr>
              <a:t>high</a:t>
            </a:r>
            <a:r>
              <a:rPr lang="zh-CN" altLang="en-US" sz="2800" dirty="0">
                <a:solidFill>
                  <a:srgbClr val="FFFF00"/>
                </a:solidFill>
                <a:effectLst/>
              </a:rPr>
              <a:t>所指位置起向前</a:t>
            </a:r>
            <a:r>
              <a:rPr lang="zh-CN" altLang="en-US" sz="2800" dirty="0">
                <a:effectLst/>
              </a:rPr>
              <a:t>搜索直到第一个关键字小于</a:t>
            </a:r>
            <a:r>
              <a:rPr lang="en-US" altLang="zh-CN" sz="2800" dirty="0" err="1">
                <a:solidFill>
                  <a:srgbClr val="FFFF00"/>
                </a:solidFill>
                <a:effectLst/>
              </a:rPr>
              <a:t>pivotKey</a:t>
            </a:r>
            <a:r>
              <a:rPr lang="zh-CN" altLang="en-US" sz="2800" dirty="0">
                <a:effectLst/>
              </a:rPr>
              <a:t>的记录和枢轴记录交换，然后从</a:t>
            </a:r>
            <a:r>
              <a:rPr lang="en-US" altLang="zh-CN" sz="2800" dirty="0">
                <a:solidFill>
                  <a:srgbClr val="FFFF00"/>
                </a:solidFill>
                <a:effectLst/>
              </a:rPr>
              <a:t>low</a:t>
            </a:r>
            <a:r>
              <a:rPr lang="zh-CN" altLang="en-US" sz="2800" dirty="0">
                <a:solidFill>
                  <a:srgbClr val="FFFF00"/>
                </a:solidFill>
                <a:effectLst/>
              </a:rPr>
              <a:t>所指位置起向后</a:t>
            </a:r>
            <a:r>
              <a:rPr lang="zh-CN" altLang="en-US" sz="2800" dirty="0">
                <a:effectLst/>
              </a:rPr>
              <a:t>搜索，找到第一个关键字大于</a:t>
            </a:r>
            <a:r>
              <a:rPr lang="en-US" altLang="zh-CN" sz="2800" dirty="0" err="1">
                <a:solidFill>
                  <a:srgbClr val="FFFF00"/>
                </a:solidFill>
                <a:effectLst/>
              </a:rPr>
              <a:t>pivotKey</a:t>
            </a:r>
            <a:r>
              <a:rPr lang="zh-CN" altLang="en-US" sz="2800" dirty="0">
                <a:effectLst/>
              </a:rPr>
              <a:t>的记录和枢轴记录互相交换，重复交替这两步直到</a:t>
            </a:r>
            <a:r>
              <a:rPr lang="en-US" altLang="zh-CN" sz="2800" dirty="0">
                <a:effectLst/>
              </a:rPr>
              <a:t>low=high</a:t>
            </a:r>
            <a:r>
              <a:rPr lang="zh-CN" altLang="en-US" sz="2800" dirty="0">
                <a:effectLst/>
              </a:rPr>
              <a:t>为止。</a:t>
            </a:r>
          </a:p>
          <a:p>
            <a:endParaRPr lang="en-US" altLang="zh-CN" sz="2800" dirty="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0663">
                                            <p:txEl>
                                              <p:pRg st="1" end="1"/>
                                            </p:txEl>
                                          </p:spTgt>
                                        </p:tgtEl>
                                        <p:attrNameLst>
                                          <p:attrName>style.visibility</p:attrName>
                                        </p:attrNameLst>
                                      </p:cBhvr>
                                      <p:to>
                                        <p:strVal val="visible"/>
                                      </p:to>
                                    </p:set>
                                    <p:animEffect transition="in" filter="fade">
                                      <p:cBhvr>
                                        <p:cTn id="7" dur="1000"/>
                                        <p:tgtEl>
                                          <p:spTgt spid="70663">
                                            <p:txEl>
                                              <p:pRg st="1" end="1"/>
                                            </p:txEl>
                                          </p:spTgt>
                                        </p:tgtEl>
                                      </p:cBhvr>
                                    </p:animEffect>
                                    <p:anim calcmode="lin" valueType="num">
                                      <p:cBhvr>
                                        <p:cTn id="8" dur="1000" fill="hold"/>
                                        <p:tgtEl>
                                          <p:spTgt spid="7066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06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0663">
                                            <p:txEl>
                                              <p:pRg st="2" end="2"/>
                                            </p:txEl>
                                          </p:spTgt>
                                        </p:tgtEl>
                                        <p:attrNameLst>
                                          <p:attrName>style.visibility</p:attrName>
                                        </p:attrNameLst>
                                      </p:cBhvr>
                                      <p:to>
                                        <p:strVal val="visible"/>
                                      </p:to>
                                    </p:set>
                                    <p:animEffect transition="in" filter="fade">
                                      <p:cBhvr>
                                        <p:cTn id="14" dur="1000"/>
                                        <p:tgtEl>
                                          <p:spTgt spid="70663">
                                            <p:txEl>
                                              <p:pRg st="2" end="2"/>
                                            </p:txEl>
                                          </p:spTgt>
                                        </p:tgtEl>
                                      </p:cBhvr>
                                    </p:animEffect>
                                    <p:anim calcmode="lin" valueType="num">
                                      <p:cBhvr>
                                        <p:cTn id="15" dur="1000" fill="hold"/>
                                        <p:tgtEl>
                                          <p:spTgt spid="7066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066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11" name="Text Box 15"/>
          <p:cNvSpPr txBox="1">
            <a:spLocks noChangeArrowheads="1"/>
          </p:cNvSpPr>
          <p:nvPr/>
        </p:nvSpPr>
        <p:spPr bwMode="auto">
          <a:xfrm>
            <a:off x="690245" y="188805"/>
            <a:ext cx="335407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000">
                <a:solidFill>
                  <a:srgbClr val="FFFF00"/>
                </a:solidFill>
              </a:rPr>
              <a:t>PivotKey: </a:t>
            </a:r>
            <a:r>
              <a:rPr lang="zh-CN" altLang="en-US" sz="2000">
                <a:solidFill>
                  <a:srgbClr val="FFFF00"/>
                </a:solidFill>
              </a:rPr>
              <a:t>序列中第一个元素</a:t>
            </a:r>
            <a:endParaRPr lang="en-US" altLang="zh-CN" sz="2000">
              <a:solidFill>
                <a:srgbClr val="FFFF00"/>
              </a:solidFill>
            </a:endParaRPr>
          </a:p>
        </p:txBody>
      </p:sp>
      <p:grpSp>
        <p:nvGrpSpPr>
          <p:cNvPr id="208972" name="Group 76"/>
          <p:cNvGrpSpPr/>
          <p:nvPr/>
        </p:nvGrpSpPr>
        <p:grpSpPr bwMode="auto">
          <a:xfrm>
            <a:off x="730250" y="776288"/>
            <a:ext cx="6218238" cy="850900"/>
            <a:chOff x="460" y="489"/>
            <a:chExt cx="3917" cy="536"/>
          </a:xfrm>
        </p:grpSpPr>
        <p:sp>
          <p:nvSpPr>
            <p:cNvPr id="208900" name="Rectangle 4"/>
            <p:cNvSpPr>
              <a:spLocks noChangeArrowheads="1"/>
            </p:cNvSpPr>
            <p:nvPr/>
          </p:nvSpPr>
          <p:spPr bwMode="auto">
            <a:xfrm>
              <a:off x="460" y="48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3300"/>
                  </a:solidFill>
                </a:rPr>
                <a:t>49</a:t>
              </a:r>
            </a:p>
          </p:txBody>
        </p:sp>
        <p:sp>
          <p:nvSpPr>
            <p:cNvPr id="208901" name="Rectangle 5"/>
            <p:cNvSpPr>
              <a:spLocks noChangeArrowheads="1"/>
            </p:cNvSpPr>
            <p:nvPr/>
          </p:nvSpPr>
          <p:spPr bwMode="auto">
            <a:xfrm>
              <a:off x="972" y="48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08902" name="Rectangle 6"/>
            <p:cNvSpPr>
              <a:spLocks noChangeArrowheads="1"/>
            </p:cNvSpPr>
            <p:nvPr/>
          </p:nvSpPr>
          <p:spPr bwMode="auto">
            <a:xfrm>
              <a:off x="1485" y="48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08903" name="Rectangle 7"/>
            <p:cNvSpPr>
              <a:spLocks noChangeArrowheads="1"/>
            </p:cNvSpPr>
            <p:nvPr/>
          </p:nvSpPr>
          <p:spPr bwMode="auto">
            <a:xfrm>
              <a:off x="1997" y="48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08904" name="Rectangle 8"/>
            <p:cNvSpPr>
              <a:spLocks noChangeArrowheads="1"/>
            </p:cNvSpPr>
            <p:nvPr/>
          </p:nvSpPr>
          <p:spPr bwMode="auto">
            <a:xfrm>
              <a:off x="2510" y="48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76</a:t>
              </a:r>
            </a:p>
          </p:txBody>
        </p:sp>
        <p:sp>
          <p:nvSpPr>
            <p:cNvPr id="208905" name="Rectangle 9"/>
            <p:cNvSpPr>
              <a:spLocks noChangeArrowheads="1"/>
            </p:cNvSpPr>
            <p:nvPr/>
          </p:nvSpPr>
          <p:spPr bwMode="auto">
            <a:xfrm>
              <a:off x="3022" y="48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08906" name="Rectangle 10"/>
            <p:cNvSpPr>
              <a:spLocks noChangeArrowheads="1"/>
            </p:cNvSpPr>
            <p:nvPr/>
          </p:nvSpPr>
          <p:spPr bwMode="auto">
            <a:xfrm>
              <a:off x="3535" y="48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27</a:t>
              </a:r>
            </a:p>
          </p:txBody>
        </p:sp>
        <p:sp>
          <p:nvSpPr>
            <p:cNvPr id="208907" name="Rectangle 11"/>
            <p:cNvSpPr>
              <a:spLocks noChangeArrowheads="1"/>
            </p:cNvSpPr>
            <p:nvPr/>
          </p:nvSpPr>
          <p:spPr bwMode="auto">
            <a:xfrm>
              <a:off x="4017" y="489"/>
              <a:ext cx="360"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49*</a:t>
              </a:r>
            </a:p>
          </p:txBody>
        </p:sp>
        <p:sp>
          <p:nvSpPr>
            <p:cNvPr id="208909" name="Line 13"/>
            <p:cNvSpPr>
              <a:spLocks noChangeShapeType="1"/>
            </p:cNvSpPr>
            <p:nvPr/>
          </p:nvSpPr>
          <p:spPr bwMode="auto">
            <a:xfrm flipV="1">
              <a:off x="4220" y="799"/>
              <a:ext cx="0" cy="226"/>
            </a:xfrm>
            <a:prstGeom prst="line">
              <a:avLst/>
            </a:prstGeom>
            <a:noFill/>
            <a:ln w="38100">
              <a:solidFill>
                <a:schemeClr val="accent2">
                  <a:lumMod val="60000"/>
                  <a:lumOff val="40000"/>
                </a:scheme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10" name="Line 14"/>
            <p:cNvSpPr>
              <a:spLocks noChangeShapeType="1"/>
            </p:cNvSpPr>
            <p:nvPr/>
          </p:nvSpPr>
          <p:spPr bwMode="auto">
            <a:xfrm flipV="1">
              <a:off x="610" y="799"/>
              <a:ext cx="0" cy="226"/>
            </a:xfrm>
            <a:prstGeom prst="line">
              <a:avLst/>
            </a:prstGeom>
            <a:noFill/>
            <a:ln w="38100">
              <a:solidFill>
                <a:srgbClr val="92D0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12" name="Line 16"/>
            <p:cNvSpPr>
              <a:spLocks noChangeShapeType="1"/>
            </p:cNvSpPr>
            <p:nvPr/>
          </p:nvSpPr>
          <p:spPr bwMode="auto">
            <a:xfrm flipV="1">
              <a:off x="3694" y="799"/>
              <a:ext cx="0" cy="226"/>
            </a:xfrm>
            <a:prstGeom prst="line">
              <a:avLst/>
            </a:prstGeom>
            <a:noFill/>
            <a:ln w="38100">
              <a:solidFill>
                <a:schemeClr val="accent6">
                  <a:lumMod val="60000"/>
                  <a:lumOff val="40000"/>
                </a:scheme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13" name="Line 17"/>
            <p:cNvSpPr>
              <a:spLocks noChangeShapeType="1"/>
            </p:cNvSpPr>
            <p:nvPr/>
          </p:nvSpPr>
          <p:spPr bwMode="auto">
            <a:xfrm flipH="1">
              <a:off x="3785" y="1025"/>
              <a:ext cx="363" cy="0"/>
            </a:xfrm>
            <a:prstGeom prst="line">
              <a:avLst/>
            </a:prstGeom>
            <a:noFill/>
            <a:ln w="28575" cap="rnd">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208973" name="Group 77"/>
          <p:cNvGrpSpPr/>
          <p:nvPr/>
        </p:nvGrpSpPr>
        <p:grpSpPr bwMode="auto">
          <a:xfrm>
            <a:off x="722313" y="1987550"/>
            <a:ext cx="6218237" cy="850900"/>
            <a:chOff x="455" y="1252"/>
            <a:chExt cx="3917" cy="536"/>
          </a:xfrm>
        </p:grpSpPr>
        <p:sp>
          <p:nvSpPr>
            <p:cNvPr id="208914" name="Rectangle 18"/>
            <p:cNvSpPr>
              <a:spLocks noChangeArrowheads="1"/>
            </p:cNvSpPr>
            <p:nvPr/>
          </p:nvSpPr>
          <p:spPr bwMode="auto">
            <a:xfrm>
              <a:off x="455" y="1252"/>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27</a:t>
              </a:r>
            </a:p>
          </p:txBody>
        </p:sp>
        <p:sp>
          <p:nvSpPr>
            <p:cNvPr id="208915" name="Rectangle 19"/>
            <p:cNvSpPr>
              <a:spLocks noChangeArrowheads="1"/>
            </p:cNvSpPr>
            <p:nvPr/>
          </p:nvSpPr>
          <p:spPr bwMode="auto">
            <a:xfrm>
              <a:off x="967" y="1252"/>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08916" name="Rectangle 20"/>
            <p:cNvSpPr>
              <a:spLocks noChangeArrowheads="1"/>
            </p:cNvSpPr>
            <p:nvPr/>
          </p:nvSpPr>
          <p:spPr bwMode="auto">
            <a:xfrm>
              <a:off x="1480" y="1252"/>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08917" name="Rectangle 21"/>
            <p:cNvSpPr>
              <a:spLocks noChangeArrowheads="1"/>
            </p:cNvSpPr>
            <p:nvPr/>
          </p:nvSpPr>
          <p:spPr bwMode="auto">
            <a:xfrm>
              <a:off x="1992" y="1252"/>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08918" name="Rectangle 22"/>
            <p:cNvSpPr>
              <a:spLocks noChangeArrowheads="1"/>
            </p:cNvSpPr>
            <p:nvPr/>
          </p:nvSpPr>
          <p:spPr bwMode="auto">
            <a:xfrm>
              <a:off x="2505" y="1252"/>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76</a:t>
              </a:r>
            </a:p>
          </p:txBody>
        </p:sp>
        <p:sp>
          <p:nvSpPr>
            <p:cNvPr id="208919" name="Rectangle 23"/>
            <p:cNvSpPr>
              <a:spLocks noChangeArrowheads="1"/>
            </p:cNvSpPr>
            <p:nvPr/>
          </p:nvSpPr>
          <p:spPr bwMode="auto">
            <a:xfrm>
              <a:off x="3017" y="1252"/>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08920" name="Rectangle 24"/>
            <p:cNvSpPr>
              <a:spLocks noChangeArrowheads="1"/>
            </p:cNvSpPr>
            <p:nvPr/>
          </p:nvSpPr>
          <p:spPr bwMode="auto">
            <a:xfrm>
              <a:off x="3531" y="1252"/>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3300"/>
                  </a:solidFill>
                </a:rPr>
                <a:t>49</a:t>
              </a:r>
            </a:p>
          </p:txBody>
        </p:sp>
        <p:sp>
          <p:nvSpPr>
            <p:cNvPr id="208921" name="Rectangle 25"/>
            <p:cNvSpPr>
              <a:spLocks noChangeArrowheads="1"/>
            </p:cNvSpPr>
            <p:nvPr/>
          </p:nvSpPr>
          <p:spPr bwMode="auto">
            <a:xfrm>
              <a:off x="4012" y="1252"/>
              <a:ext cx="360"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49*</a:t>
              </a:r>
            </a:p>
          </p:txBody>
        </p:sp>
        <p:sp>
          <p:nvSpPr>
            <p:cNvPr id="208923" name="Line 27"/>
            <p:cNvSpPr>
              <a:spLocks noChangeShapeType="1"/>
            </p:cNvSpPr>
            <p:nvPr/>
          </p:nvSpPr>
          <p:spPr bwMode="auto">
            <a:xfrm flipV="1">
              <a:off x="605" y="1562"/>
              <a:ext cx="0" cy="226"/>
            </a:xfrm>
            <a:prstGeom prst="line">
              <a:avLst/>
            </a:prstGeom>
            <a:noFill/>
            <a:ln w="38100">
              <a:solidFill>
                <a:srgbClr val="92D0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24" name="Line 28"/>
            <p:cNvSpPr>
              <a:spLocks noChangeShapeType="1"/>
            </p:cNvSpPr>
            <p:nvPr/>
          </p:nvSpPr>
          <p:spPr bwMode="auto">
            <a:xfrm flipV="1">
              <a:off x="3689" y="1561"/>
              <a:ext cx="0" cy="227"/>
            </a:xfrm>
            <a:prstGeom prst="line">
              <a:avLst/>
            </a:prstGeom>
            <a:noFill/>
            <a:ln w="38100">
              <a:solidFill>
                <a:schemeClr val="accent6">
                  <a:lumMod val="60000"/>
                  <a:lumOff val="40000"/>
                </a:scheme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08926" name="Line 30"/>
            <p:cNvSpPr>
              <a:spLocks noChangeShapeType="1"/>
            </p:cNvSpPr>
            <p:nvPr/>
          </p:nvSpPr>
          <p:spPr bwMode="auto">
            <a:xfrm>
              <a:off x="655" y="1788"/>
              <a:ext cx="816" cy="0"/>
            </a:xfrm>
            <a:prstGeom prst="line">
              <a:avLst/>
            </a:prstGeom>
            <a:noFill/>
            <a:ln w="28575" cap="rnd">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27" name="Line 31"/>
            <p:cNvSpPr>
              <a:spLocks noChangeShapeType="1"/>
            </p:cNvSpPr>
            <p:nvPr/>
          </p:nvSpPr>
          <p:spPr bwMode="auto">
            <a:xfrm flipV="1">
              <a:off x="1625" y="1561"/>
              <a:ext cx="0" cy="226"/>
            </a:xfrm>
            <a:prstGeom prst="line">
              <a:avLst/>
            </a:prstGeom>
            <a:noFill/>
            <a:ln w="38100">
              <a:solidFill>
                <a:srgbClr val="92D0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208974" name="Group 78"/>
          <p:cNvGrpSpPr/>
          <p:nvPr/>
        </p:nvGrpSpPr>
        <p:grpSpPr bwMode="auto">
          <a:xfrm>
            <a:off x="725488" y="3211513"/>
            <a:ext cx="6218237" cy="850900"/>
            <a:chOff x="457" y="2023"/>
            <a:chExt cx="3917" cy="536"/>
          </a:xfrm>
        </p:grpSpPr>
        <p:sp>
          <p:nvSpPr>
            <p:cNvPr id="208928" name="Rectangle 32"/>
            <p:cNvSpPr>
              <a:spLocks noChangeArrowheads="1"/>
            </p:cNvSpPr>
            <p:nvPr/>
          </p:nvSpPr>
          <p:spPr bwMode="auto">
            <a:xfrm>
              <a:off x="457" y="202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27</a:t>
              </a:r>
            </a:p>
          </p:txBody>
        </p:sp>
        <p:sp>
          <p:nvSpPr>
            <p:cNvPr id="208929" name="Rectangle 33"/>
            <p:cNvSpPr>
              <a:spLocks noChangeArrowheads="1"/>
            </p:cNvSpPr>
            <p:nvPr/>
          </p:nvSpPr>
          <p:spPr bwMode="auto">
            <a:xfrm>
              <a:off x="969" y="202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08930" name="Rectangle 34"/>
            <p:cNvSpPr>
              <a:spLocks noChangeArrowheads="1"/>
            </p:cNvSpPr>
            <p:nvPr/>
          </p:nvSpPr>
          <p:spPr bwMode="auto">
            <a:xfrm>
              <a:off x="1483" y="202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3300"/>
                  </a:solidFill>
                </a:rPr>
                <a:t>49</a:t>
              </a:r>
            </a:p>
          </p:txBody>
        </p:sp>
        <p:sp>
          <p:nvSpPr>
            <p:cNvPr id="208931" name="Rectangle 35"/>
            <p:cNvSpPr>
              <a:spLocks noChangeArrowheads="1"/>
            </p:cNvSpPr>
            <p:nvPr/>
          </p:nvSpPr>
          <p:spPr bwMode="auto">
            <a:xfrm>
              <a:off x="1994" y="202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08932" name="Rectangle 36"/>
            <p:cNvSpPr>
              <a:spLocks noChangeArrowheads="1"/>
            </p:cNvSpPr>
            <p:nvPr/>
          </p:nvSpPr>
          <p:spPr bwMode="auto">
            <a:xfrm>
              <a:off x="2507" y="202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76</a:t>
              </a:r>
            </a:p>
          </p:txBody>
        </p:sp>
        <p:sp>
          <p:nvSpPr>
            <p:cNvPr id="208933" name="Rectangle 37"/>
            <p:cNvSpPr>
              <a:spLocks noChangeArrowheads="1"/>
            </p:cNvSpPr>
            <p:nvPr/>
          </p:nvSpPr>
          <p:spPr bwMode="auto">
            <a:xfrm>
              <a:off x="3019" y="202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08934" name="Rectangle 38"/>
            <p:cNvSpPr>
              <a:spLocks noChangeArrowheads="1"/>
            </p:cNvSpPr>
            <p:nvPr/>
          </p:nvSpPr>
          <p:spPr bwMode="auto">
            <a:xfrm>
              <a:off x="3533" y="202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08935" name="Rectangle 39"/>
            <p:cNvSpPr>
              <a:spLocks noChangeArrowheads="1"/>
            </p:cNvSpPr>
            <p:nvPr/>
          </p:nvSpPr>
          <p:spPr bwMode="auto">
            <a:xfrm>
              <a:off x="4014" y="2023"/>
              <a:ext cx="360"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49*</a:t>
              </a:r>
            </a:p>
          </p:txBody>
        </p:sp>
        <p:sp>
          <p:nvSpPr>
            <p:cNvPr id="208938" name="Line 42"/>
            <p:cNvSpPr>
              <a:spLocks noChangeShapeType="1"/>
            </p:cNvSpPr>
            <p:nvPr/>
          </p:nvSpPr>
          <p:spPr bwMode="auto">
            <a:xfrm flipV="1">
              <a:off x="3691" y="2333"/>
              <a:ext cx="0" cy="226"/>
            </a:xfrm>
            <a:prstGeom prst="line">
              <a:avLst/>
            </a:prstGeom>
            <a:noFill/>
            <a:ln w="38100">
              <a:solidFill>
                <a:schemeClr val="accent6">
                  <a:lumMod val="60000"/>
                  <a:lumOff val="40000"/>
                </a:scheme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41" name="Line 45"/>
            <p:cNvSpPr>
              <a:spLocks noChangeShapeType="1"/>
            </p:cNvSpPr>
            <p:nvPr/>
          </p:nvSpPr>
          <p:spPr bwMode="auto">
            <a:xfrm flipV="1">
              <a:off x="1627" y="2332"/>
              <a:ext cx="0" cy="226"/>
            </a:xfrm>
            <a:prstGeom prst="line">
              <a:avLst/>
            </a:prstGeom>
            <a:noFill/>
            <a:ln w="38100">
              <a:solidFill>
                <a:srgbClr val="92D0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42" name="Line 46"/>
            <p:cNvSpPr>
              <a:spLocks noChangeShapeType="1"/>
            </p:cNvSpPr>
            <p:nvPr/>
          </p:nvSpPr>
          <p:spPr bwMode="auto">
            <a:xfrm flipV="1">
              <a:off x="3195" y="2315"/>
              <a:ext cx="0" cy="226"/>
            </a:xfrm>
            <a:prstGeom prst="line">
              <a:avLst/>
            </a:prstGeom>
            <a:noFill/>
            <a:ln w="38100">
              <a:solidFill>
                <a:schemeClr val="accent6">
                  <a:lumMod val="60000"/>
                  <a:lumOff val="40000"/>
                </a:scheme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43" name="Line 47"/>
            <p:cNvSpPr>
              <a:spLocks noChangeShapeType="1"/>
            </p:cNvSpPr>
            <p:nvPr/>
          </p:nvSpPr>
          <p:spPr bwMode="auto">
            <a:xfrm flipH="1">
              <a:off x="3240" y="2559"/>
              <a:ext cx="363" cy="0"/>
            </a:xfrm>
            <a:prstGeom prst="line">
              <a:avLst/>
            </a:prstGeom>
            <a:noFill/>
            <a:ln w="28575" cap="rnd">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208975" name="Group 79"/>
          <p:cNvGrpSpPr/>
          <p:nvPr/>
        </p:nvGrpSpPr>
        <p:grpSpPr bwMode="auto">
          <a:xfrm>
            <a:off x="725488" y="4422775"/>
            <a:ext cx="6218237" cy="850900"/>
            <a:chOff x="457" y="2786"/>
            <a:chExt cx="3917" cy="536"/>
          </a:xfrm>
        </p:grpSpPr>
        <p:sp>
          <p:nvSpPr>
            <p:cNvPr id="208944" name="Rectangle 48"/>
            <p:cNvSpPr>
              <a:spLocks noChangeArrowheads="1"/>
            </p:cNvSpPr>
            <p:nvPr/>
          </p:nvSpPr>
          <p:spPr bwMode="auto">
            <a:xfrm>
              <a:off x="457" y="2786"/>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27</a:t>
              </a:r>
            </a:p>
          </p:txBody>
        </p:sp>
        <p:sp>
          <p:nvSpPr>
            <p:cNvPr id="208945" name="Rectangle 49"/>
            <p:cNvSpPr>
              <a:spLocks noChangeArrowheads="1"/>
            </p:cNvSpPr>
            <p:nvPr/>
          </p:nvSpPr>
          <p:spPr bwMode="auto">
            <a:xfrm>
              <a:off x="969" y="2786"/>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08946" name="Rectangle 50"/>
            <p:cNvSpPr>
              <a:spLocks noChangeArrowheads="1"/>
            </p:cNvSpPr>
            <p:nvPr/>
          </p:nvSpPr>
          <p:spPr bwMode="auto">
            <a:xfrm>
              <a:off x="1483" y="2786"/>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08947" name="Rectangle 51"/>
            <p:cNvSpPr>
              <a:spLocks noChangeArrowheads="1"/>
            </p:cNvSpPr>
            <p:nvPr/>
          </p:nvSpPr>
          <p:spPr bwMode="auto">
            <a:xfrm>
              <a:off x="1994" y="2786"/>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08948" name="Rectangle 52"/>
            <p:cNvSpPr>
              <a:spLocks noChangeArrowheads="1"/>
            </p:cNvSpPr>
            <p:nvPr/>
          </p:nvSpPr>
          <p:spPr bwMode="auto">
            <a:xfrm>
              <a:off x="2507" y="2786"/>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76</a:t>
              </a:r>
            </a:p>
          </p:txBody>
        </p:sp>
        <p:sp>
          <p:nvSpPr>
            <p:cNvPr id="208949" name="Rectangle 53"/>
            <p:cNvSpPr>
              <a:spLocks noChangeArrowheads="1"/>
            </p:cNvSpPr>
            <p:nvPr/>
          </p:nvSpPr>
          <p:spPr bwMode="auto">
            <a:xfrm>
              <a:off x="3020" y="2786"/>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3300"/>
                  </a:solidFill>
                </a:rPr>
                <a:t>49</a:t>
              </a:r>
            </a:p>
          </p:txBody>
        </p:sp>
        <p:sp>
          <p:nvSpPr>
            <p:cNvPr id="208950" name="Rectangle 54"/>
            <p:cNvSpPr>
              <a:spLocks noChangeArrowheads="1"/>
            </p:cNvSpPr>
            <p:nvPr/>
          </p:nvSpPr>
          <p:spPr bwMode="auto">
            <a:xfrm>
              <a:off x="3533" y="2786"/>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08951" name="Rectangle 55"/>
            <p:cNvSpPr>
              <a:spLocks noChangeArrowheads="1"/>
            </p:cNvSpPr>
            <p:nvPr/>
          </p:nvSpPr>
          <p:spPr bwMode="auto">
            <a:xfrm>
              <a:off x="4014" y="2786"/>
              <a:ext cx="360"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49*</a:t>
              </a:r>
            </a:p>
          </p:txBody>
        </p:sp>
        <p:sp>
          <p:nvSpPr>
            <p:cNvPr id="208952" name="Line 56"/>
            <p:cNvSpPr>
              <a:spLocks noChangeShapeType="1"/>
            </p:cNvSpPr>
            <p:nvPr/>
          </p:nvSpPr>
          <p:spPr bwMode="auto">
            <a:xfrm flipV="1">
              <a:off x="2152" y="3096"/>
              <a:ext cx="0" cy="226"/>
            </a:xfrm>
            <a:prstGeom prst="line">
              <a:avLst/>
            </a:prstGeom>
            <a:noFill/>
            <a:ln w="38100">
              <a:solidFill>
                <a:srgbClr val="92D0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54" name="Line 58"/>
            <p:cNvSpPr>
              <a:spLocks noChangeShapeType="1"/>
            </p:cNvSpPr>
            <p:nvPr/>
          </p:nvSpPr>
          <p:spPr bwMode="auto">
            <a:xfrm>
              <a:off x="1696" y="3322"/>
              <a:ext cx="410" cy="0"/>
            </a:xfrm>
            <a:prstGeom prst="line">
              <a:avLst/>
            </a:prstGeom>
            <a:noFill/>
            <a:ln w="28575" cap="rnd">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08955" name="Line 59"/>
            <p:cNvSpPr>
              <a:spLocks noChangeShapeType="1"/>
            </p:cNvSpPr>
            <p:nvPr/>
          </p:nvSpPr>
          <p:spPr bwMode="auto">
            <a:xfrm flipV="1">
              <a:off x="1627" y="3096"/>
              <a:ext cx="0" cy="226"/>
            </a:xfrm>
            <a:prstGeom prst="line">
              <a:avLst/>
            </a:prstGeom>
            <a:noFill/>
            <a:ln w="38100">
              <a:solidFill>
                <a:srgbClr val="92D0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56" name="Line 60"/>
            <p:cNvSpPr>
              <a:spLocks noChangeShapeType="1"/>
            </p:cNvSpPr>
            <p:nvPr/>
          </p:nvSpPr>
          <p:spPr bwMode="auto">
            <a:xfrm flipV="1">
              <a:off x="3195" y="3078"/>
              <a:ext cx="0" cy="226"/>
            </a:xfrm>
            <a:prstGeom prst="line">
              <a:avLst/>
            </a:prstGeom>
            <a:noFill/>
            <a:ln w="38100">
              <a:solidFill>
                <a:schemeClr val="accent6">
                  <a:lumMod val="60000"/>
                  <a:lumOff val="40000"/>
                </a:scheme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208959" name="Rectangle 63"/>
          <p:cNvSpPr>
            <a:spLocks noChangeArrowheads="1"/>
          </p:cNvSpPr>
          <p:nvPr/>
        </p:nvSpPr>
        <p:spPr bwMode="auto">
          <a:xfrm>
            <a:off x="7596188" y="539750"/>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400">
                <a:solidFill>
                  <a:srgbClr val="FFFF00"/>
                </a:solidFill>
                <a:cs typeface="Arial" panose="020B0604020202020204" pitchFamily="34" charset="0"/>
              </a:rPr>
              <a:t>Example</a:t>
            </a:r>
          </a:p>
        </p:txBody>
      </p:sp>
      <p:grpSp>
        <p:nvGrpSpPr>
          <p:cNvPr id="208976" name="Group 80"/>
          <p:cNvGrpSpPr/>
          <p:nvPr/>
        </p:nvGrpSpPr>
        <p:grpSpPr bwMode="auto">
          <a:xfrm>
            <a:off x="715963" y="5530850"/>
            <a:ext cx="6218237" cy="850900"/>
            <a:chOff x="451" y="3484"/>
            <a:chExt cx="3917" cy="536"/>
          </a:xfrm>
        </p:grpSpPr>
        <p:sp>
          <p:nvSpPr>
            <p:cNvPr id="208960" name="Rectangle 64"/>
            <p:cNvSpPr>
              <a:spLocks noChangeArrowheads="1"/>
            </p:cNvSpPr>
            <p:nvPr/>
          </p:nvSpPr>
          <p:spPr bwMode="auto">
            <a:xfrm>
              <a:off x="451" y="3484"/>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27</a:t>
              </a:r>
            </a:p>
          </p:txBody>
        </p:sp>
        <p:sp>
          <p:nvSpPr>
            <p:cNvPr id="208961" name="Rectangle 65"/>
            <p:cNvSpPr>
              <a:spLocks noChangeArrowheads="1"/>
            </p:cNvSpPr>
            <p:nvPr/>
          </p:nvSpPr>
          <p:spPr bwMode="auto">
            <a:xfrm>
              <a:off x="963" y="3484"/>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08962" name="Rectangle 66"/>
            <p:cNvSpPr>
              <a:spLocks noChangeArrowheads="1"/>
            </p:cNvSpPr>
            <p:nvPr/>
          </p:nvSpPr>
          <p:spPr bwMode="auto">
            <a:xfrm>
              <a:off x="1477" y="3484"/>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08963" name="Rectangle 67"/>
            <p:cNvSpPr>
              <a:spLocks noChangeArrowheads="1"/>
            </p:cNvSpPr>
            <p:nvPr/>
          </p:nvSpPr>
          <p:spPr bwMode="auto">
            <a:xfrm>
              <a:off x="2011" y="3484"/>
              <a:ext cx="252"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   </a:t>
              </a:r>
            </a:p>
          </p:txBody>
        </p:sp>
        <p:sp>
          <p:nvSpPr>
            <p:cNvPr id="208964" name="Rectangle 68"/>
            <p:cNvSpPr>
              <a:spLocks noChangeArrowheads="1"/>
            </p:cNvSpPr>
            <p:nvPr/>
          </p:nvSpPr>
          <p:spPr bwMode="auto">
            <a:xfrm>
              <a:off x="2501" y="3484"/>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76</a:t>
              </a:r>
            </a:p>
          </p:txBody>
        </p:sp>
        <p:sp>
          <p:nvSpPr>
            <p:cNvPr id="208965" name="Rectangle 69"/>
            <p:cNvSpPr>
              <a:spLocks noChangeArrowheads="1"/>
            </p:cNvSpPr>
            <p:nvPr/>
          </p:nvSpPr>
          <p:spPr bwMode="auto">
            <a:xfrm>
              <a:off x="3014" y="3484"/>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08966" name="Rectangle 70"/>
            <p:cNvSpPr>
              <a:spLocks noChangeArrowheads="1"/>
            </p:cNvSpPr>
            <p:nvPr/>
          </p:nvSpPr>
          <p:spPr bwMode="auto">
            <a:xfrm>
              <a:off x="3527" y="3484"/>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08967" name="Rectangle 71"/>
            <p:cNvSpPr>
              <a:spLocks noChangeArrowheads="1"/>
            </p:cNvSpPr>
            <p:nvPr/>
          </p:nvSpPr>
          <p:spPr bwMode="auto">
            <a:xfrm>
              <a:off x="4008" y="3484"/>
              <a:ext cx="360"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49*</a:t>
              </a:r>
            </a:p>
          </p:txBody>
        </p:sp>
        <p:sp>
          <p:nvSpPr>
            <p:cNvPr id="208968" name="Line 72"/>
            <p:cNvSpPr>
              <a:spLocks noChangeShapeType="1"/>
            </p:cNvSpPr>
            <p:nvPr/>
          </p:nvSpPr>
          <p:spPr bwMode="auto">
            <a:xfrm flipV="1">
              <a:off x="3198" y="3794"/>
              <a:ext cx="0" cy="226"/>
            </a:xfrm>
            <a:prstGeom prst="line">
              <a:avLst/>
            </a:prstGeom>
            <a:noFill/>
            <a:ln w="38100">
              <a:solidFill>
                <a:schemeClr val="accent6">
                  <a:lumMod val="60000"/>
                  <a:lumOff val="40000"/>
                </a:scheme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69" name="Line 73"/>
            <p:cNvSpPr>
              <a:spLocks noChangeShapeType="1"/>
            </p:cNvSpPr>
            <p:nvPr/>
          </p:nvSpPr>
          <p:spPr bwMode="auto">
            <a:xfrm rot="-10800000">
              <a:off x="2245" y="4020"/>
              <a:ext cx="862" cy="0"/>
            </a:xfrm>
            <a:prstGeom prst="line">
              <a:avLst/>
            </a:prstGeom>
            <a:noFill/>
            <a:ln w="28575" cap="rnd">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08970" name="Line 74"/>
            <p:cNvSpPr>
              <a:spLocks noChangeShapeType="1"/>
            </p:cNvSpPr>
            <p:nvPr/>
          </p:nvSpPr>
          <p:spPr bwMode="auto">
            <a:xfrm flipV="1">
              <a:off x="2178" y="3793"/>
              <a:ext cx="0" cy="226"/>
            </a:xfrm>
            <a:prstGeom prst="line">
              <a:avLst/>
            </a:prstGeom>
            <a:noFill/>
            <a:ln w="38100">
              <a:solidFill>
                <a:schemeClr val="accent6">
                  <a:lumMod val="60000"/>
                  <a:lumOff val="40000"/>
                </a:scheme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71" name="Line 75"/>
            <p:cNvSpPr>
              <a:spLocks noChangeShapeType="1"/>
            </p:cNvSpPr>
            <p:nvPr/>
          </p:nvSpPr>
          <p:spPr bwMode="auto">
            <a:xfrm flipV="1">
              <a:off x="2118" y="3793"/>
              <a:ext cx="0" cy="226"/>
            </a:xfrm>
            <a:prstGeom prst="line">
              <a:avLst/>
            </a:prstGeom>
            <a:noFill/>
            <a:ln w="38100">
              <a:solidFill>
                <a:srgbClr val="92D0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208977" name="Rectangle 81"/>
          <p:cNvSpPr>
            <a:spLocks noChangeArrowheads="1"/>
          </p:cNvSpPr>
          <p:nvPr/>
        </p:nvSpPr>
        <p:spPr bwMode="auto">
          <a:xfrm>
            <a:off x="3160713" y="5530850"/>
            <a:ext cx="504825" cy="406400"/>
          </a:xfrm>
          <a:prstGeom prst="rect">
            <a:avLst/>
          </a:prstGeom>
          <a:solidFill>
            <a:schemeClr va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49</a:t>
            </a:r>
          </a:p>
        </p:txBody>
      </p:sp>
      <p:sp>
        <p:nvSpPr>
          <p:cNvPr id="208979" name="Text Box 83"/>
          <p:cNvSpPr txBox="1">
            <a:spLocks noChangeArrowheads="1"/>
          </p:cNvSpPr>
          <p:nvPr/>
        </p:nvSpPr>
        <p:spPr bwMode="auto">
          <a:xfrm>
            <a:off x="1095375" y="1333500"/>
            <a:ext cx="523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solidFill>
                  <a:srgbClr val="92D050"/>
                </a:solidFill>
              </a:rPr>
              <a:t>low</a:t>
            </a:r>
          </a:p>
        </p:txBody>
      </p:sp>
      <p:sp>
        <p:nvSpPr>
          <p:cNvPr id="208980" name="Text Box 84"/>
          <p:cNvSpPr txBox="1">
            <a:spLocks noChangeArrowheads="1"/>
          </p:cNvSpPr>
          <p:nvPr/>
        </p:nvSpPr>
        <p:spPr bwMode="auto">
          <a:xfrm>
            <a:off x="6856413" y="1341438"/>
            <a:ext cx="612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solidFill>
                  <a:schemeClr val="accent6">
                    <a:lumMod val="60000"/>
                    <a:lumOff val="40000"/>
                  </a:schemeClr>
                </a:solidFill>
              </a:rPr>
              <a:t>high</a:t>
            </a:r>
          </a:p>
        </p:txBody>
      </p:sp>
      <p:sp>
        <p:nvSpPr>
          <p:cNvPr id="208981" name="Text Box 85"/>
          <p:cNvSpPr txBox="1">
            <a:spLocks noChangeArrowheads="1"/>
          </p:cNvSpPr>
          <p:nvPr/>
        </p:nvSpPr>
        <p:spPr bwMode="auto">
          <a:xfrm>
            <a:off x="7669213" y="1989138"/>
            <a:ext cx="935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a:t>Swap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08973"/>
                                        </p:tgtEl>
                                        <p:attrNameLst>
                                          <p:attrName>style.visibility</p:attrName>
                                        </p:attrNameLst>
                                      </p:cBhvr>
                                      <p:to>
                                        <p:strVal val="visible"/>
                                      </p:to>
                                    </p:set>
                                    <p:anim calcmode="lin" valueType="num">
                                      <p:cBhvr>
                                        <p:cTn id="7" dur="1000" fill="hold"/>
                                        <p:tgtEl>
                                          <p:spTgt spid="208973"/>
                                        </p:tgtEl>
                                        <p:attrNameLst>
                                          <p:attrName>ppt_x</p:attrName>
                                        </p:attrNameLst>
                                      </p:cBhvr>
                                      <p:tavLst>
                                        <p:tav tm="0">
                                          <p:val>
                                            <p:strVal val="#ppt_x-.2"/>
                                          </p:val>
                                        </p:tav>
                                        <p:tav tm="100000">
                                          <p:val>
                                            <p:strVal val="#ppt_x"/>
                                          </p:val>
                                        </p:tav>
                                      </p:tavLst>
                                    </p:anim>
                                    <p:anim calcmode="lin" valueType="num">
                                      <p:cBhvr>
                                        <p:cTn id="8" dur="1000" fill="hold"/>
                                        <p:tgtEl>
                                          <p:spTgt spid="208973"/>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8973"/>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2089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9" presetClass="entr" presetSubtype="0" fill="hold" nodeType="clickEffect">
                                  <p:stCondLst>
                                    <p:cond delay="0"/>
                                  </p:stCondLst>
                                  <p:childTnLst>
                                    <p:set>
                                      <p:cBhvr>
                                        <p:cTn id="15" dur="1" fill="hold">
                                          <p:stCondLst>
                                            <p:cond delay="0"/>
                                          </p:stCondLst>
                                        </p:cTn>
                                        <p:tgtEl>
                                          <p:spTgt spid="208974"/>
                                        </p:tgtEl>
                                        <p:attrNameLst>
                                          <p:attrName>style.visibility</p:attrName>
                                        </p:attrNameLst>
                                      </p:cBhvr>
                                      <p:to>
                                        <p:strVal val="visible"/>
                                      </p:to>
                                    </p:set>
                                    <p:anim calcmode="lin" valueType="num">
                                      <p:cBhvr>
                                        <p:cTn id="16" dur="1000" fill="hold"/>
                                        <p:tgtEl>
                                          <p:spTgt spid="208974"/>
                                        </p:tgtEl>
                                        <p:attrNameLst>
                                          <p:attrName>ppt_x</p:attrName>
                                        </p:attrNameLst>
                                      </p:cBhvr>
                                      <p:tavLst>
                                        <p:tav tm="0">
                                          <p:val>
                                            <p:strVal val="#ppt_x-.2"/>
                                          </p:val>
                                        </p:tav>
                                        <p:tav tm="100000">
                                          <p:val>
                                            <p:strVal val="#ppt_x"/>
                                          </p:val>
                                        </p:tav>
                                      </p:tavLst>
                                    </p:anim>
                                    <p:anim calcmode="lin" valueType="num">
                                      <p:cBhvr>
                                        <p:cTn id="17" dur="1000" fill="hold"/>
                                        <p:tgtEl>
                                          <p:spTgt spid="208974"/>
                                        </p:tgtEl>
                                        <p:attrNameLst>
                                          <p:attrName>ppt_y</p:attrName>
                                        </p:attrNameLst>
                                      </p:cBhvr>
                                      <p:tavLst>
                                        <p:tav tm="0">
                                          <p:val>
                                            <p:strVal val="#ppt_y"/>
                                          </p:val>
                                        </p:tav>
                                        <p:tav tm="100000">
                                          <p:val>
                                            <p:strVal val="#ppt_y"/>
                                          </p:val>
                                        </p:tav>
                                      </p:tavLst>
                                    </p:anim>
                                    <p:animEffect transition="in" filter="wipe(right)" prLst="gradientSize: 0.1">
                                      <p:cBhvr>
                                        <p:cTn id="18" dur="1000"/>
                                        <p:tgtEl>
                                          <p:spTgt spid="208974"/>
                                        </p:tgtEl>
                                      </p:cBhvr>
                                    </p:animEffect>
                                  </p:childTnLst>
                                </p:cTn>
                              </p:par>
                            </p:childTnLst>
                          </p:cTn>
                        </p:par>
                      </p:childTnLst>
                    </p:cTn>
                  </p:par>
                  <p:par>
                    <p:cTn id="19" fill="hold">
                      <p:stCondLst>
                        <p:cond delay="indefinite"/>
                      </p:stCondLst>
                      <p:childTnLst>
                        <p:par>
                          <p:cTn id="20" fill="hold">
                            <p:stCondLst>
                              <p:cond delay="0"/>
                            </p:stCondLst>
                            <p:childTnLst>
                              <p:par>
                                <p:cTn id="21" presetID="29" presetClass="entr" presetSubtype="0" fill="hold" nodeType="clickEffect">
                                  <p:stCondLst>
                                    <p:cond delay="0"/>
                                  </p:stCondLst>
                                  <p:childTnLst>
                                    <p:set>
                                      <p:cBhvr>
                                        <p:cTn id="22" dur="1" fill="hold">
                                          <p:stCondLst>
                                            <p:cond delay="0"/>
                                          </p:stCondLst>
                                        </p:cTn>
                                        <p:tgtEl>
                                          <p:spTgt spid="208975"/>
                                        </p:tgtEl>
                                        <p:attrNameLst>
                                          <p:attrName>style.visibility</p:attrName>
                                        </p:attrNameLst>
                                      </p:cBhvr>
                                      <p:to>
                                        <p:strVal val="visible"/>
                                      </p:to>
                                    </p:set>
                                    <p:anim calcmode="lin" valueType="num">
                                      <p:cBhvr>
                                        <p:cTn id="23" dur="1000" fill="hold"/>
                                        <p:tgtEl>
                                          <p:spTgt spid="208975"/>
                                        </p:tgtEl>
                                        <p:attrNameLst>
                                          <p:attrName>ppt_x</p:attrName>
                                        </p:attrNameLst>
                                      </p:cBhvr>
                                      <p:tavLst>
                                        <p:tav tm="0">
                                          <p:val>
                                            <p:strVal val="#ppt_x-.2"/>
                                          </p:val>
                                        </p:tav>
                                        <p:tav tm="100000">
                                          <p:val>
                                            <p:strVal val="#ppt_x"/>
                                          </p:val>
                                        </p:tav>
                                      </p:tavLst>
                                    </p:anim>
                                    <p:anim calcmode="lin" valueType="num">
                                      <p:cBhvr>
                                        <p:cTn id="24" dur="1000" fill="hold"/>
                                        <p:tgtEl>
                                          <p:spTgt spid="208975"/>
                                        </p:tgtEl>
                                        <p:attrNameLst>
                                          <p:attrName>ppt_y</p:attrName>
                                        </p:attrNameLst>
                                      </p:cBhvr>
                                      <p:tavLst>
                                        <p:tav tm="0">
                                          <p:val>
                                            <p:strVal val="#ppt_y"/>
                                          </p:val>
                                        </p:tav>
                                        <p:tav tm="100000">
                                          <p:val>
                                            <p:strVal val="#ppt_y"/>
                                          </p:val>
                                        </p:tav>
                                      </p:tavLst>
                                    </p:anim>
                                    <p:animEffect transition="in" filter="wipe(right)" prLst="gradientSize: 0.1">
                                      <p:cBhvr>
                                        <p:cTn id="25" dur="1000"/>
                                        <p:tgtEl>
                                          <p:spTgt spid="208975"/>
                                        </p:tgtEl>
                                      </p:cBhvr>
                                    </p:animEffect>
                                  </p:childTnLst>
                                </p:cTn>
                              </p:par>
                            </p:childTnLst>
                          </p:cTn>
                        </p:par>
                      </p:childTnLst>
                    </p:cTn>
                  </p:par>
                  <p:par>
                    <p:cTn id="26" fill="hold">
                      <p:stCondLst>
                        <p:cond delay="indefinite"/>
                      </p:stCondLst>
                      <p:childTnLst>
                        <p:par>
                          <p:cTn id="27" fill="hold">
                            <p:stCondLst>
                              <p:cond delay="0"/>
                            </p:stCondLst>
                            <p:childTnLst>
                              <p:par>
                                <p:cTn id="28" presetID="29" presetClass="entr" presetSubtype="0" fill="hold" nodeType="clickEffect">
                                  <p:stCondLst>
                                    <p:cond delay="0"/>
                                  </p:stCondLst>
                                  <p:childTnLst>
                                    <p:set>
                                      <p:cBhvr>
                                        <p:cTn id="29" dur="1" fill="hold">
                                          <p:stCondLst>
                                            <p:cond delay="0"/>
                                          </p:stCondLst>
                                        </p:cTn>
                                        <p:tgtEl>
                                          <p:spTgt spid="208976"/>
                                        </p:tgtEl>
                                        <p:attrNameLst>
                                          <p:attrName>style.visibility</p:attrName>
                                        </p:attrNameLst>
                                      </p:cBhvr>
                                      <p:to>
                                        <p:strVal val="visible"/>
                                      </p:to>
                                    </p:set>
                                    <p:anim calcmode="lin" valueType="num">
                                      <p:cBhvr>
                                        <p:cTn id="30" dur="1000" fill="hold"/>
                                        <p:tgtEl>
                                          <p:spTgt spid="208976"/>
                                        </p:tgtEl>
                                        <p:attrNameLst>
                                          <p:attrName>ppt_x</p:attrName>
                                        </p:attrNameLst>
                                      </p:cBhvr>
                                      <p:tavLst>
                                        <p:tav tm="0">
                                          <p:val>
                                            <p:strVal val="#ppt_x-.2"/>
                                          </p:val>
                                        </p:tav>
                                        <p:tav tm="100000">
                                          <p:val>
                                            <p:strVal val="#ppt_x"/>
                                          </p:val>
                                        </p:tav>
                                      </p:tavLst>
                                    </p:anim>
                                    <p:anim calcmode="lin" valueType="num">
                                      <p:cBhvr>
                                        <p:cTn id="31" dur="1000" fill="hold"/>
                                        <p:tgtEl>
                                          <p:spTgt spid="208976"/>
                                        </p:tgtEl>
                                        <p:attrNameLst>
                                          <p:attrName>ppt_y</p:attrName>
                                        </p:attrNameLst>
                                      </p:cBhvr>
                                      <p:tavLst>
                                        <p:tav tm="0">
                                          <p:val>
                                            <p:strVal val="#ppt_y"/>
                                          </p:val>
                                        </p:tav>
                                        <p:tav tm="100000">
                                          <p:val>
                                            <p:strVal val="#ppt_y"/>
                                          </p:val>
                                        </p:tav>
                                      </p:tavLst>
                                    </p:anim>
                                    <p:animEffect transition="in" filter="wipe(right)" prLst="gradientSize: 0.1">
                                      <p:cBhvr>
                                        <p:cTn id="32" dur="1000"/>
                                        <p:tgtEl>
                                          <p:spTgt spid="208976"/>
                                        </p:tgtEl>
                                      </p:cBhvr>
                                    </p:animEffect>
                                  </p:childTnLst>
                                </p:cTn>
                              </p:par>
                            </p:childTnLst>
                          </p:cTn>
                        </p:par>
                      </p:childTnLst>
                    </p:cTn>
                  </p:par>
                  <p:par>
                    <p:cTn id="33" fill="hold">
                      <p:stCondLst>
                        <p:cond delay="indefinite"/>
                      </p:stCondLst>
                      <p:childTnLst>
                        <p:par>
                          <p:cTn id="34" fill="hold">
                            <p:stCondLst>
                              <p:cond delay="0"/>
                            </p:stCondLst>
                            <p:childTnLst>
                              <p:par>
                                <p:cTn id="35" presetID="29" presetClass="entr" presetSubtype="0" fill="hold" grpId="0" nodeType="clickEffect">
                                  <p:stCondLst>
                                    <p:cond delay="0"/>
                                  </p:stCondLst>
                                  <p:childTnLst>
                                    <p:set>
                                      <p:cBhvr>
                                        <p:cTn id="36" dur="1" fill="hold">
                                          <p:stCondLst>
                                            <p:cond delay="0"/>
                                          </p:stCondLst>
                                        </p:cTn>
                                        <p:tgtEl>
                                          <p:spTgt spid="208977"/>
                                        </p:tgtEl>
                                        <p:attrNameLst>
                                          <p:attrName>style.visibility</p:attrName>
                                        </p:attrNameLst>
                                      </p:cBhvr>
                                      <p:to>
                                        <p:strVal val="visible"/>
                                      </p:to>
                                    </p:set>
                                    <p:anim calcmode="lin" valueType="num">
                                      <p:cBhvr>
                                        <p:cTn id="37" dur="1000" fill="hold"/>
                                        <p:tgtEl>
                                          <p:spTgt spid="208977"/>
                                        </p:tgtEl>
                                        <p:attrNameLst>
                                          <p:attrName>ppt_x</p:attrName>
                                        </p:attrNameLst>
                                      </p:cBhvr>
                                      <p:tavLst>
                                        <p:tav tm="0">
                                          <p:val>
                                            <p:strVal val="#ppt_x-.2"/>
                                          </p:val>
                                        </p:tav>
                                        <p:tav tm="100000">
                                          <p:val>
                                            <p:strVal val="#ppt_x"/>
                                          </p:val>
                                        </p:tav>
                                      </p:tavLst>
                                    </p:anim>
                                    <p:anim calcmode="lin" valueType="num">
                                      <p:cBhvr>
                                        <p:cTn id="38" dur="1000" fill="hold"/>
                                        <p:tgtEl>
                                          <p:spTgt spid="208977"/>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08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77" grpId="0" animBg="1"/>
      <p:bldP spid="20898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5" name="Rectangle 5"/>
          <p:cNvSpPr>
            <a:spLocks noChangeArrowheads="1"/>
          </p:cNvSpPr>
          <p:nvPr/>
        </p:nvSpPr>
        <p:spPr bwMode="auto">
          <a:xfrm>
            <a:off x="2035175" y="633413"/>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0000"/>
                </a:solidFill>
              </a:rPr>
              <a:t>27</a:t>
            </a:r>
          </a:p>
        </p:txBody>
      </p:sp>
      <p:sp>
        <p:nvSpPr>
          <p:cNvPr id="209926" name="Rectangle 6"/>
          <p:cNvSpPr>
            <a:spLocks noChangeArrowheads="1"/>
          </p:cNvSpPr>
          <p:nvPr/>
        </p:nvSpPr>
        <p:spPr bwMode="auto">
          <a:xfrm>
            <a:off x="2836863" y="633413"/>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09927" name="Rectangle 7"/>
          <p:cNvSpPr>
            <a:spLocks noChangeArrowheads="1"/>
          </p:cNvSpPr>
          <p:nvPr/>
        </p:nvSpPr>
        <p:spPr bwMode="auto">
          <a:xfrm>
            <a:off x="3638550" y="633413"/>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09929" name="Rectangle 9"/>
          <p:cNvSpPr>
            <a:spLocks noChangeArrowheads="1"/>
          </p:cNvSpPr>
          <p:nvPr/>
        </p:nvSpPr>
        <p:spPr bwMode="auto">
          <a:xfrm>
            <a:off x="5275263" y="633413"/>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0000"/>
                </a:solidFill>
              </a:rPr>
              <a:t>76</a:t>
            </a:r>
          </a:p>
        </p:txBody>
      </p:sp>
      <p:sp>
        <p:nvSpPr>
          <p:cNvPr id="209930" name="Rectangle 10"/>
          <p:cNvSpPr>
            <a:spLocks noChangeArrowheads="1"/>
          </p:cNvSpPr>
          <p:nvPr/>
        </p:nvSpPr>
        <p:spPr bwMode="auto">
          <a:xfrm>
            <a:off x="6076950" y="633413"/>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09931" name="Rectangle 11"/>
          <p:cNvSpPr>
            <a:spLocks noChangeArrowheads="1"/>
          </p:cNvSpPr>
          <p:nvPr/>
        </p:nvSpPr>
        <p:spPr bwMode="auto">
          <a:xfrm>
            <a:off x="6878638" y="633413"/>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09932" name="Rectangle 12"/>
          <p:cNvSpPr>
            <a:spLocks noChangeArrowheads="1"/>
          </p:cNvSpPr>
          <p:nvPr/>
        </p:nvSpPr>
        <p:spPr bwMode="auto">
          <a:xfrm>
            <a:off x="7681913" y="633413"/>
            <a:ext cx="571500"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49*</a:t>
            </a:r>
          </a:p>
        </p:txBody>
      </p:sp>
      <p:sp>
        <p:nvSpPr>
          <p:cNvPr id="209937" name="Rectangle 17"/>
          <p:cNvSpPr>
            <a:spLocks noChangeArrowheads="1"/>
          </p:cNvSpPr>
          <p:nvPr/>
        </p:nvSpPr>
        <p:spPr bwMode="auto">
          <a:xfrm>
            <a:off x="4440238" y="633413"/>
            <a:ext cx="504825" cy="406400"/>
          </a:xfrm>
          <a:prstGeom prst="rect">
            <a:avLst/>
          </a:prstGeom>
          <a:solidFill>
            <a:schemeClr va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49</a:t>
            </a:r>
          </a:p>
        </p:txBody>
      </p:sp>
      <p:grpSp>
        <p:nvGrpSpPr>
          <p:cNvPr id="209963" name="Group 43"/>
          <p:cNvGrpSpPr/>
          <p:nvPr/>
        </p:nvGrpSpPr>
        <p:grpSpPr bwMode="auto">
          <a:xfrm>
            <a:off x="2035175" y="1798638"/>
            <a:ext cx="6169025" cy="406400"/>
            <a:chOff x="1282" y="1133"/>
            <a:chExt cx="3886" cy="256"/>
          </a:xfrm>
        </p:grpSpPr>
        <p:sp>
          <p:nvSpPr>
            <p:cNvPr id="209938" name="Rectangle 18"/>
            <p:cNvSpPr>
              <a:spLocks noChangeArrowheads="1"/>
            </p:cNvSpPr>
            <p:nvPr/>
          </p:nvSpPr>
          <p:spPr bwMode="auto">
            <a:xfrm>
              <a:off x="1282" y="113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09939" name="Rectangle 19"/>
            <p:cNvSpPr>
              <a:spLocks noChangeArrowheads="1"/>
            </p:cNvSpPr>
            <p:nvPr/>
          </p:nvSpPr>
          <p:spPr bwMode="auto">
            <a:xfrm>
              <a:off x="1787" y="1133"/>
              <a:ext cx="298" cy="256"/>
            </a:xfrm>
            <a:prstGeom prst="rect">
              <a:avLst/>
            </a:prstGeom>
            <a:solidFill>
              <a:schemeClr va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27</a:t>
              </a:r>
            </a:p>
          </p:txBody>
        </p:sp>
        <p:sp>
          <p:nvSpPr>
            <p:cNvPr id="209940" name="Rectangle 20"/>
            <p:cNvSpPr>
              <a:spLocks noChangeArrowheads="1"/>
            </p:cNvSpPr>
            <p:nvPr/>
          </p:nvSpPr>
          <p:spPr bwMode="auto">
            <a:xfrm>
              <a:off x="2292" y="113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09941" name="Rectangle 21"/>
            <p:cNvSpPr>
              <a:spLocks noChangeArrowheads="1"/>
            </p:cNvSpPr>
            <p:nvPr/>
          </p:nvSpPr>
          <p:spPr bwMode="auto">
            <a:xfrm>
              <a:off x="3292" y="1133"/>
              <a:ext cx="360"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0000"/>
                  </a:solidFill>
                </a:rPr>
                <a:t>49*</a:t>
              </a:r>
            </a:p>
          </p:txBody>
        </p:sp>
        <p:sp>
          <p:nvSpPr>
            <p:cNvPr id="209942" name="Rectangle 22"/>
            <p:cNvSpPr>
              <a:spLocks noChangeArrowheads="1"/>
            </p:cNvSpPr>
            <p:nvPr/>
          </p:nvSpPr>
          <p:spPr bwMode="auto">
            <a:xfrm>
              <a:off x="3828" y="113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09943" name="Rectangle 23"/>
            <p:cNvSpPr>
              <a:spLocks noChangeArrowheads="1"/>
            </p:cNvSpPr>
            <p:nvPr/>
          </p:nvSpPr>
          <p:spPr bwMode="auto">
            <a:xfrm>
              <a:off x="4333" y="1133"/>
              <a:ext cx="298" cy="256"/>
            </a:xfrm>
            <a:prstGeom prst="rect">
              <a:avLst/>
            </a:prstGeom>
            <a:solidFill>
              <a:schemeClr va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76</a:t>
              </a:r>
            </a:p>
          </p:txBody>
        </p:sp>
        <p:sp>
          <p:nvSpPr>
            <p:cNvPr id="209944" name="Rectangle 24"/>
            <p:cNvSpPr>
              <a:spLocks noChangeArrowheads="1"/>
            </p:cNvSpPr>
            <p:nvPr/>
          </p:nvSpPr>
          <p:spPr bwMode="auto">
            <a:xfrm>
              <a:off x="4870" y="113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09945" name="Rectangle 25"/>
            <p:cNvSpPr>
              <a:spLocks noChangeArrowheads="1"/>
            </p:cNvSpPr>
            <p:nvPr/>
          </p:nvSpPr>
          <p:spPr bwMode="auto">
            <a:xfrm>
              <a:off x="2797" y="1133"/>
              <a:ext cx="318" cy="256"/>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49</a:t>
              </a:r>
            </a:p>
          </p:txBody>
        </p:sp>
      </p:grpSp>
      <p:grpSp>
        <p:nvGrpSpPr>
          <p:cNvPr id="209964" name="Group 44"/>
          <p:cNvGrpSpPr/>
          <p:nvPr/>
        </p:nvGrpSpPr>
        <p:grpSpPr bwMode="auto">
          <a:xfrm>
            <a:off x="2035175" y="3094038"/>
            <a:ext cx="6169025" cy="406400"/>
            <a:chOff x="1282" y="1949"/>
            <a:chExt cx="3886" cy="256"/>
          </a:xfrm>
        </p:grpSpPr>
        <p:sp>
          <p:nvSpPr>
            <p:cNvPr id="209946" name="Rectangle 26"/>
            <p:cNvSpPr>
              <a:spLocks noChangeArrowheads="1"/>
            </p:cNvSpPr>
            <p:nvPr/>
          </p:nvSpPr>
          <p:spPr bwMode="auto">
            <a:xfrm>
              <a:off x="1282" y="194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09947" name="Rectangle 27"/>
            <p:cNvSpPr>
              <a:spLocks noChangeArrowheads="1"/>
            </p:cNvSpPr>
            <p:nvPr/>
          </p:nvSpPr>
          <p:spPr bwMode="auto">
            <a:xfrm>
              <a:off x="1787" y="1949"/>
              <a:ext cx="298" cy="256"/>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27</a:t>
              </a:r>
            </a:p>
          </p:txBody>
        </p:sp>
        <p:sp>
          <p:nvSpPr>
            <p:cNvPr id="209948" name="Rectangle 28"/>
            <p:cNvSpPr>
              <a:spLocks noChangeArrowheads="1"/>
            </p:cNvSpPr>
            <p:nvPr/>
          </p:nvSpPr>
          <p:spPr bwMode="auto">
            <a:xfrm>
              <a:off x="2292" y="194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09949" name="Rectangle 29"/>
            <p:cNvSpPr>
              <a:spLocks noChangeArrowheads="1"/>
            </p:cNvSpPr>
            <p:nvPr/>
          </p:nvSpPr>
          <p:spPr bwMode="auto">
            <a:xfrm>
              <a:off x="3292" y="1949"/>
              <a:ext cx="360" cy="256"/>
            </a:xfrm>
            <a:prstGeom prst="rect">
              <a:avLst/>
            </a:prstGeom>
            <a:solidFill>
              <a:schemeClr va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49*</a:t>
              </a:r>
            </a:p>
          </p:txBody>
        </p:sp>
        <p:sp>
          <p:nvSpPr>
            <p:cNvPr id="209950" name="Rectangle 30"/>
            <p:cNvSpPr>
              <a:spLocks noChangeArrowheads="1"/>
            </p:cNvSpPr>
            <p:nvPr/>
          </p:nvSpPr>
          <p:spPr bwMode="auto">
            <a:xfrm>
              <a:off x="3828" y="194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09951" name="Rectangle 31"/>
            <p:cNvSpPr>
              <a:spLocks noChangeArrowheads="1"/>
            </p:cNvSpPr>
            <p:nvPr/>
          </p:nvSpPr>
          <p:spPr bwMode="auto">
            <a:xfrm>
              <a:off x="4333" y="1949"/>
              <a:ext cx="298" cy="256"/>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76</a:t>
              </a:r>
            </a:p>
          </p:txBody>
        </p:sp>
        <p:sp>
          <p:nvSpPr>
            <p:cNvPr id="209952" name="Rectangle 32"/>
            <p:cNvSpPr>
              <a:spLocks noChangeArrowheads="1"/>
            </p:cNvSpPr>
            <p:nvPr/>
          </p:nvSpPr>
          <p:spPr bwMode="auto">
            <a:xfrm>
              <a:off x="4870" y="194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09953" name="Rectangle 33"/>
            <p:cNvSpPr>
              <a:spLocks noChangeArrowheads="1"/>
            </p:cNvSpPr>
            <p:nvPr/>
          </p:nvSpPr>
          <p:spPr bwMode="auto">
            <a:xfrm>
              <a:off x="2797" y="1949"/>
              <a:ext cx="318" cy="256"/>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49</a:t>
              </a:r>
            </a:p>
          </p:txBody>
        </p:sp>
      </p:grpSp>
      <p:grpSp>
        <p:nvGrpSpPr>
          <p:cNvPr id="209966" name="Group 46"/>
          <p:cNvGrpSpPr/>
          <p:nvPr/>
        </p:nvGrpSpPr>
        <p:grpSpPr bwMode="auto">
          <a:xfrm>
            <a:off x="2035175" y="4459288"/>
            <a:ext cx="6169025" cy="406400"/>
            <a:chOff x="1282" y="2811"/>
            <a:chExt cx="3886" cy="256"/>
          </a:xfrm>
        </p:grpSpPr>
        <p:sp>
          <p:nvSpPr>
            <p:cNvPr id="209954" name="Rectangle 34"/>
            <p:cNvSpPr>
              <a:spLocks noChangeArrowheads="1"/>
            </p:cNvSpPr>
            <p:nvPr/>
          </p:nvSpPr>
          <p:spPr bwMode="auto">
            <a:xfrm>
              <a:off x="1282" y="2811"/>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09955" name="Rectangle 35"/>
            <p:cNvSpPr>
              <a:spLocks noChangeArrowheads="1"/>
            </p:cNvSpPr>
            <p:nvPr/>
          </p:nvSpPr>
          <p:spPr bwMode="auto">
            <a:xfrm>
              <a:off x="1787" y="2811"/>
              <a:ext cx="298" cy="256"/>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FF00"/>
                  </a:solidFill>
                </a:rPr>
                <a:t>27</a:t>
              </a:r>
            </a:p>
          </p:txBody>
        </p:sp>
        <p:sp>
          <p:nvSpPr>
            <p:cNvPr id="209956" name="Rectangle 36"/>
            <p:cNvSpPr>
              <a:spLocks noChangeArrowheads="1"/>
            </p:cNvSpPr>
            <p:nvPr/>
          </p:nvSpPr>
          <p:spPr bwMode="auto">
            <a:xfrm>
              <a:off x="2292" y="2811"/>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09957" name="Rectangle 37"/>
            <p:cNvSpPr>
              <a:spLocks noChangeArrowheads="1"/>
            </p:cNvSpPr>
            <p:nvPr/>
          </p:nvSpPr>
          <p:spPr bwMode="auto">
            <a:xfrm>
              <a:off x="3292" y="2811"/>
              <a:ext cx="360" cy="256"/>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FF00"/>
                  </a:solidFill>
                </a:rPr>
                <a:t>49*</a:t>
              </a:r>
            </a:p>
          </p:txBody>
        </p:sp>
        <p:sp>
          <p:nvSpPr>
            <p:cNvPr id="209958" name="Rectangle 38"/>
            <p:cNvSpPr>
              <a:spLocks noChangeArrowheads="1"/>
            </p:cNvSpPr>
            <p:nvPr/>
          </p:nvSpPr>
          <p:spPr bwMode="auto">
            <a:xfrm>
              <a:off x="3828" y="2811"/>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09959" name="Rectangle 39"/>
            <p:cNvSpPr>
              <a:spLocks noChangeArrowheads="1"/>
            </p:cNvSpPr>
            <p:nvPr/>
          </p:nvSpPr>
          <p:spPr bwMode="auto">
            <a:xfrm>
              <a:off x="4333" y="2811"/>
              <a:ext cx="298" cy="256"/>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FF00"/>
                  </a:solidFill>
                </a:rPr>
                <a:t>76</a:t>
              </a:r>
            </a:p>
          </p:txBody>
        </p:sp>
        <p:sp>
          <p:nvSpPr>
            <p:cNvPr id="209960" name="Rectangle 40"/>
            <p:cNvSpPr>
              <a:spLocks noChangeArrowheads="1"/>
            </p:cNvSpPr>
            <p:nvPr/>
          </p:nvSpPr>
          <p:spPr bwMode="auto">
            <a:xfrm>
              <a:off x="4870" y="2811"/>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09961" name="Rectangle 41"/>
            <p:cNvSpPr>
              <a:spLocks noChangeArrowheads="1"/>
            </p:cNvSpPr>
            <p:nvPr/>
          </p:nvSpPr>
          <p:spPr bwMode="auto">
            <a:xfrm>
              <a:off x="2797" y="2811"/>
              <a:ext cx="31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FF00"/>
                  </a:solidFill>
                </a:rPr>
                <a:t>49</a:t>
              </a:r>
            </a:p>
          </p:txBody>
        </p:sp>
      </p:grpSp>
      <p:sp>
        <p:nvSpPr>
          <p:cNvPr id="209962" name="Text Box 42"/>
          <p:cNvSpPr txBox="1">
            <a:spLocks noChangeArrowheads="1"/>
          </p:cNvSpPr>
          <p:nvPr/>
        </p:nvSpPr>
        <p:spPr bwMode="auto">
          <a:xfrm>
            <a:off x="212725" y="4311650"/>
            <a:ext cx="998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000"/>
              <a:t>Sorted </a:t>
            </a:r>
          </a:p>
          <a:p>
            <a:r>
              <a:rPr lang="en-US" altLang="zh-CN" sz="2000"/>
              <a:t>result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09963"/>
                                        </p:tgtEl>
                                        <p:attrNameLst>
                                          <p:attrName>style.visibility</p:attrName>
                                        </p:attrNameLst>
                                      </p:cBhvr>
                                      <p:to>
                                        <p:strVal val="visible"/>
                                      </p:to>
                                    </p:set>
                                    <p:anim calcmode="lin" valueType="num">
                                      <p:cBhvr>
                                        <p:cTn id="7" dur="1000" fill="hold"/>
                                        <p:tgtEl>
                                          <p:spTgt spid="209963"/>
                                        </p:tgtEl>
                                        <p:attrNameLst>
                                          <p:attrName>ppt_x</p:attrName>
                                        </p:attrNameLst>
                                      </p:cBhvr>
                                      <p:tavLst>
                                        <p:tav tm="0">
                                          <p:val>
                                            <p:strVal val="#ppt_x-.2"/>
                                          </p:val>
                                        </p:tav>
                                        <p:tav tm="100000">
                                          <p:val>
                                            <p:strVal val="#ppt_x"/>
                                          </p:val>
                                        </p:tav>
                                      </p:tavLst>
                                    </p:anim>
                                    <p:anim calcmode="lin" valueType="num">
                                      <p:cBhvr>
                                        <p:cTn id="8" dur="1000" fill="hold"/>
                                        <p:tgtEl>
                                          <p:spTgt spid="209963"/>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9963"/>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09964"/>
                                        </p:tgtEl>
                                        <p:attrNameLst>
                                          <p:attrName>style.visibility</p:attrName>
                                        </p:attrNameLst>
                                      </p:cBhvr>
                                      <p:to>
                                        <p:strVal val="visible"/>
                                      </p:to>
                                    </p:set>
                                    <p:anim calcmode="lin" valueType="num">
                                      <p:cBhvr>
                                        <p:cTn id="14" dur="1000" fill="hold"/>
                                        <p:tgtEl>
                                          <p:spTgt spid="209964"/>
                                        </p:tgtEl>
                                        <p:attrNameLst>
                                          <p:attrName>ppt_x</p:attrName>
                                        </p:attrNameLst>
                                      </p:cBhvr>
                                      <p:tavLst>
                                        <p:tav tm="0">
                                          <p:val>
                                            <p:strVal val="#ppt_x-.2"/>
                                          </p:val>
                                        </p:tav>
                                        <p:tav tm="100000">
                                          <p:val>
                                            <p:strVal val="#ppt_x"/>
                                          </p:val>
                                        </p:tav>
                                      </p:tavLst>
                                    </p:anim>
                                    <p:anim calcmode="lin" valueType="num">
                                      <p:cBhvr>
                                        <p:cTn id="15" dur="1000" fill="hold"/>
                                        <p:tgtEl>
                                          <p:spTgt spid="20996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0996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99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9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5"/>
          <p:cNvSpPr txBox="1">
            <a:spLocks noChangeArrowheads="1"/>
          </p:cNvSpPr>
          <p:nvPr/>
        </p:nvSpPr>
        <p:spPr bwMode="auto">
          <a:xfrm>
            <a:off x="360000" y="1548000"/>
            <a:ext cx="8497888" cy="1815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800" dirty="0">
                <a:latin typeface="Times New Roman" panose="02020603050405020304" pitchFamily="18" charset="0"/>
                <a:cs typeface="Times New Roman" panose="02020603050405020304" pitchFamily="18" charset="0"/>
              </a:rPr>
              <a:t>假设</a:t>
            </a:r>
            <a:r>
              <a:rPr kumimoji="1" lang="en-US" altLang="zh-CN" sz="2800" i="1" dirty="0">
                <a:latin typeface="Times New Roman" panose="02020603050405020304" pitchFamily="18" charset="0"/>
                <a:cs typeface="Times New Roman" panose="02020603050405020304" pitchFamily="18" charset="0"/>
              </a:rPr>
              <a:t>K</a:t>
            </a:r>
            <a:r>
              <a:rPr kumimoji="1" lang="en-US" altLang="zh-CN" sz="2800" i="1" baseline="-25000" dirty="0">
                <a:latin typeface="Times New Roman" panose="02020603050405020304" pitchFamily="18" charset="0"/>
                <a:cs typeface="Times New Roman" panose="02020603050405020304" pitchFamily="18" charset="0"/>
              </a:rPr>
              <a:t>i</a:t>
            </a:r>
            <a:r>
              <a:rPr kumimoji="1" lang="en-US" altLang="zh-CN" sz="2800" dirty="0">
                <a:latin typeface="Times New Roman" panose="02020603050405020304" pitchFamily="18" charset="0"/>
                <a:cs typeface="Times New Roman" panose="02020603050405020304" pitchFamily="18" charset="0"/>
              </a:rPr>
              <a:t>=</a:t>
            </a:r>
            <a:r>
              <a:rPr kumimoji="1" lang="en-US" altLang="zh-CN" sz="2800" i="1" dirty="0" err="1">
                <a:latin typeface="Times New Roman" panose="02020603050405020304" pitchFamily="18" charset="0"/>
                <a:cs typeface="Times New Roman" panose="02020603050405020304" pitchFamily="18" charset="0"/>
              </a:rPr>
              <a:t>K</a:t>
            </a:r>
            <a:r>
              <a:rPr kumimoji="1" lang="en-US" altLang="zh-CN" sz="2800" i="1" baseline="-25000" dirty="0" err="1">
                <a:latin typeface="Times New Roman" panose="02020603050405020304" pitchFamily="18" charset="0"/>
                <a:cs typeface="Times New Roman" panose="02020603050405020304" pitchFamily="18" charset="0"/>
              </a:rPr>
              <a:t>j</a:t>
            </a:r>
            <a:r>
              <a:rPr kumimoji="1" lang="en-US" altLang="zh-CN" sz="2800" dirty="0">
                <a:latin typeface="Times New Roman" panose="02020603050405020304" pitchFamily="18" charset="0"/>
                <a:cs typeface="Times New Roman" panose="02020603050405020304" pitchFamily="18" charset="0"/>
              </a:rPr>
              <a:t>(1&lt;=</a:t>
            </a:r>
            <a:r>
              <a:rPr kumimoji="1" lang="en-US" altLang="zh-CN" sz="2800" i="1" dirty="0">
                <a:latin typeface="Times New Roman" panose="02020603050405020304" pitchFamily="18" charset="0"/>
                <a:cs typeface="Times New Roman" panose="02020603050405020304" pitchFamily="18" charset="0"/>
              </a:rPr>
              <a:t>i</a:t>
            </a:r>
            <a:r>
              <a:rPr kumimoji="1" lang="en-US" altLang="zh-CN" sz="2800" dirty="0">
                <a:latin typeface="Times New Roman" panose="02020603050405020304" pitchFamily="18" charset="0"/>
                <a:cs typeface="Times New Roman" panose="02020603050405020304" pitchFamily="18" charset="0"/>
              </a:rPr>
              <a:t>,  </a:t>
            </a:r>
            <a:r>
              <a:rPr kumimoji="1" lang="en-US" altLang="zh-CN" sz="2800" i="1" dirty="0">
                <a:latin typeface="Times New Roman" panose="02020603050405020304" pitchFamily="18" charset="0"/>
                <a:cs typeface="Times New Roman" panose="02020603050405020304" pitchFamily="18" charset="0"/>
              </a:rPr>
              <a:t>j</a:t>
            </a:r>
            <a:r>
              <a:rPr kumimoji="1" lang="en-US" altLang="zh-CN" sz="2800" dirty="0">
                <a:latin typeface="Times New Roman" panose="02020603050405020304" pitchFamily="18" charset="0"/>
                <a:cs typeface="Times New Roman" panose="02020603050405020304" pitchFamily="18" charset="0"/>
              </a:rPr>
              <a:t>&lt;=</a:t>
            </a:r>
            <a:r>
              <a:rPr kumimoji="1" lang="en-US" altLang="zh-CN" sz="2800" i="1" dirty="0">
                <a:latin typeface="Times New Roman" panose="02020603050405020304" pitchFamily="18" charset="0"/>
                <a:cs typeface="Times New Roman" panose="02020603050405020304" pitchFamily="18" charset="0"/>
              </a:rPr>
              <a:t>n</a:t>
            </a:r>
            <a:r>
              <a:rPr kumimoji="1" lang="en-US" altLang="zh-CN" sz="2800" dirty="0">
                <a:latin typeface="Times New Roman" panose="02020603050405020304" pitchFamily="18" charset="0"/>
                <a:cs typeface="Times New Roman" panose="02020603050405020304" pitchFamily="18" charset="0"/>
              </a:rPr>
              <a:t>,  </a:t>
            </a:r>
            <a:r>
              <a:rPr kumimoji="1" lang="en-US" altLang="zh-CN" sz="2800" i="1" dirty="0" err="1">
                <a:latin typeface="Times New Roman" panose="02020603050405020304" pitchFamily="18" charset="0"/>
                <a:cs typeface="Times New Roman" panose="02020603050405020304" pitchFamily="18" charset="0"/>
              </a:rPr>
              <a:t>i</a:t>
            </a:r>
            <a:r>
              <a:rPr kumimoji="1" lang="en-US" altLang="zh-CN" sz="2800" dirty="0" err="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i="1" dirty="0" err="1">
                <a:latin typeface="Times New Roman" panose="02020603050405020304" pitchFamily="18" charset="0"/>
                <a:cs typeface="Times New Roman" panose="02020603050405020304" pitchFamily="18" charset="0"/>
              </a:rPr>
              <a:t>j</a:t>
            </a:r>
            <a:r>
              <a:rPr kumimoji="1" lang="en-US" altLang="zh-CN" sz="2800" dirty="0">
                <a:latin typeface="Times New Roman" panose="02020603050405020304" pitchFamily="18" charset="0"/>
                <a:cs typeface="Times New Roman" panose="02020603050405020304" pitchFamily="18" charset="0"/>
              </a:rPr>
              <a:t>)</a:t>
            </a:r>
            <a:r>
              <a:rPr kumimoji="1" lang="zh-CN" altLang="en-US" sz="2800" dirty="0">
                <a:latin typeface="Times New Roman" panose="02020603050405020304" pitchFamily="18" charset="0"/>
                <a:cs typeface="Times New Roman" panose="02020603050405020304" pitchFamily="18" charset="0"/>
              </a:rPr>
              <a:t>，且在排序前的序列中</a:t>
            </a:r>
            <a:r>
              <a:rPr kumimoji="1" lang="en-US" altLang="zh-CN" sz="2800" i="1" dirty="0" err="1">
                <a:latin typeface="Times New Roman" panose="02020603050405020304" pitchFamily="18" charset="0"/>
                <a:cs typeface="Times New Roman" panose="02020603050405020304" pitchFamily="18" charset="0"/>
              </a:rPr>
              <a:t>R</a:t>
            </a:r>
            <a:r>
              <a:rPr kumimoji="1" lang="en-US" altLang="zh-CN" sz="2800" i="1" baseline="-25000" dirty="0" err="1">
                <a:latin typeface="Times New Roman" panose="02020603050405020304" pitchFamily="18" charset="0"/>
                <a:cs typeface="Times New Roman" panose="02020603050405020304" pitchFamily="18" charset="0"/>
              </a:rPr>
              <a:t>i</a:t>
            </a:r>
            <a:r>
              <a:rPr kumimoji="1" lang="zh-CN" altLang="en-US" sz="2800" dirty="0">
                <a:latin typeface="Times New Roman" panose="02020603050405020304" pitchFamily="18" charset="0"/>
                <a:cs typeface="Times New Roman" panose="02020603050405020304" pitchFamily="18" charset="0"/>
              </a:rPr>
              <a:t>领先于</a:t>
            </a:r>
            <a:r>
              <a:rPr kumimoji="1" lang="en-US" altLang="zh-CN" sz="2800" i="1" dirty="0" err="1">
                <a:latin typeface="Times New Roman" panose="02020603050405020304" pitchFamily="18" charset="0"/>
                <a:cs typeface="Times New Roman" panose="02020603050405020304" pitchFamily="18" charset="0"/>
              </a:rPr>
              <a:t>R</a:t>
            </a:r>
            <a:r>
              <a:rPr kumimoji="1" lang="en-US" altLang="zh-CN" sz="2800" i="1" baseline="-25000" dirty="0" err="1">
                <a:latin typeface="Times New Roman" panose="02020603050405020304" pitchFamily="18" charset="0"/>
                <a:cs typeface="Times New Roman" panose="02020603050405020304" pitchFamily="18" charset="0"/>
              </a:rPr>
              <a:t>j</a:t>
            </a:r>
            <a:r>
              <a:rPr kumimoji="1" lang="en-US" altLang="zh-CN" sz="2800" dirty="0">
                <a:latin typeface="Times New Roman" panose="02020603050405020304" pitchFamily="18" charset="0"/>
                <a:cs typeface="Times New Roman" panose="02020603050405020304" pitchFamily="18" charset="0"/>
              </a:rPr>
              <a:t>(</a:t>
            </a:r>
            <a:r>
              <a:rPr kumimoji="1" lang="zh-CN" altLang="en-US" sz="2800" dirty="0">
                <a:latin typeface="Times New Roman" panose="02020603050405020304" pitchFamily="18" charset="0"/>
                <a:cs typeface="Times New Roman" panose="02020603050405020304" pitchFamily="18" charset="0"/>
              </a:rPr>
              <a:t>即</a:t>
            </a:r>
            <a:r>
              <a:rPr kumimoji="1" lang="en-US" altLang="zh-CN" sz="2800" i="1" dirty="0">
                <a:latin typeface="Times New Roman" panose="02020603050405020304" pitchFamily="18" charset="0"/>
                <a:cs typeface="Times New Roman" panose="02020603050405020304" pitchFamily="18" charset="0"/>
              </a:rPr>
              <a:t>i&lt;j</a:t>
            </a:r>
            <a:r>
              <a:rPr kumimoji="1" lang="en-US" altLang="zh-CN" sz="2800" dirty="0">
                <a:latin typeface="Times New Roman" panose="02020603050405020304" pitchFamily="18" charset="0"/>
                <a:cs typeface="Times New Roman" panose="02020603050405020304" pitchFamily="18" charset="0"/>
              </a:rPr>
              <a:t>)</a:t>
            </a:r>
            <a:r>
              <a:rPr kumimoji="1" lang="zh-CN" altLang="en-US" sz="2800" dirty="0">
                <a:latin typeface="Times New Roman" panose="02020603050405020304" pitchFamily="18" charset="0"/>
                <a:cs typeface="Times New Roman" panose="02020603050405020304" pitchFamily="18" charset="0"/>
              </a:rPr>
              <a:t>，若在排序后的序列中</a:t>
            </a:r>
            <a:r>
              <a:rPr kumimoji="1" lang="en-US" altLang="zh-CN" sz="2800" i="1" dirty="0" err="1">
                <a:latin typeface="Times New Roman" panose="02020603050405020304" pitchFamily="18" charset="0"/>
                <a:cs typeface="Times New Roman" panose="02020603050405020304" pitchFamily="18" charset="0"/>
              </a:rPr>
              <a:t>R</a:t>
            </a:r>
            <a:r>
              <a:rPr kumimoji="1" lang="en-US" altLang="zh-CN" sz="2800" i="1" baseline="-25000" dirty="0" err="1">
                <a:latin typeface="Times New Roman" panose="02020603050405020304" pitchFamily="18" charset="0"/>
                <a:cs typeface="Times New Roman" panose="02020603050405020304" pitchFamily="18" charset="0"/>
              </a:rPr>
              <a:t>i</a:t>
            </a:r>
            <a:r>
              <a:rPr kumimoji="1" lang="zh-CN" altLang="en-US" sz="2800" dirty="0">
                <a:latin typeface="Times New Roman" panose="02020603050405020304" pitchFamily="18" charset="0"/>
                <a:cs typeface="Times New Roman" panose="02020603050405020304" pitchFamily="18" charset="0"/>
              </a:rPr>
              <a:t>仍领先于</a:t>
            </a:r>
            <a:r>
              <a:rPr kumimoji="1" lang="en-US" altLang="zh-CN" sz="2800" i="1" dirty="0" err="1">
                <a:latin typeface="Times New Roman" panose="02020603050405020304" pitchFamily="18" charset="0"/>
                <a:cs typeface="Times New Roman" panose="02020603050405020304" pitchFamily="18" charset="0"/>
              </a:rPr>
              <a:t>R</a:t>
            </a:r>
            <a:r>
              <a:rPr kumimoji="1" lang="en-US" altLang="zh-CN" sz="2800" i="1" baseline="-25000" dirty="0" err="1">
                <a:latin typeface="Times New Roman" panose="02020603050405020304" pitchFamily="18" charset="0"/>
                <a:cs typeface="Times New Roman" panose="02020603050405020304" pitchFamily="18" charset="0"/>
              </a:rPr>
              <a:t>j</a:t>
            </a:r>
            <a:r>
              <a:rPr kumimoji="1" lang="zh-CN" altLang="en-US" sz="2800" dirty="0">
                <a:latin typeface="Times New Roman" panose="02020603050405020304" pitchFamily="18" charset="0"/>
                <a:cs typeface="Times New Roman" panose="02020603050405020304" pitchFamily="18" charset="0"/>
              </a:rPr>
              <a:t>，则称所用的排序方法是</a:t>
            </a:r>
            <a:r>
              <a:rPr kumimoji="1" lang="zh-CN" altLang="en-US" sz="2800" b="1" dirty="0">
                <a:solidFill>
                  <a:srgbClr val="FFFF00"/>
                </a:solidFill>
                <a:latin typeface="Times New Roman" panose="02020603050405020304" pitchFamily="18" charset="0"/>
                <a:cs typeface="Times New Roman" panose="02020603050405020304" pitchFamily="18" charset="0"/>
              </a:rPr>
              <a:t>稳定</a:t>
            </a:r>
            <a:r>
              <a:rPr kumimoji="1" lang="zh-CN" altLang="en-US" sz="2800" b="1" dirty="0">
                <a:latin typeface="Times New Roman" panose="02020603050405020304" pitchFamily="18" charset="0"/>
                <a:cs typeface="Times New Roman" panose="02020603050405020304" pitchFamily="18" charset="0"/>
              </a:rPr>
              <a:t>的</a:t>
            </a:r>
            <a:r>
              <a:rPr kumimoji="1" lang="en-US" altLang="zh-CN" sz="2800" b="1" dirty="0">
                <a:latin typeface="Times New Roman" panose="02020603050405020304" pitchFamily="18" charset="0"/>
                <a:cs typeface="Times New Roman" panose="02020603050405020304" pitchFamily="18" charset="0"/>
              </a:rPr>
              <a:t>(</a:t>
            </a:r>
            <a:r>
              <a:rPr kumimoji="1" lang="en-US" altLang="zh-CN" sz="2800" dirty="0">
                <a:latin typeface="Times New Roman" panose="02020603050405020304" pitchFamily="18" charset="0"/>
                <a:cs typeface="Times New Roman" panose="02020603050405020304" pitchFamily="18" charset="0"/>
              </a:rPr>
              <a:t>Stable</a:t>
            </a:r>
            <a:r>
              <a:rPr kumimoji="1" lang="en-US" altLang="zh-CN" sz="2800" b="1" dirty="0">
                <a:latin typeface="Times New Roman" panose="02020603050405020304" pitchFamily="18" charset="0"/>
                <a:cs typeface="Times New Roman" panose="02020603050405020304" pitchFamily="18" charset="0"/>
              </a:rPr>
              <a:t>)</a:t>
            </a:r>
            <a:r>
              <a:rPr kumimoji="1" lang="en-US" altLang="zh-CN" sz="2800" b="1" dirty="0">
                <a:solidFill>
                  <a:srgbClr val="FFFF00"/>
                </a:solidFill>
                <a:latin typeface="Times New Roman" panose="02020603050405020304" pitchFamily="18" charset="0"/>
                <a:cs typeface="Times New Roman" panose="02020603050405020304" pitchFamily="18" charset="0"/>
              </a:rPr>
              <a:t> </a:t>
            </a:r>
            <a:r>
              <a:rPr kumimoji="1" lang="zh-CN" altLang="en-US" sz="2800" dirty="0">
                <a:latin typeface="Times New Roman" panose="02020603050405020304" pitchFamily="18" charset="0"/>
                <a:cs typeface="Times New Roman" panose="02020603050405020304" pitchFamily="18" charset="0"/>
              </a:rPr>
              <a:t>，否则是</a:t>
            </a:r>
            <a:r>
              <a:rPr kumimoji="1" lang="zh-CN" altLang="en-US" sz="2800" b="1" dirty="0">
                <a:solidFill>
                  <a:srgbClr val="FFFF00"/>
                </a:solidFill>
                <a:latin typeface="Times New Roman" panose="02020603050405020304" pitchFamily="18" charset="0"/>
                <a:cs typeface="Times New Roman" panose="02020603050405020304" pitchFamily="18" charset="0"/>
              </a:rPr>
              <a:t>不稳定</a:t>
            </a:r>
            <a:r>
              <a:rPr kumimoji="1" lang="zh-CN" altLang="en-US" sz="2800" b="1" dirty="0">
                <a:latin typeface="Times New Roman" panose="02020603050405020304" pitchFamily="18" charset="0"/>
                <a:cs typeface="Times New Roman" panose="02020603050405020304" pitchFamily="18" charset="0"/>
              </a:rPr>
              <a:t>的</a:t>
            </a:r>
            <a:r>
              <a:rPr kumimoji="1" lang="en-US" altLang="zh-CN" sz="2800" b="1" dirty="0">
                <a:latin typeface="Times New Roman" panose="02020603050405020304" pitchFamily="18" charset="0"/>
                <a:cs typeface="Times New Roman" panose="02020603050405020304" pitchFamily="18" charset="0"/>
              </a:rPr>
              <a:t>(</a:t>
            </a:r>
            <a:r>
              <a:rPr kumimoji="1" lang="en-US" altLang="zh-CN" sz="2800" dirty="0">
                <a:latin typeface="Times New Roman" panose="02020603050405020304" pitchFamily="18" charset="0"/>
                <a:cs typeface="Times New Roman" panose="02020603050405020304" pitchFamily="18" charset="0"/>
              </a:rPr>
              <a:t>Unstable</a:t>
            </a:r>
            <a:r>
              <a:rPr kumimoji="1" lang="en-US" altLang="zh-CN" sz="2800" b="1" dirty="0">
                <a:latin typeface="Times New Roman" panose="02020603050405020304" pitchFamily="18" charset="0"/>
                <a:cs typeface="Times New Roman" panose="02020603050405020304" pitchFamily="18" charset="0"/>
              </a:rPr>
              <a:t>) </a:t>
            </a:r>
            <a:r>
              <a:rPr kumimoji="1" lang="zh-CN" altLang="en-US" sz="2800" dirty="0">
                <a:latin typeface="Times New Roman" panose="02020603050405020304" pitchFamily="18" charset="0"/>
                <a:cs typeface="Times New Roman" panose="02020603050405020304" pitchFamily="18" charset="0"/>
              </a:rPr>
              <a:t>。</a:t>
            </a:r>
          </a:p>
        </p:txBody>
      </p:sp>
      <p:sp>
        <p:nvSpPr>
          <p:cNvPr id="58375" name="Text Box 7"/>
          <p:cNvSpPr txBox="1">
            <a:spLocks noChangeArrowheads="1"/>
          </p:cNvSpPr>
          <p:nvPr/>
        </p:nvSpPr>
        <p:spPr bwMode="auto">
          <a:xfrm>
            <a:off x="360000" y="3933056"/>
            <a:ext cx="7587223" cy="212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spcBef>
                <a:spcPct val="50000"/>
              </a:spcBef>
            </a:pPr>
            <a:r>
              <a:rPr lang="zh-CN" altLang="en-US" sz="2400" dirty="0"/>
              <a:t>例如：</a:t>
            </a:r>
          </a:p>
          <a:p>
            <a:pPr>
              <a:spcBef>
                <a:spcPct val="50000"/>
              </a:spcBef>
            </a:pPr>
            <a:r>
              <a:rPr lang="zh-CN" altLang="en-US" sz="2400" dirty="0"/>
              <a:t>排序前：</a:t>
            </a:r>
            <a:r>
              <a:rPr lang="en-US" altLang="zh-CN" sz="2400" dirty="0"/>
              <a:t>20 48 </a:t>
            </a:r>
            <a:r>
              <a:rPr lang="en-US" altLang="zh-CN" sz="2400" b="1" dirty="0">
                <a:solidFill>
                  <a:srgbClr val="FFFF00"/>
                </a:solidFill>
              </a:rPr>
              <a:t>25</a:t>
            </a:r>
            <a:r>
              <a:rPr lang="en-US" altLang="zh-CN" sz="2400" dirty="0">
                <a:solidFill>
                  <a:srgbClr val="FFFF00"/>
                </a:solidFill>
              </a:rPr>
              <a:t> </a:t>
            </a:r>
            <a:r>
              <a:rPr lang="en-US" altLang="zh-CN" sz="2400" dirty="0"/>
              <a:t>97  27  </a:t>
            </a:r>
            <a:r>
              <a:rPr lang="en-US" altLang="zh-CN" sz="2400" b="1" dirty="0">
                <a:solidFill>
                  <a:srgbClr val="FFFF00"/>
                </a:solidFill>
              </a:rPr>
              <a:t>25*</a:t>
            </a:r>
            <a:r>
              <a:rPr lang="en-US" altLang="zh-CN" sz="2400" dirty="0"/>
              <a:t>  102  3  38</a:t>
            </a:r>
          </a:p>
          <a:p>
            <a:pPr>
              <a:spcBef>
                <a:spcPct val="50000"/>
              </a:spcBef>
            </a:pPr>
            <a:r>
              <a:rPr lang="zh-CN" altLang="en-US" sz="2400" dirty="0"/>
              <a:t>排序后：</a:t>
            </a:r>
            <a:r>
              <a:rPr lang="en-US" altLang="zh-CN" sz="2400" dirty="0"/>
              <a:t>3  20  </a:t>
            </a:r>
            <a:r>
              <a:rPr lang="en-US" altLang="zh-CN" sz="2400" b="1" dirty="0">
                <a:solidFill>
                  <a:srgbClr val="FFFF00"/>
                </a:solidFill>
              </a:rPr>
              <a:t>25  25*</a:t>
            </a:r>
            <a:r>
              <a:rPr lang="en-US" altLang="zh-CN" sz="2400" dirty="0"/>
              <a:t>  27  38  48  97  102   (</a:t>
            </a:r>
            <a:r>
              <a:rPr lang="zh-CN" altLang="en-US" sz="2400" dirty="0"/>
              <a:t>稳定的</a:t>
            </a:r>
            <a:r>
              <a:rPr lang="en-US" altLang="zh-CN" sz="2400" dirty="0"/>
              <a:t>)</a:t>
            </a:r>
          </a:p>
          <a:p>
            <a:pPr>
              <a:spcBef>
                <a:spcPct val="50000"/>
              </a:spcBef>
            </a:pPr>
            <a:r>
              <a:rPr lang="en-US" altLang="zh-CN" sz="2400" dirty="0"/>
              <a:t>	3  20  </a:t>
            </a:r>
            <a:r>
              <a:rPr lang="en-US" altLang="zh-CN" sz="2400" b="1" dirty="0">
                <a:solidFill>
                  <a:srgbClr val="FFFF00"/>
                </a:solidFill>
              </a:rPr>
              <a:t>25*  25 </a:t>
            </a:r>
            <a:r>
              <a:rPr lang="en-US" altLang="zh-CN" sz="2400" dirty="0"/>
              <a:t> 27  38  48  97  102   (</a:t>
            </a:r>
            <a:r>
              <a:rPr lang="zh-CN" altLang="en-US" sz="2400" dirty="0"/>
              <a:t>不稳定的</a:t>
            </a:r>
            <a:r>
              <a:rPr lang="en-US" altLang="zh-CN" sz="2400" dirty="0"/>
              <a:t>)</a:t>
            </a:r>
          </a:p>
        </p:txBody>
      </p:sp>
      <p:sp>
        <p:nvSpPr>
          <p:cNvPr id="58376" name="Rectangle 8"/>
          <p:cNvSpPr>
            <a:spLocks noChangeArrowheads="1"/>
          </p:cNvSpPr>
          <p:nvPr/>
        </p:nvSpPr>
        <p:spPr bwMode="auto">
          <a:xfrm>
            <a:off x="457200" y="277813"/>
            <a:ext cx="82296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zh-CN" sz="3600" b="1" dirty="0">
                <a:solidFill>
                  <a:srgbClr val="FFFF00"/>
                </a:solidFill>
                <a:cs typeface="Arial" panose="020B0604020202020204" pitchFamily="34" charset="0"/>
              </a:rPr>
              <a:t>9.1 Definition and notations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zh-CN"/>
              <a:t>The </a:t>
            </a:r>
            <a:r>
              <a:rPr lang="en-US" altLang="en-US"/>
              <a:t>essence</a:t>
            </a:r>
            <a:r>
              <a:rPr lang="en-US" altLang="zh-CN"/>
              <a:t> of quick sorting</a:t>
            </a:r>
          </a:p>
        </p:txBody>
      </p:sp>
      <p:sp>
        <p:nvSpPr>
          <p:cNvPr id="210949" name="Rectangle 5"/>
          <p:cNvSpPr>
            <a:spLocks noChangeArrowheads="1"/>
          </p:cNvSpPr>
          <p:nvPr/>
        </p:nvSpPr>
        <p:spPr bwMode="auto">
          <a:xfrm>
            <a:off x="1738313" y="1412875"/>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49</a:t>
            </a:r>
          </a:p>
        </p:txBody>
      </p:sp>
      <p:sp>
        <p:nvSpPr>
          <p:cNvPr id="210950" name="Rectangle 6"/>
          <p:cNvSpPr>
            <a:spLocks noChangeArrowheads="1"/>
          </p:cNvSpPr>
          <p:nvPr/>
        </p:nvSpPr>
        <p:spPr bwMode="auto">
          <a:xfrm>
            <a:off x="2551113" y="1412875"/>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10951" name="Rectangle 7"/>
          <p:cNvSpPr>
            <a:spLocks noChangeArrowheads="1"/>
          </p:cNvSpPr>
          <p:nvPr/>
        </p:nvSpPr>
        <p:spPr bwMode="auto">
          <a:xfrm>
            <a:off x="3365500" y="1412875"/>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10952" name="Rectangle 8"/>
          <p:cNvSpPr>
            <a:spLocks noChangeArrowheads="1"/>
          </p:cNvSpPr>
          <p:nvPr/>
        </p:nvSpPr>
        <p:spPr bwMode="auto">
          <a:xfrm>
            <a:off x="4178300" y="1412875"/>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10953" name="Rectangle 9"/>
          <p:cNvSpPr>
            <a:spLocks noChangeArrowheads="1"/>
          </p:cNvSpPr>
          <p:nvPr/>
        </p:nvSpPr>
        <p:spPr bwMode="auto">
          <a:xfrm>
            <a:off x="4992688" y="1412875"/>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76</a:t>
            </a:r>
          </a:p>
        </p:txBody>
      </p:sp>
      <p:sp>
        <p:nvSpPr>
          <p:cNvPr id="210954" name="Rectangle 10"/>
          <p:cNvSpPr>
            <a:spLocks noChangeArrowheads="1"/>
          </p:cNvSpPr>
          <p:nvPr/>
        </p:nvSpPr>
        <p:spPr bwMode="auto">
          <a:xfrm>
            <a:off x="5805488" y="1412875"/>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10955" name="Rectangle 11"/>
          <p:cNvSpPr>
            <a:spLocks noChangeArrowheads="1"/>
          </p:cNvSpPr>
          <p:nvPr/>
        </p:nvSpPr>
        <p:spPr bwMode="auto">
          <a:xfrm>
            <a:off x="6619875" y="1412875"/>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27</a:t>
            </a:r>
          </a:p>
        </p:txBody>
      </p:sp>
      <p:sp>
        <p:nvSpPr>
          <p:cNvPr id="210956" name="Rectangle 12"/>
          <p:cNvSpPr>
            <a:spLocks noChangeArrowheads="1"/>
          </p:cNvSpPr>
          <p:nvPr/>
        </p:nvSpPr>
        <p:spPr bwMode="auto">
          <a:xfrm>
            <a:off x="7385050" y="1412875"/>
            <a:ext cx="571500"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49*</a:t>
            </a:r>
          </a:p>
        </p:txBody>
      </p:sp>
      <p:sp>
        <p:nvSpPr>
          <p:cNvPr id="210961" name="Text Box 17"/>
          <p:cNvSpPr txBox="1">
            <a:spLocks noChangeArrowheads="1"/>
          </p:cNvSpPr>
          <p:nvPr/>
        </p:nvSpPr>
        <p:spPr bwMode="auto">
          <a:xfrm>
            <a:off x="107950" y="1335088"/>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400"/>
              <a:t>Original</a:t>
            </a:r>
          </a:p>
        </p:txBody>
      </p:sp>
      <p:grpSp>
        <p:nvGrpSpPr>
          <p:cNvPr id="210962" name="Group 18"/>
          <p:cNvGrpSpPr/>
          <p:nvPr/>
        </p:nvGrpSpPr>
        <p:grpSpPr bwMode="auto">
          <a:xfrm>
            <a:off x="1763713" y="2349500"/>
            <a:ext cx="6169025" cy="406400"/>
            <a:chOff x="1282" y="1949"/>
            <a:chExt cx="3886" cy="256"/>
          </a:xfrm>
        </p:grpSpPr>
        <p:sp>
          <p:nvSpPr>
            <p:cNvPr id="210963" name="Rectangle 19"/>
            <p:cNvSpPr>
              <a:spLocks noChangeArrowheads="1"/>
            </p:cNvSpPr>
            <p:nvPr/>
          </p:nvSpPr>
          <p:spPr bwMode="auto">
            <a:xfrm>
              <a:off x="1282" y="194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10964" name="Rectangle 20"/>
            <p:cNvSpPr>
              <a:spLocks noChangeArrowheads="1"/>
            </p:cNvSpPr>
            <p:nvPr/>
          </p:nvSpPr>
          <p:spPr bwMode="auto">
            <a:xfrm>
              <a:off x="1787" y="1949"/>
              <a:ext cx="298" cy="256"/>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27</a:t>
              </a:r>
            </a:p>
          </p:txBody>
        </p:sp>
        <p:sp>
          <p:nvSpPr>
            <p:cNvPr id="210965" name="Rectangle 21"/>
            <p:cNvSpPr>
              <a:spLocks noChangeArrowheads="1"/>
            </p:cNvSpPr>
            <p:nvPr/>
          </p:nvSpPr>
          <p:spPr bwMode="auto">
            <a:xfrm>
              <a:off x="2292" y="194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10966" name="Rectangle 22"/>
            <p:cNvSpPr>
              <a:spLocks noChangeArrowheads="1"/>
            </p:cNvSpPr>
            <p:nvPr/>
          </p:nvSpPr>
          <p:spPr bwMode="auto">
            <a:xfrm>
              <a:off x="3292" y="1949"/>
              <a:ext cx="360" cy="256"/>
            </a:xfrm>
            <a:prstGeom prst="rect">
              <a:avLst/>
            </a:prstGeom>
            <a:solidFill>
              <a:schemeClr va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49*</a:t>
              </a:r>
            </a:p>
          </p:txBody>
        </p:sp>
        <p:sp>
          <p:nvSpPr>
            <p:cNvPr id="210967" name="Rectangle 23"/>
            <p:cNvSpPr>
              <a:spLocks noChangeArrowheads="1"/>
            </p:cNvSpPr>
            <p:nvPr/>
          </p:nvSpPr>
          <p:spPr bwMode="auto">
            <a:xfrm>
              <a:off x="3828" y="194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10968" name="Rectangle 24"/>
            <p:cNvSpPr>
              <a:spLocks noChangeArrowheads="1"/>
            </p:cNvSpPr>
            <p:nvPr/>
          </p:nvSpPr>
          <p:spPr bwMode="auto">
            <a:xfrm>
              <a:off x="4333" y="1949"/>
              <a:ext cx="298" cy="256"/>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76</a:t>
              </a:r>
            </a:p>
          </p:txBody>
        </p:sp>
        <p:sp>
          <p:nvSpPr>
            <p:cNvPr id="210969" name="Rectangle 25"/>
            <p:cNvSpPr>
              <a:spLocks noChangeArrowheads="1"/>
            </p:cNvSpPr>
            <p:nvPr/>
          </p:nvSpPr>
          <p:spPr bwMode="auto">
            <a:xfrm>
              <a:off x="4870" y="194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10970" name="Rectangle 26"/>
            <p:cNvSpPr>
              <a:spLocks noChangeArrowheads="1"/>
            </p:cNvSpPr>
            <p:nvPr/>
          </p:nvSpPr>
          <p:spPr bwMode="auto">
            <a:xfrm>
              <a:off x="2797" y="1949"/>
              <a:ext cx="318" cy="256"/>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49</a:t>
              </a:r>
            </a:p>
          </p:txBody>
        </p:sp>
      </p:grpSp>
      <p:grpSp>
        <p:nvGrpSpPr>
          <p:cNvPr id="2" name="组合 1"/>
          <p:cNvGrpSpPr/>
          <p:nvPr/>
        </p:nvGrpSpPr>
        <p:grpSpPr>
          <a:xfrm>
            <a:off x="2771775" y="3068638"/>
            <a:ext cx="3852863" cy="3563937"/>
            <a:chOff x="2771775" y="3068638"/>
            <a:chExt cx="3852863" cy="3563937"/>
          </a:xfrm>
        </p:grpSpPr>
        <p:sp>
          <p:nvSpPr>
            <p:cNvPr id="210971" name="Oval 27"/>
            <p:cNvSpPr>
              <a:spLocks noChangeArrowheads="1"/>
            </p:cNvSpPr>
            <p:nvPr/>
          </p:nvSpPr>
          <p:spPr bwMode="auto">
            <a:xfrm>
              <a:off x="4427538" y="3068638"/>
              <a:ext cx="539750" cy="53975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46800" anchor="ctr"/>
            <a:lstStyle/>
            <a:p>
              <a:pPr algn="ctr"/>
              <a:r>
                <a:rPr lang="en-US" altLang="zh-CN" sz="2400" b="1" dirty="0">
                  <a:solidFill>
                    <a:srgbClr val="FFFF00"/>
                  </a:solidFill>
                </a:rPr>
                <a:t>49</a:t>
              </a:r>
            </a:p>
          </p:txBody>
        </p:sp>
        <p:sp>
          <p:nvSpPr>
            <p:cNvPr id="210972" name="Oval 28"/>
            <p:cNvSpPr>
              <a:spLocks noChangeArrowheads="1"/>
            </p:cNvSpPr>
            <p:nvPr/>
          </p:nvSpPr>
          <p:spPr bwMode="auto">
            <a:xfrm>
              <a:off x="3322638" y="4041775"/>
              <a:ext cx="539750" cy="53975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46800" anchor="ctr"/>
            <a:lstStyle/>
            <a:p>
              <a:pPr algn="ctr"/>
              <a:r>
                <a:rPr lang="en-US" altLang="zh-CN" sz="2400" b="1">
                  <a:solidFill>
                    <a:srgbClr val="FFFF00"/>
                  </a:solidFill>
                </a:rPr>
                <a:t>27</a:t>
              </a:r>
            </a:p>
          </p:txBody>
        </p:sp>
        <p:sp>
          <p:nvSpPr>
            <p:cNvPr id="210973" name="Oval 29"/>
            <p:cNvSpPr>
              <a:spLocks noChangeArrowheads="1"/>
            </p:cNvSpPr>
            <p:nvPr/>
          </p:nvSpPr>
          <p:spPr bwMode="auto">
            <a:xfrm>
              <a:off x="5532438" y="4114800"/>
              <a:ext cx="539750" cy="53975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46800" anchor="ctr"/>
            <a:lstStyle/>
            <a:p>
              <a:pPr algn="ctr"/>
              <a:r>
                <a:rPr lang="en-US" altLang="zh-CN" sz="2400" b="1">
                  <a:solidFill>
                    <a:srgbClr val="FFFF00"/>
                  </a:solidFill>
                </a:rPr>
                <a:t>76</a:t>
              </a:r>
            </a:p>
          </p:txBody>
        </p:sp>
        <p:sp>
          <p:nvSpPr>
            <p:cNvPr id="210974" name="Oval 30"/>
            <p:cNvSpPr>
              <a:spLocks noChangeArrowheads="1"/>
            </p:cNvSpPr>
            <p:nvPr/>
          </p:nvSpPr>
          <p:spPr bwMode="auto">
            <a:xfrm>
              <a:off x="6084888" y="5157788"/>
              <a:ext cx="539750" cy="53975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46800" anchor="ctr"/>
            <a:lstStyle/>
            <a:p>
              <a:pPr algn="ctr"/>
              <a:r>
                <a:rPr lang="en-US" altLang="zh-CN" sz="2400" b="1">
                  <a:solidFill>
                    <a:srgbClr val="FFFF00"/>
                  </a:solidFill>
                </a:rPr>
                <a:t>97</a:t>
              </a:r>
            </a:p>
          </p:txBody>
        </p:sp>
        <p:sp>
          <p:nvSpPr>
            <p:cNvPr id="210975" name="Oval 31"/>
            <p:cNvSpPr>
              <a:spLocks noChangeArrowheads="1"/>
            </p:cNvSpPr>
            <p:nvPr/>
          </p:nvSpPr>
          <p:spPr bwMode="auto">
            <a:xfrm>
              <a:off x="4979988" y="5157788"/>
              <a:ext cx="539750" cy="53975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46800" anchor="ctr"/>
            <a:lstStyle/>
            <a:p>
              <a:pPr algn="ctr"/>
              <a:r>
                <a:rPr lang="en-US" altLang="zh-CN" sz="2400" b="1">
                  <a:solidFill>
                    <a:srgbClr val="FFFF00"/>
                  </a:solidFill>
                </a:rPr>
                <a:t>49*</a:t>
              </a:r>
            </a:p>
          </p:txBody>
        </p:sp>
        <p:sp>
          <p:nvSpPr>
            <p:cNvPr id="210976" name="Oval 32"/>
            <p:cNvSpPr>
              <a:spLocks noChangeArrowheads="1"/>
            </p:cNvSpPr>
            <p:nvPr/>
          </p:nvSpPr>
          <p:spPr bwMode="auto">
            <a:xfrm>
              <a:off x="3875088" y="5157788"/>
              <a:ext cx="539750" cy="53975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46800" anchor="ctr"/>
            <a:lstStyle/>
            <a:p>
              <a:pPr algn="ctr"/>
              <a:r>
                <a:rPr lang="en-US" altLang="zh-CN" sz="2400" b="1">
                  <a:solidFill>
                    <a:srgbClr val="FFFF00"/>
                  </a:solidFill>
                </a:rPr>
                <a:t>38</a:t>
              </a:r>
            </a:p>
          </p:txBody>
        </p:sp>
        <p:sp>
          <p:nvSpPr>
            <p:cNvPr id="210977" name="Oval 33"/>
            <p:cNvSpPr>
              <a:spLocks noChangeArrowheads="1"/>
            </p:cNvSpPr>
            <p:nvPr/>
          </p:nvSpPr>
          <p:spPr bwMode="auto">
            <a:xfrm>
              <a:off x="2771775" y="5157788"/>
              <a:ext cx="539750" cy="53975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46800" anchor="ctr"/>
            <a:lstStyle/>
            <a:p>
              <a:pPr algn="ctr"/>
              <a:r>
                <a:rPr lang="en-US" altLang="zh-CN" sz="2400" b="1">
                  <a:solidFill>
                    <a:srgbClr val="FFFF00"/>
                  </a:solidFill>
                </a:rPr>
                <a:t>13</a:t>
              </a:r>
            </a:p>
          </p:txBody>
        </p:sp>
        <p:sp>
          <p:nvSpPr>
            <p:cNvPr id="210978" name="Oval 34"/>
            <p:cNvSpPr>
              <a:spLocks noChangeArrowheads="1"/>
            </p:cNvSpPr>
            <p:nvPr/>
          </p:nvSpPr>
          <p:spPr bwMode="auto">
            <a:xfrm>
              <a:off x="5580063" y="6092825"/>
              <a:ext cx="539750" cy="53975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46800" anchor="ctr"/>
            <a:lstStyle/>
            <a:p>
              <a:pPr algn="ctr"/>
              <a:r>
                <a:rPr lang="en-US" altLang="zh-CN" sz="2400" b="1">
                  <a:solidFill>
                    <a:srgbClr val="FFFF00"/>
                  </a:solidFill>
                </a:rPr>
                <a:t>65</a:t>
              </a:r>
            </a:p>
          </p:txBody>
        </p:sp>
        <p:cxnSp>
          <p:nvCxnSpPr>
            <p:cNvPr id="210979" name="AutoShape 35"/>
            <p:cNvCxnSpPr>
              <a:cxnSpLocks noChangeShapeType="1"/>
              <a:stCxn id="210971" idx="2"/>
              <a:endCxn id="210972" idx="0"/>
            </p:cNvCxnSpPr>
            <p:nvPr/>
          </p:nvCxnSpPr>
          <p:spPr bwMode="auto">
            <a:xfrm flipH="1">
              <a:off x="3592513" y="3338513"/>
              <a:ext cx="835025" cy="703262"/>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80" name="AutoShape 36"/>
            <p:cNvCxnSpPr>
              <a:cxnSpLocks noChangeShapeType="1"/>
              <a:stCxn id="210972" idx="3"/>
            </p:cNvCxnSpPr>
            <p:nvPr/>
          </p:nvCxnSpPr>
          <p:spPr bwMode="auto">
            <a:xfrm flipH="1">
              <a:off x="3105150" y="4502150"/>
              <a:ext cx="296863" cy="64452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81" name="AutoShape 37"/>
            <p:cNvCxnSpPr>
              <a:cxnSpLocks noChangeShapeType="1"/>
              <a:stCxn id="210972" idx="5"/>
              <a:endCxn id="210976" idx="0"/>
            </p:cNvCxnSpPr>
            <p:nvPr/>
          </p:nvCxnSpPr>
          <p:spPr bwMode="auto">
            <a:xfrm>
              <a:off x="3783013" y="4502150"/>
              <a:ext cx="361950" cy="655638"/>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82" name="AutoShape 38"/>
            <p:cNvCxnSpPr>
              <a:cxnSpLocks noChangeShapeType="1"/>
              <a:stCxn id="210973" idx="3"/>
              <a:endCxn id="210975" idx="0"/>
            </p:cNvCxnSpPr>
            <p:nvPr/>
          </p:nvCxnSpPr>
          <p:spPr bwMode="auto">
            <a:xfrm flipH="1">
              <a:off x="5249863" y="4575175"/>
              <a:ext cx="361950" cy="582613"/>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83" name="AutoShape 39"/>
            <p:cNvCxnSpPr>
              <a:cxnSpLocks noChangeShapeType="1"/>
              <a:stCxn id="210971" idx="6"/>
              <a:endCxn id="210973" idx="0"/>
            </p:cNvCxnSpPr>
            <p:nvPr/>
          </p:nvCxnSpPr>
          <p:spPr bwMode="auto">
            <a:xfrm>
              <a:off x="4967288" y="3338513"/>
              <a:ext cx="835025" cy="776287"/>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84" name="AutoShape 40"/>
            <p:cNvCxnSpPr>
              <a:cxnSpLocks noChangeShapeType="1"/>
              <a:stCxn id="210978" idx="1"/>
              <a:endCxn id="210975" idx="5"/>
            </p:cNvCxnSpPr>
            <p:nvPr/>
          </p:nvCxnSpPr>
          <p:spPr bwMode="auto">
            <a:xfrm flipH="1" flipV="1">
              <a:off x="5440363" y="5618163"/>
              <a:ext cx="219075" cy="554037"/>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85" name="AutoShape 41"/>
            <p:cNvCxnSpPr>
              <a:cxnSpLocks noChangeShapeType="1"/>
              <a:stCxn id="210973" idx="5"/>
              <a:endCxn id="210974" idx="0"/>
            </p:cNvCxnSpPr>
            <p:nvPr/>
          </p:nvCxnSpPr>
          <p:spPr bwMode="auto">
            <a:xfrm>
              <a:off x="5992813" y="4575175"/>
              <a:ext cx="361950" cy="582613"/>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0986" name="Text Box 42"/>
          <p:cNvSpPr txBox="1">
            <a:spLocks noChangeArrowheads="1"/>
          </p:cNvSpPr>
          <p:nvPr/>
        </p:nvSpPr>
        <p:spPr bwMode="auto">
          <a:xfrm>
            <a:off x="107950" y="2368550"/>
            <a:ext cx="1046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400"/>
              <a:t>Result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10962"/>
                                        </p:tgtEl>
                                        <p:attrNameLst>
                                          <p:attrName>style.visibility</p:attrName>
                                        </p:attrNameLst>
                                      </p:cBhvr>
                                      <p:to>
                                        <p:strVal val="visible"/>
                                      </p:to>
                                    </p:set>
                                    <p:animEffect transition="in" filter="barn(outVertical)">
                                      <p:cBhvr>
                                        <p:cTn id="7" dur="500"/>
                                        <p:tgtEl>
                                          <p:spTgt spid="21096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zh-CN" dirty="0"/>
              <a:t>Algorithm outline</a:t>
            </a:r>
            <a:endParaRPr lang="zh-CN" altLang="en-US" dirty="0"/>
          </a:p>
        </p:txBody>
      </p:sp>
      <p:sp>
        <p:nvSpPr>
          <p:cNvPr id="177157" name="Text Box 5"/>
          <p:cNvSpPr txBox="1">
            <a:spLocks noChangeArrowheads="1"/>
          </p:cNvSpPr>
          <p:nvPr/>
        </p:nvSpPr>
        <p:spPr bwMode="auto">
          <a:xfrm>
            <a:off x="468313" y="1752600"/>
            <a:ext cx="8280400" cy="4664075"/>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CC"/>
                </a:solidFill>
                <a:miter lim="800000"/>
                <a:headEnd/>
                <a:tailEnd/>
              </a14:hiddenLine>
            </a:ext>
          </a:extLst>
        </p:spPr>
        <p:txBody>
          <a:bodyPr>
            <a:spAutoFit/>
          </a:bodyPr>
          <a:lstStyle/>
          <a:p>
            <a:pPr eaLnBrk="0" hangingPunct="0"/>
            <a:r>
              <a:rPr kumimoji="1" lang="en-US" altLang="zh-CN" sz="3000" b="1" i="1">
                <a:solidFill>
                  <a:srgbClr val="CC3300"/>
                </a:solidFill>
                <a:latin typeface="Times New Roman" panose="02020603050405020304" pitchFamily="18" charset="0"/>
                <a:ea typeface="仿宋_GB2312" pitchFamily="49" charset="-122"/>
              </a:rPr>
              <a:t>QuickSort</a:t>
            </a:r>
            <a:r>
              <a:rPr kumimoji="1" lang="en-US" altLang="zh-CN" sz="3000" b="1">
                <a:solidFill>
                  <a:srgbClr val="CC3300"/>
                </a:solidFill>
                <a:latin typeface="Times New Roman" panose="02020603050405020304" pitchFamily="18" charset="0"/>
                <a:ea typeface="仿宋_GB2312" pitchFamily="49" charset="-122"/>
              </a:rPr>
              <a:t> ( </a:t>
            </a:r>
            <a:r>
              <a:rPr kumimoji="1" lang="en-US" altLang="zh-CN" sz="3000" b="1" i="1">
                <a:solidFill>
                  <a:srgbClr val="CC3300"/>
                </a:solidFill>
                <a:latin typeface="Times New Roman" panose="02020603050405020304" pitchFamily="18" charset="0"/>
                <a:ea typeface="仿宋_GB2312" pitchFamily="49" charset="-122"/>
              </a:rPr>
              <a:t>List </a:t>
            </a:r>
            <a:r>
              <a:rPr kumimoji="1" lang="en-US" altLang="zh-CN" sz="3000" b="1">
                <a:solidFill>
                  <a:srgbClr val="CC3300"/>
                </a:solidFill>
                <a:latin typeface="Times New Roman" panose="02020603050405020304" pitchFamily="18" charset="0"/>
                <a:ea typeface="仿宋_GB2312" pitchFamily="49" charset="-122"/>
              </a:rPr>
              <a:t>) {</a:t>
            </a:r>
          </a:p>
          <a:p>
            <a:pPr eaLnBrk="0" hangingPunct="0"/>
            <a:r>
              <a:rPr kumimoji="1" lang="en-US" altLang="zh-CN" sz="3000" b="1">
                <a:solidFill>
                  <a:srgbClr val="CC3300"/>
                </a:solidFill>
                <a:latin typeface="Times New Roman" panose="02020603050405020304" pitchFamily="18" charset="0"/>
                <a:ea typeface="仿宋_GB2312" pitchFamily="49" charset="-122"/>
              </a:rPr>
              <a:t>     if ( </a:t>
            </a:r>
            <a:r>
              <a:rPr kumimoji="1" lang="en-US" altLang="zh-CN" sz="3000" b="1" i="1">
                <a:solidFill>
                  <a:srgbClr val="008080"/>
                </a:solidFill>
                <a:latin typeface="Times New Roman" panose="02020603050405020304" pitchFamily="18" charset="0"/>
                <a:ea typeface="仿宋_GB2312" pitchFamily="49" charset="-122"/>
              </a:rPr>
              <a:t>List</a:t>
            </a:r>
            <a:r>
              <a:rPr kumimoji="1" lang="zh-CN" altLang="en-US" sz="3000" b="1">
                <a:solidFill>
                  <a:srgbClr val="008080"/>
                </a:solidFill>
                <a:latin typeface="Times New Roman" panose="02020603050405020304" pitchFamily="18" charset="0"/>
                <a:ea typeface="仿宋_GB2312" pitchFamily="49" charset="-122"/>
              </a:rPr>
              <a:t>的长度大于</a:t>
            </a:r>
            <a:r>
              <a:rPr kumimoji="1" lang="en-US" altLang="zh-CN" sz="3000" b="1">
                <a:solidFill>
                  <a:srgbClr val="008080"/>
                </a:solidFill>
                <a:latin typeface="Times New Roman" panose="02020603050405020304" pitchFamily="18" charset="0"/>
                <a:ea typeface="仿宋_GB2312" pitchFamily="49" charset="-122"/>
              </a:rPr>
              <a:t>1</a:t>
            </a:r>
            <a:r>
              <a:rPr kumimoji="1" lang="en-US" altLang="zh-CN" sz="3000" b="1">
                <a:solidFill>
                  <a:srgbClr val="CC3300"/>
                </a:solidFill>
                <a:latin typeface="Times New Roman" panose="02020603050405020304" pitchFamily="18" charset="0"/>
                <a:ea typeface="仿宋_GB2312" pitchFamily="49" charset="-122"/>
              </a:rPr>
              <a:t>) {</a:t>
            </a:r>
          </a:p>
          <a:p>
            <a:pPr eaLnBrk="0" hangingPunct="0"/>
            <a:r>
              <a:rPr kumimoji="1" lang="en-US" altLang="zh-CN" sz="3000" b="1">
                <a:solidFill>
                  <a:srgbClr val="CC3300"/>
                </a:solidFill>
                <a:latin typeface="Times New Roman" panose="02020603050405020304" pitchFamily="18" charset="0"/>
                <a:ea typeface="仿宋_GB2312" pitchFamily="49" charset="-122"/>
              </a:rPr>
              <a:t>	</a:t>
            </a:r>
            <a:r>
              <a:rPr kumimoji="1" lang="zh-CN" altLang="en-US" sz="3000" b="1">
                <a:solidFill>
                  <a:srgbClr val="008080"/>
                </a:solidFill>
                <a:latin typeface="Times New Roman" panose="02020603050405020304" pitchFamily="18" charset="0"/>
                <a:ea typeface="仿宋_GB2312" pitchFamily="49" charset="-122"/>
              </a:rPr>
              <a:t>将序列</a:t>
            </a:r>
            <a:r>
              <a:rPr kumimoji="1" lang="en-US" altLang="zh-CN" sz="3000" b="1" i="1" u="sng">
                <a:solidFill>
                  <a:srgbClr val="008080"/>
                </a:solidFill>
                <a:latin typeface="Times New Roman" panose="02020603050405020304" pitchFamily="18" charset="0"/>
                <a:ea typeface="仿宋_GB2312" pitchFamily="49" charset="-122"/>
              </a:rPr>
              <a:t>List</a:t>
            </a:r>
            <a:r>
              <a:rPr kumimoji="1" lang="zh-CN" altLang="en-US" sz="3000" b="1">
                <a:solidFill>
                  <a:srgbClr val="008080"/>
                </a:solidFill>
                <a:latin typeface="Times New Roman" panose="02020603050405020304" pitchFamily="18" charset="0"/>
                <a:ea typeface="仿宋_GB2312" pitchFamily="49" charset="-122"/>
              </a:rPr>
              <a:t>划分为两个子序列</a:t>
            </a:r>
            <a:r>
              <a:rPr kumimoji="1" lang="en-US" altLang="zh-CN" sz="3000" b="1" i="1">
                <a:solidFill>
                  <a:srgbClr val="CC3300"/>
                </a:solidFill>
                <a:latin typeface="Times New Roman" panose="02020603050405020304" pitchFamily="18" charset="0"/>
                <a:ea typeface="仿宋_GB2312" pitchFamily="49" charset="-122"/>
              </a:rPr>
              <a:t>LeftList </a:t>
            </a:r>
            <a:r>
              <a:rPr kumimoji="1" lang="zh-CN" altLang="en-US" sz="3000" b="1">
                <a:solidFill>
                  <a:srgbClr val="CC3300"/>
                </a:solidFill>
                <a:latin typeface="Times New Roman" panose="02020603050405020304" pitchFamily="18" charset="0"/>
                <a:ea typeface="仿宋_GB2312" pitchFamily="49" charset="-122"/>
              </a:rPr>
              <a:t>和 </a:t>
            </a:r>
          </a:p>
          <a:p>
            <a:pPr eaLnBrk="0" hangingPunct="0"/>
            <a:r>
              <a:rPr kumimoji="1" lang="zh-CN" altLang="en-US" sz="3000" b="1">
                <a:solidFill>
                  <a:srgbClr val="CC3300"/>
                </a:solidFill>
                <a:latin typeface="Times New Roman" panose="02020603050405020304" pitchFamily="18" charset="0"/>
                <a:ea typeface="仿宋_GB2312" pitchFamily="49" charset="-122"/>
              </a:rPr>
              <a:t>         </a:t>
            </a:r>
            <a:r>
              <a:rPr kumimoji="1" lang="en-US" altLang="zh-CN" sz="3000" b="1" i="1">
                <a:solidFill>
                  <a:srgbClr val="CC3300"/>
                </a:solidFill>
                <a:latin typeface="Times New Roman" panose="02020603050405020304" pitchFamily="18" charset="0"/>
                <a:ea typeface="仿宋_GB2312" pitchFamily="49" charset="-122"/>
              </a:rPr>
              <a:t>RightList</a:t>
            </a:r>
            <a:r>
              <a:rPr kumimoji="1" lang="en-US" altLang="zh-CN" sz="3000" b="1">
                <a:solidFill>
                  <a:srgbClr val="CC3300"/>
                </a:solidFill>
                <a:latin typeface="Times New Roman" panose="02020603050405020304" pitchFamily="18" charset="0"/>
                <a:ea typeface="仿宋_GB2312" pitchFamily="49" charset="-122"/>
              </a:rPr>
              <a:t>;</a:t>
            </a:r>
          </a:p>
          <a:p>
            <a:pPr eaLnBrk="0" hangingPunct="0"/>
            <a:r>
              <a:rPr kumimoji="1" lang="en-US" altLang="zh-CN" sz="3000" b="1">
                <a:solidFill>
                  <a:srgbClr val="CC3300"/>
                </a:solidFill>
                <a:latin typeface="Times New Roman" panose="02020603050405020304" pitchFamily="18" charset="0"/>
                <a:ea typeface="仿宋_GB2312" pitchFamily="49" charset="-122"/>
              </a:rPr>
              <a:t>         </a:t>
            </a:r>
            <a:r>
              <a:rPr kumimoji="1" lang="en-US" altLang="zh-CN" sz="3000" b="1" i="1">
                <a:solidFill>
                  <a:srgbClr val="CC3300"/>
                </a:solidFill>
                <a:latin typeface="Times New Roman" panose="02020603050405020304" pitchFamily="18" charset="0"/>
                <a:ea typeface="仿宋_GB2312" pitchFamily="49" charset="-122"/>
              </a:rPr>
              <a:t>QuickSort</a:t>
            </a:r>
            <a:r>
              <a:rPr kumimoji="1" lang="en-US" altLang="zh-CN" sz="3000" b="1">
                <a:solidFill>
                  <a:srgbClr val="CC3300"/>
                </a:solidFill>
                <a:latin typeface="Times New Roman" panose="02020603050405020304" pitchFamily="18" charset="0"/>
                <a:ea typeface="仿宋_GB2312" pitchFamily="49" charset="-122"/>
              </a:rPr>
              <a:t> ( </a:t>
            </a:r>
            <a:r>
              <a:rPr kumimoji="1" lang="en-US" altLang="zh-CN" sz="3000" b="1" i="1">
                <a:solidFill>
                  <a:srgbClr val="CC3300"/>
                </a:solidFill>
                <a:latin typeface="Times New Roman" panose="02020603050405020304" pitchFamily="18" charset="0"/>
                <a:ea typeface="仿宋_GB2312" pitchFamily="49" charset="-122"/>
              </a:rPr>
              <a:t>LeftList</a:t>
            </a:r>
            <a:r>
              <a:rPr kumimoji="1" lang="en-US" altLang="zh-CN" sz="3000" b="1">
                <a:solidFill>
                  <a:srgbClr val="CC3300"/>
                </a:solidFill>
                <a:latin typeface="Times New Roman" panose="02020603050405020304" pitchFamily="18" charset="0"/>
                <a:ea typeface="仿宋_GB2312" pitchFamily="49" charset="-122"/>
              </a:rPr>
              <a:t> );</a:t>
            </a:r>
          </a:p>
          <a:p>
            <a:pPr eaLnBrk="0" hangingPunct="0"/>
            <a:r>
              <a:rPr kumimoji="1" lang="en-US" altLang="zh-CN" sz="3000" b="1">
                <a:solidFill>
                  <a:srgbClr val="CC3300"/>
                </a:solidFill>
                <a:latin typeface="Times New Roman" panose="02020603050405020304" pitchFamily="18" charset="0"/>
                <a:ea typeface="仿宋_GB2312" pitchFamily="49" charset="-122"/>
              </a:rPr>
              <a:t>         </a:t>
            </a:r>
            <a:r>
              <a:rPr kumimoji="1" lang="en-US" altLang="zh-CN" sz="3000" b="1" i="1">
                <a:solidFill>
                  <a:srgbClr val="CC3300"/>
                </a:solidFill>
                <a:latin typeface="Times New Roman" panose="02020603050405020304" pitchFamily="18" charset="0"/>
                <a:ea typeface="仿宋_GB2312" pitchFamily="49" charset="-122"/>
              </a:rPr>
              <a:t>QuickSort</a:t>
            </a:r>
            <a:r>
              <a:rPr kumimoji="1" lang="en-US" altLang="zh-CN" sz="3000" b="1">
                <a:solidFill>
                  <a:srgbClr val="CC3300"/>
                </a:solidFill>
                <a:latin typeface="Times New Roman" panose="02020603050405020304" pitchFamily="18" charset="0"/>
                <a:ea typeface="仿宋_GB2312" pitchFamily="49" charset="-122"/>
              </a:rPr>
              <a:t> ( </a:t>
            </a:r>
            <a:r>
              <a:rPr kumimoji="1" lang="en-US" altLang="zh-CN" sz="3000" b="1" i="1">
                <a:solidFill>
                  <a:srgbClr val="CC3300"/>
                </a:solidFill>
                <a:latin typeface="Times New Roman" panose="02020603050405020304" pitchFamily="18" charset="0"/>
                <a:ea typeface="仿宋_GB2312" pitchFamily="49" charset="-122"/>
              </a:rPr>
              <a:t>RightList </a:t>
            </a:r>
            <a:r>
              <a:rPr kumimoji="1" lang="en-US" altLang="zh-CN" sz="3000" b="1">
                <a:solidFill>
                  <a:srgbClr val="CC3300"/>
                </a:solidFill>
                <a:latin typeface="Times New Roman" panose="02020603050405020304" pitchFamily="18" charset="0"/>
                <a:ea typeface="仿宋_GB2312" pitchFamily="49" charset="-122"/>
              </a:rPr>
              <a:t>);	</a:t>
            </a:r>
          </a:p>
          <a:p>
            <a:pPr eaLnBrk="0" hangingPunct="0"/>
            <a:r>
              <a:rPr kumimoji="1" lang="en-US" altLang="zh-CN" sz="3000" b="1">
                <a:solidFill>
                  <a:srgbClr val="CC3300"/>
                </a:solidFill>
                <a:latin typeface="Times New Roman" panose="02020603050405020304" pitchFamily="18" charset="0"/>
                <a:ea typeface="仿宋_GB2312" pitchFamily="49" charset="-122"/>
              </a:rPr>
              <a:t>         </a:t>
            </a:r>
            <a:r>
              <a:rPr kumimoji="1" lang="zh-CN" altLang="en-US" sz="3000" b="1">
                <a:solidFill>
                  <a:srgbClr val="008080"/>
                </a:solidFill>
                <a:latin typeface="Times New Roman" panose="02020603050405020304" pitchFamily="18" charset="0"/>
                <a:ea typeface="仿宋_GB2312" pitchFamily="49" charset="-122"/>
              </a:rPr>
              <a:t>将两个子序列</a:t>
            </a:r>
            <a:r>
              <a:rPr kumimoji="1" lang="zh-CN" altLang="en-US" sz="3000" b="1">
                <a:solidFill>
                  <a:srgbClr val="CC3300"/>
                </a:solidFill>
                <a:latin typeface="Times New Roman" panose="02020603050405020304" pitchFamily="18" charset="0"/>
                <a:ea typeface="仿宋_GB2312" pitchFamily="49" charset="-122"/>
              </a:rPr>
              <a:t> </a:t>
            </a:r>
            <a:r>
              <a:rPr kumimoji="1" lang="en-US" altLang="zh-CN" sz="3000" b="1" i="1">
                <a:solidFill>
                  <a:srgbClr val="CC3300"/>
                </a:solidFill>
                <a:latin typeface="Times New Roman" panose="02020603050405020304" pitchFamily="18" charset="0"/>
                <a:ea typeface="仿宋_GB2312" pitchFamily="49" charset="-122"/>
              </a:rPr>
              <a:t>LeftList </a:t>
            </a:r>
            <a:r>
              <a:rPr kumimoji="1" lang="zh-CN" altLang="en-US" sz="3000" b="1">
                <a:solidFill>
                  <a:srgbClr val="008080"/>
                </a:solidFill>
                <a:latin typeface="Times New Roman" panose="02020603050405020304" pitchFamily="18" charset="0"/>
                <a:ea typeface="仿宋_GB2312" pitchFamily="49" charset="-122"/>
              </a:rPr>
              <a:t>和</a:t>
            </a:r>
            <a:r>
              <a:rPr kumimoji="1" lang="zh-CN" altLang="en-US" sz="3000" b="1" i="1">
                <a:solidFill>
                  <a:srgbClr val="CC3300"/>
                </a:solidFill>
                <a:latin typeface="Times New Roman" panose="02020603050405020304" pitchFamily="18" charset="0"/>
                <a:ea typeface="仿宋_GB2312" pitchFamily="49" charset="-122"/>
              </a:rPr>
              <a:t> </a:t>
            </a:r>
            <a:r>
              <a:rPr kumimoji="1" lang="en-US" altLang="zh-CN" sz="3000" b="1" i="1">
                <a:solidFill>
                  <a:srgbClr val="CC3300"/>
                </a:solidFill>
                <a:latin typeface="Times New Roman" panose="02020603050405020304" pitchFamily="18" charset="0"/>
                <a:ea typeface="仿宋_GB2312" pitchFamily="49" charset="-122"/>
              </a:rPr>
              <a:t>RightList </a:t>
            </a:r>
            <a:r>
              <a:rPr kumimoji="1" lang="zh-CN" altLang="en-US" sz="3000" b="1">
                <a:solidFill>
                  <a:srgbClr val="008080"/>
                </a:solidFill>
                <a:latin typeface="Times New Roman" panose="02020603050405020304" pitchFamily="18" charset="0"/>
                <a:ea typeface="仿宋_GB2312" pitchFamily="49" charset="-122"/>
              </a:rPr>
              <a:t>合并为	一个序列</a:t>
            </a:r>
            <a:r>
              <a:rPr kumimoji="1" lang="en-US" altLang="zh-CN" sz="3000" b="1" i="1">
                <a:solidFill>
                  <a:srgbClr val="CC3300"/>
                </a:solidFill>
                <a:latin typeface="Times New Roman" panose="02020603050405020304" pitchFamily="18" charset="0"/>
                <a:ea typeface="仿宋_GB2312" pitchFamily="49" charset="-122"/>
              </a:rPr>
              <a:t>List</a:t>
            </a:r>
            <a:r>
              <a:rPr kumimoji="1" lang="en-US" altLang="zh-CN" sz="3000" b="1">
                <a:solidFill>
                  <a:srgbClr val="CC3300"/>
                </a:solidFill>
                <a:latin typeface="Times New Roman" panose="02020603050405020304" pitchFamily="18" charset="0"/>
                <a:ea typeface="仿宋_GB2312" pitchFamily="49" charset="-122"/>
              </a:rPr>
              <a:t>;</a:t>
            </a:r>
          </a:p>
          <a:p>
            <a:pPr eaLnBrk="0" hangingPunct="0"/>
            <a:r>
              <a:rPr kumimoji="1" lang="en-US" altLang="zh-CN" sz="3000" b="1">
                <a:solidFill>
                  <a:srgbClr val="CC3300"/>
                </a:solidFill>
                <a:latin typeface="Times New Roman" panose="02020603050405020304" pitchFamily="18" charset="0"/>
                <a:ea typeface="仿宋_GB2312" pitchFamily="49" charset="-122"/>
              </a:rPr>
              <a:t>    }</a:t>
            </a:r>
          </a:p>
          <a:p>
            <a:pPr eaLnBrk="0" hangingPunct="0"/>
            <a:r>
              <a:rPr kumimoji="1" lang="en-US" altLang="zh-CN" sz="3000" b="1">
                <a:solidFill>
                  <a:srgbClr val="CC3300"/>
                </a:solidFill>
                <a:latin typeface="Times New Roman" panose="02020603050405020304" pitchFamily="18" charset="0"/>
                <a:ea typeface="仿宋_GB2312" pitchFamily="49" charset="-122"/>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Text Box 6"/>
          <p:cNvSpPr txBox="1">
            <a:spLocks noChangeArrowheads="1"/>
          </p:cNvSpPr>
          <p:nvPr/>
        </p:nvSpPr>
        <p:spPr bwMode="auto">
          <a:xfrm>
            <a:off x="360363" y="212725"/>
            <a:ext cx="8243887" cy="6186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quickSort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SortObject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l,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r)		</a:t>
            </a:r>
          </a:p>
          <a:p>
            <a:pPr algn="just" eaLnBrk="0" hangingPunct="0"/>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j;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temp;</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if</a:t>
            </a:r>
            <a:r>
              <a:rPr kumimoji="1" lang="en-US" altLang="zh-CN" sz="2200" dirty="0">
                <a:latin typeface="Times New Roman" panose="02020603050405020304" pitchFamily="18" charset="0"/>
                <a:cs typeface="Times New Roman" panose="02020603050405020304" pitchFamily="18" charset="0"/>
              </a:rPr>
              <a:t> (l&gt;=r)  </a:t>
            </a:r>
            <a:r>
              <a:rPr kumimoji="1" lang="en-US" altLang="zh-CN" sz="2200" b="1" dirty="0">
                <a:latin typeface="Times New Roman" panose="02020603050405020304" pitchFamily="18" charset="0"/>
                <a:cs typeface="Times New Roman" panose="02020603050405020304" pitchFamily="18" charset="0"/>
              </a:rPr>
              <a:t>return</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  j=r;  </a:t>
            </a:r>
          </a:p>
          <a:p>
            <a:pPr algn="just" eaLnBrk="0" hangingPunct="0"/>
            <a:r>
              <a:rPr kumimoji="1" lang="en-US" altLang="zh-CN" sz="2200" dirty="0">
                <a:latin typeface="Times New Roman" panose="02020603050405020304" pitchFamily="18" charset="0"/>
                <a:cs typeface="Times New Roman" panose="02020603050405020304" pitchFamily="18" charset="0"/>
              </a:rPr>
              <a:t>        temp=</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枢纽点的值</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j)  {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-&gt;record[j].key&gt;=</a:t>
            </a:r>
            <a:r>
              <a:rPr kumimoji="1" lang="en-US" altLang="zh-CN" sz="2200" dirty="0" err="1">
                <a:latin typeface="Times New Roman" panose="02020603050405020304" pitchFamily="18" charset="0"/>
                <a:cs typeface="Times New Roman" panose="02020603050405020304" pitchFamily="18" charset="0"/>
              </a:rPr>
              <a:t>temp.key</a:t>
            </a:r>
            <a:r>
              <a:rPr kumimoji="1" lang="en-US" altLang="zh-CN" sz="2200" dirty="0">
                <a:latin typeface="Times New Roman" panose="02020603050405020304" pitchFamily="18" charset="0"/>
                <a:cs typeface="Times New Roman" panose="02020603050405020304" pitchFamily="18" charset="0"/>
              </a:rPr>
              <a:t>) &amp;&amp; (j&gt;</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                        j--;</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if</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&lt;j)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 [j];</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].key&lt;=</a:t>
            </a:r>
            <a:r>
              <a:rPr kumimoji="1" lang="en-US" altLang="zh-CN" sz="2200" dirty="0" err="1">
                <a:latin typeface="Times New Roman" panose="02020603050405020304" pitchFamily="18" charset="0"/>
                <a:cs typeface="Times New Roman" panose="02020603050405020304" pitchFamily="18" charset="0"/>
              </a:rPr>
              <a:t>temp.key</a:t>
            </a:r>
            <a:r>
              <a:rPr kumimoji="1" lang="en-US" altLang="zh-CN" sz="2200" dirty="0">
                <a:latin typeface="Times New Roman" panose="02020603050405020304" pitchFamily="18" charset="0"/>
                <a:cs typeface="Times New Roman" panose="02020603050405020304" pitchFamily="18" charset="0"/>
              </a:rPr>
              <a:t>) &amp;&amp; (j&gt;</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if</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&lt;j)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]=temp;</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solidFill>
                  <a:srgbClr val="FFFF00"/>
                </a:solidFill>
                <a:latin typeface="Times New Roman" panose="02020603050405020304" pitchFamily="18" charset="0"/>
                <a:cs typeface="Times New Roman" panose="02020603050405020304" pitchFamily="18" charset="0"/>
              </a:rPr>
              <a:t>quickSort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 l,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-1);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solidFill>
                  <a:srgbClr val="FFFF00"/>
                </a:solidFill>
                <a:latin typeface="Times New Roman" panose="02020603050405020304" pitchFamily="18" charset="0"/>
                <a:cs typeface="Times New Roman" panose="02020603050405020304" pitchFamily="18" charset="0"/>
              </a:rPr>
              <a:t>quickSort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i+1</a:t>
            </a:r>
            <a:r>
              <a:rPr kumimoji="1" lang="en-US" altLang="zh-CN" sz="2200" dirty="0">
                <a:latin typeface="Times New Roman" panose="02020603050405020304" pitchFamily="18" charset="0"/>
                <a:cs typeface="Times New Roman" panose="02020603050405020304" pitchFamily="18" charset="0"/>
              </a:rPr>
              <a:t>, r);</a:t>
            </a:r>
          </a:p>
          <a:p>
            <a:pPr algn="just" eaLnBrk="0" hangingPunct="0"/>
            <a:r>
              <a:rPr kumimoji="1" lang="en-US" altLang="zh-CN" sz="22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11998" name="Text Box 30"/>
          <p:cNvSpPr txBox="1">
            <a:spLocks noChangeArrowheads="1"/>
          </p:cNvSpPr>
          <p:nvPr/>
        </p:nvSpPr>
        <p:spPr bwMode="auto">
          <a:xfrm>
            <a:off x="1470025" y="5311775"/>
            <a:ext cx="6203950" cy="5794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algn="ctr"/>
            <a:r>
              <a:rPr kumimoji="1" lang="zh-CN" altLang="en-US" sz="3200" b="1">
                <a:solidFill>
                  <a:srgbClr val="FF3300"/>
                </a:solidFill>
                <a:latin typeface="隶书" panose="02010509060101010101" pitchFamily="49" charset="-122"/>
                <a:ea typeface="隶书" panose="02010509060101010101" pitchFamily="49" charset="-122"/>
              </a:rPr>
              <a:t>用第一个对象作为基准对象</a:t>
            </a:r>
            <a:endParaRPr kumimoji="1" lang="zh-CN" altLang="en-US" sz="3200">
              <a:solidFill>
                <a:srgbClr val="FF3300"/>
              </a:solidFill>
              <a:latin typeface="隶书" panose="02010509060101010101" pitchFamily="49" charset="-122"/>
              <a:ea typeface="隶书" panose="02010509060101010101" pitchFamily="49" charset="-122"/>
            </a:endParaRPr>
          </a:p>
        </p:txBody>
      </p:sp>
      <p:sp>
        <p:nvSpPr>
          <p:cNvPr id="211999" name="Text Box 31"/>
          <p:cNvSpPr txBox="1">
            <a:spLocks noChangeArrowheads="1"/>
          </p:cNvSpPr>
          <p:nvPr/>
        </p:nvSpPr>
        <p:spPr bwMode="auto">
          <a:xfrm>
            <a:off x="2643188" y="5945188"/>
            <a:ext cx="3856037"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3200" b="1">
                <a:solidFill>
                  <a:srgbClr val="0000CC"/>
                </a:solidFill>
                <a:latin typeface="Times New Roman" panose="02020603050405020304" pitchFamily="18" charset="0"/>
                <a:ea typeface="隶书" panose="02010509060101010101" pitchFamily="49" charset="-122"/>
              </a:rPr>
              <a:t>快速排序退化的例子</a:t>
            </a:r>
          </a:p>
        </p:txBody>
      </p:sp>
      <p:sp>
        <p:nvSpPr>
          <p:cNvPr id="212000" name="Rectangle 32" descr="白色大理石"/>
          <p:cNvSpPr>
            <a:spLocks noChangeArrowheads="1"/>
          </p:cNvSpPr>
          <p:nvPr/>
        </p:nvSpPr>
        <p:spPr bwMode="auto">
          <a:xfrm>
            <a:off x="1695450" y="1014413"/>
            <a:ext cx="48768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CC33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08</a:t>
            </a:r>
            <a:r>
              <a:rPr kumimoji="1" lang="en-US" altLang="zh-CN" sz="2800" b="1">
                <a:solidFill>
                  <a:srgbClr val="CC33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010000"/>
                </a:solidFill>
                <a:effectLst>
                  <a:outerShdw blurRad="38100" dist="38100" dir="2700000" algn="tl">
                    <a:srgbClr val="C0C0C0"/>
                  </a:outerShdw>
                </a:effectLst>
                <a:latin typeface="Times New Roman" panose="02020603050405020304" pitchFamily="18" charset="0"/>
                <a:ea typeface="宋体" panose="02010600030101010101" pitchFamily="2" charset="-122"/>
              </a:rPr>
              <a:t>16     21     25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01" name="Rectangle 33" descr="白色大理石"/>
          <p:cNvSpPr>
            <a:spLocks noChangeArrowheads="1"/>
          </p:cNvSpPr>
          <p:nvPr/>
        </p:nvSpPr>
        <p:spPr bwMode="auto">
          <a:xfrm>
            <a:off x="6800850" y="1014413"/>
            <a:ext cx="8382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08</a:t>
            </a:r>
          </a:p>
        </p:txBody>
      </p:sp>
      <p:sp>
        <p:nvSpPr>
          <p:cNvPr id="212002" name="Text Box 34"/>
          <p:cNvSpPr txBox="1">
            <a:spLocks noChangeArrowheads="1"/>
          </p:cNvSpPr>
          <p:nvPr/>
        </p:nvSpPr>
        <p:spPr bwMode="auto">
          <a:xfrm>
            <a:off x="1970088" y="404813"/>
            <a:ext cx="5745162" cy="45720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400" b="1">
                <a:solidFill>
                  <a:srgbClr val="0000CC"/>
                </a:solidFill>
                <a:effectLst>
                  <a:outerShdw blurRad="38100" dist="38100" dir="2700000" algn="tl">
                    <a:srgbClr val="000000"/>
                  </a:outerShdw>
                </a:effectLst>
                <a:latin typeface="Times New Roman" panose="02020603050405020304" pitchFamily="18" charset="0"/>
                <a:ea typeface="宋体" panose="02010600030101010101" pitchFamily="2" charset="-122"/>
              </a:rPr>
              <a:t>0        1         2        3        4         5           </a:t>
            </a:r>
            <a:r>
              <a:rPr kumimoji="1" lang="en-US" altLang="zh-CN" sz="2400" b="1" i="1">
                <a:solidFill>
                  <a:srgbClr val="0000CC"/>
                </a:solidFill>
                <a:effectLst>
                  <a:outerShdw blurRad="38100" dist="38100" dir="2700000" algn="tl">
                    <a:srgbClr val="000000"/>
                  </a:outerShdw>
                </a:effectLst>
                <a:latin typeface="Times New Roman" panose="02020603050405020304" pitchFamily="18" charset="0"/>
                <a:ea typeface="宋体" panose="02010600030101010101" pitchFamily="2" charset="-122"/>
              </a:rPr>
              <a:t>pivot</a:t>
            </a:r>
            <a:endParaRPr kumimoji="1" lang="en-US" altLang="zh-CN" sz="2400" b="1">
              <a:solidFill>
                <a:srgbClr val="0000CC"/>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sp>
        <p:nvSpPr>
          <p:cNvPr id="212003" name="Text Box 35"/>
          <p:cNvSpPr txBox="1">
            <a:spLocks noChangeArrowheads="1"/>
          </p:cNvSpPr>
          <p:nvPr/>
        </p:nvSpPr>
        <p:spPr bwMode="auto">
          <a:xfrm>
            <a:off x="688975" y="906463"/>
            <a:ext cx="898525"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2800" b="1">
                <a:solidFill>
                  <a:srgbClr val="CC3300"/>
                </a:solidFill>
                <a:effectLst>
                  <a:outerShdw blurRad="38100" dist="38100" dir="2700000" algn="tl">
                    <a:srgbClr val="000000"/>
                  </a:outerShdw>
                </a:effectLst>
                <a:latin typeface="Times New Roman" panose="02020603050405020304" pitchFamily="18" charset="0"/>
                <a:ea typeface="隶书" panose="02010509060101010101" pitchFamily="49" charset="-122"/>
              </a:rPr>
              <a:t>初始</a:t>
            </a:r>
            <a:endParaRPr kumimoji="1" lang="zh-CN" alt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12004" name="Rectangle 36" descr="白色大理石"/>
          <p:cNvSpPr>
            <a:spLocks noChangeArrowheads="1"/>
          </p:cNvSpPr>
          <p:nvPr/>
        </p:nvSpPr>
        <p:spPr bwMode="auto">
          <a:xfrm>
            <a:off x="2609850" y="1776413"/>
            <a:ext cx="39624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CC33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16</a:t>
            </a:r>
            <a:r>
              <a:rPr kumimoji="1" lang="en-US" altLang="zh-CN" sz="2800" b="1">
                <a:solidFill>
                  <a:srgbClr val="010000"/>
                </a:solidFill>
                <a:effectLst>
                  <a:outerShdw blurRad="38100" dist="38100" dir="2700000" algn="tl">
                    <a:srgbClr val="C0C0C0"/>
                  </a:outerShdw>
                </a:effectLst>
                <a:latin typeface="Times New Roman" panose="02020603050405020304" pitchFamily="18" charset="0"/>
                <a:ea typeface="宋体" panose="02010600030101010101" pitchFamily="2" charset="-122"/>
              </a:rPr>
              <a:t>     21     25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05" name="Rectangle 37" descr="白色大理石"/>
          <p:cNvSpPr>
            <a:spLocks noChangeArrowheads="1"/>
          </p:cNvSpPr>
          <p:nvPr/>
        </p:nvSpPr>
        <p:spPr bwMode="auto">
          <a:xfrm>
            <a:off x="1695450" y="1776413"/>
            <a:ext cx="7620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CC33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06" name="Rectangle 38" descr="白色大理石"/>
          <p:cNvSpPr>
            <a:spLocks noChangeArrowheads="1"/>
          </p:cNvSpPr>
          <p:nvPr/>
        </p:nvSpPr>
        <p:spPr bwMode="auto">
          <a:xfrm>
            <a:off x="6800850" y="1776413"/>
            <a:ext cx="8382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16</a:t>
            </a:r>
          </a:p>
        </p:txBody>
      </p:sp>
      <p:sp>
        <p:nvSpPr>
          <p:cNvPr id="212007" name="Rectangle 39" descr="白色大理石"/>
          <p:cNvSpPr>
            <a:spLocks noChangeArrowheads="1"/>
          </p:cNvSpPr>
          <p:nvPr/>
        </p:nvSpPr>
        <p:spPr bwMode="auto">
          <a:xfrm>
            <a:off x="3448050" y="2538413"/>
            <a:ext cx="31242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01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21</a:t>
            </a:r>
            <a:r>
              <a:rPr kumimoji="1" lang="en-US" altLang="zh-CN" sz="2800" b="1">
                <a:solidFill>
                  <a:srgbClr val="010000"/>
                </a:solidFill>
                <a:effectLst>
                  <a:outerShdw blurRad="38100" dist="38100" dir="2700000" algn="tl">
                    <a:srgbClr val="C0C0C0"/>
                  </a:outerShdw>
                </a:effectLst>
                <a:latin typeface="Times New Roman" panose="02020603050405020304" pitchFamily="18" charset="0"/>
                <a:ea typeface="宋体" panose="02010600030101010101" pitchFamily="2" charset="-122"/>
              </a:rPr>
              <a:t>     25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08" name="Rectangle 40" descr="白色大理石"/>
          <p:cNvSpPr>
            <a:spLocks noChangeArrowheads="1"/>
          </p:cNvSpPr>
          <p:nvPr/>
        </p:nvSpPr>
        <p:spPr bwMode="auto">
          <a:xfrm>
            <a:off x="6800850" y="2538413"/>
            <a:ext cx="8382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21</a:t>
            </a:r>
          </a:p>
        </p:txBody>
      </p:sp>
      <p:sp>
        <p:nvSpPr>
          <p:cNvPr id="212009" name="Rectangle 41" descr="白色大理石"/>
          <p:cNvSpPr>
            <a:spLocks noChangeArrowheads="1"/>
          </p:cNvSpPr>
          <p:nvPr/>
        </p:nvSpPr>
        <p:spPr bwMode="auto">
          <a:xfrm>
            <a:off x="1695450" y="2538413"/>
            <a:ext cx="16002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CC33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08     16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10" name="Rectangle 42" descr="白色大理石"/>
          <p:cNvSpPr>
            <a:spLocks noChangeArrowheads="1"/>
          </p:cNvSpPr>
          <p:nvPr/>
        </p:nvSpPr>
        <p:spPr bwMode="auto">
          <a:xfrm>
            <a:off x="6800850" y="3300413"/>
            <a:ext cx="8382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25</a:t>
            </a:r>
          </a:p>
        </p:txBody>
      </p:sp>
      <p:sp>
        <p:nvSpPr>
          <p:cNvPr id="212011" name="Rectangle 43" descr="白色大理石"/>
          <p:cNvSpPr>
            <a:spLocks noChangeArrowheads="1"/>
          </p:cNvSpPr>
          <p:nvPr/>
        </p:nvSpPr>
        <p:spPr bwMode="auto">
          <a:xfrm>
            <a:off x="4286250" y="3300413"/>
            <a:ext cx="22860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01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25</a:t>
            </a:r>
            <a:r>
              <a:rPr kumimoji="1" lang="en-US" altLang="zh-CN" sz="2800" b="1">
                <a:solidFill>
                  <a:srgbClr val="010000"/>
                </a:solidFill>
                <a:effectLst>
                  <a:outerShdw blurRad="38100" dist="38100" dir="2700000" algn="tl">
                    <a:srgbClr val="C0C0C0"/>
                  </a:outerShdw>
                </a:effectLst>
                <a:latin typeface="Times New Roman" panose="02020603050405020304" pitchFamily="18" charset="0"/>
                <a:ea typeface="宋体" panose="02010600030101010101" pitchFamily="2" charset="-122"/>
              </a:rPr>
              <a:t>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12" name="Rectangle 44" descr="白色大理石"/>
          <p:cNvSpPr>
            <a:spLocks noChangeArrowheads="1"/>
          </p:cNvSpPr>
          <p:nvPr/>
        </p:nvSpPr>
        <p:spPr bwMode="auto">
          <a:xfrm>
            <a:off x="1695450" y="3300413"/>
            <a:ext cx="24384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CC33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08     16      21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13" name="Rectangle 45" descr="白色大理石"/>
          <p:cNvSpPr>
            <a:spLocks noChangeArrowheads="1"/>
          </p:cNvSpPr>
          <p:nvPr/>
        </p:nvSpPr>
        <p:spPr bwMode="auto">
          <a:xfrm>
            <a:off x="5124450" y="4062413"/>
            <a:ext cx="14478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01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25*</a:t>
            </a:r>
            <a:r>
              <a:rPr kumimoji="1" lang="en-US" altLang="zh-CN" sz="2800" b="1">
                <a:solidFill>
                  <a:srgbClr val="010000"/>
                </a:solidFill>
                <a:effectLst>
                  <a:outerShdw blurRad="38100" dist="38100" dir="2700000" algn="tl">
                    <a:srgbClr val="C0C0C0"/>
                  </a:outerShdw>
                </a:effectLst>
                <a:latin typeface="Times New Roman" panose="02020603050405020304" pitchFamily="18" charset="0"/>
                <a:ea typeface="宋体" panose="02010600030101010101" pitchFamily="2" charset="-122"/>
              </a:rPr>
              <a:t>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14" name="Rectangle 46" descr="白色大理石"/>
          <p:cNvSpPr>
            <a:spLocks noChangeArrowheads="1"/>
          </p:cNvSpPr>
          <p:nvPr/>
        </p:nvSpPr>
        <p:spPr bwMode="auto">
          <a:xfrm>
            <a:off x="6800850" y="4062413"/>
            <a:ext cx="8382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25*</a:t>
            </a:r>
          </a:p>
        </p:txBody>
      </p:sp>
      <p:sp>
        <p:nvSpPr>
          <p:cNvPr id="212015" name="Rectangle 47" descr="白色大理石"/>
          <p:cNvSpPr>
            <a:spLocks noChangeArrowheads="1"/>
          </p:cNvSpPr>
          <p:nvPr/>
        </p:nvSpPr>
        <p:spPr bwMode="auto">
          <a:xfrm>
            <a:off x="1695450" y="4062413"/>
            <a:ext cx="32766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CC33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08     16      21     25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16" name="Rectangle 48" descr="白色大理石"/>
          <p:cNvSpPr>
            <a:spLocks noChangeArrowheads="1"/>
          </p:cNvSpPr>
          <p:nvPr/>
        </p:nvSpPr>
        <p:spPr bwMode="auto">
          <a:xfrm>
            <a:off x="6800850" y="4824413"/>
            <a:ext cx="8382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endParaRPr kumimoji="1" lang="zh-CN"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212017" name="Rectangle 49" descr="白色大理石"/>
          <p:cNvSpPr>
            <a:spLocks noChangeArrowheads="1"/>
          </p:cNvSpPr>
          <p:nvPr/>
        </p:nvSpPr>
        <p:spPr bwMode="auto">
          <a:xfrm>
            <a:off x="6038850" y="4824413"/>
            <a:ext cx="5334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010000"/>
                </a:solidFill>
                <a:effectLst>
                  <a:outerShdw blurRad="38100" dist="38100" dir="2700000" algn="tl">
                    <a:srgbClr val="C0C0C0"/>
                  </a:outerShdw>
                </a:effectLst>
                <a:latin typeface="Times New Roman" panose="02020603050405020304" pitchFamily="18" charset="0"/>
                <a:ea typeface="宋体" panose="02010600030101010101" pitchFamily="2" charset="-122"/>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18" name="Rectangle 50" descr="白色大理石"/>
          <p:cNvSpPr>
            <a:spLocks noChangeArrowheads="1"/>
          </p:cNvSpPr>
          <p:nvPr/>
        </p:nvSpPr>
        <p:spPr bwMode="auto">
          <a:xfrm>
            <a:off x="1695450" y="4824413"/>
            <a:ext cx="41910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CC33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08     16      21     25      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19" name="Text Box 51"/>
          <p:cNvSpPr txBox="1">
            <a:spLocks noChangeArrowheads="1"/>
          </p:cNvSpPr>
          <p:nvPr/>
        </p:nvSpPr>
        <p:spPr bwMode="auto">
          <a:xfrm>
            <a:off x="684213" y="1671638"/>
            <a:ext cx="841375"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rPr>
              <a:t>i </a:t>
            </a:r>
            <a:r>
              <a:rPr kumimoji="1" lang="en-US" altLang="zh-CN" sz="2800" b="1">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rPr>
              <a:t>= 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12020" name="Text Box 52"/>
          <p:cNvSpPr txBox="1">
            <a:spLocks noChangeArrowheads="1"/>
          </p:cNvSpPr>
          <p:nvPr/>
        </p:nvSpPr>
        <p:spPr bwMode="auto">
          <a:xfrm>
            <a:off x="704850" y="2476500"/>
            <a:ext cx="841375"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rPr>
              <a:t>i </a:t>
            </a:r>
            <a:r>
              <a:rPr kumimoji="1" lang="en-US" altLang="zh-CN" sz="2800" b="1">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rPr>
              <a:t>= 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12021" name="Text Box 53"/>
          <p:cNvSpPr txBox="1">
            <a:spLocks noChangeArrowheads="1"/>
          </p:cNvSpPr>
          <p:nvPr/>
        </p:nvSpPr>
        <p:spPr bwMode="auto">
          <a:xfrm>
            <a:off x="704850" y="3238500"/>
            <a:ext cx="841375"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rPr>
              <a:t>i </a:t>
            </a:r>
            <a:r>
              <a:rPr kumimoji="1" lang="en-US" altLang="zh-CN" sz="2800" b="1">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rPr>
              <a:t>= 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12022" name="Text Box 54"/>
          <p:cNvSpPr txBox="1">
            <a:spLocks noChangeArrowheads="1"/>
          </p:cNvSpPr>
          <p:nvPr/>
        </p:nvSpPr>
        <p:spPr bwMode="auto">
          <a:xfrm>
            <a:off x="704850" y="4000500"/>
            <a:ext cx="841375"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rPr>
              <a:t>i </a:t>
            </a:r>
            <a:r>
              <a:rPr kumimoji="1" lang="en-US" altLang="zh-CN" sz="2800" b="1">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rPr>
              <a:t>= 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12023" name="Text Box 55"/>
          <p:cNvSpPr txBox="1">
            <a:spLocks noChangeArrowheads="1"/>
          </p:cNvSpPr>
          <p:nvPr/>
        </p:nvSpPr>
        <p:spPr bwMode="auto">
          <a:xfrm>
            <a:off x="704850" y="4762500"/>
            <a:ext cx="841375"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rPr>
              <a:t>i </a:t>
            </a:r>
            <a:r>
              <a:rPr kumimoji="1" lang="en-US" altLang="zh-CN" sz="2800" b="1">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rPr>
              <a:t>= 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 name="矩形 1"/>
          <p:cNvSpPr/>
          <p:nvPr/>
        </p:nvSpPr>
        <p:spPr>
          <a:xfrm>
            <a:off x="4356100" y="6021070"/>
            <a:ext cx="864235" cy="431800"/>
          </a:xfrm>
          <a:prstGeom prst="rect">
            <a:avLst/>
          </a:prstGeom>
          <a:noFill/>
          <a:ln w="38100" cap="flat" cmpd="sng" algn="ctr">
            <a:solidFill>
              <a:srgbClr val="FFFF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幼圆" panose="020105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Text Box 5"/>
          <p:cNvSpPr txBox="1">
            <a:spLocks noChangeArrowheads="1"/>
          </p:cNvSpPr>
          <p:nvPr/>
        </p:nvSpPr>
        <p:spPr bwMode="auto">
          <a:xfrm>
            <a:off x="122555" y="1548130"/>
            <a:ext cx="8822690" cy="43999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457200" indent="-457200">
              <a:buFont typeface="Arial" panose="020B0604020202020204" pitchFamily="34" charset="0"/>
              <a:buChar char="•"/>
            </a:pPr>
            <a:r>
              <a:rPr kumimoji="1" lang="zh-CN" altLang="en-US" sz="2800" dirty="0">
                <a:latin typeface="Times New Roman" panose="02020603050405020304" pitchFamily="18" charset="0"/>
                <a:cs typeface="Times New Roman" panose="02020603050405020304" pitchFamily="18" charset="0"/>
              </a:rPr>
              <a:t>快速排序的平均时间为</a:t>
            </a:r>
            <a:r>
              <a:rPr kumimoji="1" lang="en-US" altLang="zh-CN" sz="2800" dirty="0" err="1">
                <a:latin typeface="Times New Roman" panose="02020603050405020304" pitchFamily="18" charset="0"/>
                <a:cs typeface="Times New Roman" panose="02020603050405020304" pitchFamily="18" charset="0"/>
              </a:rPr>
              <a:t>T</a:t>
            </a:r>
            <a:r>
              <a:rPr kumimoji="1" lang="en-US" altLang="zh-CN" sz="2800" i="1" baseline="-25000" dirty="0" err="1">
                <a:latin typeface="Times New Roman" panose="02020603050405020304" pitchFamily="18" charset="0"/>
                <a:cs typeface="Times New Roman" panose="02020603050405020304" pitchFamily="18" charset="0"/>
              </a:rPr>
              <a:t>avg</a:t>
            </a:r>
            <a:r>
              <a:rPr kumimoji="1" lang="en-US" altLang="zh-CN" sz="2800" dirty="0">
                <a:latin typeface="Times New Roman" panose="02020603050405020304" pitchFamily="18" charset="0"/>
                <a:cs typeface="Times New Roman" panose="02020603050405020304" pitchFamily="18" charset="0"/>
              </a:rPr>
              <a:t>(</a:t>
            </a:r>
            <a:r>
              <a:rPr kumimoji="1" lang="en-US" altLang="zh-CN" sz="2800" i="1" dirty="0">
                <a:latin typeface="Times New Roman" panose="02020603050405020304" pitchFamily="18" charset="0"/>
                <a:cs typeface="Times New Roman" panose="02020603050405020304" pitchFamily="18" charset="0"/>
              </a:rPr>
              <a:t>n</a:t>
            </a:r>
            <a:r>
              <a:rPr kumimoji="1" lang="en-US" altLang="zh-CN" sz="2800" dirty="0">
                <a:latin typeface="Times New Roman" panose="02020603050405020304" pitchFamily="18" charset="0"/>
                <a:cs typeface="Times New Roman" panose="02020603050405020304" pitchFamily="18" charset="0"/>
              </a:rPr>
              <a:t>) = </a:t>
            </a:r>
            <a:r>
              <a:rPr kumimoji="1" lang="en-US" altLang="zh-CN" sz="2800" i="1" dirty="0" err="1">
                <a:latin typeface="Times New Roman" panose="02020603050405020304" pitchFamily="18" charset="0"/>
                <a:cs typeface="Times New Roman" panose="02020603050405020304" pitchFamily="18" charset="0"/>
              </a:rPr>
              <a:t>kn</a:t>
            </a:r>
            <a:r>
              <a:rPr kumimoji="1" lang="en-US" altLang="zh-CN" sz="2800" dirty="0" err="1">
                <a:latin typeface="Times New Roman" panose="02020603050405020304" pitchFamily="18" charset="0"/>
                <a:cs typeface="Times New Roman" panose="02020603050405020304" pitchFamily="18" charset="0"/>
              </a:rPr>
              <a:t>ln</a:t>
            </a:r>
            <a:r>
              <a:rPr kumimoji="1" lang="en-US" altLang="zh-CN" sz="2800" i="1" dirty="0" err="1">
                <a:latin typeface="Times New Roman" panose="02020603050405020304" pitchFamily="18" charset="0"/>
                <a:cs typeface="Times New Roman" panose="02020603050405020304" pitchFamily="18" charset="0"/>
              </a:rPr>
              <a:t>n</a:t>
            </a:r>
            <a:r>
              <a:rPr kumimoji="1" lang="zh-CN" altLang="en-US" sz="2800" dirty="0">
                <a:latin typeface="Times New Roman" panose="02020603050405020304" pitchFamily="18" charset="0"/>
                <a:cs typeface="Times New Roman" panose="02020603050405020304" pitchFamily="18" charset="0"/>
              </a:rPr>
              <a:t>，其中</a:t>
            </a:r>
            <a:r>
              <a:rPr kumimoji="1" lang="en-US" altLang="zh-CN" sz="2800" i="1" dirty="0">
                <a:latin typeface="Times New Roman" panose="02020603050405020304" pitchFamily="18" charset="0"/>
                <a:cs typeface="Times New Roman" panose="02020603050405020304" pitchFamily="18" charset="0"/>
              </a:rPr>
              <a:t>k</a:t>
            </a:r>
            <a:r>
              <a:rPr kumimoji="1" lang="zh-CN" altLang="en-US" sz="2800" dirty="0">
                <a:latin typeface="Times New Roman" panose="02020603050405020304" pitchFamily="18" charset="0"/>
                <a:cs typeface="Times New Roman" panose="02020603050405020304" pitchFamily="18" charset="0"/>
              </a:rPr>
              <a:t>为常数。</a:t>
            </a:r>
            <a:endParaRPr kumimoji="1" lang="en-US" altLang="zh-C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kumimoji="1" lang="zh-CN" altLang="en-US" sz="2800" dirty="0">
                <a:latin typeface="Times New Roman" panose="02020603050405020304" pitchFamily="18" charset="0"/>
                <a:cs typeface="Times New Roman" panose="02020603050405020304" pitchFamily="18" charset="0"/>
              </a:rPr>
              <a:t>经验表明，在所有同数量级的排序方法中，快速排序是常数因子最小的，即其平均性能是最好的 。但是，若初始记录序列按关键字</a:t>
            </a:r>
            <a:r>
              <a:rPr kumimoji="1" lang="zh-CN" altLang="en-US" sz="2800" b="1" i="1" dirty="0">
                <a:solidFill>
                  <a:srgbClr val="FFFF00"/>
                </a:solidFill>
                <a:latin typeface="Times New Roman" panose="02020603050405020304" pitchFamily="18" charset="0"/>
                <a:cs typeface="Times New Roman" panose="02020603050405020304" pitchFamily="18" charset="0"/>
              </a:rPr>
              <a:t>有序或基本有序</a:t>
            </a:r>
            <a:r>
              <a:rPr kumimoji="1" lang="zh-CN" altLang="en-US" sz="2800" dirty="0">
                <a:latin typeface="Times New Roman" panose="02020603050405020304" pitchFamily="18" charset="0"/>
                <a:cs typeface="Times New Roman" panose="02020603050405020304" pitchFamily="18" charset="0"/>
              </a:rPr>
              <a:t>时，快速排序将退化为冒泡排序。</a:t>
            </a:r>
            <a:endParaRPr kumimoji="1" lang="en-US" altLang="zh-C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kumimoji="1" lang="zh-CN" altLang="en-US" sz="2800" dirty="0">
                <a:latin typeface="Times New Roman" panose="02020603050405020304" pitchFamily="18" charset="0"/>
                <a:cs typeface="Times New Roman" panose="02020603050405020304" pitchFamily="18" charset="0"/>
              </a:rPr>
              <a:t>改进的方法是用</a:t>
            </a:r>
            <a:r>
              <a:rPr kumimoji="1" lang="zh-CN" altLang="en-US" sz="2800" dirty="0">
                <a:solidFill>
                  <a:srgbClr val="FFFF00"/>
                </a:solidFill>
                <a:latin typeface="Times New Roman" panose="02020603050405020304" pitchFamily="18" charset="0"/>
                <a:cs typeface="Times New Roman" panose="02020603050405020304" pitchFamily="18" charset="0"/>
              </a:rPr>
              <a:t>“三者取中”（取</a:t>
            </a:r>
            <a:r>
              <a:rPr kumimoji="1" lang="en-US" altLang="zh-CN" sz="2800" dirty="0">
                <a:solidFill>
                  <a:srgbClr val="FFFF00"/>
                </a:solidFill>
                <a:latin typeface="Times New Roman" panose="02020603050405020304" pitchFamily="18" charset="0"/>
                <a:cs typeface="Times New Roman" panose="02020603050405020304" pitchFamily="18" charset="0"/>
              </a:rPr>
              <a:t>record[s], record[t], record[(s+t)/2]</a:t>
            </a:r>
            <a:r>
              <a:rPr kumimoji="1" lang="zh-CN" altLang="en-US" sz="2800" dirty="0">
                <a:solidFill>
                  <a:srgbClr val="FFFF00"/>
                </a:solidFill>
                <a:latin typeface="Times New Roman" panose="02020603050405020304" pitchFamily="18" charset="0"/>
                <a:cs typeface="Times New Roman" panose="02020603050405020304" pitchFamily="18" charset="0"/>
              </a:rPr>
              <a:t>三者中值作为枢轴）</a:t>
            </a:r>
            <a:r>
              <a:rPr kumimoji="1" lang="zh-CN" altLang="en-US" sz="2800" dirty="0">
                <a:latin typeface="Times New Roman" panose="02020603050405020304" pitchFamily="18" charset="0"/>
                <a:cs typeface="Times New Roman" panose="02020603050405020304" pitchFamily="18" charset="0"/>
              </a:rPr>
              <a:t>的方法来选取枢轴记录。经验表明该方法可以有效地改善在最坏情况下的性能。但即使如此也不能使快速排序在待排记录有序的情况下达到</a:t>
            </a:r>
            <a:r>
              <a:rPr kumimoji="1" lang="en-US" altLang="zh-CN" sz="2800" dirty="0">
                <a:latin typeface="Times New Roman" panose="02020603050405020304" pitchFamily="18" charset="0"/>
                <a:cs typeface="Times New Roman" panose="02020603050405020304" pitchFamily="18" charset="0"/>
              </a:rPr>
              <a:t>O(</a:t>
            </a:r>
            <a:r>
              <a:rPr kumimoji="1" lang="en-US" altLang="zh-CN" sz="2800" i="1" dirty="0">
                <a:latin typeface="Times New Roman" panose="02020603050405020304" pitchFamily="18" charset="0"/>
                <a:cs typeface="Times New Roman" panose="02020603050405020304" pitchFamily="18" charset="0"/>
              </a:rPr>
              <a:t>n</a:t>
            </a:r>
            <a:r>
              <a:rPr kumimoji="1" lang="en-US" altLang="zh-CN" sz="2800" dirty="0">
                <a:latin typeface="Times New Roman" panose="02020603050405020304" pitchFamily="18" charset="0"/>
                <a:cs typeface="Times New Roman" panose="02020603050405020304" pitchFamily="18" charset="0"/>
              </a:rPr>
              <a:t>)</a:t>
            </a:r>
            <a:r>
              <a:rPr kumimoji="1" lang="zh-CN" altLang="en-US" sz="2800" dirty="0">
                <a:latin typeface="Times New Roman" panose="02020603050405020304" pitchFamily="18" charset="0"/>
                <a:cs typeface="Times New Roman" panose="02020603050405020304" pitchFamily="18" charset="0"/>
              </a:rPr>
              <a:t>的时间复杂度。</a:t>
            </a:r>
          </a:p>
        </p:txBody>
      </p:sp>
      <p:sp>
        <p:nvSpPr>
          <p:cNvPr id="73736" name="Rectangle 8"/>
          <p:cNvSpPr>
            <a:spLocks noGrp="1" noChangeArrowheads="1"/>
          </p:cNvSpPr>
          <p:nvPr>
            <p:ph type="title"/>
          </p:nvPr>
        </p:nvSpPr>
        <p:spPr/>
        <p:txBody>
          <a:bodyPr/>
          <a:lstStyle/>
          <a:p>
            <a:r>
              <a:rPr lang="en-US" altLang="zh-CN" dirty="0"/>
              <a:t>Algorithm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3733">
                                            <p:txEl>
                                              <p:pRg st="0" end="0"/>
                                            </p:txEl>
                                          </p:spTgt>
                                        </p:tgtEl>
                                        <p:attrNameLst>
                                          <p:attrName>style.visibility</p:attrName>
                                        </p:attrNameLst>
                                      </p:cBhvr>
                                      <p:to>
                                        <p:strVal val="visible"/>
                                      </p:to>
                                    </p:set>
                                    <p:animEffect transition="in" filter="fade">
                                      <p:cBhvr>
                                        <p:cTn id="7" dur="1000"/>
                                        <p:tgtEl>
                                          <p:spTgt spid="73733">
                                            <p:txEl>
                                              <p:pRg st="0" end="0"/>
                                            </p:txEl>
                                          </p:spTgt>
                                        </p:tgtEl>
                                      </p:cBhvr>
                                    </p:animEffect>
                                    <p:anim calcmode="lin" valueType="num">
                                      <p:cBhvr>
                                        <p:cTn id="8" dur="1000" fill="hold"/>
                                        <p:tgtEl>
                                          <p:spTgt spid="7373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373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3733">
                                            <p:txEl>
                                              <p:pRg st="1" end="1"/>
                                            </p:txEl>
                                          </p:spTgt>
                                        </p:tgtEl>
                                        <p:attrNameLst>
                                          <p:attrName>style.visibility</p:attrName>
                                        </p:attrNameLst>
                                      </p:cBhvr>
                                      <p:to>
                                        <p:strVal val="visible"/>
                                      </p:to>
                                    </p:set>
                                    <p:animEffect transition="in" filter="fade">
                                      <p:cBhvr>
                                        <p:cTn id="14" dur="1000"/>
                                        <p:tgtEl>
                                          <p:spTgt spid="73733">
                                            <p:txEl>
                                              <p:pRg st="1" end="1"/>
                                            </p:txEl>
                                          </p:spTgt>
                                        </p:tgtEl>
                                      </p:cBhvr>
                                    </p:animEffect>
                                    <p:anim calcmode="lin" valueType="num">
                                      <p:cBhvr>
                                        <p:cTn id="15" dur="1000" fill="hold"/>
                                        <p:tgtEl>
                                          <p:spTgt spid="7373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373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3733">
                                            <p:txEl>
                                              <p:pRg st="2" end="2"/>
                                            </p:txEl>
                                          </p:spTgt>
                                        </p:tgtEl>
                                        <p:attrNameLst>
                                          <p:attrName>style.visibility</p:attrName>
                                        </p:attrNameLst>
                                      </p:cBhvr>
                                      <p:to>
                                        <p:strVal val="visible"/>
                                      </p:to>
                                    </p:set>
                                    <p:animEffect transition="in" filter="fade">
                                      <p:cBhvr>
                                        <p:cTn id="21" dur="1000"/>
                                        <p:tgtEl>
                                          <p:spTgt spid="73733">
                                            <p:txEl>
                                              <p:pRg st="2" end="2"/>
                                            </p:txEl>
                                          </p:spTgt>
                                        </p:tgtEl>
                                      </p:cBhvr>
                                    </p:animEffect>
                                    <p:anim calcmode="lin" valueType="num">
                                      <p:cBhvr>
                                        <p:cTn id="22" dur="1000" fill="hold"/>
                                        <p:tgtEl>
                                          <p:spTgt spid="7373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373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Text Box 5"/>
          <p:cNvSpPr txBox="1">
            <a:spLocks noChangeArrowheads="1"/>
          </p:cNvSpPr>
          <p:nvPr/>
        </p:nvSpPr>
        <p:spPr bwMode="auto">
          <a:xfrm>
            <a:off x="360000" y="1548000"/>
            <a:ext cx="8586000" cy="1383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457200" indent="-457200">
              <a:buFont typeface="Wingdings" panose="05000000000000000000" pitchFamily="2" charset="2"/>
              <a:buChar char="l"/>
            </a:pPr>
            <a:r>
              <a:rPr kumimoji="1" lang="zh-CN" altLang="en-US" sz="2800" dirty="0"/>
              <a:t>改进（修改划分算法）：</a:t>
            </a:r>
            <a:endParaRPr kumimoji="1" lang="en-US" altLang="zh-CN" sz="2800" dirty="0"/>
          </a:p>
          <a:p>
            <a:pPr marL="914400" lvl="1" indent="-457200">
              <a:buFont typeface="Wingdings" panose="05000000000000000000" pitchFamily="2" charset="2"/>
              <a:buChar char="l"/>
            </a:pPr>
            <a:r>
              <a:rPr kumimoji="1" lang="zh-CN" altLang="en-US" sz="2800" dirty="0"/>
              <a:t>在指针</a:t>
            </a:r>
            <a:r>
              <a:rPr kumimoji="1" lang="en-US" altLang="zh-CN" sz="2800" dirty="0"/>
              <a:t>high</a:t>
            </a:r>
            <a:r>
              <a:rPr kumimoji="1" lang="zh-CN" altLang="en-US" sz="2800" dirty="0"/>
              <a:t>增</a:t>
            </a:r>
            <a:r>
              <a:rPr kumimoji="1" lang="en-US" altLang="zh-CN" sz="2800" dirty="0"/>
              <a:t>1</a:t>
            </a:r>
            <a:r>
              <a:rPr kumimoji="1" lang="zh-CN" altLang="en-US" sz="2800" dirty="0"/>
              <a:t>和</a:t>
            </a:r>
            <a:r>
              <a:rPr kumimoji="1" lang="en-US" altLang="zh-CN" sz="2800" dirty="0"/>
              <a:t>low</a:t>
            </a:r>
            <a:r>
              <a:rPr kumimoji="1" lang="zh-CN" altLang="en-US" sz="2800" dirty="0"/>
              <a:t>减</a:t>
            </a:r>
            <a:r>
              <a:rPr kumimoji="1" lang="en-US" altLang="zh-CN" sz="2800" dirty="0"/>
              <a:t>1</a:t>
            </a:r>
            <a:r>
              <a:rPr kumimoji="1" lang="zh-CN" altLang="en-US" sz="2800" dirty="0"/>
              <a:t>的同时进行冒泡操作，即在相邻两个记录处于逆序时进行互换。        </a:t>
            </a:r>
          </a:p>
        </p:txBody>
      </p:sp>
      <p:sp>
        <p:nvSpPr>
          <p:cNvPr id="6" name="Rectangle 8"/>
          <p:cNvSpPr txBox="1">
            <a:spLocks noChangeArrowheads="1"/>
          </p:cNvSpPr>
          <p:nvPr/>
        </p:nvSpPr>
        <p:spPr>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lvl1pPr algn="ctr">
              <a:defRPr sz="4400">
                <a:solidFill>
                  <a:srgbClr val="FFFF00"/>
                </a:solidFill>
                <a:latin typeface="+mj-lt"/>
                <a:ea typeface="+mj-ea"/>
                <a:cs typeface="+mj-cs"/>
              </a:defRPr>
            </a:lvl1pPr>
            <a:lvl2pPr algn="ctr">
              <a:defRPr sz="4400">
                <a:solidFill>
                  <a:srgbClr val="FFFF00"/>
                </a:solidFill>
                <a:cs typeface="Arial" panose="020B0604020202020204" pitchFamily="34" charset="0"/>
              </a:defRPr>
            </a:lvl2pPr>
            <a:lvl3pPr algn="ctr">
              <a:defRPr sz="4400">
                <a:solidFill>
                  <a:srgbClr val="FFFF00"/>
                </a:solidFill>
                <a:cs typeface="Arial" panose="020B0604020202020204" pitchFamily="34" charset="0"/>
              </a:defRPr>
            </a:lvl3pPr>
            <a:lvl4pPr algn="ctr">
              <a:defRPr sz="4400">
                <a:solidFill>
                  <a:srgbClr val="FFFF00"/>
                </a:solidFill>
                <a:cs typeface="Arial" panose="020B0604020202020204" pitchFamily="34" charset="0"/>
              </a:defRPr>
            </a:lvl4pPr>
            <a:lvl5pPr algn="ctr">
              <a:defRPr sz="4400">
                <a:solidFill>
                  <a:srgbClr val="FFFF00"/>
                </a:solidFill>
                <a:cs typeface="Arial" panose="020B0604020202020204" pitchFamily="34" charset="0"/>
              </a:defRPr>
            </a:lvl5pPr>
            <a:lvl6pPr marL="457200" algn="ctr" fontAlgn="base">
              <a:spcBef>
                <a:spcPct val="0"/>
              </a:spcBef>
              <a:spcAft>
                <a:spcPct val="0"/>
              </a:spcAft>
              <a:defRPr sz="4400">
                <a:solidFill>
                  <a:srgbClr val="FFFF00"/>
                </a:solidFill>
                <a:cs typeface="Arial" panose="020B0604020202020204" pitchFamily="34" charset="0"/>
              </a:defRPr>
            </a:lvl6pPr>
            <a:lvl7pPr marL="914400" algn="ctr" fontAlgn="base">
              <a:spcBef>
                <a:spcPct val="0"/>
              </a:spcBef>
              <a:spcAft>
                <a:spcPct val="0"/>
              </a:spcAft>
              <a:defRPr sz="4400">
                <a:solidFill>
                  <a:srgbClr val="FFFF00"/>
                </a:solidFill>
                <a:cs typeface="Arial" panose="020B0604020202020204" pitchFamily="34" charset="0"/>
              </a:defRPr>
            </a:lvl7pPr>
            <a:lvl8pPr marL="1371600" algn="ctr" fontAlgn="base">
              <a:spcBef>
                <a:spcPct val="0"/>
              </a:spcBef>
              <a:spcAft>
                <a:spcPct val="0"/>
              </a:spcAft>
              <a:defRPr sz="4400">
                <a:solidFill>
                  <a:srgbClr val="FFFF00"/>
                </a:solidFill>
                <a:cs typeface="Arial" panose="020B0604020202020204" pitchFamily="34" charset="0"/>
              </a:defRPr>
            </a:lvl8pPr>
            <a:lvl9pPr marL="1828800" algn="ctr" fontAlgn="base">
              <a:spcBef>
                <a:spcPct val="0"/>
              </a:spcBef>
              <a:spcAft>
                <a:spcPct val="0"/>
              </a:spcAft>
              <a:defRPr sz="4400">
                <a:solidFill>
                  <a:srgbClr val="FFFF00"/>
                </a:solidFill>
                <a:cs typeface="Arial" panose="020B0604020202020204" pitchFamily="34" charset="0"/>
              </a:defRPr>
            </a:lvl9pPr>
          </a:lstStyle>
          <a:p>
            <a:r>
              <a:rPr lang="en-US" altLang="zh-CN" dirty="0"/>
              <a:t>Algorithm analysis</a:t>
            </a:r>
          </a:p>
        </p:txBody>
      </p:sp>
      <p:sp>
        <p:nvSpPr>
          <p:cNvPr id="2" name="文本框 1"/>
          <p:cNvSpPr txBox="1"/>
          <p:nvPr/>
        </p:nvSpPr>
        <p:spPr>
          <a:xfrm>
            <a:off x="395605" y="3500755"/>
            <a:ext cx="8418195" cy="2399665"/>
          </a:xfrm>
          <a:prstGeom prst="rect">
            <a:avLst/>
          </a:prstGeom>
          <a:noFill/>
        </p:spPr>
        <p:txBody>
          <a:bodyPr wrap="square" rtlCol="0">
            <a:spAutoFit/>
          </a:bodyPr>
          <a:lstStyle/>
          <a:p>
            <a:pPr marL="342900" indent="-342900" eaLnBrk="1" latinLnBrk="0" hangingPunct="1">
              <a:spcAft>
                <a:spcPts val="1200"/>
              </a:spcAft>
              <a:buFont typeface="Wingdings" panose="05000000000000000000" charset="0"/>
              <a:buChar char="l"/>
            </a:pPr>
            <a:r>
              <a:rPr lang="zh-CN" altLang="en-US" sz="2400">
                <a:solidFill>
                  <a:schemeClr val="tx1"/>
                </a:solidFill>
              </a:rPr>
              <a:t>例子：</a:t>
            </a:r>
            <a:endParaRPr lang="zh-CN" altLang="en-US" sz="2400">
              <a:solidFill>
                <a:srgbClr val="FF0000"/>
              </a:solidFill>
            </a:endParaRPr>
          </a:p>
          <a:p>
            <a:r>
              <a:rPr lang="en-US" altLang="zh-CN" sz="2400">
                <a:solidFill>
                  <a:srgbClr val="FF0000"/>
                </a:solidFill>
              </a:rPr>
              <a:t>    4</a:t>
            </a:r>
            <a:r>
              <a:rPr lang="en-US" altLang="zh-CN" sz="2400"/>
              <a:t>, 2, 3, 6, 5</a:t>
            </a:r>
          </a:p>
          <a:p>
            <a:pPr eaLnBrk="1" latinLnBrk="0" hangingPunct="1">
              <a:spcBef>
                <a:spcPts val="1200"/>
              </a:spcBef>
            </a:pPr>
            <a:r>
              <a:rPr lang="zh-CN" altLang="en-US" sz="2400"/>
              <a:t>    经典方法：</a:t>
            </a:r>
            <a:r>
              <a:rPr lang="en-US" altLang="zh-CN" sz="2400">
                <a:sym typeface="+mn-ea"/>
              </a:rPr>
              <a:t>2, 3, </a:t>
            </a:r>
            <a:r>
              <a:rPr lang="en-US" altLang="zh-CN" sz="2400">
                <a:solidFill>
                  <a:srgbClr val="FF0000"/>
                </a:solidFill>
                <a:sym typeface="+mn-ea"/>
              </a:rPr>
              <a:t>4</a:t>
            </a:r>
            <a:r>
              <a:rPr lang="en-US" altLang="zh-CN" sz="2400">
                <a:sym typeface="+mn-ea"/>
              </a:rPr>
              <a:t>, 6, 5</a:t>
            </a:r>
            <a:endParaRPr lang="zh-CN" altLang="en-US" sz="2400"/>
          </a:p>
          <a:p>
            <a:r>
              <a:rPr lang="zh-CN" altLang="en-US" sz="2400"/>
              <a:t>    改进方法：</a:t>
            </a:r>
            <a:r>
              <a:rPr lang="en-US" altLang="zh-CN" sz="2400">
                <a:sym typeface="+mn-ea"/>
              </a:rPr>
              <a:t>2, 3, </a:t>
            </a:r>
            <a:r>
              <a:rPr lang="en-US" altLang="zh-CN" sz="2400">
                <a:solidFill>
                  <a:srgbClr val="FF0000"/>
                </a:solidFill>
                <a:sym typeface="+mn-ea"/>
              </a:rPr>
              <a:t>4</a:t>
            </a:r>
            <a:r>
              <a:rPr lang="en-US" altLang="zh-CN" sz="2400">
                <a:sym typeface="+mn-ea"/>
              </a:rPr>
              <a:t>, 5, 6    </a:t>
            </a:r>
          </a:p>
          <a:p>
            <a:pPr eaLnBrk="1" latinLnBrk="0" hangingPunct="1">
              <a:spcBef>
                <a:spcPts val="1200"/>
              </a:spcBef>
            </a:pPr>
            <a:r>
              <a:rPr lang="en-US" altLang="zh-CN" sz="2400">
                <a:sym typeface="+mn-ea"/>
              </a:rPr>
              <a:t>    high</a:t>
            </a:r>
            <a:r>
              <a:rPr lang="zh-CN" altLang="en-US" sz="2400">
                <a:sym typeface="+mn-ea"/>
              </a:rPr>
              <a:t>前移过程中交换</a:t>
            </a:r>
            <a:r>
              <a:rPr lang="en-US" altLang="zh-CN" sz="2400">
                <a:sym typeface="+mn-ea"/>
              </a:rPr>
              <a:t>5</a:t>
            </a:r>
            <a:r>
              <a:rPr lang="zh-CN" altLang="en-US" sz="2400">
                <a:sym typeface="+mn-ea"/>
              </a:rPr>
              <a:t>和</a:t>
            </a:r>
            <a:r>
              <a:rPr lang="en-US" altLang="zh-CN" sz="2400">
                <a:sym typeface="+mn-ea"/>
              </a:rPr>
              <a:t>6</a:t>
            </a:r>
            <a:r>
              <a:rPr lang="zh-CN" altLang="en-US" sz="2400">
                <a:sym typeface="+mn-ea"/>
              </a:rPr>
              <a:t>的位置</a:t>
            </a:r>
          </a:p>
        </p:txBody>
      </p:sp>
      <p:cxnSp>
        <p:nvCxnSpPr>
          <p:cNvPr id="3" name="直接箭头连接符 2"/>
          <p:cNvCxnSpPr/>
          <p:nvPr/>
        </p:nvCxnSpPr>
        <p:spPr>
          <a:xfrm flipH="1">
            <a:off x="1907540" y="4436745"/>
            <a:ext cx="43180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Text Box 5"/>
          <p:cNvSpPr txBox="1">
            <a:spLocks noChangeArrowheads="1"/>
          </p:cNvSpPr>
          <p:nvPr/>
        </p:nvSpPr>
        <p:spPr bwMode="auto">
          <a:xfrm>
            <a:off x="360000" y="1548000"/>
            <a:ext cx="8586000" cy="267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457200" indent="-457200">
              <a:buFont typeface="Wingdings" panose="05000000000000000000" pitchFamily="2" charset="2"/>
              <a:buChar char="l"/>
            </a:pPr>
            <a:r>
              <a:rPr kumimoji="1" lang="zh-CN" altLang="en-US" sz="2800" dirty="0"/>
              <a:t>改进（修改划分算法）：</a:t>
            </a:r>
            <a:endParaRPr kumimoji="1" lang="en-US" altLang="zh-CN" sz="2800" dirty="0"/>
          </a:p>
          <a:p>
            <a:pPr marL="914400" lvl="1" indent="-457200">
              <a:buFont typeface="Wingdings" panose="05000000000000000000" pitchFamily="2" charset="2"/>
              <a:buChar char="l"/>
            </a:pPr>
            <a:r>
              <a:rPr kumimoji="1" lang="zh-CN" altLang="en-US" sz="2800" dirty="0"/>
              <a:t>同时，在算法中附设两个布尔型变量，分别指示</a:t>
            </a:r>
            <a:r>
              <a:rPr kumimoji="1" lang="en-US" altLang="zh-CN" sz="2800" dirty="0"/>
              <a:t>low</a:t>
            </a:r>
            <a:r>
              <a:rPr kumimoji="1" lang="zh-CN" altLang="en-US" sz="2800" dirty="0"/>
              <a:t>和</a:t>
            </a:r>
            <a:r>
              <a:rPr kumimoji="1" lang="en-US" altLang="zh-CN" sz="2800" dirty="0"/>
              <a:t>high</a:t>
            </a:r>
            <a:r>
              <a:rPr kumimoji="1" lang="zh-CN" altLang="en-US" sz="2800" dirty="0"/>
              <a:t>从两端向中间的移动过程中是否进行过交换记录的操作。如果</a:t>
            </a:r>
            <a:r>
              <a:rPr kumimoji="1" lang="en-US" altLang="zh-CN" sz="2800" dirty="0"/>
              <a:t>low</a:t>
            </a:r>
            <a:r>
              <a:rPr kumimoji="1" lang="zh-CN" altLang="en-US" sz="2800" dirty="0"/>
              <a:t>的移动过程中没有发生交换，则不需对低端子序列进行排序；高端也类似。这样可以进一步改善平均性能。        </a:t>
            </a:r>
          </a:p>
        </p:txBody>
      </p:sp>
      <p:sp>
        <p:nvSpPr>
          <p:cNvPr id="6" name="Rectangle 8"/>
          <p:cNvSpPr txBox="1">
            <a:spLocks noChangeArrowheads="1"/>
          </p:cNvSpPr>
          <p:nvPr/>
        </p:nvSpPr>
        <p:spPr>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lvl1pPr algn="ctr">
              <a:defRPr sz="4400">
                <a:solidFill>
                  <a:srgbClr val="FFFF00"/>
                </a:solidFill>
                <a:latin typeface="+mj-lt"/>
                <a:ea typeface="+mj-ea"/>
                <a:cs typeface="+mj-cs"/>
              </a:defRPr>
            </a:lvl1pPr>
            <a:lvl2pPr algn="ctr">
              <a:defRPr sz="4400">
                <a:solidFill>
                  <a:srgbClr val="FFFF00"/>
                </a:solidFill>
                <a:cs typeface="Arial" panose="020B0604020202020204" pitchFamily="34" charset="0"/>
              </a:defRPr>
            </a:lvl2pPr>
            <a:lvl3pPr algn="ctr">
              <a:defRPr sz="4400">
                <a:solidFill>
                  <a:srgbClr val="FFFF00"/>
                </a:solidFill>
                <a:cs typeface="Arial" panose="020B0604020202020204" pitchFamily="34" charset="0"/>
              </a:defRPr>
            </a:lvl3pPr>
            <a:lvl4pPr algn="ctr">
              <a:defRPr sz="4400">
                <a:solidFill>
                  <a:srgbClr val="FFFF00"/>
                </a:solidFill>
                <a:cs typeface="Arial" panose="020B0604020202020204" pitchFamily="34" charset="0"/>
              </a:defRPr>
            </a:lvl4pPr>
            <a:lvl5pPr algn="ctr">
              <a:defRPr sz="4400">
                <a:solidFill>
                  <a:srgbClr val="FFFF00"/>
                </a:solidFill>
                <a:cs typeface="Arial" panose="020B0604020202020204" pitchFamily="34" charset="0"/>
              </a:defRPr>
            </a:lvl5pPr>
            <a:lvl6pPr marL="457200" algn="ctr" fontAlgn="base">
              <a:spcBef>
                <a:spcPct val="0"/>
              </a:spcBef>
              <a:spcAft>
                <a:spcPct val="0"/>
              </a:spcAft>
              <a:defRPr sz="4400">
                <a:solidFill>
                  <a:srgbClr val="FFFF00"/>
                </a:solidFill>
                <a:cs typeface="Arial" panose="020B0604020202020204" pitchFamily="34" charset="0"/>
              </a:defRPr>
            </a:lvl6pPr>
            <a:lvl7pPr marL="914400" algn="ctr" fontAlgn="base">
              <a:spcBef>
                <a:spcPct val="0"/>
              </a:spcBef>
              <a:spcAft>
                <a:spcPct val="0"/>
              </a:spcAft>
              <a:defRPr sz="4400">
                <a:solidFill>
                  <a:srgbClr val="FFFF00"/>
                </a:solidFill>
                <a:cs typeface="Arial" panose="020B0604020202020204" pitchFamily="34" charset="0"/>
              </a:defRPr>
            </a:lvl7pPr>
            <a:lvl8pPr marL="1371600" algn="ctr" fontAlgn="base">
              <a:spcBef>
                <a:spcPct val="0"/>
              </a:spcBef>
              <a:spcAft>
                <a:spcPct val="0"/>
              </a:spcAft>
              <a:defRPr sz="4400">
                <a:solidFill>
                  <a:srgbClr val="FFFF00"/>
                </a:solidFill>
                <a:cs typeface="Arial" panose="020B0604020202020204" pitchFamily="34" charset="0"/>
              </a:defRPr>
            </a:lvl8pPr>
            <a:lvl9pPr marL="1828800" algn="ctr" fontAlgn="base">
              <a:spcBef>
                <a:spcPct val="0"/>
              </a:spcBef>
              <a:spcAft>
                <a:spcPct val="0"/>
              </a:spcAft>
              <a:defRPr sz="4400">
                <a:solidFill>
                  <a:srgbClr val="FFFF00"/>
                </a:solidFill>
                <a:cs typeface="Arial" panose="020B0604020202020204" pitchFamily="34" charset="0"/>
              </a:defRPr>
            </a:lvl9pPr>
          </a:lstStyle>
          <a:p>
            <a:r>
              <a:rPr lang="en-US" altLang="zh-CN" dirty="0"/>
              <a:t>Algorithm analysis</a:t>
            </a:r>
          </a:p>
        </p:txBody>
      </p:sp>
      <p:sp>
        <p:nvSpPr>
          <p:cNvPr id="2" name="文本框 1"/>
          <p:cNvSpPr txBox="1"/>
          <p:nvPr/>
        </p:nvSpPr>
        <p:spPr>
          <a:xfrm>
            <a:off x="395605" y="4364990"/>
            <a:ext cx="8713470" cy="1876425"/>
          </a:xfrm>
          <a:prstGeom prst="rect">
            <a:avLst/>
          </a:prstGeom>
          <a:noFill/>
        </p:spPr>
        <p:txBody>
          <a:bodyPr wrap="square" rtlCol="0">
            <a:spAutoFit/>
          </a:bodyPr>
          <a:lstStyle/>
          <a:p>
            <a:pPr marL="342900" indent="-342900" eaLnBrk="1" latinLnBrk="0" hangingPunct="1">
              <a:spcAft>
                <a:spcPts val="1200"/>
              </a:spcAft>
              <a:buFont typeface="Wingdings" panose="05000000000000000000" charset="0"/>
              <a:buChar char="l"/>
            </a:pPr>
            <a:r>
              <a:rPr lang="zh-CN" altLang="en-US" sz="2400">
                <a:solidFill>
                  <a:schemeClr val="tx1"/>
                </a:solidFill>
              </a:rPr>
              <a:t>例子：</a:t>
            </a:r>
            <a:endParaRPr lang="zh-CN" altLang="en-US" sz="2400">
              <a:solidFill>
                <a:srgbClr val="FF0000"/>
              </a:solidFill>
            </a:endParaRPr>
          </a:p>
          <a:p>
            <a:r>
              <a:rPr lang="en-US" altLang="zh-CN" sz="2400">
                <a:solidFill>
                  <a:srgbClr val="FF0000"/>
                </a:solidFill>
              </a:rPr>
              <a:t>    4</a:t>
            </a:r>
            <a:r>
              <a:rPr lang="en-US" altLang="zh-CN" sz="2400"/>
              <a:t>, 2, 3, 6, 5</a:t>
            </a:r>
            <a:endParaRPr lang="zh-CN" altLang="en-US" sz="2400"/>
          </a:p>
          <a:p>
            <a:r>
              <a:rPr lang="zh-CN" altLang="en-US" sz="2400"/>
              <a:t>    改进方法：</a:t>
            </a:r>
            <a:r>
              <a:rPr lang="en-US" altLang="zh-CN" sz="2400">
                <a:sym typeface="+mn-ea"/>
              </a:rPr>
              <a:t>2, 3, </a:t>
            </a:r>
            <a:r>
              <a:rPr lang="en-US" altLang="zh-CN" sz="2400">
                <a:solidFill>
                  <a:srgbClr val="FF0000"/>
                </a:solidFill>
                <a:sym typeface="+mn-ea"/>
              </a:rPr>
              <a:t>4</a:t>
            </a:r>
            <a:r>
              <a:rPr lang="en-US" altLang="zh-CN" sz="2400">
                <a:sym typeface="+mn-ea"/>
              </a:rPr>
              <a:t>, 5, 6   </a:t>
            </a:r>
            <a:endParaRPr lang="zh-CN" altLang="en-US" sz="2400">
              <a:sym typeface="+mn-ea"/>
            </a:endParaRPr>
          </a:p>
          <a:p>
            <a:pPr eaLnBrk="1" latinLnBrk="0" hangingPunct="1">
              <a:spcBef>
                <a:spcPts val="1200"/>
              </a:spcBef>
            </a:pPr>
            <a:r>
              <a:rPr lang="en-US" altLang="zh-CN" sz="2400">
                <a:sym typeface="+mn-ea"/>
              </a:rPr>
              <a:t>    low</a:t>
            </a:r>
            <a:r>
              <a:rPr lang="zh-CN" altLang="en-US" sz="2400">
                <a:sym typeface="+mn-ea"/>
              </a:rPr>
              <a:t>后移过程中未发生交换，前半段子序列已有序，不需再排</a:t>
            </a:r>
          </a:p>
        </p:txBody>
      </p:sp>
      <p:cxnSp>
        <p:nvCxnSpPr>
          <p:cNvPr id="3" name="直接箭头连接符 2"/>
          <p:cNvCxnSpPr/>
          <p:nvPr/>
        </p:nvCxnSpPr>
        <p:spPr>
          <a:xfrm>
            <a:off x="2339975" y="5661025"/>
            <a:ext cx="3600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Text Box 5"/>
          <p:cNvSpPr txBox="1">
            <a:spLocks noChangeArrowheads="1"/>
          </p:cNvSpPr>
          <p:nvPr/>
        </p:nvSpPr>
        <p:spPr bwMode="auto">
          <a:xfrm>
            <a:off x="360000" y="1548000"/>
            <a:ext cx="8586000" cy="2245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457200" indent="-457200">
              <a:buFont typeface="Wingdings" panose="05000000000000000000" pitchFamily="2" charset="2"/>
              <a:buChar char="l"/>
            </a:pPr>
            <a:r>
              <a:rPr kumimoji="1" lang="zh-CN" altLang="en-US" sz="2800" dirty="0"/>
              <a:t>对于快速排序，由于使用了递归方法，所以需要附加栈空间，当每一趟排序都将记录均匀地分成两部分时，栈的最大深度为</a:t>
            </a:r>
            <a:r>
              <a:rPr kumimoji="1" lang="zh-CN" altLang="en-US" sz="2800" dirty="0">
                <a:sym typeface="Symbol" panose="05050102010706020507" pitchFamily="18" charset="2"/>
              </a:rPr>
              <a:t></a:t>
            </a:r>
            <a:r>
              <a:rPr kumimoji="1" lang="en-US" altLang="zh-CN" sz="2800" dirty="0" err="1">
                <a:latin typeface="Times New Roman" panose="02020603050405020304" pitchFamily="18" charset="0"/>
              </a:rPr>
              <a:t>log</a:t>
            </a:r>
            <a:r>
              <a:rPr kumimoji="1" lang="en-US" altLang="zh-CN" sz="2800" baseline="-25000" dirty="0" err="1">
                <a:latin typeface="Times New Roman" panose="02020603050405020304" pitchFamily="18" charset="0"/>
              </a:rPr>
              <a:t>2</a:t>
            </a:r>
            <a:r>
              <a:rPr kumimoji="1" lang="en-US" altLang="zh-CN" sz="2800" i="1" dirty="0" err="1">
                <a:latin typeface="Times New Roman" panose="02020603050405020304" pitchFamily="18" charset="0"/>
              </a:rPr>
              <a:t>n</a:t>
            </a:r>
            <a:r>
              <a:rPr kumimoji="1" lang="en-US" altLang="zh-CN" sz="2800" dirty="0">
                <a:sym typeface="Symbol" panose="05050102010706020507" pitchFamily="18" charset="2"/>
              </a:rPr>
              <a:t></a:t>
            </a:r>
            <a:r>
              <a:rPr kumimoji="1" lang="en-US" altLang="zh-CN" sz="2800" dirty="0"/>
              <a:t>+1</a:t>
            </a:r>
            <a:r>
              <a:rPr kumimoji="1" lang="zh-CN" altLang="en-US" sz="2800" dirty="0"/>
              <a:t>，但如果每趟排序后枢轴位置偏向一端，则为最坏情况，此时的栈的最大深度为</a:t>
            </a:r>
            <a:r>
              <a:rPr kumimoji="1" lang="en-US" altLang="zh-CN" sz="2800" i="1" dirty="0">
                <a:latin typeface="Times New Roman" panose="02020603050405020304" pitchFamily="18" charset="0"/>
              </a:rPr>
              <a:t>n</a:t>
            </a:r>
            <a:r>
              <a:rPr kumimoji="1" lang="zh-CN" altLang="en-US" sz="2800" dirty="0"/>
              <a:t>。</a:t>
            </a:r>
          </a:p>
        </p:txBody>
      </p:sp>
      <p:sp>
        <p:nvSpPr>
          <p:cNvPr id="5" name="Rectangle 8"/>
          <p:cNvSpPr txBox="1">
            <a:spLocks noChangeArrowheads="1"/>
          </p:cNvSpPr>
          <p:nvPr/>
        </p:nvSpPr>
        <p:spPr>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defPPr>
              <a:defRPr lang="zh-CN"/>
            </a:defPPr>
            <a:lvl1pPr algn="ctr">
              <a:defRPr sz="4400">
                <a:solidFill>
                  <a:srgbClr val="FFFF00"/>
                </a:solidFill>
                <a:latin typeface="+mj-lt"/>
                <a:ea typeface="+mj-ea"/>
                <a:cs typeface="+mj-cs"/>
              </a:defRPr>
            </a:lvl1pPr>
            <a:lvl2pPr algn="ctr">
              <a:defRPr sz="4400">
                <a:solidFill>
                  <a:srgbClr val="FFFF00"/>
                </a:solidFill>
                <a:cs typeface="Arial" panose="020B0604020202020204" pitchFamily="34" charset="0"/>
              </a:defRPr>
            </a:lvl2pPr>
            <a:lvl3pPr algn="ctr">
              <a:defRPr sz="4400">
                <a:solidFill>
                  <a:srgbClr val="FFFF00"/>
                </a:solidFill>
                <a:cs typeface="Arial" panose="020B0604020202020204" pitchFamily="34" charset="0"/>
              </a:defRPr>
            </a:lvl3pPr>
            <a:lvl4pPr algn="ctr">
              <a:defRPr sz="4400">
                <a:solidFill>
                  <a:srgbClr val="FFFF00"/>
                </a:solidFill>
                <a:cs typeface="Arial" panose="020B0604020202020204" pitchFamily="34" charset="0"/>
              </a:defRPr>
            </a:lvl4pPr>
            <a:lvl5pPr algn="ctr">
              <a:defRPr sz="4400">
                <a:solidFill>
                  <a:srgbClr val="FFFF00"/>
                </a:solidFill>
                <a:cs typeface="Arial" panose="020B0604020202020204" pitchFamily="34" charset="0"/>
              </a:defRPr>
            </a:lvl5pPr>
            <a:lvl6pPr marL="457200" algn="ctr" fontAlgn="base">
              <a:spcBef>
                <a:spcPct val="0"/>
              </a:spcBef>
              <a:spcAft>
                <a:spcPct val="0"/>
              </a:spcAft>
              <a:defRPr sz="4400">
                <a:solidFill>
                  <a:srgbClr val="FFFF00"/>
                </a:solidFill>
                <a:cs typeface="Arial" panose="020B0604020202020204" pitchFamily="34" charset="0"/>
              </a:defRPr>
            </a:lvl6pPr>
            <a:lvl7pPr marL="914400" algn="ctr" fontAlgn="base">
              <a:spcBef>
                <a:spcPct val="0"/>
              </a:spcBef>
              <a:spcAft>
                <a:spcPct val="0"/>
              </a:spcAft>
              <a:defRPr sz="4400">
                <a:solidFill>
                  <a:srgbClr val="FFFF00"/>
                </a:solidFill>
                <a:cs typeface="Arial" panose="020B0604020202020204" pitchFamily="34" charset="0"/>
              </a:defRPr>
            </a:lvl7pPr>
            <a:lvl8pPr marL="1371600" algn="ctr" fontAlgn="base">
              <a:spcBef>
                <a:spcPct val="0"/>
              </a:spcBef>
              <a:spcAft>
                <a:spcPct val="0"/>
              </a:spcAft>
              <a:defRPr sz="4400">
                <a:solidFill>
                  <a:srgbClr val="FFFF00"/>
                </a:solidFill>
                <a:cs typeface="Arial" panose="020B0604020202020204" pitchFamily="34" charset="0"/>
              </a:defRPr>
            </a:lvl8pPr>
            <a:lvl9pPr marL="1828800" algn="ctr" fontAlgn="base">
              <a:spcBef>
                <a:spcPct val="0"/>
              </a:spcBef>
              <a:spcAft>
                <a:spcPct val="0"/>
              </a:spcAft>
              <a:defRPr sz="4400">
                <a:solidFill>
                  <a:srgbClr val="FFFF00"/>
                </a:solidFill>
                <a:cs typeface="Arial" panose="020B0604020202020204" pitchFamily="34" charset="0"/>
              </a:defRPr>
            </a:lvl9pPr>
          </a:lstStyle>
          <a:p>
            <a:r>
              <a:rPr lang="en-US" altLang="zh-CN" dirty="0"/>
              <a:t>Algorithm analysis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zh-CN" dirty="0"/>
              <a:t>Key features of quick sorting</a:t>
            </a:r>
          </a:p>
        </p:txBody>
      </p:sp>
      <p:sp>
        <p:nvSpPr>
          <p:cNvPr id="212995" name="Rectangle 3"/>
          <p:cNvSpPr>
            <a:spLocks noGrp="1" noChangeArrowheads="1"/>
          </p:cNvSpPr>
          <p:nvPr>
            <p:ph type="body" idx="1"/>
          </p:nvPr>
        </p:nvSpPr>
        <p:spPr/>
        <p:txBody>
          <a:bodyPr/>
          <a:lstStyle/>
          <a:p>
            <a:r>
              <a:rPr lang="zh-CN" altLang="en-US" sz="2800" dirty="0">
                <a:effectLst/>
                <a:latin typeface="Times New Roman" panose="02020603050405020304" pitchFamily="18" charset="0"/>
              </a:rPr>
              <a:t>函数</a:t>
            </a:r>
            <a:r>
              <a:rPr lang="en-US" altLang="zh-CN" sz="2800" i="1" dirty="0">
                <a:solidFill>
                  <a:srgbClr val="FFFF00"/>
                </a:solidFill>
                <a:effectLst/>
                <a:latin typeface="Times New Roman" panose="02020603050405020304" pitchFamily="18" charset="0"/>
              </a:rPr>
              <a:t>quicksort</a:t>
            </a:r>
            <a:r>
              <a:rPr lang="zh-CN" altLang="en-US" sz="2800" dirty="0">
                <a:effectLst/>
                <a:latin typeface="Times New Roman" panose="02020603050405020304" pitchFamily="18" charset="0"/>
              </a:rPr>
              <a:t>的平均计算时间也是</a:t>
            </a:r>
            <a:r>
              <a:rPr lang="en-US" altLang="zh-CN" sz="2800" b="1" dirty="0">
                <a:solidFill>
                  <a:srgbClr val="FFFF00"/>
                </a:solidFill>
                <a:effectLst/>
                <a:latin typeface="Times New Roman" panose="02020603050405020304" pitchFamily="18" charset="0"/>
              </a:rPr>
              <a:t>O(</a:t>
            </a:r>
            <a:r>
              <a:rPr lang="en-US" altLang="zh-CN" sz="2800" b="1" i="1" dirty="0">
                <a:solidFill>
                  <a:srgbClr val="FFFF00"/>
                </a:solidFill>
                <a:effectLst/>
                <a:latin typeface="Times New Roman" panose="02020603050405020304" pitchFamily="18" charset="0"/>
              </a:rPr>
              <a:t>n</a:t>
            </a:r>
            <a:r>
              <a:rPr lang="en-US" altLang="zh-CN" sz="2800" b="1" dirty="0">
                <a:solidFill>
                  <a:srgbClr val="FFFF00"/>
                </a:solidFill>
                <a:effectLst/>
                <a:latin typeface="Times New Roman" panose="02020603050405020304" pitchFamily="18" charset="0"/>
              </a:rPr>
              <a:t>log</a:t>
            </a:r>
            <a:r>
              <a:rPr lang="en-US" altLang="zh-CN" sz="2800" b="1" baseline="-25000" dirty="0">
                <a:solidFill>
                  <a:srgbClr val="FFFF00"/>
                </a:solidFill>
                <a:effectLst/>
                <a:latin typeface="Times New Roman" panose="02020603050405020304" pitchFamily="18" charset="0"/>
              </a:rPr>
              <a:t>2</a:t>
            </a:r>
            <a:r>
              <a:rPr lang="en-US" altLang="zh-CN" sz="2800" b="1" i="1" dirty="0">
                <a:solidFill>
                  <a:srgbClr val="FFFF00"/>
                </a:solidFill>
                <a:effectLst/>
                <a:latin typeface="Times New Roman" panose="02020603050405020304" pitchFamily="18" charset="0"/>
              </a:rPr>
              <a:t>n</a:t>
            </a:r>
            <a:r>
              <a:rPr lang="en-US" altLang="zh-CN" sz="2800" b="1" dirty="0">
                <a:solidFill>
                  <a:srgbClr val="FFFF00"/>
                </a:solidFill>
                <a:effectLst/>
                <a:latin typeface="Times New Roman" panose="02020603050405020304" pitchFamily="18" charset="0"/>
              </a:rPr>
              <a:t>)</a:t>
            </a:r>
            <a:r>
              <a:rPr lang="zh-CN" altLang="en-US" sz="2800" dirty="0">
                <a:effectLst/>
                <a:latin typeface="Times New Roman" panose="02020603050405020304" pitchFamily="18" charset="0"/>
              </a:rPr>
              <a:t>。实验结果表明：就平均计算时间而言，快速排序是我们所讨论的所有内部排序方法中最好的一个。</a:t>
            </a:r>
          </a:p>
          <a:p>
            <a:pPr algn="just"/>
            <a:r>
              <a:rPr lang="zh-CN" altLang="en-US" sz="2800" dirty="0">
                <a:effectLst/>
                <a:latin typeface="Times New Roman" panose="02020603050405020304" pitchFamily="18" charset="0"/>
              </a:rPr>
              <a:t>快速排序是递归的，需要有一个栈存放每层递归调用时的指针和参数。</a:t>
            </a:r>
          </a:p>
          <a:p>
            <a:pPr algn="just"/>
            <a:r>
              <a:rPr lang="zh-CN" altLang="en-US" sz="2800" dirty="0">
                <a:effectLst/>
                <a:latin typeface="Times New Roman" panose="02020603050405020304" pitchFamily="18" charset="0"/>
              </a:rPr>
              <a:t>最大递归调用层次数与递归树的深度一致，理想情况为</a:t>
            </a:r>
            <a:r>
              <a:rPr lang="zh-CN" altLang="en-US" sz="2800" dirty="0">
                <a:solidFill>
                  <a:srgbClr val="FFFF00"/>
                </a:solidFill>
                <a:effectLst/>
                <a:latin typeface="Times New Roman" panose="02020603050405020304" pitchFamily="18" charset="0"/>
                <a:sym typeface="Symbol" panose="05050102010706020507" pitchFamily="18" charset="2"/>
              </a:rPr>
              <a:t></a:t>
            </a:r>
            <a:r>
              <a:rPr lang="en-US" altLang="zh-CN" sz="2800" dirty="0">
                <a:solidFill>
                  <a:srgbClr val="FFFF00"/>
                </a:solidFill>
                <a:effectLst/>
                <a:latin typeface="Times New Roman" panose="02020603050405020304" pitchFamily="18" charset="0"/>
              </a:rPr>
              <a:t>log</a:t>
            </a:r>
            <a:r>
              <a:rPr lang="en-US" altLang="zh-CN" sz="2800" baseline="-25000" dirty="0">
                <a:solidFill>
                  <a:srgbClr val="FFFF00"/>
                </a:solidFill>
                <a:effectLst/>
                <a:latin typeface="Times New Roman" panose="02020603050405020304" pitchFamily="18" charset="0"/>
              </a:rPr>
              <a:t>2</a:t>
            </a:r>
            <a:r>
              <a:rPr lang="en-US" altLang="zh-CN" sz="2800" dirty="0">
                <a:solidFill>
                  <a:srgbClr val="FFFF00"/>
                </a:solidFill>
                <a:effectLst/>
                <a:latin typeface="Times New Roman" panose="02020603050405020304" pitchFamily="18" charset="0"/>
              </a:rPr>
              <a:t>(</a:t>
            </a:r>
            <a:r>
              <a:rPr lang="en-US" altLang="zh-CN" sz="2800" i="1" dirty="0">
                <a:solidFill>
                  <a:srgbClr val="FFFF00"/>
                </a:solidFill>
                <a:effectLst/>
                <a:latin typeface="Times New Roman" panose="02020603050405020304" pitchFamily="18" charset="0"/>
              </a:rPr>
              <a:t>n</a:t>
            </a:r>
            <a:r>
              <a:rPr lang="en-US" altLang="zh-CN" sz="2800" dirty="0">
                <a:solidFill>
                  <a:srgbClr val="FFFF00"/>
                </a:solidFill>
                <a:effectLst/>
                <a:latin typeface="Times New Roman" panose="02020603050405020304" pitchFamily="18" charset="0"/>
              </a:rPr>
              <a:t>+1)</a:t>
            </a:r>
            <a:r>
              <a:rPr lang="en-US" altLang="zh-CN" sz="2800" dirty="0">
                <a:solidFill>
                  <a:srgbClr val="FFFF00"/>
                </a:solidFill>
                <a:effectLst/>
                <a:latin typeface="Times New Roman" panose="02020603050405020304" pitchFamily="18" charset="0"/>
                <a:sym typeface="Symbol" panose="05050102010706020507" pitchFamily="18" charset="2"/>
              </a:rPr>
              <a:t></a:t>
            </a:r>
            <a:r>
              <a:rPr lang="en-US" altLang="zh-CN" sz="2800" dirty="0">
                <a:effectLst/>
                <a:latin typeface="Times New Roman" panose="02020603050405020304" pitchFamily="18" charset="0"/>
              </a:rPr>
              <a:t> </a:t>
            </a:r>
            <a:r>
              <a:rPr lang="zh-CN" altLang="en-US" sz="2800" dirty="0">
                <a:effectLst/>
                <a:latin typeface="Times New Roman" panose="02020603050405020304" pitchFamily="18" charset="0"/>
              </a:rPr>
              <a:t>。因此，快速排序的存储开销为 </a:t>
            </a:r>
            <a:r>
              <a:rPr lang="en-US" altLang="zh-CN" sz="2800" b="1" dirty="0">
                <a:solidFill>
                  <a:srgbClr val="FFFF00"/>
                </a:solidFill>
                <a:effectLst/>
                <a:latin typeface="Times New Roman" panose="02020603050405020304" pitchFamily="18" charset="0"/>
              </a:rPr>
              <a:t>O(log</a:t>
            </a:r>
            <a:r>
              <a:rPr lang="en-US" altLang="zh-CN" sz="2800" b="1" baseline="-25000" dirty="0">
                <a:solidFill>
                  <a:srgbClr val="FFFF00"/>
                </a:solidFill>
                <a:effectLst/>
                <a:latin typeface="Times New Roman" panose="02020603050405020304" pitchFamily="18" charset="0"/>
              </a:rPr>
              <a:t>2</a:t>
            </a:r>
            <a:r>
              <a:rPr lang="en-US" altLang="zh-CN" sz="2800" b="1" i="1" dirty="0">
                <a:solidFill>
                  <a:srgbClr val="FFFF00"/>
                </a:solidFill>
                <a:effectLst/>
                <a:latin typeface="Times New Roman" panose="02020603050405020304" pitchFamily="18" charset="0"/>
              </a:rPr>
              <a:t>n</a:t>
            </a:r>
            <a:r>
              <a:rPr lang="en-US" altLang="zh-CN" sz="2800" b="1" dirty="0">
                <a:solidFill>
                  <a:srgbClr val="FFFF00"/>
                </a:solidFill>
                <a:effectLst/>
                <a:latin typeface="Times New Roman" panose="02020603050405020304" pitchFamily="18" charset="0"/>
              </a:rPr>
              <a:t>)</a:t>
            </a:r>
            <a:r>
              <a:rPr lang="zh-CN" altLang="en-US" sz="2800" dirty="0">
                <a:effectLst/>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2995">
                                            <p:txEl>
                                              <p:pRg st="1" end="1"/>
                                            </p:txEl>
                                          </p:spTgt>
                                        </p:tgtEl>
                                        <p:attrNameLst>
                                          <p:attrName>style.visibility</p:attrName>
                                        </p:attrNameLst>
                                      </p:cBhvr>
                                      <p:to>
                                        <p:strVal val="visible"/>
                                      </p:to>
                                    </p:set>
                                    <p:animEffect transition="in" filter="barn(inVertical)">
                                      <p:cBhvr>
                                        <p:cTn id="7" dur="500"/>
                                        <p:tgtEl>
                                          <p:spTgt spid="2129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2995">
                                            <p:txEl>
                                              <p:pRg st="2" end="2"/>
                                            </p:txEl>
                                          </p:spTgt>
                                        </p:tgtEl>
                                        <p:attrNameLst>
                                          <p:attrName>style.visibility</p:attrName>
                                        </p:attrNameLst>
                                      </p:cBhvr>
                                      <p:to>
                                        <p:strVal val="visible"/>
                                      </p:to>
                                    </p:set>
                                    <p:animEffect transition="in" filter="barn(inVertical)">
                                      <p:cBhvr>
                                        <p:cTn id="12" dur="500"/>
                                        <p:tgtEl>
                                          <p:spTgt spid="2129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zh-CN"/>
              <a:t>Key features of quick sorting</a:t>
            </a:r>
          </a:p>
        </p:txBody>
      </p:sp>
      <p:sp>
        <p:nvSpPr>
          <p:cNvPr id="214019" name="Rectangle 3"/>
          <p:cNvSpPr>
            <a:spLocks noGrp="1" noChangeArrowheads="1"/>
          </p:cNvSpPr>
          <p:nvPr>
            <p:ph type="body" idx="1"/>
          </p:nvPr>
        </p:nvSpPr>
        <p:spPr/>
        <p:txBody>
          <a:bodyPr/>
          <a:lstStyle/>
          <a:p>
            <a:r>
              <a:rPr lang="zh-CN" altLang="en-US" sz="2800" dirty="0">
                <a:effectLst/>
              </a:rPr>
              <a:t>快速排序是一种</a:t>
            </a:r>
            <a:r>
              <a:rPr lang="zh-CN" altLang="en-US" sz="2800" b="1" dirty="0">
                <a:solidFill>
                  <a:srgbClr val="FFFF00"/>
                </a:solidFill>
                <a:effectLst/>
              </a:rPr>
              <a:t>不稳定</a:t>
            </a:r>
            <a:r>
              <a:rPr lang="zh-CN" altLang="en-US" sz="2800" dirty="0">
                <a:effectLst/>
              </a:rPr>
              <a:t>的排序方法。</a:t>
            </a:r>
          </a:p>
          <a:p>
            <a:r>
              <a:rPr lang="zh-CN" altLang="en-US" sz="2800" dirty="0">
                <a:effectLst/>
              </a:rPr>
              <a:t>对于</a:t>
            </a:r>
            <a:r>
              <a:rPr lang="en-US" altLang="zh-CN" sz="2800" i="1" dirty="0">
                <a:effectLst/>
                <a:latin typeface="Times New Roman" panose="02020603050405020304" pitchFamily="18" charset="0"/>
              </a:rPr>
              <a:t>n </a:t>
            </a:r>
            <a:r>
              <a:rPr lang="zh-CN" altLang="en-US" sz="2800" dirty="0">
                <a:effectLst/>
              </a:rPr>
              <a:t>较大的平均情况而言，快速排序是“快速”的，但是当 </a:t>
            </a:r>
            <a:r>
              <a:rPr lang="en-US" altLang="zh-CN" sz="2800" i="1" dirty="0">
                <a:effectLst/>
                <a:latin typeface="Times New Roman" panose="02020603050405020304" pitchFamily="18" charset="0"/>
              </a:rPr>
              <a:t>n</a:t>
            </a:r>
            <a:r>
              <a:rPr lang="en-US" altLang="zh-CN" sz="2800" dirty="0">
                <a:effectLst/>
              </a:rPr>
              <a:t> </a:t>
            </a:r>
            <a:r>
              <a:rPr lang="zh-CN" altLang="en-US" sz="2800" dirty="0">
                <a:effectLst/>
              </a:rPr>
              <a:t>很小时，这种排序方法往往比其它简单排序方法还要慢。</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zh-CN" altLang="en-US"/>
              <a:t>多关键字问题</a:t>
            </a:r>
          </a:p>
        </p:txBody>
      </p:sp>
      <p:grpSp>
        <p:nvGrpSpPr>
          <p:cNvPr id="256003" name="Group 3"/>
          <p:cNvGrpSpPr/>
          <p:nvPr/>
        </p:nvGrpSpPr>
        <p:grpSpPr bwMode="auto">
          <a:xfrm>
            <a:off x="1763688" y="5661248"/>
            <a:ext cx="5635625" cy="852488"/>
            <a:chOff x="1054" y="3664"/>
            <a:chExt cx="3550" cy="537"/>
          </a:xfrm>
        </p:grpSpPr>
        <p:pic>
          <p:nvPicPr>
            <p:cNvPr id="256004" name="Picture 4" descr="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05" name="Picture 5" descr="D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06" name="Picture 6" descr="C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07" name="Picture 7" descr="C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8"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08" name="Picture 8" descr="CJ"/>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09" name="Picture 9" descr="C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0"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10" name="Picture 10" descr="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11" name="Picture 11" descr="C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12"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12" name="Picture 12" descr="DJ"/>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0"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13" name="Picture 13" descr="DQ"/>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2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14" name="Picture 14"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2"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15" name="Picture 15" descr="D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48"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16" name="Picture 16" descr="H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64"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17" name="Picture 17" descr="H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90"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18" name="Picture 18" descr="H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8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19" name="Picture 19" descr="S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08"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20" name="Picture 20" descr="SK"/>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7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21" name="Picture 21" descr="SA"/>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07" y="3664"/>
              <a:ext cx="397" cy="537"/>
            </a:xfrm>
            <a:prstGeom prst="rect">
              <a:avLst/>
            </a:prstGeom>
            <a:noFill/>
            <a:extLst>
              <a:ext uri="{909E8E84-426E-40DD-AFC4-6F175D3DCCD1}">
                <a14:hiddenFill xmlns:a14="http://schemas.microsoft.com/office/drawing/2010/main">
                  <a:solidFill>
                    <a:srgbClr val="FFFFFF"/>
                  </a:solidFill>
                </a14:hiddenFill>
              </a:ext>
            </a:extLst>
          </p:spPr>
        </p:pic>
      </p:grpSp>
      <p:sp>
        <p:nvSpPr>
          <p:cNvPr id="256022" name="AutoShape 22"/>
          <p:cNvSpPr>
            <a:spLocks noChangeArrowheads="1"/>
          </p:cNvSpPr>
          <p:nvPr/>
        </p:nvSpPr>
        <p:spPr bwMode="auto">
          <a:xfrm>
            <a:off x="4211960" y="5085184"/>
            <a:ext cx="719137" cy="576262"/>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256023" name="Group 23"/>
          <p:cNvGrpSpPr/>
          <p:nvPr/>
        </p:nvGrpSpPr>
        <p:grpSpPr bwMode="auto">
          <a:xfrm>
            <a:off x="503238" y="1341438"/>
            <a:ext cx="8137525" cy="3743325"/>
            <a:chOff x="385" y="845"/>
            <a:chExt cx="5126" cy="2358"/>
          </a:xfrm>
        </p:grpSpPr>
        <p:pic>
          <p:nvPicPr>
            <p:cNvPr id="256024" name="Picture 24" descr="SJ"/>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55"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25" name="Picture 25" descr="CJ"/>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6" y="134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26" name="Picture 26" descr="HJ"/>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43" y="1979"/>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27" name="Picture 27" descr="DJ"/>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8" y="125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28" name="Picture 28" descr="C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 y="179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29" name="Picture 29" descr="DQ"/>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8" y="211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30" name="Picture 30" descr="HQ"/>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23" y="143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31" name="Picture 31" descr="SQ"/>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46" y="252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32" name="Picture 32" descr="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5"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33" name="Picture 33" descr="H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6"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34" name="Picture 34"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5" y="24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35" name="Picture 35" descr="SK"/>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71" y="152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36" name="Picture 36" descr="SA"/>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70" y="161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37" name="Picture 37" descr="D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6" y="244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38" name="Picture 38" descr="C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7"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39" name="Picture 39" descr="H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07" y="256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40" name="Picture 40" descr="S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44" y="193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41" name="Picture 41" descr="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42" name="Picture 42" descr="H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54" y="23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43" name="Picture 43" descr="C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44" name="Picture 44" descr="C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9" y="107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45" name="Picture 45" descr="H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84"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46" name="Picture 46" descr="S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89" y="89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47" name="Picture 47" descr="D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 y="1162"/>
              <a:ext cx="397" cy="537"/>
            </a:xfrm>
            <a:prstGeom prst="rect">
              <a:avLst/>
            </a:prstGeom>
            <a:noFill/>
            <a:extLst>
              <a:ext uri="{909E8E84-426E-40DD-AFC4-6F175D3DCCD1}">
                <a14:hiddenFill xmlns:a14="http://schemas.microsoft.com/office/drawing/2010/main">
                  <a:solidFill>
                    <a:srgbClr val="FFFFFF"/>
                  </a:solidFill>
                </a14:hiddenFill>
              </a:ext>
            </a:extLst>
          </p:spPr>
        </p:pic>
        <p:sp>
          <p:nvSpPr>
            <p:cNvPr id="256048" name="Rectangle 48"/>
            <p:cNvSpPr>
              <a:spLocks noChangeArrowheads="1"/>
            </p:cNvSpPr>
            <p:nvPr/>
          </p:nvSpPr>
          <p:spPr bwMode="auto">
            <a:xfrm>
              <a:off x="385" y="845"/>
              <a:ext cx="5126" cy="235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t>Content</a:t>
            </a:r>
          </a:p>
        </p:txBody>
      </p:sp>
      <p:sp>
        <p:nvSpPr>
          <p:cNvPr id="142339" name="Rectangle 3"/>
          <p:cNvSpPr>
            <a:spLocks noGrp="1" noChangeArrowheads="1"/>
          </p:cNvSpPr>
          <p:nvPr>
            <p:ph type="body" idx="1"/>
          </p:nvPr>
        </p:nvSpPr>
        <p:spPr/>
        <p:txBody>
          <a:bodyPr/>
          <a:lstStyle/>
          <a:p>
            <a:r>
              <a:rPr lang="en-US" altLang="zh-CN" dirty="0">
                <a:effectLst/>
              </a:rPr>
              <a:t>Definition and notations of sorting</a:t>
            </a:r>
          </a:p>
          <a:p>
            <a:r>
              <a:rPr lang="en-US" altLang="zh-CN" dirty="0">
                <a:effectLst/>
              </a:rPr>
              <a:t>Insertion based sorting</a:t>
            </a:r>
          </a:p>
          <a:p>
            <a:r>
              <a:rPr lang="en-US" altLang="zh-CN" dirty="0">
                <a:solidFill>
                  <a:schemeClr val="tx1"/>
                </a:solidFill>
                <a:effectLst/>
              </a:rPr>
              <a:t>Swap based sorting</a:t>
            </a:r>
            <a:endParaRPr lang="en-US" altLang="zh-CN" dirty="0">
              <a:solidFill>
                <a:srgbClr val="FFFF00"/>
              </a:solidFill>
              <a:effectLst/>
            </a:endParaRPr>
          </a:p>
          <a:p>
            <a:r>
              <a:rPr lang="en-US" altLang="zh-CN" dirty="0">
                <a:solidFill>
                  <a:srgbClr val="FFFF00"/>
                </a:solidFill>
                <a:effectLst/>
              </a:rPr>
              <a:t>Selection based sorting</a:t>
            </a:r>
          </a:p>
          <a:p>
            <a:r>
              <a:rPr lang="en-US" altLang="zh-CN" dirty="0">
                <a:effectLst/>
              </a:rPr>
              <a:t>Merging based sorting</a:t>
            </a:r>
          </a:p>
          <a:p>
            <a:r>
              <a:rPr lang="en-US" altLang="zh-CN" dirty="0">
                <a:effectLst/>
              </a:rPr>
              <a:t>Radix sorting</a:t>
            </a:r>
          </a:p>
          <a:p>
            <a:r>
              <a:rPr lang="en-US" altLang="zh-CN" dirty="0">
                <a:effectLst/>
              </a:rPr>
              <a:t>Conclusion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6" name="Rectangle 10"/>
          <p:cNvSpPr>
            <a:spLocks noGrp="1" noChangeArrowheads="1"/>
          </p:cNvSpPr>
          <p:nvPr>
            <p:ph type="title"/>
          </p:nvPr>
        </p:nvSpPr>
        <p:spPr/>
        <p:txBody>
          <a:bodyPr/>
          <a:lstStyle/>
          <a:p>
            <a:r>
              <a:rPr lang="en-US" altLang="zh-CN" dirty="0"/>
              <a:t>9.4 Selection based sorting</a:t>
            </a:r>
          </a:p>
        </p:txBody>
      </p:sp>
      <p:sp>
        <p:nvSpPr>
          <p:cNvPr id="75787" name="Rectangle 11"/>
          <p:cNvSpPr>
            <a:spLocks noGrp="1" noChangeArrowheads="1"/>
          </p:cNvSpPr>
          <p:nvPr>
            <p:ph type="body" idx="1"/>
          </p:nvPr>
        </p:nvSpPr>
        <p:spPr/>
        <p:txBody>
          <a:bodyPr/>
          <a:lstStyle/>
          <a:p>
            <a:r>
              <a:rPr lang="en-US" altLang="zh-CN" sz="2800" dirty="0">
                <a:solidFill>
                  <a:srgbClr val="FFFF00"/>
                </a:solidFill>
                <a:effectLst/>
              </a:rPr>
              <a:t>Principle: </a:t>
            </a:r>
            <a:r>
              <a:rPr lang="zh-CN" altLang="en-US" sz="2800" dirty="0">
                <a:effectLst/>
              </a:rPr>
              <a:t>每一趟在</a:t>
            </a:r>
            <a:r>
              <a:rPr lang="en-US" altLang="zh-CN" sz="2800" i="1" dirty="0">
                <a:effectLst/>
                <a:latin typeface="Times New Roman" panose="02020603050405020304" pitchFamily="18" charset="0"/>
                <a:ea typeface="Tahoma" panose="020B0604030504040204" pitchFamily="34" charset="0"/>
                <a:cs typeface="Times New Roman" panose="02020603050405020304" pitchFamily="18" charset="0"/>
              </a:rPr>
              <a:t>n</a:t>
            </a:r>
            <a:r>
              <a:rPr lang="en-US" altLang="zh-CN" sz="2800" dirty="0">
                <a:effectLst/>
                <a:latin typeface="Times New Roman" panose="02020603050405020304" pitchFamily="18" charset="0"/>
                <a:ea typeface="Tahoma" panose="020B0604030504040204" pitchFamily="34" charset="0"/>
                <a:cs typeface="Times New Roman" panose="02020603050405020304" pitchFamily="18" charset="0"/>
              </a:rPr>
              <a:t>-</a:t>
            </a:r>
            <a:r>
              <a:rPr lang="en-US" altLang="zh-CN" sz="2800" i="1" dirty="0">
                <a:effectLst/>
                <a:latin typeface="Times New Roman" panose="02020603050405020304" pitchFamily="18" charset="0"/>
                <a:ea typeface="Tahoma" panose="020B0604030504040204" pitchFamily="34" charset="0"/>
                <a:cs typeface="Times New Roman" panose="02020603050405020304" pitchFamily="18" charset="0"/>
              </a:rPr>
              <a:t>i</a:t>
            </a:r>
            <a:r>
              <a:rPr lang="en-US" altLang="zh-CN" sz="2800" dirty="0">
                <a:effectLst/>
                <a:latin typeface="Times New Roman" panose="02020603050405020304" pitchFamily="18" charset="0"/>
                <a:ea typeface="Tahoma" panose="020B0604030504040204" pitchFamily="34" charset="0"/>
                <a:cs typeface="Times New Roman" panose="02020603050405020304" pitchFamily="18" charset="0"/>
              </a:rPr>
              <a:t>+1</a:t>
            </a:r>
            <a:r>
              <a:rPr lang="zh-CN" altLang="en-US" sz="2800" dirty="0">
                <a:effectLst/>
              </a:rPr>
              <a:t>个记录中选取</a:t>
            </a:r>
            <a:r>
              <a:rPr lang="zh-CN" altLang="en-US" sz="2800" b="1" dirty="0">
                <a:solidFill>
                  <a:srgbClr val="FFFF00"/>
                </a:solidFill>
                <a:effectLst/>
              </a:rPr>
              <a:t>关键字最小</a:t>
            </a:r>
            <a:r>
              <a:rPr lang="zh-CN" altLang="en-US" sz="2800" dirty="0">
                <a:effectLst/>
              </a:rPr>
              <a:t>的记录作为有序序列中第 </a:t>
            </a:r>
            <a:r>
              <a:rPr lang="en-US" altLang="zh-CN" sz="2800" i="1" dirty="0">
                <a:effectLst/>
                <a:latin typeface="Times New Roman" panose="02020603050405020304" pitchFamily="18" charset="0"/>
              </a:rPr>
              <a:t>i </a:t>
            </a:r>
            <a:r>
              <a:rPr lang="zh-CN" altLang="en-US" sz="2800" dirty="0">
                <a:effectLst/>
              </a:rPr>
              <a:t>个记录。</a:t>
            </a:r>
          </a:p>
          <a:p>
            <a:r>
              <a:rPr lang="en-US" altLang="zh-CN" sz="2800" dirty="0">
                <a:effectLst/>
              </a:rPr>
              <a:t>Categories</a:t>
            </a:r>
          </a:p>
          <a:p>
            <a:pPr lvl="1"/>
            <a:r>
              <a:rPr lang="en-US" altLang="zh-CN" sz="2400" dirty="0">
                <a:effectLst/>
              </a:rPr>
              <a:t>Simple selection based sorting (</a:t>
            </a:r>
            <a:r>
              <a:rPr lang="zh-CN" altLang="en-US" sz="2400" dirty="0">
                <a:effectLst/>
              </a:rPr>
              <a:t>简单选择排序</a:t>
            </a:r>
            <a:r>
              <a:rPr lang="en-US" altLang="zh-CN" sz="2400" dirty="0">
                <a:effectLst/>
              </a:rPr>
              <a:t>)</a:t>
            </a:r>
          </a:p>
          <a:p>
            <a:pPr lvl="1"/>
            <a:r>
              <a:rPr lang="en-US" altLang="zh-CN" sz="2400" dirty="0">
                <a:effectLst/>
              </a:rPr>
              <a:t>Tree selection based sorting (</a:t>
            </a:r>
            <a:r>
              <a:rPr lang="zh-CN" altLang="en-US" sz="2400" dirty="0">
                <a:effectLst/>
              </a:rPr>
              <a:t>树型选择排序</a:t>
            </a:r>
            <a:r>
              <a:rPr lang="en-US" altLang="zh-CN" sz="2400" dirty="0">
                <a:effectLst/>
              </a:rPr>
              <a:t>)</a:t>
            </a:r>
          </a:p>
          <a:p>
            <a:pPr lvl="1"/>
            <a:r>
              <a:rPr lang="en-US" altLang="zh-CN" sz="2400" dirty="0">
                <a:effectLst/>
              </a:rPr>
              <a:t>Heap sorting (</a:t>
            </a:r>
            <a:r>
              <a:rPr lang="zh-CN" altLang="en-US" sz="2400" dirty="0">
                <a:effectLst/>
              </a:rPr>
              <a:t>堆排序</a:t>
            </a:r>
            <a:r>
              <a:rPr lang="en-US" altLang="zh-CN" sz="2400" dirty="0">
                <a:effectLst/>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6" name="Rectangle 6"/>
          <p:cNvSpPr>
            <a:spLocks noGrp="1" noChangeArrowheads="1"/>
          </p:cNvSpPr>
          <p:nvPr>
            <p:ph type="title"/>
          </p:nvPr>
        </p:nvSpPr>
        <p:spPr/>
        <p:txBody>
          <a:bodyPr/>
          <a:lstStyle/>
          <a:p>
            <a:r>
              <a:rPr lang="en-US" altLang="zh-CN" sz="3600" dirty="0"/>
              <a:t>9.4.1 Simple selection based sorting </a:t>
            </a:r>
          </a:p>
        </p:txBody>
      </p:sp>
      <p:sp>
        <p:nvSpPr>
          <p:cNvPr id="44" name="Rectangle 11">
            <a:extLst>
              <a:ext uri="{FF2B5EF4-FFF2-40B4-BE49-F238E27FC236}">
                <a16:creationId xmlns:a16="http://schemas.microsoft.com/office/drawing/2014/main" id="{2DED6BDE-152E-A0DB-E7CC-1692274B8032}"/>
              </a:ext>
            </a:extLst>
          </p:cNvPr>
          <p:cNvSpPr txBox="1">
            <a:spLocks noChangeArrowheads="1"/>
          </p:cNvSpPr>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effectLst>
                  <a:outerShdw blurRad="38100" dist="38100" dir="2700000" algn="tl">
                    <a:srgbClr val="010199"/>
                  </a:outerShdw>
                </a:effectLst>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effectLst>
                  <a:outerShdw blurRad="38100" dist="38100" dir="2700000" algn="tl">
                    <a:srgbClr val="010199"/>
                  </a:outerShdw>
                </a:effectLst>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9pPr>
          </a:lstStyle>
          <a:p>
            <a:r>
              <a:rPr lang="zh-CN" altLang="en-US" sz="2800" b="1" kern="0">
                <a:solidFill>
                  <a:schemeClr val="accent6">
                    <a:lumMod val="60000"/>
                    <a:lumOff val="40000"/>
                  </a:schemeClr>
                </a:solidFill>
                <a:effectLst/>
              </a:rPr>
              <a:t>原理</a:t>
            </a:r>
            <a:r>
              <a:rPr lang="en-US" altLang="zh-CN" sz="2800" b="1" kern="0">
                <a:solidFill>
                  <a:schemeClr val="accent6">
                    <a:lumMod val="60000"/>
                    <a:lumOff val="40000"/>
                  </a:schemeClr>
                </a:solidFill>
                <a:effectLst/>
              </a:rPr>
              <a:t>: </a:t>
            </a:r>
            <a:r>
              <a:rPr lang="zh-CN" altLang="en-US" sz="2800" kern="0">
                <a:effectLst/>
              </a:rPr>
              <a:t>每一趟在</a:t>
            </a:r>
            <a:r>
              <a:rPr lang="en-US" altLang="zh-CN" sz="2800" i="1" kern="0">
                <a:effectLst/>
                <a:latin typeface="Times New Roman" panose="02020503050405090304" pitchFamily="18" charset="0"/>
                <a:ea typeface="Tahoma" panose="020B0804030504040204" pitchFamily="34" charset="0"/>
                <a:cs typeface="Times New Roman" panose="02020503050405090304" pitchFamily="18" charset="0"/>
              </a:rPr>
              <a:t>n</a:t>
            </a:r>
            <a:r>
              <a:rPr lang="en-US" altLang="zh-CN" sz="2800" kern="0">
                <a:effectLst/>
                <a:latin typeface="Times New Roman" panose="02020503050405090304" pitchFamily="18" charset="0"/>
                <a:ea typeface="Tahoma" panose="020B0804030504040204" pitchFamily="34" charset="0"/>
                <a:cs typeface="Times New Roman" panose="02020503050405090304" pitchFamily="18" charset="0"/>
              </a:rPr>
              <a:t>-</a:t>
            </a:r>
            <a:r>
              <a:rPr lang="en-US" altLang="zh-CN" sz="2800" i="1" kern="0">
                <a:effectLst/>
                <a:latin typeface="Times New Roman" panose="02020503050405090304" pitchFamily="18" charset="0"/>
                <a:ea typeface="Tahoma" panose="020B0804030504040204" pitchFamily="34" charset="0"/>
                <a:cs typeface="Times New Roman" panose="02020503050405090304" pitchFamily="18" charset="0"/>
              </a:rPr>
              <a:t>i</a:t>
            </a:r>
            <a:r>
              <a:rPr lang="en-US" altLang="zh-CN" sz="2800" kern="0">
                <a:effectLst/>
                <a:latin typeface="Times New Roman" panose="02020503050405090304" pitchFamily="18" charset="0"/>
                <a:ea typeface="Tahoma" panose="020B0804030504040204" pitchFamily="34" charset="0"/>
                <a:cs typeface="Times New Roman" panose="02020503050405090304" pitchFamily="18" charset="0"/>
              </a:rPr>
              <a:t>+1</a:t>
            </a:r>
            <a:r>
              <a:rPr lang="zh-CN" altLang="en-US" sz="2800" kern="0">
                <a:effectLst/>
              </a:rPr>
              <a:t>个无序记录中选取</a:t>
            </a:r>
            <a:r>
              <a:rPr lang="zh-CN" altLang="en-US" sz="2800" b="1" kern="0">
                <a:effectLst/>
              </a:rPr>
              <a:t>关键字最小</a:t>
            </a:r>
            <a:r>
              <a:rPr lang="zh-CN" altLang="en-US" sz="2800" kern="0">
                <a:effectLst/>
              </a:rPr>
              <a:t>的记录作为有序序列中第 </a:t>
            </a:r>
            <a:r>
              <a:rPr lang="en-US" altLang="zh-CN" sz="2800" i="1" kern="0">
                <a:effectLst/>
                <a:latin typeface="Times New Roman" panose="02020503050405090304" pitchFamily="18" charset="0"/>
              </a:rPr>
              <a:t>i </a:t>
            </a:r>
            <a:r>
              <a:rPr lang="zh-CN" altLang="en-US" sz="2800" kern="0">
                <a:effectLst/>
              </a:rPr>
              <a:t>个记录。</a:t>
            </a:r>
            <a:endParaRPr lang="zh-CN" altLang="en-US" sz="2800" kern="0" dirty="0">
              <a:effectLst/>
            </a:endParaRPr>
          </a:p>
        </p:txBody>
      </p:sp>
      <p:sp>
        <p:nvSpPr>
          <p:cNvPr id="45" name="文本框 44">
            <a:extLst>
              <a:ext uri="{FF2B5EF4-FFF2-40B4-BE49-F238E27FC236}">
                <a16:creationId xmlns:a16="http://schemas.microsoft.com/office/drawing/2014/main" id="{2096EE86-BC4E-BEFA-326C-08D9C85116CC}"/>
              </a:ext>
            </a:extLst>
          </p:cNvPr>
          <p:cNvSpPr txBox="1"/>
          <p:nvPr/>
        </p:nvSpPr>
        <p:spPr>
          <a:xfrm>
            <a:off x="827405" y="2950845"/>
            <a:ext cx="2175510" cy="521970"/>
          </a:xfrm>
          <a:prstGeom prst="rect">
            <a:avLst/>
          </a:prstGeom>
          <a:noFill/>
        </p:spPr>
        <p:txBody>
          <a:bodyPr wrap="square" rtlCol="0">
            <a:spAutoFit/>
          </a:bodyPr>
          <a:lstStyle/>
          <a:p>
            <a:r>
              <a:rPr lang="zh-CN" altLang="en-US" sz="2800"/>
              <a:t>一趟选择</a:t>
            </a:r>
          </a:p>
        </p:txBody>
      </p:sp>
      <p:sp>
        <p:nvSpPr>
          <p:cNvPr id="46" name="文本框 45">
            <a:extLst>
              <a:ext uri="{FF2B5EF4-FFF2-40B4-BE49-F238E27FC236}">
                <a16:creationId xmlns:a16="http://schemas.microsoft.com/office/drawing/2014/main" id="{F687859F-35D9-38F8-E31E-97A4226CC1A8}"/>
              </a:ext>
            </a:extLst>
          </p:cNvPr>
          <p:cNvSpPr txBox="1"/>
          <p:nvPr/>
        </p:nvSpPr>
        <p:spPr>
          <a:xfrm>
            <a:off x="827405" y="5986780"/>
            <a:ext cx="4980940" cy="521970"/>
          </a:xfrm>
          <a:prstGeom prst="rect">
            <a:avLst/>
          </a:prstGeom>
          <a:noFill/>
        </p:spPr>
        <p:txBody>
          <a:bodyPr wrap="square" rtlCol="0">
            <a:spAutoFit/>
          </a:bodyPr>
          <a:lstStyle/>
          <a:p>
            <a:r>
              <a:rPr lang="zh-CN" altLang="en-US" sz="2800"/>
              <a:t>重复直至排好序</a:t>
            </a:r>
          </a:p>
        </p:txBody>
      </p:sp>
      <p:sp>
        <p:nvSpPr>
          <p:cNvPr id="47" name="矩形 46">
            <a:extLst>
              <a:ext uri="{FF2B5EF4-FFF2-40B4-BE49-F238E27FC236}">
                <a16:creationId xmlns:a16="http://schemas.microsoft.com/office/drawing/2014/main" id="{86C8682B-8FA4-0E8B-F827-CCA104982DD5}"/>
              </a:ext>
            </a:extLst>
          </p:cNvPr>
          <p:cNvSpPr/>
          <p:nvPr/>
        </p:nvSpPr>
        <p:spPr>
          <a:xfrm>
            <a:off x="1057915" y="3771032"/>
            <a:ext cx="3240405" cy="369570"/>
          </a:xfrm>
          <a:prstGeom prst="rect">
            <a:avLst/>
          </a:prstGeom>
          <a:solidFill>
            <a:schemeClr val="accent5">
              <a:lumMod val="75000"/>
            </a:schemeClr>
          </a:solidFill>
          <a:ln w="38100" cap="flat" cmpd="sng" algn="ctr">
            <a:solidFill>
              <a:schemeClr val="accent5">
                <a:lumMod val="75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48" name="矩形 47">
            <a:extLst>
              <a:ext uri="{FF2B5EF4-FFF2-40B4-BE49-F238E27FC236}">
                <a16:creationId xmlns:a16="http://schemas.microsoft.com/office/drawing/2014/main" id="{A2700B93-B01F-EAD5-5A43-C10F5D2EEE37}"/>
              </a:ext>
            </a:extLst>
          </p:cNvPr>
          <p:cNvSpPr/>
          <p:nvPr/>
        </p:nvSpPr>
        <p:spPr>
          <a:xfrm>
            <a:off x="4298320" y="3771032"/>
            <a:ext cx="3874135" cy="369570"/>
          </a:xfrm>
          <a:prstGeom prst="rect">
            <a:avLst/>
          </a:prstGeom>
          <a:solidFill>
            <a:schemeClr val="accent6">
              <a:lumMod val="60000"/>
              <a:lumOff val="40000"/>
            </a:schemeClr>
          </a:solidFill>
          <a:ln w="38100" cap="flat" cmpd="sng" algn="ctr">
            <a:solidFill>
              <a:schemeClr val="accent6">
                <a:lumMod val="60000"/>
                <a:lumOff val="40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49" name="矩形 48">
            <a:extLst>
              <a:ext uri="{FF2B5EF4-FFF2-40B4-BE49-F238E27FC236}">
                <a16:creationId xmlns:a16="http://schemas.microsoft.com/office/drawing/2014/main" id="{AACB21E7-FAFE-5135-636A-907A53C574AA}"/>
              </a:ext>
            </a:extLst>
          </p:cNvPr>
          <p:cNvSpPr/>
          <p:nvPr/>
        </p:nvSpPr>
        <p:spPr>
          <a:xfrm>
            <a:off x="6012170" y="3771032"/>
            <a:ext cx="633730" cy="369570"/>
          </a:xfrm>
          <a:prstGeom prst="rect">
            <a:avLst/>
          </a:prstGeom>
          <a:solidFill>
            <a:schemeClr val="tx1"/>
          </a:solidFill>
          <a:ln w="38100" cap="flat" cmpd="sng" algn="ctr">
            <a:solidFill>
              <a:schemeClr val="accent6">
                <a:lumMod val="60000"/>
                <a:lumOff val="40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accent6"/>
                </a:solidFill>
                <a:effectLst/>
                <a:latin typeface="Arial" panose="020B0604020202090204" pitchFamily="34" charset="0"/>
                <a:ea typeface="幼圆" panose="02010509060101010101" pitchFamily="49" charset="-122"/>
              </a:rPr>
              <a:t>min</a:t>
            </a:r>
          </a:p>
        </p:txBody>
      </p:sp>
      <p:sp>
        <p:nvSpPr>
          <p:cNvPr id="50" name="文本框 8">
            <a:extLst>
              <a:ext uri="{FF2B5EF4-FFF2-40B4-BE49-F238E27FC236}">
                <a16:creationId xmlns:a16="http://schemas.microsoft.com/office/drawing/2014/main" id="{69F1484C-768A-991B-3162-2A96701EACD3}"/>
              </a:ext>
            </a:extLst>
          </p:cNvPr>
          <p:cNvSpPr txBox="1"/>
          <p:nvPr/>
        </p:nvSpPr>
        <p:spPr>
          <a:xfrm>
            <a:off x="8172455" y="3725629"/>
            <a:ext cx="1208405" cy="460375"/>
          </a:xfrm>
          <a:prstGeom prst="rect">
            <a:avLst/>
          </a:prstGeom>
          <a:noFill/>
        </p:spPr>
        <p:txBody>
          <a:bodyPr wrap="square" rtlCol="0">
            <a:spAutoFit/>
          </a:bodyPr>
          <a:lstStyle/>
          <a:p>
            <a:r>
              <a:rPr lang="zh-CN" altLang="en-US" sz="2400" b="1" dirty="0">
                <a:solidFill>
                  <a:schemeClr val="accent6">
                    <a:lumMod val="60000"/>
                    <a:lumOff val="40000"/>
                  </a:schemeClr>
                </a:solidFill>
                <a:effectLst>
                  <a:outerShdw blurRad="38100" dist="25400" dir="5400000" algn="ctr" rotWithShape="0">
                    <a:srgbClr val="6E747A">
                      <a:alpha val="43000"/>
                    </a:srgbClr>
                  </a:outerShdw>
                </a:effectLst>
              </a:rPr>
              <a:t>无序</a:t>
            </a:r>
          </a:p>
        </p:txBody>
      </p:sp>
      <p:sp>
        <p:nvSpPr>
          <p:cNvPr id="51" name="矩形 50">
            <a:extLst>
              <a:ext uri="{FF2B5EF4-FFF2-40B4-BE49-F238E27FC236}">
                <a16:creationId xmlns:a16="http://schemas.microsoft.com/office/drawing/2014/main" id="{CC4642A4-C5F4-8994-7D14-0C7914447052}"/>
              </a:ext>
            </a:extLst>
          </p:cNvPr>
          <p:cNvSpPr/>
          <p:nvPr/>
        </p:nvSpPr>
        <p:spPr>
          <a:xfrm>
            <a:off x="1057915" y="4868947"/>
            <a:ext cx="3240405" cy="369570"/>
          </a:xfrm>
          <a:prstGeom prst="rect">
            <a:avLst/>
          </a:prstGeom>
          <a:solidFill>
            <a:schemeClr val="accent5">
              <a:lumMod val="75000"/>
            </a:schemeClr>
          </a:solidFill>
          <a:ln w="38100" cap="flat" cmpd="sng" algn="ctr">
            <a:solidFill>
              <a:schemeClr val="accent5">
                <a:lumMod val="75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52" name="矩形 51">
            <a:extLst>
              <a:ext uri="{FF2B5EF4-FFF2-40B4-BE49-F238E27FC236}">
                <a16:creationId xmlns:a16="http://schemas.microsoft.com/office/drawing/2014/main" id="{CA335BEC-D6C0-27CC-F7D6-1B8CD53F0EA5}"/>
              </a:ext>
            </a:extLst>
          </p:cNvPr>
          <p:cNvSpPr/>
          <p:nvPr/>
        </p:nvSpPr>
        <p:spPr>
          <a:xfrm>
            <a:off x="4932050" y="4868947"/>
            <a:ext cx="3240405" cy="369570"/>
          </a:xfrm>
          <a:prstGeom prst="rect">
            <a:avLst/>
          </a:prstGeom>
          <a:solidFill>
            <a:schemeClr val="accent6">
              <a:lumMod val="60000"/>
              <a:lumOff val="40000"/>
            </a:schemeClr>
          </a:solidFill>
          <a:ln w="38100" cap="flat" cmpd="sng" algn="ctr">
            <a:solidFill>
              <a:schemeClr val="accent6">
                <a:lumMod val="60000"/>
                <a:lumOff val="40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sp>
        <p:nvSpPr>
          <p:cNvPr id="53" name="矩形 52">
            <a:extLst>
              <a:ext uri="{FF2B5EF4-FFF2-40B4-BE49-F238E27FC236}">
                <a16:creationId xmlns:a16="http://schemas.microsoft.com/office/drawing/2014/main" id="{AA8CA2F0-D15D-58D8-923A-8D7B5FEB3116}"/>
              </a:ext>
            </a:extLst>
          </p:cNvPr>
          <p:cNvSpPr/>
          <p:nvPr/>
        </p:nvSpPr>
        <p:spPr>
          <a:xfrm>
            <a:off x="4298320" y="4868947"/>
            <a:ext cx="633730" cy="369570"/>
          </a:xfrm>
          <a:prstGeom prst="rect">
            <a:avLst/>
          </a:prstGeom>
          <a:solidFill>
            <a:schemeClr val="tx1"/>
          </a:solidFill>
          <a:ln w="38100" cap="flat" cmpd="sng" algn="ctr">
            <a:solidFill>
              <a:schemeClr val="accent5">
                <a:lumMod val="75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accent5">
                    <a:lumMod val="75000"/>
                  </a:schemeClr>
                </a:solidFill>
                <a:effectLst/>
                <a:latin typeface="Arial" panose="020B0604020202090204" pitchFamily="34" charset="0"/>
                <a:ea typeface="幼圆" panose="02010509060101010101" pitchFamily="49" charset="-122"/>
              </a:rPr>
              <a:t>min</a:t>
            </a:r>
          </a:p>
        </p:txBody>
      </p:sp>
      <p:sp>
        <p:nvSpPr>
          <p:cNvPr id="54" name="文本框 13">
            <a:extLst>
              <a:ext uri="{FF2B5EF4-FFF2-40B4-BE49-F238E27FC236}">
                <a16:creationId xmlns:a16="http://schemas.microsoft.com/office/drawing/2014/main" id="{118E207E-4F5B-F513-85C0-3A5B77F26794}"/>
              </a:ext>
            </a:extLst>
          </p:cNvPr>
          <p:cNvSpPr txBox="1"/>
          <p:nvPr/>
        </p:nvSpPr>
        <p:spPr>
          <a:xfrm>
            <a:off x="8172454" y="4823544"/>
            <a:ext cx="1208405" cy="460375"/>
          </a:xfrm>
          <a:prstGeom prst="rect">
            <a:avLst/>
          </a:prstGeom>
          <a:noFill/>
        </p:spPr>
        <p:txBody>
          <a:bodyPr wrap="square" rtlCol="0">
            <a:spAutoFit/>
          </a:bodyPr>
          <a:lstStyle/>
          <a:p>
            <a:r>
              <a:rPr lang="zh-CN" altLang="en-US" sz="2400" b="1" dirty="0">
                <a:solidFill>
                  <a:schemeClr val="accent6">
                    <a:lumMod val="60000"/>
                    <a:lumOff val="40000"/>
                  </a:schemeClr>
                </a:solidFill>
                <a:effectLst>
                  <a:outerShdw blurRad="38100" dist="25400" dir="5400000" algn="ctr" rotWithShape="0">
                    <a:srgbClr val="6E747A">
                      <a:alpha val="43000"/>
                    </a:srgbClr>
                  </a:outerShdw>
                </a:effectLst>
              </a:rPr>
              <a:t>无序</a:t>
            </a:r>
          </a:p>
        </p:txBody>
      </p:sp>
      <p:sp>
        <p:nvSpPr>
          <p:cNvPr id="55" name="下箭头 54">
            <a:extLst>
              <a:ext uri="{FF2B5EF4-FFF2-40B4-BE49-F238E27FC236}">
                <a16:creationId xmlns:a16="http://schemas.microsoft.com/office/drawing/2014/main" id="{0DFF5FBC-C419-94BB-0310-062E4A4AA5F3}"/>
              </a:ext>
            </a:extLst>
          </p:cNvPr>
          <p:cNvSpPr/>
          <p:nvPr/>
        </p:nvSpPr>
        <p:spPr>
          <a:xfrm>
            <a:off x="3131850" y="4330466"/>
            <a:ext cx="287655" cy="360045"/>
          </a:xfrm>
          <a:prstGeom prst="down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90204" pitchFamily="34" charset="0"/>
              <a:ea typeface="幼圆" panose="02010509060101010101" pitchFamily="49" charset="-122"/>
            </a:endParaRPr>
          </a:p>
        </p:txBody>
      </p:sp>
      <p:cxnSp>
        <p:nvCxnSpPr>
          <p:cNvPr id="56" name="直接箭头连接符 30">
            <a:extLst>
              <a:ext uri="{FF2B5EF4-FFF2-40B4-BE49-F238E27FC236}">
                <a16:creationId xmlns:a16="http://schemas.microsoft.com/office/drawing/2014/main" id="{3DDE0C8B-1CA9-C62B-7161-304A040AE543}"/>
              </a:ext>
            </a:extLst>
          </p:cNvPr>
          <p:cNvCxnSpPr>
            <a:stCxn id="49" idx="2"/>
            <a:endCxn id="53" idx="0"/>
          </p:cNvCxnSpPr>
          <p:nvPr/>
        </p:nvCxnSpPr>
        <p:spPr>
          <a:xfrm flipH="1">
            <a:off x="4615180" y="4140835"/>
            <a:ext cx="1713865" cy="728345"/>
          </a:xfrm>
          <a:prstGeom prst="straightConnector1">
            <a:avLst/>
          </a:prstGeom>
          <a:solidFill>
            <a:schemeClr val="accent1"/>
          </a:solidFill>
          <a:ln w="38100" cap="flat" cmpd="sng" algn="ctr">
            <a:solidFill>
              <a:schemeClr val="tx1"/>
            </a:solidFill>
            <a:prstDash val="solid"/>
            <a:round/>
            <a:headEnd type="none" w="med" len="med"/>
            <a:tailEnd type="arrow" w="med" len="med"/>
          </a:ln>
        </p:spPr>
      </p:cxnSp>
      <p:cxnSp>
        <p:nvCxnSpPr>
          <p:cNvPr id="57" name="直接箭头连接符 31">
            <a:extLst>
              <a:ext uri="{FF2B5EF4-FFF2-40B4-BE49-F238E27FC236}">
                <a16:creationId xmlns:a16="http://schemas.microsoft.com/office/drawing/2014/main" id="{DAE40593-E54E-FEC3-1774-D18A6EBAAE08}"/>
              </a:ext>
            </a:extLst>
          </p:cNvPr>
          <p:cNvCxnSpPr/>
          <p:nvPr/>
        </p:nvCxnSpPr>
        <p:spPr>
          <a:xfrm>
            <a:off x="4615180" y="4140835"/>
            <a:ext cx="1684655" cy="728345"/>
          </a:xfrm>
          <a:prstGeom prst="straightConnector1">
            <a:avLst/>
          </a:prstGeom>
          <a:solidFill>
            <a:schemeClr val="accent1"/>
          </a:solidFill>
          <a:ln w="38100" cap="flat" cmpd="sng" algn="ctr">
            <a:solidFill>
              <a:schemeClr val="tx1"/>
            </a:solidFill>
            <a:prstDash val="solid"/>
            <a:round/>
            <a:headEnd type="none" w="med" len="med"/>
            <a:tailEnd type="arrow" w="med" len="med"/>
          </a:ln>
        </p:spPr>
      </p:cxnSp>
      <p:sp>
        <p:nvSpPr>
          <p:cNvPr id="58" name="矩形 57">
            <a:extLst>
              <a:ext uri="{FF2B5EF4-FFF2-40B4-BE49-F238E27FC236}">
                <a16:creationId xmlns:a16="http://schemas.microsoft.com/office/drawing/2014/main" id="{8B24B1C0-854C-1740-6DD0-0AB4AC3EB756}"/>
              </a:ext>
            </a:extLst>
          </p:cNvPr>
          <p:cNvSpPr/>
          <p:nvPr/>
        </p:nvSpPr>
        <p:spPr>
          <a:xfrm>
            <a:off x="4298305" y="3355742"/>
            <a:ext cx="633730" cy="369570"/>
          </a:xfrm>
          <a:prstGeom prst="rect">
            <a:avLst/>
          </a:prstGeom>
          <a:noFill/>
          <a:ln w="38100" cap="flat" cmpd="sng" algn="ctr">
            <a:no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vert="horz" wrap="square" lIns="90000" tIns="46800" rIns="90000" bIns="46800" numCol="1"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Arial" panose="020B0604020202090204" pitchFamily="34" charset="0"/>
                <a:ea typeface="幼圆" panose="02010509060101010101" pitchFamily="49" charset="-122"/>
              </a:rPr>
              <a: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250825" y="1481138"/>
            <a:ext cx="8713788" cy="5170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selectSort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SortObject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按递增序进行直接选择排序 *</a:t>
            </a:r>
            <a:r>
              <a:rPr kumimoji="1" lang="en-US" altLang="zh-CN" sz="2200" dirty="0">
                <a:solidFill>
                  <a:srgbClr val="33CC33"/>
                </a:solidFill>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j, k;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temp;</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0;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&lt;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-&gt;n-1;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a:t>
            </a:r>
          </a:p>
          <a:p>
            <a:pPr algn="just" eaLnBrk="0" hangingPunct="0"/>
            <a:r>
              <a:rPr kumimoji="1" lang="en-US" altLang="zh-CN" sz="2200" dirty="0">
                <a:latin typeface="Times New Roman" panose="02020603050405020304" pitchFamily="18" charset="0"/>
                <a:cs typeface="Times New Roman" panose="02020603050405020304" pitchFamily="18" charset="0"/>
              </a:rPr>
              <a:t>                k=</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(j=i+1; j &lt;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 </a:t>
            </a:r>
            <a:r>
              <a:rPr kumimoji="1" lang="en-US" altLang="zh-CN" sz="2200" dirty="0" err="1">
                <a:latin typeface="Times New Roman" panose="02020603050405020304" pitchFamily="18" charset="0"/>
                <a:cs typeface="Times New Roman" panose="02020603050405020304" pitchFamily="18" charset="0"/>
              </a:rPr>
              <a:t>j++</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从后面的元素中选择最小的</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if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-&gt;record[j].key &lt;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-&gt;record[k].key)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FFFF00"/>
                </a:solidFill>
                <a:latin typeface="Times New Roman" panose="02020603050405020304" pitchFamily="18" charset="0"/>
                <a:cs typeface="Times New Roman" panose="02020603050405020304" pitchFamily="18" charset="0"/>
              </a:rPr>
              <a:t>k=j;</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if</a:t>
            </a:r>
            <a:r>
              <a:rPr kumimoji="1" lang="en-US" altLang="zh-CN" sz="2200" dirty="0">
                <a:latin typeface="Times New Roman" panose="02020603050405020304" pitchFamily="18" charset="0"/>
                <a:cs typeface="Times New Roman" panose="02020603050405020304" pitchFamily="18" charset="0"/>
              </a:rPr>
              <a:t> (k!=</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                        temp=</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 [k];</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-&gt;record[k]=temp;</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a:t>
            </a:r>
          </a:p>
        </p:txBody>
      </p:sp>
      <p:sp>
        <p:nvSpPr>
          <p:cNvPr id="163846" name="Rectangle 6"/>
          <p:cNvSpPr>
            <a:spLocks noGrp="1" noChangeArrowheads="1"/>
          </p:cNvSpPr>
          <p:nvPr>
            <p:ph type="title"/>
          </p:nvPr>
        </p:nvSpPr>
        <p:spPr/>
        <p:txBody>
          <a:bodyPr/>
          <a:lstStyle/>
          <a:p>
            <a:r>
              <a:rPr lang="en-US" altLang="zh-CN" sz="3600" dirty="0"/>
              <a:t>9.4.1 Simple selection based sorting </a:t>
            </a:r>
          </a:p>
        </p:txBody>
      </p:sp>
      <p:sp>
        <p:nvSpPr>
          <p:cNvPr id="163847" name="Rectangle 7"/>
          <p:cNvSpPr>
            <a:spLocks noChangeArrowheads="1"/>
          </p:cNvSpPr>
          <p:nvPr/>
        </p:nvSpPr>
        <p:spPr bwMode="auto">
          <a:xfrm>
            <a:off x="1331278" y="3213100"/>
            <a:ext cx="6408737" cy="1008063"/>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63848" name="AutoShape 8"/>
          <p:cNvSpPr>
            <a:spLocks noChangeArrowheads="1"/>
          </p:cNvSpPr>
          <p:nvPr/>
        </p:nvSpPr>
        <p:spPr bwMode="auto">
          <a:xfrm>
            <a:off x="6948264" y="4941888"/>
            <a:ext cx="1727746" cy="719137"/>
          </a:xfrm>
          <a:prstGeom prst="wedgeEllipseCallout">
            <a:avLst>
              <a:gd name="adj1" fmla="val -69606"/>
              <a:gd name="adj2" fmla="val -188852"/>
            </a:avLst>
          </a:prstGeom>
          <a:solidFill>
            <a:schemeClr val="bg2">
              <a:lumMod val="60000"/>
              <a:lumOff val="40000"/>
            </a:schemeClr>
          </a:solidFill>
          <a:ln w="9525">
            <a:solidFill>
              <a:schemeClr val="tx1"/>
            </a:solidFill>
            <a:miter lim="800000"/>
          </a:ln>
          <a:effectLst/>
        </p:spPr>
        <p:txBody>
          <a:bodyPr lIns="90000" tIns="46800" rIns="90000" bIns="46800"/>
          <a:lstStyle/>
          <a:p>
            <a:pPr algn="ctr"/>
            <a:r>
              <a:rPr lang="en-US" altLang="zh-CN" b="1" dirty="0">
                <a:solidFill>
                  <a:srgbClr val="FFFF00"/>
                </a:solidFill>
              </a:rPr>
              <a:t>Compare &amp; Select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7" name="Rectangle 7"/>
          <p:cNvSpPr>
            <a:spLocks noGrp="1" noChangeArrowheads="1"/>
          </p:cNvSpPr>
          <p:nvPr>
            <p:ph type="title"/>
          </p:nvPr>
        </p:nvSpPr>
        <p:spPr/>
        <p:txBody>
          <a:bodyPr/>
          <a:lstStyle/>
          <a:p>
            <a:r>
              <a:rPr lang="en-US" altLang="zh-CN" dirty="0"/>
              <a:t>Algorithm analysis</a:t>
            </a:r>
            <a:endParaRPr lang="zh-CN" altLang="en-US" dirty="0"/>
          </a:p>
        </p:txBody>
      </p:sp>
      <p:sp>
        <p:nvSpPr>
          <p:cNvPr id="76808" name="Rectangle 8"/>
          <p:cNvSpPr>
            <a:spLocks noGrp="1" noChangeArrowheads="1"/>
          </p:cNvSpPr>
          <p:nvPr>
            <p:ph type="body" idx="1"/>
          </p:nvPr>
        </p:nvSpPr>
        <p:spPr/>
        <p:txBody>
          <a:bodyPr/>
          <a:lstStyle/>
          <a:p>
            <a:r>
              <a:rPr lang="zh-CN" altLang="en-US" dirty="0">
                <a:effectLst/>
              </a:rPr>
              <a:t>直接选择排序的时间复杂度：</a:t>
            </a:r>
          </a:p>
          <a:p>
            <a:pPr lvl="1">
              <a:buFont typeface="Wingdings" panose="05000000000000000000" pitchFamily="2" charset="2"/>
              <a:buNone/>
            </a:pPr>
            <a:r>
              <a:rPr lang="zh-CN" altLang="en-US" dirty="0">
                <a:effectLst/>
              </a:rPr>
              <a:t>移动：最好时：</a:t>
            </a:r>
            <a:r>
              <a:rPr lang="en-US" altLang="zh-CN" dirty="0">
                <a:effectLst/>
                <a:latin typeface="Times New Roman" panose="02020603050405020304" pitchFamily="18" charset="0"/>
              </a:rPr>
              <a:t>0</a:t>
            </a:r>
            <a:r>
              <a:rPr lang="en-US" altLang="zh-CN" dirty="0">
                <a:effectLst/>
              </a:rPr>
              <a:t>	</a:t>
            </a:r>
            <a:r>
              <a:rPr lang="zh-CN" altLang="en-US" dirty="0">
                <a:effectLst/>
              </a:rPr>
              <a:t>最坏时：</a:t>
            </a:r>
            <a:r>
              <a:rPr lang="en-US" altLang="zh-CN" dirty="0">
                <a:effectLst/>
                <a:latin typeface="Times New Roman" panose="02020603050405020304" pitchFamily="18" charset="0"/>
              </a:rPr>
              <a:t>3(</a:t>
            </a:r>
            <a:r>
              <a:rPr lang="en-US" altLang="zh-CN" sz="3200" i="1" dirty="0">
                <a:effectLst/>
                <a:latin typeface="Times New Roman" panose="02020603050405020304" pitchFamily="18" charset="0"/>
              </a:rPr>
              <a:t>n</a:t>
            </a:r>
            <a:r>
              <a:rPr lang="en-US" altLang="zh-CN" dirty="0">
                <a:effectLst/>
                <a:latin typeface="Times New Roman" panose="02020603050405020304" pitchFamily="18" charset="0"/>
              </a:rPr>
              <a:t>-1)</a:t>
            </a:r>
          </a:p>
          <a:p>
            <a:pPr lvl="1">
              <a:buFont typeface="Wingdings" panose="05000000000000000000" pitchFamily="2" charset="2"/>
              <a:buNone/>
            </a:pPr>
            <a:r>
              <a:rPr lang="zh-CN" altLang="en-US" dirty="0">
                <a:effectLst/>
              </a:rPr>
              <a:t>比较：</a:t>
            </a:r>
            <a:r>
              <a:rPr lang="en-US" altLang="zh-CN" sz="3200" i="1" dirty="0">
                <a:effectLst/>
                <a:latin typeface="Times New Roman" panose="02020603050405020304" pitchFamily="18" charset="0"/>
              </a:rPr>
              <a:t>n</a:t>
            </a:r>
            <a:r>
              <a:rPr lang="en-US" altLang="zh-CN" dirty="0">
                <a:effectLst/>
                <a:latin typeface="Times New Roman" panose="02020603050405020304" pitchFamily="18" charset="0"/>
              </a:rPr>
              <a:t>(</a:t>
            </a:r>
            <a:r>
              <a:rPr lang="en-US" altLang="zh-CN" sz="3200" i="1" dirty="0">
                <a:effectLst/>
                <a:latin typeface="Times New Roman" panose="02020603050405020304" pitchFamily="18" charset="0"/>
              </a:rPr>
              <a:t>n</a:t>
            </a:r>
            <a:r>
              <a:rPr lang="en-US" altLang="zh-CN" dirty="0">
                <a:effectLst/>
                <a:latin typeface="Times New Roman" panose="02020603050405020304" pitchFamily="18" charset="0"/>
              </a:rPr>
              <a:t>-1)/2</a:t>
            </a:r>
          </a:p>
          <a:p>
            <a:pPr lvl="1">
              <a:buFont typeface="Wingdings" panose="05000000000000000000" pitchFamily="2" charset="2"/>
              <a:buNone/>
            </a:pPr>
            <a:r>
              <a:rPr lang="zh-CN" altLang="en-US" dirty="0">
                <a:effectLst/>
              </a:rPr>
              <a:t>总的时间复杂度：</a:t>
            </a:r>
            <a:r>
              <a:rPr lang="en-US" altLang="zh-CN" dirty="0">
                <a:effectLst/>
                <a:latin typeface="Times New Roman" panose="02020603050405020304" pitchFamily="18" charset="0"/>
              </a:rPr>
              <a:t>O(</a:t>
            </a:r>
            <a:r>
              <a:rPr lang="en-US" altLang="zh-CN" sz="3200" i="1" dirty="0" err="1">
                <a:effectLst/>
                <a:latin typeface="Times New Roman" panose="02020603050405020304" pitchFamily="18" charset="0"/>
              </a:rPr>
              <a:t>n</a:t>
            </a:r>
            <a:r>
              <a:rPr lang="en-US" altLang="zh-CN" baseline="30000" dirty="0" err="1">
                <a:effectLst/>
                <a:latin typeface="Times New Roman" panose="02020603050405020304" pitchFamily="18" charset="0"/>
              </a:rPr>
              <a:t>2</a:t>
            </a:r>
            <a:r>
              <a:rPr lang="en-US" altLang="zh-CN" dirty="0">
                <a:effectLst/>
                <a:latin typeface="Times New Roman" panose="02020603050405020304" pitchFamily="18" charset="0"/>
              </a:rPr>
              <a:t>)</a:t>
            </a:r>
          </a:p>
          <a:p>
            <a:r>
              <a:rPr lang="zh-CN" altLang="en-US" dirty="0">
                <a:effectLst/>
              </a:rPr>
              <a:t>稳定性：</a:t>
            </a:r>
            <a:r>
              <a:rPr lang="zh-CN" altLang="en-US" b="1" dirty="0">
                <a:solidFill>
                  <a:srgbClr val="FFFF00"/>
                </a:solidFill>
                <a:effectLst/>
              </a:rPr>
              <a:t>不稳定</a:t>
            </a:r>
            <a:r>
              <a:rPr lang="zh-CN" altLang="en-US" dirty="0">
                <a:effectLst/>
              </a:rPr>
              <a:t> </a:t>
            </a:r>
            <a:r>
              <a:rPr lang="en-US" altLang="zh-CN" dirty="0">
                <a:effectLst/>
              </a:rPr>
              <a:t>(</a:t>
            </a:r>
            <a:r>
              <a:rPr lang="en-US" altLang="zh-CN" dirty="0">
                <a:solidFill>
                  <a:srgbClr val="FFFF00"/>
                </a:solidFill>
                <a:effectLst/>
              </a:rPr>
              <a:t>why?</a:t>
            </a:r>
            <a:r>
              <a:rPr lang="en-US" altLang="zh-CN" dirty="0">
                <a:effectLst/>
              </a:rPr>
              <a:t>)</a:t>
            </a:r>
          </a:p>
          <a:p>
            <a:pPr marL="0" indent="0">
              <a:buNone/>
            </a:pPr>
            <a:endParaRPr lang="en-US" altLang="zh-CN">
              <a:sym typeface="+mn-ea"/>
            </a:endParaRPr>
          </a:p>
          <a:p>
            <a:pPr marL="0" indent="0">
              <a:buNone/>
            </a:pPr>
            <a:endParaRPr lang="en-US" altLang="zh-CN" dirty="0">
              <a:effectLs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1027"/>
          <p:cNvSpPr>
            <a:spLocks noGrp="1" noChangeArrowheads="1"/>
          </p:cNvSpPr>
          <p:nvPr>
            <p:ph type="title"/>
          </p:nvPr>
        </p:nvSpPr>
        <p:spPr/>
        <p:txBody>
          <a:bodyPr/>
          <a:lstStyle/>
          <a:p>
            <a:r>
              <a:rPr lang="en-US" altLang="zh-CN" sz="4000"/>
              <a:t>9.4.2 Tree selection based sorting </a:t>
            </a:r>
          </a:p>
        </p:txBody>
      </p:sp>
      <p:sp>
        <p:nvSpPr>
          <p:cNvPr id="172036" name="Rectangle 1028"/>
          <p:cNvSpPr>
            <a:spLocks noGrp="1" noChangeArrowheads="1"/>
          </p:cNvSpPr>
          <p:nvPr>
            <p:ph type="body" idx="1"/>
          </p:nvPr>
        </p:nvSpPr>
        <p:spPr/>
        <p:txBody>
          <a:bodyPr/>
          <a:lstStyle/>
          <a:p>
            <a:r>
              <a:rPr kumimoji="1" lang="zh-CN" altLang="en-US" sz="2800" b="1" dirty="0">
                <a:effectLst/>
                <a:latin typeface="Times New Roman" panose="02020603050405020304" pitchFamily="18" charset="0"/>
                <a:cs typeface="Times New Roman" panose="02020603050405020304" pitchFamily="18" charset="0"/>
              </a:rPr>
              <a:t>树形选择排序 </a:t>
            </a:r>
            <a:r>
              <a:rPr kumimoji="1" lang="en-US" altLang="zh-CN" sz="2800" dirty="0">
                <a:effectLst/>
                <a:latin typeface="Times New Roman" panose="02020603050405020304" pitchFamily="18" charset="0"/>
                <a:cs typeface="Times New Roman" panose="02020603050405020304" pitchFamily="18" charset="0"/>
              </a:rPr>
              <a:t>(</a:t>
            </a:r>
            <a:r>
              <a:rPr kumimoji="1" lang="en-US" altLang="zh-CN" sz="2800" dirty="0">
                <a:solidFill>
                  <a:srgbClr val="FFFF00"/>
                </a:solidFill>
                <a:effectLst/>
                <a:latin typeface="Times New Roman" panose="02020603050405020304" pitchFamily="18" charset="0"/>
                <a:cs typeface="Times New Roman" panose="02020603050405020304" pitchFamily="18" charset="0"/>
              </a:rPr>
              <a:t>Tree Selection Sorting</a:t>
            </a:r>
            <a:r>
              <a:rPr kumimoji="1" lang="en-US" altLang="zh-CN" sz="2800" dirty="0">
                <a:effectLst/>
                <a:latin typeface="Times New Roman" panose="02020603050405020304" pitchFamily="18" charset="0"/>
                <a:cs typeface="Times New Roman" panose="02020603050405020304" pitchFamily="18" charset="0"/>
              </a:rPr>
              <a:t>)</a:t>
            </a:r>
            <a:r>
              <a:rPr kumimoji="1" lang="zh-CN" altLang="en-US" sz="2800" dirty="0">
                <a:effectLst/>
                <a:latin typeface="Times New Roman" panose="02020603050405020304" pitchFamily="18" charset="0"/>
                <a:cs typeface="Times New Roman" panose="02020603050405020304" pitchFamily="18" charset="0"/>
              </a:rPr>
              <a:t>，又称锦标赛排序 </a:t>
            </a:r>
            <a:r>
              <a:rPr kumimoji="1" lang="en-US" altLang="zh-CN" sz="2800" dirty="0">
                <a:effectLst/>
                <a:latin typeface="Times New Roman" panose="02020603050405020304" pitchFamily="18" charset="0"/>
                <a:cs typeface="Times New Roman" panose="02020603050405020304" pitchFamily="18" charset="0"/>
              </a:rPr>
              <a:t>(</a:t>
            </a:r>
            <a:r>
              <a:rPr kumimoji="1" lang="en-US" altLang="zh-CN" sz="2800" dirty="0">
                <a:solidFill>
                  <a:srgbClr val="FFFF00"/>
                </a:solidFill>
                <a:effectLst/>
                <a:latin typeface="Times New Roman" panose="02020603050405020304" pitchFamily="18" charset="0"/>
                <a:cs typeface="Times New Roman" panose="02020603050405020304" pitchFamily="18" charset="0"/>
              </a:rPr>
              <a:t>Tournament Sorting</a:t>
            </a:r>
            <a:r>
              <a:rPr kumimoji="1" lang="en-US" altLang="zh-CN" sz="2800" dirty="0">
                <a:effectLst/>
                <a:latin typeface="Times New Roman" panose="02020603050405020304" pitchFamily="18" charset="0"/>
                <a:cs typeface="Times New Roman" panose="02020603050405020304" pitchFamily="18" charset="0"/>
              </a:rPr>
              <a:t>)</a:t>
            </a:r>
            <a:r>
              <a:rPr kumimoji="1" lang="zh-CN" altLang="en-US" sz="2800" dirty="0">
                <a:effectLst/>
                <a:latin typeface="Times New Roman" panose="02020603050405020304" pitchFamily="18" charset="0"/>
                <a:cs typeface="Times New Roman" panose="02020603050405020304" pitchFamily="18" charset="0"/>
              </a:rPr>
              <a:t>。</a:t>
            </a:r>
          </a:p>
          <a:p>
            <a:r>
              <a:rPr kumimoji="1" lang="zh-CN" altLang="en-US" sz="2800" dirty="0">
                <a:effectLst/>
                <a:latin typeface="Times New Roman" panose="02020603050405020304" pitchFamily="18" charset="0"/>
                <a:cs typeface="Times New Roman" panose="02020603050405020304" pitchFamily="18" charset="0"/>
              </a:rPr>
              <a:t>方法：首先对</a:t>
            </a:r>
            <a:r>
              <a:rPr kumimoji="1" lang="en-US" altLang="zh-CN" sz="2800" i="1" dirty="0">
                <a:effectLst/>
                <a:latin typeface="Times New Roman" panose="02020603050405020304" pitchFamily="18" charset="0"/>
                <a:cs typeface="Times New Roman" panose="02020603050405020304" pitchFamily="18" charset="0"/>
              </a:rPr>
              <a:t>n</a:t>
            </a:r>
            <a:r>
              <a:rPr kumimoji="1" lang="zh-CN" altLang="en-US" sz="2800" dirty="0">
                <a:effectLst/>
                <a:latin typeface="Times New Roman" panose="02020603050405020304" pitchFamily="18" charset="0"/>
                <a:cs typeface="Times New Roman" panose="02020603050405020304" pitchFamily="18" charset="0"/>
              </a:rPr>
              <a:t>个记录的关键字进行两两比较，然后在</a:t>
            </a:r>
            <a:r>
              <a:rPr kumimoji="1" lang="zh-CN" altLang="en-US" sz="2800" dirty="0">
                <a:effectLst/>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i="1" dirty="0">
                <a:effectLst/>
                <a:latin typeface="Times New Roman" panose="02020603050405020304" pitchFamily="18" charset="0"/>
                <a:cs typeface="Times New Roman" panose="02020603050405020304" pitchFamily="18" charset="0"/>
                <a:sym typeface="Symbol" panose="05050102010706020507" pitchFamily="18" charset="2"/>
              </a:rPr>
              <a:t>n</a:t>
            </a:r>
            <a:r>
              <a:rPr kumimoji="1" lang="en-US" altLang="zh-CN" sz="2800" dirty="0">
                <a:effectLst/>
                <a:latin typeface="Times New Roman" panose="02020603050405020304" pitchFamily="18" charset="0"/>
                <a:cs typeface="Times New Roman" panose="02020603050405020304" pitchFamily="18" charset="0"/>
                <a:sym typeface="Symbol" panose="05050102010706020507" pitchFamily="18" charset="2"/>
              </a:rPr>
              <a:t>/2</a:t>
            </a:r>
            <a:r>
              <a:rPr kumimoji="1" lang="zh-CN" altLang="en-US" sz="2800" dirty="0">
                <a:effectLst/>
                <a:latin typeface="Times New Roman" panose="02020603050405020304" pitchFamily="18" charset="0"/>
                <a:cs typeface="Times New Roman" panose="02020603050405020304" pitchFamily="18" charset="0"/>
                <a:sym typeface="Symbol" panose="05050102010706020507" pitchFamily="18" charset="2"/>
              </a:rPr>
              <a:t>个较小者之间再进行两两比较，如此重复直到选出最小关键字的记录为止。然后对剩下的记录作同样的操作，选出具有次小关键字的记录。这个过程可以用一个完全二叉树来表示，如下图。</a:t>
            </a:r>
          </a:p>
          <a:p>
            <a:r>
              <a:rPr lang="zh-CN" altLang="en-US" sz="2800" b="1" dirty="0">
                <a:solidFill>
                  <a:srgbClr val="FFFF00"/>
                </a:solidFill>
                <a:effectLst/>
                <a:latin typeface="Times New Roman" panose="02020603050405020304" pitchFamily="18" charset="0"/>
                <a:cs typeface="Times New Roman" panose="02020603050405020304" pitchFamily="18" charset="0"/>
              </a:rPr>
              <a:t>每次两两比较的结果是把关键码小者作为优胜者上升到双亲结点，称这种比赛树为胜者树。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2036">
                                            <p:txEl>
                                              <p:pRg st="1" end="1"/>
                                            </p:txEl>
                                          </p:spTgt>
                                        </p:tgtEl>
                                        <p:attrNameLst>
                                          <p:attrName>style.visibility</p:attrName>
                                        </p:attrNameLst>
                                      </p:cBhvr>
                                      <p:to>
                                        <p:strVal val="visible"/>
                                      </p:to>
                                    </p:set>
                                    <p:animEffect transition="in" filter="fade">
                                      <p:cBhvr>
                                        <p:cTn id="7" dur="1000"/>
                                        <p:tgtEl>
                                          <p:spTgt spid="172036">
                                            <p:txEl>
                                              <p:pRg st="1" end="1"/>
                                            </p:txEl>
                                          </p:spTgt>
                                        </p:tgtEl>
                                      </p:cBhvr>
                                    </p:animEffect>
                                    <p:anim calcmode="lin" valueType="num">
                                      <p:cBhvr>
                                        <p:cTn id="8" dur="1000" fill="hold"/>
                                        <p:tgtEl>
                                          <p:spTgt spid="17203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720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2036">
                                            <p:txEl>
                                              <p:pRg st="2" end="2"/>
                                            </p:txEl>
                                          </p:spTgt>
                                        </p:tgtEl>
                                        <p:attrNameLst>
                                          <p:attrName>style.visibility</p:attrName>
                                        </p:attrNameLst>
                                      </p:cBhvr>
                                      <p:to>
                                        <p:strVal val="visible"/>
                                      </p:to>
                                    </p:set>
                                    <p:animEffect transition="in" filter="fade">
                                      <p:cBhvr>
                                        <p:cTn id="14" dur="1000"/>
                                        <p:tgtEl>
                                          <p:spTgt spid="172036">
                                            <p:txEl>
                                              <p:pRg st="2" end="2"/>
                                            </p:txEl>
                                          </p:spTgt>
                                        </p:tgtEl>
                                      </p:cBhvr>
                                    </p:animEffect>
                                    <p:anim calcmode="lin" valueType="num">
                                      <p:cBhvr>
                                        <p:cTn id="15" dur="1000" fill="hold"/>
                                        <p:tgtEl>
                                          <p:spTgt spid="17203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7203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Oval 5"/>
          <p:cNvSpPr>
            <a:spLocks noChangeArrowheads="1"/>
          </p:cNvSpPr>
          <p:nvPr/>
        </p:nvSpPr>
        <p:spPr bwMode="auto">
          <a:xfrm>
            <a:off x="4387255" y="2060575"/>
            <a:ext cx="460375" cy="458788"/>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b="1" dirty="0">
                <a:solidFill>
                  <a:srgbClr val="FFFF00"/>
                </a:solidFill>
              </a:rPr>
              <a:t>13</a:t>
            </a:r>
          </a:p>
        </p:txBody>
      </p:sp>
      <p:sp>
        <p:nvSpPr>
          <p:cNvPr id="122887" name="Oval 7"/>
          <p:cNvSpPr>
            <a:spLocks noChangeArrowheads="1"/>
          </p:cNvSpPr>
          <p:nvPr/>
        </p:nvSpPr>
        <p:spPr bwMode="auto">
          <a:xfrm>
            <a:off x="2543175" y="2703513"/>
            <a:ext cx="458788"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38</a:t>
            </a:r>
          </a:p>
        </p:txBody>
      </p:sp>
      <p:sp>
        <p:nvSpPr>
          <p:cNvPr id="122888" name="Oval 8"/>
          <p:cNvSpPr>
            <a:spLocks noChangeArrowheads="1"/>
          </p:cNvSpPr>
          <p:nvPr/>
        </p:nvSpPr>
        <p:spPr bwMode="auto">
          <a:xfrm>
            <a:off x="6232922" y="2703513"/>
            <a:ext cx="458788" cy="458787"/>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solidFill>
                  <a:srgbClr val="FFFF00"/>
                </a:solidFill>
              </a:rPr>
              <a:t>13</a:t>
            </a:r>
          </a:p>
        </p:txBody>
      </p:sp>
      <p:sp>
        <p:nvSpPr>
          <p:cNvPr id="122889" name="Oval 9"/>
          <p:cNvSpPr>
            <a:spLocks noChangeArrowheads="1"/>
          </p:cNvSpPr>
          <p:nvPr/>
        </p:nvSpPr>
        <p:spPr bwMode="auto">
          <a:xfrm>
            <a:off x="1616869" y="3616325"/>
            <a:ext cx="457200" cy="45878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38</a:t>
            </a:r>
          </a:p>
        </p:txBody>
      </p:sp>
      <p:sp>
        <p:nvSpPr>
          <p:cNvPr id="122890" name="Oval 10"/>
          <p:cNvSpPr>
            <a:spLocks noChangeArrowheads="1"/>
          </p:cNvSpPr>
          <p:nvPr/>
        </p:nvSpPr>
        <p:spPr bwMode="auto">
          <a:xfrm>
            <a:off x="3470275" y="3616325"/>
            <a:ext cx="457200" cy="460375"/>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65</a:t>
            </a:r>
          </a:p>
        </p:txBody>
      </p:sp>
      <p:sp>
        <p:nvSpPr>
          <p:cNvPr id="122891" name="Oval 11"/>
          <p:cNvSpPr>
            <a:spLocks noChangeArrowheads="1"/>
          </p:cNvSpPr>
          <p:nvPr/>
        </p:nvSpPr>
        <p:spPr bwMode="auto">
          <a:xfrm>
            <a:off x="5262563" y="3616325"/>
            <a:ext cx="457200" cy="460375"/>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solidFill>
                  <a:srgbClr val="FFFF00"/>
                </a:solidFill>
              </a:rPr>
              <a:t>13</a:t>
            </a:r>
          </a:p>
        </p:txBody>
      </p:sp>
      <p:sp>
        <p:nvSpPr>
          <p:cNvPr id="122892" name="Oval 12"/>
          <p:cNvSpPr>
            <a:spLocks noChangeArrowheads="1"/>
          </p:cNvSpPr>
          <p:nvPr/>
        </p:nvSpPr>
        <p:spPr bwMode="auto">
          <a:xfrm>
            <a:off x="7204869" y="3616325"/>
            <a:ext cx="457200" cy="460375"/>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a:t>27</a:t>
            </a:r>
          </a:p>
        </p:txBody>
      </p:sp>
      <p:sp>
        <p:nvSpPr>
          <p:cNvPr id="122893" name="Oval 13"/>
          <p:cNvSpPr>
            <a:spLocks noChangeArrowheads="1"/>
          </p:cNvSpPr>
          <p:nvPr/>
        </p:nvSpPr>
        <p:spPr bwMode="auto">
          <a:xfrm>
            <a:off x="1231900" y="444658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49</a:t>
            </a:r>
          </a:p>
        </p:txBody>
      </p:sp>
      <p:sp>
        <p:nvSpPr>
          <p:cNvPr id="122894" name="Oval 14"/>
          <p:cNvSpPr>
            <a:spLocks noChangeArrowheads="1"/>
          </p:cNvSpPr>
          <p:nvPr/>
        </p:nvSpPr>
        <p:spPr bwMode="auto">
          <a:xfrm>
            <a:off x="1998663" y="444658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a:t>38</a:t>
            </a:r>
          </a:p>
        </p:txBody>
      </p:sp>
      <p:sp>
        <p:nvSpPr>
          <p:cNvPr id="122895" name="Oval 15"/>
          <p:cNvSpPr>
            <a:spLocks noChangeArrowheads="1"/>
          </p:cNvSpPr>
          <p:nvPr/>
        </p:nvSpPr>
        <p:spPr bwMode="auto">
          <a:xfrm>
            <a:off x="3101975" y="444658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a:t>65</a:t>
            </a:r>
          </a:p>
        </p:txBody>
      </p:sp>
      <p:sp>
        <p:nvSpPr>
          <p:cNvPr id="122896" name="Oval 16"/>
          <p:cNvSpPr>
            <a:spLocks noChangeArrowheads="1"/>
          </p:cNvSpPr>
          <p:nvPr/>
        </p:nvSpPr>
        <p:spPr bwMode="auto">
          <a:xfrm>
            <a:off x="3835400" y="444658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a:t>97</a:t>
            </a:r>
          </a:p>
        </p:txBody>
      </p:sp>
      <p:sp>
        <p:nvSpPr>
          <p:cNvPr id="122897" name="Oval 17"/>
          <p:cNvSpPr>
            <a:spLocks noChangeArrowheads="1"/>
          </p:cNvSpPr>
          <p:nvPr/>
        </p:nvSpPr>
        <p:spPr bwMode="auto">
          <a:xfrm>
            <a:off x="4848225" y="444658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76</a:t>
            </a:r>
          </a:p>
        </p:txBody>
      </p:sp>
      <p:sp>
        <p:nvSpPr>
          <p:cNvPr id="122898" name="Oval 18"/>
          <p:cNvSpPr>
            <a:spLocks noChangeArrowheads="1"/>
          </p:cNvSpPr>
          <p:nvPr/>
        </p:nvSpPr>
        <p:spPr bwMode="auto">
          <a:xfrm>
            <a:off x="5673725" y="444658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solidFill>
                  <a:srgbClr val="FFFF00"/>
                </a:solidFill>
              </a:rPr>
              <a:t>13</a:t>
            </a:r>
          </a:p>
        </p:txBody>
      </p:sp>
      <p:sp>
        <p:nvSpPr>
          <p:cNvPr id="122899" name="Oval 19"/>
          <p:cNvSpPr>
            <a:spLocks noChangeArrowheads="1"/>
          </p:cNvSpPr>
          <p:nvPr/>
        </p:nvSpPr>
        <p:spPr bwMode="auto">
          <a:xfrm>
            <a:off x="6804025" y="444658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27</a:t>
            </a:r>
          </a:p>
        </p:txBody>
      </p:sp>
      <p:sp>
        <p:nvSpPr>
          <p:cNvPr id="122900" name="Oval 20"/>
          <p:cNvSpPr>
            <a:spLocks noChangeArrowheads="1"/>
          </p:cNvSpPr>
          <p:nvPr/>
        </p:nvSpPr>
        <p:spPr bwMode="auto">
          <a:xfrm>
            <a:off x="7602538" y="444658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a:t>88</a:t>
            </a:r>
          </a:p>
        </p:txBody>
      </p:sp>
      <p:cxnSp>
        <p:nvCxnSpPr>
          <p:cNvPr id="122907" name="AutoShape 27"/>
          <p:cNvCxnSpPr>
            <a:cxnSpLocks noChangeShapeType="1"/>
            <a:stCxn id="122887" idx="2"/>
            <a:endCxn id="122889" idx="0"/>
          </p:cNvCxnSpPr>
          <p:nvPr/>
        </p:nvCxnSpPr>
        <p:spPr bwMode="auto">
          <a:xfrm flipH="1">
            <a:off x="1845469" y="2932907"/>
            <a:ext cx="697706" cy="68341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08" name="AutoShape 28"/>
          <p:cNvCxnSpPr>
            <a:cxnSpLocks noChangeShapeType="1"/>
            <a:stCxn id="122888" idx="6"/>
            <a:endCxn id="122892" idx="0"/>
          </p:cNvCxnSpPr>
          <p:nvPr/>
        </p:nvCxnSpPr>
        <p:spPr bwMode="auto">
          <a:xfrm>
            <a:off x="6691710" y="2932907"/>
            <a:ext cx="741759" cy="68341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09" name="AutoShape 29"/>
          <p:cNvCxnSpPr>
            <a:cxnSpLocks noChangeShapeType="1"/>
            <a:stCxn id="122887" idx="6"/>
            <a:endCxn id="122890" idx="0"/>
          </p:cNvCxnSpPr>
          <p:nvPr/>
        </p:nvCxnSpPr>
        <p:spPr bwMode="auto">
          <a:xfrm>
            <a:off x="3001963" y="2932907"/>
            <a:ext cx="696912" cy="68341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1" name="AutoShape 31"/>
          <p:cNvCxnSpPr>
            <a:cxnSpLocks noChangeShapeType="1"/>
            <a:stCxn id="122889" idx="3"/>
            <a:endCxn id="122893" idx="0"/>
          </p:cNvCxnSpPr>
          <p:nvPr/>
        </p:nvCxnSpPr>
        <p:spPr bwMode="auto">
          <a:xfrm flipH="1">
            <a:off x="1462088" y="4007925"/>
            <a:ext cx="221736" cy="43866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2" name="AutoShape 32"/>
          <p:cNvCxnSpPr>
            <a:cxnSpLocks noChangeShapeType="1"/>
            <a:stCxn id="122889" idx="5"/>
            <a:endCxn id="122894" idx="0"/>
          </p:cNvCxnSpPr>
          <p:nvPr/>
        </p:nvCxnSpPr>
        <p:spPr bwMode="auto">
          <a:xfrm>
            <a:off x="2007114" y="4007925"/>
            <a:ext cx="221737" cy="43866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3" name="AutoShape 33"/>
          <p:cNvCxnSpPr>
            <a:cxnSpLocks noChangeShapeType="1"/>
            <a:stCxn id="122890" idx="3"/>
            <a:endCxn id="122895" idx="0"/>
          </p:cNvCxnSpPr>
          <p:nvPr/>
        </p:nvCxnSpPr>
        <p:spPr bwMode="auto">
          <a:xfrm flipH="1">
            <a:off x="3332163" y="4009280"/>
            <a:ext cx="205067" cy="43730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4" name="AutoShape 34"/>
          <p:cNvCxnSpPr>
            <a:cxnSpLocks noChangeShapeType="1"/>
            <a:stCxn id="122890" idx="5"/>
            <a:endCxn id="122896" idx="0"/>
          </p:cNvCxnSpPr>
          <p:nvPr/>
        </p:nvCxnSpPr>
        <p:spPr bwMode="auto">
          <a:xfrm>
            <a:off x="3860520" y="4009280"/>
            <a:ext cx="205068" cy="43730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5" name="AutoShape 35"/>
          <p:cNvCxnSpPr>
            <a:cxnSpLocks noChangeShapeType="1"/>
            <a:stCxn id="122891" idx="3"/>
            <a:endCxn id="122897" idx="0"/>
          </p:cNvCxnSpPr>
          <p:nvPr/>
        </p:nvCxnSpPr>
        <p:spPr bwMode="auto">
          <a:xfrm flipH="1">
            <a:off x="5078413" y="4009280"/>
            <a:ext cx="251105" cy="43730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6" name="AutoShape 36"/>
          <p:cNvCxnSpPr>
            <a:cxnSpLocks noChangeShapeType="1"/>
            <a:stCxn id="122891" idx="5"/>
            <a:endCxn id="122898" idx="0"/>
          </p:cNvCxnSpPr>
          <p:nvPr/>
        </p:nvCxnSpPr>
        <p:spPr bwMode="auto">
          <a:xfrm>
            <a:off x="5652808" y="4009280"/>
            <a:ext cx="251105" cy="437308"/>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7" name="AutoShape 37"/>
          <p:cNvCxnSpPr>
            <a:cxnSpLocks noChangeShapeType="1"/>
            <a:stCxn id="122888" idx="2"/>
            <a:endCxn id="122891" idx="0"/>
          </p:cNvCxnSpPr>
          <p:nvPr/>
        </p:nvCxnSpPr>
        <p:spPr bwMode="auto">
          <a:xfrm flipH="1">
            <a:off x="5491163" y="2932907"/>
            <a:ext cx="741759" cy="683418"/>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8" name="AutoShape 38"/>
          <p:cNvCxnSpPr>
            <a:cxnSpLocks noChangeShapeType="1"/>
            <a:stCxn id="122892" idx="3"/>
            <a:endCxn id="122899" idx="0"/>
          </p:cNvCxnSpPr>
          <p:nvPr/>
        </p:nvCxnSpPr>
        <p:spPr bwMode="auto">
          <a:xfrm flipH="1">
            <a:off x="7034213" y="4009280"/>
            <a:ext cx="237611" cy="43730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9" name="AutoShape 39"/>
          <p:cNvCxnSpPr>
            <a:cxnSpLocks noChangeShapeType="1"/>
            <a:stCxn id="122892" idx="5"/>
            <a:endCxn id="122900" idx="0"/>
          </p:cNvCxnSpPr>
          <p:nvPr/>
        </p:nvCxnSpPr>
        <p:spPr bwMode="auto">
          <a:xfrm>
            <a:off x="7595114" y="4009280"/>
            <a:ext cx="237612" cy="43730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2920" name="Text Box 40"/>
          <p:cNvSpPr txBox="1">
            <a:spLocks noChangeArrowheads="1"/>
          </p:cNvSpPr>
          <p:nvPr/>
        </p:nvSpPr>
        <p:spPr bwMode="auto">
          <a:xfrm>
            <a:off x="1955322" y="5213985"/>
            <a:ext cx="5233357"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600" dirty="0"/>
              <a:t>Example of Tree Selection Sorting</a:t>
            </a:r>
          </a:p>
        </p:txBody>
      </p:sp>
      <p:cxnSp>
        <p:nvCxnSpPr>
          <p:cNvPr id="122956" name="AutoShape 76"/>
          <p:cNvCxnSpPr>
            <a:cxnSpLocks noChangeShapeType="1"/>
            <a:stCxn id="122885" idx="2"/>
            <a:endCxn id="122887" idx="0"/>
          </p:cNvCxnSpPr>
          <p:nvPr/>
        </p:nvCxnSpPr>
        <p:spPr bwMode="auto">
          <a:xfrm flipH="1">
            <a:off x="2772569" y="2289969"/>
            <a:ext cx="1614686" cy="413544"/>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57" name="AutoShape 77"/>
          <p:cNvCxnSpPr>
            <a:cxnSpLocks noChangeShapeType="1"/>
            <a:stCxn id="122888" idx="0"/>
            <a:endCxn id="122885" idx="6"/>
          </p:cNvCxnSpPr>
          <p:nvPr/>
        </p:nvCxnSpPr>
        <p:spPr bwMode="auto">
          <a:xfrm flipH="1" flipV="1">
            <a:off x="4847630" y="2289969"/>
            <a:ext cx="1614686" cy="413544"/>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2959" name="Rectangle 79"/>
          <p:cNvSpPr>
            <a:spLocks noGrp="1" noChangeArrowheads="1"/>
          </p:cNvSpPr>
          <p:nvPr>
            <p:ph type="title"/>
          </p:nvPr>
        </p:nvSpPr>
        <p:spPr/>
        <p:txBody>
          <a:bodyPr/>
          <a:lstStyle/>
          <a:p>
            <a:r>
              <a:rPr lang="en-US" altLang="zh-CN"/>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2893"/>
                                        </p:tgtEl>
                                        <p:attrNameLst>
                                          <p:attrName>style.visibility</p:attrName>
                                        </p:attrNameLst>
                                      </p:cBhvr>
                                      <p:to>
                                        <p:strVal val="visible"/>
                                      </p:to>
                                    </p:set>
                                    <p:animEffect transition="in" filter="barn(inVertical)">
                                      <p:cBhvr>
                                        <p:cTn id="7" dur="500"/>
                                        <p:tgtEl>
                                          <p:spTgt spid="12289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2894"/>
                                        </p:tgtEl>
                                        <p:attrNameLst>
                                          <p:attrName>style.visibility</p:attrName>
                                        </p:attrNameLst>
                                      </p:cBhvr>
                                      <p:to>
                                        <p:strVal val="visible"/>
                                      </p:to>
                                    </p:set>
                                    <p:animEffect transition="in" filter="barn(inVertical)">
                                      <p:cBhvr>
                                        <p:cTn id="10" dur="500"/>
                                        <p:tgtEl>
                                          <p:spTgt spid="12289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2895"/>
                                        </p:tgtEl>
                                        <p:attrNameLst>
                                          <p:attrName>style.visibility</p:attrName>
                                        </p:attrNameLst>
                                      </p:cBhvr>
                                      <p:to>
                                        <p:strVal val="visible"/>
                                      </p:to>
                                    </p:set>
                                    <p:animEffect transition="in" filter="barn(inVertical)">
                                      <p:cBhvr>
                                        <p:cTn id="13" dur="500"/>
                                        <p:tgtEl>
                                          <p:spTgt spid="12289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2896"/>
                                        </p:tgtEl>
                                        <p:attrNameLst>
                                          <p:attrName>style.visibility</p:attrName>
                                        </p:attrNameLst>
                                      </p:cBhvr>
                                      <p:to>
                                        <p:strVal val="visible"/>
                                      </p:to>
                                    </p:set>
                                    <p:animEffect transition="in" filter="barn(inVertical)">
                                      <p:cBhvr>
                                        <p:cTn id="16" dur="500"/>
                                        <p:tgtEl>
                                          <p:spTgt spid="12289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22897"/>
                                        </p:tgtEl>
                                        <p:attrNameLst>
                                          <p:attrName>style.visibility</p:attrName>
                                        </p:attrNameLst>
                                      </p:cBhvr>
                                      <p:to>
                                        <p:strVal val="visible"/>
                                      </p:to>
                                    </p:set>
                                    <p:animEffect transition="in" filter="barn(inVertical)">
                                      <p:cBhvr>
                                        <p:cTn id="19" dur="500"/>
                                        <p:tgtEl>
                                          <p:spTgt spid="122897"/>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22898"/>
                                        </p:tgtEl>
                                        <p:attrNameLst>
                                          <p:attrName>style.visibility</p:attrName>
                                        </p:attrNameLst>
                                      </p:cBhvr>
                                      <p:to>
                                        <p:strVal val="visible"/>
                                      </p:to>
                                    </p:set>
                                    <p:animEffect transition="in" filter="barn(inVertical)">
                                      <p:cBhvr>
                                        <p:cTn id="22" dur="500"/>
                                        <p:tgtEl>
                                          <p:spTgt spid="12289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22899"/>
                                        </p:tgtEl>
                                        <p:attrNameLst>
                                          <p:attrName>style.visibility</p:attrName>
                                        </p:attrNameLst>
                                      </p:cBhvr>
                                      <p:to>
                                        <p:strVal val="visible"/>
                                      </p:to>
                                    </p:set>
                                    <p:animEffect transition="in" filter="barn(inVertical)">
                                      <p:cBhvr>
                                        <p:cTn id="25" dur="500"/>
                                        <p:tgtEl>
                                          <p:spTgt spid="122899"/>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22900"/>
                                        </p:tgtEl>
                                        <p:attrNameLst>
                                          <p:attrName>style.visibility</p:attrName>
                                        </p:attrNameLst>
                                      </p:cBhvr>
                                      <p:to>
                                        <p:strVal val="visible"/>
                                      </p:to>
                                    </p:set>
                                    <p:animEffect transition="in" filter="barn(inVertical)">
                                      <p:cBhvr>
                                        <p:cTn id="28" dur="500"/>
                                        <p:tgtEl>
                                          <p:spTgt spid="122900"/>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122911"/>
                                        </p:tgtEl>
                                        <p:attrNameLst>
                                          <p:attrName>style.visibility</p:attrName>
                                        </p:attrNameLst>
                                      </p:cBhvr>
                                      <p:to>
                                        <p:strVal val="visible"/>
                                      </p:to>
                                    </p:set>
                                    <p:anim calcmode="lin" valueType="num">
                                      <p:cBhvr>
                                        <p:cTn id="33" dur="1000" fill="hold"/>
                                        <p:tgtEl>
                                          <p:spTgt spid="122911"/>
                                        </p:tgtEl>
                                        <p:attrNameLst>
                                          <p:attrName>ppt_w</p:attrName>
                                        </p:attrNameLst>
                                      </p:cBhvr>
                                      <p:tavLst>
                                        <p:tav tm="0">
                                          <p:val>
                                            <p:strVal val="#ppt_w*0.70"/>
                                          </p:val>
                                        </p:tav>
                                        <p:tav tm="100000">
                                          <p:val>
                                            <p:strVal val="#ppt_w"/>
                                          </p:val>
                                        </p:tav>
                                      </p:tavLst>
                                    </p:anim>
                                    <p:anim calcmode="lin" valueType="num">
                                      <p:cBhvr>
                                        <p:cTn id="34" dur="1000" fill="hold"/>
                                        <p:tgtEl>
                                          <p:spTgt spid="122911"/>
                                        </p:tgtEl>
                                        <p:attrNameLst>
                                          <p:attrName>ppt_h</p:attrName>
                                        </p:attrNameLst>
                                      </p:cBhvr>
                                      <p:tavLst>
                                        <p:tav tm="0">
                                          <p:val>
                                            <p:strVal val="#ppt_h"/>
                                          </p:val>
                                        </p:tav>
                                        <p:tav tm="100000">
                                          <p:val>
                                            <p:strVal val="#ppt_h"/>
                                          </p:val>
                                        </p:tav>
                                      </p:tavLst>
                                    </p:anim>
                                    <p:animEffect transition="in" filter="fade">
                                      <p:cBhvr>
                                        <p:cTn id="35" dur="1000"/>
                                        <p:tgtEl>
                                          <p:spTgt spid="122911"/>
                                        </p:tgtEl>
                                      </p:cBhvr>
                                    </p:animEffect>
                                  </p:childTnLst>
                                </p:cTn>
                              </p:par>
                              <p:par>
                                <p:cTn id="36" presetID="55" presetClass="entr" presetSubtype="0" fill="hold" nodeType="withEffect">
                                  <p:stCondLst>
                                    <p:cond delay="0"/>
                                  </p:stCondLst>
                                  <p:childTnLst>
                                    <p:set>
                                      <p:cBhvr>
                                        <p:cTn id="37" dur="1" fill="hold">
                                          <p:stCondLst>
                                            <p:cond delay="0"/>
                                          </p:stCondLst>
                                        </p:cTn>
                                        <p:tgtEl>
                                          <p:spTgt spid="122912"/>
                                        </p:tgtEl>
                                        <p:attrNameLst>
                                          <p:attrName>style.visibility</p:attrName>
                                        </p:attrNameLst>
                                      </p:cBhvr>
                                      <p:to>
                                        <p:strVal val="visible"/>
                                      </p:to>
                                    </p:set>
                                    <p:anim calcmode="lin" valueType="num">
                                      <p:cBhvr>
                                        <p:cTn id="38" dur="1000" fill="hold"/>
                                        <p:tgtEl>
                                          <p:spTgt spid="122912"/>
                                        </p:tgtEl>
                                        <p:attrNameLst>
                                          <p:attrName>ppt_w</p:attrName>
                                        </p:attrNameLst>
                                      </p:cBhvr>
                                      <p:tavLst>
                                        <p:tav tm="0">
                                          <p:val>
                                            <p:strVal val="#ppt_w*0.70"/>
                                          </p:val>
                                        </p:tav>
                                        <p:tav tm="100000">
                                          <p:val>
                                            <p:strVal val="#ppt_w"/>
                                          </p:val>
                                        </p:tav>
                                      </p:tavLst>
                                    </p:anim>
                                    <p:anim calcmode="lin" valueType="num">
                                      <p:cBhvr>
                                        <p:cTn id="39" dur="1000" fill="hold"/>
                                        <p:tgtEl>
                                          <p:spTgt spid="122912"/>
                                        </p:tgtEl>
                                        <p:attrNameLst>
                                          <p:attrName>ppt_h</p:attrName>
                                        </p:attrNameLst>
                                      </p:cBhvr>
                                      <p:tavLst>
                                        <p:tav tm="0">
                                          <p:val>
                                            <p:strVal val="#ppt_h"/>
                                          </p:val>
                                        </p:tav>
                                        <p:tav tm="100000">
                                          <p:val>
                                            <p:strVal val="#ppt_h"/>
                                          </p:val>
                                        </p:tav>
                                      </p:tavLst>
                                    </p:anim>
                                    <p:animEffect transition="in" filter="fade">
                                      <p:cBhvr>
                                        <p:cTn id="40" dur="1000"/>
                                        <p:tgtEl>
                                          <p:spTgt spid="122912"/>
                                        </p:tgtEl>
                                      </p:cBhvr>
                                    </p:animEffect>
                                  </p:childTnLst>
                                </p:cTn>
                              </p:par>
                              <p:par>
                                <p:cTn id="41" presetID="55" presetClass="entr" presetSubtype="0" fill="hold" nodeType="withEffect">
                                  <p:stCondLst>
                                    <p:cond delay="0"/>
                                  </p:stCondLst>
                                  <p:childTnLst>
                                    <p:set>
                                      <p:cBhvr>
                                        <p:cTn id="42" dur="1" fill="hold">
                                          <p:stCondLst>
                                            <p:cond delay="0"/>
                                          </p:stCondLst>
                                        </p:cTn>
                                        <p:tgtEl>
                                          <p:spTgt spid="122913"/>
                                        </p:tgtEl>
                                        <p:attrNameLst>
                                          <p:attrName>style.visibility</p:attrName>
                                        </p:attrNameLst>
                                      </p:cBhvr>
                                      <p:to>
                                        <p:strVal val="visible"/>
                                      </p:to>
                                    </p:set>
                                    <p:anim calcmode="lin" valueType="num">
                                      <p:cBhvr>
                                        <p:cTn id="43" dur="1000" fill="hold"/>
                                        <p:tgtEl>
                                          <p:spTgt spid="122913"/>
                                        </p:tgtEl>
                                        <p:attrNameLst>
                                          <p:attrName>ppt_w</p:attrName>
                                        </p:attrNameLst>
                                      </p:cBhvr>
                                      <p:tavLst>
                                        <p:tav tm="0">
                                          <p:val>
                                            <p:strVal val="#ppt_w*0.70"/>
                                          </p:val>
                                        </p:tav>
                                        <p:tav tm="100000">
                                          <p:val>
                                            <p:strVal val="#ppt_w"/>
                                          </p:val>
                                        </p:tav>
                                      </p:tavLst>
                                    </p:anim>
                                    <p:anim calcmode="lin" valueType="num">
                                      <p:cBhvr>
                                        <p:cTn id="44" dur="1000" fill="hold"/>
                                        <p:tgtEl>
                                          <p:spTgt spid="122913"/>
                                        </p:tgtEl>
                                        <p:attrNameLst>
                                          <p:attrName>ppt_h</p:attrName>
                                        </p:attrNameLst>
                                      </p:cBhvr>
                                      <p:tavLst>
                                        <p:tav tm="0">
                                          <p:val>
                                            <p:strVal val="#ppt_h"/>
                                          </p:val>
                                        </p:tav>
                                        <p:tav tm="100000">
                                          <p:val>
                                            <p:strVal val="#ppt_h"/>
                                          </p:val>
                                        </p:tav>
                                      </p:tavLst>
                                    </p:anim>
                                    <p:animEffect transition="in" filter="fade">
                                      <p:cBhvr>
                                        <p:cTn id="45" dur="1000"/>
                                        <p:tgtEl>
                                          <p:spTgt spid="122913"/>
                                        </p:tgtEl>
                                      </p:cBhvr>
                                    </p:animEffect>
                                  </p:childTnLst>
                                </p:cTn>
                              </p:par>
                              <p:par>
                                <p:cTn id="46" presetID="55" presetClass="entr" presetSubtype="0" fill="hold" nodeType="withEffect">
                                  <p:stCondLst>
                                    <p:cond delay="0"/>
                                  </p:stCondLst>
                                  <p:childTnLst>
                                    <p:set>
                                      <p:cBhvr>
                                        <p:cTn id="47" dur="1" fill="hold">
                                          <p:stCondLst>
                                            <p:cond delay="0"/>
                                          </p:stCondLst>
                                        </p:cTn>
                                        <p:tgtEl>
                                          <p:spTgt spid="122914"/>
                                        </p:tgtEl>
                                        <p:attrNameLst>
                                          <p:attrName>style.visibility</p:attrName>
                                        </p:attrNameLst>
                                      </p:cBhvr>
                                      <p:to>
                                        <p:strVal val="visible"/>
                                      </p:to>
                                    </p:set>
                                    <p:anim calcmode="lin" valueType="num">
                                      <p:cBhvr>
                                        <p:cTn id="48" dur="1000" fill="hold"/>
                                        <p:tgtEl>
                                          <p:spTgt spid="122914"/>
                                        </p:tgtEl>
                                        <p:attrNameLst>
                                          <p:attrName>ppt_w</p:attrName>
                                        </p:attrNameLst>
                                      </p:cBhvr>
                                      <p:tavLst>
                                        <p:tav tm="0">
                                          <p:val>
                                            <p:strVal val="#ppt_w*0.70"/>
                                          </p:val>
                                        </p:tav>
                                        <p:tav tm="100000">
                                          <p:val>
                                            <p:strVal val="#ppt_w"/>
                                          </p:val>
                                        </p:tav>
                                      </p:tavLst>
                                    </p:anim>
                                    <p:anim calcmode="lin" valueType="num">
                                      <p:cBhvr>
                                        <p:cTn id="49" dur="1000" fill="hold"/>
                                        <p:tgtEl>
                                          <p:spTgt spid="122914"/>
                                        </p:tgtEl>
                                        <p:attrNameLst>
                                          <p:attrName>ppt_h</p:attrName>
                                        </p:attrNameLst>
                                      </p:cBhvr>
                                      <p:tavLst>
                                        <p:tav tm="0">
                                          <p:val>
                                            <p:strVal val="#ppt_h"/>
                                          </p:val>
                                        </p:tav>
                                        <p:tav tm="100000">
                                          <p:val>
                                            <p:strVal val="#ppt_h"/>
                                          </p:val>
                                        </p:tav>
                                      </p:tavLst>
                                    </p:anim>
                                    <p:animEffect transition="in" filter="fade">
                                      <p:cBhvr>
                                        <p:cTn id="50" dur="1000"/>
                                        <p:tgtEl>
                                          <p:spTgt spid="122914"/>
                                        </p:tgtEl>
                                      </p:cBhvr>
                                    </p:animEffect>
                                  </p:childTnLst>
                                </p:cTn>
                              </p:par>
                              <p:par>
                                <p:cTn id="51" presetID="55" presetClass="entr" presetSubtype="0" fill="hold" nodeType="withEffect">
                                  <p:stCondLst>
                                    <p:cond delay="0"/>
                                  </p:stCondLst>
                                  <p:childTnLst>
                                    <p:set>
                                      <p:cBhvr>
                                        <p:cTn id="52" dur="1" fill="hold">
                                          <p:stCondLst>
                                            <p:cond delay="0"/>
                                          </p:stCondLst>
                                        </p:cTn>
                                        <p:tgtEl>
                                          <p:spTgt spid="122915"/>
                                        </p:tgtEl>
                                        <p:attrNameLst>
                                          <p:attrName>style.visibility</p:attrName>
                                        </p:attrNameLst>
                                      </p:cBhvr>
                                      <p:to>
                                        <p:strVal val="visible"/>
                                      </p:to>
                                    </p:set>
                                    <p:anim calcmode="lin" valueType="num">
                                      <p:cBhvr>
                                        <p:cTn id="53" dur="1000" fill="hold"/>
                                        <p:tgtEl>
                                          <p:spTgt spid="122915"/>
                                        </p:tgtEl>
                                        <p:attrNameLst>
                                          <p:attrName>ppt_w</p:attrName>
                                        </p:attrNameLst>
                                      </p:cBhvr>
                                      <p:tavLst>
                                        <p:tav tm="0">
                                          <p:val>
                                            <p:strVal val="#ppt_w*0.70"/>
                                          </p:val>
                                        </p:tav>
                                        <p:tav tm="100000">
                                          <p:val>
                                            <p:strVal val="#ppt_w"/>
                                          </p:val>
                                        </p:tav>
                                      </p:tavLst>
                                    </p:anim>
                                    <p:anim calcmode="lin" valueType="num">
                                      <p:cBhvr>
                                        <p:cTn id="54" dur="1000" fill="hold"/>
                                        <p:tgtEl>
                                          <p:spTgt spid="122915"/>
                                        </p:tgtEl>
                                        <p:attrNameLst>
                                          <p:attrName>ppt_h</p:attrName>
                                        </p:attrNameLst>
                                      </p:cBhvr>
                                      <p:tavLst>
                                        <p:tav tm="0">
                                          <p:val>
                                            <p:strVal val="#ppt_h"/>
                                          </p:val>
                                        </p:tav>
                                        <p:tav tm="100000">
                                          <p:val>
                                            <p:strVal val="#ppt_h"/>
                                          </p:val>
                                        </p:tav>
                                      </p:tavLst>
                                    </p:anim>
                                    <p:animEffect transition="in" filter="fade">
                                      <p:cBhvr>
                                        <p:cTn id="55" dur="1000"/>
                                        <p:tgtEl>
                                          <p:spTgt spid="122915"/>
                                        </p:tgtEl>
                                      </p:cBhvr>
                                    </p:animEffect>
                                  </p:childTnLst>
                                </p:cTn>
                              </p:par>
                              <p:par>
                                <p:cTn id="56" presetID="55" presetClass="entr" presetSubtype="0" fill="hold" nodeType="withEffect">
                                  <p:stCondLst>
                                    <p:cond delay="0"/>
                                  </p:stCondLst>
                                  <p:childTnLst>
                                    <p:set>
                                      <p:cBhvr>
                                        <p:cTn id="57" dur="1" fill="hold">
                                          <p:stCondLst>
                                            <p:cond delay="0"/>
                                          </p:stCondLst>
                                        </p:cTn>
                                        <p:tgtEl>
                                          <p:spTgt spid="122916"/>
                                        </p:tgtEl>
                                        <p:attrNameLst>
                                          <p:attrName>style.visibility</p:attrName>
                                        </p:attrNameLst>
                                      </p:cBhvr>
                                      <p:to>
                                        <p:strVal val="visible"/>
                                      </p:to>
                                    </p:set>
                                    <p:anim calcmode="lin" valueType="num">
                                      <p:cBhvr>
                                        <p:cTn id="58" dur="1000" fill="hold"/>
                                        <p:tgtEl>
                                          <p:spTgt spid="122916"/>
                                        </p:tgtEl>
                                        <p:attrNameLst>
                                          <p:attrName>ppt_w</p:attrName>
                                        </p:attrNameLst>
                                      </p:cBhvr>
                                      <p:tavLst>
                                        <p:tav tm="0">
                                          <p:val>
                                            <p:strVal val="#ppt_w*0.70"/>
                                          </p:val>
                                        </p:tav>
                                        <p:tav tm="100000">
                                          <p:val>
                                            <p:strVal val="#ppt_w"/>
                                          </p:val>
                                        </p:tav>
                                      </p:tavLst>
                                    </p:anim>
                                    <p:anim calcmode="lin" valueType="num">
                                      <p:cBhvr>
                                        <p:cTn id="59" dur="1000" fill="hold"/>
                                        <p:tgtEl>
                                          <p:spTgt spid="122916"/>
                                        </p:tgtEl>
                                        <p:attrNameLst>
                                          <p:attrName>ppt_h</p:attrName>
                                        </p:attrNameLst>
                                      </p:cBhvr>
                                      <p:tavLst>
                                        <p:tav tm="0">
                                          <p:val>
                                            <p:strVal val="#ppt_h"/>
                                          </p:val>
                                        </p:tav>
                                        <p:tav tm="100000">
                                          <p:val>
                                            <p:strVal val="#ppt_h"/>
                                          </p:val>
                                        </p:tav>
                                      </p:tavLst>
                                    </p:anim>
                                    <p:animEffect transition="in" filter="fade">
                                      <p:cBhvr>
                                        <p:cTn id="60" dur="1000"/>
                                        <p:tgtEl>
                                          <p:spTgt spid="122916"/>
                                        </p:tgtEl>
                                      </p:cBhvr>
                                    </p:animEffect>
                                  </p:childTnLst>
                                </p:cTn>
                              </p:par>
                              <p:par>
                                <p:cTn id="61" presetID="55" presetClass="entr" presetSubtype="0" fill="hold" nodeType="withEffect">
                                  <p:stCondLst>
                                    <p:cond delay="0"/>
                                  </p:stCondLst>
                                  <p:childTnLst>
                                    <p:set>
                                      <p:cBhvr>
                                        <p:cTn id="62" dur="1" fill="hold">
                                          <p:stCondLst>
                                            <p:cond delay="0"/>
                                          </p:stCondLst>
                                        </p:cTn>
                                        <p:tgtEl>
                                          <p:spTgt spid="122918"/>
                                        </p:tgtEl>
                                        <p:attrNameLst>
                                          <p:attrName>style.visibility</p:attrName>
                                        </p:attrNameLst>
                                      </p:cBhvr>
                                      <p:to>
                                        <p:strVal val="visible"/>
                                      </p:to>
                                    </p:set>
                                    <p:anim calcmode="lin" valueType="num">
                                      <p:cBhvr>
                                        <p:cTn id="63" dur="1000" fill="hold"/>
                                        <p:tgtEl>
                                          <p:spTgt spid="122918"/>
                                        </p:tgtEl>
                                        <p:attrNameLst>
                                          <p:attrName>ppt_w</p:attrName>
                                        </p:attrNameLst>
                                      </p:cBhvr>
                                      <p:tavLst>
                                        <p:tav tm="0">
                                          <p:val>
                                            <p:strVal val="#ppt_w*0.70"/>
                                          </p:val>
                                        </p:tav>
                                        <p:tav tm="100000">
                                          <p:val>
                                            <p:strVal val="#ppt_w"/>
                                          </p:val>
                                        </p:tav>
                                      </p:tavLst>
                                    </p:anim>
                                    <p:anim calcmode="lin" valueType="num">
                                      <p:cBhvr>
                                        <p:cTn id="64" dur="1000" fill="hold"/>
                                        <p:tgtEl>
                                          <p:spTgt spid="122918"/>
                                        </p:tgtEl>
                                        <p:attrNameLst>
                                          <p:attrName>ppt_h</p:attrName>
                                        </p:attrNameLst>
                                      </p:cBhvr>
                                      <p:tavLst>
                                        <p:tav tm="0">
                                          <p:val>
                                            <p:strVal val="#ppt_h"/>
                                          </p:val>
                                        </p:tav>
                                        <p:tav tm="100000">
                                          <p:val>
                                            <p:strVal val="#ppt_h"/>
                                          </p:val>
                                        </p:tav>
                                      </p:tavLst>
                                    </p:anim>
                                    <p:animEffect transition="in" filter="fade">
                                      <p:cBhvr>
                                        <p:cTn id="65" dur="1000"/>
                                        <p:tgtEl>
                                          <p:spTgt spid="122918"/>
                                        </p:tgtEl>
                                      </p:cBhvr>
                                    </p:animEffect>
                                  </p:childTnLst>
                                </p:cTn>
                              </p:par>
                              <p:par>
                                <p:cTn id="66" presetID="55" presetClass="entr" presetSubtype="0" fill="hold" nodeType="withEffect">
                                  <p:stCondLst>
                                    <p:cond delay="0"/>
                                  </p:stCondLst>
                                  <p:childTnLst>
                                    <p:set>
                                      <p:cBhvr>
                                        <p:cTn id="67" dur="1" fill="hold">
                                          <p:stCondLst>
                                            <p:cond delay="0"/>
                                          </p:stCondLst>
                                        </p:cTn>
                                        <p:tgtEl>
                                          <p:spTgt spid="122919"/>
                                        </p:tgtEl>
                                        <p:attrNameLst>
                                          <p:attrName>style.visibility</p:attrName>
                                        </p:attrNameLst>
                                      </p:cBhvr>
                                      <p:to>
                                        <p:strVal val="visible"/>
                                      </p:to>
                                    </p:set>
                                    <p:anim calcmode="lin" valueType="num">
                                      <p:cBhvr>
                                        <p:cTn id="68" dur="1000" fill="hold"/>
                                        <p:tgtEl>
                                          <p:spTgt spid="122919"/>
                                        </p:tgtEl>
                                        <p:attrNameLst>
                                          <p:attrName>ppt_w</p:attrName>
                                        </p:attrNameLst>
                                      </p:cBhvr>
                                      <p:tavLst>
                                        <p:tav tm="0">
                                          <p:val>
                                            <p:strVal val="#ppt_w*0.70"/>
                                          </p:val>
                                        </p:tav>
                                        <p:tav tm="100000">
                                          <p:val>
                                            <p:strVal val="#ppt_w"/>
                                          </p:val>
                                        </p:tav>
                                      </p:tavLst>
                                    </p:anim>
                                    <p:anim calcmode="lin" valueType="num">
                                      <p:cBhvr>
                                        <p:cTn id="69" dur="1000" fill="hold"/>
                                        <p:tgtEl>
                                          <p:spTgt spid="122919"/>
                                        </p:tgtEl>
                                        <p:attrNameLst>
                                          <p:attrName>ppt_h</p:attrName>
                                        </p:attrNameLst>
                                      </p:cBhvr>
                                      <p:tavLst>
                                        <p:tav tm="0">
                                          <p:val>
                                            <p:strVal val="#ppt_h"/>
                                          </p:val>
                                        </p:tav>
                                        <p:tav tm="100000">
                                          <p:val>
                                            <p:strVal val="#ppt_h"/>
                                          </p:val>
                                        </p:tav>
                                      </p:tavLst>
                                    </p:anim>
                                    <p:animEffect transition="in" filter="fade">
                                      <p:cBhvr>
                                        <p:cTn id="70" dur="1000"/>
                                        <p:tgtEl>
                                          <p:spTgt spid="122919"/>
                                        </p:tgtEl>
                                      </p:cBhvr>
                                    </p:animEffect>
                                  </p:childTnLst>
                                </p:cTn>
                              </p:par>
                            </p:childTnLst>
                          </p:cTn>
                        </p:par>
                        <p:par>
                          <p:cTn id="71" fill="hold">
                            <p:stCondLst>
                              <p:cond delay="1000"/>
                            </p:stCondLst>
                            <p:childTnLst>
                              <p:par>
                                <p:cTn id="72" presetID="1" presetClass="entr" presetSubtype="0" fill="hold" grpId="0" nodeType="afterEffect">
                                  <p:stCondLst>
                                    <p:cond delay="0"/>
                                  </p:stCondLst>
                                  <p:childTnLst>
                                    <p:set>
                                      <p:cBhvr>
                                        <p:cTn id="73" dur="1" fill="hold">
                                          <p:stCondLst>
                                            <p:cond delay="0"/>
                                          </p:stCondLst>
                                        </p:cTn>
                                        <p:tgtEl>
                                          <p:spTgt spid="122889"/>
                                        </p:tgtEl>
                                        <p:attrNameLst>
                                          <p:attrName>style.visibility</p:attrName>
                                        </p:attrNameLst>
                                      </p:cBhvr>
                                      <p:to>
                                        <p:strVal val="visible"/>
                                      </p:to>
                                    </p:set>
                                  </p:childTnLst>
                                </p:cTn>
                              </p:par>
                            </p:childTnLst>
                          </p:cTn>
                        </p:par>
                        <p:par>
                          <p:cTn id="74" fill="hold">
                            <p:stCondLst>
                              <p:cond delay="1000"/>
                            </p:stCondLst>
                            <p:childTnLst>
                              <p:par>
                                <p:cTn id="75" presetID="1" presetClass="entr" presetSubtype="0" fill="hold" grpId="0" nodeType="afterEffect">
                                  <p:stCondLst>
                                    <p:cond delay="0"/>
                                  </p:stCondLst>
                                  <p:childTnLst>
                                    <p:set>
                                      <p:cBhvr>
                                        <p:cTn id="76" dur="1" fill="hold">
                                          <p:stCondLst>
                                            <p:cond delay="0"/>
                                          </p:stCondLst>
                                        </p:cTn>
                                        <p:tgtEl>
                                          <p:spTgt spid="122890"/>
                                        </p:tgtEl>
                                        <p:attrNameLst>
                                          <p:attrName>style.visibility</p:attrName>
                                        </p:attrNameLst>
                                      </p:cBhvr>
                                      <p:to>
                                        <p:strVal val="visible"/>
                                      </p:to>
                                    </p:se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122891"/>
                                        </p:tgtEl>
                                        <p:attrNameLst>
                                          <p:attrName>style.visibility</p:attrName>
                                        </p:attrNameLst>
                                      </p:cBhvr>
                                      <p:to>
                                        <p:strVal val="visible"/>
                                      </p:to>
                                    </p:se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2289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55" presetClass="entr" presetSubtype="0" fill="hold" nodeType="clickEffect">
                                  <p:stCondLst>
                                    <p:cond delay="0"/>
                                  </p:stCondLst>
                                  <p:childTnLst>
                                    <p:set>
                                      <p:cBhvr>
                                        <p:cTn id="86" dur="1" fill="hold">
                                          <p:stCondLst>
                                            <p:cond delay="0"/>
                                          </p:stCondLst>
                                        </p:cTn>
                                        <p:tgtEl>
                                          <p:spTgt spid="122907"/>
                                        </p:tgtEl>
                                        <p:attrNameLst>
                                          <p:attrName>style.visibility</p:attrName>
                                        </p:attrNameLst>
                                      </p:cBhvr>
                                      <p:to>
                                        <p:strVal val="visible"/>
                                      </p:to>
                                    </p:set>
                                    <p:anim calcmode="lin" valueType="num">
                                      <p:cBhvr>
                                        <p:cTn id="87" dur="1000" fill="hold"/>
                                        <p:tgtEl>
                                          <p:spTgt spid="122907"/>
                                        </p:tgtEl>
                                        <p:attrNameLst>
                                          <p:attrName>ppt_w</p:attrName>
                                        </p:attrNameLst>
                                      </p:cBhvr>
                                      <p:tavLst>
                                        <p:tav tm="0">
                                          <p:val>
                                            <p:strVal val="#ppt_w*0.70"/>
                                          </p:val>
                                        </p:tav>
                                        <p:tav tm="100000">
                                          <p:val>
                                            <p:strVal val="#ppt_w"/>
                                          </p:val>
                                        </p:tav>
                                      </p:tavLst>
                                    </p:anim>
                                    <p:anim calcmode="lin" valueType="num">
                                      <p:cBhvr>
                                        <p:cTn id="88" dur="1000" fill="hold"/>
                                        <p:tgtEl>
                                          <p:spTgt spid="122907"/>
                                        </p:tgtEl>
                                        <p:attrNameLst>
                                          <p:attrName>ppt_h</p:attrName>
                                        </p:attrNameLst>
                                      </p:cBhvr>
                                      <p:tavLst>
                                        <p:tav tm="0">
                                          <p:val>
                                            <p:strVal val="#ppt_h"/>
                                          </p:val>
                                        </p:tav>
                                        <p:tav tm="100000">
                                          <p:val>
                                            <p:strVal val="#ppt_h"/>
                                          </p:val>
                                        </p:tav>
                                      </p:tavLst>
                                    </p:anim>
                                    <p:animEffect transition="in" filter="fade">
                                      <p:cBhvr>
                                        <p:cTn id="89" dur="1000"/>
                                        <p:tgtEl>
                                          <p:spTgt spid="122907"/>
                                        </p:tgtEl>
                                      </p:cBhvr>
                                    </p:animEffect>
                                  </p:childTnLst>
                                </p:cTn>
                              </p:par>
                              <p:par>
                                <p:cTn id="90" presetID="55" presetClass="entr" presetSubtype="0" fill="hold" nodeType="withEffect">
                                  <p:stCondLst>
                                    <p:cond delay="0"/>
                                  </p:stCondLst>
                                  <p:childTnLst>
                                    <p:set>
                                      <p:cBhvr>
                                        <p:cTn id="91" dur="1" fill="hold">
                                          <p:stCondLst>
                                            <p:cond delay="0"/>
                                          </p:stCondLst>
                                        </p:cTn>
                                        <p:tgtEl>
                                          <p:spTgt spid="122908"/>
                                        </p:tgtEl>
                                        <p:attrNameLst>
                                          <p:attrName>style.visibility</p:attrName>
                                        </p:attrNameLst>
                                      </p:cBhvr>
                                      <p:to>
                                        <p:strVal val="visible"/>
                                      </p:to>
                                    </p:set>
                                    <p:anim calcmode="lin" valueType="num">
                                      <p:cBhvr>
                                        <p:cTn id="92" dur="1000" fill="hold"/>
                                        <p:tgtEl>
                                          <p:spTgt spid="122908"/>
                                        </p:tgtEl>
                                        <p:attrNameLst>
                                          <p:attrName>ppt_w</p:attrName>
                                        </p:attrNameLst>
                                      </p:cBhvr>
                                      <p:tavLst>
                                        <p:tav tm="0">
                                          <p:val>
                                            <p:strVal val="#ppt_w*0.70"/>
                                          </p:val>
                                        </p:tav>
                                        <p:tav tm="100000">
                                          <p:val>
                                            <p:strVal val="#ppt_w"/>
                                          </p:val>
                                        </p:tav>
                                      </p:tavLst>
                                    </p:anim>
                                    <p:anim calcmode="lin" valueType="num">
                                      <p:cBhvr>
                                        <p:cTn id="93" dur="1000" fill="hold"/>
                                        <p:tgtEl>
                                          <p:spTgt spid="122908"/>
                                        </p:tgtEl>
                                        <p:attrNameLst>
                                          <p:attrName>ppt_h</p:attrName>
                                        </p:attrNameLst>
                                      </p:cBhvr>
                                      <p:tavLst>
                                        <p:tav tm="0">
                                          <p:val>
                                            <p:strVal val="#ppt_h"/>
                                          </p:val>
                                        </p:tav>
                                        <p:tav tm="100000">
                                          <p:val>
                                            <p:strVal val="#ppt_h"/>
                                          </p:val>
                                        </p:tav>
                                      </p:tavLst>
                                    </p:anim>
                                    <p:animEffect transition="in" filter="fade">
                                      <p:cBhvr>
                                        <p:cTn id="94" dur="1000"/>
                                        <p:tgtEl>
                                          <p:spTgt spid="122908"/>
                                        </p:tgtEl>
                                      </p:cBhvr>
                                    </p:animEffect>
                                  </p:childTnLst>
                                </p:cTn>
                              </p:par>
                              <p:par>
                                <p:cTn id="95" presetID="55" presetClass="entr" presetSubtype="0" fill="hold" nodeType="withEffect">
                                  <p:stCondLst>
                                    <p:cond delay="0"/>
                                  </p:stCondLst>
                                  <p:childTnLst>
                                    <p:set>
                                      <p:cBhvr>
                                        <p:cTn id="96" dur="1" fill="hold">
                                          <p:stCondLst>
                                            <p:cond delay="0"/>
                                          </p:stCondLst>
                                        </p:cTn>
                                        <p:tgtEl>
                                          <p:spTgt spid="122909"/>
                                        </p:tgtEl>
                                        <p:attrNameLst>
                                          <p:attrName>style.visibility</p:attrName>
                                        </p:attrNameLst>
                                      </p:cBhvr>
                                      <p:to>
                                        <p:strVal val="visible"/>
                                      </p:to>
                                    </p:set>
                                    <p:anim calcmode="lin" valueType="num">
                                      <p:cBhvr>
                                        <p:cTn id="97" dur="1000" fill="hold"/>
                                        <p:tgtEl>
                                          <p:spTgt spid="122909"/>
                                        </p:tgtEl>
                                        <p:attrNameLst>
                                          <p:attrName>ppt_w</p:attrName>
                                        </p:attrNameLst>
                                      </p:cBhvr>
                                      <p:tavLst>
                                        <p:tav tm="0">
                                          <p:val>
                                            <p:strVal val="#ppt_w*0.70"/>
                                          </p:val>
                                        </p:tav>
                                        <p:tav tm="100000">
                                          <p:val>
                                            <p:strVal val="#ppt_w"/>
                                          </p:val>
                                        </p:tav>
                                      </p:tavLst>
                                    </p:anim>
                                    <p:anim calcmode="lin" valueType="num">
                                      <p:cBhvr>
                                        <p:cTn id="98" dur="1000" fill="hold"/>
                                        <p:tgtEl>
                                          <p:spTgt spid="122909"/>
                                        </p:tgtEl>
                                        <p:attrNameLst>
                                          <p:attrName>ppt_h</p:attrName>
                                        </p:attrNameLst>
                                      </p:cBhvr>
                                      <p:tavLst>
                                        <p:tav tm="0">
                                          <p:val>
                                            <p:strVal val="#ppt_h"/>
                                          </p:val>
                                        </p:tav>
                                        <p:tav tm="100000">
                                          <p:val>
                                            <p:strVal val="#ppt_h"/>
                                          </p:val>
                                        </p:tav>
                                      </p:tavLst>
                                    </p:anim>
                                    <p:animEffect transition="in" filter="fade">
                                      <p:cBhvr>
                                        <p:cTn id="99" dur="1000"/>
                                        <p:tgtEl>
                                          <p:spTgt spid="122909"/>
                                        </p:tgtEl>
                                      </p:cBhvr>
                                    </p:animEffect>
                                  </p:childTnLst>
                                </p:cTn>
                              </p:par>
                              <p:par>
                                <p:cTn id="100" presetID="55" presetClass="entr" presetSubtype="0" fill="hold" nodeType="withEffect">
                                  <p:stCondLst>
                                    <p:cond delay="0"/>
                                  </p:stCondLst>
                                  <p:childTnLst>
                                    <p:set>
                                      <p:cBhvr>
                                        <p:cTn id="101" dur="1" fill="hold">
                                          <p:stCondLst>
                                            <p:cond delay="0"/>
                                          </p:stCondLst>
                                        </p:cTn>
                                        <p:tgtEl>
                                          <p:spTgt spid="122917"/>
                                        </p:tgtEl>
                                        <p:attrNameLst>
                                          <p:attrName>style.visibility</p:attrName>
                                        </p:attrNameLst>
                                      </p:cBhvr>
                                      <p:to>
                                        <p:strVal val="visible"/>
                                      </p:to>
                                    </p:set>
                                    <p:anim calcmode="lin" valueType="num">
                                      <p:cBhvr>
                                        <p:cTn id="102" dur="1000" fill="hold"/>
                                        <p:tgtEl>
                                          <p:spTgt spid="122917"/>
                                        </p:tgtEl>
                                        <p:attrNameLst>
                                          <p:attrName>ppt_w</p:attrName>
                                        </p:attrNameLst>
                                      </p:cBhvr>
                                      <p:tavLst>
                                        <p:tav tm="0">
                                          <p:val>
                                            <p:strVal val="#ppt_w*0.70"/>
                                          </p:val>
                                        </p:tav>
                                        <p:tav tm="100000">
                                          <p:val>
                                            <p:strVal val="#ppt_w"/>
                                          </p:val>
                                        </p:tav>
                                      </p:tavLst>
                                    </p:anim>
                                    <p:anim calcmode="lin" valueType="num">
                                      <p:cBhvr>
                                        <p:cTn id="103" dur="1000" fill="hold"/>
                                        <p:tgtEl>
                                          <p:spTgt spid="122917"/>
                                        </p:tgtEl>
                                        <p:attrNameLst>
                                          <p:attrName>ppt_h</p:attrName>
                                        </p:attrNameLst>
                                      </p:cBhvr>
                                      <p:tavLst>
                                        <p:tav tm="0">
                                          <p:val>
                                            <p:strVal val="#ppt_h"/>
                                          </p:val>
                                        </p:tav>
                                        <p:tav tm="100000">
                                          <p:val>
                                            <p:strVal val="#ppt_h"/>
                                          </p:val>
                                        </p:tav>
                                      </p:tavLst>
                                    </p:anim>
                                    <p:animEffect transition="in" filter="fade">
                                      <p:cBhvr>
                                        <p:cTn id="104" dur="1000"/>
                                        <p:tgtEl>
                                          <p:spTgt spid="122917"/>
                                        </p:tgtEl>
                                      </p:cBhvr>
                                    </p:animEffect>
                                  </p:childTnLst>
                                </p:cTn>
                              </p:par>
                            </p:childTnLst>
                          </p:cTn>
                        </p:par>
                        <p:par>
                          <p:cTn id="105" fill="hold">
                            <p:stCondLst>
                              <p:cond delay="1000"/>
                            </p:stCondLst>
                            <p:childTnLst>
                              <p:par>
                                <p:cTn id="106" presetID="1" presetClass="entr" presetSubtype="0" fill="hold" grpId="0" nodeType="afterEffect">
                                  <p:stCondLst>
                                    <p:cond delay="0"/>
                                  </p:stCondLst>
                                  <p:childTnLst>
                                    <p:set>
                                      <p:cBhvr>
                                        <p:cTn id="107" dur="1" fill="hold">
                                          <p:stCondLst>
                                            <p:cond delay="0"/>
                                          </p:stCondLst>
                                        </p:cTn>
                                        <p:tgtEl>
                                          <p:spTgt spid="122887"/>
                                        </p:tgtEl>
                                        <p:attrNameLst>
                                          <p:attrName>style.visibility</p:attrName>
                                        </p:attrNameLst>
                                      </p:cBhvr>
                                      <p:to>
                                        <p:strVal val="visible"/>
                                      </p:to>
                                    </p:set>
                                  </p:childTnLst>
                                </p:cTn>
                              </p:par>
                            </p:childTnLst>
                          </p:cTn>
                        </p:par>
                        <p:par>
                          <p:cTn id="108" fill="hold">
                            <p:stCondLst>
                              <p:cond delay="1000"/>
                            </p:stCondLst>
                            <p:childTnLst>
                              <p:par>
                                <p:cTn id="109" presetID="1" presetClass="entr" presetSubtype="0" fill="hold" grpId="0" nodeType="afterEffect">
                                  <p:stCondLst>
                                    <p:cond delay="0"/>
                                  </p:stCondLst>
                                  <p:childTnLst>
                                    <p:set>
                                      <p:cBhvr>
                                        <p:cTn id="110" dur="1" fill="hold">
                                          <p:stCondLst>
                                            <p:cond delay="0"/>
                                          </p:stCondLst>
                                        </p:cTn>
                                        <p:tgtEl>
                                          <p:spTgt spid="12288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55" presetClass="entr" presetSubtype="0" fill="hold" nodeType="clickEffect">
                                  <p:stCondLst>
                                    <p:cond delay="0"/>
                                  </p:stCondLst>
                                  <p:childTnLst>
                                    <p:set>
                                      <p:cBhvr>
                                        <p:cTn id="114" dur="1" fill="hold">
                                          <p:stCondLst>
                                            <p:cond delay="0"/>
                                          </p:stCondLst>
                                        </p:cTn>
                                        <p:tgtEl>
                                          <p:spTgt spid="122956"/>
                                        </p:tgtEl>
                                        <p:attrNameLst>
                                          <p:attrName>style.visibility</p:attrName>
                                        </p:attrNameLst>
                                      </p:cBhvr>
                                      <p:to>
                                        <p:strVal val="visible"/>
                                      </p:to>
                                    </p:set>
                                    <p:anim calcmode="lin" valueType="num">
                                      <p:cBhvr>
                                        <p:cTn id="115" dur="1000" fill="hold"/>
                                        <p:tgtEl>
                                          <p:spTgt spid="122956"/>
                                        </p:tgtEl>
                                        <p:attrNameLst>
                                          <p:attrName>ppt_w</p:attrName>
                                        </p:attrNameLst>
                                      </p:cBhvr>
                                      <p:tavLst>
                                        <p:tav tm="0">
                                          <p:val>
                                            <p:strVal val="#ppt_w*0.70"/>
                                          </p:val>
                                        </p:tav>
                                        <p:tav tm="100000">
                                          <p:val>
                                            <p:strVal val="#ppt_w"/>
                                          </p:val>
                                        </p:tav>
                                      </p:tavLst>
                                    </p:anim>
                                    <p:anim calcmode="lin" valueType="num">
                                      <p:cBhvr>
                                        <p:cTn id="116" dur="1000" fill="hold"/>
                                        <p:tgtEl>
                                          <p:spTgt spid="122956"/>
                                        </p:tgtEl>
                                        <p:attrNameLst>
                                          <p:attrName>ppt_h</p:attrName>
                                        </p:attrNameLst>
                                      </p:cBhvr>
                                      <p:tavLst>
                                        <p:tav tm="0">
                                          <p:val>
                                            <p:strVal val="#ppt_h"/>
                                          </p:val>
                                        </p:tav>
                                        <p:tav tm="100000">
                                          <p:val>
                                            <p:strVal val="#ppt_h"/>
                                          </p:val>
                                        </p:tav>
                                      </p:tavLst>
                                    </p:anim>
                                    <p:animEffect transition="in" filter="fade">
                                      <p:cBhvr>
                                        <p:cTn id="117" dur="1000"/>
                                        <p:tgtEl>
                                          <p:spTgt spid="122956"/>
                                        </p:tgtEl>
                                      </p:cBhvr>
                                    </p:animEffect>
                                  </p:childTnLst>
                                </p:cTn>
                              </p:par>
                              <p:par>
                                <p:cTn id="118" presetID="55" presetClass="entr" presetSubtype="0" fill="hold" nodeType="withEffect">
                                  <p:stCondLst>
                                    <p:cond delay="0"/>
                                  </p:stCondLst>
                                  <p:childTnLst>
                                    <p:set>
                                      <p:cBhvr>
                                        <p:cTn id="119" dur="1" fill="hold">
                                          <p:stCondLst>
                                            <p:cond delay="0"/>
                                          </p:stCondLst>
                                        </p:cTn>
                                        <p:tgtEl>
                                          <p:spTgt spid="122957"/>
                                        </p:tgtEl>
                                        <p:attrNameLst>
                                          <p:attrName>style.visibility</p:attrName>
                                        </p:attrNameLst>
                                      </p:cBhvr>
                                      <p:to>
                                        <p:strVal val="visible"/>
                                      </p:to>
                                    </p:set>
                                    <p:anim calcmode="lin" valueType="num">
                                      <p:cBhvr>
                                        <p:cTn id="120" dur="1000" fill="hold"/>
                                        <p:tgtEl>
                                          <p:spTgt spid="122957"/>
                                        </p:tgtEl>
                                        <p:attrNameLst>
                                          <p:attrName>ppt_w</p:attrName>
                                        </p:attrNameLst>
                                      </p:cBhvr>
                                      <p:tavLst>
                                        <p:tav tm="0">
                                          <p:val>
                                            <p:strVal val="#ppt_w*0.70"/>
                                          </p:val>
                                        </p:tav>
                                        <p:tav tm="100000">
                                          <p:val>
                                            <p:strVal val="#ppt_w"/>
                                          </p:val>
                                        </p:tav>
                                      </p:tavLst>
                                    </p:anim>
                                    <p:anim calcmode="lin" valueType="num">
                                      <p:cBhvr>
                                        <p:cTn id="121" dur="1000" fill="hold"/>
                                        <p:tgtEl>
                                          <p:spTgt spid="122957"/>
                                        </p:tgtEl>
                                        <p:attrNameLst>
                                          <p:attrName>ppt_h</p:attrName>
                                        </p:attrNameLst>
                                      </p:cBhvr>
                                      <p:tavLst>
                                        <p:tav tm="0">
                                          <p:val>
                                            <p:strVal val="#ppt_h"/>
                                          </p:val>
                                        </p:tav>
                                        <p:tav tm="100000">
                                          <p:val>
                                            <p:strVal val="#ppt_h"/>
                                          </p:val>
                                        </p:tav>
                                      </p:tavLst>
                                    </p:anim>
                                    <p:animEffect transition="in" filter="fade">
                                      <p:cBhvr>
                                        <p:cTn id="122" dur="1000"/>
                                        <p:tgtEl>
                                          <p:spTgt spid="122957"/>
                                        </p:tgtEl>
                                      </p:cBhvr>
                                    </p:animEffect>
                                  </p:childTnLst>
                                </p:cTn>
                              </p:par>
                            </p:childTnLst>
                          </p:cTn>
                        </p:par>
                        <p:par>
                          <p:cTn id="123" fill="hold">
                            <p:stCondLst>
                              <p:cond delay="1000"/>
                            </p:stCondLst>
                            <p:childTnLst>
                              <p:par>
                                <p:cTn id="124" presetID="1" presetClass="entr" presetSubtype="0" fill="hold" grpId="0" nodeType="afterEffect">
                                  <p:stCondLst>
                                    <p:cond delay="0"/>
                                  </p:stCondLst>
                                  <p:childTnLst>
                                    <p:set>
                                      <p:cBhvr>
                                        <p:cTn id="125" dur="1" fill="hold">
                                          <p:stCondLst>
                                            <p:cond delay="0"/>
                                          </p:stCondLst>
                                        </p:cTn>
                                        <p:tgtEl>
                                          <p:spTgt spid="1228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animBg="1"/>
      <p:bldP spid="122887" grpId="0" animBg="1"/>
      <p:bldP spid="122888" grpId="0" animBg="1"/>
      <p:bldP spid="122889" grpId="0" animBg="1"/>
      <p:bldP spid="122890" grpId="0" animBg="1"/>
      <p:bldP spid="122891" grpId="0" animBg="1"/>
      <p:bldP spid="122892" grpId="0" animBg="1"/>
      <p:bldP spid="122893" grpId="0" animBg="1"/>
      <p:bldP spid="122894" grpId="0" animBg="1"/>
      <p:bldP spid="122895" grpId="0" animBg="1"/>
      <p:bldP spid="122896" grpId="0" animBg="1"/>
      <p:bldP spid="122897" grpId="0" animBg="1"/>
      <p:bldP spid="122898" grpId="0" animBg="1"/>
      <p:bldP spid="122899" grpId="0" animBg="1"/>
      <p:bldP spid="12290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Rectangle 1028"/>
          <p:cNvSpPr>
            <a:spLocks noGrp="1" noChangeArrowheads="1"/>
          </p:cNvSpPr>
          <p:nvPr>
            <p:ph type="body" idx="1"/>
          </p:nvPr>
        </p:nvSpPr>
        <p:spPr>
          <a:xfrm>
            <a:off x="539750" y="908685"/>
            <a:ext cx="8229600" cy="4530725"/>
          </a:xfrm>
        </p:spPr>
        <p:txBody>
          <a:bodyPr/>
          <a:lstStyle/>
          <a:p>
            <a:r>
              <a:rPr kumimoji="1" lang="zh-CN" sz="2800" b="1" dirty="0">
                <a:effectLst/>
                <a:latin typeface="Times New Roman" panose="02020603050405020304" pitchFamily="18" charset="0"/>
                <a:cs typeface="Times New Roman" panose="02020603050405020304" pitchFamily="18" charset="0"/>
              </a:rPr>
              <a:t>如何选次小值？</a:t>
            </a:r>
          </a:p>
          <a:p>
            <a:r>
              <a:rPr lang="zh-CN" sz="2800" b="1" dirty="0">
                <a:solidFill>
                  <a:srgbClr val="FFFF00"/>
                </a:solidFill>
                <a:effectLst/>
                <a:latin typeface="Times New Roman" panose="02020603050405020304" pitchFamily="18" charset="0"/>
                <a:cs typeface="Times New Roman" panose="02020603050405020304" pitchFamily="18" charset="0"/>
              </a:rPr>
              <a:t>修改刚刚输出的最小值元素为无穷大，更新其祖先路径上的节点</a:t>
            </a:r>
          </a:p>
        </p:txBody>
      </p:sp>
      <p:sp>
        <p:nvSpPr>
          <p:cNvPr id="122885" name="Oval 5"/>
          <p:cNvSpPr>
            <a:spLocks noChangeArrowheads="1"/>
          </p:cNvSpPr>
          <p:nvPr/>
        </p:nvSpPr>
        <p:spPr bwMode="auto">
          <a:xfrm>
            <a:off x="4211995" y="3284855"/>
            <a:ext cx="460375" cy="458788"/>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b="1" dirty="0">
                <a:solidFill>
                  <a:srgbClr val="FFFF00"/>
                </a:solidFill>
              </a:rPr>
              <a:t>13</a:t>
            </a:r>
          </a:p>
        </p:txBody>
      </p:sp>
      <p:sp>
        <p:nvSpPr>
          <p:cNvPr id="122887" name="Oval 7"/>
          <p:cNvSpPr>
            <a:spLocks noChangeArrowheads="1"/>
          </p:cNvSpPr>
          <p:nvPr/>
        </p:nvSpPr>
        <p:spPr bwMode="auto">
          <a:xfrm>
            <a:off x="2367915" y="3927793"/>
            <a:ext cx="458788"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38</a:t>
            </a:r>
          </a:p>
        </p:txBody>
      </p:sp>
      <p:sp>
        <p:nvSpPr>
          <p:cNvPr id="122888" name="Oval 8"/>
          <p:cNvSpPr>
            <a:spLocks noChangeArrowheads="1"/>
          </p:cNvSpPr>
          <p:nvPr/>
        </p:nvSpPr>
        <p:spPr bwMode="auto">
          <a:xfrm>
            <a:off x="6057662" y="3927793"/>
            <a:ext cx="458788" cy="458787"/>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solidFill>
                  <a:srgbClr val="FFFF00"/>
                </a:solidFill>
              </a:rPr>
              <a:t>13</a:t>
            </a:r>
          </a:p>
        </p:txBody>
      </p:sp>
      <p:sp>
        <p:nvSpPr>
          <p:cNvPr id="122889" name="Oval 9"/>
          <p:cNvSpPr>
            <a:spLocks noChangeArrowheads="1"/>
          </p:cNvSpPr>
          <p:nvPr/>
        </p:nvSpPr>
        <p:spPr bwMode="auto">
          <a:xfrm>
            <a:off x="1441609" y="4840605"/>
            <a:ext cx="457200" cy="45878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38</a:t>
            </a:r>
          </a:p>
        </p:txBody>
      </p:sp>
      <p:sp>
        <p:nvSpPr>
          <p:cNvPr id="122890" name="Oval 10"/>
          <p:cNvSpPr>
            <a:spLocks noChangeArrowheads="1"/>
          </p:cNvSpPr>
          <p:nvPr/>
        </p:nvSpPr>
        <p:spPr bwMode="auto">
          <a:xfrm>
            <a:off x="3295015" y="4840605"/>
            <a:ext cx="457200" cy="460375"/>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65</a:t>
            </a:r>
          </a:p>
        </p:txBody>
      </p:sp>
      <p:sp>
        <p:nvSpPr>
          <p:cNvPr id="122891" name="Oval 11"/>
          <p:cNvSpPr>
            <a:spLocks noChangeArrowheads="1"/>
          </p:cNvSpPr>
          <p:nvPr/>
        </p:nvSpPr>
        <p:spPr bwMode="auto">
          <a:xfrm>
            <a:off x="5087303" y="4840605"/>
            <a:ext cx="457200" cy="460375"/>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solidFill>
                  <a:srgbClr val="FFFF00"/>
                </a:solidFill>
              </a:rPr>
              <a:t>13</a:t>
            </a:r>
          </a:p>
        </p:txBody>
      </p:sp>
      <p:sp>
        <p:nvSpPr>
          <p:cNvPr id="122892" name="Oval 12"/>
          <p:cNvSpPr>
            <a:spLocks noChangeArrowheads="1"/>
          </p:cNvSpPr>
          <p:nvPr/>
        </p:nvSpPr>
        <p:spPr bwMode="auto">
          <a:xfrm>
            <a:off x="7029609" y="4840605"/>
            <a:ext cx="457200" cy="460375"/>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a:t>27</a:t>
            </a:r>
          </a:p>
        </p:txBody>
      </p:sp>
      <p:sp>
        <p:nvSpPr>
          <p:cNvPr id="122893" name="Oval 13"/>
          <p:cNvSpPr>
            <a:spLocks noChangeArrowheads="1"/>
          </p:cNvSpPr>
          <p:nvPr/>
        </p:nvSpPr>
        <p:spPr bwMode="auto">
          <a:xfrm>
            <a:off x="1056640" y="567086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49</a:t>
            </a:r>
          </a:p>
        </p:txBody>
      </p:sp>
      <p:sp>
        <p:nvSpPr>
          <p:cNvPr id="122894" name="Oval 14"/>
          <p:cNvSpPr>
            <a:spLocks noChangeArrowheads="1"/>
          </p:cNvSpPr>
          <p:nvPr/>
        </p:nvSpPr>
        <p:spPr bwMode="auto">
          <a:xfrm>
            <a:off x="1823403" y="567086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a:t>38</a:t>
            </a:r>
          </a:p>
        </p:txBody>
      </p:sp>
      <p:sp>
        <p:nvSpPr>
          <p:cNvPr id="122895" name="Oval 15"/>
          <p:cNvSpPr>
            <a:spLocks noChangeArrowheads="1"/>
          </p:cNvSpPr>
          <p:nvPr/>
        </p:nvSpPr>
        <p:spPr bwMode="auto">
          <a:xfrm>
            <a:off x="2926715" y="567086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a:t>65</a:t>
            </a:r>
          </a:p>
        </p:txBody>
      </p:sp>
      <p:sp>
        <p:nvSpPr>
          <p:cNvPr id="122896" name="Oval 16"/>
          <p:cNvSpPr>
            <a:spLocks noChangeArrowheads="1"/>
          </p:cNvSpPr>
          <p:nvPr/>
        </p:nvSpPr>
        <p:spPr bwMode="auto">
          <a:xfrm>
            <a:off x="3660140" y="567086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a:t>97</a:t>
            </a:r>
          </a:p>
        </p:txBody>
      </p:sp>
      <p:sp>
        <p:nvSpPr>
          <p:cNvPr id="122897" name="Oval 17"/>
          <p:cNvSpPr>
            <a:spLocks noChangeArrowheads="1"/>
          </p:cNvSpPr>
          <p:nvPr/>
        </p:nvSpPr>
        <p:spPr bwMode="auto">
          <a:xfrm>
            <a:off x="4672965" y="567086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76</a:t>
            </a:r>
          </a:p>
        </p:txBody>
      </p:sp>
      <p:sp>
        <p:nvSpPr>
          <p:cNvPr id="122898" name="Oval 18"/>
          <p:cNvSpPr>
            <a:spLocks noChangeArrowheads="1"/>
          </p:cNvSpPr>
          <p:nvPr/>
        </p:nvSpPr>
        <p:spPr bwMode="auto">
          <a:xfrm>
            <a:off x="5498465" y="567086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solidFill>
                  <a:srgbClr val="FFFF00"/>
                </a:solidFill>
              </a:rPr>
              <a:t>inf</a:t>
            </a:r>
          </a:p>
        </p:txBody>
      </p:sp>
      <p:sp>
        <p:nvSpPr>
          <p:cNvPr id="122899" name="Oval 19"/>
          <p:cNvSpPr>
            <a:spLocks noChangeArrowheads="1"/>
          </p:cNvSpPr>
          <p:nvPr/>
        </p:nvSpPr>
        <p:spPr bwMode="auto">
          <a:xfrm>
            <a:off x="6628765" y="567086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27</a:t>
            </a:r>
          </a:p>
        </p:txBody>
      </p:sp>
      <p:sp>
        <p:nvSpPr>
          <p:cNvPr id="122900" name="Oval 20"/>
          <p:cNvSpPr>
            <a:spLocks noChangeArrowheads="1"/>
          </p:cNvSpPr>
          <p:nvPr/>
        </p:nvSpPr>
        <p:spPr bwMode="auto">
          <a:xfrm>
            <a:off x="7427278" y="567086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a:t>88</a:t>
            </a:r>
          </a:p>
        </p:txBody>
      </p:sp>
      <p:cxnSp>
        <p:nvCxnSpPr>
          <p:cNvPr id="122907" name="AutoShape 27"/>
          <p:cNvCxnSpPr>
            <a:cxnSpLocks noChangeShapeType="1"/>
            <a:stCxn id="122887" idx="2"/>
            <a:endCxn id="122889" idx="0"/>
          </p:cNvCxnSpPr>
          <p:nvPr/>
        </p:nvCxnSpPr>
        <p:spPr bwMode="auto">
          <a:xfrm flipH="1">
            <a:off x="1670050" y="4157187"/>
            <a:ext cx="697865" cy="6832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08" name="AutoShape 28"/>
          <p:cNvCxnSpPr>
            <a:cxnSpLocks noChangeShapeType="1"/>
            <a:stCxn id="122888" idx="6"/>
            <a:endCxn id="122892" idx="0"/>
          </p:cNvCxnSpPr>
          <p:nvPr/>
        </p:nvCxnSpPr>
        <p:spPr bwMode="auto">
          <a:xfrm>
            <a:off x="6517085" y="4157187"/>
            <a:ext cx="741045" cy="6832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09" name="AutoShape 29"/>
          <p:cNvCxnSpPr>
            <a:cxnSpLocks noChangeShapeType="1"/>
            <a:stCxn id="122887" idx="6"/>
            <a:endCxn id="122890" idx="0"/>
          </p:cNvCxnSpPr>
          <p:nvPr/>
        </p:nvCxnSpPr>
        <p:spPr bwMode="auto">
          <a:xfrm>
            <a:off x="2826703" y="4157187"/>
            <a:ext cx="696595" cy="6832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1" name="AutoShape 31"/>
          <p:cNvCxnSpPr>
            <a:cxnSpLocks noChangeShapeType="1"/>
            <a:stCxn id="122889" idx="3"/>
            <a:endCxn id="122893" idx="0"/>
          </p:cNvCxnSpPr>
          <p:nvPr/>
        </p:nvCxnSpPr>
        <p:spPr bwMode="auto">
          <a:xfrm flipH="1">
            <a:off x="1286949" y="5232205"/>
            <a:ext cx="220980" cy="43878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2" name="AutoShape 32"/>
          <p:cNvCxnSpPr>
            <a:cxnSpLocks noChangeShapeType="1"/>
            <a:stCxn id="122889" idx="5"/>
            <a:endCxn id="122894" idx="0"/>
          </p:cNvCxnSpPr>
          <p:nvPr/>
        </p:nvCxnSpPr>
        <p:spPr bwMode="auto">
          <a:xfrm>
            <a:off x="1831854" y="5232205"/>
            <a:ext cx="222250" cy="43878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3" name="AutoShape 33"/>
          <p:cNvCxnSpPr>
            <a:cxnSpLocks noChangeShapeType="1"/>
            <a:stCxn id="122890" idx="3"/>
            <a:endCxn id="122895" idx="0"/>
          </p:cNvCxnSpPr>
          <p:nvPr/>
        </p:nvCxnSpPr>
        <p:spPr bwMode="auto">
          <a:xfrm flipH="1">
            <a:off x="3157500" y="5233560"/>
            <a:ext cx="204470" cy="43751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4" name="AutoShape 34"/>
          <p:cNvCxnSpPr>
            <a:cxnSpLocks noChangeShapeType="1"/>
            <a:stCxn id="122890" idx="5"/>
            <a:endCxn id="122896" idx="0"/>
          </p:cNvCxnSpPr>
          <p:nvPr/>
        </p:nvCxnSpPr>
        <p:spPr bwMode="auto">
          <a:xfrm>
            <a:off x="3685260" y="5233560"/>
            <a:ext cx="205105" cy="43751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5" name="AutoShape 35"/>
          <p:cNvCxnSpPr>
            <a:cxnSpLocks noChangeShapeType="1"/>
            <a:stCxn id="122891" idx="3"/>
            <a:endCxn id="122897" idx="0"/>
          </p:cNvCxnSpPr>
          <p:nvPr/>
        </p:nvCxnSpPr>
        <p:spPr bwMode="auto">
          <a:xfrm flipH="1">
            <a:off x="4903433" y="5233560"/>
            <a:ext cx="250825" cy="43751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6" name="AutoShape 36"/>
          <p:cNvCxnSpPr>
            <a:cxnSpLocks noChangeShapeType="1"/>
            <a:stCxn id="122891" idx="5"/>
            <a:endCxn id="122898" idx="0"/>
          </p:cNvCxnSpPr>
          <p:nvPr/>
        </p:nvCxnSpPr>
        <p:spPr bwMode="auto">
          <a:xfrm>
            <a:off x="5478183" y="5233560"/>
            <a:ext cx="250825" cy="437515"/>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7" name="AutoShape 37"/>
          <p:cNvCxnSpPr>
            <a:cxnSpLocks noChangeShapeType="1"/>
            <a:stCxn id="122888" idx="2"/>
            <a:endCxn id="122891" idx="0"/>
          </p:cNvCxnSpPr>
          <p:nvPr/>
        </p:nvCxnSpPr>
        <p:spPr bwMode="auto">
          <a:xfrm flipH="1">
            <a:off x="5315982" y="4157187"/>
            <a:ext cx="741680" cy="683260"/>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8" name="AutoShape 38"/>
          <p:cNvCxnSpPr>
            <a:cxnSpLocks noChangeShapeType="1"/>
            <a:stCxn id="122892" idx="3"/>
            <a:endCxn id="122899" idx="0"/>
          </p:cNvCxnSpPr>
          <p:nvPr/>
        </p:nvCxnSpPr>
        <p:spPr bwMode="auto">
          <a:xfrm flipH="1">
            <a:off x="6859074" y="5233560"/>
            <a:ext cx="236855" cy="43751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9" name="AutoShape 39"/>
          <p:cNvCxnSpPr>
            <a:cxnSpLocks noChangeShapeType="1"/>
            <a:stCxn id="122892" idx="5"/>
            <a:endCxn id="122900" idx="0"/>
          </p:cNvCxnSpPr>
          <p:nvPr/>
        </p:nvCxnSpPr>
        <p:spPr bwMode="auto">
          <a:xfrm>
            <a:off x="7419854" y="5233560"/>
            <a:ext cx="238125" cy="43751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56" name="AutoShape 76"/>
          <p:cNvCxnSpPr>
            <a:cxnSpLocks noChangeShapeType="1"/>
            <a:stCxn id="122885" idx="2"/>
            <a:endCxn id="122887" idx="0"/>
          </p:cNvCxnSpPr>
          <p:nvPr/>
        </p:nvCxnSpPr>
        <p:spPr bwMode="auto">
          <a:xfrm flipH="1">
            <a:off x="2597825" y="3514884"/>
            <a:ext cx="1614170" cy="41338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57" name="AutoShape 77"/>
          <p:cNvCxnSpPr>
            <a:cxnSpLocks noChangeShapeType="1"/>
            <a:stCxn id="122888" idx="0"/>
            <a:endCxn id="122885" idx="6"/>
          </p:cNvCxnSpPr>
          <p:nvPr/>
        </p:nvCxnSpPr>
        <p:spPr bwMode="auto">
          <a:xfrm flipH="1" flipV="1">
            <a:off x="4672251" y="3514408"/>
            <a:ext cx="1615440" cy="413385"/>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2"/>
          <p:cNvSpPr txBox="1">
            <a:spLocks noChangeArrowheads="1"/>
          </p:cNvSpPr>
          <p:nvPr/>
        </p:nvSpPr>
        <p:spPr bwMode="auto">
          <a:xfrm>
            <a:off x="250825" y="404813"/>
            <a:ext cx="8599488" cy="5507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5000"/>
              </a:lnSpc>
            </a:pPr>
            <a:r>
              <a:rPr kumimoji="1" lang="zh-CN" altLang="en-US" sz="3200" b="1">
                <a:latin typeface="Times New Roman" panose="02020603050405020304" pitchFamily="18" charset="0"/>
                <a:ea typeface="仿宋_GB2312" pitchFamily="49" charset="-122"/>
              </a:rPr>
              <a:t>胜者树数据结点类的定义</a:t>
            </a:r>
            <a:endParaRPr kumimoji="1" lang="zh-CN" altLang="en-US" sz="3200" b="1">
              <a:latin typeface="Times New Roman" panose="02020603050405020304" pitchFamily="18" charset="0"/>
              <a:ea typeface="楷体_GB2312" pitchFamily="49" charset="-122"/>
            </a:endParaRPr>
          </a:p>
          <a:p>
            <a:pPr>
              <a:lnSpc>
                <a:spcPct val="25000"/>
              </a:lnSpc>
            </a:pPr>
            <a:endParaRPr kumimoji="1" lang="zh-CN" altLang="en-US" sz="3200" b="1">
              <a:latin typeface="Times New Roman" panose="02020603050405020304" pitchFamily="18" charset="0"/>
              <a:ea typeface="楷体_GB2312" pitchFamily="49" charset="-122"/>
            </a:endParaRPr>
          </a:p>
          <a:p>
            <a:pPr>
              <a:lnSpc>
                <a:spcPct val="95000"/>
              </a:lnSpc>
            </a:pPr>
            <a:r>
              <a:rPr kumimoji="1" lang="en-US" altLang="zh-CN" sz="2800" b="1">
                <a:solidFill>
                  <a:schemeClr val="tx2"/>
                </a:solidFill>
                <a:latin typeface="Times New Roman" panose="02020603050405020304" pitchFamily="18" charset="0"/>
                <a:ea typeface="仿宋_GB2312" pitchFamily="49" charset="-122"/>
              </a:rPr>
              <a:t>template &lt;class Type&gt; class </a:t>
            </a:r>
            <a:r>
              <a:rPr kumimoji="1" lang="en-US" altLang="zh-CN" sz="2800" i="1">
                <a:solidFill>
                  <a:schemeClr val="tx2"/>
                </a:solidFill>
                <a:latin typeface="Times New Roman" panose="02020603050405020304" pitchFamily="18" charset="0"/>
                <a:ea typeface="仿宋_GB2312" pitchFamily="49" charset="-122"/>
              </a:rPr>
              <a:t>DataNode </a:t>
            </a:r>
            <a:r>
              <a:rPr kumimoji="1" lang="en-US" altLang="zh-CN" sz="2800" b="1">
                <a:solidFill>
                  <a:schemeClr val="tx2"/>
                </a:solidFill>
                <a:latin typeface="Times New Roman" panose="02020603050405020304" pitchFamily="18" charset="0"/>
                <a:ea typeface="仿宋_GB2312" pitchFamily="49" charset="-122"/>
              </a:rPr>
              <a:t>{</a:t>
            </a:r>
          </a:p>
          <a:p>
            <a:pPr>
              <a:lnSpc>
                <a:spcPct val="95000"/>
              </a:lnSpc>
            </a:pPr>
            <a:r>
              <a:rPr kumimoji="1" lang="en-US" altLang="zh-CN" sz="2800" b="1">
                <a:solidFill>
                  <a:schemeClr val="tx2"/>
                </a:solidFill>
                <a:latin typeface="Times New Roman" panose="02020603050405020304" pitchFamily="18" charset="0"/>
                <a:ea typeface="仿宋_GB2312" pitchFamily="49" charset="-122"/>
              </a:rPr>
              <a:t>public:</a:t>
            </a:r>
          </a:p>
          <a:p>
            <a:pPr eaLnBrk="0" hangingPunct="0">
              <a:lnSpc>
                <a:spcPct val="95000"/>
              </a:lnSpc>
            </a:pPr>
            <a:r>
              <a:rPr kumimoji="1" lang="en-US" altLang="zh-CN" sz="2800" b="1">
                <a:solidFill>
                  <a:schemeClr val="tx2"/>
                </a:solidFill>
                <a:latin typeface="Times New Roman" panose="02020603050405020304" pitchFamily="18" charset="0"/>
                <a:ea typeface="仿宋_GB2312" pitchFamily="49" charset="-122"/>
              </a:rPr>
              <a:t>    Type </a:t>
            </a:r>
            <a:r>
              <a:rPr kumimoji="1" lang="en-US" altLang="zh-CN" sz="2800" i="1">
                <a:solidFill>
                  <a:schemeClr val="tx2"/>
                </a:solidFill>
                <a:latin typeface="Times New Roman" panose="02020603050405020304" pitchFamily="18" charset="0"/>
                <a:ea typeface="仿宋_GB2312" pitchFamily="49" charset="-122"/>
              </a:rPr>
              <a:t>data</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a:t>
            </a:r>
            <a:r>
              <a:rPr kumimoji="1" lang="zh-CN" altLang="en-US" sz="2800" b="1">
                <a:solidFill>
                  <a:srgbClr val="0000FF"/>
                </a:solidFill>
                <a:latin typeface="Times New Roman" panose="02020603050405020304" pitchFamily="18" charset="0"/>
                <a:ea typeface="仿宋_GB2312" pitchFamily="49" charset="-122"/>
              </a:rPr>
              <a:t>数据值</a:t>
            </a:r>
            <a:r>
              <a:rPr kumimoji="1" lang="zh-CN" altLang="en-US" sz="2800" b="1">
                <a:solidFill>
                  <a:schemeClr val="tx2"/>
                </a:solidFill>
                <a:latin typeface="Times New Roman" panose="02020603050405020304" pitchFamily="18" charset="0"/>
                <a:ea typeface="仿宋_GB2312" pitchFamily="49" charset="-122"/>
              </a:rPr>
              <a:t> 				</a:t>
            </a:r>
          </a:p>
          <a:p>
            <a:pPr eaLnBrk="0" hangingPunct="0">
              <a:lnSpc>
                <a:spcPct val="95000"/>
              </a:lnSpc>
            </a:pPr>
            <a:r>
              <a:rPr kumimoji="1" lang="zh-CN" altLang="en-US" sz="2800" b="1">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int </a:t>
            </a:r>
            <a:r>
              <a:rPr kumimoji="1" lang="en-US" altLang="zh-CN" sz="2800" i="1">
                <a:solidFill>
                  <a:schemeClr val="tx2"/>
                </a:solidFill>
                <a:latin typeface="Times New Roman" panose="02020603050405020304" pitchFamily="18" charset="0"/>
                <a:ea typeface="仿宋_GB2312" pitchFamily="49" charset="-122"/>
              </a:rPr>
              <a:t>index</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a:t>
            </a:r>
            <a:r>
              <a:rPr kumimoji="1" lang="zh-CN" altLang="en-US" sz="2800" b="1">
                <a:solidFill>
                  <a:srgbClr val="0000FF"/>
                </a:solidFill>
                <a:latin typeface="Times New Roman" panose="02020603050405020304" pitchFamily="18" charset="0"/>
                <a:ea typeface="仿宋_GB2312" pitchFamily="49" charset="-122"/>
              </a:rPr>
              <a:t>结点在满二叉树中顺序号</a:t>
            </a:r>
            <a:endParaRPr kumimoji="1" lang="zh-CN" altLang="en-US" sz="2800" b="1">
              <a:solidFill>
                <a:schemeClr val="tx2"/>
              </a:solidFill>
              <a:latin typeface="Times New Roman" panose="02020603050405020304" pitchFamily="18" charset="0"/>
              <a:ea typeface="仿宋_GB2312" pitchFamily="49" charset="-122"/>
            </a:endParaRPr>
          </a:p>
          <a:p>
            <a:pPr eaLnBrk="0" hangingPunct="0">
              <a:lnSpc>
                <a:spcPct val="95000"/>
              </a:lnSpc>
            </a:pPr>
            <a:r>
              <a:rPr kumimoji="1" lang="zh-CN" altLang="en-US" sz="2800" b="1">
                <a:solidFill>
                  <a:schemeClr val="tx2"/>
                </a:solidFill>
                <a:latin typeface="Times New Roman" panose="02020603050405020304" pitchFamily="18" charset="0"/>
                <a:ea typeface="仿宋_GB2312" pitchFamily="49" charset="-122"/>
              </a:rPr>
              <a:t>    </a:t>
            </a:r>
          </a:p>
          <a:p>
            <a:pPr eaLnBrk="0" hangingPunct="0">
              <a:lnSpc>
                <a:spcPct val="95000"/>
              </a:lnSpc>
            </a:pPr>
            <a:r>
              <a:rPr kumimoji="1" lang="en-US" altLang="zh-CN" sz="2800" b="1">
                <a:solidFill>
                  <a:schemeClr val="tx2"/>
                </a:solidFill>
                <a:latin typeface="Times New Roman" panose="02020603050405020304" pitchFamily="18" charset="0"/>
                <a:ea typeface="仿宋_GB2312" pitchFamily="49" charset="-122"/>
              </a:rPr>
              <a:t>}</a:t>
            </a:r>
          </a:p>
          <a:p>
            <a:pPr eaLnBrk="0" hangingPunct="0">
              <a:lnSpc>
                <a:spcPct val="45000"/>
              </a:lnSpc>
            </a:pPr>
            <a:endParaRPr kumimoji="1" lang="en-US" altLang="zh-CN" sz="2800" b="1">
              <a:solidFill>
                <a:schemeClr val="tx2"/>
              </a:solidFill>
              <a:latin typeface="Times New Roman" panose="02020603050405020304" pitchFamily="18" charset="0"/>
              <a:ea typeface="仿宋_GB2312" pitchFamily="49" charset="-122"/>
            </a:endParaRPr>
          </a:p>
          <a:p>
            <a:pPr eaLnBrk="0" hangingPunct="0">
              <a:lnSpc>
                <a:spcPct val="95000"/>
              </a:lnSpc>
            </a:pPr>
            <a:r>
              <a:rPr kumimoji="1" lang="zh-CN" altLang="en-US" sz="3200" b="1">
                <a:latin typeface="Times New Roman" panose="02020603050405020304" pitchFamily="18" charset="0"/>
                <a:ea typeface="仿宋_GB2312" pitchFamily="49" charset="-122"/>
              </a:rPr>
              <a:t>锦标赛排序的算法</a:t>
            </a:r>
            <a:endParaRPr kumimoji="1" lang="zh-CN" altLang="en-US" sz="3200" b="1">
              <a:latin typeface="楷体_GB2312" pitchFamily="49" charset="-122"/>
              <a:ea typeface="楷体_GB2312" pitchFamily="49" charset="-122"/>
            </a:endParaRPr>
          </a:p>
          <a:p>
            <a:pPr eaLnBrk="0" hangingPunct="0">
              <a:lnSpc>
                <a:spcPct val="15000"/>
              </a:lnSpc>
            </a:pPr>
            <a:endParaRPr kumimoji="1" lang="zh-CN" altLang="en-US" sz="3200" b="1">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en-US" altLang="zh-CN" sz="2800" b="1">
                <a:solidFill>
                  <a:schemeClr val="tx2"/>
                </a:solidFill>
                <a:latin typeface="Times New Roman" panose="02020603050405020304" pitchFamily="18" charset="0"/>
                <a:ea typeface="宋体" panose="02010600030101010101" pitchFamily="2" charset="-122"/>
              </a:rPr>
              <a:t>template &lt;class Type&gt; </a:t>
            </a:r>
          </a:p>
          <a:p>
            <a:pPr eaLnBrk="0" hangingPunct="0">
              <a:lnSpc>
                <a:spcPct val="95000"/>
              </a:lnSpc>
            </a:pPr>
            <a:r>
              <a:rPr kumimoji="1" lang="en-US" altLang="zh-CN" sz="2800" b="1">
                <a:solidFill>
                  <a:schemeClr val="tx2"/>
                </a:solidFill>
                <a:latin typeface="Times New Roman" panose="02020603050405020304" pitchFamily="18" charset="0"/>
                <a:ea typeface="宋体" panose="02010600030101010101" pitchFamily="2" charset="-122"/>
              </a:rPr>
              <a:t>void </a:t>
            </a:r>
            <a:r>
              <a:rPr kumimoji="1" lang="en-US" altLang="zh-CN" sz="2800" i="1">
                <a:solidFill>
                  <a:schemeClr val="tx2"/>
                </a:solidFill>
                <a:latin typeface="Times New Roman" panose="02020603050405020304" pitchFamily="18" charset="0"/>
                <a:ea typeface="宋体" panose="02010600030101010101" pitchFamily="2" charset="-122"/>
              </a:rPr>
              <a:t>TournamentSort </a:t>
            </a:r>
            <a:r>
              <a:rPr kumimoji="1" lang="en-US" altLang="zh-CN" sz="2800">
                <a:solidFill>
                  <a:schemeClr val="tx2"/>
                </a:solidFill>
                <a:latin typeface="Times New Roman" panose="02020603050405020304" pitchFamily="18" charset="0"/>
                <a:ea typeface="宋体" panose="02010600030101010101" pitchFamily="2" charset="-122"/>
              </a:rPr>
              <a:t>( </a:t>
            </a:r>
            <a:r>
              <a:rPr kumimoji="1" lang="en-US" altLang="zh-CN" sz="2800" b="1">
                <a:solidFill>
                  <a:schemeClr val="tx2"/>
                </a:solidFill>
                <a:latin typeface="Times New Roman" panose="02020603050405020304" pitchFamily="18" charset="0"/>
                <a:ea typeface="宋体" panose="02010600030101010101" pitchFamily="2" charset="-122"/>
              </a:rPr>
              <a:t>Type</a:t>
            </a:r>
            <a:r>
              <a:rPr kumimoji="1" lang="en-US" altLang="zh-CN" sz="2800">
                <a:solidFill>
                  <a:schemeClr val="tx2"/>
                </a:solidFill>
                <a:latin typeface="Times New Roman" panose="02020603050405020304" pitchFamily="18" charset="0"/>
                <a:ea typeface="宋体" panose="02010600030101010101" pitchFamily="2" charset="-122"/>
              </a:rPr>
              <a:t> </a:t>
            </a:r>
            <a:r>
              <a:rPr kumimoji="1" lang="en-US" altLang="zh-CN" sz="2800" i="1">
                <a:solidFill>
                  <a:schemeClr val="tx2"/>
                </a:solidFill>
                <a:latin typeface="Times New Roman" panose="02020603050405020304" pitchFamily="18" charset="0"/>
                <a:ea typeface="宋体" panose="02010600030101010101" pitchFamily="2" charset="-122"/>
              </a:rPr>
              <a:t>a</a:t>
            </a:r>
            <a:r>
              <a:rPr kumimoji="1" lang="en-US" altLang="zh-CN" sz="2800">
                <a:solidFill>
                  <a:schemeClr val="tx2"/>
                </a:solidFill>
                <a:latin typeface="Times New Roman" panose="02020603050405020304" pitchFamily="18" charset="0"/>
                <a:ea typeface="宋体" panose="02010600030101010101" pitchFamily="2" charset="-122"/>
              </a:rPr>
              <a:t>[ ], </a:t>
            </a:r>
            <a:r>
              <a:rPr kumimoji="1" lang="en-US" altLang="zh-CN" sz="2800" b="1">
                <a:solidFill>
                  <a:schemeClr val="tx2"/>
                </a:solidFill>
                <a:latin typeface="Times New Roman" panose="02020603050405020304" pitchFamily="18" charset="0"/>
                <a:ea typeface="宋体" panose="02010600030101010101" pitchFamily="2" charset="-122"/>
              </a:rPr>
              <a:t>int </a:t>
            </a:r>
            <a:r>
              <a:rPr kumimoji="1" lang="en-US" altLang="zh-CN" sz="2800" i="1">
                <a:solidFill>
                  <a:schemeClr val="tx2"/>
                </a:solidFill>
                <a:latin typeface="Times New Roman" panose="02020603050405020304" pitchFamily="18" charset="0"/>
                <a:ea typeface="宋体" panose="02010600030101010101" pitchFamily="2" charset="-122"/>
              </a:rPr>
              <a:t>n </a:t>
            </a:r>
            <a:r>
              <a:rPr kumimoji="1" lang="en-US" altLang="zh-CN" sz="2800">
                <a:solidFill>
                  <a:schemeClr val="tx2"/>
                </a:solidFill>
                <a:latin typeface="Times New Roman" panose="02020603050405020304" pitchFamily="18" charset="0"/>
                <a:ea typeface="宋体" panose="02010600030101010101" pitchFamily="2" charset="-122"/>
              </a:rPr>
              <a:t>) </a:t>
            </a:r>
            <a:r>
              <a:rPr kumimoji="1" lang="en-US" altLang="zh-CN" sz="2800" b="1">
                <a:solidFill>
                  <a:schemeClr val="tx2"/>
                </a:solidFill>
                <a:latin typeface="Times New Roman" panose="02020603050405020304" pitchFamily="18" charset="0"/>
                <a:ea typeface="宋体" panose="02010600030101010101" pitchFamily="2" charset="-122"/>
              </a:rPr>
              <a:t>{</a:t>
            </a:r>
            <a:endParaRPr kumimoji="1" lang="en-US" altLang="zh-CN" sz="280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en-US" altLang="zh-CN" sz="2800" i="1">
                <a:solidFill>
                  <a:schemeClr val="tx2"/>
                </a:solidFill>
                <a:latin typeface="Times New Roman" panose="02020603050405020304" pitchFamily="18" charset="0"/>
                <a:ea typeface="宋体" panose="02010600030101010101" pitchFamily="2" charset="-122"/>
              </a:rPr>
              <a:t>    DataNode</a:t>
            </a:r>
            <a:r>
              <a:rPr kumimoji="1" lang="en-US" altLang="zh-CN" sz="2800" b="1">
                <a:solidFill>
                  <a:schemeClr val="tx2"/>
                </a:solidFill>
                <a:latin typeface="Times New Roman" panose="02020603050405020304" pitchFamily="18" charset="0"/>
                <a:ea typeface="宋体" panose="02010600030101010101" pitchFamily="2" charset="-122"/>
              </a:rPr>
              <a:t>&lt;Type&gt; *</a:t>
            </a:r>
            <a:r>
              <a:rPr kumimoji="1" lang="en-US" altLang="zh-CN" sz="2800" i="1">
                <a:solidFill>
                  <a:schemeClr val="tx2"/>
                </a:solidFill>
                <a:latin typeface="Times New Roman" panose="02020603050405020304" pitchFamily="18" charset="0"/>
                <a:ea typeface="宋体" panose="02010600030101010101" pitchFamily="2" charset="-122"/>
              </a:rPr>
              <a:t>tree</a:t>
            </a:r>
            <a:r>
              <a:rPr kumimoji="1" lang="en-US" altLang="zh-CN" sz="2800" b="1">
                <a:solidFill>
                  <a:schemeClr val="tx2"/>
                </a:solidFill>
                <a:latin typeface="Times New Roman" panose="02020603050405020304" pitchFamily="18" charset="0"/>
                <a:ea typeface="宋体" panose="02010600030101010101" pitchFamily="2" charset="-122"/>
              </a:rPr>
              <a:t>;</a:t>
            </a:r>
          </a:p>
          <a:p>
            <a:pPr eaLnBrk="0" hangingPunct="0">
              <a:lnSpc>
                <a:spcPct val="95000"/>
              </a:lnSpc>
            </a:pPr>
            <a:r>
              <a:rPr kumimoji="1" lang="en-US" altLang="zh-CN" sz="2800" b="1">
                <a:solidFill>
                  <a:schemeClr val="tx2"/>
                </a:solidFill>
                <a:latin typeface="Times New Roman" panose="02020603050405020304" pitchFamily="18" charset="0"/>
                <a:ea typeface="宋体" panose="02010600030101010101" pitchFamily="2" charset="-122"/>
              </a:rPr>
              <a:t>    </a:t>
            </a:r>
            <a:r>
              <a:rPr kumimoji="1" lang="en-US" altLang="zh-CN" sz="2800" i="1">
                <a:solidFill>
                  <a:schemeClr val="tx2"/>
                </a:solidFill>
                <a:latin typeface="Times New Roman" panose="02020603050405020304" pitchFamily="18" charset="0"/>
                <a:ea typeface="宋体" panose="02010600030101010101" pitchFamily="2" charset="-122"/>
              </a:rPr>
              <a:t>DataNode</a:t>
            </a:r>
            <a:r>
              <a:rPr kumimoji="1" lang="en-US" altLang="zh-CN" sz="2800" b="1">
                <a:solidFill>
                  <a:schemeClr val="tx2"/>
                </a:solidFill>
                <a:latin typeface="Times New Roman" panose="02020603050405020304" pitchFamily="18" charset="0"/>
                <a:ea typeface="宋体" panose="02010600030101010101" pitchFamily="2" charset="-122"/>
              </a:rPr>
              <a:t>&lt;Type&gt; </a:t>
            </a:r>
            <a:r>
              <a:rPr kumimoji="1" lang="en-US" altLang="zh-CN" sz="2800">
                <a:solidFill>
                  <a:schemeClr val="tx2"/>
                </a:solidFill>
                <a:latin typeface="Times New Roman" panose="02020603050405020304" pitchFamily="18" charset="0"/>
                <a:ea typeface="宋体" panose="02010600030101010101" pitchFamily="2" charset="-122"/>
              </a:rPr>
              <a:t> </a:t>
            </a:r>
            <a:r>
              <a:rPr kumimoji="1" lang="en-US" altLang="zh-CN" sz="2800" i="1">
                <a:solidFill>
                  <a:schemeClr val="tx2"/>
                </a:solidFill>
                <a:latin typeface="Times New Roman" panose="02020603050405020304" pitchFamily="18" charset="0"/>
                <a:ea typeface="宋体" panose="02010600030101010101" pitchFamily="2" charset="-122"/>
              </a:rPr>
              <a:t>item</a:t>
            </a:r>
            <a:r>
              <a:rPr kumimoji="1" lang="en-US" altLang="zh-CN" sz="2800" b="1">
                <a:solidFill>
                  <a:schemeClr val="tx2"/>
                </a:solidFill>
                <a:latin typeface="Times New Roman" panose="02020603050405020304" pitchFamily="18" charset="0"/>
                <a:ea typeface="宋体" panose="02010600030101010101" pitchFamily="2" charset="-122"/>
              </a:rPr>
              <a:t>;   </a:t>
            </a:r>
            <a:r>
              <a:rPr kumimoji="1" lang="en-US" altLang="zh-CN" sz="2800" i="1">
                <a:solidFill>
                  <a:schemeClr val="tx2"/>
                </a:solidFill>
                <a:latin typeface="Times New Roman" panose="02020603050405020304" pitchFamily="18" charset="0"/>
                <a:ea typeface="宋体" panose="02010600030101010101" pitchFamily="2" charset="-122"/>
              </a:rPr>
              <a:t> </a:t>
            </a:r>
          </a:p>
        </p:txBody>
      </p:sp>
      <p:sp>
        <p:nvSpPr>
          <p:cNvPr id="233476" name="Rectangle 4"/>
          <p:cNvSpPr>
            <a:spLocks noChangeArrowheads="1"/>
          </p:cNvSpPr>
          <p:nvPr/>
        </p:nvSpPr>
        <p:spPr bwMode="auto">
          <a:xfrm>
            <a:off x="7020560" y="404495"/>
            <a:ext cx="1957388" cy="57943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sz="3200" b="1">
                <a:solidFill>
                  <a:srgbClr val="FFFF00"/>
                </a:solidFill>
                <a:effectLst>
                  <a:outerShdw blurRad="38100" dist="38100" dir="2700000" algn="tl">
                    <a:srgbClr val="000000"/>
                  </a:outerShdw>
                </a:effectLst>
                <a:latin typeface="Times New Roman" panose="02020603050405020304" pitchFamily="18" charset="0"/>
                <a:ea typeface="仿宋_GB2312" pitchFamily="49" charset="-122"/>
              </a:rPr>
              <a:t>参考程序</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158750" y="333375"/>
            <a:ext cx="8734425" cy="3969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kumimoji="1" lang="en-US" altLang="zh-CN" sz="2800" b="1" dirty="0">
                <a:solidFill>
                  <a:schemeClr val="tx2"/>
                </a:solidFill>
                <a:latin typeface="Times New Roman" panose="02020603050405020304" pitchFamily="18" charset="0"/>
                <a:ea typeface="宋体" panose="02010600030101010101" pitchFamily="2" charset="-122"/>
              </a:rPr>
              <a:t>    </a:t>
            </a:r>
            <a:r>
              <a:rPr kumimoji="1" lang="en-US" altLang="zh-CN" sz="2800" b="1" dirty="0" err="1">
                <a:solidFill>
                  <a:schemeClr val="tx2"/>
                </a:solidFill>
                <a:latin typeface="Times New Roman" panose="02020603050405020304" pitchFamily="18" charset="0"/>
                <a:ea typeface="仿宋_GB2312" pitchFamily="49" charset="-122"/>
              </a:rPr>
              <a:t>int</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bottomRowSize</a:t>
            </a:r>
            <a:r>
              <a:rPr kumimoji="1" lang="en-US" altLang="zh-CN" sz="2800" dirty="0">
                <a:solidFill>
                  <a:schemeClr val="tx2"/>
                </a:solidFill>
                <a:latin typeface="Times New Roman" panose="02020603050405020304" pitchFamily="18" charset="0"/>
                <a:ea typeface="仿宋_GB2312" pitchFamily="49" charset="-122"/>
              </a:rPr>
              <a:t> = </a:t>
            </a:r>
            <a:r>
              <a:rPr kumimoji="1" lang="en-US" altLang="zh-CN" sz="2800" i="1" dirty="0" err="1">
                <a:solidFill>
                  <a:schemeClr val="tx2"/>
                </a:solidFill>
                <a:latin typeface="Times New Roman" panose="02020603050405020304" pitchFamily="18" charset="0"/>
                <a:ea typeface="仿宋_GB2312" pitchFamily="49" charset="-122"/>
              </a:rPr>
              <a:t>PowerOfTwo</a:t>
            </a:r>
            <a:r>
              <a:rPr kumimoji="1" lang="en-US" altLang="zh-CN" sz="2800" i="1" dirty="0">
                <a:solidFill>
                  <a:schemeClr val="tx2"/>
                </a:solidFill>
                <a:latin typeface="Times New Roman" panose="02020603050405020304" pitchFamily="18" charset="0"/>
                <a:ea typeface="仿宋_GB2312" pitchFamily="49" charset="-122"/>
              </a:rPr>
              <a:t> </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n</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乘幂值</a:t>
            </a:r>
            <a:endParaRPr kumimoji="1" lang="zh-CN" altLang="en-US" sz="2800" dirty="0">
              <a:solidFill>
                <a:schemeClr val="tx2"/>
              </a:solidFill>
              <a:latin typeface="Times New Roman" panose="02020603050405020304" pitchFamily="18" charset="0"/>
              <a:ea typeface="仿宋_GB2312" pitchFamily="49" charset="-122"/>
            </a:endParaRPr>
          </a:p>
          <a:p>
            <a:pPr eaLnBrk="0" hangingPunct="0"/>
            <a:r>
              <a:rPr kumimoji="1" lang="zh-CN" altLang="en-US" sz="2800" dirty="0">
                <a:solidFill>
                  <a:schemeClr val="tx2"/>
                </a:solidFill>
                <a:latin typeface="Times New Roman" panose="02020603050405020304" pitchFamily="18" charset="0"/>
                <a:ea typeface="仿宋_GB2312" pitchFamily="49" charset="-122"/>
              </a:rPr>
              <a:t>    </a:t>
            </a:r>
            <a:r>
              <a:rPr kumimoji="1" lang="en-US" altLang="zh-CN" sz="2800" b="1" dirty="0" err="1">
                <a:solidFill>
                  <a:schemeClr val="tx2"/>
                </a:solidFill>
                <a:latin typeface="Times New Roman" panose="02020603050405020304" pitchFamily="18" charset="0"/>
                <a:ea typeface="仿宋_GB2312" pitchFamily="49" charset="-122"/>
              </a:rPr>
              <a:t>int</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TreeSize</a:t>
            </a:r>
            <a:r>
              <a:rPr kumimoji="1" lang="en-US" altLang="zh-CN" sz="2800" dirty="0">
                <a:solidFill>
                  <a:schemeClr val="tx2"/>
                </a:solidFill>
                <a:latin typeface="Times New Roman" panose="02020603050405020304" pitchFamily="18" charset="0"/>
                <a:ea typeface="仿宋_GB2312" pitchFamily="49" charset="-122"/>
              </a:rPr>
              <a:t> = 2*</a:t>
            </a:r>
            <a:r>
              <a:rPr kumimoji="1" lang="en-US" altLang="zh-CN" sz="2800" i="1" dirty="0">
                <a:solidFill>
                  <a:schemeClr val="tx2"/>
                </a:solidFill>
                <a:latin typeface="Times New Roman" panose="02020603050405020304" pitchFamily="18" charset="0"/>
                <a:ea typeface="仿宋_GB2312" pitchFamily="49" charset="-122"/>
              </a:rPr>
              <a:t>bottomRowSize</a:t>
            </a:r>
            <a:r>
              <a:rPr kumimoji="1" lang="en-US" altLang="zh-CN" sz="2800" dirty="0">
                <a:solidFill>
                  <a:schemeClr val="tx2"/>
                </a:solidFill>
                <a:latin typeface="仿宋_GB2312" pitchFamily="49" charset="-122"/>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1</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总结点个数</a:t>
            </a:r>
            <a:endParaRPr kumimoji="1" lang="zh-CN" altLang="en-US" sz="2800" dirty="0">
              <a:solidFill>
                <a:schemeClr val="tx2"/>
              </a:solidFill>
              <a:latin typeface="Times New Roman" panose="02020603050405020304" pitchFamily="18" charset="0"/>
              <a:ea typeface="仿宋_GB2312" pitchFamily="49" charset="-122"/>
            </a:endParaRPr>
          </a:p>
          <a:p>
            <a:pPr eaLnBrk="0" hangingPunct="0"/>
            <a:r>
              <a:rPr kumimoji="1" lang="zh-CN" altLang="en-US" sz="2800" dirty="0">
                <a:solidFill>
                  <a:schemeClr val="tx2"/>
                </a:solidFill>
                <a:latin typeface="Times New Roman" panose="02020603050405020304" pitchFamily="18" charset="0"/>
                <a:ea typeface="仿宋_GB2312" pitchFamily="49" charset="-122"/>
              </a:rPr>
              <a:t>    </a:t>
            </a:r>
            <a:r>
              <a:rPr kumimoji="1" lang="en-US" altLang="zh-CN" sz="2800" b="1" dirty="0" err="1">
                <a:solidFill>
                  <a:schemeClr val="tx2"/>
                </a:solidFill>
                <a:latin typeface="Times New Roman" panose="02020603050405020304" pitchFamily="18" charset="0"/>
                <a:ea typeface="仿宋_GB2312" pitchFamily="49" charset="-122"/>
              </a:rPr>
              <a:t>int</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loadindex</a:t>
            </a:r>
            <a:r>
              <a:rPr kumimoji="1" lang="en-US" altLang="zh-CN" sz="2800" dirty="0">
                <a:solidFill>
                  <a:schemeClr val="tx2"/>
                </a:solidFill>
                <a:latin typeface="Times New Roman" panose="02020603050405020304" pitchFamily="18" charset="0"/>
                <a:ea typeface="仿宋_GB2312" pitchFamily="49" charset="-122"/>
              </a:rPr>
              <a:t> = </a:t>
            </a:r>
            <a:r>
              <a:rPr kumimoji="1" lang="en-US" altLang="zh-CN" sz="2800" i="1" dirty="0">
                <a:solidFill>
                  <a:schemeClr val="tx2"/>
                </a:solidFill>
                <a:latin typeface="Times New Roman" panose="02020603050405020304" pitchFamily="18" charset="0"/>
                <a:ea typeface="仿宋_GB2312" pitchFamily="49" charset="-122"/>
              </a:rPr>
              <a:t>bottomRowSize</a:t>
            </a:r>
            <a:r>
              <a:rPr kumimoji="1" lang="en-US" altLang="zh-CN" sz="2800" dirty="0">
                <a:solidFill>
                  <a:schemeClr val="tx2"/>
                </a:solidFill>
                <a:latin typeface="仿宋_GB2312" pitchFamily="49" charset="-122"/>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1</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内结点个数</a:t>
            </a:r>
            <a:endParaRPr kumimoji="1" lang="zh-CN" altLang="en-US" sz="2800" dirty="0">
              <a:solidFill>
                <a:schemeClr val="tx2"/>
              </a:solidFill>
              <a:latin typeface="Times New Roman" panose="02020603050405020304" pitchFamily="18" charset="0"/>
              <a:ea typeface="仿宋_GB2312" pitchFamily="49" charset="-122"/>
            </a:endParaRPr>
          </a:p>
          <a:p>
            <a:pPr eaLnBrk="0" hangingPunct="0"/>
            <a:r>
              <a:rPr kumimoji="1" lang="zh-CN" altLang="en-US"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 = </a:t>
            </a:r>
            <a:r>
              <a:rPr kumimoji="1" lang="en-US" altLang="zh-CN" sz="2800" b="1" dirty="0">
                <a:solidFill>
                  <a:schemeClr val="tx2"/>
                </a:solidFill>
                <a:latin typeface="Times New Roman" panose="02020603050405020304" pitchFamily="18" charset="0"/>
                <a:ea typeface="仿宋_GB2312" pitchFamily="49" charset="-122"/>
              </a:rPr>
              <a:t>new</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DataNode</a:t>
            </a:r>
            <a:r>
              <a:rPr kumimoji="1" lang="en-US" altLang="zh-CN" sz="2800" b="1" dirty="0">
                <a:solidFill>
                  <a:schemeClr val="tx2"/>
                </a:solidFill>
                <a:latin typeface="Times New Roman" panose="02020603050405020304" pitchFamily="18" charset="0"/>
                <a:ea typeface="仿宋_GB2312" pitchFamily="49" charset="-122"/>
              </a:rPr>
              <a:t>&lt;Type&gt; </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err="1">
                <a:solidFill>
                  <a:schemeClr val="tx2"/>
                </a:solidFill>
                <a:latin typeface="Times New Roman" panose="02020603050405020304" pitchFamily="18" charset="0"/>
                <a:ea typeface="仿宋_GB2312" pitchFamily="49" charset="-122"/>
              </a:rPr>
              <a:t>TreeSize</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b="1" dirty="0">
                <a:solidFill>
                  <a:schemeClr val="tx2"/>
                </a:solidFill>
                <a:latin typeface="Times New Roman" panose="02020603050405020304" pitchFamily="18" charset="0"/>
                <a:ea typeface="仿宋_GB2312" pitchFamily="49" charset="-122"/>
              </a:rPr>
              <a:t>;</a:t>
            </a:r>
            <a:endParaRPr kumimoji="1" lang="en-US" altLang="zh-CN" sz="2800" dirty="0">
              <a:solidFill>
                <a:schemeClr val="tx2"/>
              </a:solidFill>
              <a:latin typeface="Times New Roman" panose="02020603050405020304" pitchFamily="18" charset="0"/>
              <a:ea typeface="仿宋_GB2312" pitchFamily="49" charset="-122"/>
            </a:endParaRPr>
          </a:p>
          <a:p>
            <a:pPr eaLnBrk="0" hangingPunct="0"/>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err="1">
                <a:solidFill>
                  <a:schemeClr val="tx2"/>
                </a:solidFill>
                <a:latin typeface="Times New Roman" panose="02020603050405020304" pitchFamily="18" charset="0"/>
                <a:ea typeface="仿宋_GB2312" pitchFamily="49" charset="-122"/>
              </a:rPr>
              <a:t>int</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j </a:t>
            </a:r>
            <a:r>
              <a:rPr kumimoji="1" lang="en-US" altLang="zh-CN" sz="2800" dirty="0">
                <a:solidFill>
                  <a:schemeClr val="tx2"/>
                </a:solidFill>
                <a:latin typeface="Times New Roman" panose="02020603050405020304" pitchFamily="18" charset="0"/>
                <a:ea typeface="仿宋_GB2312" pitchFamily="49" charset="-122"/>
              </a:rPr>
              <a:t>= 0</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从</a:t>
            </a:r>
            <a:r>
              <a:rPr kumimoji="1" lang="zh-CN" altLang="en-US" sz="2800" b="1" dirty="0">
                <a:latin typeface="Times New Roman" panose="02020603050405020304" pitchFamily="18" charset="0"/>
                <a:ea typeface="仿宋_GB2312" pitchFamily="49" charset="-122"/>
              </a:rPr>
              <a:t> </a:t>
            </a:r>
            <a:r>
              <a:rPr kumimoji="1" lang="en-US" altLang="zh-CN" sz="2800" b="1" i="1" dirty="0">
                <a:solidFill>
                  <a:srgbClr val="FF3300"/>
                </a:solidFill>
                <a:latin typeface="Times New Roman" panose="02020603050405020304" pitchFamily="18" charset="0"/>
                <a:ea typeface="仿宋_GB2312" pitchFamily="49" charset="-122"/>
              </a:rPr>
              <a:t>a </a:t>
            </a:r>
            <a:r>
              <a:rPr kumimoji="1" lang="zh-CN" altLang="en-US" sz="2800" b="1" dirty="0">
                <a:solidFill>
                  <a:srgbClr val="0000FF"/>
                </a:solidFill>
                <a:latin typeface="Times New Roman" panose="02020603050405020304" pitchFamily="18" charset="0"/>
                <a:ea typeface="仿宋_GB2312" pitchFamily="49" charset="-122"/>
              </a:rPr>
              <a:t>向胜者树外结点复制数据</a:t>
            </a:r>
            <a:endParaRPr kumimoji="1" lang="zh-CN" altLang="en-US" sz="2800" dirty="0">
              <a:solidFill>
                <a:schemeClr val="tx2"/>
              </a:solidFill>
              <a:latin typeface="Times New Roman" panose="02020603050405020304" pitchFamily="18" charset="0"/>
              <a:ea typeface="仿宋_GB2312" pitchFamily="49" charset="-122"/>
            </a:endParaRPr>
          </a:p>
          <a:p>
            <a:pPr algn="l" eaLnBrk="0" hangingPunct="0">
              <a:buClrTx/>
              <a:buSzTx/>
              <a:buFontTx/>
            </a:pPr>
            <a:r>
              <a:rPr kumimoji="1" lang="zh-CN" altLang="en-US"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for</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err="1">
                <a:solidFill>
                  <a:schemeClr val="tx2"/>
                </a:solidFill>
                <a:latin typeface="Times New Roman" panose="02020603050405020304" pitchFamily="18" charset="0"/>
                <a:ea typeface="仿宋_GB2312" pitchFamily="49" charset="-122"/>
              </a:rPr>
              <a:t>int</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i="1" dirty="0">
                <a:solidFill>
                  <a:schemeClr val="tx2"/>
                </a:solidFill>
                <a:latin typeface="Times New Roman" panose="02020603050405020304" pitchFamily="18" charset="0"/>
                <a:ea typeface="仿宋_GB2312" pitchFamily="49" charset="-122"/>
              </a:rPr>
              <a:t> = </a:t>
            </a:r>
            <a:r>
              <a:rPr kumimoji="1" lang="en-US" altLang="zh-CN" sz="2800" i="1" dirty="0" err="1">
                <a:solidFill>
                  <a:schemeClr val="tx2"/>
                </a:solidFill>
                <a:latin typeface="Times New Roman" panose="02020603050405020304" pitchFamily="18" charset="0"/>
                <a:ea typeface="仿宋_GB2312" pitchFamily="49" charset="-122"/>
              </a:rPr>
              <a:t>loadindex</a:t>
            </a:r>
            <a:r>
              <a:rPr kumimoji="1" lang="en-US" altLang="zh-CN" sz="2800" b="1" dirty="0">
                <a:solidFill>
                  <a:schemeClr val="tx2"/>
                </a:solidFill>
                <a:latin typeface="Times New Roman" panose="02020603050405020304" pitchFamily="18" charset="0"/>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i="1" dirty="0">
                <a:solidFill>
                  <a:schemeClr val="tx2"/>
                </a:solidFill>
                <a:latin typeface="Times New Roman" panose="02020603050405020304" pitchFamily="18" charset="0"/>
                <a:ea typeface="仿宋_GB2312" pitchFamily="49" charset="-122"/>
              </a:rPr>
              <a:t> &lt; </a:t>
            </a:r>
            <a:r>
              <a:rPr kumimoji="1" lang="en-US" altLang="zh-CN" sz="2800" i="1" dirty="0" err="1">
                <a:solidFill>
                  <a:schemeClr val="tx2"/>
                </a:solidFill>
                <a:latin typeface="Times New Roman" panose="02020603050405020304" pitchFamily="18" charset="0"/>
                <a:ea typeface="仿宋_GB2312" pitchFamily="49" charset="-122"/>
              </a:rPr>
              <a:t>TreeSize</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a:t>
            </a:r>
            <a:endParaRPr kumimoji="1" lang="zh-CN" altLang="en-US" sz="2800" b="1" dirty="0">
              <a:solidFill>
                <a:srgbClr val="0000FF"/>
              </a:solidFill>
              <a:latin typeface="Times New Roman" panose="02020603050405020304" pitchFamily="18" charset="0"/>
              <a:ea typeface="仿宋_GB2312" pitchFamily="49" charset="-122"/>
            </a:endParaRPr>
          </a:p>
          <a:p>
            <a:pPr eaLnBrk="0" hangingPunct="0"/>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a:solidFill>
                  <a:schemeClr val="tx2"/>
                </a:solidFill>
                <a:latin typeface="Times New Roman" panose="02020603050405020304" pitchFamily="18" charset="0"/>
                <a:ea typeface="仿宋_GB2312" pitchFamily="49" charset="-122"/>
              </a:rPr>
              <a:t>index</a:t>
            </a:r>
            <a:r>
              <a:rPr kumimoji="1" lang="en-US" altLang="zh-CN" sz="2800" dirty="0">
                <a:solidFill>
                  <a:schemeClr val="tx2"/>
                </a:solidFill>
                <a:latin typeface="Times New Roman" panose="02020603050405020304" pitchFamily="18" charset="0"/>
                <a:ea typeface="仿宋_GB2312" pitchFamily="49" charset="-122"/>
              </a:rPr>
              <a:t> = </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b="1" dirty="0">
                <a:solidFill>
                  <a:schemeClr val="tx2"/>
                </a:solidFill>
                <a:latin typeface="Times New Roman" panose="02020603050405020304" pitchFamily="18" charset="0"/>
                <a:ea typeface="仿宋_GB2312" pitchFamily="49" charset="-122"/>
              </a:rPr>
              <a:t>;						</a:t>
            </a:r>
            <a:endParaRPr kumimoji="1" lang="en-US" altLang="zh-CN" sz="2800" dirty="0">
              <a:solidFill>
                <a:schemeClr val="tx2"/>
              </a:solidFill>
              <a:latin typeface="Times New Roman" panose="02020603050405020304" pitchFamily="18" charset="0"/>
              <a:ea typeface="仿宋_GB2312" pitchFamily="49" charset="-122"/>
            </a:endParaRPr>
          </a:p>
          <a:p>
            <a:pPr eaLnBrk="0" hangingPunct="0"/>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a:solidFill>
                  <a:schemeClr val="tx2"/>
                </a:solidFill>
                <a:latin typeface="Times New Roman" panose="02020603050405020304" pitchFamily="18" charset="0"/>
                <a:ea typeface="仿宋_GB2312" pitchFamily="49" charset="-122"/>
              </a:rPr>
              <a:t>.data</a:t>
            </a:r>
            <a:r>
              <a:rPr kumimoji="1" lang="en-US" altLang="zh-CN" sz="2800" dirty="0">
                <a:solidFill>
                  <a:schemeClr val="tx2"/>
                </a:solidFill>
                <a:latin typeface="Times New Roman" panose="02020603050405020304" pitchFamily="18" charset="0"/>
                <a:ea typeface="仿宋_GB2312" pitchFamily="49" charset="-122"/>
              </a:rPr>
              <a:t> = </a:t>
            </a:r>
            <a:r>
              <a:rPr kumimoji="1" lang="en-US" altLang="zh-CN" sz="2800" i="1" dirty="0">
                <a:solidFill>
                  <a:schemeClr val="tx2"/>
                </a:solidFill>
                <a:latin typeface="Times New Roman" panose="02020603050405020304" pitchFamily="18" charset="0"/>
                <a:ea typeface="仿宋_GB2312" pitchFamily="49" charset="-122"/>
              </a:rPr>
              <a:t>a</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err="1">
                <a:solidFill>
                  <a:schemeClr val="tx2"/>
                </a:solidFill>
                <a:latin typeface="Times New Roman" panose="02020603050405020304" pitchFamily="18" charset="0"/>
                <a:ea typeface="仿宋_GB2312" pitchFamily="49" charset="-122"/>
              </a:rPr>
              <a:t>j</a:t>
            </a:r>
            <a:r>
              <a:rPr kumimoji="1" lang="en-US" altLang="zh-CN" sz="2800" dirty="0" err="1">
                <a:solidFill>
                  <a:schemeClr val="tx2"/>
                </a:solidFill>
                <a:latin typeface="Times New Roman" panose="02020603050405020304" pitchFamily="18" charset="0"/>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b="1" dirty="0">
                <a:solidFill>
                  <a:schemeClr val="tx2"/>
                </a:solidFill>
                <a:latin typeface="Times New Roman" panose="02020603050405020304" pitchFamily="18" charset="0"/>
                <a:ea typeface="仿宋_GB2312" pitchFamily="49" charset="-122"/>
              </a:rPr>
              <a:t>; }	</a:t>
            </a:r>
            <a:endParaRPr kumimoji="1" lang="en-US" altLang="zh-CN" sz="2800" dirty="0">
              <a:solidFill>
                <a:schemeClr val="tx2"/>
              </a:solidFill>
              <a:latin typeface="Times New Roman" panose="02020603050405020304" pitchFamily="18" charset="0"/>
              <a:ea typeface="仿宋_GB2312" pitchFamily="49" charset="-122"/>
            </a:endParaRPr>
          </a:p>
          <a:p>
            <a:pPr eaLnBrk="0" hangingPunct="0"/>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a:t>
            </a:r>
          </a:p>
        </p:txBody>
      </p:sp>
      <p:sp>
        <p:nvSpPr>
          <p:cNvPr id="234500" name="Text Box 4"/>
          <p:cNvSpPr txBox="1">
            <a:spLocks noChangeArrowheads="1"/>
          </p:cNvSpPr>
          <p:nvPr/>
        </p:nvSpPr>
        <p:spPr bwMode="auto">
          <a:xfrm>
            <a:off x="6804660" y="5085080"/>
            <a:ext cx="2015490" cy="46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b="1"/>
              <a:t>处理外部节点</a:t>
            </a:r>
          </a:p>
        </p:txBody>
      </p:sp>
      <p:sp>
        <p:nvSpPr>
          <p:cNvPr id="234501" name="Rectangle 5"/>
          <p:cNvSpPr>
            <a:spLocks noChangeArrowheads="1"/>
          </p:cNvSpPr>
          <p:nvPr/>
        </p:nvSpPr>
        <p:spPr bwMode="auto">
          <a:xfrm>
            <a:off x="395288" y="2565400"/>
            <a:ext cx="8424862" cy="302418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57200" y="188913"/>
            <a:ext cx="8229600" cy="779462"/>
          </a:xfrm>
        </p:spPr>
        <p:txBody>
          <a:bodyPr/>
          <a:lstStyle/>
          <a:p>
            <a:r>
              <a:rPr lang="en-US" altLang="zh-CN"/>
              <a:t>Solution (1)</a:t>
            </a:r>
          </a:p>
        </p:txBody>
      </p:sp>
      <p:grpSp>
        <p:nvGrpSpPr>
          <p:cNvPr id="257027" name="Group 3"/>
          <p:cNvGrpSpPr/>
          <p:nvPr/>
        </p:nvGrpSpPr>
        <p:grpSpPr bwMode="auto">
          <a:xfrm>
            <a:off x="1511300" y="1052513"/>
            <a:ext cx="6121400" cy="2303462"/>
            <a:chOff x="385" y="845"/>
            <a:chExt cx="5126" cy="2358"/>
          </a:xfrm>
        </p:grpSpPr>
        <p:pic>
          <p:nvPicPr>
            <p:cNvPr id="257028" name="Picture 4" descr="S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29" name="Picture 5"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 y="134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30" name="Picture 6" descr="H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 y="1979"/>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31" name="Picture 7"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8" y="125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32" name="Picture 8"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 y="179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33" name="Picture 9"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8" y="211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34" name="Picture 10" descr="H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143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35" name="Picture 11" descr="S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6" y="252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36" name="Picture 12"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5"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37" name="Picture 13"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6"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38" name="Picture 14"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5" y="24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39" name="Picture 15"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1" y="152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40" name="Picture 16"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70" y="161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41" name="Picture 17"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96" y="244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42" name="Picture 18"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7"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43" name="Picture 19"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07" y="256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44" name="Picture 20"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44" y="193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45" name="Picture 21"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20"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46" name="Picture 22"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54" y="23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47" name="Picture 23"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3"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48" name="Picture 24"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29" y="107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49" name="Picture 25" descr="H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84"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50" name="Picture 26" descr="S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89" y="89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51" name="Picture 27"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70" y="1162"/>
              <a:ext cx="397" cy="537"/>
            </a:xfrm>
            <a:prstGeom prst="rect">
              <a:avLst/>
            </a:prstGeom>
            <a:noFill/>
            <a:extLst>
              <a:ext uri="{909E8E84-426E-40DD-AFC4-6F175D3DCCD1}">
                <a14:hiddenFill xmlns:a14="http://schemas.microsoft.com/office/drawing/2010/main">
                  <a:solidFill>
                    <a:srgbClr val="FFFFFF"/>
                  </a:solidFill>
                </a14:hiddenFill>
              </a:ext>
            </a:extLst>
          </p:spPr>
        </p:pic>
        <p:sp>
          <p:nvSpPr>
            <p:cNvPr id="257052" name="Rectangle 28"/>
            <p:cNvSpPr>
              <a:spLocks noChangeArrowheads="1"/>
            </p:cNvSpPr>
            <p:nvPr/>
          </p:nvSpPr>
          <p:spPr bwMode="auto">
            <a:xfrm>
              <a:off x="385" y="845"/>
              <a:ext cx="5126" cy="235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57104" name="AutoShape 80"/>
          <p:cNvSpPr>
            <a:spLocks noChangeArrowheads="1"/>
          </p:cNvSpPr>
          <p:nvPr/>
        </p:nvSpPr>
        <p:spPr bwMode="auto">
          <a:xfrm>
            <a:off x="1655763" y="3400425"/>
            <a:ext cx="215900" cy="2159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7105" name="AutoShape 81"/>
          <p:cNvSpPr>
            <a:spLocks noChangeArrowheads="1"/>
          </p:cNvSpPr>
          <p:nvPr/>
        </p:nvSpPr>
        <p:spPr bwMode="auto">
          <a:xfrm>
            <a:off x="3527425" y="3400425"/>
            <a:ext cx="215900" cy="2159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7106" name="AutoShape 82"/>
          <p:cNvSpPr>
            <a:spLocks noChangeArrowheads="1"/>
          </p:cNvSpPr>
          <p:nvPr/>
        </p:nvSpPr>
        <p:spPr bwMode="auto">
          <a:xfrm>
            <a:off x="5399088" y="3400425"/>
            <a:ext cx="215900" cy="2159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7107" name="AutoShape 83"/>
          <p:cNvSpPr>
            <a:spLocks noChangeArrowheads="1"/>
          </p:cNvSpPr>
          <p:nvPr/>
        </p:nvSpPr>
        <p:spPr bwMode="auto">
          <a:xfrm>
            <a:off x="7272338" y="3400425"/>
            <a:ext cx="215900" cy="2159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257053" name="Group 29"/>
          <p:cNvGrpSpPr/>
          <p:nvPr/>
        </p:nvGrpSpPr>
        <p:grpSpPr bwMode="auto">
          <a:xfrm>
            <a:off x="4592638" y="3646488"/>
            <a:ext cx="2232025" cy="2087562"/>
            <a:chOff x="385" y="2478"/>
            <a:chExt cx="1406" cy="1315"/>
          </a:xfrm>
        </p:grpSpPr>
        <p:sp>
          <p:nvSpPr>
            <p:cNvPr id="257060" name="Rectangle 36"/>
            <p:cNvSpPr>
              <a:spLocks noChangeArrowheads="1"/>
            </p:cNvSpPr>
            <p:nvPr/>
          </p:nvSpPr>
          <p:spPr bwMode="auto">
            <a:xfrm>
              <a:off x="385" y="2478"/>
              <a:ext cx="1406" cy="131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pic>
          <p:nvPicPr>
            <p:cNvPr id="257054" name="Picture 30" descr="H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 y="2659"/>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55" name="Picture 31" descr="H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 y="284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56" name="Picture 32"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2" y="315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57" name="Picture 33"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38" y="256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58" name="Picture 34"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6" y="27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59" name="Picture 35" descr="H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12" y="3067"/>
              <a:ext cx="397" cy="5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7080" name="Group 56"/>
          <p:cNvGrpSpPr/>
          <p:nvPr/>
        </p:nvGrpSpPr>
        <p:grpSpPr bwMode="auto">
          <a:xfrm>
            <a:off x="42863" y="3646488"/>
            <a:ext cx="2232025" cy="2087562"/>
            <a:chOff x="27" y="2341"/>
            <a:chExt cx="1406" cy="1315"/>
          </a:xfrm>
        </p:grpSpPr>
        <p:sp>
          <p:nvSpPr>
            <p:cNvPr id="257081" name="Rectangle 57"/>
            <p:cNvSpPr>
              <a:spLocks noChangeArrowheads="1"/>
            </p:cNvSpPr>
            <p:nvPr/>
          </p:nvSpPr>
          <p:spPr bwMode="auto">
            <a:xfrm>
              <a:off x="27" y="2341"/>
              <a:ext cx="1406" cy="131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pic>
          <p:nvPicPr>
            <p:cNvPr id="257082" name="Picture 58"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 y="293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83" name="Picture 59"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 y="297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84" name="Picture 60"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 y="247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85" name="Picture 61"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9" y="247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86" name="Picture 62"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3" y="247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87" name="Picture 63"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20" y="3067"/>
              <a:ext cx="397" cy="5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7088" name="Group 64"/>
          <p:cNvGrpSpPr/>
          <p:nvPr/>
        </p:nvGrpSpPr>
        <p:grpSpPr bwMode="auto">
          <a:xfrm>
            <a:off x="2317750" y="3646488"/>
            <a:ext cx="2232025" cy="2087562"/>
            <a:chOff x="1460" y="2341"/>
            <a:chExt cx="1406" cy="1315"/>
          </a:xfrm>
        </p:grpSpPr>
        <p:sp>
          <p:nvSpPr>
            <p:cNvPr id="257089" name="Rectangle 65"/>
            <p:cNvSpPr>
              <a:spLocks noChangeArrowheads="1"/>
            </p:cNvSpPr>
            <p:nvPr/>
          </p:nvSpPr>
          <p:spPr bwMode="auto">
            <a:xfrm>
              <a:off x="1460" y="2341"/>
              <a:ext cx="1406" cy="131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pic>
          <p:nvPicPr>
            <p:cNvPr id="257090" name="Picture 66"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5" y="297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91" name="Picture 67"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2" y="247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92" name="Picture 68"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1" y="252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93" name="Picture 69"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81" y="297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94" name="Picture 70"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19" y="243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95" name="Picture 71"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018" y="3022"/>
              <a:ext cx="397" cy="5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7096" name="Group 72"/>
          <p:cNvGrpSpPr/>
          <p:nvPr/>
        </p:nvGrpSpPr>
        <p:grpSpPr bwMode="auto">
          <a:xfrm>
            <a:off x="6869113" y="3646488"/>
            <a:ext cx="2232025" cy="2087562"/>
            <a:chOff x="4327" y="2341"/>
            <a:chExt cx="1406" cy="1315"/>
          </a:xfrm>
        </p:grpSpPr>
        <p:sp>
          <p:nvSpPr>
            <p:cNvPr id="257097" name="Rectangle 73"/>
            <p:cNvSpPr>
              <a:spLocks noChangeArrowheads="1"/>
            </p:cNvSpPr>
            <p:nvPr/>
          </p:nvSpPr>
          <p:spPr bwMode="auto">
            <a:xfrm>
              <a:off x="4327" y="2341"/>
              <a:ext cx="1406" cy="131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pic>
          <p:nvPicPr>
            <p:cNvPr id="257098" name="Picture 74" descr="S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 y="302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99" name="Picture 75" descr="S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2" y="288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100" name="Picture 76"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58" y="238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101" name="Picture 77"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30" y="252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102" name="Picture 78"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03" y="238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103" name="Picture 79" descr="S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48" y="2931"/>
              <a:ext cx="397" cy="5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7061" name="Group 37"/>
          <p:cNvGrpSpPr/>
          <p:nvPr/>
        </p:nvGrpSpPr>
        <p:grpSpPr bwMode="auto">
          <a:xfrm>
            <a:off x="1673225" y="5876925"/>
            <a:ext cx="5635625" cy="852488"/>
            <a:chOff x="1054" y="3702"/>
            <a:chExt cx="3550" cy="537"/>
          </a:xfrm>
        </p:grpSpPr>
        <p:pic>
          <p:nvPicPr>
            <p:cNvPr id="257062" name="Picture 38"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33"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63" name="Picture 39"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56"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64" name="Picture 40"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54"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65" name="Picture 41"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78"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66" name="Picture 42"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67" name="Picture 43"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0"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68" name="Picture 44"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1"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69" name="Picture 45"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12"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70" name="Picture 46"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0"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71" name="Picture 47"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1"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72" name="Picture 48"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2"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73" name="Picture 49"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48"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74" name="Picture 50"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64"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75" name="Picture 51"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90"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76" name="Picture 52"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81"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77" name="Picture 53"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08"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78" name="Picture 54"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1"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79" name="Picture 55"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07" y="3702"/>
              <a:ext cx="397" cy="537"/>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57080"/>
                                        </p:tgtEl>
                                        <p:attrNameLst>
                                          <p:attrName>style.visibility</p:attrName>
                                        </p:attrNameLst>
                                      </p:cBhvr>
                                      <p:to>
                                        <p:strVal val="visible"/>
                                      </p:to>
                                    </p:set>
                                    <p:anim calcmode="lin" valueType="num">
                                      <p:cBhvr additive="base">
                                        <p:cTn id="7" dur="2000" fill="hold"/>
                                        <p:tgtEl>
                                          <p:spTgt spid="257080"/>
                                        </p:tgtEl>
                                        <p:attrNameLst>
                                          <p:attrName>ppt_x</p:attrName>
                                        </p:attrNameLst>
                                      </p:cBhvr>
                                      <p:tavLst>
                                        <p:tav tm="0">
                                          <p:val>
                                            <p:strVal val="#ppt_x"/>
                                          </p:val>
                                        </p:tav>
                                        <p:tav tm="100000">
                                          <p:val>
                                            <p:strVal val="#ppt_x"/>
                                          </p:val>
                                        </p:tav>
                                      </p:tavLst>
                                    </p:anim>
                                    <p:anim calcmode="lin" valueType="num">
                                      <p:cBhvr additive="base">
                                        <p:cTn id="8" dur="2000" fill="hold"/>
                                        <p:tgtEl>
                                          <p:spTgt spid="25708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57104"/>
                                        </p:tgtEl>
                                        <p:attrNameLst>
                                          <p:attrName>style.visibility</p:attrName>
                                        </p:attrNameLst>
                                      </p:cBhvr>
                                      <p:to>
                                        <p:strVal val="visible"/>
                                      </p:to>
                                    </p:set>
                                    <p:anim calcmode="lin" valueType="num">
                                      <p:cBhvr additive="base">
                                        <p:cTn id="11" dur="2000" fill="hold"/>
                                        <p:tgtEl>
                                          <p:spTgt spid="257104"/>
                                        </p:tgtEl>
                                        <p:attrNameLst>
                                          <p:attrName>ppt_x</p:attrName>
                                        </p:attrNameLst>
                                      </p:cBhvr>
                                      <p:tavLst>
                                        <p:tav tm="0">
                                          <p:val>
                                            <p:strVal val="#ppt_x"/>
                                          </p:val>
                                        </p:tav>
                                        <p:tav tm="100000">
                                          <p:val>
                                            <p:strVal val="#ppt_x"/>
                                          </p:val>
                                        </p:tav>
                                      </p:tavLst>
                                    </p:anim>
                                    <p:anim calcmode="lin" valueType="num">
                                      <p:cBhvr additive="base">
                                        <p:cTn id="12" dur="2000" fill="hold"/>
                                        <p:tgtEl>
                                          <p:spTgt spid="257104"/>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2" presetClass="entr" presetSubtype="1" fill="hold" grpId="0" nodeType="afterEffect">
                                  <p:stCondLst>
                                    <p:cond delay="0"/>
                                  </p:stCondLst>
                                  <p:childTnLst>
                                    <p:set>
                                      <p:cBhvr>
                                        <p:cTn id="15" dur="1" fill="hold">
                                          <p:stCondLst>
                                            <p:cond delay="0"/>
                                          </p:stCondLst>
                                        </p:cTn>
                                        <p:tgtEl>
                                          <p:spTgt spid="257105"/>
                                        </p:tgtEl>
                                        <p:attrNameLst>
                                          <p:attrName>style.visibility</p:attrName>
                                        </p:attrNameLst>
                                      </p:cBhvr>
                                      <p:to>
                                        <p:strVal val="visible"/>
                                      </p:to>
                                    </p:set>
                                    <p:anim calcmode="lin" valueType="num">
                                      <p:cBhvr additive="base">
                                        <p:cTn id="16" dur="2000" fill="hold"/>
                                        <p:tgtEl>
                                          <p:spTgt spid="257105"/>
                                        </p:tgtEl>
                                        <p:attrNameLst>
                                          <p:attrName>ppt_x</p:attrName>
                                        </p:attrNameLst>
                                      </p:cBhvr>
                                      <p:tavLst>
                                        <p:tav tm="0">
                                          <p:val>
                                            <p:strVal val="#ppt_x"/>
                                          </p:val>
                                        </p:tav>
                                        <p:tav tm="100000">
                                          <p:val>
                                            <p:strVal val="#ppt_x"/>
                                          </p:val>
                                        </p:tav>
                                      </p:tavLst>
                                    </p:anim>
                                    <p:anim calcmode="lin" valueType="num">
                                      <p:cBhvr additive="base">
                                        <p:cTn id="17" dur="2000" fill="hold"/>
                                        <p:tgtEl>
                                          <p:spTgt spid="257105"/>
                                        </p:tgtEl>
                                        <p:attrNameLst>
                                          <p:attrName>ppt_y</p:attrName>
                                        </p:attrNameLst>
                                      </p:cBhvr>
                                      <p:tavLst>
                                        <p:tav tm="0">
                                          <p:val>
                                            <p:strVal val="0-#ppt_h/2"/>
                                          </p:val>
                                        </p:tav>
                                        <p:tav tm="100000">
                                          <p:val>
                                            <p:strVal val="#ppt_y"/>
                                          </p:val>
                                        </p:tav>
                                      </p:tavLst>
                                    </p:anim>
                                  </p:childTnLst>
                                </p:cTn>
                              </p:par>
                              <p:par>
                                <p:cTn id="18" presetID="2" presetClass="entr" presetSubtype="1" fill="hold" nodeType="withEffect">
                                  <p:stCondLst>
                                    <p:cond delay="0"/>
                                  </p:stCondLst>
                                  <p:childTnLst>
                                    <p:set>
                                      <p:cBhvr>
                                        <p:cTn id="19" dur="1" fill="hold">
                                          <p:stCondLst>
                                            <p:cond delay="0"/>
                                          </p:stCondLst>
                                        </p:cTn>
                                        <p:tgtEl>
                                          <p:spTgt spid="257088"/>
                                        </p:tgtEl>
                                        <p:attrNameLst>
                                          <p:attrName>style.visibility</p:attrName>
                                        </p:attrNameLst>
                                      </p:cBhvr>
                                      <p:to>
                                        <p:strVal val="visible"/>
                                      </p:to>
                                    </p:set>
                                    <p:anim calcmode="lin" valueType="num">
                                      <p:cBhvr additive="base">
                                        <p:cTn id="20" dur="2000" fill="hold"/>
                                        <p:tgtEl>
                                          <p:spTgt spid="257088"/>
                                        </p:tgtEl>
                                        <p:attrNameLst>
                                          <p:attrName>ppt_x</p:attrName>
                                        </p:attrNameLst>
                                      </p:cBhvr>
                                      <p:tavLst>
                                        <p:tav tm="0">
                                          <p:val>
                                            <p:strVal val="#ppt_x"/>
                                          </p:val>
                                        </p:tav>
                                        <p:tav tm="100000">
                                          <p:val>
                                            <p:strVal val="#ppt_x"/>
                                          </p:val>
                                        </p:tav>
                                      </p:tavLst>
                                    </p:anim>
                                    <p:anim calcmode="lin" valueType="num">
                                      <p:cBhvr additive="base">
                                        <p:cTn id="21" dur="2000" fill="hold"/>
                                        <p:tgtEl>
                                          <p:spTgt spid="257088"/>
                                        </p:tgtEl>
                                        <p:attrNameLst>
                                          <p:attrName>ppt_y</p:attrName>
                                        </p:attrNameLst>
                                      </p:cBhvr>
                                      <p:tavLst>
                                        <p:tav tm="0">
                                          <p:val>
                                            <p:strVal val="0-#ppt_h/2"/>
                                          </p:val>
                                        </p:tav>
                                        <p:tav tm="100000">
                                          <p:val>
                                            <p:strVal val="#ppt_y"/>
                                          </p:val>
                                        </p:tav>
                                      </p:tavLst>
                                    </p:anim>
                                  </p:childTnLst>
                                </p:cTn>
                              </p:par>
                            </p:childTnLst>
                          </p:cTn>
                        </p:par>
                        <p:par>
                          <p:cTn id="22" fill="hold">
                            <p:stCondLst>
                              <p:cond delay="4000"/>
                            </p:stCondLst>
                            <p:childTnLst>
                              <p:par>
                                <p:cTn id="23" presetID="2" presetClass="entr" presetSubtype="1" fill="hold" grpId="0" nodeType="afterEffect">
                                  <p:stCondLst>
                                    <p:cond delay="0"/>
                                  </p:stCondLst>
                                  <p:childTnLst>
                                    <p:set>
                                      <p:cBhvr>
                                        <p:cTn id="24" dur="1" fill="hold">
                                          <p:stCondLst>
                                            <p:cond delay="0"/>
                                          </p:stCondLst>
                                        </p:cTn>
                                        <p:tgtEl>
                                          <p:spTgt spid="257106"/>
                                        </p:tgtEl>
                                        <p:attrNameLst>
                                          <p:attrName>style.visibility</p:attrName>
                                        </p:attrNameLst>
                                      </p:cBhvr>
                                      <p:to>
                                        <p:strVal val="visible"/>
                                      </p:to>
                                    </p:set>
                                    <p:anim calcmode="lin" valueType="num">
                                      <p:cBhvr additive="base">
                                        <p:cTn id="25" dur="2000" fill="hold"/>
                                        <p:tgtEl>
                                          <p:spTgt spid="257106"/>
                                        </p:tgtEl>
                                        <p:attrNameLst>
                                          <p:attrName>ppt_x</p:attrName>
                                        </p:attrNameLst>
                                      </p:cBhvr>
                                      <p:tavLst>
                                        <p:tav tm="0">
                                          <p:val>
                                            <p:strVal val="#ppt_x"/>
                                          </p:val>
                                        </p:tav>
                                        <p:tav tm="100000">
                                          <p:val>
                                            <p:strVal val="#ppt_x"/>
                                          </p:val>
                                        </p:tav>
                                      </p:tavLst>
                                    </p:anim>
                                    <p:anim calcmode="lin" valueType="num">
                                      <p:cBhvr additive="base">
                                        <p:cTn id="26" dur="2000" fill="hold"/>
                                        <p:tgtEl>
                                          <p:spTgt spid="257106"/>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257053"/>
                                        </p:tgtEl>
                                        <p:attrNameLst>
                                          <p:attrName>style.visibility</p:attrName>
                                        </p:attrNameLst>
                                      </p:cBhvr>
                                      <p:to>
                                        <p:strVal val="visible"/>
                                      </p:to>
                                    </p:set>
                                    <p:anim calcmode="lin" valueType="num">
                                      <p:cBhvr additive="base">
                                        <p:cTn id="29" dur="2000" fill="hold"/>
                                        <p:tgtEl>
                                          <p:spTgt spid="257053"/>
                                        </p:tgtEl>
                                        <p:attrNameLst>
                                          <p:attrName>ppt_x</p:attrName>
                                        </p:attrNameLst>
                                      </p:cBhvr>
                                      <p:tavLst>
                                        <p:tav tm="0">
                                          <p:val>
                                            <p:strVal val="#ppt_x"/>
                                          </p:val>
                                        </p:tav>
                                        <p:tav tm="100000">
                                          <p:val>
                                            <p:strVal val="#ppt_x"/>
                                          </p:val>
                                        </p:tav>
                                      </p:tavLst>
                                    </p:anim>
                                    <p:anim calcmode="lin" valueType="num">
                                      <p:cBhvr additive="base">
                                        <p:cTn id="30" dur="2000" fill="hold"/>
                                        <p:tgtEl>
                                          <p:spTgt spid="257053"/>
                                        </p:tgtEl>
                                        <p:attrNameLst>
                                          <p:attrName>ppt_y</p:attrName>
                                        </p:attrNameLst>
                                      </p:cBhvr>
                                      <p:tavLst>
                                        <p:tav tm="0">
                                          <p:val>
                                            <p:strVal val="0-#ppt_h/2"/>
                                          </p:val>
                                        </p:tav>
                                        <p:tav tm="100000">
                                          <p:val>
                                            <p:strVal val="#ppt_y"/>
                                          </p:val>
                                        </p:tav>
                                      </p:tavLst>
                                    </p:anim>
                                  </p:childTnLst>
                                </p:cTn>
                              </p:par>
                            </p:childTnLst>
                          </p:cTn>
                        </p:par>
                        <p:par>
                          <p:cTn id="31" fill="hold">
                            <p:stCondLst>
                              <p:cond delay="6000"/>
                            </p:stCondLst>
                            <p:childTnLst>
                              <p:par>
                                <p:cTn id="32" presetID="2" presetClass="entr" presetSubtype="1" fill="hold" grpId="0" nodeType="afterEffect">
                                  <p:stCondLst>
                                    <p:cond delay="0"/>
                                  </p:stCondLst>
                                  <p:childTnLst>
                                    <p:set>
                                      <p:cBhvr>
                                        <p:cTn id="33" dur="1" fill="hold">
                                          <p:stCondLst>
                                            <p:cond delay="0"/>
                                          </p:stCondLst>
                                        </p:cTn>
                                        <p:tgtEl>
                                          <p:spTgt spid="257107"/>
                                        </p:tgtEl>
                                        <p:attrNameLst>
                                          <p:attrName>style.visibility</p:attrName>
                                        </p:attrNameLst>
                                      </p:cBhvr>
                                      <p:to>
                                        <p:strVal val="visible"/>
                                      </p:to>
                                    </p:set>
                                    <p:anim calcmode="lin" valueType="num">
                                      <p:cBhvr additive="base">
                                        <p:cTn id="34" dur="2000" fill="hold"/>
                                        <p:tgtEl>
                                          <p:spTgt spid="257107"/>
                                        </p:tgtEl>
                                        <p:attrNameLst>
                                          <p:attrName>ppt_x</p:attrName>
                                        </p:attrNameLst>
                                      </p:cBhvr>
                                      <p:tavLst>
                                        <p:tav tm="0">
                                          <p:val>
                                            <p:strVal val="#ppt_x"/>
                                          </p:val>
                                        </p:tav>
                                        <p:tav tm="100000">
                                          <p:val>
                                            <p:strVal val="#ppt_x"/>
                                          </p:val>
                                        </p:tav>
                                      </p:tavLst>
                                    </p:anim>
                                    <p:anim calcmode="lin" valueType="num">
                                      <p:cBhvr additive="base">
                                        <p:cTn id="35" dur="2000" fill="hold"/>
                                        <p:tgtEl>
                                          <p:spTgt spid="257107"/>
                                        </p:tgtEl>
                                        <p:attrNameLst>
                                          <p:attrName>ppt_y</p:attrName>
                                        </p:attrNameLst>
                                      </p:cBhvr>
                                      <p:tavLst>
                                        <p:tav tm="0">
                                          <p:val>
                                            <p:strVal val="0-#ppt_h/2"/>
                                          </p:val>
                                        </p:tav>
                                        <p:tav tm="100000">
                                          <p:val>
                                            <p:strVal val="#ppt_y"/>
                                          </p:val>
                                        </p:tav>
                                      </p:tavLst>
                                    </p:anim>
                                  </p:childTnLst>
                                </p:cTn>
                              </p:par>
                              <p:par>
                                <p:cTn id="36" presetID="2" presetClass="entr" presetSubtype="1" fill="hold" nodeType="withEffect">
                                  <p:stCondLst>
                                    <p:cond delay="0"/>
                                  </p:stCondLst>
                                  <p:childTnLst>
                                    <p:set>
                                      <p:cBhvr>
                                        <p:cTn id="37" dur="1" fill="hold">
                                          <p:stCondLst>
                                            <p:cond delay="0"/>
                                          </p:stCondLst>
                                        </p:cTn>
                                        <p:tgtEl>
                                          <p:spTgt spid="257096"/>
                                        </p:tgtEl>
                                        <p:attrNameLst>
                                          <p:attrName>style.visibility</p:attrName>
                                        </p:attrNameLst>
                                      </p:cBhvr>
                                      <p:to>
                                        <p:strVal val="visible"/>
                                      </p:to>
                                    </p:set>
                                    <p:anim calcmode="lin" valueType="num">
                                      <p:cBhvr additive="base">
                                        <p:cTn id="38" dur="2000" fill="hold"/>
                                        <p:tgtEl>
                                          <p:spTgt spid="257096"/>
                                        </p:tgtEl>
                                        <p:attrNameLst>
                                          <p:attrName>ppt_x</p:attrName>
                                        </p:attrNameLst>
                                      </p:cBhvr>
                                      <p:tavLst>
                                        <p:tav tm="0">
                                          <p:val>
                                            <p:strVal val="#ppt_x"/>
                                          </p:val>
                                        </p:tav>
                                        <p:tav tm="100000">
                                          <p:val>
                                            <p:strVal val="#ppt_x"/>
                                          </p:val>
                                        </p:tav>
                                      </p:tavLst>
                                    </p:anim>
                                    <p:anim calcmode="lin" valueType="num">
                                      <p:cBhvr additive="base">
                                        <p:cTn id="39" dur="2000" fill="hold"/>
                                        <p:tgtEl>
                                          <p:spTgt spid="257096"/>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257061"/>
                                        </p:tgtEl>
                                        <p:attrNameLst>
                                          <p:attrName>style.visibility</p:attrName>
                                        </p:attrNameLst>
                                      </p:cBhvr>
                                      <p:to>
                                        <p:strVal val="visible"/>
                                      </p:to>
                                    </p:set>
                                    <p:anim calcmode="lin" valueType="num">
                                      <p:cBhvr additive="base">
                                        <p:cTn id="44" dur="2000" fill="hold"/>
                                        <p:tgtEl>
                                          <p:spTgt spid="257061"/>
                                        </p:tgtEl>
                                        <p:attrNameLst>
                                          <p:attrName>ppt_x</p:attrName>
                                        </p:attrNameLst>
                                      </p:cBhvr>
                                      <p:tavLst>
                                        <p:tav tm="0">
                                          <p:val>
                                            <p:strVal val="0-#ppt_w/2"/>
                                          </p:val>
                                        </p:tav>
                                        <p:tav tm="100000">
                                          <p:val>
                                            <p:strVal val="#ppt_x"/>
                                          </p:val>
                                        </p:tav>
                                      </p:tavLst>
                                    </p:anim>
                                    <p:anim calcmode="lin" valueType="num">
                                      <p:cBhvr additive="base">
                                        <p:cTn id="45" dur="2000" fill="hold"/>
                                        <p:tgtEl>
                                          <p:spTgt spid="2570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104" grpId="0" animBg="1"/>
      <p:bldP spid="257105" grpId="0" animBg="1"/>
      <p:bldP spid="257106" grpId="0" animBg="1"/>
      <p:bldP spid="25710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2"/>
          <p:cNvSpPr txBox="1">
            <a:spLocks noChangeArrowheads="1"/>
          </p:cNvSpPr>
          <p:nvPr/>
        </p:nvSpPr>
        <p:spPr bwMode="auto">
          <a:xfrm>
            <a:off x="152400" y="188913"/>
            <a:ext cx="8812213" cy="638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kumimoji="1" lang="en-US" altLang="zh-CN" sz="2800">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i </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loadindex</a:t>
            </a:r>
            <a:r>
              <a:rPr kumimoji="1" lang="en-US" altLang="zh-CN" sz="2800" b="1">
                <a:solidFill>
                  <a:schemeClr val="tx2"/>
                </a:solidFill>
                <a:latin typeface="Times New Roman" panose="02020603050405020304" pitchFamily="18" charset="0"/>
                <a:ea typeface="仿宋_GB2312" pitchFamily="49" charset="-122"/>
              </a:rPr>
              <a:t>;	</a:t>
            </a:r>
            <a:endParaRPr kumimoji="1" lang="zh-CN" altLang="en-US" sz="2800">
              <a:solidFill>
                <a:schemeClr val="tx2"/>
              </a:solidFill>
              <a:latin typeface="Times New Roman" panose="02020603050405020304" pitchFamily="18" charset="0"/>
              <a:ea typeface="仿宋_GB2312" pitchFamily="49" charset="-122"/>
            </a:endParaRPr>
          </a:p>
          <a:p>
            <a:pPr eaLnBrk="0" hangingPunct="0"/>
            <a:r>
              <a:rPr kumimoji="1" lang="zh-CN" altLang="en-US"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while</a:t>
            </a:r>
            <a:r>
              <a:rPr kumimoji="1" lang="en-US" altLang="zh-CN" sz="2800">
                <a:solidFill>
                  <a:schemeClr val="tx2"/>
                </a:solidFill>
                <a:latin typeface="Times New Roman" panose="02020603050405020304" pitchFamily="18" charset="0"/>
                <a:ea typeface="仿宋_GB2312" pitchFamily="49" charset="-122"/>
              </a:rPr>
              <a:t> ( </a:t>
            </a:r>
            <a:r>
              <a:rPr kumimoji="1" lang="en-US" altLang="zh-CN" sz="2800" i="1">
                <a:solidFill>
                  <a:schemeClr val="tx2"/>
                </a:solidFill>
                <a:latin typeface="Times New Roman" panose="02020603050405020304" pitchFamily="18" charset="0"/>
                <a:ea typeface="仿宋_GB2312" pitchFamily="49" charset="-122"/>
              </a:rPr>
              <a:t>i</a:t>
            </a:r>
            <a:r>
              <a:rPr kumimoji="1" lang="en-US" altLang="zh-CN" sz="2800">
                <a:solidFill>
                  <a:schemeClr val="tx2"/>
                </a:solidFill>
                <a:latin typeface="Times New Roman" panose="02020603050405020304" pitchFamily="18" charset="0"/>
                <a:ea typeface="仿宋_GB2312" pitchFamily="49" charset="-122"/>
              </a:rPr>
              <a:t> ) </a:t>
            </a:r>
            <a:r>
              <a:rPr kumimoji="1" lang="en-US" altLang="zh-CN" sz="2800" b="1">
                <a:solidFill>
                  <a:schemeClr val="tx2"/>
                </a:solidFill>
                <a:latin typeface="Times New Roman" panose="02020603050405020304" pitchFamily="18" charset="0"/>
                <a:ea typeface="仿宋_GB2312" pitchFamily="49" charset="-122"/>
              </a:rPr>
              <a:t>{</a:t>
            </a:r>
          </a:p>
          <a:p>
            <a:pPr eaLnBrk="0" hangingPunct="0"/>
            <a:r>
              <a:rPr kumimoji="1" lang="en-US" altLang="zh-CN" sz="2800">
                <a:solidFill>
                  <a:schemeClr val="tx2"/>
                </a:solidFill>
                <a:latin typeface="Times New Roman" panose="02020603050405020304" pitchFamily="18" charset="0"/>
                <a:ea typeface="宋体" panose="02010600030101010101" pitchFamily="2" charset="-122"/>
              </a:rPr>
              <a:t>        </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Times New Roman" panose="02020603050405020304" pitchFamily="18" charset="0"/>
                <a:ea typeface="仿宋_GB2312" pitchFamily="49" charset="-122"/>
              </a:rPr>
              <a:t> = </a:t>
            </a:r>
            <a:r>
              <a:rPr kumimoji="1" lang="en-US" altLang="zh-CN" sz="2800" i="1">
                <a:solidFill>
                  <a:schemeClr val="tx2"/>
                </a:solidFill>
                <a:latin typeface="Times New Roman" panose="02020603050405020304" pitchFamily="18" charset="0"/>
                <a:ea typeface="仿宋_GB2312" pitchFamily="49" charset="-122"/>
              </a:rPr>
              <a:t>i</a:t>
            </a:r>
            <a:r>
              <a:rPr kumimoji="1" lang="en-US" altLang="zh-CN" sz="2800" b="1">
                <a:solidFill>
                  <a:schemeClr val="tx2"/>
                </a:solidFill>
                <a:latin typeface="Times New Roman" panose="02020603050405020304" pitchFamily="18" charset="0"/>
                <a:ea typeface="仿宋_GB2312" pitchFamily="49" charset="-122"/>
              </a:rPr>
              <a:t>;</a:t>
            </a:r>
            <a:endParaRPr kumimoji="1" lang="en-US" altLang="zh-CN" sz="2800">
              <a:solidFill>
                <a:schemeClr val="tx2"/>
              </a:solidFill>
              <a:latin typeface="Times New Roman" panose="02020603050405020304" pitchFamily="18" charset="0"/>
              <a:ea typeface="仿宋_GB2312" pitchFamily="49" charset="-122"/>
            </a:endParaRPr>
          </a:p>
          <a:p>
            <a:pPr eaLnBrk="0" hangingPunct="0"/>
            <a:r>
              <a:rPr kumimoji="1" lang="en-US" altLang="zh-CN"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while</a:t>
            </a:r>
            <a:r>
              <a:rPr kumimoji="1" lang="en-US" altLang="zh-CN" sz="2800">
                <a:solidFill>
                  <a:schemeClr val="tx2"/>
                </a:solidFill>
                <a:latin typeface="Times New Roman" panose="02020603050405020304" pitchFamily="18" charset="0"/>
                <a:ea typeface="仿宋_GB2312" pitchFamily="49" charset="-122"/>
              </a:rPr>
              <a:t> ( </a:t>
            </a:r>
            <a:r>
              <a:rPr kumimoji="1" lang="en-US" altLang="zh-CN" sz="2800" i="1">
                <a:solidFill>
                  <a:schemeClr val="tx2"/>
                </a:solidFill>
                <a:latin typeface="Times New Roman" panose="02020603050405020304" pitchFamily="18" charset="0"/>
                <a:ea typeface="仿宋_GB2312" pitchFamily="49" charset="-122"/>
              </a:rPr>
              <a:t>j </a:t>
            </a:r>
            <a:r>
              <a:rPr kumimoji="1" lang="en-US" altLang="zh-CN" sz="2800">
                <a:solidFill>
                  <a:schemeClr val="tx2"/>
                </a:solidFill>
                <a:latin typeface="Times New Roman" panose="02020603050405020304" pitchFamily="18" charset="0"/>
                <a:ea typeface="仿宋_GB2312" pitchFamily="49" charset="-122"/>
              </a:rPr>
              <a:t>&lt; 2*</a:t>
            </a:r>
            <a:r>
              <a:rPr kumimoji="1" lang="en-US" altLang="zh-CN" sz="2800" i="1">
                <a:solidFill>
                  <a:schemeClr val="tx2"/>
                </a:solidFill>
                <a:latin typeface="Times New Roman" panose="02020603050405020304" pitchFamily="18" charset="0"/>
                <a:ea typeface="仿宋_GB2312" pitchFamily="49" charset="-122"/>
              </a:rPr>
              <a:t>i</a:t>
            </a:r>
            <a:r>
              <a:rPr kumimoji="1" lang="en-US" altLang="zh-CN" sz="2800">
                <a:solidFill>
                  <a:schemeClr val="tx2"/>
                </a:solidFill>
                <a:latin typeface="Times New Roman" panose="02020603050405020304" pitchFamily="18" charset="0"/>
                <a:ea typeface="仿宋_GB2312" pitchFamily="49" charset="-122"/>
              </a:rPr>
              <a:t> ) </a:t>
            </a:r>
            <a:r>
              <a:rPr kumimoji="1" lang="en-US" altLang="zh-CN" sz="2800" b="1">
                <a:solidFill>
                  <a:schemeClr val="tx2"/>
                </a:solidFill>
                <a:latin typeface="Times New Roman" panose="02020603050405020304" pitchFamily="18" charset="0"/>
                <a:ea typeface="仿宋_GB2312" pitchFamily="49" charset="-122"/>
              </a:rPr>
              <a:t>{						</a:t>
            </a:r>
            <a:endParaRPr kumimoji="1" lang="en-US" altLang="zh-CN" sz="2800">
              <a:solidFill>
                <a:schemeClr val="tx2"/>
              </a:solidFill>
              <a:latin typeface="Times New Roman" panose="02020603050405020304" pitchFamily="18" charset="0"/>
              <a:ea typeface="仿宋_GB2312" pitchFamily="49" charset="-122"/>
            </a:endParaRPr>
          </a:p>
          <a:p>
            <a:pPr eaLnBrk="0" hangingPunct="0"/>
            <a:r>
              <a:rPr kumimoji="1" lang="en-US" altLang="zh-CN"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if</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data</a:t>
            </a:r>
            <a:r>
              <a:rPr kumimoji="1" lang="en-US" altLang="zh-CN" sz="2800">
                <a:solidFill>
                  <a:schemeClr val="tx2"/>
                </a:solidFill>
                <a:latin typeface="Times New Roman" panose="02020603050405020304" pitchFamily="18" charset="0"/>
                <a:ea typeface="仿宋_GB2312" pitchFamily="49" charset="-122"/>
              </a:rPr>
              <a:t> &lt;=</a:t>
            </a:r>
            <a:r>
              <a:rPr kumimoji="1" lang="en-US" altLang="zh-CN" sz="2800" i="1">
                <a:solidFill>
                  <a:schemeClr val="tx2"/>
                </a:solidFill>
                <a:latin typeface="Times New Roman" panose="02020603050405020304" pitchFamily="18" charset="0"/>
                <a:ea typeface="仿宋_GB2312" pitchFamily="49" charset="-122"/>
              </a:rPr>
              <a:t> 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Times New Roman" panose="02020603050405020304" pitchFamily="18" charset="0"/>
                <a:ea typeface="仿宋_GB2312" pitchFamily="49" charset="-122"/>
              </a:rPr>
              <a:t>+1].</a:t>
            </a:r>
            <a:r>
              <a:rPr kumimoji="1" lang="en-US" altLang="zh-CN" sz="2800" i="1">
                <a:solidFill>
                  <a:schemeClr val="tx2"/>
                </a:solidFill>
                <a:latin typeface="Times New Roman" panose="02020603050405020304" pitchFamily="18" charset="0"/>
                <a:ea typeface="仿宋_GB2312" pitchFamily="49" charset="-122"/>
              </a:rPr>
              <a:t>data</a:t>
            </a:r>
            <a:r>
              <a:rPr kumimoji="1" lang="en-US" altLang="zh-CN" sz="2800">
                <a:solidFill>
                  <a:schemeClr val="tx2"/>
                </a:solidFill>
                <a:latin typeface="Times New Roman" panose="02020603050405020304" pitchFamily="18" charset="0"/>
                <a:ea typeface="仿宋_GB2312" pitchFamily="49" charset="-122"/>
              </a:rPr>
              <a:t>)</a:t>
            </a:r>
          </a:p>
          <a:p>
            <a:pPr eaLnBrk="0" hangingPunct="0"/>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仿宋_GB2312" pitchFamily="49" charset="-122"/>
                <a:ea typeface="仿宋_GB2312" pitchFamily="49" charset="-122"/>
              </a:rPr>
              <a:t>-</a:t>
            </a:r>
            <a:r>
              <a:rPr kumimoji="1" lang="en-US" altLang="zh-CN" sz="2800">
                <a:solidFill>
                  <a:schemeClr val="tx2"/>
                </a:solidFill>
                <a:latin typeface="Times New Roman" panose="02020603050405020304" pitchFamily="18" charset="0"/>
                <a:ea typeface="仿宋_GB2312" pitchFamily="49" charset="-122"/>
              </a:rPr>
              <a:t>1)/2] =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a:t>
            </a:r>
            <a:r>
              <a:rPr kumimoji="1" lang="zh-CN" altLang="en-US" sz="2800" b="1">
                <a:solidFill>
                  <a:srgbClr val="0000FF"/>
                </a:solidFill>
                <a:latin typeface="Times New Roman" panose="02020603050405020304" pitchFamily="18" charset="0"/>
                <a:ea typeface="仿宋_GB2312" pitchFamily="49" charset="-122"/>
              </a:rPr>
              <a:t>胜者送入双亲</a:t>
            </a:r>
            <a:endParaRPr kumimoji="1" lang="zh-CN" altLang="en-US" sz="2800">
              <a:solidFill>
                <a:schemeClr val="tx2"/>
              </a:solidFill>
              <a:latin typeface="Times New Roman" panose="02020603050405020304" pitchFamily="18" charset="0"/>
              <a:ea typeface="仿宋_GB2312" pitchFamily="49" charset="-122"/>
            </a:endParaRPr>
          </a:p>
          <a:p>
            <a:pPr eaLnBrk="0" hangingPunct="0"/>
            <a:r>
              <a:rPr kumimoji="1" lang="zh-CN" altLang="en-US"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else</a:t>
            </a:r>
            <a:r>
              <a:rPr kumimoji="1" lang="en-US" altLang="zh-CN" sz="2800">
                <a:solidFill>
                  <a:schemeClr val="tx2"/>
                </a:solidFill>
                <a:latin typeface="Times New Roman" panose="02020603050405020304" pitchFamily="18" charset="0"/>
                <a:ea typeface="仿宋_GB2312" pitchFamily="49" charset="-122"/>
              </a:rPr>
              <a:t> </a:t>
            </a:r>
          </a:p>
          <a:p>
            <a:pPr eaLnBrk="0" hangingPunct="0"/>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仿宋_GB2312" pitchFamily="49" charset="-122"/>
                <a:ea typeface="仿宋_GB2312" pitchFamily="49" charset="-122"/>
              </a:rPr>
              <a:t>-</a:t>
            </a:r>
            <a:r>
              <a:rPr kumimoji="1" lang="en-US" altLang="zh-CN" sz="2800">
                <a:solidFill>
                  <a:schemeClr val="tx2"/>
                </a:solidFill>
                <a:latin typeface="Times New Roman" panose="02020603050405020304" pitchFamily="18" charset="0"/>
                <a:ea typeface="仿宋_GB2312" pitchFamily="49" charset="-122"/>
              </a:rPr>
              <a:t>1)/2] =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Times New Roman" panose="02020603050405020304" pitchFamily="18" charset="0"/>
                <a:ea typeface="仿宋_GB2312" pitchFamily="49" charset="-122"/>
              </a:rPr>
              <a:t>+1]</a:t>
            </a:r>
            <a:r>
              <a:rPr kumimoji="1" lang="en-US" altLang="zh-CN" sz="2800" b="1">
                <a:solidFill>
                  <a:schemeClr val="tx2"/>
                </a:solidFill>
                <a:latin typeface="Times New Roman" panose="02020603050405020304" pitchFamily="18" charset="0"/>
                <a:ea typeface="仿宋_GB2312" pitchFamily="49" charset="-122"/>
              </a:rPr>
              <a:t>;</a:t>
            </a:r>
            <a:endParaRPr kumimoji="1" lang="en-US" altLang="zh-CN" sz="2800">
              <a:solidFill>
                <a:schemeClr val="tx2"/>
              </a:solidFill>
              <a:latin typeface="Times New Roman" panose="02020603050405020304" pitchFamily="18" charset="0"/>
              <a:ea typeface="仿宋_GB2312" pitchFamily="49" charset="-122"/>
            </a:endParaRPr>
          </a:p>
          <a:p>
            <a:pPr eaLnBrk="0" hangingPunct="0"/>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Times New Roman" panose="02020603050405020304" pitchFamily="18" charset="0"/>
                <a:ea typeface="仿宋_GB2312" pitchFamily="49" charset="-122"/>
              </a:rPr>
              <a:t> += 2</a:t>
            </a:r>
            <a:r>
              <a:rPr kumimoji="1" lang="en-US" altLang="zh-CN" sz="2800" b="1">
                <a:solidFill>
                  <a:schemeClr val="tx2"/>
                </a:solidFill>
                <a:latin typeface="Times New Roman" panose="02020603050405020304" pitchFamily="18" charset="0"/>
                <a:ea typeface="仿宋_GB2312" pitchFamily="49" charset="-122"/>
              </a:rPr>
              <a:t>;</a:t>
            </a:r>
          </a:p>
          <a:p>
            <a:pPr eaLnBrk="0" hangingPunct="0">
              <a:lnSpc>
                <a:spcPct val="70000"/>
              </a:lnSpc>
            </a:pP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endParaRPr kumimoji="1" lang="en-US" altLang="zh-CN" sz="2800">
              <a:solidFill>
                <a:schemeClr val="tx2"/>
              </a:solidFill>
              <a:latin typeface="Times New Roman" panose="02020603050405020304" pitchFamily="18" charset="0"/>
              <a:ea typeface="仿宋_GB2312" pitchFamily="49" charset="-122"/>
            </a:endParaRPr>
          </a:p>
          <a:p>
            <a:pPr eaLnBrk="0" hangingPunct="0"/>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i </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i</a:t>
            </a:r>
            <a:r>
              <a:rPr kumimoji="1" lang="en-US" altLang="zh-CN" sz="2800">
                <a:solidFill>
                  <a:schemeClr val="tx2"/>
                </a:solidFill>
                <a:latin typeface="仿宋_GB2312" pitchFamily="49" charset="-122"/>
                <a:ea typeface="仿宋_GB2312" pitchFamily="49" charset="-122"/>
              </a:rPr>
              <a:t>-</a:t>
            </a:r>
            <a:r>
              <a:rPr kumimoji="1" lang="en-US" altLang="zh-CN" sz="2800">
                <a:solidFill>
                  <a:schemeClr val="tx2"/>
                </a:solidFill>
                <a:latin typeface="Times New Roman" panose="02020603050405020304" pitchFamily="18" charset="0"/>
                <a:ea typeface="仿宋_GB2312" pitchFamily="49" charset="-122"/>
              </a:rPr>
              <a:t>1)/2</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 </a:t>
            </a:r>
            <a:r>
              <a:rPr kumimoji="1" lang="en-US" altLang="zh-CN" sz="2800" b="1" i="1">
                <a:solidFill>
                  <a:srgbClr val="0000FF"/>
                </a:solidFill>
                <a:latin typeface="Times New Roman" panose="02020603050405020304" pitchFamily="18" charset="0"/>
                <a:ea typeface="仿宋_GB2312" pitchFamily="49" charset="-122"/>
              </a:rPr>
              <a:t>i </a:t>
            </a:r>
            <a:r>
              <a:rPr kumimoji="1" lang="zh-CN" altLang="en-US" sz="2800" b="1">
                <a:solidFill>
                  <a:srgbClr val="0000FF"/>
                </a:solidFill>
                <a:latin typeface="Times New Roman" panose="02020603050405020304" pitchFamily="18" charset="0"/>
                <a:ea typeface="仿宋_GB2312" pitchFamily="49" charset="-122"/>
              </a:rPr>
              <a:t>退到双亲</a:t>
            </a:r>
            <a:r>
              <a:rPr kumimoji="1" lang="en-US" altLang="zh-CN" sz="2800" b="1">
                <a:solidFill>
                  <a:srgbClr val="0000FF"/>
                </a:solidFill>
                <a:latin typeface="Times New Roman" panose="02020603050405020304" pitchFamily="18" charset="0"/>
                <a:ea typeface="仿宋_GB2312" pitchFamily="49" charset="-122"/>
              </a:rPr>
              <a:t>, </a:t>
            </a:r>
            <a:r>
              <a:rPr kumimoji="1" lang="zh-CN" altLang="en-US" sz="2800" b="1">
                <a:solidFill>
                  <a:srgbClr val="0000FF"/>
                </a:solidFill>
                <a:latin typeface="Times New Roman" panose="02020603050405020304" pitchFamily="18" charset="0"/>
                <a:ea typeface="仿宋_GB2312" pitchFamily="49" charset="-122"/>
              </a:rPr>
              <a:t>直到 </a:t>
            </a:r>
            <a:r>
              <a:rPr kumimoji="1" lang="en-US" altLang="zh-CN" sz="2800" b="1" i="1">
                <a:solidFill>
                  <a:srgbClr val="0000FF"/>
                </a:solidFill>
                <a:latin typeface="Times New Roman" panose="02020603050405020304" pitchFamily="18" charset="0"/>
                <a:ea typeface="仿宋_GB2312" pitchFamily="49" charset="-122"/>
              </a:rPr>
              <a:t>i</a:t>
            </a:r>
            <a:r>
              <a:rPr kumimoji="1" lang="en-US" altLang="zh-CN" sz="2800" b="1">
                <a:solidFill>
                  <a:srgbClr val="0000FF"/>
                </a:solidFill>
                <a:latin typeface="Times New Roman" panose="02020603050405020304" pitchFamily="18" charset="0"/>
                <a:ea typeface="仿宋_GB2312" pitchFamily="49" charset="-122"/>
              </a:rPr>
              <a:t>==0</a:t>
            </a:r>
            <a:r>
              <a:rPr kumimoji="1" lang="zh-CN" altLang="en-US" sz="2800" b="1">
                <a:solidFill>
                  <a:srgbClr val="0000FF"/>
                </a:solidFill>
                <a:latin typeface="Times New Roman" panose="02020603050405020304" pitchFamily="18" charset="0"/>
                <a:ea typeface="仿宋_GB2312" pitchFamily="49" charset="-122"/>
              </a:rPr>
              <a:t>为止</a:t>
            </a:r>
            <a:endParaRPr kumimoji="1" lang="zh-CN" altLang="en-US" sz="2800">
              <a:solidFill>
                <a:schemeClr val="tx2"/>
              </a:solidFill>
              <a:latin typeface="Times New Roman" panose="02020603050405020304" pitchFamily="18" charset="0"/>
              <a:ea typeface="仿宋_GB2312" pitchFamily="49" charset="-122"/>
            </a:endParaRPr>
          </a:p>
          <a:p>
            <a:pPr eaLnBrk="0" hangingPunct="0">
              <a:lnSpc>
                <a:spcPct val="70000"/>
              </a:lnSpc>
            </a:pPr>
            <a:r>
              <a:rPr kumimoji="1" lang="zh-CN" altLang="en-US" sz="2800" b="1">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endParaRPr kumimoji="1" lang="en-US" altLang="zh-CN" sz="2800">
              <a:solidFill>
                <a:schemeClr val="tx2"/>
              </a:solidFill>
              <a:latin typeface="Times New Roman" panose="02020603050405020304" pitchFamily="18" charset="0"/>
              <a:ea typeface="仿宋_GB2312" pitchFamily="49" charset="-122"/>
            </a:endParaRPr>
          </a:p>
          <a:p>
            <a:pPr eaLnBrk="0" hangingPunct="0">
              <a:lnSpc>
                <a:spcPct val="120000"/>
              </a:lnSpc>
            </a:pP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for </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i = </a:t>
            </a:r>
            <a:r>
              <a:rPr kumimoji="1" lang="en-US" altLang="zh-CN" sz="2800">
                <a:solidFill>
                  <a:schemeClr val="tx2"/>
                </a:solidFill>
                <a:latin typeface="Times New Roman" panose="02020603050405020304" pitchFamily="18" charset="0"/>
                <a:ea typeface="仿宋_GB2312" pitchFamily="49" charset="-122"/>
              </a:rPr>
              <a:t>0</a:t>
            </a:r>
            <a:r>
              <a:rPr kumimoji="1" lang="en-US" altLang="zh-CN" sz="2800" b="1">
                <a:solidFill>
                  <a:schemeClr val="tx2"/>
                </a:solidFill>
                <a:latin typeface="Times New Roman" panose="02020603050405020304" pitchFamily="18" charset="0"/>
                <a:ea typeface="仿宋_GB2312" pitchFamily="49" charset="-122"/>
              </a:rPr>
              <a:t>;</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i &lt; n</a:t>
            </a:r>
            <a:r>
              <a:rPr kumimoji="1" lang="en-US" altLang="zh-CN" sz="2800">
                <a:solidFill>
                  <a:schemeClr val="tx2"/>
                </a:solidFill>
                <a:latin typeface="仿宋_GB2312" pitchFamily="49" charset="-122"/>
                <a:ea typeface="仿宋_GB2312" pitchFamily="49" charset="-122"/>
              </a:rPr>
              <a:t>-</a:t>
            </a:r>
            <a:r>
              <a:rPr kumimoji="1" lang="en-US" altLang="zh-CN" sz="2800">
                <a:solidFill>
                  <a:schemeClr val="tx2"/>
                </a:solidFill>
                <a:latin typeface="Times New Roman" panose="02020603050405020304" pitchFamily="18" charset="0"/>
                <a:ea typeface="仿宋_GB2312" pitchFamily="49" charset="-122"/>
              </a:rPr>
              <a:t>1</a:t>
            </a:r>
            <a:r>
              <a:rPr kumimoji="1" lang="en-US" altLang="zh-CN" sz="2800" b="1">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 i</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a:t>
            </a:r>
            <a:r>
              <a:rPr kumimoji="1" lang="zh-CN" altLang="en-US" sz="2800" b="1">
                <a:solidFill>
                  <a:srgbClr val="0000FF"/>
                </a:solidFill>
                <a:latin typeface="Times New Roman" panose="02020603050405020304" pitchFamily="18" charset="0"/>
                <a:ea typeface="仿宋_GB2312" pitchFamily="49" charset="-122"/>
              </a:rPr>
              <a:t>处理其它</a:t>
            </a:r>
            <a:r>
              <a:rPr kumimoji="1" lang="en-US" altLang="zh-CN" sz="2800" b="1" i="1">
                <a:solidFill>
                  <a:srgbClr val="0000FF"/>
                </a:solidFill>
                <a:latin typeface="Times New Roman" panose="02020603050405020304" pitchFamily="18" charset="0"/>
                <a:ea typeface="仿宋_GB2312" pitchFamily="49" charset="-122"/>
              </a:rPr>
              <a:t>n</a:t>
            </a:r>
            <a:r>
              <a:rPr kumimoji="1" lang="en-US" altLang="zh-CN" sz="2800" b="1">
                <a:solidFill>
                  <a:srgbClr val="0000FF"/>
                </a:solidFill>
                <a:latin typeface="Times New Roman" panose="02020603050405020304" pitchFamily="18" charset="0"/>
                <a:ea typeface="仿宋_GB2312" pitchFamily="49" charset="-122"/>
              </a:rPr>
              <a:t>-1</a:t>
            </a:r>
            <a:r>
              <a:rPr kumimoji="1" lang="zh-CN" altLang="en-US" sz="2800" b="1">
                <a:solidFill>
                  <a:srgbClr val="0000FF"/>
                </a:solidFill>
                <a:latin typeface="Times New Roman" panose="02020603050405020304" pitchFamily="18" charset="0"/>
                <a:ea typeface="仿宋_GB2312" pitchFamily="49" charset="-122"/>
              </a:rPr>
              <a:t>个数据</a:t>
            </a:r>
            <a:endParaRPr kumimoji="1" lang="zh-CN" altLang="en-US" sz="2800" b="1">
              <a:latin typeface="Times New Roman" panose="02020603050405020304" pitchFamily="18" charset="0"/>
              <a:ea typeface="仿宋_GB2312" pitchFamily="49" charset="-122"/>
            </a:endParaRPr>
          </a:p>
          <a:p>
            <a:pPr eaLnBrk="0" hangingPunct="0"/>
            <a:r>
              <a:rPr kumimoji="1" lang="zh-CN" altLang="en-US" sz="2800" b="1">
                <a:latin typeface="Times New Roman" panose="02020603050405020304" pitchFamily="18" charset="0"/>
                <a:ea typeface="仿宋_GB2312" pitchFamily="49" charset="-122"/>
              </a:rPr>
              <a:t>     </a:t>
            </a:r>
            <a:r>
              <a:rPr kumimoji="1" lang="zh-CN" altLang="en-US"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r</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i</a:t>
            </a:r>
            <a:r>
              <a:rPr kumimoji="1" lang="en-US" altLang="zh-CN" sz="2800">
                <a:solidFill>
                  <a:schemeClr val="tx2"/>
                </a:solidFill>
                <a:latin typeface="Times New Roman" panose="02020603050405020304" pitchFamily="18" charset="0"/>
                <a:ea typeface="仿宋_GB2312" pitchFamily="49" charset="-122"/>
              </a:rPr>
              <a:t>] =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[0].</a:t>
            </a:r>
            <a:r>
              <a:rPr kumimoji="1" lang="en-US" altLang="zh-CN" sz="2800" i="1">
                <a:solidFill>
                  <a:schemeClr val="tx2"/>
                </a:solidFill>
                <a:latin typeface="Times New Roman" panose="02020603050405020304" pitchFamily="18" charset="0"/>
                <a:ea typeface="仿宋_GB2312" pitchFamily="49" charset="-122"/>
              </a:rPr>
              <a:t>data</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a:t>
            </a:r>
            <a:r>
              <a:rPr kumimoji="1" lang="zh-CN" altLang="en-US" sz="2800" b="1">
                <a:solidFill>
                  <a:srgbClr val="0000FF"/>
                </a:solidFill>
                <a:latin typeface="Times New Roman" panose="02020603050405020304" pitchFamily="18" charset="0"/>
                <a:ea typeface="仿宋_GB2312" pitchFamily="49" charset="-122"/>
              </a:rPr>
              <a:t>送出最小数据</a:t>
            </a:r>
            <a:endParaRPr kumimoji="1" lang="zh-CN" altLang="en-US" sz="2800" b="1">
              <a:solidFill>
                <a:schemeClr val="tx2"/>
              </a:solidFill>
              <a:latin typeface="Times New Roman" panose="02020603050405020304" pitchFamily="18" charset="0"/>
              <a:ea typeface="仿宋_GB2312" pitchFamily="49" charset="-122"/>
            </a:endParaRPr>
          </a:p>
          <a:p>
            <a:pPr eaLnBrk="0" hangingPunct="0"/>
            <a:r>
              <a:rPr kumimoji="1" lang="zh-CN" altLang="en-US" sz="2800">
                <a:solidFill>
                  <a:schemeClr val="tx2"/>
                </a:solidFill>
                <a:latin typeface="Times New Roman" panose="02020603050405020304" pitchFamily="18" charset="0"/>
                <a:ea typeface="宋体" panose="02010600030101010101" pitchFamily="2" charset="-122"/>
              </a:rPr>
              <a:t>      </a:t>
            </a:r>
          </a:p>
        </p:txBody>
      </p:sp>
      <p:sp>
        <p:nvSpPr>
          <p:cNvPr id="235523" name="Rectangle 3"/>
          <p:cNvSpPr>
            <a:spLocks noChangeArrowheads="1"/>
          </p:cNvSpPr>
          <p:nvPr/>
        </p:nvSpPr>
        <p:spPr bwMode="auto">
          <a:xfrm>
            <a:off x="395288" y="692150"/>
            <a:ext cx="8424862" cy="446563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34500" name="Text Box 4"/>
          <p:cNvSpPr txBox="1">
            <a:spLocks noChangeArrowheads="1"/>
          </p:cNvSpPr>
          <p:nvPr/>
        </p:nvSpPr>
        <p:spPr bwMode="auto">
          <a:xfrm>
            <a:off x="7092315" y="692785"/>
            <a:ext cx="1709420" cy="46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b="1"/>
              <a:t>构建胜者树</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 Box 2"/>
          <p:cNvSpPr txBox="1">
            <a:spLocks noChangeArrowheads="1"/>
          </p:cNvSpPr>
          <p:nvPr/>
        </p:nvSpPr>
        <p:spPr bwMode="auto">
          <a:xfrm>
            <a:off x="179388" y="44133"/>
            <a:ext cx="8596312" cy="7352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lnSpc>
                <a:spcPct val="105000"/>
              </a:lnSpc>
            </a:pPr>
            <a:r>
              <a:rPr kumimoji="1" lang="en-US" altLang="zh-CN" sz="2400" i="1" dirty="0">
                <a:solidFill>
                  <a:schemeClr val="tx2"/>
                </a:solidFill>
                <a:latin typeface="Times New Roman" panose="02020603050405020304" pitchFamily="18" charset="0"/>
                <a:ea typeface="宋体" panose="02010600030101010101" pitchFamily="2" charset="-122"/>
              </a:rPr>
              <a:t>        </a:t>
            </a:r>
            <a:r>
              <a:rPr kumimoji="1" lang="en-US" altLang="zh-CN" sz="2400" i="1" dirty="0" err="1">
                <a:solidFill>
                  <a:schemeClr val="tx2"/>
                </a:solidFill>
                <a:latin typeface="Times New Roman" panose="02020603050405020304" pitchFamily="18" charset="0"/>
                <a:ea typeface="仿宋_GB2312" pitchFamily="49" charset="-122"/>
              </a:rPr>
              <a:t>UpdateTree</a:t>
            </a:r>
            <a:r>
              <a:rPr kumimoji="1" lang="en-US" altLang="zh-CN" sz="2400" i="1" dirty="0">
                <a:solidFill>
                  <a:schemeClr val="tx2"/>
                </a:solidFill>
                <a:latin typeface="Times New Roman" panose="02020603050405020304" pitchFamily="18" charset="0"/>
                <a:ea typeface="仿宋_GB2312" pitchFamily="49" charset="-122"/>
              </a:rPr>
              <a:t> </a:t>
            </a:r>
            <a:r>
              <a:rPr kumimoji="1" lang="en-US" altLang="zh-CN" sz="2400" dirty="0">
                <a:solidFill>
                  <a:schemeClr val="tx2"/>
                </a:solidFill>
                <a:latin typeface="Times New Roman" panose="02020603050405020304" pitchFamily="18" charset="0"/>
                <a:ea typeface="仿宋_GB2312" pitchFamily="49" charset="-122"/>
              </a:rPr>
              <a:t>( </a:t>
            </a:r>
            <a:r>
              <a:rPr kumimoji="1" lang="en-US" altLang="zh-CN" sz="2400" i="1" dirty="0">
                <a:solidFill>
                  <a:schemeClr val="tx2"/>
                </a:solidFill>
                <a:latin typeface="Times New Roman" panose="02020603050405020304" pitchFamily="18" charset="0"/>
                <a:ea typeface="仿宋_GB2312" pitchFamily="49" charset="-122"/>
              </a:rPr>
              <a:t>tree</a:t>
            </a:r>
            <a:r>
              <a:rPr kumimoji="1" lang="en-US" altLang="zh-CN" sz="2400" dirty="0">
                <a:solidFill>
                  <a:schemeClr val="tx2"/>
                </a:solidFill>
                <a:latin typeface="Times New Roman" panose="02020603050405020304" pitchFamily="18" charset="0"/>
                <a:ea typeface="仿宋_GB2312" pitchFamily="49" charset="-122"/>
              </a:rPr>
              <a:t>, </a:t>
            </a:r>
            <a:r>
              <a:rPr kumimoji="1" lang="en-US" altLang="zh-CN" sz="2400" i="1" dirty="0">
                <a:solidFill>
                  <a:schemeClr val="tx2"/>
                </a:solidFill>
                <a:latin typeface="Times New Roman" panose="02020603050405020304" pitchFamily="18" charset="0"/>
                <a:ea typeface="仿宋_GB2312" pitchFamily="49" charset="-122"/>
              </a:rPr>
              <a:t>tree</a:t>
            </a:r>
            <a:r>
              <a:rPr kumimoji="1" lang="en-US" altLang="zh-CN" sz="2400" dirty="0">
                <a:solidFill>
                  <a:schemeClr val="tx2"/>
                </a:solidFill>
                <a:latin typeface="Times New Roman" panose="02020603050405020304" pitchFamily="18" charset="0"/>
                <a:ea typeface="仿宋_GB2312" pitchFamily="49" charset="-122"/>
              </a:rPr>
              <a:t>[0].</a:t>
            </a:r>
            <a:r>
              <a:rPr kumimoji="1" lang="en-US" altLang="zh-CN" sz="2400" i="1" dirty="0">
                <a:solidFill>
                  <a:schemeClr val="tx2"/>
                </a:solidFill>
                <a:latin typeface="Times New Roman" panose="02020603050405020304" pitchFamily="18" charset="0"/>
                <a:ea typeface="仿宋_GB2312" pitchFamily="49" charset="-122"/>
              </a:rPr>
              <a:t>index </a:t>
            </a:r>
            <a:r>
              <a:rPr kumimoji="1" lang="en-US" altLang="zh-CN" sz="2400" dirty="0">
                <a:solidFill>
                  <a:schemeClr val="tx2"/>
                </a:solidFill>
                <a:latin typeface="Times New Roman" panose="02020603050405020304" pitchFamily="18" charset="0"/>
                <a:ea typeface="仿宋_GB2312" pitchFamily="49" charset="-122"/>
              </a:rPr>
              <a:t>)</a:t>
            </a:r>
            <a:r>
              <a:rPr kumimoji="1" lang="en-US" altLang="zh-CN" sz="2400" b="1" dirty="0">
                <a:solidFill>
                  <a:schemeClr val="tx2"/>
                </a:solidFill>
                <a:latin typeface="Times New Roman" panose="02020603050405020304" pitchFamily="18" charset="0"/>
                <a:ea typeface="仿宋_GB2312" pitchFamily="49" charset="-122"/>
              </a:rPr>
              <a:t>;    </a:t>
            </a:r>
            <a:r>
              <a:rPr kumimoji="1" lang="en-US" altLang="zh-CN" sz="2400" b="1" dirty="0">
                <a:solidFill>
                  <a:srgbClr val="0000FF"/>
                </a:solidFill>
                <a:latin typeface="Times New Roman" panose="02020603050405020304" pitchFamily="18" charset="0"/>
                <a:ea typeface="仿宋_GB2312" pitchFamily="49" charset="-122"/>
              </a:rPr>
              <a:t>//</a:t>
            </a:r>
            <a:r>
              <a:rPr kumimoji="1" lang="zh-CN" altLang="en-US" sz="2400" b="1" dirty="0">
                <a:solidFill>
                  <a:srgbClr val="0000FF"/>
                </a:solidFill>
                <a:latin typeface="Times New Roman" panose="02020603050405020304" pitchFamily="18" charset="0"/>
                <a:ea typeface="仿宋_GB2312" pitchFamily="49" charset="-122"/>
              </a:rPr>
              <a:t>调整</a:t>
            </a:r>
            <a:endParaRPr kumimoji="1" lang="zh-CN" altLang="en-US" sz="2400" b="1" dirty="0">
              <a:solidFill>
                <a:schemeClr val="tx2"/>
              </a:solidFill>
              <a:latin typeface="Times New Roman" panose="02020603050405020304" pitchFamily="18" charset="0"/>
              <a:ea typeface="仿宋_GB2312" pitchFamily="49" charset="-122"/>
            </a:endParaRPr>
          </a:p>
          <a:p>
            <a:pPr eaLnBrk="0" hangingPunct="0">
              <a:lnSpc>
                <a:spcPct val="105000"/>
              </a:lnSpc>
            </a:pPr>
            <a:r>
              <a:rPr kumimoji="1" lang="zh-CN" altLang="en-US" sz="2400" dirty="0">
                <a:solidFill>
                  <a:schemeClr val="tx2"/>
                </a:solidFill>
                <a:latin typeface="Times New Roman" panose="02020603050405020304" pitchFamily="18" charset="0"/>
                <a:ea typeface="仿宋_GB2312" pitchFamily="49" charset="-122"/>
              </a:rPr>
              <a:t>    </a:t>
            </a:r>
            <a:r>
              <a:rPr kumimoji="1" lang="en-US" altLang="zh-CN" sz="2400" b="1" dirty="0">
                <a:solidFill>
                  <a:schemeClr val="tx2"/>
                </a:solidFill>
                <a:latin typeface="Times New Roman" panose="02020603050405020304" pitchFamily="18" charset="0"/>
                <a:ea typeface="仿宋_GB2312" pitchFamily="49" charset="-122"/>
              </a:rPr>
              <a:t>}</a:t>
            </a:r>
            <a:endParaRPr kumimoji="1" lang="en-US" altLang="zh-CN" sz="2400" dirty="0">
              <a:solidFill>
                <a:schemeClr val="tx2"/>
              </a:solidFill>
              <a:latin typeface="Times New Roman" panose="02020603050405020304" pitchFamily="18" charset="0"/>
              <a:ea typeface="仿宋_GB2312" pitchFamily="49" charset="-122"/>
            </a:endParaRPr>
          </a:p>
          <a:p>
            <a:pPr eaLnBrk="0" hangingPunct="0">
              <a:lnSpc>
                <a:spcPct val="105000"/>
              </a:lnSpc>
            </a:pPr>
            <a:r>
              <a:rPr kumimoji="1" lang="en-US" altLang="zh-CN" sz="2400" dirty="0">
                <a:solidFill>
                  <a:schemeClr val="tx2"/>
                </a:solidFill>
                <a:latin typeface="Times New Roman" panose="02020603050405020304" pitchFamily="18" charset="0"/>
                <a:ea typeface="仿宋_GB2312" pitchFamily="49" charset="-122"/>
              </a:rPr>
              <a:t>    </a:t>
            </a:r>
            <a:r>
              <a:rPr kumimoji="1" lang="en-US" altLang="zh-CN" sz="2400" i="1" dirty="0">
                <a:solidFill>
                  <a:schemeClr val="tx2"/>
                </a:solidFill>
                <a:latin typeface="Times New Roman" panose="02020603050405020304" pitchFamily="18" charset="0"/>
                <a:ea typeface="仿宋_GB2312" pitchFamily="49" charset="-122"/>
              </a:rPr>
              <a:t>r</a:t>
            </a:r>
            <a:r>
              <a:rPr kumimoji="1" lang="en-US" altLang="zh-CN" sz="2400" dirty="0">
                <a:solidFill>
                  <a:schemeClr val="tx2"/>
                </a:solidFill>
                <a:latin typeface="Times New Roman" panose="02020603050405020304" pitchFamily="18" charset="0"/>
                <a:ea typeface="仿宋_GB2312" pitchFamily="49" charset="-122"/>
              </a:rPr>
              <a:t>[</a:t>
            </a:r>
            <a:r>
              <a:rPr kumimoji="1" lang="en-US" altLang="zh-CN" sz="2400" i="1" dirty="0">
                <a:solidFill>
                  <a:schemeClr val="tx2"/>
                </a:solidFill>
                <a:latin typeface="Times New Roman" panose="02020603050405020304" pitchFamily="18" charset="0"/>
                <a:ea typeface="仿宋_GB2312" pitchFamily="49" charset="-122"/>
              </a:rPr>
              <a:t>n</a:t>
            </a:r>
            <a:r>
              <a:rPr kumimoji="1" lang="en-US" altLang="zh-CN" sz="2400" dirty="0">
                <a:solidFill>
                  <a:schemeClr val="tx2"/>
                </a:solidFill>
                <a:latin typeface="仿宋_GB2312" pitchFamily="49" charset="-122"/>
                <a:ea typeface="仿宋_GB2312" pitchFamily="49" charset="-122"/>
              </a:rPr>
              <a:t>-</a:t>
            </a:r>
            <a:r>
              <a:rPr kumimoji="1" lang="en-US" altLang="zh-CN" sz="2400" dirty="0">
                <a:solidFill>
                  <a:schemeClr val="tx2"/>
                </a:solidFill>
                <a:latin typeface="Times New Roman" panose="02020603050405020304" pitchFamily="18" charset="0"/>
                <a:ea typeface="仿宋_GB2312" pitchFamily="49" charset="-122"/>
              </a:rPr>
              <a:t>1] = </a:t>
            </a:r>
            <a:r>
              <a:rPr kumimoji="1" lang="en-US" altLang="zh-CN" sz="2400" i="1" dirty="0">
                <a:solidFill>
                  <a:schemeClr val="tx2"/>
                </a:solidFill>
                <a:latin typeface="Times New Roman" panose="02020603050405020304" pitchFamily="18" charset="0"/>
                <a:ea typeface="仿宋_GB2312" pitchFamily="49" charset="-122"/>
              </a:rPr>
              <a:t>tree</a:t>
            </a:r>
            <a:r>
              <a:rPr kumimoji="1" lang="en-US" altLang="zh-CN" sz="2400" dirty="0">
                <a:solidFill>
                  <a:schemeClr val="tx2"/>
                </a:solidFill>
                <a:latin typeface="Times New Roman" panose="02020603050405020304" pitchFamily="18" charset="0"/>
                <a:ea typeface="仿宋_GB2312" pitchFamily="49" charset="-122"/>
              </a:rPr>
              <a:t>[0].</a:t>
            </a:r>
            <a:r>
              <a:rPr kumimoji="1" lang="en-US" altLang="zh-CN" sz="2400" i="1" dirty="0">
                <a:solidFill>
                  <a:schemeClr val="tx2"/>
                </a:solidFill>
                <a:latin typeface="Times New Roman" panose="02020603050405020304" pitchFamily="18" charset="0"/>
                <a:ea typeface="仿宋_GB2312" pitchFamily="49" charset="-122"/>
              </a:rPr>
              <a:t>data</a:t>
            </a:r>
            <a:r>
              <a:rPr kumimoji="1" lang="en-US" altLang="zh-CN" sz="2400" b="1" dirty="0">
                <a:solidFill>
                  <a:schemeClr val="tx2"/>
                </a:solidFill>
                <a:latin typeface="Times New Roman" panose="02020603050405020304" pitchFamily="18" charset="0"/>
                <a:ea typeface="仿宋_GB2312" pitchFamily="49" charset="-122"/>
              </a:rPr>
              <a:t>;       </a:t>
            </a:r>
            <a:endParaRPr kumimoji="1" lang="en-US" altLang="zh-CN" sz="2400" dirty="0">
              <a:solidFill>
                <a:schemeClr val="tx2"/>
              </a:solidFill>
              <a:latin typeface="Times New Roman" panose="02020603050405020304" pitchFamily="18" charset="0"/>
              <a:ea typeface="仿宋_GB2312" pitchFamily="49" charset="-122"/>
            </a:endParaRPr>
          </a:p>
          <a:p>
            <a:pPr eaLnBrk="0" hangingPunct="0">
              <a:lnSpc>
                <a:spcPct val="105000"/>
              </a:lnSpc>
            </a:pPr>
            <a:r>
              <a:rPr kumimoji="1" lang="en-US" altLang="zh-CN" sz="2400" b="1" dirty="0">
                <a:solidFill>
                  <a:schemeClr val="tx2"/>
                </a:solidFill>
                <a:latin typeface="Times New Roman" panose="02020603050405020304" pitchFamily="18" charset="0"/>
                <a:ea typeface="仿宋_GB2312" pitchFamily="49" charset="-122"/>
              </a:rPr>
              <a:t>}</a:t>
            </a:r>
            <a:endParaRPr kumimoji="1" lang="en-US" altLang="zh-CN" sz="2400" dirty="0">
              <a:solidFill>
                <a:schemeClr val="tx2"/>
              </a:solidFill>
              <a:latin typeface="Times New Roman" panose="02020603050405020304" pitchFamily="18" charset="0"/>
              <a:ea typeface="仿宋_GB2312" pitchFamily="49" charset="-122"/>
            </a:endParaRPr>
          </a:p>
          <a:p>
            <a:pPr eaLnBrk="0" hangingPunct="0">
              <a:lnSpc>
                <a:spcPct val="65000"/>
              </a:lnSpc>
            </a:pPr>
            <a:endParaRPr kumimoji="1" lang="en-US" altLang="zh-CN" sz="2400" dirty="0">
              <a:solidFill>
                <a:schemeClr val="tx2"/>
              </a:solidFill>
              <a:latin typeface="Times New Roman" panose="02020603050405020304" pitchFamily="18" charset="0"/>
              <a:ea typeface="仿宋_GB2312" pitchFamily="49" charset="-122"/>
            </a:endParaRPr>
          </a:p>
          <a:p>
            <a:pPr>
              <a:lnSpc>
                <a:spcPct val="105000"/>
              </a:lnSpc>
            </a:pPr>
            <a:r>
              <a:rPr kumimoji="1" lang="zh-CN" altLang="en-US" sz="2800" b="1" dirty="0">
                <a:latin typeface="Times New Roman" panose="02020603050405020304" pitchFamily="18" charset="0"/>
                <a:ea typeface="仿宋_GB2312" pitchFamily="49" charset="-122"/>
              </a:rPr>
              <a:t>锦标</a:t>
            </a:r>
            <a:r>
              <a:rPr kumimoji="1" lang="en-US" altLang="zh-CN" sz="2800" b="1" dirty="0">
                <a:latin typeface="Times New Roman" panose="02020603050405020304" pitchFamily="18" charset="0"/>
                <a:ea typeface="仿宋_GB2312" pitchFamily="49" charset="-122"/>
              </a:rPr>
              <a:t>0</a:t>
            </a:r>
            <a:r>
              <a:rPr kumimoji="1" lang="zh-CN" altLang="en-US" sz="2800" b="1" dirty="0">
                <a:latin typeface="Times New Roman" panose="02020603050405020304" pitchFamily="18" charset="0"/>
                <a:ea typeface="仿宋_GB2312" pitchFamily="49" charset="-122"/>
              </a:rPr>
              <a:t>赛排序中的调整算法	</a:t>
            </a:r>
            <a:endParaRPr kumimoji="1" lang="zh-CN" altLang="en-US" sz="2800" b="1" dirty="0">
              <a:solidFill>
                <a:schemeClr val="tx2"/>
              </a:solidFill>
              <a:latin typeface="Times New Roman" panose="02020603050405020304" pitchFamily="18" charset="0"/>
              <a:ea typeface="仿宋_GB2312" pitchFamily="49" charset="-122"/>
            </a:endParaRPr>
          </a:p>
          <a:p>
            <a:pPr eaLnBrk="0" hangingPunct="0">
              <a:lnSpc>
                <a:spcPct val="105000"/>
              </a:lnSpc>
            </a:pPr>
            <a:r>
              <a:rPr kumimoji="1" lang="en-US" altLang="zh-CN" sz="2400" b="1" dirty="0">
                <a:solidFill>
                  <a:schemeClr val="tx2"/>
                </a:solidFill>
                <a:latin typeface="Times New Roman" panose="02020603050405020304" pitchFamily="18" charset="0"/>
                <a:ea typeface="仿宋_GB2312" pitchFamily="49" charset="-122"/>
              </a:rPr>
              <a:t>template &lt;class Type&gt; </a:t>
            </a:r>
          </a:p>
          <a:p>
            <a:pPr eaLnBrk="0" hangingPunct="0">
              <a:lnSpc>
                <a:spcPct val="105000"/>
              </a:lnSpc>
            </a:pPr>
            <a:r>
              <a:rPr kumimoji="1" lang="en-US" altLang="zh-CN" sz="2400" b="1" dirty="0">
                <a:solidFill>
                  <a:schemeClr val="tx2"/>
                </a:solidFill>
                <a:latin typeface="Times New Roman" panose="02020603050405020304" pitchFamily="18" charset="0"/>
                <a:ea typeface="仿宋_GB2312" pitchFamily="49" charset="-122"/>
              </a:rPr>
              <a:t>void </a:t>
            </a:r>
            <a:r>
              <a:rPr kumimoji="1" lang="en-US" altLang="zh-CN" sz="2400" i="1" dirty="0" err="1">
                <a:solidFill>
                  <a:schemeClr val="tx2"/>
                </a:solidFill>
                <a:latin typeface="Times New Roman" panose="02020603050405020304" pitchFamily="18" charset="0"/>
                <a:ea typeface="仿宋_GB2312" pitchFamily="49" charset="-122"/>
              </a:rPr>
              <a:t>UpdateTree</a:t>
            </a:r>
            <a:r>
              <a:rPr kumimoji="1" lang="en-US" altLang="zh-CN" sz="2400" i="1" dirty="0">
                <a:solidFill>
                  <a:schemeClr val="tx2"/>
                </a:solidFill>
                <a:latin typeface="Times New Roman" panose="02020603050405020304" pitchFamily="18" charset="0"/>
                <a:ea typeface="仿宋_GB2312" pitchFamily="49" charset="-122"/>
              </a:rPr>
              <a:t> </a:t>
            </a:r>
            <a:r>
              <a:rPr kumimoji="1" lang="en-US" altLang="zh-CN" sz="2400" dirty="0">
                <a:solidFill>
                  <a:schemeClr val="tx2"/>
                </a:solidFill>
                <a:latin typeface="Times New Roman" panose="02020603050405020304" pitchFamily="18" charset="0"/>
                <a:ea typeface="仿宋_GB2312" pitchFamily="49" charset="-122"/>
              </a:rPr>
              <a:t>( </a:t>
            </a:r>
            <a:r>
              <a:rPr kumimoji="1" lang="en-US" altLang="zh-CN" sz="2400" i="1" dirty="0" err="1">
                <a:solidFill>
                  <a:schemeClr val="tx2"/>
                </a:solidFill>
                <a:latin typeface="Times New Roman" panose="02020603050405020304" pitchFamily="18" charset="0"/>
                <a:ea typeface="仿宋_GB2312" pitchFamily="49" charset="-122"/>
              </a:rPr>
              <a:t>DataNode</a:t>
            </a:r>
            <a:r>
              <a:rPr kumimoji="1" lang="en-US" altLang="zh-CN" sz="2400" b="1" dirty="0">
                <a:solidFill>
                  <a:schemeClr val="tx2"/>
                </a:solidFill>
                <a:latin typeface="Times New Roman" panose="02020603050405020304" pitchFamily="18" charset="0"/>
                <a:ea typeface="仿宋_GB2312" pitchFamily="49" charset="-122"/>
              </a:rPr>
              <a:t>&lt;Type&gt;</a:t>
            </a:r>
            <a:r>
              <a:rPr kumimoji="1" lang="en-US" altLang="zh-CN" sz="2400" dirty="0">
                <a:solidFill>
                  <a:schemeClr val="tx2"/>
                </a:solidFill>
                <a:latin typeface="Times New Roman" panose="02020603050405020304" pitchFamily="18" charset="0"/>
                <a:ea typeface="仿宋_GB2312" pitchFamily="49" charset="-122"/>
              </a:rPr>
              <a:t> *</a:t>
            </a:r>
            <a:r>
              <a:rPr kumimoji="1" lang="en-US" altLang="zh-CN" sz="2400" i="1" dirty="0">
                <a:solidFill>
                  <a:schemeClr val="tx2"/>
                </a:solidFill>
                <a:latin typeface="Times New Roman" panose="02020603050405020304" pitchFamily="18" charset="0"/>
                <a:ea typeface="仿宋_GB2312" pitchFamily="49" charset="-122"/>
              </a:rPr>
              <a:t>tree</a:t>
            </a:r>
            <a:r>
              <a:rPr kumimoji="1" lang="en-US" altLang="zh-CN" sz="2400" dirty="0">
                <a:solidFill>
                  <a:schemeClr val="tx2"/>
                </a:solidFill>
                <a:latin typeface="Times New Roman" panose="02020603050405020304" pitchFamily="18" charset="0"/>
                <a:ea typeface="仿宋_GB2312" pitchFamily="49" charset="-122"/>
              </a:rPr>
              <a:t>, </a:t>
            </a:r>
            <a:r>
              <a:rPr kumimoji="1" lang="en-US" altLang="zh-CN" sz="2400" b="1" dirty="0" err="1">
                <a:solidFill>
                  <a:schemeClr val="tx2"/>
                </a:solidFill>
                <a:latin typeface="Times New Roman" panose="02020603050405020304" pitchFamily="18" charset="0"/>
                <a:ea typeface="仿宋_GB2312" pitchFamily="49" charset="-122"/>
              </a:rPr>
              <a:t>int</a:t>
            </a:r>
            <a:r>
              <a:rPr kumimoji="1" lang="en-US" altLang="zh-CN" sz="2400" b="1" dirty="0">
                <a:solidFill>
                  <a:schemeClr val="tx2"/>
                </a:solidFill>
                <a:latin typeface="Times New Roman" panose="02020603050405020304" pitchFamily="18" charset="0"/>
                <a:ea typeface="仿宋_GB2312" pitchFamily="49" charset="-122"/>
              </a:rPr>
              <a:t> </a:t>
            </a:r>
            <a:r>
              <a:rPr kumimoji="1" lang="en-US" altLang="zh-CN" sz="2400" i="1" dirty="0" err="1">
                <a:solidFill>
                  <a:schemeClr val="tx2"/>
                </a:solidFill>
                <a:latin typeface="Times New Roman" panose="02020603050405020304" pitchFamily="18" charset="0"/>
                <a:ea typeface="仿宋_GB2312" pitchFamily="49" charset="-122"/>
              </a:rPr>
              <a:t>i</a:t>
            </a:r>
            <a:r>
              <a:rPr kumimoji="1" lang="en-US" altLang="zh-CN" sz="2400" dirty="0">
                <a:solidFill>
                  <a:schemeClr val="tx2"/>
                </a:solidFill>
                <a:latin typeface="Times New Roman" panose="02020603050405020304" pitchFamily="18" charset="0"/>
                <a:ea typeface="仿宋_GB2312" pitchFamily="49" charset="-122"/>
              </a:rPr>
              <a:t> ) </a:t>
            </a:r>
            <a:r>
              <a:rPr kumimoji="1" lang="en-US" altLang="zh-CN" sz="2400" b="1" dirty="0">
                <a:solidFill>
                  <a:schemeClr val="tx2"/>
                </a:solidFill>
                <a:latin typeface="Times New Roman" panose="02020603050405020304" pitchFamily="18" charset="0"/>
                <a:ea typeface="仿宋_GB2312" pitchFamily="49" charset="-122"/>
              </a:rPr>
              <a:t>{</a:t>
            </a:r>
          </a:p>
          <a:p>
            <a:pPr eaLnBrk="0" hangingPunct="0">
              <a:lnSpc>
                <a:spcPct val="95000"/>
              </a:lnSpc>
            </a:pPr>
            <a:r>
              <a:rPr kumimoji="1" lang="en-US" altLang="zh-CN" sz="2400" b="1" dirty="0">
                <a:solidFill>
                  <a:schemeClr val="tx2"/>
                </a:solidFill>
                <a:latin typeface="Times New Roman" panose="02020603050405020304" pitchFamily="18" charset="0"/>
                <a:ea typeface="宋体" panose="02010600030101010101" pitchFamily="2" charset="-122"/>
                <a:sym typeface="+mn-ea"/>
              </a:rPr>
              <a:t>    </a:t>
            </a:r>
            <a:r>
              <a:rPr kumimoji="1" lang="en-US" altLang="zh-CN" sz="2400" dirty="0">
                <a:solidFill>
                  <a:schemeClr val="tx2"/>
                </a:solidFill>
                <a:latin typeface="Times New Roman" panose="02020603050405020304" pitchFamily="18" charset="0"/>
                <a:ea typeface="宋体" panose="02010600030101010101" pitchFamily="2" charset="-122"/>
                <a:sym typeface="+mn-ea"/>
              </a:rPr>
              <a:t>tree[i]=MAX;</a:t>
            </a:r>
            <a:endParaRPr kumimoji="1" lang="en-US" altLang="zh-CN" sz="2400" b="1" dirty="0">
              <a:solidFill>
                <a:schemeClr val="tx2"/>
              </a:solidFill>
              <a:latin typeface="Times New Roman" panose="02020603050405020304" pitchFamily="18" charset="0"/>
              <a:ea typeface="宋体" panose="02010600030101010101" pitchFamily="2" charset="-122"/>
              <a:sym typeface="+mn-ea"/>
            </a:endParaRPr>
          </a:p>
          <a:p>
            <a:pPr eaLnBrk="0" hangingPunct="0">
              <a:lnSpc>
                <a:spcPct val="95000"/>
              </a:lnSpc>
            </a:pPr>
            <a:r>
              <a:rPr kumimoji="1" lang="en-US" altLang="zh-CN" sz="2400" b="1" dirty="0">
                <a:solidFill>
                  <a:schemeClr val="tx2"/>
                </a:solidFill>
                <a:latin typeface="Times New Roman" panose="02020603050405020304" pitchFamily="18" charset="0"/>
                <a:ea typeface="宋体" panose="02010600030101010101" pitchFamily="2" charset="-122"/>
                <a:sym typeface="+mn-ea"/>
              </a:rPr>
              <a:t>    while </a:t>
            </a:r>
            <a:r>
              <a:rPr kumimoji="1" lang="en-US" altLang="zh-CN" sz="2400" dirty="0">
                <a:solidFill>
                  <a:schemeClr val="tx2"/>
                </a:solidFill>
                <a:latin typeface="Times New Roman" panose="02020603050405020304" pitchFamily="18" charset="0"/>
                <a:ea typeface="宋体" panose="02010600030101010101" pitchFamily="2" charset="-122"/>
                <a:sym typeface="+mn-ea"/>
              </a:rPr>
              <a:t>( </a:t>
            </a:r>
            <a:r>
              <a:rPr kumimoji="1" lang="en-US" altLang="zh-CN" sz="2400" i="1" dirty="0" err="1">
                <a:solidFill>
                  <a:schemeClr val="tx2"/>
                </a:solidFill>
                <a:latin typeface="Times New Roman" panose="02020603050405020304" pitchFamily="18" charset="0"/>
                <a:ea typeface="宋体" panose="02010600030101010101" pitchFamily="2" charset="-122"/>
                <a:sym typeface="+mn-ea"/>
              </a:rPr>
              <a:t>i</a:t>
            </a:r>
            <a:r>
              <a:rPr kumimoji="1" lang="en-US" altLang="zh-CN" sz="2400" i="1" dirty="0">
                <a:solidFill>
                  <a:schemeClr val="tx2"/>
                </a:solidFill>
                <a:latin typeface="Times New Roman" panose="02020603050405020304" pitchFamily="18" charset="0"/>
                <a:ea typeface="宋体" panose="02010600030101010101" pitchFamily="2" charset="-122"/>
                <a:sym typeface="+mn-ea"/>
              </a:rPr>
              <a:t> </a:t>
            </a:r>
            <a:r>
              <a:rPr kumimoji="1" lang="en-US" altLang="zh-CN" sz="2400" dirty="0">
                <a:solidFill>
                  <a:schemeClr val="tx2"/>
                </a:solidFill>
                <a:latin typeface="Times New Roman" panose="02020603050405020304" pitchFamily="18" charset="0"/>
                <a:ea typeface="宋体" panose="02010600030101010101" pitchFamily="2" charset="-122"/>
                <a:sym typeface="+mn-ea"/>
              </a:rPr>
              <a:t>) </a:t>
            </a:r>
            <a:r>
              <a:rPr kumimoji="1" lang="en-US" altLang="zh-CN" sz="2400" b="1" dirty="0">
                <a:solidFill>
                  <a:schemeClr val="tx2"/>
                </a:solidFill>
                <a:latin typeface="Times New Roman" panose="02020603050405020304" pitchFamily="18" charset="0"/>
                <a:ea typeface="宋体" panose="02010600030101010101" pitchFamily="2" charset="-122"/>
                <a:sym typeface="+mn-ea"/>
              </a:rPr>
              <a:t>{                             	</a:t>
            </a:r>
            <a:r>
              <a:rPr kumimoji="1" lang="en-US" altLang="zh-CN" sz="2400" b="1" dirty="0">
                <a:solidFill>
                  <a:srgbClr val="0000FF"/>
                </a:solidFill>
                <a:latin typeface="Times New Roman" panose="02020603050405020304" pitchFamily="18" charset="0"/>
                <a:ea typeface="隶书" panose="02010509060101010101" pitchFamily="49" charset="-122"/>
                <a:sym typeface="+mn-ea"/>
              </a:rPr>
              <a:t>//</a:t>
            </a:r>
            <a:r>
              <a:rPr kumimoji="1" lang="zh-CN" altLang="en-US" sz="2400" b="1" dirty="0">
                <a:solidFill>
                  <a:srgbClr val="0000FF"/>
                </a:solidFill>
                <a:latin typeface="Times New Roman" panose="02020603050405020304" pitchFamily="18" charset="0"/>
                <a:ea typeface="仿宋_GB2312" pitchFamily="49" charset="-122"/>
                <a:sym typeface="+mn-ea"/>
              </a:rPr>
              <a:t>直到</a:t>
            </a:r>
            <a:r>
              <a:rPr kumimoji="1" lang="zh-CN" altLang="en-US" sz="2400" b="1" dirty="0">
                <a:solidFill>
                  <a:srgbClr val="0000FF"/>
                </a:solidFill>
                <a:latin typeface="Times New Roman" panose="02020603050405020304" pitchFamily="18" charset="0"/>
                <a:ea typeface="隶书" panose="02010509060101010101" pitchFamily="49" charset="-122"/>
                <a:sym typeface="+mn-ea"/>
              </a:rPr>
              <a:t> </a:t>
            </a:r>
            <a:r>
              <a:rPr kumimoji="1" lang="en-US" altLang="zh-CN" sz="2400" b="1" i="1" dirty="0" err="1">
                <a:solidFill>
                  <a:srgbClr val="0000FF"/>
                </a:solidFill>
                <a:latin typeface="Times New Roman" panose="02020603050405020304" pitchFamily="18" charset="0"/>
                <a:ea typeface="隶书" panose="02010509060101010101" pitchFamily="49" charset="-122"/>
                <a:sym typeface="+mn-ea"/>
              </a:rPr>
              <a:t>i</a:t>
            </a:r>
            <a:r>
              <a:rPr kumimoji="1" lang="en-US" altLang="zh-CN" sz="2400" b="1" dirty="0">
                <a:solidFill>
                  <a:srgbClr val="0000FF"/>
                </a:solidFill>
                <a:latin typeface="Times New Roman" panose="02020603050405020304" pitchFamily="18" charset="0"/>
                <a:ea typeface="隶书" panose="02010509060101010101" pitchFamily="49" charset="-122"/>
                <a:sym typeface="+mn-ea"/>
              </a:rPr>
              <a:t>==0</a:t>
            </a:r>
            <a:endParaRPr kumimoji="1" lang="en-US" altLang="zh-CN" sz="2400" dirty="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en-US" altLang="zh-CN" sz="2400" dirty="0">
                <a:solidFill>
                  <a:schemeClr val="tx2"/>
                </a:solidFill>
                <a:latin typeface="Times New Roman" panose="02020603050405020304" pitchFamily="18" charset="0"/>
                <a:ea typeface="宋体" panose="02010600030101010101" pitchFamily="2" charset="-122"/>
                <a:sym typeface="+mn-ea"/>
              </a:rPr>
              <a:t>         </a:t>
            </a:r>
            <a:r>
              <a:rPr kumimoji="1" lang="en-US" altLang="zh-CN" sz="2400" b="1" dirty="0">
                <a:solidFill>
                  <a:schemeClr val="tx2"/>
                </a:solidFill>
                <a:latin typeface="Times New Roman" panose="02020603050405020304" pitchFamily="18" charset="0"/>
                <a:ea typeface="宋体" panose="02010600030101010101" pitchFamily="2" charset="-122"/>
                <a:sym typeface="+mn-ea"/>
              </a:rPr>
              <a:t>if</a:t>
            </a:r>
            <a:r>
              <a:rPr kumimoji="1" lang="en-US" altLang="zh-CN" sz="2400" dirty="0">
                <a:solidFill>
                  <a:schemeClr val="tx2"/>
                </a:solidFill>
                <a:latin typeface="Times New Roman" panose="02020603050405020304" pitchFamily="18" charset="0"/>
                <a:ea typeface="宋体" panose="02010600030101010101" pitchFamily="2" charset="-122"/>
                <a:sym typeface="+mn-ea"/>
              </a:rPr>
              <a:t> ( </a:t>
            </a:r>
            <a:r>
              <a:rPr kumimoji="1" lang="en-US" altLang="zh-CN" sz="2400" i="1" dirty="0" err="1">
                <a:solidFill>
                  <a:schemeClr val="tx2"/>
                </a:solidFill>
                <a:latin typeface="Times New Roman" panose="02020603050405020304" pitchFamily="18" charset="0"/>
                <a:ea typeface="宋体" panose="02010600030101010101" pitchFamily="2" charset="-122"/>
                <a:sym typeface="+mn-ea"/>
              </a:rPr>
              <a:t>i</a:t>
            </a:r>
            <a:r>
              <a:rPr kumimoji="1" lang="en-US" altLang="zh-CN" sz="2400" dirty="0">
                <a:solidFill>
                  <a:schemeClr val="tx2"/>
                </a:solidFill>
                <a:latin typeface="Times New Roman" panose="02020603050405020304" pitchFamily="18" charset="0"/>
                <a:ea typeface="宋体" panose="02010600030101010101" pitchFamily="2" charset="-122"/>
                <a:sym typeface="+mn-ea"/>
              </a:rPr>
              <a:t> %2 </a:t>
            </a:r>
            <a:r>
              <a:rPr kumimoji="1" lang="en-US" altLang="zh-CN" sz="2400" i="1" dirty="0">
                <a:solidFill>
                  <a:schemeClr val="tx2"/>
                </a:solidFill>
                <a:latin typeface="Times New Roman" panose="02020603050405020304" pitchFamily="18" charset="0"/>
                <a:ea typeface="宋体" panose="02010600030101010101" pitchFamily="2" charset="-122"/>
                <a:sym typeface="+mn-ea"/>
              </a:rPr>
              <a:t>==</a:t>
            </a:r>
            <a:r>
              <a:rPr kumimoji="1" lang="en-US" altLang="zh-CN" sz="2400" dirty="0">
                <a:solidFill>
                  <a:schemeClr val="tx2"/>
                </a:solidFill>
                <a:latin typeface="Times New Roman" panose="02020603050405020304" pitchFamily="18" charset="0"/>
                <a:ea typeface="宋体" panose="02010600030101010101" pitchFamily="2" charset="-122"/>
                <a:sym typeface="+mn-ea"/>
              </a:rPr>
              <a:t> 0) </a:t>
            </a:r>
            <a:r>
              <a:rPr kumimoji="1" lang="en-US" altLang="zh-CN" sz="2400" i="1" dirty="0">
                <a:solidFill>
                  <a:schemeClr val="tx2"/>
                </a:solidFill>
                <a:latin typeface="Times New Roman" panose="02020603050405020304" pitchFamily="18" charset="0"/>
                <a:ea typeface="宋体" panose="02010600030101010101" pitchFamily="2" charset="-122"/>
                <a:sym typeface="+mn-ea"/>
              </a:rPr>
              <a:t>j</a:t>
            </a:r>
            <a:r>
              <a:rPr kumimoji="1" lang="en-US" altLang="zh-CN" sz="2400" dirty="0">
                <a:solidFill>
                  <a:schemeClr val="tx2"/>
                </a:solidFill>
                <a:latin typeface="Times New Roman" panose="02020603050405020304" pitchFamily="18" charset="0"/>
                <a:ea typeface="宋体" panose="02010600030101010101" pitchFamily="2" charset="-122"/>
                <a:sym typeface="+mn-ea"/>
              </a:rPr>
              <a:t> = </a:t>
            </a:r>
            <a:r>
              <a:rPr kumimoji="1" lang="en-US" altLang="zh-CN" sz="2400" i="1" dirty="0">
                <a:solidFill>
                  <a:schemeClr val="tx2"/>
                </a:solidFill>
                <a:latin typeface="Times New Roman" panose="02020603050405020304" pitchFamily="18" charset="0"/>
                <a:ea typeface="宋体" panose="02010600030101010101" pitchFamily="2" charset="-122"/>
                <a:sym typeface="+mn-ea"/>
              </a:rPr>
              <a:t>i</a:t>
            </a:r>
            <a:r>
              <a:rPr kumimoji="1" lang="en-US" altLang="zh-CN" sz="2400" dirty="0">
                <a:solidFill>
                  <a:schemeClr val="tx2"/>
                </a:solidFill>
                <a:latin typeface="隶书" panose="02010509060101010101" pitchFamily="49" charset="-122"/>
                <a:ea typeface="隶书" panose="02010509060101010101" pitchFamily="49" charset="-122"/>
                <a:sym typeface="+mn-ea"/>
              </a:rPr>
              <a:t>-</a:t>
            </a:r>
            <a:r>
              <a:rPr kumimoji="1" lang="en-US" altLang="zh-CN" sz="2400" dirty="0">
                <a:solidFill>
                  <a:schemeClr val="tx2"/>
                </a:solidFill>
                <a:latin typeface="Times New Roman" panose="02020603050405020304" pitchFamily="18" charset="0"/>
                <a:ea typeface="宋体" panose="02010600030101010101" pitchFamily="2" charset="-122"/>
                <a:sym typeface="+mn-ea"/>
              </a:rPr>
              <a:t>1</a:t>
            </a:r>
            <a:r>
              <a:rPr kumimoji="1" lang="en-US" altLang="zh-CN" sz="2400" b="1" dirty="0">
                <a:solidFill>
                  <a:schemeClr val="tx2"/>
                </a:solidFill>
                <a:latin typeface="Times New Roman" panose="02020603050405020304" pitchFamily="18" charset="0"/>
                <a:ea typeface="宋体" panose="02010600030101010101" pitchFamily="2" charset="-122"/>
                <a:sym typeface="+mn-ea"/>
              </a:rPr>
              <a:t>;   </a:t>
            </a:r>
            <a:r>
              <a:rPr kumimoji="1" lang="zh-CN" altLang="en-US" sz="2400" b="1" dirty="0">
                <a:solidFill>
                  <a:srgbClr val="0000FF"/>
                </a:solidFill>
                <a:latin typeface="Times New Roman" panose="02020603050405020304" pitchFamily="18" charset="0"/>
                <a:ea typeface="仿宋_GB2312" pitchFamily="49" charset="-122"/>
                <a:sym typeface="+mn-ea"/>
              </a:rPr>
              <a:t>//</a:t>
            </a:r>
            <a:r>
              <a:rPr kumimoji="1" lang="zh-CN" altLang="en-US" sz="2400" b="1" i="1" dirty="0">
                <a:solidFill>
                  <a:srgbClr val="0000FF"/>
                </a:solidFill>
                <a:latin typeface="Times New Roman" panose="02020603050405020304" pitchFamily="18" charset="0"/>
                <a:ea typeface="仿宋_GB2312" pitchFamily="49" charset="-122"/>
                <a:sym typeface="+mn-ea"/>
              </a:rPr>
              <a:t>i</a:t>
            </a:r>
            <a:r>
              <a:rPr kumimoji="1" lang="zh-CN" altLang="en-US" sz="2400" b="1" dirty="0">
                <a:solidFill>
                  <a:srgbClr val="0000FF"/>
                </a:solidFill>
                <a:latin typeface="Times New Roman" panose="02020603050405020304" pitchFamily="18" charset="0"/>
                <a:ea typeface="仿宋_GB2312" pitchFamily="49" charset="-122"/>
                <a:sym typeface="+mn-ea"/>
              </a:rPr>
              <a:t>为偶数，对手是左节点</a:t>
            </a:r>
            <a:r>
              <a:rPr kumimoji="1" lang="zh-CN" altLang="en-US" sz="2400" b="1" i="1" dirty="0">
                <a:solidFill>
                  <a:srgbClr val="0000FF"/>
                </a:solidFill>
                <a:latin typeface="Times New Roman" panose="02020603050405020304" pitchFamily="18" charset="0"/>
                <a:ea typeface="仿宋_GB2312" pitchFamily="49" charset="-122"/>
                <a:sym typeface="+mn-ea"/>
              </a:rPr>
              <a:t>j</a:t>
            </a:r>
            <a:endParaRPr kumimoji="1" lang="en-US" altLang="zh-CN" sz="2400" b="1" dirty="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en-US" altLang="zh-CN" sz="2400" b="1" dirty="0">
                <a:solidFill>
                  <a:schemeClr val="tx2"/>
                </a:solidFill>
                <a:latin typeface="Times New Roman" panose="02020603050405020304" pitchFamily="18" charset="0"/>
                <a:ea typeface="宋体" panose="02010600030101010101" pitchFamily="2" charset="-122"/>
                <a:sym typeface="+mn-ea"/>
              </a:rPr>
              <a:t>        </a:t>
            </a:r>
            <a:r>
              <a:rPr kumimoji="1" lang="en-US" altLang="zh-CN" sz="2400" dirty="0">
                <a:solidFill>
                  <a:schemeClr val="tx2"/>
                </a:solidFill>
                <a:latin typeface="Times New Roman" panose="02020603050405020304" pitchFamily="18" charset="0"/>
                <a:ea typeface="宋体" panose="02010600030101010101" pitchFamily="2" charset="-122"/>
                <a:sym typeface="+mn-ea"/>
              </a:rPr>
              <a:t> </a:t>
            </a:r>
            <a:r>
              <a:rPr kumimoji="1" lang="en-US" altLang="zh-CN" sz="2400" b="1" dirty="0">
                <a:solidFill>
                  <a:schemeClr val="tx2"/>
                </a:solidFill>
                <a:latin typeface="Times New Roman" panose="02020603050405020304" pitchFamily="18" charset="0"/>
                <a:ea typeface="宋体" panose="02010600030101010101" pitchFamily="2" charset="-122"/>
                <a:sym typeface="+mn-ea"/>
              </a:rPr>
              <a:t>else</a:t>
            </a:r>
            <a:r>
              <a:rPr kumimoji="1" lang="en-US" altLang="zh-CN" sz="2400" dirty="0">
                <a:solidFill>
                  <a:schemeClr val="tx2"/>
                </a:solidFill>
                <a:latin typeface="Times New Roman" panose="02020603050405020304" pitchFamily="18" charset="0"/>
                <a:ea typeface="宋体" panose="02010600030101010101" pitchFamily="2" charset="-122"/>
                <a:sym typeface="+mn-ea"/>
              </a:rPr>
              <a:t> </a:t>
            </a:r>
            <a:r>
              <a:rPr kumimoji="1" lang="en-US" altLang="zh-CN" sz="2400" i="1" dirty="0">
                <a:solidFill>
                  <a:schemeClr val="tx2"/>
                </a:solidFill>
                <a:latin typeface="Times New Roman" panose="02020603050405020304" pitchFamily="18" charset="0"/>
                <a:ea typeface="宋体" panose="02010600030101010101" pitchFamily="2" charset="-122"/>
                <a:sym typeface="+mn-ea"/>
              </a:rPr>
              <a:t>j</a:t>
            </a:r>
            <a:r>
              <a:rPr kumimoji="1" lang="en-US" altLang="zh-CN" sz="2400" dirty="0">
                <a:solidFill>
                  <a:schemeClr val="tx2"/>
                </a:solidFill>
                <a:latin typeface="Times New Roman" panose="02020603050405020304" pitchFamily="18" charset="0"/>
                <a:ea typeface="宋体" panose="02010600030101010101" pitchFamily="2" charset="-122"/>
                <a:sym typeface="+mn-ea"/>
              </a:rPr>
              <a:t> = </a:t>
            </a:r>
            <a:r>
              <a:rPr kumimoji="1" lang="en-US" altLang="zh-CN" sz="2400" i="1" dirty="0">
                <a:solidFill>
                  <a:schemeClr val="tx2"/>
                </a:solidFill>
                <a:latin typeface="Times New Roman" panose="02020603050405020304" pitchFamily="18" charset="0"/>
                <a:ea typeface="宋体" panose="02010600030101010101" pitchFamily="2" charset="-122"/>
                <a:sym typeface="+mn-ea"/>
              </a:rPr>
              <a:t>i</a:t>
            </a:r>
            <a:r>
              <a:rPr kumimoji="1" lang="en-US" altLang="zh-CN" sz="2400" dirty="0">
                <a:solidFill>
                  <a:schemeClr val="tx2"/>
                </a:solidFill>
                <a:latin typeface="Times New Roman" panose="02020603050405020304" pitchFamily="18" charset="0"/>
                <a:ea typeface="宋体" panose="02010600030101010101" pitchFamily="2" charset="-122"/>
                <a:sym typeface="+mn-ea"/>
              </a:rPr>
              <a:t>+1</a:t>
            </a:r>
            <a:r>
              <a:rPr kumimoji="1" lang="en-US" altLang="zh-CN" sz="2400" b="1" dirty="0">
                <a:solidFill>
                  <a:schemeClr val="tx2"/>
                </a:solidFill>
                <a:latin typeface="Times New Roman" panose="02020603050405020304" pitchFamily="18" charset="0"/>
                <a:ea typeface="宋体" panose="02010600030101010101" pitchFamily="2" charset="-122"/>
                <a:sym typeface="+mn-ea"/>
              </a:rPr>
              <a:t>;                     </a:t>
            </a:r>
            <a:r>
              <a:rPr kumimoji="1" lang="zh-CN" altLang="en-US" sz="2400" b="1" dirty="0">
                <a:solidFill>
                  <a:srgbClr val="0000FF"/>
                </a:solidFill>
                <a:latin typeface="Times New Roman" panose="02020603050405020304" pitchFamily="18" charset="0"/>
                <a:ea typeface="仿宋_GB2312" pitchFamily="49" charset="-122"/>
                <a:sym typeface="+mn-ea"/>
              </a:rPr>
              <a:t>//</a:t>
            </a:r>
            <a:r>
              <a:rPr kumimoji="1" lang="zh-CN" altLang="en-US" sz="2400" b="1" i="1" dirty="0">
                <a:solidFill>
                  <a:srgbClr val="0000FF"/>
                </a:solidFill>
                <a:latin typeface="Times New Roman" panose="02020603050405020304" pitchFamily="18" charset="0"/>
                <a:ea typeface="仿宋_GB2312" pitchFamily="49" charset="-122"/>
                <a:sym typeface="+mn-ea"/>
              </a:rPr>
              <a:t>i</a:t>
            </a:r>
            <a:r>
              <a:rPr kumimoji="1" lang="zh-CN" altLang="en-US" sz="2400" b="1" dirty="0">
                <a:solidFill>
                  <a:srgbClr val="0000FF"/>
                </a:solidFill>
                <a:latin typeface="Times New Roman" panose="02020603050405020304" pitchFamily="18" charset="0"/>
                <a:ea typeface="仿宋_GB2312" pitchFamily="49" charset="-122"/>
                <a:sym typeface="+mn-ea"/>
              </a:rPr>
              <a:t>为奇数，对手是右节点</a:t>
            </a:r>
            <a:r>
              <a:rPr kumimoji="1" lang="zh-CN" altLang="en-US" sz="2400" b="1" i="1" dirty="0">
                <a:solidFill>
                  <a:srgbClr val="0000FF"/>
                </a:solidFill>
                <a:latin typeface="Times New Roman" panose="02020603050405020304" pitchFamily="18" charset="0"/>
                <a:ea typeface="仿宋_GB2312" pitchFamily="49" charset="-122"/>
                <a:sym typeface="+mn-ea"/>
              </a:rPr>
              <a:t>j</a:t>
            </a:r>
            <a:endParaRPr kumimoji="1" lang="en-US" altLang="zh-CN" sz="2400" dirty="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en-US" altLang="zh-CN" sz="2400" dirty="0">
                <a:solidFill>
                  <a:schemeClr val="tx2"/>
                </a:solidFill>
                <a:latin typeface="Times New Roman" panose="02020603050405020304" pitchFamily="18" charset="0"/>
                <a:ea typeface="宋体" panose="02010600030101010101" pitchFamily="2" charset="-122"/>
                <a:sym typeface="+mn-ea"/>
              </a:rPr>
              <a:t>         </a:t>
            </a:r>
            <a:r>
              <a:rPr kumimoji="1" lang="en-US" altLang="zh-CN" sz="2400" b="1" dirty="0">
                <a:solidFill>
                  <a:schemeClr val="tx2"/>
                </a:solidFill>
                <a:latin typeface="Times New Roman" panose="02020603050405020304" pitchFamily="18" charset="0"/>
                <a:ea typeface="宋体" panose="02010600030101010101" pitchFamily="2" charset="-122"/>
                <a:sym typeface="+mn-ea"/>
              </a:rPr>
              <a:t>if </a:t>
            </a:r>
            <a:r>
              <a:rPr kumimoji="1" lang="en-US" altLang="zh-CN" sz="2400" dirty="0">
                <a:solidFill>
                  <a:schemeClr val="tx2"/>
                </a:solidFill>
                <a:latin typeface="Times New Roman" panose="02020603050405020304" pitchFamily="18" charset="0"/>
                <a:ea typeface="宋体" panose="02010600030101010101" pitchFamily="2" charset="-122"/>
                <a:sym typeface="+mn-ea"/>
              </a:rPr>
              <a:t>( </a:t>
            </a:r>
            <a:r>
              <a:rPr kumimoji="1" lang="en-US" altLang="zh-CN" sz="2400" i="1" dirty="0">
                <a:solidFill>
                  <a:schemeClr val="tx2"/>
                </a:solidFill>
                <a:latin typeface="Times New Roman" panose="02020603050405020304" pitchFamily="18" charset="0"/>
                <a:ea typeface="宋体" panose="02010600030101010101" pitchFamily="2" charset="-122"/>
                <a:sym typeface="+mn-ea"/>
              </a:rPr>
              <a:t>tree</a:t>
            </a:r>
            <a:r>
              <a:rPr kumimoji="1" lang="en-US" altLang="zh-CN" sz="2400" dirty="0">
                <a:solidFill>
                  <a:schemeClr val="tx2"/>
                </a:solidFill>
                <a:latin typeface="Times New Roman" panose="02020603050405020304" pitchFamily="18" charset="0"/>
                <a:ea typeface="宋体" panose="02010600030101010101" pitchFamily="2" charset="-122"/>
                <a:sym typeface="+mn-ea"/>
              </a:rPr>
              <a:t>[</a:t>
            </a:r>
            <a:r>
              <a:rPr kumimoji="1" lang="en-US" altLang="zh-CN" sz="2400" i="1" dirty="0" err="1">
                <a:solidFill>
                  <a:schemeClr val="tx2"/>
                </a:solidFill>
                <a:latin typeface="Times New Roman" panose="02020603050405020304" pitchFamily="18" charset="0"/>
                <a:ea typeface="宋体" panose="02010600030101010101" pitchFamily="2" charset="-122"/>
                <a:sym typeface="+mn-ea"/>
              </a:rPr>
              <a:t>i</a:t>
            </a:r>
            <a:r>
              <a:rPr kumimoji="1" lang="en-US" altLang="zh-CN" sz="2400" dirty="0">
                <a:solidFill>
                  <a:schemeClr val="tx2"/>
                </a:solidFill>
                <a:latin typeface="Times New Roman" panose="02020603050405020304" pitchFamily="18" charset="0"/>
                <a:ea typeface="宋体" panose="02010600030101010101" pitchFamily="2" charset="-122"/>
                <a:sym typeface="+mn-ea"/>
              </a:rPr>
              <a:t>].</a:t>
            </a:r>
            <a:r>
              <a:rPr kumimoji="1" lang="en-US" altLang="zh-CN" sz="2400" i="1" dirty="0">
                <a:solidFill>
                  <a:schemeClr val="tx2"/>
                </a:solidFill>
                <a:latin typeface="Times New Roman" panose="02020603050405020304" pitchFamily="18" charset="0"/>
                <a:ea typeface="宋体" panose="02010600030101010101" pitchFamily="2" charset="-122"/>
                <a:sym typeface="+mn-ea"/>
              </a:rPr>
              <a:t>data</a:t>
            </a:r>
            <a:r>
              <a:rPr kumimoji="1" lang="en-US" altLang="zh-CN" sz="2400" dirty="0">
                <a:solidFill>
                  <a:schemeClr val="tx2"/>
                </a:solidFill>
                <a:latin typeface="Times New Roman" panose="02020603050405020304" pitchFamily="18" charset="0"/>
                <a:ea typeface="宋体" panose="02010600030101010101" pitchFamily="2" charset="-122"/>
                <a:sym typeface="+mn-ea"/>
              </a:rPr>
              <a:t> &lt; </a:t>
            </a:r>
            <a:r>
              <a:rPr kumimoji="1" lang="en-US" altLang="zh-CN" sz="2400" i="1" dirty="0">
                <a:solidFill>
                  <a:schemeClr val="tx2"/>
                </a:solidFill>
                <a:latin typeface="Times New Roman" panose="02020603050405020304" pitchFamily="18" charset="0"/>
                <a:ea typeface="宋体" panose="02010600030101010101" pitchFamily="2" charset="-122"/>
                <a:sym typeface="+mn-ea"/>
              </a:rPr>
              <a:t>tree</a:t>
            </a:r>
            <a:r>
              <a:rPr kumimoji="1" lang="en-US" altLang="zh-CN" sz="2400" dirty="0">
                <a:solidFill>
                  <a:schemeClr val="tx2"/>
                </a:solidFill>
                <a:latin typeface="Times New Roman" panose="02020603050405020304" pitchFamily="18" charset="0"/>
                <a:ea typeface="宋体" panose="02010600030101010101" pitchFamily="2" charset="-122"/>
                <a:sym typeface="+mn-ea"/>
              </a:rPr>
              <a:t>[</a:t>
            </a:r>
            <a:r>
              <a:rPr kumimoji="1" lang="en-US" altLang="zh-CN" sz="2400" i="1" dirty="0">
                <a:solidFill>
                  <a:schemeClr val="tx2"/>
                </a:solidFill>
                <a:latin typeface="Times New Roman" panose="02020603050405020304" pitchFamily="18" charset="0"/>
                <a:ea typeface="宋体" panose="02010600030101010101" pitchFamily="2" charset="-122"/>
                <a:sym typeface="+mn-ea"/>
              </a:rPr>
              <a:t>j</a:t>
            </a:r>
            <a:r>
              <a:rPr kumimoji="1" lang="en-US" altLang="zh-CN" sz="2400" dirty="0">
                <a:solidFill>
                  <a:schemeClr val="tx2"/>
                </a:solidFill>
                <a:latin typeface="Times New Roman" panose="02020603050405020304" pitchFamily="18" charset="0"/>
                <a:ea typeface="宋体" panose="02010600030101010101" pitchFamily="2" charset="-122"/>
                <a:sym typeface="+mn-ea"/>
              </a:rPr>
              <a:t>].</a:t>
            </a:r>
            <a:r>
              <a:rPr kumimoji="1" lang="en-US" altLang="zh-CN" sz="2400" i="1" dirty="0">
                <a:solidFill>
                  <a:schemeClr val="tx2"/>
                </a:solidFill>
                <a:latin typeface="Times New Roman" panose="02020603050405020304" pitchFamily="18" charset="0"/>
                <a:ea typeface="宋体" panose="02010600030101010101" pitchFamily="2" charset="-122"/>
                <a:sym typeface="+mn-ea"/>
              </a:rPr>
              <a:t>data </a:t>
            </a:r>
            <a:r>
              <a:rPr kumimoji="1" lang="en-US" altLang="zh-CN" sz="2400" dirty="0">
                <a:solidFill>
                  <a:schemeClr val="tx2"/>
                </a:solidFill>
                <a:latin typeface="Times New Roman" panose="02020603050405020304" pitchFamily="18" charset="0"/>
                <a:ea typeface="宋体" panose="02010600030101010101" pitchFamily="2" charset="-122"/>
                <a:sym typeface="+mn-ea"/>
              </a:rPr>
              <a:t>)     </a:t>
            </a:r>
            <a:r>
              <a:rPr kumimoji="1" lang="en-US" altLang="zh-CN" sz="2400" b="1" dirty="0">
                <a:solidFill>
                  <a:srgbClr val="0000FF"/>
                </a:solidFill>
                <a:latin typeface="Times New Roman" panose="02020603050405020304" pitchFamily="18" charset="0"/>
                <a:ea typeface="仿宋_GB2312" pitchFamily="49" charset="-122"/>
                <a:sym typeface="+mn-ea"/>
              </a:rPr>
              <a:t>//</a:t>
            </a:r>
            <a:r>
              <a:rPr kumimoji="1" lang="zh-CN" altLang="en-US" sz="2400" b="1" dirty="0">
                <a:solidFill>
                  <a:srgbClr val="0000FF"/>
                </a:solidFill>
                <a:latin typeface="Times New Roman" panose="02020603050405020304" pitchFamily="18" charset="0"/>
                <a:ea typeface="仿宋_GB2312" pitchFamily="49" charset="-122"/>
                <a:sym typeface="+mn-ea"/>
              </a:rPr>
              <a:t>关键码小者上</a:t>
            </a:r>
            <a:endParaRPr kumimoji="1" lang="en-US" altLang="zh-CN" sz="2400" dirty="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en-US" altLang="zh-CN" sz="2400" dirty="0">
                <a:solidFill>
                  <a:schemeClr val="tx2"/>
                </a:solidFill>
                <a:latin typeface="Times New Roman" panose="02020603050405020304" pitchFamily="18" charset="0"/>
                <a:ea typeface="宋体" panose="02010600030101010101" pitchFamily="2" charset="-122"/>
                <a:sym typeface="+mn-ea"/>
              </a:rPr>
              <a:t>	   </a:t>
            </a:r>
            <a:r>
              <a:rPr kumimoji="1" lang="en-US" altLang="zh-CN" sz="2400" i="1" dirty="0">
                <a:solidFill>
                  <a:schemeClr val="tx2"/>
                </a:solidFill>
                <a:latin typeface="Times New Roman" panose="02020603050405020304" pitchFamily="18" charset="0"/>
                <a:ea typeface="宋体" panose="02010600030101010101" pitchFamily="2" charset="-122"/>
                <a:sym typeface="+mn-ea"/>
              </a:rPr>
              <a:t>tree</a:t>
            </a:r>
            <a:r>
              <a:rPr kumimoji="1" lang="en-US" altLang="zh-CN" sz="2400" dirty="0">
                <a:solidFill>
                  <a:schemeClr val="tx2"/>
                </a:solidFill>
                <a:latin typeface="Times New Roman" panose="02020603050405020304" pitchFamily="18" charset="0"/>
                <a:ea typeface="宋体" panose="02010600030101010101" pitchFamily="2" charset="-122"/>
                <a:sym typeface="+mn-ea"/>
              </a:rPr>
              <a:t>[(</a:t>
            </a:r>
            <a:r>
              <a:rPr kumimoji="1" lang="en-US" altLang="zh-CN" sz="2400" i="1" dirty="0">
                <a:solidFill>
                  <a:schemeClr val="tx2"/>
                </a:solidFill>
                <a:latin typeface="Times New Roman" panose="02020603050405020304" pitchFamily="18" charset="0"/>
                <a:ea typeface="宋体" panose="02010600030101010101" pitchFamily="2" charset="-122"/>
                <a:sym typeface="+mn-ea"/>
              </a:rPr>
              <a:t>i</a:t>
            </a:r>
            <a:r>
              <a:rPr kumimoji="1" lang="en-US" altLang="zh-CN" sz="2400" dirty="0">
                <a:solidFill>
                  <a:schemeClr val="tx2"/>
                </a:solidFill>
                <a:latin typeface="隶书" panose="02010509060101010101" pitchFamily="49" charset="-122"/>
                <a:ea typeface="隶书" panose="02010509060101010101" pitchFamily="49" charset="-122"/>
                <a:sym typeface="+mn-ea"/>
              </a:rPr>
              <a:t>-</a:t>
            </a:r>
            <a:r>
              <a:rPr kumimoji="1" lang="en-US" altLang="zh-CN" sz="2400" dirty="0">
                <a:solidFill>
                  <a:schemeClr val="tx2"/>
                </a:solidFill>
                <a:latin typeface="Times New Roman" panose="02020603050405020304" pitchFamily="18" charset="0"/>
                <a:ea typeface="宋体" panose="02010600030101010101" pitchFamily="2" charset="-122"/>
                <a:sym typeface="+mn-ea"/>
              </a:rPr>
              <a:t>1)/2] = </a:t>
            </a:r>
            <a:r>
              <a:rPr kumimoji="1" lang="en-US" altLang="zh-CN" sz="2400" i="1" dirty="0">
                <a:solidFill>
                  <a:schemeClr val="tx2"/>
                </a:solidFill>
                <a:latin typeface="Times New Roman" panose="02020603050405020304" pitchFamily="18" charset="0"/>
                <a:ea typeface="宋体" panose="02010600030101010101" pitchFamily="2" charset="-122"/>
                <a:sym typeface="+mn-ea"/>
              </a:rPr>
              <a:t>tree</a:t>
            </a:r>
            <a:r>
              <a:rPr kumimoji="1" lang="en-US" altLang="zh-CN" sz="2400" dirty="0">
                <a:solidFill>
                  <a:schemeClr val="tx2"/>
                </a:solidFill>
                <a:latin typeface="Times New Roman" panose="02020603050405020304" pitchFamily="18" charset="0"/>
                <a:ea typeface="宋体" panose="02010600030101010101" pitchFamily="2" charset="-122"/>
                <a:sym typeface="+mn-ea"/>
              </a:rPr>
              <a:t>[</a:t>
            </a:r>
            <a:r>
              <a:rPr kumimoji="1" lang="en-US" altLang="zh-CN" sz="2400" i="1" dirty="0" err="1">
                <a:solidFill>
                  <a:schemeClr val="tx2"/>
                </a:solidFill>
                <a:latin typeface="Times New Roman" panose="02020603050405020304" pitchFamily="18" charset="0"/>
                <a:ea typeface="宋体" panose="02010600030101010101" pitchFamily="2" charset="-122"/>
                <a:sym typeface="+mn-ea"/>
              </a:rPr>
              <a:t>i</a:t>
            </a:r>
            <a:r>
              <a:rPr kumimoji="1" lang="en-US" altLang="zh-CN" sz="2400" dirty="0">
                <a:solidFill>
                  <a:schemeClr val="tx2"/>
                </a:solidFill>
                <a:latin typeface="Times New Roman" panose="02020603050405020304" pitchFamily="18" charset="0"/>
                <a:ea typeface="宋体" panose="02010600030101010101" pitchFamily="2" charset="-122"/>
                <a:sym typeface="+mn-ea"/>
              </a:rPr>
              <a:t>]</a:t>
            </a:r>
            <a:r>
              <a:rPr kumimoji="1" lang="en-US" altLang="zh-CN" sz="2400" b="1" dirty="0">
                <a:solidFill>
                  <a:schemeClr val="tx2"/>
                </a:solidFill>
                <a:latin typeface="Times New Roman" panose="02020603050405020304" pitchFamily="18" charset="0"/>
                <a:ea typeface="宋体" panose="02010600030101010101" pitchFamily="2" charset="-122"/>
                <a:sym typeface="+mn-ea"/>
              </a:rPr>
              <a:t>;        	</a:t>
            </a:r>
            <a:endParaRPr kumimoji="1" lang="zh-CN" altLang="en-US" sz="2400" dirty="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en-US" altLang="zh-CN" sz="2400" b="1" dirty="0">
                <a:solidFill>
                  <a:schemeClr val="tx2"/>
                </a:solidFill>
                <a:latin typeface="Times New Roman" panose="02020603050405020304" pitchFamily="18" charset="0"/>
                <a:ea typeface="宋体" panose="02010600030101010101" pitchFamily="2" charset="-122"/>
                <a:sym typeface="+mn-ea"/>
              </a:rPr>
              <a:t>         else </a:t>
            </a:r>
            <a:r>
              <a:rPr kumimoji="1" lang="en-US" altLang="zh-CN" sz="2400" dirty="0">
                <a:solidFill>
                  <a:schemeClr val="tx2"/>
                </a:solidFill>
                <a:latin typeface="Times New Roman" panose="02020603050405020304" pitchFamily="18" charset="0"/>
                <a:ea typeface="宋体" panose="02010600030101010101" pitchFamily="2" charset="-122"/>
                <a:sym typeface="+mn-ea"/>
              </a:rPr>
              <a:t> </a:t>
            </a:r>
            <a:endParaRPr kumimoji="1" lang="en-US" altLang="zh-CN" sz="2400" dirty="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en-US" altLang="zh-CN" sz="2400" dirty="0">
                <a:solidFill>
                  <a:schemeClr val="tx2"/>
                </a:solidFill>
                <a:latin typeface="Times New Roman" panose="02020603050405020304" pitchFamily="18" charset="0"/>
                <a:ea typeface="宋体" panose="02010600030101010101" pitchFamily="2" charset="-122"/>
                <a:sym typeface="+mn-ea"/>
              </a:rPr>
              <a:t>             </a:t>
            </a:r>
            <a:r>
              <a:rPr kumimoji="1" lang="en-US" altLang="zh-CN" sz="2400" i="1" dirty="0">
                <a:solidFill>
                  <a:schemeClr val="tx2"/>
                </a:solidFill>
                <a:latin typeface="Times New Roman" panose="02020603050405020304" pitchFamily="18" charset="0"/>
                <a:ea typeface="宋体" panose="02010600030101010101" pitchFamily="2" charset="-122"/>
                <a:sym typeface="+mn-ea"/>
              </a:rPr>
              <a:t>tree</a:t>
            </a:r>
            <a:r>
              <a:rPr kumimoji="1" lang="en-US" altLang="zh-CN" sz="2400" dirty="0">
                <a:solidFill>
                  <a:schemeClr val="tx2"/>
                </a:solidFill>
                <a:latin typeface="Times New Roman" panose="02020603050405020304" pitchFamily="18" charset="0"/>
                <a:ea typeface="宋体" panose="02010600030101010101" pitchFamily="2" charset="-122"/>
                <a:sym typeface="+mn-ea"/>
              </a:rPr>
              <a:t>[(</a:t>
            </a:r>
            <a:r>
              <a:rPr kumimoji="1" lang="en-US" altLang="zh-CN" sz="2400" i="1" dirty="0">
                <a:solidFill>
                  <a:schemeClr val="tx2"/>
                </a:solidFill>
                <a:latin typeface="Times New Roman" panose="02020603050405020304" pitchFamily="18" charset="0"/>
                <a:ea typeface="宋体" panose="02010600030101010101" pitchFamily="2" charset="-122"/>
                <a:sym typeface="+mn-ea"/>
              </a:rPr>
              <a:t>i</a:t>
            </a:r>
            <a:r>
              <a:rPr kumimoji="1" lang="en-US" altLang="zh-CN" sz="2400" dirty="0">
                <a:solidFill>
                  <a:schemeClr val="tx2"/>
                </a:solidFill>
                <a:latin typeface="隶书" panose="02010509060101010101" pitchFamily="49" charset="-122"/>
                <a:ea typeface="隶书" panose="02010509060101010101" pitchFamily="49" charset="-122"/>
                <a:sym typeface="+mn-ea"/>
              </a:rPr>
              <a:t>-</a:t>
            </a:r>
            <a:r>
              <a:rPr kumimoji="1" lang="en-US" altLang="zh-CN" sz="2400" dirty="0">
                <a:solidFill>
                  <a:schemeClr val="tx2"/>
                </a:solidFill>
                <a:latin typeface="Times New Roman" panose="02020603050405020304" pitchFamily="18" charset="0"/>
                <a:ea typeface="宋体" panose="02010600030101010101" pitchFamily="2" charset="-122"/>
                <a:sym typeface="+mn-ea"/>
              </a:rPr>
              <a:t>1)/2] =</a:t>
            </a:r>
            <a:r>
              <a:rPr kumimoji="1" lang="en-US" altLang="zh-CN" sz="2400" i="1" dirty="0">
                <a:solidFill>
                  <a:schemeClr val="tx2"/>
                </a:solidFill>
                <a:latin typeface="Times New Roman" panose="02020603050405020304" pitchFamily="18" charset="0"/>
                <a:ea typeface="宋体" panose="02010600030101010101" pitchFamily="2" charset="-122"/>
                <a:sym typeface="+mn-ea"/>
              </a:rPr>
              <a:t> tree</a:t>
            </a:r>
            <a:r>
              <a:rPr kumimoji="1" lang="en-US" altLang="zh-CN" sz="2400" dirty="0">
                <a:solidFill>
                  <a:schemeClr val="tx2"/>
                </a:solidFill>
                <a:latin typeface="Times New Roman" panose="02020603050405020304" pitchFamily="18" charset="0"/>
                <a:ea typeface="宋体" panose="02010600030101010101" pitchFamily="2" charset="-122"/>
                <a:sym typeface="+mn-ea"/>
              </a:rPr>
              <a:t>[</a:t>
            </a:r>
            <a:r>
              <a:rPr kumimoji="1" lang="en-US" altLang="zh-CN" sz="2400" i="1" dirty="0">
                <a:solidFill>
                  <a:schemeClr val="tx2"/>
                </a:solidFill>
                <a:latin typeface="Times New Roman" panose="02020603050405020304" pitchFamily="18" charset="0"/>
                <a:ea typeface="宋体" panose="02010600030101010101" pitchFamily="2" charset="-122"/>
                <a:sym typeface="+mn-ea"/>
              </a:rPr>
              <a:t>j</a:t>
            </a:r>
            <a:r>
              <a:rPr kumimoji="1" lang="en-US" altLang="zh-CN" sz="2400" dirty="0">
                <a:solidFill>
                  <a:schemeClr val="tx2"/>
                </a:solidFill>
                <a:latin typeface="Times New Roman" panose="02020603050405020304" pitchFamily="18" charset="0"/>
                <a:ea typeface="宋体" panose="02010600030101010101" pitchFamily="2" charset="-122"/>
                <a:sym typeface="+mn-ea"/>
              </a:rPr>
              <a:t>]</a:t>
            </a:r>
            <a:r>
              <a:rPr kumimoji="1" lang="en-US" altLang="zh-CN" sz="2400" b="1" dirty="0">
                <a:solidFill>
                  <a:schemeClr val="tx2"/>
                </a:solidFill>
                <a:latin typeface="Times New Roman" panose="02020603050405020304" pitchFamily="18" charset="0"/>
                <a:ea typeface="宋体" panose="02010600030101010101" pitchFamily="2" charset="-122"/>
                <a:sym typeface="+mn-ea"/>
              </a:rPr>
              <a:t>;</a:t>
            </a:r>
            <a:endParaRPr kumimoji="1" lang="en-US" altLang="zh-CN" sz="2400" b="1" dirty="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en-US" altLang="zh-CN" sz="2400" i="1" dirty="0" err="1">
                <a:solidFill>
                  <a:schemeClr val="tx2"/>
                </a:solidFill>
                <a:latin typeface="Times New Roman" panose="02020603050405020304" pitchFamily="18" charset="0"/>
                <a:ea typeface="宋体" panose="02010600030101010101" pitchFamily="2" charset="-122"/>
                <a:sym typeface="+mn-ea"/>
              </a:rPr>
              <a:t>          i</a:t>
            </a:r>
            <a:r>
              <a:rPr kumimoji="1" lang="en-US" altLang="zh-CN" sz="2400" dirty="0">
                <a:solidFill>
                  <a:schemeClr val="tx2"/>
                </a:solidFill>
                <a:latin typeface="Times New Roman" panose="02020603050405020304" pitchFamily="18" charset="0"/>
                <a:ea typeface="宋体" panose="02010600030101010101" pitchFamily="2" charset="-122"/>
                <a:sym typeface="+mn-ea"/>
              </a:rPr>
              <a:t> = (</a:t>
            </a:r>
            <a:r>
              <a:rPr kumimoji="1" lang="en-US" altLang="zh-CN" sz="2400" i="1" dirty="0">
                <a:solidFill>
                  <a:schemeClr val="tx2"/>
                </a:solidFill>
                <a:latin typeface="Times New Roman" panose="02020603050405020304" pitchFamily="18" charset="0"/>
                <a:ea typeface="宋体" panose="02010600030101010101" pitchFamily="2" charset="-122"/>
                <a:sym typeface="+mn-ea"/>
              </a:rPr>
              <a:t>i</a:t>
            </a:r>
            <a:r>
              <a:rPr kumimoji="1" lang="en-US" altLang="zh-CN" sz="2400" dirty="0">
                <a:solidFill>
                  <a:schemeClr val="tx2"/>
                </a:solidFill>
                <a:latin typeface="隶书" panose="02010509060101010101" pitchFamily="49" charset="-122"/>
                <a:ea typeface="隶书" panose="02010509060101010101" pitchFamily="49" charset="-122"/>
                <a:sym typeface="+mn-ea"/>
              </a:rPr>
              <a:t>-</a:t>
            </a:r>
            <a:r>
              <a:rPr kumimoji="1" lang="en-US" altLang="zh-CN" sz="2400" dirty="0">
                <a:solidFill>
                  <a:schemeClr val="tx2"/>
                </a:solidFill>
                <a:latin typeface="Times New Roman" panose="02020603050405020304" pitchFamily="18" charset="0"/>
                <a:ea typeface="宋体" panose="02010600030101010101" pitchFamily="2" charset="-122"/>
                <a:sym typeface="+mn-ea"/>
              </a:rPr>
              <a:t>1) / 2</a:t>
            </a:r>
            <a:r>
              <a:rPr kumimoji="1" lang="en-US" altLang="zh-CN" sz="2400" b="1" dirty="0">
                <a:solidFill>
                  <a:schemeClr val="tx2"/>
                </a:solidFill>
                <a:latin typeface="Times New Roman" panose="02020603050405020304" pitchFamily="18" charset="0"/>
                <a:ea typeface="宋体" panose="02010600030101010101" pitchFamily="2" charset="-122"/>
                <a:sym typeface="+mn-ea"/>
              </a:rPr>
              <a:t>;      			</a:t>
            </a:r>
            <a:r>
              <a:rPr kumimoji="1" lang="en-US" altLang="zh-CN" sz="2400" b="1" dirty="0">
                <a:solidFill>
                  <a:srgbClr val="0000FF"/>
                </a:solidFill>
                <a:latin typeface="Times New Roman" panose="02020603050405020304" pitchFamily="18" charset="0"/>
                <a:ea typeface="仿宋_GB2312" pitchFamily="49" charset="-122"/>
                <a:sym typeface="+mn-ea"/>
              </a:rPr>
              <a:t>// </a:t>
            </a:r>
            <a:r>
              <a:rPr kumimoji="1" lang="en-US" altLang="zh-CN" sz="2400" b="1" i="1" dirty="0" err="1">
                <a:solidFill>
                  <a:srgbClr val="0000FF"/>
                </a:solidFill>
                <a:latin typeface="Times New Roman" panose="02020603050405020304" pitchFamily="18" charset="0"/>
                <a:ea typeface="仿宋_GB2312" pitchFamily="49" charset="-122"/>
                <a:sym typeface="+mn-ea"/>
              </a:rPr>
              <a:t>i</a:t>
            </a:r>
            <a:r>
              <a:rPr kumimoji="1" lang="zh-CN" altLang="en-US" sz="2400" b="1" dirty="0">
                <a:solidFill>
                  <a:srgbClr val="0000FF"/>
                </a:solidFill>
                <a:latin typeface="Times New Roman" panose="02020603050405020304" pitchFamily="18" charset="0"/>
                <a:ea typeface="仿宋_GB2312" pitchFamily="49" charset="-122"/>
                <a:sym typeface="+mn-ea"/>
              </a:rPr>
              <a:t>上升到双亲</a:t>
            </a:r>
            <a:endParaRPr kumimoji="1" lang="zh-CN" altLang="en-US" sz="2400" b="1" dirty="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zh-CN" altLang="en-US" sz="2400" dirty="0">
                <a:solidFill>
                  <a:schemeClr val="tx2"/>
                </a:solidFill>
                <a:latin typeface="Times New Roman" panose="02020603050405020304" pitchFamily="18" charset="0"/>
                <a:ea typeface="宋体" panose="02010600030101010101" pitchFamily="2" charset="-122"/>
                <a:sym typeface="+mn-ea"/>
              </a:rPr>
              <a:t>    </a:t>
            </a:r>
            <a:r>
              <a:rPr kumimoji="1" lang="en-US" altLang="zh-CN" sz="2400" b="1" dirty="0">
                <a:solidFill>
                  <a:schemeClr val="tx2"/>
                </a:solidFill>
                <a:latin typeface="Times New Roman" panose="02020603050405020304" pitchFamily="18" charset="0"/>
                <a:ea typeface="宋体" panose="02010600030101010101" pitchFamily="2" charset="-122"/>
                <a:sym typeface="+mn-ea"/>
              </a:rPr>
              <a:t>}</a:t>
            </a:r>
            <a:endParaRPr kumimoji="1" lang="en-US" altLang="zh-CN" sz="2400" b="1" dirty="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en-US" altLang="zh-CN" sz="2400" b="1" dirty="0">
                <a:solidFill>
                  <a:schemeClr val="tx2"/>
                </a:solidFill>
                <a:latin typeface="Times New Roman" panose="02020603050405020304" pitchFamily="18" charset="0"/>
                <a:ea typeface="宋体" panose="02010600030101010101" pitchFamily="2" charset="-122"/>
                <a:sym typeface="+mn-ea"/>
              </a:rPr>
              <a:t>}</a:t>
            </a:r>
            <a:endParaRPr kumimoji="1" lang="en-US" altLang="zh-CN" sz="2400" dirty="0">
              <a:solidFill>
                <a:schemeClr val="tx2"/>
              </a:solidFill>
              <a:latin typeface="Times New Roman" panose="02020603050405020304" pitchFamily="18" charset="0"/>
              <a:ea typeface="宋体" panose="02010600030101010101" pitchFamily="2" charset="-122"/>
            </a:endParaRPr>
          </a:p>
          <a:p>
            <a:pPr eaLnBrk="0" hangingPunct="0">
              <a:lnSpc>
                <a:spcPct val="105000"/>
              </a:lnSpc>
            </a:pPr>
            <a:r>
              <a:rPr kumimoji="1" lang="zh-CN" altLang="en-US" sz="2400" dirty="0">
                <a:solidFill>
                  <a:schemeClr val="tx2"/>
                </a:solidFill>
                <a:latin typeface="Times New Roman" panose="02020603050405020304" pitchFamily="18" charset="0"/>
                <a:ea typeface="宋体" panose="02010600030101010101" pitchFamily="2" charset="-122"/>
              </a:rPr>
              <a:t>    </a:t>
            </a:r>
          </a:p>
        </p:txBody>
      </p:sp>
      <p:sp>
        <p:nvSpPr>
          <p:cNvPr id="236547" name="Rectangle 3"/>
          <p:cNvSpPr>
            <a:spLocks noChangeArrowheads="1"/>
          </p:cNvSpPr>
          <p:nvPr/>
        </p:nvSpPr>
        <p:spPr bwMode="auto">
          <a:xfrm>
            <a:off x="827405" y="97155"/>
            <a:ext cx="1541145" cy="36957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cxnSp>
        <p:nvCxnSpPr>
          <p:cNvPr id="236548" name="AutoShape 4"/>
          <p:cNvCxnSpPr>
            <a:cxnSpLocks noChangeShapeType="1"/>
          </p:cNvCxnSpPr>
          <p:nvPr/>
        </p:nvCxnSpPr>
        <p:spPr bwMode="auto">
          <a:xfrm rot="10800000" flipV="1">
            <a:off x="323215" y="260985"/>
            <a:ext cx="575945" cy="2592705"/>
          </a:xfrm>
          <a:prstGeom prst="bentConnector3">
            <a:avLst>
              <a:gd name="adj1" fmla="val 141345"/>
            </a:avLst>
          </a:prstGeom>
          <a:noFill/>
          <a:ln w="38100">
            <a:solidFill>
              <a:srgbClr val="FF33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549" name="Rectangle 5"/>
          <p:cNvSpPr>
            <a:spLocks noChangeArrowheads="1"/>
          </p:cNvSpPr>
          <p:nvPr/>
        </p:nvSpPr>
        <p:spPr bwMode="auto">
          <a:xfrm>
            <a:off x="251143" y="2689547"/>
            <a:ext cx="7632700" cy="36957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Rectangle 1028"/>
          <p:cNvSpPr>
            <a:spLocks noGrp="1" noChangeArrowheads="1"/>
          </p:cNvSpPr>
          <p:nvPr>
            <p:ph type="body" idx="1"/>
          </p:nvPr>
        </p:nvSpPr>
        <p:spPr>
          <a:xfrm>
            <a:off x="539750" y="2781300"/>
            <a:ext cx="8229600" cy="1253490"/>
          </a:xfrm>
        </p:spPr>
        <p:txBody>
          <a:bodyPr/>
          <a:lstStyle/>
          <a:p>
            <a:r>
              <a:rPr kumimoji="1" lang="zh-CN" sz="2800" b="1" dirty="0">
                <a:effectLst/>
                <a:latin typeface="Times New Roman" panose="02020603050405020304" pitchFamily="18" charset="0"/>
                <a:cs typeface="Times New Roman" panose="02020603050405020304" pitchFamily="18" charset="0"/>
              </a:rPr>
              <a:t>如何避免与无穷大的比较？</a:t>
            </a:r>
          </a:p>
          <a:p>
            <a:pPr marL="0" indent="0" eaLnBrk="1" latinLnBrk="0" hangingPunct="1">
              <a:spcBef>
                <a:spcPts val="1200"/>
              </a:spcBef>
              <a:spcAft>
                <a:spcPts val="1200"/>
              </a:spcAft>
              <a:buNone/>
            </a:pPr>
            <a:r>
              <a:rPr lang="zh-CN" sz="2800" b="1" dirty="0">
                <a:solidFill>
                  <a:schemeClr val="tx1"/>
                </a:solidFill>
                <a:effectLst/>
                <a:latin typeface="Times New Roman" panose="02020603050405020304" pitchFamily="18" charset="0"/>
                <a:cs typeface="Times New Roman" panose="02020603050405020304" pitchFamily="18" charset="0"/>
              </a:rPr>
              <a:t>    每个节点附设标志位，记录其是否参与比较</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78244" name="Line 68"/>
          <p:cNvSpPr>
            <a:spLocks noChangeShapeType="1"/>
          </p:cNvSpPr>
          <p:nvPr/>
        </p:nvSpPr>
        <p:spPr bwMode="auto">
          <a:xfrm>
            <a:off x="4953000" y="1066800"/>
            <a:ext cx="16002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245" name="Line 69"/>
          <p:cNvSpPr>
            <a:spLocks noChangeShapeType="1"/>
          </p:cNvSpPr>
          <p:nvPr/>
        </p:nvSpPr>
        <p:spPr bwMode="auto">
          <a:xfrm flipV="1">
            <a:off x="2895600" y="1066800"/>
            <a:ext cx="16002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246" name="Line 70"/>
          <p:cNvSpPr>
            <a:spLocks noChangeShapeType="1"/>
          </p:cNvSpPr>
          <p:nvPr/>
        </p:nvSpPr>
        <p:spPr bwMode="auto">
          <a:xfrm flipH="1">
            <a:off x="5791200" y="17526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247" name="Line 71"/>
          <p:cNvSpPr>
            <a:spLocks noChangeShapeType="1"/>
          </p:cNvSpPr>
          <p:nvPr/>
        </p:nvSpPr>
        <p:spPr bwMode="auto">
          <a:xfrm>
            <a:off x="2743200" y="1752600"/>
            <a:ext cx="6858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248" name="Line 72"/>
          <p:cNvSpPr>
            <a:spLocks noChangeShapeType="1"/>
          </p:cNvSpPr>
          <p:nvPr/>
        </p:nvSpPr>
        <p:spPr bwMode="auto">
          <a:xfrm>
            <a:off x="6934200" y="17526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249" name="Line 73"/>
          <p:cNvSpPr>
            <a:spLocks noChangeShapeType="1"/>
          </p:cNvSpPr>
          <p:nvPr/>
        </p:nvSpPr>
        <p:spPr bwMode="auto">
          <a:xfrm flipH="1">
            <a:off x="1752600" y="1828800"/>
            <a:ext cx="6858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250" name="Line 74"/>
          <p:cNvSpPr>
            <a:spLocks noChangeShapeType="1"/>
          </p:cNvSpPr>
          <p:nvPr/>
        </p:nvSpPr>
        <p:spPr bwMode="auto">
          <a:xfrm flipH="1">
            <a:off x="3200400" y="25146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78251" name="Line 75"/>
          <p:cNvSpPr>
            <a:spLocks noChangeShapeType="1"/>
          </p:cNvSpPr>
          <p:nvPr/>
        </p:nvSpPr>
        <p:spPr bwMode="auto">
          <a:xfrm flipH="1">
            <a:off x="5181600" y="25146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78252" name="Line 76"/>
          <p:cNvSpPr>
            <a:spLocks noChangeShapeType="1"/>
          </p:cNvSpPr>
          <p:nvPr/>
        </p:nvSpPr>
        <p:spPr bwMode="auto">
          <a:xfrm flipH="1">
            <a:off x="7315200" y="25146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78253" name="Line 77"/>
          <p:cNvSpPr>
            <a:spLocks noChangeShapeType="1"/>
          </p:cNvSpPr>
          <p:nvPr/>
        </p:nvSpPr>
        <p:spPr bwMode="auto">
          <a:xfrm>
            <a:off x="7924800" y="25908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254" name="Rectangle 78"/>
          <p:cNvSpPr>
            <a:spLocks noChangeArrowheads="1"/>
          </p:cNvSpPr>
          <p:nvPr/>
        </p:nvSpPr>
        <p:spPr bwMode="auto">
          <a:xfrm>
            <a:off x="7848600" y="32766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78255" name="Line 79"/>
          <p:cNvSpPr>
            <a:spLocks noChangeShapeType="1"/>
          </p:cNvSpPr>
          <p:nvPr/>
        </p:nvSpPr>
        <p:spPr bwMode="auto">
          <a:xfrm>
            <a:off x="5791200" y="25908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256" name="Line 80"/>
          <p:cNvSpPr>
            <a:spLocks noChangeShapeType="1"/>
          </p:cNvSpPr>
          <p:nvPr/>
        </p:nvSpPr>
        <p:spPr bwMode="auto">
          <a:xfrm>
            <a:off x="3810000" y="25908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257" name="Line 81"/>
          <p:cNvSpPr>
            <a:spLocks noChangeShapeType="1"/>
          </p:cNvSpPr>
          <p:nvPr/>
        </p:nvSpPr>
        <p:spPr bwMode="auto">
          <a:xfrm>
            <a:off x="1752600" y="25908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258" name="Line 82"/>
          <p:cNvSpPr>
            <a:spLocks noChangeShapeType="1"/>
          </p:cNvSpPr>
          <p:nvPr/>
        </p:nvSpPr>
        <p:spPr bwMode="auto">
          <a:xfrm flipH="1">
            <a:off x="1143000" y="25146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78259" name="Rectangle 83"/>
          <p:cNvSpPr>
            <a:spLocks noChangeArrowheads="1"/>
          </p:cNvSpPr>
          <p:nvPr/>
        </p:nvSpPr>
        <p:spPr bwMode="auto">
          <a:xfrm>
            <a:off x="304800" y="4419600"/>
            <a:ext cx="8610600" cy="19812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just">
              <a:lnSpc>
                <a:spcPct val="95000"/>
              </a:lnSpc>
              <a:buClr>
                <a:schemeClr val="bg2">
                  <a:lumMod val="60000"/>
                  <a:lumOff val="40000"/>
                </a:schemeClr>
              </a:buClr>
              <a:buSzPct val="75000"/>
              <a:buFont typeface="Wingdings" panose="05000000000000000000" pitchFamily="2" charset="2"/>
              <a:buChar char="l"/>
            </a:pPr>
            <a:r>
              <a:rPr lang="zh-CN" altLang="en-US" sz="3200" b="1" dirty="0">
                <a:solidFill>
                  <a:srgbClr val="0000CC"/>
                </a:solidFill>
                <a:latin typeface="Times New Roman" panose="02020603050405020304" pitchFamily="18" charset="0"/>
                <a:ea typeface="仿宋_GB2312" pitchFamily="49" charset="-122"/>
                <a:cs typeface="Times New Roman" panose="02020603050405020304" pitchFamily="18" charset="0"/>
              </a:rPr>
              <a:t>如果 </a:t>
            </a:r>
            <a:r>
              <a:rPr lang="en-US" altLang="zh-CN" sz="3200" b="1" i="1" dirty="0">
                <a:solidFill>
                  <a:srgbClr val="0000CC"/>
                </a:solidFill>
                <a:latin typeface="Times New Roman" panose="02020603050405020304" pitchFamily="18" charset="0"/>
                <a:ea typeface="仿宋_GB2312" pitchFamily="49" charset="-122"/>
                <a:cs typeface="Times New Roman" panose="02020603050405020304" pitchFamily="18" charset="0"/>
              </a:rPr>
              <a:t>n </a:t>
            </a:r>
            <a:r>
              <a:rPr lang="zh-CN" altLang="en-US" sz="3200" b="1" dirty="0">
                <a:solidFill>
                  <a:srgbClr val="0000CC"/>
                </a:solidFill>
                <a:latin typeface="Times New Roman" panose="02020603050405020304" pitchFamily="18" charset="0"/>
                <a:ea typeface="仿宋_GB2312" pitchFamily="49" charset="-122"/>
                <a:cs typeface="Times New Roman" panose="02020603050405020304" pitchFamily="18" charset="0"/>
              </a:rPr>
              <a:t>不是</a:t>
            </a:r>
            <a:r>
              <a:rPr lang="en-US" altLang="zh-CN" sz="3200" b="1" dirty="0">
                <a:solidFill>
                  <a:srgbClr val="0000CC"/>
                </a:solidFill>
                <a:latin typeface="Times New Roman" panose="02020603050405020304" pitchFamily="18" charset="0"/>
                <a:ea typeface="仿宋_GB2312" pitchFamily="49" charset="-122"/>
                <a:cs typeface="Times New Roman" panose="02020603050405020304" pitchFamily="18" charset="0"/>
              </a:rPr>
              <a:t>2</a:t>
            </a:r>
            <a:r>
              <a:rPr lang="zh-CN" altLang="en-US" sz="3200" b="1" dirty="0">
                <a:solidFill>
                  <a:srgbClr val="0000CC"/>
                </a:solidFill>
                <a:latin typeface="Times New Roman" panose="02020603050405020304" pitchFamily="18" charset="0"/>
                <a:ea typeface="仿宋_GB2312" pitchFamily="49" charset="-122"/>
                <a:cs typeface="Times New Roman" panose="02020603050405020304" pitchFamily="18" charset="0"/>
              </a:rPr>
              <a:t>的 </a:t>
            </a:r>
            <a:r>
              <a:rPr lang="en-US" altLang="zh-CN" sz="3200" b="1" i="1" dirty="0">
                <a:solidFill>
                  <a:srgbClr val="0000CC"/>
                </a:solidFill>
                <a:latin typeface="Times New Roman" panose="02020603050405020304" pitchFamily="18" charset="0"/>
                <a:ea typeface="仿宋_GB2312" pitchFamily="49" charset="-122"/>
                <a:cs typeface="Times New Roman" panose="02020603050405020304" pitchFamily="18" charset="0"/>
              </a:rPr>
              <a:t>k </a:t>
            </a:r>
            <a:r>
              <a:rPr lang="zh-CN" altLang="en-US" sz="3200" b="1" dirty="0">
                <a:solidFill>
                  <a:srgbClr val="0000CC"/>
                </a:solidFill>
                <a:latin typeface="Times New Roman" panose="02020603050405020304" pitchFamily="18" charset="0"/>
                <a:ea typeface="仿宋_GB2312" pitchFamily="49" charset="-122"/>
                <a:cs typeface="Times New Roman" panose="02020603050405020304" pitchFamily="18" charset="0"/>
              </a:rPr>
              <a:t>次幂，则让叶结点数补足到满足 </a:t>
            </a:r>
            <a:r>
              <a:rPr lang="en-US" altLang="zh-CN" sz="3200" b="1" dirty="0" err="1">
                <a:solidFill>
                  <a:srgbClr val="0000CC"/>
                </a:solidFill>
                <a:latin typeface="Times New Roman" panose="02020603050405020304" pitchFamily="18" charset="0"/>
                <a:ea typeface="仿宋_GB2312" pitchFamily="49" charset="-122"/>
                <a:cs typeface="Times New Roman" panose="02020603050405020304" pitchFamily="18" charset="0"/>
              </a:rPr>
              <a:t>2</a:t>
            </a:r>
            <a:r>
              <a:rPr lang="en-US" altLang="zh-CN" sz="3200" b="1" i="1" baseline="30000" dirty="0" err="1">
                <a:solidFill>
                  <a:srgbClr val="0000CC"/>
                </a:solidFill>
                <a:latin typeface="Times New Roman" panose="02020603050405020304" pitchFamily="18" charset="0"/>
                <a:ea typeface="仿宋_GB2312" pitchFamily="49" charset="-122"/>
                <a:cs typeface="Times New Roman" panose="02020603050405020304" pitchFamily="18" charset="0"/>
              </a:rPr>
              <a:t>k</a:t>
            </a:r>
            <a:r>
              <a:rPr lang="en-US" altLang="zh-CN" sz="3200" b="1" baseline="30000" dirty="0">
                <a:solidFill>
                  <a:srgbClr val="0000CC"/>
                </a:solidFill>
                <a:latin typeface="仿宋_GB2312" pitchFamily="49" charset="-122"/>
                <a:ea typeface="仿宋_GB2312" pitchFamily="49" charset="-122"/>
                <a:cs typeface="Times New Roman" panose="02020603050405020304" pitchFamily="18" charset="0"/>
              </a:rPr>
              <a:t>-</a:t>
            </a:r>
            <a:r>
              <a:rPr lang="en-US" altLang="zh-CN" sz="3200" b="1" baseline="30000" dirty="0">
                <a:solidFill>
                  <a:srgbClr val="0000CC"/>
                </a:solidFill>
                <a:latin typeface="Times New Roman" panose="02020603050405020304" pitchFamily="18" charset="0"/>
                <a:ea typeface="仿宋_GB2312" pitchFamily="49" charset="-122"/>
                <a:cs typeface="Times New Roman" panose="02020603050405020304" pitchFamily="18" charset="0"/>
              </a:rPr>
              <a:t>1</a:t>
            </a:r>
            <a:r>
              <a:rPr lang="en-US" altLang="zh-CN" sz="3200" b="1" dirty="0">
                <a:solidFill>
                  <a:srgbClr val="0000CC"/>
                </a:solidFill>
                <a:latin typeface="Times New Roman" panose="02020603050405020304" pitchFamily="18" charset="0"/>
                <a:ea typeface="仿宋_GB2312" pitchFamily="49" charset="-122"/>
                <a:cs typeface="Times New Roman" panose="02020603050405020304" pitchFamily="18" charset="0"/>
              </a:rPr>
              <a:t> &lt; </a:t>
            </a:r>
            <a:r>
              <a:rPr lang="en-US" altLang="zh-CN" sz="3200" b="1" i="1" dirty="0">
                <a:solidFill>
                  <a:srgbClr val="0000CC"/>
                </a:solidFill>
                <a:latin typeface="Times New Roman" panose="02020603050405020304" pitchFamily="18" charset="0"/>
                <a:ea typeface="仿宋_GB2312" pitchFamily="49" charset="-122"/>
                <a:cs typeface="Times New Roman" panose="02020603050405020304" pitchFamily="18" charset="0"/>
              </a:rPr>
              <a:t>n</a:t>
            </a:r>
            <a:r>
              <a:rPr lang="en-US" altLang="zh-CN" sz="3200" b="1" dirty="0">
                <a:solidFill>
                  <a:srgbClr val="0000CC"/>
                </a:solidFill>
                <a:latin typeface="Times New Roman" panose="02020603050405020304" pitchFamily="18" charset="0"/>
                <a:ea typeface="仿宋_GB2312" pitchFamily="49" charset="-122"/>
                <a:cs typeface="Times New Roman" panose="02020603050405020304" pitchFamily="18" charset="0"/>
              </a:rPr>
              <a:t> </a:t>
            </a:r>
            <a:r>
              <a:rPr lang="en-US" altLang="zh-CN" sz="3200" b="1" dirty="0">
                <a:solidFill>
                  <a:srgbClr val="0000CC"/>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a:t>
            </a:r>
            <a:r>
              <a:rPr lang="en-US" altLang="zh-CN" sz="3200" b="1" dirty="0">
                <a:solidFill>
                  <a:srgbClr val="0000CC"/>
                </a:solidFill>
                <a:latin typeface="Times New Roman" panose="02020603050405020304" pitchFamily="18" charset="0"/>
                <a:ea typeface="仿宋_GB2312" pitchFamily="49" charset="-122"/>
                <a:cs typeface="Times New Roman" panose="02020603050405020304" pitchFamily="18" charset="0"/>
              </a:rPr>
              <a:t> </a:t>
            </a:r>
            <a:r>
              <a:rPr lang="en-US" altLang="zh-CN" sz="3200" b="1" dirty="0" err="1">
                <a:solidFill>
                  <a:srgbClr val="0000CC"/>
                </a:solidFill>
                <a:latin typeface="Times New Roman" panose="02020603050405020304" pitchFamily="18" charset="0"/>
                <a:ea typeface="仿宋_GB2312" pitchFamily="49" charset="-122"/>
                <a:cs typeface="Times New Roman" panose="02020603050405020304" pitchFamily="18" charset="0"/>
              </a:rPr>
              <a:t>2</a:t>
            </a:r>
            <a:r>
              <a:rPr lang="en-US" altLang="zh-CN" sz="3200" b="1" i="1" baseline="30000" dirty="0" err="1">
                <a:solidFill>
                  <a:srgbClr val="0000CC"/>
                </a:solidFill>
                <a:latin typeface="Times New Roman" panose="02020603050405020304" pitchFamily="18" charset="0"/>
                <a:ea typeface="仿宋_GB2312" pitchFamily="49" charset="-122"/>
                <a:cs typeface="Times New Roman" panose="02020603050405020304" pitchFamily="18" charset="0"/>
              </a:rPr>
              <a:t>k</a:t>
            </a:r>
            <a:r>
              <a:rPr lang="en-US" altLang="zh-CN" sz="3200" b="1" i="1" baseline="30000" dirty="0">
                <a:solidFill>
                  <a:srgbClr val="0000CC"/>
                </a:solidFill>
                <a:latin typeface="Times New Roman" panose="02020603050405020304" pitchFamily="18" charset="0"/>
                <a:ea typeface="仿宋_GB2312" pitchFamily="49" charset="-122"/>
                <a:cs typeface="Times New Roman" panose="02020603050405020304" pitchFamily="18" charset="0"/>
              </a:rPr>
              <a:t> </a:t>
            </a:r>
            <a:r>
              <a:rPr lang="zh-CN" altLang="en-US" sz="3200" b="1" dirty="0">
                <a:solidFill>
                  <a:srgbClr val="0000CC"/>
                </a:solidFill>
                <a:latin typeface="Times New Roman" panose="02020603050405020304" pitchFamily="18" charset="0"/>
                <a:ea typeface="仿宋_GB2312" pitchFamily="49" charset="-122"/>
                <a:cs typeface="Times New Roman" panose="02020603050405020304" pitchFamily="18" charset="0"/>
              </a:rPr>
              <a:t>的</a:t>
            </a:r>
            <a:r>
              <a:rPr lang="en-US" altLang="zh-CN" sz="3200" b="1" dirty="0" err="1">
                <a:solidFill>
                  <a:srgbClr val="CC0000"/>
                </a:solidFill>
                <a:latin typeface="Times New Roman" panose="02020603050405020304" pitchFamily="18" charset="0"/>
                <a:ea typeface="仿宋_GB2312" pitchFamily="49" charset="-122"/>
                <a:cs typeface="Times New Roman" panose="02020603050405020304" pitchFamily="18" charset="0"/>
              </a:rPr>
              <a:t>2</a:t>
            </a:r>
            <a:r>
              <a:rPr lang="en-US" altLang="zh-CN" sz="3200" b="1" i="1" baseline="30000" dirty="0" err="1">
                <a:solidFill>
                  <a:srgbClr val="CC0000"/>
                </a:solidFill>
                <a:latin typeface="Times New Roman" panose="02020603050405020304" pitchFamily="18" charset="0"/>
                <a:ea typeface="仿宋_GB2312" pitchFamily="49" charset="-122"/>
                <a:cs typeface="Times New Roman" panose="02020603050405020304" pitchFamily="18" charset="0"/>
              </a:rPr>
              <a:t>k</a:t>
            </a:r>
            <a:r>
              <a:rPr lang="zh-CN" altLang="en-US" sz="3200" b="1" dirty="0">
                <a:solidFill>
                  <a:srgbClr val="0000CC"/>
                </a:solidFill>
                <a:latin typeface="Times New Roman" panose="02020603050405020304" pitchFamily="18" charset="0"/>
                <a:ea typeface="仿宋_GB2312" pitchFamily="49" charset="-122"/>
                <a:cs typeface="Times New Roman" panose="02020603050405020304" pitchFamily="18" charset="0"/>
              </a:rPr>
              <a:t>个。叶结点上面一层的非叶结点是叶结点关键码两两比较的结果。最顶层是树的根。</a:t>
            </a:r>
            <a:endParaRPr lang="zh-CN" altLang="en-US" sz="3200" dirty="0">
              <a:solidFill>
                <a:srgbClr val="0000CC"/>
              </a:solidFill>
              <a:cs typeface="Times New Roman" panose="02020603050405020304" pitchFamily="18" charset="0"/>
            </a:endParaRPr>
          </a:p>
        </p:txBody>
      </p:sp>
      <p:sp>
        <p:nvSpPr>
          <p:cNvPr id="178260" name="Oval 84"/>
          <p:cNvSpPr>
            <a:spLocks noChangeArrowheads="1"/>
          </p:cNvSpPr>
          <p:nvPr/>
        </p:nvSpPr>
        <p:spPr bwMode="auto">
          <a:xfrm>
            <a:off x="4419600" y="6858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08</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78261" name="Text Box 85"/>
          <p:cNvSpPr txBox="1">
            <a:spLocks noChangeArrowheads="1"/>
          </p:cNvSpPr>
          <p:nvPr/>
        </p:nvSpPr>
        <p:spPr bwMode="auto">
          <a:xfrm>
            <a:off x="4030663" y="142875"/>
            <a:ext cx="1379537"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0000CC"/>
                </a:solidFill>
                <a:latin typeface="Times New Roman" panose="02020603050405020304" pitchFamily="18" charset="0"/>
                <a:ea typeface="仿宋_GB2312" pitchFamily="49" charset="-122"/>
              </a:rPr>
              <a:t>Winner </a:t>
            </a:r>
            <a:endParaRPr kumimoji="1" lang="en-US" altLang="zh-CN" sz="2800" b="1">
              <a:solidFill>
                <a:srgbClr val="0000CC"/>
              </a:solidFill>
              <a:latin typeface="Times New Roman" panose="02020603050405020304" pitchFamily="18" charset="0"/>
              <a:ea typeface="仿宋_GB2312" pitchFamily="49" charset="-122"/>
            </a:endParaRPr>
          </a:p>
        </p:txBody>
      </p:sp>
      <p:sp>
        <p:nvSpPr>
          <p:cNvPr id="178262" name="Oval 86"/>
          <p:cNvSpPr>
            <a:spLocks noChangeArrowheads="1"/>
          </p:cNvSpPr>
          <p:nvPr/>
        </p:nvSpPr>
        <p:spPr bwMode="auto">
          <a:xfrm>
            <a:off x="2362200" y="13716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21</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78263" name="Oval 87"/>
          <p:cNvSpPr>
            <a:spLocks noChangeArrowheads="1"/>
          </p:cNvSpPr>
          <p:nvPr/>
        </p:nvSpPr>
        <p:spPr bwMode="auto">
          <a:xfrm>
            <a:off x="6477000" y="13716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08</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78264" name="Oval 88"/>
          <p:cNvSpPr>
            <a:spLocks noChangeArrowheads="1"/>
          </p:cNvSpPr>
          <p:nvPr/>
        </p:nvSpPr>
        <p:spPr bwMode="auto">
          <a:xfrm>
            <a:off x="5334000" y="21336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08</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78265" name="Oval 89"/>
          <p:cNvSpPr>
            <a:spLocks noChangeArrowheads="1"/>
          </p:cNvSpPr>
          <p:nvPr/>
        </p:nvSpPr>
        <p:spPr bwMode="auto">
          <a:xfrm>
            <a:off x="7467600" y="21336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78266" name="Oval 90"/>
          <p:cNvSpPr>
            <a:spLocks noChangeArrowheads="1"/>
          </p:cNvSpPr>
          <p:nvPr/>
        </p:nvSpPr>
        <p:spPr bwMode="auto">
          <a:xfrm>
            <a:off x="3352800" y="21336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仿宋_GB2312" pitchFamily="49"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endParaRPr kumimoji="1" lang="en-US" altLang="zh-CN" sz="2800" baseline="30000" dirty="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78267" name="Oval 91"/>
          <p:cNvSpPr>
            <a:spLocks noChangeArrowheads="1"/>
          </p:cNvSpPr>
          <p:nvPr/>
        </p:nvSpPr>
        <p:spPr bwMode="auto">
          <a:xfrm>
            <a:off x="1295400" y="21336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21</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78268" name="Rectangle 92"/>
          <p:cNvSpPr>
            <a:spLocks noChangeArrowheads="1"/>
          </p:cNvSpPr>
          <p:nvPr/>
        </p:nvSpPr>
        <p:spPr bwMode="auto">
          <a:xfrm>
            <a:off x="609600" y="32766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78269" name="Rectangle 93"/>
          <p:cNvSpPr>
            <a:spLocks noChangeArrowheads="1"/>
          </p:cNvSpPr>
          <p:nvPr/>
        </p:nvSpPr>
        <p:spPr bwMode="auto">
          <a:xfrm>
            <a:off x="1676400" y="32766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78270" name="Rectangle 94"/>
          <p:cNvSpPr>
            <a:spLocks noChangeArrowheads="1"/>
          </p:cNvSpPr>
          <p:nvPr/>
        </p:nvSpPr>
        <p:spPr bwMode="auto">
          <a:xfrm>
            <a:off x="2667000" y="32766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49</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78271" name="Rectangle 95"/>
          <p:cNvSpPr>
            <a:spLocks noChangeArrowheads="1"/>
          </p:cNvSpPr>
          <p:nvPr/>
        </p:nvSpPr>
        <p:spPr bwMode="auto">
          <a:xfrm>
            <a:off x="3733800" y="32766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宋体" panose="02010600030101010101" pitchFamily="2" charset="-122"/>
              </a:rPr>
              <a:t>25</a:t>
            </a:r>
            <a:r>
              <a:rPr kumimoji="1" lang="en-US" altLang="zh-CN" sz="2800" b="1" baseline="30000" dirty="0">
                <a:solidFill>
                  <a:srgbClr val="CC3300"/>
                </a:solidFill>
                <a:latin typeface="Times New Roman" panose="02020603050405020304" pitchFamily="18" charset="0"/>
                <a:ea typeface="宋体" panose="02010600030101010101" pitchFamily="2" charset="-122"/>
              </a:rPr>
              <a:t>*</a:t>
            </a:r>
            <a:endParaRPr kumimoji="1" lang="en-US" altLang="zh-CN" sz="2400" baseline="30000" dirty="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78272" name="Rectangle 96"/>
          <p:cNvSpPr>
            <a:spLocks noChangeArrowheads="1"/>
          </p:cNvSpPr>
          <p:nvPr/>
        </p:nvSpPr>
        <p:spPr bwMode="auto">
          <a:xfrm>
            <a:off x="4724400" y="32766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78273" name="Rectangle 97"/>
          <p:cNvSpPr>
            <a:spLocks noChangeArrowheads="1"/>
          </p:cNvSpPr>
          <p:nvPr/>
        </p:nvSpPr>
        <p:spPr bwMode="auto">
          <a:xfrm>
            <a:off x="5791200" y="32766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78274" name="Rectangle 98"/>
          <p:cNvSpPr>
            <a:spLocks noChangeArrowheads="1"/>
          </p:cNvSpPr>
          <p:nvPr/>
        </p:nvSpPr>
        <p:spPr bwMode="auto">
          <a:xfrm>
            <a:off x="6781800" y="32766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63</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78275" name="Text Box 99"/>
          <p:cNvSpPr txBox="1">
            <a:spLocks noChangeArrowheads="1"/>
          </p:cNvSpPr>
          <p:nvPr/>
        </p:nvSpPr>
        <p:spPr bwMode="auto">
          <a:xfrm>
            <a:off x="468313" y="3810000"/>
            <a:ext cx="8569325" cy="4270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a:spcBef>
                <a:spcPct val="50000"/>
              </a:spcBef>
            </a:pP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[7]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[8]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[9]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[10]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[11]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[12]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[13] </a:t>
            </a:r>
            <a:r>
              <a:rPr kumimoji="1" lang="en-US" altLang="zh-CN" sz="2200" i="1" dirty="0">
                <a:solidFill>
                  <a:srgbClr val="0000CC"/>
                </a:solidFill>
                <a:latin typeface="Times New Roman" panose="02020603050405020304" pitchFamily="18" charset="0"/>
                <a:ea typeface="宋体" panose="02010600030101010101" pitchFamily="2" charset="-122"/>
              </a:rPr>
              <a:t>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[14]</a:t>
            </a:r>
          </a:p>
        </p:txBody>
      </p:sp>
      <p:sp>
        <p:nvSpPr>
          <p:cNvPr id="178277" name="Rectangle 101"/>
          <p:cNvSpPr>
            <a:spLocks noChangeArrowheads="1"/>
          </p:cNvSpPr>
          <p:nvPr/>
        </p:nvSpPr>
        <p:spPr bwMode="auto">
          <a:xfrm>
            <a:off x="5148263" y="620713"/>
            <a:ext cx="949597" cy="43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[0]</a:t>
            </a:r>
          </a:p>
        </p:txBody>
      </p:sp>
      <p:sp>
        <p:nvSpPr>
          <p:cNvPr id="178278" name="Rectangle 102"/>
          <p:cNvSpPr>
            <a:spLocks noChangeArrowheads="1"/>
          </p:cNvSpPr>
          <p:nvPr/>
        </p:nvSpPr>
        <p:spPr bwMode="auto">
          <a:xfrm>
            <a:off x="1547813" y="908050"/>
            <a:ext cx="949597" cy="43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a:t>
            </a:r>
          </a:p>
        </p:txBody>
      </p:sp>
      <p:sp>
        <p:nvSpPr>
          <p:cNvPr id="178279" name="Rectangle 103"/>
          <p:cNvSpPr>
            <a:spLocks noChangeArrowheads="1"/>
          </p:cNvSpPr>
          <p:nvPr/>
        </p:nvSpPr>
        <p:spPr bwMode="auto">
          <a:xfrm>
            <a:off x="6948488" y="908050"/>
            <a:ext cx="949597" cy="43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[2]</a:t>
            </a:r>
          </a:p>
        </p:txBody>
      </p:sp>
      <p:sp>
        <p:nvSpPr>
          <p:cNvPr id="178280" name="Rectangle 104"/>
          <p:cNvSpPr>
            <a:spLocks noChangeArrowheads="1"/>
          </p:cNvSpPr>
          <p:nvPr/>
        </p:nvSpPr>
        <p:spPr bwMode="auto">
          <a:xfrm>
            <a:off x="611188" y="1700213"/>
            <a:ext cx="949597" cy="43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[3]</a:t>
            </a:r>
          </a:p>
        </p:txBody>
      </p:sp>
      <p:sp>
        <p:nvSpPr>
          <p:cNvPr id="178281" name="Rectangle 105"/>
          <p:cNvSpPr>
            <a:spLocks noChangeArrowheads="1"/>
          </p:cNvSpPr>
          <p:nvPr/>
        </p:nvSpPr>
        <p:spPr bwMode="auto">
          <a:xfrm>
            <a:off x="3635375" y="1700213"/>
            <a:ext cx="949597" cy="43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[4]</a:t>
            </a:r>
          </a:p>
        </p:txBody>
      </p:sp>
      <p:sp>
        <p:nvSpPr>
          <p:cNvPr id="178282" name="Rectangle 106"/>
          <p:cNvSpPr>
            <a:spLocks noChangeArrowheads="1"/>
          </p:cNvSpPr>
          <p:nvPr/>
        </p:nvSpPr>
        <p:spPr bwMode="auto">
          <a:xfrm>
            <a:off x="5076825" y="1700213"/>
            <a:ext cx="949597" cy="43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[5]</a:t>
            </a:r>
          </a:p>
        </p:txBody>
      </p:sp>
      <p:sp>
        <p:nvSpPr>
          <p:cNvPr id="178283" name="Rectangle 107"/>
          <p:cNvSpPr>
            <a:spLocks noChangeArrowheads="1"/>
          </p:cNvSpPr>
          <p:nvPr/>
        </p:nvSpPr>
        <p:spPr bwMode="auto">
          <a:xfrm>
            <a:off x="7812088" y="1700213"/>
            <a:ext cx="949597" cy="43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[6]</a:t>
            </a:r>
          </a:p>
        </p:txBody>
      </p:sp>
      <p:sp>
        <p:nvSpPr>
          <p:cNvPr id="41" name="Rectangle 101"/>
          <p:cNvSpPr>
            <a:spLocks noChangeArrowheads="1"/>
          </p:cNvSpPr>
          <p:nvPr/>
        </p:nvSpPr>
        <p:spPr bwMode="auto">
          <a:xfrm>
            <a:off x="477129" y="2841463"/>
            <a:ext cx="56647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b="1" i="1" dirty="0">
                <a:solidFill>
                  <a:srgbClr val="FF0000"/>
                </a:solidFill>
                <a:latin typeface="Times New Roman" panose="02020603050405020304" pitchFamily="18" charset="0"/>
                <a:ea typeface="宋体" panose="02010600030101010101" pitchFamily="2" charset="-122"/>
              </a:rPr>
              <a:t>a</a:t>
            </a:r>
            <a:r>
              <a:rPr kumimoji="1" lang="en-US" altLang="zh-CN" dirty="0">
                <a:solidFill>
                  <a:srgbClr val="FF0000"/>
                </a:solidFill>
                <a:latin typeface="Times New Roman" panose="02020603050405020304" pitchFamily="18" charset="0"/>
                <a:ea typeface="宋体" panose="02010600030101010101" pitchFamily="2" charset="-122"/>
              </a:rPr>
              <a:t>[0]</a:t>
            </a:r>
          </a:p>
        </p:txBody>
      </p:sp>
      <p:sp>
        <p:nvSpPr>
          <p:cNvPr id="42" name="Rectangle 101"/>
          <p:cNvSpPr>
            <a:spLocks noChangeArrowheads="1"/>
          </p:cNvSpPr>
          <p:nvPr/>
        </p:nvSpPr>
        <p:spPr bwMode="auto">
          <a:xfrm>
            <a:off x="1989297" y="2852936"/>
            <a:ext cx="56647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b="1" i="1" dirty="0">
                <a:solidFill>
                  <a:srgbClr val="FF0000"/>
                </a:solidFill>
                <a:latin typeface="Times New Roman" panose="02020603050405020304" pitchFamily="18" charset="0"/>
                <a:ea typeface="宋体" panose="02010600030101010101" pitchFamily="2" charset="-122"/>
              </a:rPr>
              <a:t>a</a:t>
            </a:r>
            <a:r>
              <a:rPr kumimoji="1" lang="en-US" altLang="zh-CN" dirty="0">
                <a:solidFill>
                  <a:srgbClr val="FF0000"/>
                </a:solidFill>
                <a:latin typeface="Times New Roman" panose="02020603050405020304" pitchFamily="18" charset="0"/>
                <a:ea typeface="宋体" panose="02010600030101010101" pitchFamily="2" charset="-122"/>
              </a:rPr>
              <a:t>[1]</a:t>
            </a:r>
          </a:p>
        </p:txBody>
      </p:sp>
      <p:sp>
        <p:nvSpPr>
          <p:cNvPr id="43" name="Rectangle 101"/>
          <p:cNvSpPr>
            <a:spLocks noChangeArrowheads="1"/>
          </p:cNvSpPr>
          <p:nvPr/>
        </p:nvSpPr>
        <p:spPr bwMode="auto">
          <a:xfrm>
            <a:off x="2637369" y="2852936"/>
            <a:ext cx="56647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b="1" i="1" dirty="0">
                <a:solidFill>
                  <a:srgbClr val="FF0000"/>
                </a:solidFill>
                <a:latin typeface="Times New Roman" panose="02020603050405020304" pitchFamily="18" charset="0"/>
                <a:ea typeface="宋体" panose="02010600030101010101" pitchFamily="2" charset="-122"/>
              </a:rPr>
              <a:t>a</a:t>
            </a:r>
            <a:r>
              <a:rPr kumimoji="1" lang="en-US" altLang="zh-CN" dirty="0">
                <a:solidFill>
                  <a:srgbClr val="FF0000"/>
                </a:solidFill>
                <a:latin typeface="Times New Roman" panose="02020603050405020304" pitchFamily="18" charset="0"/>
                <a:ea typeface="宋体" panose="02010600030101010101" pitchFamily="2" charset="-122"/>
              </a:rPr>
              <a:t>[2]</a:t>
            </a:r>
          </a:p>
        </p:txBody>
      </p:sp>
      <p:sp>
        <p:nvSpPr>
          <p:cNvPr id="44" name="Rectangle 101"/>
          <p:cNvSpPr>
            <a:spLocks noChangeArrowheads="1"/>
          </p:cNvSpPr>
          <p:nvPr/>
        </p:nvSpPr>
        <p:spPr bwMode="auto">
          <a:xfrm>
            <a:off x="3923928" y="2852936"/>
            <a:ext cx="56647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b="1" i="1" dirty="0">
                <a:solidFill>
                  <a:srgbClr val="FF0000"/>
                </a:solidFill>
                <a:latin typeface="Times New Roman" panose="02020603050405020304" pitchFamily="18" charset="0"/>
                <a:ea typeface="宋体" panose="02010600030101010101" pitchFamily="2" charset="-122"/>
              </a:rPr>
              <a:t>a</a:t>
            </a:r>
            <a:r>
              <a:rPr kumimoji="1" lang="en-US" altLang="zh-CN" dirty="0">
                <a:solidFill>
                  <a:srgbClr val="FF0000"/>
                </a:solidFill>
                <a:latin typeface="Times New Roman" panose="02020603050405020304" pitchFamily="18" charset="0"/>
                <a:ea typeface="宋体" panose="02010600030101010101" pitchFamily="2" charset="-122"/>
              </a:rPr>
              <a:t>[3]</a:t>
            </a:r>
          </a:p>
        </p:txBody>
      </p:sp>
      <p:sp>
        <p:nvSpPr>
          <p:cNvPr id="45" name="Rectangle 101"/>
          <p:cNvSpPr>
            <a:spLocks noChangeArrowheads="1"/>
          </p:cNvSpPr>
          <p:nvPr/>
        </p:nvSpPr>
        <p:spPr bwMode="auto">
          <a:xfrm>
            <a:off x="4716016" y="2852936"/>
            <a:ext cx="56647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b="1" i="1" dirty="0">
                <a:solidFill>
                  <a:srgbClr val="FF0000"/>
                </a:solidFill>
                <a:latin typeface="Times New Roman" panose="02020603050405020304" pitchFamily="18" charset="0"/>
                <a:ea typeface="宋体" panose="02010600030101010101" pitchFamily="2" charset="-122"/>
              </a:rPr>
              <a:t>a</a:t>
            </a:r>
            <a:r>
              <a:rPr kumimoji="1" lang="en-US" altLang="zh-CN" dirty="0">
                <a:solidFill>
                  <a:srgbClr val="FF0000"/>
                </a:solidFill>
                <a:latin typeface="Times New Roman" panose="02020603050405020304" pitchFamily="18" charset="0"/>
                <a:ea typeface="宋体" panose="02010600030101010101" pitchFamily="2" charset="-122"/>
              </a:rPr>
              <a:t>[4]</a:t>
            </a:r>
          </a:p>
        </p:txBody>
      </p:sp>
      <p:sp>
        <p:nvSpPr>
          <p:cNvPr id="46" name="Rectangle 101"/>
          <p:cNvSpPr>
            <a:spLocks noChangeArrowheads="1"/>
          </p:cNvSpPr>
          <p:nvPr/>
        </p:nvSpPr>
        <p:spPr bwMode="auto">
          <a:xfrm>
            <a:off x="6012160" y="2852936"/>
            <a:ext cx="56647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b="1" i="1" dirty="0">
                <a:solidFill>
                  <a:srgbClr val="FF0000"/>
                </a:solidFill>
                <a:latin typeface="Times New Roman" panose="02020603050405020304" pitchFamily="18" charset="0"/>
                <a:ea typeface="宋体" panose="02010600030101010101" pitchFamily="2" charset="-122"/>
              </a:rPr>
              <a:t>a</a:t>
            </a:r>
            <a:r>
              <a:rPr kumimoji="1" lang="en-US" altLang="zh-CN" dirty="0">
                <a:solidFill>
                  <a:srgbClr val="FF0000"/>
                </a:solidFill>
                <a:latin typeface="Times New Roman" panose="02020603050405020304" pitchFamily="18" charset="0"/>
                <a:ea typeface="宋体" panose="02010600030101010101" pitchFamily="2" charset="-122"/>
              </a:rPr>
              <a:t>[5]</a:t>
            </a:r>
          </a:p>
        </p:txBody>
      </p:sp>
      <p:sp>
        <p:nvSpPr>
          <p:cNvPr id="47" name="Rectangle 101"/>
          <p:cNvSpPr>
            <a:spLocks noChangeArrowheads="1"/>
          </p:cNvSpPr>
          <p:nvPr/>
        </p:nvSpPr>
        <p:spPr bwMode="auto">
          <a:xfrm>
            <a:off x="6741825" y="2852936"/>
            <a:ext cx="56647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b="1" i="1" dirty="0">
                <a:solidFill>
                  <a:srgbClr val="FF0000"/>
                </a:solidFill>
                <a:latin typeface="Times New Roman" panose="02020603050405020304" pitchFamily="18" charset="0"/>
                <a:ea typeface="宋体" panose="02010600030101010101" pitchFamily="2" charset="-122"/>
              </a:rPr>
              <a:t>a</a:t>
            </a:r>
            <a:r>
              <a:rPr kumimoji="1" lang="en-US" altLang="zh-CN" dirty="0">
                <a:solidFill>
                  <a:srgbClr val="FF0000"/>
                </a:solidFill>
                <a:latin typeface="Times New Roman" panose="02020603050405020304" pitchFamily="18" charset="0"/>
                <a:ea typeface="宋体" panose="02010600030101010101" pitchFamily="2" charset="-122"/>
              </a:rPr>
              <a:t>[6]</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79206" name="Rectangle 6"/>
          <p:cNvSpPr>
            <a:spLocks noGrp="1" noChangeArrowheads="1"/>
          </p:cNvSpPr>
          <p:nvPr>
            <p:ph type="title"/>
          </p:nvPr>
        </p:nvSpPr>
        <p:spPr>
          <a:xfrm>
            <a:off x="381000" y="381000"/>
            <a:ext cx="3886200" cy="533400"/>
          </a:xfrm>
          <a:noFill/>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lIns="92075" tIns="46038" rIns="92075" bIns="46038" anchorCtr="0"/>
          <a:lstStyle/>
          <a:p>
            <a:pPr algn="just"/>
            <a:r>
              <a:rPr lang="zh-CN" altLang="en-US" sz="3600" dirty="0">
                <a:solidFill>
                  <a:srgbClr val="CC0000"/>
                </a:solidFill>
                <a:latin typeface="Times New Roman" panose="02020603050405020304" pitchFamily="18" charset="0"/>
                <a:ea typeface="黑体" panose="02010609060101010101" pitchFamily="2" charset="-122"/>
              </a:rPr>
              <a:t>胜者树的概念</a:t>
            </a:r>
          </a:p>
        </p:txBody>
      </p:sp>
      <p:sp>
        <p:nvSpPr>
          <p:cNvPr id="179207" name="Rectangle 7"/>
          <p:cNvSpPr>
            <a:spLocks noGrp="1" noChangeArrowheads="1"/>
          </p:cNvSpPr>
          <p:nvPr>
            <p:ph type="body" idx="1"/>
          </p:nvPr>
        </p:nvSpPr>
        <p:spPr>
          <a:xfrm>
            <a:off x="381000" y="1066800"/>
            <a:ext cx="8458200" cy="5386388"/>
          </a:xfrm>
          <a:noFill/>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lIns="92075" tIns="46038" rIns="92075" bIns="46038"/>
          <a:lstStyle/>
          <a:p>
            <a:pPr>
              <a:buClr>
                <a:schemeClr val="bg2">
                  <a:lumMod val="60000"/>
                  <a:lumOff val="40000"/>
                </a:schemeClr>
              </a:buClr>
            </a:pPr>
            <a:r>
              <a:rPr lang="zh-CN" altLang="en-US" b="1" dirty="0">
                <a:solidFill>
                  <a:srgbClr val="0000CC"/>
                </a:solidFill>
                <a:effectLst/>
                <a:latin typeface="Times New Roman" panose="02020603050405020304" pitchFamily="18" charset="0"/>
                <a:ea typeface="仿宋_GB2312" pitchFamily="49" charset="-122"/>
              </a:rPr>
              <a:t>每次两两比较的结果是把关键码小者作为优胜者上升到双亲结点，称这种比赛树为</a:t>
            </a:r>
            <a:r>
              <a:rPr lang="zh-CN" altLang="en-US" b="1" dirty="0">
                <a:solidFill>
                  <a:srgbClr val="CC0000"/>
                </a:solidFill>
                <a:effectLst/>
                <a:latin typeface="Times New Roman" panose="02020603050405020304" pitchFamily="18" charset="0"/>
                <a:ea typeface="仿宋_GB2312" pitchFamily="49" charset="-122"/>
              </a:rPr>
              <a:t>胜者树</a:t>
            </a:r>
            <a:r>
              <a:rPr lang="zh-CN" altLang="en-US" b="1" dirty="0">
                <a:solidFill>
                  <a:srgbClr val="0000CC"/>
                </a:solidFill>
                <a:effectLst/>
                <a:latin typeface="Times New Roman" panose="02020603050405020304" pitchFamily="18" charset="0"/>
                <a:ea typeface="仿宋_GB2312" pitchFamily="49" charset="-122"/>
              </a:rPr>
              <a:t>。</a:t>
            </a:r>
          </a:p>
          <a:p>
            <a:pPr>
              <a:buClr>
                <a:schemeClr val="bg2">
                  <a:lumMod val="60000"/>
                  <a:lumOff val="40000"/>
                </a:schemeClr>
              </a:buClr>
            </a:pPr>
            <a:r>
              <a:rPr lang="zh-CN" altLang="en-US" b="1" dirty="0">
                <a:solidFill>
                  <a:srgbClr val="0000CC"/>
                </a:solidFill>
                <a:effectLst/>
                <a:latin typeface="Times New Roman" panose="02020603050405020304" pitchFamily="18" charset="0"/>
                <a:ea typeface="仿宋_GB2312" pitchFamily="49" charset="-122"/>
              </a:rPr>
              <a:t>位于最底层的叶结点叫做胜者树的</a:t>
            </a:r>
            <a:r>
              <a:rPr lang="zh-CN" altLang="en-US" b="1" dirty="0">
                <a:solidFill>
                  <a:srgbClr val="CC0000"/>
                </a:solidFill>
                <a:effectLst/>
                <a:latin typeface="Times New Roman" panose="02020603050405020304" pitchFamily="18" charset="0"/>
                <a:ea typeface="仿宋_GB2312" pitchFamily="49" charset="-122"/>
              </a:rPr>
              <a:t>外结点</a:t>
            </a:r>
            <a:r>
              <a:rPr lang="zh-CN" altLang="en-US" b="1" dirty="0">
                <a:solidFill>
                  <a:srgbClr val="0000CC"/>
                </a:solidFill>
                <a:effectLst/>
                <a:latin typeface="Times New Roman" panose="02020603050405020304" pitchFamily="18" charset="0"/>
                <a:ea typeface="仿宋_GB2312" pitchFamily="49" charset="-122"/>
              </a:rPr>
              <a:t>，非叶结点称为胜者树的</a:t>
            </a:r>
            <a:r>
              <a:rPr lang="zh-CN" altLang="en-US" b="1" dirty="0">
                <a:solidFill>
                  <a:srgbClr val="CC0000"/>
                </a:solidFill>
                <a:effectLst/>
                <a:latin typeface="Times New Roman" panose="02020603050405020304" pitchFamily="18" charset="0"/>
                <a:ea typeface="仿宋_GB2312" pitchFamily="49" charset="-122"/>
              </a:rPr>
              <a:t>内结点</a:t>
            </a:r>
            <a:r>
              <a:rPr lang="zh-CN" altLang="en-US" b="1" dirty="0">
                <a:solidFill>
                  <a:srgbClr val="0000CC"/>
                </a:solidFill>
                <a:effectLst/>
                <a:latin typeface="Times New Roman" panose="02020603050405020304" pitchFamily="18" charset="0"/>
                <a:ea typeface="仿宋_GB2312" pitchFamily="49" charset="-122"/>
              </a:rPr>
              <a:t>。每个结点除了存放对象的关键码</a:t>
            </a:r>
            <a:r>
              <a:rPr lang="en-US" altLang="zh-CN" b="1" i="1" dirty="0">
                <a:solidFill>
                  <a:srgbClr val="0000CC"/>
                </a:solidFill>
                <a:effectLst/>
                <a:latin typeface="Times New Roman" panose="02020603050405020304" pitchFamily="18" charset="0"/>
                <a:ea typeface="仿宋_GB2312" pitchFamily="49" charset="-122"/>
              </a:rPr>
              <a:t>data</a:t>
            </a:r>
            <a:r>
              <a:rPr lang="zh-CN" altLang="en-US" b="1" dirty="0">
                <a:solidFill>
                  <a:srgbClr val="0000CC"/>
                </a:solidFill>
                <a:effectLst/>
                <a:latin typeface="Times New Roman" panose="02020603050405020304" pitchFamily="18" charset="0"/>
                <a:ea typeface="仿宋_GB2312" pitchFamily="49" charset="-122"/>
              </a:rPr>
              <a:t>外，还存放了此对象是否要参选的标志</a:t>
            </a:r>
            <a:r>
              <a:rPr lang="en-US" altLang="zh-CN" b="1" i="1" dirty="0">
                <a:solidFill>
                  <a:srgbClr val="CC0000"/>
                </a:solidFill>
                <a:effectLst/>
                <a:latin typeface="Times New Roman" panose="02020603050405020304" pitchFamily="18" charset="0"/>
                <a:ea typeface="仿宋_GB2312" pitchFamily="49" charset="-122"/>
              </a:rPr>
              <a:t>active</a:t>
            </a:r>
            <a:r>
              <a:rPr lang="zh-CN" altLang="en-US" b="1" dirty="0">
                <a:solidFill>
                  <a:srgbClr val="0000CC"/>
                </a:solidFill>
                <a:effectLst/>
                <a:latin typeface="Times New Roman" panose="02020603050405020304" pitchFamily="18" charset="0"/>
                <a:ea typeface="仿宋_GB2312" pitchFamily="49" charset="-122"/>
              </a:rPr>
              <a:t>和此对象在满二叉树中的序号</a:t>
            </a:r>
            <a:r>
              <a:rPr lang="en-US" altLang="zh-CN" b="1" i="1" dirty="0">
                <a:solidFill>
                  <a:srgbClr val="CC0000"/>
                </a:solidFill>
                <a:effectLst/>
                <a:latin typeface="Times New Roman" panose="02020603050405020304" pitchFamily="18" charset="0"/>
                <a:ea typeface="仿宋_GB2312" pitchFamily="49" charset="-122"/>
              </a:rPr>
              <a:t>index</a:t>
            </a:r>
            <a:r>
              <a:rPr lang="zh-CN" altLang="en-US" b="1" dirty="0">
                <a:solidFill>
                  <a:srgbClr val="0000CC"/>
                </a:solidFill>
                <a:effectLst/>
                <a:latin typeface="Times New Roman" panose="02020603050405020304" pitchFamily="18" charset="0"/>
                <a:ea typeface="仿宋_GB2312" pitchFamily="49" charset="-122"/>
              </a:rPr>
              <a:t>。</a:t>
            </a:r>
          </a:p>
          <a:p>
            <a:pPr>
              <a:buClr>
                <a:schemeClr val="bg2">
                  <a:lumMod val="60000"/>
                  <a:lumOff val="40000"/>
                </a:schemeClr>
              </a:buClr>
            </a:pPr>
            <a:r>
              <a:rPr lang="zh-CN" altLang="en-US" b="1" dirty="0">
                <a:solidFill>
                  <a:srgbClr val="0000CC"/>
                </a:solidFill>
                <a:effectLst/>
                <a:latin typeface="Times New Roman" panose="02020603050405020304" pitchFamily="18" charset="0"/>
                <a:ea typeface="仿宋_GB2312" pitchFamily="49" charset="-122"/>
              </a:rPr>
              <a:t>胜者树最顶层是树的根，表示最后选择出来的具有最小关键码的对象。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9207">
                                            <p:txEl>
                                              <p:pRg st="1" end="1"/>
                                            </p:txEl>
                                          </p:spTgt>
                                        </p:tgtEl>
                                        <p:attrNameLst>
                                          <p:attrName>style.visibility</p:attrName>
                                        </p:attrNameLst>
                                      </p:cBhvr>
                                      <p:to>
                                        <p:strVal val="visible"/>
                                      </p:to>
                                    </p:set>
                                    <p:animEffect transition="in" filter="barn(inVertical)">
                                      <p:cBhvr>
                                        <p:cTn id="7" dur="500"/>
                                        <p:tgtEl>
                                          <p:spTgt spid="1792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9207">
                                            <p:txEl>
                                              <p:pRg st="2" end="2"/>
                                            </p:txEl>
                                          </p:spTgt>
                                        </p:tgtEl>
                                        <p:attrNameLst>
                                          <p:attrName>style.visibility</p:attrName>
                                        </p:attrNameLst>
                                      </p:cBhvr>
                                      <p:to>
                                        <p:strVal val="visible"/>
                                      </p:to>
                                    </p:set>
                                    <p:animEffect transition="in" filter="barn(inVertical)">
                                      <p:cBhvr>
                                        <p:cTn id="12" dur="500"/>
                                        <p:tgtEl>
                                          <p:spTgt spid="1792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80263" name="Line 39"/>
          <p:cNvSpPr>
            <a:spLocks noChangeShapeType="1"/>
          </p:cNvSpPr>
          <p:nvPr/>
        </p:nvSpPr>
        <p:spPr bwMode="auto">
          <a:xfrm>
            <a:off x="4953000" y="1600200"/>
            <a:ext cx="16002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64" name="Line 40"/>
          <p:cNvSpPr>
            <a:spLocks noChangeShapeType="1"/>
          </p:cNvSpPr>
          <p:nvPr/>
        </p:nvSpPr>
        <p:spPr bwMode="auto">
          <a:xfrm flipV="1">
            <a:off x="2895600" y="1600200"/>
            <a:ext cx="16002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65" name="Line 41"/>
          <p:cNvSpPr>
            <a:spLocks noChangeShapeType="1"/>
          </p:cNvSpPr>
          <p:nvPr/>
        </p:nvSpPr>
        <p:spPr bwMode="auto">
          <a:xfrm flipH="1">
            <a:off x="5791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66" name="Line 42"/>
          <p:cNvSpPr>
            <a:spLocks noChangeShapeType="1"/>
          </p:cNvSpPr>
          <p:nvPr/>
        </p:nvSpPr>
        <p:spPr bwMode="auto">
          <a:xfrm>
            <a:off x="2743200" y="2362200"/>
            <a:ext cx="6858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67" name="Line 43"/>
          <p:cNvSpPr>
            <a:spLocks noChangeShapeType="1"/>
          </p:cNvSpPr>
          <p:nvPr/>
        </p:nvSpPr>
        <p:spPr bwMode="auto">
          <a:xfrm>
            <a:off x="6934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68" name="Line 44"/>
          <p:cNvSpPr>
            <a:spLocks noChangeShapeType="1"/>
          </p:cNvSpPr>
          <p:nvPr/>
        </p:nvSpPr>
        <p:spPr bwMode="auto">
          <a:xfrm flipH="1">
            <a:off x="17526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69" name="Line 45"/>
          <p:cNvSpPr>
            <a:spLocks noChangeShapeType="1"/>
          </p:cNvSpPr>
          <p:nvPr/>
        </p:nvSpPr>
        <p:spPr bwMode="auto">
          <a:xfrm flipH="1">
            <a:off x="32004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0270" name="Line 46"/>
          <p:cNvSpPr>
            <a:spLocks noChangeShapeType="1"/>
          </p:cNvSpPr>
          <p:nvPr/>
        </p:nvSpPr>
        <p:spPr bwMode="auto">
          <a:xfrm flipH="1">
            <a:off x="51816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0271" name="Line 47"/>
          <p:cNvSpPr>
            <a:spLocks noChangeShapeType="1"/>
          </p:cNvSpPr>
          <p:nvPr/>
        </p:nvSpPr>
        <p:spPr bwMode="auto">
          <a:xfrm flipH="1">
            <a:off x="73152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0272" name="Line 48"/>
          <p:cNvSpPr>
            <a:spLocks noChangeShapeType="1"/>
          </p:cNvSpPr>
          <p:nvPr/>
        </p:nvSpPr>
        <p:spPr bwMode="auto">
          <a:xfrm>
            <a:off x="79248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73" name="Rectangle 49"/>
          <p:cNvSpPr>
            <a:spLocks noChangeArrowheads="1"/>
          </p:cNvSpPr>
          <p:nvPr/>
        </p:nvSpPr>
        <p:spPr bwMode="auto">
          <a:xfrm>
            <a:off x="7848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0274" name="Line 50"/>
          <p:cNvSpPr>
            <a:spLocks noChangeShapeType="1"/>
          </p:cNvSpPr>
          <p:nvPr/>
        </p:nvSpPr>
        <p:spPr bwMode="auto">
          <a:xfrm>
            <a:off x="57912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75" name="Line 51"/>
          <p:cNvSpPr>
            <a:spLocks noChangeShapeType="1"/>
          </p:cNvSpPr>
          <p:nvPr/>
        </p:nvSpPr>
        <p:spPr bwMode="auto">
          <a:xfrm>
            <a:off x="38100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76" name="Line 52"/>
          <p:cNvSpPr>
            <a:spLocks noChangeShapeType="1"/>
          </p:cNvSpPr>
          <p:nvPr/>
        </p:nvSpPr>
        <p:spPr bwMode="auto">
          <a:xfrm>
            <a:off x="17526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77" name="Line 53"/>
          <p:cNvSpPr>
            <a:spLocks noChangeShapeType="1"/>
          </p:cNvSpPr>
          <p:nvPr/>
        </p:nvSpPr>
        <p:spPr bwMode="auto">
          <a:xfrm flipH="1">
            <a:off x="11430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0278" name="Oval 54"/>
          <p:cNvSpPr>
            <a:spLocks noChangeArrowheads="1"/>
          </p:cNvSpPr>
          <p:nvPr/>
        </p:nvSpPr>
        <p:spPr bwMode="auto">
          <a:xfrm>
            <a:off x="4419600" y="1219200"/>
            <a:ext cx="533400" cy="533400"/>
          </a:xfrm>
          <a:prstGeom prst="ellipse">
            <a:avLst/>
          </a:prstGeom>
          <a:solidFill>
            <a:srgbClr val="FFFF00"/>
          </a:solidFill>
          <a:ln w="38100">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08</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0279" name="Text Box 55"/>
          <p:cNvSpPr txBox="1">
            <a:spLocks noChangeArrowheads="1"/>
          </p:cNvSpPr>
          <p:nvPr/>
        </p:nvSpPr>
        <p:spPr bwMode="auto">
          <a:xfrm>
            <a:off x="3608388" y="623888"/>
            <a:ext cx="2332037"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0000CC"/>
                </a:solidFill>
                <a:latin typeface="Times New Roman" panose="02020603050405020304" pitchFamily="18" charset="0"/>
                <a:ea typeface="仿宋_GB2312" pitchFamily="49" charset="-122"/>
              </a:rPr>
              <a:t>Winner </a:t>
            </a:r>
            <a:r>
              <a:rPr kumimoji="1" lang="en-US" altLang="zh-CN" sz="2800" b="1">
                <a:solidFill>
                  <a:srgbClr val="0000CC"/>
                </a:solidFill>
                <a:latin typeface="Times New Roman" panose="02020603050405020304" pitchFamily="18" charset="0"/>
                <a:ea typeface="仿宋_GB2312" pitchFamily="49" charset="-122"/>
              </a:rPr>
              <a:t>(</a:t>
            </a:r>
            <a:r>
              <a:rPr kumimoji="1" lang="zh-CN" altLang="zh-CN" sz="2800" b="1">
                <a:solidFill>
                  <a:srgbClr val="0000CC"/>
                </a:solidFill>
                <a:latin typeface="Times New Roman" panose="02020603050405020304" pitchFamily="18" charset="0"/>
                <a:ea typeface="仿宋_GB2312" pitchFamily="49" charset="-122"/>
              </a:rPr>
              <a:t>胜者</a:t>
            </a:r>
            <a:r>
              <a:rPr kumimoji="1" lang="en-US" altLang="zh-CN" sz="2800" b="1">
                <a:solidFill>
                  <a:srgbClr val="0000CC"/>
                </a:solidFill>
                <a:latin typeface="Times New Roman" panose="02020603050405020304" pitchFamily="18" charset="0"/>
                <a:ea typeface="仿宋_GB2312" pitchFamily="49" charset="-122"/>
              </a:rPr>
              <a:t>)</a:t>
            </a:r>
          </a:p>
        </p:txBody>
      </p:sp>
      <p:sp>
        <p:nvSpPr>
          <p:cNvPr id="180280" name="Oval 56"/>
          <p:cNvSpPr>
            <a:spLocks noChangeArrowheads="1"/>
          </p:cNvSpPr>
          <p:nvPr/>
        </p:nvSpPr>
        <p:spPr bwMode="auto">
          <a:xfrm>
            <a:off x="2362200" y="1905000"/>
            <a:ext cx="533400" cy="533400"/>
          </a:xfrm>
          <a:prstGeom prst="ellipse">
            <a:avLst/>
          </a:prstGeom>
          <a:solidFill>
            <a:srgbClr val="FFFF00"/>
          </a:solidFill>
          <a:ln w="38100">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21</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0281" name="Oval 57"/>
          <p:cNvSpPr>
            <a:spLocks noChangeArrowheads="1"/>
          </p:cNvSpPr>
          <p:nvPr/>
        </p:nvSpPr>
        <p:spPr bwMode="auto">
          <a:xfrm>
            <a:off x="6477000" y="1905000"/>
            <a:ext cx="533400" cy="533400"/>
          </a:xfrm>
          <a:prstGeom prst="ellipse">
            <a:avLst/>
          </a:prstGeom>
          <a:solidFill>
            <a:srgbClr val="FFFF00"/>
          </a:solidFill>
          <a:ln w="38100">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08</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0282" name="Oval 58"/>
          <p:cNvSpPr>
            <a:spLocks noChangeArrowheads="1"/>
          </p:cNvSpPr>
          <p:nvPr/>
        </p:nvSpPr>
        <p:spPr bwMode="auto">
          <a:xfrm>
            <a:off x="5334000" y="2743200"/>
            <a:ext cx="533400" cy="533400"/>
          </a:xfrm>
          <a:prstGeom prst="ellipse">
            <a:avLst/>
          </a:prstGeom>
          <a:solidFill>
            <a:srgbClr val="FFFF00"/>
          </a:solidFill>
          <a:ln w="38100">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08</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0283" name="Oval 59"/>
          <p:cNvSpPr>
            <a:spLocks noChangeArrowheads="1"/>
          </p:cNvSpPr>
          <p:nvPr/>
        </p:nvSpPr>
        <p:spPr bwMode="auto">
          <a:xfrm>
            <a:off x="74676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0284" name="Oval 60"/>
          <p:cNvSpPr>
            <a:spLocks noChangeArrowheads="1"/>
          </p:cNvSpPr>
          <p:nvPr/>
        </p:nvSpPr>
        <p:spPr bwMode="auto">
          <a:xfrm>
            <a:off x="3352800" y="2743200"/>
            <a:ext cx="533400" cy="533400"/>
          </a:xfrm>
          <a:prstGeom prst="ellipse">
            <a:avLst/>
          </a:prstGeom>
          <a:solidFill>
            <a:srgbClr val="FFFF00"/>
          </a:solidFill>
          <a:ln w="38100">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仿宋_GB2312" pitchFamily="49"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endParaRPr kumimoji="1" lang="en-US" altLang="zh-CN" sz="2800" baseline="30000" dirty="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0285" name="Oval 61"/>
          <p:cNvSpPr>
            <a:spLocks noChangeArrowheads="1"/>
          </p:cNvSpPr>
          <p:nvPr/>
        </p:nvSpPr>
        <p:spPr bwMode="auto">
          <a:xfrm>
            <a:off x="1295400" y="2743200"/>
            <a:ext cx="533400" cy="533400"/>
          </a:xfrm>
          <a:prstGeom prst="ellipse">
            <a:avLst/>
          </a:prstGeom>
          <a:solidFill>
            <a:srgbClr val="FFFF00"/>
          </a:solidFill>
          <a:ln w="38100">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21</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0286" name="Rectangle 62"/>
          <p:cNvSpPr>
            <a:spLocks noChangeArrowheads="1"/>
          </p:cNvSpPr>
          <p:nvPr/>
        </p:nvSpPr>
        <p:spPr bwMode="auto">
          <a:xfrm>
            <a:off x="6096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0287" name="Rectangle 63"/>
          <p:cNvSpPr>
            <a:spLocks noChangeArrowheads="1"/>
          </p:cNvSpPr>
          <p:nvPr/>
        </p:nvSpPr>
        <p:spPr bwMode="auto">
          <a:xfrm>
            <a:off x="16764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0288" name="Rectangle 64"/>
          <p:cNvSpPr>
            <a:spLocks noChangeArrowheads="1"/>
          </p:cNvSpPr>
          <p:nvPr/>
        </p:nvSpPr>
        <p:spPr bwMode="auto">
          <a:xfrm>
            <a:off x="26670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49</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0289" name="Rectangle 65"/>
          <p:cNvSpPr>
            <a:spLocks noChangeArrowheads="1"/>
          </p:cNvSpPr>
          <p:nvPr/>
        </p:nvSpPr>
        <p:spPr bwMode="auto">
          <a:xfrm>
            <a:off x="3733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lvl="0" algn="ctr"/>
            <a:r>
              <a:rPr kumimoji="1" lang="en-US" altLang="zh-CN" sz="2800" b="1" dirty="0">
                <a:solidFill>
                  <a:srgbClr val="CC3300"/>
                </a:solidFill>
                <a:latin typeface="Times New Roman" panose="02020603050405020304" pitchFamily="18" charset="0"/>
                <a:ea typeface="宋体" panose="02010600030101010101" pitchFamily="2"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endParaRPr kumimoji="1" lang="en-US" altLang="zh-CN" sz="2400" dirty="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0290" name="Rectangle 66"/>
          <p:cNvSpPr>
            <a:spLocks noChangeArrowheads="1"/>
          </p:cNvSpPr>
          <p:nvPr/>
        </p:nvSpPr>
        <p:spPr bwMode="auto">
          <a:xfrm>
            <a:off x="47244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0291" name="Rectangle 67"/>
          <p:cNvSpPr>
            <a:spLocks noChangeArrowheads="1"/>
          </p:cNvSpPr>
          <p:nvPr/>
        </p:nvSpPr>
        <p:spPr bwMode="auto">
          <a:xfrm>
            <a:off x="57912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0292" name="Rectangle 68"/>
          <p:cNvSpPr>
            <a:spLocks noChangeArrowheads="1"/>
          </p:cNvSpPr>
          <p:nvPr/>
        </p:nvSpPr>
        <p:spPr bwMode="auto">
          <a:xfrm>
            <a:off x="6781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63</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0294" name="Text Box 70"/>
          <p:cNvSpPr txBox="1">
            <a:spLocks noChangeArrowheads="1"/>
          </p:cNvSpPr>
          <p:nvPr/>
        </p:nvSpPr>
        <p:spPr bwMode="auto">
          <a:xfrm>
            <a:off x="838200" y="5059363"/>
            <a:ext cx="7837488"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en-US" altLang="zh-CN" sz="2000">
                <a:solidFill>
                  <a:srgbClr val="0000CC"/>
                </a:solidFill>
                <a:latin typeface="Times New Roman" panose="02020603050405020304" pitchFamily="18" charset="0"/>
                <a:ea typeface="宋体" panose="02010600030101010101" pitchFamily="2" charset="-122"/>
              </a:rPr>
              <a:t> </a:t>
            </a:r>
            <a:r>
              <a:rPr kumimoji="1" lang="zh-CN" altLang="en-US" sz="3200" b="1">
                <a:solidFill>
                  <a:srgbClr val="0000CC"/>
                </a:solidFill>
                <a:latin typeface="Times New Roman" panose="02020603050405020304" pitchFamily="18" charset="0"/>
                <a:ea typeface="隶书" panose="02010509060101010101" pitchFamily="49" charset="-122"/>
              </a:rPr>
              <a:t>形成初始胜者树（最小关键码上升到根）</a:t>
            </a:r>
            <a:endParaRPr kumimoji="1" lang="zh-CN" altLang="en-US" sz="3200">
              <a:solidFill>
                <a:srgbClr val="0000CC"/>
              </a:solidFill>
              <a:latin typeface="Times New Roman" panose="02020603050405020304" pitchFamily="18" charset="0"/>
              <a:ea typeface="隶书" panose="02010509060101010101" pitchFamily="49" charset="-122"/>
            </a:endParaRPr>
          </a:p>
        </p:txBody>
      </p:sp>
      <p:sp>
        <p:nvSpPr>
          <p:cNvPr id="180295" name="AutoShape 71"/>
          <p:cNvSpPr>
            <a:spLocks noChangeArrowheads="1"/>
          </p:cNvSpPr>
          <p:nvPr/>
        </p:nvSpPr>
        <p:spPr bwMode="auto">
          <a:xfrm>
            <a:off x="5486400" y="1447800"/>
            <a:ext cx="1295400" cy="152400"/>
          </a:xfrm>
          <a:prstGeom prst="rightArrow">
            <a:avLst>
              <a:gd name="adj1" fmla="val 50000"/>
              <a:gd name="adj2" fmla="val 212500"/>
            </a:avLst>
          </a:prstGeom>
          <a:solidFill>
            <a:srgbClr val="CC0000"/>
          </a:solidFill>
          <a:ln w="9525">
            <a:solidFill>
              <a:srgbClr val="FFFFCC"/>
            </a:solidFill>
            <a:miter lim="800000"/>
          </a:ln>
          <a:effectLst>
            <a:outerShdw dist="35921" dir="2700000" algn="ctr" rotWithShape="0">
              <a:srgbClr val="808080"/>
            </a:outerShdw>
          </a:effectLst>
        </p:spPr>
        <p:txBody>
          <a:bodyPr wrap="none" anchor="ctr"/>
          <a:lstStyle/>
          <a:p>
            <a:endParaRPr lang="zh-CN" altLang="en-US"/>
          </a:p>
        </p:txBody>
      </p:sp>
      <p:sp>
        <p:nvSpPr>
          <p:cNvPr id="180296" name="Text Box 72"/>
          <p:cNvSpPr txBox="1">
            <a:spLocks noChangeArrowheads="1"/>
          </p:cNvSpPr>
          <p:nvPr/>
        </p:nvSpPr>
        <p:spPr bwMode="auto">
          <a:xfrm>
            <a:off x="6835775" y="1173163"/>
            <a:ext cx="860425"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3200" b="1" i="1" dirty="0">
                <a:solidFill>
                  <a:srgbClr val="990099"/>
                </a:solidFill>
                <a:latin typeface="Times New Roman" panose="02020603050405020304" pitchFamily="18" charset="0"/>
                <a:ea typeface="宋体" panose="02010600030101010101" pitchFamily="2" charset="-122"/>
              </a:rPr>
              <a:t>a</a:t>
            </a:r>
            <a:r>
              <a:rPr kumimoji="1" lang="en-US" altLang="zh-CN" sz="3200" b="1" dirty="0">
                <a:solidFill>
                  <a:srgbClr val="990099"/>
                </a:solidFill>
                <a:latin typeface="Times New Roman" panose="02020603050405020304" pitchFamily="18" charset="0"/>
                <a:ea typeface="宋体" panose="02010600030101010101" pitchFamily="2" charset="-122"/>
              </a:rPr>
              <a:t>[0]</a:t>
            </a:r>
            <a:endParaRPr kumimoji="1" lang="en-US" altLang="zh-CN" sz="3200" dirty="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80298" name="Text Box 74"/>
          <p:cNvSpPr txBox="1">
            <a:spLocks noChangeArrowheads="1"/>
          </p:cNvSpPr>
          <p:nvPr/>
        </p:nvSpPr>
        <p:spPr bwMode="auto">
          <a:xfrm>
            <a:off x="449263" y="515938"/>
            <a:ext cx="138080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800" b="1" dirty="0">
                <a:solidFill>
                  <a:srgbClr val="CC0000"/>
                </a:solidFill>
              </a:rPr>
              <a:t>Step 1:</a:t>
            </a:r>
          </a:p>
        </p:txBody>
      </p:sp>
      <p:sp>
        <p:nvSpPr>
          <p:cNvPr id="38" name="Text Box 75"/>
          <p:cNvSpPr txBox="1">
            <a:spLocks noChangeArrowheads="1"/>
          </p:cNvSpPr>
          <p:nvPr/>
        </p:nvSpPr>
        <p:spPr bwMode="auto">
          <a:xfrm>
            <a:off x="468313" y="4586138"/>
            <a:ext cx="8569325" cy="4270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a:spcBef>
                <a:spcPct val="50000"/>
              </a:spcBef>
            </a:pP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[7]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[8]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[9]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[10]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[11]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[12]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[13] </a:t>
            </a:r>
            <a:r>
              <a:rPr kumimoji="1" lang="en-US" altLang="zh-CN" sz="2200" i="1" dirty="0">
                <a:solidFill>
                  <a:srgbClr val="0000CC"/>
                </a:solidFill>
                <a:latin typeface="Times New Roman" panose="02020603050405020304" pitchFamily="18" charset="0"/>
                <a:ea typeface="宋体" panose="02010600030101010101" pitchFamily="2" charset="-122"/>
              </a:rPr>
              <a:t>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[14]</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81287" name="Line 39"/>
          <p:cNvSpPr>
            <a:spLocks noChangeShapeType="1"/>
          </p:cNvSpPr>
          <p:nvPr/>
        </p:nvSpPr>
        <p:spPr bwMode="auto">
          <a:xfrm>
            <a:off x="4953000" y="1600200"/>
            <a:ext cx="16002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288" name="Line 40"/>
          <p:cNvSpPr>
            <a:spLocks noChangeShapeType="1"/>
          </p:cNvSpPr>
          <p:nvPr/>
        </p:nvSpPr>
        <p:spPr bwMode="auto">
          <a:xfrm flipV="1">
            <a:off x="2895600" y="1600200"/>
            <a:ext cx="16002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289" name="Line 41"/>
          <p:cNvSpPr>
            <a:spLocks noChangeShapeType="1"/>
          </p:cNvSpPr>
          <p:nvPr/>
        </p:nvSpPr>
        <p:spPr bwMode="auto">
          <a:xfrm flipH="1">
            <a:off x="5791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290" name="Line 42"/>
          <p:cNvSpPr>
            <a:spLocks noChangeShapeType="1"/>
          </p:cNvSpPr>
          <p:nvPr/>
        </p:nvSpPr>
        <p:spPr bwMode="auto">
          <a:xfrm>
            <a:off x="2743200" y="2362200"/>
            <a:ext cx="6858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291" name="Line 43"/>
          <p:cNvSpPr>
            <a:spLocks noChangeShapeType="1"/>
          </p:cNvSpPr>
          <p:nvPr/>
        </p:nvSpPr>
        <p:spPr bwMode="auto">
          <a:xfrm>
            <a:off x="6934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292" name="Line 44"/>
          <p:cNvSpPr>
            <a:spLocks noChangeShapeType="1"/>
          </p:cNvSpPr>
          <p:nvPr/>
        </p:nvSpPr>
        <p:spPr bwMode="auto">
          <a:xfrm flipH="1">
            <a:off x="17526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293" name="Line 45"/>
          <p:cNvSpPr>
            <a:spLocks noChangeShapeType="1"/>
          </p:cNvSpPr>
          <p:nvPr/>
        </p:nvSpPr>
        <p:spPr bwMode="auto">
          <a:xfrm flipH="1">
            <a:off x="32004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1294" name="Line 46"/>
          <p:cNvSpPr>
            <a:spLocks noChangeShapeType="1"/>
          </p:cNvSpPr>
          <p:nvPr/>
        </p:nvSpPr>
        <p:spPr bwMode="auto">
          <a:xfrm flipH="1">
            <a:off x="51816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1295" name="Line 47"/>
          <p:cNvSpPr>
            <a:spLocks noChangeShapeType="1"/>
          </p:cNvSpPr>
          <p:nvPr/>
        </p:nvSpPr>
        <p:spPr bwMode="auto">
          <a:xfrm flipH="1">
            <a:off x="73152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1296" name="Line 48"/>
          <p:cNvSpPr>
            <a:spLocks noChangeShapeType="1"/>
          </p:cNvSpPr>
          <p:nvPr/>
        </p:nvSpPr>
        <p:spPr bwMode="auto">
          <a:xfrm>
            <a:off x="79248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297" name="Rectangle 49"/>
          <p:cNvSpPr>
            <a:spLocks noChangeArrowheads="1"/>
          </p:cNvSpPr>
          <p:nvPr/>
        </p:nvSpPr>
        <p:spPr bwMode="auto">
          <a:xfrm>
            <a:off x="7848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1298" name="Line 50"/>
          <p:cNvSpPr>
            <a:spLocks noChangeShapeType="1"/>
          </p:cNvSpPr>
          <p:nvPr/>
        </p:nvSpPr>
        <p:spPr bwMode="auto">
          <a:xfrm>
            <a:off x="57912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299" name="Line 51"/>
          <p:cNvSpPr>
            <a:spLocks noChangeShapeType="1"/>
          </p:cNvSpPr>
          <p:nvPr/>
        </p:nvSpPr>
        <p:spPr bwMode="auto">
          <a:xfrm>
            <a:off x="38100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300" name="Line 52"/>
          <p:cNvSpPr>
            <a:spLocks noChangeShapeType="1"/>
          </p:cNvSpPr>
          <p:nvPr/>
        </p:nvSpPr>
        <p:spPr bwMode="auto">
          <a:xfrm>
            <a:off x="17526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301" name="Line 53"/>
          <p:cNvSpPr>
            <a:spLocks noChangeShapeType="1"/>
          </p:cNvSpPr>
          <p:nvPr/>
        </p:nvSpPr>
        <p:spPr bwMode="auto">
          <a:xfrm flipH="1">
            <a:off x="11430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1302" name="Oval 54"/>
          <p:cNvSpPr>
            <a:spLocks noChangeArrowheads="1"/>
          </p:cNvSpPr>
          <p:nvPr/>
        </p:nvSpPr>
        <p:spPr bwMode="auto">
          <a:xfrm>
            <a:off x="4419600" y="1219200"/>
            <a:ext cx="533400" cy="533400"/>
          </a:xfrm>
          <a:prstGeom prst="ellipse">
            <a:avLst/>
          </a:prstGeom>
          <a:solidFill>
            <a:srgbClr val="FFFF00"/>
          </a:solidFill>
          <a:ln w="38100">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16</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1303" name="Text Box 55"/>
          <p:cNvSpPr txBox="1">
            <a:spLocks noChangeArrowheads="1"/>
          </p:cNvSpPr>
          <p:nvPr/>
        </p:nvSpPr>
        <p:spPr bwMode="auto">
          <a:xfrm>
            <a:off x="3608388" y="623888"/>
            <a:ext cx="2332037"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0000CC"/>
                </a:solidFill>
                <a:latin typeface="Times New Roman" panose="02020603050405020304" pitchFamily="18" charset="0"/>
                <a:ea typeface="仿宋_GB2312" pitchFamily="49" charset="-122"/>
              </a:rPr>
              <a:t>Winner </a:t>
            </a:r>
            <a:r>
              <a:rPr kumimoji="1" lang="en-US" altLang="zh-CN" sz="2800" b="1">
                <a:solidFill>
                  <a:srgbClr val="0000CC"/>
                </a:solidFill>
                <a:latin typeface="Times New Roman" panose="02020603050405020304" pitchFamily="18" charset="0"/>
                <a:ea typeface="仿宋_GB2312" pitchFamily="49" charset="-122"/>
              </a:rPr>
              <a:t>(</a:t>
            </a:r>
            <a:r>
              <a:rPr kumimoji="1" lang="zh-CN" altLang="zh-CN" sz="2800" b="1">
                <a:solidFill>
                  <a:srgbClr val="0000CC"/>
                </a:solidFill>
                <a:latin typeface="Times New Roman" panose="02020603050405020304" pitchFamily="18" charset="0"/>
                <a:ea typeface="仿宋_GB2312" pitchFamily="49" charset="-122"/>
              </a:rPr>
              <a:t>胜者</a:t>
            </a:r>
            <a:r>
              <a:rPr kumimoji="1" lang="en-US" altLang="zh-CN" sz="2800" b="1">
                <a:solidFill>
                  <a:srgbClr val="0000CC"/>
                </a:solidFill>
                <a:latin typeface="Times New Roman" panose="02020603050405020304" pitchFamily="18" charset="0"/>
                <a:ea typeface="仿宋_GB2312" pitchFamily="49" charset="-122"/>
              </a:rPr>
              <a:t>)</a:t>
            </a:r>
          </a:p>
        </p:txBody>
      </p:sp>
      <p:sp>
        <p:nvSpPr>
          <p:cNvPr id="181304" name="Oval 56"/>
          <p:cNvSpPr>
            <a:spLocks noChangeArrowheads="1"/>
          </p:cNvSpPr>
          <p:nvPr/>
        </p:nvSpPr>
        <p:spPr bwMode="auto">
          <a:xfrm>
            <a:off x="2362200" y="19050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21</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1305" name="Oval 57"/>
          <p:cNvSpPr>
            <a:spLocks noChangeArrowheads="1"/>
          </p:cNvSpPr>
          <p:nvPr/>
        </p:nvSpPr>
        <p:spPr bwMode="auto">
          <a:xfrm>
            <a:off x="6477000" y="1905000"/>
            <a:ext cx="533400" cy="533400"/>
          </a:xfrm>
          <a:prstGeom prst="ellipse">
            <a:avLst/>
          </a:prstGeom>
          <a:solidFill>
            <a:srgbClr val="FFFF00"/>
          </a:solidFill>
          <a:ln w="38100">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16</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1306" name="Oval 58"/>
          <p:cNvSpPr>
            <a:spLocks noChangeArrowheads="1"/>
          </p:cNvSpPr>
          <p:nvPr/>
        </p:nvSpPr>
        <p:spPr bwMode="auto">
          <a:xfrm>
            <a:off x="53340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16</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1307" name="Oval 59"/>
          <p:cNvSpPr>
            <a:spLocks noChangeArrowheads="1"/>
          </p:cNvSpPr>
          <p:nvPr/>
        </p:nvSpPr>
        <p:spPr bwMode="auto">
          <a:xfrm>
            <a:off x="74676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1308" name="Oval 60"/>
          <p:cNvSpPr>
            <a:spLocks noChangeArrowheads="1"/>
          </p:cNvSpPr>
          <p:nvPr/>
        </p:nvSpPr>
        <p:spPr bwMode="auto">
          <a:xfrm>
            <a:off x="33528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仿宋_GB2312" pitchFamily="49"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endParaRPr kumimoji="1" lang="en-US" altLang="zh-CN" sz="2800" dirty="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1309" name="Oval 61"/>
          <p:cNvSpPr>
            <a:spLocks noChangeArrowheads="1"/>
          </p:cNvSpPr>
          <p:nvPr/>
        </p:nvSpPr>
        <p:spPr bwMode="auto">
          <a:xfrm>
            <a:off x="12954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21</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1310" name="Rectangle 62"/>
          <p:cNvSpPr>
            <a:spLocks noChangeArrowheads="1"/>
          </p:cNvSpPr>
          <p:nvPr/>
        </p:nvSpPr>
        <p:spPr bwMode="auto">
          <a:xfrm>
            <a:off x="6096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1311" name="Rectangle 63"/>
          <p:cNvSpPr>
            <a:spLocks noChangeArrowheads="1"/>
          </p:cNvSpPr>
          <p:nvPr/>
        </p:nvSpPr>
        <p:spPr bwMode="auto">
          <a:xfrm>
            <a:off x="16764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1312" name="Rectangle 64"/>
          <p:cNvSpPr>
            <a:spLocks noChangeArrowheads="1"/>
          </p:cNvSpPr>
          <p:nvPr/>
        </p:nvSpPr>
        <p:spPr bwMode="auto">
          <a:xfrm>
            <a:off x="26670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49</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1313" name="Rectangle 65"/>
          <p:cNvSpPr>
            <a:spLocks noChangeArrowheads="1"/>
          </p:cNvSpPr>
          <p:nvPr/>
        </p:nvSpPr>
        <p:spPr bwMode="auto">
          <a:xfrm>
            <a:off x="3733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宋体" panose="02010600030101010101" pitchFamily="2"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endParaRPr kumimoji="1" lang="en-US" altLang="zh-CN" sz="2800" dirty="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1314" name="Rectangle 66"/>
          <p:cNvSpPr>
            <a:spLocks noChangeArrowheads="1"/>
          </p:cNvSpPr>
          <p:nvPr/>
        </p:nvSpPr>
        <p:spPr bwMode="auto">
          <a:xfrm>
            <a:off x="47244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1315" name="Rectangle 67"/>
          <p:cNvSpPr>
            <a:spLocks noChangeArrowheads="1"/>
          </p:cNvSpPr>
          <p:nvPr/>
        </p:nvSpPr>
        <p:spPr bwMode="auto">
          <a:xfrm>
            <a:off x="57912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1316" name="Rectangle 68"/>
          <p:cNvSpPr>
            <a:spLocks noChangeArrowheads="1"/>
          </p:cNvSpPr>
          <p:nvPr/>
        </p:nvSpPr>
        <p:spPr bwMode="auto">
          <a:xfrm>
            <a:off x="6781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63</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1318" name="Text Box 70"/>
          <p:cNvSpPr txBox="1">
            <a:spLocks noChangeArrowheads="1"/>
          </p:cNvSpPr>
          <p:nvPr/>
        </p:nvSpPr>
        <p:spPr bwMode="auto">
          <a:xfrm>
            <a:off x="1258888" y="5059363"/>
            <a:ext cx="6732587"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3200" b="1">
                <a:solidFill>
                  <a:srgbClr val="0000CC"/>
                </a:solidFill>
                <a:latin typeface="Times New Roman" panose="02020603050405020304" pitchFamily="18" charset="0"/>
                <a:ea typeface="隶书" panose="02010509060101010101" pitchFamily="49" charset="-122"/>
              </a:rPr>
              <a:t>输出冠军并调整胜者树后树的状态</a:t>
            </a:r>
          </a:p>
        </p:txBody>
      </p:sp>
      <p:sp>
        <p:nvSpPr>
          <p:cNvPr id="181319" name="AutoShape 71"/>
          <p:cNvSpPr>
            <a:spLocks noChangeArrowheads="1"/>
          </p:cNvSpPr>
          <p:nvPr/>
        </p:nvSpPr>
        <p:spPr bwMode="auto">
          <a:xfrm>
            <a:off x="5486400" y="1447800"/>
            <a:ext cx="1295400" cy="152400"/>
          </a:xfrm>
          <a:prstGeom prst="rightArrow">
            <a:avLst>
              <a:gd name="adj1" fmla="val 50000"/>
              <a:gd name="adj2" fmla="val 212500"/>
            </a:avLst>
          </a:prstGeom>
          <a:solidFill>
            <a:srgbClr val="CC0000"/>
          </a:solidFill>
          <a:ln w="9525">
            <a:solidFill>
              <a:srgbClr val="FFFFCC"/>
            </a:solidFill>
            <a:miter lim="800000"/>
          </a:ln>
          <a:effectLst>
            <a:outerShdw dist="35921" dir="2700000" algn="ctr" rotWithShape="0">
              <a:srgbClr val="808080"/>
            </a:outerShdw>
          </a:effectLst>
        </p:spPr>
        <p:txBody>
          <a:bodyPr wrap="none" anchor="ctr"/>
          <a:lstStyle/>
          <a:p>
            <a:endParaRPr lang="zh-CN" altLang="en-US"/>
          </a:p>
        </p:txBody>
      </p:sp>
      <p:sp>
        <p:nvSpPr>
          <p:cNvPr id="181320" name="Text Box 72"/>
          <p:cNvSpPr txBox="1">
            <a:spLocks noChangeArrowheads="1"/>
          </p:cNvSpPr>
          <p:nvPr/>
        </p:nvSpPr>
        <p:spPr bwMode="auto">
          <a:xfrm>
            <a:off x="6835775" y="1173163"/>
            <a:ext cx="860425"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3200" b="1" i="1" dirty="0">
                <a:solidFill>
                  <a:srgbClr val="990099"/>
                </a:solidFill>
                <a:latin typeface="Times New Roman" panose="02020603050405020304" pitchFamily="18" charset="0"/>
                <a:ea typeface="宋体" panose="02010600030101010101" pitchFamily="2" charset="-122"/>
              </a:rPr>
              <a:t>a</a:t>
            </a:r>
            <a:r>
              <a:rPr kumimoji="1" lang="en-US" altLang="zh-CN" sz="3200" b="1" dirty="0">
                <a:solidFill>
                  <a:srgbClr val="990099"/>
                </a:solidFill>
                <a:latin typeface="Times New Roman" panose="02020603050405020304" pitchFamily="18" charset="0"/>
                <a:ea typeface="宋体" panose="02010600030101010101" pitchFamily="2" charset="-122"/>
              </a:rPr>
              <a:t>[1]</a:t>
            </a:r>
            <a:endParaRPr kumimoji="1" lang="en-US" altLang="zh-CN" sz="3200" dirty="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81322" name="Text Box 74"/>
          <p:cNvSpPr txBox="1">
            <a:spLocks noChangeArrowheads="1"/>
          </p:cNvSpPr>
          <p:nvPr/>
        </p:nvSpPr>
        <p:spPr bwMode="auto">
          <a:xfrm>
            <a:off x="449263" y="515938"/>
            <a:ext cx="138080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defPPr>
              <a:defRPr lang="zh-CN"/>
            </a:defPPr>
            <a:lvl1pPr>
              <a:defRPr sz="2800" b="1">
                <a:solidFill>
                  <a:srgbClr val="CC0000"/>
                </a:solidFill>
              </a:defRPr>
            </a:lvl1pPr>
          </a:lstStyle>
          <a:p>
            <a:r>
              <a:rPr lang="en-US" altLang="zh-CN" dirty="0"/>
              <a:t>Step 2:</a:t>
            </a:r>
          </a:p>
        </p:txBody>
      </p:sp>
      <p:sp>
        <p:nvSpPr>
          <p:cNvPr id="38" name="Text Box 75"/>
          <p:cNvSpPr txBox="1">
            <a:spLocks noChangeArrowheads="1"/>
          </p:cNvSpPr>
          <p:nvPr/>
        </p:nvSpPr>
        <p:spPr bwMode="auto">
          <a:xfrm>
            <a:off x="468313" y="4586138"/>
            <a:ext cx="8569325" cy="4270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a:spcBef>
                <a:spcPct val="50000"/>
              </a:spcBef>
            </a:pP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[7]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[8]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[9]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[10]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[11]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[12]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[13] </a:t>
            </a:r>
            <a:r>
              <a:rPr kumimoji="1" lang="en-US" altLang="zh-CN" sz="2200" i="1" dirty="0">
                <a:solidFill>
                  <a:srgbClr val="0000CC"/>
                </a:solidFill>
                <a:latin typeface="Times New Roman" panose="02020603050405020304" pitchFamily="18" charset="0"/>
                <a:ea typeface="宋体" panose="02010600030101010101" pitchFamily="2" charset="-122"/>
              </a:rPr>
              <a:t>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[14]</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83335" name="Line 39"/>
          <p:cNvSpPr>
            <a:spLocks noChangeShapeType="1"/>
          </p:cNvSpPr>
          <p:nvPr/>
        </p:nvSpPr>
        <p:spPr bwMode="auto">
          <a:xfrm>
            <a:off x="4953000" y="1600200"/>
            <a:ext cx="16002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36" name="Line 40"/>
          <p:cNvSpPr>
            <a:spLocks noChangeShapeType="1"/>
          </p:cNvSpPr>
          <p:nvPr/>
        </p:nvSpPr>
        <p:spPr bwMode="auto">
          <a:xfrm flipV="1">
            <a:off x="2895600" y="1600200"/>
            <a:ext cx="16002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37" name="Line 41"/>
          <p:cNvSpPr>
            <a:spLocks noChangeShapeType="1"/>
          </p:cNvSpPr>
          <p:nvPr/>
        </p:nvSpPr>
        <p:spPr bwMode="auto">
          <a:xfrm flipH="1">
            <a:off x="5791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38" name="Line 42"/>
          <p:cNvSpPr>
            <a:spLocks noChangeShapeType="1"/>
          </p:cNvSpPr>
          <p:nvPr/>
        </p:nvSpPr>
        <p:spPr bwMode="auto">
          <a:xfrm>
            <a:off x="2743200" y="2362200"/>
            <a:ext cx="6858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39" name="Line 43"/>
          <p:cNvSpPr>
            <a:spLocks noChangeShapeType="1"/>
          </p:cNvSpPr>
          <p:nvPr/>
        </p:nvSpPr>
        <p:spPr bwMode="auto">
          <a:xfrm>
            <a:off x="6934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40" name="Line 44"/>
          <p:cNvSpPr>
            <a:spLocks noChangeShapeType="1"/>
          </p:cNvSpPr>
          <p:nvPr/>
        </p:nvSpPr>
        <p:spPr bwMode="auto">
          <a:xfrm flipH="1">
            <a:off x="17526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41" name="Line 45"/>
          <p:cNvSpPr>
            <a:spLocks noChangeShapeType="1"/>
          </p:cNvSpPr>
          <p:nvPr/>
        </p:nvSpPr>
        <p:spPr bwMode="auto">
          <a:xfrm flipH="1">
            <a:off x="32004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3342" name="Line 46"/>
          <p:cNvSpPr>
            <a:spLocks noChangeShapeType="1"/>
          </p:cNvSpPr>
          <p:nvPr/>
        </p:nvSpPr>
        <p:spPr bwMode="auto">
          <a:xfrm flipH="1">
            <a:off x="51816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3343" name="Line 47"/>
          <p:cNvSpPr>
            <a:spLocks noChangeShapeType="1"/>
          </p:cNvSpPr>
          <p:nvPr/>
        </p:nvSpPr>
        <p:spPr bwMode="auto">
          <a:xfrm flipH="1">
            <a:off x="73152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3344" name="Line 48"/>
          <p:cNvSpPr>
            <a:spLocks noChangeShapeType="1"/>
          </p:cNvSpPr>
          <p:nvPr/>
        </p:nvSpPr>
        <p:spPr bwMode="auto">
          <a:xfrm>
            <a:off x="79248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45" name="Rectangle 49"/>
          <p:cNvSpPr>
            <a:spLocks noChangeArrowheads="1"/>
          </p:cNvSpPr>
          <p:nvPr/>
        </p:nvSpPr>
        <p:spPr bwMode="auto">
          <a:xfrm>
            <a:off x="7848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3346" name="Line 50"/>
          <p:cNvSpPr>
            <a:spLocks noChangeShapeType="1"/>
          </p:cNvSpPr>
          <p:nvPr/>
        </p:nvSpPr>
        <p:spPr bwMode="auto">
          <a:xfrm>
            <a:off x="57912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47" name="Line 51"/>
          <p:cNvSpPr>
            <a:spLocks noChangeShapeType="1"/>
          </p:cNvSpPr>
          <p:nvPr/>
        </p:nvSpPr>
        <p:spPr bwMode="auto">
          <a:xfrm>
            <a:off x="38100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48" name="Line 52"/>
          <p:cNvSpPr>
            <a:spLocks noChangeShapeType="1"/>
          </p:cNvSpPr>
          <p:nvPr/>
        </p:nvSpPr>
        <p:spPr bwMode="auto">
          <a:xfrm>
            <a:off x="17526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49" name="Line 53"/>
          <p:cNvSpPr>
            <a:spLocks noChangeShapeType="1"/>
          </p:cNvSpPr>
          <p:nvPr/>
        </p:nvSpPr>
        <p:spPr bwMode="auto">
          <a:xfrm flipH="1">
            <a:off x="11430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3350" name="Oval 54"/>
          <p:cNvSpPr>
            <a:spLocks noChangeArrowheads="1"/>
          </p:cNvSpPr>
          <p:nvPr/>
        </p:nvSpPr>
        <p:spPr bwMode="auto">
          <a:xfrm>
            <a:off x="4419600" y="1219200"/>
            <a:ext cx="533400" cy="533400"/>
          </a:xfrm>
          <a:prstGeom prst="ellipse">
            <a:avLst/>
          </a:prstGeom>
          <a:solidFill>
            <a:srgbClr val="FFFF00"/>
          </a:solidFill>
          <a:ln w="38100" algn="ctr">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21</a:t>
            </a:r>
          </a:p>
        </p:txBody>
      </p:sp>
      <p:sp>
        <p:nvSpPr>
          <p:cNvPr id="183351" name="Text Box 55"/>
          <p:cNvSpPr txBox="1">
            <a:spLocks noChangeArrowheads="1"/>
          </p:cNvSpPr>
          <p:nvPr/>
        </p:nvSpPr>
        <p:spPr bwMode="auto">
          <a:xfrm>
            <a:off x="3608388" y="623888"/>
            <a:ext cx="2332037"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0000CC"/>
                </a:solidFill>
                <a:latin typeface="Times New Roman" panose="02020603050405020304" pitchFamily="18" charset="0"/>
                <a:ea typeface="仿宋_GB2312" pitchFamily="49" charset="-122"/>
              </a:rPr>
              <a:t>Winner </a:t>
            </a:r>
            <a:r>
              <a:rPr kumimoji="1" lang="en-US" altLang="zh-CN" sz="2800" b="1">
                <a:solidFill>
                  <a:srgbClr val="0000CC"/>
                </a:solidFill>
                <a:latin typeface="Times New Roman" panose="02020603050405020304" pitchFamily="18" charset="0"/>
                <a:ea typeface="仿宋_GB2312" pitchFamily="49" charset="-122"/>
              </a:rPr>
              <a:t>(</a:t>
            </a:r>
            <a:r>
              <a:rPr kumimoji="1" lang="zh-CN" altLang="zh-CN" sz="2800" b="1">
                <a:solidFill>
                  <a:srgbClr val="0000CC"/>
                </a:solidFill>
                <a:latin typeface="Times New Roman" panose="02020603050405020304" pitchFamily="18" charset="0"/>
                <a:ea typeface="仿宋_GB2312" pitchFamily="49" charset="-122"/>
              </a:rPr>
              <a:t>胜者</a:t>
            </a:r>
            <a:r>
              <a:rPr kumimoji="1" lang="en-US" altLang="zh-CN" sz="2800" b="1">
                <a:solidFill>
                  <a:srgbClr val="0000CC"/>
                </a:solidFill>
                <a:latin typeface="Times New Roman" panose="02020603050405020304" pitchFamily="18" charset="0"/>
                <a:ea typeface="仿宋_GB2312" pitchFamily="49" charset="-122"/>
              </a:rPr>
              <a:t>)</a:t>
            </a:r>
          </a:p>
        </p:txBody>
      </p:sp>
      <p:sp>
        <p:nvSpPr>
          <p:cNvPr id="183352" name="Oval 56"/>
          <p:cNvSpPr>
            <a:spLocks noChangeArrowheads="1"/>
          </p:cNvSpPr>
          <p:nvPr/>
        </p:nvSpPr>
        <p:spPr bwMode="auto">
          <a:xfrm>
            <a:off x="2362200" y="19050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21</a:t>
            </a:r>
            <a:endParaRPr kumimoji="1" lang="en-US" altLang="zh-CN" sz="28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3353" name="Oval 57"/>
          <p:cNvSpPr>
            <a:spLocks noChangeArrowheads="1"/>
          </p:cNvSpPr>
          <p:nvPr/>
        </p:nvSpPr>
        <p:spPr bwMode="auto">
          <a:xfrm>
            <a:off x="6477000" y="1905000"/>
            <a:ext cx="533400" cy="533400"/>
          </a:xfrm>
          <a:prstGeom prst="ellipse">
            <a:avLst/>
          </a:prstGeom>
          <a:solidFill>
            <a:srgbClr val="FFFF00"/>
          </a:solidFill>
          <a:ln w="38100" algn="ctr">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p>
        </p:txBody>
      </p:sp>
      <p:sp>
        <p:nvSpPr>
          <p:cNvPr id="183354" name="Oval 58"/>
          <p:cNvSpPr>
            <a:spLocks noChangeArrowheads="1"/>
          </p:cNvSpPr>
          <p:nvPr/>
        </p:nvSpPr>
        <p:spPr bwMode="auto">
          <a:xfrm>
            <a:off x="5334000" y="2743200"/>
            <a:ext cx="533400" cy="533400"/>
          </a:xfrm>
          <a:prstGeom prst="ellipse">
            <a:avLst/>
          </a:prstGeom>
          <a:solidFill>
            <a:srgbClr val="008000"/>
          </a:solidFill>
          <a:ln w="9525">
            <a:solidFill>
              <a:srgbClr val="FFFFCC"/>
            </a:solidFill>
            <a:round/>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3355" name="Oval 59"/>
          <p:cNvSpPr>
            <a:spLocks noChangeArrowheads="1"/>
          </p:cNvSpPr>
          <p:nvPr/>
        </p:nvSpPr>
        <p:spPr bwMode="auto">
          <a:xfrm>
            <a:off x="74676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3356" name="Oval 60"/>
          <p:cNvSpPr>
            <a:spLocks noChangeArrowheads="1"/>
          </p:cNvSpPr>
          <p:nvPr/>
        </p:nvSpPr>
        <p:spPr bwMode="auto">
          <a:xfrm>
            <a:off x="33528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仿宋_GB2312" pitchFamily="49"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endParaRPr kumimoji="1" lang="en-US" altLang="zh-CN" sz="2800" dirty="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3357" name="Oval 61"/>
          <p:cNvSpPr>
            <a:spLocks noChangeArrowheads="1"/>
          </p:cNvSpPr>
          <p:nvPr/>
        </p:nvSpPr>
        <p:spPr bwMode="auto">
          <a:xfrm>
            <a:off x="12954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21</a:t>
            </a:r>
            <a:endParaRPr kumimoji="1" lang="en-US" altLang="zh-CN" sz="28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3358" name="Rectangle 62"/>
          <p:cNvSpPr>
            <a:spLocks noChangeArrowheads="1"/>
          </p:cNvSpPr>
          <p:nvPr/>
        </p:nvSpPr>
        <p:spPr bwMode="auto">
          <a:xfrm>
            <a:off x="6096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3359" name="Rectangle 63"/>
          <p:cNvSpPr>
            <a:spLocks noChangeArrowheads="1"/>
          </p:cNvSpPr>
          <p:nvPr/>
        </p:nvSpPr>
        <p:spPr bwMode="auto">
          <a:xfrm>
            <a:off x="16764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3360" name="Rectangle 64"/>
          <p:cNvSpPr>
            <a:spLocks noChangeArrowheads="1"/>
          </p:cNvSpPr>
          <p:nvPr/>
        </p:nvSpPr>
        <p:spPr bwMode="auto">
          <a:xfrm>
            <a:off x="26670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宋体" panose="02010600030101010101" pitchFamily="2" charset="-122"/>
              </a:rPr>
              <a:t>49</a:t>
            </a:r>
            <a:endParaRPr kumimoji="1" lang="en-US" altLang="zh-CN" sz="2400" dirty="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3361" name="Rectangle 65"/>
          <p:cNvSpPr>
            <a:spLocks noChangeArrowheads="1"/>
          </p:cNvSpPr>
          <p:nvPr/>
        </p:nvSpPr>
        <p:spPr bwMode="auto">
          <a:xfrm>
            <a:off x="3733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lvl="0" algn="ctr"/>
            <a:r>
              <a:rPr kumimoji="1" lang="en-US" altLang="zh-CN" sz="2800" b="1" dirty="0">
                <a:solidFill>
                  <a:srgbClr val="CC3300"/>
                </a:solidFill>
                <a:latin typeface="Times New Roman" panose="02020603050405020304" pitchFamily="18" charset="0"/>
                <a:ea typeface="宋体" panose="02010600030101010101" pitchFamily="2"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endParaRPr kumimoji="1" lang="en-US" altLang="zh-CN" sz="2800" dirty="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3362" name="Rectangle 66"/>
          <p:cNvSpPr>
            <a:spLocks noChangeArrowheads="1"/>
          </p:cNvSpPr>
          <p:nvPr/>
        </p:nvSpPr>
        <p:spPr bwMode="auto">
          <a:xfrm>
            <a:off x="47244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3363" name="Rectangle 67"/>
          <p:cNvSpPr>
            <a:spLocks noChangeArrowheads="1"/>
          </p:cNvSpPr>
          <p:nvPr/>
        </p:nvSpPr>
        <p:spPr bwMode="auto">
          <a:xfrm>
            <a:off x="57912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3364" name="Rectangle 68"/>
          <p:cNvSpPr>
            <a:spLocks noChangeArrowheads="1"/>
          </p:cNvSpPr>
          <p:nvPr/>
        </p:nvSpPr>
        <p:spPr bwMode="auto">
          <a:xfrm>
            <a:off x="6781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63</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3366" name="Text Box 70"/>
          <p:cNvSpPr txBox="1">
            <a:spLocks noChangeArrowheads="1"/>
          </p:cNvSpPr>
          <p:nvPr/>
        </p:nvSpPr>
        <p:spPr bwMode="auto">
          <a:xfrm>
            <a:off x="1258888" y="5059363"/>
            <a:ext cx="6732587"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3200" b="1">
                <a:solidFill>
                  <a:srgbClr val="0000CC"/>
                </a:solidFill>
                <a:latin typeface="Times New Roman" panose="02020603050405020304" pitchFamily="18" charset="0"/>
                <a:ea typeface="隶书" panose="02010509060101010101" pitchFamily="49" charset="-122"/>
              </a:rPr>
              <a:t>输出亚军并调整胜者树后树的状态</a:t>
            </a:r>
          </a:p>
        </p:txBody>
      </p:sp>
      <p:sp>
        <p:nvSpPr>
          <p:cNvPr id="183367" name="AutoShape 71"/>
          <p:cNvSpPr>
            <a:spLocks noChangeArrowheads="1"/>
          </p:cNvSpPr>
          <p:nvPr/>
        </p:nvSpPr>
        <p:spPr bwMode="auto">
          <a:xfrm>
            <a:off x="5486400" y="1447800"/>
            <a:ext cx="1295400" cy="152400"/>
          </a:xfrm>
          <a:prstGeom prst="rightArrow">
            <a:avLst>
              <a:gd name="adj1" fmla="val 50000"/>
              <a:gd name="adj2" fmla="val 212500"/>
            </a:avLst>
          </a:prstGeom>
          <a:solidFill>
            <a:srgbClr val="CC0000"/>
          </a:solidFill>
          <a:ln w="9525">
            <a:solidFill>
              <a:srgbClr val="FFFFCC"/>
            </a:solidFill>
            <a:miter lim="800000"/>
          </a:ln>
          <a:effectLst>
            <a:outerShdw dist="35921" dir="2700000" algn="ctr" rotWithShape="0">
              <a:srgbClr val="808080"/>
            </a:outerShdw>
          </a:effectLst>
        </p:spPr>
        <p:txBody>
          <a:bodyPr wrap="none" anchor="ctr"/>
          <a:lstStyle/>
          <a:p>
            <a:endParaRPr lang="zh-CN" altLang="en-US"/>
          </a:p>
        </p:txBody>
      </p:sp>
      <p:sp>
        <p:nvSpPr>
          <p:cNvPr id="183368" name="Text Box 72"/>
          <p:cNvSpPr txBox="1">
            <a:spLocks noChangeArrowheads="1"/>
          </p:cNvSpPr>
          <p:nvPr/>
        </p:nvSpPr>
        <p:spPr bwMode="auto">
          <a:xfrm>
            <a:off x="6835775" y="1173163"/>
            <a:ext cx="860425"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3200" b="1" i="1" dirty="0">
                <a:solidFill>
                  <a:srgbClr val="990099"/>
                </a:solidFill>
                <a:latin typeface="Times New Roman" panose="02020603050405020304" pitchFamily="18" charset="0"/>
                <a:ea typeface="宋体" panose="02010600030101010101" pitchFamily="2" charset="-122"/>
              </a:rPr>
              <a:t>a</a:t>
            </a:r>
            <a:r>
              <a:rPr kumimoji="1" lang="en-US" altLang="zh-CN" sz="3200" b="1" dirty="0">
                <a:solidFill>
                  <a:srgbClr val="990099"/>
                </a:solidFill>
                <a:latin typeface="Times New Roman" panose="02020603050405020304" pitchFamily="18" charset="0"/>
                <a:ea typeface="宋体" panose="02010600030101010101" pitchFamily="2" charset="-122"/>
              </a:rPr>
              <a:t>[2]</a:t>
            </a:r>
            <a:endParaRPr kumimoji="1" lang="en-US" altLang="zh-CN" sz="3200" dirty="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83370" name="Text Box 74"/>
          <p:cNvSpPr txBox="1">
            <a:spLocks noChangeArrowheads="1"/>
          </p:cNvSpPr>
          <p:nvPr/>
        </p:nvSpPr>
        <p:spPr bwMode="auto">
          <a:xfrm>
            <a:off x="449263" y="515938"/>
            <a:ext cx="138080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defPPr>
              <a:defRPr lang="zh-CN"/>
            </a:defPPr>
            <a:lvl1pPr>
              <a:defRPr sz="2800" b="1">
                <a:solidFill>
                  <a:srgbClr val="CC0000"/>
                </a:solidFill>
              </a:defRPr>
            </a:lvl1pPr>
          </a:lstStyle>
          <a:p>
            <a:r>
              <a:rPr lang="en-US" altLang="zh-CN" dirty="0"/>
              <a:t>Step 3:</a:t>
            </a:r>
          </a:p>
        </p:txBody>
      </p:sp>
      <p:sp>
        <p:nvSpPr>
          <p:cNvPr id="39" name="Text Box 75"/>
          <p:cNvSpPr txBox="1">
            <a:spLocks noChangeArrowheads="1"/>
          </p:cNvSpPr>
          <p:nvPr/>
        </p:nvSpPr>
        <p:spPr bwMode="auto">
          <a:xfrm>
            <a:off x="468313" y="4586138"/>
            <a:ext cx="8569325" cy="4270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a:spcBef>
                <a:spcPct val="50000"/>
              </a:spcBef>
            </a:pP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[7]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[8]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[9]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[10]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[11]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[12]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[13] </a:t>
            </a:r>
            <a:r>
              <a:rPr kumimoji="1" lang="en-US" altLang="zh-CN" sz="2200" i="1" dirty="0">
                <a:solidFill>
                  <a:srgbClr val="0000CC"/>
                </a:solidFill>
                <a:latin typeface="Times New Roman" panose="02020603050405020304" pitchFamily="18" charset="0"/>
                <a:ea typeface="宋体" panose="02010600030101010101" pitchFamily="2" charset="-122"/>
              </a:rPr>
              <a:t>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[14]</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84359" name="Line 39"/>
          <p:cNvSpPr>
            <a:spLocks noChangeShapeType="1"/>
          </p:cNvSpPr>
          <p:nvPr/>
        </p:nvSpPr>
        <p:spPr bwMode="auto">
          <a:xfrm>
            <a:off x="4953000" y="1600200"/>
            <a:ext cx="16002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60" name="Line 40"/>
          <p:cNvSpPr>
            <a:spLocks noChangeShapeType="1"/>
          </p:cNvSpPr>
          <p:nvPr/>
        </p:nvSpPr>
        <p:spPr bwMode="auto">
          <a:xfrm flipV="1">
            <a:off x="2895600" y="1600200"/>
            <a:ext cx="16002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61" name="Line 41"/>
          <p:cNvSpPr>
            <a:spLocks noChangeShapeType="1"/>
          </p:cNvSpPr>
          <p:nvPr/>
        </p:nvSpPr>
        <p:spPr bwMode="auto">
          <a:xfrm flipH="1">
            <a:off x="5791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62" name="Line 42"/>
          <p:cNvSpPr>
            <a:spLocks noChangeShapeType="1"/>
          </p:cNvSpPr>
          <p:nvPr/>
        </p:nvSpPr>
        <p:spPr bwMode="auto">
          <a:xfrm>
            <a:off x="2743200" y="2362200"/>
            <a:ext cx="6858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63" name="Line 43"/>
          <p:cNvSpPr>
            <a:spLocks noChangeShapeType="1"/>
          </p:cNvSpPr>
          <p:nvPr/>
        </p:nvSpPr>
        <p:spPr bwMode="auto">
          <a:xfrm>
            <a:off x="6934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64" name="Line 44"/>
          <p:cNvSpPr>
            <a:spLocks noChangeShapeType="1"/>
          </p:cNvSpPr>
          <p:nvPr/>
        </p:nvSpPr>
        <p:spPr bwMode="auto">
          <a:xfrm flipH="1">
            <a:off x="17526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65" name="Line 45"/>
          <p:cNvSpPr>
            <a:spLocks noChangeShapeType="1"/>
          </p:cNvSpPr>
          <p:nvPr/>
        </p:nvSpPr>
        <p:spPr bwMode="auto">
          <a:xfrm flipH="1">
            <a:off x="32004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4366" name="Line 46"/>
          <p:cNvSpPr>
            <a:spLocks noChangeShapeType="1"/>
          </p:cNvSpPr>
          <p:nvPr/>
        </p:nvSpPr>
        <p:spPr bwMode="auto">
          <a:xfrm flipH="1">
            <a:off x="51816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4367" name="Line 47"/>
          <p:cNvSpPr>
            <a:spLocks noChangeShapeType="1"/>
          </p:cNvSpPr>
          <p:nvPr/>
        </p:nvSpPr>
        <p:spPr bwMode="auto">
          <a:xfrm flipH="1">
            <a:off x="73152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4368" name="Line 48"/>
          <p:cNvSpPr>
            <a:spLocks noChangeShapeType="1"/>
          </p:cNvSpPr>
          <p:nvPr/>
        </p:nvSpPr>
        <p:spPr bwMode="auto">
          <a:xfrm>
            <a:off x="79248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69" name="Rectangle 49"/>
          <p:cNvSpPr>
            <a:spLocks noChangeArrowheads="1"/>
          </p:cNvSpPr>
          <p:nvPr/>
        </p:nvSpPr>
        <p:spPr bwMode="auto">
          <a:xfrm>
            <a:off x="7848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4370" name="Line 50"/>
          <p:cNvSpPr>
            <a:spLocks noChangeShapeType="1"/>
          </p:cNvSpPr>
          <p:nvPr/>
        </p:nvSpPr>
        <p:spPr bwMode="auto">
          <a:xfrm>
            <a:off x="57912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71" name="Line 51"/>
          <p:cNvSpPr>
            <a:spLocks noChangeShapeType="1"/>
          </p:cNvSpPr>
          <p:nvPr/>
        </p:nvSpPr>
        <p:spPr bwMode="auto">
          <a:xfrm>
            <a:off x="38100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72" name="Line 52"/>
          <p:cNvSpPr>
            <a:spLocks noChangeShapeType="1"/>
          </p:cNvSpPr>
          <p:nvPr/>
        </p:nvSpPr>
        <p:spPr bwMode="auto">
          <a:xfrm>
            <a:off x="17526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73" name="Line 53"/>
          <p:cNvSpPr>
            <a:spLocks noChangeShapeType="1"/>
          </p:cNvSpPr>
          <p:nvPr/>
        </p:nvSpPr>
        <p:spPr bwMode="auto">
          <a:xfrm flipH="1">
            <a:off x="11430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4374" name="Oval 54"/>
          <p:cNvSpPr>
            <a:spLocks noChangeArrowheads="1"/>
          </p:cNvSpPr>
          <p:nvPr/>
        </p:nvSpPr>
        <p:spPr bwMode="auto">
          <a:xfrm>
            <a:off x="4419600" y="1219200"/>
            <a:ext cx="533400" cy="533400"/>
          </a:xfrm>
          <a:prstGeom prst="ellipse">
            <a:avLst/>
          </a:prstGeom>
          <a:solidFill>
            <a:srgbClr val="FFFF00"/>
          </a:solidFill>
          <a:ln w="38100" algn="ctr">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仿宋_GB2312" pitchFamily="49" charset="-122"/>
              </a:rPr>
              <a:t>25</a:t>
            </a:r>
          </a:p>
        </p:txBody>
      </p:sp>
      <p:sp>
        <p:nvSpPr>
          <p:cNvPr id="184375" name="Text Box 55"/>
          <p:cNvSpPr txBox="1">
            <a:spLocks noChangeArrowheads="1"/>
          </p:cNvSpPr>
          <p:nvPr/>
        </p:nvSpPr>
        <p:spPr bwMode="auto">
          <a:xfrm>
            <a:off x="3608388" y="623888"/>
            <a:ext cx="2332037"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0000CC"/>
                </a:solidFill>
                <a:latin typeface="Times New Roman" panose="02020603050405020304" pitchFamily="18" charset="0"/>
                <a:ea typeface="仿宋_GB2312" pitchFamily="49" charset="-122"/>
              </a:rPr>
              <a:t>Winner </a:t>
            </a:r>
            <a:r>
              <a:rPr kumimoji="1" lang="en-US" altLang="zh-CN" sz="2800" b="1">
                <a:solidFill>
                  <a:srgbClr val="0000CC"/>
                </a:solidFill>
                <a:latin typeface="Times New Roman" panose="02020603050405020304" pitchFamily="18" charset="0"/>
                <a:ea typeface="仿宋_GB2312" pitchFamily="49" charset="-122"/>
              </a:rPr>
              <a:t>(</a:t>
            </a:r>
            <a:r>
              <a:rPr kumimoji="1" lang="zh-CN" altLang="zh-CN" sz="2800" b="1">
                <a:solidFill>
                  <a:srgbClr val="0000CC"/>
                </a:solidFill>
                <a:latin typeface="Times New Roman" panose="02020603050405020304" pitchFamily="18" charset="0"/>
                <a:ea typeface="仿宋_GB2312" pitchFamily="49" charset="-122"/>
              </a:rPr>
              <a:t>胜者</a:t>
            </a:r>
            <a:r>
              <a:rPr kumimoji="1" lang="en-US" altLang="zh-CN" sz="2800" b="1">
                <a:solidFill>
                  <a:srgbClr val="0000CC"/>
                </a:solidFill>
                <a:latin typeface="Times New Roman" panose="02020603050405020304" pitchFamily="18" charset="0"/>
                <a:ea typeface="仿宋_GB2312" pitchFamily="49" charset="-122"/>
              </a:rPr>
              <a:t>)</a:t>
            </a:r>
          </a:p>
        </p:txBody>
      </p:sp>
      <p:sp>
        <p:nvSpPr>
          <p:cNvPr id="184376" name="Oval 56"/>
          <p:cNvSpPr>
            <a:spLocks noChangeArrowheads="1"/>
          </p:cNvSpPr>
          <p:nvPr/>
        </p:nvSpPr>
        <p:spPr bwMode="auto">
          <a:xfrm>
            <a:off x="2362200" y="1905000"/>
            <a:ext cx="533400" cy="533400"/>
          </a:xfrm>
          <a:prstGeom prst="ellipse">
            <a:avLst/>
          </a:prstGeom>
          <a:solidFill>
            <a:srgbClr val="FFFF00"/>
          </a:solidFill>
          <a:ln w="38100" algn="ctr">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25</a:t>
            </a:r>
          </a:p>
        </p:txBody>
      </p:sp>
      <p:sp>
        <p:nvSpPr>
          <p:cNvPr id="184377" name="Oval 57"/>
          <p:cNvSpPr>
            <a:spLocks noChangeArrowheads="1"/>
          </p:cNvSpPr>
          <p:nvPr/>
        </p:nvSpPr>
        <p:spPr bwMode="auto">
          <a:xfrm>
            <a:off x="6477000" y="19050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4378" name="Oval 58"/>
          <p:cNvSpPr>
            <a:spLocks noChangeArrowheads="1"/>
          </p:cNvSpPr>
          <p:nvPr/>
        </p:nvSpPr>
        <p:spPr bwMode="auto">
          <a:xfrm>
            <a:off x="5334000" y="2743200"/>
            <a:ext cx="533400" cy="533400"/>
          </a:xfrm>
          <a:prstGeom prst="ellipse">
            <a:avLst/>
          </a:prstGeom>
          <a:solidFill>
            <a:srgbClr val="008000"/>
          </a:solidFill>
          <a:ln w="9525">
            <a:solidFill>
              <a:srgbClr val="FFFFCC"/>
            </a:solidFill>
            <a:round/>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4379" name="Oval 59"/>
          <p:cNvSpPr>
            <a:spLocks noChangeArrowheads="1"/>
          </p:cNvSpPr>
          <p:nvPr/>
        </p:nvSpPr>
        <p:spPr bwMode="auto">
          <a:xfrm>
            <a:off x="74676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4380" name="Oval 60"/>
          <p:cNvSpPr>
            <a:spLocks noChangeArrowheads="1"/>
          </p:cNvSpPr>
          <p:nvPr/>
        </p:nvSpPr>
        <p:spPr bwMode="auto">
          <a:xfrm>
            <a:off x="33528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仿宋_GB2312" pitchFamily="49"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endParaRPr kumimoji="1" lang="en-US" altLang="zh-CN" sz="2800" baseline="30000" dirty="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4381" name="Oval 61"/>
          <p:cNvSpPr>
            <a:spLocks noChangeArrowheads="1"/>
          </p:cNvSpPr>
          <p:nvPr/>
        </p:nvSpPr>
        <p:spPr bwMode="auto">
          <a:xfrm>
            <a:off x="12954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25</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4382" name="Rectangle 62"/>
          <p:cNvSpPr>
            <a:spLocks noChangeArrowheads="1"/>
          </p:cNvSpPr>
          <p:nvPr/>
        </p:nvSpPr>
        <p:spPr bwMode="auto">
          <a:xfrm>
            <a:off x="609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4383" name="Rectangle 63"/>
          <p:cNvSpPr>
            <a:spLocks noChangeArrowheads="1"/>
          </p:cNvSpPr>
          <p:nvPr/>
        </p:nvSpPr>
        <p:spPr bwMode="auto">
          <a:xfrm>
            <a:off x="16764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4384" name="Rectangle 64"/>
          <p:cNvSpPr>
            <a:spLocks noChangeArrowheads="1"/>
          </p:cNvSpPr>
          <p:nvPr/>
        </p:nvSpPr>
        <p:spPr bwMode="auto">
          <a:xfrm>
            <a:off x="26670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49</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4385" name="Rectangle 65"/>
          <p:cNvSpPr>
            <a:spLocks noChangeArrowheads="1"/>
          </p:cNvSpPr>
          <p:nvPr/>
        </p:nvSpPr>
        <p:spPr bwMode="auto">
          <a:xfrm>
            <a:off x="3733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宋体" panose="02010600030101010101" pitchFamily="2" charset="-122"/>
              </a:rPr>
              <a:t>25</a:t>
            </a:r>
            <a:r>
              <a:rPr kumimoji="1" lang="en-US" altLang="zh-CN" sz="2800" b="1" baseline="30000" dirty="0">
                <a:solidFill>
                  <a:srgbClr val="CC3300"/>
                </a:solidFill>
                <a:latin typeface="Times New Roman" panose="02020603050405020304" pitchFamily="18" charset="0"/>
                <a:ea typeface="宋体" panose="02010600030101010101" pitchFamily="2" charset="-122"/>
              </a:rPr>
              <a:t>*</a:t>
            </a:r>
            <a:endParaRPr kumimoji="1" lang="en-US" altLang="zh-CN" sz="2400" baseline="30000" dirty="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4386" name="Rectangle 66"/>
          <p:cNvSpPr>
            <a:spLocks noChangeArrowheads="1"/>
          </p:cNvSpPr>
          <p:nvPr/>
        </p:nvSpPr>
        <p:spPr bwMode="auto">
          <a:xfrm>
            <a:off x="47244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4387" name="Rectangle 67"/>
          <p:cNvSpPr>
            <a:spLocks noChangeArrowheads="1"/>
          </p:cNvSpPr>
          <p:nvPr/>
        </p:nvSpPr>
        <p:spPr bwMode="auto">
          <a:xfrm>
            <a:off x="57912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4388" name="Rectangle 68"/>
          <p:cNvSpPr>
            <a:spLocks noChangeArrowheads="1"/>
          </p:cNvSpPr>
          <p:nvPr/>
        </p:nvSpPr>
        <p:spPr bwMode="auto">
          <a:xfrm>
            <a:off x="6781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63</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4390" name="Text Box 70"/>
          <p:cNvSpPr txBox="1">
            <a:spLocks noChangeArrowheads="1"/>
          </p:cNvSpPr>
          <p:nvPr/>
        </p:nvSpPr>
        <p:spPr bwMode="auto">
          <a:xfrm>
            <a:off x="1295400" y="5059363"/>
            <a:ext cx="6948488"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3200" b="1">
                <a:solidFill>
                  <a:srgbClr val="0000CC"/>
                </a:solidFill>
                <a:latin typeface="Times New Roman" panose="02020603050405020304" pitchFamily="18" charset="0"/>
                <a:ea typeface="隶书" panose="02010509060101010101" pitchFamily="49" charset="-122"/>
              </a:rPr>
              <a:t>输出第三名并调整胜者树后树的状态</a:t>
            </a:r>
          </a:p>
        </p:txBody>
      </p:sp>
      <p:sp>
        <p:nvSpPr>
          <p:cNvPr id="184391" name="AutoShape 71"/>
          <p:cNvSpPr>
            <a:spLocks noChangeArrowheads="1"/>
          </p:cNvSpPr>
          <p:nvPr/>
        </p:nvSpPr>
        <p:spPr bwMode="auto">
          <a:xfrm>
            <a:off x="5486400" y="1447800"/>
            <a:ext cx="1295400" cy="152400"/>
          </a:xfrm>
          <a:prstGeom prst="rightArrow">
            <a:avLst>
              <a:gd name="adj1" fmla="val 50000"/>
              <a:gd name="adj2" fmla="val 212500"/>
            </a:avLst>
          </a:prstGeom>
          <a:solidFill>
            <a:srgbClr val="CC0000"/>
          </a:solidFill>
          <a:ln w="9525">
            <a:solidFill>
              <a:srgbClr val="FFFFCC"/>
            </a:solidFill>
            <a:miter lim="800000"/>
          </a:ln>
          <a:effectLst>
            <a:outerShdw dist="35921" dir="2700000" algn="ctr" rotWithShape="0">
              <a:srgbClr val="808080"/>
            </a:outerShdw>
          </a:effectLst>
        </p:spPr>
        <p:txBody>
          <a:bodyPr wrap="none" anchor="ctr"/>
          <a:lstStyle/>
          <a:p>
            <a:endParaRPr lang="zh-CN" altLang="en-US"/>
          </a:p>
        </p:txBody>
      </p:sp>
      <p:sp>
        <p:nvSpPr>
          <p:cNvPr id="184392" name="Text Box 72"/>
          <p:cNvSpPr txBox="1">
            <a:spLocks noChangeArrowheads="1"/>
          </p:cNvSpPr>
          <p:nvPr/>
        </p:nvSpPr>
        <p:spPr bwMode="auto">
          <a:xfrm>
            <a:off x="6835775" y="1173163"/>
            <a:ext cx="860425"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3200" b="1" i="1">
                <a:solidFill>
                  <a:srgbClr val="990099"/>
                </a:solidFill>
                <a:latin typeface="Times New Roman" panose="02020603050405020304" pitchFamily="18" charset="0"/>
                <a:ea typeface="宋体" panose="02010600030101010101" pitchFamily="2" charset="-122"/>
              </a:rPr>
              <a:t>a</a:t>
            </a:r>
            <a:r>
              <a:rPr kumimoji="1" lang="en-US" altLang="zh-CN" sz="3200" b="1">
                <a:solidFill>
                  <a:srgbClr val="990099"/>
                </a:solidFill>
                <a:latin typeface="Times New Roman" panose="02020603050405020304" pitchFamily="18" charset="0"/>
                <a:ea typeface="宋体" panose="02010600030101010101" pitchFamily="2" charset="-122"/>
              </a:rPr>
              <a:t>[3]</a:t>
            </a:r>
            <a:endParaRPr kumimoji="1" lang="en-US" altLang="zh-CN" sz="3200" dirty="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84394" name="Text Box 74"/>
          <p:cNvSpPr txBox="1">
            <a:spLocks noChangeArrowheads="1"/>
          </p:cNvSpPr>
          <p:nvPr/>
        </p:nvSpPr>
        <p:spPr bwMode="auto">
          <a:xfrm>
            <a:off x="449263" y="515938"/>
            <a:ext cx="138080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defPPr>
              <a:defRPr lang="zh-CN"/>
            </a:defPPr>
            <a:lvl1pPr>
              <a:defRPr sz="2800" b="1">
                <a:solidFill>
                  <a:srgbClr val="CC0000"/>
                </a:solidFill>
              </a:defRPr>
            </a:lvl1pPr>
          </a:lstStyle>
          <a:p>
            <a:r>
              <a:rPr lang="en-US" altLang="zh-CN" dirty="0"/>
              <a:t>Step 4:</a:t>
            </a:r>
          </a:p>
        </p:txBody>
      </p:sp>
      <p:sp>
        <p:nvSpPr>
          <p:cNvPr id="39" name="Text Box 75"/>
          <p:cNvSpPr txBox="1">
            <a:spLocks noChangeArrowheads="1"/>
          </p:cNvSpPr>
          <p:nvPr/>
        </p:nvSpPr>
        <p:spPr bwMode="auto">
          <a:xfrm>
            <a:off x="468313" y="4586138"/>
            <a:ext cx="8569325" cy="4270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a:spcBef>
                <a:spcPct val="50000"/>
              </a:spcBef>
            </a:pP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[7]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[8]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[9]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[10]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[11]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[12]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[13] </a:t>
            </a:r>
            <a:r>
              <a:rPr kumimoji="1" lang="en-US" altLang="zh-CN" sz="2200" i="1" dirty="0">
                <a:solidFill>
                  <a:srgbClr val="0000CC"/>
                </a:solidFill>
                <a:latin typeface="Times New Roman" panose="02020603050405020304" pitchFamily="18" charset="0"/>
                <a:ea typeface="宋体" panose="02010600030101010101" pitchFamily="2" charset="-122"/>
              </a:rPr>
              <a:t>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[14]</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85383" name="Line 39"/>
          <p:cNvSpPr>
            <a:spLocks noChangeShapeType="1"/>
          </p:cNvSpPr>
          <p:nvPr/>
        </p:nvSpPr>
        <p:spPr bwMode="auto">
          <a:xfrm>
            <a:off x="4953000" y="1600200"/>
            <a:ext cx="16002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84" name="Line 40"/>
          <p:cNvSpPr>
            <a:spLocks noChangeShapeType="1"/>
          </p:cNvSpPr>
          <p:nvPr/>
        </p:nvSpPr>
        <p:spPr bwMode="auto">
          <a:xfrm flipV="1">
            <a:off x="2895600" y="1600200"/>
            <a:ext cx="16002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85" name="Line 41"/>
          <p:cNvSpPr>
            <a:spLocks noChangeShapeType="1"/>
          </p:cNvSpPr>
          <p:nvPr/>
        </p:nvSpPr>
        <p:spPr bwMode="auto">
          <a:xfrm flipH="1">
            <a:off x="5791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86" name="Line 42"/>
          <p:cNvSpPr>
            <a:spLocks noChangeShapeType="1"/>
          </p:cNvSpPr>
          <p:nvPr/>
        </p:nvSpPr>
        <p:spPr bwMode="auto">
          <a:xfrm>
            <a:off x="2743200" y="2362200"/>
            <a:ext cx="6858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87" name="Line 43"/>
          <p:cNvSpPr>
            <a:spLocks noChangeShapeType="1"/>
          </p:cNvSpPr>
          <p:nvPr/>
        </p:nvSpPr>
        <p:spPr bwMode="auto">
          <a:xfrm>
            <a:off x="6934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88" name="Line 44"/>
          <p:cNvSpPr>
            <a:spLocks noChangeShapeType="1"/>
          </p:cNvSpPr>
          <p:nvPr/>
        </p:nvSpPr>
        <p:spPr bwMode="auto">
          <a:xfrm flipH="1">
            <a:off x="17526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89" name="Line 45"/>
          <p:cNvSpPr>
            <a:spLocks noChangeShapeType="1"/>
          </p:cNvSpPr>
          <p:nvPr/>
        </p:nvSpPr>
        <p:spPr bwMode="auto">
          <a:xfrm flipH="1">
            <a:off x="32004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5390" name="Line 46"/>
          <p:cNvSpPr>
            <a:spLocks noChangeShapeType="1"/>
          </p:cNvSpPr>
          <p:nvPr/>
        </p:nvSpPr>
        <p:spPr bwMode="auto">
          <a:xfrm flipH="1">
            <a:off x="51816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5391" name="Line 47"/>
          <p:cNvSpPr>
            <a:spLocks noChangeShapeType="1"/>
          </p:cNvSpPr>
          <p:nvPr/>
        </p:nvSpPr>
        <p:spPr bwMode="auto">
          <a:xfrm flipH="1">
            <a:off x="73152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5392" name="Line 48"/>
          <p:cNvSpPr>
            <a:spLocks noChangeShapeType="1"/>
          </p:cNvSpPr>
          <p:nvPr/>
        </p:nvSpPr>
        <p:spPr bwMode="auto">
          <a:xfrm>
            <a:off x="79248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93" name="Rectangle 49"/>
          <p:cNvSpPr>
            <a:spLocks noChangeArrowheads="1"/>
          </p:cNvSpPr>
          <p:nvPr/>
        </p:nvSpPr>
        <p:spPr bwMode="auto">
          <a:xfrm>
            <a:off x="7848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5394" name="Line 50"/>
          <p:cNvSpPr>
            <a:spLocks noChangeShapeType="1"/>
          </p:cNvSpPr>
          <p:nvPr/>
        </p:nvSpPr>
        <p:spPr bwMode="auto">
          <a:xfrm>
            <a:off x="57912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95" name="Line 51"/>
          <p:cNvSpPr>
            <a:spLocks noChangeShapeType="1"/>
          </p:cNvSpPr>
          <p:nvPr/>
        </p:nvSpPr>
        <p:spPr bwMode="auto">
          <a:xfrm>
            <a:off x="38100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96" name="Line 52"/>
          <p:cNvSpPr>
            <a:spLocks noChangeShapeType="1"/>
          </p:cNvSpPr>
          <p:nvPr/>
        </p:nvSpPr>
        <p:spPr bwMode="auto">
          <a:xfrm>
            <a:off x="17526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97" name="Line 53"/>
          <p:cNvSpPr>
            <a:spLocks noChangeShapeType="1"/>
          </p:cNvSpPr>
          <p:nvPr/>
        </p:nvSpPr>
        <p:spPr bwMode="auto">
          <a:xfrm flipH="1">
            <a:off x="11430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5398" name="Oval 54"/>
          <p:cNvSpPr>
            <a:spLocks noChangeArrowheads="1"/>
          </p:cNvSpPr>
          <p:nvPr/>
        </p:nvSpPr>
        <p:spPr bwMode="auto">
          <a:xfrm>
            <a:off x="4419600" y="1219200"/>
            <a:ext cx="533400" cy="533400"/>
          </a:xfrm>
          <a:prstGeom prst="ellipse">
            <a:avLst/>
          </a:prstGeom>
          <a:solidFill>
            <a:srgbClr val="FFFF00"/>
          </a:solidFill>
          <a:ln w="38100" algn="ctr">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仿宋_GB2312" pitchFamily="49"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p>
        </p:txBody>
      </p:sp>
      <p:sp>
        <p:nvSpPr>
          <p:cNvPr id="185399" name="Text Box 55"/>
          <p:cNvSpPr txBox="1">
            <a:spLocks noChangeArrowheads="1"/>
          </p:cNvSpPr>
          <p:nvPr/>
        </p:nvSpPr>
        <p:spPr bwMode="auto">
          <a:xfrm>
            <a:off x="3608388" y="623888"/>
            <a:ext cx="2332037"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0000CC"/>
                </a:solidFill>
                <a:latin typeface="Times New Roman" panose="02020603050405020304" pitchFamily="18" charset="0"/>
                <a:ea typeface="仿宋_GB2312" pitchFamily="49" charset="-122"/>
              </a:rPr>
              <a:t>Winner </a:t>
            </a:r>
            <a:r>
              <a:rPr kumimoji="1" lang="en-US" altLang="zh-CN" sz="2800" b="1">
                <a:solidFill>
                  <a:srgbClr val="0000CC"/>
                </a:solidFill>
                <a:latin typeface="Times New Roman" panose="02020603050405020304" pitchFamily="18" charset="0"/>
                <a:ea typeface="仿宋_GB2312" pitchFamily="49" charset="-122"/>
              </a:rPr>
              <a:t>(</a:t>
            </a:r>
            <a:r>
              <a:rPr kumimoji="1" lang="zh-CN" altLang="zh-CN" sz="2800" b="1">
                <a:solidFill>
                  <a:srgbClr val="0000CC"/>
                </a:solidFill>
                <a:latin typeface="Times New Roman" panose="02020603050405020304" pitchFamily="18" charset="0"/>
                <a:ea typeface="仿宋_GB2312" pitchFamily="49" charset="-122"/>
              </a:rPr>
              <a:t>胜者</a:t>
            </a:r>
            <a:r>
              <a:rPr kumimoji="1" lang="en-US" altLang="zh-CN" sz="2800" b="1">
                <a:solidFill>
                  <a:srgbClr val="0000CC"/>
                </a:solidFill>
                <a:latin typeface="Times New Roman" panose="02020603050405020304" pitchFamily="18" charset="0"/>
                <a:ea typeface="仿宋_GB2312" pitchFamily="49" charset="-122"/>
              </a:rPr>
              <a:t>)</a:t>
            </a:r>
          </a:p>
        </p:txBody>
      </p:sp>
      <p:sp>
        <p:nvSpPr>
          <p:cNvPr id="185400" name="Oval 56"/>
          <p:cNvSpPr>
            <a:spLocks noChangeArrowheads="1"/>
          </p:cNvSpPr>
          <p:nvPr/>
        </p:nvSpPr>
        <p:spPr bwMode="auto">
          <a:xfrm>
            <a:off x="2362200" y="1905000"/>
            <a:ext cx="533400" cy="533400"/>
          </a:xfrm>
          <a:prstGeom prst="ellipse">
            <a:avLst/>
          </a:prstGeom>
          <a:solidFill>
            <a:srgbClr val="FFFF00"/>
          </a:solidFill>
          <a:ln w="38100" algn="ctr">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仿宋_GB2312" pitchFamily="49"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p>
        </p:txBody>
      </p:sp>
      <p:sp>
        <p:nvSpPr>
          <p:cNvPr id="185401" name="Oval 57"/>
          <p:cNvSpPr>
            <a:spLocks noChangeArrowheads="1"/>
          </p:cNvSpPr>
          <p:nvPr/>
        </p:nvSpPr>
        <p:spPr bwMode="auto">
          <a:xfrm>
            <a:off x="6477000" y="19050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5402" name="Oval 58"/>
          <p:cNvSpPr>
            <a:spLocks noChangeArrowheads="1"/>
          </p:cNvSpPr>
          <p:nvPr/>
        </p:nvSpPr>
        <p:spPr bwMode="auto">
          <a:xfrm>
            <a:off x="5334000" y="2743200"/>
            <a:ext cx="533400" cy="533400"/>
          </a:xfrm>
          <a:prstGeom prst="ellipse">
            <a:avLst/>
          </a:prstGeom>
          <a:solidFill>
            <a:srgbClr val="008000"/>
          </a:solidFill>
          <a:ln w="9525">
            <a:solidFill>
              <a:srgbClr val="FFFFCC"/>
            </a:solidFill>
            <a:round/>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5403" name="Oval 59"/>
          <p:cNvSpPr>
            <a:spLocks noChangeArrowheads="1"/>
          </p:cNvSpPr>
          <p:nvPr/>
        </p:nvSpPr>
        <p:spPr bwMode="auto">
          <a:xfrm>
            <a:off x="74676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5404" name="Oval 60"/>
          <p:cNvSpPr>
            <a:spLocks noChangeArrowheads="1"/>
          </p:cNvSpPr>
          <p:nvPr/>
        </p:nvSpPr>
        <p:spPr bwMode="auto">
          <a:xfrm>
            <a:off x="33528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仿宋_GB2312" pitchFamily="49"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endParaRPr kumimoji="1" lang="en-US" altLang="zh-CN" sz="2800" baseline="30000" dirty="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5405" name="Oval 61"/>
          <p:cNvSpPr>
            <a:spLocks noChangeArrowheads="1"/>
          </p:cNvSpPr>
          <p:nvPr/>
        </p:nvSpPr>
        <p:spPr bwMode="auto">
          <a:xfrm>
            <a:off x="1295400" y="2743200"/>
            <a:ext cx="533400" cy="533400"/>
          </a:xfrm>
          <a:prstGeom prst="ellipse">
            <a:avLst/>
          </a:prstGeom>
          <a:solidFill>
            <a:srgbClr val="008000"/>
          </a:solidFill>
          <a:ln w="9525">
            <a:solidFill>
              <a:srgbClr val="FFFFCC"/>
            </a:solidFill>
            <a:round/>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5406" name="Rectangle 62"/>
          <p:cNvSpPr>
            <a:spLocks noChangeArrowheads="1"/>
          </p:cNvSpPr>
          <p:nvPr/>
        </p:nvSpPr>
        <p:spPr bwMode="auto">
          <a:xfrm>
            <a:off x="609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5407" name="Rectangle 63"/>
          <p:cNvSpPr>
            <a:spLocks noChangeArrowheads="1"/>
          </p:cNvSpPr>
          <p:nvPr/>
        </p:nvSpPr>
        <p:spPr bwMode="auto">
          <a:xfrm>
            <a:off x="16764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5408" name="Rectangle 64"/>
          <p:cNvSpPr>
            <a:spLocks noChangeArrowheads="1"/>
          </p:cNvSpPr>
          <p:nvPr/>
        </p:nvSpPr>
        <p:spPr bwMode="auto">
          <a:xfrm>
            <a:off x="26670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49</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5409" name="Rectangle 65"/>
          <p:cNvSpPr>
            <a:spLocks noChangeArrowheads="1"/>
          </p:cNvSpPr>
          <p:nvPr/>
        </p:nvSpPr>
        <p:spPr bwMode="auto">
          <a:xfrm>
            <a:off x="3733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宋体" panose="02010600030101010101" pitchFamily="2" charset="-122"/>
              </a:rPr>
              <a:t>25</a:t>
            </a:r>
            <a:r>
              <a:rPr kumimoji="1" lang="en-US" altLang="zh-CN" sz="2800" b="1" baseline="30000" dirty="0">
                <a:solidFill>
                  <a:srgbClr val="CC3300"/>
                </a:solidFill>
                <a:latin typeface="Times New Roman" panose="02020603050405020304" pitchFamily="18" charset="0"/>
                <a:ea typeface="宋体" panose="02010600030101010101" pitchFamily="2" charset="-122"/>
              </a:rPr>
              <a:t>*</a:t>
            </a:r>
            <a:endParaRPr kumimoji="1" lang="en-US" altLang="zh-CN" sz="2400" baseline="30000" dirty="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5410" name="Rectangle 66"/>
          <p:cNvSpPr>
            <a:spLocks noChangeArrowheads="1"/>
          </p:cNvSpPr>
          <p:nvPr/>
        </p:nvSpPr>
        <p:spPr bwMode="auto">
          <a:xfrm>
            <a:off x="47244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5411" name="Rectangle 67"/>
          <p:cNvSpPr>
            <a:spLocks noChangeArrowheads="1"/>
          </p:cNvSpPr>
          <p:nvPr/>
        </p:nvSpPr>
        <p:spPr bwMode="auto">
          <a:xfrm>
            <a:off x="57912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5412" name="Rectangle 68"/>
          <p:cNvSpPr>
            <a:spLocks noChangeArrowheads="1"/>
          </p:cNvSpPr>
          <p:nvPr/>
        </p:nvSpPr>
        <p:spPr bwMode="auto">
          <a:xfrm>
            <a:off x="6781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63</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5414" name="Text Box 70"/>
          <p:cNvSpPr txBox="1">
            <a:spLocks noChangeArrowheads="1"/>
          </p:cNvSpPr>
          <p:nvPr/>
        </p:nvSpPr>
        <p:spPr bwMode="auto">
          <a:xfrm>
            <a:off x="1295400" y="5059363"/>
            <a:ext cx="7092950"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3200" b="1">
                <a:solidFill>
                  <a:srgbClr val="0000CC"/>
                </a:solidFill>
                <a:latin typeface="Times New Roman" panose="02020603050405020304" pitchFamily="18" charset="0"/>
                <a:ea typeface="隶书" panose="02010509060101010101" pitchFamily="49" charset="-122"/>
              </a:rPr>
              <a:t>输出第四名并调整胜者树后树的状态</a:t>
            </a:r>
          </a:p>
        </p:txBody>
      </p:sp>
      <p:sp>
        <p:nvSpPr>
          <p:cNvPr id="185415" name="AutoShape 71"/>
          <p:cNvSpPr>
            <a:spLocks noChangeArrowheads="1"/>
          </p:cNvSpPr>
          <p:nvPr/>
        </p:nvSpPr>
        <p:spPr bwMode="auto">
          <a:xfrm>
            <a:off x="5486400" y="1447800"/>
            <a:ext cx="1295400" cy="152400"/>
          </a:xfrm>
          <a:prstGeom prst="rightArrow">
            <a:avLst>
              <a:gd name="adj1" fmla="val 50000"/>
              <a:gd name="adj2" fmla="val 212500"/>
            </a:avLst>
          </a:prstGeom>
          <a:solidFill>
            <a:srgbClr val="FFFF00"/>
          </a:solidFill>
          <a:ln w="9525">
            <a:solidFill>
              <a:srgbClr val="FFFFCC"/>
            </a:solidFill>
            <a:miter lim="800000"/>
          </a:ln>
          <a:effectLst>
            <a:outerShdw dist="35921" dir="2700000" algn="ctr" rotWithShape="0">
              <a:srgbClr val="808080"/>
            </a:outerShdw>
          </a:effectLst>
        </p:spPr>
        <p:txBody>
          <a:bodyPr wrap="none" anchor="ctr"/>
          <a:lstStyle/>
          <a:p>
            <a:endParaRPr lang="zh-CN" altLang="en-US"/>
          </a:p>
        </p:txBody>
      </p:sp>
      <p:sp>
        <p:nvSpPr>
          <p:cNvPr id="185416" name="Text Box 72"/>
          <p:cNvSpPr txBox="1">
            <a:spLocks noChangeArrowheads="1"/>
          </p:cNvSpPr>
          <p:nvPr/>
        </p:nvSpPr>
        <p:spPr bwMode="auto">
          <a:xfrm>
            <a:off x="6835775" y="1173163"/>
            <a:ext cx="860425"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3200" b="1" i="1" dirty="0">
                <a:solidFill>
                  <a:srgbClr val="990099"/>
                </a:solidFill>
                <a:latin typeface="Times New Roman" panose="02020603050405020304" pitchFamily="18" charset="0"/>
                <a:ea typeface="宋体" panose="02010600030101010101" pitchFamily="2" charset="-122"/>
              </a:rPr>
              <a:t>a</a:t>
            </a:r>
            <a:r>
              <a:rPr kumimoji="1" lang="en-US" altLang="zh-CN" sz="3200" b="1" dirty="0">
                <a:solidFill>
                  <a:srgbClr val="990099"/>
                </a:solidFill>
                <a:latin typeface="Times New Roman" panose="02020603050405020304" pitchFamily="18" charset="0"/>
                <a:ea typeface="宋体" panose="02010600030101010101" pitchFamily="2" charset="-122"/>
              </a:rPr>
              <a:t>[4]</a:t>
            </a:r>
            <a:endParaRPr kumimoji="1" lang="en-US" altLang="zh-CN" sz="3200" dirty="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85418" name="Text Box 74"/>
          <p:cNvSpPr txBox="1">
            <a:spLocks noChangeArrowheads="1"/>
          </p:cNvSpPr>
          <p:nvPr/>
        </p:nvSpPr>
        <p:spPr bwMode="auto">
          <a:xfrm>
            <a:off x="449263" y="515938"/>
            <a:ext cx="138080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defPPr>
              <a:defRPr lang="zh-CN"/>
            </a:defPPr>
            <a:lvl1pPr>
              <a:defRPr sz="2800" b="1">
                <a:solidFill>
                  <a:srgbClr val="CC0000"/>
                </a:solidFill>
              </a:defRPr>
            </a:lvl1pPr>
          </a:lstStyle>
          <a:p>
            <a:r>
              <a:rPr lang="en-US" altLang="zh-CN" dirty="0"/>
              <a:t>Step 5:</a:t>
            </a:r>
          </a:p>
        </p:txBody>
      </p:sp>
      <p:sp>
        <p:nvSpPr>
          <p:cNvPr id="39" name="Text Box 75"/>
          <p:cNvSpPr txBox="1">
            <a:spLocks noChangeArrowheads="1"/>
          </p:cNvSpPr>
          <p:nvPr/>
        </p:nvSpPr>
        <p:spPr bwMode="auto">
          <a:xfrm>
            <a:off x="468313" y="4586138"/>
            <a:ext cx="8569325" cy="4270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a:spcBef>
                <a:spcPct val="50000"/>
              </a:spcBef>
            </a:pP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[7]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[8]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[9]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[10]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[11]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[12]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[13] </a:t>
            </a:r>
            <a:r>
              <a:rPr kumimoji="1" lang="en-US" altLang="zh-CN" sz="2200" i="1" dirty="0">
                <a:solidFill>
                  <a:srgbClr val="0000CC"/>
                </a:solidFill>
                <a:latin typeface="Times New Roman" panose="02020603050405020304" pitchFamily="18" charset="0"/>
                <a:ea typeface="宋体" panose="02010600030101010101" pitchFamily="2" charset="-122"/>
              </a:rPr>
              <a:t>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58050" name="Group 2"/>
          <p:cNvGrpSpPr/>
          <p:nvPr/>
        </p:nvGrpSpPr>
        <p:grpSpPr bwMode="auto">
          <a:xfrm>
            <a:off x="1511300" y="1052513"/>
            <a:ext cx="6121400" cy="2303462"/>
            <a:chOff x="385" y="845"/>
            <a:chExt cx="5126" cy="2358"/>
          </a:xfrm>
        </p:grpSpPr>
        <p:pic>
          <p:nvPicPr>
            <p:cNvPr id="258051" name="Picture 3" descr="S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52" name="Picture 4"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 y="134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53" name="Picture 5" descr="H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 y="1979"/>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54" name="Picture 6"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8" y="125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55" name="Picture 7"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 y="179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56" name="Picture 8"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8" y="211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57" name="Picture 9" descr="H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143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58" name="Picture 10" descr="S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6" y="252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59" name="Picture 11"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5"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60" name="Picture 12"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6"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61" name="Picture 13"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5" y="24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62" name="Picture 14"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1" y="152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63" name="Picture 15"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70" y="161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64" name="Picture 16"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96" y="244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65" name="Picture 17"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7"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66" name="Picture 18"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07" y="256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67" name="Picture 19"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44" y="193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68" name="Picture 20"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20"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69" name="Picture 21"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54" y="23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70" name="Picture 22"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3"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71" name="Picture 23"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29" y="107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72" name="Picture 24" descr="H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84"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73" name="Picture 25" descr="S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89" y="89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74" name="Picture 26"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70" y="1162"/>
              <a:ext cx="397" cy="537"/>
            </a:xfrm>
            <a:prstGeom prst="rect">
              <a:avLst/>
            </a:prstGeom>
            <a:noFill/>
            <a:extLst>
              <a:ext uri="{909E8E84-426E-40DD-AFC4-6F175D3DCCD1}">
                <a14:hiddenFill xmlns:a14="http://schemas.microsoft.com/office/drawing/2010/main">
                  <a:solidFill>
                    <a:srgbClr val="FFFFFF"/>
                  </a:solidFill>
                </a14:hiddenFill>
              </a:ext>
            </a:extLst>
          </p:spPr>
        </p:pic>
        <p:sp>
          <p:nvSpPr>
            <p:cNvPr id="258075" name="Rectangle 27"/>
            <p:cNvSpPr>
              <a:spLocks noChangeArrowheads="1"/>
            </p:cNvSpPr>
            <p:nvPr/>
          </p:nvSpPr>
          <p:spPr bwMode="auto">
            <a:xfrm>
              <a:off x="385" y="845"/>
              <a:ext cx="5126" cy="235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58076" name="Rectangle 28"/>
          <p:cNvSpPr>
            <a:spLocks noGrp="1" noChangeArrowheads="1"/>
          </p:cNvSpPr>
          <p:nvPr>
            <p:ph type="title"/>
          </p:nvPr>
        </p:nvSpPr>
        <p:spPr>
          <a:xfrm>
            <a:off x="457200" y="188913"/>
            <a:ext cx="8229600" cy="779462"/>
          </a:xfrm>
          <a:noFill/>
        </p:spPr>
        <p:txBody>
          <a:bodyPr/>
          <a:lstStyle/>
          <a:p>
            <a:r>
              <a:rPr lang="en-US" altLang="zh-CN"/>
              <a:t>Solution (2)</a:t>
            </a:r>
          </a:p>
        </p:txBody>
      </p:sp>
      <p:grpSp>
        <p:nvGrpSpPr>
          <p:cNvPr id="258077" name="Group 29"/>
          <p:cNvGrpSpPr/>
          <p:nvPr/>
        </p:nvGrpSpPr>
        <p:grpSpPr bwMode="auto">
          <a:xfrm>
            <a:off x="827088" y="4221163"/>
            <a:ext cx="7848600" cy="852487"/>
            <a:chOff x="521" y="2757"/>
            <a:chExt cx="4944" cy="537"/>
          </a:xfrm>
        </p:grpSpPr>
        <p:pic>
          <p:nvPicPr>
            <p:cNvPr id="258078" name="Picture 30"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1"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79" name="Picture 31"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1"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80" name="Picture 32"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0"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81" name="Picture 33"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9"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82" name="Picture 34"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18"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83" name="Picture 35" descr="S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67"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84" name="Picture 36" descr="H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16"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85" name="Picture 37"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65"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86" name="Picture 38" descr="H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87" name="Picture 39"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88" name="Picture 40"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89" name="Picture 41" descr="S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90" name="Picture 42"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2"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91" name="Picture 43"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6"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92" name="Picture 44" descr="H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0"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93" name="Picture 45" descr="S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4"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94" name="Picture 46"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9"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95" name="Picture 47"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43"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96" name="Picture 48"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7"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97" name="Picture 49"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51"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98" name="Picture 50"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06"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99" name="Picture 51"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60"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100" name="Picture 52"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14"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101" name="Picture 53"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68" y="2757"/>
              <a:ext cx="397" cy="537"/>
            </a:xfrm>
            <a:prstGeom prst="rect">
              <a:avLst/>
            </a:prstGeom>
            <a:noFill/>
            <a:extLst>
              <a:ext uri="{909E8E84-426E-40DD-AFC4-6F175D3DCCD1}">
                <a14:hiddenFill xmlns:a14="http://schemas.microsoft.com/office/drawing/2010/main">
                  <a:solidFill>
                    <a:srgbClr val="FFFFFF"/>
                  </a:solidFill>
                </a14:hiddenFill>
              </a:ext>
            </a:extLst>
          </p:spPr>
        </p:pic>
      </p:grpSp>
      <p:sp>
        <p:nvSpPr>
          <p:cNvPr id="258121" name="AutoShape 73"/>
          <p:cNvSpPr>
            <a:spLocks noChangeArrowheads="1"/>
          </p:cNvSpPr>
          <p:nvPr/>
        </p:nvSpPr>
        <p:spPr bwMode="auto">
          <a:xfrm>
            <a:off x="4284663" y="3500438"/>
            <a:ext cx="719137" cy="576262"/>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8121"/>
                                        </p:tgtEl>
                                        <p:attrNameLst>
                                          <p:attrName>style.visibility</p:attrName>
                                        </p:attrNameLst>
                                      </p:cBhvr>
                                      <p:to>
                                        <p:strVal val="visible"/>
                                      </p:to>
                                    </p:set>
                                    <p:anim calcmode="lin" valueType="num">
                                      <p:cBhvr additive="base">
                                        <p:cTn id="7" dur="2000" fill="hold"/>
                                        <p:tgtEl>
                                          <p:spTgt spid="258121"/>
                                        </p:tgtEl>
                                        <p:attrNameLst>
                                          <p:attrName>ppt_x</p:attrName>
                                        </p:attrNameLst>
                                      </p:cBhvr>
                                      <p:tavLst>
                                        <p:tav tm="0">
                                          <p:val>
                                            <p:strVal val="#ppt_x"/>
                                          </p:val>
                                        </p:tav>
                                        <p:tav tm="100000">
                                          <p:val>
                                            <p:strVal val="#ppt_x"/>
                                          </p:val>
                                        </p:tav>
                                      </p:tavLst>
                                    </p:anim>
                                    <p:anim calcmode="lin" valueType="num">
                                      <p:cBhvr additive="base">
                                        <p:cTn id="8" dur="2000" fill="hold"/>
                                        <p:tgtEl>
                                          <p:spTgt spid="258121"/>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58077"/>
                                        </p:tgtEl>
                                        <p:attrNameLst>
                                          <p:attrName>style.visibility</p:attrName>
                                        </p:attrNameLst>
                                      </p:cBhvr>
                                      <p:to>
                                        <p:strVal val="visible"/>
                                      </p:to>
                                    </p:set>
                                    <p:anim calcmode="lin" valueType="num">
                                      <p:cBhvr additive="base">
                                        <p:cTn id="11" dur="2000" fill="hold"/>
                                        <p:tgtEl>
                                          <p:spTgt spid="258077"/>
                                        </p:tgtEl>
                                        <p:attrNameLst>
                                          <p:attrName>ppt_x</p:attrName>
                                        </p:attrNameLst>
                                      </p:cBhvr>
                                      <p:tavLst>
                                        <p:tav tm="0">
                                          <p:val>
                                            <p:strVal val="0-#ppt_w/2"/>
                                          </p:val>
                                        </p:tav>
                                        <p:tav tm="100000">
                                          <p:val>
                                            <p:strVal val="#ppt_x"/>
                                          </p:val>
                                        </p:tav>
                                      </p:tavLst>
                                    </p:anim>
                                    <p:anim calcmode="lin" valueType="num">
                                      <p:cBhvr additive="base">
                                        <p:cTn id="12" dur="2000" fill="hold"/>
                                        <p:tgtEl>
                                          <p:spTgt spid="2580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121"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25282" name="Line 2"/>
          <p:cNvSpPr>
            <a:spLocks noChangeShapeType="1"/>
          </p:cNvSpPr>
          <p:nvPr/>
        </p:nvSpPr>
        <p:spPr bwMode="auto">
          <a:xfrm>
            <a:off x="4953000" y="1600200"/>
            <a:ext cx="16002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283" name="Line 3"/>
          <p:cNvSpPr>
            <a:spLocks noChangeShapeType="1"/>
          </p:cNvSpPr>
          <p:nvPr/>
        </p:nvSpPr>
        <p:spPr bwMode="auto">
          <a:xfrm flipV="1">
            <a:off x="2895600" y="1600200"/>
            <a:ext cx="16002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284" name="Line 4"/>
          <p:cNvSpPr>
            <a:spLocks noChangeShapeType="1"/>
          </p:cNvSpPr>
          <p:nvPr/>
        </p:nvSpPr>
        <p:spPr bwMode="auto">
          <a:xfrm flipH="1">
            <a:off x="5791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285" name="Line 5"/>
          <p:cNvSpPr>
            <a:spLocks noChangeShapeType="1"/>
          </p:cNvSpPr>
          <p:nvPr/>
        </p:nvSpPr>
        <p:spPr bwMode="auto">
          <a:xfrm>
            <a:off x="2743200" y="2362200"/>
            <a:ext cx="6858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286" name="Line 6"/>
          <p:cNvSpPr>
            <a:spLocks noChangeShapeType="1"/>
          </p:cNvSpPr>
          <p:nvPr/>
        </p:nvSpPr>
        <p:spPr bwMode="auto">
          <a:xfrm>
            <a:off x="6934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287" name="Line 7"/>
          <p:cNvSpPr>
            <a:spLocks noChangeShapeType="1"/>
          </p:cNvSpPr>
          <p:nvPr/>
        </p:nvSpPr>
        <p:spPr bwMode="auto">
          <a:xfrm flipH="1">
            <a:off x="17526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288" name="Line 8"/>
          <p:cNvSpPr>
            <a:spLocks noChangeShapeType="1"/>
          </p:cNvSpPr>
          <p:nvPr/>
        </p:nvSpPr>
        <p:spPr bwMode="auto">
          <a:xfrm flipH="1">
            <a:off x="32004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225289" name="Line 9"/>
          <p:cNvSpPr>
            <a:spLocks noChangeShapeType="1"/>
          </p:cNvSpPr>
          <p:nvPr/>
        </p:nvSpPr>
        <p:spPr bwMode="auto">
          <a:xfrm flipH="1">
            <a:off x="51816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225290" name="Line 10"/>
          <p:cNvSpPr>
            <a:spLocks noChangeShapeType="1"/>
          </p:cNvSpPr>
          <p:nvPr/>
        </p:nvSpPr>
        <p:spPr bwMode="auto">
          <a:xfrm flipH="1">
            <a:off x="73152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225291" name="Line 11"/>
          <p:cNvSpPr>
            <a:spLocks noChangeShapeType="1"/>
          </p:cNvSpPr>
          <p:nvPr/>
        </p:nvSpPr>
        <p:spPr bwMode="auto">
          <a:xfrm>
            <a:off x="79248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292" name="Rectangle 12"/>
          <p:cNvSpPr>
            <a:spLocks noChangeArrowheads="1"/>
          </p:cNvSpPr>
          <p:nvPr/>
        </p:nvSpPr>
        <p:spPr bwMode="auto">
          <a:xfrm>
            <a:off x="7848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225293" name="Line 13"/>
          <p:cNvSpPr>
            <a:spLocks noChangeShapeType="1"/>
          </p:cNvSpPr>
          <p:nvPr/>
        </p:nvSpPr>
        <p:spPr bwMode="auto">
          <a:xfrm>
            <a:off x="57912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294" name="Line 14"/>
          <p:cNvSpPr>
            <a:spLocks noChangeShapeType="1"/>
          </p:cNvSpPr>
          <p:nvPr/>
        </p:nvSpPr>
        <p:spPr bwMode="auto">
          <a:xfrm>
            <a:off x="38100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295" name="Line 15"/>
          <p:cNvSpPr>
            <a:spLocks noChangeShapeType="1"/>
          </p:cNvSpPr>
          <p:nvPr/>
        </p:nvSpPr>
        <p:spPr bwMode="auto">
          <a:xfrm>
            <a:off x="17526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296" name="Line 16"/>
          <p:cNvSpPr>
            <a:spLocks noChangeShapeType="1"/>
          </p:cNvSpPr>
          <p:nvPr/>
        </p:nvSpPr>
        <p:spPr bwMode="auto">
          <a:xfrm flipH="1">
            <a:off x="11430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225297" name="Oval 17"/>
          <p:cNvSpPr>
            <a:spLocks noChangeArrowheads="1"/>
          </p:cNvSpPr>
          <p:nvPr/>
        </p:nvSpPr>
        <p:spPr bwMode="auto">
          <a:xfrm>
            <a:off x="4419600" y="1219200"/>
            <a:ext cx="533400" cy="533400"/>
          </a:xfrm>
          <a:prstGeom prst="ellipse">
            <a:avLst/>
          </a:prstGeom>
          <a:solidFill>
            <a:srgbClr val="FFFF00"/>
          </a:solidFill>
          <a:ln w="38100" algn="ctr">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49</a:t>
            </a:r>
          </a:p>
        </p:txBody>
      </p:sp>
      <p:sp>
        <p:nvSpPr>
          <p:cNvPr id="225298" name="Text Box 18"/>
          <p:cNvSpPr txBox="1">
            <a:spLocks noChangeArrowheads="1"/>
          </p:cNvSpPr>
          <p:nvPr/>
        </p:nvSpPr>
        <p:spPr bwMode="auto">
          <a:xfrm>
            <a:off x="3608388" y="623888"/>
            <a:ext cx="2332037"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0000CC"/>
                </a:solidFill>
                <a:latin typeface="Times New Roman" panose="02020603050405020304" pitchFamily="18" charset="0"/>
                <a:ea typeface="仿宋_GB2312" pitchFamily="49" charset="-122"/>
              </a:rPr>
              <a:t>Winner </a:t>
            </a:r>
            <a:r>
              <a:rPr kumimoji="1" lang="en-US" altLang="zh-CN" sz="2800" b="1">
                <a:solidFill>
                  <a:srgbClr val="0000CC"/>
                </a:solidFill>
                <a:latin typeface="Times New Roman" panose="02020603050405020304" pitchFamily="18" charset="0"/>
                <a:ea typeface="仿宋_GB2312" pitchFamily="49" charset="-122"/>
              </a:rPr>
              <a:t>(</a:t>
            </a:r>
            <a:r>
              <a:rPr kumimoji="1" lang="zh-CN" altLang="zh-CN" sz="2800" b="1">
                <a:solidFill>
                  <a:srgbClr val="0000CC"/>
                </a:solidFill>
                <a:latin typeface="Times New Roman" panose="02020603050405020304" pitchFamily="18" charset="0"/>
                <a:ea typeface="仿宋_GB2312" pitchFamily="49" charset="-122"/>
              </a:rPr>
              <a:t>胜者</a:t>
            </a:r>
            <a:r>
              <a:rPr kumimoji="1" lang="en-US" altLang="zh-CN" sz="2800" b="1">
                <a:solidFill>
                  <a:srgbClr val="0000CC"/>
                </a:solidFill>
                <a:latin typeface="Times New Roman" panose="02020603050405020304" pitchFamily="18" charset="0"/>
                <a:ea typeface="仿宋_GB2312" pitchFamily="49" charset="-122"/>
              </a:rPr>
              <a:t>)</a:t>
            </a:r>
          </a:p>
        </p:txBody>
      </p:sp>
      <p:sp>
        <p:nvSpPr>
          <p:cNvPr id="225299" name="Oval 19"/>
          <p:cNvSpPr>
            <a:spLocks noChangeArrowheads="1"/>
          </p:cNvSpPr>
          <p:nvPr/>
        </p:nvSpPr>
        <p:spPr bwMode="auto">
          <a:xfrm>
            <a:off x="2362200" y="1905000"/>
            <a:ext cx="533400" cy="533400"/>
          </a:xfrm>
          <a:prstGeom prst="ellipse">
            <a:avLst/>
          </a:prstGeom>
          <a:solidFill>
            <a:srgbClr val="FFFF00"/>
          </a:solidFill>
          <a:ln w="38100" algn="ctr">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49</a:t>
            </a:r>
          </a:p>
        </p:txBody>
      </p:sp>
      <p:sp>
        <p:nvSpPr>
          <p:cNvPr id="225300" name="Oval 20"/>
          <p:cNvSpPr>
            <a:spLocks noChangeArrowheads="1"/>
          </p:cNvSpPr>
          <p:nvPr/>
        </p:nvSpPr>
        <p:spPr bwMode="auto">
          <a:xfrm>
            <a:off x="6477000" y="19050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225301" name="Oval 21"/>
          <p:cNvSpPr>
            <a:spLocks noChangeArrowheads="1"/>
          </p:cNvSpPr>
          <p:nvPr/>
        </p:nvSpPr>
        <p:spPr bwMode="auto">
          <a:xfrm>
            <a:off x="5334000" y="2743200"/>
            <a:ext cx="533400" cy="533400"/>
          </a:xfrm>
          <a:prstGeom prst="ellipse">
            <a:avLst/>
          </a:prstGeom>
          <a:solidFill>
            <a:srgbClr val="008000"/>
          </a:solidFill>
          <a:ln w="9525">
            <a:solidFill>
              <a:srgbClr val="FFFFCC"/>
            </a:solidFill>
            <a:round/>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225302" name="Oval 22"/>
          <p:cNvSpPr>
            <a:spLocks noChangeArrowheads="1"/>
          </p:cNvSpPr>
          <p:nvPr/>
        </p:nvSpPr>
        <p:spPr bwMode="auto">
          <a:xfrm>
            <a:off x="74676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225303" name="Oval 23"/>
          <p:cNvSpPr>
            <a:spLocks noChangeArrowheads="1"/>
          </p:cNvSpPr>
          <p:nvPr/>
        </p:nvSpPr>
        <p:spPr bwMode="auto">
          <a:xfrm>
            <a:off x="33528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400" b="1">
                <a:solidFill>
                  <a:srgbClr val="CC3300"/>
                </a:solidFill>
                <a:latin typeface="Times New Roman" panose="02020603050405020304" pitchFamily="18" charset="0"/>
                <a:ea typeface="仿宋_GB2312" pitchFamily="49" charset="-122"/>
              </a:rPr>
              <a:t>49</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225304" name="Oval 24"/>
          <p:cNvSpPr>
            <a:spLocks noChangeArrowheads="1"/>
          </p:cNvSpPr>
          <p:nvPr/>
        </p:nvSpPr>
        <p:spPr bwMode="auto">
          <a:xfrm>
            <a:off x="1295400" y="2743200"/>
            <a:ext cx="533400" cy="533400"/>
          </a:xfrm>
          <a:prstGeom prst="ellipse">
            <a:avLst/>
          </a:prstGeom>
          <a:solidFill>
            <a:srgbClr val="008000"/>
          </a:solidFill>
          <a:ln w="9525">
            <a:solidFill>
              <a:srgbClr val="FFFFCC"/>
            </a:solidFill>
            <a:round/>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225305" name="Rectangle 25"/>
          <p:cNvSpPr>
            <a:spLocks noChangeArrowheads="1"/>
          </p:cNvSpPr>
          <p:nvPr/>
        </p:nvSpPr>
        <p:spPr bwMode="auto">
          <a:xfrm>
            <a:off x="609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225306" name="Rectangle 26"/>
          <p:cNvSpPr>
            <a:spLocks noChangeArrowheads="1"/>
          </p:cNvSpPr>
          <p:nvPr/>
        </p:nvSpPr>
        <p:spPr bwMode="auto">
          <a:xfrm>
            <a:off x="16764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225307" name="Rectangle 27"/>
          <p:cNvSpPr>
            <a:spLocks noChangeArrowheads="1"/>
          </p:cNvSpPr>
          <p:nvPr/>
        </p:nvSpPr>
        <p:spPr bwMode="auto">
          <a:xfrm>
            <a:off x="26670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49</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25308" name="Rectangle 28"/>
          <p:cNvSpPr>
            <a:spLocks noChangeArrowheads="1"/>
          </p:cNvSpPr>
          <p:nvPr/>
        </p:nvSpPr>
        <p:spPr bwMode="auto">
          <a:xfrm>
            <a:off x="3733800" y="3886200"/>
            <a:ext cx="685800" cy="457200"/>
          </a:xfrm>
          <a:prstGeom prst="rect">
            <a:avLst/>
          </a:prstGeom>
          <a:solidFill>
            <a:srgbClr val="008000"/>
          </a:solidFill>
          <a:ln w="9525" algn="ctr">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225309" name="Rectangle 29"/>
          <p:cNvSpPr>
            <a:spLocks noChangeArrowheads="1"/>
          </p:cNvSpPr>
          <p:nvPr/>
        </p:nvSpPr>
        <p:spPr bwMode="auto">
          <a:xfrm>
            <a:off x="47244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225310" name="Rectangle 30"/>
          <p:cNvSpPr>
            <a:spLocks noChangeArrowheads="1"/>
          </p:cNvSpPr>
          <p:nvPr/>
        </p:nvSpPr>
        <p:spPr bwMode="auto">
          <a:xfrm>
            <a:off x="57912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225311" name="Rectangle 31"/>
          <p:cNvSpPr>
            <a:spLocks noChangeArrowheads="1"/>
          </p:cNvSpPr>
          <p:nvPr/>
        </p:nvSpPr>
        <p:spPr bwMode="auto">
          <a:xfrm>
            <a:off x="6781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63</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25312" name="Text Box 32"/>
          <p:cNvSpPr txBox="1">
            <a:spLocks noChangeArrowheads="1"/>
          </p:cNvSpPr>
          <p:nvPr/>
        </p:nvSpPr>
        <p:spPr bwMode="auto">
          <a:xfrm>
            <a:off x="1295400" y="5059363"/>
            <a:ext cx="7092950"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3200" b="1">
                <a:solidFill>
                  <a:srgbClr val="0000CC"/>
                </a:solidFill>
                <a:latin typeface="Times New Roman" panose="02020603050405020304" pitchFamily="18" charset="0"/>
                <a:ea typeface="隶书" panose="02010509060101010101" pitchFamily="49" charset="-122"/>
              </a:rPr>
              <a:t>输出第五名并调整胜者树后树的状态</a:t>
            </a:r>
          </a:p>
        </p:txBody>
      </p:sp>
      <p:sp>
        <p:nvSpPr>
          <p:cNvPr id="225313" name="AutoShape 33"/>
          <p:cNvSpPr>
            <a:spLocks noChangeArrowheads="1"/>
          </p:cNvSpPr>
          <p:nvPr/>
        </p:nvSpPr>
        <p:spPr bwMode="auto">
          <a:xfrm>
            <a:off x="5486400" y="1447800"/>
            <a:ext cx="1295400" cy="152400"/>
          </a:xfrm>
          <a:prstGeom prst="rightArrow">
            <a:avLst>
              <a:gd name="adj1" fmla="val 50000"/>
              <a:gd name="adj2" fmla="val 212500"/>
            </a:avLst>
          </a:prstGeom>
          <a:solidFill>
            <a:srgbClr val="FFFF00"/>
          </a:solidFill>
          <a:ln w="9525">
            <a:solidFill>
              <a:srgbClr val="FFFFCC"/>
            </a:solidFill>
            <a:miter lim="800000"/>
          </a:ln>
          <a:effectLst>
            <a:outerShdw dist="35921" dir="2700000" algn="ctr" rotWithShape="0">
              <a:srgbClr val="808080"/>
            </a:outerShdw>
          </a:effectLst>
        </p:spPr>
        <p:txBody>
          <a:bodyPr wrap="none" anchor="ctr"/>
          <a:lstStyle/>
          <a:p>
            <a:endParaRPr lang="zh-CN" altLang="en-US"/>
          </a:p>
        </p:txBody>
      </p:sp>
      <p:sp>
        <p:nvSpPr>
          <p:cNvPr id="225314" name="Text Box 34"/>
          <p:cNvSpPr txBox="1">
            <a:spLocks noChangeArrowheads="1"/>
          </p:cNvSpPr>
          <p:nvPr/>
        </p:nvSpPr>
        <p:spPr bwMode="auto">
          <a:xfrm>
            <a:off x="6835775" y="1173163"/>
            <a:ext cx="860425"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3200" b="1" i="1" dirty="0">
                <a:solidFill>
                  <a:srgbClr val="990099"/>
                </a:solidFill>
                <a:latin typeface="Times New Roman" panose="02020603050405020304" pitchFamily="18" charset="0"/>
                <a:ea typeface="宋体" panose="02010600030101010101" pitchFamily="2" charset="-122"/>
              </a:rPr>
              <a:t>a</a:t>
            </a:r>
            <a:r>
              <a:rPr kumimoji="1" lang="en-US" altLang="zh-CN" sz="3200" b="1" dirty="0">
                <a:solidFill>
                  <a:srgbClr val="990099"/>
                </a:solidFill>
                <a:latin typeface="Times New Roman" panose="02020603050405020304" pitchFamily="18" charset="0"/>
                <a:ea typeface="宋体" panose="02010600030101010101" pitchFamily="2" charset="-122"/>
              </a:rPr>
              <a:t>[5]</a:t>
            </a:r>
            <a:endParaRPr kumimoji="1" lang="en-US" altLang="zh-CN" sz="3200" dirty="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25316" name="Text Box 36"/>
          <p:cNvSpPr txBox="1">
            <a:spLocks noChangeArrowheads="1"/>
          </p:cNvSpPr>
          <p:nvPr/>
        </p:nvSpPr>
        <p:spPr bwMode="auto">
          <a:xfrm>
            <a:off x="449263" y="515938"/>
            <a:ext cx="138080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defPPr>
              <a:defRPr lang="zh-CN"/>
            </a:defPPr>
            <a:lvl1pPr>
              <a:defRPr sz="2800" b="1">
                <a:solidFill>
                  <a:srgbClr val="CC0000"/>
                </a:solidFill>
              </a:defRPr>
            </a:lvl1pPr>
          </a:lstStyle>
          <a:p>
            <a:r>
              <a:rPr lang="en-US" altLang="zh-CN" dirty="0"/>
              <a:t>Step 6:</a:t>
            </a:r>
          </a:p>
        </p:txBody>
      </p:sp>
      <p:sp>
        <p:nvSpPr>
          <p:cNvPr id="39" name="Text Box 75"/>
          <p:cNvSpPr txBox="1">
            <a:spLocks noChangeArrowheads="1"/>
          </p:cNvSpPr>
          <p:nvPr/>
        </p:nvSpPr>
        <p:spPr bwMode="auto">
          <a:xfrm>
            <a:off x="468313" y="4586138"/>
            <a:ext cx="8569325" cy="4270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a:spcBef>
                <a:spcPct val="50000"/>
              </a:spcBef>
            </a:pP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[7]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[8]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[9]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[10]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[11]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[12]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[13] </a:t>
            </a:r>
            <a:r>
              <a:rPr kumimoji="1" lang="en-US" altLang="zh-CN" sz="2200" i="1" dirty="0">
                <a:solidFill>
                  <a:srgbClr val="0000CC"/>
                </a:solidFill>
                <a:latin typeface="Times New Roman" panose="02020603050405020304" pitchFamily="18" charset="0"/>
                <a:ea typeface="宋体" panose="02010600030101010101" pitchFamily="2" charset="-122"/>
              </a:rPr>
              <a:t>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[14]</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86407" name="Line 39"/>
          <p:cNvSpPr>
            <a:spLocks noChangeShapeType="1"/>
          </p:cNvSpPr>
          <p:nvPr/>
        </p:nvSpPr>
        <p:spPr bwMode="auto">
          <a:xfrm>
            <a:off x="4953000" y="1600200"/>
            <a:ext cx="16002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08" name="Line 40"/>
          <p:cNvSpPr>
            <a:spLocks noChangeShapeType="1"/>
          </p:cNvSpPr>
          <p:nvPr/>
        </p:nvSpPr>
        <p:spPr bwMode="auto">
          <a:xfrm flipV="1">
            <a:off x="2895600" y="1600200"/>
            <a:ext cx="16002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09" name="Line 41"/>
          <p:cNvSpPr>
            <a:spLocks noChangeShapeType="1"/>
          </p:cNvSpPr>
          <p:nvPr/>
        </p:nvSpPr>
        <p:spPr bwMode="auto">
          <a:xfrm flipH="1">
            <a:off x="5791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10" name="Line 42"/>
          <p:cNvSpPr>
            <a:spLocks noChangeShapeType="1"/>
          </p:cNvSpPr>
          <p:nvPr/>
        </p:nvSpPr>
        <p:spPr bwMode="auto">
          <a:xfrm>
            <a:off x="2743200" y="2362200"/>
            <a:ext cx="6858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11" name="Line 43"/>
          <p:cNvSpPr>
            <a:spLocks noChangeShapeType="1"/>
          </p:cNvSpPr>
          <p:nvPr/>
        </p:nvSpPr>
        <p:spPr bwMode="auto">
          <a:xfrm>
            <a:off x="6934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12" name="Line 44"/>
          <p:cNvSpPr>
            <a:spLocks noChangeShapeType="1"/>
          </p:cNvSpPr>
          <p:nvPr/>
        </p:nvSpPr>
        <p:spPr bwMode="auto">
          <a:xfrm flipH="1">
            <a:off x="17526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13" name="Line 45"/>
          <p:cNvSpPr>
            <a:spLocks noChangeShapeType="1"/>
          </p:cNvSpPr>
          <p:nvPr/>
        </p:nvSpPr>
        <p:spPr bwMode="auto">
          <a:xfrm flipH="1">
            <a:off x="32004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6414" name="Line 46"/>
          <p:cNvSpPr>
            <a:spLocks noChangeShapeType="1"/>
          </p:cNvSpPr>
          <p:nvPr/>
        </p:nvSpPr>
        <p:spPr bwMode="auto">
          <a:xfrm flipH="1">
            <a:off x="51816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6415" name="Line 47"/>
          <p:cNvSpPr>
            <a:spLocks noChangeShapeType="1"/>
          </p:cNvSpPr>
          <p:nvPr/>
        </p:nvSpPr>
        <p:spPr bwMode="auto">
          <a:xfrm flipH="1">
            <a:off x="73152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6416" name="Line 48"/>
          <p:cNvSpPr>
            <a:spLocks noChangeShapeType="1"/>
          </p:cNvSpPr>
          <p:nvPr/>
        </p:nvSpPr>
        <p:spPr bwMode="auto">
          <a:xfrm>
            <a:off x="79248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17" name="Rectangle 49"/>
          <p:cNvSpPr>
            <a:spLocks noChangeArrowheads="1"/>
          </p:cNvSpPr>
          <p:nvPr/>
        </p:nvSpPr>
        <p:spPr bwMode="auto">
          <a:xfrm>
            <a:off x="7848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18" name="Line 50"/>
          <p:cNvSpPr>
            <a:spLocks noChangeShapeType="1"/>
          </p:cNvSpPr>
          <p:nvPr/>
        </p:nvSpPr>
        <p:spPr bwMode="auto">
          <a:xfrm>
            <a:off x="57912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19" name="Line 51"/>
          <p:cNvSpPr>
            <a:spLocks noChangeShapeType="1"/>
          </p:cNvSpPr>
          <p:nvPr/>
        </p:nvSpPr>
        <p:spPr bwMode="auto">
          <a:xfrm>
            <a:off x="38100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20" name="Line 52"/>
          <p:cNvSpPr>
            <a:spLocks noChangeShapeType="1"/>
          </p:cNvSpPr>
          <p:nvPr/>
        </p:nvSpPr>
        <p:spPr bwMode="auto">
          <a:xfrm>
            <a:off x="17526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21" name="Line 53"/>
          <p:cNvSpPr>
            <a:spLocks noChangeShapeType="1"/>
          </p:cNvSpPr>
          <p:nvPr/>
        </p:nvSpPr>
        <p:spPr bwMode="auto">
          <a:xfrm flipH="1">
            <a:off x="11430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6422" name="Oval 54"/>
          <p:cNvSpPr>
            <a:spLocks noChangeArrowheads="1"/>
          </p:cNvSpPr>
          <p:nvPr/>
        </p:nvSpPr>
        <p:spPr bwMode="auto">
          <a:xfrm>
            <a:off x="4419600" y="1219200"/>
            <a:ext cx="533400" cy="533400"/>
          </a:xfrm>
          <a:prstGeom prst="ellipse">
            <a:avLst/>
          </a:prstGeom>
          <a:solidFill>
            <a:srgbClr val="FFFF00"/>
          </a:solidFill>
          <a:ln w="38100" algn="ctr">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p>
        </p:txBody>
      </p:sp>
      <p:sp>
        <p:nvSpPr>
          <p:cNvPr id="186423" name="Text Box 55"/>
          <p:cNvSpPr txBox="1">
            <a:spLocks noChangeArrowheads="1"/>
          </p:cNvSpPr>
          <p:nvPr/>
        </p:nvSpPr>
        <p:spPr bwMode="auto">
          <a:xfrm>
            <a:off x="3608388" y="623888"/>
            <a:ext cx="2332037"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0000CC"/>
                </a:solidFill>
                <a:latin typeface="Times New Roman" panose="02020603050405020304" pitchFamily="18" charset="0"/>
                <a:ea typeface="仿宋_GB2312" pitchFamily="49" charset="-122"/>
              </a:rPr>
              <a:t>Winner </a:t>
            </a:r>
            <a:r>
              <a:rPr kumimoji="1" lang="en-US" altLang="zh-CN" sz="2800" b="1">
                <a:solidFill>
                  <a:srgbClr val="0000CC"/>
                </a:solidFill>
                <a:latin typeface="Times New Roman" panose="02020603050405020304" pitchFamily="18" charset="0"/>
                <a:ea typeface="仿宋_GB2312" pitchFamily="49" charset="-122"/>
              </a:rPr>
              <a:t>(</a:t>
            </a:r>
            <a:r>
              <a:rPr kumimoji="1" lang="zh-CN" altLang="zh-CN" sz="2800" b="1">
                <a:solidFill>
                  <a:srgbClr val="0000CC"/>
                </a:solidFill>
                <a:latin typeface="Times New Roman" panose="02020603050405020304" pitchFamily="18" charset="0"/>
                <a:ea typeface="仿宋_GB2312" pitchFamily="49" charset="-122"/>
              </a:rPr>
              <a:t>胜者</a:t>
            </a:r>
            <a:r>
              <a:rPr kumimoji="1" lang="en-US" altLang="zh-CN" sz="2800" b="1">
                <a:solidFill>
                  <a:srgbClr val="0000CC"/>
                </a:solidFill>
                <a:latin typeface="Times New Roman" panose="02020603050405020304" pitchFamily="18" charset="0"/>
                <a:ea typeface="仿宋_GB2312" pitchFamily="49" charset="-122"/>
              </a:rPr>
              <a:t>)</a:t>
            </a:r>
          </a:p>
        </p:txBody>
      </p:sp>
      <p:sp>
        <p:nvSpPr>
          <p:cNvPr id="186424" name="Oval 56"/>
          <p:cNvSpPr>
            <a:spLocks noChangeArrowheads="1"/>
          </p:cNvSpPr>
          <p:nvPr/>
        </p:nvSpPr>
        <p:spPr bwMode="auto">
          <a:xfrm>
            <a:off x="2362200" y="1905000"/>
            <a:ext cx="533400" cy="533400"/>
          </a:xfrm>
          <a:prstGeom prst="ellipse">
            <a:avLst/>
          </a:prstGeom>
          <a:solidFill>
            <a:srgbClr val="008000"/>
          </a:solidFill>
          <a:ln w="9525">
            <a:solidFill>
              <a:srgbClr val="FFFFCC"/>
            </a:solidFill>
            <a:round/>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25" name="Oval 57"/>
          <p:cNvSpPr>
            <a:spLocks noChangeArrowheads="1"/>
          </p:cNvSpPr>
          <p:nvPr/>
        </p:nvSpPr>
        <p:spPr bwMode="auto">
          <a:xfrm>
            <a:off x="6477000" y="19050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6426" name="Oval 58"/>
          <p:cNvSpPr>
            <a:spLocks noChangeArrowheads="1"/>
          </p:cNvSpPr>
          <p:nvPr/>
        </p:nvSpPr>
        <p:spPr bwMode="auto">
          <a:xfrm>
            <a:off x="5334000" y="2743200"/>
            <a:ext cx="533400" cy="533400"/>
          </a:xfrm>
          <a:prstGeom prst="ellipse">
            <a:avLst/>
          </a:prstGeom>
          <a:solidFill>
            <a:srgbClr val="008000"/>
          </a:solidFill>
          <a:ln w="9525">
            <a:solidFill>
              <a:srgbClr val="FFFFCC"/>
            </a:solidFill>
            <a:round/>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27" name="Oval 59"/>
          <p:cNvSpPr>
            <a:spLocks noChangeArrowheads="1"/>
          </p:cNvSpPr>
          <p:nvPr/>
        </p:nvSpPr>
        <p:spPr bwMode="auto">
          <a:xfrm>
            <a:off x="74676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6428" name="Oval 60"/>
          <p:cNvSpPr>
            <a:spLocks noChangeArrowheads="1"/>
          </p:cNvSpPr>
          <p:nvPr/>
        </p:nvSpPr>
        <p:spPr bwMode="auto">
          <a:xfrm>
            <a:off x="3352800" y="2743200"/>
            <a:ext cx="533400" cy="533400"/>
          </a:xfrm>
          <a:prstGeom prst="ellipse">
            <a:avLst/>
          </a:prstGeom>
          <a:solidFill>
            <a:srgbClr val="008000"/>
          </a:solidFill>
          <a:ln w="9525">
            <a:solidFill>
              <a:srgbClr val="FFFFCC"/>
            </a:solidFill>
            <a:round/>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29" name="Oval 61"/>
          <p:cNvSpPr>
            <a:spLocks noChangeArrowheads="1"/>
          </p:cNvSpPr>
          <p:nvPr/>
        </p:nvSpPr>
        <p:spPr bwMode="auto">
          <a:xfrm>
            <a:off x="1295400" y="2743200"/>
            <a:ext cx="533400" cy="533400"/>
          </a:xfrm>
          <a:prstGeom prst="ellipse">
            <a:avLst/>
          </a:prstGeom>
          <a:solidFill>
            <a:srgbClr val="008000"/>
          </a:solidFill>
          <a:ln w="9525">
            <a:solidFill>
              <a:srgbClr val="FFFFCC"/>
            </a:solidFill>
            <a:round/>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30" name="Rectangle 62"/>
          <p:cNvSpPr>
            <a:spLocks noChangeArrowheads="1"/>
          </p:cNvSpPr>
          <p:nvPr/>
        </p:nvSpPr>
        <p:spPr bwMode="auto">
          <a:xfrm>
            <a:off x="609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31" name="Rectangle 63"/>
          <p:cNvSpPr>
            <a:spLocks noChangeArrowheads="1"/>
          </p:cNvSpPr>
          <p:nvPr/>
        </p:nvSpPr>
        <p:spPr bwMode="auto">
          <a:xfrm>
            <a:off x="16764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32" name="Rectangle 64"/>
          <p:cNvSpPr>
            <a:spLocks noChangeArrowheads="1"/>
          </p:cNvSpPr>
          <p:nvPr/>
        </p:nvSpPr>
        <p:spPr bwMode="auto">
          <a:xfrm>
            <a:off x="26670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33" name="Rectangle 65"/>
          <p:cNvSpPr>
            <a:spLocks noChangeArrowheads="1"/>
          </p:cNvSpPr>
          <p:nvPr/>
        </p:nvSpPr>
        <p:spPr bwMode="auto">
          <a:xfrm>
            <a:off x="37338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34" name="Rectangle 66"/>
          <p:cNvSpPr>
            <a:spLocks noChangeArrowheads="1"/>
          </p:cNvSpPr>
          <p:nvPr/>
        </p:nvSpPr>
        <p:spPr bwMode="auto">
          <a:xfrm>
            <a:off x="47244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35" name="Rectangle 67"/>
          <p:cNvSpPr>
            <a:spLocks noChangeArrowheads="1"/>
          </p:cNvSpPr>
          <p:nvPr/>
        </p:nvSpPr>
        <p:spPr bwMode="auto">
          <a:xfrm>
            <a:off x="57912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36" name="Rectangle 68"/>
          <p:cNvSpPr>
            <a:spLocks noChangeArrowheads="1"/>
          </p:cNvSpPr>
          <p:nvPr/>
        </p:nvSpPr>
        <p:spPr bwMode="auto">
          <a:xfrm>
            <a:off x="6781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63</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6438" name="Text Box 70"/>
          <p:cNvSpPr txBox="1">
            <a:spLocks noChangeArrowheads="1"/>
          </p:cNvSpPr>
          <p:nvPr/>
        </p:nvSpPr>
        <p:spPr bwMode="auto">
          <a:xfrm>
            <a:off x="1730375" y="5059363"/>
            <a:ext cx="6081713"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3200" b="1">
                <a:solidFill>
                  <a:srgbClr val="0000CC"/>
                </a:solidFill>
                <a:latin typeface="Times New Roman" panose="02020603050405020304" pitchFamily="18" charset="0"/>
                <a:ea typeface="隶书" panose="02010509060101010101" pitchFamily="49" charset="-122"/>
              </a:rPr>
              <a:t>全部比赛结果输出时树的状态</a:t>
            </a:r>
          </a:p>
        </p:txBody>
      </p:sp>
      <p:sp>
        <p:nvSpPr>
          <p:cNvPr id="186439" name="AutoShape 71"/>
          <p:cNvSpPr>
            <a:spLocks noChangeArrowheads="1"/>
          </p:cNvSpPr>
          <p:nvPr/>
        </p:nvSpPr>
        <p:spPr bwMode="auto">
          <a:xfrm>
            <a:off x="5486400" y="1447800"/>
            <a:ext cx="1295400" cy="152400"/>
          </a:xfrm>
          <a:prstGeom prst="rightArrow">
            <a:avLst>
              <a:gd name="adj1" fmla="val 50000"/>
              <a:gd name="adj2" fmla="val 212500"/>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endParaRPr lang="zh-CN" altLang="en-US"/>
          </a:p>
        </p:txBody>
      </p:sp>
      <p:sp>
        <p:nvSpPr>
          <p:cNvPr id="186440" name="Text Box 72"/>
          <p:cNvSpPr txBox="1">
            <a:spLocks noChangeArrowheads="1"/>
          </p:cNvSpPr>
          <p:nvPr/>
        </p:nvSpPr>
        <p:spPr bwMode="auto">
          <a:xfrm>
            <a:off x="6835775" y="1173163"/>
            <a:ext cx="860425"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3200" b="1" i="1" dirty="0">
                <a:solidFill>
                  <a:srgbClr val="990099"/>
                </a:solidFill>
                <a:latin typeface="Times New Roman" panose="02020603050405020304" pitchFamily="18" charset="0"/>
                <a:ea typeface="宋体" panose="02010600030101010101" pitchFamily="2" charset="-122"/>
              </a:rPr>
              <a:t>a</a:t>
            </a:r>
            <a:r>
              <a:rPr kumimoji="1" lang="en-US" altLang="zh-CN" sz="3200" b="1" dirty="0">
                <a:solidFill>
                  <a:srgbClr val="990099"/>
                </a:solidFill>
                <a:latin typeface="Times New Roman" panose="02020603050405020304" pitchFamily="18" charset="0"/>
                <a:ea typeface="宋体" panose="02010600030101010101" pitchFamily="2" charset="-122"/>
              </a:rPr>
              <a:t>[6]</a:t>
            </a:r>
            <a:endParaRPr kumimoji="1" lang="en-US" altLang="zh-CN" sz="3200" dirty="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86442" name="Text Box 74"/>
          <p:cNvSpPr txBox="1">
            <a:spLocks noChangeArrowheads="1"/>
          </p:cNvSpPr>
          <p:nvPr/>
        </p:nvSpPr>
        <p:spPr bwMode="auto">
          <a:xfrm>
            <a:off x="449263" y="515938"/>
            <a:ext cx="138080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defPPr>
              <a:defRPr lang="zh-CN"/>
            </a:defPPr>
            <a:lvl1pPr>
              <a:defRPr sz="2800" b="1">
                <a:solidFill>
                  <a:srgbClr val="CC0000"/>
                </a:solidFill>
              </a:defRPr>
            </a:lvl1pPr>
          </a:lstStyle>
          <a:p>
            <a:r>
              <a:rPr lang="en-US" altLang="zh-CN" dirty="0"/>
              <a:t>Step 7:</a:t>
            </a:r>
          </a:p>
        </p:txBody>
      </p:sp>
      <p:sp>
        <p:nvSpPr>
          <p:cNvPr id="38" name="Text Box 75"/>
          <p:cNvSpPr txBox="1">
            <a:spLocks noChangeArrowheads="1"/>
          </p:cNvSpPr>
          <p:nvPr/>
        </p:nvSpPr>
        <p:spPr bwMode="auto">
          <a:xfrm>
            <a:off x="468313" y="4586138"/>
            <a:ext cx="8569325" cy="4270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a:spcBef>
                <a:spcPct val="50000"/>
              </a:spcBef>
            </a:pP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[7]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[8]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[9]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[10]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[11]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[12]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[13] </a:t>
            </a:r>
            <a:r>
              <a:rPr kumimoji="1" lang="en-US" altLang="zh-CN" sz="2200" i="1" dirty="0">
                <a:solidFill>
                  <a:srgbClr val="0000CC"/>
                </a:solidFill>
                <a:latin typeface="Times New Roman" panose="02020603050405020304" pitchFamily="18" charset="0"/>
                <a:ea typeface="宋体" panose="02010600030101010101" pitchFamily="2" charset="-122"/>
              </a:rPr>
              <a:t>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[14]</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2"/>
          <p:cNvSpPr txBox="1">
            <a:spLocks noChangeArrowheads="1"/>
          </p:cNvSpPr>
          <p:nvPr/>
        </p:nvSpPr>
        <p:spPr bwMode="auto">
          <a:xfrm>
            <a:off x="250825" y="404813"/>
            <a:ext cx="8599488" cy="5507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5000"/>
              </a:lnSpc>
            </a:pPr>
            <a:r>
              <a:rPr kumimoji="1" lang="zh-CN" altLang="en-US" sz="3200" b="1">
                <a:latin typeface="Times New Roman" panose="02020603050405020304" pitchFamily="18" charset="0"/>
                <a:ea typeface="仿宋_GB2312" pitchFamily="49" charset="-122"/>
              </a:rPr>
              <a:t>胜者树数据结点类的定义</a:t>
            </a:r>
            <a:endParaRPr kumimoji="1" lang="zh-CN" altLang="en-US" sz="3200" b="1">
              <a:latin typeface="Times New Roman" panose="02020603050405020304" pitchFamily="18" charset="0"/>
              <a:ea typeface="楷体_GB2312" pitchFamily="49" charset="-122"/>
            </a:endParaRPr>
          </a:p>
          <a:p>
            <a:pPr>
              <a:lnSpc>
                <a:spcPct val="25000"/>
              </a:lnSpc>
            </a:pPr>
            <a:endParaRPr kumimoji="1" lang="zh-CN" altLang="en-US" sz="3200" b="1">
              <a:latin typeface="Times New Roman" panose="02020603050405020304" pitchFamily="18" charset="0"/>
              <a:ea typeface="楷体_GB2312" pitchFamily="49" charset="-122"/>
            </a:endParaRPr>
          </a:p>
          <a:p>
            <a:pPr>
              <a:lnSpc>
                <a:spcPct val="95000"/>
              </a:lnSpc>
            </a:pPr>
            <a:r>
              <a:rPr kumimoji="1" lang="en-US" altLang="zh-CN" sz="2800" b="1">
                <a:solidFill>
                  <a:schemeClr val="tx2"/>
                </a:solidFill>
                <a:latin typeface="Times New Roman" panose="02020603050405020304" pitchFamily="18" charset="0"/>
                <a:ea typeface="仿宋_GB2312" pitchFamily="49" charset="-122"/>
              </a:rPr>
              <a:t>template &lt;class Type&gt; class </a:t>
            </a:r>
            <a:r>
              <a:rPr kumimoji="1" lang="en-US" altLang="zh-CN" sz="2800" i="1">
                <a:solidFill>
                  <a:schemeClr val="tx2"/>
                </a:solidFill>
                <a:latin typeface="Times New Roman" panose="02020603050405020304" pitchFamily="18" charset="0"/>
                <a:ea typeface="仿宋_GB2312" pitchFamily="49" charset="-122"/>
              </a:rPr>
              <a:t>DataNode </a:t>
            </a:r>
            <a:r>
              <a:rPr kumimoji="1" lang="en-US" altLang="zh-CN" sz="2800" b="1">
                <a:solidFill>
                  <a:schemeClr val="tx2"/>
                </a:solidFill>
                <a:latin typeface="Times New Roman" panose="02020603050405020304" pitchFamily="18" charset="0"/>
                <a:ea typeface="仿宋_GB2312" pitchFamily="49" charset="-122"/>
              </a:rPr>
              <a:t>{</a:t>
            </a:r>
          </a:p>
          <a:p>
            <a:pPr>
              <a:lnSpc>
                <a:spcPct val="95000"/>
              </a:lnSpc>
            </a:pPr>
            <a:r>
              <a:rPr kumimoji="1" lang="en-US" altLang="zh-CN" sz="2800" b="1">
                <a:solidFill>
                  <a:schemeClr val="tx2"/>
                </a:solidFill>
                <a:latin typeface="Times New Roman" panose="02020603050405020304" pitchFamily="18" charset="0"/>
                <a:ea typeface="仿宋_GB2312" pitchFamily="49" charset="-122"/>
              </a:rPr>
              <a:t>public:</a:t>
            </a:r>
          </a:p>
          <a:p>
            <a:pPr eaLnBrk="0" hangingPunct="0">
              <a:lnSpc>
                <a:spcPct val="95000"/>
              </a:lnSpc>
            </a:pPr>
            <a:r>
              <a:rPr kumimoji="1" lang="en-US" altLang="zh-CN" sz="2800" b="1">
                <a:solidFill>
                  <a:schemeClr val="tx2"/>
                </a:solidFill>
                <a:latin typeface="Times New Roman" panose="02020603050405020304" pitchFamily="18" charset="0"/>
                <a:ea typeface="仿宋_GB2312" pitchFamily="49" charset="-122"/>
              </a:rPr>
              <a:t>    Type </a:t>
            </a:r>
            <a:r>
              <a:rPr kumimoji="1" lang="en-US" altLang="zh-CN" sz="2800" i="1">
                <a:solidFill>
                  <a:schemeClr val="tx2"/>
                </a:solidFill>
                <a:latin typeface="Times New Roman" panose="02020603050405020304" pitchFamily="18" charset="0"/>
                <a:ea typeface="仿宋_GB2312" pitchFamily="49" charset="-122"/>
              </a:rPr>
              <a:t>data</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a:t>
            </a:r>
            <a:r>
              <a:rPr kumimoji="1" lang="zh-CN" altLang="en-US" sz="2800" b="1">
                <a:solidFill>
                  <a:srgbClr val="0000FF"/>
                </a:solidFill>
                <a:latin typeface="Times New Roman" panose="02020603050405020304" pitchFamily="18" charset="0"/>
                <a:ea typeface="仿宋_GB2312" pitchFamily="49" charset="-122"/>
              </a:rPr>
              <a:t>数据值</a:t>
            </a:r>
            <a:r>
              <a:rPr kumimoji="1" lang="zh-CN" altLang="en-US" sz="2800" b="1">
                <a:solidFill>
                  <a:schemeClr val="tx2"/>
                </a:solidFill>
                <a:latin typeface="Times New Roman" panose="02020603050405020304" pitchFamily="18" charset="0"/>
                <a:ea typeface="仿宋_GB2312" pitchFamily="49" charset="-122"/>
              </a:rPr>
              <a:t> 				</a:t>
            </a:r>
          </a:p>
          <a:p>
            <a:pPr eaLnBrk="0" hangingPunct="0">
              <a:lnSpc>
                <a:spcPct val="95000"/>
              </a:lnSpc>
            </a:pPr>
            <a:r>
              <a:rPr kumimoji="1" lang="zh-CN" altLang="en-US" sz="2800" b="1">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int </a:t>
            </a:r>
            <a:r>
              <a:rPr kumimoji="1" lang="en-US" altLang="zh-CN" sz="2800" i="1">
                <a:solidFill>
                  <a:schemeClr val="tx2"/>
                </a:solidFill>
                <a:latin typeface="Times New Roman" panose="02020603050405020304" pitchFamily="18" charset="0"/>
                <a:ea typeface="仿宋_GB2312" pitchFamily="49" charset="-122"/>
              </a:rPr>
              <a:t>index</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a:t>
            </a:r>
            <a:r>
              <a:rPr kumimoji="1" lang="zh-CN" altLang="en-US" sz="2800" b="1">
                <a:solidFill>
                  <a:srgbClr val="0000FF"/>
                </a:solidFill>
                <a:latin typeface="Times New Roman" panose="02020603050405020304" pitchFamily="18" charset="0"/>
                <a:ea typeface="仿宋_GB2312" pitchFamily="49" charset="-122"/>
              </a:rPr>
              <a:t>结点在满二叉树中顺序号</a:t>
            </a:r>
            <a:endParaRPr kumimoji="1" lang="zh-CN" altLang="en-US" sz="2800" b="1">
              <a:solidFill>
                <a:schemeClr val="tx2"/>
              </a:solidFill>
              <a:latin typeface="Times New Roman" panose="02020603050405020304" pitchFamily="18" charset="0"/>
              <a:ea typeface="仿宋_GB2312" pitchFamily="49" charset="-122"/>
            </a:endParaRPr>
          </a:p>
          <a:p>
            <a:pPr eaLnBrk="0" hangingPunct="0">
              <a:lnSpc>
                <a:spcPct val="95000"/>
              </a:lnSpc>
            </a:pPr>
            <a:r>
              <a:rPr kumimoji="1" lang="zh-CN" altLang="en-US" sz="2800" b="1">
                <a:solidFill>
                  <a:schemeClr val="tx2"/>
                </a:solidFill>
                <a:latin typeface="Times New Roman" panose="02020603050405020304" pitchFamily="18" charset="0"/>
                <a:ea typeface="仿宋_GB2312" pitchFamily="49" charset="-122"/>
              </a:rPr>
              <a:t>    </a:t>
            </a:r>
            <a:r>
              <a:rPr kumimoji="1" lang="en-US" altLang="zh-CN" sz="2800" b="1" u="sng">
                <a:solidFill>
                  <a:schemeClr val="tx2"/>
                </a:solidFill>
                <a:latin typeface="Times New Roman" panose="02020603050405020304" pitchFamily="18" charset="0"/>
                <a:ea typeface="仿宋_GB2312" pitchFamily="49" charset="-122"/>
              </a:rPr>
              <a:t>int </a:t>
            </a:r>
            <a:r>
              <a:rPr kumimoji="1" lang="en-US" altLang="zh-CN" sz="2800" i="1" u="sng">
                <a:solidFill>
                  <a:schemeClr val="tx2"/>
                </a:solidFill>
                <a:latin typeface="Times New Roman" panose="02020603050405020304" pitchFamily="18" charset="0"/>
                <a:ea typeface="仿宋_GB2312" pitchFamily="49" charset="-122"/>
              </a:rPr>
              <a:t>active</a:t>
            </a:r>
            <a:r>
              <a:rPr kumimoji="1" lang="en-US" altLang="zh-CN" sz="2800" b="1" u="sng">
                <a:solidFill>
                  <a:schemeClr val="tx2"/>
                </a:solidFill>
                <a:latin typeface="Times New Roman" panose="02020603050405020304" pitchFamily="18" charset="0"/>
                <a:ea typeface="仿宋_GB2312" pitchFamily="49" charset="-122"/>
              </a:rPr>
              <a:t>;     </a:t>
            </a:r>
            <a:r>
              <a:rPr kumimoji="1" lang="en-US" altLang="zh-CN" sz="2800" b="1" u="sng">
                <a:solidFill>
                  <a:srgbClr val="0000FF"/>
                </a:solidFill>
                <a:latin typeface="Times New Roman" panose="02020603050405020304" pitchFamily="18" charset="0"/>
                <a:ea typeface="仿宋_GB2312" pitchFamily="49" charset="-122"/>
              </a:rPr>
              <a:t>//</a:t>
            </a:r>
            <a:r>
              <a:rPr kumimoji="1" lang="zh-CN" altLang="en-US" sz="2800" b="1" u="sng">
                <a:solidFill>
                  <a:srgbClr val="0000FF"/>
                </a:solidFill>
                <a:latin typeface="Times New Roman" panose="02020603050405020304" pitchFamily="18" charset="0"/>
                <a:ea typeface="仿宋_GB2312" pitchFamily="49" charset="-122"/>
              </a:rPr>
              <a:t>参选标志：</a:t>
            </a:r>
            <a:r>
              <a:rPr kumimoji="1" lang="en-US" altLang="zh-CN" sz="2800" b="1" u="sng">
                <a:solidFill>
                  <a:srgbClr val="0000FF"/>
                </a:solidFill>
                <a:latin typeface="Times New Roman" panose="02020603050405020304" pitchFamily="18" charset="0"/>
                <a:ea typeface="仿宋_GB2312" pitchFamily="49" charset="-122"/>
              </a:rPr>
              <a:t>=1, </a:t>
            </a:r>
            <a:r>
              <a:rPr kumimoji="1" lang="zh-CN" altLang="en-US" sz="2800" b="1" u="sng">
                <a:solidFill>
                  <a:srgbClr val="0000FF"/>
                </a:solidFill>
                <a:latin typeface="Times New Roman" panose="02020603050405020304" pitchFamily="18" charset="0"/>
                <a:ea typeface="仿宋_GB2312" pitchFamily="49" charset="-122"/>
              </a:rPr>
              <a:t>参选</a:t>
            </a:r>
            <a:r>
              <a:rPr kumimoji="1" lang="en-US" altLang="zh-CN" sz="2800" b="1" u="sng">
                <a:solidFill>
                  <a:srgbClr val="0000FF"/>
                </a:solidFill>
                <a:latin typeface="Times New Roman" panose="02020603050405020304" pitchFamily="18" charset="0"/>
                <a:ea typeface="仿宋_GB2312" pitchFamily="49" charset="-122"/>
              </a:rPr>
              <a:t>, =0, </a:t>
            </a:r>
            <a:r>
              <a:rPr kumimoji="1" lang="zh-CN" altLang="en-US" sz="2800" b="1" u="sng">
                <a:solidFill>
                  <a:srgbClr val="0000FF"/>
                </a:solidFill>
                <a:latin typeface="Times New Roman" panose="02020603050405020304" pitchFamily="18" charset="0"/>
                <a:ea typeface="仿宋_GB2312" pitchFamily="49" charset="-122"/>
              </a:rPr>
              <a:t>不参选</a:t>
            </a:r>
            <a:endParaRPr kumimoji="1" lang="zh-CN" altLang="en-US" sz="2800" b="1">
              <a:solidFill>
                <a:schemeClr val="tx2"/>
              </a:solidFill>
              <a:latin typeface="Times New Roman" panose="02020603050405020304" pitchFamily="18" charset="0"/>
              <a:ea typeface="仿宋_GB2312" pitchFamily="49" charset="-122"/>
            </a:endParaRPr>
          </a:p>
          <a:p>
            <a:pPr eaLnBrk="0" hangingPunct="0">
              <a:lnSpc>
                <a:spcPct val="95000"/>
              </a:lnSpc>
            </a:pPr>
            <a:r>
              <a:rPr kumimoji="1" lang="en-US" altLang="zh-CN" sz="2800" b="1">
                <a:solidFill>
                  <a:schemeClr val="tx2"/>
                </a:solidFill>
                <a:latin typeface="Times New Roman" panose="02020603050405020304" pitchFamily="18" charset="0"/>
                <a:ea typeface="仿宋_GB2312" pitchFamily="49" charset="-122"/>
              </a:rPr>
              <a:t>}</a:t>
            </a:r>
          </a:p>
          <a:p>
            <a:pPr eaLnBrk="0" hangingPunct="0">
              <a:lnSpc>
                <a:spcPct val="45000"/>
              </a:lnSpc>
            </a:pPr>
            <a:endParaRPr kumimoji="1" lang="en-US" altLang="zh-CN" sz="2800" b="1">
              <a:solidFill>
                <a:schemeClr val="tx2"/>
              </a:solidFill>
              <a:latin typeface="Times New Roman" panose="02020603050405020304" pitchFamily="18" charset="0"/>
              <a:ea typeface="仿宋_GB2312" pitchFamily="49" charset="-122"/>
            </a:endParaRPr>
          </a:p>
          <a:p>
            <a:pPr eaLnBrk="0" hangingPunct="0">
              <a:lnSpc>
                <a:spcPct val="95000"/>
              </a:lnSpc>
            </a:pPr>
            <a:r>
              <a:rPr kumimoji="1" lang="zh-CN" altLang="en-US" sz="3200" b="1">
                <a:latin typeface="Times New Roman" panose="02020603050405020304" pitchFamily="18" charset="0"/>
                <a:ea typeface="仿宋_GB2312" pitchFamily="49" charset="-122"/>
              </a:rPr>
              <a:t>锦标赛排序的算法</a:t>
            </a:r>
            <a:endParaRPr kumimoji="1" lang="zh-CN" altLang="en-US" sz="3200" b="1">
              <a:latin typeface="楷体_GB2312" pitchFamily="49" charset="-122"/>
              <a:ea typeface="楷体_GB2312" pitchFamily="49" charset="-122"/>
            </a:endParaRPr>
          </a:p>
          <a:p>
            <a:pPr eaLnBrk="0" hangingPunct="0">
              <a:lnSpc>
                <a:spcPct val="15000"/>
              </a:lnSpc>
            </a:pPr>
            <a:endParaRPr kumimoji="1" lang="zh-CN" altLang="en-US" sz="3200" b="1">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en-US" altLang="zh-CN" sz="2800" b="1">
                <a:solidFill>
                  <a:schemeClr val="tx2"/>
                </a:solidFill>
                <a:latin typeface="Times New Roman" panose="02020603050405020304" pitchFamily="18" charset="0"/>
                <a:ea typeface="宋体" panose="02010600030101010101" pitchFamily="2" charset="-122"/>
              </a:rPr>
              <a:t>template &lt;class Type&gt; </a:t>
            </a:r>
          </a:p>
          <a:p>
            <a:pPr eaLnBrk="0" hangingPunct="0">
              <a:lnSpc>
                <a:spcPct val="95000"/>
              </a:lnSpc>
            </a:pPr>
            <a:r>
              <a:rPr kumimoji="1" lang="en-US" altLang="zh-CN" sz="2800" b="1">
                <a:solidFill>
                  <a:schemeClr val="tx2"/>
                </a:solidFill>
                <a:latin typeface="Times New Roman" panose="02020603050405020304" pitchFamily="18" charset="0"/>
                <a:ea typeface="宋体" panose="02010600030101010101" pitchFamily="2" charset="-122"/>
              </a:rPr>
              <a:t>void </a:t>
            </a:r>
            <a:r>
              <a:rPr kumimoji="1" lang="en-US" altLang="zh-CN" sz="2800" i="1">
                <a:solidFill>
                  <a:schemeClr val="tx2"/>
                </a:solidFill>
                <a:latin typeface="Times New Roman" panose="02020603050405020304" pitchFamily="18" charset="0"/>
                <a:ea typeface="宋体" panose="02010600030101010101" pitchFamily="2" charset="-122"/>
              </a:rPr>
              <a:t>TournamentSort </a:t>
            </a:r>
            <a:r>
              <a:rPr kumimoji="1" lang="en-US" altLang="zh-CN" sz="2800">
                <a:solidFill>
                  <a:schemeClr val="tx2"/>
                </a:solidFill>
                <a:latin typeface="Times New Roman" panose="02020603050405020304" pitchFamily="18" charset="0"/>
                <a:ea typeface="宋体" panose="02010600030101010101" pitchFamily="2" charset="-122"/>
              </a:rPr>
              <a:t>( </a:t>
            </a:r>
            <a:r>
              <a:rPr kumimoji="1" lang="en-US" altLang="zh-CN" sz="2800" b="1">
                <a:solidFill>
                  <a:schemeClr val="tx2"/>
                </a:solidFill>
                <a:latin typeface="Times New Roman" panose="02020603050405020304" pitchFamily="18" charset="0"/>
                <a:ea typeface="宋体" panose="02010600030101010101" pitchFamily="2" charset="-122"/>
              </a:rPr>
              <a:t>Type</a:t>
            </a:r>
            <a:r>
              <a:rPr kumimoji="1" lang="en-US" altLang="zh-CN" sz="2800">
                <a:solidFill>
                  <a:schemeClr val="tx2"/>
                </a:solidFill>
                <a:latin typeface="Times New Roman" panose="02020603050405020304" pitchFamily="18" charset="0"/>
                <a:ea typeface="宋体" panose="02010600030101010101" pitchFamily="2" charset="-122"/>
              </a:rPr>
              <a:t> </a:t>
            </a:r>
            <a:r>
              <a:rPr kumimoji="1" lang="en-US" altLang="zh-CN" sz="2800" i="1">
                <a:solidFill>
                  <a:schemeClr val="tx2"/>
                </a:solidFill>
                <a:latin typeface="Times New Roman" panose="02020603050405020304" pitchFamily="18" charset="0"/>
                <a:ea typeface="宋体" panose="02010600030101010101" pitchFamily="2" charset="-122"/>
              </a:rPr>
              <a:t>a</a:t>
            </a:r>
            <a:r>
              <a:rPr kumimoji="1" lang="en-US" altLang="zh-CN" sz="2800">
                <a:solidFill>
                  <a:schemeClr val="tx2"/>
                </a:solidFill>
                <a:latin typeface="Times New Roman" panose="02020603050405020304" pitchFamily="18" charset="0"/>
                <a:ea typeface="宋体" panose="02010600030101010101" pitchFamily="2" charset="-122"/>
              </a:rPr>
              <a:t>[ ], </a:t>
            </a:r>
            <a:r>
              <a:rPr kumimoji="1" lang="en-US" altLang="zh-CN" sz="2800" b="1">
                <a:solidFill>
                  <a:schemeClr val="tx2"/>
                </a:solidFill>
                <a:latin typeface="Times New Roman" panose="02020603050405020304" pitchFamily="18" charset="0"/>
                <a:ea typeface="宋体" panose="02010600030101010101" pitchFamily="2" charset="-122"/>
              </a:rPr>
              <a:t>int </a:t>
            </a:r>
            <a:r>
              <a:rPr kumimoji="1" lang="en-US" altLang="zh-CN" sz="2800" i="1">
                <a:solidFill>
                  <a:schemeClr val="tx2"/>
                </a:solidFill>
                <a:latin typeface="Times New Roman" panose="02020603050405020304" pitchFamily="18" charset="0"/>
                <a:ea typeface="宋体" panose="02010600030101010101" pitchFamily="2" charset="-122"/>
              </a:rPr>
              <a:t>n </a:t>
            </a:r>
            <a:r>
              <a:rPr kumimoji="1" lang="en-US" altLang="zh-CN" sz="2800">
                <a:solidFill>
                  <a:schemeClr val="tx2"/>
                </a:solidFill>
                <a:latin typeface="Times New Roman" panose="02020603050405020304" pitchFamily="18" charset="0"/>
                <a:ea typeface="宋体" panose="02010600030101010101" pitchFamily="2" charset="-122"/>
              </a:rPr>
              <a:t>) </a:t>
            </a:r>
            <a:r>
              <a:rPr kumimoji="1" lang="en-US" altLang="zh-CN" sz="2800" b="1">
                <a:solidFill>
                  <a:schemeClr val="tx2"/>
                </a:solidFill>
                <a:latin typeface="Times New Roman" panose="02020603050405020304" pitchFamily="18" charset="0"/>
                <a:ea typeface="宋体" panose="02010600030101010101" pitchFamily="2" charset="-122"/>
              </a:rPr>
              <a:t>{</a:t>
            </a:r>
            <a:endParaRPr kumimoji="1" lang="en-US" altLang="zh-CN" sz="280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en-US" altLang="zh-CN" sz="2800" i="1">
                <a:solidFill>
                  <a:schemeClr val="tx2"/>
                </a:solidFill>
                <a:latin typeface="Times New Roman" panose="02020603050405020304" pitchFamily="18" charset="0"/>
                <a:ea typeface="宋体" panose="02010600030101010101" pitchFamily="2" charset="-122"/>
              </a:rPr>
              <a:t>    DataNode</a:t>
            </a:r>
            <a:r>
              <a:rPr kumimoji="1" lang="en-US" altLang="zh-CN" sz="2800" b="1">
                <a:solidFill>
                  <a:schemeClr val="tx2"/>
                </a:solidFill>
                <a:latin typeface="Times New Roman" panose="02020603050405020304" pitchFamily="18" charset="0"/>
                <a:ea typeface="宋体" panose="02010600030101010101" pitchFamily="2" charset="-122"/>
              </a:rPr>
              <a:t>&lt;Type&gt; *</a:t>
            </a:r>
            <a:r>
              <a:rPr kumimoji="1" lang="en-US" altLang="zh-CN" sz="2800" i="1">
                <a:solidFill>
                  <a:schemeClr val="tx2"/>
                </a:solidFill>
                <a:latin typeface="Times New Roman" panose="02020603050405020304" pitchFamily="18" charset="0"/>
                <a:ea typeface="宋体" panose="02010600030101010101" pitchFamily="2" charset="-122"/>
              </a:rPr>
              <a:t>tree</a:t>
            </a:r>
            <a:r>
              <a:rPr kumimoji="1" lang="en-US" altLang="zh-CN" sz="2800" b="1">
                <a:solidFill>
                  <a:schemeClr val="tx2"/>
                </a:solidFill>
                <a:latin typeface="Times New Roman" panose="02020603050405020304" pitchFamily="18" charset="0"/>
                <a:ea typeface="宋体" panose="02010600030101010101" pitchFamily="2" charset="-122"/>
              </a:rPr>
              <a:t>;</a:t>
            </a:r>
          </a:p>
          <a:p>
            <a:pPr eaLnBrk="0" hangingPunct="0">
              <a:lnSpc>
                <a:spcPct val="95000"/>
              </a:lnSpc>
            </a:pPr>
            <a:r>
              <a:rPr kumimoji="1" lang="en-US" altLang="zh-CN" sz="2800" b="1">
                <a:solidFill>
                  <a:schemeClr val="tx2"/>
                </a:solidFill>
                <a:latin typeface="Times New Roman" panose="02020603050405020304" pitchFamily="18" charset="0"/>
                <a:ea typeface="宋体" panose="02010600030101010101" pitchFamily="2" charset="-122"/>
              </a:rPr>
              <a:t>    </a:t>
            </a:r>
            <a:r>
              <a:rPr kumimoji="1" lang="en-US" altLang="zh-CN" sz="2800" i="1">
                <a:solidFill>
                  <a:schemeClr val="tx2"/>
                </a:solidFill>
                <a:latin typeface="Times New Roman" panose="02020603050405020304" pitchFamily="18" charset="0"/>
                <a:ea typeface="宋体" panose="02010600030101010101" pitchFamily="2" charset="-122"/>
              </a:rPr>
              <a:t>DataNode</a:t>
            </a:r>
            <a:r>
              <a:rPr kumimoji="1" lang="en-US" altLang="zh-CN" sz="2800" b="1">
                <a:solidFill>
                  <a:schemeClr val="tx2"/>
                </a:solidFill>
                <a:latin typeface="Times New Roman" panose="02020603050405020304" pitchFamily="18" charset="0"/>
                <a:ea typeface="宋体" panose="02010600030101010101" pitchFamily="2" charset="-122"/>
              </a:rPr>
              <a:t>&lt;Type&gt; </a:t>
            </a:r>
            <a:r>
              <a:rPr kumimoji="1" lang="en-US" altLang="zh-CN" sz="2800">
                <a:solidFill>
                  <a:schemeClr val="tx2"/>
                </a:solidFill>
                <a:latin typeface="Times New Roman" panose="02020603050405020304" pitchFamily="18" charset="0"/>
                <a:ea typeface="宋体" panose="02010600030101010101" pitchFamily="2" charset="-122"/>
              </a:rPr>
              <a:t> </a:t>
            </a:r>
            <a:r>
              <a:rPr kumimoji="1" lang="en-US" altLang="zh-CN" sz="2800" i="1">
                <a:solidFill>
                  <a:schemeClr val="tx2"/>
                </a:solidFill>
                <a:latin typeface="Times New Roman" panose="02020603050405020304" pitchFamily="18" charset="0"/>
                <a:ea typeface="宋体" panose="02010600030101010101" pitchFamily="2" charset="-122"/>
              </a:rPr>
              <a:t>item</a:t>
            </a:r>
            <a:r>
              <a:rPr kumimoji="1" lang="en-US" altLang="zh-CN" sz="2800" b="1">
                <a:solidFill>
                  <a:schemeClr val="tx2"/>
                </a:solidFill>
                <a:latin typeface="Times New Roman" panose="02020603050405020304" pitchFamily="18" charset="0"/>
                <a:ea typeface="宋体" panose="02010600030101010101" pitchFamily="2" charset="-122"/>
              </a:rPr>
              <a:t>;   </a:t>
            </a:r>
            <a:r>
              <a:rPr kumimoji="1" lang="en-US" altLang="zh-CN" sz="2800" i="1">
                <a:solidFill>
                  <a:schemeClr val="tx2"/>
                </a:solidFill>
                <a:latin typeface="Times New Roman" panose="02020603050405020304" pitchFamily="18" charset="0"/>
                <a:ea typeface="宋体" panose="02010600030101010101" pitchFamily="2" charset="-122"/>
              </a:rPr>
              <a:t> </a:t>
            </a:r>
          </a:p>
        </p:txBody>
      </p:sp>
      <p:sp>
        <p:nvSpPr>
          <p:cNvPr id="233476" name="Rectangle 4"/>
          <p:cNvSpPr>
            <a:spLocks noChangeArrowheads="1"/>
          </p:cNvSpPr>
          <p:nvPr/>
        </p:nvSpPr>
        <p:spPr bwMode="auto">
          <a:xfrm>
            <a:off x="7019925" y="476250"/>
            <a:ext cx="1957388" cy="57943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sz="3200" b="1">
                <a:solidFill>
                  <a:srgbClr val="FFFF00"/>
                </a:solidFill>
                <a:effectLst>
                  <a:outerShdw blurRad="38100" dist="38100" dir="2700000" algn="tl">
                    <a:srgbClr val="000000"/>
                  </a:outerShdw>
                </a:effectLst>
                <a:latin typeface="Times New Roman" panose="02020603050405020304" pitchFamily="18" charset="0"/>
                <a:ea typeface="仿宋_GB2312" pitchFamily="49" charset="-122"/>
              </a:rPr>
              <a:t>参考程序</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158750" y="333375"/>
            <a:ext cx="8734425" cy="526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kumimoji="1" lang="en-US" altLang="zh-CN" sz="2800" b="1" dirty="0">
                <a:solidFill>
                  <a:schemeClr val="tx2"/>
                </a:solidFill>
                <a:latin typeface="Times New Roman" panose="02020603050405020304" pitchFamily="18" charset="0"/>
                <a:ea typeface="宋体" panose="02010600030101010101" pitchFamily="2" charset="-122"/>
              </a:rPr>
              <a:t>    </a:t>
            </a:r>
            <a:r>
              <a:rPr kumimoji="1" lang="en-US" altLang="zh-CN" sz="2800" b="1" dirty="0" err="1">
                <a:solidFill>
                  <a:schemeClr val="tx2"/>
                </a:solidFill>
                <a:latin typeface="Times New Roman" panose="02020603050405020304" pitchFamily="18" charset="0"/>
                <a:ea typeface="仿宋_GB2312" pitchFamily="49" charset="-122"/>
              </a:rPr>
              <a:t>int</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bottomRowSize</a:t>
            </a:r>
            <a:r>
              <a:rPr kumimoji="1" lang="en-US" altLang="zh-CN" sz="2800" dirty="0">
                <a:solidFill>
                  <a:schemeClr val="tx2"/>
                </a:solidFill>
                <a:latin typeface="Times New Roman" panose="02020603050405020304" pitchFamily="18" charset="0"/>
                <a:ea typeface="仿宋_GB2312" pitchFamily="49" charset="-122"/>
              </a:rPr>
              <a:t> = </a:t>
            </a:r>
            <a:r>
              <a:rPr kumimoji="1" lang="en-US" altLang="zh-CN" sz="2800" i="1" dirty="0" err="1">
                <a:solidFill>
                  <a:schemeClr val="tx2"/>
                </a:solidFill>
                <a:latin typeface="Times New Roman" panose="02020603050405020304" pitchFamily="18" charset="0"/>
                <a:ea typeface="仿宋_GB2312" pitchFamily="49" charset="-122"/>
              </a:rPr>
              <a:t>PowerOfTwo</a:t>
            </a:r>
            <a:r>
              <a:rPr kumimoji="1" lang="en-US" altLang="zh-CN" sz="2800" i="1" dirty="0">
                <a:solidFill>
                  <a:schemeClr val="tx2"/>
                </a:solidFill>
                <a:latin typeface="Times New Roman" panose="02020603050405020304" pitchFamily="18" charset="0"/>
                <a:ea typeface="仿宋_GB2312" pitchFamily="49" charset="-122"/>
              </a:rPr>
              <a:t> </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n</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乘幂值</a:t>
            </a:r>
            <a:endParaRPr kumimoji="1" lang="zh-CN" altLang="en-US" sz="2800" dirty="0">
              <a:solidFill>
                <a:schemeClr val="tx2"/>
              </a:solidFill>
              <a:latin typeface="Times New Roman" panose="02020603050405020304" pitchFamily="18" charset="0"/>
              <a:ea typeface="仿宋_GB2312" pitchFamily="49" charset="-122"/>
            </a:endParaRPr>
          </a:p>
          <a:p>
            <a:pPr eaLnBrk="0" hangingPunct="0"/>
            <a:r>
              <a:rPr kumimoji="1" lang="zh-CN" altLang="en-US" sz="2800" dirty="0">
                <a:solidFill>
                  <a:schemeClr val="tx2"/>
                </a:solidFill>
                <a:latin typeface="Times New Roman" panose="02020603050405020304" pitchFamily="18" charset="0"/>
                <a:ea typeface="仿宋_GB2312" pitchFamily="49" charset="-122"/>
              </a:rPr>
              <a:t>    </a:t>
            </a:r>
            <a:r>
              <a:rPr kumimoji="1" lang="en-US" altLang="zh-CN" sz="2800" b="1" dirty="0" err="1">
                <a:solidFill>
                  <a:schemeClr val="tx2"/>
                </a:solidFill>
                <a:latin typeface="Times New Roman" panose="02020603050405020304" pitchFamily="18" charset="0"/>
                <a:ea typeface="仿宋_GB2312" pitchFamily="49" charset="-122"/>
              </a:rPr>
              <a:t>int</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TreeSize</a:t>
            </a:r>
            <a:r>
              <a:rPr kumimoji="1" lang="en-US" altLang="zh-CN" sz="2800" dirty="0">
                <a:solidFill>
                  <a:schemeClr val="tx2"/>
                </a:solidFill>
                <a:latin typeface="Times New Roman" panose="02020603050405020304" pitchFamily="18" charset="0"/>
                <a:ea typeface="仿宋_GB2312" pitchFamily="49" charset="-122"/>
              </a:rPr>
              <a:t> = 2*</a:t>
            </a:r>
            <a:r>
              <a:rPr kumimoji="1" lang="en-US" altLang="zh-CN" sz="2800" i="1" dirty="0">
                <a:solidFill>
                  <a:schemeClr val="tx2"/>
                </a:solidFill>
                <a:latin typeface="Times New Roman" panose="02020603050405020304" pitchFamily="18" charset="0"/>
                <a:ea typeface="仿宋_GB2312" pitchFamily="49" charset="-122"/>
              </a:rPr>
              <a:t>bottomRowSize</a:t>
            </a:r>
            <a:r>
              <a:rPr kumimoji="1" lang="en-US" altLang="zh-CN" sz="2800" dirty="0">
                <a:solidFill>
                  <a:schemeClr val="tx2"/>
                </a:solidFill>
                <a:latin typeface="仿宋_GB2312" pitchFamily="49" charset="-122"/>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1</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总结点个数</a:t>
            </a:r>
            <a:endParaRPr kumimoji="1" lang="zh-CN" altLang="en-US" sz="2800" dirty="0">
              <a:solidFill>
                <a:schemeClr val="tx2"/>
              </a:solidFill>
              <a:latin typeface="Times New Roman" panose="02020603050405020304" pitchFamily="18" charset="0"/>
              <a:ea typeface="仿宋_GB2312" pitchFamily="49" charset="-122"/>
            </a:endParaRPr>
          </a:p>
          <a:p>
            <a:pPr eaLnBrk="0" hangingPunct="0"/>
            <a:r>
              <a:rPr kumimoji="1" lang="zh-CN" altLang="en-US" sz="2800" dirty="0">
                <a:solidFill>
                  <a:schemeClr val="tx2"/>
                </a:solidFill>
                <a:latin typeface="Times New Roman" panose="02020603050405020304" pitchFamily="18" charset="0"/>
                <a:ea typeface="仿宋_GB2312" pitchFamily="49" charset="-122"/>
              </a:rPr>
              <a:t>    </a:t>
            </a:r>
            <a:r>
              <a:rPr kumimoji="1" lang="en-US" altLang="zh-CN" sz="2800" b="1" dirty="0" err="1">
                <a:solidFill>
                  <a:schemeClr val="tx2"/>
                </a:solidFill>
                <a:latin typeface="Times New Roman" panose="02020603050405020304" pitchFamily="18" charset="0"/>
                <a:ea typeface="仿宋_GB2312" pitchFamily="49" charset="-122"/>
              </a:rPr>
              <a:t>int</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loadindex</a:t>
            </a:r>
            <a:r>
              <a:rPr kumimoji="1" lang="en-US" altLang="zh-CN" sz="2800" dirty="0">
                <a:solidFill>
                  <a:schemeClr val="tx2"/>
                </a:solidFill>
                <a:latin typeface="Times New Roman" panose="02020603050405020304" pitchFamily="18" charset="0"/>
                <a:ea typeface="仿宋_GB2312" pitchFamily="49" charset="-122"/>
              </a:rPr>
              <a:t> = </a:t>
            </a:r>
            <a:r>
              <a:rPr kumimoji="1" lang="en-US" altLang="zh-CN" sz="2800" i="1" dirty="0">
                <a:solidFill>
                  <a:schemeClr val="tx2"/>
                </a:solidFill>
                <a:latin typeface="Times New Roman" panose="02020603050405020304" pitchFamily="18" charset="0"/>
                <a:ea typeface="仿宋_GB2312" pitchFamily="49" charset="-122"/>
              </a:rPr>
              <a:t>bottomRowSize</a:t>
            </a:r>
            <a:r>
              <a:rPr kumimoji="1" lang="en-US" altLang="zh-CN" sz="2800" dirty="0">
                <a:solidFill>
                  <a:schemeClr val="tx2"/>
                </a:solidFill>
                <a:latin typeface="仿宋_GB2312" pitchFamily="49" charset="-122"/>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1</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内结点个数</a:t>
            </a:r>
            <a:endParaRPr kumimoji="1" lang="zh-CN" altLang="en-US" sz="2800" dirty="0">
              <a:solidFill>
                <a:schemeClr val="tx2"/>
              </a:solidFill>
              <a:latin typeface="Times New Roman" panose="02020603050405020304" pitchFamily="18" charset="0"/>
              <a:ea typeface="仿宋_GB2312" pitchFamily="49" charset="-122"/>
            </a:endParaRPr>
          </a:p>
          <a:p>
            <a:pPr eaLnBrk="0" hangingPunct="0"/>
            <a:r>
              <a:rPr kumimoji="1" lang="zh-CN" altLang="en-US"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 = </a:t>
            </a:r>
            <a:r>
              <a:rPr kumimoji="1" lang="en-US" altLang="zh-CN" sz="2800" b="1" dirty="0">
                <a:solidFill>
                  <a:schemeClr val="tx2"/>
                </a:solidFill>
                <a:latin typeface="Times New Roman" panose="02020603050405020304" pitchFamily="18" charset="0"/>
                <a:ea typeface="仿宋_GB2312" pitchFamily="49" charset="-122"/>
              </a:rPr>
              <a:t>new</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DataNode</a:t>
            </a:r>
            <a:r>
              <a:rPr kumimoji="1" lang="en-US" altLang="zh-CN" sz="2800" b="1" dirty="0">
                <a:solidFill>
                  <a:schemeClr val="tx2"/>
                </a:solidFill>
                <a:latin typeface="Times New Roman" panose="02020603050405020304" pitchFamily="18" charset="0"/>
                <a:ea typeface="仿宋_GB2312" pitchFamily="49" charset="-122"/>
              </a:rPr>
              <a:t>&lt;Type&gt; </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err="1">
                <a:solidFill>
                  <a:schemeClr val="tx2"/>
                </a:solidFill>
                <a:latin typeface="Times New Roman" panose="02020603050405020304" pitchFamily="18" charset="0"/>
                <a:ea typeface="仿宋_GB2312" pitchFamily="49" charset="-122"/>
              </a:rPr>
              <a:t>TreeSize</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b="1" dirty="0">
                <a:solidFill>
                  <a:schemeClr val="tx2"/>
                </a:solidFill>
                <a:latin typeface="Times New Roman" panose="02020603050405020304" pitchFamily="18" charset="0"/>
                <a:ea typeface="仿宋_GB2312" pitchFamily="49" charset="-122"/>
              </a:rPr>
              <a:t>;</a:t>
            </a:r>
            <a:endParaRPr kumimoji="1" lang="en-US" altLang="zh-CN" sz="2800" dirty="0">
              <a:solidFill>
                <a:schemeClr val="tx2"/>
              </a:solidFill>
              <a:latin typeface="Times New Roman" panose="02020603050405020304" pitchFamily="18" charset="0"/>
              <a:ea typeface="仿宋_GB2312" pitchFamily="49" charset="-122"/>
            </a:endParaRPr>
          </a:p>
          <a:p>
            <a:pPr eaLnBrk="0" hangingPunct="0"/>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err="1">
                <a:solidFill>
                  <a:schemeClr val="tx2"/>
                </a:solidFill>
                <a:latin typeface="Times New Roman" panose="02020603050405020304" pitchFamily="18" charset="0"/>
                <a:ea typeface="仿宋_GB2312" pitchFamily="49" charset="-122"/>
              </a:rPr>
              <a:t>int</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j </a:t>
            </a:r>
            <a:r>
              <a:rPr kumimoji="1" lang="en-US" altLang="zh-CN" sz="2800" dirty="0">
                <a:solidFill>
                  <a:schemeClr val="tx2"/>
                </a:solidFill>
                <a:latin typeface="Times New Roman" panose="02020603050405020304" pitchFamily="18" charset="0"/>
                <a:ea typeface="仿宋_GB2312" pitchFamily="49" charset="-122"/>
              </a:rPr>
              <a:t>= 0</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从</a:t>
            </a:r>
            <a:r>
              <a:rPr kumimoji="1" lang="zh-CN" altLang="en-US" sz="2800" b="1" dirty="0">
                <a:latin typeface="Times New Roman" panose="02020603050405020304" pitchFamily="18" charset="0"/>
                <a:ea typeface="仿宋_GB2312" pitchFamily="49" charset="-122"/>
              </a:rPr>
              <a:t> </a:t>
            </a:r>
            <a:r>
              <a:rPr kumimoji="1" lang="en-US" altLang="zh-CN" sz="2800" b="1" i="1" dirty="0">
                <a:solidFill>
                  <a:srgbClr val="FF3300"/>
                </a:solidFill>
                <a:latin typeface="Times New Roman" panose="02020603050405020304" pitchFamily="18" charset="0"/>
                <a:ea typeface="仿宋_GB2312" pitchFamily="49" charset="-122"/>
              </a:rPr>
              <a:t>a </a:t>
            </a:r>
            <a:r>
              <a:rPr kumimoji="1" lang="zh-CN" altLang="en-US" sz="2800" b="1" dirty="0">
                <a:solidFill>
                  <a:srgbClr val="0000FF"/>
                </a:solidFill>
                <a:latin typeface="Times New Roman" panose="02020603050405020304" pitchFamily="18" charset="0"/>
                <a:ea typeface="仿宋_GB2312" pitchFamily="49" charset="-122"/>
              </a:rPr>
              <a:t>向胜者树外结点复制数据</a:t>
            </a:r>
            <a:endParaRPr kumimoji="1" lang="zh-CN" altLang="en-US" sz="2800" dirty="0">
              <a:solidFill>
                <a:schemeClr val="tx2"/>
              </a:solidFill>
              <a:latin typeface="Times New Roman" panose="02020603050405020304" pitchFamily="18" charset="0"/>
              <a:ea typeface="仿宋_GB2312" pitchFamily="49" charset="-122"/>
            </a:endParaRPr>
          </a:p>
          <a:p>
            <a:pPr eaLnBrk="0" hangingPunct="0"/>
            <a:r>
              <a:rPr kumimoji="1" lang="zh-CN" altLang="en-US"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for</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err="1">
                <a:solidFill>
                  <a:schemeClr val="tx2"/>
                </a:solidFill>
                <a:latin typeface="Times New Roman" panose="02020603050405020304" pitchFamily="18" charset="0"/>
                <a:ea typeface="仿宋_GB2312" pitchFamily="49" charset="-122"/>
              </a:rPr>
              <a:t>int</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i="1" dirty="0">
                <a:solidFill>
                  <a:schemeClr val="tx2"/>
                </a:solidFill>
                <a:latin typeface="Times New Roman" panose="02020603050405020304" pitchFamily="18" charset="0"/>
                <a:ea typeface="仿宋_GB2312" pitchFamily="49" charset="-122"/>
              </a:rPr>
              <a:t> = </a:t>
            </a:r>
            <a:r>
              <a:rPr kumimoji="1" lang="en-US" altLang="zh-CN" sz="2800" i="1" dirty="0" err="1">
                <a:solidFill>
                  <a:schemeClr val="tx2"/>
                </a:solidFill>
                <a:latin typeface="Times New Roman" panose="02020603050405020304" pitchFamily="18" charset="0"/>
                <a:ea typeface="仿宋_GB2312" pitchFamily="49" charset="-122"/>
              </a:rPr>
              <a:t>loadindex</a:t>
            </a:r>
            <a:r>
              <a:rPr kumimoji="1" lang="en-US" altLang="zh-CN" sz="2800" b="1" dirty="0">
                <a:solidFill>
                  <a:schemeClr val="tx2"/>
                </a:solidFill>
                <a:latin typeface="Times New Roman" panose="02020603050405020304" pitchFamily="18" charset="0"/>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i="1" dirty="0">
                <a:solidFill>
                  <a:schemeClr val="tx2"/>
                </a:solidFill>
                <a:latin typeface="Times New Roman" panose="02020603050405020304" pitchFamily="18" charset="0"/>
                <a:ea typeface="仿宋_GB2312" pitchFamily="49" charset="-122"/>
              </a:rPr>
              <a:t> &lt; </a:t>
            </a:r>
            <a:r>
              <a:rPr kumimoji="1" lang="en-US" altLang="zh-CN" sz="2800" i="1" dirty="0" err="1">
                <a:solidFill>
                  <a:schemeClr val="tx2"/>
                </a:solidFill>
                <a:latin typeface="Times New Roman" panose="02020603050405020304" pitchFamily="18" charset="0"/>
                <a:ea typeface="仿宋_GB2312" pitchFamily="49" charset="-122"/>
              </a:rPr>
              <a:t>TreeSize</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a:t>
            </a:r>
            <a:endParaRPr kumimoji="1" lang="en-US" altLang="zh-CN" sz="2800" dirty="0">
              <a:solidFill>
                <a:schemeClr val="tx2"/>
              </a:solidFill>
              <a:latin typeface="Times New Roman" panose="02020603050405020304" pitchFamily="18" charset="0"/>
              <a:ea typeface="仿宋_GB2312" pitchFamily="49" charset="-122"/>
            </a:endParaRPr>
          </a:p>
          <a:p>
            <a:pPr eaLnBrk="0" hangingPunct="0"/>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a:solidFill>
                  <a:schemeClr val="tx2"/>
                </a:solidFill>
                <a:latin typeface="Times New Roman" panose="02020603050405020304" pitchFamily="18" charset="0"/>
                <a:ea typeface="仿宋_GB2312" pitchFamily="49" charset="-122"/>
              </a:rPr>
              <a:t>index</a:t>
            </a:r>
            <a:r>
              <a:rPr kumimoji="1" lang="en-US" altLang="zh-CN" sz="2800" dirty="0">
                <a:solidFill>
                  <a:schemeClr val="tx2"/>
                </a:solidFill>
                <a:latin typeface="Times New Roman" panose="02020603050405020304" pitchFamily="18" charset="0"/>
                <a:ea typeface="仿宋_GB2312" pitchFamily="49" charset="-122"/>
              </a:rPr>
              <a:t> = </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b="1" dirty="0">
                <a:solidFill>
                  <a:schemeClr val="tx2"/>
                </a:solidFill>
                <a:latin typeface="Times New Roman" panose="02020603050405020304" pitchFamily="18" charset="0"/>
                <a:ea typeface="仿宋_GB2312" pitchFamily="49" charset="-122"/>
              </a:rPr>
              <a:t>;						</a:t>
            </a:r>
            <a:endParaRPr kumimoji="1" lang="en-US" altLang="zh-CN" sz="2800" dirty="0">
              <a:solidFill>
                <a:schemeClr val="tx2"/>
              </a:solidFill>
              <a:latin typeface="Times New Roman" panose="02020603050405020304" pitchFamily="18" charset="0"/>
              <a:ea typeface="仿宋_GB2312" pitchFamily="49" charset="-122"/>
            </a:endParaRPr>
          </a:p>
          <a:p>
            <a:pPr eaLnBrk="0" hangingPunct="0"/>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if</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 j </a:t>
            </a:r>
            <a:r>
              <a:rPr kumimoji="1" lang="en-US" altLang="zh-CN" sz="2800" dirty="0">
                <a:solidFill>
                  <a:schemeClr val="tx2"/>
                </a:solidFill>
                <a:latin typeface="Times New Roman" panose="02020603050405020304" pitchFamily="18" charset="0"/>
                <a:ea typeface="仿宋_GB2312" pitchFamily="49" charset="-122"/>
              </a:rPr>
              <a:t>&lt; </a:t>
            </a:r>
            <a:r>
              <a:rPr kumimoji="1" lang="en-US" altLang="zh-CN" sz="2800" i="1" dirty="0">
                <a:solidFill>
                  <a:schemeClr val="tx2"/>
                </a:solidFill>
                <a:latin typeface="Times New Roman" panose="02020603050405020304" pitchFamily="18" charset="0"/>
                <a:ea typeface="仿宋_GB2312" pitchFamily="49" charset="-122"/>
              </a:rPr>
              <a:t>n</a:t>
            </a:r>
            <a:r>
              <a:rPr kumimoji="1" lang="en-US" altLang="zh-CN" sz="2800" dirty="0">
                <a:solidFill>
                  <a:schemeClr val="tx2"/>
                </a:solidFill>
                <a:latin typeface="Times New Roman" panose="02020603050405020304" pitchFamily="18" charset="0"/>
                <a:ea typeface="仿宋_GB2312" pitchFamily="49" charset="-122"/>
              </a:rPr>
              <a:t> ) </a:t>
            </a:r>
          </a:p>
          <a:p>
            <a:pPr eaLnBrk="0" hangingPunct="0"/>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a:solidFill>
                  <a:schemeClr val="tx2"/>
                </a:solidFill>
                <a:latin typeface="Times New Roman" panose="02020603050405020304" pitchFamily="18" charset="0"/>
                <a:ea typeface="仿宋_GB2312" pitchFamily="49" charset="-122"/>
              </a:rPr>
              <a:t>.active</a:t>
            </a:r>
            <a:r>
              <a:rPr kumimoji="1" lang="en-US" altLang="zh-CN" sz="2800" dirty="0">
                <a:solidFill>
                  <a:schemeClr val="tx2"/>
                </a:solidFill>
                <a:latin typeface="Times New Roman" panose="02020603050405020304" pitchFamily="18" charset="0"/>
                <a:ea typeface="仿宋_GB2312" pitchFamily="49" charset="-122"/>
              </a:rPr>
              <a:t> = 1</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a:solidFill>
                  <a:schemeClr val="tx2"/>
                </a:solidFill>
                <a:latin typeface="Times New Roman" panose="02020603050405020304" pitchFamily="18" charset="0"/>
                <a:ea typeface="仿宋_GB2312" pitchFamily="49" charset="-122"/>
              </a:rPr>
              <a:t>.data</a:t>
            </a:r>
            <a:r>
              <a:rPr kumimoji="1" lang="en-US" altLang="zh-CN" sz="2800" dirty="0">
                <a:solidFill>
                  <a:schemeClr val="tx2"/>
                </a:solidFill>
                <a:latin typeface="Times New Roman" panose="02020603050405020304" pitchFamily="18" charset="0"/>
                <a:ea typeface="仿宋_GB2312" pitchFamily="49" charset="-122"/>
              </a:rPr>
              <a:t> = </a:t>
            </a:r>
            <a:r>
              <a:rPr kumimoji="1" lang="en-US" altLang="zh-CN" sz="2800" i="1" dirty="0">
                <a:solidFill>
                  <a:schemeClr val="tx2"/>
                </a:solidFill>
                <a:latin typeface="Times New Roman" panose="02020603050405020304" pitchFamily="18" charset="0"/>
                <a:ea typeface="仿宋_GB2312" pitchFamily="49" charset="-122"/>
              </a:rPr>
              <a:t>a</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err="1">
                <a:solidFill>
                  <a:schemeClr val="tx2"/>
                </a:solidFill>
                <a:latin typeface="Times New Roman" panose="02020603050405020304" pitchFamily="18" charset="0"/>
                <a:ea typeface="仿宋_GB2312" pitchFamily="49" charset="-122"/>
              </a:rPr>
              <a:t>j</a:t>
            </a:r>
            <a:r>
              <a:rPr kumimoji="1" lang="en-US" altLang="zh-CN" sz="2800" dirty="0" err="1">
                <a:solidFill>
                  <a:schemeClr val="tx2"/>
                </a:solidFill>
                <a:latin typeface="Times New Roman" panose="02020603050405020304" pitchFamily="18" charset="0"/>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b="1" dirty="0">
                <a:solidFill>
                  <a:schemeClr val="tx2"/>
                </a:solidFill>
                <a:latin typeface="Times New Roman" panose="02020603050405020304" pitchFamily="18" charset="0"/>
                <a:ea typeface="仿宋_GB2312" pitchFamily="49" charset="-122"/>
              </a:rPr>
              <a:t>; }	</a:t>
            </a:r>
            <a:endParaRPr kumimoji="1" lang="en-US" altLang="zh-CN" sz="2800" dirty="0">
              <a:solidFill>
                <a:schemeClr val="tx2"/>
              </a:solidFill>
              <a:latin typeface="Times New Roman" panose="02020603050405020304" pitchFamily="18" charset="0"/>
              <a:ea typeface="仿宋_GB2312" pitchFamily="49" charset="-122"/>
            </a:endParaRPr>
          </a:p>
          <a:p>
            <a:pPr eaLnBrk="0" hangingPunct="0"/>
            <a:r>
              <a:rPr kumimoji="1" lang="en-US" altLang="zh-CN" sz="2800" b="1" dirty="0">
                <a:solidFill>
                  <a:schemeClr val="tx2"/>
                </a:solidFill>
                <a:latin typeface="Times New Roman" panose="02020603050405020304" pitchFamily="18" charset="0"/>
                <a:ea typeface="仿宋_GB2312" pitchFamily="49" charset="-122"/>
              </a:rPr>
              <a:t>        else</a:t>
            </a:r>
            <a:r>
              <a:rPr kumimoji="1" lang="en-US" altLang="zh-CN" sz="2800" dirty="0">
                <a:solidFill>
                  <a:schemeClr val="tx2"/>
                </a:solidFill>
                <a:latin typeface="Times New Roman" panose="02020603050405020304" pitchFamily="18" charset="0"/>
                <a:ea typeface="仿宋_GB2312" pitchFamily="49" charset="-122"/>
              </a:rPr>
              <a:t> </a:t>
            </a:r>
          </a:p>
          <a:p>
            <a:pPr eaLnBrk="0" hangingPunct="0"/>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a:solidFill>
                  <a:schemeClr val="tx2"/>
                </a:solidFill>
                <a:latin typeface="Times New Roman" panose="02020603050405020304" pitchFamily="18" charset="0"/>
                <a:ea typeface="仿宋_GB2312" pitchFamily="49" charset="-122"/>
              </a:rPr>
              <a:t>.active</a:t>
            </a:r>
            <a:r>
              <a:rPr kumimoji="1" lang="en-US" altLang="zh-CN" sz="2800" dirty="0">
                <a:solidFill>
                  <a:schemeClr val="tx2"/>
                </a:solidFill>
                <a:latin typeface="Times New Roman" panose="02020603050405020304" pitchFamily="18" charset="0"/>
                <a:ea typeface="仿宋_GB2312" pitchFamily="49" charset="-122"/>
              </a:rPr>
              <a:t> = 0</a:t>
            </a:r>
            <a:r>
              <a:rPr kumimoji="1" lang="en-US" altLang="zh-CN" sz="2800" b="1" dirty="0">
                <a:solidFill>
                  <a:schemeClr val="tx2"/>
                </a:solidFill>
                <a:latin typeface="Times New Roman" panose="02020603050405020304" pitchFamily="18" charset="0"/>
                <a:ea typeface="仿宋_GB2312" pitchFamily="49" charset="-122"/>
              </a:rPr>
              <a:t>;</a:t>
            </a:r>
            <a:endParaRPr kumimoji="1" lang="en-US" altLang="zh-CN" sz="2800" dirty="0">
              <a:solidFill>
                <a:schemeClr val="tx2"/>
              </a:solidFill>
              <a:latin typeface="Times New Roman" panose="02020603050405020304" pitchFamily="18" charset="0"/>
              <a:ea typeface="仿宋_GB2312" pitchFamily="49" charset="-122"/>
            </a:endParaRPr>
          </a:p>
          <a:p>
            <a:pPr eaLnBrk="0" hangingPunct="0"/>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a:t>
            </a:r>
          </a:p>
        </p:txBody>
      </p:sp>
      <p:sp>
        <p:nvSpPr>
          <p:cNvPr id="234500" name="Text Box 4"/>
          <p:cNvSpPr txBox="1">
            <a:spLocks noChangeArrowheads="1"/>
          </p:cNvSpPr>
          <p:nvPr/>
        </p:nvSpPr>
        <p:spPr bwMode="auto">
          <a:xfrm>
            <a:off x="7073900" y="2584450"/>
            <a:ext cx="1550670" cy="369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t>处理外部节点</a:t>
            </a:r>
          </a:p>
        </p:txBody>
      </p:sp>
      <p:sp>
        <p:nvSpPr>
          <p:cNvPr id="234501" name="Rectangle 5"/>
          <p:cNvSpPr>
            <a:spLocks noChangeArrowheads="1"/>
          </p:cNvSpPr>
          <p:nvPr/>
        </p:nvSpPr>
        <p:spPr bwMode="auto">
          <a:xfrm>
            <a:off x="395288" y="2565400"/>
            <a:ext cx="8424862" cy="302418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2"/>
          <p:cNvSpPr txBox="1">
            <a:spLocks noChangeArrowheads="1"/>
          </p:cNvSpPr>
          <p:nvPr/>
        </p:nvSpPr>
        <p:spPr bwMode="auto">
          <a:xfrm>
            <a:off x="152400" y="188913"/>
            <a:ext cx="8812213" cy="6326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kumimoji="1" lang="en-US" altLang="zh-CN" sz="2800">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i </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loadindex</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a:t>
            </a:r>
            <a:r>
              <a:rPr kumimoji="1" lang="zh-CN" altLang="en-US" sz="2800" b="1">
                <a:solidFill>
                  <a:srgbClr val="0000FF"/>
                </a:solidFill>
                <a:latin typeface="Times New Roman" panose="02020603050405020304" pitchFamily="18" charset="0"/>
                <a:ea typeface="仿宋_GB2312" pitchFamily="49" charset="-122"/>
              </a:rPr>
              <a:t>进行初始比较选择最小的项</a:t>
            </a:r>
            <a:endParaRPr kumimoji="1" lang="zh-CN" altLang="en-US" sz="2800">
              <a:solidFill>
                <a:schemeClr val="tx2"/>
              </a:solidFill>
              <a:latin typeface="Times New Roman" panose="02020603050405020304" pitchFamily="18" charset="0"/>
              <a:ea typeface="仿宋_GB2312" pitchFamily="49" charset="-122"/>
            </a:endParaRPr>
          </a:p>
          <a:p>
            <a:pPr eaLnBrk="0" hangingPunct="0"/>
            <a:r>
              <a:rPr kumimoji="1" lang="zh-CN" altLang="en-US"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while</a:t>
            </a:r>
            <a:r>
              <a:rPr kumimoji="1" lang="en-US" altLang="zh-CN" sz="2800">
                <a:solidFill>
                  <a:schemeClr val="tx2"/>
                </a:solidFill>
                <a:latin typeface="Times New Roman" panose="02020603050405020304" pitchFamily="18" charset="0"/>
                <a:ea typeface="仿宋_GB2312" pitchFamily="49" charset="-122"/>
              </a:rPr>
              <a:t> ( </a:t>
            </a:r>
            <a:r>
              <a:rPr kumimoji="1" lang="en-US" altLang="zh-CN" sz="2800" i="1">
                <a:solidFill>
                  <a:schemeClr val="tx2"/>
                </a:solidFill>
                <a:latin typeface="Times New Roman" panose="02020603050405020304" pitchFamily="18" charset="0"/>
                <a:ea typeface="仿宋_GB2312" pitchFamily="49" charset="-122"/>
              </a:rPr>
              <a:t>i</a:t>
            </a:r>
            <a:r>
              <a:rPr kumimoji="1" lang="en-US" altLang="zh-CN" sz="2800">
                <a:solidFill>
                  <a:schemeClr val="tx2"/>
                </a:solidFill>
                <a:latin typeface="Times New Roman" panose="02020603050405020304" pitchFamily="18" charset="0"/>
                <a:ea typeface="仿宋_GB2312" pitchFamily="49" charset="-122"/>
              </a:rPr>
              <a:t> ) </a:t>
            </a:r>
            <a:r>
              <a:rPr kumimoji="1" lang="en-US" altLang="zh-CN" sz="2800" b="1">
                <a:solidFill>
                  <a:schemeClr val="tx2"/>
                </a:solidFill>
                <a:latin typeface="Times New Roman" panose="02020603050405020304" pitchFamily="18" charset="0"/>
                <a:ea typeface="仿宋_GB2312" pitchFamily="49" charset="-122"/>
              </a:rPr>
              <a:t>{</a:t>
            </a:r>
          </a:p>
          <a:p>
            <a:pPr eaLnBrk="0" hangingPunct="0"/>
            <a:r>
              <a:rPr kumimoji="1" lang="en-US" altLang="zh-CN" sz="2800">
                <a:solidFill>
                  <a:schemeClr val="tx2"/>
                </a:solidFill>
                <a:latin typeface="Times New Roman" panose="02020603050405020304" pitchFamily="18" charset="0"/>
                <a:ea typeface="宋体" panose="02010600030101010101" pitchFamily="2" charset="-122"/>
              </a:rPr>
              <a:t>        </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Times New Roman" panose="02020603050405020304" pitchFamily="18" charset="0"/>
                <a:ea typeface="仿宋_GB2312" pitchFamily="49" charset="-122"/>
              </a:rPr>
              <a:t> = </a:t>
            </a:r>
            <a:r>
              <a:rPr kumimoji="1" lang="en-US" altLang="zh-CN" sz="2800" i="1">
                <a:solidFill>
                  <a:schemeClr val="tx2"/>
                </a:solidFill>
                <a:latin typeface="Times New Roman" panose="02020603050405020304" pitchFamily="18" charset="0"/>
                <a:ea typeface="仿宋_GB2312" pitchFamily="49" charset="-122"/>
              </a:rPr>
              <a:t>i</a:t>
            </a:r>
            <a:r>
              <a:rPr kumimoji="1" lang="en-US" altLang="zh-CN" sz="2800" b="1">
                <a:solidFill>
                  <a:schemeClr val="tx2"/>
                </a:solidFill>
                <a:latin typeface="Times New Roman" panose="02020603050405020304" pitchFamily="18" charset="0"/>
                <a:ea typeface="仿宋_GB2312" pitchFamily="49" charset="-122"/>
              </a:rPr>
              <a:t>;</a:t>
            </a:r>
            <a:endParaRPr kumimoji="1" lang="en-US" altLang="zh-CN" sz="2800">
              <a:solidFill>
                <a:schemeClr val="tx2"/>
              </a:solidFill>
              <a:latin typeface="Times New Roman" panose="02020603050405020304" pitchFamily="18" charset="0"/>
              <a:ea typeface="仿宋_GB2312" pitchFamily="49" charset="-122"/>
            </a:endParaRPr>
          </a:p>
          <a:p>
            <a:pPr eaLnBrk="0" hangingPunct="0"/>
            <a:r>
              <a:rPr kumimoji="1" lang="en-US" altLang="zh-CN"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while</a:t>
            </a:r>
            <a:r>
              <a:rPr kumimoji="1" lang="en-US" altLang="zh-CN" sz="2800">
                <a:solidFill>
                  <a:schemeClr val="tx2"/>
                </a:solidFill>
                <a:latin typeface="Times New Roman" panose="02020603050405020304" pitchFamily="18" charset="0"/>
                <a:ea typeface="仿宋_GB2312" pitchFamily="49" charset="-122"/>
              </a:rPr>
              <a:t> ( </a:t>
            </a:r>
            <a:r>
              <a:rPr kumimoji="1" lang="en-US" altLang="zh-CN" sz="2800" i="1">
                <a:solidFill>
                  <a:schemeClr val="tx2"/>
                </a:solidFill>
                <a:latin typeface="Times New Roman" panose="02020603050405020304" pitchFamily="18" charset="0"/>
                <a:ea typeface="仿宋_GB2312" pitchFamily="49" charset="-122"/>
              </a:rPr>
              <a:t>j </a:t>
            </a:r>
            <a:r>
              <a:rPr kumimoji="1" lang="en-US" altLang="zh-CN" sz="2800">
                <a:solidFill>
                  <a:schemeClr val="tx2"/>
                </a:solidFill>
                <a:latin typeface="Times New Roman" panose="02020603050405020304" pitchFamily="18" charset="0"/>
                <a:ea typeface="仿宋_GB2312" pitchFamily="49" charset="-122"/>
              </a:rPr>
              <a:t>&lt; 2*</a:t>
            </a:r>
            <a:r>
              <a:rPr kumimoji="1" lang="en-US" altLang="zh-CN" sz="2800" i="1">
                <a:solidFill>
                  <a:schemeClr val="tx2"/>
                </a:solidFill>
                <a:latin typeface="Times New Roman" panose="02020603050405020304" pitchFamily="18" charset="0"/>
                <a:ea typeface="仿宋_GB2312" pitchFamily="49" charset="-122"/>
              </a:rPr>
              <a:t>i</a:t>
            </a:r>
            <a:r>
              <a:rPr kumimoji="1" lang="en-US" altLang="zh-CN" sz="2800">
                <a:solidFill>
                  <a:schemeClr val="tx2"/>
                </a:solidFill>
                <a:latin typeface="Times New Roman" panose="02020603050405020304" pitchFamily="18" charset="0"/>
                <a:ea typeface="仿宋_GB2312" pitchFamily="49" charset="-122"/>
              </a:rPr>
              <a:t> ) </a:t>
            </a:r>
            <a:r>
              <a:rPr kumimoji="1" lang="en-US" altLang="zh-CN" sz="2800" b="1">
                <a:solidFill>
                  <a:schemeClr val="tx2"/>
                </a:solidFill>
                <a:latin typeface="Times New Roman" panose="02020603050405020304" pitchFamily="18" charset="0"/>
                <a:ea typeface="仿宋_GB2312" pitchFamily="49" charset="-122"/>
              </a:rPr>
              <a:t>{						</a:t>
            </a:r>
            <a:endParaRPr kumimoji="1" lang="en-US" altLang="zh-CN" sz="2800">
              <a:solidFill>
                <a:schemeClr val="tx2"/>
              </a:solidFill>
              <a:latin typeface="Times New Roman" panose="02020603050405020304" pitchFamily="18" charset="0"/>
              <a:ea typeface="仿宋_GB2312" pitchFamily="49" charset="-122"/>
            </a:endParaRPr>
          </a:p>
          <a:p>
            <a:pPr eaLnBrk="0" hangingPunct="0"/>
            <a:r>
              <a:rPr kumimoji="1" lang="en-US" altLang="zh-CN"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if</a:t>
            </a:r>
            <a:r>
              <a:rPr kumimoji="1" lang="en-US" altLang="zh-CN" sz="2800">
                <a:solidFill>
                  <a:schemeClr val="tx2"/>
                </a:solidFill>
                <a:latin typeface="Times New Roman" panose="02020603050405020304" pitchFamily="18" charset="0"/>
                <a:ea typeface="仿宋_GB2312" pitchFamily="49" charset="-122"/>
              </a:rPr>
              <a:t> (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Times New Roman" panose="02020603050405020304" pitchFamily="18" charset="0"/>
                <a:ea typeface="仿宋_GB2312" pitchFamily="49" charset="-122"/>
              </a:rPr>
              <a:t>+1].</a:t>
            </a:r>
            <a:r>
              <a:rPr kumimoji="1" lang="en-US" altLang="zh-CN" sz="2800" i="1">
                <a:solidFill>
                  <a:schemeClr val="tx2"/>
                </a:solidFill>
                <a:latin typeface="Times New Roman" panose="02020603050405020304" pitchFamily="18" charset="0"/>
                <a:ea typeface="仿宋_GB2312" pitchFamily="49" charset="-122"/>
              </a:rPr>
              <a:t>active </a:t>
            </a:r>
            <a:r>
              <a:rPr kumimoji="1" lang="en-US" altLang="zh-CN" sz="2800" b="1">
                <a:solidFill>
                  <a:schemeClr val="tx2"/>
                </a:solidFill>
                <a:latin typeface="Times New Roman" panose="02020603050405020304" pitchFamily="18" charset="0"/>
                <a:ea typeface="仿宋_GB2312" pitchFamily="49" charset="-122"/>
              </a:rPr>
              <a:t>||</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data</a:t>
            </a:r>
            <a:r>
              <a:rPr kumimoji="1" lang="en-US" altLang="zh-CN" sz="2800">
                <a:solidFill>
                  <a:schemeClr val="tx2"/>
                </a:solidFill>
                <a:latin typeface="Times New Roman" panose="02020603050405020304" pitchFamily="18" charset="0"/>
                <a:ea typeface="仿宋_GB2312" pitchFamily="49" charset="-122"/>
              </a:rPr>
              <a:t> &lt;=</a:t>
            </a:r>
            <a:r>
              <a:rPr kumimoji="1" lang="en-US" altLang="zh-CN" sz="2800" i="1">
                <a:solidFill>
                  <a:schemeClr val="tx2"/>
                </a:solidFill>
                <a:latin typeface="Times New Roman" panose="02020603050405020304" pitchFamily="18" charset="0"/>
                <a:ea typeface="仿宋_GB2312" pitchFamily="49" charset="-122"/>
              </a:rPr>
              <a:t> 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Times New Roman" panose="02020603050405020304" pitchFamily="18" charset="0"/>
                <a:ea typeface="仿宋_GB2312" pitchFamily="49" charset="-122"/>
              </a:rPr>
              <a:t>+1].</a:t>
            </a:r>
            <a:r>
              <a:rPr kumimoji="1" lang="en-US" altLang="zh-CN" sz="2800" i="1">
                <a:solidFill>
                  <a:schemeClr val="tx2"/>
                </a:solidFill>
                <a:latin typeface="Times New Roman" panose="02020603050405020304" pitchFamily="18" charset="0"/>
                <a:ea typeface="仿宋_GB2312" pitchFamily="49" charset="-122"/>
              </a:rPr>
              <a:t>data</a:t>
            </a:r>
            <a:r>
              <a:rPr kumimoji="1" lang="en-US" altLang="zh-CN" sz="2800">
                <a:solidFill>
                  <a:schemeClr val="tx2"/>
                </a:solidFill>
                <a:latin typeface="Times New Roman" panose="02020603050405020304" pitchFamily="18" charset="0"/>
                <a:ea typeface="仿宋_GB2312" pitchFamily="49" charset="-122"/>
              </a:rPr>
              <a:t>)</a:t>
            </a:r>
          </a:p>
          <a:p>
            <a:pPr eaLnBrk="0" hangingPunct="0"/>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仿宋_GB2312" pitchFamily="49" charset="-122"/>
                <a:ea typeface="仿宋_GB2312" pitchFamily="49" charset="-122"/>
              </a:rPr>
              <a:t>-</a:t>
            </a:r>
            <a:r>
              <a:rPr kumimoji="1" lang="en-US" altLang="zh-CN" sz="2800">
                <a:solidFill>
                  <a:schemeClr val="tx2"/>
                </a:solidFill>
                <a:latin typeface="Times New Roman" panose="02020603050405020304" pitchFamily="18" charset="0"/>
                <a:ea typeface="仿宋_GB2312" pitchFamily="49" charset="-122"/>
              </a:rPr>
              <a:t>1)/2] =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a:t>
            </a:r>
            <a:r>
              <a:rPr kumimoji="1" lang="zh-CN" altLang="en-US" sz="2800" b="1">
                <a:solidFill>
                  <a:srgbClr val="0000FF"/>
                </a:solidFill>
                <a:latin typeface="Times New Roman" panose="02020603050405020304" pitchFamily="18" charset="0"/>
                <a:ea typeface="仿宋_GB2312" pitchFamily="49" charset="-122"/>
              </a:rPr>
              <a:t>胜者送入双亲</a:t>
            </a:r>
            <a:endParaRPr kumimoji="1" lang="zh-CN" altLang="en-US" sz="2800">
              <a:solidFill>
                <a:schemeClr val="tx2"/>
              </a:solidFill>
              <a:latin typeface="Times New Roman" panose="02020603050405020304" pitchFamily="18" charset="0"/>
              <a:ea typeface="仿宋_GB2312" pitchFamily="49" charset="-122"/>
            </a:endParaRPr>
          </a:p>
          <a:p>
            <a:pPr eaLnBrk="0" hangingPunct="0"/>
            <a:r>
              <a:rPr kumimoji="1" lang="zh-CN" altLang="en-US"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else</a:t>
            </a:r>
            <a:r>
              <a:rPr kumimoji="1" lang="en-US" altLang="zh-CN" sz="2800">
                <a:solidFill>
                  <a:schemeClr val="tx2"/>
                </a:solidFill>
                <a:latin typeface="Times New Roman" panose="02020603050405020304" pitchFamily="18" charset="0"/>
                <a:ea typeface="仿宋_GB2312" pitchFamily="49" charset="-122"/>
              </a:rPr>
              <a:t> </a:t>
            </a:r>
          </a:p>
          <a:p>
            <a:pPr eaLnBrk="0" hangingPunct="0"/>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仿宋_GB2312" pitchFamily="49" charset="-122"/>
                <a:ea typeface="仿宋_GB2312" pitchFamily="49" charset="-122"/>
              </a:rPr>
              <a:t>-</a:t>
            </a:r>
            <a:r>
              <a:rPr kumimoji="1" lang="en-US" altLang="zh-CN" sz="2800">
                <a:solidFill>
                  <a:schemeClr val="tx2"/>
                </a:solidFill>
                <a:latin typeface="Times New Roman" panose="02020603050405020304" pitchFamily="18" charset="0"/>
                <a:ea typeface="仿宋_GB2312" pitchFamily="49" charset="-122"/>
              </a:rPr>
              <a:t>1)/2] =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Times New Roman" panose="02020603050405020304" pitchFamily="18" charset="0"/>
                <a:ea typeface="仿宋_GB2312" pitchFamily="49" charset="-122"/>
              </a:rPr>
              <a:t>+1]</a:t>
            </a:r>
            <a:r>
              <a:rPr kumimoji="1" lang="en-US" altLang="zh-CN" sz="2800" b="1">
                <a:solidFill>
                  <a:schemeClr val="tx2"/>
                </a:solidFill>
                <a:latin typeface="Times New Roman" panose="02020603050405020304" pitchFamily="18" charset="0"/>
                <a:ea typeface="仿宋_GB2312" pitchFamily="49" charset="-122"/>
              </a:rPr>
              <a:t>;</a:t>
            </a:r>
            <a:endParaRPr kumimoji="1" lang="en-US" altLang="zh-CN" sz="2800">
              <a:solidFill>
                <a:schemeClr val="tx2"/>
              </a:solidFill>
              <a:latin typeface="Times New Roman" panose="02020603050405020304" pitchFamily="18" charset="0"/>
              <a:ea typeface="仿宋_GB2312" pitchFamily="49" charset="-122"/>
            </a:endParaRPr>
          </a:p>
          <a:p>
            <a:pPr eaLnBrk="0" hangingPunct="0"/>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Times New Roman" panose="02020603050405020304" pitchFamily="18" charset="0"/>
                <a:ea typeface="仿宋_GB2312" pitchFamily="49" charset="-122"/>
              </a:rPr>
              <a:t> += 2</a:t>
            </a:r>
            <a:r>
              <a:rPr kumimoji="1" lang="en-US" altLang="zh-CN" sz="2800" b="1">
                <a:solidFill>
                  <a:schemeClr val="tx2"/>
                </a:solidFill>
                <a:latin typeface="Times New Roman" panose="02020603050405020304" pitchFamily="18" charset="0"/>
                <a:ea typeface="仿宋_GB2312" pitchFamily="49" charset="-122"/>
              </a:rPr>
              <a:t>;</a:t>
            </a:r>
          </a:p>
          <a:p>
            <a:pPr eaLnBrk="0" hangingPunct="0">
              <a:lnSpc>
                <a:spcPct val="70000"/>
              </a:lnSpc>
            </a:pP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endParaRPr kumimoji="1" lang="en-US" altLang="zh-CN" sz="2800">
              <a:solidFill>
                <a:schemeClr val="tx2"/>
              </a:solidFill>
              <a:latin typeface="Times New Roman" panose="02020603050405020304" pitchFamily="18" charset="0"/>
              <a:ea typeface="仿宋_GB2312" pitchFamily="49" charset="-122"/>
            </a:endParaRPr>
          </a:p>
          <a:p>
            <a:pPr eaLnBrk="0" hangingPunct="0"/>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i </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i</a:t>
            </a:r>
            <a:r>
              <a:rPr kumimoji="1" lang="en-US" altLang="zh-CN" sz="2800">
                <a:solidFill>
                  <a:schemeClr val="tx2"/>
                </a:solidFill>
                <a:latin typeface="仿宋_GB2312" pitchFamily="49" charset="-122"/>
                <a:ea typeface="仿宋_GB2312" pitchFamily="49" charset="-122"/>
              </a:rPr>
              <a:t>-</a:t>
            </a:r>
            <a:r>
              <a:rPr kumimoji="1" lang="en-US" altLang="zh-CN" sz="2800">
                <a:solidFill>
                  <a:schemeClr val="tx2"/>
                </a:solidFill>
                <a:latin typeface="Times New Roman" panose="02020603050405020304" pitchFamily="18" charset="0"/>
                <a:ea typeface="仿宋_GB2312" pitchFamily="49" charset="-122"/>
              </a:rPr>
              <a:t>1)/2</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 </a:t>
            </a:r>
            <a:r>
              <a:rPr kumimoji="1" lang="en-US" altLang="zh-CN" sz="2800" b="1" i="1">
                <a:solidFill>
                  <a:srgbClr val="0000FF"/>
                </a:solidFill>
                <a:latin typeface="Times New Roman" panose="02020603050405020304" pitchFamily="18" charset="0"/>
                <a:ea typeface="仿宋_GB2312" pitchFamily="49" charset="-122"/>
              </a:rPr>
              <a:t>i </a:t>
            </a:r>
            <a:r>
              <a:rPr kumimoji="1" lang="zh-CN" altLang="en-US" sz="2800" b="1">
                <a:solidFill>
                  <a:srgbClr val="0000FF"/>
                </a:solidFill>
                <a:latin typeface="Times New Roman" panose="02020603050405020304" pitchFamily="18" charset="0"/>
                <a:ea typeface="仿宋_GB2312" pitchFamily="49" charset="-122"/>
              </a:rPr>
              <a:t>退到双亲</a:t>
            </a:r>
            <a:r>
              <a:rPr kumimoji="1" lang="en-US" altLang="zh-CN" sz="2800" b="1">
                <a:solidFill>
                  <a:srgbClr val="0000FF"/>
                </a:solidFill>
                <a:latin typeface="Times New Roman" panose="02020603050405020304" pitchFamily="18" charset="0"/>
                <a:ea typeface="仿宋_GB2312" pitchFamily="49" charset="-122"/>
              </a:rPr>
              <a:t>, </a:t>
            </a:r>
            <a:r>
              <a:rPr kumimoji="1" lang="zh-CN" altLang="en-US" sz="2800" b="1">
                <a:solidFill>
                  <a:srgbClr val="0000FF"/>
                </a:solidFill>
                <a:latin typeface="Times New Roman" panose="02020603050405020304" pitchFamily="18" charset="0"/>
                <a:ea typeface="仿宋_GB2312" pitchFamily="49" charset="-122"/>
              </a:rPr>
              <a:t>直到 </a:t>
            </a:r>
            <a:r>
              <a:rPr kumimoji="1" lang="en-US" altLang="zh-CN" sz="2800" b="1" i="1">
                <a:solidFill>
                  <a:srgbClr val="0000FF"/>
                </a:solidFill>
                <a:latin typeface="Times New Roman" panose="02020603050405020304" pitchFamily="18" charset="0"/>
                <a:ea typeface="仿宋_GB2312" pitchFamily="49" charset="-122"/>
              </a:rPr>
              <a:t>i</a:t>
            </a:r>
            <a:r>
              <a:rPr kumimoji="1" lang="en-US" altLang="zh-CN" sz="2800" b="1">
                <a:solidFill>
                  <a:srgbClr val="0000FF"/>
                </a:solidFill>
                <a:latin typeface="Times New Roman" panose="02020603050405020304" pitchFamily="18" charset="0"/>
                <a:ea typeface="仿宋_GB2312" pitchFamily="49" charset="-122"/>
              </a:rPr>
              <a:t>==0</a:t>
            </a:r>
            <a:r>
              <a:rPr kumimoji="1" lang="zh-CN" altLang="en-US" sz="2800" b="1">
                <a:solidFill>
                  <a:srgbClr val="0000FF"/>
                </a:solidFill>
                <a:latin typeface="Times New Roman" panose="02020603050405020304" pitchFamily="18" charset="0"/>
                <a:ea typeface="仿宋_GB2312" pitchFamily="49" charset="-122"/>
              </a:rPr>
              <a:t>为止</a:t>
            </a:r>
            <a:endParaRPr kumimoji="1" lang="zh-CN" altLang="en-US" sz="2800">
              <a:solidFill>
                <a:schemeClr val="tx2"/>
              </a:solidFill>
              <a:latin typeface="Times New Roman" panose="02020603050405020304" pitchFamily="18" charset="0"/>
              <a:ea typeface="仿宋_GB2312" pitchFamily="49" charset="-122"/>
            </a:endParaRPr>
          </a:p>
          <a:p>
            <a:pPr eaLnBrk="0" hangingPunct="0">
              <a:lnSpc>
                <a:spcPct val="70000"/>
              </a:lnSpc>
            </a:pPr>
            <a:r>
              <a:rPr kumimoji="1" lang="zh-CN" altLang="en-US" sz="2800" b="1">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endParaRPr kumimoji="1" lang="en-US" altLang="zh-CN" sz="2800">
              <a:solidFill>
                <a:schemeClr val="tx2"/>
              </a:solidFill>
              <a:latin typeface="Times New Roman" panose="02020603050405020304" pitchFamily="18" charset="0"/>
              <a:ea typeface="仿宋_GB2312" pitchFamily="49" charset="-122"/>
            </a:endParaRPr>
          </a:p>
          <a:p>
            <a:pPr eaLnBrk="0" hangingPunct="0">
              <a:lnSpc>
                <a:spcPct val="120000"/>
              </a:lnSpc>
            </a:pP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for </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i = </a:t>
            </a:r>
            <a:r>
              <a:rPr kumimoji="1" lang="en-US" altLang="zh-CN" sz="2800">
                <a:solidFill>
                  <a:schemeClr val="tx2"/>
                </a:solidFill>
                <a:latin typeface="Times New Roman" panose="02020603050405020304" pitchFamily="18" charset="0"/>
                <a:ea typeface="仿宋_GB2312" pitchFamily="49" charset="-122"/>
              </a:rPr>
              <a:t>0</a:t>
            </a:r>
            <a:r>
              <a:rPr kumimoji="1" lang="en-US" altLang="zh-CN" sz="2800" b="1">
                <a:solidFill>
                  <a:schemeClr val="tx2"/>
                </a:solidFill>
                <a:latin typeface="Times New Roman" panose="02020603050405020304" pitchFamily="18" charset="0"/>
                <a:ea typeface="仿宋_GB2312" pitchFamily="49" charset="-122"/>
              </a:rPr>
              <a:t>;</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i &lt; n</a:t>
            </a:r>
            <a:r>
              <a:rPr kumimoji="1" lang="en-US" altLang="zh-CN" sz="2800">
                <a:solidFill>
                  <a:schemeClr val="tx2"/>
                </a:solidFill>
                <a:latin typeface="仿宋_GB2312" pitchFamily="49" charset="-122"/>
                <a:ea typeface="仿宋_GB2312" pitchFamily="49" charset="-122"/>
              </a:rPr>
              <a:t>-</a:t>
            </a:r>
            <a:r>
              <a:rPr kumimoji="1" lang="en-US" altLang="zh-CN" sz="2800">
                <a:solidFill>
                  <a:schemeClr val="tx2"/>
                </a:solidFill>
                <a:latin typeface="Times New Roman" panose="02020603050405020304" pitchFamily="18" charset="0"/>
                <a:ea typeface="仿宋_GB2312" pitchFamily="49" charset="-122"/>
              </a:rPr>
              <a:t>1</a:t>
            </a:r>
            <a:r>
              <a:rPr kumimoji="1" lang="en-US" altLang="zh-CN" sz="2800" b="1">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 i</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a:t>
            </a:r>
            <a:r>
              <a:rPr kumimoji="1" lang="zh-CN" altLang="en-US" sz="2800" b="1">
                <a:solidFill>
                  <a:srgbClr val="0000FF"/>
                </a:solidFill>
                <a:latin typeface="Times New Roman" panose="02020603050405020304" pitchFamily="18" charset="0"/>
                <a:ea typeface="仿宋_GB2312" pitchFamily="49" charset="-122"/>
              </a:rPr>
              <a:t>处理其它</a:t>
            </a:r>
            <a:r>
              <a:rPr kumimoji="1" lang="en-US" altLang="zh-CN" sz="2800" b="1" i="1">
                <a:solidFill>
                  <a:srgbClr val="0000FF"/>
                </a:solidFill>
                <a:latin typeface="Times New Roman" panose="02020603050405020304" pitchFamily="18" charset="0"/>
                <a:ea typeface="仿宋_GB2312" pitchFamily="49" charset="-122"/>
              </a:rPr>
              <a:t>n</a:t>
            </a:r>
            <a:r>
              <a:rPr kumimoji="1" lang="en-US" altLang="zh-CN" sz="2800" b="1">
                <a:solidFill>
                  <a:srgbClr val="0000FF"/>
                </a:solidFill>
                <a:latin typeface="Times New Roman" panose="02020603050405020304" pitchFamily="18" charset="0"/>
                <a:ea typeface="仿宋_GB2312" pitchFamily="49" charset="-122"/>
              </a:rPr>
              <a:t>-1</a:t>
            </a:r>
            <a:r>
              <a:rPr kumimoji="1" lang="zh-CN" altLang="en-US" sz="2800" b="1">
                <a:solidFill>
                  <a:srgbClr val="0000FF"/>
                </a:solidFill>
                <a:latin typeface="Times New Roman" panose="02020603050405020304" pitchFamily="18" charset="0"/>
                <a:ea typeface="仿宋_GB2312" pitchFamily="49" charset="-122"/>
              </a:rPr>
              <a:t>个数据</a:t>
            </a:r>
            <a:endParaRPr kumimoji="1" lang="zh-CN" altLang="en-US" sz="2800" b="1">
              <a:latin typeface="Times New Roman" panose="02020603050405020304" pitchFamily="18" charset="0"/>
              <a:ea typeface="仿宋_GB2312" pitchFamily="49" charset="-122"/>
            </a:endParaRPr>
          </a:p>
          <a:p>
            <a:pPr eaLnBrk="0" hangingPunct="0"/>
            <a:r>
              <a:rPr kumimoji="1" lang="zh-CN" altLang="en-US" sz="2800" b="1">
                <a:latin typeface="Times New Roman" panose="02020603050405020304" pitchFamily="18" charset="0"/>
                <a:ea typeface="仿宋_GB2312" pitchFamily="49" charset="-122"/>
              </a:rPr>
              <a:t>     </a:t>
            </a:r>
            <a:r>
              <a:rPr kumimoji="1" lang="zh-CN" altLang="en-US"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a</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i</a:t>
            </a:r>
            <a:r>
              <a:rPr kumimoji="1" lang="en-US" altLang="zh-CN" sz="2800">
                <a:solidFill>
                  <a:schemeClr val="tx2"/>
                </a:solidFill>
                <a:latin typeface="Times New Roman" panose="02020603050405020304" pitchFamily="18" charset="0"/>
                <a:ea typeface="仿宋_GB2312" pitchFamily="49" charset="-122"/>
              </a:rPr>
              <a:t>] =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[0].</a:t>
            </a:r>
            <a:r>
              <a:rPr kumimoji="1" lang="en-US" altLang="zh-CN" sz="2800" i="1">
                <a:solidFill>
                  <a:schemeClr val="tx2"/>
                </a:solidFill>
                <a:latin typeface="Times New Roman" panose="02020603050405020304" pitchFamily="18" charset="0"/>
                <a:ea typeface="仿宋_GB2312" pitchFamily="49" charset="-122"/>
              </a:rPr>
              <a:t>data</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a:t>
            </a:r>
            <a:r>
              <a:rPr kumimoji="1" lang="zh-CN" altLang="en-US" sz="2800" b="1">
                <a:solidFill>
                  <a:srgbClr val="0000FF"/>
                </a:solidFill>
                <a:latin typeface="Times New Roman" panose="02020603050405020304" pitchFamily="18" charset="0"/>
                <a:ea typeface="仿宋_GB2312" pitchFamily="49" charset="-122"/>
              </a:rPr>
              <a:t>送出最小数据</a:t>
            </a:r>
            <a:endParaRPr kumimoji="1" lang="zh-CN" altLang="en-US" sz="2800" b="1">
              <a:solidFill>
                <a:schemeClr val="tx2"/>
              </a:solidFill>
              <a:latin typeface="Times New Roman" panose="02020603050405020304" pitchFamily="18" charset="0"/>
              <a:ea typeface="仿宋_GB2312" pitchFamily="49" charset="-122"/>
            </a:endParaRPr>
          </a:p>
          <a:p>
            <a:pPr eaLnBrk="0" hangingPunct="0"/>
            <a:r>
              <a:rPr kumimoji="1" lang="zh-CN" altLang="en-US" sz="2800" b="1">
                <a:solidFill>
                  <a:schemeClr val="tx2"/>
                </a:solidFill>
                <a:latin typeface="Times New Roman" panose="02020603050405020304" pitchFamily="18" charset="0"/>
                <a:ea typeface="仿宋_GB2312" pitchFamily="49" charset="-122"/>
              </a:rPr>
              <a:t>     </a:t>
            </a:r>
            <a:r>
              <a:rPr kumimoji="1" lang="zh-CN" altLang="en-US"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[0].</a:t>
            </a:r>
            <a:r>
              <a:rPr kumimoji="1" lang="en-US" altLang="zh-CN" sz="2800" i="1">
                <a:solidFill>
                  <a:schemeClr val="tx2"/>
                </a:solidFill>
                <a:latin typeface="Times New Roman" panose="02020603050405020304" pitchFamily="18" charset="0"/>
                <a:ea typeface="仿宋_GB2312" pitchFamily="49" charset="-122"/>
              </a:rPr>
              <a:t>index</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active</a:t>
            </a:r>
            <a:r>
              <a:rPr kumimoji="1" lang="en-US" altLang="zh-CN" sz="2800">
                <a:solidFill>
                  <a:schemeClr val="tx2"/>
                </a:solidFill>
                <a:latin typeface="Times New Roman" panose="02020603050405020304" pitchFamily="18" charset="0"/>
                <a:ea typeface="仿宋_GB2312" pitchFamily="49" charset="-122"/>
              </a:rPr>
              <a:t> = 0</a:t>
            </a:r>
            <a:r>
              <a:rPr kumimoji="1" lang="en-US" altLang="zh-CN" sz="2800" b="1">
                <a:solidFill>
                  <a:schemeClr val="tx2"/>
                </a:solidFill>
                <a:latin typeface="Times New Roman" panose="02020603050405020304" pitchFamily="18" charset="0"/>
                <a:ea typeface="仿宋_GB2312" pitchFamily="49" charset="-122"/>
              </a:rPr>
              <a:t>;</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a:t>
            </a:r>
            <a:r>
              <a:rPr kumimoji="1" lang="zh-CN" altLang="en-US" sz="2800" b="1">
                <a:solidFill>
                  <a:srgbClr val="0000FF"/>
                </a:solidFill>
                <a:latin typeface="Times New Roman" panose="02020603050405020304" pitchFamily="18" charset="0"/>
                <a:ea typeface="仿宋_GB2312" pitchFamily="49" charset="-122"/>
              </a:rPr>
              <a:t>失去参选资格</a:t>
            </a:r>
            <a:r>
              <a:rPr kumimoji="1" lang="zh-CN" altLang="en-US" sz="2800">
                <a:solidFill>
                  <a:schemeClr val="tx2"/>
                </a:solidFill>
                <a:latin typeface="Times New Roman" panose="02020603050405020304" pitchFamily="18" charset="0"/>
                <a:ea typeface="宋体" panose="02010600030101010101" pitchFamily="2" charset="-122"/>
              </a:rPr>
              <a:t>      </a:t>
            </a:r>
          </a:p>
        </p:txBody>
      </p:sp>
      <p:sp>
        <p:nvSpPr>
          <p:cNvPr id="235523" name="Rectangle 3"/>
          <p:cNvSpPr>
            <a:spLocks noChangeArrowheads="1"/>
          </p:cNvSpPr>
          <p:nvPr/>
        </p:nvSpPr>
        <p:spPr bwMode="auto">
          <a:xfrm>
            <a:off x="395288" y="692150"/>
            <a:ext cx="8424862" cy="446563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9" name="Rectangle 5"/>
          <p:cNvSpPr>
            <a:spLocks noChangeArrowheads="1"/>
          </p:cNvSpPr>
          <p:nvPr/>
        </p:nvSpPr>
        <p:spPr bwMode="auto">
          <a:xfrm>
            <a:off x="344488" y="3716977"/>
            <a:ext cx="7632700" cy="474980"/>
          </a:xfrm>
          <a:prstGeom prst="rect">
            <a:avLst/>
          </a:prstGeom>
          <a:solidFill>
            <a:schemeClr val="accent5"/>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36546" name="Text Box 2"/>
          <p:cNvSpPr txBox="1">
            <a:spLocks noChangeArrowheads="1"/>
          </p:cNvSpPr>
          <p:nvPr/>
        </p:nvSpPr>
        <p:spPr bwMode="auto">
          <a:xfrm>
            <a:off x="296863" y="404813"/>
            <a:ext cx="8596312" cy="6024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lnSpc>
                <a:spcPct val="105000"/>
              </a:lnSpc>
            </a:pPr>
            <a:r>
              <a:rPr kumimoji="1" lang="en-US" altLang="zh-CN" sz="2800" i="1" dirty="0">
                <a:solidFill>
                  <a:schemeClr val="tx2"/>
                </a:solidFill>
                <a:latin typeface="Times New Roman" panose="02020603050405020304" pitchFamily="18" charset="0"/>
                <a:ea typeface="宋体" panose="02010600030101010101" pitchFamily="2" charset="-122"/>
              </a:rPr>
              <a:t>        </a:t>
            </a:r>
            <a:r>
              <a:rPr kumimoji="1" lang="en-US" altLang="zh-CN" sz="2800" i="1" dirty="0" err="1">
                <a:solidFill>
                  <a:schemeClr val="tx2"/>
                </a:solidFill>
                <a:latin typeface="Times New Roman" panose="02020603050405020304" pitchFamily="18" charset="0"/>
                <a:ea typeface="仿宋_GB2312" pitchFamily="49" charset="-122"/>
              </a:rPr>
              <a:t>UpdateTree</a:t>
            </a:r>
            <a:r>
              <a:rPr kumimoji="1" lang="en-US" altLang="zh-CN" sz="2800" i="1" dirty="0">
                <a:solidFill>
                  <a:schemeClr val="tx2"/>
                </a:solidFill>
                <a:latin typeface="Times New Roman" panose="02020603050405020304" pitchFamily="18" charset="0"/>
                <a:ea typeface="仿宋_GB2312" pitchFamily="49" charset="-122"/>
              </a:rPr>
              <a:t> </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[0].</a:t>
            </a:r>
            <a:r>
              <a:rPr kumimoji="1" lang="en-US" altLang="zh-CN" sz="2800" i="1" dirty="0">
                <a:solidFill>
                  <a:schemeClr val="tx2"/>
                </a:solidFill>
                <a:latin typeface="Times New Roman" panose="02020603050405020304" pitchFamily="18" charset="0"/>
                <a:ea typeface="仿宋_GB2312" pitchFamily="49" charset="-122"/>
              </a:rPr>
              <a:t>index </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调整</a:t>
            </a:r>
            <a:endParaRPr kumimoji="1" lang="zh-CN" altLang="en-US" sz="2800" b="1" dirty="0">
              <a:solidFill>
                <a:schemeClr val="tx2"/>
              </a:solidFill>
              <a:latin typeface="Times New Roman" panose="02020603050405020304" pitchFamily="18" charset="0"/>
              <a:ea typeface="仿宋_GB2312" pitchFamily="49" charset="-122"/>
            </a:endParaRPr>
          </a:p>
          <a:p>
            <a:pPr eaLnBrk="0" hangingPunct="0">
              <a:lnSpc>
                <a:spcPct val="105000"/>
              </a:lnSpc>
            </a:pPr>
            <a:r>
              <a:rPr kumimoji="1" lang="zh-CN" altLang="en-US"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a:t>
            </a:r>
            <a:endParaRPr kumimoji="1" lang="en-US" altLang="zh-CN" sz="2800" dirty="0">
              <a:solidFill>
                <a:schemeClr val="tx2"/>
              </a:solidFill>
              <a:latin typeface="Times New Roman" panose="02020603050405020304" pitchFamily="18" charset="0"/>
              <a:ea typeface="仿宋_GB2312" pitchFamily="49" charset="-122"/>
            </a:endParaRPr>
          </a:p>
          <a:p>
            <a:pPr eaLnBrk="0" hangingPunct="0">
              <a:lnSpc>
                <a:spcPct val="105000"/>
              </a:lnSpc>
            </a:pP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a</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a:solidFill>
                  <a:schemeClr val="tx2"/>
                </a:solidFill>
                <a:latin typeface="Times New Roman" panose="02020603050405020304" pitchFamily="18" charset="0"/>
                <a:ea typeface="仿宋_GB2312" pitchFamily="49" charset="-122"/>
              </a:rPr>
              <a:t>n</a:t>
            </a:r>
            <a:r>
              <a:rPr kumimoji="1" lang="en-US" altLang="zh-CN" sz="2800" dirty="0">
                <a:solidFill>
                  <a:schemeClr val="tx2"/>
                </a:solidFill>
                <a:latin typeface="仿宋_GB2312" pitchFamily="49" charset="-122"/>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1] =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[0].</a:t>
            </a:r>
            <a:r>
              <a:rPr kumimoji="1" lang="en-US" altLang="zh-CN" sz="2800" i="1" dirty="0">
                <a:solidFill>
                  <a:schemeClr val="tx2"/>
                </a:solidFill>
                <a:latin typeface="Times New Roman" panose="02020603050405020304" pitchFamily="18" charset="0"/>
                <a:ea typeface="仿宋_GB2312" pitchFamily="49" charset="-122"/>
              </a:rPr>
              <a:t>data</a:t>
            </a:r>
            <a:r>
              <a:rPr kumimoji="1" lang="en-US" altLang="zh-CN" sz="2800" b="1" dirty="0">
                <a:solidFill>
                  <a:schemeClr val="tx2"/>
                </a:solidFill>
                <a:latin typeface="Times New Roman" panose="02020603050405020304" pitchFamily="18" charset="0"/>
                <a:ea typeface="仿宋_GB2312" pitchFamily="49" charset="-122"/>
              </a:rPr>
              <a:t>;       </a:t>
            </a:r>
            <a:endParaRPr kumimoji="1" lang="en-US" altLang="zh-CN" sz="2800" dirty="0">
              <a:solidFill>
                <a:schemeClr val="tx2"/>
              </a:solidFill>
              <a:latin typeface="Times New Roman" panose="02020603050405020304" pitchFamily="18" charset="0"/>
              <a:ea typeface="仿宋_GB2312" pitchFamily="49" charset="-122"/>
            </a:endParaRPr>
          </a:p>
          <a:p>
            <a:pPr eaLnBrk="0" hangingPunct="0">
              <a:lnSpc>
                <a:spcPct val="105000"/>
              </a:lnSpc>
            </a:pPr>
            <a:r>
              <a:rPr kumimoji="1" lang="en-US" altLang="zh-CN" sz="2800" b="1" dirty="0">
                <a:solidFill>
                  <a:schemeClr val="tx2"/>
                </a:solidFill>
                <a:latin typeface="Times New Roman" panose="02020603050405020304" pitchFamily="18" charset="0"/>
                <a:ea typeface="仿宋_GB2312" pitchFamily="49" charset="-122"/>
              </a:rPr>
              <a:t>}</a:t>
            </a:r>
            <a:endParaRPr kumimoji="1" lang="en-US" altLang="zh-CN" sz="2800" dirty="0">
              <a:solidFill>
                <a:schemeClr val="tx2"/>
              </a:solidFill>
              <a:latin typeface="Times New Roman" panose="02020603050405020304" pitchFamily="18" charset="0"/>
              <a:ea typeface="仿宋_GB2312" pitchFamily="49" charset="-122"/>
            </a:endParaRPr>
          </a:p>
          <a:p>
            <a:pPr eaLnBrk="0" hangingPunct="0">
              <a:lnSpc>
                <a:spcPct val="65000"/>
              </a:lnSpc>
            </a:pPr>
            <a:endParaRPr kumimoji="1" lang="en-US" altLang="zh-CN" sz="2800" dirty="0">
              <a:solidFill>
                <a:schemeClr val="tx2"/>
              </a:solidFill>
              <a:latin typeface="Times New Roman" panose="02020603050405020304" pitchFamily="18" charset="0"/>
              <a:ea typeface="仿宋_GB2312" pitchFamily="49" charset="-122"/>
            </a:endParaRPr>
          </a:p>
          <a:p>
            <a:pPr>
              <a:lnSpc>
                <a:spcPct val="105000"/>
              </a:lnSpc>
            </a:pPr>
            <a:r>
              <a:rPr kumimoji="1" lang="zh-CN" altLang="en-US" sz="3200" b="1" dirty="0">
                <a:latin typeface="Times New Roman" panose="02020603050405020304" pitchFamily="18" charset="0"/>
                <a:ea typeface="仿宋_GB2312" pitchFamily="49" charset="-122"/>
              </a:rPr>
              <a:t>锦标赛排序中的调整算法	</a:t>
            </a:r>
            <a:endParaRPr kumimoji="1" lang="zh-CN" altLang="en-US" sz="3200" b="1" dirty="0">
              <a:solidFill>
                <a:schemeClr val="tx2"/>
              </a:solidFill>
              <a:latin typeface="Times New Roman" panose="02020603050405020304" pitchFamily="18" charset="0"/>
              <a:ea typeface="仿宋_GB2312" pitchFamily="49" charset="-122"/>
            </a:endParaRPr>
          </a:p>
          <a:p>
            <a:pPr eaLnBrk="0" hangingPunct="0">
              <a:lnSpc>
                <a:spcPct val="45000"/>
              </a:lnSpc>
            </a:pPr>
            <a:endParaRPr kumimoji="1" lang="zh-CN" altLang="en-US" sz="3200" b="1" dirty="0">
              <a:solidFill>
                <a:schemeClr val="tx2"/>
              </a:solidFill>
              <a:latin typeface="Times New Roman" panose="02020603050405020304" pitchFamily="18" charset="0"/>
              <a:ea typeface="仿宋_GB2312" pitchFamily="49" charset="-122"/>
            </a:endParaRPr>
          </a:p>
          <a:p>
            <a:pPr eaLnBrk="0" hangingPunct="0">
              <a:lnSpc>
                <a:spcPct val="105000"/>
              </a:lnSpc>
            </a:pPr>
            <a:r>
              <a:rPr kumimoji="1" lang="en-US" altLang="zh-CN" sz="2800" b="1" dirty="0">
                <a:solidFill>
                  <a:schemeClr val="tx2"/>
                </a:solidFill>
                <a:latin typeface="Times New Roman" panose="02020603050405020304" pitchFamily="18" charset="0"/>
                <a:ea typeface="仿宋_GB2312" pitchFamily="49" charset="-122"/>
              </a:rPr>
              <a:t>template &lt;class Type&gt; </a:t>
            </a:r>
          </a:p>
          <a:p>
            <a:pPr eaLnBrk="0" hangingPunct="0">
              <a:lnSpc>
                <a:spcPct val="105000"/>
              </a:lnSpc>
            </a:pPr>
            <a:r>
              <a:rPr kumimoji="1" lang="en-US" altLang="zh-CN" sz="2800" b="1" dirty="0">
                <a:solidFill>
                  <a:schemeClr val="tx2"/>
                </a:solidFill>
                <a:effectLst/>
                <a:latin typeface="Times New Roman" panose="02020603050405020304" pitchFamily="18" charset="0"/>
                <a:ea typeface="仿宋_GB2312" pitchFamily="49" charset="-122"/>
              </a:rPr>
              <a:t>void </a:t>
            </a:r>
            <a:r>
              <a:rPr kumimoji="1" lang="en-US" altLang="zh-CN" sz="2800" i="1" dirty="0" err="1">
                <a:solidFill>
                  <a:schemeClr val="tx2"/>
                </a:solidFill>
                <a:effectLst/>
                <a:latin typeface="Times New Roman" panose="02020603050405020304" pitchFamily="18" charset="0"/>
                <a:ea typeface="仿宋_GB2312" pitchFamily="49" charset="-122"/>
              </a:rPr>
              <a:t>UpdateTree</a:t>
            </a:r>
            <a:r>
              <a:rPr kumimoji="1" lang="en-US" altLang="zh-CN" sz="2800" i="1" dirty="0">
                <a:solidFill>
                  <a:schemeClr val="tx2"/>
                </a:solidFill>
                <a:effectLst/>
                <a:latin typeface="Times New Roman" panose="02020603050405020304" pitchFamily="18" charset="0"/>
                <a:ea typeface="仿宋_GB2312" pitchFamily="49" charset="-122"/>
              </a:rPr>
              <a:t> </a:t>
            </a:r>
            <a:r>
              <a:rPr kumimoji="1" lang="en-US" altLang="zh-CN" sz="2800" dirty="0">
                <a:solidFill>
                  <a:schemeClr val="tx2"/>
                </a:solidFill>
                <a:effectLst/>
                <a:latin typeface="Times New Roman" panose="02020603050405020304" pitchFamily="18" charset="0"/>
                <a:ea typeface="仿宋_GB2312" pitchFamily="49" charset="-122"/>
              </a:rPr>
              <a:t>( </a:t>
            </a:r>
            <a:r>
              <a:rPr kumimoji="1" lang="en-US" altLang="zh-CN" sz="2800" i="1" dirty="0" err="1">
                <a:solidFill>
                  <a:schemeClr val="tx2"/>
                </a:solidFill>
                <a:effectLst/>
                <a:latin typeface="Times New Roman" panose="02020603050405020304" pitchFamily="18" charset="0"/>
                <a:ea typeface="仿宋_GB2312" pitchFamily="49" charset="-122"/>
              </a:rPr>
              <a:t>DataNode</a:t>
            </a:r>
            <a:r>
              <a:rPr kumimoji="1" lang="en-US" altLang="zh-CN" sz="2800" b="1" dirty="0">
                <a:solidFill>
                  <a:schemeClr val="tx2"/>
                </a:solidFill>
                <a:effectLst/>
                <a:latin typeface="Times New Roman" panose="02020603050405020304" pitchFamily="18" charset="0"/>
                <a:ea typeface="仿宋_GB2312" pitchFamily="49" charset="-122"/>
              </a:rPr>
              <a:t>&lt;Type&gt;</a:t>
            </a:r>
            <a:r>
              <a:rPr kumimoji="1" lang="en-US" altLang="zh-CN" sz="2800" dirty="0">
                <a:solidFill>
                  <a:schemeClr val="tx2"/>
                </a:solidFill>
                <a:effectLst/>
                <a:latin typeface="Times New Roman" panose="02020603050405020304" pitchFamily="18" charset="0"/>
                <a:ea typeface="仿宋_GB2312" pitchFamily="49" charset="-122"/>
              </a:rPr>
              <a:t> *</a:t>
            </a:r>
            <a:r>
              <a:rPr kumimoji="1" lang="en-US" altLang="zh-CN" sz="2800" i="1" dirty="0">
                <a:solidFill>
                  <a:schemeClr val="tx2"/>
                </a:solidFill>
                <a:effectLst/>
                <a:latin typeface="Times New Roman" panose="02020603050405020304" pitchFamily="18" charset="0"/>
                <a:ea typeface="仿宋_GB2312" pitchFamily="49" charset="-122"/>
              </a:rPr>
              <a:t>tree</a:t>
            </a:r>
            <a:r>
              <a:rPr kumimoji="1" lang="en-US" altLang="zh-CN" sz="2800" dirty="0">
                <a:solidFill>
                  <a:schemeClr val="tx2"/>
                </a:solidFill>
                <a:effectLst/>
                <a:latin typeface="Times New Roman" panose="02020603050405020304" pitchFamily="18" charset="0"/>
                <a:ea typeface="仿宋_GB2312" pitchFamily="49" charset="-122"/>
              </a:rPr>
              <a:t>, </a:t>
            </a:r>
            <a:r>
              <a:rPr kumimoji="1" lang="en-US" altLang="zh-CN" sz="2800" b="1" dirty="0" err="1">
                <a:solidFill>
                  <a:schemeClr val="tx2"/>
                </a:solidFill>
                <a:effectLst/>
                <a:latin typeface="Times New Roman" panose="02020603050405020304" pitchFamily="18" charset="0"/>
                <a:ea typeface="仿宋_GB2312" pitchFamily="49" charset="-122"/>
              </a:rPr>
              <a:t>int</a:t>
            </a:r>
            <a:r>
              <a:rPr kumimoji="1" lang="en-US" altLang="zh-CN" sz="2800" b="1" dirty="0">
                <a:solidFill>
                  <a:schemeClr val="tx2"/>
                </a:solidFill>
                <a:effectLst/>
                <a:latin typeface="Times New Roman" panose="02020603050405020304" pitchFamily="18" charset="0"/>
                <a:ea typeface="仿宋_GB2312" pitchFamily="49" charset="-122"/>
              </a:rPr>
              <a:t> </a:t>
            </a:r>
            <a:r>
              <a:rPr kumimoji="1" lang="en-US" altLang="zh-CN" sz="2800" i="1" dirty="0" err="1">
                <a:solidFill>
                  <a:schemeClr val="tx2"/>
                </a:solidFill>
                <a:effectLst/>
                <a:latin typeface="Times New Roman" panose="02020603050405020304" pitchFamily="18" charset="0"/>
                <a:ea typeface="仿宋_GB2312" pitchFamily="49" charset="-122"/>
              </a:rPr>
              <a:t>i</a:t>
            </a:r>
            <a:r>
              <a:rPr kumimoji="1" lang="en-US" altLang="zh-CN" sz="2800" dirty="0">
                <a:solidFill>
                  <a:schemeClr val="tx2"/>
                </a:solidFill>
                <a:effectLst/>
                <a:latin typeface="Times New Roman" panose="02020603050405020304" pitchFamily="18" charset="0"/>
                <a:ea typeface="仿宋_GB2312" pitchFamily="49" charset="-122"/>
              </a:rPr>
              <a:t> )</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a:t>
            </a:r>
          </a:p>
          <a:p>
            <a:pPr eaLnBrk="0" hangingPunct="0">
              <a:lnSpc>
                <a:spcPct val="105000"/>
              </a:lnSpc>
            </a:pP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if</a:t>
            </a:r>
            <a:r>
              <a:rPr kumimoji="1" lang="en-US" altLang="zh-CN" sz="2800" dirty="0">
                <a:solidFill>
                  <a:schemeClr val="tx2"/>
                </a:solidFill>
                <a:latin typeface="Times New Roman" panose="02020603050405020304" pitchFamily="18" charset="0"/>
                <a:ea typeface="仿宋_GB2312" pitchFamily="49" charset="-122"/>
              </a:rPr>
              <a:t> ( </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i="1" dirty="0">
                <a:solidFill>
                  <a:schemeClr val="tx2"/>
                </a:solidFill>
                <a:latin typeface="Times New Roman" panose="02020603050405020304" pitchFamily="18" charset="0"/>
                <a:ea typeface="仿宋_GB2312" pitchFamily="49" charset="-122"/>
              </a:rPr>
              <a:t> </a:t>
            </a:r>
            <a:r>
              <a:rPr kumimoji="1" lang="en-US" altLang="zh-CN" sz="2800" dirty="0">
                <a:solidFill>
                  <a:schemeClr val="tx2"/>
                </a:solidFill>
                <a:latin typeface="Times New Roman" panose="02020603050405020304" pitchFamily="18" charset="0"/>
                <a:ea typeface="仿宋_GB2312" pitchFamily="49" charset="-122"/>
              </a:rPr>
              <a:t>% 2 </a:t>
            </a:r>
            <a:r>
              <a:rPr kumimoji="1" lang="en-US" altLang="zh-CN" sz="2800" i="1" dirty="0">
                <a:solidFill>
                  <a:schemeClr val="tx2"/>
                </a:solidFill>
                <a:latin typeface="Times New Roman" panose="02020603050405020304" pitchFamily="18" charset="0"/>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 0 )</a:t>
            </a:r>
          </a:p>
          <a:p>
            <a:pPr eaLnBrk="0" hangingPunct="0">
              <a:lnSpc>
                <a:spcPct val="105000"/>
              </a:lnSpc>
            </a:pP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仿宋_GB2312" pitchFamily="49" charset="-122"/>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1)/2] =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仿宋_GB2312" pitchFamily="49" charset="-122"/>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1]</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en-US" altLang="zh-CN" sz="2800" b="1" i="1" dirty="0" err="1">
                <a:solidFill>
                  <a:srgbClr val="0000FF"/>
                </a:solidFill>
                <a:latin typeface="Times New Roman" panose="02020603050405020304" pitchFamily="18" charset="0"/>
                <a:ea typeface="仿宋_GB2312" pitchFamily="49" charset="-122"/>
              </a:rPr>
              <a:t>i</a:t>
            </a:r>
            <a:r>
              <a:rPr kumimoji="1" lang="zh-CN" altLang="en-US" sz="2800" b="1" dirty="0">
                <a:solidFill>
                  <a:srgbClr val="0000FF"/>
                </a:solidFill>
                <a:latin typeface="Times New Roman" panose="02020603050405020304" pitchFamily="18" charset="0"/>
                <a:ea typeface="仿宋_GB2312" pitchFamily="49" charset="-122"/>
              </a:rPr>
              <a:t>偶数</a:t>
            </a:r>
            <a:r>
              <a:rPr kumimoji="1" lang="en-US" altLang="zh-CN" sz="2800" b="1" dirty="0">
                <a:solidFill>
                  <a:srgbClr val="0000FF"/>
                </a:solidFill>
                <a:latin typeface="Times New Roman" panose="02020603050405020304" pitchFamily="18" charset="0"/>
                <a:ea typeface="仿宋_GB2312" pitchFamily="49" charset="-122"/>
              </a:rPr>
              <a:t>, </a:t>
            </a:r>
            <a:r>
              <a:rPr kumimoji="1" lang="zh-CN" altLang="en-US" sz="2800" b="1" dirty="0">
                <a:solidFill>
                  <a:srgbClr val="0000FF"/>
                </a:solidFill>
                <a:latin typeface="Times New Roman" panose="02020603050405020304" pitchFamily="18" charset="0"/>
                <a:ea typeface="仿宋_GB2312" pitchFamily="49" charset="-122"/>
              </a:rPr>
              <a:t>对手左结点</a:t>
            </a:r>
            <a:endParaRPr kumimoji="1" lang="zh-CN" altLang="en-US" sz="2800" dirty="0">
              <a:solidFill>
                <a:schemeClr val="tx2"/>
              </a:solidFill>
              <a:latin typeface="Times New Roman" panose="02020603050405020304" pitchFamily="18" charset="0"/>
              <a:ea typeface="仿宋_GB2312" pitchFamily="49" charset="-122"/>
            </a:endParaRPr>
          </a:p>
          <a:p>
            <a:pPr eaLnBrk="0" hangingPunct="0">
              <a:lnSpc>
                <a:spcPct val="105000"/>
              </a:lnSpc>
            </a:pPr>
            <a:r>
              <a:rPr kumimoji="1" lang="zh-CN" altLang="en-US"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else</a:t>
            </a:r>
          </a:p>
          <a:p>
            <a:pPr eaLnBrk="0" hangingPunct="0">
              <a:lnSpc>
                <a:spcPct val="105000"/>
              </a:lnSpc>
            </a:pP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仿宋_GB2312" pitchFamily="49" charset="-122"/>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1)/2] =</a:t>
            </a:r>
            <a:r>
              <a:rPr kumimoji="1" lang="en-US" altLang="zh-CN" sz="2800" i="1" dirty="0">
                <a:solidFill>
                  <a:schemeClr val="tx2"/>
                </a:solidFill>
                <a:latin typeface="Times New Roman" panose="02020603050405020304" pitchFamily="18" charset="0"/>
                <a:ea typeface="仿宋_GB2312" pitchFamily="49" charset="-122"/>
              </a:rPr>
              <a:t> tree</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Times New Roman" panose="02020603050405020304" pitchFamily="18" charset="0"/>
                <a:ea typeface="仿宋_GB2312" pitchFamily="49" charset="-122"/>
              </a:rPr>
              <a:t>+1]</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en-US" altLang="zh-CN" sz="2800" b="1" i="1" dirty="0" err="1">
                <a:solidFill>
                  <a:srgbClr val="0000FF"/>
                </a:solidFill>
                <a:latin typeface="Times New Roman" panose="02020603050405020304" pitchFamily="18" charset="0"/>
                <a:ea typeface="仿宋_GB2312" pitchFamily="49" charset="-122"/>
              </a:rPr>
              <a:t>i</a:t>
            </a:r>
            <a:r>
              <a:rPr kumimoji="1" lang="zh-CN" altLang="en-US" sz="2800" b="1" dirty="0">
                <a:solidFill>
                  <a:srgbClr val="0000FF"/>
                </a:solidFill>
                <a:latin typeface="Times New Roman" panose="02020603050405020304" pitchFamily="18" charset="0"/>
                <a:ea typeface="仿宋_GB2312" pitchFamily="49" charset="-122"/>
              </a:rPr>
              <a:t>奇数</a:t>
            </a:r>
            <a:r>
              <a:rPr kumimoji="1" lang="en-US" altLang="zh-CN" sz="2800" b="1" dirty="0">
                <a:solidFill>
                  <a:srgbClr val="0000FF"/>
                </a:solidFill>
                <a:latin typeface="Times New Roman" panose="02020603050405020304" pitchFamily="18" charset="0"/>
                <a:ea typeface="仿宋_GB2312" pitchFamily="49" charset="-122"/>
              </a:rPr>
              <a:t>, </a:t>
            </a:r>
            <a:r>
              <a:rPr kumimoji="1" lang="zh-CN" altLang="en-US" sz="2800" b="1" dirty="0">
                <a:solidFill>
                  <a:srgbClr val="0000FF"/>
                </a:solidFill>
                <a:latin typeface="Times New Roman" panose="02020603050405020304" pitchFamily="18" charset="0"/>
                <a:ea typeface="仿宋_GB2312" pitchFamily="49" charset="-122"/>
              </a:rPr>
              <a:t>对手右结点</a:t>
            </a:r>
            <a:endParaRPr kumimoji="1" lang="zh-CN" altLang="en-US" sz="2800" b="1" dirty="0">
              <a:latin typeface="Times New Roman" panose="02020603050405020304" pitchFamily="18" charset="0"/>
              <a:ea typeface="仿宋_GB2312" pitchFamily="49" charset="-122"/>
            </a:endParaRPr>
          </a:p>
          <a:p>
            <a:pPr eaLnBrk="0" hangingPunct="0">
              <a:lnSpc>
                <a:spcPct val="105000"/>
              </a:lnSpc>
            </a:pPr>
            <a:r>
              <a:rPr kumimoji="1" lang="zh-CN" altLang="en-US" sz="2800" b="1" dirty="0">
                <a:latin typeface="Times New Roman" panose="02020603050405020304" pitchFamily="18" charset="0"/>
                <a:ea typeface="仿宋_GB2312" pitchFamily="49" charset="-122"/>
              </a:rPr>
              <a:t> </a:t>
            </a:r>
            <a:r>
              <a:rPr kumimoji="1" lang="zh-CN" altLang="en-US" sz="2800"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i="1" dirty="0">
                <a:solidFill>
                  <a:schemeClr val="tx2"/>
                </a:solidFill>
                <a:latin typeface="Times New Roman" panose="02020603050405020304" pitchFamily="18" charset="0"/>
                <a:ea typeface="仿宋_GB2312" pitchFamily="49" charset="-122"/>
              </a:rPr>
              <a:t> </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仿宋_GB2312" pitchFamily="49" charset="-122"/>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1) / 2</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向上调整</a:t>
            </a:r>
            <a:r>
              <a:rPr kumimoji="1" lang="zh-CN" altLang="en-US" sz="2800" dirty="0">
                <a:solidFill>
                  <a:schemeClr val="tx2"/>
                </a:solidFill>
                <a:latin typeface="Times New Roman" panose="02020603050405020304" pitchFamily="18" charset="0"/>
                <a:ea typeface="宋体" panose="02010600030101010101" pitchFamily="2" charset="-122"/>
              </a:rPr>
              <a:t>    </a:t>
            </a:r>
            <a:endParaRPr kumimoji="1" lang="zh-CN" altLang="en-US" sz="2800" dirty="0">
              <a:latin typeface="Times New Roman" panose="02020603050405020304" pitchFamily="18" charset="0"/>
              <a:ea typeface="宋体" panose="02010600030101010101" pitchFamily="2" charset="-122"/>
            </a:endParaRPr>
          </a:p>
        </p:txBody>
      </p:sp>
      <p:sp>
        <p:nvSpPr>
          <p:cNvPr id="236547" name="Rectangle 3"/>
          <p:cNvSpPr>
            <a:spLocks noChangeArrowheads="1"/>
          </p:cNvSpPr>
          <p:nvPr/>
        </p:nvSpPr>
        <p:spPr bwMode="auto">
          <a:xfrm>
            <a:off x="996950" y="467360"/>
            <a:ext cx="1858963" cy="47498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cxnSp>
        <p:nvCxnSpPr>
          <p:cNvPr id="236548" name="AutoShape 4"/>
          <p:cNvCxnSpPr>
            <a:cxnSpLocks noChangeShapeType="1"/>
            <a:stCxn id="236547" idx="1"/>
            <a:endCxn id="236549" idx="1"/>
          </p:cNvCxnSpPr>
          <p:nvPr/>
        </p:nvCxnSpPr>
        <p:spPr bwMode="auto">
          <a:xfrm rot="10800000" flipV="1">
            <a:off x="344805" y="704850"/>
            <a:ext cx="652145" cy="3249930"/>
          </a:xfrm>
          <a:prstGeom prst="bentConnector3">
            <a:avLst>
              <a:gd name="adj1" fmla="val 136514"/>
            </a:avLst>
          </a:prstGeom>
          <a:noFill/>
          <a:ln w="38100">
            <a:solidFill>
              <a:srgbClr val="FF33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ChangeArrowheads="1"/>
          </p:cNvSpPr>
          <p:nvPr/>
        </p:nvSpPr>
        <p:spPr bwMode="auto">
          <a:xfrm>
            <a:off x="120650" y="147638"/>
            <a:ext cx="8772525" cy="659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lnSpc>
                <a:spcPct val="95000"/>
              </a:lnSpc>
            </a:pPr>
            <a:r>
              <a:rPr kumimoji="1" lang="en-US" altLang="zh-CN" sz="2800" b="1" dirty="0">
                <a:solidFill>
                  <a:schemeClr val="tx2"/>
                </a:solidFill>
                <a:latin typeface="Times New Roman" panose="02020603050405020304" pitchFamily="18" charset="0"/>
                <a:ea typeface="宋体" panose="02010600030101010101" pitchFamily="2" charset="-122"/>
              </a:rPr>
              <a:t>    while </a:t>
            </a: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err="1">
                <a:solidFill>
                  <a:schemeClr val="tx2"/>
                </a:solidFill>
                <a:latin typeface="Times New Roman" panose="02020603050405020304" pitchFamily="18" charset="0"/>
                <a:ea typeface="宋体" panose="02010600030101010101" pitchFamily="2" charset="-122"/>
              </a:rPr>
              <a:t>i</a:t>
            </a:r>
            <a:r>
              <a:rPr kumimoji="1" lang="en-US" altLang="zh-CN" sz="2800" i="1" dirty="0">
                <a:solidFill>
                  <a:schemeClr val="tx2"/>
                </a:solidFill>
                <a:latin typeface="Times New Roman" panose="02020603050405020304" pitchFamily="18" charset="0"/>
                <a:ea typeface="宋体" panose="02010600030101010101" pitchFamily="2" charset="-122"/>
              </a:rPr>
              <a:t> </a:t>
            </a: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rgbClr val="0000FF"/>
                </a:solidFill>
                <a:latin typeface="Times New Roman" panose="02020603050405020304" pitchFamily="18" charset="0"/>
                <a:ea typeface="隶书" panose="02010509060101010101" pitchFamily="49" charset="-122"/>
              </a:rPr>
              <a:t>//</a:t>
            </a:r>
            <a:r>
              <a:rPr kumimoji="1" lang="zh-CN" altLang="en-US" sz="2800" b="1" dirty="0">
                <a:solidFill>
                  <a:srgbClr val="0000FF"/>
                </a:solidFill>
                <a:latin typeface="Times New Roman" panose="02020603050405020304" pitchFamily="18" charset="0"/>
                <a:ea typeface="仿宋_GB2312" pitchFamily="49" charset="-122"/>
              </a:rPr>
              <a:t>直到</a:t>
            </a:r>
            <a:r>
              <a:rPr kumimoji="1" lang="zh-CN" altLang="en-US" sz="2800" b="1" dirty="0">
                <a:solidFill>
                  <a:srgbClr val="0000FF"/>
                </a:solidFill>
                <a:latin typeface="Times New Roman" panose="02020603050405020304" pitchFamily="18" charset="0"/>
                <a:ea typeface="隶书" panose="02010509060101010101" pitchFamily="49" charset="-122"/>
              </a:rPr>
              <a:t> </a:t>
            </a:r>
            <a:r>
              <a:rPr kumimoji="1" lang="en-US" altLang="zh-CN" sz="2800" b="1" i="1" dirty="0" err="1">
                <a:solidFill>
                  <a:srgbClr val="0000FF"/>
                </a:solidFill>
                <a:latin typeface="Times New Roman" panose="02020603050405020304" pitchFamily="18" charset="0"/>
                <a:ea typeface="隶书" panose="02010509060101010101" pitchFamily="49" charset="-122"/>
              </a:rPr>
              <a:t>i</a:t>
            </a:r>
            <a:r>
              <a:rPr kumimoji="1" lang="en-US" altLang="zh-CN" sz="2800" b="1" dirty="0">
                <a:solidFill>
                  <a:srgbClr val="0000FF"/>
                </a:solidFill>
                <a:latin typeface="Times New Roman" panose="02020603050405020304" pitchFamily="18" charset="0"/>
                <a:ea typeface="隶书" panose="02010509060101010101" pitchFamily="49" charset="-122"/>
              </a:rPr>
              <a:t>==0</a:t>
            </a:r>
            <a:endParaRPr kumimoji="1" lang="en-US" altLang="zh-CN" sz="2800" dirty="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if</a:t>
            </a:r>
            <a:r>
              <a:rPr kumimoji="1" lang="en-US" altLang="zh-CN" sz="2800" dirty="0">
                <a:solidFill>
                  <a:schemeClr val="tx2"/>
                </a:solidFill>
                <a:latin typeface="Times New Roman" panose="02020603050405020304" pitchFamily="18" charset="0"/>
                <a:ea typeface="宋体" panose="02010600030101010101" pitchFamily="2" charset="-122"/>
              </a:rPr>
              <a:t> ( </a:t>
            </a:r>
            <a:r>
              <a:rPr kumimoji="1" lang="en-US" altLang="zh-CN" sz="2800" i="1" dirty="0" err="1">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Times New Roman" panose="02020603050405020304" pitchFamily="18" charset="0"/>
                <a:ea typeface="宋体" panose="02010600030101010101" pitchFamily="2" charset="-122"/>
              </a:rPr>
              <a:t> %2 </a:t>
            </a:r>
            <a:r>
              <a:rPr kumimoji="1" lang="en-US" altLang="zh-CN" sz="2800" i="1" dirty="0">
                <a:solidFill>
                  <a:schemeClr val="tx2"/>
                </a:solidFill>
                <a:latin typeface="Times New Roman" panose="02020603050405020304" pitchFamily="18" charset="0"/>
                <a:ea typeface="宋体" panose="02010600030101010101" pitchFamily="2" charset="-122"/>
              </a:rPr>
              <a:t>==</a:t>
            </a:r>
            <a:r>
              <a:rPr kumimoji="1" lang="en-US" altLang="zh-CN" sz="2800" dirty="0">
                <a:solidFill>
                  <a:schemeClr val="tx2"/>
                </a:solidFill>
                <a:latin typeface="Times New Roman" panose="02020603050405020304" pitchFamily="18" charset="0"/>
                <a:ea typeface="宋体" panose="02010600030101010101" pitchFamily="2" charset="-122"/>
              </a:rPr>
              <a:t> 0) </a:t>
            </a:r>
            <a:r>
              <a:rPr kumimoji="1" lang="en-US" altLang="zh-CN" sz="2800" i="1" dirty="0">
                <a:solidFill>
                  <a:schemeClr val="tx2"/>
                </a:solidFill>
                <a:latin typeface="Times New Roman" panose="02020603050405020304" pitchFamily="18" charset="0"/>
                <a:ea typeface="宋体" panose="02010600030101010101" pitchFamily="2" charset="-122"/>
              </a:rPr>
              <a:t>j</a:t>
            </a:r>
            <a:r>
              <a:rPr kumimoji="1" lang="en-US" altLang="zh-CN" sz="2800" dirty="0">
                <a:solidFill>
                  <a:schemeClr val="tx2"/>
                </a:solidFill>
                <a:latin typeface="Times New Roman" panose="02020603050405020304" pitchFamily="18" charset="0"/>
                <a:ea typeface="宋体" panose="02010600030101010101" pitchFamily="2" charset="-122"/>
              </a:rPr>
              <a:t> = </a:t>
            </a:r>
            <a:r>
              <a:rPr kumimoji="1" lang="en-US" altLang="zh-CN" sz="2800" i="1" dirty="0">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隶书" panose="02010509060101010101" pitchFamily="49" charset="-122"/>
                <a:ea typeface="隶书" panose="02010509060101010101" pitchFamily="49" charset="-122"/>
              </a:rPr>
              <a:t>-</a:t>
            </a:r>
            <a:r>
              <a:rPr kumimoji="1" lang="en-US" altLang="zh-CN" sz="2800" dirty="0">
                <a:solidFill>
                  <a:schemeClr val="tx2"/>
                </a:solidFill>
                <a:latin typeface="Times New Roman" panose="02020603050405020304" pitchFamily="18" charset="0"/>
                <a:ea typeface="宋体" panose="02010600030101010101" pitchFamily="2" charset="-122"/>
              </a:rPr>
              <a:t>1</a:t>
            </a:r>
            <a:r>
              <a:rPr kumimoji="1" lang="en-US" altLang="zh-CN" sz="2800" b="1" dirty="0">
                <a:solidFill>
                  <a:schemeClr val="tx2"/>
                </a:solidFill>
                <a:latin typeface="Times New Roman" panose="02020603050405020304" pitchFamily="18" charset="0"/>
                <a:ea typeface="宋体" panose="02010600030101010101" pitchFamily="2" charset="-122"/>
              </a:rPr>
              <a:t>;</a:t>
            </a:r>
          </a:p>
          <a:p>
            <a:pPr eaLnBrk="0" hangingPunct="0">
              <a:lnSpc>
                <a:spcPct val="95000"/>
              </a:lnSpc>
            </a:pPr>
            <a:r>
              <a:rPr kumimoji="1" lang="en-US" altLang="zh-CN" sz="2800" b="1" dirty="0">
                <a:solidFill>
                  <a:schemeClr val="tx2"/>
                </a:solidFill>
                <a:latin typeface="Times New Roman" panose="02020603050405020304" pitchFamily="18" charset="0"/>
                <a:ea typeface="宋体" panose="02010600030101010101" pitchFamily="2" charset="-122"/>
              </a:rPr>
              <a:t>        </a:t>
            </a: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else</a:t>
            </a: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a:solidFill>
                  <a:schemeClr val="tx2"/>
                </a:solidFill>
                <a:latin typeface="Times New Roman" panose="02020603050405020304" pitchFamily="18" charset="0"/>
                <a:ea typeface="宋体" panose="02010600030101010101" pitchFamily="2" charset="-122"/>
              </a:rPr>
              <a:t>j</a:t>
            </a:r>
            <a:r>
              <a:rPr kumimoji="1" lang="en-US" altLang="zh-CN" sz="2800" dirty="0">
                <a:solidFill>
                  <a:schemeClr val="tx2"/>
                </a:solidFill>
                <a:latin typeface="Times New Roman" panose="02020603050405020304" pitchFamily="18" charset="0"/>
                <a:ea typeface="宋体" panose="02010600030101010101" pitchFamily="2" charset="-122"/>
              </a:rPr>
              <a:t> = </a:t>
            </a:r>
            <a:r>
              <a:rPr kumimoji="1" lang="en-US" altLang="zh-CN" sz="2800" i="1" dirty="0">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Times New Roman" panose="02020603050405020304" pitchFamily="18" charset="0"/>
                <a:ea typeface="宋体" panose="02010600030101010101" pitchFamily="2" charset="-122"/>
              </a:rPr>
              <a:t>+1</a:t>
            </a:r>
            <a:r>
              <a:rPr kumimoji="1" lang="en-US" altLang="zh-CN" sz="2800" b="1" dirty="0">
                <a:solidFill>
                  <a:schemeClr val="tx2"/>
                </a:solidFill>
                <a:latin typeface="Times New Roman" panose="02020603050405020304" pitchFamily="18" charset="0"/>
                <a:ea typeface="宋体" panose="02010600030101010101" pitchFamily="2" charset="-122"/>
              </a:rPr>
              <a:t>;</a:t>
            </a:r>
            <a:endParaRPr kumimoji="1" lang="en-US" altLang="zh-CN" sz="2800" dirty="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if </a:t>
            </a: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err="1">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active</a:t>
            </a: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a:t>
            </a: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j</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active </a:t>
            </a:r>
            <a:r>
              <a:rPr kumimoji="1" lang="en-US" altLang="zh-CN" sz="2800" dirty="0">
                <a:solidFill>
                  <a:schemeClr val="tx2"/>
                </a:solidFill>
                <a:latin typeface="Times New Roman" panose="02020603050405020304" pitchFamily="18" charset="0"/>
                <a:ea typeface="宋体" panose="02010600030101010101" pitchFamily="2" charset="-122"/>
              </a:rPr>
              <a:t>)</a:t>
            </a:r>
          </a:p>
          <a:p>
            <a:pPr eaLnBrk="0" hangingPunct="0">
              <a:lnSpc>
                <a:spcPct val="95000"/>
              </a:lnSpc>
            </a:pP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if </a:t>
            </a: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err="1">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active </a:t>
            </a:r>
            <a:r>
              <a:rPr kumimoji="1" lang="en-US" altLang="zh-CN" sz="2800" dirty="0">
                <a:solidFill>
                  <a:schemeClr val="tx2"/>
                </a:solidFill>
                <a:latin typeface="Times New Roman" panose="02020603050405020304" pitchFamily="18" charset="0"/>
                <a:ea typeface="宋体" panose="02010600030101010101" pitchFamily="2" charset="-122"/>
              </a:rPr>
              <a:t>)</a:t>
            </a:r>
          </a:p>
          <a:p>
            <a:pPr eaLnBrk="0" hangingPunct="0">
              <a:lnSpc>
                <a:spcPct val="95000"/>
              </a:lnSpc>
            </a:pP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隶书" panose="02010509060101010101" pitchFamily="49" charset="-122"/>
                <a:ea typeface="隶书" panose="02010509060101010101" pitchFamily="49" charset="-122"/>
              </a:rPr>
              <a:t>-</a:t>
            </a:r>
            <a:r>
              <a:rPr kumimoji="1" lang="en-US" altLang="zh-CN" sz="2800" dirty="0">
                <a:solidFill>
                  <a:schemeClr val="tx2"/>
                </a:solidFill>
                <a:latin typeface="Times New Roman" panose="02020603050405020304" pitchFamily="18" charset="0"/>
                <a:ea typeface="宋体" panose="02010600030101010101" pitchFamily="2" charset="-122"/>
              </a:rPr>
              <a:t>1)/2] =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err="1">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b="1"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en-US" altLang="zh-CN" sz="2800" b="1" i="1" dirty="0" err="1">
                <a:solidFill>
                  <a:srgbClr val="0000FF"/>
                </a:solidFill>
                <a:latin typeface="Times New Roman" panose="02020603050405020304" pitchFamily="18" charset="0"/>
                <a:ea typeface="仿宋_GB2312" pitchFamily="49" charset="-122"/>
              </a:rPr>
              <a:t>i</a:t>
            </a:r>
            <a:r>
              <a:rPr kumimoji="1" lang="zh-CN" altLang="en-US" sz="2800" b="1" dirty="0">
                <a:solidFill>
                  <a:srgbClr val="0000FF"/>
                </a:solidFill>
                <a:latin typeface="Times New Roman" panose="02020603050405020304" pitchFamily="18" charset="0"/>
                <a:ea typeface="仿宋_GB2312" pitchFamily="49" charset="-122"/>
              </a:rPr>
              <a:t>可参选</a:t>
            </a:r>
            <a:r>
              <a:rPr kumimoji="1" lang="en-US" altLang="zh-CN" sz="2800" b="1" dirty="0">
                <a:solidFill>
                  <a:srgbClr val="0000FF"/>
                </a:solidFill>
                <a:latin typeface="Times New Roman" panose="02020603050405020304" pitchFamily="18" charset="0"/>
                <a:ea typeface="仿宋_GB2312" pitchFamily="49" charset="-122"/>
              </a:rPr>
              <a:t>, </a:t>
            </a:r>
            <a:r>
              <a:rPr kumimoji="1" lang="en-US" altLang="zh-CN" sz="2800" b="1" i="1" dirty="0" err="1">
                <a:solidFill>
                  <a:srgbClr val="0000FF"/>
                </a:solidFill>
                <a:latin typeface="Times New Roman" panose="02020603050405020304" pitchFamily="18" charset="0"/>
                <a:ea typeface="仿宋_GB2312" pitchFamily="49" charset="-122"/>
              </a:rPr>
              <a:t>i</a:t>
            </a:r>
            <a:r>
              <a:rPr kumimoji="1" lang="zh-CN" altLang="en-US" sz="2800" b="1" dirty="0">
                <a:solidFill>
                  <a:srgbClr val="0000FF"/>
                </a:solidFill>
                <a:latin typeface="Times New Roman" panose="02020603050405020304" pitchFamily="18" charset="0"/>
                <a:ea typeface="仿宋_GB2312" pitchFamily="49" charset="-122"/>
              </a:rPr>
              <a:t>上</a:t>
            </a:r>
            <a:endParaRPr kumimoji="1" lang="zh-CN" altLang="en-US" sz="2800" b="1" dirty="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zh-CN" altLang="en-US"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else </a:t>
            </a:r>
            <a:r>
              <a:rPr kumimoji="1" lang="en-US" altLang="zh-CN" sz="2800" dirty="0">
                <a:solidFill>
                  <a:schemeClr val="tx2"/>
                </a:solidFill>
                <a:latin typeface="Times New Roman" panose="02020603050405020304" pitchFamily="18" charset="0"/>
                <a:ea typeface="宋体" panose="02010600030101010101" pitchFamily="2" charset="-122"/>
              </a:rPr>
              <a:t> </a:t>
            </a:r>
          </a:p>
          <a:p>
            <a:pPr eaLnBrk="0" hangingPunct="0">
              <a:lnSpc>
                <a:spcPct val="95000"/>
              </a:lnSpc>
            </a:pP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隶书" panose="02010509060101010101" pitchFamily="49" charset="-122"/>
                <a:ea typeface="隶书" panose="02010509060101010101" pitchFamily="49" charset="-122"/>
              </a:rPr>
              <a:t>-</a:t>
            </a:r>
            <a:r>
              <a:rPr kumimoji="1" lang="en-US" altLang="zh-CN" sz="2800" dirty="0">
                <a:solidFill>
                  <a:schemeClr val="tx2"/>
                </a:solidFill>
                <a:latin typeface="Times New Roman" panose="02020603050405020304" pitchFamily="18" charset="0"/>
                <a:ea typeface="宋体" panose="02010600030101010101" pitchFamily="2" charset="-122"/>
              </a:rPr>
              <a:t>1)/2] =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j</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b="1"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否则</a:t>
            </a:r>
            <a:r>
              <a:rPr kumimoji="1" lang="en-US" altLang="zh-CN" sz="2800" b="1" dirty="0">
                <a:solidFill>
                  <a:srgbClr val="0000FF"/>
                </a:solidFill>
                <a:latin typeface="Times New Roman" panose="02020603050405020304" pitchFamily="18" charset="0"/>
                <a:ea typeface="仿宋_GB2312" pitchFamily="49" charset="-122"/>
              </a:rPr>
              <a:t>, </a:t>
            </a:r>
            <a:r>
              <a:rPr kumimoji="1" lang="en-US" altLang="zh-CN" sz="2800" b="1" i="1" dirty="0">
                <a:solidFill>
                  <a:srgbClr val="0000FF"/>
                </a:solidFill>
                <a:latin typeface="Times New Roman" panose="02020603050405020304" pitchFamily="18" charset="0"/>
                <a:ea typeface="仿宋_GB2312" pitchFamily="49" charset="-122"/>
              </a:rPr>
              <a:t>j</a:t>
            </a:r>
            <a:r>
              <a:rPr kumimoji="1" lang="zh-CN" altLang="en-US" sz="2800" b="1" dirty="0">
                <a:solidFill>
                  <a:srgbClr val="0000FF"/>
                </a:solidFill>
                <a:latin typeface="Times New Roman" panose="02020603050405020304" pitchFamily="18" charset="0"/>
                <a:ea typeface="仿宋_GB2312" pitchFamily="49" charset="-122"/>
              </a:rPr>
              <a:t>上</a:t>
            </a:r>
            <a:endParaRPr kumimoji="1" lang="zh-CN" altLang="en-US" sz="2800" b="1" dirty="0">
              <a:latin typeface="Times New Roman" panose="02020603050405020304" pitchFamily="18" charset="0"/>
              <a:ea typeface="隶书" panose="02010509060101010101" pitchFamily="49" charset="-122"/>
            </a:endParaRPr>
          </a:p>
          <a:p>
            <a:pPr eaLnBrk="0" hangingPunct="0">
              <a:lnSpc>
                <a:spcPct val="95000"/>
              </a:lnSpc>
            </a:pPr>
            <a:r>
              <a:rPr kumimoji="1" lang="zh-CN" altLang="en-US" sz="2800" b="1" dirty="0">
                <a:solidFill>
                  <a:schemeClr val="tx2"/>
                </a:solidFill>
                <a:latin typeface="Times New Roman" panose="02020603050405020304" pitchFamily="18" charset="0"/>
                <a:ea typeface="宋体" panose="02010600030101010101" pitchFamily="2" charset="-122"/>
              </a:rPr>
              <a:t>        </a:t>
            </a:r>
            <a:r>
              <a:rPr kumimoji="1" lang="zh-CN" altLang="en-US"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else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两方都可参选</a:t>
            </a:r>
            <a:endParaRPr kumimoji="1" lang="zh-CN" altLang="en-US" sz="2800" dirty="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zh-CN" altLang="en-US"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if </a:t>
            </a: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err="1">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data</a:t>
            </a:r>
            <a:r>
              <a:rPr kumimoji="1" lang="en-US" altLang="zh-CN" sz="2800" dirty="0">
                <a:solidFill>
                  <a:schemeClr val="tx2"/>
                </a:solidFill>
                <a:latin typeface="Times New Roman" panose="02020603050405020304" pitchFamily="18" charset="0"/>
                <a:ea typeface="宋体" panose="02010600030101010101" pitchFamily="2" charset="-122"/>
              </a:rPr>
              <a:t> &lt;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j</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data </a:t>
            </a:r>
            <a:r>
              <a:rPr kumimoji="1" lang="en-US" altLang="zh-CN" sz="2800" dirty="0">
                <a:solidFill>
                  <a:schemeClr val="tx2"/>
                </a:solidFill>
                <a:latin typeface="Times New Roman" panose="02020603050405020304" pitchFamily="18" charset="0"/>
                <a:ea typeface="宋体" panose="02010600030101010101" pitchFamily="2" charset="-122"/>
              </a:rPr>
              <a:t>) </a:t>
            </a:r>
          </a:p>
          <a:p>
            <a:pPr eaLnBrk="0" hangingPunct="0">
              <a:lnSpc>
                <a:spcPct val="95000"/>
              </a:lnSpc>
            </a:pP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隶书" panose="02010509060101010101" pitchFamily="49" charset="-122"/>
                <a:ea typeface="隶书" panose="02010509060101010101" pitchFamily="49" charset="-122"/>
              </a:rPr>
              <a:t>-</a:t>
            </a:r>
            <a:r>
              <a:rPr kumimoji="1" lang="en-US" altLang="zh-CN" sz="2800" dirty="0">
                <a:solidFill>
                  <a:schemeClr val="tx2"/>
                </a:solidFill>
                <a:latin typeface="Times New Roman" panose="02020603050405020304" pitchFamily="18" charset="0"/>
                <a:ea typeface="宋体" panose="02010600030101010101" pitchFamily="2" charset="-122"/>
              </a:rPr>
              <a:t>1)/2] =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err="1">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b="1"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关键码小者上</a:t>
            </a:r>
            <a:endParaRPr kumimoji="1" lang="zh-CN" altLang="en-US" sz="2800" dirty="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zh-CN" altLang="en-US"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else </a:t>
            </a:r>
            <a:r>
              <a:rPr kumimoji="1" lang="en-US" altLang="zh-CN" sz="2800" dirty="0">
                <a:solidFill>
                  <a:schemeClr val="tx2"/>
                </a:solidFill>
                <a:latin typeface="Times New Roman" panose="02020603050405020304" pitchFamily="18" charset="0"/>
                <a:ea typeface="宋体" panose="02010600030101010101" pitchFamily="2" charset="-122"/>
              </a:rPr>
              <a:t> </a:t>
            </a:r>
          </a:p>
          <a:p>
            <a:pPr eaLnBrk="0" hangingPunct="0">
              <a:lnSpc>
                <a:spcPct val="95000"/>
              </a:lnSpc>
            </a:pP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隶书" panose="02010509060101010101" pitchFamily="49" charset="-122"/>
                <a:ea typeface="隶书" panose="02010509060101010101" pitchFamily="49" charset="-122"/>
              </a:rPr>
              <a:t>-</a:t>
            </a:r>
            <a:r>
              <a:rPr kumimoji="1" lang="en-US" altLang="zh-CN" sz="2800" dirty="0">
                <a:solidFill>
                  <a:schemeClr val="tx2"/>
                </a:solidFill>
                <a:latin typeface="Times New Roman" panose="02020603050405020304" pitchFamily="18" charset="0"/>
                <a:ea typeface="宋体" panose="02010600030101010101" pitchFamily="2" charset="-122"/>
              </a:rPr>
              <a:t>1)/2] =</a:t>
            </a:r>
            <a:r>
              <a:rPr kumimoji="1" lang="en-US" altLang="zh-CN" sz="2800" i="1" dirty="0">
                <a:solidFill>
                  <a:schemeClr val="tx2"/>
                </a:solidFill>
                <a:latin typeface="Times New Roman" panose="02020603050405020304" pitchFamily="18" charset="0"/>
                <a:ea typeface="宋体" panose="02010600030101010101" pitchFamily="2" charset="-122"/>
              </a:rPr>
              <a:t> 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j</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b="1" dirty="0">
                <a:solidFill>
                  <a:schemeClr val="tx2"/>
                </a:solidFill>
                <a:latin typeface="Times New Roman" panose="02020603050405020304" pitchFamily="18" charset="0"/>
                <a:ea typeface="宋体" panose="02010600030101010101" pitchFamily="2" charset="-122"/>
              </a:rPr>
              <a:t>;</a:t>
            </a:r>
          </a:p>
          <a:p>
            <a:pPr eaLnBrk="0" hangingPunct="0">
              <a:lnSpc>
                <a:spcPct val="95000"/>
              </a:lnSpc>
            </a:pP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err="1">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Times New Roman" panose="02020603050405020304" pitchFamily="18" charset="0"/>
                <a:ea typeface="宋体" panose="02010600030101010101" pitchFamily="2" charset="-122"/>
              </a:rPr>
              <a:t> = (</a:t>
            </a:r>
            <a:r>
              <a:rPr kumimoji="1" lang="en-US" altLang="zh-CN" sz="2800" i="1" dirty="0">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隶书" panose="02010509060101010101" pitchFamily="49" charset="-122"/>
                <a:ea typeface="隶书" panose="02010509060101010101" pitchFamily="49" charset="-122"/>
              </a:rPr>
              <a:t>-</a:t>
            </a:r>
            <a:r>
              <a:rPr kumimoji="1" lang="en-US" altLang="zh-CN" sz="2800" dirty="0">
                <a:solidFill>
                  <a:schemeClr val="tx2"/>
                </a:solidFill>
                <a:latin typeface="Times New Roman" panose="02020603050405020304" pitchFamily="18" charset="0"/>
                <a:ea typeface="宋体" panose="02010600030101010101" pitchFamily="2" charset="-122"/>
              </a:rPr>
              <a:t>1) / 2</a:t>
            </a:r>
            <a:r>
              <a:rPr kumimoji="1" lang="en-US" altLang="zh-CN" sz="2800" b="1"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rgbClr val="0000FF"/>
                </a:solidFill>
                <a:latin typeface="Times New Roman" panose="02020603050405020304" pitchFamily="18" charset="0"/>
                <a:ea typeface="仿宋_GB2312" pitchFamily="49" charset="-122"/>
              </a:rPr>
              <a:t>// </a:t>
            </a:r>
            <a:r>
              <a:rPr kumimoji="1" lang="en-US" altLang="zh-CN" sz="2800" b="1" i="1" dirty="0" err="1">
                <a:solidFill>
                  <a:srgbClr val="0000FF"/>
                </a:solidFill>
                <a:latin typeface="Times New Roman" panose="02020603050405020304" pitchFamily="18" charset="0"/>
                <a:ea typeface="仿宋_GB2312" pitchFamily="49" charset="-122"/>
              </a:rPr>
              <a:t>i</a:t>
            </a:r>
            <a:r>
              <a:rPr kumimoji="1" lang="zh-CN" altLang="en-US" sz="2800" b="1" dirty="0">
                <a:solidFill>
                  <a:srgbClr val="0000FF"/>
                </a:solidFill>
                <a:latin typeface="Times New Roman" panose="02020603050405020304" pitchFamily="18" charset="0"/>
                <a:ea typeface="仿宋_GB2312" pitchFamily="49" charset="-122"/>
              </a:rPr>
              <a:t>上升到双亲</a:t>
            </a:r>
            <a:endParaRPr kumimoji="1" lang="zh-CN" altLang="en-US" sz="2800" b="1" dirty="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zh-CN" altLang="en-US"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a:t>
            </a:r>
          </a:p>
          <a:p>
            <a:pPr eaLnBrk="0" hangingPunct="0">
              <a:lnSpc>
                <a:spcPct val="95000"/>
              </a:lnSpc>
            </a:pPr>
            <a:r>
              <a:rPr kumimoji="1" lang="en-US" altLang="zh-CN" sz="2800" b="1" dirty="0">
                <a:solidFill>
                  <a:schemeClr val="tx2"/>
                </a:solidFill>
                <a:latin typeface="Times New Roman" panose="02020603050405020304" pitchFamily="18" charset="0"/>
                <a:ea typeface="宋体" panose="02010600030101010101" pitchFamily="2" charset="-122"/>
              </a:rPr>
              <a:t>}</a:t>
            </a:r>
            <a:endParaRPr kumimoji="1" lang="en-US" altLang="zh-CN" sz="2800"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9" name="Rectangle 7"/>
          <p:cNvSpPr>
            <a:spLocks noGrp="1" noChangeArrowheads="1"/>
          </p:cNvSpPr>
          <p:nvPr>
            <p:ph type="body" idx="1"/>
          </p:nvPr>
        </p:nvSpPr>
        <p:spPr>
          <a:xfrm>
            <a:off x="360000" y="1548000"/>
            <a:ext cx="8568000" cy="4320480"/>
          </a:xfrm>
          <a:noFill/>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lIns="92075" tIns="46038" rIns="92075" bIns="46038"/>
          <a:lstStyle/>
          <a:p>
            <a:pPr>
              <a:lnSpc>
                <a:spcPct val="110000"/>
              </a:lnSpc>
            </a:pPr>
            <a:r>
              <a:rPr lang="zh-CN" altLang="en-US" sz="2800" dirty="0">
                <a:effectLst/>
                <a:latin typeface="Times New Roman" panose="02020603050405020304" pitchFamily="18" charset="0"/>
              </a:rPr>
              <a:t>锦标赛排序构成的树是</a:t>
            </a:r>
            <a:r>
              <a:rPr lang="zh-CN" altLang="en-US" sz="2800" dirty="0">
                <a:solidFill>
                  <a:srgbClr val="FFFF00"/>
                </a:solidFill>
                <a:effectLst/>
                <a:latin typeface="Times New Roman" panose="02020603050405020304" pitchFamily="18" charset="0"/>
              </a:rPr>
              <a:t>满二叉树</a:t>
            </a:r>
            <a:r>
              <a:rPr lang="zh-CN" altLang="en-US" sz="2800" dirty="0">
                <a:effectLst/>
                <a:latin typeface="Times New Roman" panose="02020603050405020304" pitchFamily="18" charset="0"/>
              </a:rPr>
              <a:t>，其深度为 </a:t>
            </a:r>
            <a:r>
              <a:rPr lang="zh-CN" altLang="en-US" sz="2800" dirty="0">
                <a:effectLst/>
                <a:latin typeface="Times New Roman" panose="02020603050405020304" pitchFamily="18" charset="0"/>
                <a:sym typeface="Symbol" panose="05050102010706020507" pitchFamily="18" charset="2"/>
              </a:rPr>
              <a:t></a:t>
            </a:r>
            <a:r>
              <a:rPr lang="en-US" altLang="zh-CN" sz="2800" dirty="0" err="1">
                <a:effectLst/>
                <a:latin typeface="Times New Roman" panose="02020603050405020304" pitchFamily="18" charset="0"/>
              </a:rPr>
              <a:t>log</a:t>
            </a:r>
            <a:r>
              <a:rPr lang="en-US" altLang="zh-CN" sz="2800" baseline="-25000" dirty="0" err="1">
                <a:effectLst/>
                <a:latin typeface="Times New Roman" panose="02020603050405020304" pitchFamily="18" charset="0"/>
              </a:rPr>
              <a:t>2</a:t>
            </a:r>
            <a:r>
              <a:rPr lang="en-US" altLang="zh-CN" sz="2800" dirty="0">
                <a:effectLst/>
                <a:latin typeface="Times New Roman" panose="02020603050405020304" pitchFamily="18" charset="0"/>
              </a:rPr>
              <a:t>(</a:t>
            </a:r>
            <a:r>
              <a:rPr lang="en-US" altLang="zh-CN" sz="2800" i="1" dirty="0" err="1">
                <a:effectLst/>
                <a:latin typeface="Times New Roman" panose="02020603050405020304" pitchFamily="18" charset="0"/>
              </a:rPr>
              <a:t>n</a:t>
            </a:r>
            <a:r>
              <a:rPr lang="en-US" altLang="zh-CN" sz="2800" dirty="0" err="1">
                <a:effectLst/>
                <a:latin typeface="Times New Roman" panose="02020603050405020304" pitchFamily="18" charset="0"/>
              </a:rPr>
              <a:t>+1</a:t>
            </a:r>
            <a:r>
              <a:rPr lang="en-US" altLang="zh-CN" sz="2800" dirty="0">
                <a:effectLst/>
                <a:latin typeface="Times New Roman" panose="02020603050405020304" pitchFamily="18" charset="0"/>
              </a:rPr>
              <a:t>)</a:t>
            </a:r>
            <a:r>
              <a:rPr lang="en-US" altLang="zh-CN" sz="2800" dirty="0">
                <a:effectLst/>
                <a:latin typeface="Times New Roman" panose="02020603050405020304" pitchFamily="18" charset="0"/>
                <a:sym typeface="Symbol" panose="05050102010706020507" pitchFamily="18" charset="2"/>
              </a:rPr>
              <a:t></a:t>
            </a:r>
            <a:r>
              <a:rPr lang="zh-CN" altLang="en-US" sz="2800" dirty="0">
                <a:effectLst/>
                <a:latin typeface="Times New Roman" panose="02020603050405020304" pitchFamily="18" charset="0"/>
              </a:rPr>
              <a:t>，其中 </a:t>
            </a:r>
            <a:r>
              <a:rPr lang="en-US" altLang="zh-CN" sz="2800" i="1" dirty="0">
                <a:effectLst/>
                <a:latin typeface="Times New Roman" panose="02020603050405020304" pitchFamily="18" charset="0"/>
              </a:rPr>
              <a:t>n </a:t>
            </a:r>
            <a:r>
              <a:rPr lang="zh-CN" altLang="en-US" sz="2800" dirty="0">
                <a:effectLst/>
                <a:latin typeface="Times New Roman" panose="02020603050405020304" pitchFamily="18" charset="0"/>
              </a:rPr>
              <a:t>为待排序元素个数。</a:t>
            </a:r>
          </a:p>
          <a:p>
            <a:pPr>
              <a:lnSpc>
                <a:spcPct val="110000"/>
              </a:lnSpc>
            </a:pPr>
            <a:r>
              <a:rPr lang="zh-CN" altLang="en-US" sz="2800" dirty="0">
                <a:effectLst/>
                <a:latin typeface="Times New Roman" panose="02020603050405020304" pitchFamily="18" charset="0"/>
              </a:rPr>
              <a:t>除第一次选择具有最小关键码的对象需要进行 </a:t>
            </a:r>
            <a:r>
              <a:rPr lang="en-US" altLang="zh-CN" sz="2800" i="1" dirty="0">
                <a:effectLst/>
                <a:latin typeface="Times New Roman" panose="02020603050405020304" pitchFamily="18" charset="0"/>
              </a:rPr>
              <a:t>n</a:t>
            </a:r>
            <a:r>
              <a:rPr lang="en-US" altLang="zh-CN" sz="2800" dirty="0">
                <a:effectLst/>
                <a:latin typeface="Times New Roman" panose="02020603050405020304" pitchFamily="18" charset="0"/>
              </a:rPr>
              <a:t>-1 </a:t>
            </a:r>
            <a:r>
              <a:rPr lang="zh-CN" altLang="en-US" sz="2800" dirty="0">
                <a:effectLst/>
                <a:latin typeface="Times New Roman" panose="02020603050405020304" pitchFamily="18" charset="0"/>
              </a:rPr>
              <a:t>次关键码比较外，重构胜者树选择具有次小、再次小关键码对象所需的关键码比较次数均为 </a:t>
            </a:r>
            <a:r>
              <a:rPr lang="en-US" altLang="zh-CN" sz="2800" dirty="0">
                <a:effectLst/>
                <a:latin typeface="Times New Roman" panose="02020603050405020304" pitchFamily="18" charset="0"/>
              </a:rPr>
              <a:t>O(</a:t>
            </a:r>
            <a:r>
              <a:rPr lang="en-US" altLang="zh-CN" sz="2800" dirty="0" err="1">
                <a:effectLst/>
                <a:latin typeface="Times New Roman" panose="02020603050405020304" pitchFamily="18" charset="0"/>
              </a:rPr>
              <a:t>log</a:t>
            </a:r>
            <a:r>
              <a:rPr lang="en-US" altLang="zh-CN" sz="2800" baseline="-25000" dirty="0" err="1">
                <a:effectLst/>
                <a:latin typeface="Times New Roman" panose="02020603050405020304" pitchFamily="18" charset="0"/>
              </a:rPr>
              <a:t>2</a:t>
            </a:r>
            <a:r>
              <a:rPr lang="en-US" altLang="zh-CN" sz="2800" i="1" dirty="0" err="1">
                <a:effectLst/>
                <a:latin typeface="Times New Roman" panose="02020603050405020304" pitchFamily="18" charset="0"/>
              </a:rPr>
              <a:t>n</a:t>
            </a:r>
            <a:r>
              <a:rPr lang="en-US" altLang="zh-CN" sz="2800" dirty="0">
                <a:effectLst/>
                <a:latin typeface="Times New Roman" panose="02020603050405020304" pitchFamily="18" charset="0"/>
              </a:rPr>
              <a:t>)</a:t>
            </a:r>
            <a:r>
              <a:rPr lang="zh-CN" altLang="en-US" sz="2800" dirty="0">
                <a:effectLst/>
                <a:latin typeface="Times New Roman" panose="02020603050405020304" pitchFamily="18" charset="0"/>
              </a:rPr>
              <a:t>。总关键码比较次数为</a:t>
            </a:r>
            <a:r>
              <a:rPr lang="en-US" altLang="zh-CN" sz="2800" dirty="0">
                <a:solidFill>
                  <a:srgbClr val="FFFF00"/>
                </a:solidFill>
                <a:effectLst/>
                <a:latin typeface="Times New Roman" panose="02020603050405020304" pitchFamily="18" charset="0"/>
              </a:rPr>
              <a:t>O(</a:t>
            </a:r>
            <a:r>
              <a:rPr lang="en-US" altLang="zh-CN" sz="2800" i="1" dirty="0" err="1">
                <a:solidFill>
                  <a:srgbClr val="FFFF00"/>
                </a:solidFill>
                <a:effectLst/>
                <a:latin typeface="Times New Roman" panose="02020603050405020304" pitchFamily="18" charset="0"/>
              </a:rPr>
              <a:t>n</a:t>
            </a:r>
            <a:r>
              <a:rPr lang="en-US" altLang="zh-CN" sz="2800" dirty="0" err="1">
                <a:solidFill>
                  <a:srgbClr val="FFFF00"/>
                </a:solidFill>
                <a:effectLst/>
                <a:latin typeface="Times New Roman" panose="02020603050405020304" pitchFamily="18" charset="0"/>
              </a:rPr>
              <a:t>log</a:t>
            </a:r>
            <a:r>
              <a:rPr lang="en-US" altLang="zh-CN" sz="2800" baseline="-25000" dirty="0" err="1">
                <a:solidFill>
                  <a:srgbClr val="FFFF00"/>
                </a:solidFill>
                <a:effectLst/>
                <a:latin typeface="Times New Roman" panose="02020603050405020304" pitchFamily="18" charset="0"/>
              </a:rPr>
              <a:t>2</a:t>
            </a:r>
            <a:r>
              <a:rPr lang="en-US" altLang="zh-CN" sz="2800" i="1" dirty="0" err="1">
                <a:solidFill>
                  <a:srgbClr val="FFFF00"/>
                </a:solidFill>
                <a:effectLst/>
                <a:latin typeface="Times New Roman" panose="02020603050405020304" pitchFamily="18" charset="0"/>
              </a:rPr>
              <a:t>n</a:t>
            </a:r>
            <a:r>
              <a:rPr lang="en-US" altLang="zh-CN" sz="2800" dirty="0">
                <a:solidFill>
                  <a:srgbClr val="FFFF00"/>
                </a:solidFill>
                <a:effectLst/>
                <a:latin typeface="Times New Roman" panose="02020603050405020304" pitchFamily="18" charset="0"/>
              </a:rPr>
              <a:t>)</a:t>
            </a:r>
            <a:r>
              <a:rPr lang="zh-CN" altLang="en-US" sz="2800" dirty="0">
                <a:effectLst/>
                <a:latin typeface="Times New Roman" panose="02020603050405020304" pitchFamily="18" charset="0"/>
              </a:rPr>
              <a:t>。</a:t>
            </a:r>
          </a:p>
          <a:p>
            <a:pPr>
              <a:lnSpc>
                <a:spcPct val="110000"/>
              </a:lnSpc>
            </a:pPr>
            <a:r>
              <a:rPr lang="zh-CN" altLang="en-US" sz="2800" dirty="0">
                <a:effectLst/>
                <a:latin typeface="Times New Roman" panose="02020603050405020304" pitchFamily="18" charset="0"/>
              </a:rPr>
              <a:t>对象的移动次数不超过关键码的比较次数，所以锦标赛排序总的时间复杂度为</a:t>
            </a:r>
            <a:r>
              <a:rPr lang="en-US" altLang="zh-CN" sz="2800" dirty="0">
                <a:solidFill>
                  <a:srgbClr val="FFFF00"/>
                </a:solidFill>
                <a:effectLst/>
                <a:latin typeface="Times New Roman" panose="02020603050405020304" pitchFamily="18" charset="0"/>
              </a:rPr>
              <a:t>O(</a:t>
            </a:r>
            <a:r>
              <a:rPr lang="en-US" altLang="zh-CN" sz="2800" i="1" dirty="0" err="1">
                <a:solidFill>
                  <a:srgbClr val="FFFF00"/>
                </a:solidFill>
                <a:effectLst/>
                <a:latin typeface="Times New Roman" panose="02020603050405020304" pitchFamily="18" charset="0"/>
              </a:rPr>
              <a:t>n</a:t>
            </a:r>
            <a:r>
              <a:rPr lang="en-US" altLang="zh-CN" sz="2800" dirty="0" err="1">
                <a:solidFill>
                  <a:srgbClr val="FFFF00"/>
                </a:solidFill>
                <a:effectLst/>
                <a:latin typeface="Times New Roman" panose="02020603050405020304" pitchFamily="18" charset="0"/>
              </a:rPr>
              <a:t>log</a:t>
            </a:r>
            <a:r>
              <a:rPr lang="en-US" altLang="zh-CN" sz="2800" baseline="-25000" dirty="0" err="1">
                <a:solidFill>
                  <a:srgbClr val="FFFF00"/>
                </a:solidFill>
                <a:effectLst/>
                <a:latin typeface="Times New Roman" panose="02020603050405020304" pitchFamily="18" charset="0"/>
              </a:rPr>
              <a:t>2</a:t>
            </a:r>
            <a:r>
              <a:rPr lang="en-US" altLang="zh-CN" sz="2800" i="1" dirty="0" err="1">
                <a:solidFill>
                  <a:srgbClr val="FFFF00"/>
                </a:solidFill>
                <a:effectLst/>
                <a:latin typeface="Times New Roman" panose="02020603050405020304" pitchFamily="18" charset="0"/>
              </a:rPr>
              <a:t>n</a:t>
            </a:r>
            <a:r>
              <a:rPr lang="en-US" altLang="zh-CN" sz="2800" dirty="0">
                <a:solidFill>
                  <a:srgbClr val="FFFF00"/>
                </a:solidFill>
                <a:effectLst/>
                <a:latin typeface="Times New Roman" panose="02020603050405020304" pitchFamily="18" charset="0"/>
              </a:rPr>
              <a:t>)</a:t>
            </a:r>
            <a:r>
              <a:rPr lang="zh-CN" altLang="en-US" sz="2800" dirty="0">
                <a:effectLst/>
                <a:latin typeface="Times New Roman" panose="02020603050405020304" pitchFamily="18" charset="0"/>
              </a:rPr>
              <a:t>。</a:t>
            </a:r>
          </a:p>
        </p:txBody>
      </p:sp>
      <p:sp>
        <p:nvSpPr>
          <p:cNvPr id="6" name="Rectangle 7"/>
          <p:cNvSpPr>
            <a:spLocks noGrp="1" noChangeArrowheads="1"/>
          </p:cNvSpPr>
          <p:nvPr>
            <p:ph type="title"/>
          </p:nvPr>
        </p:nvSpPr>
        <p:spPr/>
        <p:txBody>
          <a:bodyPr/>
          <a:lstStyle/>
          <a:p>
            <a:r>
              <a:rPr lang="en-US" altLang="zh-CN" dirty="0"/>
              <a:t>Algorithm analysis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7399">
                                            <p:txEl>
                                              <p:pRg st="1" end="1"/>
                                            </p:txEl>
                                          </p:spTgt>
                                        </p:tgtEl>
                                        <p:attrNameLst>
                                          <p:attrName>style.visibility</p:attrName>
                                        </p:attrNameLst>
                                      </p:cBhvr>
                                      <p:to>
                                        <p:strVal val="visible"/>
                                      </p:to>
                                    </p:set>
                                    <p:animEffect transition="in" filter="barn(inVertical)">
                                      <p:cBhvr>
                                        <p:cTn id="7" dur="500"/>
                                        <p:tgtEl>
                                          <p:spTgt spid="1873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7399">
                                            <p:txEl>
                                              <p:pRg st="2" end="2"/>
                                            </p:txEl>
                                          </p:spTgt>
                                        </p:tgtEl>
                                        <p:attrNameLst>
                                          <p:attrName>style.visibility</p:attrName>
                                        </p:attrNameLst>
                                      </p:cBhvr>
                                      <p:to>
                                        <p:strVal val="visible"/>
                                      </p:to>
                                    </p:set>
                                    <p:animEffect transition="in" filter="barn(inVertical)">
                                      <p:cBhvr>
                                        <p:cTn id="12" dur="500"/>
                                        <p:tgtEl>
                                          <p:spTgt spid="1873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3" name="Rectangle 7"/>
          <p:cNvSpPr>
            <a:spLocks noGrp="1" noChangeArrowheads="1"/>
          </p:cNvSpPr>
          <p:nvPr>
            <p:ph type="body" idx="1"/>
          </p:nvPr>
        </p:nvSpPr>
        <p:spPr>
          <a:xfrm>
            <a:off x="360000" y="1548000"/>
            <a:ext cx="8568000" cy="4429125"/>
          </a:xfrm>
          <a:noFill/>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lIns="92075" tIns="46038" rIns="92075" bIns="46038"/>
          <a:lstStyle/>
          <a:p>
            <a:pPr>
              <a:lnSpc>
                <a:spcPct val="120000"/>
              </a:lnSpc>
            </a:pPr>
            <a:r>
              <a:rPr lang="zh-CN" altLang="en-US" sz="3000" dirty="0">
                <a:effectLst/>
                <a:latin typeface="Times New Roman" panose="02020603050405020304" pitchFamily="18" charset="0"/>
              </a:rPr>
              <a:t>这种排序方法虽然减少了许多排序时间，但是使用了</a:t>
            </a:r>
            <a:r>
              <a:rPr lang="zh-CN" altLang="en-US" sz="3000" dirty="0">
                <a:solidFill>
                  <a:srgbClr val="FFFF00"/>
                </a:solidFill>
                <a:effectLst/>
                <a:latin typeface="Times New Roman" panose="02020603050405020304" pitchFamily="18" charset="0"/>
              </a:rPr>
              <a:t>较多的附加存储</a:t>
            </a:r>
            <a:r>
              <a:rPr lang="zh-CN" altLang="en-US" sz="3000" dirty="0">
                <a:effectLst/>
                <a:latin typeface="Times New Roman" panose="02020603050405020304" pitchFamily="18" charset="0"/>
              </a:rPr>
              <a:t>。</a:t>
            </a:r>
          </a:p>
          <a:p>
            <a:pPr>
              <a:lnSpc>
                <a:spcPct val="120000"/>
              </a:lnSpc>
              <a:spcBef>
                <a:spcPct val="0"/>
              </a:spcBef>
            </a:pPr>
            <a:r>
              <a:rPr lang="zh-CN" altLang="en-US" sz="3000" dirty="0">
                <a:effectLst/>
                <a:latin typeface="Times New Roman" panose="02020603050405020304" pitchFamily="18" charset="0"/>
              </a:rPr>
              <a:t>如果有 </a:t>
            </a:r>
            <a:r>
              <a:rPr lang="en-US" altLang="zh-CN" sz="3000" i="1" dirty="0">
                <a:effectLst/>
                <a:latin typeface="Times New Roman" panose="02020603050405020304" pitchFamily="18" charset="0"/>
              </a:rPr>
              <a:t>n </a:t>
            </a:r>
            <a:r>
              <a:rPr lang="zh-CN" altLang="en-US" sz="3000" dirty="0">
                <a:effectLst/>
                <a:latin typeface="Times New Roman" panose="02020603050405020304" pitchFamily="18" charset="0"/>
              </a:rPr>
              <a:t>个对象，必须使用至少 </a:t>
            </a:r>
            <a:r>
              <a:rPr lang="en-US" altLang="zh-CN" sz="3000" dirty="0" err="1">
                <a:effectLst/>
                <a:latin typeface="Times New Roman" panose="02020603050405020304" pitchFamily="18" charset="0"/>
              </a:rPr>
              <a:t>2</a:t>
            </a:r>
            <a:r>
              <a:rPr lang="en-US" altLang="zh-CN" sz="3000" i="1" dirty="0" err="1">
                <a:effectLst/>
                <a:latin typeface="Times New Roman" panose="02020603050405020304" pitchFamily="18" charset="0"/>
              </a:rPr>
              <a:t>n</a:t>
            </a:r>
            <a:r>
              <a:rPr lang="en-US" altLang="zh-CN" sz="3000" dirty="0">
                <a:effectLst/>
                <a:latin typeface="Times New Roman" panose="02020603050405020304" pitchFamily="18" charset="0"/>
              </a:rPr>
              <a:t>-1 </a:t>
            </a:r>
            <a:r>
              <a:rPr lang="zh-CN" altLang="en-US" sz="3000" dirty="0">
                <a:effectLst/>
                <a:latin typeface="Times New Roman" panose="02020603050405020304" pitchFamily="18" charset="0"/>
              </a:rPr>
              <a:t>个结点来存放胜者树。最多需要找到满足 </a:t>
            </a:r>
            <a:r>
              <a:rPr lang="en-US" altLang="zh-CN" sz="3000" dirty="0">
                <a:effectLst/>
                <a:latin typeface="Times New Roman" panose="02020603050405020304" pitchFamily="18" charset="0"/>
              </a:rPr>
              <a:t>2</a:t>
            </a:r>
            <a:r>
              <a:rPr lang="en-US" altLang="zh-CN" sz="3000" i="1" baseline="30000" dirty="0">
                <a:effectLst/>
                <a:latin typeface="Times New Roman" panose="02020603050405020304" pitchFamily="18" charset="0"/>
              </a:rPr>
              <a:t>k</a:t>
            </a:r>
            <a:r>
              <a:rPr lang="en-US" altLang="zh-CN" sz="3000" baseline="30000" dirty="0">
                <a:effectLst/>
                <a:latin typeface="Times New Roman" panose="02020603050405020304" pitchFamily="18" charset="0"/>
              </a:rPr>
              <a:t>-1</a:t>
            </a:r>
            <a:r>
              <a:rPr lang="en-US" altLang="zh-CN" sz="3000" dirty="0">
                <a:effectLst/>
                <a:latin typeface="Times New Roman" panose="02020603050405020304" pitchFamily="18" charset="0"/>
              </a:rPr>
              <a:t>&lt;</a:t>
            </a:r>
            <a:r>
              <a:rPr lang="en-US" altLang="zh-CN" sz="3000" i="1" dirty="0">
                <a:effectLst/>
                <a:latin typeface="Times New Roman" panose="02020603050405020304" pitchFamily="18" charset="0"/>
              </a:rPr>
              <a:t>n</a:t>
            </a:r>
            <a:r>
              <a:rPr lang="en-US" altLang="zh-CN" sz="3000" dirty="0">
                <a:effectLst/>
                <a:latin typeface="Times New Roman" panose="02020603050405020304" pitchFamily="18" charset="0"/>
                <a:sym typeface="Symbol" panose="05050102010706020507" pitchFamily="18" charset="2"/>
              </a:rPr>
              <a:t> </a:t>
            </a:r>
            <a:r>
              <a:rPr lang="en-US" altLang="zh-CN" sz="3000" dirty="0">
                <a:effectLst/>
                <a:latin typeface="Times New Roman" panose="02020603050405020304" pitchFamily="18" charset="0"/>
              </a:rPr>
              <a:t>2</a:t>
            </a:r>
            <a:r>
              <a:rPr lang="en-US" altLang="zh-CN" sz="3000" i="1" baseline="30000" dirty="0">
                <a:effectLst/>
                <a:latin typeface="Times New Roman" panose="02020603050405020304" pitchFamily="18" charset="0"/>
              </a:rPr>
              <a:t>k  </a:t>
            </a:r>
            <a:r>
              <a:rPr lang="zh-CN" altLang="en-US" sz="3000" dirty="0">
                <a:effectLst/>
                <a:latin typeface="Times New Roman" panose="02020603050405020304" pitchFamily="18" charset="0"/>
              </a:rPr>
              <a:t>的</a:t>
            </a:r>
            <a:r>
              <a:rPr lang="en-US" altLang="zh-CN" sz="3000" i="1" dirty="0">
                <a:effectLst/>
                <a:latin typeface="Times New Roman" panose="02020603050405020304" pitchFamily="18" charset="0"/>
              </a:rPr>
              <a:t>k</a:t>
            </a:r>
            <a:r>
              <a:rPr lang="zh-CN" altLang="en-US" sz="3000" dirty="0">
                <a:effectLst/>
                <a:latin typeface="Times New Roman" panose="02020603050405020304" pitchFamily="18" charset="0"/>
              </a:rPr>
              <a:t>，使用 </a:t>
            </a:r>
            <a:r>
              <a:rPr lang="en-US" altLang="zh-CN" sz="3000" dirty="0">
                <a:effectLst/>
                <a:latin typeface="Times New Roman" panose="02020603050405020304" pitchFamily="18" charset="0"/>
              </a:rPr>
              <a:t>2*</a:t>
            </a:r>
            <a:r>
              <a:rPr lang="en-US" altLang="zh-CN" sz="3000" dirty="0" err="1">
                <a:effectLst/>
                <a:latin typeface="Times New Roman" panose="02020603050405020304" pitchFamily="18" charset="0"/>
              </a:rPr>
              <a:t>2</a:t>
            </a:r>
            <a:r>
              <a:rPr lang="en-US" altLang="zh-CN" sz="3000" i="1" baseline="30000" dirty="0" err="1">
                <a:effectLst/>
                <a:latin typeface="Times New Roman" panose="02020603050405020304" pitchFamily="18" charset="0"/>
              </a:rPr>
              <a:t>k</a:t>
            </a:r>
            <a:r>
              <a:rPr lang="en-US" altLang="zh-CN" sz="3000" dirty="0">
                <a:effectLst/>
                <a:latin typeface="Times New Roman" panose="02020603050405020304" pitchFamily="18" charset="0"/>
              </a:rPr>
              <a:t>-1 </a:t>
            </a:r>
            <a:r>
              <a:rPr lang="zh-CN" altLang="en-US" sz="3000" dirty="0">
                <a:effectLst/>
                <a:latin typeface="Times New Roman" panose="02020603050405020304" pitchFamily="18" charset="0"/>
              </a:rPr>
              <a:t>个结点。</a:t>
            </a:r>
            <a:r>
              <a:rPr lang="zh-CN" altLang="en-US" sz="3000" dirty="0">
                <a:solidFill>
                  <a:srgbClr val="FFFF00"/>
                </a:solidFill>
                <a:effectLst/>
                <a:latin typeface="Times New Roman" panose="02020603050405020304" pitchFamily="18" charset="0"/>
              </a:rPr>
              <a:t>每个结点包括关键码、对象序号和比较标志三种信息。</a:t>
            </a:r>
          </a:p>
          <a:p>
            <a:pPr>
              <a:lnSpc>
                <a:spcPct val="120000"/>
              </a:lnSpc>
              <a:spcBef>
                <a:spcPct val="0"/>
              </a:spcBef>
            </a:pPr>
            <a:r>
              <a:rPr lang="zh-CN" altLang="en-US" sz="3000" dirty="0">
                <a:effectLst/>
                <a:latin typeface="Times New Roman" panose="02020603050405020304" pitchFamily="18" charset="0"/>
              </a:rPr>
              <a:t>锦标赛排序是一个</a:t>
            </a:r>
            <a:r>
              <a:rPr lang="zh-CN" altLang="en-US" sz="3000" b="1" dirty="0">
                <a:solidFill>
                  <a:srgbClr val="FFFF00"/>
                </a:solidFill>
                <a:effectLst/>
                <a:latin typeface="Times New Roman" panose="02020603050405020304" pitchFamily="18" charset="0"/>
              </a:rPr>
              <a:t>稳定</a:t>
            </a:r>
            <a:r>
              <a:rPr lang="zh-CN" altLang="en-US" sz="3000" dirty="0">
                <a:effectLst/>
                <a:latin typeface="Times New Roman" panose="02020603050405020304" pitchFamily="18" charset="0"/>
              </a:rPr>
              <a:t>的排序方法。</a:t>
            </a:r>
          </a:p>
        </p:txBody>
      </p:sp>
      <p:sp>
        <p:nvSpPr>
          <p:cNvPr id="5" name="Rectangle 7"/>
          <p:cNvSpPr>
            <a:spLocks noGrp="1" noChangeArrowheads="1"/>
          </p:cNvSpPr>
          <p:nvPr>
            <p:ph type="title"/>
          </p:nvPr>
        </p:nvSpPr>
        <p:spPr>
          <a:xfrm>
            <a:off x="457200" y="277813"/>
            <a:ext cx="8229600" cy="1139825"/>
          </a:xfrm>
        </p:spPr>
        <p:txBody>
          <a:bodyPr/>
          <a:lstStyle/>
          <a:p>
            <a:r>
              <a:rPr lang="en-US" altLang="zh-CN" dirty="0"/>
              <a:t>Algorithm analysis</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zh-CN"/>
              <a:t>9.4.3 Heap sorting</a:t>
            </a:r>
          </a:p>
        </p:txBody>
      </p:sp>
      <p:sp>
        <p:nvSpPr>
          <p:cNvPr id="175107" name="Rectangle 3"/>
          <p:cNvSpPr>
            <a:spLocks noGrp="1" noChangeArrowheads="1"/>
          </p:cNvSpPr>
          <p:nvPr>
            <p:ph type="body" idx="1"/>
          </p:nvPr>
        </p:nvSpPr>
        <p:spPr>
          <a:xfrm>
            <a:off x="360000" y="1548000"/>
            <a:ext cx="8229600" cy="4530725"/>
          </a:xfrm>
        </p:spPr>
        <p:txBody>
          <a:bodyPr/>
          <a:lstStyle/>
          <a:p>
            <a:r>
              <a:rPr kumimoji="1" lang="zh-CN" altLang="en-US" sz="2800" dirty="0">
                <a:effectLst/>
              </a:rPr>
              <a:t>选择排序的主要操作是</a:t>
            </a:r>
            <a:r>
              <a:rPr kumimoji="1" lang="zh-CN" altLang="en-US" sz="2800" dirty="0">
                <a:solidFill>
                  <a:srgbClr val="FFFF00"/>
                </a:solidFill>
                <a:effectLst/>
              </a:rPr>
              <a:t>比较</a:t>
            </a:r>
            <a:r>
              <a:rPr kumimoji="1" lang="zh-CN" altLang="en-US" sz="2800" dirty="0">
                <a:effectLst/>
              </a:rPr>
              <a:t>，要提高它的速度必须减少比较的次数。而实际上如果能</a:t>
            </a:r>
            <a:r>
              <a:rPr kumimoji="1" lang="zh-CN" altLang="en-US" sz="2800" b="1" dirty="0">
                <a:solidFill>
                  <a:srgbClr val="FFFF00"/>
                </a:solidFill>
                <a:effectLst/>
              </a:rPr>
              <a:t>利用以前的比较结果</a:t>
            </a:r>
            <a:r>
              <a:rPr kumimoji="1" lang="zh-CN" altLang="en-US" sz="2800" dirty="0">
                <a:effectLst/>
              </a:rPr>
              <a:t>则可以提高排序速度。</a:t>
            </a:r>
          </a:p>
        </p:txBody>
      </p:sp>
      <p:pic>
        <p:nvPicPr>
          <p:cNvPr id="175128"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3" y="3182938"/>
            <a:ext cx="8529637" cy="3413125"/>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12" name="Rectangle 8"/>
          <p:cNvSpPr>
            <a:spLocks noGrp="1" noChangeArrowheads="1"/>
          </p:cNvSpPr>
          <p:nvPr>
            <p:ph type="body" idx="1"/>
          </p:nvPr>
        </p:nvSpPr>
        <p:spPr>
          <a:xfrm>
            <a:off x="360000" y="1548000"/>
            <a:ext cx="8229600" cy="4530725"/>
          </a:xfrm>
        </p:spPr>
        <p:txBody>
          <a:bodyPr/>
          <a:lstStyle/>
          <a:p>
            <a:pPr>
              <a:buFont typeface="Wingdings" panose="05000000000000000000" pitchFamily="2" charset="2"/>
              <a:buNone/>
            </a:pPr>
            <a:r>
              <a:rPr kumimoji="1" lang="en-US" altLang="zh-CN" sz="2800" dirty="0">
                <a:effectLst/>
              </a:rPr>
              <a:t>2) </a:t>
            </a:r>
            <a:r>
              <a:rPr kumimoji="1" lang="zh-CN" altLang="en-US" sz="2800" dirty="0">
                <a:effectLst/>
              </a:rPr>
              <a:t>排序中的基本操作：</a:t>
            </a:r>
          </a:p>
          <a:p>
            <a:pPr lvl="1"/>
            <a:r>
              <a:rPr kumimoji="1" lang="zh-CN" altLang="en-US" sz="2400" dirty="0">
                <a:effectLst/>
              </a:rPr>
              <a:t> </a:t>
            </a:r>
            <a:r>
              <a:rPr kumimoji="1" lang="zh-CN" altLang="en-US" sz="2400" b="1" dirty="0">
                <a:solidFill>
                  <a:srgbClr val="FFFF00"/>
                </a:solidFill>
                <a:effectLst/>
              </a:rPr>
              <a:t>比较</a:t>
            </a:r>
            <a:r>
              <a:rPr kumimoji="1" lang="zh-CN" altLang="en-US" sz="2400" dirty="0">
                <a:effectLst/>
              </a:rPr>
              <a:t>关键字大小</a:t>
            </a:r>
          </a:p>
          <a:p>
            <a:pPr lvl="1"/>
            <a:r>
              <a:rPr kumimoji="1" lang="zh-CN" altLang="en-US" sz="2400" dirty="0">
                <a:effectLst/>
              </a:rPr>
              <a:t> </a:t>
            </a:r>
            <a:r>
              <a:rPr kumimoji="1" lang="zh-CN" altLang="en-US" sz="2400" b="1" dirty="0">
                <a:solidFill>
                  <a:srgbClr val="FFFF00"/>
                </a:solidFill>
                <a:effectLst/>
              </a:rPr>
              <a:t>移动</a:t>
            </a:r>
            <a:r>
              <a:rPr kumimoji="1" lang="zh-CN" altLang="en-US" sz="2400" dirty="0">
                <a:effectLst/>
              </a:rPr>
              <a:t>记录（交换数据）</a:t>
            </a:r>
          </a:p>
          <a:p>
            <a:pPr>
              <a:buFont typeface="Wingdings" panose="05000000000000000000" pitchFamily="2" charset="2"/>
              <a:buNone/>
            </a:pPr>
            <a:r>
              <a:rPr kumimoji="1" lang="zh-CN" altLang="en-US" sz="2800" dirty="0">
                <a:effectLst/>
              </a:rPr>
              <a:t>	前一种基本操作对大多数的排序方法是必须的，而后一个操作可以通过改变记录的存储方式来予以避免。</a:t>
            </a:r>
            <a:endParaRPr lang="en-US" altLang="zh-CN" sz="2800" dirty="0"/>
          </a:p>
        </p:txBody>
      </p:sp>
      <p:sp>
        <p:nvSpPr>
          <p:cNvPr id="6" name="Rectangle 8"/>
          <p:cNvSpPr>
            <a:spLocks noChangeArrowheads="1"/>
          </p:cNvSpPr>
          <p:nvPr/>
        </p:nvSpPr>
        <p:spPr bwMode="auto">
          <a:xfrm>
            <a:off x="457200" y="277813"/>
            <a:ext cx="82296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zh-CN" sz="3600" b="1" dirty="0">
                <a:solidFill>
                  <a:srgbClr val="FFFF00"/>
                </a:solidFill>
                <a:cs typeface="Arial" panose="020B0604020202020204" pitchFamily="34" charset="0"/>
              </a:rPr>
              <a:t>9.1 Definition and notations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Text Box 5"/>
          <p:cNvSpPr txBox="1">
            <a:spLocks noChangeArrowheads="1"/>
          </p:cNvSpPr>
          <p:nvPr/>
        </p:nvSpPr>
        <p:spPr bwMode="auto">
          <a:xfrm>
            <a:off x="323850" y="1484313"/>
            <a:ext cx="8607425" cy="475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kumimoji="1" lang="en-US" altLang="zh-CN" sz="2400" dirty="0">
              <a:latin typeface="Times New Roman" panose="02020603050405020304" pitchFamily="18" charset="0"/>
              <a:cs typeface="Times New Roman" panose="02020603050405020304" pitchFamily="18" charset="0"/>
            </a:endParaRPr>
          </a:p>
          <a:p>
            <a:r>
              <a:rPr kumimoji="1" lang="en-US" altLang="zh-CN" sz="2800" dirty="0">
                <a:latin typeface="Times New Roman" panose="02020603050405020304" pitchFamily="18" charset="0"/>
                <a:cs typeface="Times New Roman" panose="02020603050405020304" pitchFamily="18" charset="0"/>
              </a:rPr>
              <a:t>        </a:t>
            </a:r>
            <a:r>
              <a:rPr kumimoji="1" lang="zh-CN" altLang="en-US" sz="2800" dirty="0">
                <a:latin typeface="Times New Roman" panose="02020603050405020304" pitchFamily="18" charset="0"/>
                <a:cs typeface="Times New Roman" panose="02020603050405020304" pitchFamily="18" charset="0"/>
              </a:rPr>
              <a:t>锦标赛排序的时间复杂度为</a:t>
            </a:r>
            <a:r>
              <a:rPr kumimoji="1" lang="en-US" altLang="zh-CN" sz="2800" dirty="0">
                <a:latin typeface="Times New Roman" panose="02020603050405020304" pitchFamily="18" charset="0"/>
                <a:cs typeface="Times New Roman" panose="02020603050405020304" pitchFamily="18" charset="0"/>
              </a:rPr>
              <a:t>O(</a:t>
            </a:r>
            <a:r>
              <a:rPr kumimoji="1" lang="en-US" altLang="zh-CN" sz="2800" i="1" dirty="0" err="1">
                <a:latin typeface="Times New Roman" panose="02020603050405020304" pitchFamily="18" charset="0"/>
                <a:cs typeface="Times New Roman" panose="02020603050405020304" pitchFamily="18" charset="0"/>
              </a:rPr>
              <a:t>n</a:t>
            </a:r>
            <a:r>
              <a:rPr kumimoji="1" lang="en-US" altLang="zh-CN" sz="2800" dirty="0" err="1">
                <a:latin typeface="Times New Roman" panose="02020603050405020304" pitchFamily="18" charset="0"/>
                <a:cs typeface="Times New Roman" panose="02020603050405020304" pitchFamily="18" charset="0"/>
              </a:rPr>
              <a:t>log</a:t>
            </a:r>
            <a:r>
              <a:rPr kumimoji="1" lang="en-US" altLang="zh-CN" sz="2800" baseline="-25000" dirty="0" err="1">
                <a:latin typeface="Times New Roman" panose="02020603050405020304" pitchFamily="18" charset="0"/>
                <a:cs typeface="Times New Roman" panose="02020603050405020304" pitchFamily="18" charset="0"/>
              </a:rPr>
              <a:t>2</a:t>
            </a:r>
            <a:r>
              <a:rPr lang="en-US" altLang="zh-CN" sz="2800" i="1" dirty="0" err="1">
                <a:latin typeface="Times New Roman" panose="02020603050405020304" pitchFamily="18" charset="0"/>
                <a:cs typeface="Times New Roman" panose="02020603050405020304" pitchFamily="18" charset="0"/>
              </a:rPr>
              <a:t>n</a:t>
            </a:r>
            <a:r>
              <a:rPr kumimoji="1" lang="en-US" altLang="zh-CN" sz="2800" dirty="0">
                <a:latin typeface="Times New Roman" panose="02020603050405020304" pitchFamily="18" charset="0"/>
                <a:cs typeface="Times New Roman" panose="02020603050405020304" pitchFamily="18" charset="0"/>
              </a:rPr>
              <a:t>)</a:t>
            </a:r>
            <a:r>
              <a:rPr kumimoji="1" lang="zh-CN" altLang="en-US" sz="2800" dirty="0">
                <a:latin typeface="Times New Roman" panose="02020603050405020304" pitchFamily="18" charset="0"/>
                <a:cs typeface="Times New Roman" panose="02020603050405020304" pitchFamily="18" charset="0"/>
              </a:rPr>
              <a:t>。缺点是使用了较多的辅助空间，并且和“最大值”进行了多余的比较。</a:t>
            </a:r>
            <a:r>
              <a:rPr kumimoji="1" lang="en-US" altLang="zh-CN" sz="2800" dirty="0">
                <a:latin typeface="Times New Roman" panose="02020603050405020304" pitchFamily="18" charset="0"/>
                <a:cs typeface="Times New Roman" panose="02020603050405020304" pitchFamily="18" charset="0"/>
              </a:rPr>
              <a:t>1964</a:t>
            </a:r>
            <a:r>
              <a:rPr kumimoji="1" lang="zh-CN" altLang="en-US" sz="2800" dirty="0">
                <a:latin typeface="Times New Roman" panose="02020603050405020304" pitchFamily="18" charset="0"/>
                <a:cs typeface="Times New Roman" panose="02020603050405020304" pitchFamily="18" charset="0"/>
              </a:rPr>
              <a:t>年</a:t>
            </a:r>
            <a:r>
              <a:rPr kumimoji="1" lang="en-US" altLang="zh-CN" sz="2800" dirty="0" err="1">
                <a:latin typeface="Times New Roman" panose="02020603050405020304" pitchFamily="18" charset="0"/>
                <a:cs typeface="Times New Roman" panose="02020603050405020304" pitchFamily="18" charset="0"/>
              </a:rPr>
              <a:t>Willioms</a:t>
            </a:r>
            <a:r>
              <a:rPr kumimoji="1" lang="en-US" altLang="zh-CN" sz="2800" dirty="0">
                <a:latin typeface="Times New Roman" panose="02020603050405020304" pitchFamily="18" charset="0"/>
                <a:cs typeface="Times New Roman" panose="02020603050405020304" pitchFamily="18" charset="0"/>
              </a:rPr>
              <a:t> </a:t>
            </a:r>
            <a:r>
              <a:rPr kumimoji="1" lang="zh-CN" altLang="en-US" sz="2800" dirty="0">
                <a:latin typeface="Times New Roman" panose="02020603050405020304" pitchFamily="18" charset="0"/>
                <a:cs typeface="Times New Roman" panose="02020603050405020304" pitchFamily="18" charset="0"/>
              </a:rPr>
              <a:t>提出了</a:t>
            </a:r>
            <a:r>
              <a:rPr kumimoji="1" lang="zh-CN" altLang="en-US" sz="2800" b="1" dirty="0">
                <a:solidFill>
                  <a:srgbClr val="FFFF00"/>
                </a:solidFill>
                <a:latin typeface="Times New Roman" panose="02020603050405020304" pitchFamily="18" charset="0"/>
                <a:cs typeface="Times New Roman" panose="02020603050405020304" pitchFamily="18" charset="0"/>
              </a:rPr>
              <a:t>堆排序</a:t>
            </a:r>
            <a:r>
              <a:rPr kumimoji="1" lang="zh-CN" altLang="en-US" sz="2800" dirty="0">
                <a:latin typeface="Times New Roman" panose="02020603050405020304" pitchFamily="18" charset="0"/>
                <a:cs typeface="Times New Roman" panose="02020603050405020304" pitchFamily="18" charset="0"/>
              </a:rPr>
              <a:t>。</a:t>
            </a:r>
          </a:p>
          <a:p>
            <a:r>
              <a:rPr kumimoji="1" lang="zh-CN" altLang="en-US" sz="2800" dirty="0">
                <a:latin typeface="Times New Roman" panose="02020603050405020304" pitchFamily="18" charset="0"/>
                <a:cs typeface="Times New Roman" panose="02020603050405020304" pitchFamily="18" charset="0"/>
              </a:rPr>
              <a:t>        </a:t>
            </a:r>
            <a:r>
              <a:rPr kumimoji="1" lang="zh-CN" altLang="en-US" sz="2800" b="1" dirty="0">
                <a:solidFill>
                  <a:srgbClr val="FFFF00"/>
                </a:solidFill>
                <a:latin typeface="Times New Roman" panose="02020603050405020304" pitchFamily="18" charset="0"/>
                <a:cs typeface="Times New Roman" panose="02020603050405020304" pitchFamily="18" charset="0"/>
              </a:rPr>
              <a:t>堆的定义</a:t>
            </a:r>
            <a:r>
              <a:rPr kumimoji="1"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n</a:t>
            </a:r>
            <a:r>
              <a:rPr kumimoji="1" lang="zh-CN" altLang="en-US" sz="2800" dirty="0">
                <a:latin typeface="Times New Roman" panose="02020603050405020304" pitchFamily="18" charset="0"/>
                <a:cs typeface="Times New Roman" panose="02020603050405020304" pitchFamily="18" charset="0"/>
              </a:rPr>
              <a:t>个元素的</a:t>
            </a:r>
            <a:r>
              <a:rPr kumimoji="1" lang="zh-CN" altLang="en-US" sz="2800" b="1" dirty="0">
                <a:solidFill>
                  <a:srgbClr val="FFFF00"/>
                </a:solidFill>
                <a:latin typeface="Times New Roman" panose="02020603050405020304" pitchFamily="18" charset="0"/>
                <a:cs typeface="Times New Roman" panose="02020603050405020304" pitchFamily="18" charset="0"/>
              </a:rPr>
              <a:t>序列</a:t>
            </a:r>
            <a:r>
              <a:rPr kumimoji="1"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k</a:t>
            </a:r>
            <a:r>
              <a:rPr kumimoji="1" lang="en-US" altLang="zh-CN" sz="2800" baseline="-25000" dirty="0" err="1">
                <a:latin typeface="Times New Roman" panose="02020603050405020304" pitchFamily="18" charset="0"/>
                <a:cs typeface="Times New Roman" panose="02020603050405020304" pitchFamily="18" charset="0"/>
              </a:rPr>
              <a:t>1</a:t>
            </a:r>
            <a:r>
              <a:rPr kumimoji="1" lang="en-US" altLang="zh-CN" sz="2800" dirty="0" err="1">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k</a:t>
            </a:r>
            <a:r>
              <a:rPr kumimoji="1" lang="en-US" altLang="zh-CN" sz="2800" baseline="-25000" dirty="0" err="1">
                <a:latin typeface="Times New Roman" panose="02020603050405020304" pitchFamily="18" charset="0"/>
                <a:cs typeface="Times New Roman" panose="02020603050405020304" pitchFamily="18" charset="0"/>
              </a:rPr>
              <a:t>2</a:t>
            </a:r>
            <a:r>
              <a:rPr kumimoji="1"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k</a:t>
            </a:r>
            <a:r>
              <a:rPr kumimoji="1" lang="en-US" altLang="zh-CN" sz="2800" i="1" baseline="-25000" dirty="0" err="1">
                <a:latin typeface="Times New Roman" panose="02020603050405020304" pitchFamily="18" charset="0"/>
                <a:cs typeface="Times New Roman" panose="02020603050405020304" pitchFamily="18" charset="0"/>
              </a:rPr>
              <a:t>n</a:t>
            </a:r>
            <a:r>
              <a:rPr kumimoji="1" lang="en-US" altLang="zh-CN" sz="2800" dirty="0">
                <a:latin typeface="Times New Roman" panose="02020603050405020304" pitchFamily="18" charset="0"/>
                <a:cs typeface="Times New Roman" panose="02020603050405020304" pitchFamily="18" charset="0"/>
              </a:rPr>
              <a:t>}</a:t>
            </a:r>
            <a:r>
              <a:rPr kumimoji="1" lang="zh-CN" altLang="en-US" sz="2800" dirty="0">
                <a:latin typeface="Times New Roman" panose="02020603050405020304" pitchFamily="18" charset="0"/>
                <a:cs typeface="Times New Roman" panose="02020603050405020304" pitchFamily="18" charset="0"/>
              </a:rPr>
              <a:t>当且仅当满足如下关系时，称之为堆。</a:t>
            </a:r>
          </a:p>
          <a:p>
            <a:endParaRPr kumimoji="1" lang="zh-CN" altLang="en-US" sz="2400" dirty="0">
              <a:latin typeface="Times New Roman" panose="02020603050405020304" pitchFamily="18" charset="0"/>
              <a:cs typeface="Times New Roman" panose="02020603050405020304" pitchFamily="18" charset="0"/>
            </a:endParaRPr>
          </a:p>
          <a:p>
            <a:r>
              <a:rPr kumimoji="1" lang="zh-CN" altLang="en-US" sz="2400" dirty="0">
                <a:latin typeface="Times New Roman" panose="02020603050405020304" pitchFamily="18" charset="0"/>
                <a:cs typeface="Times New Roman" panose="02020603050405020304" pitchFamily="18" charset="0"/>
              </a:rPr>
              <a:t>		</a:t>
            </a:r>
            <a:r>
              <a:rPr kumimoji="1" lang="en-US" altLang="zh-CN" sz="2800" i="1" dirty="0" err="1">
                <a:latin typeface="Times New Roman" panose="02020603050405020304" pitchFamily="18" charset="0"/>
                <a:cs typeface="Times New Roman" panose="02020603050405020304" pitchFamily="18" charset="0"/>
              </a:rPr>
              <a:t>k</a:t>
            </a:r>
            <a:r>
              <a:rPr kumimoji="1" lang="en-US" altLang="zh-CN" sz="2800" i="1" baseline="-25000" dirty="0" err="1">
                <a:latin typeface="Times New Roman" panose="02020603050405020304" pitchFamily="18" charset="0"/>
                <a:cs typeface="Times New Roman" panose="02020603050405020304" pitchFamily="18" charset="0"/>
              </a:rPr>
              <a:t>i</a:t>
            </a:r>
            <a:r>
              <a:rPr kumimoji="1" lang="en-US" altLang="zh-CN" sz="2800" dirty="0">
                <a:latin typeface="Times New Roman" panose="02020603050405020304" pitchFamily="18" charset="0"/>
                <a:cs typeface="Times New Roman" panose="02020603050405020304" pitchFamily="18" charset="0"/>
              </a:rPr>
              <a:t> </a:t>
            </a:r>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k</a:t>
            </a:r>
            <a:r>
              <a:rPr kumimoji="1" lang="en-US" altLang="zh-CN" sz="2800" baseline="-25000" dirty="0" err="1">
                <a:latin typeface="Times New Roman" panose="02020603050405020304" pitchFamily="18" charset="0"/>
                <a:cs typeface="Times New Roman" panose="02020603050405020304" pitchFamily="18" charset="0"/>
                <a:sym typeface="Symbol" panose="05050102010706020507" pitchFamily="18" charset="2"/>
              </a:rPr>
              <a:t>2</a:t>
            </a:r>
            <a:r>
              <a:rPr kumimoji="1" lang="en-US" altLang="zh-CN" sz="2800"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k</a:t>
            </a:r>
            <a:r>
              <a:rPr kumimoji="1" lang="en-US" altLang="zh-CN" sz="2800"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  </a:t>
            </a:r>
            <a:r>
              <a:rPr kumimoji="1"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k</a:t>
            </a:r>
            <a:r>
              <a:rPr kumimoji="1" lang="en-US" altLang="zh-CN" sz="2800" baseline="-25000" dirty="0" err="1">
                <a:latin typeface="Times New Roman" panose="02020603050405020304" pitchFamily="18" charset="0"/>
                <a:cs typeface="Times New Roman" panose="02020603050405020304" pitchFamily="18" charset="0"/>
                <a:sym typeface="Symbol" panose="05050102010706020507" pitchFamily="18" charset="2"/>
              </a:rPr>
              <a:t>2</a:t>
            </a:r>
            <a:r>
              <a:rPr kumimoji="1" lang="en-US" altLang="zh-CN" sz="2800" i="1" baseline="-25000" dirty="0" err="1">
                <a:latin typeface="Times New Roman" panose="02020603050405020304" pitchFamily="18" charset="0"/>
                <a:cs typeface="Times New Roman" panose="02020603050405020304" pitchFamily="18" charset="0"/>
                <a:sym typeface="Symbol" panose="05050102010706020507" pitchFamily="18" charset="2"/>
              </a:rPr>
              <a:t>i</a:t>
            </a:r>
            <a:endParaRPr kumimoji="1" lang="en-US" altLang="zh-CN" sz="2800" i="1" dirty="0">
              <a:latin typeface="Times New Roman" panose="02020603050405020304" pitchFamily="18" charset="0"/>
              <a:cs typeface="Times New Roman" panose="02020603050405020304" pitchFamily="18" charset="0"/>
              <a:sym typeface="Symbol" panose="05050102010706020507" pitchFamily="18" charset="2"/>
            </a:endParaRPr>
          </a:p>
          <a:p>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k</a:t>
            </a:r>
            <a:r>
              <a:rPr kumimoji="1" lang="en-US" altLang="zh-CN" sz="2800"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  </a:t>
            </a:r>
            <a:r>
              <a:rPr kumimoji="1"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k</a:t>
            </a:r>
            <a:r>
              <a:rPr kumimoji="1" lang="en-US" altLang="zh-CN" sz="2800" baseline="-25000" dirty="0" err="1">
                <a:latin typeface="Times New Roman" panose="02020603050405020304" pitchFamily="18" charset="0"/>
                <a:cs typeface="Times New Roman" panose="02020603050405020304" pitchFamily="18" charset="0"/>
                <a:sym typeface="Symbol" panose="05050102010706020507" pitchFamily="18" charset="2"/>
              </a:rPr>
              <a:t>2</a:t>
            </a:r>
            <a:r>
              <a:rPr kumimoji="1" lang="en-US" altLang="zh-CN" sz="2800"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800" baseline="-25000" dirty="0" err="1">
                <a:latin typeface="Times New Roman" panose="02020603050405020304" pitchFamily="18" charset="0"/>
                <a:cs typeface="Times New Roman" panose="02020603050405020304" pitchFamily="18" charset="0"/>
                <a:sym typeface="Symbol" panose="05050102010706020507" pitchFamily="18" charset="2"/>
              </a:rPr>
              <a:t>+1</a:t>
            </a:r>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k</a:t>
            </a:r>
            <a:r>
              <a:rPr kumimoji="1" lang="en-US" altLang="zh-CN" sz="2800"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  </a:t>
            </a:r>
            <a:r>
              <a:rPr kumimoji="1"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k</a:t>
            </a:r>
            <a:r>
              <a:rPr kumimoji="1" lang="en-US" altLang="zh-CN" sz="2800" baseline="-25000" dirty="0" err="1">
                <a:latin typeface="Times New Roman" panose="02020603050405020304" pitchFamily="18" charset="0"/>
                <a:cs typeface="Times New Roman" panose="02020603050405020304" pitchFamily="18" charset="0"/>
                <a:sym typeface="Symbol" panose="05050102010706020507" pitchFamily="18" charset="2"/>
              </a:rPr>
              <a:t>2</a:t>
            </a:r>
            <a:r>
              <a:rPr kumimoji="1" lang="en-US" altLang="zh-CN" sz="2800"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800" baseline="-25000" dirty="0" err="1">
                <a:latin typeface="Times New Roman" panose="02020603050405020304" pitchFamily="18" charset="0"/>
                <a:cs typeface="Times New Roman" panose="02020603050405020304" pitchFamily="18" charset="0"/>
                <a:sym typeface="Symbol" panose="05050102010706020507" pitchFamily="18" charset="2"/>
              </a:rPr>
              <a:t>+1</a:t>
            </a:r>
            <a:endParaRPr kumimoji="1"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endParaRPr>
          </a:p>
          <a:p>
            <a:r>
              <a:rPr kumimoji="1" lang="en-US" altLang="zh-CN" sz="2400" baseline="-25000" dirty="0">
                <a:latin typeface="Times New Roman" panose="02020603050405020304" pitchFamily="18" charset="0"/>
                <a:cs typeface="Times New Roman" panose="02020603050405020304" pitchFamily="18" charset="0"/>
                <a:sym typeface="Symbol" panose="05050102010706020507" pitchFamily="18" charset="2"/>
              </a:rPr>
              <a:t>				</a:t>
            </a:r>
            <a:endPar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77833" name="Text Box 9"/>
          <p:cNvSpPr txBox="1">
            <a:spLocks noChangeArrowheads="1"/>
          </p:cNvSpPr>
          <p:nvPr/>
        </p:nvSpPr>
        <p:spPr bwMode="auto">
          <a:xfrm>
            <a:off x="3779838" y="4622800"/>
            <a:ext cx="54373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800" dirty="0"/>
              <a:t>或</a:t>
            </a:r>
          </a:p>
        </p:txBody>
      </p:sp>
      <p:sp>
        <p:nvSpPr>
          <p:cNvPr id="77834" name="AutoShape 10"/>
          <p:cNvSpPr/>
          <p:nvPr/>
        </p:nvSpPr>
        <p:spPr bwMode="auto">
          <a:xfrm>
            <a:off x="2047875" y="4509120"/>
            <a:ext cx="76200" cy="752475"/>
          </a:xfrm>
          <a:prstGeom prst="leftBrace">
            <a:avLst>
              <a:gd name="adj1" fmla="val 82292"/>
              <a:gd name="adj2" fmla="val 50000"/>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35" name="AutoShape 11"/>
          <p:cNvSpPr/>
          <p:nvPr/>
        </p:nvSpPr>
        <p:spPr bwMode="auto">
          <a:xfrm>
            <a:off x="4787900" y="4524995"/>
            <a:ext cx="71438" cy="719138"/>
          </a:xfrm>
          <a:prstGeom prst="leftBrace">
            <a:avLst>
              <a:gd name="adj1" fmla="val 83888"/>
              <a:gd name="adj2" fmla="val 50000"/>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37" name="Rectangle 13"/>
          <p:cNvSpPr>
            <a:spLocks noChangeArrowheads="1"/>
          </p:cNvSpPr>
          <p:nvPr/>
        </p:nvSpPr>
        <p:spPr bwMode="auto">
          <a:xfrm>
            <a:off x="6329363" y="4668838"/>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i="1" dirty="0" err="1">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 = 1, 2, …, </a:t>
            </a:r>
            <a:r>
              <a:rPr kumimoji="1" lang="en-US" altLang="zh-CN" sz="2400" i="1" dirty="0">
                <a:latin typeface="Times New Roman" panose="02020603050405020304" pitchFamily="18" charset="0"/>
                <a:cs typeface="Times New Roman" panose="02020603050405020304" pitchFamily="18" charset="0"/>
                <a:sym typeface="Symbol" panose="05050102010706020507" pitchFamily="18" charset="2"/>
              </a:rPr>
              <a:t>n</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/2 )</a:t>
            </a:r>
          </a:p>
        </p:txBody>
      </p:sp>
      <p:sp>
        <p:nvSpPr>
          <p:cNvPr id="77840" name="Rectangle 16"/>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kumimoji="1" lang="en-US" altLang="zh-CN" sz="4400">
                <a:solidFill>
                  <a:srgbClr val="FFFF00"/>
                </a:solidFill>
                <a:cs typeface="Arial" panose="020B0604020202020204" pitchFamily="34" charset="0"/>
                <a:sym typeface="Symbol" panose="05050102010706020507" pitchFamily="18" charset="2"/>
              </a:rPr>
              <a:t>Definition of Heap</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ext Box 2"/>
          <p:cNvSpPr txBox="1">
            <a:spLocks noChangeArrowheads="1"/>
          </p:cNvSpPr>
          <p:nvPr/>
        </p:nvSpPr>
        <p:spPr bwMode="auto">
          <a:xfrm>
            <a:off x="323850" y="1885950"/>
            <a:ext cx="8569325" cy="37548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40000"/>
              </a:spcBef>
            </a:pPr>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kumimoji="1" lang="zh-CN" altLang="en-US" sz="2800" dirty="0">
                <a:latin typeface="Times New Roman" panose="02020603050405020304" pitchFamily="18" charset="0"/>
                <a:cs typeface="Times New Roman" panose="02020603050405020304" pitchFamily="18" charset="0"/>
                <a:sym typeface="Symbol" panose="05050102010706020507" pitchFamily="18" charset="2"/>
              </a:rPr>
              <a:t>若将和此序列对应的一维数组看成是一个</a:t>
            </a:r>
            <a:r>
              <a:rPr kumimoji="1" lang="zh-CN" altLang="en-US" sz="2800" b="1" dirty="0">
                <a:solidFill>
                  <a:srgbClr val="FFFF00"/>
                </a:solidFill>
                <a:latin typeface="Times New Roman" panose="02020603050405020304" pitchFamily="18" charset="0"/>
                <a:cs typeface="Times New Roman" panose="02020603050405020304" pitchFamily="18" charset="0"/>
                <a:sym typeface="Symbol" panose="05050102010706020507" pitchFamily="18" charset="2"/>
              </a:rPr>
              <a:t>完全二叉树</a:t>
            </a:r>
            <a:r>
              <a:rPr kumimoji="1" lang="zh-CN" altLang="en-US" sz="2800" dirty="0">
                <a:latin typeface="Times New Roman" panose="02020603050405020304" pitchFamily="18" charset="0"/>
                <a:cs typeface="Times New Roman" panose="02020603050405020304" pitchFamily="18" charset="0"/>
                <a:sym typeface="Symbol" panose="05050102010706020507" pitchFamily="18" charset="2"/>
              </a:rPr>
              <a:t>，则堆的含义表明，完全二叉树中所有非终端结点的值均不大于（或不小于）其左右孩子结点的值。</a:t>
            </a:r>
          </a:p>
          <a:p>
            <a:pPr>
              <a:spcBef>
                <a:spcPct val="50000"/>
              </a:spcBef>
            </a:pPr>
            <a:r>
              <a:rPr kumimoji="1" lang="zh-CN" altLang="en-US" sz="2800" dirty="0">
                <a:latin typeface="Times New Roman" panose="02020603050405020304" pitchFamily="18" charset="0"/>
                <a:cs typeface="Times New Roman" panose="02020603050405020304" pitchFamily="18" charset="0"/>
                <a:sym typeface="Symbol" panose="05050102010706020507" pitchFamily="18" charset="2"/>
              </a:rPr>
              <a:t>        由此，若序列 </a:t>
            </a:r>
            <a:r>
              <a:rPr kumimoji="1" lang="en-US" altLang="zh-CN" sz="2800" dirty="0">
                <a:latin typeface="Times New Roman" panose="02020603050405020304" pitchFamily="18" charset="0"/>
                <a:cs typeface="Times New Roman" panose="02020603050405020304" pitchFamily="18" charset="0"/>
              </a:rPr>
              <a:t>{</a:t>
            </a:r>
            <a:r>
              <a:rPr kumimoji="1" lang="en-US" altLang="zh-CN" sz="2800" i="1" dirty="0" err="1">
                <a:latin typeface="Times New Roman" panose="02020603050405020304" pitchFamily="18" charset="0"/>
                <a:cs typeface="Times New Roman" panose="02020603050405020304" pitchFamily="18" charset="0"/>
              </a:rPr>
              <a:t>k</a:t>
            </a:r>
            <a:r>
              <a:rPr kumimoji="1" lang="en-US" altLang="zh-CN" sz="2800" baseline="-25000" dirty="0" err="1">
                <a:latin typeface="Times New Roman" panose="02020603050405020304" pitchFamily="18" charset="0"/>
                <a:cs typeface="Times New Roman" panose="02020603050405020304" pitchFamily="18" charset="0"/>
              </a:rPr>
              <a:t>1</a:t>
            </a:r>
            <a:r>
              <a:rPr kumimoji="1" lang="en-US" altLang="zh-CN" sz="2800" dirty="0" err="1">
                <a:latin typeface="Times New Roman" panose="02020603050405020304" pitchFamily="18" charset="0"/>
                <a:cs typeface="Times New Roman" panose="02020603050405020304" pitchFamily="18" charset="0"/>
              </a:rPr>
              <a:t>,</a:t>
            </a:r>
            <a:r>
              <a:rPr kumimoji="1" lang="en-US" altLang="zh-CN" sz="2800" i="1" dirty="0" err="1">
                <a:latin typeface="Times New Roman" panose="02020603050405020304" pitchFamily="18" charset="0"/>
                <a:cs typeface="Times New Roman" panose="02020603050405020304" pitchFamily="18" charset="0"/>
              </a:rPr>
              <a:t>k</a:t>
            </a:r>
            <a:r>
              <a:rPr kumimoji="1" lang="en-US" altLang="zh-CN" sz="2800" baseline="-25000" dirty="0" err="1">
                <a:latin typeface="Times New Roman" panose="02020603050405020304" pitchFamily="18" charset="0"/>
                <a:cs typeface="Times New Roman" panose="02020603050405020304" pitchFamily="18" charset="0"/>
              </a:rPr>
              <a:t>2</a:t>
            </a:r>
            <a:r>
              <a:rPr kumimoji="1" lang="en-US" altLang="zh-CN" sz="2800" dirty="0">
                <a:latin typeface="Times New Roman" panose="02020603050405020304" pitchFamily="18" charset="0"/>
                <a:cs typeface="Times New Roman" panose="02020603050405020304" pitchFamily="18" charset="0"/>
              </a:rPr>
              <a:t>,…,</a:t>
            </a:r>
            <a:r>
              <a:rPr kumimoji="1" lang="en-US" altLang="zh-CN" sz="2800" i="1" dirty="0" err="1">
                <a:latin typeface="Times New Roman" panose="02020603050405020304" pitchFamily="18" charset="0"/>
                <a:cs typeface="Times New Roman" panose="02020603050405020304" pitchFamily="18" charset="0"/>
              </a:rPr>
              <a:t>k</a:t>
            </a:r>
            <a:r>
              <a:rPr kumimoji="1" lang="en-US" altLang="zh-CN" sz="2800" baseline="-25000" dirty="0" err="1">
                <a:latin typeface="Times New Roman" panose="02020603050405020304" pitchFamily="18" charset="0"/>
                <a:cs typeface="Times New Roman" panose="02020603050405020304" pitchFamily="18" charset="0"/>
              </a:rPr>
              <a:t>n</a:t>
            </a:r>
            <a:r>
              <a:rPr kumimoji="1" lang="en-US" altLang="zh-CN" sz="2800" dirty="0">
                <a:latin typeface="Times New Roman" panose="02020603050405020304" pitchFamily="18" charset="0"/>
                <a:cs typeface="Times New Roman" panose="02020603050405020304" pitchFamily="18" charset="0"/>
              </a:rPr>
              <a:t>}</a:t>
            </a:r>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kumimoji="1" lang="zh-CN" altLang="en-US" sz="2800" dirty="0">
                <a:latin typeface="Times New Roman" panose="02020603050405020304" pitchFamily="18" charset="0"/>
                <a:cs typeface="Times New Roman" panose="02020603050405020304" pitchFamily="18" charset="0"/>
                <a:sym typeface="Symbol" panose="05050102010706020507" pitchFamily="18" charset="2"/>
              </a:rPr>
              <a:t>是堆，则堆顶元素必为序列中</a:t>
            </a:r>
            <a:r>
              <a:rPr kumimoji="1" lang="en-US" altLang="zh-CN" sz="2800" i="1" dirty="0">
                <a:latin typeface="Times New Roman" panose="02020603050405020304" pitchFamily="18" charset="0"/>
                <a:cs typeface="Times New Roman" panose="02020603050405020304" pitchFamily="18" charset="0"/>
                <a:sym typeface="Symbol" panose="05050102010706020507" pitchFamily="18" charset="2"/>
              </a:rPr>
              <a:t>n</a:t>
            </a:r>
            <a:r>
              <a:rPr kumimoji="1" lang="zh-CN" altLang="en-US" sz="2800" dirty="0">
                <a:latin typeface="Times New Roman" panose="02020603050405020304" pitchFamily="18" charset="0"/>
                <a:cs typeface="Times New Roman" panose="02020603050405020304" pitchFamily="18" charset="0"/>
                <a:sym typeface="Symbol" panose="05050102010706020507" pitchFamily="18" charset="2"/>
              </a:rPr>
              <a:t>个元素的最小值（或最大值）。如果在输出堆顶的最小值后，使得剩余</a:t>
            </a:r>
            <a:r>
              <a:rPr kumimoji="1" lang="en-US" altLang="zh-CN" sz="2800" i="1" dirty="0">
                <a:latin typeface="Times New Roman" panose="02020603050405020304" pitchFamily="18" charset="0"/>
                <a:cs typeface="Times New Roman" panose="02020603050405020304" pitchFamily="18" charset="0"/>
                <a:sym typeface="Symbol" panose="05050102010706020507" pitchFamily="18" charset="2"/>
              </a:rPr>
              <a:t>n</a:t>
            </a:r>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-1</a:t>
            </a:r>
            <a:r>
              <a:rPr kumimoji="1" lang="zh-CN" altLang="en-US" sz="2800" dirty="0">
                <a:latin typeface="Times New Roman" panose="02020603050405020304" pitchFamily="18" charset="0"/>
                <a:cs typeface="Times New Roman" panose="02020603050405020304" pitchFamily="18" charset="0"/>
                <a:sym typeface="Symbol" panose="05050102010706020507" pitchFamily="18" charset="2"/>
              </a:rPr>
              <a:t>个元素的序列重新又建成一个堆，则得到次小值。反复执行此过程便能得到所有记录的有序序列，这个过程称为</a:t>
            </a:r>
            <a:r>
              <a:rPr kumimoji="1" lang="zh-CN" altLang="en-US" sz="2800" b="1" dirty="0">
                <a:solidFill>
                  <a:srgbClr val="FFFF00"/>
                </a:solidFill>
                <a:latin typeface="Times New Roman" panose="02020603050405020304" pitchFamily="18" charset="0"/>
                <a:cs typeface="Times New Roman" panose="02020603050405020304" pitchFamily="18" charset="0"/>
                <a:sym typeface="Symbol" panose="05050102010706020507" pitchFamily="18" charset="2"/>
              </a:rPr>
              <a:t>堆排序</a:t>
            </a:r>
            <a:r>
              <a:rPr kumimoji="1" lang="zh-CN" altLang="en-US" sz="2800"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38595" name="AutoShape 3"/>
          <p:cNvSpPr/>
          <p:nvPr/>
        </p:nvSpPr>
        <p:spPr bwMode="auto">
          <a:xfrm>
            <a:off x="2667000" y="2743200"/>
            <a:ext cx="76200" cy="609600"/>
          </a:xfrm>
          <a:prstGeom prst="leftBrace">
            <a:avLst>
              <a:gd name="adj1" fmla="val 66667"/>
              <a:gd name="adj2" fmla="val 50000"/>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8600" name="Rectangle 8"/>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kumimoji="1" lang="en-US" altLang="zh-CN" sz="4400">
                <a:solidFill>
                  <a:srgbClr val="FFFF00"/>
                </a:solidFill>
                <a:cs typeface="Arial" panose="020B0604020202020204" pitchFamily="34" charset="0"/>
                <a:sym typeface="Symbol" panose="05050102010706020507" pitchFamily="18" charset="2"/>
              </a:rPr>
              <a:t>Heap sorting</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Text Box 5"/>
          <p:cNvSpPr txBox="1">
            <a:spLocks noChangeArrowheads="1"/>
          </p:cNvSpPr>
          <p:nvPr/>
        </p:nvSpPr>
        <p:spPr bwMode="auto">
          <a:xfrm>
            <a:off x="323850" y="1865313"/>
            <a:ext cx="8472488" cy="4403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r>
              <a:rPr kumimoji="1" lang="en-US" altLang="zh-CN" sz="2800" dirty="0"/>
              <a:t>        </a:t>
            </a:r>
            <a:r>
              <a:rPr kumimoji="1" lang="zh-CN" altLang="en-US" sz="2800" dirty="0"/>
              <a:t>现在需要研究两个问题：</a:t>
            </a:r>
          </a:p>
          <a:p>
            <a:endParaRPr kumimoji="1" lang="zh-CN" altLang="en-US" sz="2800" dirty="0"/>
          </a:p>
          <a:p>
            <a:r>
              <a:rPr kumimoji="1" lang="zh-CN" altLang="en-US" sz="2800" dirty="0"/>
              <a:t>        </a:t>
            </a:r>
            <a:r>
              <a:rPr kumimoji="1" lang="en-US" altLang="zh-CN" sz="2800" dirty="0"/>
              <a:t>(1) </a:t>
            </a:r>
            <a:r>
              <a:rPr kumimoji="1" lang="zh-CN" altLang="en-US" sz="2800" dirty="0"/>
              <a:t>如何由一个无序序列建成一个堆；</a:t>
            </a:r>
          </a:p>
          <a:p>
            <a:r>
              <a:rPr kumimoji="1" lang="zh-CN" altLang="en-US" sz="2800" dirty="0">
                <a:solidFill>
                  <a:srgbClr val="FFFF00"/>
                </a:solidFill>
              </a:rPr>
              <a:t>        解决方案：自下而上调整</a:t>
            </a:r>
          </a:p>
          <a:p>
            <a:endParaRPr kumimoji="1" lang="zh-CN" altLang="en-US" sz="2800" dirty="0">
              <a:solidFill>
                <a:srgbClr val="FFFF00"/>
              </a:solidFill>
            </a:endParaRPr>
          </a:p>
          <a:p>
            <a:r>
              <a:rPr kumimoji="1" lang="zh-CN" altLang="en-US" sz="2800" dirty="0">
                <a:solidFill>
                  <a:srgbClr val="FFFF00"/>
                </a:solidFill>
              </a:rPr>
              <a:t>      </a:t>
            </a:r>
            <a:r>
              <a:rPr kumimoji="1" lang="zh-CN" altLang="en-US" sz="2800" dirty="0"/>
              <a:t>  </a:t>
            </a:r>
            <a:r>
              <a:rPr kumimoji="1" lang="en-US" altLang="zh-CN" sz="2800" dirty="0"/>
              <a:t>(2) </a:t>
            </a:r>
            <a:r>
              <a:rPr kumimoji="1" lang="zh-CN" altLang="en-US" sz="2800" dirty="0"/>
              <a:t>如何在输出堆顶元素后，调整剩余元素使之成为一个新的堆。</a:t>
            </a:r>
          </a:p>
          <a:p>
            <a:r>
              <a:rPr kumimoji="1" lang="zh-CN" altLang="en-US" sz="2800" dirty="0">
                <a:solidFill>
                  <a:srgbClr val="FFFF00"/>
                </a:solidFill>
              </a:rPr>
              <a:t>        解决方案：自上而下调整</a:t>
            </a:r>
          </a:p>
          <a:p>
            <a:endParaRPr kumimoji="1" lang="zh-CN" altLang="en-US" sz="2800" dirty="0">
              <a:solidFill>
                <a:srgbClr val="FFFF00"/>
              </a:solidFill>
            </a:endParaRPr>
          </a:p>
          <a:p>
            <a:r>
              <a:rPr kumimoji="1" lang="zh-CN" altLang="en-US" sz="2800" dirty="0"/>
              <a:t>       </a:t>
            </a:r>
          </a:p>
        </p:txBody>
      </p:sp>
      <p:sp>
        <p:nvSpPr>
          <p:cNvPr id="78858" name="Rectangle 10"/>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kumimoji="1" lang="zh-CN" altLang="en-US" sz="4400">
                <a:solidFill>
                  <a:srgbClr val="FFFF00"/>
                </a:solidFill>
                <a:cs typeface="Arial" panose="020B0604020202020204" pitchFamily="34" charset="0"/>
                <a:sym typeface="Symbol" panose="05050102010706020507" pitchFamily="18" charset="2"/>
              </a:rPr>
              <a:t>堆排序的相关问题</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p:cNvSpPr>
            <a:spLocks noGrp="1" noChangeArrowheads="1"/>
          </p:cNvSpPr>
          <p:nvPr>
            <p:ph type="body" idx="1"/>
          </p:nvPr>
        </p:nvSpPr>
        <p:spPr/>
        <p:txBody>
          <a:bodyPr/>
          <a:lstStyle/>
          <a:p>
            <a:pPr marL="0" indent="0">
              <a:spcBef>
                <a:spcPct val="0"/>
              </a:spcBef>
              <a:buClrTx/>
              <a:buSzTx/>
              <a:buFontTx/>
              <a:buNone/>
            </a:pPr>
            <a:r>
              <a:rPr kumimoji="1" lang="zh-CN" altLang="en-US" sz="2800" dirty="0">
                <a:effectLst/>
              </a:rPr>
              <a:t>        第</a:t>
            </a:r>
            <a:r>
              <a:rPr kumimoji="1" lang="en-US" altLang="zh-CN" sz="2800" dirty="0">
                <a:effectLst/>
              </a:rPr>
              <a:t>2</a:t>
            </a:r>
            <a:r>
              <a:rPr kumimoji="1" lang="zh-CN" altLang="en-US" sz="2800" dirty="0">
                <a:effectLst/>
              </a:rPr>
              <a:t>个问题：如何在输出堆顶元素后，调整剩余元素使之成为一个新的堆。</a:t>
            </a:r>
          </a:p>
          <a:p>
            <a:pPr>
              <a:spcBef>
                <a:spcPct val="0"/>
              </a:spcBef>
              <a:buClrTx/>
              <a:buSzTx/>
              <a:buFontTx/>
              <a:buNone/>
            </a:pPr>
            <a:r>
              <a:rPr kumimoji="1" lang="zh-CN" altLang="en-US" sz="2800" dirty="0">
                <a:solidFill>
                  <a:srgbClr val="FFFF00"/>
                </a:solidFill>
                <a:effectLst/>
              </a:rPr>
              <a:t>        解决方案：自上而下调整（一次调整）</a:t>
            </a:r>
          </a:p>
          <a:p>
            <a:pPr>
              <a:lnSpc>
                <a:spcPct val="90000"/>
              </a:lnSpc>
            </a:pPr>
            <a:endParaRPr kumimoji="1" lang="zh-CN" altLang="en-US" sz="2600" dirty="0">
              <a:effectLst/>
            </a:endParaRPr>
          </a:p>
          <a:p>
            <a:pPr>
              <a:lnSpc>
                <a:spcPct val="90000"/>
              </a:lnSpc>
            </a:pPr>
            <a:r>
              <a:rPr kumimoji="1" lang="zh-CN" altLang="en-US" sz="2600" dirty="0">
                <a:effectLst/>
              </a:rPr>
              <a:t>在输出堆顶元素后，用堆中最后一个元素替代，此时根结点的左右子树均为堆，则仅需</a:t>
            </a:r>
            <a:r>
              <a:rPr kumimoji="1" lang="zh-CN" altLang="en-US" sz="2600" b="1" dirty="0">
                <a:solidFill>
                  <a:srgbClr val="FFFF00"/>
                </a:solidFill>
                <a:effectLst/>
              </a:rPr>
              <a:t>自上而下</a:t>
            </a:r>
            <a:r>
              <a:rPr kumimoji="1" lang="zh-CN" altLang="en-US" sz="2600" dirty="0">
                <a:effectLst/>
              </a:rPr>
              <a:t>进行调整即可。首先堆顶元素和其左右孩子的值比较，把最大的值（假设为左孩子结点）调到根结点的位置，由于左子树的根结点发生了改变，因此需要对左子树进行上述一样的调整，直至叶子结点。这个自堆顶至叶子的调整过程称为</a:t>
            </a:r>
            <a:r>
              <a:rPr kumimoji="1" lang="zh-CN" altLang="en-US" sz="2600" dirty="0">
                <a:effectLst/>
                <a:latin typeface="Times New Roman" panose="02020603050405020304"/>
              </a:rPr>
              <a:t>“</a:t>
            </a:r>
            <a:r>
              <a:rPr kumimoji="1" lang="zh-CN" altLang="en-US" sz="2600" dirty="0">
                <a:solidFill>
                  <a:srgbClr val="FFFF00"/>
                </a:solidFill>
                <a:effectLst/>
              </a:rPr>
              <a:t>筛选</a:t>
            </a:r>
            <a:r>
              <a:rPr kumimoji="1" lang="zh-CN" altLang="en-US" sz="2600" dirty="0">
                <a:effectLst/>
                <a:latin typeface="Times New Roman" panose="02020603050405020304"/>
              </a:rPr>
              <a:t>”</a:t>
            </a:r>
          </a:p>
          <a:p>
            <a:pPr marL="0" indent="0">
              <a:lnSpc>
                <a:spcPct val="90000"/>
              </a:lnSpc>
              <a:buNone/>
            </a:pPr>
            <a:r>
              <a:rPr kumimoji="1" lang="zh-CN" altLang="en-US" sz="2800" b="1" dirty="0">
                <a:solidFill>
                  <a:schemeClr val="accent5">
                    <a:lumMod val="75000"/>
                  </a:schemeClr>
                </a:solidFill>
                <a:effectLst>
                  <a:outerShdw blurRad="38100" dist="25400" dir="5400000" algn="ctr" rotWithShape="0">
                    <a:srgbClr val="6E747A">
                      <a:alpha val="43000"/>
                    </a:srgbClr>
                  </a:outerShdw>
                </a:effectLst>
                <a:latin typeface="Times New Roman" panose="02020603050405020304"/>
                <a:sym typeface="+mn-ea"/>
              </a:rPr>
              <a:t>                                              下沉</a:t>
            </a:r>
            <a:endParaRPr kumimoji="1" lang="zh-CN" altLang="en-US" sz="2600" dirty="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97735" name="Line 103"/>
          <p:cNvSpPr>
            <a:spLocks noChangeShapeType="1"/>
          </p:cNvSpPr>
          <p:nvPr/>
        </p:nvSpPr>
        <p:spPr bwMode="auto">
          <a:xfrm flipH="1">
            <a:off x="7105650"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36" name="Line 104"/>
          <p:cNvSpPr>
            <a:spLocks noChangeShapeType="1"/>
          </p:cNvSpPr>
          <p:nvPr/>
        </p:nvSpPr>
        <p:spPr bwMode="auto">
          <a:xfrm>
            <a:off x="6724650"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37" name="Line 105"/>
          <p:cNvSpPr>
            <a:spLocks noChangeShapeType="1"/>
          </p:cNvSpPr>
          <p:nvPr/>
        </p:nvSpPr>
        <p:spPr bwMode="auto">
          <a:xfrm>
            <a:off x="6038850"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38" name="Line 106"/>
          <p:cNvSpPr>
            <a:spLocks noChangeShapeType="1"/>
          </p:cNvSpPr>
          <p:nvPr/>
        </p:nvSpPr>
        <p:spPr bwMode="auto">
          <a:xfrm flipH="1">
            <a:off x="5276850"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39" name="Line 107"/>
          <p:cNvSpPr>
            <a:spLocks noChangeShapeType="1"/>
          </p:cNvSpPr>
          <p:nvPr/>
        </p:nvSpPr>
        <p:spPr bwMode="auto">
          <a:xfrm flipH="1">
            <a:off x="2609850"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40" name="Line 108"/>
          <p:cNvSpPr>
            <a:spLocks noChangeShapeType="1"/>
          </p:cNvSpPr>
          <p:nvPr/>
        </p:nvSpPr>
        <p:spPr bwMode="auto">
          <a:xfrm>
            <a:off x="1543050"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41" name="Line 109"/>
          <p:cNvSpPr>
            <a:spLocks noChangeShapeType="1"/>
          </p:cNvSpPr>
          <p:nvPr/>
        </p:nvSpPr>
        <p:spPr bwMode="auto">
          <a:xfrm>
            <a:off x="2381250"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42" name="Line 110"/>
          <p:cNvSpPr>
            <a:spLocks noChangeShapeType="1"/>
          </p:cNvSpPr>
          <p:nvPr/>
        </p:nvSpPr>
        <p:spPr bwMode="auto">
          <a:xfrm flipH="1">
            <a:off x="781050"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43" name="Oval 111"/>
          <p:cNvSpPr>
            <a:spLocks noChangeArrowheads="1"/>
          </p:cNvSpPr>
          <p:nvPr/>
        </p:nvSpPr>
        <p:spPr bwMode="auto">
          <a:xfrm>
            <a:off x="1924050" y="14478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44" name="Oval 112"/>
          <p:cNvSpPr>
            <a:spLocks noChangeArrowheads="1"/>
          </p:cNvSpPr>
          <p:nvPr/>
        </p:nvSpPr>
        <p:spPr bwMode="auto">
          <a:xfrm>
            <a:off x="1162050"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45" name="Oval 113"/>
          <p:cNvSpPr>
            <a:spLocks noChangeArrowheads="1"/>
          </p:cNvSpPr>
          <p:nvPr/>
        </p:nvSpPr>
        <p:spPr bwMode="auto">
          <a:xfrm>
            <a:off x="400050"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4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46" name="Oval 114"/>
          <p:cNvSpPr>
            <a:spLocks noChangeArrowheads="1"/>
          </p:cNvSpPr>
          <p:nvPr/>
        </p:nvSpPr>
        <p:spPr bwMode="auto">
          <a:xfrm>
            <a:off x="2686050"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47" name="Oval 115"/>
          <p:cNvSpPr>
            <a:spLocks noChangeArrowheads="1"/>
          </p:cNvSpPr>
          <p:nvPr/>
        </p:nvSpPr>
        <p:spPr bwMode="auto">
          <a:xfrm>
            <a:off x="1466850"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48" name="Oval 116"/>
          <p:cNvSpPr>
            <a:spLocks noChangeArrowheads="1"/>
          </p:cNvSpPr>
          <p:nvPr/>
        </p:nvSpPr>
        <p:spPr bwMode="auto">
          <a:xfrm>
            <a:off x="2305050"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49" name="Text Box 117"/>
          <p:cNvSpPr txBox="1">
            <a:spLocks noChangeArrowheads="1"/>
          </p:cNvSpPr>
          <p:nvPr/>
        </p:nvSpPr>
        <p:spPr bwMode="auto">
          <a:xfrm>
            <a:off x="1714500" y="10810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50" name="Text Box 118"/>
          <p:cNvSpPr txBox="1">
            <a:spLocks noChangeArrowheads="1"/>
          </p:cNvSpPr>
          <p:nvPr/>
        </p:nvSpPr>
        <p:spPr bwMode="auto">
          <a:xfrm>
            <a:off x="1028700" y="1828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51" name="Text Box 119"/>
          <p:cNvSpPr txBox="1">
            <a:spLocks noChangeArrowheads="1"/>
          </p:cNvSpPr>
          <p:nvPr/>
        </p:nvSpPr>
        <p:spPr bwMode="auto">
          <a:xfrm>
            <a:off x="3162300" y="19812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52" name="Text Box 120"/>
          <p:cNvSpPr txBox="1">
            <a:spLocks noChangeArrowheads="1"/>
          </p:cNvSpPr>
          <p:nvPr/>
        </p:nvSpPr>
        <p:spPr bwMode="auto">
          <a:xfrm>
            <a:off x="323850"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53" name="Text Box 121"/>
          <p:cNvSpPr txBox="1">
            <a:spLocks noChangeArrowheads="1"/>
          </p:cNvSpPr>
          <p:nvPr/>
        </p:nvSpPr>
        <p:spPr bwMode="auto">
          <a:xfrm>
            <a:off x="1695450"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54" name="Text Box 122"/>
          <p:cNvSpPr txBox="1">
            <a:spLocks noChangeArrowheads="1"/>
          </p:cNvSpPr>
          <p:nvPr/>
        </p:nvSpPr>
        <p:spPr bwMode="auto">
          <a:xfrm>
            <a:off x="2247900"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55" name="Oval 123"/>
          <p:cNvSpPr>
            <a:spLocks noChangeArrowheads="1"/>
          </p:cNvSpPr>
          <p:nvPr/>
        </p:nvSpPr>
        <p:spPr bwMode="auto">
          <a:xfrm>
            <a:off x="6343650" y="1447800"/>
            <a:ext cx="533400" cy="533400"/>
          </a:xfrm>
          <a:prstGeom prst="ellipse">
            <a:avLst/>
          </a:prstGeom>
          <a:solidFill>
            <a:srgbClr val="CCECFF"/>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56" name="Oval 124"/>
          <p:cNvSpPr>
            <a:spLocks noChangeArrowheads="1"/>
          </p:cNvSpPr>
          <p:nvPr/>
        </p:nvSpPr>
        <p:spPr bwMode="auto">
          <a:xfrm>
            <a:off x="5657850"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57" name="Oval 125"/>
          <p:cNvSpPr>
            <a:spLocks noChangeArrowheads="1"/>
          </p:cNvSpPr>
          <p:nvPr/>
        </p:nvSpPr>
        <p:spPr bwMode="auto">
          <a:xfrm>
            <a:off x="4895850"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4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58" name="Oval 126"/>
          <p:cNvSpPr>
            <a:spLocks noChangeArrowheads="1"/>
          </p:cNvSpPr>
          <p:nvPr/>
        </p:nvSpPr>
        <p:spPr bwMode="auto">
          <a:xfrm>
            <a:off x="5962650"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59" name="Oval 127"/>
          <p:cNvSpPr>
            <a:spLocks noChangeArrowheads="1"/>
          </p:cNvSpPr>
          <p:nvPr/>
        </p:nvSpPr>
        <p:spPr bwMode="auto">
          <a:xfrm>
            <a:off x="7105650"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60" name="Oval 128"/>
          <p:cNvSpPr>
            <a:spLocks noChangeArrowheads="1"/>
          </p:cNvSpPr>
          <p:nvPr/>
        </p:nvSpPr>
        <p:spPr bwMode="auto">
          <a:xfrm>
            <a:off x="680085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197761" name="Text Box 129"/>
          <p:cNvSpPr txBox="1">
            <a:spLocks noChangeArrowheads="1"/>
          </p:cNvSpPr>
          <p:nvPr/>
        </p:nvSpPr>
        <p:spPr bwMode="auto">
          <a:xfrm>
            <a:off x="6210300" y="1066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62" name="Text Box 130"/>
          <p:cNvSpPr txBox="1">
            <a:spLocks noChangeArrowheads="1"/>
          </p:cNvSpPr>
          <p:nvPr/>
        </p:nvSpPr>
        <p:spPr bwMode="auto">
          <a:xfrm>
            <a:off x="7581900" y="2057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63" name="Text Box 131"/>
          <p:cNvSpPr txBox="1">
            <a:spLocks noChangeArrowheads="1"/>
          </p:cNvSpPr>
          <p:nvPr/>
        </p:nvSpPr>
        <p:spPr bwMode="auto">
          <a:xfrm>
            <a:off x="666750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64" name="Text Box 132"/>
          <p:cNvSpPr txBox="1">
            <a:spLocks noChangeArrowheads="1"/>
          </p:cNvSpPr>
          <p:nvPr/>
        </p:nvSpPr>
        <p:spPr bwMode="auto">
          <a:xfrm>
            <a:off x="626745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65" name="Text Box 133"/>
          <p:cNvSpPr txBox="1">
            <a:spLocks noChangeArrowheads="1"/>
          </p:cNvSpPr>
          <p:nvPr/>
        </p:nvSpPr>
        <p:spPr bwMode="auto">
          <a:xfrm>
            <a:off x="476250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66" name="Text Box 134"/>
          <p:cNvSpPr txBox="1">
            <a:spLocks noChangeArrowheads="1"/>
          </p:cNvSpPr>
          <p:nvPr/>
        </p:nvSpPr>
        <p:spPr bwMode="auto">
          <a:xfrm>
            <a:off x="5429250" y="19192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67" name="Rectangle 135" descr="永恒"/>
          <p:cNvSpPr>
            <a:spLocks noChangeArrowheads="1"/>
          </p:cNvSpPr>
          <p:nvPr/>
        </p:nvSpPr>
        <p:spPr bwMode="auto">
          <a:xfrm>
            <a:off x="400050" y="4343400"/>
            <a:ext cx="3276600" cy="533400"/>
          </a:xfrm>
          <a:prstGeom prst="rect">
            <a:avLst/>
          </a:prstGeom>
          <a:blipFill dpi="0" rotWithShape="0">
            <a:blip r:embed="rId3"/>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49  25  21  25* 16  08</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68" name="Line 136"/>
          <p:cNvSpPr>
            <a:spLocks noChangeShapeType="1"/>
          </p:cNvSpPr>
          <p:nvPr/>
        </p:nvSpPr>
        <p:spPr bwMode="auto">
          <a:xfrm>
            <a:off x="93345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69" name="Line 137"/>
          <p:cNvSpPr>
            <a:spLocks noChangeShapeType="1"/>
          </p:cNvSpPr>
          <p:nvPr/>
        </p:nvSpPr>
        <p:spPr bwMode="auto">
          <a:xfrm>
            <a:off x="146685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70" name="Line 138"/>
          <p:cNvSpPr>
            <a:spLocks noChangeShapeType="1"/>
          </p:cNvSpPr>
          <p:nvPr/>
        </p:nvSpPr>
        <p:spPr bwMode="auto">
          <a:xfrm>
            <a:off x="200025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71" name="Line 139"/>
          <p:cNvSpPr>
            <a:spLocks noChangeShapeType="1"/>
          </p:cNvSpPr>
          <p:nvPr/>
        </p:nvSpPr>
        <p:spPr bwMode="auto">
          <a:xfrm>
            <a:off x="260985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72" name="Line 140"/>
          <p:cNvSpPr>
            <a:spLocks noChangeShapeType="1"/>
          </p:cNvSpPr>
          <p:nvPr/>
        </p:nvSpPr>
        <p:spPr bwMode="auto">
          <a:xfrm>
            <a:off x="314325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73" name="Rectangle 141" descr="永恒"/>
          <p:cNvSpPr>
            <a:spLocks noChangeArrowheads="1"/>
          </p:cNvSpPr>
          <p:nvPr/>
        </p:nvSpPr>
        <p:spPr bwMode="auto">
          <a:xfrm>
            <a:off x="4819650" y="4343400"/>
            <a:ext cx="3276600" cy="533400"/>
          </a:xfrm>
          <a:prstGeom prst="rect">
            <a:avLst/>
          </a:prstGeom>
          <a:blipFill dpi="0" rotWithShape="0">
            <a:blip r:embed="rId3"/>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  25  21  25* 16  </a:t>
            </a: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74" name="Line 142"/>
          <p:cNvSpPr>
            <a:spLocks noChangeShapeType="1"/>
          </p:cNvSpPr>
          <p:nvPr/>
        </p:nvSpPr>
        <p:spPr bwMode="auto">
          <a:xfrm>
            <a:off x="535305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75" name="Line 143"/>
          <p:cNvSpPr>
            <a:spLocks noChangeShapeType="1"/>
          </p:cNvSpPr>
          <p:nvPr/>
        </p:nvSpPr>
        <p:spPr bwMode="auto">
          <a:xfrm>
            <a:off x="588645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76" name="Line 144"/>
          <p:cNvSpPr>
            <a:spLocks noChangeShapeType="1"/>
          </p:cNvSpPr>
          <p:nvPr/>
        </p:nvSpPr>
        <p:spPr bwMode="auto">
          <a:xfrm>
            <a:off x="641985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77" name="Line 145"/>
          <p:cNvSpPr>
            <a:spLocks noChangeShapeType="1"/>
          </p:cNvSpPr>
          <p:nvPr/>
        </p:nvSpPr>
        <p:spPr bwMode="auto">
          <a:xfrm>
            <a:off x="702945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78" name="Line 146"/>
          <p:cNvSpPr>
            <a:spLocks noChangeShapeType="1"/>
          </p:cNvSpPr>
          <p:nvPr/>
        </p:nvSpPr>
        <p:spPr bwMode="auto">
          <a:xfrm>
            <a:off x="756285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79" name="Text Box 147"/>
          <p:cNvSpPr txBox="1">
            <a:spLocks noChangeArrowheads="1"/>
          </p:cNvSpPr>
          <p:nvPr/>
        </p:nvSpPr>
        <p:spPr bwMode="auto">
          <a:xfrm>
            <a:off x="4743450" y="5043488"/>
            <a:ext cx="3484563" cy="946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2800" b="1">
                <a:solidFill>
                  <a:srgbClr val="0000CC"/>
                </a:solidFill>
                <a:latin typeface="Times New Roman" panose="02020603050405020304" pitchFamily="18" charset="0"/>
                <a:ea typeface="仿宋_GB2312" pitchFamily="49" charset="-122"/>
              </a:rPr>
              <a:t>交换 </a:t>
            </a:r>
            <a:r>
              <a:rPr kumimoji="1" lang="en-US" altLang="zh-CN" sz="2800" b="1">
                <a:solidFill>
                  <a:srgbClr val="0000CC"/>
                </a:solidFill>
                <a:latin typeface="Times New Roman" panose="02020603050405020304" pitchFamily="18" charset="0"/>
                <a:ea typeface="仿宋_GB2312" pitchFamily="49" charset="-122"/>
              </a:rPr>
              <a:t>1</a:t>
            </a:r>
            <a:r>
              <a:rPr kumimoji="1" lang="en-US" altLang="en-US" sz="2800" b="1">
                <a:solidFill>
                  <a:srgbClr val="0000CC"/>
                </a:solidFill>
                <a:latin typeface="Times New Roman" panose="02020603050405020304" pitchFamily="18" charset="0"/>
                <a:ea typeface="仿宋_GB2312" pitchFamily="49" charset="-122"/>
              </a:rPr>
              <a:t> </a:t>
            </a:r>
            <a:r>
              <a:rPr kumimoji="1" lang="zh-CN" altLang="en-US" sz="2800" b="1">
                <a:solidFill>
                  <a:srgbClr val="0000CC"/>
                </a:solidFill>
                <a:latin typeface="Times New Roman" panose="02020603050405020304" pitchFamily="18" charset="0"/>
                <a:ea typeface="仿宋_GB2312" pitchFamily="49" charset="-122"/>
              </a:rPr>
              <a:t>号与 </a:t>
            </a:r>
            <a:r>
              <a:rPr kumimoji="1" lang="en-US" altLang="zh-CN" sz="2800" b="1">
                <a:solidFill>
                  <a:srgbClr val="0000CC"/>
                </a:solidFill>
                <a:latin typeface="Times New Roman" panose="02020603050405020304" pitchFamily="18" charset="0"/>
                <a:ea typeface="仿宋_GB2312" pitchFamily="49" charset="-122"/>
              </a:rPr>
              <a:t>6 </a:t>
            </a:r>
            <a:r>
              <a:rPr kumimoji="1" lang="zh-CN" altLang="en-US" sz="2800" b="1">
                <a:solidFill>
                  <a:srgbClr val="0000CC"/>
                </a:solidFill>
                <a:latin typeface="Times New Roman" panose="02020603050405020304" pitchFamily="18" charset="0"/>
                <a:ea typeface="仿宋_GB2312" pitchFamily="49" charset="-122"/>
              </a:rPr>
              <a:t>号对象</a:t>
            </a:r>
            <a:r>
              <a:rPr kumimoji="1" lang="en-US" altLang="zh-CN" sz="2800" b="1">
                <a:solidFill>
                  <a:srgbClr val="0000CC"/>
                </a:solidFill>
                <a:latin typeface="Times New Roman" panose="02020603050405020304" pitchFamily="18" charset="0"/>
                <a:ea typeface="仿宋_GB2312" pitchFamily="49" charset="-122"/>
              </a:rPr>
              <a:t>,</a:t>
            </a:r>
          </a:p>
          <a:p>
            <a:r>
              <a:rPr kumimoji="1" lang="en-US" altLang="zh-CN" sz="2800" b="1">
                <a:solidFill>
                  <a:srgbClr val="0000CC"/>
                </a:solidFill>
                <a:latin typeface="Times New Roman" panose="02020603050405020304" pitchFamily="18" charset="0"/>
                <a:ea typeface="仿宋_GB2312" pitchFamily="49" charset="-122"/>
              </a:rPr>
              <a:t>6 </a:t>
            </a:r>
            <a:r>
              <a:rPr kumimoji="1" lang="zh-CN" altLang="en-US" sz="2800" b="1">
                <a:solidFill>
                  <a:srgbClr val="0000CC"/>
                </a:solidFill>
                <a:latin typeface="Times New Roman" panose="02020603050405020304" pitchFamily="18" charset="0"/>
                <a:ea typeface="仿宋_GB2312" pitchFamily="49" charset="-122"/>
              </a:rPr>
              <a:t>号对象就位</a:t>
            </a:r>
            <a:endParaRPr kumimoji="1" lang="zh-CN" alt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80" name="Text Box 148"/>
          <p:cNvSpPr txBox="1">
            <a:spLocks noChangeArrowheads="1"/>
          </p:cNvSpPr>
          <p:nvPr/>
        </p:nvSpPr>
        <p:spPr bwMode="auto">
          <a:xfrm>
            <a:off x="552450" y="5006975"/>
            <a:ext cx="2506663"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2800" b="1">
                <a:solidFill>
                  <a:srgbClr val="0000CC"/>
                </a:solidFill>
                <a:latin typeface="Times New Roman" panose="02020603050405020304" pitchFamily="18" charset="0"/>
                <a:ea typeface="仿宋_GB2312" pitchFamily="49" charset="-122"/>
              </a:rPr>
              <a:t>初始最大堆</a:t>
            </a:r>
          </a:p>
        </p:txBody>
      </p:sp>
      <p:sp>
        <p:nvSpPr>
          <p:cNvPr id="197781" name="Freeform 149"/>
          <p:cNvSpPr/>
          <p:nvPr/>
        </p:nvSpPr>
        <p:spPr bwMode="auto">
          <a:xfrm>
            <a:off x="4476750" y="1028700"/>
            <a:ext cx="3619500" cy="3035300"/>
          </a:xfrm>
          <a:custGeom>
            <a:avLst/>
            <a:gdLst>
              <a:gd name="T0" fmla="*/ 936 w 2280"/>
              <a:gd name="T1" fmla="*/ 216 h 1912"/>
              <a:gd name="T2" fmla="*/ 168 w 2280"/>
              <a:gd name="T3" fmla="*/ 1176 h 1912"/>
              <a:gd name="T4" fmla="*/ 168 w 2280"/>
              <a:gd name="T5" fmla="*/ 1752 h 1912"/>
              <a:gd name="T6" fmla="*/ 1176 w 2280"/>
              <a:gd name="T7" fmla="*/ 1848 h 1912"/>
              <a:gd name="T8" fmla="*/ 1416 w 2280"/>
              <a:gd name="T9" fmla="*/ 1368 h 1912"/>
              <a:gd name="T10" fmla="*/ 1656 w 2280"/>
              <a:gd name="T11" fmla="*/ 1272 h 1912"/>
              <a:gd name="T12" fmla="*/ 1992 w 2280"/>
              <a:gd name="T13" fmla="*/ 1272 h 1912"/>
              <a:gd name="T14" fmla="*/ 2184 w 2280"/>
              <a:gd name="T15" fmla="*/ 1032 h 1912"/>
              <a:gd name="T16" fmla="*/ 2184 w 2280"/>
              <a:gd name="T17" fmla="*/ 744 h 1912"/>
              <a:gd name="T18" fmla="*/ 1608 w 2280"/>
              <a:gd name="T19" fmla="*/ 120 h 1912"/>
              <a:gd name="T20" fmla="*/ 1224 w 2280"/>
              <a:gd name="T21" fmla="*/ 24 h 1912"/>
              <a:gd name="T22" fmla="*/ 936 w 2280"/>
              <a:gd name="T23" fmla="*/ 216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rgbClr val="0000CC"/>
            </a:solidFill>
            <a:prstDash val="sysDot"/>
            <a:round/>
          </a:ln>
          <a:extLst>
            <a:ext uri="{909E8E84-426E-40DD-AFC4-6F175D3DCCD1}">
              <a14:hiddenFill xmlns:a14="http://schemas.microsoft.com/office/drawing/2010/main">
                <a:solidFill>
                  <a:srgbClr val="FFFFCC"/>
                </a:solidFill>
              </a14:hiddenFill>
            </a:ext>
          </a:extLst>
        </p:spPr>
        <p:txBody>
          <a:bodyPr wrap="none" anchor="ctr"/>
          <a:lstStyle/>
          <a:p>
            <a:endParaRPr lang="zh-CN" altLang="en-US"/>
          </a:p>
        </p:txBody>
      </p:sp>
      <p:sp>
        <p:nvSpPr>
          <p:cNvPr id="197784" name="Text Box 152"/>
          <p:cNvSpPr txBox="1">
            <a:spLocks noChangeArrowheads="1"/>
          </p:cNvSpPr>
          <p:nvPr/>
        </p:nvSpPr>
        <p:spPr bwMode="auto">
          <a:xfrm>
            <a:off x="304800" y="333375"/>
            <a:ext cx="2035175"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3200" b="1" u="sng" dirty="0">
                <a:solidFill>
                  <a:schemeClr val="bg1"/>
                </a:solidFill>
                <a:latin typeface="Times New Roman" panose="02020603050405020304" pitchFamily="18" charset="0"/>
                <a:ea typeface="仿宋_GB2312" pitchFamily="49" charset="-122"/>
              </a:rPr>
              <a:t>开始排序</a:t>
            </a:r>
          </a:p>
        </p:txBody>
      </p:sp>
      <p:sp>
        <p:nvSpPr>
          <p:cNvPr id="197785" name="AutoShape 153" descr="再生纸"/>
          <p:cNvSpPr>
            <a:spLocks noChangeArrowheads="1"/>
          </p:cNvSpPr>
          <p:nvPr/>
        </p:nvSpPr>
        <p:spPr bwMode="auto">
          <a:xfrm>
            <a:off x="3586163" y="1414800"/>
            <a:ext cx="914400" cy="457200"/>
          </a:xfrm>
          <a:prstGeom prst="rightArrow">
            <a:avLst>
              <a:gd name="adj1" fmla="val 50000"/>
              <a:gd name="adj2" fmla="val 50000"/>
            </a:avLst>
          </a:prstGeom>
          <a:blipFill dpi="0" rotWithShape="0">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197786" name="AutoShape 154" descr="再生纸"/>
          <p:cNvSpPr>
            <a:spLocks noChangeArrowheads="1"/>
          </p:cNvSpPr>
          <p:nvPr/>
        </p:nvSpPr>
        <p:spPr bwMode="auto">
          <a:xfrm>
            <a:off x="8028000" y="1414800"/>
            <a:ext cx="914400" cy="457200"/>
          </a:xfrm>
          <a:prstGeom prst="rightArrow">
            <a:avLst>
              <a:gd name="adj1" fmla="val 50000"/>
              <a:gd name="adj2" fmla="val 50000"/>
            </a:avLst>
          </a:prstGeom>
          <a:blipFill dpi="0" rotWithShape="0">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7735"/>
                                        </p:tgtEl>
                                        <p:attrNameLst>
                                          <p:attrName>style.visibility</p:attrName>
                                        </p:attrNameLst>
                                      </p:cBhvr>
                                      <p:to>
                                        <p:strVal val="visible"/>
                                      </p:to>
                                    </p:set>
                                    <p:animEffect transition="in" filter="barn(inVertical)">
                                      <p:cBhvr>
                                        <p:cTn id="7" dur="500"/>
                                        <p:tgtEl>
                                          <p:spTgt spid="19773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7736"/>
                                        </p:tgtEl>
                                        <p:attrNameLst>
                                          <p:attrName>style.visibility</p:attrName>
                                        </p:attrNameLst>
                                      </p:cBhvr>
                                      <p:to>
                                        <p:strVal val="visible"/>
                                      </p:to>
                                    </p:set>
                                    <p:animEffect transition="in" filter="barn(inVertical)">
                                      <p:cBhvr>
                                        <p:cTn id="10" dur="500"/>
                                        <p:tgtEl>
                                          <p:spTgt spid="19773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97737"/>
                                        </p:tgtEl>
                                        <p:attrNameLst>
                                          <p:attrName>style.visibility</p:attrName>
                                        </p:attrNameLst>
                                      </p:cBhvr>
                                      <p:to>
                                        <p:strVal val="visible"/>
                                      </p:to>
                                    </p:set>
                                    <p:animEffect transition="in" filter="barn(inVertical)">
                                      <p:cBhvr>
                                        <p:cTn id="13" dur="500"/>
                                        <p:tgtEl>
                                          <p:spTgt spid="19773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7738"/>
                                        </p:tgtEl>
                                        <p:attrNameLst>
                                          <p:attrName>style.visibility</p:attrName>
                                        </p:attrNameLst>
                                      </p:cBhvr>
                                      <p:to>
                                        <p:strVal val="visible"/>
                                      </p:to>
                                    </p:set>
                                    <p:animEffect transition="in" filter="barn(inVertical)">
                                      <p:cBhvr>
                                        <p:cTn id="16" dur="500"/>
                                        <p:tgtEl>
                                          <p:spTgt spid="19773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97755"/>
                                        </p:tgtEl>
                                        <p:attrNameLst>
                                          <p:attrName>style.visibility</p:attrName>
                                        </p:attrNameLst>
                                      </p:cBhvr>
                                      <p:to>
                                        <p:strVal val="visible"/>
                                      </p:to>
                                    </p:set>
                                    <p:animEffect transition="in" filter="barn(inVertical)">
                                      <p:cBhvr>
                                        <p:cTn id="19" dur="500"/>
                                        <p:tgtEl>
                                          <p:spTgt spid="19775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97756"/>
                                        </p:tgtEl>
                                        <p:attrNameLst>
                                          <p:attrName>style.visibility</p:attrName>
                                        </p:attrNameLst>
                                      </p:cBhvr>
                                      <p:to>
                                        <p:strVal val="visible"/>
                                      </p:to>
                                    </p:set>
                                    <p:animEffect transition="in" filter="barn(inVertical)">
                                      <p:cBhvr>
                                        <p:cTn id="22" dur="500"/>
                                        <p:tgtEl>
                                          <p:spTgt spid="197756"/>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97757"/>
                                        </p:tgtEl>
                                        <p:attrNameLst>
                                          <p:attrName>style.visibility</p:attrName>
                                        </p:attrNameLst>
                                      </p:cBhvr>
                                      <p:to>
                                        <p:strVal val="visible"/>
                                      </p:to>
                                    </p:set>
                                    <p:animEffect transition="in" filter="barn(inVertical)">
                                      <p:cBhvr>
                                        <p:cTn id="25" dur="500"/>
                                        <p:tgtEl>
                                          <p:spTgt spid="197757"/>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97758"/>
                                        </p:tgtEl>
                                        <p:attrNameLst>
                                          <p:attrName>style.visibility</p:attrName>
                                        </p:attrNameLst>
                                      </p:cBhvr>
                                      <p:to>
                                        <p:strVal val="visible"/>
                                      </p:to>
                                    </p:set>
                                    <p:animEffect transition="in" filter="barn(inVertical)">
                                      <p:cBhvr>
                                        <p:cTn id="28" dur="500"/>
                                        <p:tgtEl>
                                          <p:spTgt spid="19775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97759"/>
                                        </p:tgtEl>
                                        <p:attrNameLst>
                                          <p:attrName>style.visibility</p:attrName>
                                        </p:attrNameLst>
                                      </p:cBhvr>
                                      <p:to>
                                        <p:strVal val="visible"/>
                                      </p:to>
                                    </p:set>
                                    <p:animEffect transition="in" filter="barn(inVertical)">
                                      <p:cBhvr>
                                        <p:cTn id="31" dur="500"/>
                                        <p:tgtEl>
                                          <p:spTgt spid="197759"/>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97760"/>
                                        </p:tgtEl>
                                        <p:attrNameLst>
                                          <p:attrName>style.visibility</p:attrName>
                                        </p:attrNameLst>
                                      </p:cBhvr>
                                      <p:to>
                                        <p:strVal val="visible"/>
                                      </p:to>
                                    </p:set>
                                    <p:animEffect transition="in" filter="barn(inVertical)">
                                      <p:cBhvr>
                                        <p:cTn id="34" dur="500"/>
                                        <p:tgtEl>
                                          <p:spTgt spid="197760"/>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97761"/>
                                        </p:tgtEl>
                                        <p:attrNameLst>
                                          <p:attrName>style.visibility</p:attrName>
                                        </p:attrNameLst>
                                      </p:cBhvr>
                                      <p:to>
                                        <p:strVal val="visible"/>
                                      </p:to>
                                    </p:set>
                                    <p:animEffect transition="in" filter="barn(inVertical)">
                                      <p:cBhvr>
                                        <p:cTn id="37" dur="500"/>
                                        <p:tgtEl>
                                          <p:spTgt spid="197761"/>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97762"/>
                                        </p:tgtEl>
                                        <p:attrNameLst>
                                          <p:attrName>style.visibility</p:attrName>
                                        </p:attrNameLst>
                                      </p:cBhvr>
                                      <p:to>
                                        <p:strVal val="visible"/>
                                      </p:to>
                                    </p:set>
                                    <p:animEffect transition="in" filter="barn(inVertical)">
                                      <p:cBhvr>
                                        <p:cTn id="40" dur="500"/>
                                        <p:tgtEl>
                                          <p:spTgt spid="197762"/>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97763"/>
                                        </p:tgtEl>
                                        <p:attrNameLst>
                                          <p:attrName>style.visibility</p:attrName>
                                        </p:attrNameLst>
                                      </p:cBhvr>
                                      <p:to>
                                        <p:strVal val="visible"/>
                                      </p:to>
                                    </p:set>
                                    <p:animEffect transition="in" filter="barn(inVertical)">
                                      <p:cBhvr>
                                        <p:cTn id="43" dur="500"/>
                                        <p:tgtEl>
                                          <p:spTgt spid="197763"/>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97764"/>
                                        </p:tgtEl>
                                        <p:attrNameLst>
                                          <p:attrName>style.visibility</p:attrName>
                                        </p:attrNameLst>
                                      </p:cBhvr>
                                      <p:to>
                                        <p:strVal val="visible"/>
                                      </p:to>
                                    </p:set>
                                    <p:animEffect transition="in" filter="barn(inVertical)">
                                      <p:cBhvr>
                                        <p:cTn id="46" dur="500"/>
                                        <p:tgtEl>
                                          <p:spTgt spid="197764"/>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97765"/>
                                        </p:tgtEl>
                                        <p:attrNameLst>
                                          <p:attrName>style.visibility</p:attrName>
                                        </p:attrNameLst>
                                      </p:cBhvr>
                                      <p:to>
                                        <p:strVal val="visible"/>
                                      </p:to>
                                    </p:set>
                                    <p:animEffect transition="in" filter="barn(inVertical)">
                                      <p:cBhvr>
                                        <p:cTn id="49" dur="500"/>
                                        <p:tgtEl>
                                          <p:spTgt spid="197765"/>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97766"/>
                                        </p:tgtEl>
                                        <p:attrNameLst>
                                          <p:attrName>style.visibility</p:attrName>
                                        </p:attrNameLst>
                                      </p:cBhvr>
                                      <p:to>
                                        <p:strVal val="visible"/>
                                      </p:to>
                                    </p:set>
                                    <p:animEffect transition="in" filter="barn(inVertical)">
                                      <p:cBhvr>
                                        <p:cTn id="52" dur="500"/>
                                        <p:tgtEl>
                                          <p:spTgt spid="197766"/>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197773"/>
                                        </p:tgtEl>
                                        <p:attrNameLst>
                                          <p:attrName>style.visibility</p:attrName>
                                        </p:attrNameLst>
                                      </p:cBhvr>
                                      <p:to>
                                        <p:strVal val="visible"/>
                                      </p:to>
                                    </p:set>
                                    <p:animEffect transition="in" filter="barn(inVertical)">
                                      <p:cBhvr>
                                        <p:cTn id="55" dur="500"/>
                                        <p:tgtEl>
                                          <p:spTgt spid="19777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197774"/>
                                        </p:tgtEl>
                                        <p:attrNameLst>
                                          <p:attrName>style.visibility</p:attrName>
                                        </p:attrNameLst>
                                      </p:cBhvr>
                                      <p:to>
                                        <p:strVal val="visible"/>
                                      </p:to>
                                    </p:set>
                                    <p:animEffect transition="in" filter="barn(inVertical)">
                                      <p:cBhvr>
                                        <p:cTn id="58" dur="500"/>
                                        <p:tgtEl>
                                          <p:spTgt spid="197774"/>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197775"/>
                                        </p:tgtEl>
                                        <p:attrNameLst>
                                          <p:attrName>style.visibility</p:attrName>
                                        </p:attrNameLst>
                                      </p:cBhvr>
                                      <p:to>
                                        <p:strVal val="visible"/>
                                      </p:to>
                                    </p:set>
                                    <p:animEffect transition="in" filter="barn(inVertical)">
                                      <p:cBhvr>
                                        <p:cTn id="61" dur="500"/>
                                        <p:tgtEl>
                                          <p:spTgt spid="197775"/>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197776"/>
                                        </p:tgtEl>
                                        <p:attrNameLst>
                                          <p:attrName>style.visibility</p:attrName>
                                        </p:attrNameLst>
                                      </p:cBhvr>
                                      <p:to>
                                        <p:strVal val="visible"/>
                                      </p:to>
                                    </p:set>
                                    <p:animEffect transition="in" filter="barn(inVertical)">
                                      <p:cBhvr>
                                        <p:cTn id="64" dur="500"/>
                                        <p:tgtEl>
                                          <p:spTgt spid="197776"/>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197777"/>
                                        </p:tgtEl>
                                        <p:attrNameLst>
                                          <p:attrName>style.visibility</p:attrName>
                                        </p:attrNameLst>
                                      </p:cBhvr>
                                      <p:to>
                                        <p:strVal val="visible"/>
                                      </p:to>
                                    </p:set>
                                    <p:animEffect transition="in" filter="barn(inVertical)">
                                      <p:cBhvr>
                                        <p:cTn id="67" dur="500"/>
                                        <p:tgtEl>
                                          <p:spTgt spid="197777"/>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197778"/>
                                        </p:tgtEl>
                                        <p:attrNameLst>
                                          <p:attrName>style.visibility</p:attrName>
                                        </p:attrNameLst>
                                      </p:cBhvr>
                                      <p:to>
                                        <p:strVal val="visible"/>
                                      </p:to>
                                    </p:set>
                                    <p:animEffect transition="in" filter="barn(inVertical)">
                                      <p:cBhvr>
                                        <p:cTn id="70" dur="500"/>
                                        <p:tgtEl>
                                          <p:spTgt spid="197778"/>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197779"/>
                                        </p:tgtEl>
                                        <p:attrNameLst>
                                          <p:attrName>style.visibility</p:attrName>
                                        </p:attrNameLst>
                                      </p:cBhvr>
                                      <p:to>
                                        <p:strVal val="visible"/>
                                      </p:to>
                                    </p:set>
                                    <p:animEffect transition="in" filter="barn(inVertical)">
                                      <p:cBhvr>
                                        <p:cTn id="73" dur="500"/>
                                        <p:tgtEl>
                                          <p:spTgt spid="197779"/>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197781"/>
                                        </p:tgtEl>
                                        <p:attrNameLst>
                                          <p:attrName>style.visibility</p:attrName>
                                        </p:attrNameLst>
                                      </p:cBhvr>
                                      <p:to>
                                        <p:strVal val="visible"/>
                                      </p:to>
                                    </p:set>
                                    <p:animEffect transition="in" filter="barn(inVertical)">
                                      <p:cBhvr>
                                        <p:cTn id="76" dur="500"/>
                                        <p:tgtEl>
                                          <p:spTgt spid="197781"/>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197785"/>
                                        </p:tgtEl>
                                        <p:attrNameLst>
                                          <p:attrName>style.visibility</p:attrName>
                                        </p:attrNameLst>
                                      </p:cBhvr>
                                      <p:to>
                                        <p:strVal val="visible"/>
                                      </p:to>
                                    </p:set>
                                    <p:animEffect transition="in" filter="barn(inVertical)">
                                      <p:cBhvr>
                                        <p:cTn id="79" dur="500"/>
                                        <p:tgtEl>
                                          <p:spTgt spid="197785"/>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197786"/>
                                        </p:tgtEl>
                                        <p:attrNameLst>
                                          <p:attrName>style.visibility</p:attrName>
                                        </p:attrNameLst>
                                      </p:cBhvr>
                                      <p:to>
                                        <p:strVal val="visible"/>
                                      </p:to>
                                    </p:set>
                                    <p:animEffect transition="in" filter="barn(inVertical)">
                                      <p:cBhvr>
                                        <p:cTn id="84" dur="500"/>
                                        <p:tgtEl>
                                          <p:spTgt spid="197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735" grpId="0" animBg="1"/>
      <p:bldP spid="197736" grpId="0" animBg="1"/>
      <p:bldP spid="197737" grpId="0" animBg="1"/>
      <p:bldP spid="197738" grpId="0" animBg="1"/>
      <p:bldP spid="197755" grpId="0" animBg="1"/>
      <p:bldP spid="197756" grpId="0" animBg="1"/>
      <p:bldP spid="197757" grpId="0" animBg="1"/>
      <p:bldP spid="197758" grpId="0" animBg="1"/>
      <p:bldP spid="197759" grpId="0" animBg="1"/>
      <p:bldP spid="197760" grpId="0" animBg="1"/>
      <p:bldP spid="197761" grpId="0"/>
      <p:bldP spid="197762" grpId="0"/>
      <p:bldP spid="197763" grpId="0"/>
      <p:bldP spid="197764" grpId="0"/>
      <p:bldP spid="197765" grpId="0"/>
      <p:bldP spid="197766" grpId="0"/>
      <p:bldP spid="197773" grpId="0" animBg="1"/>
      <p:bldP spid="197774" grpId="0" animBg="1"/>
      <p:bldP spid="197775" grpId="0" animBg="1"/>
      <p:bldP spid="197776" grpId="0" animBg="1"/>
      <p:bldP spid="197777" grpId="0" animBg="1"/>
      <p:bldP spid="197778" grpId="0" animBg="1"/>
      <p:bldP spid="197779" grpId="0"/>
      <p:bldP spid="197781" grpId="0" animBg="1"/>
      <p:bldP spid="197785" grpId="0" animBg="1"/>
      <p:bldP spid="19778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00811" name="Line 107"/>
          <p:cNvSpPr>
            <a:spLocks noChangeShapeType="1"/>
          </p:cNvSpPr>
          <p:nvPr/>
        </p:nvSpPr>
        <p:spPr bwMode="auto">
          <a:xfrm flipH="1">
            <a:off x="7391400"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12" name="Line 108"/>
          <p:cNvSpPr>
            <a:spLocks noChangeShapeType="1"/>
          </p:cNvSpPr>
          <p:nvPr/>
        </p:nvSpPr>
        <p:spPr bwMode="auto">
          <a:xfrm>
            <a:off x="7010400"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13" name="Line 109"/>
          <p:cNvSpPr>
            <a:spLocks noChangeShapeType="1"/>
          </p:cNvSpPr>
          <p:nvPr/>
        </p:nvSpPr>
        <p:spPr bwMode="auto">
          <a:xfrm>
            <a:off x="6324600"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14" name="Line 110"/>
          <p:cNvSpPr>
            <a:spLocks noChangeShapeType="1"/>
          </p:cNvSpPr>
          <p:nvPr/>
        </p:nvSpPr>
        <p:spPr bwMode="auto">
          <a:xfrm flipH="1">
            <a:off x="5562600"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15" name="Line 111"/>
          <p:cNvSpPr>
            <a:spLocks noChangeShapeType="1"/>
          </p:cNvSpPr>
          <p:nvPr/>
        </p:nvSpPr>
        <p:spPr bwMode="auto">
          <a:xfrm flipH="1">
            <a:off x="3214688"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16" name="Line 112"/>
          <p:cNvSpPr>
            <a:spLocks noChangeShapeType="1"/>
          </p:cNvSpPr>
          <p:nvPr/>
        </p:nvSpPr>
        <p:spPr bwMode="auto">
          <a:xfrm>
            <a:off x="2147888"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17" name="Line 113"/>
          <p:cNvSpPr>
            <a:spLocks noChangeShapeType="1"/>
          </p:cNvSpPr>
          <p:nvPr/>
        </p:nvSpPr>
        <p:spPr bwMode="auto">
          <a:xfrm>
            <a:off x="2986088"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18" name="Line 114"/>
          <p:cNvSpPr>
            <a:spLocks noChangeShapeType="1"/>
          </p:cNvSpPr>
          <p:nvPr/>
        </p:nvSpPr>
        <p:spPr bwMode="auto">
          <a:xfrm flipH="1">
            <a:off x="1385888"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19" name="Oval 115"/>
          <p:cNvSpPr>
            <a:spLocks noChangeArrowheads="1"/>
          </p:cNvSpPr>
          <p:nvPr/>
        </p:nvSpPr>
        <p:spPr bwMode="auto">
          <a:xfrm>
            <a:off x="2528888" y="14478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0820" name="Oval 116"/>
          <p:cNvSpPr>
            <a:spLocks noChangeArrowheads="1"/>
          </p:cNvSpPr>
          <p:nvPr/>
        </p:nvSpPr>
        <p:spPr bwMode="auto">
          <a:xfrm>
            <a:off x="1766888"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400" b="1">
                <a:solidFill>
                  <a:srgbClr val="CC3300"/>
                </a:solidFill>
                <a:latin typeface="Times New Roman" panose="02020603050405020304" pitchFamily="18" charset="0"/>
                <a:ea typeface="宋体" panose="02010600030101010101" pitchFamily="2" charset="-122"/>
              </a:rPr>
              <a:t>25*</a:t>
            </a:r>
          </a:p>
        </p:txBody>
      </p:sp>
      <p:sp>
        <p:nvSpPr>
          <p:cNvPr id="200821" name="Oval 117"/>
          <p:cNvSpPr>
            <a:spLocks noChangeArrowheads="1"/>
          </p:cNvSpPr>
          <p:nvPr/>
        </p:nvSpPr>
        <p:spPr bwMode="auto">
          <a:xfrm>
            <a:off x="1004888"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0822" name="Oval 118"/>
          <p:cNvSpPr>
            <a:spLocks noChangeArrowheads="1"/>
          </p:cNvSpPr>
          <p:nvPr/>
        </p:nvSpPr>
        <p:spPr bwMode="auto">
          <a:xfrm>
            <a:off x="3290888"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0823" name="Oval 119"/>
          <p:cNvSpPr>
            <a:spLocks noChangeArrowheads="1"/>
          </p:cNvSpPr>
          <p:nvPr/>
        </p:nvSpPr>
        <p:spPr bwMode="auto">
          <a:xfrm>
            <a:off x="2071688"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0824" name="Oval 120"/>
          <p:cNvSpPr>
            <a:spLocks noChangeArrowheads="1"/>
          </p:cNvSpPr>
          <p:nvPr/>
        </p:nvSpPr>
        <p:spPr bwMode="auto">
          <a:xfrm>
            <a:off x="2909888"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0825" name="Text Box 121"/>
          <p:cNvSpPr txBox="1">
            <a:spLocks noChangeArrowheads="1"/>
          </p:cNvSpPr>
          <p:nvPr/>
        </p:nvSpPr>
        <p:spPr bwMode="auto">
          <a:xfrm>
            <a:off x="2319338" y="10810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26" name="Text Box 122"/>
          <p:cNvSpPr txBox="1">
            <a:spLocks noChangeArrowheads="1"/>
          </p:cNvSpPr>
          <p:nvPr/>
        </p:nvSpPr>
        <p:spPr bwMode="auto">
          <a:xfrm>
            <a:off x="1633538" y="1828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27" name="Text Box 123"/>
          <p:cNvSpPr txBox="1">
            <a:spLocks noChangeArrowheads="1"/>
          </p:cNvSpPr>
          <p:nvPr/>
        </p:nvSpPr>
        <p:spPr bwMode="auto">
          <a:xfrm>
            <a:off x="3767138" y="19812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28" name="Text Box 124"/>
          <p:cNvSpPr txBox="1">
            <a:spLocks noChangeArrowheads="1"/>
          </p:cNvSpPr>
          <p:nvPr/>
        </p:nvSpPr>
        <p:spPr bwMode="auto">
          <a:xfrm>
            <a:off x="928688"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29" name="Text Box 125"/>
          <p:cNvSpPr txBox="1">
            <a:spLocks noChangeArrowheads="1"/>
          </p:cNvSpPr>
          <p:nvPr/>
        </p:nvSpPr>
        <p:spPr bwMode="auto">
          <a:xfrm>
            <a:off x="2300288"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30" name="Text Box 126"/>
          <p:cNvSpPr txBox="1">
            <a:spLocks noChangeArrowheads="1"/>
          </p:cNvSpPr>
          <p:nvPr/>
        </p:nvSpPr>
        <p:spPr bwMode="auto">
          <a:xfrm>
            <a:off x="2852738"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31" name="Oval 127"/>
          <p:cNvSpPr>
            <a:spLocks noChangeArrowheads="1"/>
          </p:cNvSpPr>
          <p:nvPr/>
        </p:nvSpPr>
        <p:spPr bwMode="auto">
          <a:xfrm>
            <a:off x="6629400" y="1447800"/>
            <a:ext cx="533400" cy="533400"/>
          </a:xfrm>
          <a:prstGeom prst="ellipse">
            <a:avLst/>
          </a:prstGeom>
          <a:solidFill>
            <a:srgbClr val="CCECFF"/>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32" name="Oval 128"/>
          <p:cNvSpPr>
            <a:spLocks noChangeArrowheads="1"/>
          </p:cNvSpPr>
          <p:nvPr/>
        </p:nvSpPr>
        <p:spPr bwMode="auto">
          <a:xfrm>
            <a:off x="5943600"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4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0833" name="Oval 129"/>
          <p:cNvSpPr>
            <a:spLocks noChangeArrowheads="1"/>
          </p:cNvSpPr>
          <p:nvPr/>
        </p:nvSpPr>
        <p:spPr bwMode="auto">
          <a:xfrm>
            <a:off x="5181600"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8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0834" name="Oval 130"/>
          <p:cNvSpPr>
            <a:spLocks noChangeArrowheads="1"/>
          </p:cNvSpPr>
          <p:nvPr/>
        </p:nvSpPr>
        <p:spPr bwMode="auto">
          <a:xfrm>
            <a:off x="62484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25</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0835" name="Oval 131"/>
          <p:cNvSpPr>
            <a:spLocks noChangeArrowheads="1"/>
          </p:cNvSpPr>
          <p:nvPr/>
        </p:nvSpPr>
        <p:spPr bwMode="auto">
          <a:xfrm>
            <a:off x="7391400"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0836" name="Oval 132"/>
          <p:cNvSpPr>
            <a:spLocks noChangeArrowheads="1"/>
          </p:cNvSpPr>
          <p:nvPr/>
        </p:nvSpPr>
        <p:spPr bwMode="auto">
          <a:xfrm>
            <a:off x="70866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0837" name="Text Box 133"/>
          <p:cNvSpPr txBox="1">
            <a:spLocks noChangeArrowheads="1"/>
          </p:cNvSpPr>
          <p:nvPr/>
        </p:nvSpPr>
        <p:spPr bwMode="auto">
          <a:xfrm>
            <a:off x="6496050" y="1066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38" name="Text Box 134"/>
          <p:cNvSpPr txBox="1">
            <a:spLocks noChangeArrowheads="1"/>
          </p:cNvSpPr>
          <p:nvPr/>
        </p:nvSpPr>
        <p:spPr bwMode="auto">
          <a:xfrm>
            <a:off x="7867650" y="2057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39" name="Text Box 135"/>
          <p:cNvSpPr txBox="1">
            <a:spLocks noChangeArrowheads="1"/>
          </p:cNvSpPr>
          <p:nvPr/>
        </p:nvSpPr>
        <p:spPr bwMode="auto">
          <a:xfrm>
            <a:off x="695325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40" name="Text Box 136"/>
          <p:cNvSpPr txBox="1">
            <a:spLocks noChangeArrowheads="1"/>
          </p:cNvSpPr>
          <p:nvPr/>
        </p:nvSpPr>
        <p:spPr bwMode="auto">
          <a:xfrm>
            <a:off x="655320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41" name="Text Box 137"/>
          <p:cNvSpPr txBox="1">
            <a:spLocks noChangeArrowheads="1"/>
          </p:cNvSpPr>
          <p:nvPr/>
        </p:nvSpPr>
        <p:spPr bwMode="auto">
          <a:xfrm>
            <a:off x="504825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42" name="Text Box 138"/>
          <p:cNvSpPr txBox="1">
            <a:spLocks noChangeArrowheads="1"/>
          </p:cNvSpPr>
          <p:nvPr/>
        </p:nvSpPr>
        <p:spPr bwMode="auto">
          <a:xfrm>
            <a:off x="5715000" y="19192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43" name="Rectangle 139" descr="永恒"/>
          <p:cNvSpPr>
            <a:spLocks noChangeArrowheads="1"/>
          </p:cNvSpPr>
          <p:nvPr/>
        </p:nvSpPr>
        <p:spPr bwMode="auto">
          <a:xfrm>
            <a:off x="1004888" y="4343400"/>
            <a:ext cx="3276600" cy="533400"/>
          </a:xfrm>
          <a:prstGeom prst="rect">
            <a:avLst/>
          </a:prstGeom>
          <a:blipFill dpi="0" rotWithShape="0">
            <a:blip r:embed="rId3"/>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  25* 21  08  16  </a:t>
            </a: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0844" name="Line 140"/>
          <p:cNvSpPr>
            <a:spLocks noChangeShapeType="1"/>
          </p:cNvSpPr>
          <p:nvPr/>
        </p:nvSpPr>
        <p:spPr bwMode="auto">
          <a:xfrm>
            <a:off x="1538288"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45" name="Line 141"/>
          <p:cNvSpPr>
            <a:spLocks noChangeShapeType="1"/>
          </p:cNvSpPr>
          <p:nvPr/>
        </p:nvSpPr>
        <p:spPr bwMode="auto">
          <a:xfrm>
            <a:off x="2147888"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46" name="Line 142"/>
          <p:cNvSpPr>
            <a:spLocks noChangeShapeType="1"/>
          </p:cNvSpPr>
          <p:nvPr/>
        </p:nvSpPr>
        <p:spPr bwMode="auto">
          <a:xfrm>
            <a:off x="2681288"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47" name="Line 143"/>
          <p:cNvSpPr>
            <a:spLocks noChangeShapeType="1"/>
          </p:cNvSpPr>
          <p:nvPr/>
        </p:nvSpPr>
        <p:spPr bwMode="auto">
          <a:xfrm>
            <a:off x="3214688"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48" name="Line 144"/>
          <p:cNvSpPr>
            <a:spLocks noChangeShapeType="1"/>
          </p:cNvSpPr>
          <p:nvPr/>
        </p:nvSpPr>
        <p:spPr bwMode="auto">
          <a:xfrm>
            <a:off x="3748088"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49" name="Rectangle 145" descr="永恒"/>
          <p:cNvSpPr>
            <a:spLocks noChangeArrowheads="1"/>
          </p:cNvSpPr>
          <p:nvPr/>
        </p:nvSpPr>
        <p:spPr bwMode="auto">
          <a:xfrm>
            <a:off x="5105400" y="4343400"/>
            <a:ext cx="3276600" cy="533400"/>
          </a:xfrm>
          <a:prstGeom prst="rect">
            <a:avLst/>
          </a:prstGeom>
          <a:blipFill dpi="0" rotWithShape="0">
            <a:blip r:embed="rId3"/>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  25* 21  08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0850" name="Line 146"/>
          <p:cNvSpPr>
            <a:spLocks noChangeShapeType="1"/>
          </p:cNvSpPr>
          <p:nvPr/>
        </p:nvSpPr>
        <p:spPr bwMode="auto">
          <a:xfrm>
            <a:off x="56388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51" name="Line 147"/>
          <p:cNvSpPr>
            <a:spLocks noChangeShapeType="1"/>
          </p:cNvSpPr>
          <p:nvPr/>
        </p:nvSpPr>
        <p:spPr bwMode="auto">
          <a:xfrm>
            <a:off x="62484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52" name="Line 148"/>
          <p:cNvSpPr>
            <a:spLocks noChangeShapeType="1"/>
          </p:cNvSpPr>
          <p:nvPr/>
        </p:nvSpPr>
        <p:spPr bwMode="auto">
          <a:xfrm>
            <a:off x="67818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53" name="Line 149"/>
          <p:cNvSpPr>
            <a:spLocks noChangeShapeType="1"/>
          </p:cNvSpPr>
          <p:nvPr/>
        </p:nvSpPr>
        <p:spPr bwMode="auto">
          <a:xfrm>
            <a:off x="73152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54" name="Line 150"/>
          <p:cNvSpPr>
            <a:spLocks noChangeShapeType="1"/>
          </p:cNvSpPr>
          <p:nvPr/>
        </p:nvSpPr>
        <p:spPr bwMode="auto">
          <a:xfrm>
            <a:off x="78486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55" name="Text Box 151"/>
          <p:cNvSpPr txBox="1">
            <a:spLocks noChangeArrowheads="1"/>
          </p:cNvSpPr>
          <p:nvPr/>
        </p:nvSpPr>
        <p:spPr bwMode="auto">
          <a:xfrm>
            <a:off x="5029200" y="5043488"/>
            <a:ext cx="3484563" cy="946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2800" b="1">
                <a:solidFill>
                  <a:srgbClr val="0000CC"/>
                </a:solidFill>
                <a:latin typeface="Times New Roman" panose="02020603050405020304" pitchFamily="18" charset="0"/>
                <a:ea typeface="仿宋_GB2312" pitchFamily="49" charset="-122"/>
              </a:rPr>
              <a:t>交换 </a:t>
            </a:r>
            <a:r>
              <a:rPr kumimoji="1" lang="en-US" altLang="zh-CN" sz="2800" b="1">
                <a:solidFill>
                  <a:srgbClr val="0000CC"/>
                </a:solidFill>
                <a:latin typeface="Times New Roman" panose="02020603050405020304" pitchFamily="18" charset="0"/>
                <a:ea typeface="仿宋_GB2312" pitchFamily="49" charset="-122"/>
              </a:rPr>
              <a:t>1</a:t>
            </a:r>
            <a:r>
              <a:rPr kumimoji="1" lang="en-US" altLang="en-US" sz="2800" b="1">
                <a:solidFill>
                  <a:srgbClr val="0000CC"/>
                </a:solidFill>
                <a:latin typeface="Times New Roman" panose="02020603050405020304" pitchFamily="18" charset="0"/>
                <a:ea typeface="仿宋_GB2312" pitchFamily="49" charset="-122"/>
              </a:rPr>
              <a:t> </a:t>
            </a:r>
            <a:r>
              <a:rPr kumimoji="1" lang="zh-CN" altLang="en-US" sz="2800" b="1">
                <a:solidFill>
                  <a:srgbClr val="0000CC"/>
                </a:solidFill>
                <a:latin typeface="Times New Roman" panose="02020603050405020304" pitchFamily="18" charset="0"/>
                <a:ea typeface="仿宋_GB2312" pitchFamily="49" charset="-122"/>
              </a:rPr>
              <a:t>号与 </a:t>
            </a:r>
            <a:r>
              <a:rPr kumimoji="1" lang="en-US" altLang="zh-CN" sz="2800" b="1">
                <a:solidFill>
                  <a:srgbClr val="0000CC"/>
                </a:solidFill>
                <a:latin typeface="Times New Roman" panose="02020603050405020304" pitchFamily="18" charset="0"/>
                <a:ea typeface="仿宋_GB2312" pitchFamily="49" charset="-122"/>
              </a:rPr>
              <a:t>5 </a:t>
            </a:r>
            <a:r>
              <a:rPr kumimoji="1" lang="zh-CN" altLang="en-US" sz="2800" b="1">
                <a:solidFill>
                  <a:srgbClr val="0000CC"/>
                </a:solidFill>
                <a:latin typeface="Times New Roman" panose="02020603050405020304" pitchFamily="18" charset="0"/>
                <a:ea typeface="仿宋_GB2312" pitchFamily="49" charset="-122"/>
              </a:rPr>
              <a:t>号对象</a:t>
            </a:r>
            <a:r>
              <a:rPr kumimoji="1" lang="en-US" altLang="zh-CN" sz="2800" b="1">
                <a:solidFill>
                  <a:srgbClr val="0000CC"/>
                </a:solidFill>
                <a:latin typeface="Times New Roman" panose="02020603050405020304" pitchFamily="18" charset="0"/>
                <a:ea typeface="仿宋_GB2312" pitchFamily="49" charset="-122"/>
              </a:rPr>
              <a:t>,</a:t>
            </a:r>
          </a:p>
          <a:p>
            <a:r>
              <a:rPr kumimoji="1" lang="en-US" altLang="zh-CN" sz="2800" b="1">
                <a:solidFill>
                  <a:srgbClr val="0000CC"/>
                </a:solidFill>
                <a:latin typeface="Times New Roman" panose="02020603050405020304" pitchFamily="18" charset="0"/>
                <a:ea typeface="仿宋_GB2312" pitchFamily="49" charset="-122"/>
              </a:rPr>
              <a:t>5 </a:t>
            </a:r>
            <a:r>
              <a:rPr kumimoji="1" lang="zh-CN" altLang="en-US" sz="2800" b="1">
                <a:solidFill>
                  <a:srgbClr val="0000CC"/>
                </a:solidFill>
                <a:latin typeface="Times New Roman" panose="02020603050405020304" pitchFamily="18" charset="0"/>
                <a:ea typeface="仿宋_GB2312" pitchFamily="49" charset="-122"/>
              </a:rPr>
              <a:t>号对象就位</a:t>
            </a:r>
            <a:endParaRPr kumimoji="1" lang="zh-CN" alt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56" name="Text Box 152"/>
          <p:cNvSpPr txBox="1">
            <a:spLocks noChangeArrowheads="1"/>
          </p:cNvSpPr>
          <p:nvPr/>
        </p:nvSpPr>
        <p:spPr bwMode="auto">
          <a:xfrm>
            <a:off x="1157288" y="5029200"/>
            <a:ext cx="3038475" cy="946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2800" b="1">
                <a:solidFill>
                  <a:srgbClr val="0000CC"/>
                </a:solidFill>
                <a:latin typeface="Times New Roman" panose="02020603050405020304" pitchFamily="18" charset="0"/>
                <a:ea typeface="仿宋_GB2312" pitchFamily="49" charset="-122"/>
              </a:rPr>
              <a:t>从 </a:t>
            </a:r>
            <a:r>
              <a:rPr kumimoji="1" lang="en-US" altLang="zh-CN" sz="2800" b="1">
                <a:solidFill>
                  <a:srgbClr val="0000CC"/>
                </a:solidFill>
                <a:latin typeface="Times New Roman" panose="02020603050405020304" pitchFamily="18" charset="0"/>
                <a:ea typeface="仿宋_GB2312" pitchFamily="49" charset="-122"/>
              </a:rPr>
              <a:t>1 </a:t>
            </a:r>
            <a:r>
              <a:rPr kumimoji="1" lang="zh-CN" altLang="en-US" sz="2800" b="1">
                <a:solidFill>
                  <a:srgbClr val="0000CC"/>
                </a:solidFill>
                <a:latin typeface="Times New Roman" panose="02020603050405020304" pitchFamily="18" charset="0"/>
                <a:ea typeface="仿宋_GB2312" pitchFamily="49" charset="-122"/>
              </a:rPr>
              <a:t>号到 </a:t>
            </a:r>
            <a:r>
              <a:rPr kumimoji="1" lang="en-US" altLang="zh-CN" sz="2800" b="1">
                <a:solidFill>
                  <a:srgbClr val="0000CC"/>
                </a:solidFill>
                <a:latin typeface="Times New Roman" panose="02020603050405020304" pitchFamily="18" charset="0"/>
                <a:ea typeface="仿宋_GB2312" pitchFamily="49" charset="-122"/>
              </a:rPr>
              <a:t>5 </a:t>
            </a:r>
            <a:r>
              <a:rPr kumimoji="1" lang="zh-CN" altLang="en-US" sz="2800" b="1">
                <a:solidFill>
                  <a:srgbClr val="0000CC"/>
                </a:solidFill>
                <a:latin typeface="Times New Roman" panose="02020603050405020304" pitchFamily="18" charset="0"/>
                <a:ea typeface="仿宋_GB2312" pitchFamily="49" charset="-122"/>
              </a:rPr>
              <a:t>号重新</a:t>
            </a:r>
          </a:p>
          <a:p>
            <a:r>
              <a:rPr kumimoji="1" lang="zh-CN" altLang="en-US" sz="2800" b="1">
                <a:solidFill>
                  <a:srgbClr val="0000CC"/>
                </a:solidFill>
                <a:latin typeface="Times New Roman" panose="02020603050405020304" pitchFamily="18" charset="0"/>
                <a:ea typeface="仿宋_GB2312" pitchFamily="49" charset="-122"/>
              </a:rPr>
              <a:t>调整为最大堆</a:t>
            </a:r>
          </a:p>
        </p:txBody>
      </p:sp>
      <p:sp>
        <p:nvSpPr>
          <p:cNvPr id="200857" name="Freeform 153"/>
          <p:cNvSpPr/>
          <p:nvPr/>
        </p:nvSpPr>
        <p:spPr bwMode="auto">
          <a:xfrm>
            <a:off x="585788" y="1028700"/>
            <a:ext cx="3619500" cy="3035300"/>
          </a:xfrm>
          <a:custGeom>
            <a:avLst/>
            <a:gdLst>
              <a:gd name="T0" fmla="*/ 936 w 2280"/>
              <a:gd name="T1" fmla="*/ 216 h 1912"/>
              <a:gd name="T2" fmla="*/ 168 w 2280"/>
              <a:gd name="T3" fmla="*/ 1176 h 1912"/>
              <a:gd name="T4" fmla="*/ 168 w 2280"/>
              <a:gd name="T5" fmla="*/ 1752 h 1912"/>
              <a:gd name="T6" fmla="*/ 1176 w 2280"/>
              <a:gd name="T7" fmla="*/ 1848 h 1912"/>
              <a:gd name="T8" fmla="*/ 1416 w 2280"/>
              <a:gd name="T9" fmla="*/ 1368 h 1912"/>
              <a:gd name="T10" fmla="*/ 1656 w 2280"/>
              <a:gd name="T11" fmla="*/ 1272 h 1912"/>
              <a:gd name="T12" fmla="*/ 1992 w 2280"/>
              <a:gd name="T13" fmla="*/ 1272 h 1912"/>
              <a:gd name="T14" fmla="*/ 2184 w 2280"/>
              <a:gd name="T15" fmla="*/ 1032 h 1912"/>
              <a:gd name="T16" fmla="*/ 2184 w 2280"/>
              <a:gd name="T17" fmla="*/ 744 h 1912"/>
              <a:gd name="T18" fmla="*/ 1608 w 2280"/>
              <a:gd name="T19" fmla="*/ 120 h 1912"/>
              <a:gd name="T20" fmla="*/ 1224 w 2280"/>
              <a:gd name="T21" fmla="*/ 24 h 1912"/>
              <a:gd name="T22" fmla="*/ 936 w 2280"/>
              <a:gd name="T23" fmla="*/ 216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rgbClr val="0000CC"/>
            </a:solidFill>
            <a:prstDash val="sysDot"/>
            <a:round/>
          </a:ln>
          <a:extLst>
            <a:ext uri="{909E8E84-426E-40DD-AFC4-6F175D3DCCD1}">
              <a14:hiddenFill xmlns:a14="http://schemas.microsoft.com/office/drawing/2010/main">
                <a:solidFill>
                  <a:srgbClr val="FFFFCC"/>
                </a:solidFill>
              </a14:hiddenFill>
            </a:ext>
          </a:extLst>
        </p:spPr>
        <p:txBody>
          <a:bodyPr wrap="none" anchor="ctr"/>
          <a:lstStyle/>
          <a:p>
            <a:endParaRPr lang="zh-CN" altLang="en-US"/>
          </a:p>
        </p:txBody>
      </p:sp>
      <p:sp>
        <p:nvSpPr>
          <p:cNvPr id="200858" name="Line 154"/>
          <p:cNvSpPr>
            <a:spLocks noChangeShapeType="1"/>
          </p:cNvSpPr>
          <p:nvPr/>
        </p:nvSpPr>
        <p:spPr bwMode="auto">
          <a:xfrm flipV="1">
            <a:off x="1385888" y="2743200"/>
            <a:ext cx="304800" cy="381000"/>
          </a:xfrm>
          <a:prstGeom prst="line">
            <a:avLst/>
          </a:prstGeom>
          <a:noFill/>
          <a:ln w="28575">
            <a:solidFill>
              <a:srgbClr val="0000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59" name="Line 155"/>
          <p:cNvSpPr>
            <a:spLocks noChangeShapeType="1"/>
          </p:cNvSpPr>
          <p:nvPr/>
        </p:nvSpPr>
        <p:spPr bwMode="auto">
          <a:xfrm flipV="1">
            <a:off x="2147888" y="1828800"/>
            <a:ext cx="304800" cy="381000"/>
          </a:xfrm>
          <a:prstGeom prst="line">
            <a:avLst/>
          </a:prstGeom>
          <a:noFill/>
          <a:ln w="28575">
            <a:solidFill>
              <a:srgbClr val="0000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60" name="Line 156"/>
          <p:cNvSpPr>
            <a:spLocks noChangeShapeType="1"/>
          </p:cNvSpPr>
          <p:nvPr/>
        </p:nvSpPr>
        <p:spPr bwMode="auto">
          <a:xfrm flipH="1">
            <a:off x="1995488" y="1752600"/>
            <a:ext cx="304800" cy="38100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61" name="Line 157"/>
          <p:cNvSpPr>
            <a:spLocks noChangeShapeType="1"/>
          </p:cNvSpPr>
          <p:nvPr/>
        </p:nvSpPr>
        <p:spPr bwMode="auto">
          <a:xfrm flipH="1">
            <a:off x="1309688" y="2667000"/>
            <a:ext cx="304800" cy="38100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62" name="Freeform 158"/>
          <p:cNvSpPr/>
          <p:nvPr/>
        </p:nvSpPr>
        <p:spPr bwMode="auto">
          <a:xfrm>
            <a:off x="4826000" y="1066800"/>
            <a:ext cx="3403600" cy="2933700"/>
          </a:xfrm>
          <a:custGeom>
            <a:avLst/>
            <a:gdLst>
              <a:gd name="T0" fmla="*/ 896 w 2144"/>
              <a:gd name="T1" fmla="*/ 192 h 1848"/>
              <a:gd name="T2" fmla="*/ 128 w 2144"/>
              <a:gd name="T3" fmla="*/ 1200 h 1848"/>
              <a:gd name="T4" fmla="*/ 128 w 2144"/>
              <a:gd name="T5" fmla="*/ 1680 h 1848"/>
              <a:gd name="T6" fmla="*/ 464 w 2144"/>
              <a:gd name="T7" fmla="*/ 1824 h 1848"/>
              <a:gd name="T8" fmla="*/ 704 w 2144"/>
              <a:gd name="T9" fmla="*/ 1536 h 1848"/>
              <a:gd name="T10" fmla="*/ 800 w 2144"/>
              <a:gd name="T11" fmla="*/ 1344 h 1848"/>
              <a:gd name="T12" fmla="*/ 848 w 2144"/>
              <a:gd name="T13" fmla="*/ 1296 h 1848"/>
              <a:gd name="T14" fmla="*/ 896 w 2144"/>
              <a:gd name="T15" fmla="*/ 1248 h 1848"/>
              <a:gd name="T16" fmla="*/ 992 w 2144"/>
              <a:gd name="T17" fmla="*/ 1200 h 1848"/>
              <a:gd name="T18" fmla="*/ 1280 w 2144"/>
              <a:gd name="T19" fmla="*/ 1152 h 1848"/>
              <a:gd name="T20" fmla="*/ 1712 w 2144"/>
              <a:gd name="T21" fmla="*/ 1248 h 1848"/>
              <a:gd name="T22" fmla="*/ 2000 w 2144"/>
              <a:gd name="T23" fmla="*/ 1200 h 1848"/>
              <a:gd name="T24" fmla="*/ 2144 w 2144"/>
              <a:gd name="T25" fmla="*/ 864 h 1848"/>
              <a:gd name="T26" fmla="*/ 2000 w 2144"/>
              <a:gd name="T27" fmla="*/ 480 h 1848"/>
              <a:gd name="T28" fmla="*/ 1472 w 2144"/>
              <a:gd name="T29" fmla="*/ 96 h 1848"/>
              <a:gd name="T30" fmla="*/ 1088 w 2144"/>
              <a:gd name="T31" fmla="*/ 48 h 1848"/>
              <a:gd name="T32" fmla="*/ 896 w 2144"/>
              <a:gd name="T33" fmla="*/ 192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rgbClr val="0000CC"/>
            </a:solidFill>
            <a:prstDash val="sysDot"/>
            <a:round/>
          </a:ln>
          <a:extLst>
            <a:ext uri="{909E8E84-426E-40DD-AFC4-6F175D3DCCD1}">
              <a14:hiddenFill xmlns:a14="http://schemas.microsoft.com/office/drawing/2010/main">
                <a:solidFill>
                  <a:srgbClr val="FFFFCC"/>
                </a:solidFill>
              </a14:hiddenFill>
            </a:ext>
          </a:extLst>
        </p:spPr>
        <p:txBody>
          <a:bodyPr wrap="none" anchor="ctr"/>
          <a:lstStyle/>
          <a:p>
            <a:endParaRPr lang="zh-CN" altLang="en-US"/>
          </a:p>
        </p:txBody>
      </p:sp>
      <p:sp>
        <p:nvSpPr>
          <p:cNvPr id="200863" name="AutoShape 159" descr="再生纸"/>
          <p:cNvSpPr>
            <a:spLocks noChangeArrowheads="1"/>
          </p:cNvSpPr>
          <p:nvPr/>
        </p:nvSpPr>
        <p:spPr bwMode="auto">
          <a:xfrm>
            <a:off x="8027988"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200864" name="AutoShape 160" descr="再生纸"/>
          <p:cNvSpPr>
            <a:spLocks noChangeArrowheads="1"/>
          </p:cNvSpPr>
          <p:nvPr/>
        </p:nvSpPr>
        <p:spPr bwMode="auto">
          <a:xfrm>
            <a:off x="4233863"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200865" name="AutoShape 161" descr="再生纸"/>
          <p:cNvSpPr>
            <a:spLocks noChangeArrowheads="1"/>
          </p:cNvSpPr>
          <p:nvPr/>
        </p:nvSpPr>
        <p:spPr bwMode="auto">
          <a:xfrm>
            <a:off x="273050"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200866" name="Text Box 162"/>
          <p:cNvSpPr txBox="1">
            <a:spLocks noChangeArrowheads="1"/>
          </p:cNvSpPr>
          <p:nvPr/>
        </p:nvSpPr>
        <p:spPr bwMode="auto">
          <a:xfrm>
            <a:off x="304800" y="333375"/>
            <a:ext cx="2035175"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3200" b="1" u="sng" dirty="0">
                <a:solidFill>
                  <a:schemeClr val="bg1"/>
                </a:solidFill>
                <a:latin typeface="Times New Roman" panose="02020603050405020304" pitchFamily="18" charset="0"/>
                <a:ea typeface="仿宋_GB2312" pitchFamily="49" charset="-122"/>
              </a:rPr>
              <a:t>排序中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0811"/>
                                        </p:tgtEl>
                                        <p:attrNameLst>
                                          <p:attrName>style.visibility</p:attrName>
                                        </p:attrNameLst>
                                      </p:cBhvr>
                                      <p:to>
                                        <p:strVal val="visible"/>
                                      </p:to>
                                    </p:set>
                                    <p:animEffect transition="in" filter="barn(inVertical)">
                                      <p:cBhvr>
                                        <p:cTn id="7" dur="500"/>
                                        <p:tgtEl>
                                          <p:spTgt spid="2008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0812"/>
                                        </p:tgtEl>
                                        <p:attrNameLst>
                                          <p:attrName>style.visibility</p:attrName>
                                        </p:attrNameLst>
                                      </p:cBhvr>
                                      <p:to>
                                        <p:strVal val="visible"/>
                                      </p:to>
                                    </p:set>
                                    <p:animEffect transition="in" filter="barn(inVertical)">
                                      <p:cBhvr>
                                        <p:cTn id="10" dur="500"/>
                                        <p:tgtEl>
                                          <p:spTgt spid="20081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0813"/>
                                        </p:tgtEl>
                                        <p:attrNameLst>
                                          <p:attrName>style.visibility</p:attrName>
                                        </p:attrNameLst>
                                      </p:cBhvr>
                                      <p:to>
                                        <p:strVal val="visible"/>
                                      </p:to>
                                    </p:set>
                                    <p:animEffect transition="in" filter="barn(inVertical)">
                                      <p:cBhvr>
                                        <p:cTn id="13" dur="500"/>
                                        <p:tgtEl>
                                          <p:spTgt spid="20081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0814"/>
                                        </p:tgtEl>
                                        <p:attrNameLst>
                                          <p:attrName>style.visibility</p:attrName>
                                        </p:attrNameLst>
                                      </p:cBhvr>
                                      <p:to>
                                        <p:strVal val="visible"/>
                                      </p:to>
                                    </p:set>
                                    <p:animEffect transition="in" filter="barn(inVertical)">
                                      <p:cBhvr>
                                        <p:cTn id="16" dur="500"/>
                                        <p:tgtEl>
                                          <p:spTgt spid="200814"/>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0831"/>
                                        </p:tgtEl>
                                        <p:attrNameLst>
                                          <p:attrName>style.visibility</p:attrName>
                                        </p:attrNameLst>
                                      </p:cBhvr>
                                      <p:to>
                                        <p:strVal val="visible"/>
                                      </p:to>
                                    </p:set>
                                    <p:animEffect transition="in" filter="barn(inVertical)">
                                      <p:cBhvr>
                                        <p:cTn id="19" dur="500"/>
                                        <p:tgtEl>
                                          <p:spTgt spid="20083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0832"/>
                                        </p:tgtEl>
                                        <p:attrNameLst>
                                          <p:attrName>style.visibility</p:attrName>
                                        </p:attrNameLst>
                                      </p:cBhvr>
                                      <p:to>
                                        <p:strVal val="visible"/>
                                      </p:to>
                                    </p:set>
                                    <p:animEffect transition="in" filter="barn(inVertical)">
                                      <p:cBhvr>
                                        <p:cTn id="22" dur="500"/>
                                        <p:tgtEl>
                                          <p:spTgt spid="200832"/>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00833"/>
                                        </p:tgtEl>
                                        <p:attrNameLst>
                                          <p:attrName>style.visibility</p:attrName>
                                        </p:attrNameLst>
                                      </p:cBhvr>
                                      <p:to>
                                        <p:strVal val="visible"/>
                                      </p:to>
                                    </p:set>
                                    <p:animEffect transition="in" filter="barn(inVertical)">
                                      <p:cBhvr>
                                        <p:cTn id="25" dur="500"/>
                                        <p:tgtEl>
                                          <p:spTgt spid="200833"/>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00834"/>
                                        </p:tgtEl>
                                        <p:attrNameLst>
                                          <p:attrName>style.visibility</p:attrName>
                                        </p:attrNameLst>
                                      </p:cBhvr>
                                      <p:to>
                                        <p:strVal val="visible"/>
                                      </p:to>
                                    </p:set>
                                    <p:animEffect transition="in" filter="barn(inVertical)">
                                      <p:cBhvr>
                                        <p:cTn id="28" dur="500"/>
                                        <p:tgtEl>
                                          <p:spTgt spid="20083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00835"/>
                                        </p:tgtEl>
                                        <p:attrNameLst>
                                          <p:attrName>style.visibility</p:attrName>
                                        </p:attrNameLst>
                                      </p:cBhvr>
                                      <p:to>
                                        <p:strVal val="visible"/>
                                      </p:to>
                                    </p:set>
                                    <p:animEffect transition="in" filter="barn(inVertical)">
                                      <p:cBhvr>
                                        <p:cTn id="31" dur="500"/>
                                        <p:tgtEl>
                                          <p:spTgt spid="20083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00836"/>
                                        </p:tgtEl>
                                        <p:attrNameLst>
                                          <p:attrName>style.visibility</p:attrName>
                                        </p:attrNameLst>
                                      </p:cBhvr>
                                      <p:to>
                                        <p:strVal val="visible"/>
                                      </p:to>
                                    </p:set>
                                    <p:animEffect transition="in" filter="barn(inVertical)">
                                      <p:cBhvr>
                                        <p:cTn id="34" dur="500"/>
                                        <p:tgtEl>
                                          <p:spTgt spid="200836"/>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00837"/>
                                        </p:tgtEl>
                                        <p:attrNameLst>
                                          <p:attrName>style.visibility</p:attrName>
                                        </p:attrNameLst>
                                      </p:cBhvr>
                                      <p:to>
                                        <p:strVal val="visible"/>
                                      </p:to>
                                    </p:set>
                                    <p:animEffect transition="in" filter="barn(inVertical)">
                                      <p:cBhvr>
                                        <p:cTn id="37" dur="500"/>
                                        <p:tgtEl>
                                          <p:spTgt spid="200837"/>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00838"/>
                                        </p:tgtEl>
                                        <p:attrNameLst>
                                          <p:attrName>style.visibility</p:attrName>
                                        </p:attrNameLst>
                                      </p:cBhvr>
                                      <p:to>
                                        <p:strVal val="visible"/>
                                      </p:to>
                                    </p:set>
                                    <p:animEffect transition="in" filter="barn(inVertical)">
                                      <p:cBhvr>
                                        <p:cTn id="40" dur="500"/>
                                        <p:tgtEl>
                                          <p:spTgt spid="20083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00839"/>
                                        </p:tgtEl>
                                        <p:attrNameLst>
                                          <p:attrName>style.visibility</p:attrName>
                                        </p:attrNameLst>
                                      </p:cBhvr>
                                      <p:to>
                                        <p:strVal val="visible"/>
                                      </p:to>
                                    </p:set>
                                    <p:animEffect transition="in" filter="barn(inVertical)">
                                      <p:cBhvr>
                                        <p:cTn id="43" dur="500"/>
                                        <p:tgtEl>
                                          <p:spTgt spid="200839"/>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00840"/>
                                        </p:tgtEl>
                                        <p:attrNameLst>
                                          <p:attrName>style.visibility</p:attrName>
                                        </p:attrNameLst>
                                      </p:cBhvr>
                                      <p:to>
                                        <p:strVal val="visible"/>
                                      </p:to>
                                    </p:set>
                                    <p:animEffect transition="in" filter="barn(inVertical)">
                                      <p:cBhvr>
                                        <p:cTn id="46" dur="500"/>
                                        <p:tgtEl>
                                          <p:spTgt spid="200840"/>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00841"/>
                                        </p:tgtEl>
                                        <p:attrNameLst>
                                          <p:attrName>style.visibility</p:attrName>
                                        </p:attrNameLst>
                                      </p:cBhvr>
                                      <p:to>
                                        <p:strVal val="visible"/>
                                      </p:to>
                                    </p:set>
                                    <p:animEffect transition="in" filter="barn(inVertical)">
                                      <p:cBhvr>
                                        <p:cTn id="49" dur="500"/>
                                        <p:tgtEl>
                                          <p:spTgt spid="200841"/>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00842"/>
                                        </p:tgtEl>
                                        <p:attrNameLst>
                                          <p:attrName>style.visibility</p:attrName>
                                        </p:attrNameLst>
                                      </p:cBhvr>
                                      <p:to>
                                        <p:strVal val="visible"/>
                                      </p:to>
                                    </p:set>
                                    <p:animEffect transition="in" filter="barn(inVertical)">
                                      <p:cBhvr>
                                        <p:cTn id="52" dur="500"/>
                                        <p:tgtEl>
                                          <p:spTgt spid="200842"/>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0849"/>
                                        </p:tgtEl>
                                        <p:attrNameLst>
                                          <p:attrName>style.visibility</p:attrName>
                                        </p:attrNameLst>
                                      </p:cBhvr>
                                      <p:to>
                                        <p:strVal val="visible"/>
                                      </p:to>
                                    </p:set>
                                    <p:animEffect transition="in" filter="barn(inVertical)">
                                      <p:cBhvr>
                                        <p:cTn id="55" dur="500"/>
                                        <p:tgtEl>
                                          <p:spTgt spid="200849"/>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00850"/>
                                        </p:tgtEl>
                                        <p:attrNameLst>
                                          <p:attrName>style.visibility</p:attrName>
                                        </p:attrNameLst>
                                      </p:cBhvr>
                                      <p:to>
                                        <p:strVal val="visible"/>
                                      </p:to>
                                    </p:set>
                                    <p:animEffect transition="in" filter="barn(inVertical)">
                                      <p:cBhvr>
                                        <p:cTn id="58" dur="500"/>
                                        <p:tgtEl>
                                          <p:spTgt spid="200850"/>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00851"/>
                                        </p:tgtEl>
                                        <p:attrNameLst>
                                          <p:attrName>style.visibility</p:attrName>
                                        </p:attrNameLst>
                                      </p:cBhvr>
                                      <p:to>
                                        <p:strVal val="visible"/>
                                      </p:to>
                                    </p:set>
                                    <p:animEffect transition="in" filter="barn(inVertical)">
                                      <p:cBhvr>
                                        <p:cTn id="61" dur="500"/>
                                        <p:tgtEl>
                                          <p:spTgt spid="200851"/>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00852"/>
                                        </p:tgtEl>
                                        <p:attrNameLst>
                                          <p:attrName>style.visibility</p:attrName>
                                        </p:attrNameLst>
                                      </p:cBhvr>
                                      <p:to>
                                        <p:strVal val="visible"/>
                                      </p:to>
                                    </p:set>
                                    <p:animEffect transition="in" filter="barn(inVertical)">
                                      <p:cBhvr>
                                        <p:cTn id="64" dur="500"/>
                                        <p:tgtEl>
                                          <p:spTgt spid="200852"/>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00853"/>
                                        </p:tgtEl>
                                        <p:attrNameLst>
                                          <p:attrName>style.visibility</p:attrName>
                                        </p:attrNameLst>
                                      </p:cBhvr>
                                      <p:to>
                                        <p:strVal val="visible"/>
                                      </p:to>
                                    </p:set>
                                    <p:animEffect transition="in" filter="barn(inVertical)">
                                      <p:cBhvr>
                                        <p:cTn id="67" dur="500"/>
                                        <p:tgtEl>
                                          <p:spTgt spid="200853"/>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00854"/>
                                        </p:tgtEl>
                                        <p:attrNameLst>
                                          <p:attrName>style.visibility</p:attrName>
                                        </p:attrNameLst>
                                      </p:cBhvr>
                                      <p:to>
                                        <p:strVal val="visible"/>
                                      </p:to>
                                    </p:set>
                                    <p:animEffect transition="in" filter="barn(inVertical)">
                                      <p:cBhvr>
                                        <p:cTn id="70" dur="500"/>
                                        <p:tgtEl>
                                          <p:spTgt spid="200854"/>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200855"/>
                                        </p:tgtEl>
                                        <p:attrNameLst>
                                          <p:attrName>style.visibility</p:attrName>
                                        </p:attrNameLst>
                                      </p:cBhvr>
                                      <p:to>
                                        <p:strVal val="visible"/>
                                      </p:to>
                                    </p:set>
                                    <p:animEffect transition="in" filter="barn(inVertical)">
                                      <p:cBhvr>
                                        <p:cTn id="73" dur="500"/>
                                        <p:tgtEl>
                                          <p:spTgt spid="200855"/>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200862"/>
                                        </p:tgtEl>
                                        <p:attrNameLst>
                                          <p:attrName>style.visibility</p:attrName>
                                        </p:attrNameLst>
                                      </p:cBhvr>
                                      <p:to>
                                        <p:strVal val="visible"/>
                                      </p:to>
                                    </p:set>
                                    <p:animEffect transition="in" filter="barn(inVertical)">
                                      <p:cBhvr>
                                        <p:cTn id="76" dur="500"/>
                                        <p:tgtEl>
                                          <p:spTgt spid="200862"/>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00863"/>
                                        </p:tgtEl>
                                        <p:attrNameLst>
                                          <p:attrName>style.visibility</p:attrName>
                                        </p:attrNameLst>
                                      </p:cBhvr>
                                      <p:to>
                                        <p:strVal val="visible"/>
                                      </p:to>
                                    </p:set>
                                    <p:animEffect transition="in" filter="barn(inVertical)">
                                      <p:cBhvr>
                                        <p:cTn id="79" dur="500"/>
                                        <p:tgtEl>
                                          <p:spTgt spid="200863"/>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00864"/>
                                        </p:tgtEl>
                                        <p:attrNameLst>
                                          <p:attrName>style.visibility</p:attrName>
                                        </p:attrNameLst>
                                      </p:cBhvr>
                                      <p:to>
                                        <p:strVal val="visible"/>
                                      </p:to>
                                    </p:set>
                                    <p:animEffect transition="in" filter="barn(inVertical)">
                                      <p:cBhvr>
                                        <p:cTn id="82" dur="500"/>
                                        <p:tgtEl>
                                          <p:spTgt spid="200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811" grpId="0" animBg="1"/>
      <p:bldP spid="200812" grpId="0" animBg="1"/>
      <p:bldP spid="200813" grpId="0" animBg="1"/>
      <p:bldP spid="200814" grpId="0" animBg="1"/>
      <p:bldP spid="200831" grpId="0" animBg="1"/>
      <p:bldP spid="200832" grpId="0" animBg="1"/>
      <p:bldP spid="200833" grpId="0" animBg="1"/>
      <p:bldP spid="200834" grpId="0" animBg="1"/>
      <p:bldP spid="200835" grpId="0" animBg="1"/>
      <p:bldP spid="200836" grpId="0" animBg="1"/>
      <p:bldP spid="200837" grpId="0"/>
      <p:bldP spid="200838" grpId="0"/>
      <p:bldP spid="200839" grpId="0"/>
      <p:bldP spid="200840" grpId="0"/>
      <p:bldP spid="200841" grpId="0"/>
      <p:bldP spid="200842" grpId="0"/>
      <p:bldP spid="200849" grpId="0" animBg="1"/>
      <p:bldP spid="200850" grpId="0" animBg="1"/>
      <p:bldP spid="200851" grpId="0" animBg="1"/>
      <p:bldP spid="200852" grpId="0" animBg="1"/>
      <p:bldP spid="200853" grpId="0" animBg="1"/>
      <p:bldP spid="200854" grpId="0" animBg="1"/>
      <p:bldP spid="200855" grpId="0"/>
      <p:bldP spid="200862" grpId="0" animBg="1"/>
      <p:bldP spid="200863" grpId="0" animBg="1"/>
      <p:bldP spid="200864"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01839" name="Line 111"/>
          <p:cNvSpPr>
            <a:spLocks noChangeShapeType="1"/>
          </p:cNvSpPr>
          <p:nvPr/>
        </p:nvSpPr>
        <p:spPr bwMode="auto">
          <a:xfrm flipH="1">
            <a:off x="7391400"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40" name="Line 112"/>
          <p:cNvSpPr>
            <a:spLocks noChangeShapeType="1"/>
          </p:cNvSpPr>
          <p:nvPr/>
        </p:nvSpPr>
        <p:spPr bwMode="auto">
          <a:xfrm>
            <a:off x="7010400"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41" name="Line 113"/>
          <p:cNvSpPr>
            <a:spLocks noChangeShapeType="1"/>
          </p:cNvSpPr>
          <p:nvPr/>
        </p:nvSpPr>
        <p:spPr bwMode="auto">
          <a:xfrm>
            <a:off x="6324600"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42" name="Line 114"/>
          <p:cNvSpPr>
            <a:spLocks noChangeShapeType="1"/>
          </p:cNvSpPr>
          <p:nvPr/>
        </p:nvSpPr>
        <p:spPr bwMode="auto">
          <a:xfrm flipH="1">
            <a:off x="5562600"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43" name="Line 115"/>
          <p:cNvSpPr>
            <a:spLocks noChangeShapeType="1"/>
          </p:cNvSpPr>
          <p:nvPr/>
        </p:nvSpPr>
        <p:spPr bwMode="auto">
          <a:xfrm flipH="1">
            <a:off x="3198168"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44" name="Line 116"/>
          <p:cNvSpPr>
            <a:spLocks noChangeShapeType="1"/>
          </p:cNvSpPr>
          <p:nvPr/>
        </p:nvSpPr>
        <p:spPr bwMode="auto">
          <a:xfrm>
            <a:off x="2131368"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45" name="Line 117"/>
          <p:cNvSpPr>
            <a:spLocks noChangeShapeType="1"/>
          </p:cNvSpPr>
          <p:nvPr/>
        </p:nvSpPr>
        <p:spPr bwMode="auto">
          <a:xfrm>
            <a:off x="2969568"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46" name="Line 118"/>
          <p:cNvSpPr>
            <a:spLocks noChangeShapeType="1"/>
          </p:cNvSpPr>
          <p:nvPr/>
        </p:nvSpPr>
        <p:spPr bwMode="auto">
          <a:xfrm flipH="1">
            <a:off x="1369368"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47" name="Oval 119"/>
          <p:cNvSpPr>
            <a:spLocks noChangeArrowheads="1"/>
          </p:cNvSpPr>
          <p:nvPr/>
        </p:nvSpPr>
        <p:spPr bwMode="auto">
          <a:xfrm>
            <a:off x="2512368" y="14478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4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1848" name="Oval 120"/>
          <p:cNvSpPr>
            <a:spLocks noChangeArrowheads="1"/>
          </p:cNvSpPr>
          <p:nvPr/>
        </p:nvSpPr>
        <p:spPr bwMode="auto">
          <a:xfrm>
            <a:off x="1750368"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b="1">
              <a:solidFill>
                <a:srgbClr val="CC3300"/>
              </a:solidFill>
              <a:latin typeface="Times New Roman" panose="02020603050405020304" pitchFamily="18" charset="0"/>
              <a:ea typeface="宋体" panose="02010600030101010101" pitchFamily="2" charset="-122"/>
            </a:endParaRPr>
          </a:p>
        </p:txBody>
      </p:sp>
      <p:sp>
        <p:nvSpPr>
          <p:cNvPr id="201849" name="Oval 121"/>
          <p:cNvSpPr>
            <a:spLocks noChangeArrowheads="1"/>
          </p:cNvSpPr>
          <p:nvPr/>
        </p:nvSpPr>
        <p:spPr bwMode="auto">
          <a:xfrm>
            <a:off x="988368"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1850" name="Oval 122"/>
          <p:cNvSpPr>
            <a:spLocks noChangeArrowheads="1"/>
          </p:cNvSpPr>
          <p:nvPr/>
        </p:nvSpPr>
        <p:spPr bwMode="auto">
          <a:xfrm>
            <a:off x="3274368"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1851" name="Oval 123"/>
          <p:cNvSpPr>
            <a:spLocks noChangeArrowheads="1"/>
          </p:cNvSpPr>
          <p:nvPr/>
        </p:nvSpPr>
        <p:spPr bwMode="auto">
          <a:xfrm>
            <a:off x="2055168"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25</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1852" name="Oval 124"/>
          <p:cNvSpPr>
            <a:spLocks noChangeArrowheads="1"/>
          </p:cNvSpPr>
          <p:nvPr/>
        </p:nvSpPr>
        <p:spPr bwMode="auto">
          <a:xfrm>
            <a:off x="2893368"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1853" name="Text Box 125"/>
          <p:cNvSpPr txBox="1">
            <a:spLocks noChangeArrowheads="1"/>
          </p:cNvSpPr>
          <p:nvPr/>
        </p:nvSpPr>
        <p:spPr bwMode="auto">
          <a:xfrm>
            <a:off x="2302818" y="10810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54" name="Text Box 126"/>
          <p:cNvSpPr txBox="1">
            <a:spLocks noChangeArrowheads="1"/>
          </p:cNvSpPr>
          <p:nvPr/>
        </p:nvSpPr>
        <p:spPr bwMode="auto">
          <a:xfrm>
            <a:off x="1617018" y="1828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55" name="Text Box 127"/>
          <p:cNvSpPr txBox="1">
            <a:spLocks noChangeArrowheads="1"/>
          </p:cNvSpPr>
          <p:nvPr/>
        </p:nvSpPr>
        <p:spPr bwMode="auto">
          <a:xfrm>
            <a:off x="3750618" y="19812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56" name="Text Box 128"/>
          <p:cNvSpPr txBox="1">
            <a:spLocks noChangeArrowheads="1"/>
          </p:cNvSpPr>
          <p:nvPr/>
        </p:nvSpPr>
        <p:spPr bwMode="auto">
          <a:xfrm>
            <a:off x="912168"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57" name="Text Box 129"/>
          <p:cNvSpPr txBox="1">
            <a:spLocks noChangeArrowheads="1"/>
          </p:cNvSpPr>
          <p:nvPr/>
        </p:nvSpPr>
        <p:spPr bwMode="auto">
          <a:xfrm>
            <a:off x="2283768"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58" name="Text Box 130"/>
          <p:cNvSpPr txBox="1">
            <a:spLocks noChangeArrowheads="1"/>
          </p:cNvSpPr>
          <p:nvPr/>
        </p:nvSpPr>
        <p:spPr bwMode="auto">
          <a:xfrm>
            <a:off x="2836218"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59" name="Oval 131"/>
          <p:cNvSpPr>
            <a:spLocks noChangeArrowheads="1"/>
          </p:cNvSpPr>
          <p:nvPr/>
        </p:nvSpPr>
        <p:spPr bwMode="auto">
          <a:xfrm>
            <a:off x="6629400" y="1447800"/>
            <a:ext cx="533400" cy="533400"/>
          </a:xfrm>
          <a:prstGeom prst="ellipse">
            <a:avLst/>
          </a:prstGeom>
          <a:solidFill>
            <a:srgbClr val="CCECFF"/>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60" name="Oval 132"/>
          <p:cNvSpPr>
            <a:spLocks noChangeArrowheads="1"/>
          </p:cNvSpPr>
          <p:nvPr/>
        </p:nvSpPr>
        <p:spPr bwMode="auto">
          <a:xfrm>
            <a:off x="5943600"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1861" name="Oval 133"/>
          <p:cNvSpPr>
            <a:spLocks noChangeArrowheads="1"/>
          </p:cNvSpPr>
          <p:nvPr/>
        </p:nvSpPr>
        <p:spPr bwMode="auto">
          <a:xfrm>
            <a:off x="51816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400" b="1">
                <a:solidFill>
                  <a:srgbClr val="010000"/>
                </a:solidFill>
                <a:latin typeface="Times New Roman" panose="02020603050405020304" pitchFamily="18" charset="0"/>
                <a:ea typeface="宋体" panose="02010600030101010101" pitchFamily="2" charset="-122"/>
              </a:rPr>
              <a:t>25*</a:t>
            </a:r>
            <a:endParaRPr kumimoji="1" lang="en-US" altLang="zh-CN" sz="28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1862" name="Oval 134"/>
          <p:cNvSpPr>
            <a:spLocks noChangeArrowheads="1"/>
          </p:cNvSpPr>
          <p:nvPr/>
        </p:nvSpPr>
        <p:spPr bwMode="auto">
          <a:xfrm>
            <a:off x="62484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25</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1863" name="Oval 135"/>
          <p:cNvSpPr>
            <a:spLocks noChangeArrowheads="1"/>
          </p:cNvSpPr>
          <p:nvPr/>
        </p:nvSpPr>
        <p:spPr bwMode="auto">
          <a:xfrm>
            <a:off x="7391400"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1864" name="Oval 136"/>
          <p:cNvSpPr>
            <a:spLocks noChangeArrowheads="1"/>
          </p:cNvSpPr>
          <p:nvPr/>
        </p:nvSpPr>
        <p:spPr bwMode="auto">
          <a:xfrm>
            <a:off x="70866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1865" name="Text Box 137"/>
          <p:cNvSpPr txBox="1">
            <a:spLocks noChangeArrowheads="1"/>
          </p:cNvSpPr>
          <p:nvPr/>
        </p:nvSpPr>
        <p:spPr bwMode="auto">
          <a:xfrm>
            <a:off x="6496050" y="1066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66" name="Text Box 138"/>
          <p:cNvSpPr txBox="1">
            <a:spLocks noChangeArrowheads="1"/>
          </p:cNvSpPr>
          <p:nvPr/>
        </p:nvSpPr>
        <p:spPr bwMode="auto">
          <a:xfrm>
            <a:off x="7867650" y="2057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67" name="Text Box 139"/>
          <p:cNvSpPr txBox="1">
            <a:spLocks noChangeArrowheads="1"/>
          </p:cNvSpPr>
          <p:nvPr/>
        </p:nvSpPr>
        <p:spPr bwMode="auto">
          <a:xfrm>
            <a:off x="695325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68" name="Text Box 140"/>
          <p:cNvSpPr txBox="1">
            <a:spLocks noChangeArrowheads="1"/>
          </p:cNvSpPr>
          <p:nvPr/>
        </p:nvSpPr>
        <p:spPr bwMode="auto">
          <a:xfrm>
            <a:off x="655320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69" name="Text Box 141"/>
          <p:cNvSpPr txBox="1">
            <a:spLocks noChangeArrowheads="1"/>
          </p:cNvSpPr>
          <p:nvPr/>
        </p:nvSpPr>
        <p:spPr bwMode="auto">
          <a:xfrm>
            <a:off x="504825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70" name="Text Box 142"/>
          <p:cNvSpPr txBox="1">
            <a:spLocks noChangeArrowheads="1"/>
          </p:cNvSpPr>
          <p:nvPr/>
        </p:nvSpPr>
        <p:spPr bwMode="auto">
          <a:xfrm>
            <a:off x="5715000" y="19192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71" name="Rectangle 143" descr="永恒"/>
          <p:cNvSpPr>
            <a:spLocks noChangeArrowheads="1"/>
          </p:cNvSpPr>
          <p:nvPr/>
        </p:nvSpPr>
        <p:spPr bwMode="auto">
          <a:xfrm>
            <a:off x="988368" y="4343400"/>
            <a:ext cx="3276600" cy="533400"/>
          </a:xfrm>
          <a:prstGeom prst="rect">
            <a:avLst/>
          </a:prstGeom>
          <a:blipFill dpi="0" rotWithShape="0">
            <a:blip r:embed="rId3"/>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 16  21  08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1872" name="Line 144"/>
          <p:cNvSpPr>
            <a:spLocks noChangeShapeType="1"/>
          </p:cNvSpPr>
          <p:nvPr/>
        </p:nvSpPr>
        <p:spPr bwMode="auto">
          <a:xfrm>
            <a:off x="1597968"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73" name="Line 145"/>
          <p:cNvSpPr>
            <a:spLocks noChangeShapeType="1"/>
          </p:cNvSpPr>
          <p:nvPr/>
        </p:nvSpPr>
        <p:spPr bwMode="auto">
          <a:xfrm>
            <a:off x="2131368"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74" name="Line 146"/>
          <p:cNvSpPr>
            <a:spLocks noChangeShapeType="1"/>
          </p:cNvSpPr>
          <p:nvPr/>
        </p:nvSpPr>
        <p:spPr bwMode="auto">
          <a:xfrm>
            <a:off x="2664768"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75" name="Line 147"/>
          <p:cNvSpPr>
            <a:spLocks noChangeShapeType="1"/>
          </p:cNvSpPr>
          <p:nvPr/>
        </p:nvSpPr>
        <p:spPr bwMode="auto">
          <a:xfrm>
            <a:off x="3198168"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76" name="Line 148"/>
          <p:cNvSpPr>
            <a:spLocks noChangeShapeType="1"/>
          </p:cNvSpPr>
          <p:nvPr/>
        </p:nvSpPr>
        <p:spPr bwMode="auto">
          <a:xfrm>
            <a:off x="3731568"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77" name="Rectangle 149" descr="永恒"/>
          <p:cNvSpPr>
            <a:spLocks noChangeArrowheads="1"/>
          </p:cNvSpPr>
          <p:nvPr/>
        </p:nvSpPr>
        <p:spPr bwMode="auto">
          <a:xfrm>
            <a:off x="5105400" y="4343400"/>
            <a:ext cx="3276600" cy="533400"/>
          </a:xfrm>
          <a:prstGeom prst="rect">
            <a:avLst/>
          </a:prstGeom>
          <a:blipFill dpi="0" rotWithShape="0">
            <a:blip r:embed="rId3"/>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08  16  21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1878" name="Line 150"/>
          <p:cNvSpPr>
            <a:spLocks noChangeShapeType="1"/>
          </p:cNvSpPr>
          <p:nvPr/>
        </p:nvSpPr>
        <p:spPr bwMode="auto">
          <a:xfrm>
            <a:off x="56388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79" name="Line 151"/>
          <p:cNvSpPr>
            <a:spLocks noChangeShapeType="1"/>
          </p:cNvSpPr>
          <p:nvPr/>
        </p:nvSpPr>
        <p:spPr bwMode="auto">
          <a:xfrm>
            <a:off x="61722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80" name="Line 152"/>
          <p:cNvSpPr>
            <a:spLocks noChangeShapeType="1"/>
          </p:cNvSpPr>
          <p:nvPr/>
        </p:nvSpPr>
        <p:spPr bwMode="auto">
          <a:xfrm>
            <a:off x="67056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81" name="Line 153"/>
          <p:cNvSpPr>
            <a:spLocks noChangeShapeType="1"/>
          </p:cNvSpPr>
          <p:nvPr/>
        </p:nvSpPr>
        <p:spPr bwMode="auto">
          <a:xfrm>
            <a:off x="73152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82" name="Line 154"/>
          <p:cNvSpPr>
            <a:spLocks noChangeShapeType="1"/>
          </p:cNvSpPr>
          <p:nvPr/>
        </p:nvSpPr>
        <p:spPr bwMode="auto">
          <a:xfrm>
            <a:off x="78486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83" name="Text Box 155"/>
          <p:cNvSpPr txBox="1">
            <a:spLocks noChangeArrowheads="1"/>
          </p:cNvSpPr>
          <p:nvPr/>
        </p:nvSpPr>
        <p:spPr bwMode="auto">
          <a:xfrm>
            <a:off x="5029200" y="5043488"/>
            <a:ext cx="3484563" cy="946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2800" b="1">
                <a:solidFill>
                  <a:srgbClr val="0000CC"/>
                </a:solidFill>
                <a:latin typeface="Times New Roman" panose="02020603050405020304" pitchFamily="18" charset="0"/>
                <a:ea typeface="仿宋_GB2312" pitchFamily="49" charset="-122"/>
              </a:rPr>
              <a:t>交换 </a:t>
            </a:r>
            <a:r>
              <a:rPr kumimoji="1" lang="en-US" altLang="zh-CN" sz="2800" b="1">
                <a:solidFill>
                  <a:srgbClr val="0000CC"/>
                </a:solidFill>
                <a:latin typeface="Times New Roman" panose="02020603050405020304" pitchFamily="18" charset="0"/>
                <a:ea typeface="仿宋_GB2312" pitchFamily="49" charset="-122"/>
              </a:rPr>
              <a:t>1</a:t>
            </a:r>
            <a:r>
              <a:rPr kumimoji="1" lang="en-US" altLang="en-US" sz="2800" b="1">
                <a:solidFill>
                  <a:srgbClr val="0000CC"/>
                </a:solidFill>
                <a:latin typeface="Times New Roman" panose="02020603050405020304" pitchFamily="18" charset="0"/>
                <a:ea typeface="仿宋_GB2312" pitchFamily="49" charset="-122"/>
              </a:rPr>
              <a:t> </a:t>
            </a:r>
            <a:r>
              <a:rPr kumimoji="1" lang="zh-CN" altLang="en-US" sz="2800" b="1">
                <a:solidFill>
                  <a:srgbClr val="0000CC"/>
                </a:solidFill>
                <a:latin typeface="Times New Roman" panose="02020603050405020304" pitchFamily="18" charset="0"/>
                <a:ea typeface="仿宋_GB2312" pitchFamily="49" charset="-122"/>
              </a:rPr>
              <a:t>号与 </a:t>
            </a:r>
            <a:r>
              <a:rPr kumimoji="1" lang="en-US" altLang="zh-CN" sz="2800" b="1">
                <a:solidFill>
                  <a:srgbClr val="0000CC"/>
                </a:solidFill>
                <a:latin typeface="Times New Roman" panose="02020603050405020304" pitchFamily="18" charset="0"/>
                <a:ea typeface="仿宋_GB2312" pitchFamily="49" charset="-122"/>
              </a:rPr>
              <a:t>4 </a:t>
            </a:r>
            <a:r>
              <a:rPr kumimoji="1" lang="zh-CN" altLang="en-US" sz="2800" b="1">
                <a:solidFill>
                  <a:srgbClr val="0000CC"/>
                </a:solidFill>
                <a:latin typeface="Times New Roman" panose="02020603050405020304" pitchFamily="18" charset="0"/>
                <a:ea typeface="仿宋_GB2312" pitchFamily="49" charset="-122"/>
              </a:rPr>
              <a:t>号对象</a:t>
            </a:r>
            <a:r>
              <a:rPr kumimoji="1" lang="en-US" altLang="zh-CN" sz="2800" b="1">
                <a:solidFill>
                  <a:srgbClr val="0000CC"/>
                </a:solidFill>
                <a:latin typeface="Times New Roman" panose="02020603050405020304" pitchFamily="18" charset="0"/>
                <a:ea typeface="仿宋_GB2312" pitchFamily="49" charset="-122"/>
              </a:rPr>
              <a:t>,</a:t>
            </a:r>
          </a:p>
          <a:p>
            <a:r>
              <a:rPr kumimoji="1" lang="en-US" altLang="zh-CN" sz="2800" b="1">
                <a:solidFill>
                  <a:srgbClr val="0000CC"/>
                </a:solidFill>
                <a:latin typeface="Times New Roman" panose="02020603050405020304" pitchFamily="18" charset="0"/>
                <a:ea typeface="仿宋_GB2312" pitchFamily="49" charset="-122"/>
              </a:rPr>
              <a:t>4 </a:t>
            </a:r>
            <a:r>
              <a:rPr kumimoji="1" lang="zh-CN" altLang="en-US" sz="2800" b="1">
                <a:solidFill>
                  <a:srgbClr val="0000CC"/>
                </a:solidFill>
                <a:latin typeface="Times New Roman" panose="02020603050405020304" pitchFamily="18" charset="0"/>
                <a:ea typeface="仿宋_GB2312" pitchFamily="49" charset="-122"/>
              </a:rPr>
              <a:t>号对象就位</a:t>
            </a:r>
            <a:endParaRPr kumimoji="1" lang="zh-CN" alt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84" name="Text Box 156"/>
          <p:cNvSpPr txBox="1">
            <a:spLocks noChangeArrowheads="1"/>
          </p:cNvSpPr>
          <p:nvPr/>
        </p:nvSpPr>
        <p:spPr bwMode="auto">
          <a:xfrm>
            <a:off x="1140768" y="5029200"/>
            <a:ext cx="3038475" cy="946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2800" b="1">
                <a:solidFill>
                  <a:srgbClr val="0000CC"/>
                </a:solidFill>
                <a:latin typeface="Times New Roman" panose="02020603050405020304" pitchFamily="18" charset="0"/>
                <a:ea typeface="仿宋_GB2312" pitchFamily="49" charset="-122"/>
              </a:rPr>
              <a:t>从 </a:t>
            </a:r>
            <a:r>
              <a:rPr kumimoji="1" lang="en-US" altLang="zh-CN" sz="2800" b="1">
                <a:solidFill>
                  <a:srgbClr val="0000CC"/>
                </a:solidFill>
                <a:latin typeface="Times New Roman" panose="02020603050405020304" pitchFamily="18" charset="0"/>
                <a:ea typeface="仿宋_GB2312" pitchFamily="49" charset="-122"/>
              </a:rPr>
              <a:t>1 </a:t>
            </a:r>
            <a:r>
              <a:rPr kumimoji="1" lang="zh-CN" altLang="en-US" sz="2800" b="1">
                <a:solidFill>
                  <a:srgbClr val="0000CC"/>
                </a:solidFill>
                <a:latin typeface="Times New Roman" panose="02020603050405020304" pitchFamily="18" charset="0"/>
                <a:ea typeface="仿宋_GB2312" pitchFamily="49" charset="-122"/>
              </a:rPr>
              <a:t>号到 </a:t>
            </a:r>
            <a:r>
              <a:rPr kumimoji="1" lang="en-US" altLang="zh-CN" sz="2800" b="1">
                <a:solidFill>
                  <a:srgbClr val="0000CC"/>
                </a:solidFill>
                <a:latin typeface="Times New Roman" panose="02020603050405020304" pitchFamily="18" charset="0"/>
                <a:ea typeface="仿宋_GB2312" pitchFamily="49" charset="-122"/>
              </a:rPr>
              <a:t>4 </a:t>
            </a:r>
            <a:r>
              <a:rPr kumimoji="1" lang="zh-CN" altLang="en-US" sz="2800" b="1">
                <a:solidFill>
                  <a:srgbClr val="0000CC"/>
                </a:solidFill>
                <a:latin typeface="Times New Roman" panose="02020603050405020304" pitchFamily="18" charset="0"/>
                <a:ea typeface="仿宋_GB2312" pitchFamily="49" charset="-122"/>
              </a:rPr>
              <a:t>号重新</a:t>
            </a:r>
          </a:p>
          <a:p>
            <a:r>
              <a:rPr kumimoji="1" lang="zh-CN" altLang="en-US" sz="2800" b="1">
                <a:solidFill>
                  <a:srgbClr val="0000CC"/>
                </a:solidFill>
                <a:latin typeface="Times New Roman" panose="02020603050405020304" pitchFamily="18" charset="0"/>
                <a:ea typeface="仿宋_GB2312" pitchFamily="49" charset="-122"/>
              </a:rPr>
              <a:t>调整为最大堆</a:t>
            </a:r>
          </a:p>
        </p:txBody>
      </p:sp>
      <p:sp>
        <p:nvSpPr>
          <p:cNvPr id="201885" name="Line 157"/>
          <p:cNvSpPr>
            <a:spLocks noChangeShapeType="1"/>
          </p:cNvSpPr>
          <p:nvPr/>
        </p:nvSpPr>
        <p:spPr bwMode="auto">
          <a:xfrm flipV="1">
            <a:off x="2131368" y="1828800"/>
            <a:ext cx="304800" cy="381000"/>
          </a:xfrm>
          <a:prstGeom prst="line">
            <a:avLst/>
          </a:prstGeom>
          <a:noFill/>
          <a:ln w="28575">
            <a:solidFill>
              <a:srgbClr val="0000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86" name="Line 158"/>
          <p:cNvSpPr>
            <a:spLocks noChangeShapeType="1"/>
          </p:cNvSpPr>
          <p:nvPr/>
        </p:nvSpPr>
        <p:spPr bwMode="auto">
          <a:xfrm flipH="1">
            <a:off x="1978968" y="1752600"/>
            <a:ext cx="304800" cy="38100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87" name="Freeform 159"/>
          <p:cNvSpPr/>
          <p:nvPr/>
        </p:nvSpPr>
        <p:spPr bwMode="auto">
          <a:xfrm>
            <a:off x="683568" y="1066800"/>
            <a:ext cx="3403600" cy="2933700"/>
          </a:xfrm>
          <a:custGeom>
            <a:avLst/>
            <a:gdLst>
              <a:gd name="T0" fmla="*/ 896 w 2144"/>
              <a:gd name="T1" fmla="*/ 192 h 1848"/>
              <a:gd name="T2" fmla="*/ 128 w 2144"/>
              <a:gd name="T3" fmla="*/ 1200 h 1848"/>
              <a:gd name="T4" fmla="*/ 128 w 2144"/>
              <a:gd name="T5" fmla="*/ 1680 h 1848"/>
              <a:gd name="T6" fmla="*/ 464 w 2144"/>
              <a:gd name="T7" fmla="*/ 1824 h 1848"/>
              <a:gd name="T8" fmla="*/ 704 w 2144"/>
              <a:gd name="T9" fmla="*/ 1536 h 1848"/>
              <a:gd name="T10" fmla="*/ 800 w 2144"/>
              <a:gd name="T11" fmla="*/ 1344 h 1848"/>
              <a:gd name="T12" fmla="*/ 848 w 2144"/>
              <a:gd name="T13" fmla="*/ 1296 h 1848"/>
              <a:gd name="T14" fmla="*/ 896 w 2144"/>
              <a:gd name="T15" fmla="*/ 1248 h 1848"/>
              <a:gd name="T16" fmla="*/ 992 w 2144"/>
              <a:gd name="T17" fmla="*/ 1200 h 1848"/>
              <a:gd name="T18" fmla="*/ 1280 w 2144"/>
              <a:gd name="T19" fmla="*/ 1152 h 1848"/>
              <a:gd name="T20" fmla="*/ 1712 w 2144"/>
              <a:gd name="T21" fmla="*/ 1248 h 1848"/>
              <a:gd name="T22" fmla="*/ 2000 w 2144"/>
              <a:gd name="T23" fmla="*/ 1200 h 1848"/>
              <a:gd name="T24" fmla="*/ 2144 w 2144"/>
              <a:gd name="T25" fmla="*/ 864 h 1848"/>
              <a:gd name="T26" fmla="*/ 2000 w 2144"/>
              <a:gd name="T27" fmla="*/ 480 h 1848"/>
              <a:gd name="T28" fmla="*/ 1472 w 2144"/>
              <a:gd name="T29" fmla="*/ 96 h 1848"/>
              <a:gd name="T30" fmla="*/ 1088 w 2144"/>
              <a:gd name="T31" fmla="*/ 48 h 1848"/>
              <a:gd name="T32" fmla="*/ 896 w 2144"/>
              <a:gd name="T33" fmla="*/ 192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rgbClr val="0000CC"/>
            </a:solidFill>
            <a:prstDash val="sysDot"/>
            <a:round/>
          </a:ln>
          <a:extLst>
            <a:ext uri="{909E8E84-426E-40DD-AFC4-6F175D3DCCD1}">
              <a14:hiddenFill xmlns:a14="http://schemas.microsoft.com/office/drawing/2010/main">
                <a:solidFill>
                  <a:srgbClr val="FFFFCC"/>
                </a:solidFill>
              </a14:hiddenFill>
            </a:ext>
          </a:extLst>
        </p:spPr>
        <p:txBody>
          <a:bodyPr wrap="none" anchor="ctr"/>
          <a:lstStyle/>
          <a:p>
            <a:endParaRPr lang="zh-CN" altLang="en-US"/>
          </a:p>
        </p:txBody>
      </p:sp>
      <p:sp>
        <p:nvSpPr>
          <p:cNvPr id="201888" name="Freeform 160"/>
          <p:cNvSpPr/>
          <p:nvPr/>
        </p:nvSpPr>
        <p:spPr bwMode="auto">
          <a:xfrm>
            <a:off x="5537200" y="1028700"/>
            <a:ext cx="2781300" cy="2044700"/>
          </a:xfrm>
          <a:custGeom>
            <a:avLst/>
            <a:gdLst>
              <a:gd name="T0" fmla="*/ 496 w 1752"/>
              <a:gd name="T1" fmla="*/ 216 h 1288"/>
              <a:gd name="T2" fmla="*/ 64 w 1752"/>
              <a:gd name="T3" fmla="*/ 744 h 1288"/>
              <a:gd name="T4" fmla="*/ 112 w 1752"/>
              <a:gd name="T5" fmla="*/ 1128 h 1288"/>
              <a:gd name="T6" fmla="*/ 352 w 1752"/>
              <a:gd name="T7" fmla="*/ 1272 h 1288"/>
              <a:gd name="T8" fmla="*/ 1504 w 1752"/>
              <a:gd name="T9" fmla="*/ 1224 h 1288"/>
              <a:gd name="T10" fmla="*/ 1744 w 1752"/>
              <a:gd name="T11" fmla="*/ 936 h 1288"/>
              <a:gd name="T12" fmla="*/ 1456 w 1752"/>
              <a:gd name="T13" fmla="*/ 408 h 1288"/>
              <a:gd name="T14" fmla="*/ 1024 w 1752"/>
              <a:gd name="T15" fmla="*/ 72 h 1288"/>
              <a:gd name="T16" fmla="*/ 736 w 1752"/>
              <a:gd name="T17" fmla="*/ 24 h 1288"/>
              <a:gd name="T18" fmla="*/ 496 w 1752"/>
              <a:gd name="T19" fmla="*/ 216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rgbClr val="0000CC"/>
            </a:solidFill>
            <a:prstDash val="sysDot"/>
            <a:round/>
          </a:ln>
          <a:extLst>
            <a:ext uri="{909E8E84-426E-40DD-AFC4-6F175D3DCCD1}">
              <a14:hiddenFill xmlns:a14="http://schemas.microsoft.com/office/drawing/2010/main">
                <a:solidFill>
                  <a:srgbClr val="FFFFCC"/>
                </a:solidFill>
              </a14:hiddenFill>
            </a:ext>
          </a:extLst>
        </p:spPr>
        <p:txBody>
          <a:bodyPr wrap="none" anchor="ctr"/>
          <a:lstStyle/>
          <a:p>
            <a:endParaRPr lang="zh-CN" altLang="en-US"/>
          </a:p>
        </p:txBody>
      </p:sp>
      <p:sp>
        <p:nvSpPr>
          <p:cNvPr id="201891" name="Text Box 163"/>
          <p:cNvSpPr txBox="1">
            <a:spLocks noChangeArrowheads="1"/>
          </p:cNvSpPr>
          <p:nvPr/>
        </p:nvSpPr>
        <p:spPr bwMode="auto">
          <a:xfrm>
            <a:off x="304800" y="333375"/>
            <a:ext cx="2035175"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3200" b="1" u="sng" dirty="0">
                <a:solidFill>
                  <a:schemeClr val="bg1"/>
                </a:solidFill>
                <a:latin typeface="Times New Roman" panose="02020603050405020304" pitchFamily="18" charset="0"/>
                <a:ea typeface="仿宋_GB2312" pitchFamily="49" charset="-122"/>
              </a:rPr>
              <a:t>排序中</a:t>
            </a:r>
          </a:p>
        </p:txBody>
      </p:sp>
      <p:sp>
        <p:nvSpPr>
          <p:cNvPr id="201892" name="AutoShape 164" descr="再生纸"/>
          <p:cNvSpPr>
            <a:spLocks noChangeArrowheads="1"/>
          </p:cNvSpPr>
          <p:nvPr/>
        </p:nvSpPr>
        <p:spPr bwMode="auto">
          <a:xfrm>
            <a:off x="8027988"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201893" name="AutoShape 165" descr="再生纸"/>
          <p:cNvSpPr>
            <a:spLocks noChangeArrowheads="1"/>
          </p:cNvSpPr>
          <p:nvPr/>
        </p:nvSpPr>
        <p:spPr bwMode="auto">
          <a:xfrm>
            <a:off x="4233863"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201894" name="AutoShape 166" descr="再生纸"/>
          <p:cNvSpPr>
            <a:spLocks noChangeArrowheads="1"/>
          </p:cNvSpPr>
          <p:nvPr/>
        </p:nvSpPr>
        <p:spPr bwMode="auto">
          <a:xfrm>
            <a:off x="273050"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1839"/>
                                        </p:tgtEl>
                                        <p:attrNameLst>
                                          <p:attrName>style.visibility</p:attrName>
                                        </p:attrNameLst>
                                      </p:cBhvr>
                                      <p:to>
                                        <p:strVal val="visible"/>
                                      </p:to>
                                    </p:set>
                                    <p:animEffect transition="in" filter="barn(inVertical)">
                                      <p:cBhvr>
                                        <p:cTn id="7" dur="500"/>
                                        <p:tgtEl>
                                          <p:spTgt spid="20183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1840"/>
                                        </p:tgtEl>
                                        <p:attrNameLst>
                                          <p:attrName>style.visibility</p:attrName>
                                        </p:attrNameLst>
                                      </p:cBhvr>
                                      <p:to>
                                        <p:strVal val="visible"/>
                                      </p:to>
                                    </p:set>
                                    <p:animEffect transition="in" filter="barn(inVertical)">
                                      <p:cBhvr>
                                        <p:cTn id="10" dur="500"/>
                                        <p:tgtEl>
                                          <p:spTgt spid="20184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1841"/>
                                        </p:tgtEl>
                                        <p:attrNameLst>
                                          <p:attrName>style.visibility</p:attrName>
                                        </p:attrNameLst>
                                      </p:cBhvr>
                                      <p:to>
                                        <p:strVal val="visible"/>
                                      </p:to>
                                    </p:set>
                                    <p:animEffect transition="in" filter="barn(inVertical)">
                                      <p:cBhvr>
                                        <p:cTn id="13" dur="500"/>
                                        <p:tgtEl>
                                          <p:spTgt spid="20184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1842"/>
                                        </p:tgtEl>
                                        <p:attrNameLst>
                                          <p:attrName>style.visibility</p:attrName>
                                        </p:attrNameLst>
                                      </p:cBhvr>
                                      <p:to>
                                        <p:strVal val="visible"/>
                                      </p:to>
                                    </p:set>
                                    <p:animEffect transition="in" filter="barn(inVertical)">
                                      <p:cBhvr>
                                        <p:cTn id="16" dur="500"/>
                                        <p:tgtEl>
                                          <p:spTgt spid="20184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1859"/>
                                        </p:tgtEl>
                                        <p:attrNameLst>
                                          <p:attrName>style.visibility</p:attrName>
                                        </p:attrNameLst>
                                      </p:cBhvr>
                                      <p:to>
                                        <p:strVal val="visible"/>
                                      </p:to>
                                    </p:set>
                                    <p:animEffect transition="in" filter="barn(inVertical)">
                                      <p:cBhvr>
                                        <p:cTn id="19" dur="500"/>
                                        <p:tgtEl>
                                          <p:spTgt spid="20185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1860"/>
                                        </p:tgtEl>
                                        <p:attrNameLst>
                                          <p:attrName>style.visibility</p:attrName>
                                        </p:attrNameLst>
                                      </p:cBhvr>
                                      <p:to>
                                        <p:strVal val="visible"/>
                                      </p:to>
                                    </p:set>
                                    <p:animEffect transition="in" filter="barn(inVertical)">
                                      <p:cBhvr>
                                        <p:cTn id="22" dur="500"/>
                                        <p:tgtEl>
                                          <p:spTgt spid="20186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01861"/>
                                        </p:tgtEl>
                                        <p:attrNameLst>
                                          <p:attrName>style.visibility</p:attrName>
                                        </p:attrNameLst>
                                      </p:cBhvr>
                                      <p:to>
                                        <p:strVal val="visible"/>
                                      </p:to>
                                    </p:set>
                                    <p:animEffect transition="in" filter="barn(inVertical)">
                                      <p:cBhvr>
                                        <p:cTn id="25" dur="500"/>
                                        <p:tgtEl>
                                          <p:spTgt spid="201861"/>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01862"/>
                                        </p:tgtEl>
                                        <p:attrNameLst>
                                          <p:attrName>style.visibility</p:attrName>
                                        </p:attrNameLst>
                                      </p:cBhvr>
                                      <p:to>
                                        <p:strVal val="visible"/>
                                      </p:to>
                                    </p:set>
                                    <p:animEffect transition="in" filter="barn(inVertical)">
                                      <p:cBhvr>
                                        <p:cTn id="28" dur="500"/>
                                        <p:tgtEl>
                                          <p:spTgt spid="20186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01863"/>
                                        </p:tgtEl>
                                        <p:attrNameLst>
                                          <p:attrName>style.visibility</p:attrName>
                                        </p:attrNameLst>
                                      </p:cBhvr>
                                      <p:to>
                                        <p:strVal val="visible"/>
                                      </p:to>
                                    </p:set>
                                    <p:animEffect transition="in" filter="barn(inVertical)">
                                      <p:cBhvr>
                                        <p:cTn id="31" dur="500"/>
                                        <p:tgtEl>
                                          <p:spTgt spid="20186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01864"/>
                                        </p:tgtEl>
                                        <p:attrNameLst>
                                          <p:attrName>style.visibility</p:attrName>
                                        </p:attrNameLst>
                                      </p:cBhvr>
                                      <p:to>
                                        <p:strVal val="visible"/>
                                      </p:to>
                                    </p:set>
                                    <p:animEffect transition="in" filter="barn(inVertical)">
                                      <p:cBhvr>
                                        <p:cTn id="34" dur="500"/>
                                        <p:tgtEl>
                                          <p:spTgt spid="201864"/>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01865"/>
                                        </p:tgtEl>
                                        <p:attrNameLst>
                                          <p:attrName>style.visibility</p:attrName>
                                        </p:attrNameLst>
                                      </p:cBhvr>
                                      <p:to>
                                        <p:strVal val="visible"/>
                                      </p:to>
                                    </p:set>
                                    <p:animEffect transition="in" filter="barn(inVertical)">
                                      <p:cBhvr>
                                        <p:cTn id="37" dur="500"/>
                                        <p:tgtEl>
                                          <p:spTgt spid="20186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01866"/>
                                        </p:tgtEl>
                                        <p:attrNameLst>
                                          <p:attrName>style.visibility</p:attrName>
                                        </p:attrNameLst>
                                      </p:cBhvr>
                                      <p:to>
                                        <p:strVal val="visible"/>
                                      </p:to>
                                    </p:set>
                                    <p:animEffect transition="in" filter="barn(inVertical)">
                                      <p:cBhvr>
                                        <p:cTn id="40" dur="500"/>
                                        <p:tgtEl>
                                          <p:spTgt spid="201866"/>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01867"/>
                                        </p:tgtEl>
                                        <p:attrNameLst>
                                          <p:attrName>style.visibility</p:attrName>
                                        </p:attrNameLst>
                                      </p:cBhvr>
                                      <p:to>
                                        <p:strVal val="visible"/>
                                      </p:to>
                                    </p:set>
                                    <p:animEffect transition="in" filter="barn(inVertical)">
                                      <p:cBhvr>
                                        <p:cTn id="43" dur="500"/>
                                        <p:tgtEl>
                                          <p:spTgt spid="201867"/>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01868"/>
                                        </p:tgtEl>
                                        <p:attrNameLst>
                                          <p:attrName>style.visibility</p:attrName>
                                        </p:attrNameLst>
                                      </p:cBhvr>
                                      <p:to>
                                        <p:strVal val="visible"/>
                                      </p:to>
                                    </p:set>
                                    <p:animEffect transition="in" filter="barn(inVertical)">
                                      <p:cBhvr>
                                        <p:cTn id="46" dur="500"/>
                                        <p:tgtEl>
                                          <p:spTgt spid="201868"/>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01869"/>
                                        </p:tgtEl>
                                        <p:attrNameLst>
                                          <p:attrName>style.visibility</p:attrName>
                                        </p:attrNameLst>
                                      </p:cBhvr>
                                      <p:to>
                                        <p:strVal val="visible"/>
                                      </p:to>
                                    </p:set>
                                    <p:animEffect transition="in" filter="barn(inVertical)">
                                      <p:cBhvr>
                                        <p:cTn id="49" dur="500"/>
                                        <p:tgtEl>
                                          <p:spTgt spid="201869"/>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01870"/>
                                        </p:tgtEl>
                                        <p:attrNameLst>
                                          <p:attrName>style.visibility</p:attrName>
                                        </p:attrNameLst>
                                      </p:cBhvr>
                                      <p:to>
                                        <p:strVal val="visible"/>
                                      </p:to>
                                    </p:set>
                                    <p:animEffect transition="in" filter="barn(inVertical)">
                                      <p:cBhvr>
                                        <p:cTn id="52" dur="500"/>
                                        <p:tgtEl>
                                          <p:spTgt spid="201870"/>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1877"/>
                                        </p:tgtEl>
                                        <p:attrNameLst>
                                          <p:attrName>style.visibility</p:attrName>
                                        </p:attrNameLst>
                                      </p:cBhvr>
                                      <p:to>
                                        <p:strVal val="visible"/>
                                      </p:to>
                                    </p:set>
                                    <p:animEffect transition="in" filter="barn(inVertical)">
                                      <p:cBhvr>
                                        <p:cTn id="55" dur="500"/>
                                        <p:tgtEl>
                                          <p:spTgt spid="201877"/>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01878"/>
                                        </p:tgtEl>
                                        <p:attrNameLst>
                                          <p:attrName>style.visibility</p:attrName>
                                        </p:attrNameLst>
                                      </p:cBhvr>
                                      <p:to>
                                        <p:strVal val="visible"/>
                                      </p:to>
                                    </p:set>
                                    <p:animEffect transition="in" filter="barn(inVertical)">
                                      <p:cBhvr>
                                        <p:cTn id="58" dur="500"/>
                                        <p:tgtEl>
                                          <p:spTgt spid="201878"/>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01879"/>
                                        </p:tgtEl>
                                        <p:attrNameLst>
                                          <p:attrName>style.visibility</p:attrName>
                                        </p:attrNameLst>
                                      </p:cBhvr>
                                      <p:to>
                                        <p:strVal val="visible"/>
                                      </p:to>
                                    </p:set>
                                    <p:animEffect transition="in" filter="barn(inVertical)">
                                      <p:cBhvr>
                                        <p:cTn id="61" dur="500"/>
                                        <p:tgtEl>
                                          <p:spTgt spid="201879"/>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01880"/>
                                        </p:tgtEl>
                                        <p:attrNameLst>
                                          <p:attrName>style.visibility</p:attrName>
                                        </p:attrNameLst>
                                      </p:cBhvr>
                                      <p:to>
                                        <p:strVal val="visible"/>
                                      </p:to>
                                    </p:set>
                                    <p:animEffect transition="in" filter="barn(inVertical)">
                                      <p:cBhvr>
                                        <p:cTn id="64" dur="500"/>
                                        <p:tgtEl>
                                          <p:spTgt spid="201880"/>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01881"/>
                                        </p:tgtEl>
                                        <p:attrNameLst>
                                          <p:attrName>style.visibility</p:attrName>
                                        </p:attrNameLst>
                                      </p:cBhvr>
                                      <p:to>
                                        <p:strVal val="visible"/>
                                      </p:to>
                                    </p:set>
                                    <p:animEffect transition="in" filter="barn(inVertical)">
                                      <p:cBhvr>
                                        <p:cTn id="67" dur="500"/>
                                        <p:tgtEl>
                                          <p:spTgt spid="201881"/>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01882"/>
                                        </p:tgtEl>
                                        <p:attrNameLst>
                                          <p:attrName>style.visibility</p:attrName>
                                        </p:attrNameLst>
                                      </p:cBhvr>
                                      <p:to>
                                        <p:strVal val="visible"/>
                                      </p:to>
                                    </p:set>
                                    <p:animEffect transition="in" filter="barn(inVertical)">
                                      <p:cBhvr>
                                        <p:cTn id="70" dur="500"/>
                                        <p:tgtEl>
                                          <p:spTgt spid="201882"/>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201883"/>
                                        </p:tgtEl>
                                        <p:attrNameLst>
                                          <p:attrName>style.visibility</p:attrName>
                                        </p:attrNameLst>
                                      </p:cBhvr>
                                      <p:to>
                                        <p:strVal val="visible"/>
                                      </p:to>
                                    </p:set>
                                    <p:animEffect transition="in" filter="barn(inVertical)">
                                      <p:cBhvr>
                                        <p:cTn id="73" dur="500"/>
                                        <p:tgtEl>
                                          <p:spTgt spid="201883"/>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201888"/>
                                        </p:tgtEl>
                                        <p:attrNameLst>
                                          <p:attrName>style.visibility</p:attrName>
                                        </p:attrNameLst>
                                      </p:cBhvr>
                                      <p:to>
                                        <p:strVal val="visible"/>
                                      </p:to>
                                    </p:set>
                                    <p:animEffect transition="in" filter="barn(inVertical)">
                                      <p:cBhvr>
                                        <p:cTn id="76" dur="500"/>
                                        <p:tgtEl>
                                          <p:spTgt spid="201888"/>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01892"/>
                                        </p:tgtEl>
                                        <p:attrNameLst>
                                          <p:attrName>style.visibility</p:attrName>
                                        </p:attrNameLst>
                                      </p:cBhvr>
                                      <p:to>
                                        <p:strVal val="visible"/>
                                      </p:to>
                                    </p:set>
                                    <p:animEffect transition="in" filter="barn(inVertical)">
                                      <p:cBhvr>
                                        <p:cTn id="79" dur="500"/>
                                        <p:tgtEl>
                                          <p:spTgt spid="201892"/>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01893"/>
                                        </p:tgtEl>
                                        <p:attrNameLst>
                                          <p:attrName>style.visibility</p:attrName>
                                        </p:attrNameLst>
                                      </p:cBhvr>
                                      <p:to>
                                        <p:strVal val="visible"/>
                                      </p:to>
                                    </p:set>
                                    <p:animEffect transition="in" filter="barn(inVertical)">
                                      <p:cBhvr>
                                        <p:cTn id="82" dur="500"/>
                                        <p:tgtEl>
                                          <p:spTgt spid="201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839" grpId="0" animBg="1"/>
      <p:bldP spid="201840" grpId="0" animBg="1"/>
      <p:bldP spid="201841" grpId="0" animBg="1"/>
      <p:bldP spid="201842" grpId="0" animBg="1"/>
      <p:bldP spid="201859" grpId="0" animBg="1"/>
      <p:bldP spid="201860" grpId="0" animBg="1"/>
      <p:bldP spid="201861" grpId="0" animBg="1"/>
      <p:bldP spid="201862" grpId="0" animBg="1"/>
      <p:bldP spid="201863" grpId="0" animBg="1"/>
      <p:bldP spid="201864" grpId="0" animBg="1"/>
      <p:bldP spid="201865" grpId="0"/>
      <p:bldP spid="201866" grpId="0"/>
      <p:bldP spid="201867" grpId="0"/>
      <p:bldP spid="201868" grpId="0"/>
      <p:bldP spid="201869" grpId="0"/>
      <p:bldP spid="201870" grpId="0"/>
      <p:bldP spid="201877" grpId="0" animBg="1"/>
      <p:bldP spid="201878" grpId="0" animBg="1"/>
      <p:bldP spid="201879" grpId="0" animBg="1"/>
      <p:bldP spid="201880" grpId="0" animBg="1"/>
      <p:bldP spid="201881" grpId="0" animBg="1"/>
      <p:bldP spid="201882" grpId="0" animBg="1"/>
      <p:bldP spid="201883" grpId="0"/>
      <p:bldP spid="201888" grpId="0" animBg="1"/>
      <p:bldP spid="201892" grpId="0" animBg="1"/>
      <p:bldP spid="201893"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02860" name="Line 108"/>
          <p:cNvSpPr>
            <a:spLocks noChangeShapeType="1"/>
          </p:cNvSpPr>
          <p:nvPr/>
        </p:nvSpPr>
        <p:spPr bwMode="auto">
          <a:xfrm flipH="1">
            <a:off x="7391400"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61" name="Line 109"/>
          <p:cNvSpPr>
            <a:spLocks noChangeShapeType="1"/>
          </p:cNvSpPr>
          <p:nvPr/>
        </p:nvSpPr>
        <p:spPr bwMode="auto">
          <a:xfrm>
            <a:off x="7010400"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62" name="Line 110"/>
          <p:cNvSpPr>
            <a:spLocks noChangeShapeType="1"/>
          </p:cNvSpPr>
          <p:nvPr/>
        </p:nvSpPr>
        <p:spPr bwMode="auto">
          <a:xfrm>
            <a:off x="6324600"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63" name="Line 111"/>
          <p:cNvSpPr>
            <a:spLocks noChangeShapeType="1"/>
          </p:cNvSpPr>
          <p:nvPr/>
        </p:nvSpPr>
        <p:spPr bwMode="auto">
          <a:xfrm flipH="1">
            <a:off x="5562600"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64" name="Line 112"/>
          <p:cNvSpPr>
            <a:spLocks noChangeShapeType="1"/>
          </p:cNvSpPr>
          <p:nvPr/>
        </p:nvSpPr>
        <p:spPr bwMode="auto">
          <a:xfrm flipH="1">
            <a:off x="3186113"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65" name="Line 113"/>
          <p:cNvSpPr>
            <a:spLocks noChangeShapeType="1"/>
          </p:cNvSpPr>
          <p:nvPr/>
        </p:nvSpPr>
        <p:spPr bwMode="auto">
          <a:xfrm>
            <a:off x="2119313"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66" name="Line 114"/>
          <p:cNvSpPr>
            <a:spLocks noChangeShapeType="1"/>
          </p:cNvSpPr>
          <p:nvPr/>
        </p:nvSpPr>
        <p:spPr bwMode="auto">
          <a:xfrm>
            <a:off x="2957513"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67" name="Line 115"/>
          <p:cNvSpPr>
            <a:spLocks noChangeShapeType="1"/>
          </p:cNvSpPr>
          <p:nvPr/>
        </p:nvSpPr>
        <p:spPr bwMode="auto">
          <a:xfrm flipH="1">
            <a:off x="1357313"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68" name="Oval 116"/>
          <p:cNvSpPr>
            <a:spLocks noChangeArrowheads="1"/>
          </p:cNvSpPr>
          <p:nvPr/>
        </p:nvSpPr>
        <p:spPr bwMode="auto">
          <a:xfrm>
            <a:off x="2500313" y="14478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2869" name="Oval 117"/>
          <p:cNvSpPr>
            <a:spLocks noChangeArrowheads="1"/>
          </p:cNvSpPr>
          <p:nvPr/>
        </p:nvSpPr>
        <p:spPr bwMode="auto">
          <a:xfrm>
            <a:off x="1738313"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b="1">
              <a:solidFill>
                <a:srgbClr val="CC3300"/>
              </a:solidFill>
              <a:latin typeface="Times New Roman" panose="02020603050405020304" pitchFamily="18" charset="0"/>
              <a:ea typeface="宋体" panose="02010600030101010101" pitchFamily="2" charset="-122"/>
            </a:endParaRPr>
          </a:p>
        </p:txBody>
      </p:sp>
      <p:sp>
        <p:nvSpPr>
          <p:cNvPr id="202870" name="Oval 118"/>
          <p:cNvSpPr>
            <a:spLocks noChangeArrowheads="1"/>
          </p:cNvSpPr>
          <p:nvPr/>
        </p:nvSpPr>
        <p:spPr bwMode="auto">
          <a:xfrm>
            <a:off x="976313"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400" b="1">
                <a:solidFill>
                  <a:srgbClr val="010000"/>
                </a:solidFill>
                <a:latin typeface="Times New Roman" panose="02020603050405020304" pitchFamily="18" charset="0"/>
                <a:ea typeface="宋体" panose="02010600030101010101" pitchFamily="2" charset="-122"/>
              </a:rPr>
              <a:t>25*</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2871" name="Oval 119"/>
          <p:cNvSpPr>
            <a:spLocks noChangeArrowheads="1"/>
          </p:cNvSpPr>
          <p:nvPr/>
        </p:nvSpPr>
        <p:spPr bwMode="auto">
          <a:xfrm>
            <a:off x="3262313"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2872" name="Oval 120"/>
          <p:cNvSpPr>
            <a:spLocks noChangeArrowheads="1"/>
          </p:cNvSpPr>
          <p:nvPr/>
        </p:nvSpPr>
        <p:spPr bwMode="auto">
          <a:xfrm>
            <a:off x="2043113"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25</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2873" name="Oval 121"/>
          <p:cNvSpPr>
            <a:spLocks noChangeArrowheads="1"/>
          </p:cNvSpPr>
          <p:nvPr/>
        </p:nvSpPr>
        <p:spPr bwMode="auto">
          <a:xfrm>
            <a:off x="2881313"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2874" name="Text Box 122"/>
          <p:cNvSpPr txBox="1">
            <a:spLocks noChangeArrowheads="1"/>
          </p:cNvSpPr>
          <p:nvPr/>
        </p:nvSpPr>
        <p:spPr bwMode="auto">
          <a:xfrm>
            <a:off x="2290763" y="10810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75" name="Text Box 123"/>
          <p:cNvSpPr txBox="1">
            <a:spLocks noChangeArrowheads="1"/>
          </p:cNvSpPr>
          <p:nvPr/>
        </p:nvSpPr>
        <p:spPr bwMode="auto">
          <a:xfrm>
            <a:off x="1604963" y="1828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76" name="Text Box 124"/>
          <p:cNvSpPr txBox="1">
            <a:spLocks noChangeArrowheads="1"/>
          </p:cNvSpPr>
          <p:nvPr/>
        </p:nvSpPr>
        <p:spPr bwMode="auto">
          <a:xfrm>
            <a:off x="3738563" y="19812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77" name="Text Box 125"/>
          <p:cNvSpPr txBox="1">
            <a:spLocks noChangeArrowheads="1"/>
          </p:cNvSpPr>
          <p:nvPr/>
        </p:nvSpPr>
        <p:spPr bwMode="auto">
          <a:xfrm>
            <a:off x="900113"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78" name="Text Box 126"/>
          <p:cNvSpPr txBox="1">
            <a:spLocks noChangeArrowheads="1"/>
          </p:cNvSpPr>
          <p:nvPr/>
        </p:nvSpPr>
        <p:spPr bwMode="auto">
          <a:xfrm>
            <a:off x="2271713"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79" name="Text Box 127"/>
          <p:cNvSpPr txBox="1">
            <a:spLocks noChangeArrowheads="1"/>
          </p:cNvSpPr>
          <p:nvPr/>
        </p:nvSpPr>
        <p:spPr bwMode="auto">
          <a:xfrm>
            <a:off x="2824163"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80" name="Oval 128"/>
          <p:cNvSpPr>
            <a:spLocks noChangeArrowheads="1"/>
          </p:cNvSpPr>
          <p:nvPr/>
        </p:nvSpPr>
        <p:spPr bwMode="auto">
          <a:xfrm>
            <a:off x="6629400" y="1447800"/>
            <a:ext cx="533400" cy="533400"/>
          </a:xfrm>
          <a:prstGeom prst="ellipse">
            <a:avLst/>
          </a:prstGeom>
          <a:solidFill>
            <a:srgbClr val="CCECFF"/>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81" name="Oval 129"/>
          <p:cNvSpPr>
            <a:spLocks noChangeArrowheads="1"/>
          </p:cNvSpPr>
          <p:nvPr/>
        </p:nvSpPr>
        <p:spPr bwMode="auto">
          <a:xfrm>
            <a:off x="5943600"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2882" name="Oval 130"/>
          <p:cNvSpPr>
            <a:spLocks noChangeArrowheads="1"/>
          </p:cNvSpPr>
          <p:nvPr/>
        </p:nvSpPr>
        <p:spPr bwMode="auto">
          <a:xfrm>
            <a:off x="51816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400" b="1">
                <a:solidFill>
                  <a:srgbClr val="010000"/>
                </a:solidFill>
                <a:latin typeface="Times New Roman" panose="02020603050405020304" pitchFamily="18" charset="0"/>
                <a:ea typeface="宋体" panose="02010600030101010101" pitchFamily="2" charset="-122"/>
              </a:rPr>
              <a:t>25*</a:t>
            </a:r>
            <a:endParaRPr kumimoji="1" lang="en-US" altLang="zh-CN" sz="28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2883" name="Oval 131"/>
          <p:cNvSpPr>
            <a:spLocks noChangeArrowheads="1"/>
          </p:cNvSpPr>
          <p:nvPr/>
        </p:nvSpPr>
        <p:spPr bwMode="auto">
          <a:xfrm>
            <a:off x="62484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25</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2884" name="Oval 132"/>
          <p:cNvSpPr>
            <a:spLocks noChangeArrowheads="1"/>
          </p:cNvSpPr>
          <p:nvPr/>
        </p:nvSpPr>
        <p:spPr bwMode="auto">
          <a:xfrm>
            <a:off x="7391400" y="22860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21</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2885" name="Oval 133"/>
          <p:cNvSpPr>
            <a:spLocks noChangeArrowheads="1"/>
          </p:cNvSpPr>
          <p:nvPr/>
        </p:nvSpPr>
        <p:spPr bwMode="auto">
          <a:xfrm>
            <a:off x="70866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2886" name="Text Box 134"/>
          <p:cNvSpPr txBox="1">
            <a:spLocks noChangeArrowheads="1"/>
          </p:cNvSpPr>
          <p:nvPr/>
        </p:nvSpPr>
        <p:spPr bwMode="auto">
          <a:xfrm>
            <a:off x="6496050" y="1066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87" name="Text Box 135"/>
          <p:cNvSpPr txBox="1">
            <a:spLocks noChangeArrowheads="1"/>
          </p:cNvSpPr>
          <p:nvPr/>
        </p:nvSpPr>
        <p:spPr bwMode="auto">
          <a:xfrm>
            <a:off x="7867650" y="2057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88" name="Text Box 136"/>
          <p:cNvSpPr txBox="1">
            <a:spLocks noChangeArrowheads="1"/>
          </p:cNvSpPr>
          <p:nvPr/>
        </p:nvSpPr>
        <p:spPr bwMode="auto">
          <a:xfrm>
            <a:off x="695325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89" name="Text Box 137"/>
          <p:cNvSpPr txBox="1">
            <a:spLocks noChangeArrowheads="1"/>
          </p:cNvSpPr>
          <p:nvPr/>
        </p:nvSpPr>
        <p:spPr bwMode="auto">
          <a:xfrm>
            <a:off x="655320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90" name="Text Box 138"/>
          <p:cNvSpPr txBox="1">
            <a:spLocks noChangeArrowheads="1"/>
          </p:cNvSpPr>
          <p:nvPr/>
        </p:nvSpPr>
        <p:spPr bwMode="auto">
          <a:xfrm>
            <a:off x="504825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91" name="Text Box 139"/>
          <p:cNvSpPr txBox="1">
            <a:spLocks noChangeArrowheads="1"/>
          </p:cNvSpPr>
          <p:nvPr/>
        </p:nvSpPr>
        <p:spPr bwMode="auto">
          <a:xfrm>
            <a:off x="5715000" y="19192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92" name="Rectangle 140" descr="永恒"/>
          <p:cNvSpPr>
            <a:spLocks noChangeArrowheads="1"/>
          </p:cNvSpPr>
          <p:nvPr/>
        </p:nvSpPr>
        <p:spPr bwMode="auto">
          <a:xfrm>
            <a:off x="976313" y="4343400"/>
            <a:ext cx="3276600" cy="533400"/>
          </a:xfrm>
          <a:prstGeom prst="rect">
            <a:avLst/>
          </a:prstGeom>
          <a:blipFill dpi="0" rotWithShape="0">
            <a:blip r:embed="rId3"/>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21  16  08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2893" name="Line 141"/>
          <p:cNvSpPr>
            <a:spLocks noChangeShapeType="1"/>
          </p:cNvSpPr>
          <p:nvPr/>
        </p:nvSpPr>
        <p:spPr bwMode="auto">
          <a:xfrm>
            <a:off x="15097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94" name="Line 142"/>
          <p:cNvSpPr>
            <a:spLocks noChangeShapeType="1"/>
          </p:cNvSpPr>
          <p:nvPr/>
        </p:nvSpPr>
        <p:spPr bwMode="auto">
          <a:xfrm>
            <a:off x="20431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95" name="Line 143"/>
          <p:cNvSpPr>
            <a:spLocks noChangeShapeType="1"/>
          </p:cNvSpPr>
          <p:nvPr/>
        </p:nvSpPr>
        <p:spPr bwMode="auto">
          <a:xfrm>
            <a:off x="25765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96" name="Line 144"/>
          <p:cNvSpPr>
            <a:spLocks noChangeShapeType="1"/>
          </p:cNvSpPr>
          <p:nvPr/>
        </p:nvSpPr>
        <p:spPr bwMode="auto">
          <a:xfrm>
            <a:off x="31861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97" name="Line 145"/>
          <p:cNvSpPr>
            <a:spLocks noChangeShapeType="1"/>
          </p:cNvSpPr>
          <p:nvPr/>
        </p:nvSpPr>
        <p:spPr bwMode="auto">
          <a:xfrm>
            <a:off x="37195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98" name="Rectangle 146" descr="永恒"/>
          <p:cNvSpPr>
            <a:spLocks noChangeArrowheads="1"/>
          </p:cNvSpPr>
          <p:nvPr/>
        </p:nvSpPr>
        <p:spPr bwMode="auto">
          <a:xfrm>
            <a:off x="5105400" y="4343400"/>
            <a:ext cx="3276600" cy="533400"/>
          </a:xfrm>
          <a:prstGeom prst="rect">
            <a:avLst/>
          </a:prstGeom>
          <a:blipFill dpi="0" rotWithShape="0">
            <a:blip r:embed="rId3"/>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08  16  </a:t>
            </a:r>
            <a:r>
              <a:rPr kumimoji="1" lang="en-US" altLang="zh-CN" sz="2800" b="1">
                <a:solidFill>
                  <a:srgbClr val="010000"/>
                </a:solidFill>
                <a:latin typeface="Times New Roman" panose="02020603050405020304" pitchFamily="18" charset="0"/>
                <a:ea typeface="宋体" panose="02010600030101010101" pitchFamily="2" charset="-122"/>
              </a:rPr>
              <a:t>21</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2899" name="Line 147"/>
          <p:cNvSpPr>
            <a:spLocks noChangeShapeType="1"/>
          </p:cNvSpPr>
          <p:nvPr/>
        </p:nvSpPr>
        <p:spPr bwMode="auto">
          <a:xfrm>
            <a:off x="56388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900" name="Line 148"/>
          <p:cNvSpPr>
            <a:spLocks noChangeShapeType="1"/>
          </p:cNvSpPr>
          <p:nvPr/>
        </p:nvSpPr>
        <p:spPr bwMode="auto">
          <a:xfrm>
            <a:off x="61722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901" name="Line 149"/>
          <p:cNvSpPr>
            <a:spLocks noChangeShapeType="1"/>
          </p:cNvSpPr>
          <p:nvPr/>
        </p:nvSpPr>
        <p:spPr bwMode="auto">
          <a:xfrm>
            <a:off x="67056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902" name="Line 150"/>
          <p:cNvSpPr>
            <a:spLocks noChangeShapeType="1"/>
          </p:cNvSpPr>
          <p:nvPr/>
        </p:nvSpPr>
        <p:spPr bwMode="auto">
          <a:xfrm>
            <a:off x="73152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903" name="Line 151"/>
          <p:cNvSpPr>
            <a:spLocks noChangeShapeType="1"/>
          </p:cNvSpPr>
          <p:nvPr/>
        </p:nvSpPr>
        <p:spPr bwMode="auto">
          <a:xfrm>
            <a:off x="78486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904" name="Text Box 152"/>
          <p:cNvSpPr txBox="1">
            <a:spLocks noChangeArrowheads="1"/>
          </p:cNvSpPr>
          <p:nvPr/>
        </p:nvSpPr>
        <p:spPr bwMode="auto">
          <a:xfrm>
            <a:off x="5029200" y="5043488"/>
            <a:ext cx="3484563" cy="946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2800" b="1">
                <a:solidFill>
                  <a:srgbClr val="0000CC"/>
                </a:solidFill>
                <a:latin typeface="Times New Roman" panose="02020603050405020304" pitchFamily="18" charset="0"/>
                <a:ea typeface="仿宋_GB2312" pitchFamily="49" charset="-122"/>
              </a:rPr>
              <a:t>交换 </a:t>
            </a:r>
            <a:r>
              <a:rPr kumimoji="1" lang="en-US" altLang="zh-CN" sz="2800" b="1">
                <a:solidFill>
                  <a:srgbClr val="0000CC"/>
                </a:solidFill>
                <a:latin typeface="Times New Roman" panose="02020603050405020304" pitchFamily="18" charset="0"/>
                <a:ea typeface="仿宋_GB2312" pitchFamily="49" charset="-122"/>
              </a:rPr>
              <a:t>1</a:t>
            </a:r>
            <a:r>
              <a:rPr kumimoji="1" lang="en-US" altLang="en-US" sz="2800" b="1">
                <a:solidFill>
                  <a:srgbClr val="0000CC"/>
                </a:solidFill>
                <a:latin typeface="Times New Roman" panose="02020603050405020304" pitchFamily="18" charset="0"/>
                <a:ea typeface="仿宋_GB2312" pitchFamily="49" charset="-122"/>
              </a:rPr>
              <a:t> </a:t>
            </a:r>
            <a:r>
              <a:rPr kumimoji="1" lang="zh-CN" altLang="en-US" sz="2800" b="1">
                <a:solidFill>
                  <a:srgbClr val="0000CC"/>
                </a:solidFill>
                <a:latin typeface="Times New Roman" panose="02020603050405020304" pitchFamily="18" charset="0"/>
                <a:ea typeface="仿宋_GB2312" pitchFamily="49" charset="-122"/>
              </a:rPr>
              <a:t>号与 </a:t>
            </a:r>
            <a:r>
              <a:rPr kumimoji="1" lang="en-US" altLang="zh-CN" sz="2800" b="1">
                <a:solidFill>
                  <a:srgbClr val="0000CC"/>
                </a:solidFill>
                <a:latin typeface="Times New Roman" panose="02020603050405020304" pitchFamily="18" charset="0"/>
                <a:ea typeface="仿宋_GB2312" pitchFamily="49" charset="-122"/>
              </a:rPr>
              <a:t>3 </a:t>
            </a:r>
            <a:r>
              <a:rPr kumimoji="1" lang="zh-CN" altLang="en-US" sz="2800" b="1">
                <a:solidFill>
                  <a:srgbClr val="0000CC"/>
                </a:solidFill>
                <a:latin typeface="Times New Roman" panose="02020603050405020304" pitchFamily="18" charset="0"/>
                <a:ea typeface="仿宋_GB2312" pitchFamily="49" charset="-122"/>
              </a:rPr>
              <a:t>号对象</a:t>
            </a:r>
            <a:r>
              <a:rPr kumimoji="1" lang="en-US" altLang="zh-CN" sz="2800" b="1">
                <a:solidFill>
                  <a:srgbClr val="0000CC"/>
                </a:solidFill>
                <a:latin typeface="Times New Roman" panose="02020603050405020304" pitchFamily="18" charset="0"/>
                <a:ea typeface="仿宋_GB2312" pitchFamily="49" charset="-122"/>
              </a:rPr>
              <a:t>,</a:t>
            </a:r>
          </a:p>
          <a:p>
            <a:r>
              <a:rPr kumimoji="1" lang="en-US" altLang="zh-CN" sz="2800" b="1">
                <a:solidFill>
                  <a:srgbClr val="0000CC"/>
                </a:solidFill>
                <a:latin typeface="Times New Roman" panose="02020603050405020304" pitchFamily="18" charset="0"/>
                <a:ea typeface="仿宋_GB2312" pitchFamily="49" charset="-122"/>
              </a:rPr>
              <a:t>3 </a:t>
            </a:r>
            <a:r>
              <a:rPr kumimoji="1" lang="zh-CN" altLang="en-US" sz="2800" b="1">
                <a:solidFill>
                  <a:srgbClr val="0000CC"/>
                </a:solidFill>
                <a:latin typeface="Times New Roman" panose="02020603050405020304" pitchFamily="18" charset="0"/>
                <a:ea typeface="仿宋_GB2312" pitchFamily="49" charset="-122"/>
              </a:rPr>
              <a:t>号对象就位</a:t>
            </a:r>
            <a:endParaRPr kumimoji="1" lang="zh-CN" alt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905" name="Text Box 153"/>
          <p:cNvSpPr txBox="1">
            <a:spLocks noChangeArrowheads="1"/>
          </p:cNvSpPr>
          <p:nvPr/>
        </p:nvSpPr>
        <p:spPr bwMode="auto">
          <a:xfrm>
            <a:off x="1128713" y="5029200"/>
            <a:ext cx="3038475" cy="946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2800" b="1">
                <a:solidFill>
                  <a:srgbClr val="0000CC"/>
                </a:solidFill>
                <a:latin typeface="Times New Roman" panose="02020603050405020304" pitchFamily="18" charset="0"/>
                <a:ea typeface="仿宋_GB2312" pitchFamily="49" charset="-122"/>
              </a:rPr>
              <a:t>从 </a:t>
            </a:r>
            <a:r>
              <a:rPr kumimoji="1" lang="en-US" altLang="zh-CN" sz="2800" b="1">
                <a:solidFill>
                  <a:srgbClr val="0000CC"/>
                </a:solidFill>
                <a:latin typeface="Times New Roman" panose="02020603050405020304" pitchFamily="18" charset="0"/>
                <a:ea typeface="仿宋_GB2312" pitchFamily="49" charset="-122"/>
              </a:rPr>
              <a:t>1 </a:t>
            </a:r>
            <a:r>
              <a:rPr kumimoji="1" lang="zh-CN" altLang="en-US" sz="2800" b="1">
                <a:solidFill>
                  <a:srgbClr val="0000CC"/>
                </a:solidFill>
                <a:latin typeface="Times New Roman" panose="02020603050405020304" pitchFamily="18" charset="0"/>
                <a:ea typeface="仿宋_GB2312" pitchFamily="49" charset="-122"/>
              </a:rPr>
              <a:t>号到 </a:t>
            </a:r>
            <a:r>
              <a:rPr kumimoji="1" lang="en-US" altLang="zh-CN" sz="2800" b="1">
                <a:solidFill>
                  <a:srgbClr val="0000CC"/>
                </a:solidFill>
                <a:latin typeface="Times New Roman" panose="02020603050405020304" pitchFamily="18" charset="0"/>
                <a:ea typeface="仿宋_GB2312" pitchFamily="49" charset="-122"/>
              </a:rPr>
              <a:t>3 </a:t>
            </a:r>
            <a:r>
              <a:rPr kumimoji="1" lang="zh-CN" altLang="en-US" sz="2800" b="1">
                <a:solidFill>
                  <a:srgbClr val="0000CC"/>
                </a:solidFill>
                <a:latin typeface="Times New Roman" panose="02020603050405020304" pitchFamily="18" charset="0"/>
                <a:ea typeface="仿宋_GB2312" pitchFamily="49" charset="-122"/>
              </a:rPr>
              <a:t>号重新</a:t>
            </a:r>
          </a:p>
          <a:p>
            <a:r>
              <a:rPr kumimoji="1" lang="zh-CN" altLang="en-US" sz="2800" b="1">
                <a:solidFill>
                  <a:srgbClr val="0000CC"/>
                </a:solidFill>
                <a:latin typeface="Times New Roman" panose="02020603050405020304" pitchFamily="18" charset="0"/>
                <a:ea typeface="仿宋_GB2312" pitchFamily="49" charset="-122"/>
              </a:rPr>
              <a:t>调整为最大堆</a:t>
            </a:r>
          </a:p>
        </p:txBody>
      </p:sp>
      <p:sp>
        <p:nvSpPr>
          <p:cNvPr id="202906" name="Line 154"/>
          <p:cNvSpPr>
            <a:spLocks noChangeShapeType="1"/>
          </p:cNvSpPr>
          <p:nvPr/>
        </p:nvSpPr>
        <p:spPr bwMode="auto">
          <a:xfrm flipH="1" flipV="1">
            <a:off x="3186113" y="1828800"/>
            <a:ext cx="228600" cy="304800"/>
          </a:xfrm>
          <a:prstGeom prst="line">
            <a:avLst/>
          </a:prstGeom>
          <a:noFill/>
          <a:ln w="28575">
            <a:solidFill>
              <a:srgbClr val="0000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907" name="Line 155"/>
          <p:cNvSpPr>
            <a:spLocks noChangeShapeType="1"/>
          </p:cNvSpPr>
          <p:nvPr/>
        </p:nvSpPr>
        <p:spPr bwMode="auto">
          <a:xfrm>
            <a:off x="3338513" y="1752600"/>
            <a:ext cx="228600" cy="30480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908" name="Freeform 156"/>
          <p:cNvSpPr/>
          <p:nvPr/>
        </p:nvSpPr>
        <p:spPr bwMode="auto">
          <a:xfrm>
            <a:off x="1395413" y="1028700"/>
            <a:ext cx="2781300" cy="2044700"/>
          </a:xfrm>
          <a:custGeom>
            <a:avLst/>
            <a:gdLst>
              <a:gd name="T0" fmla="*/ 496 w 1752"/>
              <a:gd name="T1" fmla="*/ 216 h 1288"/>
              <a:gd name="T2" fmla="*/ 64 w 1752"/>
              <a:gd name="T3" fmla="*/ 744 h 1288"/>
              <a:gd name="T4" fmla="*/ 112 w 1752"/>
              <a:gd name="T5" fmla="*/ 1128 h 1288"/>
              <a:gd name="T6" fmla="*/ 352 w 1752"/>
              <a:gd name="T7" fmla="*/ 1272 h 1288"/>
              <a:gd name="T8" fmla="*/ 1504 w 1752"/>
              <a:gd name="T9" fmla="*/ 1224 h 1288"/>
              <a:gd name="T10" fmla="*/ 1744 w 1752"/>
              <a:gd name="T11" fmla="*/ 936 h 1288"/>
              <a:gd name="T12" fmla="*/ 1456 w 1752"/>
              <a:gd name="T13" fmla="*/ 408 h 1288"/>
              <a:gd name="T14" fmla="*/ 1024 w 1752"/>
              <a:gd name="T15" fmla="*/ 72 h 1288"/>
              <a:gd name="T16" fmla="*/ 736 w 1752"/>
              <a:gd name="T17" fmla="*/ 24 h 1288"/>
              <a:gd name="T18" fmla="*/ 496 w 1752"/>
              <a:gd name="T19" fmla="*/ 216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rgbClr val="0000CC"/>
            </a:solidFill>
            <a:prstDash val="sysDot"/>
            <a:round/>
          </a:ln>
          <a:extLst>
            <a:ext uri="{909E8E84-426E-40DD-AFC4-6F175D3DCCD1}">
              <a14:hiddenFill xmlns:a14="http://schemas.microsoft.com/office/drawing/2010/main">
                <a:solidFill>
                  <a:srgbClr val="FFFFCC"/>
                </a:solidFill>
              </a14:hiddenFill>
            </a:ext>
          </a:extLst>
        </p:spPr>
        <p:txBody>
          <a:bodyPr wrap="none" anchor="ctr"/>
          <a:lstStyle/>
          <a:p>
            <a:endParaRPr lang="zh-CN" altLang="en-US"/>
          </a:p>
        </p:txBody>
      </p:sp>
      <p:sp>
        <p:nvSpPr>
          <p:cNvPr id="202909" name="Freeform 157"/>
          <p:cNvSpPr/>
          <p:nvPr/>
        </p:nvSpPr>
        <p:spPr bwMode="auto">
          <a:xfrm>
            <a:off x="5461000" y="1003300"/>
            <a:ext cx="1981200" cy="2222500"/>
          </a:xfrm>
          <a:custGeom>
            <a:avLst/>
            <a:gdLst>
              <a:gd name="T0" fmla="*/ 544 w 1248"/>
              <a:gd name="T1" fmla="*/ 280 h 1400"/>
              <a:gd name="T2" fmla="*/ 64 w 1248"/>
              <a:gd name="T3" fmla="*/ 856 h 1400"/>
              <a:gd name="T4" fmla="*/ 160 w 1248"/>
              <a:gd name="T5" fmla="*/ 1192 h 1400"/>
              <a:gd name="T6" fmla="*/ 544 w 1248"/>
              <a:gd name="T7" fmla="*/ 1336 h 1400"/>
              <a:gd name="T8" fmla="*/ 976 w 1248"/>
              <a:gd name="T9" fmla="*/ 808 h 1400"/>
              <a:gd name="T10" fmla="*/ 1216 w 1248"/>
              <a:gd name="T11" fmla="*/ 424 h 1400"/>
              <a:gd name="T12" fmla="*/ 1168 w 1248"/>
              <a:gd name="T13" fmla="*/ 136 h 1400"/>
              <a:gd name="T14" fmla="*/ 976 w 1248"/>
              <a:gd name="T15" fmla="*/ 40 h 1400"/>
              <a:gd name="T16" fmla="*/ 784 w 1248"/>
              <a:gd name="T17" fmla="*/ 40 h 1400"/>
              <a:gd name="T18" fmla="*/ 544 w 1248"/>
              <a:gd name="T19" fmla="*/ 280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rgbClr val="0000CC"/>
            </a:solidFill>
            <a:prstDash val="sysDot"/>
            <a:round/>
          </a:ln>
          <a:extLst>
            <a:ext uri="{909E8E84-426E-40DD-AFC4-6F175D3DCCD1}">
              <a14:hiddenFill xmlns:a14="http://schemas.microsoft.com/office/drawing/2010/main">
                <a:solidFill>
                  <a:srgbClr val="FFFFCC"/>
                </a:solidFill>
              </a14:hiddenFill>
            </a:ext>
          </a:extLst>
        </p:spPr>
        <p:txBody>
          <a:bodyPr wrap="none" anchor="ctr"/>
          <a:lstStyle/>
          <a:p>
            <a:endParaRPr lang="zh-CN" altLang="en-US"/>
          </a:p>
        </p:txBody>
      </p:sp>
      <p:sp>
        <p:nvSpPr>
          <p:cNvPr id="202913" name="Text Box 161"/>
          <p:cNvSpPr txBox="1">
            <a:spLocks noChangeArrowheads="1"/>
          </p:cNvSpPr>
          <p:nvPr/>
        </p:nvSpPr>
        <p:spPr bwMode="auto">
          <a:xfrm>
            <a:off x="304800" y="333375"/>
            <a:ext cx="2035175"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3200" b="1" u="sng">
                <a:solidFill>
                  <a:schemeClr val="bg1"/>
                </a:solidFill>
                <a:latin typeface="Times New Roman" panose="02020603050405020304" pitchFamily="18" charset="0"/>
                <a:ea typeface="仿宋_GB2312" pitchFamily="49" charset="-122"/>
              </a:rPr>
              <a:t>排序中</a:t>
            </a:r>
          </a:p>
        </p:txBody>
      </p:sp>
      <p:sp>
        <p:nvSpPr>
          <p:cNvPr id="202914" name="AutoShape 162" descr="再生纸"/>
          <p:cNvSpPr>
            <a:spLocks noChangeArrowheads="1"/>
          </p:cNvSpPr>
          <p:nvPr/>
        </p:nvSpPr>
        <p:spPr bwMode="auto">
          <a:xfrm>
            <a:off x="8027988"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202915" name="AutoShape 163" descr="再生纸"/>
          <p:cNvSpPr>
            <a:spLocks noChangeArrowheads="1"/>
          </p:cNvSpPr>
          <p:nvPr/>
        </p:nvSpPr>
        <p:spPr bwMode="auto">
          <a:xfrm>
            <a:off x="4233863"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202916" name="AutoShape 164" descr="再生纸"/>
          <p:cNvSpPr>
            <a:spLocks noChangeArrowheads="1"/>
          </p:cNvSpPr>
          <p:nvPr/>
        </p:nvSpPr>
        <p:spPr bwMode="auto">
          <a:xfrm>
            <a:off x="273050"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2860"/>
                                        </p:tgtEl>
                                        <p:attrNameLst>
                                          <p:attrName>style.visibility</p:attrName>
                                        </p:attrNameLst>
                                      </p:cBhvr>
                                      <p:to>
                                        <p:strVal val="visible"/>
                                      </p:to>
                                    </p:set>
                                    <p:animEffect transition="in" filter="barn(inVertical)">
                                      <p:cBhvr>
                                        <p:cTn id="7" dur="500"/>
                                        <p:tgtEl>
                                          <p:spTgt spid="20286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2861"/>
                                        </p:tgtEl>
                                        <p:attrNameLst>
                                          <p:attrName>style.visibility</p:attrName>
                                        </p:attrNameLst>
                                      </p:cBhvr>
                                      <p:to>
                                        <p:strVal val="visible"/>
                                      </p:to>
                                    </p:set>
                                    <p:animEffect transition="in" filter="barn(inVertical)">
                                      <p:cBhvr>
                                        <p:cTn id="10" dur="500"/>
                                        <p:tgtEl>
                                          <p:spTgt spid="20286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2862"/>
                                        </p:tgtEl>
                                        <p:attrNameLst>
                                          <p:attrName>style.visibility</p:attrName>
                                        </p:attrNameLst>
                                      </p:cBhvr>
                                      <p:to>
                                        <p:strVal val="visible"/>
                                      </p:to>
                                    </p:set>
                                    <p:animEffect transition="in" filter="barn(inVertical)">
                                      <p:cBhvr>
                                        <p:cTn id="13" dur="500"/>
                                        <p:tgtEl>
                                          <p:spTgt spid="20286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2863"/>
                                        </p:tgtEl>
                                        <p:attrNameLst>
                                          <p:attrName>style.visibility</p:attrName>
                                        </p:attrNameLst>
                                      </p:cBhvr>
                                      <p:to>
                                        <p:strVal val="visible"/>
                                      </p:to>
                                    </p:set>
                                    <p:animEffect transition="in" filter="barn(inVertical)">
                                      <p:cBhvr>
                                        <p:cTn id="16" dur="500"/>
                                        <p:tgtEl>
                                          <p:spTgt spid="20286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2880"/>
                                        </p:tgtEl>
                                        <p:attrNameLst>
                                          <p:attrName>style.visibility</p:attrName>
                                        </p:attrNameLst>
                                      </p:cBhvr>
                                      <p:to>
                                        <p:strVal val="visible"/>
                                      </p:to>
                                    </p:set>
                                    <p:animEffect transition="in" filter="barn(inVertical)">
                                      <p:cBhvr>
                                        <p:cTn id="19" dur="500"/>
                                        <p:tgtEl>
                                          <p:spTgt spid="20288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2881"/>
                                        </p:tgtEl>
                                        <p:attrNameLst>
                                          <p:attrName>style.visibility</p:attrName>
                                        </p:attrNameLst>
                                      </p:cBhvr>
                                      <p:to>
                                        <p:strVal val="visible"/>
                                      </p:to>
                                    </p:set>
                                    <p:animEffect transition="in" filter="barn(inVertical)">
                                      <p:cBhvr>
                                        <p:cTn id="22" dur="500"/>
                                        <p:tgtEl>
                                          <p:spTgt spid="20288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02882"/>
                                        </p:tgtEl>
                                        <p:attrNameLst>
                                          <p:attrName>style.visibility</p:attrName>
                                        </p:attrNameLst>
                                      </p:cBhvr>
                                      <p:to>
                                        <p:strVal val="visible"/>
                                      </p:to>
                                    </p:set>
                                    <p:animEffect transition="in" filter="barn(inVertical)">
                                      <p:cBhvr>
                                        <p:cTn id="25" dur="500"/>
                                        <p:tgtEl>
                                          <p:spTgt spid="20288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02883"/>
                                        </p:tgtEl>
                                        <p:attrNameLst>
                                          <p:attrName>style.visibility</p:attrName>
                                        </p:attrNameLst>
                                      </p:cBhvr>
                                      <p:to>
                                        <p:strVal val="visible"/>
                                      </p:to>
                                    </p:set>
                                    <p:animEffect transition="in" filter="barn(inVertical)">
                                      <p:cBhvr>
                                        <p:cTn id="28" dur="500"/>
                                        <p:tgtEl>
                                          <p:spTgt spid="20288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02884"/>
                                        </p:tgtEl>
                                        <p:attrNameLst>
                                          <p:attrName>style.visibility</p:attrName>
                                        </p:attrNameLst>
                                      </p:cBhvr>
                                      <p:to>
                                        <p:strVal val="visible"/>
                                      </p:to>
                                    </p:set>
                                    <p:animEffect transition="in" filter="barn(inVertical)">
                                      <p:cBhvr>
                                        <p:cTn id="31" dur="500"/>
                                        <p:tgtEl>
                                          <p:spTgt spid="202884"/>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02885"/>
                                        </p:tgtEl>
                                        <p:attrNameLst>
                                          <p:attrName>style.visibility</p:attrName>
                                        </p:attrNameLst>
                                      </p:cBhvr>
                                      <p:to>
                                        <p:strVal val="visible"/>
                                      </p:to>
                                    </p:set>
                                    <p:animEffect transition="in" filter="barn(inVertical)">
                                      <p:cBhvr>
                                        <p:cTn id="34" dur="500"/>
                                        <p:tgtEl>
                                          <p:spTgt spid="20288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02886"/>
                                        </p:tgtEl>
                                        <p:attrNameLst>
                                          <p:attrName>style.visibility</p:attrName>
                                        </p:attrNameLst>
                                      </p:cBhvr>
                                      <p:to>
                                        <p:strVal val="visible"/>
                                      </p:to>
                                    </p:set>
                                    <p:animEffect transition="in" filter="barn(inVertical)">
                                      <p:cBhvr>
                                        <p:cTn id="37" dur="500"/>
                                        <p:tgtEl>
                                          <p:spTgt spid="202886"/>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02887"/>
                                        </p:tgtEl>
                                        <p:attrNameLst>
                                          <p:attrName>style.visibility</p:attrName>
                                        </p:attrNameLst>
                                      </p:cBhvr>
                                      <p:to>
                                        <p:strVal val="visible"/>
                                      </p:to>
                                    </p:set>
                                    <p:animEffect transition="in" filter="barn(inVertical)">
                                      <p:cBhvr>
                                        <p:cTn id="40" dur="500"/>
                                        <p:tgtEl>
                                          <p:spTgt spid="20288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02888"/>
                                        </p:tgtEl>
                                        <p:attrNameLst>
                                          <p:attrName>style.visibility</p:attrName>
                                        </p:attrNameLst>
                                      </p:cBhvr>
                                      <p:to>
                                        <p:strVal val="visible"/>
                                      </p:to>
                                    </p:set>
                                    <p:animEffect transition="in" filter="barn(inVertical)">
                                      <p:cBhvr>
                                        <p:cTn id="43" dur="500"/>
                                        <p:tgtEl>
                                          <p:spTgt spid="202888"/>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02889"/>
                                        </p:tgtEl>
                                        <p:attrNameLst>
                                          <p:attrName>style.visibility</p:attrName>
                                        </p:attrNameLst>
                                      </p:cBhvr>
                                      <p:to>
                                        <p:strVal val="visible"/>
                                      </p:to>
                                    </p:set>
                                    <p:animEffect transition="in" filter="barn(inVertical)">
                                      <p:cBhvr>
                                        <p:cTn id="46" dur="500"/>
                                        <p:tgtEl>
                                          <p:spTgt spid="202889"/>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02890"/>
                                        </p:tgtEl>
                                        <p:attrNameLst>
                                          <p:attrName>style.visibility</p:attrName>
                                        </p:attrNameLst>
                                      </p:cBhvr>
                                      <p:to>
                                        <p:strVal val="visible"/>
                                      </p:to>
                                    </p:set>
                                    <p:animEffect transition="in" filter="barn(inVertical)">
                                      <p:cBhvr>
                                        <p:cTn id="49" dur="500"/>
                                        <p:tgtEl>
                                          <p:spTgt spid="202890"/>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02891"/>
                                        </p:tgtEl>
                                        <p:attrNameLst>
                                          <p:attrName>style.visibility</p:attrName>
                                        </p:attrNameLst>
                                      </p:cBhvr>
                                      <p:to>
                                        <p:strVal val="visible"/>
                                      </p:to>
                                    </p:set>
                                    <p:animEffect transition="in" filter="barn(inVertical)">
                                      <p:cBhvr>
                                        <p:cTn id="52" dur="500"/>
                                        <p:tgtEl>
                                          <p:spTgt spid="202891"/>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2898"/>
                                        </p:tgtEl>
                                        <p:attrNameLst>
                                          <p:attrName>style.visibility</p:attrName>
                                        </p:attrNameLst>
                                      </p:cBhvr>
                                      <p:to>
                                        <p:strVal val="visible"/>
                                      </p:to>
                                    </p:set>
                                    <p:animEffect transition="in" filter="barn(inVertical)">
                                      <p:cBhvr>
                                        <p:cTn id="55" dur="500"/>
                                        <p:tgtEl>
                                          <p:spTgt spid="202898"/>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02899"/>
                                        </p:tgtEl>
                                        <p:attrNameLst>
                                          <p:attrName>style.visibility</p:attrName>
                                        </p:attrNameLst>
                                      </p:cBhvr>
                                      <p:to>
                                        <p:strVal val="visible"/>
                                      </p:to>
                                    </p:set>
                                    <p:animEffect transition="in" filter="barn(inVertical)">
                                      <p:cBhvr>
                                        <p:cTn id="58" dur="500"/>
                                        <p:tgtEl>
                                          <p:spTgt spid="202899"/>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02900"/>
                                        </p:tgtEl>
                                        <p:attrNameLst>
                                          <p:attrName>style.visibility</p:attrName>
                                        </p:attrNameLst>
                                      </p:cBhvr>
                                      <p:to>
                                        <p:strVal val="visible"/>
                                      </p:to>
                                    </p:set>
                                    <p:animEffect transition="in" filter="barn(inVertical)">
                                      <p:cBhvr>
                                        <p:cTn id="61" dur="500"/>
                                        <p:tgtEl>
                                          <p:spTgt spid="202900"/>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02901"/>
                                        </p:tgtEl>
                                        <p:attrNameLst>
                                          <p:attrName>style.visibility</p:attrName>
                                        </p:attrNameLst>
                                      </p:cBhvr>
                                      <p:to>
                                        <p:strVal val="visible"/>
                                      </p:to>
                                    </p:set>
                                    <p:animEffect transition="in" filter="barn(inVertical)">
                                      <p:cBhvr>
                                        <p:cTn id="64" dur="500"/>
                                        <p:tgtEl>
                                          <p:spTgt spid="202901"/>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02902"/>
                                        </p:tgtEl>
                                        <p:attrNameLst>
                                          <p:attrName>style.visibility</p:attrName>
                                        </p:attrNameLst>
                                      </p:cBhvr>
                                      <p:to>
                                        <p:strVal val="visible"/>
                                      </p:to>
                                    </p:set>
                                    <p:animEffect transition="in" filter="barn(inVertical)">
                                      <p:cBhvr>
                                        <p:cTn id="67" dur="500"/>
                                        <p:tgtEl>
                                          <p:spTgt spid="202902"/>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02903"/>
                                        </p:tgtEl>
                                        <p:attrNameLst>
                                          <p:attrName>style.visibility</p:attrName>
                                        </p:attrNameLst>
                                      </p:cBhvr>
                                      <p:to>
                                        <p:strVal val="visible"/>
                                      </p:to>
                                    </p:set>
                                    <p:animEffect transition="in" filter="barn(inVertical)">
                                      <p:cBhvr>
                                        <p:cTn id="70" dur="500"/>
                                        <p:tgtEl>
                                          <p:spTgt spid="202903"/>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202904"/>
                                        </p:tgtEl>
                                        <p:attrNameLst>
                                          <p:attrName>style.visibility</p:attrName>
                                        </p:attrNameLst>
                                      </p:cBhvr>
                                      <p:to>
                                        <p:strVal val="visible"/>
                                      </p:to>
                                    </p:set>
                                    <p:animEffect transition="in" filter="barn(inVertical)">
                                      <p:cBhvr>
                                        <p:cTn id="73" dur="500"/>
                                        <p:tgtEl>
                                          <p:spTgt spid="202904"/>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202909"/>
                                        </p:tgtEl>
                                        <p:attrNameLst>
                                          <p:attrName>style.visibility</p:attrName>
                                        </p:attrNameLst>
                                      </p:cBhvr>
                                      <p:to>
                                        <p:strVal val="visible"/>
                                      </p:to>
                                    </p:set>
                                    <p:animEffect transition="in" filter="barn(inVertical)">
                                      <p:cBhvr>
                                        <p:cTn id="76" dur="500"/>
                                        <p:tgtEl>
                                          <p:spTgt spid="202909"/>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02914"/>
                                        </p:tgtEl>
                                        <p:attrNameLst>
                                          <p:attrName>style.visibility</p:attrName>
                                        </p:attrNameLst>
                                      </p:cBhvr>
                                      <p:to>
                                        <p:strVal val="visible"/>
                                      </p:to>
                                    </p:set>
                                    <p:animEffect transition="in" filter="barn(inVertical)">
                                      <p:cBhvr>
                                        <p:cTn id="79" dur="500"/>
                                        <p:tgtEl>
                                          <p:spTgt spid="202914"/>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02915"/>
                                        </p:tgtEl>
                                        <p:attrNameLst>
                                          <p:attrName>style.visibility</p:attrName>
                                        </p:attrNameLst>
                                      </p:cBhvr>
                                      <p:to>
                                        <p:strVal val="visible"/>
                                      </p:to>
                                    </p:set>
                                    <p:animEffect transition="in" filter="barn(inVertical)">
                                      <p:cBhvr>
                                        <p:cTn id="82" dur="500"/>
                                        <p:tgtEl>
                                          <p:spTgt spid="202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60" grpId="0" animBg="1"/>
      <p:bldP spid="202861" grpId="0" animBg="1"/>
      <p:bldP spid="202862" grpId="0" animBg="1"/>
      <p:bldP spid="202863" grpId="0" animBg="1"/>
      <p:bldP spid="202880" grpId="0" animBg="1"/>
      <p:bldP spid="202881" grpId="0" animBg="1"/>
      <p:bldP spid="202882" grpId="0" animBg="1"/>
      <p:bldP spid="202883" grpId="0" animBg="1"/>
      <p:bldP spid="202884" grpId="0" animBg="1"/>
      <p:bldP spid="202885" grpId="0" animBg="1"/>
      <p:bldP spid="202886" grpId="0"/>
      <p:bldP spid="202887" grpId="0"/>
      <p:bldP spid="202888" grpId="0"/>
      <p:bldP spid="202889" grpId="0"/>
      <p:bldP spid="202890" grpId="0"/>
      <p:bldP spid="202891" grpId="0"/>
      <p:bldP spid="202898" grpId="0" animBg="1"/>
      <p:bldP spid="202899" grpId="0" animBg="1"/>
      <p:bldP spid="202900" grpId="0" animBg="1"/>
      <p:bldP spid="202901" grpId="0" animBg="1"/>
      <p:bldP spid="202902" grpId="0" animBg="1"/>
      <p:bldP spid="202903" grpId="0" animBg="1"/>
      <p:bldP spid="202904" grpId="0"/>
      <p:bldP spid="202909" grpId="0" animBg="1"/>
      <p:bldP spid="202914" grpId="0" animBg="1"/>
      <p:bldP spid="202915"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03884" name="Line 108"/>
          <p:cNvSpPr>
            <a:spLocks noChangeShapeType="1"/>
          </p:cNvSpPr>
          <p:nvPr/>
        </p:nvSpPr>
        <p:spPr bwMode="auto">
          <a:xfrm flipH="1">
            <a:off x="7391400"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885" name="Line 109"/>
          <p:cNvSpPr>
            <a:spLocks noChangeShapeType="1"/>
          </p:cNvSpPr>
          <p:nvPr/>
        </p:nvSpPr>
        <p:spPr bwMode="auto">
          <a:xfrm>
            <a:off x="7010400"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886" name="Line 110"/>
          <p:cNvSpPr>
            <a:spLocks noChangeShapeType="1"/>
          </p:cNvSpPr>
          <p:nvPr/>
        </p:nvSpPr>
        <p:spPr bwMode="auto">
          <a:xfrm>
            <a:off x="6324600"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887" name="Line 111"/>
          <p:cNvSpPr>
            <a:spLocks noChangeShapeType="1"/>
          </p:cNvSpPr>
          <p:nvPr/>
        </p:nvSpPr>
        <p:spPr bwMode="auto">
          <a:xfrm flipH="1">
            <a:off x="5562600"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888" name="Line 112"/>
          <p:cNvSpPr>
            <a:spLocks noChangeShapeType="1"/>
          </p:cNvSpPr>
          <p:nvPr/>
        </p:nvSpPr>
        <p:spPr bwMode="auto">
          <a:xfrm flipH="1">
            <a:off x="2895600"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889" name="Line 113"/>
          <p:cNvSpPr>
            <a:spLocks noChangeShapeType="1"/>
          </p:cNvSpPr>
          <p:nvPr/>
        </p:nvSpPr>
        <p:spPr bwMode="auto">
          <a:xfrm>
            <a:off x="1828800"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890" name="Line 114"/>
          <p:cNvSpPr>
            <a:spLocks noChangeShapeType="1"/>
          </p:cNvSpPr>
          <p:nvPr/>
        </p:nvSpPr>
        <p:spPr bwMode="auto">
          <a:xfrm>
            <a:off x="2667000"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891" name="Line 115"/>
          <p:cNvSpPr>
            <a:spLocks noChangeShapeType="1"/>
          </p:cNvSpPr>
          <p:nvPr/>
        </p:nvSpPr>
        <p:spPr bwMode="auto">
          <a:xfrm flipH="1">
            <a:off x="1066800"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892" name="Oval 116"/>
          <p:cNvSpPr>
            <a:spLocks noChangeArrowheads="1"/>
          </p:cNvSpPr>
          <p:nvPr/>
        </p:nvSpPr>
        <p:spPr bwMode="auto">
          <a:xfrm>
            <a:off x="2209800" y="14478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3893" name="Oval 117"/>
          <p:cNvSpPr>
            <a:spLocks noChangeArrowheads="1"/>
          </p:cNvSpPr>
          <p:nvPr/>
        </p:nvSpPr>
        <p:spPr bwMode="auto">
          <a:xfrm>
            <a:off x="1447800"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b="1">
              <a:solidFill>
                <a:srgbClr val="CC3300"/>
              </a:solidFill>
              <a:latin typeface="Times New Roman" panose="02020603050405020304" pitchFamily="18" charset="0"/>
              <a:ea typeface="宋体" panose="02010600030101010101" pitchFamily="2" charset="-122"/>
            </a:endParaRPr>
          </a:p>
        </p:txBody>
      </p:sp>
      <p:sp>
        <p:nvSpPr>
          <p:cNvPr id="203894" name="Oval 118"/>
          <p:cNvSpPr>
            <a:spLocks noChangeArrowheads="1"/>
          </p:cNvSpPr>
          <p:nvPr/>
        </p:nvSpPr>
        <p:spPr bwMode="auto">
          <a:xfrm>
            <a:off x="6858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400" b="1">
                <a:solidFill>
                  <a:srgbClr val="010000"/>
                </a:solidFill>
                <a:latin typeface="Times New Roman" panose="02020603050405020304" pitchFamily="18" charset="0"/>
                <a:ea typeface="宋体" panose="02010600030101010101" pitchFamily="2" charset="-122"/>
              </a:rPr>
              <a:t>25*</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3895" name="Oval 119"/>
          <p:cNvSpPr>
            <a:spLocks noChangeArrowheads="1"/>
          </p:cNvSpPr>
          <p:nvPr/>
        </p:nvSpPr>
        <p:spPr bwMode="auto">
          <a:xfrm>
            <a:off x="2971800" y="22860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21</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3896" name="Oval 120"/>
          <p:cNvSpPr>
            <a:spLocks noChangeArrowheads="1"/>
          </p:cNvSpPr>
          <p:nvPr/>
        </p:nvSpPr>
        <p:spPr bwMode="auto">
          <a:xfrm>
            <a:off x="17526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25</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3897" name="Oval 121"/>
          <p:cNvSpPr>
            <a:spLocks noChangeArrowheads="1"/>
          </p:cNvSpPr>
          <p:nvPr/>
        </p:nvSpPr>
        <p:spPr bwMode="auto">
          <a:xfrm>
            <a:off x="25908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3898" name="Text Box 122"/>
          <p:cNvSpPr txBox="1">
            <a:spLocks noChangeArrowheads="1"/>
          </p:cNvSpPr>
          <p:nvPr/>
        </p:nvSpPr>
        <p:spPr bwMode="auto">
          <a:xfrm>
            <a:off x="2000250" y="10810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899" name="Text Box 123"/>
          <p:cNvSpPr txBox="1">
            <a:spLocks noChangeArrowheads="1"/>
          </p:cNvSpPr>
          <p:nvPr/>
        </p:nvSpPr>
        <p:spPr bwMode="auto">
          <a:xfrm>
            <a:off x="1314450" y="1828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00" name="Text Box 124"/>
          <p:cNvSpPr txBox="1">
            <a:spLocks noChangeArrowheads="1"/>
          </p:cNvSpPr>
          <p:nvPr/>
        </p:nvSpPr>
        <p:spPr bwMode="auto">
          <a:xfrm>
            <a:off x="3448050" y="19812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01" name="Text Box 125"/>
          <p:cNvSpPr txBox="1">
            <a:spLocks noChangeArrowheads="1"/>
          </p:cNvSpPr>
          <p:nvPr/>
        </p:nvSpPr>
        <p:spPr bwMode="auto">
          <a:xfrm>
            <a:off x="609600"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02" name="Text Box 126"/>
          <p:cNvSpPr txBox="1">
            <a:spLocks noChangeArrowheads="1"/>
          </p:cNvSpPr>
          <p:nvPr/>
        </p:nvSpPr>
        <p:spPr bwMode="auto">
          <a:xfrm>
            <a:off x="1981200"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03" name="Text Box 127"/>
          <p:cNvSpPr txBox="1">
            <a:spLocks noChangeArrowheads="1"/>
          </p:cNvSpPr>
          <p:nvPr/>
        </p:nvSpPr>
        <p:spPr bwMode="auto">
          <a:xfrm>
            <a:off x="2533650"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04" name="Oval 128"/>
          <p:cNvSpPr>
            <a:spLocks noChangeArrowheads="1"/>
          </p:cNvSpPr>
          <p:nvPr/>
        </p:nvSpPr>
        <p:spPr bwMode="auto">
          <a:xfrm>
            <a:off x="6629400" y="1447800"/>
            <a:ext cx="533400" cy="533400"/>
          </a:xfrm>
          <a:prstGeom prst="ellipse">
            <a:avLst/>
          </a:prstGeom>
          <a:solidFill>
            <a:srgbClr val="CCECFF"/>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05" name="Oval 129"/>
          <p:cNvSpPr>
            <a:spLocks noChangeArrowheads="1"/>
          </p:cNvSpPr>
          <p:nvPr/>
        </p:nvSpPr>
        <p:spPr bwMode="auto">
          <a:xfrm>
            <a:off x="5943600" y="22860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16</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3906" name="Oval 130"/>
          <p:cNvSpPr>
            <a:spLocks noChangeArrowheads="1"/>
          </p:cNvSpPr>
          <p:nvPr/>
        </p:nvSpPr>
        <p:spPr bwMode="auto">
          <a:xfrm>
            <a:off x="51816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400" b="1">
                <a:solidFill>
                  <a:srgbClr val="010000"/>
                </a:solidFill>
                <a:latin typeface="Times New Roman" panose="02020603050405020304" pitchFamily="18" charset="0"/>
                <a:ea typeface="宋体" panose="02010600030101010101" pitchFamily="2" charset="-122"/>
              </a:rPr>
              <a:t>25*</a:t>
            </a:r>
            <a:endParaRPr kumimoji="1" lang="en-US" altLang="zh-CN" sz="28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3907" name="Oval 131"/>
          <p:cNvSpPr>
            <a:spLocks noChangeArrowheads="1"/>
          </p:cNvSpPr>
          <p:nvPr/>
        </p:nvSpPr>
        <p:spPr bwMode="auto">
          <a:xfrm>
            <a:off x="62484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25</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3908" name="Oval 132"/>
          <p:cNvSpPr>
            <a:spLocks noChangeArrowheads="1"/>
          </p:cNvSpPr>
          <p:nvPr/>
        </p:nvSpPr>
        <p:spPr bwMode="auto">
          <a:xfrm>
            <a:off x="7391400" y="22860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21</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3909" name="Oval 133"/>
          <p:cNvSpPr>
            <a:spLocks noChangeArrowheads="1"/>
          </p:cNvSpPr>
          <p:nvPr/>
        </p:nvSpPr>
        <p:spPr bwMode="auto">
          <a:xfrm>
            <a:off x="70866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3910" name="Text Box 134"/>
          <p:cNvSpPr txBox="1">
            <a:spLocks noChangeArrowheads="1"/>
          </p:cNvSpPr>
          <p:nvPr/>
        </p:nvSpPr>
        <p:spPr bwMode="auto">
          <a:xfrm>
            <a:off x="6496050" y="1066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11" name="Text Box 135"/>
          <p:cNvSpPr txBox="1">
            <a:spLocks noChangeArrowheads="1"/>
          </p:cNvSpPr>
          <p:nvPr/>
        </p:nvSpPr>
        <p:spPr bwMode="auto">
          <a:xfrm>
            <a:off x="7867650" y="2057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12" name="Text Box 136"/>
          <p:cNvSpPr txBox="1">
            <a:spLocks noChangeArrowheads="1"/>
          </p:cNvSpPr>
          <p:nvPr/>
        </p:nvSpPr>
        <p:spPr bwMode="auto">
          <a:xfrm>
            <a:off x="695325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13" name="Text Box 137"/>
          <p:cNvSpPr txBox="1">
            <a:spLocks noChangeArrowheads="1"/>
          </p:cNvSpPr>
          <p:nvPr/>
        </p:nvSpPr>
        <p:spPr bwMode="auto">
          <a:xfrm>
            <a:off x="655320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14" name="Text Box 138"/>
          <p:cNvSpPr txBox="1">
            <a:spLocks noChangeArrowheads="1"/>
          </p:cNvSpPr>
          <p:nvPr/>
        </p:nvSpPr>
        <p:spPr bwMode="auto">
          <a:xfrm>
            <a:off x="504825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15" name="Text Box 139"/>
          <p:cNvSpPr txBox="1">
            <a:spLocks noChangeArrowheads="1"/>
          </p:cNvSpPr>
          <p:nvPr/>
        </p:nvSpPr>
        <p:spPr bwMode="auto">
          <a:xfrm>
            <a:off x="5715000" y="19192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16" name="Rectangle 140" descr="永恒"/>
          <p:cNvSpPr>
            <a:spLocks noChangeArrowheads="1"/>
          </p:cNvSpPr>
          <p:nvPr/>
        </p:nvSpPr>
        <p:spPr bwMode="auto">
          <a:xfrm>
            <a:off x="685800" y="4343400"/>
            <a:ext cx="3276600" cy="533400"/>
          </a:xfrm>
          <a:prstGeom prst="rect">
            <a:avLst/>
          </a:prstGeom>
          <a:blipFill dpi="0" rotWithShape="0">
            <a:blip r:embed="rId3"/>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16  08  21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3917" name="Line 141"/>
          <p:cNvSpPr>
            <a:spLocks noChangeShapeType="1"/>
          </p:cNvSpPr>
          <p:nvPr/>
        </p:nvSpPr>
        <p:spPr bwMode="auto">
          <a:xfrm>
            <a:off x="12192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18" name="Line 142"/>
          <p:cNvSpPr>
            <a:spLocks noChangeShapeType="1"/>
          </p:cNvSpPr>
          <p:nvPr/>
        </p:nvSpPr>
        <p:spPr bwMode="auto">
          <a:xfrm>
            <a:off x="17526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19" name="Line 143"/>
          <p:cNvSpPr>
            <a:spLocks noChangeShapeType="1"/>
          </p:cNvSpPr>
          <p:nvPr/>
        </p:nvSpPr>
        <p:spPr bwMode="auto">
          <a:xfrm>
            <a:off x="22860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20" name="Line 144"/>
          <p:cNvSpPr>
            <a:spLocks noChangeShapeType="1"/>
          </p:cNvSpPr>
          <p:nvPr/>
        </p:nvSpPr>
        <p:spPr bwMode="auto">
          <a:xfrm>
            <a:off x="28956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21" name="Line 145"/>
          <p:cNvSpPr>
            <a:spLocks noChangeShapeType="1"/>
          </p:cNvSpPr>
          <p:nvPr/>
        </p:nvSpPr>
        <p:spPr bwMode="auto">
          <a:xfrm>
            <a:off x="34290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22" name="Rectangle 146" descr="永恒"/>
          <p:cNvSpPr>
            <a:spLocks noChangeArrowheads="1"/>
          </p:cNvSpPr>
          <p:nvPr/>
        </p:nvSpPr>
        <p:spPr bwMode="auto">
          <a:xfrm>
            <a:off x="5105400" y="4343400"/>
            <a:ext cx="3276600" cy="533400"/>
          </a:xfrm>
          <a:prstGeom prst="rect">
            <a:avLst/>
          </a:prstGeom>
          <a:blipFill dpi="0" rotWithShape="0">
            <a:blip r:embed="rId3"/>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  </a:t>
            </a:r>
            <a:r>
              <a:rPr kumimoji="1" lang="en-US" altLang="zh-CN" sz="2800" b="1">
                <a:solidFill>
                  <a:srgbClr val="010000"/>
                </a:solidFill>
                <a:latin typeface="Times New Roman" panose="02020603050405020304" pitchFamily="18" charset="0"/>
                <a:ea typeface="宋体" panose="02010600030101010101" pitchFamily="2" charset="-122"/>
              </a:rPr>
              <a:t>16 </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21</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3923" name="Line 147"/>
          <p:cNvSpPr>
            <a:spLocks noChangeShapeType="1"/>
          </p:cNvSpPr>
          <p:nvPr/>
        </p:nvSpPr>
        <p:spPr bwMode="auto">
          <a:xfrm>
            <a:off x="56388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24" name="Line 148"/>
          <p:cNvSpPr>
            <a:spLocks noChangeShapeType="1"/>
          </p:cNvSpPr>
          <p:nvPr/>
        </p:nvSpPr>
        <p:spPr bwMode="auto">
          <a:xfrm>
            <a:off x="61722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25" name="Line 149"/>
          <p:cNvSpPr>
            <a:spLocks noChangeShapeType="1"/>
          </p:cNvSpPr>
          <p:nvPr/>
        </p:nvSpPr>
        <p:spPr bwMode="auto">
          <a:xfrm>
            <a:off x="67056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26" name="Line 150"/>
          <p:cNvSpPr>
            <a:spLocks noChangeShapeType="1"/>
          </p:cNvSpPr>
          <p:nvPr/>
        </p:nvSpPr>
        <p:spPr bwMode="auto">
          <a:xfrm>
            <a:off x="73152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27" name="Line 151"/>
          <p:cNvSpPr>
            <a:spLocks noChangeShapeType="1"/>
          </p:cNvSpPr>
          <p:nvPr/>
        </p:nvSpPr>
        <p:spPr bwMode="auto">
          <a:xfrm>
            <a:off x="78486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28" name="Text Box 152"/>
          <p:cNvSpPr txBox="1">
            <a:spLocks noChangeArrowheads="1"/>
          </p:cNvSpPr>
          <p:nvPr/>
        </p:nvSpPr>
        <p:spPr bwMode="auto">
          <a:xfrm>
            <a:off x="5029200" y="5043488"/>
            <a:ext cx="3484563" cy="946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2800" b="1">
                <a:solidFill>
                  <a:srgbClr val="0000CC"/>
                </a:solidFill>
                <a:latin typeface="Times New Roman" panose="02020603050405020304" pitchFamily="18" charset="0"/>
                <a:ea typeface="仿宋_GB2312" pitchFamily="49" charset="-122"/>
              </a:rPr>
              <a:t>交换 </a:t>
            </a:r>
            <a:r>
              <a:rPr kumimoji="1" lang="en-US" altLang="zh-CN" sz="2800" b="1">
                <a:solidFill>
                  <a:srgbClr val="0000CC"/>
                </a:solidFill>
                <a:latin typeface="Times New Roman" panose="02020603050405020304" pitchFamily="18" charset="0"/>
                <a:ea typeface="仿宋_GB2312" pitchFamily="49" charset="-122"/>
              </a:rPr>
              <a:t>1</a:t>
            </a:r>
            <a:r>
              <a:rPr kumimoji="1" lang="en-US" altLang="en-US" sz="2800" b="1">
                <a:solidFill>
                  <a:srgbClr val="0000CC"/>
                </a:solidFill>
                <a:latin typeface="Times New Roman" panose="02020603050405020304" pitchFamily="18" charset="0"/>
                <a:ea typeface="仿宋_GB2312" pitchFamily="49" charset="-122"/>
              </a:rPr>
              <a:t> </a:t>
            </a:r>
            <a:r>
              <a:rPr kumimoji="1" lang="zh-CN" altLang="en-US" sz="2800" b="1">
                <a:solidFill>
                  <a:srgbClr val="0000CC"/>
                </a:solidFill>
                <a:latin typeface="Times New Roman" panose="02020603050405020304" pitchFamily="18" charset="0"/>
                <a:ea typeface="仿宋_GB2312" pitchFamily="49" charset="-122"/>
              </a:rPr>
              <a:t>号与 </a:t>
            </a:r>
            <a:r>
              <a:rPr kumimoji="1" lang="en-US" altLang="zh-CN" sz="2800" b="1">
                <a:solidFill>
                  <a:srgbClr val="0000CC"/>
                </a:solidFill>
                <a:latin typeface="Times New Roman" panose="02020603050405020304" pitchFamily="18" charset="0"/>
                <a:ea typeface="仿宋_GB2312" pitchFamily="49" charset="-122"/>
              </a:rPr>
              <a:t>2 </a:t>
            </a:r>
            <a:r>
              <a:rPr kumimoji="1" lang="zh-CN" altLang="en-US" sz="2800" b="1">
                <a:solidFill>
                  <a:srgbClr val="0000CC"/>
                </a:solidFill>
                <a:latin typeface="Times New Roman" panose="02020603050405020304" pitchFamily="18" charset="0"/>
                <a:ea typeface="仿宋_GB2312" pitchFamily="49" charset="-122"/>
              </a:rPr>
              <a:t>号对象</a:t>
            </a:r>
            <a:r>
              <a:rPr kumimoji="1" lang="en-US" altLang="zh-CN" sz="2800" b="1">
                <a:solidFill>
                  <a:srgbClr val="0000CC"/>
                </a:solidFill>
                <a:latin typeface="Times New Roman" panose="02020603050405020304" pitchFamily="18" charset="0"/>
                <a:ea typeface="仿宋_GB2312" pitchFamily="49" charset="-122"/>
              </a:rPr>
              <a:t>,</a:t>
            </a:r>
          </a:p>
          <a:p>
            <a:r>
              <a:rPr kumimoji="1" lang="en-US" altLang="zh-CN" sz="2800" b="1">
                <a:solidFill>
                  <a:srgbClr val="0000CC"/>
                </a:solidFill>
                <a:latin typeface="Times New Roman" panose="02020603050405020304" pitchFamily="18" charset="0"/>
                <a:ea typeface="仿宋_GB2312" pitchFamily="49" charset="-122"/>
              </a:rPr>
              <a:t>2 </a:t>
            </a:r>
            <a:r>
              <a:rPr kumimoji="1" lang="zh-CN" altLang="en-US" sz="2800" b="1">
                <a:solidFill>
                  <a:srgbClr val="0000CC"/>
                </a:solidFill>
                <a:latin typeface="Times New Roman" panose="02020603050405020304" pitchFamily="18" charset="0"/>
                <a:ea typeface="仿宋_GB2312" pitchFamily="49" charset="-122"/>
              </a:rPr>
              <a:t>号对象就位</a:t>
            </a:r>
            <a:endParaRPr kumimoji="1" lang="zh-CN" alt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29" name="Text Box 153"/>
          <p:cNvSpPr txBox="1">
            <a:spLocks noChangeArrowheads="1"/>
          </p:cNvSpPr>
          <p:nvPr/>
        </p:nvSpPr>
        <p:spPr bwMode="auto">
          <a:xfrm>
            <a:off x="838200" y="5029200"/>
            <a:ext cx="3038475" cy="946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2800" b="1">
                <a:solidFill>
                  <a:srgbClr val="0000CC"/>
                </a:solidFill>
                <a:latin typeface="Times New Roman" panose="02020603050405020304" pitchFamily="18" charset="0"/>
                <a:ea typeface="仿宋_GB2312" pitchFamily="49" charset="-122"/>
              </a:rPr>
              <a:t>从 </a:t>
            </a:r>
            <a:r>
              <a:rPr kumimoji="1" lang="en-US" altLang="zh-CN" sz="2800" b="1">
                <a:solidFill>
                  <a:srgbClr val="0000CC"/>
                </a:solidFill>
                <a:latin typeface="Times New Roman" panose="02020603050405020304" pitchFamily="18" charset="0"/>
                <a:ea typeface="仿宋_GB2312" pitchFamily="49" charset="-122"/>
              </a:rPr>
              <a:t>1 </a:t>
            </a:r>
            <a:r>
              <a:rPr kumimoji="1" lang="zh-CN" altLang="en-US" sz="2800" b="1">
                <a:solidFill>
                  <a:srgbClr val="0000CC"/>
                </a:solidFill>
                <a:latin typeface="Times New Roman" panose="02020603050405020304" pitchFamily="18" charset="0"/>
                <a:ea typeface="仿宋_GB2312" pitchFamily="49" charset="-122"/>
              </a:rPr>
              <a:t>号到 </a:t>
            </a:r>
            <a:r>
              <a:rPr kumimoji="1" lang="en-US" altLang="zh-CN" sz="2800" b="1">
                <a:solidFill>
                  <a:srgbClr val="0000CC"/>
                </a:solidFill>
                <a:latin typeface="Times New Roman" panose="02020603050405020304" pitchFamily="18" charset="0"/>
                <a:ea typeface="仿宋_GB2312" pitchFamily="49" charset="-122"/>
              </a:rPr>
              <a:t>2 </a:t>
            </a:r>
            <a:r>
              <a:rPr kumimoji="1" lang="zh-CN" altLang="en-US" sz="2800" b="1">
                <a:solidFill>
                  <a:srgbClr val="0000CC"/>
                </a:solidFill>
                <a:latin typeface="Times New Roman" panose="02020603050405020304" pitchFamily="18" charset="0"/>
                <a:ea typeface="仿宋_GB2312" pitchFamily="49" charset="-122"/>
              </a:rPr>
              <a:t>号重新</a:t>
            </a:r>
          </a:p>
          <a:p>
            <a:r>
              <a:rPr kumimoji="1" lang="zh-CN" altLang="en-US" sz="2800" b="1">
                <a:solidFill>
                  <a:srgbClr val="0000CC"/>
                </a:solidFill>
                <a:latin typeface="Times New Roman" panose="02020603050405020304" pitchFamily="18" charset="0"/>
                <a:ea typeface="仿宋_GB2312" pitchFamily="49" charset="-122"/>
              </a:rPr>
              <a:t>调整为最大堆</a:t>
            </a:r>
          </a:p>
        </p:txBody>
      </p:sp>
      <p:sp>
        <p:nvSpPr>
          <p:cNvPr id="203930" name="Line 154"/>
          <p:cNvSpPr>
            <a:spLocks noChangeShapeType="1"/>
          </p:cNvSpPr>
          <p:nvPr/>
        </p:nvSpPr>
        <p:spPr bwMode="auto">
          <a:xfrm flipV="1">
            <a:off x="1828800" y="1828800"/>
            <a:ext cx="304800" cy="381000"/>
          </a:xfrm>
          <a:prstGeom prst="line">
            <a:avLst/>
          </a:prstGeom>
          <a:noFill/>
          <a:ln w="28575">
            <a:solidFill>
              <a:srgbClr val="0000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31" name="Line 155"/>
          <p:cNvSpPr>
            <a:spLocks noChangeShapeType="1"/>
          </p:cNvSpPr>
          <p:nvPr/>
        </p:nvSpPr>
        <p:spPr bwMode="auto">
          <a:xfrm flipH="1">
            <a:off x="1752600" y="1752600"/>
            <a:ext cx="304800" cy="38100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32" name="Freeform 156"/>
          <p:cNvSpPr/>
          <p:nvPr/>
        </p:nvSpPr>
        <p:spPr bwMode="auto">
          <a:xfrm>
            <a:off x="990600" y="1003300"/>
            <a:ext cx="1981200" cy="2222500"/>
          </a:xfrm>
          <a:custGeom>
            <a:avLst/>
            <a:gdLst>
              <a:gd name="T0" fmla="*/ 544 w 1248"/>
              <a:gd name="T1" fmla="*/ 280 h 1400"/>
              <a:gd name="T2" fmla="*/ 64 w 1248"/>
              <a:gd name="T3" fmla="*/ 856 h 1400"/>
              <a:gd name="T4" fmla="*/ 160 w 1248"/>
              <a:gd name="T5" fmla="*/ 1192 h 1400"/>
              <a:gd name="T6" fmla="*/ 544 w 1248"/>
              <a:gd name="T7" fmla="*/ 1336 h 1400"/>
              <a:gd name="T8" fmla="*/ 976 w 1248"/>
              <a:gd name="T9" fmla="*/ 808 h 1400"/>
              <a:gd name="T10" fmla="*/ 1216 w 1248"/>
              <a:gd name="T11" fmla="*/ 424 h 1400"/>
              <a:gd name="T12" fmla="*/ 1168 w 1248"/>
              <a:gd name="T13" fmla="*/ 136 h 1400"/>
              <a:gd name="T14" fmla="*/ 976 w 1248"/>
              <a:gd name="T15" fmla="*/ 40 h 1400"/>
              <a:gd name="T16" fmla="*/ 784 w 1248"/>
              <a:gd name="T17" fmla="*/ 40 h 1400"/>
              <a:gd name="T18" fmla="*/ 544 w 1248"/>
              <a:gd name="T19" fmla="*/ 280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rgbClr val="0000CC"/>
            </a:solidFill>
            <a:prstDash val="sysDot"/>
            <a:round/>
          </a:ln>
          <a:extLst>
            <a:ext uri="{909E8E84-426E-40DD-AFC4-6F175D3DCCD1}">
              <a14:hiddenFill xmlns:a14="http://schemas.microsoft.com/office/drawing/2010/main">
                <a:solidFill>
                  <a:srgbClr val="FFFFCC"/>
                </a:solidFill>
              </a14:hiddenFill>
            </a:ext>
          </a:extLst>
        </p:spPr>
        <p:txBody>
          <a:bodyPr wrap="none" anchor="ctr"/>
          <a:lstStyle/>
          <a:p>
            <a:endParaRPr lang="zh-CN" altLang="en-US"/>
          </a:p>
        </p:txBody>
      </p:sp>
      <p:sp>
        <p:nvSpPr>
          <p:cNvPr id="203933" name="Freeform 157"/>
          <p:cNvSpPr/>
          <p:nvPr/>
        </p:nvSpPr>
        <p:spPr bwMode="auto">
          <a:xfrm>
            <a:off x="6311900" y="1066800"/>
            <a:ext cx="1168400" cy="1168400"/>
          </a:xfrm>
          <a:custGeom>
            <a:avLst/>
            <a:gdLst>
              <a:gd name="T0" fmla="*/ 56 w 736"/>
              <a:gd name="T1" fmla="*/ 144 h 736"/>
              <a:gd name="T2" fmla="*/ 8 w 736"/>
              <a:gd name="T3" fmla="*/ 288 h 736"/>
              <a:gd name="T4" fmla="*/ 56 w 736"/>
              <a:gd name="T5" fmla="*/ 480 h 736"/>
              <a:gd name="T6" fmla="*/ 296 w 736"/>
              <a:gd name="T7" fmla="*/ 720 h 736"/>
              <a:gd name="T8" fmla="*/ 680 w 736"/>
              <a:gd name="T9" fmla="*/ 576 h 736"/>
              <a:gd name="T10" fmla="*/ 632 w 736"/>
              <a:gd name="T11" fmla="*/ 144 h 736"/>
              <a:gd name="T12" fmla="*/ 344 w 736"/>
              <a:gd name="T13" fmla="*/ 0 h 736"/>
              <a:gd name="T14" fmla="*/ 56 w 736"/>
              <a:gd name="T15" fmla="*/ 144 h 7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6" h="736">
                <a:moveTo>
                  <a:pt x="56" y="144"/>
                </a:moveTo>
                <a:cubicBezTo>
                  <a:pt x="0" y="192"/>
                  <a:pt x="8" y="232"/>
                  <a:pt x="8" y="288"/>
                </a:cubicBezTo>
                <a:cubicBezTo>
                  <a:pt x="8" y="344"/>
                  <a:pt x="8" y="408"/>
                  <a:pt x="56" y="480"/>
                </a:cubicBezTo>
                <a:cubicBezTo>
                  <a:pt x="104" y="552"/>
                  <a:pt x="192" y="704"/>
                  <a:pt x="296" y="720"/>
                </a:cubicBezTo>
                <a:cubicBezTo>
                  <a:pt x="400" y="736"/>
                  <a:pt x="624" y="672"/>
                  <a:pt x="680" y="576"/>
                </a:cubicBezTo>
                <a:cubicBezTo>
                  <a:pt x="736" y="480"/>
                  <a:pt x="688" y="240"/>
                  <a:pt x="632" y="144"/>
                </a:cubicBezTo>
                <a:cubicBezTo>
                  <a:pt x="576" y="48"/>
                  <a:pt x="440" y="0"/>
                  <a:pt x="344" y="0"/>
                </a:cubicBezTo>
                <a:cubicBezTo>
                  <a:pt x="248" y="0"/>
                  <a:pt x="112" y="96"/>
                  <a:pt x="56" y="144"/>
                </a:cubicBezTo>
                <a:close/>
              </a:path>
            </a:pathLst>
          </a:custGeom>
          <a:noFill/>
          <a:ln w="28575" cap="rnd">
            <a:solidFill>
              <a:srgbClr val="0000CC"/>
            </a:solidFill>
            <a:prstDash val="sysDot"/>
            <a:round/>
          </a:ln>
          <a:extLst>
            <a:ext uri="{909E8E84-426E-40DD-AFC4-6F175D3DCCD1}">
              <a14:hiddenFill xmlns:a14="http://schemas.microsoft.com/office/drawing/2010/main">
                <a:solidFill>
                  <a:srgbClr val="FFFFCC"/>
                </a:solidFill>
              </a14:hiddenFill>
            </a:ext>
          </a:extLst>
        </p:spPr>
        <p:txBody>
          <a:bodyPr wrap="none" anchor="ctr"/>
          <a:lstStyle/>
          <a:p>
            <a:endParaRPr lang="zh-CN" altLang="en-US"/>
          </a:p>
        </p:txBody>
      </p:sp>
      <p:sp>
        <p:nvSpPr>
          <p:cNvPr id="203937" name="Text Box 161"/>
          <p:cNvSpPr txBox="1">
            <a:spLocks noChangeArrowheads="1"/>
          </p:cNvSpPr>
          <p:nvPr/>
        </p:nvSpPr>
        <p:spPr bwMode="auto">
          <a:xfrm>
            <a:off x="304800" y="333375"/>
            <a:ext cx="2035175"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3200" b="1" u="sng" dirty="0">
                <a:solidFill>
                  <a:schemeClr val="bg1"/>
                </a:solidFill>
                <a:latin typeface="Times New Roman" panose="02020603050405020304" pitchFamily="18" charset="0"/>
                <a:ea typeface="仿宋_GB2312" pitchFamily="49" charset="-122"/>
              </a:rPr>
              <a:t>排序中</a:t>
            </a:r>
          </a:p>
        </p:txBody>
      </p:sp>
      <p:sp>
        <p:nvSpPr>
          <p:cNvPr id="203938" name="Text Box 162"/>
          <p:cNvSpPr txBox="1">
            <a:spLocks noChangeArrowheads="1"/>
          </p:cNvSpPr>
          <p:nvPr/>
        </p:nvSpPr>
        <p:spPr bwMode="auto">
          <a:xfrm>
            <a:off x="6281738" y="333375"/>
            <a:ext cx="2035175"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3200" b="1" u="sng" dirty="0">
                <a:solidFill>
                  <a:schemeClr val="bg1"/>
                </a:solidFill>
                <a:latin typeface="Times New Roman" panose="02020603050405020304" pitchFamily="18" charset="0"/>
                <a:ea typeface="仿宋_GB2312" pitchFamily="49" charset="-122"/>
              </a:rPr>
              <a:t>排序结束</a:t>
            </a:r>
          </a:p>
        </p:txBody>
      </p:sp>
      <p:sp>
        <p:nvSpPr>
          <p:cNvPr id="203939" name="AutoShape 163" descr="再生纸"/>
          <p:cNvSpPr>
            <a:spLocks noChangeArrowheads="1"/>
          </p:cNvSpPr>
          <p:nvPr/>
        </p:nvSpPr>
        <p:spPr bwMode="auto">
          <a:xfrm>
            <a:off x="4233863"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203940" name="AutoShape 164" descr="再生纸"/>
          <p:cNvSpPr>
            <a:spLocks noChangeArrowheads="1"/>
          </p:cNvSpPr>
          <p:nvPr/>
        </p:nvSpPr>
        <p:spPr bwMode="auto">
          <a:xfrm>
            <a:off x="273050"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3884"/>
                                        </p:tgtEl>
                                        <p:attrNameLst>
                                          <p:attrName>style.visibility</p:attrName>
                                        </p:attrNameLst>
                                      </p:cBhvr>
                                      <p:to>
                                        <p:strVal val="visible"/>
                                      </p:to>
                                    </p:set>
                                    <p:animEffect transition="in" filter="barn(inVertical)">
                                      <p:cBhvr>
                                        <p:cTn id="7" dur="500"/>
                                        <p:tgtEl>
                                          <p:spTgt spid="20388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3885"/>
                                        </p:tgtEl>
                                        <p:attrNameLst>
                                          <p:attrName>style.visibility</p:attrName>
                                        </p:attrNameLst>
                                      </p:cBhvr>
                                      <p:to>
                                        <p:strVal val="visible"/>
                                      </p:to>
                                    </p:set>
                                    <p:animEffect transition="in" filter="barn(inVertical)">
                                      <p:cBhvr>
                                        <p:cTn id="10" dur="500"/>
                                        <p:tgtEl>
                                          <p:spTgt spid="20388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3886"/>
                                        </p:tgtEl>
                                        <p:attrNameLst>
                                          <p:attrName>style.visibility</p:attrName>
                                        </p:attrNameLst>
                                      </p:cBhvr>
                                      <p:to>
                                        <p:strVal val="visible"/>
                                      </p:to>
                                    </p:set>
                                    <p:animEffect transition="in" filter="barn(inVertical)">
                                      <p:cBhvr>
                                        <p:cTn id="13" dur="500"/>
                                        <p:tgtEl>
                                          <p:spTgt spid="20388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3887"/>
                                        </p:tgtEl>
                                        <p:attrNameLst>
                                          <p:attrName>style.visibility</p:attrName>
                                        </p:attrNameLst>
                                      </p:cBhvr>
                                      <p:to>
                                        <p:strVal val="visible"/>
                                      </p:to>
                                    </p:set>
                                    <p:animEffect transition="in" filter="barn(inVertical)">
                                      <p:cBhvr>
                                        <p:cTn id="16" dur="500"/>
                                        <p:tgtEl>
                                          <p:spTgt spid="20388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3904"/>
                                        </p:tgtEl>
                                        <p:attrNameLst>
                                          <p:attrName>style.visibility</p:attrName>
                                        </p:attrNameLst>
                                      </p:cBhvr>
                                      <p:to>
                                        <p:strVal val="visible"/>
                                      </p:to>
                                    </p:set>
                                    <p:animEffect transition="in" filter="barn(inVertical)">
                                      <p:cBhvr>
                                        <p:cTn id="19" dur="500"/>
                                        <p:tgtEl>
                                          <p:spTgt spid="20390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3905"/>
                                        </p:tgtEl>
                                        <p:attrNameLst>
                                          <p:attrName>style.visibility</p:attrName>
                                        </p:attrNameLst>
                                      </p:cBhvr>
                                      <p:to>
                                        <p:strVal val="visible"/>
                                      </p:to>
                                    </p:set>
                                    <p:animEffect transition="in" filter="barn(inVertical)">
                                      <p:cBhvr>
                                        <p:cTn id="22" dur="500"/>
                                        <p:tgtEl>
                                          <p:spTgt spid="20390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03906"/>
                                        </p:tgtEl>
                                        <p:attrNameLst>
                                          <p:attrName>style.visibility</p:attrName>
                                        </p:attrNameLst>
                                      </p:cBhvr>
                                      <p:to>
                                        <p:strVal val="visible"/>
                                      </p:to>
                                    </p:set>
                                    <p:animEffect transition="in" filter="barn(inVertical)">
                                      <p:cBhvr>
                                        <p:cTn id="25" dur="500"/>
                                        <p:tgtEl>
                                          <p:spTgt spid="20390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03907"/>
                                        </p:tgtEl>
                                        <p:attrNameLst>
                                          <p:attrName>style.visibility</p:attrName>
                                        </p:attrNameLst>
                                      </p:cBhvr>
                                      <p:to>
                                        <p:strVal val="visible"/>
                                      </p:to>
                                    </p:set>
                                    <p:animEffect transition="in" filter="barn(inVertical)">
                                      <p:cBhvr>
                                        <p:cTn id="28" dur="500"/>
                                        <p:tgtEl>
                                          <p:spTgt spid="203907"/>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03908"/>
                                        </p:tgtEl>
                                        <p:attrNameLst>
                                          <p:attrName>style.visibility</p:attrName>
                                        </p:attrNameLst>
                                      </p:cBhvr>
                                      <p:to>
                                        <p:strVal val="visible"/>
                                      </p:to>
                                    </p:set>
                                    <p:animEffect transition="in" filter="barn(inVertical)">
                                      <p:cBhvr>
                                        <p:cTn id="31" dur="500"/>
                                        <p:tgtEl>
                                          <p:spTgt spid="20390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03909"/>
                                        </p:tgtEl>
                                        <p:attrNameLst>
                                          <p:attrName>style.visibility</p:attrName>
                                        </p:attrNameLst>
                                      </p:cBhvr>
                                      <p:to>
                                        <p:strVal val="visible"/>
                                      </p:to>
                                    </p:set>
                                    <p:animEffect transition="in" filter="barn(inVertical)">
                                      <p:cBhvr>
                                        <p:cTn id="34" dur="500"/>
                                        <p:tgtEl>
                                          <p:spTgt spid="20390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03910"/>
                                        </p:tgtEl>
                                        <p:attrNameLst>
                                          <p:attrName>style.visibility</p:attrName>
                                        </p:attrNameLst>
                                      </p:cBhvr>
                                      <p:to>
                                        <p:strVal val="visible"/>
                                      </p:to>
                                    </p:set>
                                    <p:animEffect transition="in" filter="barn(inVertical)">
                                      <p:cBhvr>
                                        <p:cTn id="37" dur="500"/>
                                        <p:tgtEl>
                                          <p:spTgt spid="203910"/>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03911"/>
                                        </p:tgtEl>
                                        <p:attrNameLst>
                                          <p:attrName>style.visibility</p:attrName>
                                        </p:attrNameLst>
                                      </p:cBhvr>
                                      <p:to>
                                        <p:strVal val="visible"/>
                                      </p:to>
                                    </p:set>
                                    <p:animEffect transition="in" filter="barn(inVertical)">
                                      <p:cBhvr>
                                        <p:cTn id="40" dur="500"/>
                                        <p:tgtEl>
                                          <p:spTgt spid="203911"/>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03912"/>
                                        </p:tgtEl>
                                        <p:attrNameLst>
                                          <p:attrName>style.visibility</p:attrName>
                                        </p:attrNameLst>
                                      </p:cBhvr>
                                      <p:to>
                                        <p:strVal val="visible"/>
                                      </p:to>
                                    </p:set>
                                    <p:animEffect transition="in" filter="barn(inVertical)">
                                      <p:cBhvr>
                                        <p:cTn id="43" dur="500"/>
                                        <p:tgtEl>
                                          <p:spTgt spid="203912"/>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03913"/>
                                        </p:tgtEl>
                                        <p:attrNameLst>
                                          <p:attrName>style.visibility</p:attrName>
                                        </p:attrNameLst>
                                      </p:cBhvr>
                                      <p:to>
                                        <p:strVal val="visible"/>
                                      </p:to>
                                    </p:set>
                                    <p:animEffect transition="in" filter="barn(inVertical)">
                                      <p:cBhvr>
                                        <p:cTn id="46" dur="500"/>
                                        <p:tgtEl>
                                          <p:spTgt spid="203913"/>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03914"/>
                                        </p:tgtEl>
                                        <p:attrNameLst>
                                          <p:attrName>style.visibility</p:attrName>
                                        </p:attrNameLst>
                                      </p:cBhvr>
                                      <p:to>
                                        <p:strVal val="visible"/>
                                      </p:to>
                                    </p:set>
                                    <p:animEffect transition="in" filter="barn(inVertical)">
                                      <p:cBhvr>
                                        <p:cTn id="49" dur="500"/>
                                        <p:tgtEl>
                                          <p:spTgt spid="203914"/>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03915"/>
                                        </p:tgtEl>
                                        <p:attrNameLst>
                                          <p:attrName>style.visibility</p:attrName>
                                        </p:attrNameLst>
                                      </p:cBhvr>
                                      <p:to>
                                        <p:strVal val="visible"/>
                                      </p:to>
                                    </p:set>
                                    <p:animEffect transition="in" filter="barn(inVertical)">
                                      <p:cBhvr>
                                        <p:cTn id="52" dur="500"/>
                                        <p:tgtEl>
                                          <p:spTgt spid="203915"/>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3922"/>
                                        </p:tgtEl>
                                        <p:attrNameLst>
                                          <p:attrName>style.visibility</p:attrName>
                                        </p:attrNameLst>
                                      </p:cBhvr>
                                      <p:to>
                                        <p:strVal val="visible"/>
                                      </p:to>
                                    </p:set>
                                    <p:animEffect transition="in" filter="barn(inVertical)">
                                      <p:cBhvr>
                                        <p:cTn id="55" dur="500"/>
                                        <p:tgtEl>
                                          <p:spTgt spid="203922"/>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03923"/>
                                        </p:tgtEl>
                                        <p:attrNameLst>
                                          <p:attrName>style.visibility</p:attrName>
                                        </p:attrNameLst>
                                      </p:cBhvr>
                                      <p:to>
                                        <p:strVal val="visible"/>
                                      </p:to>
                                    </p:set>
                                    <p:animEffect transition="in" filter="barn(inVertical)">
                                      <p:cBhvr>
                                        <p:cTn id="58" dur="500"/>
                                        <p:tgtEl>
                                          <p:spTgt spid="203923"/>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03924"/>
                                        </p:tgtEl>
                                        <p:attrNameLst>
                                          <p:attrName>style.visibility</p:attrName>
                                        </p:attrNameLst>
                                      </p:cBhvr>
                                      <p:to>
                                        <p:strVal val="visible"/>
                                      </p:to>
                                    </p:set>
                                    <p:animEffect transition="in" filter="barn(inVertical)">
                                      <p:cBhvr>
                                        <p:cTn id="61" dur="500"/>
                                        <p:tgtEl>
                                          <p:spTgt spid="203924"/>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03925"/>
                                        </p:tgtEl>
                                        <p:attrNameLst>
                                          <p:attrName>style.visibility</p:attrName>
                                        </p:attrNameLst>
                                      </p:cBhvr>
                                      <p:to>
                                        <p:strVal val="visible"/>
                                      </p:to>
                                    </p:set>
                                    <p:animEffect transition="in" filter="barn(inVertical)">
                                      <p:cBhvr>
                                        <p:cTn id="64" dur="500"/>
                                        <p:tgtEl>
                                          <p:spTgt spid="203925"/>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03926"/>
                                        </p:tgtEl>
                                        <p:attrNameLst>
                                          <p:attrName>style.visibility</p:attrName>
                                        </p:attrNameLst>
                                      </p:cBhvr>
                                      <p:to>
                                        <p:strVal val="visible"/>
                                      </p:to>
                                    </p:set>
                                    <p:animEffect transition="in" filter="barn(inVertical)">
                                      <p:cBhvr>
                                        <p:cTn id="67" dur="500"/>
                                        <p:tgtEl>
                                          <p:spTgt spid="203926"/>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03927"/>
                                        </p:tgtEl>
                                        <p:attrNameLst>
                                          <p:attrName>style.visibility</p:attrName>
                                        </p:attrNameLst>
                                      </p:cBhvr>
                                      <p:to>
                                        <p:strVal val="visible"/>
                                      </p:to>
                                    </p:set>
                                    <p:animEffect transition="in" filter="barn(inVertical)">
                                      <p:cBhvr>
                                        <p:cTn id="70" dur="500"/>
                                        <p:tgtEl>
                                          <p:spTgt spid="203927"/>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203928"/>
                                        </p:tgtEl>
                                        <p:attrNameLst>
                                          <p:attrName>style.visibility</p:attrName>
                                        </p:attrNameLst>
                                      </p:cBhvr>
                                      <p:to>
                                        <p:strVal val="visible"/>
                                      </p:to>
                                    </p:set>
                                    <p:animEffect transition="in" filter="barn(inVertical)">
                                      <p:cBhvr>
                                        <p:cTn id="73" dur="500"/>
                                        <p:tgtEl>
                                          <p:spTgt spid="203928"/>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203933"/>
                                        </p:tgtEl>
                                        <p:attrNameLst>
                                          <p:attrName>style.visibility</p:attrName>
                                        </p:attrNameLst>
                                      </p:cBhvr>
                                      <p:to>
                                        <p:strVal val="visible"/>
                                      </p:to>
                                    </p:set>
                                    <p:animEffect transition="in" filter="barn(inVertical)">
                                      <p:cBhvr>
                                        <p:cTn id="76" dur="500"/>
                                        <p:tgtEl>
                                          <p:spTgt spid="203933"/>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03938"/>
                                        </p:tgtEl>
                                        <p:attrNameLst>
                                          <p:attrName>style.visibility</p:attrName>
                                        </p:attrNameLst>
                                      </p:cBhvr>
                                      <p:to>
                                        <p:strVal val="visible"/>
                                      </p:to>
                                    </p:set>
                                    <p:animEffect transition="in" filter="barn(inVertical)">
                                      <p:cBhvr>
                                        <p:cTn id="79" dur="500"/>
                                        <p:tgtEl>
                                          <p:spTgt spid="203938"/>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03939"/>
                                        </p:tgtEl>
                                        <p:attrNameLst>
                                          <p:attrName>style.visibility</p:attrName>
                                        </p:attrNameLst>
                                      </p:cBhvr>
                                      <p:to>
                                        <p:strVal val="visible"/>
                                      </p:to>
                                    </p:set>
                                    <p:animEffect transition="in" filter="barn(inVertical)">
                                      <p:cBhvr>
                                        <p:cTn id="82" dur="500"/>
                                        <p:tgtEl>
                                          <p:spTgt spid="203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884" grpId="0" animBg="1"/>
      <p:bldP spid="203885" grpId="0" animBg="1"/>
      <p:bldP spid="203886" grpId="0" animBg="1"/>
      <p:bldP spid="203887" grpId="0" animBg="1"/>
      <p:bldP spid="203904" grpId="0" animBg="1"/>
      <p:bldP spid="203905" grpId="0" animBg="1"/>
      <p:bldP spid="203906" grpId="0" animBg="1"/>
      <p:bldP spid="203907" grpId="0" animBg="1"/>
      <p:bldP spid="203908" grpId="0" animBg="1"/>
      <p:bldP spid="203909" grpId="0" animBg="1"/>
      <p:bldP spid="203910" grpId="0"/>
      <p:bldP spid="203911" grpId="0"/>
      <p:bldP spid="203912" grpId="0"/>
      <p:bldP spid="203913" grpId="0"/>
      <p:bldP spid="203914" grpId="0"/>
      <p:bldP spid="203915" grpId="0"/>
      <p:bldP spid="203922" grpId="0" animBg="1"/>
      <p:bldP spid="203923" grpId="0" animBg="1"/>
      <p:bldP spid="203924" grpId="0" animBg="1"/>
      <p:bldP spid="203925" grpId="0" animBg="1"/>
      <p:bldP spid="203926" grpId="0" animBg="1"/>
      <p:bldP spid="203927" grpId="0" animBg="1"/>
      <p:bldP spid="203928" grpId="0"/>
      <p:bldP spid="203933" grpId="0" animBg="1"/>
      <p:bldP spid="203938" grpId="0"/>
      <p:bldP spid="203939"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type="body" idx="1"/>
          </p:nvPr>
        </p:nvSpPr>
        <p:spPr/>
        <p:txBody>
          <a:bodyPr/>
          <a:lstStyle/>
          <a:p>
            <a:pPr>
              <a:lnSpc>
                <a:spcPct val="110000"/>
              </a:lnSpc>
              <a:spcBef>
                <a:spcPct val="0"/>
              </a:spcBef>
              <a:buClrTx/>
              <a:buSzTx/>
              <a:buFontTx/>
              <a:buNone/>
            </a:pPr>
            <a:r>
              <a:rPr kumimoji="1" lang="en-US" altLang="zh-CN" sz="2800" dirty="0">
                <a:effectLst/>
                <a:latin typeface="Times New Roman" panose="02020603050405020304" pitchFamily="18" charset="0"/>
              </a:rPr>
              <a:t>        </a:t>
            </a:r>
            <a:r>
              <a:rPr kumimoji="1" lang="zh-CN" altLang="en-US" sz="2800" dirty="0">
                <a:effectLst/>
                <a:latin typeface="Times New Roman" panose="02020603050405020304" pitchFamily="18" charset="0"/>
              </a:rPr>
              <a:t>第</a:t>
            </a:r>
            <a:r>
              <a:rPr kumimoji="1" lang="en-US" altLang="zh-CN" sz="2800" dirty="0">
                <a:effectLst/>
                <a:latin typeface="Times New Roman" panose="02020603050405020304" pitchFamily="18" charset="0"/>
              </a:rPr>
              <a:t>1</a:t>
            </a:r>
            <a:r>
              <a:rPr kumimoji="1" lang="zh-CN" altLang="en-US" sz="2800" dirty="0">
                <a:effectLst/>
                <a:latin typeface="Times New Roman" panose="02020603050405020304" pitchFamily="18" charset="0"/>
              </a:rPr>
              <a:t>个问题：如何由一个无序序列建成一个堆。</a:t>
            </a:r>
          </a:p>
          <a:p>
            <a:pPr>
              <a:lnSpc>
                <a:spcPct val="110000"/>
              </a:lnSpc>
              <a:spcBef>
                <a:spcPct val="0"/>
              </a:spcBef>
              <a:buClrTx/>
              <a:buSzTx/>
              <a:buFontTx/>
              <a:buNone/>
            </a:pPr>
            <a:r>
              <a:rPr kumimoji="1" lang="zh-CN" altLang="en-US" sz="2800" dirty="0">
                <a:solidFill>
                  <a:srgbClr val="FFFF00"/>
                </a:solidFill>
                <a:effectLst/>
                <a:latin typeface="Times New Roman" panose="02020603050405020304" pitchFamily="18" charset="0"/>
              </a:rPr>
              <a:t>        解决方案：自下而上调整（多次调整）</a:t>
            </a:r>
          </a:p>
          <a:p>
            <a:endParaRPr kumimoji="1" lang="zh-CN" altLang="en-US" sz="2600" dirty="0">
              <a:effectLst/>
              <a:latin typeface="Times New Roman" panose="02020603050405020304" pitchFamily="18" charset="0"/>
            </a:endParaRPr>
          </a:p>
          <a:p>
            <a:r>
              <a:rPr kumimoji="1" lang="zh-CN" altLang="en-US" sz="2600" b="1" dirty="0">
                <a:solidFill>
                  <a:srgbClr val="FFFF00"/>
                </a:solidFill>
                <a:effectLst/>
                <a:latin typeface="Times New Roman" panose="02020603050405020304" pitchFamily="18" charset="0"/>
              </a:rPr>
              <a:t>从一个无序序列建堆的过程就是一个反复“调整”的过程。</a:t>
            </a:r>
            <a:r>
              <a:rPr kumimoji="1" lang="zh-CN" altLang="en-US" sz="2600" dirty="0">
                <a:effectLst/>
                <a:latin typeface="Times New Roman" panose="02020603050405020304" pitchFamily="18" charset="0"/>
              </a:rPr>
              <a:t>若将此无序序列看成是一个完全二叉树，则最后一个非终端结点就是</a:t>
            </a:r>
            <a:r>
              <a:rPr kumimoji="1" lang="zh-CN" altLang="en-US" sz="2600" dirty="0">
                <a:solidFill>
                  <a:srgbClr val="FFFF00"/>
                </a:solidFill>
                <a:effectLst/>
                <a:latin typeface="Times New Roman" panose="02020603050405020304" pitchFamily="18" charset="0"/>
              </a:rPr>
              <a:t>第</a:t>
            </a:r>
            <a:r>
              <a:rPr kumimoji="1" lang="zh-CN" altLang="en-US" sz="2600" dirty="0">
                <a:solidFill>
                  <a:srgbClr val="FFFF00"/>
                </a:solidFill>
                <a:effectLst/>
                <a:latin typeface="Times New Roman" panose="02020603050405020304" pitchFamily="18" charset="0"/>
                <a:sym typeface="Symbol" panose="05050102010706020507" pitchFamily="18" charset="2"/>
              </a:rPr>
              <a:t></a:t>
            </a:r>
            <a:r>
              <a:rPr kumimoji="1" lang="en-US" altLang="zh-CN" sz="2600" i="1" dirty="0">
                <a:solidFill>
                  <a:srgbClr val="FFFF00"/>
                </a:solidFill>
                <a:effectLst/>
                <a:latin typeface="Times New Roman" panose="02020603050405020304" pitchFamily="18" charset="0"/>
                <a:sym typeface="Symbol" panose="05050102010706020507" pitchFamily="18" charset="2"/>
              </a:rPr>
              <a:t>n</a:t>
            </a:r>
            <a:r>
              <a:rPr kumimoji="1" lang="en-US" altLang="zh-CN" sz="2600" dirty="0">
                <a:solidFill>
                  <a:srgbClr val="FFFF00"/>
                </a:solidFill>
                <a:effectLst/>
                <a:latin typeface="Times New Roman" panose="02020603050405020304" pitchFamily="18" charset="0"/>
                <a:sym typeface="Symbol" panose="05050102010706020507" pitchFamily="18" charset="2"/>
              </a:rPr>
              <a:t>/2 </a:t>
            </a:r>
            <a:r>
              <a:rPr kumimoji="1" lang="zh-CN" altLang="en-US" sz="2600" dirty="0">
                <a:solidFill>
                  <a:srgbClr val="FFFF00"/>
                </a:solidFill>
                <a:effectLst/>
                <a:latin typeface="Times New Roman" panose="02020603050405020304" pitchFamily="18" charset="0"/>
                <a:sym typeface="Symbol" panose="05050102010706020507" pitchFamily="18" charset="2"/>
              </a:rPr>
              <a:t>个</a:t>
            </a:r>
            <a:r>
              <a:rPr kumimoji="1" lang="zh-CN" altLang="en-US" sz="2600" dirty="0">
                <a:effectLst/>
                <a:latin typeface="Times New Roman" panose="02020603050405020304" pitchFamily="18" charset="0"/>
                <a:sym typeface="Symbol" panose="05050102010706020507" pitchFamily="18" charset="2"/>
              </a:rPr>
              <a:t>元素，因此调整只需从第</a:t>
            </a:r>
            <a:r>
              <a:rPr kumimoji="1" lang="en-US" altLang="zh-CN" sz="2600" i="1" dirty="0">
                <a:effectLst/>
                <a:latin typeface="Times New Roman" panose="02020603050405020304" pitchFamily="18" charset="0"/>
                <a:sym typeface="Symbol" panose="05050102010706020507" pitchFamily="18" charset="2"/>
              </a:rPr>
              <a:t>n</a:t>
            </a:r>
            <a:r>
              <a:rPr kumimoji="1" lang="en-US" altLang="zh-CN" sz="2600" dirty="0">
                <a:effectLst/>
                <a:latin typeface="Times New Roman" panose="02020603050405020304" pitchFamily="18" charset="0"/>
                <a:sym typeface="Symbol" panose="05050102010706020507" pitchFamily="18" charset="2"/>
              </a:rPr>
              <a:t>/2 </a:t>
            </a:r>
            <a:r>
              <a:rPr kumimoji="1" lang="zh-CN" altLang="en-US" sz="2600" dirty="0">
                <a:effectLst/>
                <a:latin typeface="Times New Roman" panose="02020603050405020304" pitchFamily="18" charset="0"/>
                <a:sym typeface="Symbol" panose="05050102010706020507" pitchFamily="18" charset="2"/>
              </a:rPr>
              <a:t>个元素起，调整到第</a:t>
            </a:r>
            <a:r>
              <a:rPr kumimoji="1" lang="en-US" altLang="zh-CN" sz="2600" dirty="0">
                <a:effectLst/>
                <a:latin typeface="Times New Roman" panose="02020603050405020304" pitchFamily="18" charset="0"/>
                <a:sym typeface="Symbol" panose="05050102010706020507" pitchFamily="18" charset="2"/>
              </a:rPr>
              <a:t>1</a:t>
            </a:r>
            <a:r>
              <a:rPr kumimoji="1" lang="zh-CN" altLang="en-US" sz="2600" dirty="0">
                <a:effectLst/>
                <a:latin typeface="Times New Roman" panose="02020603050405020304" pitchFamily="18" charset="0"/>
                <a:sym typeface="Symbol" panose="05050102010706020507" pitchFamily="18" charset="2"/>
              </a:rPr>
              <a:t>个元素（即堆顶元素）。</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Text Box 5"/>
          <p:cNvSpPr txBox="1">
            <a:spLocks noChangeArrowheads="1"/>
          </p:cNvSpPr>
          <p:nvPr/>
        </p:nvSpPr>
        <p:spPr bwMode="auto">
          <a:xfrm>
            <a:off x="360000" y="1548000"/>
            <a:ext cx="8229600" cy="413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2860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Arial" panose="020B0604020202020204" pitchFamily="34" charset="0"/>
                <a:ea typeface="幼圆" panose="02010509060101010101" pitchFamily="49" charset="-122"/>
              </a:rPr>
              <a:t>3) </a:t>
            </a:r>
            <a:r>
              <a:rPr lang="zh-CN" altLang="en-US" sz="2800" dirty="0">
                <a:latin typeface="Arial" panose="020B0604020202020204" pitchFamily="34" charset="0"/>
                <a:ea typeface="幼圆" panose="02010509060101010101" pitchFamily="49" charset="-122"/>
              </a:rPr>
              <a:t>待排序记录的存储方式：</a:t>
            </a:r>
          </a:p>
          <a:p>
            <a:pPr lvl="1" eaLnBrk="1" hangingPunct="1">
              <a:spcBef>
                <a:spcPct val="30000"/>
              </a:spcBef>
              <a:buFontTx/>
              <a:buChar char="•"/>
            </a:pPr>
            <a:r>
              <a:rPr lang="zh-CN" altLang="en-US" dirty="0">
                <a:latin typeface="Arial" panose="020B0604020202020204" pitchFamily="34" charset="0"/>
                <a:ea typeface="幼圆" panose="02010509060101010101" pitchFamily="49" charset="-122"/>
              </a:rPr>
              <a:t>顺序表：存放在地址连续的一组存储单元中，记录之间的关系由存储位置决定，排序必须移动记录；</a:t>
            </a:r>
          </a:p>
          <a:p>
            <a:pPr lvl="1" eaLnBrk="1" hangingPunct="1">
              <a:spcBef>
                <a:spcPct val="30000"/>
              </a:spcBef>
              <a:buFontTx/>
              <a:buChar char="•"/>
            </a:pPr>
            <a:r>
              <a:rPr lang="zh-CN" altLang="en-US" dirty="0">
                <a:latin typeface="Arial" panose="020B0604020202020204" pitchFamily="34" charset="0"/>
                <a:ea typeface="幼圆" panose="02010509060101010101" pitchFamily="49" charset="-122"/>
              </a:rPr>
              <a:t>静态链表：记录之间的关系由指针指示，排序不用移动记录，指向修改指针；</a:t>
            </a:r>
            <a:r>
              <a:rPr lang="zh-CN" altLang="en-US" b="1" dirty="0">
                <a:solidFill>
                  <a:srgbClr val="FFFF00"/>
                </a:solidFill>
                <a:latin typeface="Arial" panose="020B0604020202020204" pitchFamily="34" charset="0"/>
                <a:ea typeface="幼圆" panose="02010509060101010101" pitchFamily="49" charset="-122"/>
              </a:rPr>
              <a:t>链表排序</a:t>
            </a:r>
            <a:endParaRPr lang="zh-CN" altLang="en-US" sz="3600" b="1" dirty="0">
              <a:solidFill>
                <a:srgbClr val="FFFF00"/>
              </a:solidFill>
              <a:latin typeface="Arial" panose="020B0604020202020204" pitchFamily="34" charset="0"/>
              <a:ea typeface="幼圆" panose="02010509060101010101" pitchFamily="49" charset="-122"/>
            </a:endParaRPr>
          </a:p>
          <a:p>
            <a:pPr lvl="1" eaLnBrk="1" hangingPunct="1">
              <a:spcBef>
                <a:spcPct val="30000"/>
              </a:spcBef>
              <a:buFontTx/>
              <a:buChar char="•"/>
            </a:pPr>
            <a:r>
              <a:rPr lang="zh-CN" altLang="en-US" dirty="0">
                <a:latin typeface="Arial" panose="020B0604020202020204" pitchFamily="34" charset="0"/>
                <a:ea typeface="幼圆" panose="02010509060101010101" pitchFamily="49" charset="-122"/>
              </a:rPr>
              <a:t>附加地址：待排序记录本身存储在一组地址连续的存储单元内，同时附设一个指示记录存储位置的地址向量，排序过程中不移动记录，而移动地址向量中这些记录的地址，在排序结束后，再按照地址向量中的值调整记录的存储位置。</a:t>
            </a:r>
            <a:r>
              <a:rPr lang="zh-CN" altLang="en-US" b="1" dirty="0">
                <a:solidFill>
                  <a:srgbClr val="FFFF00"/>
                </a:solidFill>
                <a:latin typeface="Arial" panose="020B0604020202020204" pitchFamily="34" charset="0"/>
                <a:ea typeface="幼圆" panose="02010509060101010101" pitchFamily="49" charset="-122"/>
              </a:rPr>
              <a:t>地址排序</a:t>
            </a:r>
          </a:p>
        </p:txBody>
      </p:sp>
      <p:sp>
        <p:nvSpPr>
          <p:cNvPr id="12" name="Rectangle 8"/>
          <p:cNvSpPr>
            <a:spLocks noChangeArrowheads="1"/>
          </p:cNvSpPr>
          <p:nvPr/>
        </p:nvSpPr>
        <p:spPr bwMode="auto">
          <a:xfrm>
            <a:off x="457200" y="277813"/>
            <a:ext cx="82296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zh-CN" sz="3600" b="1" dirty="0">
                <a:solidFill>
                  <a:srgbClr val="FFFF00"/>
                </a:solidFill>
                <a:cs typeface="Arial" panose="020B0604020202020204" pitchFamily="34" charset="0"/>
              </a:rPr>
              <a:t>9.1 Definition and notations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zh-CN" altLang="en-US" b="1" dirty="0">
                <a:solidFill>
                  <a:srgbClr val="C00000"/>
                </a:solidFill>
              </a:rPr>
              <a:t>堆排序举例</a:t>
            </a:r>
          </a:p>
        </p:txBody>
      </p:sp>
      <p:sp>
        <p:nvSpPr>
          <p:cNvPr id="195694" name="Line 110"/>
          <p:cNvSpPr>
            <a:spLocks noChangeShapeType="1"/>
          </p:cNvSpPr>
          <p:nvPr/>
        </p:nvSpPr>
        <p:spPr bwMode="auto">
          <a:xfrm flipH="1">
            <a:off x="7391400" y="3705225"/>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695" name="Line 111"/>
          <p:cNvSpPr>
            <a:spLocks noChangeShapeType="1"/>
          </p:cNvSpPr>
          <p:nvPr/>
        </p:nvSpPr>
        <p:spPr bwMode="auto">
          <a:xfrm>
            <a:off x="7010400" y="2790825"/>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696" name="Line 112"/>
          <p:cNvSpPr>
            <a:spLocks noChangeShapeType="1"/>
          </p:cNvSpPr>
          <p:nvPr/>
        </p:nvSpPr>
        <p:spPr bwMode="auto">
          <a:xfrm>
            <a:off x="6324600" y="3705225"/>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697" name="Line 113"/>
          <p:cNvSpPr>
            <a:spLocks noChangeShapeType="1"/>
          </p:cNvSpPr>
          <p:nvPr/>
        </p:nvSpPr>
        <p:spPr bwMode="auto">
          <a:xfrm flipH="1">
            <a:off x="5562600" y="2790825"/>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698" name="Line 114"/>
          <p:cNvSpPr>
            <a:spLocks noChangeShapeType="1"/>
          </p:cNvSpPr>
          <p:nvPr/>
        </p:nvSpPr>
        <p:spPr bwMode="auto">
          <a:xfrm flipH="1">
            <a:off x="2895600" y="3705225"/>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699" name="Line 115"/>
          <p:cNvSpPr>
            <a:spLocks noChangeShapeType="1"/>
          </p:cNvSpPr>
          <p:nvPr/>
        </p:nvSpPr>
        <p:spPr bwMode="auto">
          <a:xfrm>
            <a:off x="1828800" y="3705225"/>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700" name="Line 116"/>
          <p:cNvSpPr>
            <a:spLocks noChangeShapeType="1"/>
          </p:cNvSpPr>
          <p:nvPr/>
        </p:nvSpPr>
        <p:spPr bwMode="auto">
          <a:xfrm>
            <a:off x="2667000" y="2790825"/>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701" name="Line 117"/>
          <p:cNvSpPr>
            <a:spLocks noChangeShapeType="1"/>
          </p:cNvSpPr>
          <p:nvPr/>
        </p:nvSpPr>
        <p:spPr bwMode="auto">
          <a:xfrm flipH="1">
            <a:off x="1066800" y="2790825"/>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702" name="Text Box 118"/>
          <p:cNvSpPr txBox="1">
            <a:spLocks noChangeArrowheads="1"/>
          </p:cNvSpPr>
          <p:nvPr/>
        </p:nvSpPr>
        <p:spPr bwMode="auto">
          <a:xfrm>
            <a:off x="577850" y="1296988"/>
            <a:ext cx="3633788"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3200" b="1" u="sng" dirty="0">
                <a:solidFill>
                  <a:schemeClr val="bg1"/>
                </a:solidFill>
                <a:latin typeface="Times New Roman" panose="02020603050405020304" pitchFamily="18" charset="0"/>
                <a:ea typeface="仿宋_GB2312" pitchFamily="49" charset="-122"/>
              </a:rPr>
              <a:t>建立初始的最大堆</a:t>
            </a:r>
            <a:endParaRPr kumimoji="1" lang="zh-CN" altLang="en-US" sz="2400" dirty="0">
              <a:solidFill>
                <a:schemeClr val="bg1"/>
              </a:solidFill>
              <a:latin typeface="Times New Roman" panose="02020603050405020304" pitchFamily="18" charset="0"/>
              <a:ea typeface="宋体" panose="02010600030101010101" pitchFamily="2" charset="-122"/>
            </a:endParaRPr>
          </a:p>
        </p:txBody>
      </p:sp>
      <p:sp>
        <p:nvSpPr>
          <p:cNvPr id="195703" name="Oval 119"/>
          <p:cNvSpPr>
            <a:spLocks noChangeArrowheads="1"/>
          </p:cNvSpPr>
          <p:nvPr/>
        </p:nvSpPr>
        <p:spPr bwMode="auto">
          <a:xfrm>
            <a:off x="2209800" y="2409825"/>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5704" name="Oval 120"/>
          <p:cNvSpPr>
            <a:spLocks noChangeArrowheads="1"/>
          </p:cNvSpPr>
          <p:nvPr/>
        </p:nvSpPr>
        <p:spPr bwMode="auto">
          <a:xfrm>
            <a:off x="1447800" y="3248025"/>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5705" name="Oval 121"/>
          <p:cNvSpPr>
            <a:spLocks noChangeArrowheads="1"/>
          </p:cNvSpPr>
          <p:nvPr/>
        </p:nvSpPr>
        <p:spPr bwMode="auto">
          <a:xfrm>
            <a:off x="685800" y="4162425"/>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4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5706" name="Oval 122"/>
          <p:cNvSpPr>
            <a:spLocks noChangeArrowheads="1"/>
          </p:cNvSpPr>
          <p:nvPr/>
        </p:nvSpPr>
        <p:spPr bwMode="auto">
          <a:xfrm>
            <a:off x="2971800" y="3248025"/>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5707" name="Oval 123"/>
          <p:cNvSpPr>
            <a:spLocks noChangeArrowheads="1"/>
          </p:cNvSpPr>
          <p:nvPr/>
        </p:nvSpPr>
        <p:spPr bwMode="auto">
          <a:xfrm>
            <a:off x="1752600" y="4162425"/>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5708" name="Oval 124"/>
          <p:cNvSpPr>
            <a:spLocks noChangeArrowheads="1"/>
          </p:cNvSpPr>
          <p:nvPr/>
        </p:nvSpPr>
        <p:spPr bwMode="auto">
          <a:xfrm>
            <a:off x="2590800" y="4162425"/>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5709" name="Text Box 125"/>
          <p:cNvSpPr txBox="1">
            <a:spLocks noChangeArrowheads="1"/>
          </p:cNvSpPr>
          <p:nvPr/>
        </p:nvSpPr>
        <p:spPr bwMode="auto">
          <a:xfrm>
            <a:off x="2000250" y="2043113"/>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5710" name="Text Box 126"/>
          <p:cNvSpPr txBox="1">
            <a:spLocks noChangeArrowheads="1"/>
          </p:cNvSpPr>
          <p:nvPr/>
        </p:nvSpPr>
        <p:spPr bwMode="auto">
          <a:xfrm>
            <a:off x="1314450" y="2790825"/>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5711" name="Text Box 127"/>
          <p:cNvSpPr txBox="1">
            <a:spLocks noChangeArrowheads="1"/>
          </p:cNvSpPr>
          <p:nvPr/>
        </p:nvSpPr>
        <p:spPr bwMode="auto">
          <a:xfrm>
            <a:off x="3448050" y="2943225"/>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5712" name="Text Box 128"/>
          <p:cNvSpPr txBox="1">
            <a:spLocks noChangeArrowheads="1"/>
          </p:cNvSpPr>
          <p:nvPr/>
        </p:nvSpPr>
        <p:spPr bwMode="auto">
          <a:xfrm>
            <a:off x="609600" y="3719513"/>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5713" name="Text Box 129"/>
          <p:cNvSpPr txBox="1">
            <a:spLocks noChangeArrowheads="1"/>
          </p:cNvSpPr>
          <p:nvPr/>
        </p:nvSpPr>
        <p:spPr bwMode="auto">
          <a:xfrm>
            <a:off x="1981200" y="3719513"/>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5714" name="Text Box 130"/>
          <p:cNvSpPr txBox="1">
            <a:spLocks noChangeArrowheads="1"/>
          </p:cNvSpPr>
          <p:nvPr/>
        </p:nvSpPr>
        <p:spPr bwMode="auto">
          <a:xfrm>
            <a:off x="2533650" y="3719513"/>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5716" name="Text Box 132"/>
          <p:cNvSpPr txBox="1">
            <a:spLocks noChangeArrowheads="1"/>
          </p:cNvSpPr>
          <p:nvPr/>
        </p:nvSpPr>
        <p:spPr bwMode="auto">
          <a:xfrm>
            <a:off x="3527425" y="2376488"/>
            <a:ext cx="296863"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3200" b="1" i="1">
                <a:solidFill>
                  <a:srgbClr val="FF3300"/>
                </a:solidFill>
                <a:latin typeface="Times New Roman" panose="02020603050405020304" pitchFamily="18" charset="0"/>
                <a:ea typeface="宋体" panose="02010600030101010101" pitchFamily="2" charset="-122"/>
              </a:rPr>
              <a:t>i</a:t>
            </a:r>
            <a:endParaRPr kumimoji="1" lang="en-US" altLang="zh-CN" sz="32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5717" name="AutoShape 133" descr="再生纸"/>
          <p:cNvSpPr>
            <a:spLocks noChangeArrowheads="1"/>
          </p:cNvSpPr>
          <p:nvPr/>
        </p:nvSpPr>
        <p:spPr bwMode="auto">
          <a:xfrm>
            <a:off x="3916363" y="2420888"/>
            <a:ext cx="914400" cy="457200"/>
          </a:xfrm>
          <a:prstGeom prst="rightArrow">
            <a:avLst>
              <a:gd name="adj1" fmla="val 50000"/>
              <a:gd name="adj2" fmla="val 50000"/>
            </a:avLst>
          </a:prstGeom>
          <a:blipFill dpi="0" rotWithShape="1">
            <a:blip r:embed="rId3"/>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195718" name="Oval 134"/>
          <p:cNvSpPr>
            <a:spLocks noChangeArrowheads="1"/>
          </p:cNvSpPr>
          <p:nvPr/>
        </p:nvSpPr>
        <p:spPr bwMode="auto">
          <a:xfrm>
            <a:off x="6629400" y="2409825"/>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5719" name="Oval 135"/>
          <p:cNvSpPr>
            <a:spLocks noChangeArrowheads="1"/>
          </p:cNvSpPr>
          <p:nvPr/>
        </p:nvSpPr>
        <p:spPr bwMode="auto">
          <a:xfrm>
            <a:off x="5943600" y="3248025"/>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5720" name="Oval 136"/>
          <p:cNvSpPr>
            <a:spLocks noChangeArrowheads="1"/>
          </p:cNvSpPr>
          <p:nvPr/>
        </p:nvSpPr>
        <p:spPr bwMode="auto">
          <a:xfrm>
            <a:off x="5181600" y="4162425"/>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4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5721" name="Oval 137"/>
          <p:cNvSpPr>
            <a:spLocks noChangeArrowheads="1"/>
          </p:cNvSpPr>
          <p:nvPr/>
        </p:nvSpPr>
        <p:spPr bwMode="auto">
          <a:xfrm>
            <a:off x="6248400" y="4162425"/>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5722" name="Oval 138"/>
          <p:cNvSpPr>
            <a:spLocks noChangeArrowheads="1"/>
          </p:cNvSpPr>
          <p:nvPr/>
        </p:nvSpPr>
        <p:spPr bwMode="auto">
          <a:xfrm>
            <a:off x="7391400" y="3248025"/>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5723" name="Oval 139"/>
          <p:cNvSpPr>
            <a:spLocks noChangeArrowheads="1"/>
          </p:cNvSpPr>
          <p:nvPr/>
        </p:nvSpPr>
        <p:spPr bwMode="auto">
          <a:xfrm>
            <a:off x="7086600" y="4162425"/>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5724" name="Text Box 140"/>
          <p:cNvSpPr txBox="1">
            <a:spLocks noChangeArrowheads="1"/>
          </p:cNvSpPr>
          <p:nvPr/>
        </p:nvSpPr>
        <p:spPr bwMode="auto">
          <a:xfrm>
            <a:off x="6496050" y="2028825"/>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5725" name="Text Box 141"/>
          <p:cNvSpPr txBox="1">
            <a:spLocks noChangeArrowheads="1"/>
          </p:cNvSpPr>
          <p:nvPr/>
        </p:nvSpPr>
        <p:spPr bwMode="auto">
          <a:xfrm>
            <a:off x="7867650" y="3019425"/>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5726" name="Text Box 142"/>
          <p:cNvSpPr txBox="1">
            <a:spLocks noChangeArrowheads="1"/>
          </p:cNvSpPr>
          <p:nvPr/>
        </p:nvSpPr>
        <p:spPr bwMode="auto">
          <a:xfrm>
            <a:off x="6953250" y="3781425"/>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5727" name="Text Box 143"/>
          <p:cNvSpPr txBox="1">
            <a:spLocks noChangeArrowheads="1"/>
          </p:cNvSpPr>
          <p:nvPr/>
        </p:nvSpPr>
        <p:spPr bwMode="auto">
          <a:xfrm>
            <a:off x="6553200" y="3781425"/>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5728" name="Text Box 144"/>
          <p:cNvSpPr txBox="1">
            <a:spLocks noChangeArrowheads="1"/>
          </p:cNvSpPr>
          <p:nvPr/>
        </p:nvSpPr>
        <p:spPr bwMode="auto">
          <a:xfrm>
            <a:off x="5048250" y="3781425"/>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5729" name="Text Box 145"/>
          <p:cNvSpPr txBox="1">
            <a:spLocks noChangeArrowheads="1"/>
          </p:cNvSpPr>
          <p:nvPr/>
        </p:nvSpPr>
        <p:spPr bwMode="auto">
          <a:xfrm>
            <a:off x="5715000" y="2881313"/>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5730" name="AutoShape 146" descr="再生纸"/>
          <p:cNvSpPr>
            <a:spLocks noChangeArrowheads="1"/>
          </p:cNvSpPr>
          <p:nvPr/>
        </p:nvSpPr>
        <p:spPr bwMode="auto">
          <a:xfrm>
            <a:off x="7956550" y="2420888"/>
            <a:ext cx="914400" cy="457200"/>
          </a:xfrm>
          <a:prstGeom prst="rightArrow">
            <a:avLst>
              <a:gd name="adj1" fmla="val 50000"/>
              <a:gd name="adj2" fmla="val 50000"/>
            </a:avLst>
          </a:prstGeom>
          <a:blipFill dpi="0" rotWithShape="1">
            <a:blip r:embed="rId3"/>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195731" name="Text Box 147"/>
          <p:cNvSpPr txBox="1">
            <a:spLocks noChangeArrowheads="1"/>
          </p:cNvSpPr>
          <p:nvPr/>
        </p:nvSpPr>
        <p:spPr bwMode="auto">
          <a:xfrm>
            <a:off x="5951538" y="2363788"/>
            <a:ext cx="296862"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3200" b="1" i="1">
                <a:solidFill>
                  <a:srgbClr val="FF3300"/>
                </a:solidFill>
                <a:latin typeface="Times New Roman" panose="02020603050405020304" pitchFamily="18" charset="0"/>
                <a:ea typeface="宋体" panose="02010600030101010101" pitchFamily="2" charset="-122"/>
              </a:rPr>
              <a:t>i</a:t>
            </a:r>
            <a:endParaRPr kumimoji="1" lang="en-US" altLang="zh-CN" sz="32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5732" name="Line 148"/>
          <p:cNvSpPr>
            <a:spLocks noChangeShapeType="1"/>
          </p:cNvSpPr>
          <p:nvPr/>
        </p:nvSpPr>
        <p:spPr bwMode="auto">
          <a:xfrm>
            <a:off x="6096000" y="2867025"/>
            <a:ext cx="76200" cy="3810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733" name="Rectangle 149" descr="永恒"/>
          <p:cNvSpPr>
            <a:spLocks noChangeArrowheads="1"/>
          </p:cNvSpPr>
          <p:nvPr/>
        </p:nvSpPr>
        <p:spPr bwMode="auto">
          <a:xfrm>
            <a:off x="685800" y="5305425"/>
            <a:ext cx="3276600" cy="533400"/>
          </a:xfrm>
          <a:prstGeom prst="rect">
            <a:avLst/>
          </a:prstGeom>
          <a:blipFill dpi="0" rotWithShape="0">
            <a:blip r:embed="rId4"/>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  25  49  25* 16  08</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5734" name="Line 150"/>
          <p:cNvSpPr>
            <a:spLocks noChangeShapeType="1"/>
          </p:cNvSpPr>
          <p:nvPr/>
        </p:nvSpPr>
        <p:spPr bwMode="auto">
          <a:xfrm>
            <a:off x="1219200" y="5305425"/>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735" name="Line 151"/>
          <p:cNvSpPr>
            <a:spLocks noChangeShapeType="1"/>
          </p:cNvSpPr>
          <p:nvPr/>
        </p:nvSpPr>
        <p:spPr bwMode="auto">
          <a:xfrm>
            <a:off x="1752600" y="5305425"/>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736" name="Line 152"/>
          <p:cNvSpPr>
            <a:spLocks noChangeShapeType="1"/>
          </p:cNvSpPr>
          <p:nvPr/>
        </p:nvSpPr>
        <p:spPr bwMode="auto">
          <a:xfrm>
            <a:off x="2286000" y="5305425"/>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737" name="Line 153"/>
          <p:cNvSpPr>
            <a:spLocks noChangeShapeType="1"/>
          </p:cNvSpPr>
          <p:nvPr/>
        </p:nvSpPr>
        <p:spPr bwMode="auto">
          <a:xfrm>
            <a:off x="2895600" y="5305425"/>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738" name="Line 154"/>
          <p:cNvSpPr>
            <a:spLocks noChangeShapeType="1"/>
          </p:cNvSpPr>
          <p:nvPr/>
        </p:nvSpPr>
        <p:spPr bwMode="auto">
          <a:xfrm>
            <a:off x="3429000" y="5305425"/>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739" name="Text Box 155"/>
          <p:cNvSpPr txBox="1">
            <a:spLocks noChangeArrowheads="1"/>
          </p:cNvSpPr>
          <p:nvPr/>
        </p:nvSpPr>
        <p:spPr bwMode="auto">
          <a:xfrm>
            <a:off x="962025" y="5991225"/>
            <a:ext cx="3033713"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2800" b="1">
                <a:solidFill>
                  <a:srgbClr val="0000CC"/>
                </a:solidFill>
                <a:latin typeface="Times New Roman" panose="02020603050405020304" pitchFamily="18" charset="0"/>
                <a:ea typeface="仿宋_GB2312" pitchFamily="49" charset="-122"/>
              </a:rPr>
              <a:t>初始关键码集合</a:t>
            </a:r>
            <a:endParaRPr kumimoji="1" lang="zh-CN" alt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5740" name="Rectangle 156" descr="永恒"/>
          <p:cNvSpPr>
            <a:spLocks noChangeArrowheads="1"/>
          </p:cNvSpPr>
          <p:nvPr/>
        </p:nvSpPr>
        <p:spPr bwMode="auto">
          <a:xfrm>
            <a:off x="5105400" y="5305425"/>
            <a:ext cx="3276600" cy="533400"/>
          </a:xfrm>
          <a:prstGeom prst="rect">
            <a:avLst/>
          </a:prstGeom>
          <a:blipFill dpi="0" rotWithShape="0">
            <a:blip r:embed="rId4"/>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  25  49  25* 16  08</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5741" name="Line 157"/>
          <p:cNvSpPr>
            <a:spLocks noChangeShapeType="1"/>
          </p:cNvSpPr>
          <p:nvPr/>
        </p:nvSpPr>
        <p:spPr bwMode="auto">
          <a:xfrm>
            <a:off x="5638800" y="5305425"/>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742" name="Line 158"/>
          <p:cNvSpPr>
            <a:spLocks noChangeShapeType="1"/>
          </p:cNvSpPr>
          <p:nvPr/>
        </p:nvSpPr>
        <p:spPr bwMode="auto">
          <a:xfrm>
            <a:off x="6172200" y="5305425"/>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743" name="Line 159"/>
          <p:cNvSpPr>
            <a:spLocks noChangeShapeType="1"/>
          </p:cNvSpPr>
          <p:nvPr/>
        </p:nvSpPr>
        <p:spPr bwMode="auto">
          <a:xfrm>
            <a:off x="6705600" y="5305425"/>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744" name="Line 160"/>
          <p:cNvSpPr>
            <a:spLocks noChangeShapeType="1"/>
          </p:cNvSpPr>
          <p:nvPr/>
        </p:nvSpPr>
        <p:spPr bwMode="auto">
          <a:xfrm>
            <a:off x="7315200" y="5305425"/>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745" name="Line 161"/>
          <p:cNvSpPr>
            <a:spLocks noChangeShapeType="1"/>
          </p:cNvSpPr>
          <p:nvPr/>
        </p:nvSpPr>
        <p:spPr bwMode="auto">
          <a:xfrm>
            <a:off x="7848600" y="5305425"/>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746" name="Text Box 162"/>
          <p:cNvSpPr txBox="1">
            <a:spLocks noChangeArrowheads="1"/>
          </p:cNvSpPr>
          <p:nvPr/>
        </p:nvSpPr>
        <p:spPr bwMode="auto">
          <a:xfrm>
            <a:off x="5257800" y="6005513"/>
            <a:ext cx="3490913"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en-US" altLang="zh-CN" sz="2800" b="1" i="1">
                <a:solidFill>
                  <a:srgbClr val="0000CC"/>
                </a:solidFill>
                <a:latin typeface="Times New Roman" panose="02020603050405020304" pitchFamily="18" charset="0"/>
                <a:ea typeface="仿宋_GB2312" pitchFamily="49" charset="-122"/>
              </a:rPr>
              <a:t>i</a:t>
            </a:r>
            <a:r>
              <a:rPr kumimoji="1" lang="en-US" altLang="zh-CN" sz="2800" b="1">
                <a:solidFill>
                  <a:srgbClr val="0000CC"/>
                </a:solidFill>
                <a:latin typeface="Times New Roman" panose="02020603050405020304" pitchFamily="18" charset="0"/>
                <a:ea typeface="仿宋_GB2312" pitchFamily="49" charset="-122"/>
              </a:rPr>
              <a:t> = 2 </a:t>
            </a:r>
            <a:r>
              <a:rPr kumimoji="1" lang="zh-CN" altLang="en-US" sz="2800" b="1">
                <a:solidFill>
                  <a:srgbClr val="0000CC"/>
                </a:solidFill>
                <a:latin typeface="Times New Roman" panose="02020603050405020304" pitchFamily="18" charset="0"/>
                <a:ea typeface="仿宋_GB2312" pitchFamily="49" charset="-122"/>
              </a:rPr>
              <a:t>时的局部调整</a:t>
            </a:r>
            <a:endParaRPr kumimoji="1" lang="zh-CN" alt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5752" name="Freeform 168"/>
          <p:cNvSpPr/>
          <p:nvPr/>
        </p:nvSpPr>
        <p:spPr bwMode="auto">
          <a:xfrm>
            <a:off x="2438400" y="2889250"/>
            <a:ext cx="1741488" cy="2178050"/>
          </a:xfrm>
          <a:custGeom>
            <a:avLst/>
            <a:gdLst>
              <a:gd name="T0" fmla="*/ 462 w 1097"/>
              <a:gd name="T1" fmla="*/ 46 h 1372"/>
              <a:gd name="T2" fmla="*/ 300 w 1097"/>
              <a:gd name="T3" fmla="*/ 88 h 1372"/>
              <a:gd name="T4" fmla="*/ 204 w 1097"/>
              <a:gd name="T5" fmla="*/ 190 h 1372"/>
              <a:gd name="T6" fmla="*/ 192 w 1097"/>
              <a:gd name="T7" fmla="*/ 208 h 1372"/>
              <a:gd name="T8" fmla="*/ 156 w 1097"/>
              <a:gd name="T9" fmla="*/ 232 h 1372"/>
              <a:gd name="T10" fmla="*/ 144 w 1097"/>
              <a:gd name="T11" fmla="*/ 250 h 1372"/>
              <a:gd name="T12" fmla="*/ 138 w 1097"/>
              <a:gd name="T13" fmla="*/ 268 h 1372"/>
              <a:gd name="T14" fmla="*/ 90 w 1097"/>
              <a:gd name="T15" fmla="*/ 364 h 1372"/>
              <a:gd name="T16" fmla="*/ 84 w 1097"/>
              <a:gd name="T17" fmla="*/ 466 h 1372"/>
              <a:gd name="T18" fmla="*/ 72 w 1097"/>
              <a:gd name="T19" fmla="*/ 502 h 1372"/>
              <a:gd name="T20" fmla="*/ 66 w 1097"/>
              <a:gd name="T21" fmla="*/ 592 h 1372"/>
              <a:gd name="T22" fmla="*/ 54 w 1097"/>
              <a:gd name="T23" fmla="*/ 628 h 1372"/>
              <a:gd name="T24" fmla="*/ 48 w 1097"/>
              <a:gd name="T25" fmla="*/ 700 h 1372"/>
              <a:gd name="T26" fmla="*/ 36 w 1097"/>
              <a:gd name="T27" fmla="*/ 736 h 1372"/>
              <a:gd name="T28" fmla="*/ 6 w 1097"/>
              <a:gd name="T29" fmla="*/ 994 h 1372"/>
              <a:gd name="T30" fmla="*/ 0 w 1097"/>
              <a:gd name="T31" fmla="*/ 1060 h 1372"/>
              <a:gd name="T32" fmla="*/ 60 w 1097"/>
              <a:gd name="T33" fmla="*/ 1234 h 1372"/>
              <a:gd name="T34" fmla="*/ 204 w 1097"/>
              <a:gd name="T35" fmla="*/ 1330 h 1372"/>
              <a:gd name="T36" fmla="*/ 264 w 1097"/>
              <a:gd name="T37" fmla="*/ 1354 h 1372"/>
              <a:gd name="T38" fmla="*/ 636 w 1097"/>
              <a:gd name="T39" fmla="*/ 1294 h 1372"/>
              <a:gd name="T40" fmla="*/ 690 w 1097"/>
              <a:gd name="T41" fmla="*/ 1246 h 1372"/>
              <a:gd name="T42" fmla="*/ 744 w 1097"/>
              <a:gd name="T43" fmla="*/ 1216 h 1372"/>
              <a:gd name="T44" fmla="*/ 804 w 1097"/>
              <a:gd name="T45" fmla="*/ 1174 h 1372"/>
              <a:gd name="T46" fmla="*/ 852 w 1097"/>
              <a:gd name="T47" fmla="*/ 1126 h 1372"/>
              <a:gd name="T48" fmla="*/ 942 w 1097"/>
              <a:gd name="T49" fmla="*/ 1024 h 1372"/>
              <a:gd name="T50" fmla="*/ 996 w 1097"/>
              <a:gd name="T51" fmla="*/ 922 h 1372"/>
              <a:gd name="T52" fmla="*/ 1038 w 1097"/>
              <a:gd name="T53" fmla="*/ 814 h 1372"/>
              <a:gd name="T54" fmla="*/ 1044 w 1097"/>
              <a:gd name="T55" fmla="*/ 784 h 1372"/>
              <a:gd name="T56" fmla="*/ 1056 w 1097"/>
              <a:gd name="T57" fmla="*/ 748 h 1372"/>
              <a:gd name="T58" fmla="*/ 1026 w 1097"/>
              <a:gd name="T59" fmla="*/ 460 h 1372"/>
              <a:gd name="T60" fmla="*/ 954 w 1097"/>
              <a:gd name="T61" fmla="*/ 352 h 1372"/>
              <a:gd name="T62" fmla="*/ 900 w 1097"/>
              <a:gd name="T63" fmla="*/ 256 h 1372"/>
              <a:gd name="T64" fmla="*/ 858 w 1097"/>
              <a:gd name="T65" fmla="*/ 100 h 1372"/>
              <a:gd name="T66" fmla="*/ 720 w 1097"/>
              <a:gd name="T67" fmla="*/ 28 h 1372"/>
              <a:gd name="T68" fmla="*/ 414 w 1097"/>
              <a:gd name="T69" fmla="*/ 46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97" h="1372">
                <a:moveTo>
                  <a:pt x="462" y="46"/>
                </a:moveTo>
                <a:cubicBezTo>
                  <a:pt x="400" y="52"/>
                  <a:pt x="357" y="69"/>
                  <a:pt x="300" y="88"/>
                </a:cubicBezTo>
                <a:cubicBezTo>
                  <a:pt x="275" y="126"/>
                  <a:pt x="242" y="164"/>
                  <a:pt x="204" y="190"/>
                </a:cubicBezTo>
                <a:cubicBezTo>
                  <a:pt x="200" y="196"/>
                  <a:pt x="197" y="203"/>
                  <a:pt x="192" y="208"/>
                </a:cubicBezTo>
                <a:cubicBezTo>
                  <a:pt x="181" y="217"/>
                  <a:pt x="156" y="232"/>
                  <a:pt x="156" y="232"/>
                </a:cubicBezTo>
                <a:cubicBezTo>
                  <a:pt x="152" y="238"/>
                  <a:pt x="147" y="244"/>
                  <a:pt x="144" y="250"/>
                </a:cubicBezTo>
                <a:cubicBezTo>
                  <a:pt x="141" y="256"/>
                  <a:pt x="141" y="262"/>
                  <a:pt x="138" y="268"/>
                </a:cubicBezTo>
                <a:cubicBezTo>
                  <a:pt x="116" y="307"/>
                  <a:pt x="101" y="322"/>
                  <a:pt x="90" y="364"/>
                </a:cubicBezTo>
                <a:cubicBezTo>
                  <a:pt x="88" y="398"/>
                  <a:pt x="88" y="432"/>
                  <a:pt x="84" y="466"/>
                </a:cubicBezTo>
                <a:cubicBezTo>
                  <a:pt x="82" y="479"/>
                  <a:pt x="72" y="502"/>
                  <a:pt x="72" y="502"/>
                </a:cubicBezTo>
                <a:cubicBezTo>
                  <a:pt x="70" y="532"/>
                  <a:pt x="70" y="562"/>
                  <a:pt x="66" y="592"/>
                </a:cubicBezTo>
                <a:cubicBezTo>
                  <a:pt x="64" y="605"/>
                  <a:pt x="54" y="628"/>
                  <a:pt x="54" y="628"/>
                </a:cubicBezTo>
                <a:cubicBezTo>
                  <a:pt x="52" y="652"/>
                  <a:pt x="52" y="676"/>
                  <a:pt x="48" y="700"/>
                </a:cubicBezTo>
                <a:cubicBezTo>
                  <a:pt x="46" y="712"/>
                  <a:pt x="36" y="736"/>
                  <a:pt x="36" y="736"/>
                </a:cubicBezTo>
                <a:cubicBezTo>
                  <a:pt x="31" y="795"/>
                  <a:pt x="31" y="957"/>
                  <a:pt x="6" y="994"/>
                </a:cubicBezTo>
                <a:cubicBezTo>
                  <a:pt x="4" y="1016"/>
                  <a:pt x="0" y="1038"/>
                  <a:pt x="0" y="1060"/>
                </a:cubicBezTo>
                <a:cubicBezTo>
                  <a:pt x="0" y="1099"/>
                  <a:pt x="13" y="1218"/>
                  <a:pt x="60" y="1234"/>
                </a:cubicBezTo>
                <a:cubicBezTo>
                  <a:pt x="102" y="1276"/>
                  <a:pt x="155" y="1299"/>
                  <a:pt x="204" y="1330"/>
                </a:cubicBezTo>
                <a:cubicBezTo>
                  <a:pt x="222" y="1341"/>
                  <a:pt x="264" y="1354"/>
                  <a:pt x="264" y="1354"/>
                </a:cubicBezTo>
                <a:cubicBezTo>
                  <a:pt x="485" y="1349"/>
                  <a:pt x="496" y="1372"/>
                  <a:pt x="636" y="1294"/>
                </a:cubicBezTo>
                <a:cubicBezTo>
                  <a:pt x="732" y="1241"/>
                  <a:pt x="628" y="1298"/>
                  <a:pt x="690" y="1246"/>
                </a:cubicBezTo>
                <a:cubicBezTo>
                  <a:pt x="706" y="1233"/>
                  <a:pt x="728" y="1228"/>
                  <a:pt x="744" y="1216"/>
                </a:cubicBezTo>
                <a:cubicBezTo>
                  <a:pt x="764" y="1201"/>
                  <a:pt x="804" y="1174"/>
                  <a:pt x="804" y="1174"/>
                </a:cubicBezTo>
                <a:cubicBezTo>
                  <a:pt x="818" y="1153"/>
                  <a:pt x="836" y="1145"/>
                  <a:pt x="852" y="1126"/>
                </a:cubicBezTo>
                <a:cubicBezTo>
                  <a:pt x="882" y="1090"/>
                  <a:pt x="902" y="1051"/>
                  <a:pt x="942" y="1024"/>
                </a:cubicBezTo>
                <a:cubicBezTo>
                  <a:pt x="960" y="989"/>
                  <a:pt x="973" y="953"/>
                  <a:pt x="996" y="922"/>
                </a:cubicBezTo>
                <a:cubicBezTo>
                  <a:pt x="1008" y="885"/>
                  <a:pt x="1016" y="847"/>
                  <a:pt x="1038" y="814"/>
                </a:cubicBezTo>
                <a:cubicBezTo>
                  <a:pt x="1040" y="804"/>
                  <a:pt x="1041" y="794"/>
                  <a:pt x="1044" y="784"/>
                </a:cubicBezTo>
                <a:cubicBezTo>
                  <a:pt x="1047" y="772"/>
                  <a:pt x="1056" y="748"/>
                  <a:pt x="1056" y="748"/>
                </a:cubicBezTo>
                <a:cubicBezTo>
                  <a:pt x="1069" y="655"/>
                  <a:pt x="1097" y="531"/>
                  <a:pt x="1026" y="460"/>
                </a:cubicBezTo>
                <a:cubicBezTo>
                  <a:pt x="1016" y="421"/>
                  <a:pt x="989" y="375"/>
                  <a:pt x="954" y="352"/>
                </a:cubicBezTo>
                <a:cubicBezTo>
                  <a:pt x="943" y="319"/>
                  <a:pt x="919" y="285"/>
                  <a:pt x="900" y="256"/>
                </a:cubicBezTo>
                <a:cubicBezTo>
                  <a:pt x="871" y="212"/>
                  <a:pt x="881" y="147"/>
                  <a:pt x="858" y="100"/>
                </a:cubicBezTo>
                <a:cubicBezTo>
                  <a:pt x="833" y="49"/>
                  <a:pt x="770" y="34"/>
                  <a:pt x="720" y="28"/>
                </a:cubicBezTo>
                <a:cubicBezTo>
                  <a:pt x="630" y="30"/>
                  <a:pt x="506" y="0"/>
                  <a:pt x="414" y="46"/>
                </a:cubicBezTo>
              </a:path>
            </a:pathLst>
          </a:custGeom>
          <a:noFill/>
          <a:ln w="28575" cap="flat" cmpd="sng">
            <a:solidFill>
              <a:srgbClr val="33CC33"/>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95754" name="Freeform 170"/>
          <p:cNvSpPr/>
          <p:nvPr/>
        </p:nvSpPr>
        <p:spPr bwMode="auto">
          <a:xfrm>
            <a:off x="4932363" y="2790825"/>
            <a:ext cx="2038350" cy="2151063"/>
          </a:xfrm>
          <a:custGeom>
            <a:avLst/>
            <a:gdLst>
              <a:gd name="T0" fmla="*/ 564 w 1229"/>
              <a:gd name="T1" fmla="*/ 6 h 1314"/>
              <a:gd name="T2" fmla="*/ 486 w 1229"/>
              <a:gd name="T3" fmla="*/ 30 h 1314"/>
              <a:gd name="T4" fmla="*/ 414 w 1229"/>
              <a:gd name="T5" fmla="*/ 66 h 1314"/>
              <a:gd name="T6" fmla="*/ 378 w 1229"/>
              <a:gd name="T7" fmla="*/ 90 h 1314"/>
              <a:gd name="T8" fmla="*/ 360 w 1229"/>
              <a:gd name="T9" fmla="*/ 102 h 1314"/>
              <a:gd name="T10" fmla="*/ 312 w 1229"/>
              <a:gd name="T11" fmla="*/ 144 h 1314"/>
              <a:gd name="T12" fmla="*/ 264 w 1229"/>
              <a:gd name="T13" fmla="*/ 192 h 1314"/>
              <a:gd name="T14" fmla="*/ 222 w 1229"/>
              <a:gd name="T15" fmla="*/ 240 h 1314"/>
              <a:gd name="T16" fmla="*/ 174 w 1229"/>
              <a:gd name="T17" fmla="*/ 318 h 1314"/>
              <a:gd name="T18" fmla="*/ 108 w 1229"/>
              <a:gd name="T19" fmla="*/ 426 h 1314"/>
              <a:gd name="T20" fmla="*/ 66 w 1229"/>
              <a:gd name="T21" fmla="*/ 492 h 1314"/>
              <a:gd name="T22" fmla="*/ 60 w 1229"/>
              <a:gd name="T23" fmla="*/ 510 h 1314"/>
              <a:gd name="T24" fmla="*/ 48 w 1229"/>
              <a:gd name="T25" fmla="*/ 534 h 1314"/>
              <a:gd name="T26" fmla="*/ 12 w 1229"/>
              <a:gd name="T27" fmla="*/ 630 h 1314"/>
              <a:gd name="T28" fmla="*/ 0 w 1229"/>
              <a:gd name="T29" fmla="*/ 702 h 1314"/>
              <a:gd name="T30" fmla="*/ 6 w 1229"/>
              <a:gd name="T31" fmla="*/ 936 h 1314"/>
              <a:gd name="T32" fmla="*/ 114 w 1229"/>
              <a:gd name="T33" fmla="*/ 1170 h 1314"/>
              <a:gd name="T34" fmla="*/ 234 w 1229"/>
              <a:gd name="T35" fmla="*/ 1224 h 1314"/>
              <a:gd name="T36" fmla="*/ 312 w 1229"/>
              <a:gd name="T37" fmla="*/ 1272 h 1314"/>
              <a:gd name="T38" fmla="*/ 456 w 1229"/>
              <a:gd name="T39" fmla="*/ 1314 h 1314"/>
              <a:gd name="T40" fmla="*/ 726 w 1229"/>
              <a:gd name="T41" fmla="*/ 1308 h 1314"/>
              <a:gd name="T42" fmla="*/ 852 w 1229"/>
              <a:gd name="T43" fmla="*/ 1284 h 1314"/>
              <a:gd name="T44" fmla="*/ 1008 w 1229"/>
              <a:gd name="T45" fmla="*/ 1242 h 1314"/>
              <a:gd name="T46" fmla="*/ 1098 w 1229"/>
              <a:gd name="T47" fmla="*/ 1218 h 1314"/>
              <a:gd name="T48" fmla="*/ 1152 w 1229"/>
              <a:gd name="T49" fmla="*/ 1152 h 1314"/>
              <a:gd name="T50" fmla="*/ 1170 w 1229"/>
              <a:gd name="T51" fmla="*/ 1098 h 1314"/>
              <a:gd name="T52" fmla="*/ 1176 w 1229"/>
              <a:gd name="T53" fmla="*/ 1080 h 1314"/>
              <a:gd name="T54" fmla="*/ 1200 w 1229"/>
              <a:gd name="T55" fmla="*/ 738 h 1314"/>
              <a:gd name="T56" fmla="*/ 1134 w 1229"/>
              <a:gd name="T57" fmla="*/ 390 h 1314"/>
              <a:gd name="T58" fmla="*/ 1092 w 1229"/>
              <a:gd name="T59" fmla="*/ 342 h 1314"/>
              <a:gd name="T60" fmla="*/ 954 w 1229"/>
              <a:gd name="T61" fmla="*/ 168 h 1314"/>
              <a:gd name="T62" fmla="*/ 906 w 1229"/>
              <a:gd name="T63" fmla="*/ 102 h 1314"/>
              <a:gd name="T64" fmla="*/ 882 w 1229"/>
              <a:gd name="T65" fmla="*/ 72 h 1314"/>
              <a:gd name="T66" fmla="*/ 654 w 1229"/>
              <a:gd name="T67" fmla="*/ 6 h 1314"/>
              <a:gd name="T68" fmla="*/ 564 w 1229"/>
              <a:gd name="T69" fmla="*/ 6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9" h="1314">
                <a:moveTo>
                  <a:pt x="564" y="6"/>
                </a:moveTo>
                <a:cubicBezTo>
                  <a:pt x="534" y="13"/>
                  <a:pt x="518" y="25"/>
                  <a:pt x="486" y="30"/>
                </a:cubicBezTo>
                <a:cubicBezTo>
                  <a:pt x="461" y="40"/>
                  <a:pt x="437" y="52"/>
                  <a:pt x="414" y="66"/>
                </a:cubicBezTo>
                <a:cubicBezTo>
                  <a:pt x="402" y="73"/>
                  <a:pt x="390" y="82"/>
                  <a:pt x="378" y="90"/>
                </a:cubicBezTo>
                <a:cubicBezTo>
                  <a:pt x="372" y="94"/>
                  <a:pt x="360" y="102"/>
                  <a:pt x="360" y="102"/>
                </a:cubicBezTo>
                <a:cubicBezTo>
                  <a:pt x="340" y="132"/>
                  <a:pt x="354" y="116"/>
                  <a:pt x="312" y="144"/>
                </a:cubicBezTo>
                <a:cubicBezTo>
                  <a:pt x="292" y="158"/>
                  <a:pt x="285" y="178"/>
                  <a:pt x="264" y="192"/>
                </a:cubicBezTo>
                <a:cubicBezTo>
                  <a:pt x="251" y="211"/>
                  <a:pt x="232" y="219"/>
                  <a:pt x="222" y="240"/>
                </a:cubicBezTo>
                <a:cubicBezTo>
                  <a:pt x="207" y="270"/>
                  <a:pt x="199" y="293"/>
                  <a:pt x="174" y="318"/>
                </a:cubicBezTo>
                <a:cubicBezTo>
                  <a:pt x="160" y="359"/>
                  <a:pt x="127" y="388"/>
                  <a:pt x="108" y="426"/>
                </a:cubicBezTo>
                <a:cubicBezTo>
                  <a:pt x="80" y="482"/>
                  <a:pt x="97" y="461"/>
                  <a:pt x="66" y="492"/>
                </a:cubicBezTo>
                <a:cubicBezTo>
                  <a:pt x="64" y="498"/>
                  <a:pt x="62" y="504"/>
                  <a:pt x="60" y="510"/>
                </a:cubicBezTo>
                <a:cubicBezTo>
                  <a:pt x="56" y="518"/>
                  <a:pt x="51" y="526"/>
                  <a:pt x="48" y="534"/>
                </a:cubicBezTo>
                <a:cubicBezTo>
                  <a:pt x="36" y="567"/>
                  <a:pt x="32" y="600"/>
                  <a:pt x="12" y="630"/>
                </a:cubicBezTo>
                <a:cubicBezTo>
                  <a:pt x="9" y="654"/>
                  <a:pt x="0" y="678"/>
                  <a:pt x="0" y="702"/>
                </a:cubicBezTo>
                <a:cubicBezTo>
                  <a:pt x="0" y="780"/>
                  <a:pt x="3" y="858"/>
                  <a:pt x="6" y="936"/>
                </a:cubicBezTo>
                <a:cubicBezTo>
                  <a:pt x="9" y="1015"/>
                  <a:pt x="14" y="1145"/>
                  <a:pt x="114" y="1170"/>
                </a:cubicBezTo>
                <a:cubicBezTo>
                  <a:pt x="151" y="1198"/>
                  <a:pt x="191" y="1208"/>
                  <a:pt x="234" y="1224"/>
                </a:cubicBezTo>
                <a:cubicBezTo>
                  <a:pt x="264" y="1235"/>
                  <a:pt x="282" y="1261"/>
                  <a:pt x="312" y="1272"/>
                </a:cubicBezTo>
                <a:cubicBezTo>
                  <a:pt x="359" y="1290"/>
                  <a:pt x="409" y="1298"/>
                  <a:pt x="456" y="1314"/>
                </a:cubicBezTo>
                <a:cubicBezTo>
                  <a:pt x="546" y="1312"/>
                  <a:pt x="636" y="1313"/>
                  <a:pt x="726" y="1308"/>
                </a:cubicBezTo>
                <a:cubicBezTo>
                  <a:pt x="763" y="1306"/>
                  <a:pt x="815" y="1288"/>
                  <a:pt x="852" y="1284"/>
                </a:cubicBezTo>
                <a:cubicBezTo>
                  <a:pt x="906" y="1266"/>
                  <a:pt x="951" y="1249"/>
                  <a:pt x="1008" y="1242"/>
                </a:cubicBezTo>
                <a:cubicBezTo>
                  <a:pt x="1038" y="1232"/>
                  <a:pt x="1068" y="1228"/>
                  <a:pt x="1098" y="1218"/>
                </a:cubicBezTo>
                <a:cubicBezTo>
                  <a:pt x="1115" y="1192"/>
                  <a:pt x="1134" y="1180"/>
                  <a:pt x="1152" y="1152"/>
                </a:cubicBezTo>
                <a:cubicBezTo>
                  <a:pt x="1163" y="1136"/>
                  <a:pt x="1164" y="1116"/>
                  <a:pt x="1170" y="1098"/>
                </a:cubicBezTo>
                <a:cubicBezTo>
                  <a:pt x="1172" y="1092"/>
                  <a:pt x="1176" y="1080"/>
                  <a:pt x="1176" y="1080"/>
                </a:cubicBezTo>
                <a:cubicBezTo>
                  <a:pt x="1180" y="964"/>
                  <a:pt x="1190" y="853"/>
                  <a:pt x="1200" y="738"/>
                </a:cubicBezTo>
                <a:cubicBezTo>
                  <a:pt x="1195" y="516"/>
                  <a:pt x="1229" y="512"/>
                  <a:pt x="1134" y="390"/>
                </a:cubicBezTo>
                <a:cubicBezTo>
                  <a:pt x="1096" y="342"/>
                  <a:pt x="1127" y="365"/>
                  <a:pt x="1092" y="342"/>
                </a:cubicBezTo>
                <a:cubicBezTo>
                  <a:pt x="1056" y="288"/>
                  <a:pt x="1008" y="204"/>
                  <a:pt x="954" y="168"/>
                </a:cubicBezTo>
                <a:cubicBezTo>
                  <a:pt x="944" y="139"/>
                  <a:pt x="931" y="119"/>
                  <a:pt x="906" y="102"/>
                </a:cubicBezTo>
                <a:cubicBezTo>
                  <a:pt x="894" y="67"/>
                  <a:pt x="909" y="99"/>
                  <a:pt x="882" y="72"/>
                </a:cubicBezTo>
                <a:cubicBezTo>
                  <a:pt x="810" y="0"/>
                  <a:pt x="774" y="9"/>
                  <a:pt x="654" y="6"/>
                </a:cubicBezTo>
                <a:cubicBezTo>
                  <a:pt x="624" y="5"/>
                  <a:pt x="594" y="6"/>
                  <a:pt x="564" y="6"/>
                </a:cubicBezTo>
                <a:close/>
              </a:path>
            </a:pathLst>
          </a:custGeom>
          <a:noFill/>
          <a:ln w="28575" cap="flat" cmpd="sng">
            <a:solidFill>
              <a:srgbClr val="33CC33"/>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95715" name="Line 131"/>
          <p:cNvSpPr>
            <a:spLocks noChangeShapeType="1"/>
          </p:cNvSpPr>
          <p:nvPr/>
        </p:nvSpPr>
        <p:spPr bwMode="auto">
          <a:xfrm flipH="1">
            <a:off x="3352800" y="2867025"/>
            <a:ext cx="228600" cy="3810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5752"/>
                                        </p:tgtEl>
                                        <p:attrNameLst>
                                          <p:attrName>style.visibility</p:attrName>
                                        </p:attrNameLst>
                                      </p:cBhvr>
                                      <p:to>
                                        <p:strVal val="visible"/>
                                      </p:to>
                                    </p:set>
                                    <p:animEffect transition="in" filter="barn(inVertical)">
                                      <p:cBhvr>
                                        <p:cTn id="7" dur="500"/>
                                        <p:tgtEl>
                                          <p:spTgt spid="19575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5716"/>
                                        </p:tgtEl>
                                        <p:attrNameLst>
                                          <p:attrName>style.visibility</p:attrName>
                                        </p:attrNameLst>
                                      </p:cBhvr>
                                      <p:to>
                                        <p:strVal val="visible"/>
                                      </p:to>
                                    </p:set>
                                    <p:animEffect transition="in" filter="barn(inVertical)">
                                      <p:cBhvr>
                                        <p:cTn id="10" dur="500"/>
                                        <p:tgtEl>
                                          <p:spTgt spid="19571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95715"/>
                                        </p:tgtEl>
                                        <p:attrNameLst>
                                          <p:attrName>style.visibility</p:attrName>
                                        </p:attrNameLst>
                                      </p:cBhvr>
                                      <p:to>
                                        <p:strVal val="visible"/>
                                      </p:to>
                                    </p:set>
                                    <p:animEffect transition="in" filter="barn(inVertical)">
                                      <p:cBhvr>
                                        <p:cTn id="13" dur="500"/>
                                        <p:tgtEl>
                                          <p:spTgt spid="19571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95694"/>
                                        </p:tgtEl>
                                        <p:attrNameLst>
                                          <p:attrName>style.visibility</p:attrName>
                                        </p:attrNameLst>
                                      </p:cBhvr>
                                      <p:to>
                                        <p:strVal val="visible"/>
                                      </p:to>
                                    </p:set>
                                    <p:animEffect transition="in" filter="barn(inVertical)">
                                      <p:cBhvr>
                                        <p:cTn id="18" dur="500"/>
                                        <p:tgtEl>
                                          <p:spTgt spid="195694"/>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95717"/>
                                        </p:tgtEl>
                                        <p:attrNameLst>
                                          <p:attrName>style.visibility</p:attrName>
                                        </p:attrNameLst>
                                      </p:cBhvr>
                                      <p:to>
                                        <p:strVal val="visible"/>
                                      </p:to>
                                    </p:set>
                                    <p:animEffect transition="in" filter="barn(inVertical)">
                                      <p:cBhvr>
                                        <p:cTn id="21" dur="500"/>
                                        <p:tgtEl>
                                          <p:spTgt spid="195717"/>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95695"/>
                                        </p:tgtEl>
                                        <p:attrNameLst>
                                          <p:attrName>style.visibility</p:attrName>
                                        </p:attrNameLst>
                                      </p:cBhvr>
                                      <p:to>
                                        <p:strVal val="visible"/>
                                      </p:to>
                                    </p:set>
                                    <p:animEffect transition="in" filter="barn(inVertical)">
                                      <p:cBhvr>
                                        <p:cTn id="24" dur="500"/>
                                        <p:tgtEl>
                                          <p:spTgt spid="195695"/>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95696"/>
                                        </p:tgtEl>
                                        <p:attrNameLst>
                                          <p:attrName>style.visibility</p:attrName>
                                        </p:attrNameLst>
                                      </p:cBhvr>
                                      <p:to>
                                        <p:strVal val="visible"/>
                                      </p:to>
                                    </p:set>
                                    <p:animEffect transition="in" filter="barn(inVertical)">
                                      <p:cBhvr>
                                        <p:cTn id="27" dur="500"/>
                                        <p:tgtEl>
                                          <p:spTgt spid="195696"/>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95697"/>
                                        </p:tgtEl>
                                        <p:attrNameLst>
                                          <p:attrName>style.visibility</p:attrName>
                                        </p:attrNameLst>
                                      </p:cBhvr>
                                      <p:to>
                                        <p:strVal val="visible"/>
                                      </p:to>
                                    </p:set>
                                    <p:animEffect transition="in" filter="barn(inVertical)">
                                      <p:cBhvr>
                                        <p:cTn id="30" dur="500"/>
                                        <p:tgtEl>
                                          <p:spTgt spid="195697"/>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95718"/>
                                        </p:tgtEl>
                                        <p:attrNameLst>
                                          <p:attrName>style.visibility</p:attrName>
                                        </p:attrNameLst>
                                      </p:cBhvr>
                                      <p:to>
                                        <p:strVal val="visible"/>
                                      </p:to>
                                    </p:set>
                                    <p:animEffect transition="in" filter="barn(inVertical)">
                                      <p:cBhvr>
                                        <p:cTn id="33" dur="500"/>
                                        <p:tgtEl>
                                          <p:spTgt spid="19571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95719"/>
                                        </p:tgtEl>
                                        <p:attrNameLst>
                                          <p:attrName>style.visibility</p:attrName>
                                        </p:attrNameLst>
                                      </p:cBhvr>
                                      <p:to>
                                        <p:strVal val="visible"/>
                                      </p:to>
                                    </p:set>
                                    <p:animEffect transition="in" filter="barn(inVertical)">
                                      <p:cBhvr>
                                        <p:cTn id="36" dur="500"/>
                                        <p:tgtEl>
                                          <p:spTgt spid="195719"/>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95720"/>
                                        </p:tgtEl>
                                        <p:attrNameLst>
                                          <p:attrName>style.visibility</p:attrName>
                                        </p:attrNameLst>
                                      </p:cBhvr>
                                      <p:to>
                                        <p:strVal val="visible"/>
                                      </p:to>
                                    </p:set>
                                    <p:animEffect transition="in" filter="barn(inVertical)">
                                      <p:cBhvr>
                                        <p:cTn id="39" dur="500"/>
                                        <p:tgtEl>
                                          <p:spTgt spid="195720"/>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95721"/>
                                        </p:tgtEl>
                                        <p:attrNameLst>
                                          <p:attrName>style.visibility</p:attrName>
                                        </p:attrNameLst>
                                      </p:cBhvr>
                                      <p:to>
                                        <p:strVal val="visible"/>
                                      </p:to>
                                    </p:set>
                                    <p:animEffect transition="in" filter="barn(inVertical)">
                                      <p:cBhvr>
                                        <p:cTn id="42" dur="500"/>
                                        <p:tgtEl>
                                          <p:spTgt spid="195721"/>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95722"/>
                                        </p:tgtEl>
                                        <p:attrNameLst>
                                          <p:attrName>style.visibility</p:attrName>
                                        </p:attrNameLst>
                                      </p:cBhvr>
                                      <p:to>
                                        <p:strVal val="visible"/>
                                      </p:to>
                                    </p:set>
                                    <p:animEffect transition="in" filter="barn(inVertical)">
                                      <p:cBhvr>
                                        <p:cTn id="45" dur="500"/>
                                        <p:tgtEl>
                                          <p:spTgt spid="195722"/>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95723"/>
                                        </p:tgtEl>
                                        <p:attrNameLst>
                                          <p:attrName>style.visibility</p:attrName>
                                        </p:attrNameLst>
                                      </p:cBhvr>
                                      <p:to>
                                        <p:strVal val="visible"/>
                                      </p:to>
                                    </p:set>
                                    <p:animEffect transition="in" filter="barn(inVertical)">
                                      <p:cBhvr>
                                        <p:cTn id="48" dur="500"/>
                                        <p:tgtEl>
                                          <p:spTgt spid="195723"/>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95724"/>
                                        </p:tgtEl>
                                        <p:attrNameLst>
                                          <p:attrName>style.visibility</p:attrName>
                                        </p:attrNameLst>
                                      </p:cBhvr>
                                      <p:to>
                                        <p:strVal val="visible"/>
                                      </p:to>
                                    </p:set>
                                    <p:animEffect transition="in" filter="barn(inVertical)">
                                      <p:cBhvr>
                                        <p:cTn id="51" dur="500"/>
                                        <p:tgtEl>
                                          <p:spTgt spid="195724"/>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95725"/>
                                        </p:tgtEl>
                                        <p:attrNameLst>
                                          <p:attrName>style.visibility</p:attrName>
                                        </p:attrNameLst>
                                      </p:cBhvr>
                                      <p:to>
                                        <p:strVal val="visible"/>
                                      </p:to>
                                    </p:set>
                                    <p:animEffect transition="in" filter="barn(inVertical)">
                                      <p:cBhvr>
                                        <p:cTn id="54" dur="500"/>
                                        <p:tgtEl>
                                          <p:spTgt spid="195725"/>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195726"/>
                                        </p:tgtEl>
                                        <p:attrNameLst>
                                          <p:attrName>style.visibility</p:attrName>
                                        </p:attrNameLst>
                                      </p:cBhvr>
                                      <p:to>
                                        <p:strVal val="visible"/>
                                      </p:to>
                                    </p:set>
                                    <p:animEffect transition="in" filter="barn(inVertical)">
                                      <p:cBhvr>
                                        <p:cTn id="57" dur="500"/>
                                        <p:tgtEl>
                                          <p:spTgt spid="195726"/>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95727"/>
                                        </p:tgtEl>
                                        <p:attrNameLst>
                                          <p:attrName>style.visibility</p:attrName>
                                        </p:attrNameLst>
                                      </p:cBhvr>
                                      <p:to>
                                        <p:strVal val="visible"/>
                                      </p:to>
                                    </p:set>
                                    <p:animEffect transition="in" filter="barn(inVertical)">
                                      <p:cBhvr>
                                        <p:cTn id="60" dur="500"/>
                                        <p:tgtEl>
                                          <p:spTgt spid="195727"/>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195728"/>
                                        </p:tgtEl>
                                        <p:attrNameLst>
                                          <p:attrName>style.visibility</p:attrName>
                                        </p:attrNameLst>
                                      </p:cBhvr>
                                      <p:to>
                                        <p:strVal val="visible"/>
                                      </p:to>
                                    </p:set>
                                    <p:animEffect transition="in" filter="barn(inVertical)">
                                      <p:cBhvr>
                                        <p:cTn id="63" dur="500"/>
                                        <p:tgtEl>
                                          <p:spTgt spid="195728"/>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195729"/>
                                        </p:tgtEl>
                                        <p:attrNameLst>
                                          <p:attrName>style.visibility</p:attrName>
                                        </p:attrNameLst>
                                      </p:cBhvr>
                                      <p:to>
                                        <p:strVal val="visible"/>
                                      </p:to>
                                    </p:set>
                                    <p:animEffect transition="in" filter="barn(inVertical)">
                                      <p:cBhvr>
                                        <p:cTn id="66" dur="500"/>
                                        <p:tgtEl>
                                          <p:spTgt spid="195729"/>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195740"/>
                                        </p:tgtEl>
                                        <p:attrNameLst>
                                          <p:attrName>style.visibility</p:attrName>
                                        </p:attrNameLst>
                                      </p:cBhvr>
                                      <p:to>
                                        <p:strVal val="visible"/>
                                      </p:to>
                                    </p:set>
                                    <p:animEffect transition="in" filter="barn(inVertical)">
                                      <p:cBhvr>
                                        <p:cTn id="69" dur="500"/>
                                        <p:tgtEl>
                                          <p:spTgt spid="195740"/>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195741"/>
                                        </p:tgtEl>
                                        <p:attrNameLst>
                                          <p:attrName>style.visibility</p:attrName>
                                        </p:attrNameLst>
                                      </p:cBhvr>
                                      <p:to>
                                        <p:strVal val="visible"/>
                                      </p:to>
                                    </p:set>
                                    <p:animEffect transition="in" filter="barn(inVertical)">
                                      <p:cBhvr>
                                        <p:cTn id="72" dur="500"/>
                                        <p:tgtEl>
                                          <p:spTgt spid="195741"/>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195742"/>
                                        </p:tgtEl>
                                        <p:attrNameLst>
                                          <p:attrName>style.visibility</p:attrName>
                                        </p:attrNameLst>
                                      </p:cBhvr>
                                      <p:to>
                                        <p:strVal val="visible"/>
                                      </p:to>
                                    </p:set>
                                    <p:animEffect transition="in" filter="barn(inVertical)">
                                      <p:cBhvr>
                                        <p:cTn id="75" dur="500"/>
                                        <p:tgtEl>
                                          <p:spTgt spid="195742"/>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195743"/>
                                        </p:tgtEl>
                                        <p:attrNameLst>
                                          <p:attrName>style.visibility</p:attrName>
                                        </p:attrNameLst>
                                      </p:cBhvr>
                                      <p:to>
                                        <p:strVal val="visible"/>
                                      </p:to>
                                    </p:set>
                                    <p:animEffect transition="in" filter="barn(inVertical)">
                                      <p:cBhvr>
                                        <p:cTn id="78" dur="500"/>
                                        <p:tgtEl>
                                          <p:spTgt spid="195743"/>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195744"/>
                                        </p:tgtEl>
                                        <p:attrNameLst>
                                          <p:attrName>style.visibility</p:attrName>
                                        </p:attrNameLst>
                                      </p:cBhvr>
                                      <p:to>
                                        <p:strVal val="visible"/>
                                      </p:to>
                                    </p:set>
                                    <p:animEffect transition="in" filter="barn(inVertical)">
                                      <p:cBhvr>
                                        <p:cTn id="81" dur="500"/>
                                        <p:tgtEl>
                                          <p:spTgt spid="195744"/>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195745"/>
                                        </p:tgtEl>
                                        <p:attrNameLst>
                                          <p:attrName>style.visibility</p:attrName>
                                        </p:attrNameLst>
                                      </p:cBhvr>
                                      <p:to>
                                        <p:strVal val="visible"/>
                                      </p:to>
                                    </p:set>
                                    <p:animEffect transition="in" filter="barn(inVertical)">
                                      <p:cBhvr>
                                        <p:cTn id="84" dur="500"/>
                                        <p:tgtEl>
                                          <p:spTgt spid="195745"/>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195746"/>
                                        </p:tgtEl>
                                        <p:attrNameLst>
                                          <p:attrName>style.visibility</p:attrName>
                                        </p:attrNameLst>
                                      </p:cBhvr>
                                      <p:to>
                                        <p:strVal val="visible"/>
                                      </p:to>
                                    </p:set>
                                    <p:animEffect transition="in" filter="barn(inVertical)">
                                      <p:cBhvr>
                                        <p:cTn id="87" dur="500"/>
                                        <p:tgtEl>
                                          <p:spTgt spid="195746"/>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195754"/>
                                        </p:tgtEl>
                                        <p:attrNameLst>
                                          <p:attrName>style.visibility</p:attrName>
                                        </p:attrNameLst>
                                      </p:cBhvr>
                                      <p:to>
                                        <p:strVal val="visible"/>
                                      </p:to>
                                    </p:set>
                                    <p:animEffect transition="in" filter="barn(inVertical)">
                                      <p:cBhvr>
                                        <p:cTn id="92" dur="500"/>
                                        <p:tgtEl>
                                          <p:spTgt spid="195754"/>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195731"/>
                                        </p:tgtEl>
                                        <p:attrNameLst>
                                          <p:attrName>style.visibility</p:attrName>
                                        </p:attrNameLst>
                                      </p:cBhvr>
                                      <p:to>
                                        <p:strVal val="visible"/>
                                      </p:to>
                                    </p:set>
                                    <p:animEffect transition="in" filter="barn(inVertical)">
                                      <p:cBhvr>
                                        <p:cTn id="95" dur="500"/>
                                        <p:tgtEl>
                                          <p:spTgt spid="195731"/>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195732"/>
                                        </p:tgtEl>
                                        <p:attrNameLst>
                                          <p:attrName>style.visibility</p:attrName>
                                        </p:attrNameLst>
                                      </p:cBhvr>
                                      <p:to>
                                        <p:strVal val="visible"/>
                                      </p:to>
                                    </p:set>
                                    <p:animEffect transition="in" filter="barn(inVertical)">
                                      <p:cBhvr>
                                        <p:cTn id="98" dur="500"/>
                                        <p:tgtEl>
                                          <p:spTgt spid="195732"/>
                                        </p:tgtEl>
                                      </p:cBhvr>
                                    </p:animEffect>
                                  </p:childTnLst>
                                </p:cTn>
                              </p:par>
                              <p:par>
                                <p:cTn id="99" presetID="16" presetClass="entr" presetSubtype="21" fill="hold" grpId="0" nodeType="withEffect">
                                  <p:stCondLst>
                                    <p:cond delay="0"/>
                                  </p:stCondLst>
                                  <p:childTnLst>
                                    <p:set>
                                      <p:cBhvr>
                                        <p:cTn id="100" dur="1" fill="hold">
                                          <p:stCondLst>
                                            <p:cond delay="0"/>
                                          </p:stCondLst>
                                        </p:cTn>
                                        <p:tgtEl>
                                          <p:spTgt spid="195730"/>
                                        </p:tgtEl>
                                        <p:attrNameLst>
                                          <p:attrName>style.visibility</p:attrName>
                                        </p:attrNameLst>
                                      </p:cBhvr>
                                      <p:to>
                                        <p:strVal val="visible"/>
                                      </p:to>
                                    </p:set>
                                    <p:animEffect transition="in" filter="barn(inVertical)">
                                      <p:cBhvr>
                                        <p:cTn id="101" dur="500"/>
                                        <p:tgtEl>
                                          <p:spTgt spid="195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94" grpId="0" animBg="1"/>
      <p:bldP spid="195695" grpId="0" animBg="1"/>
      <p:bldP spid="195696" grpId="0" animBg="1"/>
      <p:bldP spid="195697" grpId="0" animBg="1"/>
      <p:bldP spid="195716" grpId="0"/>
      <p:bldP spid="195717" grpId="0" animBg="1"/>
      <p:bldP spid="195718" grpId="0" animBg="1"/>
      <p:bldP spid="195719" grpId="0" animBg="1"/>
      <p:bldP spid="195720" grpId="0" animBg="1"/>
      <p:bldP spid="195721" grpId="0" animBg="1"/>
      <p:bldP spid="195722" grpId="0" animBg="1"/>
      <p:bldP spid="195723" grpId="0" animBg="1"/>
      <p:bldP spid="195724" grpId="0"/>
      <p:bldP spid="195725" grpId="0"/>
      <p:bldP spid="195726" grpId="0"/>
      <p:bldP spid="195727" grpId="0"/>
      <p:bldP spid="195728" grpId="0"/>
      <p:bldP spid="195729" grpId="0"/>
      <p:bldP spid="195730" grpId="0" animBg="1"/>
      <p:bldP spid="195731" grpId="0"/>
      <p:bldP spid="195732" grpId="0" animBg="1"/>
      <p:bldP spid="195740" grpId="0" animBg="1"/>
      <p:bldP spid="195741" grpId="0" animBg="1"/>
      <p:bldP spid="195742" grpId="0" animBg="1"/>
      <p:bldP spid="195743" grpId="0" animBg="1"/>
      <p:bldP spid="195744" grpId="0" animBg="1"/>
      <p:bldP spid="195745" grpId="0" animBg="1"/>
      <p:bldP spid="195746" grpId="0"/>
      <p:bldP spid="195752" grpId="0" animBg="1"/>
      <p:bldP spid="195754" grpId="0" animBg="1"/>
      <p:bldP spid="195715"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96717" name="Line 109"/>
          <p:cNvSpPr>
            <a:spLocks noChangeShapeType="1"/>
          </p:cNvSpPr>
          <p:nvPr/>
        </p:nvSpPr>
        <p:spPr bwMode="auto">
          <a:xfrm flipH="1">
            <a:off x="7542213"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718" name="Line 110"/>
          <p:cNvSpPr>
            <a:spLocks noChangeShapeType="1"/>
          </p:cNvSpPr>
          <p:nvPr/>
        </p:nvSpPr>
        <p:spPr bwMode="auto">
          <a:xfrm>
            <a:off x="7161213"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719" name="Line 111"/>
          <p:cNvSpPr>
            <a:spLocks noChangeShapeType="1"/>
          </p:cNvSpPr>
          <p:nvPr/>
        </p:nvSpPr>
        <p:spPr bwMode="auto">
          <a:xfrm>
            <a:off x="6475413"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720" name="Line 112"/>
          <p:cNvSpPr>
            <a:spLocks noChangeShapeType="1"/>
          </p:cNvSpPr>
          <p:nvPr/>
        </p:nvSpPr>
        <p:spPr bwMode="auto">
          <a:xfrm flipH="1">
            <a:off x="5713413"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721" name="Line 113"/>
          <p:cNvSpPr>
            <a:spLocks noChangeShapeType="1"/>
          </p:cNvSpPr>
          <p:nvPr/>
        </p:nvSpPr>
        <p:spPr bwMode="auto">
          <a:xfrm flipH="1">
            <a:off x="3046413"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722" name="Line 114"/>
          <p:cNvSpPr>
            <a:spLocks noChangeShapeType="1"/>
          </p:cNvSpPr>
          <p:nvPr/>
        </p:nvSpPr>
        <p:spPr bwMode="auto">
          <a:xfrm>
            <a:off x="1979613"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723" name="Line 115"/>
          <p:cNvSpPr>
            <a:spLocks noChangeShapeType="1"/>
          </p:cNvSpPr>
          <p:nvPr/>
        </p:nvSpPr>
        <p:spPr bwMode="auto">
          <a:xfrm>
            <a:off x="2817813"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724" name="Line 116"/>
          <p:cNvSpPr>
            <a:spLocks noChangeShapeType="1"/>
          </p:cNvSpPr>
          <p:nvPr/>
        </p:nvSpPr>
        <p:spPr bwMode="auto">
          <a:xfrm flipH="1">
            <a:off x="1217613"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725" name="Oval 117"/>
          <p:cNvSpPr>
            <a:spLocks noChangeArrowheads="1"/>
          </p:cNvSpPr>
          <p:nvPr/>
        </p:nvSpPr>
        <p:spPr bwMode="auto">
          <a:xfrm>
            <a:off x="2360613" y="14478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6726" name="Oval 118"/>
          <p:cNvSpPr>
            <a:spLocks noChangeArrowheads="1"/>
          </p:cNvSpPr>
          <p:nvPr/>
        </p:nvSpPr>
        <p:spPr bwMode="auto">
          <a:xfrm>
            <a:off x="1598613"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6727" name="Oval 119"/>
          <p:cNvSpPr>
            <a:spLocks noChangeArrowheads="1"/>
          </p:cNvSpPr>
          <p:nvPr/>
        </p:nvSpPr>
        <p:spPr bwMode="auto">
          <a:xfrm>
            <a:off x="836613"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4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6728" name="Oval 120"/>
          <p:cNvSpPr>
            <a:spLocks noChangeArrowheads="1"/>
          </p:cNvSpPr>
          <p:nvPr/>
        </p:nvSpPr>
        <p:spPr bwMode="auto">
          <a:xfrm>
            <a:off x="3122613"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6729" name="Oval 121"/>
          <p:cNvSpPr>
            <a:spLocks noChangeArrowheads="1"/>
          </p:cNvSpPr>
          <p:nvPr/>
        </p:nvSpPr>
        <p:spPr bwMode="auto">
          <a:xfrm>
            <a:off x="1903413"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6730" name="Oval 122"/>
          <p:cNvSpPr>
            <a:spLocks noChangeArrowheads="1"/>
          </p:cNvSpPr>
          <p:nvPr/>
        </p:nvSpPr>
        <p:spPr bwMode="auto">
          <a:xfrm>
            <a:off x="2741613"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6731" name="Text Box 123"/>
          <p:cNvSpPr txBox="1">
            <a:spLocks noChangeArrowheads="1"/>
          </p:cNvSpPr>
          <p:nvPr/>
        </p:nvSpPr>
        <p:spPr bwMode="auto">
          <a:xfrm>
            <a:off x="2151063" y="10810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6732" name="Text Box 124"/>
          <p:cNvSpPr txBox="1">
            <a:spLocks noChangeArrowheads="1"/>
          </p:cNvSpPr>
          <p:nvPr/>
        </p:nvSpPr>
        <p:spPr bwMode="auto">
          <a:xfrm>
            <a:off x="1465263" y="1828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6733" name="Text Box 125"/>
          <p:cNvSpPr txBox="1">
            <a:spLocks noChangeArrowheads="1"/>
          </p:cNvSpPr>
          <p:nvPr/>
        </p:nvSpPr>
        <p:spPr bwMode="auto">
          <a:xfrm>
            <a:off x="3598863" y="19812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6734" name="Text Box 126"/>
          <p:cNvSpPr txBox="1">
            <a:spLocks noChangeArrowheads="1"/>
          </p:cNvSpPr>
          <p:nvPr/>
        </p:nvSpPr>
        <p:spPr bwMode="auto">
          <a:xfrm>
            <a:off x="760413"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6735" name="Text Box 127"/>
          <p:cNvSpPr txBox="1">
            <a:spLocks noChangeArrowheads="1"/>
          </p:cNvSpPr>
          <p:nvPr/>
        </p:nvSpPr>
        <p:spPr bwMode="auto">
          <a:xfrm>
            <a:off x="2132013"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6736" name="Text Box 128"/>
          <p:cNvSpPr txBox="1">
            <a:spLocks noChangeArrowheads="1"/>
          </p:cNvSpPr>
          <p:nvPr/>
        </p:nvSpPr>
        <p:spPr bwMode="auto">
          <a:xfrm>
            <a:off x="2684463"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6737" name="Line 129"/>
          <p:cNvSpPr>
            <a:spLocks noChangeShapeType="1"/>
          </p:cNvSpPr>
          <p:nvPr/>
        </p:nvSpPr>
        <p:spPr bwMode="auto">
          <a:xfrm flipH="1">
            <a:off x="2741613" y="1066800"/>
            <a:ext cx="228600" cy="3810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738" name="Text Box 130"/>
          <p:cNvSpPr txBox="1">
            <a:spLocks noChangeArrowheads="1"/>
          </p:cNvSpPr>
          <p:nvPr/>
        </p:nvSpPr>
        <p:spPr bwMode="auto">
          <a:xfrm>
            <a:off x="2894013" y="563563"/>
            <a:ext cx="296862"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3200" b="1" i="1">
                <a:solidFill>
                  <a:srgbClr val="FF3300"/>
                </a:solidFill>
                <a:latin typeface="Times New Roman" panose="02020603050405020304" pitchFamily="18" charset="0"/>
                <a:ea typeface="宋体" panose="02010600030101010101" pitchFamily="2" charset="-122"/>
              </a:rPr>
              <a:t>i</a:t>
            </a:r>
            <a:endParaRPr kumimoji="1" lang="en-US" altLang="zh-CN" sz="32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6739" name="AutoShape 131" descr="再生纸"/>
          <p:cNvSpPr>
            <a:spLocks noChangeArrowheads="1"/>
          </p:cNvSpPr>
          <p:nvPr/>
        </p:nvSpPr>
        <p:spPr bwMode="auto">
          <a:xfrm>
            <a:off x="4189413" y="1414800"/>
            <a:ext cx="914400" cy="457200"/>
          </a:xfrm>
          <a:prstGeom prst="rightArrow">
            <a:avLst>
              <a:gd name="adj1" fmla="val 50000"/>
              <a:gd name="adj2" fmla="val 50000"/>
            </a:avLst>
          </a:prstGeom>
          <a:blipFill dpi="0" rotWithShape="0">
            <a:blip r:embed="rId3"/>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196740" name="Oval 132"/>
          <p:cNvSpPr>
            <a:spLocks noChangeArrowheads="1"/>
          </p:cNvSpPr>
          <p:nvPr/>
        </p:nvSpPr>
        <p:spPr bwMode="auto">
          <a:xfrm>
            <a:off x="6780213" y="14478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6741" name="Oval 133"/>
          <p:cNvSpPr>
            <a:spLocks noChangeArrowheads="1"/>
          </p:cNvSpPr>
          <p:nvPr/>
        </p:nvSpPr>
        <p:spPr bwMode="auto">
          <a:xfrm>
            <a:off x="6094413"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6742" name="Oval 134"/>
          <p:cNvSpPr>
            <a:spLocks noChangeArrowheads="1"/>
          </p:cNvSpPr>
          <p:nvPr/>
        </p:nvSpPr>
        <p:spPr bwMode="auto">
          <a:xfrm>
            <a:off x="5332413"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4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6743" name="Oval 135"/>
          <p:cNvSpPr>
            <a:spLocks noChangeArrowheads="1"/>
          </p:cNvSpPr>
          <p:nvPr/>
        </p:nvSpPr>
        <p:spPr bwMode="auto">
          <a:xfrm>
            <a:off x="6399213"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6744" name="Oval 136"/>
          <p:cNvSpPr>
            <a:spLocks noChangeArrowheads="1"/>
          </p:cNvSpPr>
          <p:nvPr/>
        </p:nvSpPr>
        <p:spPr bwMode="auto">
          <a:xfrm>
            <a:off x="7542213"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6745" name="Oval 137"/>
          <p:cNvSpPr>
            <a:spLocks noChangeArrowheads="1"/>
          </p:cNvSpPr>
          <p:nvPr/>
        </p:nvSpPr>
        <p:spPr bwMode="auto">
          <a:xfrm>
            <a:off x="7237413"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6746" name="Text Box 138"/>
          <p:cNvSpPr txBox="1">
            <a:spLocks noChangeArrowheads="1"/>
          </p:cNvSpPr>
          <p:nvPr/>
        </p:nvSpPr>
        <p:spPr bwMode="auto">
          <a:xfrm>
            <a:off x="6646863" y="1066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6747" name="Text Box 139"/>
          <p:cNvSpPr txBox="1">
            <a:spLocks noChangeArrowheads="1"/>
          </p:cNvSpPr>
          <p:nvPr/>
        </p:nvSpPr>
        <p:spPr bwMode="auto">
          <a:xfrm>
            <a:off x="8018463" y="2057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6748" name="Text Box 140"/>
          <p:cNvSpPr txBox="1">
            <a:spLocks noChangeArrowheads="1"/>
          </p:cNvSpPr>
          <p:nvPr/>
        </p:nvSpPr>
        <p:spPr bwMode="auto">
          <a:xfrm>
            <a:off x="7104063"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6749" name="Text Box 141"/>
          <p:cNvSpPr txBox="1">
            <a:spLocks noChangeArrowheads="1"/>
          </p:cNvSpPr>
          <p:nvPr/>
        </p:nvSpPr>
        <p:spPr bwMode="auto">
          <a:xfrm>
            <a:off x="6704013"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6750" name="Text Box 142"/>
          <p:cNvSpPr txBox="1">
            <a:spLocks noChangeArrowheads="1"/>
          </p:cNvSpPr>
          <p:nvPr/>
        </p:nvSpPr>
        <p:spPr bwMode="auto">
          <a:xfrm>
            <a:off x="5199063"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6751" name="Text Box 143"/>
          <p:cNvSpPr txBox="1">
            <a:spLocks noChangeArrowheads="1"/>
          </p:cNvSpPr>
          <p:nvPr/>
        </p:nvSpPr>
        <p:spPr bwMode="auto">
          <a:xfrm>
            <a:off x="5865813" y="19192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6752" name="Rectangle 144" descr="永恒"/>
          <p:cNvSpPr>
            <a:spLocks noChangeArrowheads="1"/>
          </p:cNvSpPr>
          <p:nvPr/>
        </p:nvSpPr>
        <p:spPr bwMode="auto">
          <a:xfrm>
            <a:off x="836613" y="4343400"/>
            <a:ext cx="3276600" cy="533400"/>
          </a:xfrm>
          <a:prstGeom prst="rect">
            <a:avLst/>
          </a:prstGeom>
          <a:blipFill dpi="0" rotWithShape="0">
            <a:blip r:embed="rId4"/>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  25  49  25* 16  08</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6753" name="Line 145"/>
          <p:cNvSpPr>
            <a:spLocks noChangeShapeType="1"/>
          </p:cNvSpPr>
          <p:nvPr/>
        </p:nvSpPr>
        <p:spPr bwMode="auto">
          <a:xfrm>
            <a:off x="13700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754" name="Line 146"/>
          <p:cNvSpPr>
            <a:spLocks noChangeShapeType="1"/>
          </p:cNvSpPr>
          <p:nvPr/>
        </p:nvSpPr>
        <p:spPr bwMode="auto">
          <a:xfrm>
            <a:off x="19034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755" name="Line 147"/>
          <p:cNvSpPr>
            <a:spLocks noChangeShapeType="1"/>
          </p:cNvSpPr>
          <p:nvPr/>
        </p:nvSpPr>
        <p:spPr bwMode="auto">
          <a:xfrm>
            <a:off x="24368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756" name="Line 148"/>
          <p:cNvSpPr>
            <a:spLocks noChangeShapeType="1"/>
          </p:cNvSpPr>
          <p:nvPr/>
        </p:nvSpPr>
        <p:spPr bwMode="auto">
          <a:xfrm>
            <a:off x="30464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757" name="Line 149"/>
          <p:cNvSpPr>
            <a:spLocks noChangeShapeType="1"/>
          </p:cNvSpPr>
          <p:nvPr/>
        </p:nvSpPr>
        <p:spPr bwMode="auto">
          <a:xfrm>
            <a:off x="35798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758" name="Rectangle 150" descr="永恒"/>
          <p:cNvSpPr>
            <a:spLocks noChangeArrowheads="1"/>
          </p:cNvSpPr>
          <p:nvPr/>
        </p:nvSpPr>
        <p:spPr bwMode="auto">
          <a:xfrm>
            <a:off x="5256213" y="4343400"/>
            <a:ext cx="3276600" cy="533400"/>
          </a:xfrm>
          <a:prstGeom prst="rect">
            <a:avLst/>
          </a:prstGeom>
          <a:blipFill dpi="0" rotWithShape="0">
            <a:blip r:embed="rId4"/>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49  25  21  25* 16  08</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6759" name="Line 151"/>
          <p:cNvSpPr>
            <a:spLocks noChangeShapeType="1"/>
          </p:cNvSpPr>
          <p:nvPr/>
        </p:nvSpPr>
        <p:spPr bwMode="auto">
          <a:xfrm>
            <a:off x="57896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760" name="Line 152"/>
          <p:cNvSpPr>
            <a:spLocks noChangeShapeType="1"/>
          </p:cNvSpPr>
          <p:nvPr/>
        </p:nvSpPr>
        <p:spPr bwMode="auto">
          <a:xfrm>
            <a:off x="63230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761" name="Line 153"/>
          <p:cNvSpPr>
            <a:spLocks noChangeShapeType="1"/>
          </p:cNvSpPr>
          <p:nvPr/>
        </p:nvSpPr>
        <p:spPr bwMode="auto">
          <a:xfrm>
            <a:off x="68564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762" name="Line 154"/>
          <p:cNvSpPr>
            <a:spLocks noChangeShapeType="1"/>
          </p:cNvSpPr>
          <p:nvPr/>
        </p:nvSpPr>
        <p:spPr bwMode="auto">
          <a:xfrm>
            <a:off x="74660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763" name="Line 155"/>
          <p:cNvSpPr>
            <a:spLocks noChangeShapeType="1"/>
          </p:cNvSpPr>
          <p:nvPr/>
        </p:nvSpPr>
        <p:spPr bwMode="auto">
          <a:xfrm>
            <a:off x="79994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764" name="Text Box 156"/>
          <p:cNvSpPr txBox="1">
            <a:spLocks noChangeArrowheads="1"/>
          </p:cNvSpPr>
          <p:nvPr/>
        </p:nvSpPr>
        <p:spPr bwMode="auto">
          <a:xfrm>
            <a:off x="5408613" y="5043488"/>
            <a:ext cx="3411537" cy="946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en-US" altLang="zh-CN" sz="2800" b="1" i="1">
                <a:solidFill>
                  <a:srgbClr val="0000CC"/>
                </a:solidFill>
                <a:latin typeface="Times New Roman" panose="02020603050405020304" pitchFamily="18" charset="0"/>
                <a:ea typeface="仿宋_GB2312" pitchFamily="49" charset="-122"/>
              </a:rPr>
              <a:t>i</a:t>
            </a:r>
            <a:r>
              <a:rPr kumimoji="1" lang="en-US" altLang="zh-CN" sz="2800" b="1">
                <a:solidFill>
                  <a:srgbClr val="0000CC"/>
                </a:solidFill>
                <a:latin typeface="Times New Roman" panose="02020603050405020304" pitchFamily="18" charset="0"/>
                <a:ea typeface="仿宋_GB2312" pitchFamily="49" charset="-122"/>
              </a:rPr>
              <a:t> = 1 </a:t>
            </a:r>
            <a:r>
              <a:rPr kumimoji="1" lang="zh-CN" altLang="en-US" sz="2800" b="1">
                <a:solidFill>
                  <a:srgbClr val="0000CC"/>
                </a:solidFill>
                <a:latin typeface="Times New Roman" panose="02020603050405020304" pitchFamily="18" charset="0"/>
                <a:ea typeface="仿宋_GB2312" pitchFamily="49" charset="-122"/>
              </a:rPr>
              <a:t>时的局部调整</a:t>
            </a:r>
          </a:p>
          <a:p>
            <a:r>
              <a:rPr kumimoji="1" lang="zh-CN" altLang="en-US" sz="2800" b="1">
                <a:solidFill>
                  <a:srgbClr val="0000CC"/>
                </a:solidFill>
                <a:latin typeface="Times New Roman" panose="02020603050405020304" pitchFamily="18" charset="0"/>
                <a:ea typeface="仿宋_GB2312" pitchFamily="49" charset="-122"/>
              </a:rPr>
              <a:t>形成最大堆</a:t>
            </a:r>
            <a:endParaRPr kumimoji="1" lang="zh-CN" alt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6765" name="AutoShape 157" descr="再生纸"/>
          <p:cNvSpPr>
            <a:spLocks noChangeArrowheads="1"/>
          </p:cNvSpPr>
          <p:nvPr/>
        </p:nvSpPr>
        <p:spPr bwMode="auto">
          <a:xfrm>
            <a:off x="179388" y="1414800"/>
            <a:ext cx="914400" cy="457200"/>
          </a:xfrm>
          <a:prstGeom prst="rightArrow">
            <a:avLst>
              <a:gd name="adj1" fmla="val 50000"/>
              <a:gd name="adj2" fmla="val 50000"/>
            </a:avLst>
          </a:prstGeom>
          <a:blipFill dpi="0" rotWithShape="0">
            <a:blip r:embed="rId3"/>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196766" name="Text Box 158"/>
          <p:cNvSpPr txBox="1">
            <a:spLocks noChangeArrowheads="1"/>
          </p:cNvSpPr>
          <p:nvPr/>
        </p:nvSpPr>
        <p:spPr bwMode="auto">
          <a:xfrm>
            <a:off x="989013" y="5029200"/>
            <a:ext cx="32956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en-US" altLang="zh-CN" sz="2800" b="1" i="1">
                <a:solidFill>
                  <a:srgbClr val="0000CC"/>
                </a:solidFill>
                <a:latin typeface="Times New Roman" panose="02020603050405020304" pitchFamily="18" charset="0"/>
                <a:ea typeface="仿宋_GB2312" pitchFamily="49" charset="-122"/>
              </a:rPr>
              <a:t>i</a:t>
            </a:r>
            <a:r>
              <a:rPr kumimoji="1" lang="en-US" altLang="zh-CN" sz="2800" b="1">
                <a:solidFill>
                  <a:srgbClr val="0000CC"/>
                </a:solidFill>
                <a:latin typeface="Times New Roman" panose="02020603050405020304" pitchFamily="18" charset="0"/>
                <a:ea typeface="仿宋_GB2312" pitchFamily="49" charset="-122"/>
              </a:rPr>
              <a:t> = 1 </a:t>
            </a:r>
            <a:r>
              <a:rPr kumimoji="1" lang="zh-CN" altLang="en-US" sz="2800" b="1">
                <a:solidFill>
                  <a:srgbClr val="0000CC"/>
                </a:solidFill>
                <a:latin typeface="Times New Roman" panose="02020603050405020304" pitchFamily="18" charset="0"/>
                <a:ea typeface="仿宋_GB2312" pitchFamily="49" charset="-122"/>
              </a:rPr>
              <a:t>时的局部调整</a:t>
            </a:r>
            <a:endParaRPr kumimoji="1" lang="zh-CN" alt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6767" name="Line 159"/>
          <p:cNvSpPr>
            <a:spLocks noChangeShapeType="1"/>
          </p:cNvSpPr>
          <p:nvPr/>
        </p:nvSpPr>
        <p:spPr bwMode="auto">
          <a:xfrm flipH="1" flipV="1">
            <a:off x="7389813" y="1828800"/>
            <a:ext cx="304800" cy="381000"/>
          </a:xfrm>
          <a:prstGeom prst="line">
            <a:avLst/>
          </a:prstGeom>
          <a:noFill/>
          <a:ln w="28575">
            <a:solidFill>
              <a:srgbClr val="0000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768" name="Line 160"/>
          <p:cNvSpPr>
            <a:spLocks noChangeShapeType="1"/>
          </p:cNvSpPr>
          <p:nvPr/>
        </p:nvSpPr>
        <p:spPr bwMode="auto">
          <a:xfrm>
            <a:off x="7466013" y="1752600"/>
            <a:ext cx="381000" cy="45720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769" name="Text Box 161"/>
          <p:cNvSpPr txBox="1">
            <a:spLocks noChangeArrowheads="1"/>
          </p:cNvSpPr>
          <p:nvPr/>
        </p:nvSpPr>
        <p:spPr bwMode="auto">
          <a:xfrm>
            <a:off x="250825" y="257175"/>
            <a:ext cx="2224088" cy="5794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3200" b="1" u="sng" dirty="0">
                <a:solidFill>
                  <a:schemeClr val="bg1"/>
                </a:solidFill>
                <a:latin typeface="Times New Roman" panose="02020603050405020304" pitchFamily="18" charset="0"/>
                <a:ea typeface="仿宋_GB2312" pitchFamily="49" charset="-122"/>
              </a:rPr>
              <a:t>建立最大堆</a:t>
            </a:r>
            <a:endParaRPr kumimoji="1" lang="zh-CN" altLang="en-US" sz="2400" dirty="0">
              <a:solidFill>
                <a:schemeClr val="bg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6737"/>
                                        </p:tgtEl>
                                        <p:attrNameLst>
                                          <p:attrName>style.visibility</p:attrName>
                                        </p:attrNameLst>
                                      </p:cBhvr>
                                      <p:to>
                                        <p:strVal val="visible"/>
                                      </p:to>
                                    </p:set>
                                    <p:animEffect transition="in" filter="barn(inVertical)">
                                      <p:cBhvr>
                                        <p:cTn id="7" dur="500"/>
                                        <p:tgtEl>
                                          <p:spTgt spid="19673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6738"/>
                                        </p:tgtEl>
                                        <p:attrNameLst>
                                          <p:attrName>style.visibility</p:attrName>
                                        </p:attrNameLst>
                                      </p:cBhvr>
                                      <p:to>
                                        <p:strVal val="visible"/>
                                      </p:to>
                                    </p:set>
                                    <p:animEffect transition="in" filter="barn(inVertical)">
                                      <p:cBhvr>
                                        <p:cTn id="10" dur="500"/>
                                        <p:tgtEl>
                                          <p:spTgt spid="19673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96717"/>
                                        </p:tgtEl>
                                        <p:attrNameLst>
                                          <p:attrName>style.visibility</p:attrName>
                                        </p:attrNameLst>
                                      </p:cBhvr>
                                      <p:to>
                                        <p:strVal val="visible"/>
                                      </p:to>
                                    </p:set>
                                    <p:animEffect transition="in" filter="barn(inVertical)">
                                      <p:cBhvr>
                                        <p:cTn id="15" dur="500"/>
                                        <p:tgtEl>
                                          <p:spTgt spid="19671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96718"/>
                                        </p:tgtEl>
                                        <p:attrNameLst>
                                          <p:attrName>style.visibility</p:attrName>
                                        </p:attrNameLst>
                                      </p:cBhvr>
                                      <p:to>
                                        <p:strVal val="visible"/>
                                      </p:to>
                                    </p:set>
                                    <p:animEffect transition="in" filter="barn(inVertical)">
                                      <p:cBhvr>
                                        <p:cTn id="18" dur="500"/>
                                        <p:tgtEl>
                                          <p:spTgt spid="196718"/>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96719"/>
                                        </p:tgtEl>
                                        <p:attrNameLst>
                                          <p:attrName>style.visibility</p:attrName>
                                        </p:attrNameLst>
                                      </p:cBhvr>
                                      <p:to>
                                        <p:strVal val="visible"/>
                                      </p:to>
                                    </p:set>
                                    <p:animEffect transition="in" filter="barn(inVertical)">
                                      <p:cBhvr>
                                        <p:cTn id="21" dur="500"/>
                                        <p:tgtEl>
                                          <p:spTgt spid="19671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96720"/>
                                        </p:tgtEl>
                                        <p:attrNameLst>
                                          <p:attrName>style.visibility</p:attrName>
                                        </p:attrNameLst>
                                      </p:cBhvr>
                                      <p:to>
                                        <p:strVal val="visible"/>
                                      </p:to>
                                    </p:set>
                                    <p:animEffect transition="in" filter="barn(inVertical)">
                                      <p:cBhvr>
                                        <p:cTn id="24" dur="500"/>
                                        <p:tgtEl>
                                          <p:spTgt spid="196720"/>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96739"/>
                                        </p:tgtEl>
                                        <p:attrNameLst>
                                          <p:attrName>style.visibility</p:attrName>
                                        </p:attrNameLst>
                                      </p:cBhvr>
                                      <p:to>
                                        <p:strVal val="visible"/>
                                      </p:to>
                                    </p:set>
                                    <p:animEffect transition="in" filter="barn(inVertical)">
                                      <p:cBhvr>
                                        <p:cTn id="27" dur="500"/>
                                        <p:tgtEl>
                                          <p:spTgt spid="196739"/>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96740"/>
                                        </p:tgtEl>
                                        <p:attrNameLst>
                                          <p:attrName>style.visibility</p:attrName>
                                        </p:attrNameLst>
                                      </p:cBhvr>
                                      <p:to>
                                        <p:strVal val="visible"/>
                                      </p:to>
                                    </p:set>
                                    <p:animEffect transition="in" filter="barn(inVertical)">
                                      <p:cBhvr>
                                        <p:cTn id="30" dur="500"/>
                                        <p:tgtEl>
                                          <p:spTgt spid="196740"/>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96741"/>
                                        </p:tgtEl>
                                        <p:attrNameLst>
                                          <p:attrName>style.visibility</p:attrName>
                                        </p:attrNameLst>
                                      </p:cBhvr>
                                      <p:to>
                                        <p:strVal val="visible"/>
                                      </p:to>
                                    </p:set>
                                    <p:animEffect transition="in" filter="barn(inVertical)">
                                      <p:cBhvr>
                                        <p:cTn id="33" dur="500"/>
                                        <p:tgtEl>
                                          <p:spTgt spid="196741"/>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96742"/>
                                        </p:tgtEl>
                                        <p:attrNameLst>
                                          <p:attrName>style.visibility</p:attrName>
                                        </p:attrNameLst>
                                      </p:cBhvr>
                                      <p:to>
                                        <p:strVal val="visible"/>
                                      </p:to>
                                    </p:set>
                                    <p:animEffect transition="in" filter="barn(inVertical)">
                                      <p:cBhvr>
                                        <p:cTn id="36" dur="500"/>
                                        <p:tgtEl>
                                          <p:spTgt spid="196742"/>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96743"/>
                                        </p:tgtEl>
                                        <p:attrNameLst>
                                          <p:attrName>style.visibility</p:attrName>
                                        </p:attrNameLst>
                                      </p:cBhvr>
                                      <p:to>
                                        <p:strVal val="visible"/>
                                      </p:to>
                                    </p:set>
                                    <p:animEffect transition="in" filter="barn(inVertical)">
                                      <p:cBhvr>
                                        <p:cTn id="39" dur="500"/>
                                        <p:tgtEl>
                                          <p:spTgt spid="196743"/>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96744"/>
                                        </p:tgtEl>
                                        <p:attrNameLst>
                                          <p:attrName>style.visibility</p:attrName>
                                        </p:attrNameLst>
                                      </p:cBhvr>
                                      <p:to>
                                        <p:strVal val="visible"/>
                                      </p:to>
                                    </p:set>
                                    <p:animEffect transition="in" filter="barn(inVertical)">
                                      <p:cBhvr>
                                        <p:cTn id="42" dur="500"/>
                                        <p:tgtEl>
                                          <p:spTgt spid="196744"/>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96745"/>
                                        </p:tgtEl>
                                        <p:attrNameLst>
                                          <p:attrName>style.visibility</p:attrName>
                                        </p:attrNameLst>
                                      </p:cBhvr>
                                      <p:to>
                                        <p:strVal val="visible"/>
                                      </p:to>
                                    </p:set>
                                    <p:animEffect transition="in" filter="barn(inVertical)">
                                      <p:cBhvr>
                                        <p:cTn id="45" dur="500"/>
                                        <p:tgtEl>
                                          <p:spTgt spid="196745"/>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96746"/>
                                        </p:tgtEl>
                                        <p:attrNameLst>
                                          <p:attrName>style.visibility</p:attrName>
                                        </p:attrNameLst>
                                      </p:cBhvr>
                                      <p:to>
                                        <p:strVal val="visible"/>
                                      </p:to>
                                    </p:set>
                                    <p:animEffect transition="in" filter="barn(inVertical)">
                                      <p:cBhvr>
                                        <p:cTn id="48" dur="500"/>
                                        <p:tgtEl>
                                          <p:spTgt spid="196746"/>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96747"/>
                                        </p:tgtEl>
                                        <p:attrNameLst>
                                          <p:attrName>style.visibility</p:attrName>
                                        </p:attrNameLst>
                                      </p:cBhvr>
                                      <p:to>
                                        <p:strVal val="visible"/>
                                      </p:to>
                                    </p:set>
                                    <p:animEffect transition="in" filter="barn(inVertical)">
                                      <p:cBhvr>
                                        <p:cTn id="51" dur="500"/>
                                        <p:tgtEl>
                                          <p:spTgt spid="196747"/>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96748"/>
                                        </p:tgtEl>
                                        <p:attrNameLst>
                                          <p:attrName>style.visibility</p:attrName>
                                        </p:attrNameLst>
                                      </p:cBhvr>
                                      <p:to>
                                        <p:strVal val="visible"/>
                                      </p:to>
                                    </p:set>
                                    <p:animEffect transition="in" filter="barn(inVertical)">
                                      <p:cBhvr>
                                        <p:cTn id="54" dur="500"/>
                                        <p:tgtEl>
                                          <p:spTgt spid="196748"/>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196749"/>
                                        </p:tgtEl>
                                        <p:attrNameLst>
                                          <p:attrName>style.visibility</p:attrName>
                                        </p:attrNameLst>
                                      </p:cBhvr>
                                      <p:to>
                                        <p:strVal val="visible"/>
                                      </p:to>
                                    </p:set>
                                    <p:animEffect transition="in" filter="barn(inVertical)">
                                      <p:cBhvr>
                                        <p:cTn id="57" dur="500"/>
                                        <p:tgtEl>
                                          <p:spTgt spid="196749"/>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96750"/>
                                        </p:tgtEl>
                                        <p:attrNameLst>
                                          <p:attrName>style.visibility</p:attrName>
                                        </p:attrNameLst>
                                      </p:cBhvr>
                                      <p:to>
                                        <p:strVal val="visible"/>
                                      </p:to>
                                    </p:set>
                                    <p:animEffect transition="in" filter="barn(inVertical)">
                                      <p:cBhvr>
                                        <p:cTn id="60" dur="500"/>
                                        <p:tgtEl>
                                          <p:spTgt spid="196750"/>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196751"/>
                                        </p:tgtEl>
                                        <p:attrNameLst>
                                          <p:attrName>style.visibility</p:attrName>
                                        </p:attrNameLst>
                                      </p:cBhvr>
                                      <p:to>
                                        <p:strVal val="visible"/>
                                      </p:to>
                                    </p:set>
                                    <p:animEffect transition="in" filter="barn(inVertical)">
                                      <p:cBhvr>
                                        <p:cTn id="63" dur="500"/>
                                        <p:tgtEl>
                                          <p:spTgt spid="196751"/>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196758"/>
                                        </p:tgtEl>
                                        <p:attrNameLst>
                                          <p:attrName>style.visibility</p:attrName>
                                        </p:attrNameLst>
                                      </p:cBhvr>
                                      <p:to>
                                        <p:strVal val="visible"/>
                                      </p:to>
                                    </p:set>
                                    <p:animEffect transition="in" filter="barn(inVertical)">
                                      <p:cBhvr>
                                        <p:cTn id="66" dur="500"/>
                                        <p:tgtEl>
                                          <p:spTgt spid="196758"/>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196759"/>
                                        </p:tgtEl>
                                        <p:attrNameLst>
                                          <p:attrName>style.visibility</p:attrName>
                                        </p:attrNameLst>
                                      </p:cBhvr>
                                      <p:to>
                                        <p:strVal val="visible"/>
                                      </p:to>
                                    </p:set>
                                    <p:animEffect transition="in" filter="barn(inVertical)">
                                      <p:cBhvr>
                                        <p:cTn id="69" dur="500"/>
                                        <p:tgtEl>
                                          <p:spTgt spid="196759"/>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196760"/>
                                        </p:tgtEl>
                                        <p:attrNameLst>
                                          <p:attrName>style.visibility</p:attrName>
                                        </p:attrNameLst>
                                      </p:cBhvr>
                                      <p:to>
                                        <p:strVal val="visible"/>
                                      </p:to>
                                    </p:set>
                                    <p:animEffect transition="in" filter="barn(inVertical)">
                                      <p:cBhvr>
                                        <p:cTn id="72" dur="500"/>
                                        <p:tgtEl>
                                          <p:spTgt spid="196760"/>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196761"/>
                                        </p:tgtEl>
                                        <p:attrNameLst>
                                          <p:attrName>style.visibility</p:attrName>
                                        </p:attrNameLst>
                                      </p:cBhvr>
                                      <p:to>
                                        <p:strVal val="visible"/>
                                      </p:to>
                                    </p:set>
                                    <p:animEffect transition="in" filter="barn(inVertical)">
                                      <p:cBhvr>
                                        <p:cTn id="75" dur="500"/>
                                        <p:tgtEl>
                                          <p:spTgt spid="196761"/>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196762"/>
                                        </p:tgtEl>
                                        <p:attrNameLst>
                                          <p:attrName>style.visibility</p:attrName>
                                        </p:attrNameLst>
                                      </p:cBhvr>
                                      <p:to>
                                        <p:strVal val="visible"/>
                                      </p:to>
                                    </p:set>
                                    <p:animEffect transition="in" filter="barn(inVertical)">
                                      <p:cBhvr>
                                        <p:cTn id="78" dur="500"/>
                                        <p:tgtEl>
                                          <p:spTgt spid="196762"/>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196763"/>
                                        </p:tgtEl>
                                        <p:attrNameLst>
                                          <p:attrName>style.visibility</p:attrName>
                                        </p:attrNameLst>
                                      </p:cBhvr>
                                      <p:to>
                                        <p:strVal val="visible"/>
                                      </p:to>
                                    </p:set>
                                    <p:animEffect transition="in" filter="barn(inVertical)">
                                      <p:cBhvr>
                                        <p:cTn id="81" dur="500"/>
                                        <p:tgtEl>
                                          <p:spTgt spid="196763"/>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196767"/>
                                        </p:tgtEl>
                                        <p:attrNameLst>
                                          <p:attrName>style.visibility</p:attrName>
                                        </p:attrNameLst>
                                      </p:cBhvr>
                                      <p:to>
                                        <p:strVal val="visible"/>
                                      </p:to>
                                    </p:set>
                                    <p:animEffect transition="in" filter="barn(inVertical)">
                                      <p:cBhvr>
                                        <p:cTn id="84" dur="500"/>
                                        <p:tgtEl>
                                          <p:spTgt spid="196767"/>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196768"/>
                                        </p:tgtEl>
                                        <p:attrNameLst>
                                          <p:attrName>style.visibility</p:attrName>
                                        </p:attrNameLst>
                                      </p:cBhvr>
                                      <p:to>
                                        <p:strVal val="visible"/>
                                      </p:to>
                                    </p:set>
                                    <p:animEffect transition="in" filter="barn(inVertical)">
                                      <p:cBhvr>
                                        <p:cTn id="87" dur="500"/>
                                        <p:tgtEl>
                                          <p:spTgt spid="196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717" grpId="0" animBg="1"/>
      <p:bldP spid="196718" grpId="0" animBg="1"/>
      <p:bldP spid="196719" grpId="0" animBg="1"/>
      <p:bldP spid="196720" grpId="0" animBg="1"/>
      <p:bldP spid="196737" grpId="0" animBg="1"/>
      <p:bldP spid="196738" grpId="0"/>
      <p:bldP spid="196739" grpId="0" animBg="1"/>
      <p:bldP spid="196740" grpId="0" animBg="1"/>
      <p:bldP spid="196741" grpId="0" animBg="1"/>
      <p:bldP spid="196742" grpId="0" animBg="1"/>
      <p:bldP spid="196743" grpId="0" animBg="1"/>
      <p:bldP spid="196744" grpId="0" animBg="1"/>
      <p:bldP spid="196745" grpId="0" animBg="1"/>
      <p:bldP spid="196746" grpId="0"/>
      <p:bldP spid="196747" grpId="0"/>
      <p:bldP spid="196748" grpId="0"/>
      <p:bldP spid="196749" grpId="0"/>
      <p:bldP spid="196750" grpId="0"/>
      <p:bldP spid="196751" grpId="0"/>
      <p:bldP spid="196758" grpId="0" animBg="1"/>
      <p:bldP spid="196759" grpId="0" animBg="1"/>
      <p:bldP spid="196760" grpId="0" animBg="1"/>
      <p:bldP spid="196761" grpId="0" animBg="1"/>
      <p:bldP spid="196762" grpId="0" animBg="1"/>
      <p:bldP spid="196763" grpId="0" animBg="1"/>
      <p:bldP spid="196767" grpId="0" animBg="1"/>
      <p:bldP spid="196768"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pic>
        <p:nvPicPr>
          <p:cNvPr id="189447" name="Picture 7"/>
          <p:cNvPicPr>
            <a:picLocks noChangeAspect="1" noChangeArrowheads="1"/>
          </p:cNvPicPr>
          <p:nvPr/>
        </p:nvPicPr>
        <p:blipFill>
          <a:blip r:embed="rId3">
            <a:extLst>
              <a:ext uri="{28A0092B-C50C-407E-A947-70E740481C1C}">
                <a14:useLocalDpi xmlns:a14="http://schemas.microsoft.com/office/drawing/2010/main" val="0"/>
              </a:ext>
            </a:extLst>
          </a:blip>
          <a:srcRect r="49727"/>
          <a:stretch>
            <a:fillRect/>
          </a:stretch>
        </p:blipFill>
        <p:spPr bwMode="auto">
          <a:xfrm>
            <a:off x="77788" y="1484313"/>
            <a:ext cx="8958262" cy="37274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8" name="Text Box 8"/>
          <p:cNvSpPr txBox="1">
            <a:spLocks noChangeArrowheads="1"/>
          </p:cNvSpPr>
          <p:nvPr/>
        </p:nvSpPr>
        <p:spPr bwMode="auto">
          <a:xfrm>
            <a:off x="1457325" y="5454650"/>
            <a:ext cx="6210300"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200" b="1">
                <a:solidFill>
                  <a:srgbClr val="008000"/>
                </a:solidFill>
                <a:latin typeface="Times New Roman" panose="02020603050405020304" pitchFamily="18" charset="0"/>
                <a:ea typeface="仿宋_GB2312" pitchFamily="49" charset="-122"/>
              </a:rPr>
              <a:t>自下向上逐步调整为最小堆</a:t>
            </a:r>
            <a:endParaRPr kumimoji="1" lang="zh-CN" altLang="en-US" sz="2100">
              <a:solidFill>
                <a:srgbClr val="0000CC"/>
              </a:solidFill>
              <a:latin typeface="Times New Roman" panose="02020603050405020304" pitchFamily="18" charset="0"/>
              <a:ea typeface="宋体" panose="02010600030101010101" pitchFamily="2" charset="-122"/>
            </a:endParaRPr>
          </a:p>
        </p:txBody>
      </p:sp>
      <p:sp>
        <p:nvSpPr>
          <p:cNvPr id="189449" name="Text Box 9"/>
          <p:cNvSpPr txBox="1">
            <a:spLocks noChangeArrowheads="1"/>
          </p:cNvSpPr>
          <p:nvPr/>
        </p:nvSpPr>
        <p:spPr bwMode="auto">
          <a:xfrm>
            <a:off x="88107" y="484188"/>
            <a:ext cx="8905875" cy="64516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600" b="1">
                <a:solidFill>
                  <a:srgbClr val="CC3300"/>
                </a:solidFill>
                <a:ea typeface="仿宋_GB2312" pitchFamily="49" charset="-122"/>
              </a:rPr>
              <a:t>将一组用数组存放的任意数据调整成最小堆</a:t>
            </a:r>
            <a:endParaRPr kumimoji="1" lang="zh-CN" altLang="en-US" sz="2400">
              <a:solidFill>
                <a:srgbClr val="0000CC"/>
              </a:solidFill>
              <a:ea typeface="黑体" panose="02010609060101010101" pitchFamily="2" charset="-122"/>
            </a:endParaRPr>
          </a:p>
        </p:txBody>
      </p:sp>
      <p:sp>
        <p:nvSpPr>
          <p:cNvPr id="189450" name="Rectangle 10"/>
          <p:cNvSpPr>
            <a:spLocks noChangeArrowheads="1"/>
          </p:cNvSpPr>
          <p:nvPr/>
        </p:nvSpPr>
        <p:spPr bwMode="auto">
          <a:xfrm>
            <a:off x="319088" y="3419475"/>
            <a:ext cx="1223962" cy="1692275"/>
          </a:xfrm>
          <a:prstGeom prst="rect">
            <a:avLst/>
          </a:prstGeom>
          <a:noFill/>
          <a:ln w="38100">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89451" name="Rectangle 11"/>
          <p:cNvSpPr>
            <a:spLocks noChangeArrowheads="1"/>
          </p:cNvSpPr>
          <p:nvPr/>
        </p:nvSpPr>
        <p:spPr bwMode="auto">
          <a:xfrm>
            <a:off x="7202488" y="2430463"/>
            <a:ext cx="1755775" cy="1674812"/>
          </a:xfrm>
          <a:prstGeom prst="rect">
            <a:avLst/>
          </a:prstGeom>
          <a:noFill/>
          <a:ln w="38100">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89453" name="Text Box 13"/>
          <p:cNvSpPr txBox="1">
            <a:spLocks noChangeArrowheads="1"/>
          </p:cNvSpPr>
          <p:nvPr/>
        </p:nvSpPr>
        <p:spPr bwMode="auto">
          <a:xfrm>
            <a:off x="250825" y="2755900"/>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a:solidFill>
                  <a:schemeClr val="bg1"/>
                </a:solidFill>
              </a:rPr>
              <a:t>i=4</a:t>
            </a:r>
          </a:p>
        </p:txBody>
      </p:sp>
      <p:sp>
        <p:nvSpPr>
          <p:cNvPr id="189454" name="Text Box 14"/>
          <p:cNvSpPr txBox="1">
            <a:spLocks noChangeArrowheads="1"/>
          </p:cNvSpPr>
          <p:nvPr/>
        </p:nvSpPr>
        <p:spPr bwMode="auto">
          <a:xfrm>
            <a:off x="8316913" y="1792288"/>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a:solidFill>
                  <a:schemeClr val="bg1"/>
                </a:solidFill>
              </a:rPr>
              <a:t>i=3</a:t>
            </a:r>
          </a:p>
        </p:txBody>
      </p:sp>
      <p:sp>
        <p:nvSpPr>
          <p:cNvPr id="189455" name="Text Box 15"/>
          <p:cNvSpPr txBox="1">
            <a:spLocks noChangeArrowheads="1"/>
          </p:cNvSpPr>
          <p:nvPr/>
        </p:nvSpPr>
        <p:spPr bwMode="auto">
          <a:xfrm>
            <a:off x="7092950" y="4576763"/>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a:solidFill>
                  <a:schemeClr val="bg1"/>
                </a:solidFill>
              </a:rPr>
              <a:t>i=3</a:t>
            </a:r>
          </a:p>
        </p:txBody>
      </p:sp>
      <p:sp>
        <p:nvSpPr>
          <p:cNvPr id="189456" name="Text Box 16"/>
          <p:cNvSpPr txBox="1">
            <a:spLocks noChangeArrowheads="1"/>
          </p:cNvSpPr>
          <p:nvPr/>
        </p:nvSpPr>
        <p:spPr bwMode="auto">
          <a:xfrm>
            <a:off x="3203575" y="4627563"/>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a:solidFill>
                  <a:schemeClr val="bg1"/>
                </a:solidFill>
              </a:rPr>
              <a:t>i=4</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pic>
        <p:nvPicPr>
          <p:cNvPr id="190470" name="Picture 6"/>
          <p:cNvPicPr>
            <a:picLocks noChangeAspect="1" noChangeArrowheads="1"/>
          </p:cNvPicPr>
          <p:nvPr/>
        </p:nvPicPr>
        <p:blipFill>
          <a:blip r:embed="rId3">
            <a:extLst>
              <a:ext uri="{28A0092B-C50C-407E-A947-70E740481C1C}">
                <a14:useLocalDpi xmlns:a14="http://schemas.microsoft.com/office/drawing/2010/main" val="0"/>
              </a:ext>
            </a:extLst>
          </a:blip>
          <a:srcRect l="50092"/>
          <a:stretch>
            <a:fillRect/>
          </a:stretch>
        </p:blipFill>
        <p:spPr bwMode="auto">
          <a:xfrm>
            <a:off x="109538" y="1428750"/>
            <a:ext cx="8896350" cy="3729038"/>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71" name="Text Box 7"/>
          <p:cNvSpPr txBox="1">
            <a:spLocks noChangeArrowheads="1"/>
          </p:cNvSpPr>
          <p:nvPr/>
        </p:nvSpPr>
        <p:spPr bwMode="auto">
          <a:xfrm>
            <a:off x="1457325" y="5454650"/>
            <a:ext cx="6210300"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200" b="1">
                <a:solidFill>
                  <a:srgbClr val="008000"/>
                </a:solidFill>
                <a:latin typeface="Times New Roman" panose="02020603050405020304" pitchFamily="18" charset="0"/>
                <a:ea typeface="仿宋_GB2312" pitchFamily="49" charset="-122"/>
              </a:rPr>
              <a:t>自下向上逐步调整为最小堆</a:t>
            </a:r>
            <a:endParaRPr kumimoji="1" lang="zh-CN" altLang="en-US" sz="2100">
              <a:solidFill>
                <a:srgbClr val="0000CC"/>
              </a:solidFill>
              <a:latin typeface="Times New Roman" panose="02020603050405020304" pitchFamily="18" charset="0"/>
              <a:ea typeface="宋体" panose="02010600030101010101" pitchFamily="2" charset="-122"/>
            </a:endParaRPr>
          </a:p>
        </p:txBody>
      </p:sp>
      <p:sp>
        <p:nvSpPr>
          <p:cNvPr id="190472" name="Text Box 8"/>
          <p:cNvSpPr txBox="1">
            <a:spLocks noChangeArrowheads="1"/>
          </p:cNvSpPr>
          <p:nvPr/>
        </p:nvSpPr>
        <p:spPr bwMode="auto">
          <a:xfrm>
            <a:off x="2843213" y="484188"/>
            <a:ext cx="3395662" cy="6413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600" b="1">
                <a:solidFill>
                  <a:srgbClr val="CC3300"/>
                </a:solidFill>
                <a:ea typeface="仿宋_GB2312" pitchFamily="49" charset="-122"/>
              </a:rPr>
              <a:t>堆的构造（续）</a:t>
            </a:r>
            <a:endParaRPr kumimoji="1" lang="zh-CN" altLang="en-US" sz="2400">
              <a:solidFill>
                <a:srgbClr val="0000CC"/>
              </a:solidFill>
              <a:ea typeface="黑体" panose="02010609060101010101" pitchFamily="2" charset="-122"/>
            </a:endParaRPr>
          </a:p>
        </p:txBody>
      </p:sp>
      <p:sp>
        <p:nvSpPr>
          <p:cNvPr id="190473" name="Rectangle 9"/>
          <p:cNvSpPr>
            <a:spLocks noChangeArrowheads="1"/>
          </p:cNvSpPr>
          <p:nvPr/>
        </p:nvSpPr>
        <p:spPr bwMode="auto">
          <a:xfrm>
            <a:off x="582613" y="2378075"/>
            <a:ext cx="1755775" cy="1684338"/>
          </a:xfrm>
          <a:prstGeom prst="rect">
            <a:avLst/>
          </a:prstGeom>
          <a:noFill/>
          <a:ln w="38100">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90476" name="Rectangle 12"/>
          <p:cNvSpPr>
            <a:spLocks noChangeArrowheads="1"/>
          </p:cNvSpPr>
          <p:nvPr/>
        </p:nvSpPr>
        <p:spPr bwMode="auto">
          <a:xfrm>
            <a:off x="4365625" y="3294063"/>
            <a:ext cx="1235075" cy="1719262"/>
          </a:xfrm>
          <a:prstGeom prst="rect">
            <a:avLst/>
          </a:prstGeom>
          <a:noFill/>
          <a:ln w="38100">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90477" name="Text Box 13"/>
          <p:cNvSpPr txBox="1">
            <a:spLocks noChangeArrowheads="1"/>
          </p:cNvSpPr>
          <p:nvPr/>
        </p:nvSpPr>
        <p:spPr bwMode="auto">
          <a:xfrm>
            <a:off x="468313" y="1773238"/>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a:solidFill>
                  <a:schemeClr val="bg1"/>
                </a:solidFill>
              </a:rPr>
              <a:t>i=2</a:t>
            </a:r>
          </a:p>
        </p:txBody>
      </p:sp>
      <p:sp>
        <p:nvSpPr>
          <p:cNvPr id="190478" name="Text Box 14"/>
          <p:cNvSpPr txBox="1">
            <a:spLocks noChangeArrowheads="1"/>
          </p:cNvSpPr>
          <p:nvPr/>
        </p:nvSpPr>
        <p:spPr bwMode="auto">
          <a:xfrm>
            <a:off x="2484438" y="4581525"/>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a:solidFill>
                  <a:schemeClr val="bg1"/>
                </a:solidFill>
              </a:rPr>
              <a:t>i=2</a:t>
            </a:r>
          </a:p>
        </p:txBody>
      </p:sp>
      <p:sp>
        <p:nvSpPr>
          <p:cNvPr id="190479" name="Text Box 15"/>
          <p:cNvSpPr txBox="1">
            <a:spLocks noChangeArrowheads="1"/>
          </p:cNvSpPr>
          <p:nvPr/>
        </p:nvSpPr>
        <p:spPr bwMode="auto">
          <a:xfrm>
            <a:off x="4932363" y="1773238"/>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a:solidFill>
                  <a:schemeClr val="bg1"/>
                </a:solidFill>
              </a:rPr>
              <a:t>i=2</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pic>
        <p:nvPicPr>
          <p:cNvPr id="191494" name="Picture 6"/>
          <p:cNvPicPr>
            <a:picLocks noChangeAspect="1" noChangeArrowheads="1"/>
          </p:cNvPicPr>
          <p:nvPr/>
        </p:nvPicPr>
        <p:blipFill>
          <a:blip r:embed="rId3">
            <a:extLst>
              <a:ext uri="{28A0092B-C50C-407E-A947-70E740481C1C}">
                <a14:useLocalDpi xmlns:a14="http://schemas.microsoft.com/office/drawing/2010/main" val="0"/>
              </a:ext>
            </a:extLst>
          </a:blip>
          <a:srcRect r="50110"/>
          <a:stretch>
            <a:fillRect/>
          </a:stretch>
        </p:blipFill>
        <p:spPr bwMode="auto">
          <a:xfrm>
            <a:off x="136525" y="1255713"/>
            <a:ext cx="8834438" cy="4354512"/>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5" name="Text Box 7"/>
          <p:cNvSpPr txBox="1">
            <a:spLocks noChangeArrowheads="1"/>
          </p:cNvSpPr>
          <p:nvPr/>
        </p:nvSpPr>
        <p:spPr bwMode="auto">
          <a:xfrm>
            <a:off x="1457325" y="5802313"/>
            <a:ext cx="6210300" cy="5794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200" b="1">
                <a:solidFill>
                  <a:srgbClr val="008000"/>
                </a:solidFill>
                <a:latin typeface="Times New Roman" panose="02020603050405020304" pitchFamily="18" charset="0"/>
                <a:ea typeface="仿宋_GB2312" pitchFamily="49" charset="-122"/>
              </a:rPr>
              <a:t>自下向上逐步调整为最小堆</a:t>
            </a:r>
            <a:endParaRPr kumimoji="1" lang="zh-CN" altLang="en-US" sz="2100">
              <a:solidFill>
                <a:srgbClr val="0000CC"/>
              </a:solidFill>
              <a:latin typeface="Times New Roman" panose="02020603050405020304" pitchFamily="18" charset="0"/>
              <a:ea typeface="宋体" panose="02010600030101010101" pitchFamily="2" charset="-122"/>
            </a:endParaRPr>
          </a:p>
        </p:txBody>
      </p:sp>
      <p:sp>
        <p:nvSpPr>
          <p:cNvPr id="191496" name="Text Box 8"/>
          <p:cNvSpPr txBox="1">
            <a:spLocks noChangeArrowheads="1"/>
          </p:cNvSpPr>
          <p:nvPr/>
        </p:nvSpPr>
        <p:spPr bwMode="auto">
          <a:xfrm>
            <a:off x="2843213" y="484188"/>
            <a:ext cx="3395662" cy="6413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600" b="1">
                <a:solidFill>
                  <a:srgbClr val="CC3300"/>
                </a:solidFill>
                <a:ea typeface="仿宋_GB2312" pitchFamily="49" charset="-122"/>
              </a:rPr>
              <a:t>堆的构造（续）</a:t>
            </a:r>
            <a:endParaRPr kumimoji="1" lang="zh-CN" altLang="en-US" sz="2400">
              <a:solidFill>
                <a:srgbClr val="0000CC"/>
              </a:solidFill>
              <a:ea typeface="黑体" panose="02010609060101010101" pitchFamily="2" charset="-122"/>
            </a:endParaRPr>
          </a:p>
        </p:txBody>
      </p:sp>
      <p:sp>
        <p:nvSpPr>
          <p:cNvPr id="191497" name="Rectangle 9"/>
          <p:cNvSpPr>
            <a:spLocks noChangeArrowheads="1"/>
          </p:cNvSpPr>
          <p:nvPr/>
        </p:nvSpPr>
        <p:spPr bwMode="auto">
          <a:xfrm>
            <a:off x="1331913" y="1922463"/>
            <a:ext cx="2935287" cy="1506537"/>
          </a:xfrm>
          <a:prstGeom prst="rect">
            <a:avLst/>
          </a:prstGeom>
          <a:noFill/>
          <a:ln w="38100">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91498" name="Rectangle 10"/>
          <p:cNvSpPr>
            <a:spLocks noChangeArrowheads="1"/>
          </p:cNvSpPr>
          <p:nvPr/>
        </p:nvSpPr>
        <p:spPr bwMode="auto">
          <a:xfrm>
            <a:off x="5148263" y="2674938"/>
            <a:ext cx="1800225" cy="1762125"/>
          </a:xfrm>
          <a:prstGeom prst="rect">
            <a:avLst/>
          </a:prstGeom>
          <a:noFill/>
          <a:ln w="38100">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91499" name="Text Box 11"/>
          <p:cNvSpPr txBox="1">
            <a:spLocks noChangeArrowheads="1"/>
          </p:cNvSpPr>
          <p:nvPr/>
        </p:nvSpPr>
        <p:spPr bwMode="auto">
          <a:xfrm>
            <a:off x="1979613" y="1341438"/>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a:solidFill>
                  <a:schemeClr val="bg1"/>
                </a:solidFill>
              </a:rPr>
              <a:t>i=1</a:t>
            </a:r>
          </a:p>
        </p:txBody>
      </p:sp>
      <p:sp>
        <p:nvSpPr>
          <p:cNvPr id="191500" name="Text Box 12"/>
          <p:cNvSpPr txBox="1">
            <a:spLocks noChangeArrowheads="1"/>
          </p:cNvSpPr>
          <p:nvPr/>
        </p:nvSpPr>
        <p:spPr bwMode="auto">
          <a:xfrm>
            <a:off x="5867400" y="1412875"/>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a:solidFill>
                  <a:schemeClr val="bg1"/>
                </a:solidFill>
              </a:rPr>
              <a:t>i=1</a:t>
            </a:r>
          </a:p>
        </p:txBody>
      </p:sp>
      <p:sp>
        <p:nvSpPr>
          <p:cNvPr id="191501" name="Text Box 13"/>
          <p:cNvSpPr txBox="1">
            <a:spLocks noChangeArrowheads="1"/>
          </p:cNvSpPr>
          <p:nvPr/>
        </p:nvSpPr>
        <p:spPr bwMode="auto">
          <a:xfrm>
            <a:off x="2916238" y="4903788"/>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a:solidFill>
                  <a:schemeClr val="bg1"/>
                </a:solidFill>
              </a:rPr>
              <a:t>i=1</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pic>
        <p:nvPicPr>
          <p:cNvPr id="193542" name="Picture 6"/>
          <p:cNvPicPr>
            <a:picLocks noChangeAspect="1" noChangeArrowheads="1"/>
          </p:cNvPicPr>
          <p:nvPr/>
        </p:nvPicPr>
        <p:blipFill>
          <a:blip r:embed="rId3">
            <a:extLst>
              <a:ext uri="{28A0092B-C50C-407E-A947-70E740481C1C}">
                <a14:useLocalDpi xmlns:a14="http://schemas.microsoft.com/office/drawing/2010/main" val="0"/>
              </a:ext>
            </a:extLst>
          </a:blip>
          <a:srcRect l="49774"/>
          <a:stretch>
            <a:fillRect/>
          </a:stretch>
        </p:blipFill>
        <p:spPr bwMode="auto">
          <a:xfrm>
            <a:off x="107950" y="838200"/>
            <a:ext cx="8896350" cy="435451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3543" name="Text Box 7"/>
          <p:cNvSpPr txBox="1">
            <a:spLocks noChangeArrowheads="1"/>
          </p:cNvSpPr>
          <p:nvPr/>
        </p:nvSpPr>
        <p:spPr bwMode="auto">
          <a:xfrm>
            <a:off x="1457325" y="5454650"/>
            <a:ext cx="6210300"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200" b="1">
                <a:solidFill>
                  <a:srgbClr val="008000"/>
                </a:solidFill>
                <a:latin typeface="Times New Roman" panose="02020603050405020304" pitchFamily="18" charset="0"/>
                <a:ea typeface="仿宋_GB2312" pitchFamily="49" charset="-122"/>
              </a:rPr>
              <a:t>自下向上逐步调整为最小堆</a:t>
            </a:r>
            <a:endParaRPr kumimoji="1" lang="zh-CN" altLang="en-US" sz="2100">
              <a:solidFill>
                <a:srgbClr val="0000CC"/>
              </a:solidFill>
              <a:latin typeface="Times New Roman" panose="02020603050405020304" pitchFamily="18" charset="0"/>
              <a:ea typeface="宋体" panose="02010600030101010101" pitchFamily="2" charset="-122"/>
            </a:endParaRPr>
          </a:p>
        </p:txBody>
      </p:sp>
      <p:sp>
        <p:nvSpPr>
          <p:cNvPr id="193544" name="Rectangle 8"/>
          <p:cNvSpPr>
            <a:spLocks noChangeArrowheads="1"/>
          </p:cNvSpPr>
          <p:nvPr/>
        </p:nvSpPr>
        <p:spPr bwMode="auto">
          <a:xfrm>
            <a:off x="165100" y="3255963"/>
            <a:ext cx="1223963" cy="1762125"/>
          </a:xfrm>
          <a:prstGeom prst="rect">
            <a:avLst/>
          </a:prstGeom>
          <a:noFill/>
          <a:ln w="38100">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93545" name="Text Box 9"/>
          <p:cNvSpPr txBox="1">
            <a:spLocks noChangeArrowheads="1"/>
          </p:cNvSpPr>
          <p:nvPr/>
        </p:nvSpPr>
        <p:spPr bwMode="auto">
          <a:xfrm>
            <a:off x="1763713" y="981075"/>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a:solidFill>
                  <a:schemeClr val="bg1"/>
                </a:solidFill>
              </a:rPr>
              <a:t>i=1</a:t>
            </a:r>
          </a:p>
        </p:txBody>
      </p:sp>
      <p:sp>
        <p:nvSpPr>
          <p:cNvPr id="193546" name="Text Box 10"/>
          <p:cNvSpPr txBox="1">
            <a:spLocks noChangeArrowheads="1"/>
          </p:cNvSpPr>
          <p:nvPr/>
        </p:nvSpPr>
        <p:spPr bwMode="auto">
          <a:xfrm>
            <a:off x="5940425" y="981075"/>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a:solidFill>
                  <a:schemeClr val="bg1"/>
                </a:solidFill>
              </a:rPr>
              <a:t>i=1</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pic>
        <p:nvPicPr>
          <p:cNvPr id="194567" name="Picture 7"/>
          <p:cNvPicPr>
            <a:picLocks noChangeArrowheads="1"/>
          </p:cNvPicPr>
          <p:nvPr/>
        </p:nvPicPr>
        <p:blipFill>
          <a:blip r:embed="rId3">
            <a:extLst>
              <a:ext uri="{28A0092B-C50C-407E-A947-70E740481C1C}">
                <a14:useLocalDpi xmlns:a14="http://schemas.microsoft.com/office/drawing/2010/main" val="0"/>
              </a:ext>
            </a:extLst>
          </a:blip>
          <a:srcRect r="50171"/>
          <a:stretch>
            <a:fillRect/>
          </a:stretch>
        </p:blipFill>
        <p:spPr bwMode="auto">
          <a:xfrm>
            <a:off x="1476375" y="188913"/>
            <a:ext cx="6802438" cy="334010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68" name="Text Box 8"/>
          <p:cNvSpPr txBox="1">
            <a:spLocks noChangeArrowheads="1"/>
          </p:cNvSpPr>
          <p:nvPr/>
        </p:nvSpPr>
        <p:spPr bwMode="auto">
          <a:xfrm>
            <a:off x="323850" y="333375"/>
            <a:ext cx="719138" cy="9286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endParaRPr kumimoji="1" lang="en-US" altLang="zh-CN" sz="3600" b="1">
              <a:solidFill>
                <a:srgbClr val="0000CC"/>
              </a:solidFill>
              <a:latin typeface="Times New Roman" panose="02020603050405020304" pitchFamily="18" charset="0"/>
              <a:ea typeface="隶书" panose="02010509060101010101" pitchFamily="49" charset="-122"/>
            </a:endParaRPr>
          </a:p>
          <a:p>
            <a:pPr>
              <a:lnSpc>
                <a:spcPct val="80000"/>
              </a:lnSpc>
              <a:spcBef>
                <a:spcPct val="50000"/>
              </a:spcBef>
            </a:pPr>
            <a:endParaRPr kumimoji="1" lang="en-US" altLang="zh-CN" sz="2000">
              <a:solidFill>
                <a:srgbClr val="0000CC"/>
              </a:solidFill>
              <a:latin typeface="Times New Roman" panose="02020603050405020304" pitchFamily="18" charset="0"/>
              <a:ea typeface="宋体" panose="02010600030101010101" pitchFamily="2" charset="-122"/>
            </a:endParaRPr>
          </a:p>
        </p:txBody>
      </p:sp>
      <p:pic>
        <p:nvPicPr>
          <p:cNvPr id="194569" name="Picture 9"/>
          <p:cNvPicPr>
            <a:picLocks noChangeAspect="1" noChangeArrowheads="1"/>
          </p:cNvPicPr>
          <p:nvPr/>
        </p:nvPicPr>
        <p:blipFill>
          <a:blip r:embed="rId3">
            <a:extLst>
              <a:ext uri="{28A0092B-C50C-407E-A947-70E740481C1C}">
                <a14:useLocalDpi xmlns:a14="http://schemas.microsoft.com/office/drawing/2010/main" val="0"/>
              </a:ext>
            </a:extLst>
          </a:blip>
          <a:srcRect l="49927"/>
          <a:stretch>
            <a:fillRect/>
          </a:stretch>
        </p:blipFill>
        <p:spPr bwMode="auto">
          <a:xfrm>
            <a:off x="1476375" y="3357563"/>
            <a:ext cx="6802438" cy="334010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70" name="Text Box 10"/>
          <p:cNvSpPr txBox="1">
            <a:spLocks noChangeArrowheads="1"/>
          </p:cNvSpPr>
          <p:nvPr/>
        </p:nvSpPr>
        <p:spPr bwMode="auto">
          <a:xfrm>
            <a:off x="371793" y="404813"/>
            <a:ext cx="671195" cy="597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p>
            <a:pPr>
              <a:spcBef>
                <a:spcPts val="0"/>
              </a:spcBef>
            </a:pPr>
            <a:r>
              <a:rPr kumimoji="1" lang="zh-CN" altLang="en-US" sz="3200" b="1" dirty="0">
                <a:solidFill>
                  <a:srgbClr val="0000CC"/>
                </a:solidFill>
              </a:rPr>
              <a:t>插入  </a:t>
            </a:r>
            <a:r>
              <a:rPr kumimoji="1" lang="en-US" altLang="zh-CN" sz="3200" b="1" dirty="0">
                <a:solidFill>
                  <a:srgbClr val="0000CC"/>
                </a:solidFill>
              </a:rPr>
              <a:t>--  </a:t>
            </a:r>
            <a:r>
              <a:rPr kumimoji="1" lang="zh-CN" altLang="en-US" sz="3200" b="1" dirty="0">
                <a:solidFill>
                  <a:srgbClr val="0000CC"/>
                </a:solidFill>
              </a:rPr>
              <a:t>上浮</a:t>
            </a:r>
          </a:p>
        </p:txBody>
      </p:sp>
      <p:sp>
        <p:nvSpPr>
          <p:cNvPr id="194572" name="Oval 12"/>
          <p:cNvSpPr>
            <a:spLocks noChangeArrowheads="1"/>
          </p:cNvSpPr>
          <p:nvPr/>
        </p:nvSpPr>
        <p:spPr bwMode="auto">
          <a:xfrm>
            <a:off x="2484438" y="2536825"/>
            <a:ext cx="431800" cy="431800"/>
          </a:xfrm>
          <a:prstGeom prst="ellipse">
            <a:avLst/>
          </a:prstGeom>
          <a:noFill/>
          <a:ln w="57150">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94573" name="Oval 13"/>
          <p:cNvSpPr>
            <a:spLocks noChangeArrowheads="1"/>
          </p:cNvSpPr>
          <p:nvPr/>
        </p:nvSpPr>
        <p:spPr bwMode="auto">
          <a:xfrm>
            <a:off x="5219700" y="1541463"/>
            <a:ext cx="431800" cy="431800"/>
          </a:xfrm>
          <a:prstGeom prst="ellipse">
            <a:avLst/>
          </a:prstGeom>
          <a:noFill/>
          <a:ln w="57150">
            <a:solidFill>
              <a:srgbClr val="CC0000"/>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94574" name="Oval 14"/>
          <p:cNvSpPr>
            <a:spLocks noChangeArrowheads="1"/>
          </p:cNvSpPr>
          <p:nvPr/>
        </p:nvSpPr>
        <p:spPr bwMode="auto">
          <a:xfrm>
            <a:off x="2195513" y="3933825"/>
            <a:ext cx="431800" cy="431800"/>
          </a:xfrm>
          <a:prstGeom prst="ellipse">
            <a:avLst/>
          </a:prstGeom>
          <a:noFill/>
          <a:ln w="57150">
            <a:solidFill>
              <a:srgbClr val="CC0000"/>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94575" name="Oval 15"/>
          <p:cNvSpPr>
            <a:spLocks noChangeArrowheads="1"/>
          </p:cNvSpPr>
          <p:nvPr/>
        </p:nvSpPr>
        <p:spPr bwMode="auto">
          <a:xfrm>
            <a:off x="5622925" y="4178300"/>
            <a:ext cx="431800" cy="431800"/>
          </a:xfrm>
          <a:prstGeom prst="ellipse">
            <a:avLst/>
          </a:prstGeom>
          <a:noFill/>
          <a:ln w="57150">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ChangeArrowheads="1"/>
          </p:cNvSpPr>
          <p:nvPr/>
        </p:nvSpPr>
        <p:spPr bwMode="auto">
          <a:xfrm>
            <a:off x="468313" y="260350"/>
            <a:ext cx="8351837" cy="6555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0" hangingPunct="0"/>
            <a:r>
              <a:rPr kumimoji="1" lang="en-US" altLang="zh-CN" sz="2000" dirty="0">
                <a:solidFill>
                  <a:srgbClr val="FFFF00"/>
                </a:solidFill>
                <a:latin typeface="Times New Roman" panose="02020603050405020304" pitchFamily="18" charset="0"/>
                <a:cs typeface="Times New Roman" panose="02020603050405020304" pitchFamily="18" charset="0"/>
              </a:rPr>
              <a:t>#</a:t>
            </a:r>
            <a:r>
              <a:rPr kumimoji="1" lang="zh-CN" altLang="en-US" sz="2000" dirty="0">
                <a:solidFill>
                  <a:srgbClr val="FFFF00"/>
                </a:solidFill>
                <a:latin typeface="Times New Roman" panose="02020603050405020304" pitchFamily="18" charset="0"/>
                <a:cs typeface="Times New Roman" panose="02020603050405020304" pitchFamily="18" charset="0"/>
              </a:rPr>
              <a:t>一次调整</a:t>
            </a:r>
            <a:r>
              <a:rPr kumimoji="1" lang="en-US" altLang="zh-CN" sz="2000" dirty="0">
                <a:solidFill>
                  <a:srgbClr val="FFFF00"/>
                </a:solidFill>
                <a:latin typeface="Times New Roman" panose="02020603050405020304" pitchFamily="18" charset="0"/>
                <a:cs typeface="Times New Roman" panose="02020603050405020304" pitchFamily="18" charset="0"/>
              </a:rPr>
              <a:t>#</a:t>
            </a:r>
          </a:p>
          <a:p>
            <a:pPr eaLnBrk="0" hangingPunct="0"/>
            <a:r>
              <a:rPr kumimoji="1" lang="en-US" altLang="zh-CN" sz="2000" dirty="0">
                <a:latin typeface="Times New Roman" panose="02020603050405020304" pitchFamily="18" charset="0"/>
                <a:cs typeface="Times New Roman" panose="02020603050405020304" pitchFamily="18" charset="0"/>
              </a:rPr>
              <a:t>void  </a:t>
            </a:r>
            <a:r>
              <a:rPr kumimoji="1" lang="en-US" altLang="zh-CN" sz="2000" dirty="0">
                <a:solidFill>
                  <a:srgbClr val="FFFF00"/>
                </a:solidFill>
                <a:latin typeface="Times New Roman" panose="02020603050405020304" pitchFamily="18" charset="0"/>
                <a:cs typeface="Times New Roman" panose="02020603050405020304" pitchFamily="18" charset="0"/>
              </a:rPr>
              <a:t>sift</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SortObject</a:t>
            </a:r>
            <a:r>
              <a:rPr kumimoji="1" lang="en-US" altLang="zh-CN" sz="2000" dirty="0">
                <a:latin typeface="Times New Roman" panose="02020603050405020304" pitchFamily="18" charset="0"/>
                <a:cs typeface="Times New Roman" panose="02020603050405020304" pitchFamily="18" charset="0"/>
              </a:rPr>
              <a:t> * </a:t>
            </a:r>
            <a:r>
              <a:rPr kumimoji="1" lang="en-US" altLang="zh-CN" sz="2000" dirty="0" err="1">
                <a:latin typeface="Times New Roman" panose="02020603050405020304" pitchFamily="18" charset="0"/>
                <a:cs typeface="Times New Roman" panose="02020603050405020304" pitchFamily="18" charset="0"/>
              </a:rPr>
              <a:t>pvector</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int</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int</a:t>
            </a:r>
            <a:r>
              <a:rPr kumimoji="1" lang="en-US" altLang="zh-CN" sz="2000" dirty="0">
                <a:latin typeface="Times New Roman" panose="02020603050405020304" pitchFamily="18" charset="0"/>
                <a:cs typeface="Times New Roman" panose="02020603050405020304" pitchFamily="18" charset="0"/>
              </a:rPr>
              <a:t> n)  </a:t>
            </a:r>
            <a:r>
              <a:rPr kumimoji="1" lang="en-US" altLang="zh-CN" sz="2000" dirty="0">
                <a:solidFill>
                  <a:srgbClr val="00B050"/>
                </a:solidFill>
                <a:latin typeface="Times New Roman" panose="02020603050405020304" pitchFamily="18" charset="0"/>
                <a:cs typeface="Times New Roman" panose="02020603050405020304" pitchFamily="18" charset="0"/>
              </a:rPr>
              <a:t>//</a:t>
            </a:r>
            <a:r>
              <a:rPr kumimoji="1" lang="zh-CN" altLang="en-US" sz="2000" dirty="0">
                <a:solidFill>
                  <a:srgbClr val="00B050"/>
                </a:solidFill>
                <a:latin typeface="Times New Roman" panose="02020603050405020304" pitchFamily="18" charset="0"/>
                <a:cs typeface="Times New Roman" panose="02020603050405020304" pitchFamily="18" charset="0"/>
              </a:rPr>
              <a:t>最大堆</a:t>
            </a:r>
            <a:endParaRPr kumimoji="1" lang="en-US" altLang="zh-CN" sz="2000" dirty="0">
              <a:solidFill>
                <a:srgbClr val="00B050"/>
              </a:solidFill>
              <a:latin typeface="Times New Roman" panose="02020603050405020304" pitchFamily="18" charset="0"/>
              <a:cs typeface="Times New Roman" panose="02020603050405020304" pitchFamily="18" charset="0"/>
            </a:endParaRPr>
          </a:p>
          <a:p>
            <a:pPr eaLnBrk="0" hangingPunct="0"/>
            <a:r>
              <a:rPr kumimoji="1" lang="en-US" altLang="zh-CN" sz="2000" dirty="0">
                <a:latin typeface="Times New Roman" panose="02020603050405020304" pitchFamily="18" charset="0"/>
                <a:cs typeface="Times New Roman" panose="02020603050405020304" pitchFamily="18" charset="0"/>
              </a:rPr>
              <a:t>{</a:t>
            </a: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int</a:t>
            </a:r>
            <a:r>
              <a:rPr kumimoji="1" lang="en-US" altLang="zh-CN" sz="2000" dirty="0">
                <a:latin typeface="Times New Roman" panose="02020603050405020304" pitchFamily="18" charset="0"/>
                <a:cs typeface="Times New Roman" panose="02020603050405020304" pitchFamily="18" charset="0"/>
              </a:rPr>
              <a:t>  child;    </a:t>
            </a:r>
            <a:r>
              <a:rPr kumimoji="1" lang="en-US" altLang="zh-CN" sz="2000" dirty="0" err="1">
                <a:latin typeface="Times New Roman" panose="02020603050405020304" pitchFamily="18" charset="0"/>
                <a:cs typeface="Times New Roman" panose="02020603050405020304" pitchFamily="18" charset="0"/>
              </a:rPr>
              <a:t>RecordNode</a:t>
            </a:r>
            <a:r>
              <a:rPr kumimoji="1" lang="en-US" altLang="zh-CN" sz="2000" dirty="0">
                <a:latin typeface="Times New Roman" panose="02020603050405020304" pitchFamily="18" charset="0"/>
                <a:cs typeface="Times New Roman" panose="02020603050405020304" pitchFamily="18" charset="0"/>
              </a:rPr>
              <a:t> temp;</a:t>
            </a: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a:solidFill>
                  <a:srgbClr val="FFFF00"/>
                </a:solidFill>
                <a:latin typeface="Times New Roman" panose="02020603050405020304" pitchFamily="18" charset="0"/>
                <a:cs typeface="Times New Roman" panose="02020603050405020304" pitchFamily="18" charset="0"/>
              </a:rPr>
              <a:t>temp</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pvector</a:t>
            </a:r>
            <a:r>
              <a:rPr kumimoji="1" lang="en-US" altLang="zh-CN" sz="2000" dirty="0">
                <a:latin typeface="Times New Roman" panose="02020603050405020304" pitchFamily="18" charset="0"/>
                <a:cs typeface="Times New Roman" panose="02020603050405020304" pitchFamily="18" charset="0"/>
              </a:rPr>
              <a:t>-&gt;record[</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a:t>
            </a:r>
          </a:p>
          <a:p>
            <a:pPr eaLnBrk="0" hangingPunct="0"/>
            <a:r>
              <a:rPr kumimoji="1" lang="en-US" altLang="zh-CN" sz="2000" dirty="0">
                <a:latin typeface="Times New Roman" panose="02020603050405020304" pitchFamily="18" charset="0"/>
                <a:cs typeface="Times New Roman" panose="02020603050405020304" pitchFamily="18" charset="0"/>
              </a:rPr>
              <a:t>        child=</a:t>
            </a:r>
            <a:r>
              <a:rPr kumimoji="1" lang="en-US" altLang="zh-CN" sz="2000" dirty="0" err="1">
                <a:latin typeface="Times New Roman" panose="02020603050405020304" pitchFamily="18" charset="0"/>
                <a:cs typeface="Times New Roman" panose="02020603050405020304" pitchFamily="18" charset="0"/>
              </a:rPr>
              <a:t>leftChild</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a:solidFill>
                  <a:srgbClr val="00B050"/>
                </a:solidFill>
                <a:latin typeface="Times New Roman" panose="02020603050405020304" pitchFamily="18" charset="0"/>
                <a:cs typeface="Times New Roman" panose="02020603050405020304" pitchFamily="18" charset="0"/>
              </a:rPr>
              <a:t>//</a:t>
            </a:r>
            <a:r>
              <a:rPr kumimoji="1" lang="zh-CN" altLang="en-US" sz="2000" dirty="0">
                <a:solidFill>
                  <a:srgbClr val="00B050"/>
                </a:solidFill>
                <a:latin typeface="Times New Roman" panose="02020603050405020304" pitchFamily="18" charset="0"/>
                <a:cs typeface="Times New Roman" panose="02020603050405020304" pitchFamily="18" charset="0"/>
              </a:rPr>
              <a:t>孩子位置定位到左孩子</a:t>
            </a:r>
            <a:endParaRPr kumimoji="1" lang="en-US" altLang="zh-CN" sz="2000" dirty="0">
              <a:latin typeface="Times New Roman" panose="02020603050405020304" pitchFamily="18" charset="0"/>
              <a:cs typeface="Times New Roman" panose="02020603050405020304" pitchFamily="18" charset="0"/>
            </a:endParaRP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while</a:t>
            </a:r>
            <a:r>
              <a:rPr kumimoji="1" lang="en-US" altLang="zh-CN" sz="2000" dirty="0">
                <a:latin typeface="Times New Roman" panose="02020603050405020304" pitchFamily="18" charset="0"/>
                <a:cs typeface="Times New Roman" panose="02020603050405020304" pitchFamily="18" charset="0"/>
              </a:rPr>
              <a:t> (child&lt;=n) { </a:t>
            </a:r>
            <a:r>
              <a:rPr kumimoji="1" lang="en-US" altLang="zh-CN" sz="2000" dirty="0">
                <a:solidFill>
                  <a:srgbClr val="00B050"/>
                </a:solidFill>
                <a:latin typeface="Times New Roman" panose="02020603050405020304" pitchFamily="18" charset="0"/>
                <a:cs typeface="Times New Roman" panose="02020603050405020304" pitchFamily="18" charset="0"/>
              </a:rPr>
              <a:t>//</a:t>
            </a:r>
            <a:r>
              <a:rPr kumimoji="1" lang="zh-CN" altLang="en-US" sz="2000" dirty="0">
                <a:solidFill>
                  <a:srgbClr val="00B050"/>
                </a:solidFill>
                <a:latin typeface="Times New Roman" panose="02020603050405020304" pitchFamily="18" charset="0"/>
                <a:cs typeface="Times New Roman" panose="02020603050405020304" pitchFamily="18" charset="0"/>
              </a:rPr>
              <a:t>下沉范围</a:t>
            </a:r>
            <a:endParaRPr kumimoji="1" lang="en-US" altLang="zh-CN" sz="2000" dirty="0">
              <a:solidFill>
                <a:srgbClr val="00B050"/>
              </a:solidFill>
              <a:latin typeface="Times New Roman" panose="02020603050405020304" pitchFamily="18" charset="0"/>
              <a:cs typeface="Times New Roman" panose="02020603050405020304" pitchFamily="18" charset="0"/>
            </a:endParaRP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a:solidFill>
                  <a:srgbClr val="00B050"/>
                </a:solidFill>
                <a:latin typeface="Times New Roman" panose="02020603050405020304" pitchFamily="18" charset="0"/>
                <a:cs typeface="Times New Roman" panose="02020603050405020304" pitchFamily="18" charset="0"/>
              </a:rPr>
              <a:t>//</a:t>
            </a:r>
            <a:r>
              <a:rPr kumimoji="1" lang="zh-CN" altLang="en-US" sz="2000" dirty="0">
                <a:solidFill>
                  <a:srgbClr val="00B050"/>
                </a:solidFill>
                <a:latin typeface="Times New Roman" panose="02020603050405020304" pitchFamily="18" charset="0"/>
                <a:cs typeface="Times New Roman" panose="02020603050405020304" pitchFamily="18" charset="0"/>
              </a:rPr>
              <a:t>如果右孩子存在且右孩子键值比左孩子大，则定位到右孩子</a:t>
            </a:r>
            <a:endParaRPr kumimoji="1" lang="en-US" altLang="zh-CN" sz="2000" dirty="0">
              <a:latin typeface="Times New Roman" panose="02020603050405020304" pitchFamily="18" charset="0"/>
              <a:cs typeface="Times New Roman" panose="02020603050405020304" pitchFamily="18" charset="0"/>
            </a:endParaRP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if</a:t>
            </a:r>
            <a:r>
              <a:rPr kumimoji="1" lang="en-US" altLang="zh-CN" sz="2000" dirty="0">
                <a:latin typeface="Times New Roman" panose="02020603050405020304" pitchFamily="18" charset="0"/>
                <a:cs typeface="Times New Roman" panose="02020603050405020304" pitchFamily="18" charset="0"/>
              </a:rPr>
              <a:t> ((child&lt;=n-1) &amp;&amp;  (</a:t>
            </a:r>
            <a:r>
              <a:rPr kumimoji="1" lang="en-US" altLang="zh-CN" sz="2000" dirty="0" err="1">
                <a:latin typeface="Times New Roman" panose="02020603050405020304" pitchFamily="18" charset="0"/>
                <a:cs typeface="Times New Roman" panose="02020603050405020304" pitchFamily="18" charset="0"/>
              </a:rPr>
              <a:t>pvector</a:t>
            </a:r>
            <a:r>
              <a:rPr kumimoji="1" lang="en-US" altLang="zh-CN" sz="2000" dirty="0">
                <a:latin typeface="Times New Roman" panose="02020603050405020304" pitchFamily="18" charset="0"/>
                <a:cs typeface="Times New Roman" panose="02020603050405020304" pitchFamily="18" charset="0"/>
              </a:rPr>
              <a:t>-&gt;record[child].key</a:t>
            </a:r>
          </a:p>
          <a:p>
            <a:pPr eaLnBrk="0" hangingPunct="0"/>
            <a:r>
              <a:rPr kumimoji="1" lang="en-US" altLang="zh-CN" sz="2000" dirty="0">
                <a:latin typeface="Times New Roman" panose="02020603050405020304" pitchFamily="18" charset="0"/>
                <a:cs typeface="Times New Roman" panose="02020603050405020304" pitchFamily="18" charset="0"/>
              </a:rPr>
              <a:t>                                                          &lt; </a:t>
            </a:r>
            <a:r>
              <a:rPr kumimoji="1" lang="en-US" altLang="zh-CN" sz="2000" dirty="0" err="1">
                <a:latin typeface="Times New Roman" panose="02020603050405020304" pitchFamily="18" charset="0"/>
                <a:cs typeface="Times New Roman" panose="02020603050405020304" pitchFamily="18" charset="0"/>
              </a:rPr>
              <a:t>pvector</a:t>
            </a:r>
            <a:r>
              <a:rPr kumimoji="1" lang="en-US" altLang="zh-CN" sz="2000" dirty="0">
                <a:latin typeface="Times New Roman" panose="02020603050405020304" pitchFamily="18" charset="0"/>
                <a:cs typeface="Times New Roman" panose="02020603050405020304" pitchFamily="18" charset="0"/>
              </a:rPr>
              <a:t>-&gt;record[child+1].key))</a:t>
            </a:r>
          </a:p>
          <a:p>
            <a:pPr eaLnBrk="0" hangingPunct="0"/>
            <a:r>
              <a:rPr kumimoji="1" lang="en-US" altLang="zh-CN" sz="2000" dirty="0">
                <a:latin typeface="Times New Roman" panose="02020603050405020304" pitchFamily="18" charset="0"/>
                <a:cs typeface="Times New Roman" panose="02020603050405020304" pitchFamily="18" charset="0"/>
              </a:rPr>
              <a:t>                        child++;</a:t>
            </a: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a:solidFill>
                  <a:srgbClr val="00B050"/>
                </a:solidFill>
                <a:latin typeface="Times New Roman" panose="02020603050405020304" pitchFamily="18" charset="0"/>
                <a:cs typeface="Times New Roman" panose="02020603050405020304" pitchFamily="18" charset="0"/>
              </a:rPr>
              <a:t>//</a:t>
            </a:r>
            <a:r>
              <a:rPr kumimoji="1" lang="zh-CN" altLang="en-US" sz="2000" dirty="0">
                <a:solidFill>
                  <a:srgbClr val="00B050"/>
                </a:solidFill>
                <a:latin typeface="Times New Roman" panose="02020603050405020304" pitchFamily="18" charset="0"/>
                <a:cs typeface="Times New Roman" panose="02020603050405020304" pitchFamily="18" charset="0"/>
              </a:rPr>
              <a:t>如果当前节点的键值比孩子小，则当前节点下沉</a:t>
            </a:r>
            <a:endParaRPr kumimoji="1" lang="en-US" altLang="zh-CN" sz="2000" dirty="0">
              <a:latin typeface="Times New Roman" panose="02020603050405020304" pitchFamily="18" charset="0"/>
              <a:cs typeface="Times New Roman" panose="02020603050405020304" pitchFamily="18" charset="0"/>
            </a:endParaRP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if</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temp.key</a:t>
            </a:r>
            <a:r>
              <a:rPr kumimoji="1" lang="en-US" altLang="zh-CN" sz="2000" dirty="0">
                <a:latin typeface="Times New Roman" panose="02020603050405020304" pitchFamily="18" charset="0"/>
                <a:cs typeface="Times New Roman" panose="02020603050405020304" pitchFamily="18" charset="0"/>
              </a:rPr>
              <a:t> &lt; </a:t>
            </a:r>
            <a:r>
              <a:rPr kumimoji="1" lang="en-US" altLang="zh-CN" sz="2000" dirty="0" err="1">
                <a:latin typeface="Times New Roman" panose="02020603050405020304" pitchFamily="18" charset="0"/>
                <a:cs typeface="Times New Roman" panose="02020603050405020304" pitchFamily="18" charset="0"/>
              </a:rPr>
              <a:t>pvector</a:t>
            </a:r>
            <a:r>
              <a:rPr kumimoji="1" lang="en-US" altLang="zh-CN" sz="2000" dirty="0">
                <a:latin typeface="Times New Roman" panose="02020603050405020304" pitchFamily="18" charset="0"/>
                <a:cs typeface="Times New Roman" panose="02020603050405020304" pitchFamily="18" charset="0"/>
              </a:rPr>
              <a:t>-&gt;record[child].key) {</a:t>
            </a: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pvector</a:t>
            </a:r>
            <a:r>
              <a:rPr kumimoji="1" lang="en-US" altLang="zh-CN" sz="2000" dirty="0">
                <a:latin typeface="Times New Roman" panose="02020603050405020304" pitchFamily="18" charset="0"/>
                <a:cs typeface="Times New Roman" panose="02020603050405020304" pitchFamily="18" charset="0"/>
              </a:rPr>
              <a:t>-&gt;record[</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pvector</a:t>
            </a:r>
            <a:r>
              <a:rPr kumimoji="1" lang="en-US" altLang="zh-CN" sz="2000" dirty="0">
                <a:latin typeface="Times New Roman" panose="02020603050405020304" pitchFamily="18" charset="0"/>
                <a:cs typeface="Times New Roman" panose="02020603050405020304" pitchFamily="18" charset="0"/>
              </a:rPr>
              <a:t>-&gt;record[child];</a:t>
            </a: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=child;  </a:t>
            </a:r>
            <a:r>
              <a:rPr kumimoji="1" lang="en-US" altLang="zh-CN" sz="2000" dirty="0">
                <a:solidFill>
                  <a:srgbClr val="00B050"/>
                </a:solidFill>
                <a:latin typeface="Times New Roman" panose="02020603050405020304" pitchFamily="18" charset="0"/>
                <a:cs typeface="Times New Roman" panose="02020603050405020304" pitchFamily="18" charset="0"/>
              </a:rPr>
              <a:t>//</a:t>
            </a:r>
            <a:r>
              <a:rPr kumimoji="1" lang="zh-CN" altLang="en-US" sz="2000" dirty="0">
                <a:solidFill>
                  <a:srgbClr val="00B050"/>
                </a:solidFill>
                <a:latin typeface="Times New Roman" panose="02020603050405020304" pitchFamily="18" charset="0"/>
                <a:cs typeface="Times New Roman" panose="02020603050405020304" pitchFamily="18" charset="0"/>
              </a:rPr>
              <a:t>继续向下比较</a:t>
            </a:r>
            <a:endParaRPr kumimoji="1" lang="en-US" altLang="zh-CN" sz="2000" dirty="0">
              <a:solidFill>
                <a:srgbClr val="00B050"/>
              </a:solidFill>
              <a:latin typeface="Times New Roman" panose="02020603050405020304" pitchFamily="18" charset="0"/>
              <a:cs typeface="Times New Roman" panose="02020603050405020304" pitchFamily="18" charset="0"/>
            </a:endParaRPr>
          </a:p>
          <a:p>
            <a:pPr eaLnBrk="0" hangingPunct="0"/>
            <a:r>
              <a:rPr kumimoji="1" lang="en-US" altLang="zh-CN" sz="2000" dirty="0">
                <a:latin typeface="Times New Roman" panose="02020603050405020304" pitchFamily="18" charset="0"/>
                <a:cs typeface="Times New Roman" panose="02020603050405020304" pitchFamily="18" charset="0"/>
              </a:rPr>
              <a:t>                        child=</a:t>
            </a:r>
            <a:r>
              <a:rPr kumimoji="1" lang="en-US" altLang="zh-CN" sz="2000" dirty="0" err="1">
                <a:latin typeface="Times New Roman" panose="02020603050405020304" pitchFamily="18" charset="0"/>
                <a:cs typeface="Times New Roman" panose="02020603050405020304" pitchFamily="18" charset="0"/>
              </a:rPr>
              <a:t>leftChild</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a:t>
            </a:r>
          </a:p>
          <a:p>
            <a:pPr eaLnBrk="0" hangingPunct="0"/>
            <a:r>
              <a:rPr kumimoji="1" lang="en-US" altLang="zh-CN" sz="2000" dirty="0">
                <a:latin typeface="Times New Roman" panose="02020603050405020304" pitchFamily="18" charset="0"/>
                <a:cs typeface="Times New Roman" panose="02020603050405020304" pitchFamily="18" charset="0"/>
              </a:rPr>
              <a:t>                }</a:t>
            </a: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else</a:t>
            </a:r>
            <a:r>
              <a:rPr kumimoji="1" lang="en-US" altLang="zh-CN" sz="2000" dirty="0">
                <a:latin typeface="Times New Roman" panose="02020603050405020304" pitchFamily="18" charset="0"/>
                <a:cs typeface="Times New Roman" panose="02020603050405020304" pitchFamily="18" charset="0"/>
              </a:rPr>
              <a:t>  break;</a:t>
            </a:r>
          </a:p>
          <a:p>
            <a:pPr eaLnBrk="0" hangingPunct="0"/>
            <a:r>
              <a:rPr kumimoji="1" lang="en-US" altLang="zh-CN" sz="2000" dirty="0">
                <a:latin typeface="Times New Roman" panose="02020603050405020304" pitchFamily="18" charset="0"/>
                <a:cs typeface="Times New Roman" panose="02020603050405020304" pitchFamily="18" charset="0"/>
              </a:rPr>
              <a:t>        }</a:t>
            </a: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pvector</a:t>
            </a:r>
            <a:r>
              <a:rPr kumimoji="1" lang="en-US" altLang="zh-CN" sz="2000" dirty="0">
                <a:latin typeface="Times New Roman" panose="02020603050405020304" pitchFamily="18" charset="0"/>
                <a:cs typeface="Times New Roman" panose="02020603050405020304" pitchFamily="18" charset="0"/>
              </a:rPr>
              <a:t>-&gt;record[</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]=temp;</a:t>
            </a:r>
          </a:p>
          <a:p>
            <a:pPr eaLnBrk="0" hangingPunct="0"/>
            <a:r>
              <a:rPr kumimoji="1" lang="en-US" altLang="zh-CN" sz="20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ChangeArrowheads="1"/>
          </p:cNvSpPr>
          <p:nvPr/>
        </p:nvSpPr>
        <p:spPr bwMode="auto">
          <a:xfrm>
            <a:off x="323528" y="152188"/>
            <a:ext cx="8352000" cy="6370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heapSort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SortObject</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			</a:t>
            </a:r>
          </a:p>
          <a:p>
            <a:pPr eaLnBrk="0" hangingPunct="0"/>
            <a:r>
              <a:rPr kumimoji="1" lang="en-US" altLang="zh-CN" sz="2200" dirty="0">
                <a:latin typeface="Times New Roman" panose="02020603050405020304" pitchFamily="18" charset="0"/>
                <a:cs typeface="Times New Roman" panose="02020603050405020304" pitchFamily="18" charset="0"/>
              </a:rPr>
              <a:t>{	</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n;</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temp;</a:t>
            </a:r>
          </a:p>
          <a:p>
            <a:pPr eaLnBrk="0" hangingPunct="0"/>
            <a:r>
              <a:rPr kumimoji="1" lang="en-US" altLang="zh-CN" sz="2200" dirty="0">
                <a:latin typeface="Times New Roman" panose="02020603050405020304" pitchFamily="18" charset="0"/>
                <a:cs typeface="Times New Roman" panose="02020603050405020304" pitchFamily="18" charset="0"/>
              </a:rPr>
              <a:t>        n=</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=n/2;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&gt;=1;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构建初始最大堆</a:t>
            </a:r>
            <a:endParaRPr kumimoji="1" lang="en-US" altLang="zh-CN" sz="2200" dirty="0">
              <a:latin typeface="Times New Roman" panose="02020603050405020304" pitchFamily="18" charset="0"/>
              <a:cs typeface="Times New Roman" panose="02020603050405020304" pitchFamily="18" charset="0"/>
            </a:endParaRP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FFFF00"/>
                </a:solidFill>
                <a:latin typeface="Times New Roman" panose="02020603050405020304" pitchFamily="18" charset="0"/>
                <a:cs typeface="Times New Roman" panose="02020603050405020304" pitchFamily="18" charset="0"/>
              </a:rPr>
              <a:t>sift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n);</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=n;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&gt;1;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a:solidFill>
                  <a:srgbClr val="00B050"/>
                </a:solidFill>
                <a:latin typeface="Times New Roman" panose="02020603050405020304" pitchFamily="18" charset="0"/>
                <a:cs typeface="Times New Roman" panose="02020603050405020304" pitchFamily="18" charset="0"/>
              </a:rPr>
              <a:t>//n-1</a:t>
            </a:r>
            <a:r>
              <a:rPr kumimoji="1" lang="zh-CN" altLang="en-US" sz="2200" dirty="0">
                <a:solidFill>
                  <a:srgbClr val="00B050"/>
                </a:solidFill>
                <a:latin typeface="Times New Roman" panose="02020603050405020304" pitchFamily="18" charset="0"/>
                <a:cs typeface="Times New Roman" panose="02020603050405020304" pitchFamily="18" charset="0"/>
              </a:rPr>
              <a:t>趟，每趟挑出一个当前最小值</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eaLnBrk="0" hangingPunct="0"/>
            <a:r>
              <a:rPr kumimoji="1" lang="en-US" altLang="zh-CN" sz="2200" dirty="0">
                <a:latin typeface="Times New Roman" panose="02020603050405020304" pitchFamily="18" charset="0"/>
                <a:cs typeface="Times New Roman" panose="02020603050405020304" pitchFamily="18" charset="0"/>
              </a:rPr>
              <a:t>                temp=</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-&gt;record[1];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与最后一个元素交换</a:t>
            </a:r>
            <a:endParaRPr kumimoji="1" lang="en-US" altLang="zh-CN" sz="2200" dirty="0">
              <a:latin typeface="Times New Roman" panose="02020603050405020304" pitchFamily="18" charset="0"/>
              <a:cs typeface="Times New Roman" panose="02020603050405020304" pitchFamily="18" charset="0"/>
            </a:endParaRP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-&gt;record[1]=</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]=temp;</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进行更新，注意堆在缩小，</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i</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及</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i</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之后的元素不参与</a:t>
            </a:r>
            <a:endParaRPr kumimoji="1" lang="en-US" altLang="zh-CN" sz="2200" dirty="0">
              <a:latin typeface="Times New Roman" panose="02020603050405020304" pitchFamily="18" charset="0"/>
              <a:cs typeface="Times New Roman" panose="02020603050405020304" pitchFamily="18" charset="0"/>
            </a:endParaRP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FFFF00"/>
                </a:solidFill>
                <a:latin typeface="Times New Roman" panose="02020603050405020304" pitchFamily="18" charset="0"/>
                <a:cs typeface="Times New Roman" panose="02020603050405020304" pitchFamily="18" charset="0"/>
              </a:rPr>
              <a:t>sift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 1,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-1);              }</a:t>
            </a:r>
          </a:p>
          <a:p>
            <a:pPr eaLnBrk="0" hangingPunct="0"/>
            <a:r>
              <a:rPr kumimoji="1" lang="en-US" altLang="zh-CN" sz="2200" dirty="0">
                <a:latin typeface="Times New Roman" panose="02020603050405020304" pitchFamily="18" charset="0"/>
                <a:cs typeface="Times New Roman" panose="02020603050405020304" pitchFamily="18" charset="0"/>
              </a:rPr>
              <a:t>}</a:t>
            </a:r>
          </a:p>
          <a:p>
            <a:pPr eaLnBrk="0" hangingPunct="0"/>
            <a:endParaRPr kumimoji="1" lang="en-US" altLang="zh-CN" sz="2200" dirty="0">
              <a:latin typeface="Times New Roman" panose="02020603050405020304" pitchFamily="18" charset="0"/>
              <a:cs typeface="Times New Roman" panose="02020603050405020304" pitchFamily="18" charset="0"/>
            </a:endParaRPr>
          </a:p>
          <a:p>
            <a:pPr eaLnBrk="0" hangingPunct="0"/>
            <a:r>
              <a:rPr kumimoji="1" lang="zh-CN" altLang="en-US" sz="2600" dirty="0">
                <a:latin typeface="Times New Roman" panose="02020603050405020304" pitchFamily="18" charset="0"/>
                <a:cs typeface="Times New Roman" panose="02020603050405020304" pitchFamily="18" charset="0"/>
              </a:rPr>
              <a:t>堆排序适用于</a:t>
            </a:r>
            <a:r>
              <a:rPr kumimoji="1" lang="en-US" altLang="zh-CN" sz="2600" i="1" dirty="0">
                <a:latin typeface="Times New Roman" panose="02020603050405020304" pitchFamily="18" charset="0"/>
                <a:cs typeface="Times New Roman" panose="02020603050405020304" pitchFamily="18" charset="0"/>
              </a:rPr>
              <a:t>n</a:t>
            </a:r>
            <a:r>
              <a:rPr kumimoji="1" lang="zh-CN" altLang="en-US" sz="2600" dirty="0">
                <a:latin typeface="Times New Roman" panose="02020603050405020304" pitchFamily="18" charset="0"/>
                <a:cs typeface="Times New Roman" panose="02020603050405020304" pitchFamily="18" charset="0"/>
              </a:rPr>
              <a:t>值较大的情况。</a:t>
            </a:r>
          </a:p>
          <a:p>
            <a:pPr eaLnBrk="0" hangingPunct="0"/>
            <a:r>
              <a:rPr kumimoji="1" lang="zh-CN" altLang="en-US" sz="2600" dirty="0">
                <a:latin typeface="Times New Roman" panose="02020603050405020304" pitchFamily="18" charset="0"/>
                <a:cs typeface="Times New Roman" panose="02020603050405020304" pitchFamily="18" charset="0"/>
              </a:rPr>
              <a:t>其比较次数为：</a:t>
            </a:r>
            <a:r>
              <a:rPr kumimoji="1" lang="en-US" altLang="zh-CN" sz="2600" dirty="0">
                <a:latin typeface="Times New Roman" panose="02020603050405020304" pitchFamily="18" charset="0"/>
                <a:cs typeface="Times New Roman" panose="02020603050405020304" pitchFamily="18" charset="0"/>
              </a:rPr>
              <a:t>&lt; </a:t>
            </a:r>
            <a:r>
              <a:rPr kumimoji="1" lang="en-US" altLang="zh-CN" sz="2600" dirty="0" err="1">
                <a:latin typeface="Times New Roman" panose="02020603050405020304" pitchFamily="18" charset="0"/>
                <a:cs typeface="Times New Roman" panose="02020603050405020304" pitchFamily="18" charset="0"/>
              </a:rPr>
              <a:t>2</a:t>
            </a:r>
            <a:r>
              <a:rPr kumimoji="1" lang="en-US" altLang="zh-CN" sz="2600" i="1" dirty="0" err="1">
                <a:latin typeface="Times New Roman" panose="02020603050405020304" pitchFamily="18" charset="0"/>
                <a:cs typeface="Times New Roman" panose="02020603050405020304" pitchFamily="18" charset="0"/>
              </a:rPr>
              <a:t>n</a:t>
            </a:r>
            <a:r>
              <a:rPr kumimoji="1" lang="en-US" altLang="zh-CN" sz="2600" dirty="0">
                <a:latin typeface="Times New Roman" panose="02020603050405020304" pitchFamily="18" charset="0"/>
                <a:cs typeface="Times New Roman" panose="02020603050405020304" pitchFamily="18" charset="0"/>
              </a:rPr>
              <a:t>(</a:t>
            </a:r>
            <a:r>
              <a:rPr kumimoji="1" lang="en-US" altLang="zh-CN" sz="2600"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600" dirty="0" err="1">
                <a:latin typeface="Times New Roman" panose="02020603050405020304" pitchFamily="18" charset="0"/>
                <a:cs typeface="Times New Roman" panose="02020603050405020304" pitchFamily="18" charset="0"/>
              </a:rPr>
              <a:t>log</a:t>
            </a:r>
            <a:r>
              <a:rPr kumimoji="1" lang="en-US" altLang="zh-CN" sz="2600" baseline="-25000" dirty="0" err="1">
                <a:latin typeface="Times New Roman" panose="02020603050405020304" pitchFamily="18" charset="0"/>
                <a:cs typeface="Times New Roman" panose="02020603050405020304" pitchFamily="18" charset="0"/>
              </a:rPr>
              <a:t>2</a:t>
            </a:r>
            <a:r>
              <a:rPr kumimoji="1" lang="en-US" altLang="zh-CN" sz="2600" i="1" dirty="0" err="1">
                <a:latin typeface="Times New Roman" panose="02020603050405020304" pitchFamily="18" charset="0"/>
                <a:cs typeface="Times New Roman" panose="02020603050405020304" pitchFamily="18" charset="0"/>
              </a:rPr>
              <a:t>n</a:t>
            </a:r>
            <a:r>
              <a:rPr kumimoji="1" lang="en-US" altLang="zh-CN" sz="2600"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600" dirty="0">
                <a:latin typeface="Times New Roman" panose="02020603050405020304" pitchFamily="18" charset="0"/>
                <a:cs typeface="Times New Roman" panose="02020603050405020304" pitchFamily="18" charset="0"/>
              </a:rPr>
              <a:t>). </a:t>
            </a:r>
            <a:r>
              <a:rPr kumimoji="1" lang="zh-CN" altLang="en-US" sz="2600" dirty="0">
                <a:latin typeface="Times New Roman" panose="02020603050405020304" pitchFamily="18" charset="0"/>
                <a:cs typeface="Times New Roman" panose="02020603050405020304" pitchFamily="18" charset="0"/>
              </a:rPr>
              <a:t>在最坏的情况下，时间复杂度也是</a:t>
            </a:r>
            <a:r>
              <a:rPr kumimoji="1" lang="en-US" altLang="zh-CN" sz="2600" dirty="0">
                <a:latin typeface="Times New Roman" panose="02020603050405020304" pitchFamily="18" charset="0"/>
                <a:cs typeface="Times New Roman" panose="02020603050405020304" pitchFamily="18" charset="0"/>
              </a:rPr>
              <a:t>O(</a:t>
            </a:r>
            <a:r>
              <a:rPr kumimoji="1" lang="en-US" altLang="zh-CN" sz="2600" i="1" dirty="0" err="1">
                <a:latin typeface="Times New Roman" panose="02020603050405020304" pitchFamily="18" charset="0"/>
                <a:cs typeface="Times New Roman" panose="02020603050405020304" pitchFamily="18" charset="0"/>
              </a:rPr>
              <a:t>n</a:t>
            </a:r>
            <a:r>
              <a:rPr kumimoji="1" lang="en-US" altLang="zh-CN" sz="2600" dirty="0" err="1">
                <a:latin typeface="Times New Roman" panose="02020603050405020304" pitchFamily="18" charset="0"/>
                <a:cs typeface="Times New Roman" panose="02020603050405020304" pitchFamily="18" charset="0"/>
              </a:rPr>
              <a:t>log</a:t>
            </a:r>
            <a:r>
              <a:rPr kumimoji="1" lang="en-US" altLang="zh-CN" sz="2600" i="1" dirty="0" err="1">
                <a:latin typeface="Times New Roman" panose="02020603050405020304" pitchFamily="18" charset="0"/>
                <a:cs typeface="Times New Roman" panose="02020603050405020304" pitchFamily="18" charset="0"/>
              </a:rPr>
              <a:t>n</a:t>
            </a:r>
            <a:r>
              <a:rPr kumimoji="1" lang="en-US" altLang="zh-CN" sz="2600" dirty="0">
                <a:latin typeface="Times New Roman" panose="02020603050405020304" pitchFamily="18" charset="0"/>
                <a:cs typeface="Times New Roman" panose="02020603050405020304" pitchFamily="18" charset="0"/>
              </a:rPr>
              <a:t>)</a:t>
            </a:r>
            <a:r>
              <a:rPr kumimoji="1" lang="zh-CN" altLang="en-US" sz="2600" dirty="0">
                <a:latin typeface="Times New Roman" panose="02020603050405020304" pitchFamily="18" charset="0"/>
                <a:cs typeface="Times New Roman" panose="02020603050405020304" pitchFamily="18" charset="0"/>
              </a:rPr>
              <a:t>。且仅需</a:t>
            </a:r>
            <a:r>
              <a:rPr kumimoji="1" lang="zh-CN" altLang="en-US" sz="2600" dirty="0">
                <a:solidFill>
                  <a:srgbClr val="FFFF00"/>
                </a:solidFill>
                <a:latin typeface="Times New Roman" panose="02020603050405020304" pitchFamily="18" charset="0"/>
                <a:cs typeface="Times New Roman" panose="02020603050405020304" pitchFamily="18" charset="0"/>
              </a:rPr>
              <a:t>一个记录</a:t>
            </a:r>
            <a:r>
              <a:rPr kumimoji="1" lang="zh-CN" altLang="en-US" sz="2600" dirty="0">
                <a:latin typeface="Times New Roman" panose="02020603050405020304" pitchFamily="18" charset="0"/>
                <a:cs typeface="Times New Roman" panose="02020603050405020304" pitchFamily="18" charset="0"/>
              </a:rPr>
              <a:t>大小的辅助空间。</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a:t>Algorithm analysis</a:t>
            </a:r>
          </a:p>
        </p:txBody>
      </p:sp>
      <p:sp>
        <p:nvSpPr>
          <p:cNvPr id="198659" name="Rectangle 3"/>
          <p:cNvSpPr>
            <a:spLocks noGrp="1" noChangeArrowheads="1"/>
          </p:cNvSpPr>
          <p:nvPr>
            <p:ph type="body" idx="1"/>
          </p:nvPr>
        </p:nvSpPr>
        <p:spPr>
          <a:xfrm>
            <a:off x="360000" y="1548000"/>
            <a:ext cx="8229600" cy="4530725"/>
          </a:xfrm>
        </p:spPr>
        <p:txBody>
          <a:bodyPr/>
          <a:lstStyle/>
          <a:p>
            <a:pPr>
              <a:buSzPct val="80000"/>
              <a:buFont typeface="Monotype Sorts" pitchFamily="2" charset="2"/>
              <a:buChar char="n"/>
            </a:pPr>
            <a:r>
              <a:rPr lang="zh-CN" altLang="en-US" sz="2800" dirty="0">
                <a:effectLst/>
                <a:latin typeface="Times New Roman" panose="02020603050405020304" pitchFamily="18" charset="0"/>
              </a:rPr>
              <a:t>堆排序的</a:t>
            </a:r>
            <a:r>
              <a:rPr lang="zh-CN" altLang="en-US" sz="2800" b="1" dirty="0">
                <a:solidFill>
                  <a:srgbClr val="FFFF00"/>
                </a:solidFill>
                <a:effectLst/>
                <a:latin typeface="Times New Roman" panose="02020603050405020304" pitchFamily="18" charset="0"/>
              </a:rPr>
              <a:t>时间复杂性为</a:t>
            </a:r>
            <a:r>
              <a:rPr lang="en-US" altLang="zh-CN" sz="2800" b="1" dirty="0">
                <a:solidFill>
                  <a:srgbClr val="FFFF00"/>
                </a:solidFill>
                <a:effectLst/>
                <a:latin typeface="Times New Roman" panose="02020603050405020304" pitchFamily="18" charset="0"/>
              </a:rPr>
              <a:t>O(</a:t>
            </a:r>
            <a:r>
              <a:rPr lang="en-US" altLang="zh-CN" sz="2800" b="1" i="1" dirty="0" err="1">
                <a:solidFill>
                  <a:srgbClr val="FFFF00"/>
                </a:solidFill>
                <a:effectLst/>
                <a:latin typeface="Times New Roman" panose="02020603050405020304" pitchFamily="18" charset="0"/>
              </a:rPr>
              <a:t>n</a:t>
            </a:r>
            <a:r>
              <a:rPr lang="en-US" altLang="zh-CN" sz="2800" b="1" dirty="0" err="1">
                <a:solidFill>
                  <a:srgbClr val="FFFF00"/>
                </a:solidFill>
                <a:effectLst/>
                <a:latin typeface="Times New Roman" panose="02020603050405020304" pitchFamily="18" charset="0"/>
              </a:rPr>
              <a:t>log</a:t>
            </a:r>
            <a:r>
              <a:rPr lang="en-US" altLang="zh-CN" sz="2800" b="1" baseline="-25000" dirty="0" err="1">
                <a:solidFill>
                  <a:srgbClr val="FFFF00"/>
                </a:solidFill>
                <a:effectLst/>
                <a:latin typeface="Times New Roman" panose="02020603050405020304" pitchFamily="18" charset="0"/>
              </a:rPr>
              <a:t>2</a:t>
            </a:r>
            <a:r>
              <a:rPr lang="en-US" altLang="zh-CN" sz="2800" b="1" i="1" dirty="0" err="1">
                <a:solidFill>
                  <a:srgbClr val="FFFF00"/>
                </a:solidFill>
                <a:effectLst/>
                <a:latin typeface="Times New Roman" panose="02020603050405020304" pitchFamily="18" charset="0"/>
              </a:rPr>
              <a:t>n</a:t>
            </a:r>
            <a:r>
              <a:rPr lang="en-US" altLang="zh-CN" sz="2800" b="1" dirty="0">
                <a:solidFill>
                  <a:srgbClr val="FFFF00"/>
                </a:solidFill>
                <a:effectLst/>
                <a:latin typeface="Times New Roman" panose="02020603050405020304" pitchFamily="18" charset="0"/>
              </a:rPr>
              <a:t>)</a:t>
            </a:r>
            <a:r>
              <a:rPr lang="zh-CN" altLang="en-US" sz="2800" dirty="0">
                <a:effectLst/>
                <a:latin typeface="Times New Roman" panose="02020603050405020304" pitchFamily="18" charset="0"/>
              </a:rPr>
              <a:t>。</a:t>
            </a:r>
          </a:p>
          <a:p>
            <a:pPr>
              <a:buSzPct val="80000"/>
              <a:buFont typeface="Monotype Sorts" pitchFamily="2" charset="2"/>
              <a:buChar char="n"/>
            </a:pPr>
            <a:r>
              <a:rPr lang="zh-CN" altLang="en-US" sz="2800" dirty="0">
                <a:effectLst/>
                <a:latin typeface="Times New Roman" panose="02020603050405020304" pitchFamily="18" charset="0"/>
              </a:rPr>
              <a:t>该算法的附加存储主要是在第二个</a:t>
            </a:r>
            <a:r>
              <a:rPr lang="en-US" altLang="zh-CN" sz="2800" dirty="0">
                <a:effectLst/>
                <a:latin typeface="Times New Roman" panose="02020603050405020304" pitchFamily="18" charset="0"/>
              </a:rPr>
              <a:t>for</a:t>
            </a:r>
            <a:r>
              <a:rPr lang="zh-CN" altLang="en-US" sz="2800" dirty="0">
                <a:effectLst/>
                <a:latin typeface="Times New Roman" panose="02020603050405020304" pitchFamily="18" charset="0"/>
              </a:rPr>
              <a:t>循环中用来执行对象交换时所用的一个临时对象。因此，该算法的</a:t>
            </a:r>
            <a:r>
              <a:rPr lang="zh-CN" altLang="en-US" sz="2800" b="1" dirty="0">
                <a:solidFill>
                  <a:srgbClr val="FFFF00"/>
                </a:solidFill>
                <a:effectLst/>
                <a:latin typeface="Times New Roman" panose="02020603050405020304" pitchFamily="18" charset="0"/>
              </a:rPr>
              <a:t>空间复杂性为</a:t>
            </a:r>
            <a:r>
              <a:rPr lang="en-US" altLang="zh-CN" sz="2800" b="1" dirty="0">
                <a:solidFill>
                  <a:srgbClr val="FFFF00"/>
                </a:solidFill>
                <a:effectLst/>
                <a:latin typeface="Times New Roman" panose="02020603050405020304" pitchFamily="18" charset="0"/>
              </a:rPr>
              <a:t>O(1)</a:t>
            </a:r>
            <a:r>
              <a:rPr lang="zh-CN" altLang="en-US" sz="2800" dirty="0">
                <a:effectLst/>
                <a:latin typeface="Times New Roman" panose="02020603050405020304" pitchFamily="18" charset="0"/>
              </a:rPr>
              <a:t>。</a:t>
            </a:r>
          </a:p>
          <a:p>
            <a:pPr>
              <a:buSzPct val="80000"/>
              <a:buFont typeface="Monotype Sorts" pitchFamily="2" charset="2"/>
              <a:buChar char="n"/>
            </a:pPr>
            <a:r>
              <a:rPr lang="zh-CN" altLang="en-US" sz="2800" dirty="0">
                <a:effectLst/>
                <a:latin typeface="Times New Roman" panose="02020603050405020304" pitchFamily="18" charset="0"/>
              </a:rPr>
              <a:t>堆排序是一个</a:t>
            </a:r>
            <a:r>
              <a:rPr lang="zh-CN" altLang="en-US" sz="2800" b="1" dirty="0">
                <a:solidFill>
                  <a:srgbClr val="FFFF00"/>
                </a:solidFill>
                <a:effectLst/>
                <a:latin typeface="Times New Roman" panose="02020603050405020304" pitchFamily="18" charset="0"/>
              </a:rPr>
              <a:t>不稳定</a:t>
            </a:r>
            <a:r>
              <a:rPr lang="zh-CN" altLang="en-US" sz="2800" dirty="0">
                <a:effectLst/>
                <a:latin typeface="Times New Roman" panose="02020603050405020304" pitchFamily="18" charset="0"/>
              </a:rPr>
              <a:t>的排序方法。</a:t>
            </a:r>
            <a:endParaRPr lang="en-US" altLang="zh-CN" sz="2800" dirty="0">
              <a:effectLst/>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幼圆"/>
        <a:cs typeface="Arial"/>
      </a:majorFont>
      <a:minorFont>
        <a:latin typeface="Arial"/>
        <a:ea typeface="幼圆"/>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通用信息 (标准)">
  <a:themeElements>
    <a:clrScheme name="">
      <a:dk1>
        <a:srgbClr val="0000CC"/>
      </a:dk1>
      <a:lt1>
        <a:srgbClr val="FFFFFF"/>
      </a:lt1>
      <a:dk2>
        <a:srgbClr val="CC3300"/>
      </a:dk2>
      <a:lt2>
        <a:srgbClr val="010000"/>
      </a:lt2>
      <a:accent1>
        <a:srgbClr val="FFFFCC"/>
      </a:accent1>
      <a:accent2>
        <a:srgbClr val="FFFFCC"/>
      </a:accent2>
      <a:accent3>
        <a:srgbClr val="FFFFFF"/>
      </a:accent3>
      <a:accent4>
        <a:srgbClr val="0000AE"/>
      </a:accent4>
      <a:accent5>
        <a:srgbClr val="FFFFE2"/>
      </a:accent5>
      <a:accent6>
        <a:srgbClr val="E7E7B9"/>
      </a:accent6>
      <a:hlink>
        <a:srgbClr val="CC3300"/>
      </a:hlink>
      <a:folHlink>
        <a:srgbClr val="FFFFCC"/>
      </a:folHlink>
    </a:clrScheme>
    <a:fontScheme name="通用信息 (标准)">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通用信息 (标准) 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rbit">
  <a:themeElements>
    <a:clrScheme name="1_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1_Orbit">
      <a:majorFont>
        <a:latin typeface="Arial"/>
        <a:ea typeface="宋体"/>
        <a:cs typeface="Arial"/>
      </a:majorFont>
      <a:minorFont>
        <a:latin typeface="Arial"/>
        <a:ea typeface="宋体"/>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defRPr>
        </a:defPPr>
      </a:lstStyle>
    </a:lnDef>
  </a:objectDefaults>
  <a:extraClrSchemeLst>
    <a:extraClrScheme>
      <a:clrScheme name="1_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1_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1_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1_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1_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1_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1_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1_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13253</Words>
  <Application>Microsoft Macintosh PowerPoint</Application>
  <PresentationFormat>全屏显示(4:3)</PresentationFormat>
  <Paragraphs>1731</Paragraphs>
  <Slides>137</Slides>
  <Notes>23</Notes>
  <HiddenSlides>5</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3</vt:i4>
      </vt:variant>
      <vt:variant>
        <vt:lpstr>幻灯片标题</vt:lpstr>
      </vt:variant>
      <vt:variant>
        <vt:i4>137</vt:i4>
      </vt:variant>
    </vt:vector>
  </HeadingPairs>
  <TitlesOfParts>
    <vt:vector size="151" baseType="lpstr">
      <vt:lpstr>仿宋_GB2312</vt:lpstr>
      <vt:lpstr>楷体_GB2312</vt:lpstr>
      <vt:lpstr>隶书</vt:lpstr>
      <vt:lpstr>Arial</vt:lpstr>
      <vt:lpstr>Impact</vt:lpstr>
      <vt:lpstr>Monotype Sorts</vt:lpstr>
      <vt:lpstr>Times New Roman</vt:lpstr>
      <vt:lpstr>Wingdings</vt:lpstr>
      <vt:lpstr>Orbit</vt:lpstr>
      <vt:lpstr>通用信息 (标准)</vt:lpstr>
      <vt:lpstr>1_Orbit</vt:lpstr>
      <vt:lpstr>Equation</vt:lpstr>
      <vt:lpstr>公式</vt:lpstr>
      <vt:lpstr>文档</vt:lpstr>
      <vt:lpstr>Chapter 09 Internal sorting 第九章 内部排序</vt:lpstr>
      <vt:lpstr>Content</vt:lpstr>
      <vt:lpstr>9.1 Definition and notations</vt:lpstr>
      <vt:lpstr>PowerPoint 演示文稿</vt:lpstr>
      <vt:lpstr>多关键字问题</vt:lpstr>
      <vt:lpstr>Solution (1)</vt:lpstr>
      <vt:lpstr>Solution (2)</vt:lpstr>
      <vt:lpstr>PowerPoint 演示文稿</vt:lpstr>
      <vt:lpstr>PowerPoint 演示文稿</vt:lpstr>
      <vt:lpstr>PowerPoint 演示文稿</vt:lpstr>
      <vt:lpstr>PowerPoint 演示文稿</vt:lpstr>
      <vt:lpstr>PowerPoint 演示文稿</vt:lpstr>
      <vt:lpstr>Content</vt:lpstr>
      <vt:lpstr>9.2 Insertion based sorting</vt:lpstr>
      <vt:lpstr>9.2.1 Direct insertion based sorting </vt:lpstr>
      <vt:lpstr>Example</vt:lpstr>
      <vt:lpstr>PowerPoint 演示文稿</vt:lpstr>
      <vt:lpstr>Algorithm analysis</vt:lpstr>
      <vt:lpstr>9.2.2 Dichotomy insertion based sorting </vt:lpstr>
      <vt:lpstr>PowerPoint 演示文稿</vt:lpstr>
      <vt:lpstr>9.2.3 Two way insertion based sorting </vt:lpstr>
      <vt:lpstr>PowerPoint 演示文稿</vt:lpstr>
      <vt:lpstr>PowerPoint 演示文稿</vt:lpstr>
      <vt:lpstr>Algorithm analysis</vt:lpstr>
      <vt:lpstr>9.2.4 Shell sorting</vt:lpstr>
      <vt:lpstr>PowerPoint 演示文稿</vt:lpstr>
      <vt:lpstr>PowerPoint 演示文稿</vt:lpstr>
      <vt:lpstr>Content</vt:lpstr>
      <vt:lpstr>9.3 Swap based sorting</vt:lpstr>
      <vt:lpstr>9.3.1 Bubble sorting </vt:lpstr>
      <vt:lpstr>Example</vt:lpstr>
      <vt:lpstr>9.3.1 Bubble sorting </vt:lpstr>
      <vt:lpstr>Algorithm analysis</vt:lpstr>
      <vt:lpstr>Algorithm analysis</vt:lpstr>
      <vt:lpstr>9.3.2 Quick sorting </vt:lpstr>
      <vt:lpstr>Quick Sorting algorithm</vt:lpstr>
      <vt:lpstr>Implementation of quick sorting</vt:lpstr>
      <vt:lpstr>PowerPoint 演示文稿</vt:lpstr>
      <vt:lpstr>PowerPoint 演示文稿</vt:lpstr>
      <vt:lpstr>The essence of quick sorting</vt:lpstr>
      <vt:lpstr>Algorithm outline</vt:lpstr>
      <vt:lpstr>PowerPoint 演示文稿</vt:lpstr>
      <vt:lpstr>PowerPoint 演示文稿</vt:lpstr>
      <vt:lpstr>Algorithm analysis</vt:lpstr>
      <vt:lpstr>PowerPoint 演示文稿</vt:lpstr>
      <vt:lpstr>PowerPoint 演示文稿</vt:lpstr>
      <vt:lpstr>PowerPoint 演示文稿</vt:lpstr>
      <vt:lpstr>Key features of quick sorting</vt:lpstr>
      <vt:lpstr>Key features of quick sorting</vt:lpstr>
      <vt:lpstr>Content</vt:lpstr>
      <vt:lpstr>9.4 Selection based sorting</vt:lpstr>
      <vt:lpstr>9.4.1 Simple selection based sorting </vt:lpstr>
      <vt:lpstr>9.4.1 Simple selection based sorting </vt:lpstr>
      <vt:lpstr>Algorithm analysis</vt:lpstr>
      <vt:lpstr>9.4.2 Tree selection based sorting </vt:lpstr>
      <vt:lpstr>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胜者树的概念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Algorithm analysis</vt:lpstr>
      <vt:lpstr>Algorithm analysis</vt:lpstr>
      <vt:lpstr>9.4.3 Heap sorting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堆排序举例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Algorithm analysis</vt:lpstr>
      <vt:lpstr>Content</vt:lpstr>
      <vt:lpstr>9.5 Merging sorting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递归的表归并排序</vt:lpstr>
      <vt:lpstr>PowerPoint 演示文稿</vt:lpstr>
      <vt:lpstr>PowerPoint 演示文稿</vt:lpstr>
      <vt:lpstr>PowerPoint 演示文稿</vt:lpstr>
      <vt:lpstr>PowerPoint 演示文稿</vt:lpstr>
      <vt:lpstr>Algorithm analysis</vt:lpstr>
      <vt:lpstr>Quick review</vt:lpstr>
      <vt:lpstr>Content</vt:lpstr>
      <vt:lpstr>9.6 Radix sorting</vt:lpstr>
      <vt:lpstr>Multi-keyword sorting</vt:lpstr>
      <vt:lpstr>问题</vt:lpstr>
      <vt:lpstr>Solution (1)</vt:lpstr>
      <vt:lpstr>Solution (2)</vt:lpstr>
      <vt:lpstr>Multi-keyword sorting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Algorithm analysis</vt:lpstr>
      <vt:lpstr>PowerPoint 演示文稿</vt:lpstr>
      <vt:lpstr>9.7 各种排序法的比较</vt:lpstr>
      <vt:lpstr>PowerPoint 演示文稿</vt:lpstr>
      <vt:lpstr>PowerPoint 演示文稿</vt:lpstr>
      <vt:lpstr>小 结</vt:lpstr>
      <vt:lpstr>PowerPoint 演示文稿</vt:lpstr>
    </vt:vector>
  </TitlesOfParts>
  <Company>dz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排序</dc:title>
  <dc:creator>QWang</dc:creator>
  <cp:lastModifiedBy>Office</cp:lastModifiedBy>
  <cp:revision>806</cp:revision>
  <cp:lastPrinted>1999-12-02T06:47:00Z</cp:lastPrinted>
  <dcterms:created xsi:type="dcterms:W3CDTF">1999-12-01T07:12:00Z</dcterms:created>
  <dcterms:modified xsi:type="dcterms:W3CDTF">2023-06-01T08:03:09Z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2052-11.8.6.8810</vt:lpwstr>
  </property>
</Properties>
</file>