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84" r:id="rId5"/>
    <p:sldId id="287" r:id="rId6"/>
    <p:sldId id="285" r:id="rId7"/>
    <p:sldId id="288" r:id="rId8"/>
    <p:sldId id="297" r:id="rId9"/>
    <p:sldId id="292" r:id="rId10"/>
    <p:sldId id="298" r:id="rId11"/>
    <p:sldId id="299" r:id="rId12"/>
    <p:sldId id="300" r:id="rId13"/>
    <p:sldId id="301" r:id="rId14"/>
    <p:sldId id="302" r:id="rId15"/>
    <p:sldId id="303" r:id="rId16"/>
    <p:sldId id="294" r:id="rId17"/>
    <p:sldId id="29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5" autoAdjust="0"/>
    <p:restoredTop sz="94899" autoAdjust="0"/>
  </p:normalViewPr>
  <p:slideViewPr>
    <p:cSldViewPr snapToGrid="0" snapToObjects="1" showGuides="1">
      <p:cViewPr varScale="1">
        <p:scale>
          <a:sx n="66" d="100"/>
          <a:sy n="66" d="100"/>
        </p:scale>
        <p:origin x="696" y="44"/>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jwala np" userId="a5997d1ea1f30ff2" providerId="LiveId" clId="{7973DD92-AC83-4FB7-8C8A-53D4F91FFF5D}"/>
    <pc:docChg chg="addSld delSld">
      <pc:chgData name="ujwala np" userId="a5997d1ea1f30ff2" providerId="LiveId" clId="{7973DD92-AC83-4FB7-8C8A-53D4F91FFF5D}" dt="2024-06-15T11:26:54.464" v="2" actId="2696"/>
      <pc:docMkLst>
        <pc:docMk/>
      </pc:docMkLst>
      <pc:sldChg chg="del">
        <pc:chgData name="ujwala np" userId="a5997d1ea1f30ff2" providerId="LiveId" clId="{7973DD92-AC83-4FB7-8C8A-53D4F91FFF5D}" dt="2024-06-15T11:26:54.464" v="2" actId="2696"/>
        <pc:sldMkLst>
          <pc:docMk/>
          <pc:sldMk cId="2831084956" sldId="261"/>
        </pc:sldMkLst>
      </pc:sldChg>
      <pc:sldChg chg="add del">
        <pc:chgData name="ujwala np" userId="a5997d1ea1f30ff2" providerId="LiveId" clId="{7973DD92-AC83-4FB7-8C8A-53D4F91FFF5D}" dt="2024-06-15T11:26:51.032" v="1" actId="2696"/>
        <pc:sldMkLst>
          <pc:docMk/>
          <pc:sldMk cId="4201737754" sldId="304"/>
        </pc:sldMkLst>
      </pc:sldChg>
    </pc:docChg>
  </pc:docChgLst>
  <pc:docChgLst>
    <pc:chgData name="ujwala np" userId="a5997d1ea1f30ff2" providerId="LiveId" clId="{2C96CFC5-4E90-416D-A7CF-E7315E150164}"/>
    <pc:docChg chg="modSld">
      <pc:chgData name="ujwala np" userId="a5997d1ea1f30ff2" providerId="LiveId" clId="{2C96CFC5-4E90-416D-A7CF-E7315E150164}" dt="2024-03-15T07:08:14.008" v="28" actId="20577"/>
      <pc:docMkLst>
        <pc:docMk/>
      </pc:docMkLst>
      <pc:sldChg chg="modSp mod">
        <pc:chgData name="ujwala np" userId="a5997d1ea1f30ff2" providerId="LiveId" clId="{2C96CFC5-4E90-416D-A7CF-E7315E150164}" dt="2024-03-15T07:08:14.008" v="28" actId="20577"/>
        <pc:sldMkLst>
          <pc:docMk/>
          <pc:sldMk cId="4031224249" sldId="298"/>
        </pc:sldMkLst>
        <pc:spChg chg="mod">
          <ac:chgData name="ujwala np" userId="a5997d1ea1f30ff2" providerId="LiveId" clId="{2C96CFC5-4E90-416D-A7CF-E7315E150164}" dt="2024-03-15T07:08:14.008" v="28" actId="20577"/>
          <ac:spMkLst>
            <pc:docMk/>
            <pc:sldMk cId="4031224249" sldId="298"/>
            <ac:spMk id="20" creationId="{77B26A88-F289-88EA-E384-570C7CF8B58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6/15/2024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huggingface.co/datasets/multi_news"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2654673" y="3029890"/>
            <a:ext cx="6691033" cy="1709928"/>
          </a:xfrm>
        </p:spPr>
        <p:txBody>
          <a:bodyPr/>
          <a:lstStyle/>
          <a:p>
            <a:pPr>
              <a:lnSpc>
                <a:spcPct val="115000"/>
              </a:lnSpc>
              <a:spcAft>
                <a:spcPts val="1000"/>
              </a:spcAft>
            </a:pPr>
            <a:r>
              <a:rPr lang="en-US" sz="3600" b="1" dirty="0">
                <a:solidFill>
                  <a:srgbClr val="800000"/>
                </a:solidFill>
                <a:effectLst/>
                <a:latin typeface="Times New Roman" panose="02020603050405020304" pitchFamily="18" charset="0"/>
                <a:ea typeface="Calibri" panose="020F0502020204030204" pitchFamily="34" charset="0"/>
                <a:cs typeface="Times New Roman" panose="02020603050405020304" pitchFamily="18" charset="0"/>
              </a:rPr>
              <a:t>ABSTRACTIVE AUTOMATED QUICK SUMMARIZATION </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r>
              <a:rPr lang="en-US" sz="3600" b="1" dirty="0">
                <a:solidFill>
                  <a:srgbClr val="800000"/>
                </a:solidFill>
                <a:effectLst/>
                <a:latin typeface="Times New Roman" panose="02020603050405020304" pitchFamily="18" charset="0"/>
                <a:ea typeface="Calibri" panose="020F0502020204030204" pitchFamily="34" charset="0"/>
                <a:cs typeface="Times New Roman" panose="02020603050405020304" pitchFamily="18" charset="0"/>
              </a:rPr>
              <a:t>USING NLP</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US" sz="3600" dirty="0"/>
          </a:p>
        </p:txBody>
      </p:sp>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6D0E3-485A-42EC-945F-03EDF8E3DDE1}"/>
              </a:ext>
            </a:extLst>
          </p:cNvPr>
          <p:cNvSpPr>
            <a:spLocks noGrp="1"/>
          </p:cNvSpPr>
          <p:nvPr>
            <p:ph type="title"/>
          </p:nvPr>
        </p:nvSpPr>
        <p:spPr>
          <a:xfrm>
            <a:off x="1139952" y="512064"/>
            <a:ext cx="9912096" cy="786729"/>
          </a:xfrm>
        </p:spPr>
        <p:txBody>
          <a:bodyPr/>
          <a:lstStyle/>
          <a:p>
            <a:r>
              <a:rPr lang="en-IN" sz="4800" dirty="0"/>
              <a:t>OUTPUTS</a:t>
            </a:r>
          </a:p>
        </p:txBody>
      </p:sp>
      <p:sp>
        <p:nvSpPr>
          <p:cNvPr id="3" name="Slide Number Placeholder 2">
            <a:extLst>
              <a:ext uri="{FF2B5EF4-FFF2-40B4-BE49-F238E27FC236}">
                <a16:creationId xmlns:a16="http://schemas.microsoft.com/office/drawing/2014/main" id="{EC6642FF-2CFD-0961-BFAC-438FB9556BB9}"/>
              </a:ext>
            </a:extLst>
          </p:cNvPr>
          <p:cNvSpPr>
            <a:spLocks noGrp="1"/>
          </p:cNvSpPr>
          <p:nvPr>
            <p:ph type="sldNum" sz="quarter" idx="12"/>
          </p:nvPr>
        </p:nvSpPr>
        <p:spPr/>
        <p:txBody>
          <a:bodyPr/>
          <a:lstStyle/>
          <a:p>
            <a:fld id="{8D0AFDD5-844D-364D-8AEC-50CF4D36D55D}" type="slidenum">
              <a:rPr lang="en-US" noProof="0" smtClean="0"/>
              <a:t>10</a:t>
            </a:fld>
            <a:endParaRPr lang="en-US" noProof="0"/>
          </a:p>
        </p:txBody>
      </p:sp>
      <p:sp>
        <p:nvSpPr>
          <p:cNvPr id="4" name="Footer Placeholder 3">
            <a:extLst>
              <a:ext uri="{FF2B5EF4-FFF2-40B4-BE49-F238E27FC236}">
                <a16:creationId xmlns:a16="http://schemas.microsoft.com/office/drawing/2014/main" id="{AD06E24D-D4D4-56BA-D5E1-E98B297E6F7C}"/>
              </a:ext>
            </a:extLst>
          </p:cNvPr>
          <p:cNvSpPr>
            <a:spLocks noGrp="1"/>
          </p:cNvSpPr>
          <p:nvPr>
            <p:ph type="ftr" sz="quarter" idx="11"/>
          </p:nvPr>
        </p:nvSpPr>
        <p:spPr/>
        <p:txBody>
          <a:bodyPr/>
          <a:lstStyle/>
          <a:p>
            <a:r>
              <a:rPr lang="en-US" noProof="0" dirty="0"/>
              <a:t>Presentation </a:t>
            </a:r>
          </a:p>
        </p:txBody>
      </p:sp>
      <p:sp>
        <p:nvSpPr>
          <p:cNvPr id="5" name="Date Placeholder 4">
            <a:extLst>
              <a:ext uri="{FF2B5EF4-FFF2-40B4-BE49-F238E27FC236}">
                <a16:creationId xmlns:a16="http://schemas.microsoft.com/office/drawing/2014/main" id="{EE730042-8FA3-854D-EDAB-412034C167DB}"/>
              </a:ext>
            </a:extLst>
          </p:cNvPr>
          <p:cNvSpPr>
            <a:spLocks noGrp="1"/>
          </p:cNvSpPr>
          <p:nvPr>
            <p:ph type="dt" sz="half" idx="10"/>
          </p:nvPr>
        </p:nvSpPr>
        <p:spPr/>
        <p:txBody>
          <a:bodyPr/>
          <a:lstStyle/>
          <a:p>
            <a:r>
              <a:rPr lang="en-US" noProof="0" dirty="0"/>
              <a:t>2024</a:t>
            </a:r>
          </a:p>
        </p:txBody>
      </p:sp>
      <p:sp>
        <p:nvSpPr>
          <p:cNvPr id="7" name="TextBox 6">
            <a:extLst>
              <a:ext uri="{FF2B5EF4-FFF2-40B4-BE49-F238E27FC236}">
                <a16:creationId xmlns:a16="http://schemas.microsoft.com/office/drawing/2014/main" id="{43DBA486-8694-2E2C-71F6-AB43E291E33B}"/>
              </a:ext>
            </a:extLst>
          </p:cNvPr>
          <p:cNvSpPr txBox="1"/>
          <p:nvPr/>
        </p:nvSpPr>
        <p:spPr>
          <a:xfrm>
            <a:off x="838200" y="1513601"/>
            <a:ext cx="7469393" cy="369332"/>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Feature 2:  </a:t>
            </a:r>
            <a:r>
              <a:rPr lang="en-US" dirty="0">
                <a:latin typeface="Times New Roman" panose="02020603050405020304" pitchFamily="18" charset="0"/>
                <a:cs typeface="Times New Roman" panose="02020603050405020304" pitchFamily="18" charset="0"/>
              </a:rPr>
              <a:t>File Summarizer: Extracting Key Insights from Documents</a:t>
            </a:r>
          </a:p>
        </p:txBody>
      </p:sp>
      <p:pic>
        <p:nvPicPr>
          <p:cNvPr id="8" name="Picture 7">
            <a:extLst>
              <a:ext uri="{FF2B5EF4-FFF2-40B4-BE49-F238E27FC236}">
                <a16:creationId xmlns:a16="http://schemas.microsoft.com/office/drawing/2014/main" id="{9EF38D99-7BF3-BA7E-8206-85668C768FD2}"/>
              </a:ext>
            </a:extLst>
          </p:cNvPr>
          <p:cNvPicPr>
            <a:picLocks noChangeAspect="1"/>
          </p:cNvPicPr>
          <p:nvPr/>
        </p:nvPicPr>
        <p:blipFill>
          <a:blip r:embed="rId2"/>
          <a:stretch>
            <a:fillRect/>
          </a:stretch>
        </p:blipFill>
        <p:spPr>
          <a:xfrm>
            <a:off x="838201" y="2097741"/>
            <a:ext cx="10564906" cy="4248196"/>
          </a:xfrm>
          <a:prstGeom prst="rect">
            <a:avLst/>
          </a:prstGeom>
        </p:spPr>
      </p:pic>
    </p:spTree>
    <p:extLst>
      <p:ext uri="{BB962C8B-B14F-4D97-AF65-F5344CB8AC3E}">
        <p14:creationId xmlns:p14="http://schemas.microsoft.com/office/powerpoint/2010/main" val="2008894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C78ED-E523-9B00-9EBE-30B3170A7AC8}"/>
              </a:ext>
            </a:extLst>
          </p:cNvPr>
          <p:cNvSpPr>
            <a:spLocks noGrp="1"/>
          </p:cNvSpPr>
          <p:nvPr>
            <p:ph type="title"/>
          </p:nvPr>
        </p:nvSpPr>
        <p:spPr>
          <a:xfrm>
            <a:off x="1139952" y="512064"/>
            <a:ext cx="9912096" cy="765407"/>
          </a:xfrm>
        </p:spPr>
        <p:txBody>
          <a:bodyPr/>
          <a:lstStyle/>
          <a:p>
            <a:r>
              <a:rPr lang="en-IN" sz="4800" dirty="0"/>
              <a:t>OUTPUTS</a:t>
            </a:r>
          </a:p>
        </p:txBody>
      </p:sp>
      <p:sp>
        <p:nvSpPr>
          <p:cNvPr id="3" name="Slide Number Placeholder 2">
            <a:extLst>
              <a:ext uri="{FF2B5EF4-FFF2-40B4-BE49-F238E27FC236}">
                <a16:creationId xmlns:a16="http://schemas.microsoft.com/office/drawing/2014/main" id="{ED8DF558-A6B0-1E9D-F1FA-65DEAEDA6ADC}"/>
              </a:ext>
            </a:extLst>
          </p:cNvPr>
          <p:cNvSpPr>
            <a:spLocks noGrp="1"/>
          </p:cNvSpPr>
          <p:nvPr>
            <p:ph type="sldNum" sz="quarter" idx="12"/>
          </p:nvPr>
        </p:nvSpPr>
        <p:spPr/>
        <p:txBody>
          <a:bodyPr/>
          <a:lstStyle/>
          <a:p>
            <a:fld id="{8D0AFDD5-844D-364D-8AEC-50CF4D36D55D}" type="slidenum">
              <a:rPr lang="en-US" noProof="0" smtClean="0"/>
              <a:t>11</a:t>
            </a:fld>
            <a:endParaRPr lang="en-US" noProof="0"/>
          </a:p>
        </p:txBody>
      </p:sp>
      <p:sp>
        <p:nvSpPr>
          <p:cNvPr id="4" name="Footer Placeholder 3">
            <a:extLst>
              <a:ext uri="{FF2B5EF4-FFF2-40B4-BE49-F238E27FC236}">
                <a16:creationId xmlns:a16="http://schemas.microsoft.com/office/drawing/2014/main" id="{F86A25B6-B7CB-D099-600E-00C7826FE991}"/>
              </a:ext>
            </a:extLst>
          </p:cNvPr>
          <p:cNvSpPr>
            <a:spLocks noGrp="1"/>
          </p:cNvSpPr>
          <p:nvPr>
            <p:ph type="ftr" sz="quarter" idx="11"/>
          </p:nvPr>
        </p:nvSpPr>
        <p:spPr/>
        <p:txBody>
          <a:bodyPr/>
          <a:lstStyle/>
          <a:p>
            <a:r>
              <a:rPr lang="en-US" noProof="0" dirty="0"/>
              <a:t>Presentation </a:t>
            </a:r>
          </a:p>
        </p:txBody>
      </p:sp>
      <p:sp>
        <p:nvSpPr>
          <p:cNvPr id="5" name="Date Placeholder 4">
            <a:extLst>
              <a:ext uri="{FF2B5EF4-FFF2-40B4-BE49-F238E27FC236}">
                <a16:creationId xmlns:a16="http://schemas.microsoft.com/office/drawing/2014/main" id="{552EB397-61BF-5A53-3E32-711C60EE6CF7}"/>
              </a:ext>
            </a:extLst>
          </p:cNvPr>
          <p:cNvSpPr>
            <a:spLocks noGrp="1"/>
          </p:cNvSpPr>
          <p:nvPr>
            <p:ph type="dt" sz="half" idx="10"/>
          </p:nvPr>
        </p:nvSpPr>
        <p:spPr/>
        <p:txBody>
          <a:bodyPr/>
          <a:lstStyle/>
          <a:p>
            <a:r>
              <a:rPr lang="en-US" noProof="0" dirty="0"/>
              <a:t>2024</a:t>
            </a:r>
          </a:p>
        </p:txBody>
      </p:sp>
      <p:pic>
        <p:nvPicPr>
          <p:cNvPr id="6" name="Picture 5">
            <a:extLst>
              <a:ext uri="{FF2B5EF4-FFF2-40B4-BE49-F238E27FC236}">
                <a16:creationId xmlns:a16="http://schemas.microsoft.com/office/drawing/2014/main" id="{F59BD11D-9992-8533-BCA5-355D72FCEC39}"/>
              </a:ext>
            </a:extLst>
          </p:cNvPr>
          <p:cNvPicPr>
            <a:picLocks noChangeAspect="1"/>
          </p:cNvPicPr>
          <p:nvPr/>
        </p:nvPicPr>
        <p:blipFill>
          <a:blip r:embed="rId2"/>
          <a:stretch>
            <a:fillRect/>
          </a:stretch>
        </p:blipFill>
        <p:spPr>
          <a:xfrm>
            <a:off x="838199" y="1600201"/>
            <a:ext cx="10645589" cy="4451514"/>
          </a:xfrm>
          <a:prstGeom prst="rect">
            <a:avLst/>
          </a:prstGeom>
        </p:spPr>
      </p:pic>
    </p:spTree>
    <p:extLst>
      <p:ext uri="{BB962C8B-B14F-4D97-AF65-F5344CB8AC3E}">
        <p14:creationId xmlns:p14="http://schemas.microsoft.com/office/powerpoint/2010/main" val="2374480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23064-ADCB-9EB1-D219-3915F69FF30B}"/>
              </a:ext>
            </a:extLst>
          </p:cNvPr>
          <p:cNvSpPr>
            <a:spLocks noGrp="1"/>
          </p:cNvSpPr>
          <p:nvPr>
            <p:ph type="title"/>
          </p:nvPr>
        </p:nvSpPr>
        <p:spPr/>
        <p:txBody>
          <a:bodyPr/>
          <a:lstStyle/>
          <a:p>
            <a:r>
              <a:rPr lang="en-IN" sz="4800" dirty="0"/>
              <a:t>OUTPUTS</a:t>
            </a:r>
          </a:p>
        </p:txBody>
      </p:sp>
      <p:sp>
        <p:nvSpPr>
          <p:cNvPr id="3" name="Slide Number Placeholder 2">
            <a:extLst>
              <a:ext uri="{FF2B5EF4-FFF2-40B4-BE49-F238E27FC236}">
                <a16:creationId xmlns:a16="http://schemas.microsoft.com/office/drawing/2014/main" id="{220B1DB5-9A48-663F-9B37-1DCB9454710A}"/>
              </a:ext>
            </a:extLst>
          </p:cNvPr>
          <p:cNvSpPr>
            <a:spLocks noGrp="1"/>
          </p:cNvSpPr>
          <p:nvPr>
            <p:ph type="sldNum" sz="quarter" idx="12"/>
          </p:nvPr>
        </p:nvSpPr>
        <p:spPr/>
        <p:txBody>
          <a:bodyPr/>
          <a:lstStyle/>
          <a:p>
            <a:fld id="{8D0AFDD5-844D-364D-8AEC-50CF4D36D55D}" type="slidenum">
              <a:rPr lang="en-US" noProof="0" smtClean="0"/>
              <a:t>12</a:t>
            </a:fld>
            <a:endParaRPr lang="en-US" noProof="0"/>
          </a:p>
        </p:txBody>
      </p:sp>
      <p:sp>
        <p:nvSpPr>
          <p:cNvPr id="4" name="Footer Placeholder 3">
            <a:extLst>
              <a:ext uri="{FF2B5EF4-FFF2-40B4-BE49-F238E27FC236}">
                <a16:creationId xmlns:a16="http://schemas.microsoft.com/office/drawing/2014/main" id="{2A5D56E6-7E1A-BB9A-9D88-FF43151DF096}"/>
              </a:ext>
            </a:extLst>
          </p:cNvPr>
          <p:cNvSpPr>
            <a:spLocks noGrp="1"/>
          </p:cNvSpPr>
          <p:nvPr>
            <p:ph type="ftr" sz="quarter" idx="11"/>
          </p:nvPr>
        </p:nvSpPr>
        <p:spPr/>
        <p:txBody>
          <a:bodyPr/>
          <a:lstStyle/>
          <a:p>
            <a:r>
              <a:rPr lang="en-US" noProof="0" dirty="0"/>
              <a:t>Presentation </a:t>
            </a:r>
          </a:p>
        </p:txBody>
      </p:sp>
      <p:sp>
        <p:nvSpPr>
          <p:cNvPr id="5" name="Date Placeholder 4">
            <a:extLst>
              <a:ext uri="{FF2B5EF4-FFF2-40B4-BE49-F238E27FC236}">
                <a16:creationId xmlns:a16="http://schemas.microsoft.com/office/drawing/2014/main" id="{127DD656-56A9-CEB8-A173-33D4D1927202}"/>
              </a:ext>
            </a:extLst>
          </p:cNvPr>
          <p:cNvSpPr>
            <a:spLocks noGrp="1"/>
          </p:cNvSpPr>
          <p:nvPr>
            <p:ph type="dt" sz="half" idx="10"/>
          </p:nvPr>
        </p:nvSpPr>
        <p:spPr/>
        <p:txBody>
          <a:bodyPr/>
          <a:lstStyle/>
          <a:p>
            <a:r>
              <a:rPr lang="en-US" noProof="0" dirty="0"/>
              <a:t>2024</a:t>
            </a:r>
          </a:p>
        </p:txBody>
      </p:sp>
      <p:sp>
        <p:nvSpPr>
          <p:cNvPr id="7" name="TextBox 6">
            <a:extLst>
              <a:ext uri="{FF2B5EF4-FFF2-40B4-BE49-F238E27FC236}">
                <a16:creationId xmlns:a16="http://schemas.microsoft.com/office/drawing/2014/main" id="{ACAF435D-35AA-CEE5-399C-ED413053613B}"/>
              </a:ext>
            </a:extLst>
          </p:cNvPr>
          <p:cNvSpPr txBox="1"/>
          <p:nvPr/>
        </p:nvSpPr>
        <p:spPr>
          <a:xfrm>
            <a:off x="838200" y="1496851"/>
            <a:ext cx="7576663" cy="369332"/>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Feature 3: </a:t>
            </a:r>
            <a:r>
              <a:rPr lang="en-US" dirty="0">
                <a:latin typeface="Times New Roman" panose="02020603050405020304" pitchFamily="18" charset="0"/>
                <a:cs typeface="Times New Roman" panose="02020603050405020304" pitchFamily="18" charset="0"/>
              </a:rPr>
              <a:t>URL Summarizer: Automated Web Scraping for Concise Insights</a:t>
            </a:r>
          </a:p>
        </p:txBody>
      </p:sp>
      <p:pic>
        <p:nvPicPr>
          <p:cNvPr id="8" name="Picture 7">
            <a:extLst>
              <a:ext uri="{FF2B5EF4-FFF2-40B4-BE49-F238E27FC236}">
                <a16:creationId xmlns:a16="http://schemas.microsoft.com/office/drawing/2014/main" id="{FFB56D09-06C7-E9C9-5AD8-785BBAF73D12}"/>
              </a:ext>
            </a:extLst>
          </p:cNvPr>
          <p:cNvPicPr>
            <a:picLocks noChangeAspect="1"/>
          </p:cNvPicPr>
          <p:nvPr/>
        </p:nvPicPr>
        <p:blipFill>
          <a:blip r:embed="rId2"/>
          <a:stretch>
            <a:fillRect/>
          </a:stretch>
        </p:blipFill>
        <p:spPr>
          <a:xfrm>
            <a:off x="838200" y="2205318"/>
            <a:ext cx="10431025" cy="3826254"/>
          </a:xfrm>
          <a:prstGeom prst="rect">
            <a:avLst/>
          </a:prstGeom>
        </p:spPr>
      </p:pic>
    </p:spTree>
    <p:extLst>
      <p:ext uri="{BB962C8B-B14F-4D97-AF65-F5344CB8AC3E}">
        <p14:creationId xmlns:p14="http://schemas.microsoft.com/office/powerpoint/2010/main" val="4023552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ctrTitle"/>
          </p:nvPr>
        </p:nvSpPr>
        <p:spPr>
          <a:xfrm>
            <a:off x="1463040" y="1003151"/>
            <a:ext cx="4873752" cy="1709928"/>
          </a:xfrm>
        </p:spPr>
        <p:txBody>
          <a:bodyPr/>
          <a:lstStyle/>
          <a:p>
            <a:r>
              <a:rPr lang="en-US" sz="4800" dirty="0"/>
              <a:t>CONCLUSION</a:t>
            </a:r>
            <a:br>
              <a:rPr lang="en-US" dirty="0"/>
            </a:br>
            <a:endParaRPr lang="en-US" dirty="0"/>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type="subTitle" idx="1"/>
          </p:nvPr>
        </p:nvSpPr>
        <p:spPr>
          <a:xfrm>
            <a:off x="1826110" y="2245120"/>
            <a:ext cx="8178501" cy="630936"/>
          </a:xfrm>
        </p:spPr>
        <p:txBody>
          <a:bodyPr/>
          <a:lstStyle/>
          <a:p>
            <a:pPr marL="285750" indent="-285750" algn="just">
              <a:lnSpc>
                <a:spcPct val="150000"/>
              </a:lnSpc>
              <a:buFont typeface="Wingdings" panose="05000000000000000000" pitchFamily="2" charset="2"/>
              <a:buChar char="§"/>
            </a:pPr>
            <a:r>
              <a:rPr lang="en-US" sz="1800" b="0" i="0" dirty="0">
                <a:solidFill>
                  <a:srgbClr val="050515"/>
                </a:solidFill>
                <a:effectLst/>
                <a:latin typeface="Times New Roman" panose="02020603050405020304" pitchFamily="18" charset="0"/>
                <a:cs typeface="Times New Roman" panose="02020603050405020304" pitchFamily="18" charset="0"/>
              </a:rPr>
              <a:t>The project aims to address the challenge of manual text summarization through automation using advanced NLP techniques.</a:t>
            </a:r>
          </a:p>
          <a:p>
            <a:pPr marL="285750" indent="-285750" algn="just">
              <a:lnSpc>
                <a:spcPct val="150000"/>
              </a:lnSpc>
              <a:buFont typeface="Wingdings" panose="05000000000000000000" pitchFamily="2" charset="2"/>
              <a:buChar char="§"/>
            </a:pPr>
            <a:r>
              <a:rPr lang="en-US" sz="1800" b="0" i="0" dirty="0">
                <a:solidFill>
                  <a:srgbClr val="050515"/>
                </a:solidFill>
                <a:effectLst/>
                <a:latin typeface="Times New Roman" panose="02020603050405020304" pitchFamily="18" charset="0"/>
                <a:cs typeface="Times New Roman" panose="02020603050405020304" pitchFamily="18" charset="0"/>
              </a:rPr>
              <a:t>Abstractive automated text summarization using the BART model holds promise for various applications, including news articles, research papers, and conversational data.</a:t>
            </a:r>
          </a:p>
          <a:p>
            <a:pPr marL="285750" indent="-285750" algn="just">
              <a:lnSpc>
                <a:spcPct val="150000"/>
              </a:lnSpc>
              <a:buFont typeface="Wingdings" panose="05000000000000000000" pitchFamily="2" charset="2"/>
              <a:buChar char="§"/>
            </a:pPr>
            <a:r>
              <a:rPr lang="en-US" sz="1800" b="0" i="0" dirty="0">
                <a:solidFill>
                  <a:srgbClr val="050515"/>
                </a:solidFill>
                <a:effectLst/>
                <a:latin typeface="Times New Roman" panose="02020603050405020304" pitchFamily="18" charset="0"/>
                <a:cs typeface="Times New Roman" panose="02020603050405020304" pitchFamily="18" charset="0"/>
              </a:rPr>
              <a:t>Further advancements in automated summarization technology are expected to enhance the system's performance and applicability in real-world scenarios.</a:t>
            </a:r>
          </a:p>
          <a:p>
            <a:endParaRPr lang="en-US" dirty="0"/>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4294967295"/>
          </p:nvPr>
        </p:nvSpPr>
        <p:spPr>
          <a:xfrm>
            <a:off x="11825288" y="6400800"/>
            <a:ext cx="366712" cy="247650"/>
          </a:xfrm>
        </p:spPr>
        <p:txBody>
          <a:bodyPr/>
          <a:lstStyle/>
          <a:p>
            <a:fld id="{8D0AFDD5-844D-364D-8AEC-50CF4D36D55D}" type="slidenum">
              <a:rPr lang="en-US" smtClean="0"/>
              <a:pPr/>
              <a:t>13</a:t>
            </a:fld>
            <a:endParaRPr lang="en-US" dirty="0"/>
          </a:p>
        </p:txBody>
      </p:sp>
    </p:spTree>
    <p:extLst>
      <p:ext uri="{BB962C8B-B14F-4D97-AF65-F5344CB8AC3E}">
        <p14:creationId xmlns:p14="http://schemas.microsoft.com/office/powerpoint/2010/main" val="591722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2972608" y="1694867"/>
            <a:ext cx="5801599" cy="1709928"/>
          </a:xfrm>
        </p:spPr>
        <p:txBody>
          <a:bodyPr/>
          <a:lstStyle/>
          <a:p>
            <a:r>
              <a:rPr lang="en-US"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a:xfrm>
            <a:off x="6777319" y="3404795"/>
            <a:ext cx="3993776" cy="1709929"/>
          </a:xfrm>
        </p:spPr>
        <p:txBody>
          <a:bodyPr/>
          <a:lstStyle/>
          <a:p>
            <a:r>
              <a:rPr lang="en-US" sz="1800" dirty="0">
                <a:solidFill>
                  <a:srgbClr val="A34B0A"/>
                </a:solidFill>
                <a:latin typeface="Times New Roman"/>
                <a:cs typeface="Times New Roman"/>
              </a:rPr>
              <a:t>By,</a:t>
            </a:r>
          </a:p>
          <a:p>
            <a:r>
              <a:rPr lang="en-US" sz="1800" dirty="0">
                <a:solidFill>
                  <a:srgbClr val="A34B0A"/>
                </a:solidFill>
                <a:latin typeface="Times New Roman"/>
                <a:cs typeface="Times New Roman"/>
              </a:rPr>
              <a:t>N.P.UJWALA (209X1A0581)</a:t>
            </a:r>
          </a:p>
          <a:p>
            <a:r>
              <a:rPr lang="en-US" sz="1800" dirty="0">
                <a:solidFill>
                  <a:srgbClr val="A34B0A"/>
                </a:solidFill>
                <a:latin typeface="Times New Roman"/>
                <a:cs typeface="Times New Roman"/>
              </a:rPr>
              <a:t>P.MANI ARYANI (209X1A0587)</a:t>
            </a:r>
          </a:p>
          <a:p>
            <a:r>
              <a:rPr lang="en-US" sz="1800" dirty="0">
                <a:solidFill>
                  <a:srgbClr val="A34B0A"/>
                </a:solidFill>
                <a:latin typeface="Times New Roman"/>
                <a:cs typeface="Times New Roman"/>
              </a:rPr>
              <a:t>M.BHAVITHA (209X1A0579)</a:t>
            </a:r>
          </a:p>
          <a:p>
            <a:endParaRPr lang="en-US" dirty="0"/>
          </a:p>
          <a:p>
            <a:endParaRPr lang="en-US" dirty="0"/>
          </a:p>
        </p:txBody>
      </p:sp>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274064" y="1234978"/>
            <a:ext cx="5038344" cy="1709928"/>
          </a:xfrm>
        </p:spPr>
        <p:txBody>
          <a:bodyPr/>
          <a:lstStyle/>
          <a:p>
            <a:r>
              <a:rPr lang="en-US" sz="4800" dirty="0">
                <a:sym typeface="DM Sans Medium"/>
              </a:rPr>
              <a:t>ABSTRACT</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274064" y="2260719"/>
            <a:ext cx="5911865" cy="2130552"/>
          </a:xfrm>
        </p:spPr>
        <p:txBody>
          <a:bodyPr/>
          <a:lstStyle/>
          <a:p>
            <a:pPr algn="just"/>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This project aims to develop an abstractive automated text summarization system using state-of-the-art Natural Language Processing (NLP) techniques. The system leverages the BART model to extract and condense essential information from lengthy texts into concise and coherent summaries. Various NLP components, including tokenization, sentence segmentation, named entity recognition, and sentence weighting, are integrated to achieve optimal summarization performance.</a:t>
            </a:r>
            <a:endParaRPr lang="en-IN" sz="18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1800"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2</a:t>
            </a:fld>
            <a:endParaRPr lang="en-US" dirty="0"/>
          </a:p>
        </p:txBody>
      </p:sp>
      <p:pic>
        <p:nvPicPr>
          <p:cNvPr id="46" name="Picture 45">
            <a:extLst>
              <a:ext uri="{FF2B5EF4-FFF2-40B4-BE49-F238E27FC236}">
                <a16:creationId xmlns:a16="http://schemas.microsoft.com/office/drawing/2014/main" id="{97E055A1-CCCC-FAC2-D9FA-033F1805E5D1}"/>
              </a:ext>
            </a:extLst>
          </p:cNvPr>
          <p:cNvPicPr>
            <a:picLocks noChangeAspect="1"/>
          </p:cNvPicPr>
          <p:nvPr/>
        </p:nvPicPr>
        <p:blipFill>
          <a:blip r:embed="rId2"/>
          <a:stretch>
            <a:fillRect/>
          </a:stretch>
        </p:blipFill>
        <p:spPr>
          <a:xfrm>
            <a:off x="8180294" y="1035424"/>
            <a:ext cx="3270081" cy="4800600"/>
          </a:xfrm>
          <a:prstGeom prst="rect">
            <a:avLst/>
          </a:prstGeom>
        </p:spPr>
      </p:pic>
    </p:spTree>
    <p:extLst>
      <p:ext uri="{BB962C8B-B14F-4D97-AF65-F5344CB8AC3E}">
        <p14:creationId xmlns:p14="http://schemas.microsoft.com/office/powerpoint/2010/main" val="378000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731519" y="2673813"/>
            <a:ext cx="3531199" cy="1938528"/>
          </a:xfrm>
        </p:spPr>
        <p:txBody>
          <a:bodyPr/>
          <a:lstStyle/>
          <a:p>
            <a:r>
              <a:rPr lang="en-US" sz="4800" dirty="0"/>
              <a:t>PROBLEM</a:t>
            </a:r>
            <a:br>
              <a:rPr lang="en-US" sz="4800" dirty="0"/>
            </a:br>
            <a:r>
              <a:rPr lang="en-US" sz="4800" dirty="0"/>
              <a:t>STATEMENT</a:t>
            </a:r>
          </a:p>
        </p:txBody>
      </p:sp>
      <p:sp>
        <p:nvSpPr>
          <p:cNvPr id="11" name="Text Placeholder 10">
            <a:extLst>
              <a:ext uri="{FF2B5EF4-FFF2-40B4-BE49-F238E27FC236}">
                <a16:creationId xmlns:a16="http://schemas.microsoft.com/office/drawing/2014/main" id="{15C5FD85-E72E-D48C-0D76-91EA628295DE}"/>
              </a:ext>
            </a:extLst>
          </p:cNvPr>
          <p:cNvSpPr>
            <a:spLocks noGrp="1"/>
          </p:cNvSpPr>
          <p:nvPr>
            <p:ph type="body" idx="1"/>
          </p:nvPr>
        </p:nvSpPr>
        <p:spPr>
          <a:xfrm>
            <a:off x="6379284" y="2148840"/>
            <a:ext cx="3437070" cy="402336"/>
          </a:xfrm>
        </p:spPr>
        <p:txBody>
          <a:bodyPr/>
          <a:lstStyle/>
          <a:p>
            <a:pPr marL="342900" indent="-34290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Manual summarization is time-consuming and subjective.</a:t>
            </a:r>
          </a:p>
          <a:p>
            <a:pPr marL="342900" indent="-34290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Extractive methods may miss the essence of the text.</a:t>
            </a:r>
          </a:p>
          <a:p>
            <a:pPr marL="342900" indent="-34290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Abstractive summarization poses challenges in preserving meaning.</a:t>
            </a:r>
          </a:p>
          <a:p>
            <a:pPr marL="342900" indent="-34290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Abstractive Automated systems are needed for efficient and accurate summarization.</a:t>
            </a:r>
          </a:p>
          <a:p>
            <a:endParaRPr lang="en-US" altLang="zh-CN" dirty="0"/>
          </a:p>
        </p:txBody>
      </p:sp>
    </p:spTree>
    <p:extLst>
      <p:ext uri="{BB962C8B-B14F-4D97-AF65-F5344CB8AC3E}">
        <p14:creationId xmlns:p14="http://schemas.microsoft.com/office/powerpoint/2010/main" val="37522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a:xfrm>
            <a:off x="1719071" y="2232774"/>
            <a:ext cx="8500694" cy="884633"/>
          </a:xfrm>
        </p:spPr>
        <p:txBody>
          <a:bodyPr/>
          <a:lstStyle/>
          <a:p>
            <a:pPr marL="285750" indent="-285750">
              <a:lnSpc>
                <a:spcPct val="150000"/>
              </a:lnSpc>
              <a:buFont typeface="Wingdings" panose="05000000000000000000" pitchFamily="2" charset="2"/>
              <a:buChar char="§"/>
            </a:pP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 Develop an abstractive text summarization system to condense large volumes of text accurately.</a:t>
            </a:r>
            <a:br>
              <a:rPr lang="en-IN" sz="1800" dirty="0">
                <a:solidFill>
                  <a:schemeClr val="tx1">
                    <a:lumMod val="95000"/>
                    <a:lumOff val="5000"/>
                  </a:schemeClr>
                </a:solidFill>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7B9D02FC-1940-72AB-8671-0839E2CF024F}"/>
              </a:ext>
            </a:extLst>
          </p:cNvPr>
          <p:cNvSpPr>
            <a:spLocks noGrp="1"/>
          </p:cNvSpPr>
          <p:nvPr>
            <p:ph type="body" sz="quarter" idx="15"/>
          </p:nvPr>
        </p:nvSpPr>
        <p:spPr>
          <a:xfrm>
            <a:off x="1533673" y="1172836"/>
            <a:ext cx="8253286" cy="585216"/>
          </a:xfrm>
        </p:spPr>
        <p:txBody>
          <a:bodyPr/>
          <a:lstStyle/>
          <a:p>
            <a:r>
              <a:rPr lang="en-US" sz="4800" b="0" dirty="0"/>
              <a:t>GOALS AND OBJECTIVES</a:t>
            </a: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4</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Presentation</a:t>
            </a:r>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2024</a:t>
            </a:r>
          </a:p>
        </p:txBody>
      </p:sp>
      <p:sp>
        <p:nvSpPr>
          <p:cNvPr id="10" name="TextBox 9">
            <a:extLst>
              <a:ext uri="{FF2B5EF4-FFF2-40B4-BE49-F238E27FC236}">
                <a16:creationId xmlns:a16="http://schemas.microsoft.com/office/drawing/2014/main" id="{0D6C62F5-0244-24C2-DA53-967A6E128085}"/>
              </a:ext>
            </a:extLst>
          </p:cNvPr>
          <p:cNvSpPr txBox="1"/>
          <p:nvPr/>
        </p:nvSpPr>
        <p:spPr>
          <a:xfrm>
            <a:off x="1719071" y="2851700"/>
            <a:ext cx="8500694" cy="2951064"/>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Utilize the BART model, designed for sequence-to-sequence tasks, to leverage advanced natural language processing capabilities.</a:t>
            </a:r>
          </a:p>
          <a:p>
            <a:pPr marL="285750" indent="-285750" algn="just">
              <a:lnSpc>
                <a:spcPct val="150000"/>
              </a:lnSpc>
              <a:buFont typeface="Wingdings" panose="05000000000000000000" pitchFamily="2" charset="2"/>
              <a:buChar char="§"/>
            </a:pP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Implement various NLP techniques like tokenization, named entity recognition, and sentence weighting to enhance summarization.</a:t>
            </a:r>
          </a:p>
          <a:p>
            <a:pPr marL="285750" indent="-285750" algn="just">
              <a:lnSpc>
                <a:spcPct val="150000"/>
              </a:lnSpc>
              <a:buFont typeface="Wingdings" panose="05000000000000000000" pitchFamily="2" charset="2"/>
              <a:buChar char="§"/>
            </a:pP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Aim to create a scalable solution for diverse domains such as news articles, Documents and performing web scraping.</a:t>
            </a:r>
            <a:endParaRPr lang="en-IN"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
            </a:pPr>
            <a:endPar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3288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363755" y="1855694"/>
            <a:ext cx="6882654" cy="806824"/>
          </a:xfrm>
        </p:spPr>
        <p:txBody>
          <a:bodyPr/>
          <a:lstStyle/>
          <a:p>
            <a:pPr>
              <a:lnSpc>
                <a:spcPct val="115000"/>
              </a:lnSpc>
              <a:spcAft>
                <a:spcPts val="1000"/>
              </a:spcAft>
            </a:pPr>
            <a:r>
              <a:rPr lang="en-IN" sz="4800" dirty="0">
                <a:effectLst/>
                <a:ea typeface="Calibri" panose="020F0502020204030204" pitchFamily="34" charset="0"/>
                <a:cs typeface="Times New Roman" panose="02020603050405020304" pitchFamily="18" charset="0"/>
              </a:rPr>
              <a:t>DATASETS</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US" sz="3600" dirty="0"/>
          </a:p>
        </p:txBody>
      </p:sp>
      <p:sp>
        <p:nvSpPr>
          <p:cNvPr id="3" name="TextBox 2">
            <a:extLst>
              <a:ext uri="{FF2B5EF4-FFF2-40B4-BE49-F238E27FC236}">
                <a16:creationId xmlns:a16="http://schemas.microsoft.com/office/drawing/2014/main" id="{CB0F7D92-13B2-1A40-30C8-76AAF4B7D248}"/>
              </a:ext>
            </a:extLst>
          </p:cNvPr>
          <p:cNvSpPr txBox="1"/>
          <p:nvPr/>
        </p:nvSpPr>
        <p:spPr>
          <a:xfrm>
            <a:off x="1755962" y="2444160"/>
            <a:ext cx="8141074" cy="1704569"/>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IN"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project utilizes </a:t>
            </a:r>
            <a:r>
              <a:rPr lang="en-IN" dirty="0">
                <a:solidFill>
                  <a:schemeClr val="tx1">
                    <a:lumMod val="95000"/>
                    <a:lumOff val="5000"/>
                  </a:schemeClr>
                </a:solidFill>
                <a:latin typeface="Times New Roman" panose="02020603050405020304" pitchFamily="18" charset="0"/>
                <a:cs typeface="Times New Roman" panose="02020603050405020304" pitchFamily="18" charset="0"/>
              </a:rPr>
              <a:t>multinews</a:t>
            </a:r>
            <a:r>
              <a:rPr lang="en-IN"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 dataset for training and evaluation</a:t>
            </a:r>
            <a:r>
              <a:rPr lang="en-IN">
                <a:solidFill>
                  <a:schemeClr val="tx1">
                    <a:lumMod val="95000"/>
                    <a:lumOff val="5000"/>
                  </a:schemeClr>
                </a:solidFill>
                <a:latin typeface="Times New Roman" panose="02020603050405020304" pitchFamily="18" charset="0"/>
                <a:cs typeface="Times New Roman" panose="02020603050405020304" pitchFamily="18" charset="0"/>
              </a:rPr>
              <a:t>. </a:t>
            </a:r>
            <a:endParaRPr lang="en-IN" sz="18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just">
              <a:lnSpc>
                <a:spcPct val="150000"/>
              </a:lnSpc>
            </a:pPr>
            <a:endParaRPr lang="en-IN" dirty="0">
              <a:solidFill>
                <a:schemeClr val="tx1">
                  <a:lumMod val="95000"/>
                  <a:lumOff val="5000"/>
                </a:schemeClr>
              </a:solidFill>
              <a:latin typeface="Times New Roman" panose="02020603050405020304" pitchFamily="18" charset="0"/>
              <a:cs typeface="Times New Roman" panose="02020603050405020304" pitchFamily="18" charset="0"/>
              <a:hlinkClick r:id="rId2"/>
            </a:endParaRPr>
          </a:p>
          <a:p>
            <a:pPr algn="just">
              <a:lnSpc>
                <a:spcPct val="150000"/>
              </a:lnSpc>
            </a:pPr>
            <a:r>
              <a:rPr lang="en-IN" sz="1800" b="0" i="0" dirty="0">
                <a:solidFill>
                  <a:schemeClr val="tx1">
                    <a:lumMod val="95000"/>
                    <a:lumOff val="5000"/>
                  </a:schemeClr>
                </a:solidFill>
                <a:effectLst/>
                <a:latin typeface="Times New Roman" panose="02020603050405020304" pitchFamily="18" charset="0"/>
                <a:cs typeface="Times New Roman" panose="02020603050405020304" pitchFamily="18" charset="0"/>
                <a:hlinkClick r:id="rId2"/>
              </a:rPr>
              <a:t>https://huggingface.co/datasets/multi_news</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lnSpc>
                <a:spcPct val="150000"/>
              </a:lnSpc>
            </a:pPr>
            <a:endParaRPr lang="en-IN" sz="18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4683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B732-6FD3-D0DA-92AF-1D7A68E3A3EE}"/>
              </a:ext>
            </a:extLst>
          </p:cNvPr>
          <p:cNvSpPr>
            <a:spLocks noGrp="1"/>
          </p:cNvSpPr>
          <p:nvPr>
            <p:ph type="title"/>
          </p:nvPr>
        </p:nvSpPr>
        <p:spPr/>
        <p:txBody>
          <a:bodyPr/>
          <a:lstStyle/>
          <a:p>
            <a:r>
              <a:rPr lang="en-US" sz="4800" dirty="0"/>
              <a:t>METHODOLOGY</a:t>
            </a:r>
          </a:p>
        </p:txBody>
      </p:sp>
      <p:sp>
        <p:nvSpPr>
          <p:cNvPr id="13" name="Text Placeholder 12">
            <a:extLst>
              <a:ext uri="{FF2B5EF4-FFF2-40B4-BE49-F238E27FC236}">
                <a16:creationId xmlns:a16="http://schemas.microsoft.com/office/drawing/2014/main" id="{986D0EB4-87A1-9926-18A9-F1A65DC20A57}"/>
              </a:ext>
            </a:extLst>
          </p:cNvPr>
          <p:cNvSpPr>
            <a:spLocks noGrp="1"/>
          </p:cNvSpPr>
          <p:nvPr>
            <p:ph type="body" idx="1"/>
          </p:nvPr>
        </p:nvSpPr>
        <p:spPr/>
        <p:txBody>
          <a:bodyPr/>
          <a:lstStyle/>
          <a:p>
            <a:r>
              <a:rPr lang="en-US" sz="1800" b="1" i="0" dirty="0">
                <a:effectLst/>
                <a:latin typeface="Times New Roman" panose="02020603050405020304" pitchFamily="18" charset="0"/>
                <a:cs typeface="Times New Roman" panose="02020603050405020304" pitchFamily="18" charset="0"/>
              </a:rPr>
              <a:t>Data Preprocessing</a:t>
            </a:r>
          </a:p>
          <a:p>
            <a:endParaRPr lang="en-US" dirty="0"/>
          </a:p>
        </p:txBody>
      </p:sp>
      <p:sp>
        <p:nvSpPr>
          <p:cNvPr id="20" name="Content Placeholder 19">
            <a:extLst>
              <a:ext uri="{FF2B5EF4-FFF2-40B4-BE49-F238E27FC236}">
                <a16:creationId xmlns:a16="http://schemas.microsoft.com/office/drawing/2014/main" id="{77B26A88-F289-88EA-E384-570C7CF8B589}"/>
              </a:ext>
            </a:extLst>
          </p:cNvPr>
          <p:cNvSpPr>
            <a:spLocks noGrp="1"/>
          </p:cNvSpPr>
          <p:nvPr>
            <p:ph sz="half" idx="2"/>
          </p:nvPr>
        </p:nvSpPr>
        <p:spPr>
          <a:xfrm>
            <a:off x="4087906" y="2007884"/>
            <a:ext cx="6965917" cy="1330189"/>
          </a:xfrm>
        </p:spPr>
        <p:txBody>
          <a:bodyPr/>
          <a:lstStyle/>
          <a:p>
            <a:pPr marL="742950" lvl="1" indent="-285750" algn="just">
              <a:lnSpc>
                <a:spcPct val="150000"/>
              </a:lnSpc>
              <a:buFont typeface="Wingdings" panose="05000000000000000000" pitchFamily="2" charset="2"/>
              <a:buChar char="§"/>
            </a:pP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Tokenization, cleaning, and formatting of datasets.</a:t>
            </a:r>
          </a:p>
          <a:p>
            <a:pPr marL="742950" lvl="1" indent="-285750" algn="just">
              <a:lnSpc>
                <a:spcPct val="150000"/>
              </a:lnSpc>
              <a:buFont typeface="Wingdings" panose="05000000000000000000" pitchFamily="2" charset="2"/>
              <a:buChar char="§"/>
            </a:pP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Handling special characters, punctuation, and stopwords.</a:t>
            </a:r>
          </a:p>
          <a:p>
            <a:endParaRPr lang="en-US" dirty="0"/>
          </a:p>
        </p:txBody>
      </p:sp>
      <p:sp>
        <p:nvSpPr>
          <p:cNvPr id="21" name="Content Placeholder 20">
            <a:extLst>
              <a:ext uri="{FF2B5EF4-FFF2-40B4-BE49-F238E27FC236}">
                <a16:creationId xmlns:a16="http://schemas.microsoft.com/office/drawing/2014/main" id="{4A6AD7D6-3293-B4C1-4263-E02BE31B4FF8}"/>
              </a:ext>
            </a:extLst>
          </p:cNvPr>
          <p:cNvSpPr>
            <a:spLocks noGrp="1"/>
          </p:cNvSpPr>
          <p:nvPr>
            <p:ph sz="half" idx="13"/>
          </p:nvPr>
        </p:nvSpPr>
        <p:spPr/>
        <p:txBody>
          <a:bodyPr/>
          <a:lstStyle/>
          <a:p>
            <a:r>
              <a:rPr lang="en-US" dirty="0"/>
              <a:t>Iterative approaches to corporate strategy</a:t>
            </a:r>
          </a:p>
          <a:p>
            <a:r>
              <a:rPr lang="en-US" dirty="0"/>
              <a:t>Establish a management framework from the inside</a:t>
            </a:r>
          </a:p>
        </p:txBody>
      </p:sp>
      <p:sp>
        <p:nvSpPr>
          <p:cNvPr id="29" name="Slide Number Placeholder 28">
            <a:extLst>
              <a:ext uri="{FF2B5EF4-FFF2-40B4-BE49-F238E27FC236}">
                <a16:creationId xmlns:a16="http://schemas.microsoft.com/office/drawing/2014/main" id="{3322B0EB-0749-E394-7D78-05C325473050}"/>
              </a:ext>
            </a:extLst>
          </p:cNvPr>
          <p:cNvSpPr>
            <a:spLocks noGrp="1"/>
          </p:cNvSpPr>
          <p:nvPr>
            <p:ph type="sldNum" sz="quarter" idx="12"/>
          </p:nvPr>
        </p:nvSpPr>
        <p:spPr/>
        <p:txBody>
          <a:bodyPr/>
          <a:lstStyle/>
          <a:p>
            <a:fld id="{8D0AFDD5-844D-364D-8AEC-50CF4D36D55D}" type="slidenum">
              <a:rPr lang="en-US" smtClean="0"/>
              <a:pPr/>
              <a:t>6</a:t>
            </a:fld>
            <a:endParaRPr lang="en-US" dirty="0"/>
          </a:p>
        </p:txBody>
      </p:sp>
      <p:sp>
        <p:nvSpPr>
          <p:cNvPr id="28" name="Footer Placeholder 27">
            <a:extLst>
              <a:ext uri="{FF2B5EF4-FFF2-40B4-BE49-F238E27FC236}">
                <a16:creationId xmlns:a16="http://schemas.microsoft.com/office/drawing/2014/main" id="{36FE9B74-96B4-4C88-49C9-E2D42BDCD20D}"/>
              </a:ext>
            </a:extLst>
          </p:cNvPr>
          <p:cNvSpPr>
            <a:spLocks noGrp="1"/>
          </p:cNvSpPr>
          <p:nvPr>
            <p:ph type="ftr" sz="quarter" idx="11"/>
          </p:nvPr>
        </p:nvSpPr>
        <p:spPr/>
        <p:txBody>
          <a:bodyPr/>
          <a:lstStyle/>
          <a:p>
            <a:r>
              <a:rPr lang="en-US" dirty="0"/>
              <a:t>Presentation title</a:t>
            </a:r>
          </a:p>
        </p:txBody>
      </p:sp>
      <p:sp>
        <p:nvSpPr>
          <p:cNvPr id="27" name="Date Placeholder 26">
            <a:extLst>
              <a:ext uri="{FF2B5EF4-FFF2-40B4-BE49-F238E27FC236}">
                <a16:creationId xmlns:a16="http://schemas.microsoft.com/office/drawing/2014/main" id="{8A78422D-0122-1218-F0A5-9EF64D22D921}"/>
              </a:ext>
            </a:extLst>
          </p:cNvPr>
          <p:cNvSpPr>
            <a:spLocks noGrp="1"/>
          </p:cNvSpPr>
          <p:nvPr>
            <p:ph type="dt" sz="half" idx="10"/>
          </p:nvPr>
        </p:nvSpPr>
        <p:spPr/>
        <p:txBody>
          <a:bodyPr/>
          <a:lstStyle/>
          <a:p>
            <a:r>
              <a:rPr lang="en-US" dirty="0"/>
              <a:t>20XX</a:t>
            </a:r>
          </a:p>
        </p:txBody>
      </p:sp>
      <p:sp>
        <p:nvSpPr>
          <p:cNvPr id="4" name="Text Placeholder 3">
            <a:extLst>
              <a:ext uri="{FF2B5EF4-FFF2-40B4-BE49-F238E27FC236}">
                <a16:creationId xmlns:a16="http://schemas.microsoft.com/office/drawing/2014/main" id="{05967CAD-C924-86A1-A2E3-02C53633EF53}"/>
              </a:ext>
            </a:extLst>
          </p:cNvPr>
          <p:cNvSpPr>
            <a:spLocks noGrp="1"/>
          </p:cNvSpPr>
          <p:nvPr>
            <p:ph type="body" sz="quarter" idx="3"/>
          </p:nvPr>
        </p:nvSpPr>
        <p:spPr/>
        <p:txBody>
          <a:bodyPr/>
          <a:lstStyle/>
          <a:p>
            <a:r>
              <a:rPr lang="en-US" sz="1800" b="1" i="0" dirty="0">
                <a:effectLst/>
                <a:latin typeface="Times New Roman" panose="02020603050405020304" pitchFamily="18" charset="0"/>
                <a:cs typeface="Times New Roman" panose="02020603050405020304" pitchFamily="18" charset="0"/>
              </a:rPr>
              <a:t>Model Selection and Fine-Tuning</a:t>
            </a:r>
            <a:endParaRPr lang="en-IN" sz="1800" b="1" dirty="0"/>
          </a:p>
        </p:txBody>
      </p:sp>
      <p:sp>
        <p:nvSpPr>
          <p:cNvPr id="7" name="Content Placeholder 19">
            <a:extLst>
              <a:ext uri="{FF2B5EF4-FFF2-40B4-BE49-F238E27FC236}">
                <a16:creationId xmlns:a16="http://schemas.microsoft.com/office/drawing/2014/main" id="{AC4313DD-B255-F762-0112-F7D8C0BDD559}"/>
              </a:ext>
            </a:extLst>
          </p:cNvPr>
          <p:cNvSpPr txBox="1">
            <a:spLocks/>
          </p:cNvSpPr>
          <p:nvPr/>
        </p:nvSpPr>
        <p:spPr>
          <a:xfrm>
            <a:off x="4087906" y="4315365"/>
            <a:ext cx="6965916" cy="1108243"/>
          </a:xfrm>
          <a:prstGeom prst="rect">
            <a:avLst/>
          </a:prstGeom>
        </p:spPr>
        <p:txBody>
          <a:bodyPr vert="horz" lIns="91440" tIns="45720" rIns="91440" bIns="45720" rtlCol="0" anchor="ctr">
            <a:noAutofit/>
          </a:bodyPr>
          <a:lstStyle>
            <a:lvl1pPr marL="0" indent="-137160" algn="l" defTabSz="914400" rtl="0" eaLnBrk="1" latinLnBrk="0" hangingPunct="1">
              <a:lnSpc>
                <a:spcPct val="100000"/>
              </a:lnSpc>
              <a:spcBef>
                <a:spcPts val="0"/>
              </a:spcBef>
              <a:buSzPct val="50000"/>
              <a:buFont typeface="Arial" panose="020B0604020202020204" pitchFamily="34" charset="0"/>
              <a:buChar char="•"/>
              <a:defRPr sz="1600" kern="1200">
                <a:solidFill>
                  <a:schemeClr val="tx1"/>
                </a:solidFill>
                <a:latin typeface="+mn-lt"/>
                <a:ea typeface="+mn-ea"/>
                <a:cs typeface="+mn-cs"/>
              </a:defRPr>
            </a:lvl1pPr>
            <a:lvl2pPr marL="274320" indent="-137160" algn="l" defTabSz="914400" rtl="0" eaLnBrk="1" latinLnBrk="0" hangingPunct="1">
              <a:lnSpc>
                <a:spcPct val="100000"/>
              </a:lnSpc>
              <a:spcBef>
                <a:spcPts val="0"/>
              </a:spcBef>
              <a:buSzPct val="50000"/>
              <a:buFont typeface="Arial" panose="020B0604020202020204" pitchFamily="34" charset="0"/>
              <a:buChar char="•"/>
              <a:defRPr sz="1400" kern="1200">
                <a:solidFill>
                  <a:schemeClr val="tx1"/>
                </a:solidFill>
                <a:latin typeface="+mn-lt"/>
                <a:ea typeface="+mn-ea"/>
                <a:cs typeface="+mn-cs"/>
              </a:defRPr>
            </a:lvl2pPr>
            <a:lvl3pPr marL="411480" indent="-137160" algn="l" defTabSz="914400" rtl="0" eaLnBrk="1" latinLnBrk="0" hangingPunct="1">
              <a:lnSpc>
                <a:spcPct val="100000"/>
              </a:lnSpc>
              <a:spcBef>
                <a:spcPts val="0"/>
              </a:spcBef>
              <a:buSzPct val="50000"/>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100000"/>
              </a:lnSpc>
              <a:spcBef>
                <a:spcPts val="0"/>
              </a:spcBef>
              <a:buSzPct val="50000"/>
              <a:buFont typeface="Arial" panose="020B0604020202020204" pitchFamily="34" charset="0"/>
              <a:buChar char="•"/>
              <a:defRPr sz="1100" kern="1200">
                <a:solidFill>
                  <a:schemeClr val="tx1"/>
                </a:solidFill>
                <a:latin typeface="+mn-lt"/>
                <a:ea typeface="+mn-ea"/>
                <a:cs typeface="+mn-cs"/>
              </a:defRPr>
            </a:lvl4pPr>
            <a:lvl5pPr marL="2057400" indent="-137160" algn="l" defTabSz="914400" rtl="0" eaLnBrk="1" latinLnBrk="0" hangingPunct="1">
              <a:lnSpc>
                <a:spcPct val="90000"/>
              </a:lnSpc>
              <a:spcBef>
                <a:spcPts val="500"/>
              </a:spcBef>
              <a:buSzPct val="50000"/>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lgn="just">
              <a:lnSpc>
                <a:spcPct val="150000"/>
              </a:lnSpc>
              <a:buFont typeface="Wingdings" panose="05000000000000000000" pitchFamily="2" charset="2"/>
              <a:buChar char="§"/>
            </a:pP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Exploration of pre-trained BART models.</a:t>
            </a:r>
          </a:p>
          <a:p>
            <a:pPr marL="914400" lvl="1" indent="-457200" algn="just">
              <a:lnSpc>
                <a:spcPct val="150000"/>
              </a:lnSpc>
              <a:buFont typeface="Wingdings" panose="05000000000000000000" pitchFamily="2" charset="2"/>
              <a:buChar char="§"/>
            </a:pP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Fine-tuning the dataset with optimization of hyperparameters</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such as learning rate, batch size, and dropout rates to optimize model performance.</a:t>
            </a:r>
          </a:p>
          <a:p>
            <a:endParaRPr lang="en-US" dirty="0"/>
          </a:p>
        </p:txBody>
      </p:sp>
    </p:spTree>
    <p:extLst>
      <p:ext uri="{BB962C8B-B14F-4D97-AF65-F5344CB8AC3E}">
        <p14:creationId xmlns:p14="http://schemas.microsoft.com/office/powerpoint/2010/main" val="1646725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B732-6FD3-D0DA-92AF-1D7A68E3A3EE}"/>
              </a:ext>
            </a:extLst>
          </p:cNvPr>
          <p:cNvSpPr>
            <a:spLocks noGrp="1"/>
          </p:cNvSpPr>
          <p:nvPr>
            <p:ph type="title"/>
          </p:nvPr>
        </p:nvSpPr>
        <p:spPr/>
        <p:txBody>
          <a:bodyPr/>
          <a:lstStyle/>
          <a:p>
            <a:r>
              <a:rPr lang="en-US" sz="4800" dirty="0"/>
              <a:t>METHODOLOGY</a:t>
            </a:r>
          </a:p>
        </p:txBody>
      </p:sp>
      <p:sp>
        <p:nvSpPr>
          <p:cNvPr id="13" name="Text Placeholder 12">
            <a:extLst>
              <a:ext uri="{FF2B5EF4-FFF2-40B4-BE49-F238E27FC236}">
                <a16:creationId xmlns:a16="http://schemas.microsoft.com/office/drawing/2014/main" id="{986D0EB4-87A1-9926-18A9-F1A65DC20A57}"/>
              </a:ext>
            </a:extLst>
          </p:cNvPr>
          <p:cNvSpPr>
            <a:spLocks noGrp="1"/>
          </p:cNvSpPr>
          <p:nvPr>
            <p:ph type="body" idx="1"/>
          </p:nvPr>
        </p:nvSpPr>
        <p:spPr/>
        <p:txBody>
          <a:bodyPr/>
          <a:lstStyle/>
          <a:p>
            <a:r>
              <a:rPr lang="en-US" sz="1800" b="1" i="0" dirty="0">
                <a:effectLst/>
                <a:latin typeface="Times New Roman" panose="02020603050405020304" pitchFamily="18" charset="0"/>
                <a:cs typeface="Times New Roman" panose="02020603050405020304" pitchFamily="18" charset="0"/>
              </a:rPr>
              <a:t>Training and Evaluation</a:t>
            </a:r>
          </a:p>
          <a:p>
            <a:endParaRPr lang="en-US" dirty="0"/>
          </a:p>
        </p:txBody>
      </p:sp>
      <p:sp>
        <p:nvSpPr>
          <p:cNvPr id="20" name="Content Placeholder 19">
            <a:extLst>
              <a:ext uri="{FF2B5EF4-FFF2-40B4-BE49-F238E27FC236}">
                <a16:creationId xmlns:a16="http://schemas.microsoft.com/office/drawing/2014/main" id="{77B26A88-F289-88EA-E384-570C7CF8B589}"/>
              </a:ext>
            </a:extLst>
          </p:cNvPr>
          <p:cNvSpPr>
            <a:spLocks noGrp="1"/>
          </p:cNvSpPr>
          <p:nvPr>
            <p:ph sz="half" idx="2"/>
          </p:nvPr>
        </p:nvSpPr>
        <p:spPr>
          <a:xfrm>
            <a:off x="4645152" y="2007884"/>
            <a:ext cx="6408671" cy="1330189"/>
          </a:xfrm>
        </p:spPr>
        <p:txBody>
          <a:bodyPr/>
          <a:lstStyle/>
          <a:p>
            <a:pPr algn="just">
              <a:buFont typeface="Wingdings" panose="05000000000000000000" pitchFamily="2" charset="2"/>
              <a:buChar char="§"/>
            </a:pP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 Model training with suitable loss </a:t>
            </a:r>
            <a:r>
              <a:rPr lang="en-US" sz="1800">
                <a:solidFill>
                  <a:schemeClr val="tx1">
                    <a:lumMod val="95000"/>
                    <a:lumOff val="5000"/>
                  </a:schemeClr>
                </a:solidFill>
                <a:latin typeface="Times New Roman" panose="02020603050405020304" pitchFamily="18" charset="0"/>
                <a:cs typeface="Times New Roman" panose="02020603050405020304" pitchFamily="18" charset="0"/>
              </a:rPr>
              <a:t>hyperparameters</a:t>
            </a:r>
            <a:r>
              <a:rPr lang="en-US" sz="1800" b="0" i="0">
                <a:solidFill>
                  <a:schemeClr val="tx1">
                    <a:lumMod val="95000"/>
                    <a:lumOff val="5000"/>
                  </a:schemeClr>
                </a:solidFill>
                <a:effectLst/>
                <a:latin typeface="Times New Roman" panose="02020603050405020304" pitchFamily="18" charset="0"/>
                <a:cs typeface="Times New Roman" panose="02020603050405020304" pitchFamily="18" charset="0"/>
              </a:rPr>
              <a:t> .</a:t>
            </a:r>
            <a:endPar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endParaRPr lang="en-US" sz="1800" dirty="0"/>
          </a:p>
        </p:txBody>
      </p:sp>
      <p:sp>
        <p:nvSpPr>
          <p:cNvPr id="21" name="Content Placeholder 20">
            <a:extLst>
              <a:ext uri="{FF2B5EF4-FFF2-40B4-BE49-F238E27FC236}">
                <a16:creationId xmlns:a16="http://schemas.microsoft.com/office/drawing/2014/main" id="{4A6AD7D6-3293-B4C1-4263-E02BE31B4FF8}"/>
              </a:ext>
            </a:extLst>
          </p:cNvPr>
          <p:cNvSpPr>
            <a:spLocks noGrp="1"/>
          </p:cNvSpPr>
          <p:nvPr>
            <p:ph sz="half" idx="13"/>
          </p:nvPr>
        </p:nvSpPr>
        <p:spPr/>
        <p:txBody>
          <a:bodyPr/>
          <a:lstStyle/>
          <a:p>
            <a:r>
              <a:rPr lang="en-US" dirty="0"/>
              <a:t>Iterative approaches to corporate strategy</a:t>
            </a:r>
          </a:p>
          <a:p>
            <a:r>
              <a:rPr lang="en-US" dirty="0"/>
              <a:t>Establish a management framework from the inside</a:t>
            </a:r>
          </a:p>
        </p:txBody>
      </p:sp>
      <p:sp>
        <p:nvSpPr>
          <p:cNvPr id="29" name="Slide Number Placeholder 28">
            <a:extLst>
              <a:ext uri="{FF2B5EF4-FFF2-40B4-BE49-F238E27FC236}">
                <a16:creationId xmlns:a16="http://schemas.microsoft.com/office/drawing/2014/main" id="{3322B0EB-0749-E394-7D78-05C325473050}"/>
              </a:ext>
            </a:extLst>
          </p:cNvPr>
          <p:cNvSpPr>
            <a:spLocks noGrp="1"/>
          </p:cNvSpPr>
          <p:nvPr>
            <p:ph type="sldNum" sz="quarter" idx="12"/>
          </p:nvPr>
        </p:nvSpPr>
        <p:spPr/>
        <p:txBody>
          <a:bodyPr/>
          <a:lstStyle/>
          <a:p>
            <a:fld id="{8D0AFDD5-844D-364D-8AEC-50CF4D36D55D}" type="slidenum">
              <a:rPr lang="en-US" smtClean="0"/>
              <a:pPr/>
              <a:t>7</a:t>
            </a:fld>
            <a:endParaRPr lang="en-US" dirty="0"/>
          </a:p>
        </p:txBody>
      </p:sp>
      <p:sp>
        <p:nvSpPr>
          <p:cNvPr id="28" name="Footer Placeholder 27">
            <a:extLst>
              <a:ext uri="{FF2B5EF4-FFF2-40B4-BE49-F238E27FC236}">
                <a16:creationId xmlns:a16="http://schemas.microsoft.com/office/drawing/2014/main" id="{36FE9B74-96B4-4C88-49C9-E2D42BDCD20D}"/>
              </a:ext>
            </a:extLst>
          </p:cNvPr>
          <p:cNvSpPr>
            <a:spLocks noGrp="1"/>
          </p:cNvSpPr>
          <p:nvPr>
            <p:ph type="ftr" sz="quarter" idx="11"/>
          </p:nvPr>
        </p:nvSpPr>
        <p:spPr/>
        <p:txBody>
          <a:bodyPr/>
          <a:lstStyle/>
          <a:p>
            <a:r>
              <a:rPr lang="en-US" dirty="0"/>
              <a:t>Presentation title</a:t>
            </a:r>
          </a:p>
        </p:txBody>
      </p:sp>
      <p:sp>
        <p:nvSpPr>
          <p:cNvPr id="27" name="Date Placeholder 26">
            <a:extLst>
              <a:ext uri="{FF2B5EF4-FFF2-40B4-BE49-F238E27FC236}">
                <a16:creationId xmlns:a16="http://schemas.microsoft.com/office/drawing/2014/main" id="{8A78422D-0122-1218-F0A5-9EF64D22D921}"/>
              </a:ext>
            </a:extLst>
          </p:cNvPr>
          <p:cNvSpPr>
            <a:spLocks noGrp="1"/>
          </p:cNvSpPr>
          <p:nvPr>
            <p:ph type="dt" sz="half" idx="10"/>
          </p:nvPr>
        </p:nvSpPr>
        <p:spPr/>
        <p:txBody>
          <a:bodyPr/>
          <a:lstStyle/>
          <a:p>
            <a:r>
              <a:rPr lang="en-US" dirty="0"/>
              <a:t>20XX</a:t>
            </a:r>
          </a:p>
        </p:txBody>
      </p:sp>
      <p:sp>
        <p:nvSpPr>
          <p:cNvPr id="4" name="Text Placeholder 3">
            <a:extLst>
              <a:ext uri="{FF2B5EF4-FFF2-40B4-BE49-F238E27FC236}">
                <a16:creationId xmlns:a16="http://schemas.microsoft.com/office/drawing/2014/main" id="{05967CAD-C924-86A1-A2E3-02C53633EF53}"/>
              </a:ext>
            </a:extLst>
          </p:cNvPr>
          <p:cNvSpPr>
            <a:spLocks noGrp="1"/>
          </p:cNvSpPr>
          <p:nvPr>
            <p:ph type="body" sz="quarter" idx="3"/>
          </p:nvPr>
        </p:nvSpPr>
        <p:spPr/>
        <p:txBody>
          <a:bodyPr/>
          <a:lstStyle/>
          <a:p>
            <a:r>
              <a:rPr lang="en-US" sz="1800" b="1" i="0" dirty="0">
                <a:effectLst/>
                <a:latin typeface="Times New Roman" panose="02020603050405020304" pitchFamily="18" charset="0"/>
                <a:cs typeface="Times New Roman" panose="02020603050405020304" pitchFamily="18" charset="0"/>
              </a:rPr>
              <a:t>Inference</a:t>
            </a:r>
            <a:endParaRPr lang="en-IN" sz="1800" b="1" dirty="0"/>
          </a:p>
        </p:txBody>
      </p:sp>
      <p:sp>
        <p:nvSpPr>
          <p:cNvPr id="7" name="Content Placeholder 19">
            <a:extLst>
              <a:ext uri="{FF2B5EF4-FFF2-40B4-BE49-F238E27FC236}">
                <a16:creationId xmlns:a16="http://schemas.microsoft.com/office/drawing/2014/main" id="{AC4313DD-B255-F762-0112-F7D8C0BDD559}"/>
              </a:ext>
            </a:extLst>
          </p:cNvPr>
          <p:cNvSpPr txBox="1">
            <a:spLocks/>
          </p:cNvSpPr>
          <p:nvPr/>
        </p:nvSpPr>
        <p:spPr>
          <a:xfrm>
            <a:off x="4645152" y="4315365"/>
            <a:ext cx="6260413" cy="1108243"/>
          </a:xfrm>
          <a:prstGeom prst="rect">
            <a:avLst/>
          </a:prstGeom>
        </p:spPr>
        <p:txBody>
          <a:bodyPr vert="horz" lIns="91440" tIns="45720" rIns="91440" bIns="45720" rtlCol="0" anchor="ctr">
            <a:noAutofit/>
          </a:bodyPr>
          <a:lstStyle>
            <a:lvl1pPr marL="0" indent="-137160" algn="l" defTabSz="914400" rtl="0" eaLnBrk="1" latinLnBrk="0" hangingPunct="1">
              <a:lnSpc>
                <a:spcPct val="100000"/>
              </a:lnSpc>
              <a:spcBef>
                <a:spcPts val="0"/>
              </a:spcBef>
              <a:buSzPct val="50000"/>
              <a:buFont typeface="Arial" panose="020B0604020202020204" pitchFamily="34" charset="0"/>
              <a:buChar char="•"/>
              <a:defRPr sz="1600" kern="1200">
                <a:solidFill>
                  <a:schemeClr val="tx1"/>
                </a:solidFill>
                <a:latin typeface="+mn-lt"/>
                <a:ea typeface="+mn-ea"/>
                <a:cs typeface="+mn-cs"/>
              </a:defRPr>
            </a:lvl1pPr>
            <a:lvl2pPr marL="274320" indent="-137160" algn="l" defTabSz="914400" rtl="0" eaLnBrk="1" latinLnBrk="0" hangingPunct="1">
              <a:lnSpc>
                <a:spcPct val="100000"/>
              </a:lnSpc>
              <a:spcBef>
                <a:spcPts val="0"/>
              </a:spcBef>
              <a:buSzPct val="50000"/>
              <a:buFont typeface="Arial" panose="020B0604020202020204" pitchFamily="34" charset="0"/>
              <a:buChar char="•"/>
              <a:defRPr sz="1400" kern="1200">
                <a:solidFill>
                  <a:schemeClr val="tx1"/>
                </a:solidFill>
                <a:latin typeface="+mn-lt"/>
                <a:ea typeface="+mn-ea"/>
                <a:cs typeface="+mn-cs"/>
              </a:defRPr>
            </a:lvl2pPr>
            <a:lvl3pPr marL="411480" indent="-137160" algn="l" defTabSz="914400" rtl="0" eaLnBrk="1" latinLnBrk="0" hangingPunct="1">
              <a:lnSpc>
                <a:spcPct val="100000"/>
              </a:lnSpc>
              <a:spcBef>
                <a:spcPts val="0"/>
              </a:spcBef>
              <a:buSzPct val="50000"/>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100000"/>
              </a:lnSpc>
              <a:spcBef>
                <a:spcPts val="0"/>
              </a:spcBef>
              <a:buSzPct val="50000"/>
              <a:buFont typeface="Arial" panose="020B0604020202020204" pitchFamily="34" charset="0"/>
              <a:buChar char="•"/>
              <a:defRPr sz="1100" kern="1200">
                <a:solidFill>
                  <a:schemeClr val="tx1"/>
                </a:solidFill>
                <a:latin typeface="+mn-lt"/>
                <a:ea typeface="+mn-ea"/>
                <a:cs typeface="+mn-cs"/>
              </a:defRPr>
            </a:lvl4pPr>
            <a:lvl5pPr marL="2057400" indent="-137160" algn="l" defTabSz="914400" rtl="0" eaLnBrk="1" latinLnBrk="0" hangingPunct="1">
              <a:lnSpc>
                <a:spcPct val="90000"/>
              </a:lnSpc>
              <a:spcBef>
                <a:spcPts val="500"/>
              </a:spcBef>
              <a:buSzPct val="50000"/>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Implementation of inference mechanisms for generating summaries</a:t>
            </a: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4031224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68D8C-7D33-AEE3-9732-58693127BF10}"/>
              </a:ext>
            </a:extLst>
          </p:cNvPr>
          <p:cNvSpPr>
            <a:spLocks noGrp="1"/>
          </p:cNvSpPr>
          <p:nvPr>
            <p:ph type="title"/>
          </p:nvPr>
        </p:nvSpPr>
        <p:spPr/>
        <p:txBody>
          <a:bodyPr/>
          <a:lstStyle/>
          <a:p>
            <a:r>
              <a:rPr lang="en-IN" sz="4800" dirty="0"/>
              <a:t>METHODOLOGY</a:t>
            </a:r>
          </a:p>
        </p:txBody>
      </p:sp>
      <p:sp>
        <p:nvSpPr>
          <p:cNvPr id="3" name="Text Placeholder 2">
            <a:extLst>
              <a:ext uri="{FF2B5EF4-FFF2-40B4-BE49-F238E27FC236}">
                <a16:creationId xmlns:a16="http://schemas.microsoft.com/office/drawing/2014/main" id="{D4E7BEA9-3D73-7590-6BCC-DC4EDBC10562}"/>
              </a:ext>
            </a:extLst>
          </p:cNvPr>
          <p:cNvSpPr>
            <a:spLocks noGrp="1"/>
          </p:cNvSpPr>
          <p:nvPr>
            <p:ph type="body" idx="1"/>
          </p:nvPr>
        </p:nvSpPr>
        <p:spPr/>
        <p:txBody>
          <a:bodyPr/>
          <a:lstStyle/>
          <a:p>
            <a:r>
              <a:rPr lang="en-US" sz="1800" b="1" i="0" dirty="0">
                <a:effectLst/>
                <a:latin typeface="Times New Roman" panose="02020603050405020304" pitchFamily="18" charset="0"/>
                <a:cs typeface="Times New Roman" panose="02020603050405020304" pitchFamily="18" charset="0"/>
              </a:rPr>
              <a:t>Post-Processing</a:t>
            </a:r>
            <a:endParaRPr lang="en-IN" sz="1800" b="1" dirty="0"/>
          </a:p>
        </p:txBody>
      </p:sp>
      <p:sp>
        <p:nvSpPr>
          <p:cNvPr id="4" name="Content Placeholder 3">
            <a:extLst>
              <a:ext uri="{FF2B5EF4-FFF2-40B4-BE49-F238E27FC236}">
                <a16:creationId xmlns:a16="http://schemas.microsoft.com/office/drawing/2014/main" id="{58E6B2BD-0E6B-AA66-4775-91A7F185F748}"/>
              </a:ext>
            </a:extLst>
          </p:cNvPr>
          <p:cNvSpPr>
            <a:spLocks noGrp="1"/>
          </p:cNvSpPr>
          <p:nvPr>
            <p:ph sz="half" idx="2"/>
          </p:nvPr>
        </p:nvSpPr>
        <p:spPr>
          <a:xfrm>
            <a:off x="4645152" y="2007884"/>
            <a:ext cx="6233519" cy="1330189"/>
          </a:xfrm>
        </p:spPr>
        <p:txBody>
          <a:bodyPr/>
          <a:lstStyle/>
          <a:p>
            <a:pPr algn="just">
              <a:buFont typeface="Wingdings" panose="05000000000000000000" pitchFamily="2" charset="2"/>
              <a:buChar char="§"/>
            </a:pP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    Post-processing techniques for enhancing summary   coherence and fluency.</a:t>
            </a:r>
          </a:p>
          <a:p>
            <a:endParaRPr lang="en-IN" dirty="0"/>
          </a:p>
        </p:txBody>
      </p:sp>
      <p:sp>
        <p:nvSpPr>
          <p:cNvPr id="5" name="Text Placeholder 4">
            <a:extLst>
              <a:ext uri="{FF2B5EF4-FFF2-40B4-BE49-F238E27FC236}">
                <a16:creationId xmlns:a16="http://schemas.microsoft.com/office/drawing/2014/main" id="{A2ADD577-F7D2-3CFC-9920-DFE71D6E1B9B}"/>
              </a:ext>
            </a:extLst>
          </p:cNvPr>
          <p:cNvSpPr>
            <a:spLocks noGrp="1"/>
          </p:cNvSpPr>
          <p:nvPr>
            <p:ph type="body" sz="quarter" idx="3"/>
          </p:nvPr>
        </p:nvSpPr>
        <p:spPr/>
        <p:txBody>
          <a:bodyPr/>
          <a:lstStyle/>
          <a:p>
            <a:r>
              <a:rPr lang="en-US" sz="1800" b="1" i="0" dirty="0">
                <a:effectLst/>
                <a:latin typeface="Times New Roman" panose="02020603050405020304" pitchFamily="18" charset="0"/>
                <a:cs typeface="Times New Roman" panose="02020603050405020304" pitchFamily="18" charset="0"/>
              </a:rPr>
              <a:t>Scalability and Adaptability</a:t>
            </a:r>
            <a:endParaRPr lang="en-IN" sz="1800" b="1" dirty="0"/>
          </a:p>
        </p:txBody>
      </p:sp>
      <p:sp>
        <p:nvSpPr>
          <p:cNvPr id="6" name="Content Placeholder 5">
            <a:extLst>
              <a:ext uri="{FF2B5EF4-FFF2-40B4-BE49-F238E27FC236}">
                <a16:creationId xmlns:a16="http://schemas.microsoft.com/office/drawing/2014/main" id="{FB36B266-DA68-FBBC-8EFE-621D4E083477}"/>
              </a:ext>
            </a:extLst>
          </p:cNvPr>
          <p:cNvSpPr>
            <a:spLocks noGrp="1"/>
          </p:cNvSpPr>
          <p:nvPr>
            <p:ph sz="half" idx="13"/>
          </p:nvPr>
        </p:nvSpPr>
        <p:spPr>
          <a:xfrm>
            <a:off x="4195482" y="4180984"/>
            <a:ext cx="6856566" cy="1330189"/>
          </a:xfrm>
        </p:spPr>
        <p:txBody>
          <a:bodyPr/>
          <a:lstStyle/>
          <a:p>
            <a:pPr marL="914400" lvl="1" indent="-457200" algn="just">
              <a:lnSpc>
                <a:spcPct val="150000"/>
              </a:lnSpc>
              <a:buFont typeface="Wingdings" panose="05000000000000000000" pitchFamily="2" charset="2"/>
              <a:buChar char="§"/>
            </a:pP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Ensuring scalability and adaptability across differen</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t </a:t>
            </a: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domains.</a:t>
            </a:r>
          </a:p>
          <a:p>
            <a:pPr marL="914400" lvl="1" indent="-457200" algn="just">
              <a:lnSpc>
                <a:spcPct val="150000"/>
              </a:lnSpc>
              <a:buFont typeface="Wingdings" panose="05000000000000000000" pitchFamily="2" charset="2"/>
              <a:buChar char="§"/>
            </a:pP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Consideration of deployment strategies for wider adoption.</a:t>
            </a:r>
          </a:p>
          <a:p>
            <a:endParaRPr lang="en-IN" dirty="0"/>
          </a:p>
        </p:txBody>
      </p:sp>
      <p:sp>
        <p:nvSpPr>
          <p:cNvPr id="7" name="Slide Number Placeholder 6">
            <a:extLst>
              <a:ext uri="{FF2B5EF4-FFF2-40B4-BE49-F238E27FC236}">
                <a16:creationId xmlns:a16="http://schemas.microsoft.com/office/drawing/2014/main" id="{EF8EF161-B937-00DF-CF92-6BE624AC5AC3}"/>
              </a:ext>
            </a:extLst>
          </p:cNvPr>
          <p:cNvSpPr>
            <a:spLocks noGrp="1"/>
          </p:cNvSpPr>
          <p:nvPr>
            <p:ph type="sldNum" sz="quarter" idx="12"/>
          </p:nvPr>
        </p:nvSpPr>
        <p:spPr/>
        <p:txBody>
          <a:bodyPr/>
          <a:lstStyle/>
          <a:p>
            <a:fld id="{8D0AFDD5-844D-364D-8AEC-50CF4D36D55D}" type="slidenum">
              <a:rPr lang="en-US" noProof="0" smtClean="0"/>
              <a:t>8</a:t>
            </a:fld>
            <a:endParaRPr lang="en-US" noProof="0"/>
          </a:p>
        </p:txBody>
      </p:sp>
      <p:sp>
        <p:nvSpPr>
          <p:cNvPr id="8" name="Footer Placeholder 7">
            <a:extLst>
              <a:ext uri="{FF2B5EF4-FFF2-40B4-BE49-F238E27FC236}">
                <a16:creationId xmlns:a16="http://schemas.microsoft.com/office/drawing/2014/main" id="{6010FA77-6CA7-D457-833E-85AC751F8E02}"/>
              </a:ext>
            </a:extLst>
          </p:cNvPr>
          <p:cNvSpPr>
            <a:spLocks noGrp="1"/>
          </p:cNvSpPr>
          <p:nvPr>
            <p:ph type="ftr" sz="quarter" idx="11"/>
          </p:nvPr>
        </p:nvSpPr>
        <p:spPr/>
        <p:txBody>
          <a:bodyPr/>
          <a:lstStyle/>
          <a:p>
            <a:r>
              <a:rPr lang="en-US" noProof="0"/>
              <a:t>Presentation title</a:t>
            </a:r>
          </a:p>
        </p:txBody>
      </p:sp>
      <p:sp>
        <p:nvSpPr>
          <p:cNvPr id="9" name="Date Placeholder 8">
            <a:extLst>
              <a:ext uri="{FF2B5EF4-FFF2-40B4-BE49-F238E27FC236}">
                <a16:creationId xmlns:a16="http://schemas.microsoft.com/office/drawing/2014/main" id="{454D7BD0-7860-01BF-BFD6-4318E13504A8}"/>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26654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F5BD2-81E7-3537-6B61-3677F2C54A23}"/>
              </a:ext>
            </a:extLst>
          </p:cNvPr>
          <p:cNvSpPr>
            <a:spLocks noGrp="1"/>
          </p:cNvSpPr>
          <p:nvPr>
            <p:ph type="title"/>
          </p:nvPr>
        </p:nvSpPr>
        <p:spPr>
          <a:xfrm>
            <a:off x="1139952" y="337318"/>
            <a:ext cx="9912096" cy="1014984"/>
          </a:xfrm>
        </p:spPr>
        <p:txBody>
          <a:bodyPr/>
          <a:lstStyle/>
          <a:p>
            <a:r>
              <a:rPr lang="en-IN" sz="4800" dirty="0"/>
              <a:t>OUTPUTS</a:t>
            </a:r>
          </a:p>
        </p:txBody>
      </p:sp>
      <p:sp>
        <p:nvSpPr>
          <p:cNvPr id="3" name="Slide Number Placeholder 2">
            <a:extLst>
              <a:ext uri="{FF2B5EF4-FFF2-40B4-BE49-F238E27FC236}">
                <a16:creationId xmlns:a16="http://schemas.microsoft.com/office/drawing/2014/main" id="{38D64556-640F-D6E8-9DA6-85E3A06C621A}"/>
              </a:ext>
            </a:extLst>
          </p:cNvPr>
          <p:cNvSpPr>
            <a:spLocks noGrp="1"/>
          </p:cNvSpPr>
          <p:nvPr>
            <p:ph type="sldNum" sz="quarter" idx="12"/>
          </p:nvPr>
        </p:nvSpPr>
        <p:spPr/>
        <p:txBody>
          <a:bodyPr/>
          <a:lstStyle/>
          <a:p>
            <a:fld id="{8D0AFDD5-844D-364D-8AEC-50CF4D36D55D}" type="slidenum">
              <a:rPr lang="en-US" noProof="0" smtClean="0"/>
              <a:t>9</a:t>
            </a:fld>
            <a:endParaRPr lang="en-US" noProof="0"/>
          </a:p>
        </p:txBody>
      </p:sp>
      <p:sp>
        <p:nvSpPr>
          <p:cNvPr id="4" name="Footer Placeholder 3">
            <a:extLst>
              <a:ext uri="{FF2B5EF4-FFF2-40B4-BE49-F238E27FC236}">
                <a16:creationId xmlns:a16="http://schemas.microsoft.com/office/drawing/2014/main" id="{5CFB8353-77F4-5F88-B078-2AB579B473B3}"/>
              </a:ext>
            </a:extLst>
          </p:cNvPr>
          <p:cNvSpPr>
            <a:spLocks noGrp="1"/>
          </p:cNvSpPr>
          <p:nvPr>
            <p:ph type="ftr" sz="quarter" idx="11"/>
          </p:nvPr>
        </p:nvSpPr>
        <p:spPr/>
        <p:txBody>
          <a:bodyPr/>
          <a:lstStyle/>
          <a:p>
            <a:r>
              <a:rPr lang="en-US" noProof="0" dirty="0"/>
              <a:t>Presentation </a:t>
            </a:r>
          </a:p>
        </p:txBody>
      </p:sp>
      <p:sp>
        <p:nvSpPr>
          <p:cNvPr id="5" name="Date Placeholder 4">
            <a:extLst>
              <a:ext uri="{FF2B5EF4-FFF2-40B4-BE49-F238E27FC236}">
                <a16:creationId xmlns:a16="http://schemas.microsoft.com/office/drawing/2014/main" id="{20FB4284-0CD4-2F0D-80CD-86EA507CED39}"/>
              </a:ext>
            </a:extLst>
          </p:cNvPr>
          <p:cNvSpPr>
            <a:spLocks noGrp="1"/>
          </p:cNvSpPr>
          <p:nvPr>
            <p:ph type="dt" sz="half" idx="10"/>
          </p:nvPr>
        </p:nvSpPr>
        <p:spPr/>
        <p:txBody>
          <a:bodyPr/>
          <a:lstStyle/>
          <a:p>
            <a:r>
              <a:rPr lang="en-US" noProof="0" dirty="0"/>
              <a:t>2024</a:t>
            </a:r>
          </a:p>
        </p:txBody>
      </p:sp>
      <p:sp>
        <p:nvSpPr>
          <p:cNvPr id="7" name="TextBox 6">
            <a:extLst>
              <a:ext uri="{FF2B5EF4-FFF2-40B4-BE49-F238E27FC236}">
                <a16:creationId xmlns:a16="http://schemas.microsoft.com/office/drawing/2014/main" id="{59B8C20D-A30C-F337-6218-F99898245DE6}"/>
              </a:ext>
            </a:extLst>
          </p:cNvPr>
          <p:cNvSpPr txBox="1"/>
          <p:nvPr/>
        </p:nvSpPr>
        <p:spPr>
          <a:xfrm>
            <a:off x="1021080" y="1374444"/>
            <a:ext cx="10030968" cy="120032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project outputs include: </a:t>
            </a:r>
          </a:p>
          <a:p>
            <a:pPr algn="just"/>
            <a:r>
              <a:rPr lang="en-US" dirty="0">
                <a:latin typeface="Times New Roman" panose="02020603050405020304" pitchFamily="18" charset="0"/>
                <a:cs typeface="Times New Roman" panose="02020603050405020304" pitchFamily="18" charset="0"/>
              </a:rPr>
              <a:t>Abstractive summaries generated by the BART model.</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Feature-1 :</a:t>
            </a:r>
          </a:p>
        </p:txBody>
      </p:sp>
      <p:pic>
        <p:nvPicPr>
          <p:cNvPr id="8" name="Picture 7">
            <a:extLst>
              <a:ext uri="{FF2B5EF4-FFF2-40B4-BE49-F238E27FC236}">
                <a16:creationId xmlns:a16="http://schemas.microsoft.com/office/drawing/2014/main" id="{C664719F-236B-4329-09C8-61E4858B4E8B}"/>
              </a:ext>
            </a:extLst>
          </p:cNvPr>
          <p:cNvPicPr>
            <a:picLocks noChangeAspect="1"/>
          </p:cNvPicPr>
          <p:nvPr/>
        </p:nvPicPr>
        <p:blipFill>
          <a:blip r:embed="rId2"/>
          <a:stretch>
            <a:fillRect/>
          </a:stretch>
        </p:blipFill>
        <p:spPr>
          <a:xfrm>
            <a:off x="1021081" y="2716307"/>
            <a:ext cx="10248144" cy="3539122"/>
          </a:xfrm>
          <a:prstGeom prst="rect">
            <a:avLst/>
          </a:prstGeom>
        </p:spPr>
      </p:pic>
      <p:cxnSp>
        <p:nvCxnSpPr>
          <p:cNvPr id="10" name="Straight Connector 9">
            <a:extLst>
              <a:ext uri="{FF2B5EF4-FFF2-40B4-BE49-F238E27FC236}">
                <a16:creationId xmlns:a16="http://schemas.microsoft.com/office/drawing/2014/main" id="{0A94C423-6304-CA85-AC98-33A1D9E4F532}"/>
              </a:ext>
            </a:extLst>
          </p:cNvPr>
          <p:cNvCxnSpPr>
            <a:cxnSpLocks/>
            <a:stCxn id="8" idx="0"/>
            <a:endCxn id="7" idx="2"/>
          </p:cNvCxnSpPr>
          <p:nvPr/>
        </p:nvCxnSpPr>
        <p:spPr>
          <a:xfrm flipH="1" flipV="1">
            <a:off x="6036564" y="2574773"/>
            <a:ext cx="108589" cy="1415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6594878"/>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FA78568-A730-4D3B-A489-FD854E91254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{DE79E33E-D471-474E-9F5A-18A92167F276}tf11429527_win32</Template>
  <TotalTime>201</TotalTime>
  <Words>505</Words>
  <Application>Microsoft Office PowerPoint</Application>
  <PresentationFormat>Widescreen</PresentationFormat>
  <Paragraphs>84</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Century Gothic</vt:lpstr>
      <vt:lpstr>DM Sans Medium</vt:lpstr>
      <vt:lpstr>Karla</vt:lpstr>
      <vt:lpstr>Times New Roman</vt:lpstr>
      <vt:lpstr>Univers Condensed Light</vt:lpstr>
      <vt:lpstr>Wingdings</vt:lpstr>
      <vt:lpstr>Office Theme</vt:lpstr>
      <vt:lpstr>ABSTRACTIVE AUTOMATED QUICK SUMMARIZATION  USING NLP </vt:lpstr>
      <vt:lpstr>ABSTRACT </vt:lpstr>
      <vt:lpstr>PROBLEM STATEMENT</vt:lpstr>
      <vt:lpstr> Develop an abstractive text summarization system to condense large volumes of text accurately. </vt:lpstr>
      <vt:lpstr>DATASETS </vt:lpstr>
      <vt:lpstr>METHODOLOGY</vt:lpstr>
      <vt:lpstr>METHODOLOGY</vt:lpstr>
      <vt:lpstr>METHODOLOGY</vt:lpstr>
      <vt:lpstr>OUTPUTS</vt:lpstr>
      <vt:lpstr>OUTPUTS</vt:lpstr>
      <vt:lpstr>OUTPUTS</vt:lpstr>
      <vt:lpstr>OUTPUTS</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Aryani Pathapadu</dc:creator>
  <cp:lastModifiedBy>ujwala np</cp:lastModifiedBy>
  <cp:revision>4</cp:revision>
  <dcterms:created xsi:type="dcterms:W3CDTF">2024-03-13T09:31:45Z</dcterms:created>
  <dcterms:modified xsi:type="dcterms:W3CDTF">2024-06-15T11:26:56Z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