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0"/>
    <p:restoredTop sz="94679"/>
  </p:normalViewPr>
  <p:slideViewPr>
    <p:cSldViewPr snapToGrid="0" snapToObjects="1">
      <p:cViewPr varScale="1">
        <p:scale>
          <a:sx n="74" d="100"/>
          <a:sy n="74" d="100"/>
        </p:scale>
        <p:origin x="20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7F886-60C5-9044-85CE-E4CFD2E652A6}"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7F886-60C5-9044-85CE-E4CFD2E652A6}" type="datetimeFigureOut">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7F886-60C5-9044-85CE-E4CFD2E652A6}" type="datetimeFigureOut">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F886-60C5-9044-85CE-E4CFD2E652A6}" type="datetimeFigureOut">
              <a:rPr lang="en-US" smtClean="0"/>
              <a:t>10/28/21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86966-BC2B-7C46-9C57-0941C2ACEF72}" type="slidenum">
              <a:rPr lang="en-US" smtClean="0"/>
              <a:t>‹#›</a:t>
            </a:fld>
            <a:endParaRPr lang="en-US"/>
          </a:p>
        </p:txBody>
      </p:sp>
    </p:spTree>
    <p:extLst>
      <p:ext uri="{BB962C8B-B14F-4D97-AF65-F5344CB8AC3E}">
        <p14:creationId xmlns:p14="http://schemas.microsoft.com/office/powerpoint/2010/main" val="10473284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574" y="276045"/>
            <a:ext cx="11179834" cy="646331"/>
          </a:xfrm>
          <a:prstGeom prst="rect">
            <a:avLst/>
          </a:prstGeom>
          <a:noFill/>
        </p:spPr>
        <p:txBody>
          <a:bodyPr wrap="square" rtlCol="0">
            <a:spAutoFit/>
          </a:bodyPr>
          <a:lstStyle/>
          <a:p>
            <a:r>
              <a:rPr lang="en-US" sz="3600" dirty="0" smtClean="0"/>
              <a:t>Problem: Which users are the best prospects for </a:t>
            </a:r>
            <a:r>
              <a:rPr lang="en-US" sz="3600" dirty="0" err="1" smtClean="0"/>
              <a:t>PodNN</a:t>
            </a:r>
            <a:r>
              <a:rPr lang="en-US" sz="3600" dirty="0" smtClean="0"/>
              <a:t>?</a:t>
            </a:r>
            <a:endParaRPr lang="en-US" sz="3600" dirty="0"/>
          </a:p>
        </p:txBody>
      </p:sp>
      <p:sp>
        <p:nvSpPr>
          <p:cNvPr id="5" name="TextBox 4"/>
          <p:cNvSpPr txBox="1"/>
          <p:nvPr/>
        </p:nvSpPr>
        <p:spPr>
          <a:xfrm>
            <a:off x="448574" y="1508972"/>
            <a:ext cx="4623758" cy="4893647"/>
          </a:xfrm>
          <a:prstGeom prst="rect">
            <a:avLst/>
          </a:prstGeom>
          <a:noFill/>
        </p:spPr>
        <p:txBody>
          <a:bodyPr wrap="square" rtlCol="0">
            <a:spAutoFit/>
          </a:bodyPr>
          <a:lstStyle/>
          <a:p>
            <a:r>
              <a:rPr lang="en-US" sz="2400" dirty="0" smtClean="0"/>
              <a:t>Dataset Length: 970,470 rows </a:t>
            </a:r>
          </a:p>
          <a:p>
            <a:endParaRPr lang="en-US" sz="2400" dirty="0" smtClean="0"/>
          </a:p>
          <a:p>
            <a:r>
              <a:rPr lang="en-US" sz="2400" u="sng" dirty="0" smtClean="0"/>
              <a:t>Features: </a:t>
            </a:r>
            <a:endParaRPr lang="en-US" sz="2400" u="sng" dirty="0"/>
          </a:p>
          <a:p>
            <a:pPr marL="342900" indent="-342900">
              <a:buFont typeface="Arial" charset="0"/>
              <a:buChar char="•"/>
            </a:pPr>
            <a:r>
              <a:rPr lang="en-US" sz="2400" dirty="0" smtClean="0"/>
              <a:t>Marital Status </a:t>
            </a:r>
          </a:p>
          <a:p>
            <a:pPr marL="342900" indent="-342900">
              <a:buFont typeface="Arial" charset="0"/>
              <a:buChar char="•"/>
            </a:pPr>
            <a:r>
              <a:rPr lang="en-US" sz="2400" dirty="0" smtClean="0"/>
              <a:t>Gender</a:t>
            </a:r>
          </a:p>
          <a:p>
            <a:pPr marL="342900" indent="-342900">
              <a:buFont typeface="Arial" charset="0"/>
              <a:buChar char="•"/>
            </a:pPr>
            <a:r>
              <a:rPr lang="en-US" sz="2400" dirty="0" smtClean="0"/>
              <a:t>Income</a:t>
            </a:r>
          </a:p>
          <a:p>
            <a:pPr marL="342900" indent="-342900">
              <a:buFont typeface="Arial" charset="0"/>
              <a:buChar char="•"/>
            </a:pPr>
            <a:r>
              <a:rPr lang="en-US" sz="2400" dirty="0" smtClean="0"/>
              <a:t>Streamlined Media Subs</a:t>
            </a:r>
          </a:p>
          <a:p>
            <a:pPr marL="342900" indent="-342900">
              <a:buFont typeface="Arial" charset="0"/>
              <a:buChar char="•"/>
            </a:pPr>
            <a:r>
              <a:rPr lang="en-US" sz="2400" dirty="0" smtClean="0"/>
              <a:t>Streamlined Entertainment Subs</a:t>
            </a:r>
          </a:p>
          <a:p>
            <a:pPr marL="342900" indent="-342900">
              <a:buFont typeface="Arial" charset="0"/>
              <a:buChar char="•"/>
            </a:pPr>
            <a:r>
              <a:rPr lang="en-US" sz="2400" dirty="0" smtClean="0"/>
              <a:t>State</a:t>
            </a:r>
          </a:p>
          <a:p>
            <a:pPr marL="342900" indent="-342900">
              <a:buFont typeface="Arial" charset="0"/>
              <a:buChar char="•"/>
            </a:pPr>
            <a:r>
              <a:rPr lang="en-US" sz="2400" dirty="0" smtClean="0"/>
              <a:t>Number of New Subs</a:t>
            </a:r>
          </a:p>
          <a:p>
            <a:pPr marL="342900" indent="-342900">
              <a:buFont typeface="Arial" charset="0"/>
              <a:buChar char="•"/>
            </a:pPr>
            <a:r>
              <a:rPr lang="en-US" sz="2400" dirty="0" smtClean="0"/>
              <a:t>Age</a:t>
            </a:r>
          </a:p>
          <a:p>
            <a:pPr marL="342900" indent="-342900">
              <a:buFont typeface="Arial" charset="0"/>
              <a:buChar char="•"/>
            </a:pPr>
            <a:r>
              <a:rPr lang="en-US" sz="2400" dirty="0" smtClean="0"/>
              <a:t>Presence of Child Residing at Home</a:t>
            </a:r>
          </a:p>
        </p:txBody>
      </p:sp>
      <p:sp>
        <p:nvSpPr>
          <p:cNvPr id="7" name="TextBox 6"/>
          <p:cNvSpPr txBox="1"/>
          <p:nvPr/>
        </p:nvSpPr>
        <p:spPr>
          <a:xfrm>
            <a:off x="5865963" y="1508972"/>
            <a:ext cx="5538158" cy="5632311"/>
          </a:xfrm>
          <a:prstGeom prst="rect">
            <a:avLst/>
          </a:prstGeom>
          <a:noFill/>
        </p:spPr>
        <p:txBody>
          <a:bodyPr wrap="square" rtlCol="0">
            <a:spAutoFit/>
          </a:bodyPr>
          <a:lstStyle/>
          <a:p>
            <a:r>
              <a:rPr lang="en-US" sz="2400" dirty="0" smtClean="0"/>
              <a:t>Results from Random Classifier Model:</a:t>
            </a:r>
          </a:p>
          <a:p>
            <a:endParaRPr lang="en-US" sz="2400" dirty="0"/>
          </a:p>
          <a:p>
            <a:r>
              <a:rPr lang="en-US" sz="2400" dirty="0" smtClean="0"/>
              <a:t>Accuracy: 93.33%</a:t>
            </a:r>
          </a:p>
          <a:p>
            <a:r>
              <a:rPr lang="en-US" sz="2400" dirty="0" smtClean="0"/>
              <a:t>AUC: 98.2%</a:t>
            </a:r>
          </a:p>
          <a:p>
            <a:endParaRPr lang="en-US" sz="2400" dirty="0"/>
          </a:p>
          <a:p>
            <a:r>
              <a:rPr lang="en-US" sz="2400" dirty="0" smtClean="0"/>
              <a:t>The model we created did a good job in determining which users were to listen to a podcast based on its input features. Moving forward, we should collect more data to refine our model such that we can improve it even more, and have a better balance between non-listeners and listeners. </a:t>
            </a:r>
          </a:p>
          <a:p>
            <a:endParaRPr lang="en-US" sz="2400" dirty="0"/>
          </a:p>
          <a:p>
            <a:endParaRPr lang="en-US" sz="2400" dirty="0" smtClean="0"/>
          </a:p>
        </p:txBody>
      </p:sp>
      <p:cxnSp>
        <p:nvCxnSpPr>
          <p:cNvPr id="9" name="Straight Connector 8"/>
          <p:cNvCxnSpPr/>
          <p:nvPr/>
        </p:nvCxnSpPr>
        <p:spPr>
          <a:xfrm>
            <a:off x="5417388" y="1345979"/>
            <a:ext cx="34506" cy="52196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2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120" y="39192"/>
            <a:ext cx="5873152" cy="692052"/>
          </a:xfrm>
        </p:spPr>
        <p:txBody>
          <a:bodyPr>
            <a:normAutofit fontScale="90000"/>
          </a:bodyPr>
          <a:lstStyle/>
          <a:p>
            <a:r>
              <a:rPr lang="en-US" b="1" dirty="0" smtClean="0"/>
              <a:t>Most Influential Features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9" y="1932128"/>
            <a:ext cx="3632188" cy="22701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531" y="4187171"/>
            <a:ext cx="4100902" cy="23093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21" y="4187171"/>
            <a:ext cx="3320406" cy="2342424"/>
          </a:xfrm>
          <a:prstGeom prst="rect">
            <a:avLst/>
          </a:prstGeom>
        </p:spPr>
      </p:pic>
      <p:sp>
        <p:nvSpPr>
          <p:cNvPr id="8" name="TextBox 7"/>
          <p:cNvSpPr txBox="1"/>
          <p:nvPr/>
        </p:nvSpPr>
        <p:spPr>
          <a:xfrm>
            <a:off x="355121" y="731244"/>
            <a:ext cx="6338977" cy="1107996"/>
          </a:xfrm>
          <a:prstGeom prst="rect">
            <a:avLst/>
          </a:prstGeom>
          <a:noFill/>
        </p:spPr>
        <p:txBody>
          <a:bodyPr wrap="square" rtlCol="0">
            <a:spAutoFit/>
          </a:bodyPr>
          <a:lstStyle/>
          <a:p>
            <a:r>
              <a:rPr lang="en-US" sz="2200" b="1" u="sng" dirty="0" smtClean="0"/>
              <a:t>From Data Exploration:</a:t>
            </a:r>
            <a:endParaRPr lang="en-US" sz="2200" b="1" u="sng" dirty="0"/>
          </a:p>
          <a:p>
            <a:r>
              <a:rPr lang="en-US" sz="2200" dirty="0" smtClean="0"/>
              <a:t>key features identified: # of news subs, income, streaming media and entertainment subs</a:t>
            </a:r>
            <a:endParaRPr lang="en-US" sz="2200" dirty="0"/>
          </a:p>
        </p:txBody>
      </p:sp>
      <p:sp>
        <p:nvSpPr>
          <p:cNvPr id="9" name="TextBox 8"/>
          <p:cNvSpPr txBox="1"/>
          <p:nvPr/>
        </p:nvSpPr>
        <p:spPr>
          <a:xfrm>
            <a:off x="7685433" y="385218"/>
            <a:ext cx="4080997" cy="3277820"/>
          </a:xfrm>
          <a:prstGeom prst="rect">
            <a:avLst/>
          </a:prstGeom>
          <a:noFill/>
        </p:spPr>
        <p:txBody>
          <a:bodyPr wrap="square" rtlCol="0">
            <a:spAutoFit/>
          </a:bodyPr>
          <a:lstStyle/>
          <a:p>
            <a:r>
              <a:rPr lang="en-US" sz="2300" b="1" u="sng" dirty="0" smtClean="0"/>
              <a:t>Important Features Identified from Classifie</a:t>
            </a:r>
            <a:r>
              <a:rPr lang="en-US" sz="2300" dirty="0" smtClean="0"/>
              <a:t>r: </a:t>
            </a:r>
          </a:p>
          <a:p>
            <a:endParaRPr lang="en-US" sz="2300" dirty="0"/>
          </a:p>
          <a:p>
            <a:pPr marL="342900" indent="-342900">
              <a:buAutoNum type="arabicParenR"/>
            </a:pPr>
            <a:r>
              <a:rPr lang="en-US" sz="2300" dirty="0" smtClean="0"/>
              <a:t>Streaming Media Subs</a:t>
            </a:r>
          </a:p>
          <a:p>
            <a:pPr marL="342900" indent="-342900">
              <a:buAutoNum type="arabicParenR"/>
            </a:pPr>
            <a:r>
              <a:rPr lang="en-US" sz="2300" dirty="0" smtClean="0"/>
              <a:t>Streaming Entertainment Subs</a:t>
            </a:r>
          </a:p>
          <a:p>
            <a:pPr marL="342900" indent="-342900">
              <a:buAutoNum type="arabicParenR"/>
            </a:pPr>
            <a:r>
              <a:rPr lang="en-US" sz="2300" dirty="0" smtClean="0"/>
              <a:t>Presence of Child at Home</a:t>
            </a:r>
          </a:p>
          <a:p>
            <a:pPr marL="342900" indent="-342900">
              <a:buAutoNum type="arabicParenR"/>
            </a:pPr>
            <a:r>
              <a:rPr lang="en-US" sz="2300" dirty="0" smtClean="0"/>
              <a:t>Number of News Subs</a:t>
            </a:r>
          </a:p>
          <a:p>
            <a:pPr marL="342900" indent="-342900">
              <a:buAutoNum type="arabicParenR"/>
            </a:pPr>
            <a:r>
              <a:rPr lang="en-US" sz="2300" dirty="0" smtClean="0"/>
              <a:t>Age</a:t>
            </a:r>
            <a:endParaRPr lang="en-US" sz="23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531" y="1896915"/>
            <a:ext cx="3678926" cy="2257158"/>
          </a:xfrm>
          <a:prstGeom prst="rect">
            <a:avLst/>
          </a:prstGeom>
        </p:spPr>
      </p:pic>
      <p:sp>
        <p:nvSpPr>
          <p:cNvPr id="11" name="TextBox 10"/>
          <p:cNvSpPr txBox="1"/>
          <p:nvPr/>
        </p:nvSpPr>
        <p:spPr>
          <a:xfrm>
            <a:off x="7685433" y="3895280"/>
            <a:ext cx="4357042" cy="2246769"/>
          </a:xfrm>
          <a:prstGeom prst="rect">
            <a:avLst/>
          </a:prstGeom>
          <a:noFill/>
        </p:spPr>
        <p:txBody>
          <a:bodyPr wrap="square" rtlCol="0">
            <a:spAutoFit/>
          </a:bodyPr>
          <a:lstStyle/>
          <a:p>
            <a:r>
              <a:rPr lang="en-US" sz="2000" dirty="0" smtClean="0"/>
              <a:t>Summary: A lot of the influential features that we distinguished through data exploration were identified by the classifier as important as well. It seems the data exploration was useful in understanding the roles each feature played. </a:t>
            </a:r>
            <a:endParaRPr lang="en-US" sz="2000" dirty="0"/>
          </a:p>
        </p:txBody>
      </p:sp>
    </p:spTree>
    <p:extLst>
      <p:ext uri="{BB962C8B-B14F-4D97-AF65-F5344CB8AC3E}">
        <p14:creationId xmlns:p14="http://schemas.microsoft.com/office/powerpoint/2010/main" val="67545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193</Words>
  <Application>Microsoft Macintosh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Most Influential Features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Pusarla</dc:creator>
  <cp:lastModifiedBy>Neha Pusarla</cp:lastModifiedBy>
  <cp:revision>12</cp:revision>
  <dcterms:created xsi:type="dcterms:W3CDTF">2021-10-28T23:23:01Z</dcterms:created>
  <dcterms:modified xsi:type="dcterms:W3CDTF">2021-10-29T04:07:13Z</dcterms:modified>
</cp:coreProperties>
</file>