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Atkinson Hyperlegible Bold"/>
      <p:regular r:id="rId24"/>
    </p:embeddedFont>
    <p:embeddedFont>
      <p:font typeface="Neue Machina"/>
      <p:regular r:id="rId25"/>
    </p:embeddedFont>
    <p:embeddedFont>
      <p:font typeface="Neue Machina Ultra-Bold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image" Target="../media/image8.svg"/><Relationship Id="rId12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2.svg"/><Relationship Id="rId10" Type="http://schemas.openxmlformats.org/officeDocument/2006/relationships/image" Target="../media/image14.svg"/><Relationship Id="rId4" Type="http://schemas.openxmlformats.org/officeDocument/2006/relationships/image" Target="../media/image1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sv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463481" y="6571767"/>
            <a:ext cx="2853094" cy="3743808"/>
          </a:xfrm>
          <a:custGeom>
            <a:avLst/>
            <a:gdLst/>
            <a:ahLst/>
            <a:cxnLst/>
            <a:rect l="l" t="t" r="r" b="b"/>
            <a:pathLst>
              <a:path w="2853094" h="3743808">
                <a:moveTo>
                  <a:pt x="2853094" y="0"/>
                </a:moveTo>
                <a:lnTo>
                  <a:pt x="0" y="0"/>
                </a:lnTo>
                <a:lnTo>
                  <a:pt x="0" y="3743808"/>
                </a:lnTo>
                <a:lnTo>
                  <a:pt x="2853094" y="3743808"/>
                </a:lnTo>
                <a:lnTo>
                  <a:pt x="28530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flipV="1">
            <a:off x="0" y="0"/>
            <a:ext cx="2752813" cy="3612220"/>
          </a:xfrm>
          <a:custGeom>
            <a:avLst/>
            <a:gdLst/>
            <a:ahLst/>
            <a:cxnLst/>
            <a:rect l="l" t="t" r="r" b="b"/>
            <a:pathLst>
              <a:path w="2752813" h="3612220">
                <a:moveTo>
                  <a:pt x="0" y="3612220"/>
                </a:moveTo>
                <a:lnTo>
                  <a:pt x="2752813" y="3612220"/>
                </a:lnTo>
                <a:lnTo>
                  <a:pt x="2752813" y="0"/>
                </a:lnTo>
                <a:lnTo>
                  <a:pt x="0" y="0"/>
                </a:lnTo>
                <a:lnTo>
                  <a:pt x="0" y="36122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-942707" y="1090030"/>
            <a:ext cx="20173414" cy="1344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34"/>
              </a:lnSpc>
            </a:pPr>
            <a:r>
              <a:rPr lang="en-US" sz="7810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Embedded System Design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14575" y="2648964"/>
            <a:ext cx="8864410" cy="134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003060"/>
                </a:solidFill>
                <a:latin typeface="Neue Machina"/>
                <a:ea typeface="Neue Machina"/>
                <a:cs typeface="Neue Machina"/>
                <a:sym typeface="Neue Machina"/>
              </a:rPr>
              <a:t>Mini Project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581142" y="5594689"/>
            <a:ext cx="7731277" cy="4100920"/>
            <a:chOff x="0" y="0"/>
            <a:chExt cx="10308370" cy="5467894"/>
          </a:xfrm>
        </p:grpSpPr>
        <p:sp>
          <p:nvSpPr>
            <p:cNvPr id="7" name="TextBox 7"/>
            <p:cNvSpPr txBox="1"/>
            <p:nvPr/>
          </p:nvSpPr>
          <p:spPr>
            <a:xfrm>
              <a:off x="2509744" y="-85725"/>
              <a:ext cx="5589339" cy="978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51"/>
                </a:lnSpc>
                <a:spcBef>
                  <a:spcPct val="0"/>
                </a:spcBef>
              </a:pPr>
              <a:r>
                <a:rPr lang="en-US" sz="4394" b="1">
                  <a:solidFill>
                    <a:srgbClr val="000000"/>
                  </a:solidFill>
                  <a:latin typeface="Atkinson Hyperlegible Bold"/>
                  <a:ea typeface="Atkinson Hyperlegible Bold"/>
                  <a:cs typeface="Atkinson Hyperlegible Bold"/>
                  <a:sym typeface="Atkinson Hyperlegible Bold"/>
                </a:rPr>
                <a:t>Group 8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28892" y="1395891"/>
              <a:ext cx="4470192" cy="75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2"/>
                </a:lnSpc>
                <a:spcBef>
                  <a:spcPct val="0"/>
                </a:spcBef>
              </a:pPr>
              <a:r>
                <a:rPr lang="en-US" sz="3387" b="1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Viraj Gotmare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71032" y="2420625"/>
              <a:ext cx="4933382" cy="75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2"/>
                </a:lnSpc>
                <a:spcBef>
                  <a:spcPct val="0"/>
                </a:spcBef>
              </a:pPr>
              <a:r>
                <a:rPr lang="en-US" sz="3387" b="1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Athrava Pandey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97297" y="3566667"/>
              <a:ext cx="4907116" cy="75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2"/>
                </a:lnSpc>
                <a:spcBef>
                  <a:spcPct val="0"/>
                </a:spcBef>
              </a:pPr>
              <a:r>
                <a:rPr lang="en-US" sz="3387" b="1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Suprit Bashetti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711194"/>
              <a:ext cx="5908867" cy="75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2"/>
                </a:lnSpc>
                <a:spcBef>
                  <a:spcPct val="0"/>
                </a:spcBef>
              </a:pPr>
              <a:r>
                <a:rPr lang="en-US" sz="3387" b="1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Pushkar Nashikkar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088996" y="3566667"/>
              <a:ext cx="3157593" cy="75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2"/>
                </a:lnSpc>
                <a:spcBef>
                  <a:spcPct val="0"/>
                </a:spcBef>
              </a:pPr>
              <a:r>
                <a:rPr lang="en-US" sz="3387" b="1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22410073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129650" y="4711194"/>
              <a:ext cx="3147772" cy="75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2"/>
                </a:lnSpc>
                <a:spcBef>
                  <a:spcPct val="0"/>
                </a:spcBef>
              </a:pPr>
              <a:r>
                <a:rPr lang="en-US" sz="3387" b="1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22410074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048341" y="2420625"/>
              <a:ext cx="3229081" cy="75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2"/>
                </a:lnSpc>
                <a:spcBef>
                  <a:spcPct val="0"/>
                </a:spcBef>
              </a:pPr>
              <a:r>
                <a:rPr lang="en-US" sz="3387" b="1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22410069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098702" y="1395891"/>
              <a:ext cx="3209667" cy="75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42"/>
                </a:lnSpc>
                <a:spcBef>
                  <a:spcPct val="0"/>
                </a:spcBef>
              </a:pPr>
              <a:r>
                <a:rPr lang="en-US" sz="3387" b="1">
                  <a:solidFill>
                    <a:srgbClr val="00000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22410068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62153" y="4408187"/>
            <a:ext cx="16230600" cy="1797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1"/>
              </a:lnSpc>
            </a:pPr>
            <a:r>
              <a:rPr lang="en-US" sz="626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FAULT DETECTION SYSTEM</a:t>
            </a:r>
          </a:p>
          <a:p>
            <a:pPr algn="ctr">
              <a:lnSpc>
                <a:spcPts val="7021"/>
              </a:lnSpc>
            </a:pPr>
            <a:endParaRPr lang="en-US" sz="6268" b="1">
              <a:solidFill>
                <a:srgbClr val="003060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flipV="1">
            <a:off x="0" y="0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1985398" y="2672510"/>
            <a:ext cx="14317205" cy="4941979"/>
            <a:chOff x="0" y="0"/>
            <a:chExt cx="19089606" cy="6589306"/>
          </a:xfrm>
        </p:grpSpPr>
        <p:sp>
          <p:nvSpPr>
            <p:cNvPr id="5" name="TextBox 5"/>
            <p:cNvSpPr txBox="1"/>
            <p:nvPr/>
          </p:nvSpPr>
          <p:spPr>
            <a:xfrm>
              <a:off x="1308468" y="-190500"/>
              <a:ext cx="15607584" cy="2083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91"/>
                </a:lnSpc>
              </a:pPr>
              <a:r>
                <a:rPr lang="en-US" sz="9350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ALGORITHM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87593"/>
              <a:ext cx="19089606" cy="4901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82"/>
                </a:lnSpc>
              </a:pPr>
              <a:r>
                <a:rPr lang="en-US" sz="10701" b="1">
                  <a:solidFill>
                    <a:srgbClr val="00306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&amp;</a:t>
              </a:r>
            </a:p>
            <a:p>
              <a:pPr algn="ctr">
                <a:lnSpc>
                  <a:spcPts val="14982"/>
                </a:lnSpc>
              </a:pPr>
              <a:r>
                <a:rPr lang="en-US" sz="10701" b="1">
                  <a:solidFill>
                    <a:srgbClr val="00306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WORKFLOW</a:t>
              </a:r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644662" y="5497318"/>
            <a:ext cx="3671913" cy="4818257"/>
          </a:xfrm>
          <a:custGeom>
            <a:avLst/>
            <a:gdLst/>
            <a:ahLst/>
            <a:cxnLst/>
            <a:rect l="l" t="t" r="r" b="b"/>
            <a:pathLst>
              <a:path w="3671913" h="4818257">
                <a:moveTo>
                  <a:pt x="3671913" y="0"/>
                </a:moveTo>
                <a:lnTo>
                  <a:pt x="0" y="0"/>
                </a:lnTo>
                <a:lnTo>
                  <a:pt x="0" y="4818257"/>
                </a:lnTo>
                <a:lnTo>
                  <a:pt x="3671913" y="4818257"/>
                </a:lnTo>
                <a:lnTo>
                  <a:pt x="36719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343317" y="-627120"/>
            <a:ext cx="7315200" cy="2496312"/>
          </a:xfrm>
          <a:custGeom>
            <a:avLst/>
            <a:gdLst/>
            <a:ahLst/>
            <a:cxnLst/>
            <a:rect l="l" t="t" r="r" b="b"/>
            <a:pathLst>
              <a:path w="7315200" h="2496312">
                <a:moveTo>
                  <a:pt x="0" y="0"/>
                </a:moveTo>
                <a:lnTo>
                  <a:pt x="7315200" y="0"/>
                </a:lnTo>
                <a:lnTo>
                  <a:pt x="7315200" y="2496312"/>
                </a:lnTo>
                <a:lnTo>
                  <a:pt x="0" y="24963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83238" y="4640369"/>
            <a:ext cx="5640433" cy="1285403"/>
            <a:chOff x="0" y="0"/>
            <a:chExt cx="1440798" cy="3283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40798" cy="328345"/>
            </a:xfrm>
            <a:custGeom>
              <a:avLst/>
              <a:gdLst/>
              <a:ahLst/>
              <a:cxnLst/>
              <a:rect l="l" t="t" r="r" b="b"/>
              <a:pathLst>
                <a:path w="1440798" h="328345">
                  <a:moveTo>
                    <a:pt x="97453" y="0"/>
                  </a:moveTo>
                  <a:lnTo>
                    <a:pt x="1343345" y="0"/>
                  </a:lnTo>
                  <a:cubicBezTo>
                    <a:pt x="1369191" y="0"/>
                    <a:pt x="1393978" y="10267"/>
                    <a:pt x="1412254" y="28543"/>
                  </a:cubicBezTo>
                  <a:cubicBezTo>
                    <a:pt x="1430530" y="46819"/>
                    <a:pt x="1440798" y="71607"/>
                    <a:pt x="1440798" y="97453"/>
                  </a:cubicBezTo>
                  <a:lnTo>
                    <a:pt x="1440798" y="230892"/>
                  </a:lnTo>
                  <a:cubicBezTo>
                    <a:pt x="1440798" y="284714"/>
                    <a:pt x="1397166" y="328345"/>
                    <a:pt x="1343345" y="328345"/>
                  </a:cubicBezTo>
                  <a:lnTo>
                    <a:pt x="97453" y="328345"/>
                  </a:lnTo>
                  <a:cubicBezTo>
                    <a:pt x="43631" y="328345"/>
                    <a:pt x="0" y="284714"/>
                    <a:pt x="0" y="230892"/>
                  </a:cubicBezTo>
                  <a:lnTo>
                    <a:pt x="0" y="97453"/>
                  </a:lnTo>
                  <a:cubicBezTo>
                    <a:pt x="0" y="43631"/>
                    <a:pt x="43631" y="0"/>
                    <a:pt x="974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40798" cy="366445"/>
            </a:xfrm>
            <a:prstGeom prst="rect">
              <a:avLst/>
            </a:prstGeom>
          </p:spPr>
          <p:txBody>
            <a:bodyPr lIns="47366" tIns="47366" rIns="47366" bIns="47366" rtlCol="0" anchor="ctr"/>
            <a:lstStyle/>
            <a:p>
              <a:pPr algn="ctr">
                <a:lnSpc>
                  <a:spcPts val="3295"/>
                </a:lnSpc>
              </a:pPr>
              <a:r>
                <a:rPr lang="en-US" sz="2354" b="1">
                  <a:solidFill>
                    <a:srgbClr val="FFFFFF"/>
                  </a:solidFill>
                  <a:latin typeface="Atkinson Hyperlegible Bold"/>
                  <a:ea typeface="Atkinson Hyperlegible Bold"/>
                  <a:cs typeface="Atkinson Hyperlegible Bold"/>
                  <a:sym typeface="Atkinson Hyperlegible Bold"/>
                </a:rPr>
                <a:t>sfdadfsdfsdfdfsdf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>
            <a:off x="5823671" y="5283071"/>
            <a:ext cx="168016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1" name="Group 11"/>
          <p:cNvGrpSpPr/>
          <p:nvPr/>
        </p:nvGrpSpPr>
        <p:grpSpPr>
          <a:xfrm>
            <a:off x="183238" y="7000364"/>
            <a:ext cx="5640433" cy="1285403"/>
            <a:chOff x="0" y="0"/>
            <a:chExt cx="1440798" cy="32834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40798" cy="328345"/>
            </a:xfrm>
            <a:custGeom>
              <a:avLst/>
              <a:gdLst/>
              <a:ahLst/>
              <a:cxnLst/>
              <a:rect l="l" t="t" r="r" b="b"/>
              <a:pathLst>
                <a:path w="1440798" h="328345">
                  <a:moveTo>
                    <a:pt x="97453" y="0"/>
                  </a:moveTo>
                  <a:lnTo>
                    <a:pt x="1343345" y="0"/>
                  </a:lnTo>
                  <a:cubicBezTo>
                    <a:pt x="1369191" y="0"/>
                    <a:pt x="1393978" y="10267"/>
                    <a:pt x="1412254" y="28543"/>
                  </a:cubicBezTo>
                  <a:cubicBezTo>
                    <a:pt x="1430530" y="46819"/>
                    <a:pt x="1440798" y="71607"/>
                    <a:pt x="1440798" y="97453"/>
                  </a:cubicBezTo>
                  <a:lnTo>
                    <a:pt x="1440798" y="230892"/>
                  </a:lnTo>
                  <a:cubicBezTo>
                    <a:pt x="1440798" y="284714"/>
                    <a:pt x="1397166" y="328345"/>
                    <a:pt x="1343345" y="328345"/>
                  </a:cubicBezTo>
                  <a:lnTo>
                    <a:pt x="97453" y="328345"/>
                  </a:lnTo>
                  <a:cubicBezTo>
                    <a:pt x="43631" y="328345"/>
                    <a:pt x="0" y="284714"/>
                    <a:pt x="0" y="230892"/>
                  </a:cubicBezTo>
                  <a:lnTo>
                    <a:pt x="0" y="97453"/>
                  </a:lnTo>
                  <a:cubicBezTo>
                    <a:pt x="0" y="43631"/>
                    <a:pt x="43631" y="0"/>
                    <a:pt x="974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440798" cy="366445"/>
            </a:xfrm>
            <a:prstGeom prst="rect">
              <a:avLst/>
            </a:prstGeom>
          </p:spPr>
          <p:txBody>
            <a:bodyPr lIns="47366" tIns="47366" rIns="47366" bIns="47366" rtlCol="0" anchor="ctr"/>
            <a:lstStyle/>
            <a:p>
              <a:pPr algn="ctr">
                <a:lnSpc>
                  <a:spcPts val="3295"/>
                </a:lnSpc>
              </a:pPr>
              <a:r>
                <a:rPr lang="en-US" sz="2354" b="1">
                  <a:solidFill>
                    <a:srgbClr val="FFFFFF"/>
                  </a:solidFill>
                  <a:latin typeface="Atkinson Hyperlegible Bold"/>
                  <a:ea typeface="Atkinson Hyperlegible Bold"/>
                  <a:cs typeface="Atkinson Hyperlegible Bold"/>
                  <a:sym typeface="Atkinson Hyperlegible Bold"/>
                </a:rPr>
                <a:t>sfdadfsdfsdfdfsdf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526296" y="4759900"/>
            <a:ext cx="3846600" cy="1046342"/>
            <a:chOff x="0" y="0"/>
            <a:chExt cx="982579" cy="26727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82579" cy="267279"/>
            </a:xfrm>
            <a:custGeom>
              <a:avLst/>
              <a:gdLst/>
              <a:ahLst/>
              <a:cxnLst/>
              <a:rect l="l" t="t" r="r" b="b"/>
              <a:pathLst>
                <a:path w="982579" h="267279">
                  <a:moveTo>
                    <a:pt x="133639" y="0"/>
                  </a:moveTo>
                  <a:lnTo>
                    <a:pt x="848940" y="0"/>
                  </a:lnTo>
                  <a:cubicBezTo>
                    <a:pt x="922747" y="0"/>
                    <a:pt x="982579" y="59832"/>
                    <a:pt x="982579" y="133639"/>
                  </a:cubicBezTo>
                  <a:lnTo>
                    <a:pt x="982579" y="133639"/>
                  </a:lnTo>
                  <a:cubicBezTo>
                    <a:pt x="982579" y="169083"/>
                    <a:pt x="968499" y="203074"/>
                    <a:pt x="943437" y="228137"/>
                  </a:cubicBezTo>
                  <a:cubicBezTo>
                    <a:pt x="918375" y="253199"/>
                    <a:pt x="884383" y="267279"/>
                    <a:pt x="848940" y="267279"/>
                  </a:cubicBezTo>
                  <a:lnTo>
                    <a:pt x="133639" y="267279"/>
                  </a:lnTo>
                  <a:cubicBezTo>
                    <a:pt x="59832" y="267279"/>
                    <a:pt x="0" y="207446"/>
                    <a:pt x="0" y="133639"/>
                  </a:cubicBezTo>
                  <a:lnTo>
                    <a:pt x="0" y="133639"/>
                  </a:lnTo>
                  <a:cubicBezTo>
                    <a:pt x="0" y="59832"/>
                    <a:pt x="59832" y="0"/>
                    <a:pt x="1336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982579" cy="305379"/>
            </a:xfrm>
            <a:prstGeom prst="rect">
              <a:avLst/>
            </a:prstGeom>
          </p:spPr>
          <p:txBody>
            <a:bodyPr lIns="52378" tIns="52378" rIns="52378" bIns="52378" rtlCol="0" anchor="ctr"/>
            <a:lstStyle/>
            <a:p>
              <a:pPr algn="ctr">
                <a:lnSpc>
                  <a:spcPts val="3295"/>
                </a:lnSpc>
              </a:pPr>
              <a:r>
                <a:rPr lang="en-US" sz="2354" b="1">
                  <a:solidFill>
                    <a:srgbClr val="FFFFFF"/>
                  </a:solidFill>
                  <a:latin typeface="Atkinson Hyperlegible Bold"/>
                  <a:ea typeface="Atkinson Hyperlegible Bold"/>
                  <a:cs typeface="Atkinson Hyperlegible Bold"/>
                  <a:sym typeface="Atkinson Hyperlegible Bold"/>
                </a:rPr>
                <a:t>sfdadfsdfsdfdfsdf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562114" y="5018819"/>
            <a:ext cx="5774965" cy="47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  <a:spcBef>
                <a:spcPct val="0"/>
              </a:spcBef>
            </a:pPr>
            <a:r>
              <a:rPr lang="en-US" sz="2849" b="1">
                <a:solidFill>
                  <a:srgbClr val="0E86D4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Controller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1362465" y="5256739"/>
            <a:ext cx="168016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9" name="Group 19"/>
          <p:cNvGrpSpPr/>
          <p:nvPr/>
        </p:nvGrpSpPr>
        <p:grpSpPr>
          <a:xfrm>
            <a:off x="13008818" y="4733568"/>
            <a:ext cx="3846600" cy="1046342"/>
            <a:chOff x="0" y="0"/>
            <a:chExt cx="982579" cy="26727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82579" cy="267279"/>
            </a:xfrm>
            <a:custGeom>
              <a:avLst/>
              <a:gdLst/>
              <a:ahLst/>
              <a:cxnLst/>
              <a:rect l="l" t="t" r="r" b="b"/>
              <a:pathLst>
                <a:path w="982579" h="267279">
                  <a:moveTo>
                    <a:pt x="133639" y="0"/>
                  </a:moveTo>
                  <a:lnTo>
                    <a:pt x="848940" y="0"/>
                  </a:lnTo>
                  <a:cubicBezTo>
                    <a:pt x="922747" y="0"/>
                    <a:pt x="982579" y="59832"/>
                    <a:pt x="982579" y="133639"/>
                  </a:cubicBezTo>
                  <a:lnTo>
                    <a:pt x="982579" y="133639"/>
                  </a:lnTo>
                  <a:cubicBezTo>
                    <a:pt x="982579" y="169083"/>
                    <a:pt x="968499" y="203074"/>
                    <a:pt x="943437" y="228137"/>
                  </a:cubicBezTo>
                  <a:cubicBezTo>
                    <a:pt x="918375" y="253199"/>
                    <a:pt x="884383" y="267279"/>
                    <a:pt x="848940" y="267279"/>
                  </a:cubicBezTo>
                  <a:lnTo>
                    <a:pt x="133639" y="267279"/>
                  </a:lnTo>
                  <a:cubicBezTo>
                    <a:pt x="59832" y="267279"/>
                    <a:pt x="0" y="207446"/>
                    <a:pt x="0" y="133639"/>
                  </a:cubicBezTo>
                  <a:lnTo>
                    <a:pt x="0" y="133639"/>
                  </a:lnTo>
                  <a:cubicBezTo>
                    <a:pt x="0" y="59832"/>
                    <a:pt x="59832" y="0"/>
                    <a:pt x="1336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982579" cy="305379"/>
            </a:xfrm>
            <a:prstGeom prst="rect">
              <a:avLst/>
            </a:prstGeom>
          </p:spPr>
          <p:txBody>
            <a:bodyPr lIns="52378" tIns="52378" rIns="52378" bIns="52378" rtlCol="0" anchor="ctr"/>
            <a:lstStyle/>
            <a:p>
              <a:pPr algn="ctr">
                <a:lnSpc>
                  <a:spcPts val="3295"/>
                </a:lnSpc>
              </a:pPr>
              <a:r>
                <a:rPr lang="en-US" sz="2354" b="1">
                  <a:solidFill>
                    <a:srgbClr val="FFFFFF"/>
                  </a:solidFill>
                  <a:latin typeface="Atkinson Hyperlegible Bold"/>
                  <a:ea typeface="Atkinson Hyperlegible Bold"/>
                  <a:cs typeface="Atkinson Hyperlegible Bold"/>
                  <a:sym typeface="Atkinson Hyperlegible Bold"/>
                </a:rPr>
                <a:t>sfdadfsdfsdfdfsdf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044636" y="4992486"/>
            <a:ext cx="5774965" cy="47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  <a:spcBef>
                <a:spcPct val="0"/>
              </a:spcBef>
            </a:pPr>
            <a:r>
              <a:rPr lang="en-US" sz="2849" b="1">
                <a:solidFill>
                  <a:srgbClr val="0E86D4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Mobile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823671" y="7643066"/>
            <a:ext cx="168016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4" name="Group 24"/>
          <p:cNvGrpSpPr/>
          <p:nvPr/>
        </p:nvGrpSpPr>
        <p:grpSpPr>
          <a:xfrm rot="21550722">
            <a:off x="7508563" y="7119895"/>
            <a:ext cx="3846600" cy="1046342"/>
            <a:chOff x="0" y="0"/>
            <a:chExt cx="982579" cy="26727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82579" cy="267279"/>
            </a:xfrm>
            <a:custGeom>
              <a:avLst/>
              <a:gdLst/>
              <a:ahLst/>
              <a:cxnLst/>
              <a:rect l="l" t="t" r="r" b="b"/>
              <a:pathLst>
                <a:path w="982579" h="267279">
                  <a:moveTo>
                    <a:pt x="133639" y="0"/>
                  </a:moveTo>
                  <a:lnTo>
                    <a:pt x="848940" y="0"/>
                  </a:lnTo>
                  <a:cubicBezTo>
                    <a:pt x="922747" y="0"/>
                    <a:pt x="982579" y="59832"/>
                    <a:pt x="982579" y="133639"/>
                  </a:cubicBezTo>
                  <a:lnTo>
                    <a:pt x="982579" y="133639"/>
                  </a:lnTo>
                  <a:cubicBezTo>
                    <a:pt x="982579" y="169083"/>
                    <a:pt x="968499" y="203074"/>
                    <a:pt x="943437" y="228137"/>
                  </a:cubicBezTo>
                  <a:cubicBezTo>
                    <a:pt x="918375" y="253199"/>
                    <a:pt x="884383" y="267279"/>
                    <a:pt x="848940" y="267279"/>
                  </a:cubicBezTo>
                  <a:lnTo>
                    <a:pt x="133639" y="267279"/>
                  </a:lnTo>
                  <a:cubicBezTo>
                    <a:pt x="59832" y="267279"/>
                    <a:pt x="0" y="207446"/>
                    <a:pt x="0" y="133639"/>
                  </a:cubicBezTo>
                  <a:lnTo>
                    <a:pt x="0" y="133639"/>
                  </a:lnTo>
                  <a:cubicBezTo>
                    <a:pt x="0" y="59832"/>
                    <a:pt x="59832" y="0"/>
                    <a:pt x="1336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982579" cy="305379"/>
            </a:xfrm>
            <a:prstGeom prst="rect">
              <a:avLst/>
            </a:prstGeom>
          </p:spPr>
          <p:txBody>
            <a:bodyPr lIns="47366" tIns="47366" rIns="47366" bIns="47366" rtlCol="0" anchor="ctr"/>
            <a:lstStyle/>
            <a:p>
              <a:pPr algn="ctr">
                <a:lnSpc>
                  <a:spcPts val="3295"/>
                </a:lnSpc>
              </a:pPr>
              <a:r>
                <a:rPr lang="en-US" sz="2354" b="1">
                  <a:solidFill>
                    <a:srgbClr val="FFFFFF"/>
                  </a:solidFill>
                  <a:latin typeface="Atkinson Hyperlegible Bold"/>
                  <a:ea typeface="Atkinson Hyperlegible Bold"/>
                  <a:cs typeface="Atkinson Hyperlegible Bold"/>
                  <a:sym typeface="Atkinson Hyperlegible Bold"/>
                </a:rPr>
                <a:t>sfdadfsdfsdfdfsdf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H="1" flipV="1">
            <a:off x="9239061" y="5832572"/>
            <a:ext cx="0" cy="1259807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8" name="TextBox 28"/>
          <p:cNvSpPr txBox="1"/>
          <p:nvPr/>
        </p:nvSpPr>
        <p:spPr>
          <a:xfrm>
            <a:off x="183238" y="5018819"/>
            <a:ext cx="5640433" cy="47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  <a:spcBef>
                <a:spcPct val="0"/>
              </a:spcBef>
            </a:pPr>
            <a:r>
              <a:rPr lang="en-US" sz="2849" b="1">
                <a:solidFill>
                  <a:srgbClr val="0E86D4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Temperature from LM35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83238" y="7378813"/>
            <a:ext cx="5640433" cy="47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  <a:spcBef>
                <a:spcPct val="0"/>
              </a:spcBef>
            </a:pPr>
            <a:r>
              <a:rPr lang="en-US" sz="2849" b="1">
                <a:solidFill>
                  <a:srgbClr val="0E86D4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Pressure from PX4115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562114" y="7378813"/>
            <a:ext cx="5774965" cy="47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  <a:spcBef>
                <a:spcPct val="0"/>
              </a:spcBef>
            </a:pPr>
            <a:r>
              <a:rPr lang="en-US" sz="2849" b="1">
                <a:solidFill>
                  <a:srgbClr val="0E86D4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Controller 2</a:t>
            </a:r>
          </a:p>
        </p:txBody>
      </p:sp>
      <p:sp>
        <p:nvSpPr>
          <p:cNvPr id="31" name="Freeform 31"/>
          <p:cNvSpPr/>
          <p:nvPr/>
        </p:nvSpPr>
        <p:spPr>
          <a:xfrm>
            <a:off x="9239061" y="1512369"/>
            <a:ext cx="1839415" cy="1775035"/>
          </a:xfrm>
          <a:custGeom>
            <a:avLst/>
            <a:gdLst/>
            <a:ahLst/>
            <a:cxnLst/>
            <a:rect l="l" t="t" r="r" b="b"/>
            <a:pathLst>
              <a:path w="2452553" h="2366713">
                <a:moveTo>
                  <a:pt x="0" y="0"/>
                </a:moveTo>
                <a:lnTo>
                  <a:pt x="2452553" y="0"/>
                </a:lnTo>
                <a:lnTo>
                  <a:pt x="2452553" y="2366713"/>
                </a:lnTo>
                <a:lnTo>
                  <a:pt x="0" y="23667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7209525" y="1436414"/>
            <a:ext cx="1348952" cy="1798603"/>
          </a:xfrm>
          <a:custGeom>
            <a:avLst/>
            <a:gdLst/>
            <a:ahLst/>
            <a:cxnLst/>
            <a:rect l="l" t="t" r="r" b="b"/>
            <a:pathLst>
              <a:path w="1798603" h="2398137">
                <a:moveTo>
                  <a:pt x="0" y="0"/>
                </a:moveTo>
                <a:lnTo>
                  <a:pt x="1798603" y="0"/>
                </a:lnTo>
                <a:lnTo>
                  <a:pt x="1798603" y="2398137"/>
                </a:lnTo>
                <a:lnTo>
                  <a:pt x="0" y="239813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3" name="AutoShape 33"/>
          <p:cNvSpPr/>
          <p:nvPr/>
        </p:nvSpPr>
        <p:spPr>
          <a:xfrm>
            <a:off x="8026993" y="3287404"/>
            <a:ext cx="515016" cy="1457272"/>
          </a:xfrm>
          <a:prstGeom prst="line">
            <a:avLst/>
          </a:prstGeom>
          <a:ln w="508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9729618" y="3242628"/>
            <a:ext cx="658009" cy="1509660"/>
          </a:xfrm>
          <a:prstGeom prst="line">
            <a:avLst/>
          </a:prstGeom>
          <a:ln w="508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/>
          <p:cNvSpPr txBox="1"/>
          <p:nvPr/>
        </p:nvSpPr>
        <p:spPr>
          <a:xfrm>
            <a:off x="324726" y="99073"/>
            <a:ext cx="6057781" cy="929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 b="1">
                <a:solidFill>
                  <a:srgbClr val="0E86D4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Block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3991596" y="4640370"/>
            <a:ext cx="4324979" cy="5675205"/>
          </a:xfrm>
          <a:custGeom>
            <a:avLst/>
            <a:gdLst/>
            <a:ahLst/>
            <a:cxnLst/>
            <a:rect l="l" t="t" r="r" b="b"/>
            <a:pathLst>
              <a:path w="4324979" h="5675205">
                <a:moveTo>
                  <a:pt x="4324979" y="0"/>
                </a:moveTo>
                <a:lnTo>
                  <a:pt x="0" y="0"/>
                </a:lnTo>
                <a:lnTo>
                  <a:pt x="0" y="5675205"/>
                </a:lnTo>
                <a:lnTo>
                  <a:pt x="4324979" y="5675205"/>
                </a:lnTo>
                <a:lnTo>
                  <a:pt x="432497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-343317" y="-627120"/>
            <a:ext cx="7315200" cy="2496312"/>
            <a:chOff x="0" y="0"/>
            <a:chExt cx="9753600" cy="33284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53600" cy="3328416"/>
            </a:xfrm>
            <a:custGeom>
              <a:avLst/>
              <a:gdLst/>
              <a:ahLst/>
              <a:cxnLst/>
              <a:rect l="l" t="t" r="r" b="b"/>
              <a:pathLst>
                <a:path w="9753600" h="3328416">
                  <a:moveTo>
                    <a:pt x="0" y="0"/>
                  </a:moveTo>
                  <a:lnTo>
                    <a:pt x="9753600" y="0"/>
                  </a:lnTo>
                  <a:lnTo>
                    <a:pt x="9753600" y="3328416"/>
                  </a:lnTo>
                  <a:lnTo>
                    <a:pt x="0" y="3328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890723" y="1006357"/>
              <a:ext cx="8077041" cy="1201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60"/>
                </a:lnSpc>
              </a:pPr>
              <a:r>
                <a:rPr lang="en-US" sz="5400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Basic Workflow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61208" y="330539"/>
            <a:ext cx="14392997" cy="9228851"/>
            <a:chOff x="0" y="0"/>
            <a:chExt cx="19190663" cy="1230513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2694566"/>
              <a:ext cx="7294038" cy="1662245"/>
              <a:chOff x="0" y="0"/>
              <a:chExt cx="1440798" cy="32834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440798" cy="328345"/>
              </a:xfrm>
              <a:custGeom>
                <a:avLst/>
                <a:gdLst/>
                <a:ahLst/>
                <a:cxnLst/>
                <a:rect l="l" t="t" r="r" b="b"/>
                <a:pathLst>
                  <a:path w="1440798" h="328345">
                    <a:moveTo>
                      <a:pt x="100480" y="0"/>
                    </a:moveTo>
                    <a:lnTo>
                      <a:pt x="1340318" y="0"/>
                    </a:lnTo>
                    <a:cubicBezTo>
                      <a:pt x="1366967" y="0"/>
                      <a:pt x="1392524" y="10586"/>
                      <a:pt x="1411368" y="29430"/>
                    </a:cubicBezTo>
                    <a:cubicBezTo>
                      <a:pt x="1430211" y="48273"/>
                      <a:pt x="1440798" y="73831"/>
                      <a:pt x="1440798" y="100480"/>
                    </a:cubicBezTo>
                    <a:lnTo>
                      <a:pt x="1440798" y="227865"/>
                    </a:lnTo>
                    <a:cubicBezTo>
                      <a:pt x="1440798" y="254514"/>
                      <a:pt x="1430211" y="280071"/>
                      <a:pt x="1411368" y="298915"/>
                    </a:cubicBezTo>
                    <a:cubicBezTo>
                      <a:pt x="1392524" y="317758"/>
                      <a:pt x="1366967" y="328345"/>
                      <a:pt x="1340318" y="328345"/>
                    </a:cubicBezTo>
                    <a:lnTo>
                      <a:pt x="100480" y="328345"/>
                    </a:lnTo>
                    <a:cubicBezTo>
                      <a:pt x="73831" y="328345"/>
                      <a:pt x="48273" y="317758"/>
                      <a:pt x="29430" y="298915"/>
                    </a:cubicBezTo>
                    <a:cubicBezTo>
                      <a:pt x="10586" y="280071"/>
                      <a:pt x="0" y="254514"/>
                      <a:pt x="0" y="227865"/>
                    </a:cubicBezTo>
                    <a:lnTo>
                      <a:pt x="0" y="100480"/>
                    </a:lnTo>
                    <a:cubicBezTo>
                      <a:pt x="0" y="73831"/>
                      <a:pt x="10586" y="48273"/>
                      <a:pt x="29430" y="29430"/>
                    </a:cubicBezTo>
                    <a:cubicBezTo>
                      <a:pt x="48273" y="10586"/>
                      <a:pt x="73831" y="0"/>
                      <a:pt x="1004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440798" cy="3664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r>
                  <a:rPr lang="en-US" sz="2354" b="1">
                    <a:solidFill>
                      <a:srgbClr val="FFFFFF"/>
                    </a:solidFill>
                    <a:latin typeface="Atkinson Hyperlegible Bold"/>
                    <a:ea typeface="Atkinson Hyperlegible Bold"/>
                    <a:cs typeface="Atkinson Hyperlegible Bold"/>
                    <a:sym typeface="Atkinson Hyperlegible Bold"/>
                  </a:rPr>
                  <a:t>sfdadfsdfsdfdfsdf</a:t>
                </a: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3191481"/>
              <a:ext cx="7294038" cy="611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8"/>
                </a:lnSpc>
                <a:spcBef>
                  <a:spcPct val="0"/>
                </a:spcBef>
              </a:pPr>
              <a:r>
                <a:rPr lang="en-US" sz="2763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Variable Declarations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3608923" y="4357159"/>
              <a:ext cx="0" cy="13898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grpSp>
          <p:nvGrpSpPr>
            <p:cNvPr id="13" name="Group 13"/>
            <p:cNvGrpSpPr/>
            <p:nvPr/>
          </p:nvGrpSpPr>
          <p:grpSpPr>
            <a:xfrm>
              <a:off x="0" y="5746441"/>
              <a:ext cx="7294038" cy="1662245"/>
              <a:chOff x="0" y="0"/>
              <a:chExt cx="1440798" cy="32834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40798" cy="328345"/>
              </a:xfrm>
              <a:custGeom>
                <a:avLst/>
                <a:gdLst/>
                <a:ahLst/>
                <a:cxnLst/>
                <a:rect l="l" t="t" r="r" b="b"/>
                <a:pathLst>
                  <a:path w="1440798" h="328345">
                    <a:moveTo>
                      <a:pt x="100480" y="0"/>
                    </a:moveTo>
                    <a:lnTo>
                      <a:pt x="1340318" y="0"/>
                    </a:lnTo>
                    <a:cubicBezTo>
                      <a:pt x="1366967" y="0"/>
                      <a:pt x="1392524" y="10586"/>
                      <a:pt x="1411368" y="29430"/>
                    </a:cubicBezTo>
                    <a:cubicBezTo>
                      <a:pt x="1430211" y="48273"/>
                      <a:pt x="1440798" y="73831"/>
                      <a:pt x="1440798" y="100480"/>
                    </a:cubicBezTo>
                    <a:lnTo>
                      <a:pt x="1440798" y="227865"/>
                    </a:lnTo>
                    <a:cubicBezTo>
                      <a:pt x="1440798" y="254514"/>
                      <a:pt x="1430211" y="280071"/>
                      <a:pt x="1411368" y="298915"/>
                    </a:cubicBezTo>
                    <a:cubicBezTo>
                      <a:pt x="1392524" y="317758"/>
                      <a:pt x="1366967" y="328345"/>
                      <a:pt x="1340318" y="328345"/>
                    </a:cubicBezTo>
                    <a:lnTo>
                      <a:pt x="100480" y="328345"/>
                    </a:lnTo>
                    <a:cubicBezTo>
                      <a:pt x="73831" y="328345"/>
                      <a:pt x="48273" y="317758"/>
                      <a:pt x="29430" y="298915"/>
                    </a:cubicBezTo>
                    <a:cubicBezTo>
                      <a:pt x="10586" y="280071"/>
                      <a:pt x="0" y="254514"/>
                      <a:pt x="0" y="227865"/>
                    </a:cubicBezTo>
                    <a:lnTo>
                      <a:pt x="0" y="100480"/>
                    </a:lnTo>
                    <a:cubicBezTo>
                      <a:pt x="0" y="73831"/>
                      <a:pt x="10586" y="48273"/>
                      <a:pt x="29430" y="29430"/>
                    </a:cubicBezTo>
                    <a:cubicBezTo>
                      <a:pt x="48273" y="10586"/>
                      <a:pt x="73831" y="0"/>
                      <a:pt x="1004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440798" cy="3664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r>
                  <a:rPr lang="en-US" sz="2354" b="1">
                    <a:solidFill>
                      <a:srgbClr val="FFFFFF"/>
                    </a:solidFill>
                    <a:latin typeface="Atkinson Hyperlegible Bold"/>
                    <a:ea typeface="Atkinson Hyperlegible Bold"/>
                    <a:cs typeface="Atkinson Hyperlegible Bold"/>
                    <a:sym typeface="Atkinson Hyperlegible Bold"/>
                  </a:rPr>
                  <a:t>sfdadfsdfsdfdfsdf</a:t>
                </a:r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6243356"/>
              <a:ext cx="7294038" cy="611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8"/>
                </a:lnSpc>
                <a:spcBef>
                  <a:spcPct val="0"/>
                </a:spcBef>
              </a:pPr>
              <a:r>
                <a:rPr lang="en-US" sz="2763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Peripheral Initialization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0" y="8792986"/>
              <a:ext cx="7294038" cy="2309945"/>
              <a:chOff x="0" y="0"/>
              <a:chExt cx="1440798" cy="45628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440798" cy="456285"/>
              </a:xfrm>
              <a:custGeom>
                <a:avLst/>
                <a:gdLst/>
                <a:ahLst/>
                <a:cxnLst/>
                <a:rect l="l" t="t" r="r" b="b"/>
                <a:pathLst>
                  <a:path w="1440798" h="456285">
                    <a:moveTo>
                      <a:pt x="100480" y="0"/>
                    </a:moveTo>
                    <a:lnTo>
                      <a:pt x="1340318" y="0"/>
                    </a:lnTo>
                    <a:cubicBezTo>
                      <a:pt x="1366967" y="0"/>
                      <a:pt x="1392524" y="10586"/>
                      <a:pt x="1411368" y="29430"/>
                    </a:cubicBezTo>
                    <a:cubicBezTo>
                      <a:pt x="1430211" y="48273"/>
                      <a:pt x="1440798" y="73831"/>
                      <a:pt x="1440798" y="100480"/>
                    </a:cubicBezTo>
                    <a:lnTo>
                      <a:pt x="1440798" y="355806"/>
                    </a:lnTo>
                    <a:cubicBezTo>
                      <a:pt x="1440798" y="382455"/>
                      <a:pt x="1430211" y="408012"/>
                      <a:pt x="1411368" y="426856"/>
                    </a:cubicBezTo>
                    <a:cubicBezTo>
                      <a:pt x="1392524" y="445699"/>
                      <a:pt x="1366967" y="456285"/>
                      <a:pt x="1340318" y="456285"/>
                    </a:cubicBezTo>
                    <a:lnTo>
                      <a:pt x="100480" y="456285"/>
                    </a:lnTo>
                    <a:cubicBezTo>
                      <a:pt x="73831" y="456285"/>
                      <a:pt x="48273" y="445699"/>
                      <a:pt x="29430" y="426856"/>
                    </a:cubicBezTo>
                    <a:cubicBezTo>
                      <a:pt x="10586" y="408012"/>
                      <a:pt x="0" y="382455"/>
                      <a:pt x="0" y="355806"/>
                    </a:cubicBezTo>
                    <a:lnTo>
                      <a:pt x="0" y="100480"/>
                    </a:lnTo>
                    <a:cubicBezTo>
                      <a:pt x="0" y="73831"/>
                      <a:pt x="10586" y="48273"/>
                      <a:pt x="29430" y="29430"/>
                    </a:cubicBezTo>
                    <a:cubicBezTo>
                      <a:pt x="48273" y="10586"/>
                      <a:pt x="73831" y="0"/>
                      <a:pt x="1004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440798" cy="4943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r>
                  <a:rPr lang="en-US" sz="2354" b="1">
                    <a:solidFill>
                      <a:srgbClr val="FFFFFF"/>
                    </a:solidFill>
                    <a:latin typeface="Atkinson Hyperlegible Bold"/>
                    <a:ea typeface="Atkinson Hyperlegible Bold"/>
                    <a:cs typeface="Atkinson Hyperlegible Bold"/>
                    <a:sym typeface="Atkinson Hyperlegible Bold"/>
                  </a:rPr>
                  <a:t>sfdadfsdfsdfdfsdf</a:t>
                </a: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9289901"/>
              <a:ext cx="7294038" cy="1258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8"/>
                </a:lnSpc>
                <a:spcBef>
                  <a:spcPct val="0"/>
                </a:spcBef>
              </a:pPr>
              <a:r>
                <a:rPr lang="en-US" sz="2763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Data Acquisation &amp; Conversion</a:t>
              </a:r>
            </a:p>
          </p:txBody>
        </p:sp>
        <p:sp>
          <p:nvSpPr>
            <p:cNvPr id="21" name="AutoShape 21"/>
            <p:cNvSpPr/>
            <p:nvPr/>
          </p:nvSpPr>
          <p:spPr>
            <a:xfrm>
              <a:off x="3558128" y="7409034"/>
              <a:ext cx="0" cy="13898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22" name="AutoShape 22"/>
            <p:cNvSpPr/>
            <p:nvPr/>
          </p:nvSpPr>
          <p:spPr>
            <a:xfrm flipH="1">
              <a:off x="10053860" y="1154972"/>
              <a:ext cx="25400" cy="8792986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7294038" y="9947958"/>
              <a:ext cx="2785222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4" name="Group 24"/>
            <p:cNvGrpSpPr/>
            <p:nvPr/>
          </p:nvGrpSpPr>
          <p:grpSpPr>
            <a:xfrm>
              <a:off x="11443722" y="0"/>
              <a:ext cx="7746941" cy="2309945"/>
              <a:chOff x="0" y="0"/>
              <a:chExt cx="1530260" cy="45628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530260" cy="456285"/>
              </a:xfrm>
              <a:custGeom>
                <a:avLst/>
                <a:gdLst/>
                <a:ahLst/>
                <a:cxnLst/>
                <a:rect l="l" t="t" r="r" b="b"/>
                <a:pathLst>
                  <a:path w="1530260" h="456285">
                    <a:moveTo>
                      <a:pt x="94605" y="0"/>
                    </a:moveTo>
                    <a:lnTo>
                      <a:pt x="1435655" y="0"/>
                    </a:lnTo>
                    <a:cubicBezTo>
                      <a:pt x="1460745" y="0"/>
                      <a:pt x="1484809" y="9967"/>
                      <a:pt x="1502551" y="27709"/>
                    </a:cubicBezTo>
                    <a:cubicBezTo>
                      <a:pt x="1520293" y="45451"/>
                      <a:pt x="1530260" y="69514"/>
                      <a:pt x="1530260" y="94605"/>
                    </a:cubicBezTo>
                    <a:lnTo>
                      <a:pt x="1530260" y="361680"/>
                    </a:lnTo>
                    <a:cubicBezTo>
                      <a:pt x="1530260" y="386771"/>
                      <a:pt x="1520293" y="410834"/>
                      <a:pt x="1502551" y="428576"/>
                    </a:cubicBezTo>
                    <a:cubicBezTo>
                      <a:pt x="1484809" y="446318"/>
                      <a:pt x="1460745" y="456285"/>
                      <a:pt x="1435655" y="456285"/>
                    </a:cubicBezTo>
                    <a:lnTo>
                      <a:pt x="94605" y="456285"/>
                    </a:lnTo>
                    <a:cubicBezTo>
                      <a:pt x="69514" y="456285"/>
                      <a:pt x="45451" y="446318"/>
                      <a:pt x="27709" y="428576"/>
                    </a:cubicBezTo>
                    <a:cubicBezTo>
                      <a:pt x="9967" y="410834"/>
                      <a:pt x="0" y="386771"/>
                      <a:pt x="0" y="361680"/>
                    </a:cubicBezTo>
                    <a:lnTo>
                      <a:pt x="0" y="94605"/>
                    </a:lnTo>
                    <a:cubicBezTo>
                      <a:pt x="0" y="69514"/>
                      <a:pt x="9967" y="45451"/>
                      <a:pt x="27709" y="27709"/>
                    </a:cubicBezTo>
                    <a:cubicBezTo>
                      <a:pt x="45451" y="9967"/>
                      <a:pt x="69514" y="0"/>
                      <a:pt x="9460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1530260" cy="4943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r>
                  <a:rPr lang="en-US" sz="2354" b="1">
                    <a:solidFill>
                      <a:srgbClr val="FFFFFF"/>
                    </a:solidFill>
                    <a:latin typeface="Atkinson Hyperlegible Bold"/>
                    <a:ea typeface="Atkinson Hyperlegible Bold"/>
                    <a:cs typeface="Atkinson Hyperlegible Bold"/>
                    <a:sym typeface="Atkinson Hyperlegible Bold"/>
                  </a:rPr>
                  <a:t>sfdadfsdfsdfdfsdf</a:t>
                </a:r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11443722" y="496916"/>
              <a:ext cx="7746941" cy="1258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8"/>
                </a:lnSpc>
                <a:spcBef>
                  <a:spcPct val="0"/>
                </a:spcBef>
              </a:pPr>
              <a:r>
                <a:rPr lang="en-US" sz="2763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Preparation of String to be Transmitted.</a:t>
              </a: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5355288" y="2310293"/>
              <a:ext cx="0" cy="13898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grpSp>
          <p:nvGrpSpPr>
            <p:cNvPr id="29" name="Group 29"/>
            <p:cNvGrpSpPr/>
            <p:nvPr/>
          </p:nvGrpSpPr>
          <p:grpSpPr>
            <a:xfrm>
              <a:off x="11670173" y="3700155"/>
              <a:ext cx="7294038" cy="2309945"/>
              <a:chOff x="0" y="0"/>
              <a:chExt cx="1440798" cy="456285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440798" cy="456285"/>
              </a:xfrm>
              <a:custGeom>
                <a:avLst/>
                <a:gdLst/>
                <a:ahLst/>
                <a:cxnLst/>
                <a:rect l="l" t="t" r="r" b="b"/>
                <a:pathLst>
                  <a:path w="1440798" h="456285">
                    <a:moveTo>
                      <a:pt x="100480" y="0"/>
                    </a:moveTo>
                    <a:lnTo>
                      <a:pt x="1340318" y="0"/>
                    </a:lnTo>
                    <a:cubicBezTo>
                      <a:pt x="1366967" y="0"/>
                      <a:pt x="1392524" y="10586"/>
                      <a:pt x="1411368" y="29430"/>
                    </a:cubicBezTo>
                    <a:cubicBezTo>
                      <a:pt x="1430211" y="48273"/>
                      <a:pt x="1440798" y="73831"/>
                      <a:pt x="1440798" y="100480"/>
                    </a:cubicBezTo>
                    <a:lnTo>
                      <a:pt x="1440798" y="355806"/>
                    </a:lnTo>
                    <a:cubicBezTo>
                      <a:pt x="1440798" y="382455"/>
                      <a:pt x="1430211" y="408012"/>
                      <a:pt x="1411368" y="426856"/>
                    </a:cubicBezTo>
                    <a:cubicBezTo>
                      <a:pt x="1392524" y="445699"/>
                      <a:pt x="1366967" y="456285"/>
                      <a:pt x="1340318" y="456285"/>
                    </a:cubicBezTo>
                    <a:lnTo>
                      <a:pt x="100480" y="456285"/>
                    </a:lnTo>
                    <a:cubicBezTo>
                      <a:pt x="73831" y="456285"/>
                      <a:pt x="48273" y="445699"/>
                      <a:pt x="29430" y="426856"/>
                    </a:cubicBezTo>
                    <a:cubicBezTo>
                      <a:pt x="10586" y="408012"/>
                      <a:pt x="0" y="382455"/>
                      <a:pt x="0" y="355806"/>
                    </a:cubicBezTo>
                    <a:lnTo>
                      <a:pt x="0" y="100480"/>
                    </a:lnTo>
                    <a:cubicBezTo>
                      <a:pt x="0" y="73831"/>
                      <a:pt x="10586" y="48273"/>
                      <a:pt x="29430" y="29430"/>
                    </a:cubicBezTo>
                    <a:cubicBezTo>
                      <a:pt x="48273" y="10586"/>
                      <a:pt x="73831" y="0"/>
                      <a:pt x="1004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440798" cy="4943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r>
                  <a:rPr lang="en-US" sz="2354" b="1">
                    <a:solidFill>
                      <a:srgbClr val="FFFFFF"/>
                    </a:solidFill>
                    <a:latin typeface="Atkinson Hyperlegible Bold"/>
                    <a:ea typeface="Atkinson Hyperlegible Bold"/>
                    <a:cs typeface="Atkinson Hyperlegible Bold"/>
                    <a:sym typeface="Atkinson Hyperlegible Bold"/>
                  </a:rPr>
                  <a:t>sfdadfsdfsdfdfsdf</a:t>
                </a:r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11670173" y="4197071"/>
              <a:ext cx="7294038" cy="1258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8"/>
                </a:lnSpc>
                <a:spcBef>
                  <a:spcPct val="0"/>
                </a:spcBef>
              </a:pPr>
              <a:r>
                <a:rPr lang="en-US" sz="2763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Transmission of Acquired Data</a:t>
              </a:r>
            </a:p>
          </p:txBody>
        </p:sp>
        <p:grpSp>
          <p:nvGrpSpPr>
            <p:cNvPr id="33" name="Group 33"/>
            <p:cNvGrpSpPr/>
            <p:nvPr/>
          </p:nvGrpSpPr>
          <p:grpSpPr>
            <a:xfrm>
              <a:off x="11670173" y="7272494"/>
              <a:ext cx="7294038" cy="2052196"/>
              <a:chOff x="0" y="0"/>
              <a:chExt cx="1440798" cy="405372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440798" cy="405372"/>
              </a:xfrm>
              <a:custGeom>
                <a:avLst/>
                <a:gdLst/>
                <a:ahLst/>
                <a:cxnLst/>
                <a:rect l="l" t="t" r="r" b="b"/>
                <a:pathLst>
                  <a:path w="1440798" h="405372">
                    <a:moveTo>
                      <a:pt x="100480" y="0"/>
                    </a:moveTo>
                    <a:lnTo>
                      <a:pt x="1340318" y="0"/>
                    </a:lnTo>
                    <a:cubicBezTo>
                      <a:pt x="1366967" y="0"/>
                      <a:pt x="1392524" y="10586"/>
                      <a:pt x="1411368" y="29430"/>
                    </a:cubicBezTo>
                    <a:cubicBezTo>
                      <a:pt x="1430211" y="48273"/>
                      <a:pt x="1440798" y="73831"/>
                      <a:pt x="1440798" y="100480"/>
                    </a:cubicBezTo>
                    <a:lnTo>
                      <a:pt x="1440798" y="304893"/>
                    </a:lnTo>
                    <a:cubicBezTo>
                      <a:pt x="1440798" y="331541"/>
                      <a:pt x="1430211" y="357099"/>
                      <a:pt x="1411368" y="375942"/>
                    </a:cubicBezTo>
                    <a:cubicBezTo>
                      <a:pt x="1392524" y="394786"/>
                      <a:pt x="1366967" y="405372"/>
                      <a:pt x="1340318" y="405372"/>
                    </a:cubicBezTo>
                    <a:lnTo>
                      <a:pt x="100480" y="405372"/>
                    </a:lnTo>
                    <a:cubicBezTo>
                      <a:pt x="73831" y="405372"/>
                      <a:pt x="48273" y="394786"/>
                      <a:pt x="29430" y="375942"/>
                    </a:cubicBezTo>
                    <a:cubicBezTo>
                      <a:pt x="10586" y="357099"/>
                      <a:pt x="0" y="331541"/>
                      <a:pt x="0" y="304893"/>
                    </a:cubicBezTo>
                    <a:lnTo>
                      <a:pt x="0" y="100480"/>
                    </a:lnTo>
                    <a:cubicBezTo>
                      <a:pt x="0" y="73831"/>
                      <a:pt x="10586" y="48273"/>
                      <a:pt x="29430" y="29430"/>
                    </a:cubicBezTo>
                    <a:cubicBezTo>
                      <a:pt x="48273" y="10586"/>
                      <a:pt x="73831" y="0"/>
                      <a:pt x="10048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1440798" cy="4434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r>
                  <a:rPr lang="en-US" sz="2354" b="1">
                    <a:solidFill>
                      <a:srgbClr val="FFFFFF"/>
                    </a:solidFill>
                    <a:latin typeface="Atkinson Hyperlegible Bold"/>
                    <a:ea typeface="Atkinson Hyperlegible Bold"/>
                    <a:cs typeface="Atkinson Hyperlegible Bold"/>
                    <a:sym typeface="Atkinson Hyperlegible Bold"/>
                  </a:rPr>
                  <a:t>sfdadfsdfsdfdfsdf</a:t>
                </a:r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11670173" y="7640536"/>
              <a:ext cx="7294038" cy="1258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8"/>
                </a:lnSpc>
                <a:spcBef>
                  <a:spcPct val="0"/>
                </a:spcBef>
              </a:pPr>
              <a:r>
                <a:rPr lang="en-US" sz="2763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Verifying Thresholds and acting accordingly</a:t>
              </a:r>
            </a:p>
          </p:txBody>
        </p:sp>
        <p:sp>
          <p:nvSpPr>
            <p:cNvPr id="37" name="AutoShape 37"/>
            <p:cNvSpPr/>
            <p:nvPr/>
          </p:nvSpPr>
          <p:spPr>
            <a:xfrm>
              <a:off x="15317193" y="5882632"/>
              <a:ext cx="0" cy="13898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grpSp>
          <p:nvGrpSpPr>
            <p:cNvPr id="38" name="Group 38"/>
            <p:cNvGrpSpPr/>
            <p:nvPr/>
          </p:nvGrpSpPr>
          <p:grpSpPr>
            <a:xfrm>
              <a:off x="13653413" y="10642889"/>
              <a:ext cx="3327560" cy="1662245"/>
              <a:chOff x="0" y="0"/>
              <a:chExt cx="657296" cy="328345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657296" cy="328345"/>
              </a:xfrm>
              <a:custGeom>
                <a:avLst/>
                <a:gdLst/>
                <a:ahLst/>
                <a:cxnLst/>
                <a:rect l="l" t="t" r="r" b="b"/>
                <a:pathLst>
                  <a:path w="657296" h="328345">
                    <a:moveTo>
                      <a:pt x="164172" y="0"/>
                    </a:moveTo>
                    <a:lnTo>
                      <a:pt x="493123" y="0"/>
                    </a:lnTo>
                    <a:cubicBezTo>
                      <a:pt x="536665" y="0"/>
                      <a:pt x="578423" y="17297"/>
                      <a:pt x="609211" y="48085"/>
                    </a:cubicBezTo>
                    <a:cubicBezTo>
                      <a:pt x="639999" y="78873"/>
                      <a:pt x="657296" y="120631"/>
                      <a:pt x="657296" y="164172"/>
                    </a:cubicBezTo>
                    <a:lnTo>
                      <a:pt x="657296" y="164172"/>
                    </a:lnTo>
                    <a:cubicBezTo>
                      <a:pt x="657296" y="207714"/>
                      <a:pt x="639999" y="249471"/>
                      <a:pt x="609211" y="280260"/>
                    </a:cubicBezTo>
                    <a:cubicBezTo>
                      <a:pt x="578423" y="311048"/>
                      <a:pt x="536665" y="328345"/>
                      <a:pt x="493123" y="328345"/>
                    </a:cubicBezTo>
                    <a:lnTo>
                      <a:pt x="164172" y="328345"/>
                    </a:lnTo>
                    <a:cubicBezTo>
                      <a:pt x="120631" y="328345"/>
                      <a:pt x="78873" y="311048"/>
                      <a:pt x="48085" y="280260"/>
                    </a:cubicBezTo>
                    <a:cubicBezTo>
                      <a:pt x="17297" y="249471"/>
                      <a:pt x="0" y="207714"/>
                      <a:pt x="0" y="164172"/>
                    </a:cubicBezTo>
                    <a:lnTo>
                      <a:pt x="0" y="164172"/>
                    </a:lnTo>
                    <a:cubicBezTo>
                      <a:pt x="0" y="120631"/>
                      <a:pt x="17297" y="78873"/>
                      <a:pt x="48085" y="48085"/>
                    </a:cubicBezTo>
                    <a:cubicBezTo>
                      <a:pt x="78873" y="17297"/>
                      <a:pt x="120631" y="0"/>
                      <a:pt x="16417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657296" cy="3664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r>
                  <a:rPr lang="en-US" sz="2354" b="1">
                    <a:solidFill>
                      <a:srgbClr val="FFFFFF"/>
                    </a:solidFill>
                    <a:latin typeface="Atkinson Hyperlegible Bold"/>
                    <a:ea typeface="Atkinson Hyperlegible Bold"/>
                    <a:cs typeface="Atkinson Hyperlegible Bold"/>
                    <a:sym typeface="Atkinson Hyperlegible Bold"/>
                  </a:rPr>
                  <a:t>sfdadfsdfsdfdfsdf</a:t>
                </a:r>
              </a:p>
            </p:txBody>
          </p:sp>
        </p:grpSp>
        <p:sp>
          <p:nvSpPr>
            <p:cNvPr id="41" name="TextBox 41"/>
            <p:cNvSpPr txBox="1"/>
            <p:nvPr/>
          </p:nvSpPr>
          <p:spPr>
            <a:xfrm>
              <a:off x="11708269" y="11170177"/>
              <a:ext cx="7294038" cy="611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68"/>
                </a:lnSpc>
                <a:spcBef>
                  <a:spcPct val="0"/>
                </a:spcBef>
              </a:pPr>
              <a:r>
                <a:rPr lang="en-US" sz="2763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END</a:t>
              </a:r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5355288" y="9253027"/>
              <a:ext cx="0" cy="1389862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43" name="AutoShape 43"/>
            <p:cNvSpPr/>
            <p:nvPr/>
          </p:nvSpPr>
          <p:spPr>
            <a:xfrm flipV="1">
              <a:off x="10079260" y="1154972"/>
              <a:ext cx="1389862" cy="0"/>
            </a:xfrm>
            <a:prstGeom prst="line">
              <a:avLst/>
            </a:prstGeom>
            <a:ln w="635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</p:grpSp>
      <p:sp>
        <p:nvSpPr>
          <p:cNvPr id="44" name="Freeform 44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flipV="1">
            <a:off x="0" y="0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1848612" y="1687256"/>
            <a:ext cx="14317205" cy="4941979"/>
            <a:chOff x="0" y="0"/>
            <a:chExt cx="19089606" cy="6589306"/>
          </a:xfrm>
        </p:grpSpPr>
        <p:sp>
          <p:nvSpPr>
            <p:cNvPr id="5" name="TextBox 5"/>
            <p:cNvSpPr txBox="1"/>
            <p:nvPr/>
          </p:nvSpPr>
          <p:spPr>
            <a:xfrm>
              <a:off x="1308468" y="-190500"/>
              <a:ext cx="15607584" cy="2083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91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87593"/>
              <a:ext cx="19089606" cy="4901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82"/>
                </a:lnSpc>
              </a:pPr>
              <a:r>
                <a:rPr lang="en-US" sz="10701" b="1">
                  <a:solidFill>
                    <a:srgbClr val="00306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Code</a:t>
              </a:r>
            </a:p>
            <a:p>
              <a:pPr algn="ctr">
                <a:lnSpc>
                  <a:spcPts val="14982"/>
                </a:lnSpc>
              </a:pPr>
              <a:r>
                <a:rPr lang="en-US" sz="10701" b="1">
                  <a:solidFill>
                    <a:srgbClr val="00306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Walkthrough</a:t>
              </a:r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504793" y="6625976"/>
            <a:ext cx="2811782" cy="3689599"/>
          </a:xfrm>
          <a:custGeom>
            <a:avLst/>
            <a:gdLst/>
            <a:ahLst/>
            <a:cxnLst/>
            <a:rect l="l" t="t" r="r" b="b"/>
            <a:pathLst>
              <a:path w="2811782" h="3689599">
                <a:moveTo>
                  <a:pt x="2811782" y="0"/>
                </a:moveTo>
                <a:lnTo>
                  <a:pt x="0" y="0"/>
                </a:lnTo>
                <a:lnTo>
                  <a:pt x="0" y="3689599"/>
                </a:lnTo>
                <a:lnTo>
                  <a:pt x="2811782" y="3689599"/>
                </a:lnTo>
                <a:lnTo>
                  <a:pt x="2811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6919161" y="1456321"/>
            <a:ext cx="10340139" cy="6512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7072" lvl="1" indent="-253536" algn="just">
              <a:lnSpc>
                <a:spcPts val="5824"/>
              </a:lnSpc>
              <a:buFont typeface="Arial"/>
              <a:buChar char="•"/>
            </a:pPr>
            <a:r>
              <a:rPr lang="en-US" sz="234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Baud Rate Calculation: 9600 baud rate.</a:t>
            </a:r>
          </a:p>
          <a:p>
            <a:pPr marL="507072" lvl="1" indent="-253536" algn="just">
              <a:lnSpc>
                <a:spcPts val="5824"/>
              </a:lnSpc>
              <a:buFont typeface="Arial"/>
              <a:buChar char="•"/>
            </a:pPr>
            <a:r>
              <a:rPr lang="en-US" sz="234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Pin Configuration : Sets P0.0 (TX) and P0.1 (RX) for UART0.</a:t>
            </a:r>
          </a:p>
          <a:p>
            <a:pPr marL="507072" lvl="1" indent="-253536" algn="just">
              <a:lnSpc>
                <a:spcPts val="5824"/>
              </a:lnSpc>
              <a:buFont typeface="Arial"/>
              <a:buChar char="•"/>
            </a:pPr>
            <a:r>
              <a:rPr lang="en-US" sz="234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DLAB and Data Length : Configures 8-bit length.</a:t>
            </a:r>
          </a:p>
          <a:p>
            <a:pPr marL="507072" lvl="1" indent="-253536" algn="just">
              <a:lnSpc>
                <a:spcPts val="5824"/>
              </a:lnSpc>
              <a:buFont typeface="Arial"/>
              <a:buChar char="•"/>
            </a:pPr>
            <a:r>
              <a:rPr lang="en-US" sz="234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Divisor Registers : Loads divisor into U0DLL and U0DLM to finalize baud rate.</a:t>
            </a:r>
          </a:p>
          <a:p>
            <a:pPr marL="507072" lvl="1" indent="-253536" algn="just">
              <a:lnSpc>
                <a:spcPts val="5824"/>
              </a:lnSpc>
              <a:buFont typeface="Arial"/>
              <a:buChar char="•"/>
            </a:pPr>
            <a:r>
              <a:rPr lang="en-US" sz="234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Transmit Function : Waits for THR to empty before sending each character.</a:t>
            </a:r>
          </a:p>
          <a:p>
            <a:pPr marL="507072" lvl="1" indent="-253536" algn="just">
              <a:lnSpc>
                <a:spcPts val="5824"/>
              </a:lnSpc>
              <a:buFont typeface="Arial"/>
              <a:buChar char="•"/>
            </a:pPr>
            <a:r>
              <a:rPr lang="en-US" sz="234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Receive Function : Waits for data in RBR before reading, ensuring reliable communication.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1405572"/>
            <a:ext cx="5984809" cy="6860997"/>
          </a:xfrm>
          <a:custGeom>
            <a:avLst/>
            <a:gdLst/>
            <a:ahLst/>
            <a:cxnLst/>
            <a:rect l="l" t="t" r="r" b="b"/>
            <a:pathLst>
              <a:path w="5984809" h="6860997">
                <a:moveTo>
                  <a:pt x="0" y="0"/>
                </a:moveTo>
                <a:lnTo>
                  <a:pt x="5984809" y="0"/>
                </a:lnTo>
                <a:lnTo>
                  <a:pt x="5984809" y="6860997"/>
                </a:lnTo>
                <a:lnTo>
                  <a:pt x="0" y="686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94412"/>
            <a:ext cx="1451848" cy="671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5"/>
              </a:lnSpc>
              <a:spcBef>
                <a:spcPct val="0"/>
              </a:spcBef>
            </a:pPr>
            <a:r>
              <a:rPr lang="en-US" sz="3954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UART</a:t>
            </a:r>
          </a:p>
        </p:txBody>
      </p:sp>
      <p:sp>
        <p:nvSpPr>
          <p:cNvPr id="6" name="Freeform 6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504793" y="6625976"/>
            <a:ext cx="2811782" cy="3689599"/>
          </a:xfrm>
          <a:custGeom>
            <a:avLst/>
            <a:gdLst/>
            <a:ahLst/>
            <a:cxnLst/>
            <a:rect l="l" t="t" r="r" b="b"/>
            <a:pathLst>
              <a:path w="2811782" h="3689599">
                <a:moveTo>
                  <a:pt x="2811782" y="0"/>
                </a:moveTo>
                <a:lnTo>
                  <a:pt x="0" y="0"/>
                </a:lnTo>
                <a:lnTo>
                  <a:pt x="0" y="3689599"/>
                </a:lnTo>
                <a:lnTo>
                  <a:pt x="2811782" y="3689599"/>
                </a:lnTo>
                <a:lnTo>
                  <a:pt x="2811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9562121" y="3307384"/>
            <a:ext cx="10340139" cy="2733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198" lvl="1" indent="-329099" algn="just">
              <a:lnSpc>
                <a:spcPts val="7560"/>
              </a:lnSpc>
              <a:buFont typeface="Arial"/>
              <a:buChar char="•"/>
            </a:pPr>
            <a:r>
              <a:rPr lang="en-US" sz="304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ADC0 Channel Select using PINSEL.</a:t>
            </a:r>
          </a:p>
          <a:p>
            <a:pPr marL="658198" lvl="1" indent="-329099" algn="just">
              <a:lnSpc>
                <a:spcPts val="7560"/>
              </a:lnSpc>
              <a:buFont typeface="Arial"/>
              <a:buChar char="•"/>
            </a:pPr>
            <a:r>
              <a:rPr lang="en-US" sz="304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Monitoring Done bit Status.</a:t>
            </a:r>
          </a:p>
          <a:p>
            <a:pPr marL="658198" lvl="1" indent="-329099" algn="just">
              <a:lnSpc>
                <a:spcPts val="7560"/>
              </a:lnSpc>
              <a:buFont typeface="Arial"/>
              <a:buChar char="•"/>
            </a:pPr>
            <a:r>
              <a:rPr lang="en-US" sz="3048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Capturing and returning Data.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2259505"/>
            <a:ext cx="8533421" cy="5200625"/>
          </a:xfrm>
          <a:custGeom>
            <a:avLst/>
            <a:gdLst/>
            <a:ahLst/>
            <a:cxnLst/>
            <a:rect l="l" t="t" r="r" b="b"/>
            <a:pathLst>
              <a:path w="8533421" h="5200625">
                <a:moveTo>
                  <a:pt x="0" y="0"/>
                </a:moveTo>
                <a:lnTo>
                  <a:pt x="8533421" y="0"/>
                </a:lnTo>
                <a:lnTo>
                  <a:pt x="8533421" y="5200625"/>
                </a:lnTo>
                <a:lnTo>
                  <a:pt x="0" y="52006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94412"/>
            <a:ext cx="6574942" cy="671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5"/>
              </a:lnSpc>
              <a:spcBef>
                <a:spcPct val="0"/>
              </a:spcBef>
            </a:pPr>
            <a:r>
              <a:rPr lang="en-US" sz="3954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Data Acquisition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301304" y="6358959"/>
            <a:ext cx="3015271" cy="3956616"/>
          </a:xfrm>
          <a:custGeom>
            <a:avLst/>
            <a:gdLst/>
            <a:ahLst/>
            <a:cxnLst/>
            <a:rect l="l" t="t" r="r" b="b"/>
            <a:pathLst>
              <a:path w="3015271" h="3956616">
                <a:moveTo>
                  <a:pt x="3015271" y="0"/>
                </a:moveTo>
                <a:lnTo>
                  <a:pt x="0" y="0"/>
                </a:lnTo>
                <a:lnTo>
                  <a:pt x="0" y="3956616"/>
                </a:lnTo>
                <a:lnTo>
                  <a:pt x="3015271" y="3956616"/>
                </a:lnTo>
                <a:lnTo>
                  <a:pt x="30152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4005917" cy="3744763"/>
            <a:chOff x="0" y="0"/>
            <a:chExt cx="18674556" cy="4993017"/>
          </a:xfrm>
        </p:grpSpPr>
        <p:sp>
          <p:nvSpPr>
            <p:cNvPr id="5" name="Freeform 5"/>
            <p:cNvSpPr/>
            <p:nvPr/>
          </p:nvSpPr>
          <p:spPr>
            <a:xfrm>
              <a:off x="0" y="1451512"/>
              <a:ext cx="9804396" cy="2404852"/>
            </a:xfrm>
            <a:custGeom>
              <a:avLst/>
              <a:gdLst/>
              <a:ahLst/>
              <a:cxnLst/>
              <a:rect l="l" t="t" r="r" b="b"/>
              <a:pathLst>
                <a:path w="9804396" h="2404852">
                  <a:moveTo>
                    <a:pt x="0" y="0"/>
                  </a:moveTo>
                  <a:lnTo>
                    <a:pt x="9804396" y="0"/>
                  </a:lnTo>
                  <a:lnTo>
                    <a:pt x="9804396" y="2404851"/>
                  </a:lnTo>
                  <a:lnTo>
                    <a:pt x="0" y="24048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12127498" cy="869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35"/>
                </a:lnSpc>
                <a:spcBef>
                  <a:spcPct val="0"/>
                </a:spcBef>
              </a:pPr>
              <a:r>
                <a:rPr lang="en-US" sz="3954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Temperature Data Conversion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820400" y="1790953"/>
              <a:ext cx="7854156" cy="3202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6613" lvl="1" indent="-298306" algn="just">
                <a:lnSpc>
                  <a:spcPts val="3868"/>
                </a:lnSpc>
                <a:buFont typeface="Arial"/>
                <a:buChar char="•"/>
              </a:pPr>
              <a:r>
                <a:rPr lang="en-US" sz="2763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Dout = Ain / StepSize.</a:t>
              </a:r>
            </a:p>
            <a:p>
              <a:pPr marL="596613" lvl="1" indent="-298306" algn="just">
                <a:lnSpc>
                  <a:spcPts val="3868"/>
                </a:lnSpc>
                <a:buFont typeface="Arial"/>
                <a:buChar char="•"/>
              </a:pPr>
              <a:r>
                <a:rPr lang="en-US" sz="2763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10mV change for 1 degree.</a:t>
              </a:r>
            </a:p>
            <a:p>
              <a:pPr marL="596613" lvl="1" indent="-298306" algn="just">
                <a:lnSpc>
                  <a:spcPts val="3868"/>
                </a:lnSpc>
                <a:buFont typeface="Arial"/>
                <a:buChar char="•"/>
              </a:pPr>
              <a:r>
                <a:rPr lang="en-US" sz="2763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Converting Float to String.</a:t>
              </a:r>
            </a:p>
            <a:p>
              <a:pPr algn="just">
                <a:lnSpc>
                  <a:spcPts val="3868"/>
                </a:lnSpc>
              </a:pPr>
              <a:endParaRPr lang="en-US" sz="2763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endParaRPr>
            </a:p>
            <a:p>
              <a:pPr algn="just">
                <a:lnSpc>
                  <a:spcPts val="3868"/>
                </a:lnSpc>
              </a:pPr>
              <a:endParaRPr lang="en-US" sz="2763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945297"/>
            <a:ext cx="14005917" cy="3391970"/>
            <a:chOff x="0" y="0"/>
            <a:chExt cx="18674556" cy="4522627"/>
          </a:xfrm>
        </p:grpSpPr>
        <p:sp>
          <p:nvSpPr>
            <p:cNvPr id="9" name="Freeform 9"/>
            <p:cNvSpPr/>
            <p:nvPr/>
          </p:nvSpPr>
          <p:spPr>
            <a:xfrm>
              <a:off x="0" y="1377713"/>
              <a:ext cx="10820400" cy="1854380"/>
            </a:xfrm>
            <a:custGeom>
              <a:avLst/>
              <a:gdLst/>
              <a:ahLst/>
              <a:cxnLst/>
              <a:rect l="l" t="t" r="r" b="b"/>
              <a:pathLst>
                <a:path w="10820400" h="1854380">
                  <a:moveTo>
                    <a:pt x="0" y="0"/>
                  </a:moveTo>
                  <a:lnTo>
                    <a:pt x="10820400" y="0"/>
                  </a:lnTo>
                  <a:lnTo>
                    <a:pt x="10820400" y="1854380"/>
                  </a:lnTo>
                  <a:lnTo>
                    <a:pt x="0" y="18543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10820400" cy="8693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35"/>
                </a:lnSpc>
                <a:spcBef>
                  <a:spcPct val="0"/>
                </a:spcBef>
              </a:pPr>
              <a:r>
                <a:rPr lang="en-US" sz="3954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Pressure Data Conversion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820400" y="1320563"/>
              <a:ext cx="7854156" cy="3202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6613" lvl="1" indent="-298306" algn="just">
                <a:lnSpc>
                  <a:spcPts val="3868"/>
                </a:lnSpc>
                <a:buFont typeface="Arial"/>
                <a:buChar char="•"/>
              </a:pPr>
              <a:r>
                <a:rPr lang="en-US" sz="2763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Dout = Ain / StepSize.</a:t>
              </a:r>
            </a:p>
            <a:p>
              <a:pPr marL="596613" lvl="1" indent="-298306" algn="just">
                <a:lnSpc>
                  <a:spcPts val="3868"/>
                </a:lnSpc>
                <a:buFont typeface="Arial"/>
                <a:buChar char="•"/>
              </a:pPr>
              <a:r>
                <a:rPr lang="en-US" sz="2763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0.009V change for 1 KPa.</a:t>
              </a:r>
            </a:p>
            <a:p>
              <a:pPr marL="596613" lvl="1" indent="-298306" algn="just">
                <a:lnSpc>
                  <a:spcPts val="3868"/>
                </a:lnSpc>
                <a:buFont typeface="Arial"/>
                <a:buChar char="•"/>
              </a:pPr>
              <a:r>
                <a:rPr lang="en-US" sz="2763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Converting Float to String.</a:t>
              </a:r>
            </a:p>
            <a:p>
              <a:pPr algn="just">
                <a:lnSpc>
                  <a:spcPts val="3868"/>
                </a:lnSpc>
              </a:pPr>
              <a:endParaRPr lang="en-US" sz="2763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endParaRPr>
            </a:p>
            <a:p>
              <a:pPr algn="just">
                <a:lnSpc>
                  <a:spcPts val="3868"/>
                </a:lnSpc>
              </a:pPr>
              <a:endParaRPr lang="en-US" sz="2763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504793" y="6625976"/>
            <a:ext cx="2811782" cy="3689599"/>
          </a:xfrm>
          <a:custGeom>
            <a:avLst/>
            <a:gdLst/>
            <a:ahLst/>
            <a:cxnLst/>
            <a:rect l="l" t="t" r="r" b="b"/>
            <a:pathLst>
              <a:path w="2811782" h="3689599">
                <a:moveTo>
                  <a:pt x="2811782" y="0"/>
                </a:moveTo>
                <a:lnTo>
                  <a:pt x="0" y="0"/>
                </a:lnTo>
                <a:lnTo>
                  <a:pt x="0" y="3689599"/>
                </a:lnTo>
                <a:lnTo>
                  <a:pt x="2811782" y="3689599"/>
                </a:lnTo>
                <a:lnTo>
                  <a:pt x="2811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636579" y="1659245"/>
            <a:ext cx="9367393" cy="7160415"/>
          </a:xfrm>
          <a:custGeom>
            <a:avLst/>
            <a:gdLst/>
            <a:ahLst/>
            <a:cxnLst/>
            <a:rect l="l" t="t" r="r" b="b"/>
            <a:pathLst>
              <a:path w="9367393" h="7160415">
                <a:moveTo>
                  <a:pt x="0" y="0"/>
                </a:moveTo>
                <a:lnTo>
                  <a:pt x="9367393" y="0"/>
                </a:lnTo>
                <a:lnTo>
                  <a:pt x="9367393" y="7160416"/>
                </a:lnTo>
                <a:lnTo>
                  <a:pt x="0" y="71604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01612" y="1659245"/>
            <a:ext cx="5800249" cy="7160415"/>
          </a:xfrm>
          <a:custGeom>
            <a:avLst/>
            <a:gdLst/>
            <a:ahLst/>
            <a:cxnLst/>
            <a:rect l="l" t="t" r="r" b="b"/>
            <a:pathLst>
              <a:path w="5800249" h="7160415">
                <a:moveTo>
                  <a:pt x="0" y="0"/>
                </a:moveTo>
                <a:lnTo>
                  <a:pt x="5800249" y="0"/>
                </a:lnTo>
                <a:lnTo>
                  <a:pt x="5800249" y="7160416"/>
                </a:lnTo>
                <a:lnTo>
                  <a:pt x="0" y="71604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01612" y="633093"/>
            <a:ext cx="10090969" cy="671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5"/>
              </a:lnSpc>
              <a:spcBef>
                <a:spcPct val="0"/>
              </a:spcBef>
            </a:pPr>
            <a:r>
              <a:rPr lang="en-US" sz="3954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Converting req. values to Strings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246074" y="4974295"/>
            <a:ext cx="4070501" cy="5341280"/>
          </a:xfrm>
          <a:custGeom>
            <a:avLst/>
            <a:gdLst/>
            <a:ahLst/>
            <a:cxnLst/>
            <a:rect l="l" t="t" r="r" b="b"/>
            <a:pathLst>
              <a:path w="4070501" h="5341280">
                <a:moveTo>
                  <a:pt x="4070501" y="0"/>
                </a:moveTo>
                <a:lnTo>
                  <a:pt x="0" y="0"/>
                </a:lnTo>
                <a:lnTo>
                  <a:pt x="0" y="5341280"/>
                </a:lnTo>
                <a:lnTo>
                  <a:pt x="4070501" y="5341280"/>
                </a:lnTo>
                <a:lnTo>
                  <a:pt x="40705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1612" y="1917319"/>
            <a:ext cx="9097541" cy="6500838"/>
          </a:xfrm>
          <a:custGeom>
            <a:avLst/>
            <a:gdLst/>
            <a:ahLst/>
            <a:cxnLst/>
            <a:rect l="l" t="t" r="r" b="b"/>
            <a:pathLst>
              <a:path w="9097541" h="6500838">
                <a:moveTo>
                  <a:pt x="0" y="0"/>
                </a:moveTo>
                <a:lnTo>
                  <a:pt x="9097540" y="0"/>
                </a:lnTo>
                <a:lnTo>
                  <a:pt x="9097540" y="6500838"/>
                </a:lnTo>
                <a:lnTo>
                  <a:pt x="0" y="65008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01612" y="633093"/>
            <a:ext cx="10090969" cy="671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5"/>
              </a:lnSpc>
              <a:spcBef>
                <a:spcPct val="0"/>
              </a:spcBef>
            </a:pPr>
            <a:r>
              <a:rPr lang="en-US" sz="3954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Preparing Strings for Transmission</a:t>
            </a:r>
          </a:p>
        </p:txBody>
      </p:sp>
      <p:sp>
        <p:nvSpPr>
          <p:cNvPr id="6" name="Freeform 6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539677" y="5347059"/>
            <a:ext cx="3786423" cy="4968516"/>
          </a:xfrm>
          <a:custGeom>
            <a:avLst/>
            <a:gdLst/>
            <a:ahLst/>
            <a:cxnLst/>
            <a:rect l="l" t="t" r="r" b="b"/>
            <a:pathLst>
              <a:path w="3786423" h="4968516">
                <a:moveTo>
                  <a:pt x="3786423" y="0"/>
                </a:moveTo>
                <a:lnTo>
                  <a:pt x="0" y="0"/>
                </a:lnTo>
                <a:lnTo>
                  <a:pt x="0" y="4968516"/>
                </a:lnTo>
                <a:lnTo>
                  <a:pt x="3786423" y="4968516"/>
                </a:lnTo>
                <a:lnTo>
                  <a:pt x="37864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566756"/>
            <a:ext cx="12199268" cy="5908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Automotive CNG Safety Systems.</a:t>
            </a:r>
          </a:p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Gas Refueling Station Safety System.</a:t>
            </a:r>
          </a:p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Household LPG Cylinder Safety Monitor.</a:t>
            </a:r>
          </a:p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Transport and Logistics for Gas Cylinders.</a:t>
            </a:r>
          </a:p>
          <a:p>
            <a:pPr algn="l">
              <a:lnSpc>
                <a:spcPts val="9526"/>
              </a:lnSpc>
            </a:pPr>
            <a:endParaRPr lang="en-US" sz="3810" b="1">
              <a:solidFill>
                <a:srgbClr val="000000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190917" y="-474720"/>
            <a:ext cx="7315200" cy="2496312"/>
            <a:chOff x="0" y="0"/>
            <a:chExt cx="9753600" cy="33284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53600" cy="3328416"/>
            </a:xfrm>
            <a:custGeom>
              <a:avLst/>
              <a:gdLst/>
              <a:ahLst/>
              <a:cxnLst/>
              <a:rect l="l" t="t" r="r" b="b"/>
              <a:pathLst>
                <a:path w="9753600" h="3328416">
                  <a:moveTo>
                    <a:pt x="0" y="0"/>
                  </a:moveTo>
                  <a:lnTo>
                    <a:pt x="9753600" y="0"/>
                  </a:lnTo>
                  <a:lnTo>
                    <a:pt x="9753600" y="3328416"/>
                  </a:lnTo>
                  <a:lnTo>
                    <a:pt x="0" y="3328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890723" y="1006357"/>
              <a:ext cx="8077041" cy="1201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60"/>
                </a:lnSpc>
              </a:pPr>
              <a:r>
                <a:rPr lang="en-US" sz="5400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Applications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50853"/>
            <a:ext cx="17259300" cy="4347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Purpose : Fault Detection  for gas tanks and safety device.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Microcontroller : LPC2138/LPC2148.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Real Time Monitoring and abnormality detection.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Automatic Alerts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04875"/>
            <a:ext cx="5865376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0E86D4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2015070" y="7985917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2"/>
                </a:lnTo>
                <a:lnTo>
                  <a:pt x="0" y="3047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659980" y="5517418"/>
            <a:ext cx="3656595" cy="4798157"/>
          </a:xfrm>
          <a:custGeom>
            <a:avLst/>
            <a:gdLst/>
            <a:ahLst/>
            <a:cxnLst/>
            <a:rect l="l" t="t" r="r" b="b"/>
            <a:pathLst>
              <a:path w="3656595" h="4798157">
                <a:moveTo>
                  <a:pt x="3656595" y="0"/>
                </a:moveTo>
                <a:lnTo>
                  <a:pt x="0" y="0"/>
                </a:lnTo>
                <a:lnTo>
                  <a:pt x="0" y="4798157"/>
                </a:lnTo>
                <a:lnTo>
                  <a:pt x="3656595" y="4798157"/>
                </a:lnTo>
                <a:lnTo>
                  <a:pt x="36565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867593"/>
            <a:ext cx="13453641" cy="3491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Direct Cylinder Surface Monitoring.</a:t>
            </a:r>
          </a:p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Automated Safety Measures</a:t>
            </a:r>
          </a:p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Enhanced Reliability with Dual-Sensor Setup.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190917" y="-474720"/>
            <a:ext cx="7315200" cy="2496312"/>
            <a:chOff x="0" y="0"/>
            <a:chExt cx="9753600" cy="33284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53600" cy="3328416"/>
            </a:xfrm>
            <a:custGeom>
              <a:avLst/>
              <a:gdLst/>
              <a:ahLst/>
              <a:cxnLst/>
              <a:rect l="l" t="t" r="r" b="b"/>
              <a:pathLst>
                <a:path w="9753600" h="3328416">
                  <a:moveTo>
                    <a:pt x="0" y="0"/>
                  </a:moveTo>
                  <a:lnTo>
                    <a:pt x="9753600" y="0"/>
                  </a:lnTo>
                  <a:lnTo>
                    <a:pt x="9753600" y="3328416"/>
                  </a:lnTo>
                  <a:lnTo>
                    <a:pt x="0" y="3328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890723" y="1006357"/>
              <a:ext cx="8077041" cy="1201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60"/>
                </a:lnSpc>
              </a:pPr>
              <a:r>
                <a:rPr lang="en-US" sz="5400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Advantages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375023" y="5143500"/>
            <a:ext cx="3941552" cy="5172075"/>
          </a:xfrm>
          <a:custGeom>
            <a:avLst/>
            <a:gdLst/>
            <a:ahLst/>
            <a:cxnLst/>
            <a:rect l="l" t="t" r="r" b="b"/>
            <a:pathLst>
              <a:path w="3941552" h="5172075">
                <a:moveTo>
                  <a:pt x="3941552" y="0"/>
                </a:moveTo>
                <a:lnTo>
                  <a:pt x="0" y="0"/>
                </a:lnTo>
                <a:lnTo>
                  <a:pt x="0" y="5172075"/>
                </a:lnTo>
                <a:lnTo>
                  <a:pt x="3941552" y="5172075"/>
                </a:lnTo>
                <a:lnTo>
                  <a:pt x="39415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867593"/>
            <a:ext cx="11595889" cy="3491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Calibration and Maintenance Needs.</a:t>
            </a:r>
          </a:p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 Potential for False Positives.</a:t>
            </a:r>
          </a:p>
          <a:p>
            <a:pPr marL="822718" lvl="1" indent="-411359" algn="l">
              <a:lnSpc>
                <a:spcPts val="9526"/>
              </a:lnSpc>
              <a:buFont typeface="Arial"/>
              <a:buChar char="•"/>
            </a:pPr>
            <a:r>
              <a:rPr lang="en-US" sz="3810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Single-Point Measurement Limitations.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190917" y="-474720"/>
            <a:ext cx="7315200" cy="2496312"/>
            <a:chOff x="0" y="0"/>
            <a:chExt cx="9753600" cy="33284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53600" cy="3328416"/>
            </a:xfrm>
            <a:custGeom>
              <a:avLst/>
              <a:gdLst/>
              <a:ahLst/>
              <a:cxnLst/>
              <a:rect l="l" t="t" r="r" b="b"/>
              <a:pathLst>
                <a:path w="9753600" h="3328416">
                  <a:moveTo>
                    <a:pt x="0" y="0"/>
                  </a:moveTo>
                  <a:lnTo>
                    <a:pt x="9753600" y="0"/>
                  </a:lnTo>
                  <a:lnTo>
                    <a:pt x="9753600" y="3328416"/>
                  </a:lnTo>
                  <a:lnTo>
                    <a:pt x="0" y="3328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890723" y="1006357"/>
              <a:ext cx="8077041" cy="12014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60"/>
                </a:lnSpc>
              </a:pPr>
              <a:r>
                <a:rPr lang="en-US" sz="5400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Disadvantages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flipV="1">
            <a:off x="0" y="0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5346306" y="2911629"/>
            <a:ext cx="7595387" cy="2175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10"/>
              </a:lnSpc>
            </a:pPr>
            <a:r>
              <a:rPr lang="en-US" sz="12650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THANK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46306" y="4643996"/>
            <a:ext cx="7595387" cy="2408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1"/>
              </a:lnSpc>
            </a:pPr>
            <a:r>
              <a:rPr lang="en-US" sz="14001" b="1">
                <a:solidFill>
                  <a:srgbClr val="00306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YOU</a:t>
            </a:r>
          </a:p>
        </p:txBody>
      </p:sp>
      <p:sp>
        <p:nvSpPr>
          <p:cNvPr id="6" name="Freeform 6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7750373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0E86D4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System Overview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2015070" y="7985917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2"/>
                </a:lnTo>
                <a:lnTo>
                  <a:pt x="0" y="3047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455638"/>
            <a:ext cx="17259300" cy="547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Temperature Sensor and Pressure Sensor.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ARM7 Controller (LPC2138/48).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Data Acquisition using on-chip ADC.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Data Visualization using Bluetooth Module HC-05.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Real Time Alert Buzzer and Nozzle shutter.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503" y="904875"/>
            <a:ext cx="7852767" cy="10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0E86D4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Components Used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2015070" y="7985917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2"/>
                </a:lnTo>
                <a:lnTo>
                  <a:pt x="0" y="3047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455638"/>
            <a:ext cx="17259300" cy="4347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Temperature Sensor : LM35.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Pressure Sensor : MPX4115.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ARM7 ( LPC2138 ).</a:t>
            </a:r>
          </a:p>
          <a:p>
            <a:pPr marL="767363" lvl="1" indent="-383681" algn="l">
              <a:lnSpc>
                <a:spcPts val="8885"/>
              </a:lnSpc>
              <a:buFont typeface="Arial"/>
              <a:buChar char="•"/>
            </a:pPr>
            <a:r>
              <a:rPr lang="en-US" sz="3554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HC-05 Bluetooth Module.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flipV="1">
            <a:off x="0" y="0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1985398" y="3526439"/>
            <a:ext cx="14317205" cy="3046504"/>
            <a:chOff x="0" y="0"/>
            <a:chExt cx="19089606" cy="4062006"/>
          </a:xfrm>
        </p:grpSpPr>
        <p:sp>
          <p:nvSpPr>
            <p:cNvPr id="5" name="TextBox 5"/>
            <p:cNvSpPr txBox="1"/>
            <p:nvPr/>
          </p:nvSpPr>
          <p:spPr>
            <a:xfrm>
              <a:off x="1308468" y="-190500"/>
              <a:ext cx="15607584" cy="2083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091"/>
                </a:lnSpc>
              </a:pPr>
              <a:r>
                <a:rPr lang="en-US" sz="9350" b="1">
                  <a:solidFill>
                    <a:srgbClr val="055C9D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CIRCUIT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87593"/>
              <a:ext cx="19089606" cy="2374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82"/>
                </a:lnSpc>
              </a:pPr>
              <a:r>
                <a:rPr lang="en-US" sz="10701" b="1">
                  <a:solidFill>
                    <a:srgbClr val="003060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SCHEMATIC</a:t>
              </a:r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1280" y="868055"/>
            <a:ext cx="8097410" cy="9189437"/>
          </a:xfrm>
          <a:custGeom>
            <a:avLst/>
            <a:gdLst/>
            <a:ahLst/>
            <a:cxnLst/>
            <a:rect l="l" t="t" r="r" b="b"/>
            <a:pathLst>
              <a:path w="8097410" h="9189437">
                <a:moveTo>
                  <a:pt x="0" y="0"/>
                </a:moveTo>
                <a:lnTo>
                  <a:pt x="8097410" y="0"/>
                </a:lnTo>
                <a:lnTo>
                  <a:pt x="8097410" y="9189438"/>
                </a:lnTo>
                <a:lnTo>
                  <a:pt x="0" y="9189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02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2941694" y="3262696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-297574" y="-484405"/>
            <a:ext cx="7048232" cy="2219224"/>
            <a:chOff x="0" y="0"/>
            <a:chExt cx="9397642" cy="29589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397642" cy="2958965"/>
            </a:xfrm>
            <a:custGeom>
              <a:avLst/>
              <a:gdLst/>
              <a:ahLst/>
              <a:cxnLst/>
              <a:rect l="l" t="t" r="r" b="b"/>
              <a:pathLst>
                <a:path w="9397642" h="2958965">
                  <a:moveTo>
                    <a:pt x="0" y="0"/>
                  </a:moveTo>
                  <a:lnTo>
                    <a:pt x="9397642" y="0"/>
                  </a:lnTo>
                  <a:lnTo>
                    <a:pt x="9397642" y="2958965"/>
                  </a:lnTo>
                  <a:lnTo>
                    <a:pt x="0" y="2958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t="-4190" b="-4190"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430018" y="896531"/>
              <a:ext cx="8395217" cy="1061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65"/>
                </a:lnSpc>
              </a:pPr>
              <a:r>
                <a:rPr lang="en-US" sz="4761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Circuit Schematic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0967" y="1965021"/>
            <a:ext cx="4211485" cy="6356958"/>
          </a:xfrm>
          <a:custGeom>
            <a:avLst/>
            <a:gdLst/>
            <a:ahLst/>
            <a:cxnLst/>
            <a:rect l="l" t="t" r="r" b="b"/>
            <a:pathLst>
              <a:path w="4211485" h="6356958">
                <a:moveTo>
                  <a:pt x="0" y="0"/>
                </a:moveTo>
                <a:lnTo>
                  <a:pt x="4211485" y="0"/>
                </a:lnTo>
                <a:lnTo>
                  <a:pt x="4211485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98786" y="2169340"/>
            <a:ext cx="11260514" cy="4066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90"/>
              </a:lnSpc>
            </a:pPr>
            <a:r>
              <a:rPr lang="en-US" sz="3219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Controller 1 </a:t>
            </a:r>
          </a:p>
          <a:p>
            <a:pPr marL="651985" lvl="1" indent="-325992" algn="l">
              <a:lnSpc>
                <a:spcPts val="6462"/>
              </a:lnSpc>
              <a:buFont typeface="Arial"/>
              <a:buChar char="•"/>
            </a:pPr>
            <a:r>
              <a:rPr lang="en-US" sz="3019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Temperature Data Acquisition &amp; threshold check.</a:t>
            </a:r>
          </a:p>
          <a:p>
            <a:pPr marL="651985" lvl="1" indent="-325992" algn="l">
              <a:lnSpc>
                <a:spcPts val="6462"/>
              </a:lnSpc>
              <a:buFont typeface="Arial"/>
              <a:buChar char="•"/>
            </a:pPr>
            <a:r>
              <a:rPr lang="en-US" sz="3019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Automatic Alert.</a:t>
            </a:r>
          </a:p>
          <a:p>
            <a:pPr marL="651985" lvl="1" indent="-325992" algn="l">
              <a:lnSpc>
                <a:spcPts val="6462"/>
              </a:lnSpc>
              <a:buFont typeface="Arial"/>
              <a:buChar char="•"/>
            </a:pPr>
            <a:r>
              <a:rPr lang="en-US" sz="3019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Serial Comm. Using Bluetooth.</a:t>
            </a:r>
          </a:p>
          <a:p>
            <a:pPr marL="651985" lvl="1" indent="-325992" algn="l">
              <a:lnSpc>
                <a:spcPts val="6462"/>
              </a:lnSpc>
              <a:buFont typeface="Arial"/>
              <a:buChar char="•"/>
            </a:pPr>
            <a:r>
              <a:rPr lang="en-US" sz="3019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LED toggle for Nozzle Closure Demonstration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4214064" y="4932290"/>
            <a:ext cx="4102511" cy="5383285"/>
          </a:xfrm>
          <a:custGeom>
            <a:avLst/>
            <a:gdLst/>
            <a:ahLst/>
            <a:cxnLst/>
            <a:rect l="l" t="t" r="r" b="b"/>
            <a:pathLst>
              <a:path w="4102511" h="5383285">
                <a:moveTo>
                  <a:pt x="4102511" y="0"/>
                </a:moveTo>
                <a:lnTo>
                  <a:pt x="0" y="0"/>
                </a:lnTo>
                <a:lnTo>
                  <a:pt x="0" y="5383285"/>
                </a:lnTo>
                <a:lnTo>
                  <a:pt x="4102511" y="5383285"/>
                </a:lnTo>
                <a:lnTo>
                  <a:pt x="410251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297574" y="-484405"/>
            <a:ext cx="6503219" cy="2219224"/>
            <a:chOff x="0" y="0"/>
            <a:chExt cx="8670959" cy="29589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70959" cy="2958965"/>
            </a:xfrm>
            <a:custGeom>
              <a:avLst/>
              <a:gdLst/>
              <a:ahLst/>
              <a:cxnLst/>
              <a:rect l="l" t="t" r="r" b="b"/>
              <a:pathLst>
                <a:path w="8670959" h="2958965">
                  <a:moveTo>
                    <a:pt x="0" y="0"/>
                  </a:moveTo>
                  <a:lnTo>
                    <a:pt x="8670959" y="0"/>
                  </a:lnTo>
                  <a:lnTo>
                    <a:pt x="8670959" y="2958965"/>
                  </a:lnTo>
                  <a:lnTo>
                    <a:pt x="0" y="2958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396766" y="896531"/>
              <a:ext cx="7746047" cy="1061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65"/>
                </a:lnSpc>
              </a:pPr>
              <a:r>
                <a:rPr lang="en-US" sz="4761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Circuit Overview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11096" y="818668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0" y="0"/>
                </a:moveTo>
                <a:lnTo>
                  <a:pt x="1075032" y="0"/>
                </a:lnTo>
                <a:lnTo>
                  <a:pt x="1075032" y="3047771"/>
                </a:lnTo>
                <a:lnTo>
                  <a:pt x="0" y="304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2967" y="2004842"/>
            <a:ext cx="3819062" cy="6335623"/>
          </a:xfrm>
          <a:custGeom>
            <a:avLst/>
            <a:gdLst/>
            <a:ahLst/>
            <a:cxnLst/>
            <a:rect l="l" t="t" r="r" b="b"/>
            <a:pathLst>
              <a:path w="3819062" h="6335623">
                <a:moveTo>
                  <a:pt x="0" y="0"/>
                </a:moveTo>
                <a:lnTo>
                  <a:pt x="3819062" y="0"/>
                </a:lnTo>
                <a:lnTo>
                  <a:pt x="3819062" y="6335623"/>
                </a:lnTo>
                <a:lnTo>
                  <a:pt x="0" y="63356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98786" y="2169340"/>
            <a:ext cx="11260514" cy="4066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90"/>
              </a:lnSpc>
            </a:pPr>
            <a:r>
              <a:rPr lang="en-US" sz="3219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Controller 2</a:t>
            </a:r>
          </a:p>
          <a:p>
            <a:pPr marL="651985" lvl="1" indent="-325992" algn="l">
              <a:lnSpc>
                <a:spcPts val="6462"/>
              </a:lnSpc>
              <a:buFont typeface="Arial"/>
              <a:buChar char="•"/>
            </a:pPr>
            <a:r>
              <a:rPr lang="en-US" sz="3019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Pressure Data Acquisition &amp; threshold check.</a:t>
            </a:r>
          </a:p>
          <a:p>
            <a:pPr marL="651985" lvl="1" indent="-325992" algn="l">
              <a:lnSpc>
                <a:spcPts val="6462"/>
              </a:lnSpc>
              <a:buFont typeface="Arial"/>
              <a:buChar char="•"/>
            </a:pPr>
            <a:r>
              <a:rPr lang="en-US" sz="3019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Automatic Alert bit transfer.</a:t>
            </a:r>
          </a:p>
          <a:p>
            <a:pPr marL="651985" lvl="1" indent="-325992" algn="l">
              <a:lnSpc>
                <a:spcPts val="6462"/>
              </a:lnSpc>
              <a:buFont typeface="Arial"/>
              <a:buChar char="•"/>
            </a:pPr>
            <a:r>
              <a:rPr lang="en-US" sz="3019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Data Transfer to Main Controller for alert generation.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3526162" y="4029632"/>
            <a:ext cx="4790413" cy="6285943"/>
          </a:xfrm>
          <a:custGeom>
            <a:avLst/>
            <a:gdLst/>
            <a:ahLst/>
            <a:cxnLst/>
            <a:rect l="l" t="t" r="r" b="b"/>
            <a:pathLst>
              <a:path w="4790413" h="6285943">
                <a:moveTo>
                  <a:pt x="4790413" y="0"/>
                </a:moveTo>
                <a:lnTo>
                  <a:pt x="0" y="0"/>
                </a:lnTo>
                <a:lnTo>
                  <a:pt x="0" y="6285943"/>
                </a:lnTo>
                <a:lnTo>
                  <a:pt x="4790413" y="6285943"/>
                </a:lnTo>
                <a:lnTo>
                  <a:pt x="479041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-297574" y="-484405"/>
            <a:ext cx="6503219" cy="2219224"/>
            <a:chOff x="0" y="0"/>
            <a:chExt cx="8670959" cy="29589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70959" cy="2958965"/>
            </a:xfrm>
            <a:custGeom>
              <a:avLst/>
              <a:gdLst/>
              <a:ahLst/>
              <a:cxnLst/>
              <a:rect l="l" t="t" r="r" b="b"/>
              <a:pathLst>
                <a:path w="8670959" h="2958965">
                  <a:moveTo>
                    <a:pt x="0" y="0"/>
                  </a:moveTo>
                  <a:lnTo>
                    <a:pt x="8670959" y="0"/>
                  </a:lnTo>
                  <a:lnTo>
                    <a:pt x="8670959" y="2958965"/>
                  </a:lnTo>
                  <a:lnTo>
                    <a:pt x="0" y="2958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396766" y="896531"/>
              <a:ext cx="7746047" cy="1061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65"/>
                </a:lnSpc>
              </a:pPr>
              <a:r>
                <a:rPr lang="en-US" sz="4761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Circuit Overview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2257" y="2013425"/>
            <a:ext cx="3766137" cy="3934644"/>
          </a:xfrm>
          <a:custGeom>
            <a:avLst/>
            <a:gdLst/>
            <a:ahLst/>
            <a:cxnLst/>
            <a:rect l="l" t="t" r="r" b="b"/>
            <a:pathLst>
              <a:path w="3766137" h="3934644">
                <a:moveTo>
                  <a:pt x="0" y="0"/>
                </a:moveTo>
                <a:lnTo>
                  <a:pt x="3766137" y="0"/>
                </a:lnTo>
                <a:lnTo>
                  <a:pt x="3766137" y="3934643"/>
                </a:lnTo>
                <a:lnTo>
                  <a:pt x="0" y="3934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2257" y="6226675"/>
            <a:ext cx="3766137" cy="3445317"/>
          </a:xfrm>
          <a:custGeom>
            <a:avLst/>
            <a:gdLst/>
            <a:ahLst/>
            <a:cxnLst/>
            <a:rect l="l" t="t" r="r" b="b"/>
            <a:pathLst>
              <a:path w="3766137" h="3445317">
                <a:moveTo>
                  <a:pt x="0" y="0"/>
                </a:moveTo>
                <a:lnTo>
                  <a:pt x="3766137" y="0"/>
                </a:lnTo>
                <a:lnTo>
                  <a:pt x="3766137" y="3445317"/>
                </a:lnTo>
                <a:lnTo>
                  <a:pt x="0" y="3445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766" b="-4766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297574" y="-484405"/>
            <a:ext cx="6503219" cy="2219224"/>
            <a:chOff x="0" y="0"/>
            <a:chExt cx="8670959" cy="29589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670959" cy="2958965"/>
            </a:xfrm>
            <a:custGeom>
              <a:avLst/>
              <a:gdLst/>
              <a:ahLst/>
              <a:cxnLst/>
              <a:rect l="l" t="t" r="r" b="b"/>
              <a:pathLst>
                <a:path w="8670959" h="2958965">
                  <a:moveTo>
                    <a:pt x="0" y="0"/>
                  </a:moveTo>
                  <a:lnTo>
                    <a:pt x="8670959" y="0"/>
                  </a:lnTo>
                  <a:lnTo>
                    <a:pt x="8670959" y="2958965"/>
                  </a:lnTo>
                  <a:lnTo>
                    <a:pt x="0" y="2958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396766" y="896531"/>
              <a:ext cx="7746047" cy="1061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65"/>
                </a:lnSpc>
              </a:pPr>
              <a:r>
                <a:rPr lang="en-US" sz="4761" b="1">
                  <a:solidFill>
                    <a:srgbClr val="0E86D4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Circuit Overview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959023" y="2619157"/>
            <a:ext cx="11260514" cy="2427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90"/>
              </a:lnSpc>
            </a:pPr>
            <a:r>
              <a:rPr lang="en-US" sz="3219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Buzzer Circuit</a:t>
            </a:r>
          </a:p>
          <a:p>
            <a:pPr marL="651985" lvl="1" indent="-325992" algn="l">
              <a:lnSpc>
                <a:spcPts val="6462"/>
              </a:lnSpc>
              <a:buFont typeface="Arial"/>
              <a:buChar char="•"/>
            </a:pPr>
            <a:r>
              <a:rPr lang="en-US" sz="3019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Automatic Trigger based on acquired temperature and pressure sensor.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43458" y="6979476"/>
            <a:ext cx="11260514" cy="1644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90"/>
              </a:lnSpc>
            </a:pPr>
            <a:r>
              <a:rPr lang="en-US" sz="3219" b="1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SCOM Mechanism</a:t>
            </a:r>
          </a:p>
          <a:p>
            <a:pPr marL="695163" lvl="1" indent="-347582" algn="l">
              <a:lnSpc>
                <a:spcPts val="6890"/>
              </a:lnSpc>
              <a:buFont typeface="Arial"/>
              <a:buChar char="•"/>
            </a:pPr>
            <a:r>
              <a:rPr lang="en-US" sz="3219" b="1">
                <a:solidFill>
                  <a:srgbClr val="055C9D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Data transmission to Mobile Serial Port.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4301528" y="5047061"/>
            <a:ext cx="4015047" cy="5268514"/>
          </a:xfrm>
          <a:custGeom>
            <a:avLst/>
            <a:gdLst/>
            <a:ahLst/>
            <a:cxnLst/>
            <a:rect l="l" t="t" r="r" b="b"/>
            <a:pathLst>
              <a:path w="4015047" h="5268514">
                <a:moveTo>
                  <a:pt x="4015047" y="0"/>
                </a:moveTo>
                <a:lnTo>
                  <a:pt x="0" y="0"/>
                </a:lnTo>
                <a:lnTo>
                  <a:pt x="0" y="5268514"/>
                </a:lnTo>
                <a:lnTo>
                  <a:pt x="4015047" y="5268514"/>
                </a:lnTo>
                <a:lnTo>
                  <a:pt x="401504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6003972" y="249545"/>
            <a:ext cx="1885950" cy="1409700"/>
          </a:xfrm>
          <a:custGeom>
            <a:avLst/>
            <a:gdLst/>
            <a:ahLst/>
            <a:cxnLst/>
            <a:rect l="l" t="t" r="r" b="b"/>
            <a:pathLst>
              <a:path w="1885950" h="1409700">
                <a:moveTo>
                  <a:pt x="0" y="0"/>
                </a:moveTo>
                <a:lnTo>
                  <a:pt x="1885950" y="0"/>
                </a:lnTo>
                <a:lnTo>
                  <a:pt x="188595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444</Words>
  <Application>Microsoft Office PowerPoint</Application>
  <PresentationFormat>Custom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Neue Machina Ultra-Bold</vt:lpstr>
      <vt:lpstr>Atkinson Hyperlegible Bold</vt:lpstr>
      <vt:lpstr>Neue Machina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Design</dc:title>
  <cp:lastModifiedBy>Pushkar Nashikkar</cp:lastModifiedBy>
  <cp:revision>2</cp:revision>
  <dcterms:created xsi:type="dcterms:W3CDTF">2006-08-16T00:00:00Z</dcterms:created>
  <dcterms:modified xsi:type="dcterms:W3CDTF">2024-11-09T02:52:31Z</dcterms:modified>
  <dc:identifier>DAGViXSpt90</dc:identifier>
</cp:coreProperties>
</file>