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6" r:id="rId2"/>
    <p:sldId id="277" r:id="rId3"/>
    <p:sldId id="310" r:id="rId4"/>
    <p:sldId id="315" r:id="rId5"/>
    <p:sldId id="283" r:id="rId6"/>
    <p:sldId id="314" r:id="rId7"/>
    <p:sldId id="296" r:id="rId8"/>
    <p:sldId id="301" r:id="rId9"/>
    <p:sldId id="292" r:id="rId10"/>
    <p:sldId id="299" r:id="rId11"/>
    <p:sldId id="316" r:id="rId12"/>
    <p:sldId id="288" r:id="rId13"/>
    <p:sldId id="300" r:id="rId14"/>
    <p:sldId id="302" r:id="rId15"/>
    <p:sldId id="293" r:id="rId16"/>
    <p:sldId id="317" r:id="rId17"/>
    <p:sldId id="289" r:id="rId18"/>
    <p:sldId id="318" r:id="rId19"/>
    <p:sldId id="290" r:id="rId20"/>
    <p:sldId id="278" r:id="rId21"/>
    <p:sldId id="294" r:id="rId22"/>
    <p:sldId id="319" r:id="rId23"/>
    <p:sldId id="291" r:id="rId24"/>
    <p:sldId id="311" r:id="rId25"/>
    <p:sldId id="312" r:id="rId26"/>
    <p:sldId id="279" r:id="rId27"/>
    <p:sldId id="303" r:id="rId28"/>
    <p:sldId id="306" r:id="rId29"/>
    <p:sldId id="30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555"/>
    <a:srgbClr val="D9D9D9"/>
    <a:srgbClr val="7F7F7F"/>
    <a:srgbClr val="ED7D31"/>
    <a:srgbClr val="70AD47"/>
    <a:srgbClr val="ED7E1C"/>
    <a:srgbClr val="E1F4FF"/>
    <a:srgbClr val="F0F3F7"/>
    <a:srgbClr val="F3F7F8"/>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52" autoAdjust="0"/>
    <p:restoredTop sz="94660"/>
  </p:normalViewPr>
  <p:slideViewPr>
    <p:cSldViewPr snapToGrid="0">
      <p:cViewPr varScale="1">
        <p:scale>
          <a:sx n="105" d="100"/>
          <a:sy n="105" d="100"/>
        </p:scale>
        <p:origin x="13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7F7FB-27F4-4113-BEB4-25FA29F4B529}" type="datetimeFigureOut">
              <a:rPr lang="en-US" smtClean="0"/>
              <a:t>11/11/2020</a:t>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81702-54F8-4276-B702-CEC62803ABA7}" type="slidenum">
              <a:rPr lang="en-US" smtClean="0"/>
              <a:t>‹#›</a:t>
            </a:fld>
            <a:endParaRPr lang="en-US"/>
          </a:p>
        </p:txBody>
      </p:sp>
    </p:spTree>
    <p:extLst>
      <p:ext uri="{BB962C8B-B14F-4D97-AF65-F5344CB8AC3E}">
        <p14:creationId xmlns:p14="http://schemas.microsoft.com/office/powerpoint/2010/main" val="37505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20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1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525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414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32FE61-2C24-44ED-AC1C-C1349A4E7689}"/>
              </a:ext>
            </a:extLst>
          </p:cNvPr>
          <p:cNvSpPr>
            <a:spLocks noGrp="1"/>
          </p:cNvSpPr>
          <p:nvPr>
            <p:ph type="ctrTitle"/>
          </p:nvPr>
        </p:nvSpPr>
        <p:spPr>
          <a:xfrm>
            <a:off x="1143000" y="1122363"/>
            <a:ext cx="6858000" cy="2387600"/>
          </a:xfrm>
        </p:spPr>
        <p:txBody>
          <a:bodyPr anchor="b"/>
          <a:lstStyle>
            <a:lvl1pPr algn="ctr">
              <a:defRPr sz="45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68951C80-B369-4DAD-BE3B-6536ADEF164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631B793E-24A5-44B3-9065-63F4C27754C0}"/>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7377148A-F0D0-495A-8FF4-054128FD6678}"/>
              </a:ext>
            </a:extLst>
          </p:cNvPr>
          <p:cNvSpPr>
            <a:spLocks noGrp="1"/>
          </p:cNvSpPr>
          <p:nvPr>
            <p:ph type="ftr" sz="quarter" idx="11"/>
          </p:nvPr>
        </p:nvSpPr>
        <p:spPr/>
        <p:txBody>
          <a:bodyPr/>
          <a:lstStyle/>
          <a:p>
            <a:endParaRPr lang="en-US" altLang="en-US"/>
          </a:p>
        </p:txBody>
      </p:sp>
      <p:sp>
        <p:nvSpPr>
          <p:cNvPr id="6" name="Chỗ dành sẵn cho Số hiệu Bản chiếu 5">
            <a:extLst>
              <a:ext uri="{FF2B5EF4-FFF2-40B4-BE49-F238E27FC236}">
                <a16:creationId xmlns:a16="http://schemas.microsoft.com/office/drawing/2014/main" id="{CC3BE082-5EFF-4F53-A907-62884DAC803F}"/>
              </a:ext>
            </a:extLst>
          </p:cNvPr>
          <p:cNvSpPr>
            <a:spLocks noGrp="1"/>
          </p:cNvSpPr>
          <p:nvPr>
            <p:ph type="sldNum" sz="quarter" idx="12"/>
          </p:nvPr>
        </p:nvSpPr>
        <p:spPr/>
        <p:txBody>
          <a:bodyPr/>
          <a:lstStyle/>
          <a:p>
            <a:fld id="{EA523788-2F37-49B8-B4E2-16DA85190C5A}" type="slidenum">
              <a:rPr lang="en-US" altLang="en-US" smtClean="0"/>
              <a:pPr/>
              <a:t>‹#›</a:t>
            </a:fld>
            <a:endParaRPr lang="en-US" altLang="en-US"/>
          </a:p>
        </p:txBody>
      </p:sp>
    </p:spTree>
    <p:extLst>
      <p:ext uri="{BB962C8B-B14F-4D97-AF65-F5344CB8AC3E}">
        <p14:creationId xmlns:p14="http://schemas.microsoft.com/office/powerpoint/2010/main" val="165734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04686A-73BE-4068-9CF4-326FD9918A73}"/>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54E773D-FFAF-4B86-8697-858FF89223C8}"/>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8BBC5F8-39BE-499B-AB38-9320BE7E9B06}"/>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AD93D441-95B4-4B08-ACB4-9E7C859D746C}"/>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E672AB63-9D87-4B97-8DF2-98E0B6A1F270}"/>
              </a:ext>
            </a:extLst>
          </p:cNvPr>
          <p:cNvSpPr>
            <a:spLocks noGrp="1"/>
          </p:cNvSpPr>
          <p:nvPr>
            <p:ph type="sldNum" sz="quarter" idx="12"/>
          </p:nvPr>
        </p:nvSpPr>
        <p:spPr/>
        <p:txBody>
          <a:bodyPr/>
          <a:lstStyle/>
          <a:p>
            <a:fld id="{A5BCDEED-7E72-4C5C-8FCA-3B9ADB56F133}" type="slidenum">
              <a:rPr lang="en-US" altLang="en-US" smtClean="0"/>
              <a:pPr/>
              <a:t>‹#›</a:t>
            </a:fld>
            <a:endParaRPr lang="en-US" altLang="en-US"/>
          </a:p>
        </p:txBody>
      </p:sp>
    </p:spTree>
    <p:extLst>
      <p:ext uri="{BB962C8B-B14F-4D97-AF65-F5344CB8AC3E}">
        <p14:creationId xmlns:p14="http://schemas.microsoft.com/office/powerpoint/2010/main" val="46906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E8CDA21-E1C9-4223-A619-70DC05F9FEF4}"/>
              </a:ext>
            </a:extLst>
          </p:cNvPr>
          <p:cNvSpPr>
            <a:spLocks noGrp="1"/>
          </p:cNvSpPr>
          <p:nvPr>
            <p:ph type="title" orient="vert"/>
          </p:nvPr>
        </p:nvSpPr>
        <p:spPr>
          <a:xfrm>
            <a:off x="6543675" y="365125"/>
            <a:ext cx="1971675"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A69234AB-80F4-454A-9B9D-FA7EFF6F854D}"/>
              </a:ext>
            </a:extLst>
          </p:cNvPr>
          <p:cNvSpPr>
            <a:spLocks noGrp="1"/>
          </p:cNvSpPr>
          <p:nvPr>
            <p:ph type="body" orient="vert" idx="1"/>
          </p:nvPr>
        </p:nvSpPr>
        <p:spPr>
          <a:xfrm>
            <a:off x="628650" y="365125"/>
            <a:ext cx="5800725"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39F315D-25C9-4CBA-846E-C689B8EA50D5}"/>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38F6263D-7907-4F94-B983-8A7B77ADE20D}"/>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244EC7A7-5305-427B-A093-A74CBBB4C908}"/>
              </a:ext>
            </a:extLst>
          </p:cNvPr>
          <p:cNvSpPr>
            <a:spLocks noGrp="1"/>
          </p:cNvSpPr>
          <p:nvPr>
            <p:ph type="sldNum" sz="quarter" idx="12"/>
          </p:nvPr>
        </p:nvSpPr>
        <p:spPr/>
        <p:txBody>
          <a:bodyPr/>
          <a:lstStyle/>
          <a:p>
            <a:fld id="{D5A696D8-4BBD-4AFA-B641-8C1F379471DB}" type="slidenum">
              <a:rPr lang="en-US" altLang="en-US" smtClean="0"/>
              <a:pPr/>
              <a:t>‹#›</a:t>
            </a:fld>
            <a:endParaRPr lang="en-US" altLang="en-US"/>
          </a:p>
        </p:txBody>
      </p:sp>
    </p:spTree>
    <p:extLst>
      <p:ext uri="{BB962C8B-B14F-4D97-AF65-F5344CB8AC3E}">
        <p14:creationId xmlns:p14="http://schemas.microsoft.com/office/powerpoint/2010/main" val="373834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 12">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72390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a:p>
        </p:txBody>
      </p:sp>
      <p:sp>
        <p:nvSpPr>
          <p:cNvPr id="12" name="Picture Placeholder 11"/>
          <p:cNvSpPr>
            <a:spLocks noGrp="1"/>
          </p:cNvSpPr>
          <p:nvPr>
            <p:ph type="pic" sz="quarter" idx="12"/>
          </p:nvPr>
        </p:nvSpPr>
        <p:spPr>
          <a:xfrm>
            <a:off x="51816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a:p>
        </p:txBody>
      </p:sp>
      <p:sp>
        <p:nvSpPr>
          <p:cNvPr id="10" name="Picture Placeholder 9"/>
          <p:cNvSpPr>
            <a:spLocks noGrp="1"/>
          </p:cNvSpPr>
          <p:nvPr>
            <p:ph type="pic" sz="quarter" idx="11"/>
          </p:nvPr>
        </p:nvSpPr>
        <p:spPr>
          <a:xfrm>
            <a:off x="31242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a:p>
        </p:txBody>
      </p:sp>
      <p:sp>
        <p:nvSpPr>
          <p:cNvPr id="8" name="Picture Placeholder 7"/>
          <p:cNvSpPr>
            <a:spLocks noGrp="1"/>
          </p:cNvSpPr>
          <p:nvPr>
            <p:ph type="pic" sz="quarter" idx="10"/>
          </p:nvPr>
        </p:nvSpPr>
        <p:spPr>
          <a:xfrm>
            <a:off x="1066800" y="2616200"/>
            <a:ext cx="1143000" cy="1524000"/>
          </a:xfrm>
          <a:custGeom>
            <a:avLst/>
            <a:gdLst/>
            <a:ahLst/>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p:spPr>
        <p:txBody>
          <a:bodyPr/>
          <a:lstStyle>
            <a:lvl1pPr>
              <a:defRPr sz="1600"/>
            </a:lvl1pPr>
          </a:lstStyle>
          <a:p>
            <a:endParaRPr lang="en-US"/>
          </a:p>
        </p:txBody>
      </p:sp>
    </p:spTree>
    <p:extLst>
      <p:ext uri="{BB962C8B-B14F-4D97-AF65-F5344CB8AC3E}">
        <p14:creationId xmlns:p14="http://schemas.microsoft.com/office/powerpoint/2010/main" val="74618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11111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8400" y="2350967"/>
            <a:ext cx="5947200" cy="15464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4800"/>
              <a:buNone/>
              <a:defRPr sz="4800" b="1">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grpSp>
        <p:nvGrpSpPr>
          <p:cNvPr id="10" name="Google Shape;10;p2"/>
          <p:cNvGrpSpPr/>
          <p:nvPr/>
        </p:nvGrpSpPr>
        <p:grpSpPr>
          <a:xfrm>
            <a:off x="3239979" y="-15"/>
            <a:ext cx="2664079" cy="1769307"/>
            <a:chOff x="3578850" y="-50"/>
            <a:chExt cx="1816500" cy="904800"/>
          </a:xfrm>
        </p:grpSpPr>
        <p:sp>
          <p:nvSpPr>
            <p:cNvPr id="11" name="Google Shape;11;p2"/>
            <p:cNvSpPr/>
            <p:nvPr/>
          </p:nvSpPr>
          <p:spPr>
            <a:xfrm rot="10800000">
              <a:off x="3578850" y="-50"/>
              <a:ext cx="1816500" cy="904800"/>
            </a:xfrm>
            <a:prstGeom prst="triangle">
              <a:avLst>
                <a:gd name="adj" fmla="val 50000"/>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rot="10800000">
              <a:off x="4487250" y="-50"/>
              <a:ext cx="908100" cy="904800"/>
            </a:xfrm>
            <a:prstGeom prst="triangle">
              <a:avLst>
                <a:gd name="adj" fmla="val 10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78889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094203-8DBF-45ED-AC43-7E078F438910}"/>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C1DC4F5B-D11E-4C26-99F6-F9CED7095CAA}"/>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0B8ADC1-2789-4453-B58F-273D0A8A7FCD}"/>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EA417484-04B2-4EC3-B4EE-9CD2B45DE0EA}"/>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9B39089E-B1CD-4C39-8D4C-8E46D3D5385A}"/>
              </a:ext>
            </a:extLst>
          </p:cNvPr>
          <p:cNvSpPr>
            <a:spLocks noGrp="1"/>
          </p:cNvSpPr>
          <p:nvPr>
            <p:ph type="sldNum" sz="quarter" idx="12"/>
          </p:nvPr>
        </p:nvSpPr>
        <p:spPr/>
        <p:txBody>
          <a:bodyPr/>
          <a:lstStyle/>
          <a:p>
            <a:fld id="{FEB58780-488D-4EF7-B48E-75F1BB016843}" type="slidenum">
              <a:rPr lang="en-US" altLang="en-US" smtClean="0"/>
              <a:pPr/>
              <a:t>‹#›</a:t>
            </a:fld>
            <a:endParaRPr lang="en-US" altLang="en-US"/>
          </a:p>
        </p:txBody>
      </p:sp>
    </p:spTree>
    <p:extLst>
      <p:ext uri="{BB962C8B-B14F-4D97-AF65-F5344CB8AC3E}">
        <p14:creationId xmlns:p14="http://schemas.microsoft.com/office/powerpoint/2010/main" val="78870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D68D5F6-279E-4E4E-84DB-3F344B694B65}"/>
              </a:ext>
            </a:extLst>
          </p:cNvPr>
          <p:cNvSpPr>
            <a:spLocks noGrp="1"/>
          </p:cNvSpPr>
          <p:nvPr>
            <p:ph type="title"/>
          </p:nvPr>
        </p:nvSpPr>
        <p:spPr>
          <a:xfrm>
            <a:off x="623888" y="1709739"/>
            <a:ext cx="7886700" cy="2852737"/>
          </a:xfrm>
        </p:spPr>
        <p:txBody>
          <a:bodyPr anchor="b"/>
          <a:lstStyle>
            <a:lvl1pPr>
              <a:defRPr sz="45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BAAAF2F-22D7-442B-8148-6DD68856071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A1083CF-0F03-403F-95E6-147EB8FF57B9}"/>
              </a:ext>
            </a:extLst>
          </p:cNvPr>
          <p:cNvSpPr>
            <a:spLocks noGrp="1"/>
          </p:cNvSpPr>
          <p:nvPr>
            <p:ph type="dt" sz="half" idx="10"/>
          </p:nvPr>
        </p:nvSpPr>
        <p:spPr/>
        <p:txBody>
          <a:bodyPr/>
          <a:lstStyle/>
          <a:p>
            <a:endParaRPr lang="en-US" altLang="en-US"/>
          </a:p>
        </p:txBody>
      </p:sp>
      <p:sp>
        <p:nvSpPr>
          <p:cNvPr id="5" name="Chỗ dành sẵn cho Chân trang 4">
            <a:extLst>
              <a:ext uri="{FF2B5EF4-FFF2-40B4-BE49-F238E27FC236}">
                <a16:creationId xmlns:a16="http://schemas.microsoft.com/office/drawing/2014/main" id="{406EF149-27DB-42E1-992B-091CFECD2F8C}"/>
              </a:ext>
            </a:extLst>
          </p:cNvPr>
          <p:cNvSpPr>
            <a:spLocks noGrp="1"/>
          </p:cNvSpPr>
          <p:nvPr>
            <p:ph type="ftr" sz="quarter" idx="11"/>
          </p:nvPr>
        </p:nvSpPr>
        <p:spPr/>
        <p:txBody>
          <a:bodyPr/>
          <a:lstStyle/>
          <a:p>
            <a:r>
              <a:rPr lang="en-US" altLang="en-US"/>
              <a:t>Company Logo</a:t>
            </a:r>
          </a:p>
        </p:txBody>
      </p:sp>
      <p:sp>
        <p:nvSpPr>
          <p:cNvPr id="6" name="Chỗ dành sẵn cho Số hiệu Bản chiếu 5">
            <a:extLst>
              <a:ext uri="{FF2B5EF4-FFF2-40B4-BE49-F238E27FC236}">
                <a16:creationId xmlns:a16="http://schemas.microsoft.com/office/drawing/2014/main" id="{B3039FF9-1288-44B4-9E37-315EFE8D7A1C}"/>
              </a:ext>
            </a:extLst>
          </p:cNvPr>
          <p:cNvSpPr>
            <a:spLocks noGrp="1"/>
          </p:cNvSpPr>
          <p:nvPr>
            <p:ph type="sldNum" sz="quarter" idx="12"/>
          </p:nvPr>
        </p:nvSpPr>
        <p:spPr/>
        <p:txBody>
          <a:bodyPr/>
          <a:lstStyle/>
          <a:p>
            <a:fld id="{67D9F6B1-341E-4853-9821-B61138C8759E}" type="slidenum">
              <a:rPr lang="en-US" altLang="en-US" smtClean="0"/>
              <a:pPr/>
              <a:t>‹#›</a:t>
            </a:fld>
            <a:endParaRPr lang="en-US" altLang="en-US"/>
          </a:p>
        </p:txBody>
      </p:sp>
    </p:spTree>
    <p:extLst>
      <p:ext uri="{BB962C8B-B14F-4D97-AF65-F5344CB8AC3E}">
        <p14:creationId xmlns:p14="http://schemas.microsoft.com/office/powerpoint/2010/main" val="45622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452CA7-3EBB-41F8-A84E-9AE4F0438D13}"/>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02086CC-D1B0-44B9-9DF8-DCB79108C598}"/>
              </a:ext>
            </a:extLst>
          </p:cNvPr>
          <p:cNvSpPr>
            <a:spLocks noGrp="1"/>
          </p:cNvSpPr>
          <p:nvPr>
            <p:ph sz="half" idx="1"/>
          </p:nvPr>
        </p:nvSpPr>
        <p:spPr>
          <a:xfrm>
            <a:off x="628650" y="1825625"/>
            <a:ext cx="38862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61D7EA88-8A3A-457E-8E32-FDF65CECD8D7}"/>
              </a:ext>
            </a:extLst>
          </p:cNvPr>
          <p:cNvSpPr>
            <a:spLocks noGrp="1"/>
          </p:cNvSpPr>
          <p:nvPr>
            <p:ph sz="half" idx="2"/>
          </p:nvPr>
        </p:nvSpPr>
        <p:spPr>
          <a:xfrm>
            <a:off x="4629150" y="1825625"/>
            <a:ext cx="38862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0FB36A7-9D13-4ED6-8DD1-FA918E95E522}"/>
              </a:ext>
            </a:extLst>
          </p:cNvPr>
          <p:cNvSpPr>
            <a:spLocks noGrp="1"/>
          </p:cNvSpPr>
          <p:nvPr>
            <p:ph type="dt" sz="half" idx="10"/>
          </p:nvPr>
        </p:nvSpPr>
        <p:spPr/>
        <p:txBody>
          <a:bodyPr/>
          <a:lstStyle/>
          <a:p>
            <a:endParaRPr lang="en-US" altLang="en-US"/>
          </a:p>
        </p:txBody>
      </p:sp>
      <p:sp>
        <p:nvSpPr>
          <p:cNvPr id="6" name="Chỗ dành sẵn cho Chân trang 5">
            <a:extLst>
              <a:ext uri="{FF2B5EF4-FFF2-40B4-BE49-F238E27FC236}">
                <a16:creationId xmlns:a16="http://schemas.microsoft.com/office/drawing/2014/main" id="{FFE503A0-CF61-40AB-AADB-88EBC12A8074}"/>
              </a:ext>
            </a:extLst>
          </p:cNvPr>
          <p:cNvSpPr>
            <a:spLocks noGrp="1"/>
          </p:cNvSpPr>
          <p:nvPr>
            <p:ph type="ftr" sz="quarter" idx="11"/>
          </p:nvPr>
        </p:nvSpPr>
        <p:spPr/>
        <p:txBody>
          <a:bodyPr/>
          <a:lstStyle/>
          <a:p>
            <a:r>
              <a:rPr lang="en-US" altLang="en-US"/>
              <a:t>Company Logo</a:t>
            </a:r>
          </a:p>
        </p:txBody>
      </p:sp>
      <p:sp>
        <p:nvSpPr>
          <p:cNvPr id="7" name="Chỗ dành sẵn cho Số hiệu Bản chiếu 6">
            <a:extLst>
              <a:ext uri="{FF2B5EF4-FFF2-40B4-BE49-F238E27FC236}">
                <a16:creationId xmlns:a16="http://schemas.microsoft.com/office/drawing/2014/main" id="{D5BA6996-17A6-41E0-95B2-BB8C9904E09F}"/>
              </a:ext>
            </a:extLst>
          </p:cNvPr>
          <p:cNvSpPr>
            <a:spLocks noGrp="1"/>
          </p:cNvSpPr>
          <p:nvPr>
            <p:ph type="sldNum" sz="quarter" idx="12"/>
          </p:nvPr>
        </p:nvSpPr>
        <p:spPr/>
        <p:txBody>
          <a:bodyPr/>
          <a:lstStyle/>
          <a:p>
            <a:fld id="{FD81430B-AC6B-42F0-9A40-3A95CD902E75}" type="slidenum">
              <a:rPr lang="en-US" altLang="en-US" smtClean="0"/>
              <a:pPr/>
              <a:t>‹#›</a:t>
            </a:fld>
            <a:endParaRPr lang="en-US" altLang="en-US"/>
          </a:p>
        </p:txBody>
      </p:sp>
    </p:spTree>
    <p:extLst>
      <p:ext uri="{BB962C8B-B14F-4D97-AF65-F5344CB8AC3E}">
        <p14:creationId xmlns:p14="http://schemas.microsoft.com/office/powerpoint/2010/main" val="275699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433492-60E5-466A-B547-219CE777EC9A}"/>
              </a:ext>
            </a:extLst>
          </p:cNvPr>
          <p:cNvSpPr>
            <a:spLocks noGrp="1"/>
          </p:cNvSpPr>
          <p:nvPr>
            <p:ph type="title"/>
          </p:nvPr>
        </p:nvSpPr>
        <p:spPr>
          <a:xfrm>
            <a:off x="629841" y="365126"/>
            <a:ext cx="78867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465D362-3853-462A-9AFC-5A362A85D5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7E3EE010-4EAA-403A-B886-143B9C432BCA}"/>
              </a:ext>
            </a:extLst>
          </p:cNvPr>
          <p:cNvSpPr>
            <a:spLocks noGrp="1"/>
          </p:cNvSpPr>
          <p:nvPr>
            <p:ph sz="half" idx="2"/>
          </p:nvPr>
        </p:nvSpPr>
        <p:spPr>
          <a:xfrm>
            <a:off x="629842" y="2505075"/>
            <a:ext cx="3868340"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879462CB-8688-4FEF-8688-6D8BAFDD946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397AA78-4CC8-47F4-8F6F-2D7A16C9D7DD}"/>
              </a:ext>
            </a:extLst>
          </p:cNvPr>
          <p:cNvSpPr>
            <a:spLocks noGrp="1"/>
          </p:cNvSpPr>
          <p:nvPr>
            <p:ph sz="quarter" idx="4"/>
          </p:nvPr>
        </p:nvSpPr>
        <p:spPr>
          <a:xfrm>
            <a:off x="4629150" y="2505075"/>
            <a:ext cx="3887391"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C56F4487-74CB-45CE-B099-4E73B8D34C5D}"/>
              </a:ext>
            </a:extLst>
          </p:cNvPr>
          <p:cNvSpPr>
            <a:spLocks noGrp="1"/>
          </p:cNvSpPr>
          <p:nvPr>
            <p:ph type="dt" sz="half" idx="10"/>
          </p:nvPr>
        </p:nvSpPr>
        <p:spPr/>
        <p:txBody>
          <a:bodyPr/>
          <a:lstStyle/>
          <a:p>
            <a:endParaRPr lang="en-US" altLang="en-US"/>
          </a:p>
        </p:txBody>
      </p:sp>
      <p:sp>
        <p:nvSpPr>
          <p:cNvPr id="8" name="Chỗ dành sẵn cho Chân trang 7">
            <a:extLst>
              <a:ext uri="{FF2B5EF4-FFF2-40B4-BE49-F238E27FC236}">
                <a16:creationId xmlns:a16="http://schemas.microsoft.com/office/drawing/2014/main" id="{E9F332DE-55F1-41A9-82A7-F310B0B95E15}"/>
              </a:ext>
            </a:extLst>
          </p:cNvPr>
          <p:cNvSpPr>
            <a:spLocks noGrp="1"/>
          </p:cNvSpPr>
          <p:nvPr>
            <p:ph type="ftr" sz="quarter" idx="11"/>
          </p:nvPr>
        </p:nvSpPr>
        <p:spPr/>
        <p:txBody>
          <a:bodyPr/>
          <a:lstStyle/>
          <a:p>
            <a:r>
              <a:rPr lang="en-US" altLang="en-US"/>
              <a:t>Company Logo</a:t>
            </a:r>
          </a:p>
        </p:txBody>
      </p:sp>
      <p:sp>
        <p:nvSpPr>
          <p:cNvPr id="9" name="Chỗ dành sẵn cho Số hiệu Bản chiếu 8">
            <a:extLst>
              <a:ext uri="{FF2B5EF4-FFF2-40B4-BE49-F238E27FC236}">
                <a16:creationId xmlns:a16="http://schemas.microsoft.com/office/drawing/2014/main" id="{0D82CE31-74B3-4CA2-8BA7-6F852FD2348F}"/>
              </a:ext>
            </a:extLst>
          </p:cNvPr>
          <p:cNvSpPr>
            <a:spLocks noGrp="1"/>
          </p:cNvSpPr>
          <p:nvPr>
            <p:ph type="sldNum" sz="quarter" idx="12"/>
          </p:nvPr>
        </p:nvSpPr>
        <p:spPr/>
        <p:txBody>
          <a:bodyPr/>
          <a:lstStyle/>
          <a:p>
            <a:fld id="{2AF4FDF7-97BC-42B7-A853-1427913C4A6E}" type="slidenum">
              <a:rPr lang="en-US" altLang="en-US" smtClean="0"/>
              <a:pPr/>
              <a:t>‹#›</a:t>
            </a:fld>
            <a:endParaRPr lang="en-US" altLang="en-US"/>
          </a:p>
        </p:txBody>
      </p:sp>
    </p:spTree>
    <p:extLst>
      <p:ext uri="{BB962C8B-B14F-4D97-AF65-F5344CB8AC3E}">
        <p14:creationId xmlns:p14="http://schemas.microsoft.com/office/powerpoint/2010/main" val="401019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4D29A1-6CD9-4584-97CE-B742CCCDD3AB}"/>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0041618E-D5A8-4DE9-B79E-ADD731C07EC2}"/>
              </a:ext>
            </a:extLst>
          </p:cNvPr>
          <p:cNvSpPr>
            <a:spLocks noGrp="1"/>
          </p:cNvSpPr>
          <p:nvPr>
            <p:ph type="dt" sz="half" idx="10"/>
          </p:nvPr>
        </p:nvSpPr>
        <p:spPr/>
        <p:txBody>
          <a:bodyPr/>
          <a:lstStyle/>
          <a:p>
            <a:endParaRPr lang="en-US" altLang="en-US"/>
          </a:p>
        </p:txBody>
      </p:sp>
      <p:sp>
        <p:nvSpPr>
          <p:cNvPr id="4" name="Chỗ dành sẵn cho Chân trang 3">
            <a:extLst>
              <a:ext uri="{FF2B5EF4-FFF2-40B4-BE49-F238E27FC236}">
                <a16:creationId xmlns:a16="http://schemas.microsoft.com/office/drawing/2014/main" id="{1AD00FC6-955B-41AA-A91F-87E48F77F687}"/>
              </a:ext>
            </a:extLst>
          </p:cNvPr>
          <p:cNvSpPr>
            <a:spLocks noGrp="1"/>
          </p:cNvSpPr>
          <p:nvPr>
            <p:ph type="ftr" sz="quarter" idx="11"/>
          </p:nvPr>
        </p:nvSpPr>
        <p:spPr/>
        <p:txBody>
          <a:bodyPr/>
          <a:lstStyle/>
          <a:p>
            <a:r>
              <a:rPr lang="en-US" altLang="en-US"/>
              <a:t>Company Logo</a:t>
            </a:r>
          </a:p>
        </p:txBody>
      </p:sp>
      <p:sp>
        <p:nvSpPr>
          <p:cNvPr id="5" name="Chỗ dành sẵn cho Số hiệu Bản chiếu 4">
            <a:extLst>
              <a:ext uri="{FF2B5EF4-FFF2-40B4-BE49-F238E27FC236}">
                <a16:creationId xmlns:a16="http://schemas.microsoft.com/office/drawing/2014/main" id="{00A95027-9936-4DC3-9918-FD8974B654CE}"/>
              </a:ext>
            </a:extLst>
          </p:cNvPr>
          <p:cNvSpPr>
            <a:spLocks noGrp="1"/>
          </p:cNvSpPr>
          <p:nvPr>
            <p:ph type="sldNum" sz="quarter" idx="12"/>
          </p:nvPr>
        </p:nvSpPr>
        <p:spPr/>
        <p:txBody>
          <a:bodyPr/>
          <a:lstStyle/>
          <a:p>
            <a:fld id="{B5D849B4-29C3-41C0-8181-4688AE5507FB}" type="slidenum">
              <a:rPr lang="en-US" altLang="en-US" smtClean="0"/>
              <a:pPr/>
              <a:t>‹#›</a:t>
            </a:fld>
            <a:endParaRPr lang="en-US" altLang="en-US"/>
          </a:p>
        </p:txBody>
      </p:sp>
    </p:spTree>
    <p:extLst>
      <p:ext uri="{BB962C8B-B14F-4D97-AF65-F5344CB8AC3E}">
        <p14:creationId xmlns:p14="http://schemas.microsoft.com/office/powerpoint/2010/main" val="281986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790FB3C-377E-4F5D-A6F8-31596341BC60}"/>
              </a:ext>
            </a:extLst>
          </p:cNvPr>
          <p:cNvSpPr>
            <a:spLocks noGrp="1"/>
          </p:cNvSpPr>
          <p:nvPr>
            <p:ph type="dt" sz="half" idx="10"/>
          </p:nvPr>
        </p:nvSpPr>
        <p:spPr/>
        <p:txBody>
          <a:bodyPr/>
          <a:lstStyle/>
          <a:p>
            <a:endParaRPr lang="en-US" altLang="en-US"/>
          </a:p>
        </p:txBody>
      </p:sp>
      <p:sp>
        <p:nvSpPr>
          <p:cNvPr id="3" name="Chỗ dành sẵn cho Chân trang 2">
            <a:extLst>
              <a:ext uri="{FF2B5EF4-FFF2-40B4-BE49-F238E27FC236}">
                <a16:creationId xmlns:a16="http://schemas.microsoft.com/office/drawing/2014/main" id="{A74179D3-9793-45F8-9DC7-E080E5F7146E}"/>
              </a:ext>
            </a:extLst>
          </p:cNvPr>
          <p:cNvSpPr>
            <a:spLocks noGrp="1"/>
          </p:cNvSpPr>
          <p:nvPr>
            <p:ph type="ftr" sz="quarter" idx="11"/>
          </p:nvPr>
        </p:nvSpPr>
        <p:spPr/>
        <p:txBody>
          <a:bodyPr/>
          <a:lstStyle/>
          <a:p>
            <a:r>
              <a:rPr lang="en-US" altLang="en-US"/>
              <a:t>Company Logo</a:t>
            </a:r>
          </a:p>
        </p:txBody>
      </p:sp>
      <p:sp>
        <p:nvSpPr>
          <p:cNvPr id="4" name="Chỗ dành sẵn cho Số hiệu Bản chiếu 3">
            <a:extLst>
              <a:ext uri="{FF2B5EF4-FFF2-40B4-BE49-F238E27FC236}">
                <a16:creationId xmlns:a16="http://schemas.microsoft.com/office/drawing/2014/main" id="{80AE3F91-941F-4254-B819-8008A74D179C}"/>
              </a:ext>
            </a:extLst>
          </p:cNvPr>
          <p:cNvSpPr>
            <a:spLocks noGrp="1"/>
          </p:cNvSpPr>
          <p:nvPr>
            <p:ph type="sldNum" sz="quarter" idx="12"/>
          </p:nvPr>
        </p:nvSpPr>
        <p:spPr/>
        <p:txBody>
          <a:bodyPr/>
          <a:lstStyle/>
          <a:p>
            <a:fld id="{80D33C51-1851-4DF0-90DB-E9F1912A6357}" type="slidenum">
              <a:rPr lang="en-US" altLang="en-US" smtClean="0"/>
              <a:pPr/>
              <a:t>‹#›</a:t>
            </a:fld>
            <a:endParaRPr lang="en-US" altLang="en-US"/>
          </a:p>
        </p:txBody>
      </p:sp>
    </p:spTree>
    <p:extLst>
      <p:ext uri="{BB962C8B-B14F-4D97-AF65-F5344CB8AC3E}">
        <p14:creationId xmlns:p14="http://schemas.microsoft.com/office/powerpoint/2010/main" val="23029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15ECFA1-099A-4FE8-9D87-BCFC65CEC35A}"/>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C08AE70-D47D-488D-BC4A-E6FFF80825C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07B37341-F2C7-437B-A75D-CA8548F859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489F7EE-748E-48C8-9ACC-9DA3B4D356B3}"/>
              </a:ext>
            </a:extLst>
          </p:cNvPr>
          <p:cNvSpPr>
            <a:spLocks noGrp="1"/>
          </p:cNvSpPr>
          <p:nvPr>
            <p:ph type="dt" sz="half" idx="10"/>
          </p:nvPr>
        </p:nvSpPr>
        <p:spPr/>
        <p:txBody>
          <a:bodyPr/>
          <a:lstStyle/>
          <a:p>
            <a:endParaRPr lang="en-US" altLang="en-US"/>
          </a:p>
        </p:txBody>
      </p:sp>
      <p:sp>
        <p:nvSpPr>
          <p:cNvPr id="6" name="Chỗ dành sẵn cho Chân trang 5">
            <a:extLst>
              <a:ext uri="{FF2B5EF4-FFF2-40B4-BE49-F238E27FC236}">
                <a16:creationId xmlns:a16="http://schemas.microsoft.com/office/drawing/2014/main" id="{EEEB6ABA-C66A-44BE-BC8B-00A207051D5E}"/>
              </a:ext>
            </a:extLst>
          </p:cNvPr>
          <p:cNvSpPr>
            <a:spLocks noGrp="1"/>
          </p:cNvSpPr>
          <p:nvPr>
            <p:ph type="ftr" sz="quarter" idx="11"/>
          </p:nvPr>
        </p:nvSpPr>
        <p:spPr/>
        <p:txBody>
          <a:bodyPr/>
          <a:lstStyle/>
          <a:p>
            <a:r>
              <a:rPr lang="en-US" altLang="en-US"/>
              <a:t>Company Logo</a:t>
            </a:r>
          </a:p>
        </p:txBody>
      </p:sp>
      <p:sp>
        <p:nvSpPr>
          <p:cNvPr id="7" name="Chỗ dành sẵn cho Số hiệu Bản chiếu 6">
            <a:extLst>
              <a:ext uri="{FF2B5EF4-FFF2-40B4-BE49-F238E27FC236}">
                <a16:creationId xmlns:a16="http://schemas.microsoft.com/office/drawing/2014/main" id="{1FA4EA07-290F-4E93-AB0B-8A773CDDF719}"/>
              </a:ext>
            </a:extLst>
          </p:cNvPr>
          <p:cNvSpPr>
            <a:spLocks noGrp="1"/>
          </p:cNvSpPr>
          <p:nvPr>
            <p:ph type="sldNum" sz="quarter" idx="12"/>
          </p:nvPr>
        </p:nvSpPr>
        <p:spPr/>
        <p:txBody>
          <a:bodyPr/>
          <a:lstStyle/>
          <a:p>
            <a:fld id="{D67F734B-30EC-47EC-B92C-360F747AA4DD}" type="slidenum">
              <a:rPr lang="en-US" altLang="en-US" smtClean="0"/>
              <a:pPr/>
              <a:t>‹#›</a:t>
            </a:fld>
            <a:endParaRPr lang="en-US" altLang="en-US"/>
          </a:p>
        </p:txBody>
      </p:sp>
    </p:spTree>
    <p:extLst>
      <p:ext uri="{BB962C8B-B14F-4D97-AF65-F5344CB8AC3E}">
        <p14:creationId xmlns:p14="http://schemas.microsoft.com/office/powerpoint/2010/main" val="4261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21DBC1-6C0D-4373-987B-AE86A4D00C68}"/>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582E1273-5C2A-4263-8366-55D6BAA657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Chỗ dành sẵn cho Văn bản 3">
            <a:extLst>
              <a:ext uri="{FF2B5EF4-FFF2-40B4-BE49-F238E27FC236}">
                <a16:creationId xmlns:a16="http://schemas.microsoft.com/office/drawing/2014/main" id="{212C05C3-0418-40E7-A3FE-BA65956C51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0EB6143-448D-49F0-BEAB-92BBDF8539DD}"/>
              </a:ext>
            </a:extLst>
          </p:cNvPr>
          <p:cNvSpPr>
            <a:spLocks noGrp="1"/>
          </p:cNvSpPr>
          <p:nvPr>
            <p:ph type="dt" sz="half" idx="10"/>
          </p:nvPr>
        </p:nvSpPr>
        <p:spPr/>
        <p:txBody>
          <a:bodyPr/>
          <a:lstStyle/>
          <a:p>
            <a:endParaRPr lang="en-US" altLang="en-US"/>
          </a:p>
        </p:txBody>
      </p:sp>
      <p:sp>
        <p:nvSpPr>
          <p:cNvPr id="6" name="Chỗ dành sẵn cho Chân trang 5">
            <a:extLst>
              <a:ext uri="{FF2B5EF4-FFF2-40B4-BE49-F238E27FC236}">
                <a16:creationId xmlns:a16="http://schemas.microsoft.com/office/drawing/2014/main" id="{EB778ACB-7790-4702-A989-ACBDB8EF0A2A}"/>
              </a:ext>
            </a:extLst>
          </p:cNvPr>
          <p:cNvSpPr>
            <a:spLocks noGrp="1"/>
          </p:cNvSpPr>
          <p:nvPr>
            <p:ph type="ftr" sz="quarter" idx="11"/>
          </p:nvPr>
        </p:nvSpPr>
        <p:spPr/>
        <p:txBody>
          <a:bodyPr/>
          <a:lstStyle/>
          <a:p>
            <a:r>
              <a:rPr lang="en-US" altLang="en-US"/>
              <a:t>Company Logo</a:t>
            </a:r>
          </a:p>
        </p:txBody>
      </p:sp>
      <p:sp>
        <p:nvSpPr>
          <p:cNvPr id="7" name="Chỗ dành sẵn cho Số hiệu Bản chiếu 6">
            <a:extLst>
              <a:ext uri="{FF2B5EF4-FFF2-40B4-BE49-F238E27FC236}">
                <a16:creationId xmlns:a16="http://schemas.microsoft.com/office/drawing/2014/main" id="{84748BB8-5A6F-41CC-90B9-32EB15CB07E9}"/>
              </a:ext>
            </a:extLst>
          </p:cNvPr>
          <p:cNvSpPr>
            <a:spLocks noGrp="1"/>
          </p:cNvSpPr>
          <p:nvPr>
            <p:ph type="sldNum" sz="quarter" idx="12"/>
          </p:nvPr>
        </p:nvSpPr>
        <p:spPr/>
        <p:txBody>
          <a:bodyPr/>
          <a:lstStyle/>
          <a:p>
            <a:fld id="{0A3DA81E-4FD0-4254-833D-3E39E75C9030}" type="slidenum">
              <a:rPr lang="en-US" altLang="en-US" smtClean="0"/>
              <a:pPr/>
              <a:t>‹#›</a:t>
            </a:fld>
            <a:endParaRPr lang="en-US" altLang="en-US"/>
          </a:p>
        </p:txBody>
      </p:sp>
    </p:spTree>
    <p:extLst>
      <p:ext uri="{BB962C8B-B14F-4D97-AF65-F5344CB8AC3E}">
        <p14:creationId xmlns:p14="http://schemas.microsoft.com/office/powerpoint/2010/main" val="171835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79E1C687-990B-4F93-9873-4A40A3CAE7D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6A37B3F-644E-4655-9DB4-7C5D1FA466A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A050D3F-E57A-4DE7-ACCE-4333AC10FAD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5" name="Chỗ dành sẵn cho Chân trang 4">
            <a:extLst>
              <a:ext uri="{FF2B5EF4-FFF2-40B4-BE49-F238E27FC236}">
                <a16:creationId xmlns:a16="http://schemas.microsoft.com/office/drawing/2014/main" id="{354F78CB-C601-4686-84DC-EB59328BE67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en-US"/>
              <a:t>Company Logo</a:t>
            </a:r>
          </a:p>
        </p:txBody>
      </p:sp>
      <p:sp>
        <p:nvSpPr>
          <p:cNvPr id="6" name="Chỗ dành sẵn cho Số hiệu Bản chiếu 5">
            <a:extLst>
              <a:ext uri="{FF2B5EF4-FFF2-40B4-BE49-F238E27FC236}">
                <a16:creationId xmlns:a16="http://schemas.microsoft.com/office/drawing/2014/main" id="{68B56F2B-D440-42FD-93A4-C10435E7952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6C665C-B3D0-4744-9A14-05B198A3AFBD}" type="slidenum">
              <a:rPr lang="en-US" altLang="en-US" smtClean="0"/>
              <a:pPr/>
              <a:t>‹#›</a:t>
            </a:fld>
            <a:endParaRPr lang="en-US" altLang="en-US"/>
          </a:p>
        </p:txBody>
      </p:sp>
    </p:spTree>
    <p:extLst>
      <p:ext uri="{BB962C8B-B14F-4D97-AF65-F5344CB8AC3E}">
        <p14:creationId xmlns:p14="http://schemas.microsoft.com/office/powerpoint/2010/main" val="10962148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598400" y="2620475"/>
            <a:ext cx="5947200" cy="1159800"/>
          </a:xfrm>
          <a:prstGeom prst="rect">
            <a:avLst/>
          </a:prstGeom>
        </p:spPr>
        <p:txBody>
          <a:bodyPr spcFirstLastPara="1" vert="horz" wrap="square" lIns="91425" tIns="91425" rIns="91425" bIns="91425" rtlCol="0" anchor="t" anchorCtr="0">
            <a:noAutofit/>
          </a:bodyPr>
          <a:lstStyle/>
          <a:p>
            <a:r>
              <a:rPr lang="en-US"/>
              <a:t>Nhóm 5</a:t>
            </a:r>
            <a:endParaRPr/>
          </a:p>
        </p:txBody>
      </p:sp>
      <p:grpSp>
        <p:nvGrpSpPr>
          <p:cNvPr id="52" name="Google Shape;52;p13"/>
          <p:cNvGrpSpPr/>
          <p:nvPr/>
        </p:nvGrpSpPr>
        <p:grpSpPr>
          <a:xfrm>
            <a:off x="4411034" y="1189743"/>
            <a:ext cx="321429" cy="523991"/>
            <a:chOff x="6730350" y="2315900"/>
            <a:chExt cx="257700" cy="420100"/>
          </a:xfrm>
        </p:grpSpPr>
        <p:sp>
          <p:nvSpPr>
            <p:cNvPr id="53" name="Google Shape;53;p13"/>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4" name="Google Shape;54;p13"/>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5" name="Google Shape;55;p13"/>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6" name="Google Shape;56;p13"/>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7" name="Google Shape;57;p13"/>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91440" y="137160"/>
            <a:ext cx="8869680" cy="548640"/>
            <a:chOff x="762000" y="1524000"/>
            <a:chExt cx="7861379" cy="60960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Vai trò của đại đoàn kết dân tộc</a:t>
              </a:r>
              <a:endParaRPr lang="en-US" altLang="en-US" sz="2800"/>
            </a:p>
          </p:txBody>
        </p:sp>
        <p:sp>
          <p:nvSpPr>
            <p:cNvPr id="10" name="Hình Bầu dục 9">
              <a:extLst>
                <a:ext uri="{FF2B5EF4-FFF2-40B4-BE49-F238E27FC236}">
                  <a16:creationId xmlns:a16="http://schemas.microsoft.com/office/drawing/2014/main" id="{8C5FE6B7-3D00-4680-904C-80C417A7BD5A}"/>
                </a:ext>
              </a:extLst>
            </p:cNvPr>
            <p:cNvSpPr/>
            <p:nvPr/>
          </p:nvSpPr>
          <p:spPr>
            <a:xfrm>
              <a:off x="883568" y="1656080"/>
              <a:ext cx="304800"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1</a:t>
              </a:r>
            </a:p>
          </p:txBody>
        </p:sp>
      </p:grpSp>
      <p:sp>
        <p:nvSpPr>
          <p:cNvPr id="12" name="Hộp Văn bản 11">
            <a:extLst>
              <a:ext uri="{FF2B5EF4-FFF2-40B4-BE49-F238E27FC236}">
                <a16:creationId xmlns:a16="http://schemas.microsoft.com/office/drawing/2014/main" id="{4FD1843A-F6AF-4A72-86DF-DEFD81A993AA}"/>
              </a:ext>
            </a:extLst>
          </p:cNvPr>
          <p:cNvSpPr txBox="1"/>
          <p:nvPr/>
        </p:nvSpPr>
        <p:spPr>
          <a:xfrm>
            <a:off x="0" y="849868"/>
            <a:ext cx="8915400" cy="707886"/>
          </a:xfrm>
          <a:prstGeom prst="rect">
            <a:avLst/>
          </a:prstGeom>
          <a:noFill/>
        </p:spPr>
        <p:txBody>
          <a:bodyPr wrap="square">
            <a:spAutoFit/>
          </a:bodyPr>
          <a:lstStyle/>
          <a:p>
            <a:r>
              <a:rPr lang="en-US" sz="2000" b="1">
                <a:latin typeface="Times New Roman" panose="02020603050405020304" pitchFamily="18" charset="0"/>
              </a:rPr>
              <a:t> 1b: Đại đoàn kết dân tộc là một mục tiêu, nhiệm vụ hàng đầu của cách mạng Việt Nam.  </a:t>
            </a:r>
          </a:p>
        </p:txBody>
      </p:sp>
      <p:sp>
        <p:nvSpPr>
          <p:cNvPr id="6" name="Hộp Văn bản 5">
            <a:extLst>
              <a:ext uri="{FF2B5EF4-FFF2-40B4-BE49-F238E27FC236}">
                <a16:creationId xmlns:a16="http://schemas.microsoft.com/office/drawing/2014/main" id="{7C0612D2-F81B-4117-8325-F73E009B5682}"/>
              </a:ext>
            </a:extLst>
          </p:cNvPr>
          <p:cNvSpPr txBox="1"/>
          <p:nvPr/>
        </p:nvSpPr>
        <p:spPr>
          <a:xfrm>
            <a:off x="91440" y="1392942"/>
            <a:ext cx="9131300" cy="769441"/>
          </a:xfrm>
          <a:prstGeom prst="rect">
            <a:avLst/>
          </a:prstGeom>
          <a:noFill/>
        </p:spPr>
        <p:txBody>
          <a:bodyPr wrap="square" rtlCol="0">
            <a:spAutoFit/>
          </a:bodyPr>
          <a:lstStyle/>
          <a:p>
            <a:pPr algn="ctr"/>
            <a:r>
              <a:rPr lang="en-US" sz="2200">
                <a:effectLst/>
                <a:latin typeface="Times New Roman" panose="02020603050405020304" pitchFamily="18" charset="0"/>
                <a:ea typeface="Calibri" panose="020F0502020204030204" pitchFamily="34" charset="0"/>
              </a:rPr>
              <a:t>Mục đích của Đảng có thể bao gồm trong 8 chữ là: </a:t>
            </a:r>
          </a:p>
          <a:p>
            <a:pPr algn="ctr"/>
            <a:r>
              <a:rPr lang="en-US" sz="2200" b="1">
                <a:solidFill>
                  <a:schemeClr val="accent2">
                    <a:lumMod val="75000"/>
                  </a:schemeClr>
                </a:solidFill>
                <a:effectLst/>
                <a:latin typeface="Times New Roman" panose="02020603050405020304" pitchFamily="18" charset="0"/>
                <a:ea typeface="Calibri" panose="020F0502020204030204" pitchFamily="34" charset="0"/>
              </a:rPr>
              <a:t>Đoàn kết toàn dân, phụng sự Tổ quốc</a:t>
            </a:r>
            <a:endParaRPr lang="en-US" sz="2200" b="1">
              <a:solidFill>
                <a:schemeClr val="accent2">
                  <a:lumMod val="75000"/>
                </a:schemeClr>
              </a:solidFill>
            </a:endParaRPr>
          </a:p>
        </p:txBody>
      </p:sp>
      <p:sp>
        <p:nvSpPr>
          <p:cNvPr id="14" name="Hộp Văn bản 13">
            <a:extLst>
              <a:ext uri="{FF2B5EF4-FFF2-40B4-BE49-F238E27FC236}">
                <a16:creationId xmlns:a16="http://schemas.microsoft.com/office/drawing/2014/main" id="{ED3D9153-BEC4-4EB5-BE61-DEB4189D5B36}"/>
              </a:ext>
            </a:extLst>
          </p:cNvPr>
          <p:cNvSpPr txBox="1"/>
          <p:nvPr/>
        </p:nvSpPr>
        <p:spPr>
          <a:xfrm>
            <a:off x="0" y="5534561"/>
            <a:ext cx="9144000" cy="1323439"/>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C</a:t>
            </a:r>
            <a:r>
              <a:rPr lang="en-US" sz="2000" dirty="0">
                <a:effectLst/>
                <a:latin typeface="Times New Roman" panose="02020603050405020304" pitchFamily="18" charset="0"/>
                <a:ea typeface="Calibri" panose="020F0502020204030204" pitchFamily="34" charset="0"/>
              </a:rPr>
              <a:t>ách mạng là sự nghiệp của quần chúng, phải do quần chúng, vì quần chúng. Đại đoàn kết dân tộc là yêu cầu khách quan của sự nghiệp cách mạng, đòi hỏi khách quan của quần chúng nhân dân trong cuộc đấu tranh tự giải phóng  vì nếu không có đoàn kết dân tộc họ sẽ thất bại trong cuộc đấu tranh vì lợi ích của chính mình.</a:t>
            </a:r>
            <a:endParaRPr lang="en-US" sz="2000" dirty="0"/>
          </a:p>
        </p:txBody>
      </p:sp>
      <p:pic>
        <p:nvPicPr>
          <p:cNvPr id="6146" name="Picture 2" descr="Phát huy dân chủ trong Đảng | Thời sự | Thanh Niên">
            <a:extLst>
              <a:ext uri="{FF2B5EF4-FFF2-40B4-BE49-F238E27FC236}">
                <a16:creationId xmlns:a16="http://schemas.microsoft.com/office/drawing/2014/main" id="{783EB071-39DB-4A33-BEA3-8C38ABFCB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159163"/>
            <a:ext cx="4334255" cy="231536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F627D431-86D5-450C-BAEA-A7F8C0A7E9BC}"/>
              </a:ext>
            </a:extLst>
          </p:cNvPr>
          <p:cNvSpPr txBox="1"/>
          <p:nvPr/>
        </p:nvSpPr>
        <p:spPr>
          <a:xfrm>
            <a:off x="2286000" y="4568107"/>
            <a:ext cx="4572000" cy="1015663"/>
          </a:xfrm>
          <a:prstGeom prst="rect">
            <a:avLst/>
          </a:prstGeom>
          <a:noFill/>
        </p:spPr>
        <p:txBody>
          <a:bodyPr wrap="square" rtlCol="0">
            <a:spAutoFit/>
          </a:bodyPr>
          <a:lstStyle/>
          <a:p>
            <a:pPr marL="461963" marR="0" lvl="0" indent="-290513">
              <a:spcBef>
                <a:spcPts val="0"/>
              </a:spcBef>
              <a:spcAft>
                <a:spcPts val="0"/>
              </a:spcAft>
              <a:buFont typeface="Courier New" panose="02070309020205020404" pitchFamily="49" charset="0"/>
              <a:buChar char="o"/>
            </a:pPr>
            <a:r>
              <a:rPr lang="vi-VN" sz="2000" i="1" dirty="0">
                <a:latin typeface="Calibri" panose="020F0502020204030204" pitchFamily="34" charset="0"/>
                <a:cs typeface="Calibri" panose="020F0502020204030204" pitchFamily="34" charset="0"/>
              </a:rPr>
              <a:t>Dễ mười lần không dân cũng chịu, khó trăm lần dân liệu cũng xong</a:t>
            </a:r>
            <a:endParaRPr lang="en-US" sz="2000" i="1" dirty="0">
              <a:latin typeface="Calibri" panose="020F0502020204030204" pitchFamily="34" charset="0"/>
              <a:cs typeface="Calibri" panose="020F0502020204030204" pitchFamily="34" charset="0"/>
            </a:endParaRPr>
          </a:p>
          <a:p>
            <a:pPr marR="0" lvl="0" algn="r">
              <a:spcBef>
                <a:spcPts val="0"/>
              </a:spcBef>
              <a:spcAft>
                <a:spcPts val="0"/>
              </a:spcAft>
            </a:pPr>
            <a:r>
              <a:rPr lang="en-US" i="1" dirty="0">
                <a:latin typeface="Calibri" panose="020F0502020204030204" pitchFamily="34" charset="0"/>
                <a:cs typeface="Calibri" panose="020F0502020204030204" pitchFamily="34" charset="0"/>
              </a:rPr>
              <a:t>- </a:t>
            </a:r>
            <a:r>
              <a:rPr lang="vi-VN" sz="2000" dirty="0">
                <a:latin typeface="Times New Roman" panose="02020603050405020304" pitchFamily="18" charset="0"/>
              </a:rPr>
              <a:t>Hồ Chí Minh</a:t>
            </a:r>
            <a:r>
              <a:rPr lang="en-US" sz="2000" dirty="0">
                <a:latin typeface="Times New Roman" panose="02020603050405020304" pitchFamily="18" charset="0"/>
              </a:rPr>
              <a:t> -</a:t>
            </a:r>
            <a:endParaRPr lang="en-US" sz="2000" dirty="0"/>
          </a:p>
        </p:txBody>
      </p:sp>
    </p:spTree>
    <p:extLst>
      <p:ext uri="{BB962C8B-B14F-4D97-AF65-F5344CB8AC3E}">
        <p14:creationId xmlns:p14="http://schemas.microsoft.com/office/powerpoint/2010/main" val="342962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 calcmode="lin" valueType="num">
                                      <p:cBhvr>
                                        <p:cTn id="12" dur="500" fill="hold"/>
                                        <p:tgtEl>
                                          <p:spTgt spid="6146"/>
                                        </p:tgtEl>
                                        <p:attrNameLst>
                                          <p:attrName>ppt_w</p:attrName>
                                        </p:attrNameLst>
                                      </p:cBhvr>
                                      <p:tavLst>
                                        <p:tav tm="0">
                                          <p:val>
                                            <p:fltVal val="0"/>
                                          </p:val>
                                        </p:tav>
                                        <p:tav tm="100000">
                                          <p:val>
                                            <p:strVal val="#ppt_w"/>
                                          </p:val>
                                        </p:tav>
                                      </p:tavLst>
                                    </p:anim>
                                    <p:anim calcmode="lin" valueType="num">
                                      <p:cBhvr>
                                        <p:cTn id="13" dur="500" fill="hold"/>
                                        <p:tgtEl>
                                          <p:spTgt spid="6146"/>
                                        </p:tgtEl>
                                        <p:attrNameLst>
                                          <p:attrName>ppt_h</p:attrName>
                                        </p:attrNameLst>
                                      </p:cBhvr>
                                      <p:tavLst>
                                        <p:tav tm="0">
                                          <p:val>
                                            <p:fltVal val="0"/>
                                          </p:val>
                                        </p:tav>
                                        <p:tav tm="100000">
                                          <p:val>
                                            <p:strVal val="#ppt_h"/>
                                          </p:val>
                                        </p:tav>
                                      </p:tavLst>
                                    </p:anim>
                                    <p:animEffect transition="in" filter="fade">
                                      <p:cBhvr>
                                        <p:cTn id="14" dur="500"/>
                                        <p:tgtEl>
                                          <p:spTgt spid="61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18"/>
        <p:cNvGrpSpPr/>
        <p:nvPr/>
      </p:nvGrpSpPr>
      <p:grpSpPr>
        <a:xfrm>
          <a:off x="0" y="0"/>
          <a:ext cx="0" cy="0"/>
          <a:chOff x="0" y="0"/>
          <a:chExt cx="0" cy="0"/>
        </a:xfrm>
      </p:grpSpPr>
      <p:grpSp>
        <p:nvGrpSpPr>
          <p:cNvPr id="5" name="Nhóm 8">
            <a:extLst>
              <a:ext uri="{FF2B5EF4-FFF2-40B4-BE49-F238E27FC236}">
                <a16:creationId xmlns:a16="http://schemas.microsoft.com/office/drawing/2014/main" id="{8FF6CB86-331E-4DBC-BABE-EA8A728B11F7}"/>
              </a:ext>
            </a:extLst>
          </p:cNvPr>
          <p:cNvGrpSpPr/>
          <p:nvPr/>
        </p:nvGrpSpPr>
        <p:grpSpPr>
          <a:xfrm>
            <a:off x="137160" y="3154680"/>
            <a:ext cx="8869680" cy="548640"/>
            <a:chOff x="762000" y="2209800"/>
            <a:chExt cx="7861379" cy="609600"/>
          </a:xfrm>
        </p:grpSpPr>
        <p:sp>
          <p:nvSpPr>
            <p:cNvPr id="6" name="AutoShape 57">
              <a:extLst>
                <a:ext uri="{FF2B5EF4-FFF2-40B4-BE49-F238E27FC236}">
                  <a16:creationId xmlns:a16="http://schemas.microsoft.com/office/drawing/2014/main" id="{93FD2CCF-4CC4-45B2-8C2E-7614FFDA9190}"/>
                </a:ext>
              </a:extLst>
            </p:cNvPr>
            <p:cNvSpPr>
              <a:spLocks noChangeArrowheads="1"/>
            </p:cNvSpPr>
            <p:nvPr/>
          </p:nvSpPr>
          <p:spPr bwMode="auto">
            <a:xfrm>
              <a:off x="762000" y="22098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Lực lượng của khối đại đoàn kết toàn dân tộc</a:t>
              </a:r>
            </a:p>
          </p:txBody>
        </p:sp>
        <p:sp>
          <p:nvSpPr>
            <p:cNvPr id="7" name="Hình Bầu dục 2">
              <a:extLst>
                <a:ext uri="{FF2B5EF4-FFF2-40B4-BE49-F238E27FC236}">
                  <a16:creationId xmlns:a16="http://schemas.microsoft.com/office/drawing/2014/main" id="{D4D5292F-5766-4207-8ADD-72096401344E}"/>
                </a:ext>
              </a:extLst>
            </p:cNvPr>
            <p:cNvSpPr/>
            <p:nvPr/>
          </p:nvSpPr>
          <p:spPr>
            <a:xfrm>
              <a:off x="883568" y="2341880"/>
              <a:ext cx="307972"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2</a:t>
              </a:r>
            </a:p>
          </p:txBody>
        </p:sp>
      </p:grpSp>
    </p:spTree>
    <p:extLst>
      <p:ext uri="{BB962C8B-B14F-4D97-AF65-F5344CB8AC3E}">
        <p14:creationId xmlns:p14="http://schemas.microsoft.com/office/powerpoint/2010/main" val="58595248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8">
            <a:extLst>
              <a:ext uri="{FF2B5EF4-FFF2-40B4-BE49-F238E27FC236}">
                <a16:creationId xmlns:a16="http://schemas.microsoft.com/office/drawing/2014/main" id="{D58E58B0-A486-46AD-88EC-E343C76F3AF1}"/>
              </a:ext>
            </a:extLst>
          </p:cNvPr>
          <p:cNvGrpSpPr/>
          <p:nvPr/>
        </p:nvGrpSpPr>
        <p:grpSpPr>
          <a:xfrm>
            <a:off x="91440" y="137160"/>
            <a:ext cx="8869680" cy="548640"/>
            <a:chOff x="762000" y="2209800"/>
            <a:chExt cx="7861379" cy="609600"/>
          </a:xfrm>
        </p:grpSpPr>
        <p:sp>
          <p:nvSpPr>
            <p:cNvPr id="7" name="AutoShape 57">
              <a:extLst>
                <a:ext uri="{FF2B5EF4-FFF2-40B4-BE49-F238E27FC236}">
                  <a16:creationId xmlns:a16="http://schemas.microsoft.com/office/drawing/2014/main" id="{A8BB3949-CEE3-4386-818F-52A36EA2D799}"/>
                </a:ext>
              </a:extLst>
            </p:cNvPr>
            <p:cNvSpPr>
              <a:spLocks noChangeArrowheads="1"/>
            </p:cNvSpPr>
            <p:nvPr/>
          </p:nvSpPr>
          <p:spPr bwMode="auto">
            <a:xfrm>
              <a:off x="762000" y="22098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Lực lượng của khối đại đoàn kết toàn dân tộc</a:t>
              </a:r>
            </a:p>
          </p:txBody>
        </p:sp>
        <p:sp>
          <p:nvSpPr>
            <p:cNvPr id="11" name="Hình Bầu dục 2">
              <a:extLst>
                <a:ext uri="{FF2B5EF4-FFF2-40B4-BE49-F238E27FC236}">
                  <a16:creationId xmlns:a16="http://schemas.microsoft.com/office/drawing/2014/main" id="{1E4B2144-0165-4B0E-8F92-0B458927E7AB}"/>
                </a:ext>
              </a:extLst>
            </p:cNvPr>
            <p:cNvSpPr/>
            <p:nvPr/>
          </p:nvSpPr>
          <p:spPr>
            <a:xfrm>
              <a:off x="883568" y="2341880"/>
              <a:ext cx="307972"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2</a:t>
              </a:r>
            </a:p>
          </p:txBody>
        </p:sp>
      </p:grpSp>
      <p:sp>
        <p:nvSpPr>
          <p:cNvPr id="8" name="Hộp Văn bản 7">
            <a:extLst>
              <a:ext uri="{FF2B5EF4-FFF2-40B4-BE49-F238E27FC236}">
                <a16:creationId xmlns:a16="http://schemas.microsoft.com/office/drawing/2014/main" id="{DC680F97-15EB-476F-897C-7C7E202D75EB}"/>
              </a:ext>
            </a:extLst>
          </p:cNvPr>
          <p:cNvSpPr txBox="1"/>
          <p:nvPr/>
        </p:nvSpPr>
        <p:spPr>
          <a:xfrm>
            <a:off x="38100" y="838200"/>
            <a:ext cx="7048500" cy="417871"/>
          </a:xfrm>
          <a:prstGeom prst="rect">
            <a:avLst/>
          </a:prstGeom>
          <a:noFill/>
        </p:spPr>
        <p:txBody>
          <a:bodyPr wrap="square">
            <a:spAutoFit/>
          </a:bodyPr>
          <a:lstStyle/>
          <a:p>
            <a:pPr marL="0" marR="0">
              <a:lnSpc>
                <a:spcPct val="115000"/>
              </a:lnSpc>
              <a:spcBef>
                <a:spcPts val="1000"/>
              </a:spcBef>
              <a:spcAft>
                <a:spcPts val="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000" b="1">
                <a:latin typeface="Times New Roman" panose="02020603050405020304" pitchFamily="18" charset="0"/>
                <a:ea typeface="Times New Roman" panose="02020603050405020304" pitchFamily="18" charset="0"/>
                <a:cs typeface="Times New Roman" panose="02020603050405020304" pitchFamily="18" charset="0"/>
              </a:rPr>
              <a:t>a: </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Chủ thể của khối đại đoàn kết dân tộc</a:t>
            </a:r>
          </a:p>
        </p:txBody>
      </p:sp>
      <p:sp>
        <p:nvSpPr>
          <p:cNvPr id="9" name="Hộp Văn bản 8">
            <a:extLst>
              <a:ext uri="{FF2B5EF4-FFF2-40B4-BE49-F238E27FC236}">
                <a16:creationId xmlns:a16="http://schemas.microsoft.com/office/drawing/2014/main" id="{AFCFC177-ED62-4955-8E31-5C4B3609A606}"/>
              </a:ext>
            </a:extLst>
          </p:cNvPr>
          <p:cNvSpPr txBox="1"/>
          <p:nvPr/>
        </p:nvSpPr>
        <p:spPr>
          <a:xfrm>
            <a:off x="0" y="1143000"/>
            <a:ext cx="8915400" cy="1125757"/>
          </a:xfrm>
          <a:prstGeom prst="rect">
            <a:avLst/>
          </a:prstGeom>
          <a:noFill/>
        </p:spPr>
        <p:txBody>
          <a:bodyPr wrap="square">
            <a:spAutoFit/>
          </a:bodyPr>
          <a:lstStyle/>
          <a:p>
            <a:pPr marL="285750" marR="0" indent="-285750">
              <a:lnSpc>
                <a:spcPct val="115000"/>
              </a:lnSpc>
              <a:spcBef>
                <a:spcPts val="0"/>
              </a:spcBef>
              <a:spcAft>
                <a:spcPts val="1000"/>
              </a:spcAft>
              <a:buFont typeface="Times New Roman" panose="02020603050405020304" pitchFamily="18" charset="0"/>
              <a:buChar char="−"/>
            </a:pPr>
            <a:r>
              <a:rPr lang="en-US" sz="2000" dirty="0">
                <a:latin typeface="Times New Roman" panose="02020603050405020304" pitchFamily="18" charset="0"/>
              </a:rPr>
              <a:t>Chủ thể của khối đại đoàn kết dân tộc bao gồm toàn thể nhân dân, tất cả những người Việt Nam yêu nước ở các giai cấp ,các tầng lớp trong xã hội, các ngành, các giới, các lứa tuổi, các dân tộc, các đồng bào, tôn giáo, các đảng phái,…</a:t>
            </a:r>
          </a:p>
        </p:txBody>
      </p:sp>
      <p:sp>
        <p:nvSpPr>
          <p:cNvPr id="25" name="TextBox 9">
            <a:extLst>
              <a:ext uri="{FF2B5EF4-FFF2-40B4-BE49-F238E27FC236}">
                <a16:creationId xmlns:a16="http://schemas.microsoft.com/office/drawing/2014/main" id="{18FEE547-B472-4B88-91A5-6BF0C78EB395}"/>
              </a:ext>
            </a:extLst>
          </p:cNvPr>
          <p:cNvSpPr txBox="1"/>
          <p:nvPr/>
        </p:nvSpPr>
        <p:spPr>
          <a:xfrm>
            <a:off x="6746455" y="3024242"/>
            <a:ext cx="1804560" cy="1200329"/>
          </a:xfrm>
          <a:prstGeom prst="rect">
            <a:avLst/>
          </a:prstGeom>
          <a:noFill/>
        </p:spPr>
        <p:txBody>
          <a:bodyPr wrap="square" rtlCol="0">
            <a:spAutoFit/>
          </a:bodyPr>
          <a:lstStyle/>
          <a:p>
            <a:r>
              <a:rPr lang="en-US" dirty="0">
                <a:solidFill>
                  <a:srgbClr val="70AD47"/>
                </a:solidFill>
                <a:latin typeface="Times New Roman" panose="02020603050405020304" pitchFamily="18" charset="0"/>
              </a:rPr>
              <a:t>Tất cả những người Việt Nam yêu nước ở các giai cấp</a:t>
            </a:r>
            <a:endParaRPr lang="en-US" b="1" dirty="0">
              <a:solidFill>
                <a:srgbClr val="70AD47"/>
              </a:solidFill>
              <a:latin typeface="Montserrat SemiBold" panose="00000700000000000000" pitchFamily="50" charset="0"/>
              <a:ea typeface="Lato" charset="0"/>
              <a:cs typeface="Lato" charset="0"/>
            </a:endParaRPr>
          </a:p>
        </p:txBody>
      </p:sp>
      <p:sp>
        <p:nvSpPr>
          <p:cNvPr id="29" name="TextBox 15">
            <a:extLst>
              <a:ext uri="{FF2B5EF4-FFF2-40B4-BE49-F238E27FC236}">
                <a16:creationId xmlns:a16="http://schemas.microsoft.com/office/drawing/2014/main" id="{5AA8D506-3240-4802-8F52-1051969393E7}"/>
              </a:ext>
            </a:extLst>
          </p:cNvPr>
          <p:cNvSpPr txBox="1"/>
          <p:nvPr/>
        </p:nvSpPr>
        <p:spPr>
          <a:xfrm>
            <a:off x="795163" y="3717465"/>
            <a:ext cx="1804560" cy="1754326"/>
          </a:xfrm>
          <a:prstGeom prst="rect">
            <a:avLst/>
          </a:prstGeom>
          <a:noFill/>
        </p:spPr>
        <p:txBody>
          <a:bodyPr wrap="square" rtlCol="0">
            <a:spAutoFit/>
          </a:bodyPr>
          <a:lstStyle/>
          <a:p>
            <a:pPr algn="r"/>
            <a:r>
              <a:rPr lang="en-US" dirty="0">
                <a:solidFill>
                  <a:schemeClr val="bg1">
                    <a:lumMod val="50000"/>
                  </a:schemeClr>
                </a:solidFill>
                <a:latin typeface="Times New Roman" panose="02020603050405020304" pitchFamily="18" charset="0"/>
              </a:rPr>
              <a:t>Các ngành, các giới, các lứa tuổi, các dân tộc, các đồng bào, tôn giáo, các đảng phái</a:t>
            </a:r>
            <a:endParaRPr lang="en-US" b="1" dirty="0">
              <a:solidFill>
                <a:schemeClr val="bg1">
                  <a:lumMod val="50000"/>
                </a:schemeClr>
              </a:solidFill>
              <a:latin typeface="Montserrat SemiBold" panose="00000700000000000000" pitchFamily="50" charset="0"/>
              <a:ea typeface="Lato" charset="0"/>
              <a:cs typeface="Lato" charset="0"/>
            </a:endParaRPr>
          </a:p>
        </p:txBody>
      </p:sp>
      <p:sp>
        <p:nvSpPr>
          <p:cNvPr id="31" name="TextBox 18">
            <a:extLst>
              <a:ext uri="{FF2B5EF4-FFF2-40B4-BE49-F238E27FC236}">
                <a16:creationId xmlns:a16="http://schemas.microsoft.com/office/drawing/2014/main" id="{B28AA416-1692-4ABB-8F89-3D66D27C7545}"/>
              </a:ext>
            </a:extLst>
          </p:cNvPr>
          <p:cNvSpPr txBox="1"/>
          <p:nvPr/>
        </p:nvSpPr>
        <p:spPr>
          <a:xfrm>
            <a:off x="1746812" y="2902324"/>
            <a:ext cx="1804560" cy="646331"/>
          </a:xfrm>
          <a:prstGeom prst="rect">
            <a:avLst/>
          </a:prstGeom>
          <a:noFill/>
        </p:spPr>
        <p:txBody>
          <a:bodyPr wrap="square" rtlCol="0">
            <a:spAutoFit/>
          </a:bodyPr>
          <a:lstStyle/>
          <a:p>
            <a:pPr algn="r"/>
            <a:r>
              <a:rPr lang="en-US" dirty="0">
                <a:solidFill>
                  <a:srgbClr val="ED7D31"/>
                </a:solidFill>
                <a:latin typeface="Times New Roman" panose="02020603050405020304" pitchFamily="18" charset="0"/>
              </a:rPr>
              <a:t>Các tầng lớp trong xã hội</a:t>
            </a:r>
            <a:endParaRPr lang="en-US" b="1" dirty="0">
              <a:solidFill>
                <a:srgbClr val="ED7D31"/>
              </a:solidFill>
              <a:latin typeface="Montserrat SemiBold" panose="00000700000000000000" pitchFamily="50" charset="0"/>
              <a:ea typeface="Lato" charset="0"/>
              <a:cs typeface="Lato" charset="0"/>
            </a:endParaRPr>
          </a:p>
        </p:txBody>
      </p:sp>
      <p:grpSp>
        <p:nvGrpSpPr>
          <p:cNvPr id="5" name="Nhóm 4">
            <a:extLst>
              <a:ext uri="{FF2B5EF4-FFF2-40B4-BE49-F238E27FC236}">
                <a16:creationId xmlns:a16="http://schemas.microsoft.com/office/drawing/2014/main" id="{443BCB80-C681-4C7B-8F2A-F890D4B8C01D}"/>
              </a:ext>
            </a:extLst>
          </p:cNvPr>
          <p:cNvGrpSpPr/>
          <p:nvPr/>
        </p:nvGrpSpPr>
        <p:grpSpPr>
          <a:xfrm>
            <a:off x="5069323" y="2843958"/>
            <a:ext cx="1603364" cy="1603365"/>
            <a:chOff x="5069323" y="2843958"/>
            <a:chExt cx="1603364" cy="1603365"/>
          </a:xfrm>
        </p:grpSpPr>
        <p:sp>
          <p:nvSpPr>
            <p:cNvPr id="23" name="Freeform 4">
              <a:extLst>
                <a:ext uri="{FF2B5EF4-FFF2-40B4-BE49-F238E27FC236}">
                  <a16:creationId xmlns:a16="http://schemas.microsoft.com/office/drawing/2014/main" id="{83520A84-3CFA-4A07-890D-18DCB369D46B}"/>
                </a:ext>
              </a:extLst>
            </p:cNvPr>
            <p:cNvSpPr>
              <a:spLocks noChangeArrowheads="1"/>
            </p:cNvSpPr>
            <p:nvPr/>
          </p:nvSpPr>
          <p:spPr bwMode="auto">
            <a:xfrm>
              <a:off x="5069323" y="2843958"/>
              <a:ext cx="1603364" cy="1603365"/>
            </a:xfrm>
            <a:custGeom>
              <a:avLst/>
              <a:gdLst>
                <a:gd name="T0" fmla="*/ 4521 w 5199"/>
                <a:gd name="T1" fmla="*/ 2075 h 5200"/>
                <a:gd name="T2" fmla="*/ 4335 w 5199"/>
                <a:gd name="T3" fmla="*/ 1676 h 5200"/>
                <a:gd name="T4" fmla="*/ 4408 w 5199"/>
                <a:gd name="T5" fmla="*/ 1401 h 5200"/>
                <a:gd name="T6" fmla="*/ 4656 w 5199"/>
                <a:gd name="T7" fmla="*/ 1046 h 5200"/>
                <a:gd name="T8" fmla="*/ 4248 w 5199"/>
                <a:gd name="T9" fmla="*/ 577 h 5200"/>
                <a:gd name="T10" fmla="*/ 4031 w 5199"/>
                <a:gd name="T11" fmla="*/ 568 h 5200"/>
                <a:gd name="T12" fmla="*/ 3680 w 5199"/>
                <a:gd name="T13" fmla="*/ 855 h 5200"/>
                <a:gd name="T14" fmla="*/ 3213 w 5199"/>
                <a:gd name="T15" fmla="*/ 742 h 5200"/>
                <a:gd name="T16" fmla="*/ 3037 w 5199"/>
                <a:gd name="T17" fmla="*/ 518 h 5200"/>
                <a:gd name="T18" fmla="*/ 2986 w 5199"/>
                <a:gd name="T19" fmla="*/ 76 h 5200"/>
                <a:gd name="T20" fmla="*/ 2379 w 5199"/>
                <a:gd name="T21" fmla="*/ 0 h 5200"/>
                <a:gd name="T22" fmla="*/ 2193 w 5199"/>
                <a:gd name="T23" fmla="*/ 112 h 5200"/>
                <a:gd name="T24" fmla="*/ 2151 w 5199"/>
                <a:gd name="T25" fmla="*/ 560 h 5200"/>
                <a:gd name="T26" fmla="*/ 1741 w 5199"/>
                <a:gd name="T27" fmla="*/ 841 h 5200"/>
                <a:gd name="T28" fmla="*/ 1476 w 5199"/>
                <a:gd name="T29" fmla="*/ 841 h 5200"/>
                <a:gd name="T30" fmla="*/ 1130 w 5199"/>
                <a:gd name="T31" fmla="*/ 551 h 5200"/>
                <a:gd name="T32" fmla="*/ 920 w 5199"/>
                <a:gd name="T33" fmla="*/ 605 h 5200"/>
                <a:gd name="T34" fmla="*/ 546 w 5199"/>
                <a:gd name="T35" fmla="*/ 1088 h 5200"/>
                <a:gd name="T36" fmla="*/ 818 w 5199"/>
                <a:gd name="T37" fmla="*/ 1437 h 5200"/>
                <a:gd name="T38" fmla="*/ 852 w 5199"/>
                <a:gd name="T39" fmla="*/ 1721 h 5200"/>
                <a:gd name="T40" fmla="*/ 602 w 5199"/>
                <a:gd name="T41" fmla="*/ 2132 h 5200"/>
                <a:gd name="T42" fmla="*/ 149 w 5199"/>
                <a:gd name="T43" fmla="*/ 2176 h 5200"/>
                <a:gd name="T44" fmla="*/ 6 w 5199"/>
                <a:gd name="T45" fmla="*/ 2337 h 5200"/>
                <a:gd name="T46" fmla="*/ 51 w 5199"/>
                <a:gd name="T47" fmla="*/ 2956 h 5200"/>
                <a:gd name="T48" fmla="*/ 472 w 5199"/>
                <a:gd name="T49" fmla="*/ 3031 h 5200"/>
                <a:gd name="T50" fmla="*/ 723 w 5199"/>
                <a:gd name="T51" fmla="*/ 3175 h 5200"/>
                <a:gd name="T52" fmla="*/ 872 w 5199"/>
                <a:gd name="T53" fmla="*/ 3588 h 5200"/>
                <a:gd name="T54" fmla="*/ 591 w 5199"/>
                <a:gd name="T55" fmla="*/ 3996 h 5200"/>
                <a:gd name="T56" fmla="*/ 560 w 5199"/>
                <a:gd name="T57" fmla="*/ 4210 h 5200"/>
                <a:gd name="T58" fmla="*/ 1009 w 5199"/>
                <a:gd name="T59" fmla="*/ 4645 h 5200"/>
                <a:gd name="T60" fmla="*/ 1218 w 5199"/>
                <a:gd name="T61" fmla="*/ 4592 h 5200"/>
                <a:gd name="T62" fmla="*/ 1634 w 5199"/>
                <a:gd name="T63" fmla="*/ 4328 h 5200"/>
                <a:gd name="T64" fmla="*/ 2044 w 5199"/>
                <a:gd name="T65" fmla="*/ 4491 h 5200"/>
                <a:gd name="T66" fmla="*/ 2168 w 5199"/>
                <a:gd name="T67" fmla="*/ 4986 h 5200"/>
                <a:gd name="T68" fmla="*/ 2261 w 5199"/>
                <a:gd name="T69" fmla="*/ 5163 h 5200"/>
                <a:gd name="T70" fmla="*/ 2885 w 5199"/>
                <a:gd name="T71" fmla="*/ 5188 h 5200"/>
                <a:gd name="T72" fmla="*/ 3029 w 5199"/>
                <a:gd name="T73" fmla="*/ 5028 h 5200"/>
                <a:gd name="T74" fmla="*/ 3093 w 5199"/>
                <a:gd name="T75" fmla="*/ 4558 h 5200"/>
                <a:gd name="T76" fmla="*/ 3500 w 5199"/>
                <a:gd name="T77" fmla="*/ 4342 h 5200"/>
                <a:gd name="T78" fmla="*/ 3781 w 5199"/>
                <a:gd name="T79" fmla="*/ 4395 h 5200"/>
                <a:gd name="T80" fmla="*/ 4130 w 5199"/>
                <a:gd name="T81" fmla="*/ 4654 h 5200"/>
                <a:gd name="T82" fmla="*/ 4608 w 5199"/>
                <a:gd name="T83" fmla="*/ 4266 h 5200"/>
                <a:gd name="T84" fmla="*/ 4639 w 5199"/>
                <a:gd name="T85" fmla="*/ 4052 h 5200"/>
                <a:gd name="T86" fmla="*/ 4349 w 5199"/>
                <a:gd name="T87" fmla="*/ 3703 h 5200"/>
                <a:gd name="T88" fmla="*/ 4450 w 5199"/>
                <a:gd name="T89" fmla="*/ 3234 h 5200"/>
                <a:gd name="T90" fmla="*/ 4661 w 5199"/>
                <a:gd name="T91" fmla="*/ 3043 h 5200"/>
                <a:gd name="T92" fmla="*/ 5106 w 5199"/>
                <a:gd name="T93" fmla="*/ 2995 h 5200"/>
                <a:gd name="T94" fmla="*/ 5198 w 5199"/>
                <a:gd name="T95" fmla="*/ 2379 h 5200"/>
                <a:gd name="T96" fmla="*/ 5106 w 5199"/>
                <a:gd name="T97" fmla="*/ 2202 h 5200"/>
                <a:gd name="T98" fmla="*/ 2407 w 5199"/>
                <a:gd name="T99" fmla="*/ 3861 h 5200"/>
                <a:gd name="T100" fmla="*/ 1789 w 5199"/>
                <a:gd name="T101" fmla="*/ 3583 h 5200"/>
                <a:gd name="T102" fmla="*/ 1403 w 5199"/>
                <a:gd name="T103" fmla="*/ 3037 h 5200"/>
                <a:gd name="T104" fmla="*/ 1338 w 5199"/>
                <a:gd name="T105" fmla="*/ 2404 h 5200"/>
                <a:gd name="T106" fmla="*/ 1617 w 5199"/>
                <a:gd name="T107" fmla="*/ 1789 h 5200"/>
                <a:gd name="T108" fmla="*/ 2162 w 5199"/>
                <a:gd name="T109" fmla="*/ 1401 h 5200"/>
                <a:gd name="T110" fmla="*/ 2795 w 5199"/>
                <a:gd name="T111" fmla="*/ 1338 h 5200"/>
                <a:gd name="T112" fmla="*/ 3410 w 5199"/>
                <a:gd name="T113" fmla="*/ 1614 h 5200"/>
                <a:gd name="T114" fmla="*/ 3798 w 5199"/>
                <a:gd name="T115" fmla="*/ 2160 h 5200"/>
                <a:gd name="T116" fmla="*/ 3860 w 5199"/>
                <a:gd name="T117" fmla="*/ 2792 h 5200"/>
                <a:gd name="T118" fmla="*/ 3584 w 5199"/>
                <a:gd name="T119" fmla="*/ 3411 h 5200"/>
                <a:gd name="T120" fmla="*/ 3040 w 5199"/>
                <a:gd name="T121" fmla="*/ 3796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99" h="5200">
                  <a:moveTo>
                    <a:pt x="4987" y="2165"/>
                  </a:moveTo>
                  <a:lnTo>
                    <a:pt x="4726" y="2165"/>
                  </a:lnTo>
                  <a:lnTo>
                    <a:pt x="4726" y="2165"/>
                  </a:lnTo>
                  <a:lnTo>
                    <a:pt x="4703" y="2165"/>
                  </a:lnTo>
                  <a:lnTo>
                    <a:pt x="4681" y="2162"/>
                  </a:lnTo>
                  <a:lnTo>
                    <a:pt x="4661" y="2157"/>
                  </a:lnTo>
                  <a:lnTo>
                    <a:pt x="4639" y="2151"/>
                  </a:lnTo>
                  <a:lnTo>
                    <a:pt x="4616" y="2143"/>
                  </a:lnTo>
                  <a:lnTo>
                    <a:pt x="4597" y="2132"/>
                  </a:lnTo>
                  <a:lnTo>
                    <a:pt x="4557" y="2106"/>
                  </a:lnTo>
                  <a:lnTo>
                    <a:pt x="4521" y="2075"/>
                  </a:lnTo>
                  <a:lnTo>
                    <a:pt x="4507" y="2061"/>
                  </a:lnTo>
                  <a:lnTo>
                    <a:pt x="4493" y="2042"/>
                  </a:lnTo>
                  <a:lnTo>
                    <a:pt x="4478" y="2025"/>
                  </a:lnTo>
                  <a:lnTo>
                    <a:pt x="4467" y="2005"/>
                  </a:lnTo>
                  <a:lnTo>
                    <a:pt x="4456" y="1985"/>
                  </a:lnTo>
                  <a:lnTo>
                    <a:pt x="4450" y="1963"/>
                  </a:lnTo>
                  <a:lnTo>
                    <a:pt x="4358" y="1741"/>
                  </a:lnTo>
                  <a:lnTo>
                    <a:pt x="4358" y="1741"/>
                  </a:lnTo>
                  <a:lnTo>
                    <a:pt x="4349" y="1721"/>
                  </a:lnTo>
                  <a:lnTo>
                    <a:pt x="4341" y="1699"/>
                  </a:lnTo>
                  <a:lnTo>
                    <a:pt x="4335" y="1676"/>
                  </a:lnTo>
                  <a:lnTo>
                    <a:pt x="4332" y="1656"/>
                  </a:lnTo>
                  <a:lnTo>
                    <a:pt x="4329" y="1631"/>
                  </a:lnTo>
                  <a:lnTo>
                    <a:pt x="4329" y="1608"/>
                  </a:lnTo>
                  <a:lnTo>
                    <a:pt x="4332" y="1563"/>
                  </a:lnTo>
                  <a:lnTo>
                    <a:pt x="4343" y="1519"/>
                  </a:lnTo>
                  <a:lnTo>
                    <a:pt x="4349" y="1496"/>
                  </a:lnTo>
                  <a:lnTo>
                    <a:pt x="4358" y="1474"/>
                  </a:lnTo>
                  <a:lnTo>
                    <a:pt x="4369" y="1454"/>
                  </a:lnTo>
                  <a:lnTo>
                    <a:pt x="4380" y="1437"/>
                  </a:lnTo>
                  <a:lnTo>
                    <a:pt x="4394" y="1417"/>
                  </a:lnTo>
                  <a:lnTo>
                    <a:pt x="4408" y="1401"/>
                  </a:lnTo>
                  <a:lnTo>
                    <a:pt x="4594" y="1218"/>
                  </a:lnTo>
                  <a:lnTo>
                    <a:pt x="4594" y="1218"/>
                  </a:lnTo>
                  <a:lnTo>
                    <a:pt x="4608" y="1201"/>
                  </a:lnTo>
                  <a:lnTo>
                    <a:pt x="4622" y="1184"/>
                  </a:lnTo>
                  <a:lnTo>
                    <a:pt x="4630" y="1167"/>
                  </a:lnTo>
                  <a:lnTo>
                    <a:pt x="4639" y="1147"/>
                  </a:lnTo>
                  <a:lnTo>
                    <a:pt x="4647" y="1128"/>
                  </a:lnTo>
                  <a:lnTo>
                    <a:pt x="4653" y="1108"/>
                  </a:lnTo>
                  <a:lnTo>
                    <a:pt x="4656" y="1088"/>
                  </a:lnTo>
                  <a:lnTo>
                    <a:pt x="4656" y="1069"/>
                  </a:lnTo>
                  <a:lnTo>
                    <a:pt x="4656" y="1046"/>
                  </a:lnTo>
                  <a:lnTo>
                    <a:pt x="4653" y="1026"/>
                  </a:lnTo>
                  <a:lnTo>
                    <a:pt x="4647" y="1007"/>
                  </a:lnTo>
                  <a:lnTo>
                    <a:pt x="4639" y="987"/>
                  </a:lnTo>
                  <a:lnTo>
                    <a:pt x="4630" y="967"/>
                  </a:lnTo>
                  <a:lnTo>
                    <a:pt x="4622" y="950"/>
                  </a:lnTo>
                  <a:lnTo>
                    <a:pt x="4608" y="934"/>
                  </a:lnTo>
                  <a:lnTo>
                    <a:pt x="4594" y="917"/>
                  </a:lnTo>
                  <a:lnTo>
                    <a:pt x="4282" y="605"/>
                  </a:lnTo>
                  <a:lnTo>
                    <a:pt x="4282" y="605"/>
                  </a:lnTo>
                  <a:lnTo>
                    <a:pt x="4265" y="591"/>
                  </a:lnTo>
                  <a:lnTo>
                    <a:pt x="4248" y="577"/>
                  </a:lnTo>
                  <a:lnTo>
                    <a:pt x="4231" y="568"/>
                  </a:lnTo>
                  <a:lnTo>
                    <a:pt x="4211" y="560"/>
                  </a:lnTo>
                  <a:lnTo>
                    <a:pt x="4192" y="551"/>
                  </a:lnTo>
                  <a:lnTo>
                    <a:pt x="4172" y="546"/>
                  </a:lnTo>
                  <a:lnTo>
                    <a:pt x="4152" y="543"/>
                  </a:lnTo>
                  <a:lnTo>
                    <a:pt x="4130" y="543"/>
                  </a:lnTo>
                  <a:lnTo>
                    <a:pt x="4110" y="543"/>
                  </a:lnTo>
                  <a:lnTo>
                    <a:pt x="4090" y="546"/>
                  </a:lnTo>
                  <a:lnTo>
                    <a:pt x="4071" y="551"/>
                  </a:lnTo>
                  <a:lnTo>
                    <a:pt x="4051" y="560"/>
                  </a:lnTo>
                  <a:lnTo>
                    <a:pt x="4031" y="568"/>
                  </a:lnTo>
                  <a:lnTo>
                    <a:pt x="4015" y="577"/>
                  </a:lnTo>
                  <a:lnTo>
                    <a:pt x="3998" y="591"/>
                  </a:lnTo>
                  <a:lnTo>
                    <a:pt x="3981" y="605"/>
                  </a:lnTo>
                  <a:lnTo>
                    <a:pt x="3798" y="790"/>
                  </a:lnTo>
                  <a:lnTo>
                    <a:pt x="3798" y="790"/>
                  </a:lnTo>
                  <a:lnTo>
                    <a:pt x="3781" y="804"/>
                  </a:lnTo>
                  <a:lnTo>
                    <a:pt x="3761" y="818"/>
                  </a:lnTo>
                  <a:lnTo>
                    <a:pt x="3744" y="830"/>
                  </a:lnTo>
                  <a:lnTo>
                    <a:pt x="3725" y="841"/>
                  </a:lnTo>
                  <a:lnTo>
                    <a:pt x="3702" y="849"/>
                  </a:lnTo>
                  <a:lnTo>
                    <a:pt x="3680" y="855"/>
                  </a:lnTo>
                  <a:lnTo>
                    <a:pt x="3635" y="866"/>
                  </a:lnTo>
                  <a:lnTo>
                    <a:pt x="3590" y="869"/>
                  </a:lnTo>
                  <a:lnTo>
                    <a:pt x="3567" y="869"/>
                  </a:lnTo>
                  <a:lnTo>
                    <a:pt x="3542" y="866"/>
                  </a:lnTo>
                  <a:lnTo>
                    <a:pt x="3522" y="863"/>
                  </a:lnTo>
                  <a:lnTo>
                    <a:pt x="3500" y="858"/>
                  </a:lnTo>
                  <a:lnTo>
                    <a:pt x="3477" y="849"/>
                  </a:lnTo>
                  <a:lnTo>
                    <a:pt x="3458" y="841"/>
                  </a:lnTo>
                  <a:lnTo>
                    <a:pt x="3236" y="748"/>
                  </a:lnTo>
                  <a:lnTo>
                    <a:pt x="3236" y="748"/>
                  </a:lnTo>
                  <a:lnTo>
                    <a:pt x="3213" y="742"/>
                  </a:lnTo>
                  <a:lnTo>
                    <a:pt x="3193" y="731"/>
                  </a:lnTo>
                  <a:lnTo>
                    <a:pt x="3174" y="720"/>
                  </a:lnTo>
                  <a:lnTo>
                    <a:pt x="3157" y="709"/>
                  </a:lnTo>
                  <a:lnTo>
                    <a:pt x="3137" y="692"/>
                  </a:lnTo>
                  <a:lnTo>
                    <a:pt x="3123" y="678"/>
                  </a:lnTo>
                  <a:lnTo>
                    <a:pt x="3093" y="641"/>
                  </a:lnTo>
                  <a:lnTo>
                    <a:pt x="3068" y="602"/>
                  </a:lnTo>
                  <a:lnTo>
                    <a:pt x="3059" y="582"/>
                  </a:lnTo>
                  <a:lnTo>
                    <a:pt x="3048" y="560"/>
                  </a:lnTo>
                  <a:lnTo>
                    <a:pt x="3043" y="537"/>
                  </a:lnTo>
                  <a:lnTo>
                    <a:pt x="3037" y="518"/>
                  </a:lnTo>
                  <a:lnTo>
                    <a:pt x="3034" y="495"/>
                  </a:lnTo>
                  <a:lnTo>
                    <a:pt x="3034" y="472"/>
                  </a:lnTo>
                  <a:lnTo>
                    <a:pt x="3034" y="211"/>
                  </a:lnTo>
                  <a:lnTo>
                    <a:pt x="3034" y="211"/>
                  </a:lnTo>
                  <a:lnTo>
                    <a:pt x="3031" y="191"/>
                  </a:lnTo>
                  <a:lnTo>
                    <a:pt x="3029" y="169"/>
                  </a:lnTo>
                  <a:lnTo>
                    <a:pt x="3023" y="149"/>
                  </a:lnTo>
                  <a:lnTo>
                    <a:pt x="3017" y="129"/>
                  </a:lnTo>
                  <a:lnTo>
                    <a:pt x="3009" y="112"/>
                  </a:lnTo>
                  <a:lnTo>
                    <a:pt x="2998" y="93"/>
                  </a:lnTo>
                  <a:lnTo>
                    <a:pt x="2986" y="76"/>
                  </a:lnTo>
                  <a:lnTo>
                    <a:pt x="2972" y="62"/>
                  </a:lnTo>
                  <a:lnTo>
                    <a:pt x="2955" y="48"/>
                  </a:lnTo>
                  <a:lnTo>
                    <a:pt x="2938" y="37"/>
                  </a:lnTo>
                  <a:lnTo>
                    <a:pt x="2922" y="25"/>
                  </a:lnTo>
                  <a:lnTo>
                    <a:pt x="2905" y="17"/>
                  </a:lnTo>
                  <a:lnTo>
                    <a:pt x="2885" y="8"/>
                  </a:lnTo>
                  <a:lnTo>
                    <a:pt x="2862" y="3"/>
                  </a:lnTo>
                  <a:lnTo>
                    <a:pt x="2843" y="0"/>
                  </a:lnTo>
                  <a:lnTo>
                    <a:pt x="2820" y="0"/>
                  </a:lnTo>
                  <a:lnTo>
                    <a:pt x="2379" y="0"/>
                  </a:lnTo>
                  <a:lnTo>
                    <a:pt x="2379" y="0"/>
                  </a:lnTo>
                  <a:lnTo>
                    <a:pt x="2356" y="0"/>
                  </a:lnTo>
                  <a:lnTo>
                    <a:pt x="2337" y="3"/>
                  </a:lnTo>
                  <a:lnTo>
                    <a:pt x="2317" y="8"/>
                  </a:lnTo>
                  <a:lnTo>
                    <a:pt x="2297" y="17"/>
                  </a:lnTo>
                  <a:lnTo>
                    <a:pt x="2278" y="25"/>
                  </a:lnTo>
                  <a:lnTo>
                    <a:pt x="2261" y="37"/>
                  </a:lnTo>
                  <a:lnTo>
                    <a:pt x="2244" y="48"/>
                  </a:lnTo>
                  <a:lnTo>
                    <a:pt x="2230" y="62"/>
                  </a:lnTo>
                  <a:lnTo>
                    <a:pt x="2216" y="76"/>
                  </a:lnTo>
                  <a:lnTo>
                    <a:pt x="2205" y="93"/>
                  </a:lnTo>
                  <a:lnTo>
                    <a:pt x="2193" y="112"/>
                  </a:lnTo>
                  <a:lnTo>
                    <a:pt x="2185" y="129"/>
                  </a:lnTo>
                  <a:lnTo>
                    <a:pt x="2176" y="149"/>
                  </a:lnTo>
                  <a:lnTo>
                    <a:pt x="2171" y="169"/>
                  </a:lnTo>
                  <a:lnTo>
                    <a:pt x="2168" y="191"/>
                  </a:lnTo>
                  <a:lnTo>
                    <a:pt x="2168" y="211"/>
                  </a:lnTo>
                  <a:lnTo>
                    <a:pt x="2168" y="472"/>
                  </a:lnTo>
                  <a:lnTo>
                    <a:pt x="2168" y="472"/>
                  </a:lnTo>
                  <a:lnTo>
                    <a:pt x="2165" y="495"/>
                  </a:lnTo>
                  <a:lnTo>
                    <a:pt x="2162" y="518"/>
                  </a:lnTo>
                  <a:lnTo>
                    <a:pt x="2157" y="537"/>
                  </a:lnTo>
                  <a:lnTo>
                    <a:pt x="2151" y="560"/>
                  </a:lnTo>
                  <a:lnTo>
                    <a:pt x="2143" y="582"/>
                  </a:lnTo>
                  <a:lnTo>
                    <a:pt x="2132" y="602"/>
                  </a:lnTo>
                  <a:lnTo>
                    <a:pt x="2109" y="641"/>
                  </a:lnTo>
                  <a:lnTo>
                    <a:pt x="2078" y="678"/>
                  </a:lnTo>
                  <a:lnTo>
                    <a:pt x="2061" y="692"/>
                  </a:lnTo>
                  <a:lnTo>
                    <a:pt x="2044" y="709"/>
                  </a:lnTo>
                  <a:lnTo>
                    <a:pt x="2025" y="720"/>
                  </a:lnTo>
                  <a:lnTo>
                    <a:pt x="2005" y="731"/>
                  </a:lnTo>
                  <a:lnTo>
                    <a:pt x="1985" y="742"/>
                  </a:lnTo>
                  <a:lnTo>
                    <a:pt x="1965" y="748"/>
                  </a:lnTo>
                  <a:lnTo>
                    <a:pt x="1741" y="841"/>
                  </a:lnTo>
                  <a:lnTo>
                    <a:pt x="1741" y="841"/>
                  </a:lnTo>
                  <a:lnTo>
                    <a:pt x="1721" y="849"/>
                  </a:lnTo>
                  <a:lnTo>
                    <a:pt x="1701" y="858"/>
                  </a:lnTo>
                  <a:lnTo>
                    <a:pt x="1679" y="863"/>
                  </a:lnTo>
                  <a:lnTo>
                    <a:pt x="1656" y="866"/>
                  </a:lnTo>
                  <a:lnTo>
                    <a:pt x="1634" y="869"/>
                  </a:lnTo>
                  <a:lnTo>
                    <a:pt x="1611" y="869"/>
                  </a:lnTo>
                  <a:lnTo>
                    <a:pt x="1563" y="866"/>
                  </a:lnTo>
                  <a:lnTo>
                    <a:pt x="1519" y="855"/>
                  </a:lnTo>
                  <a:lnTo>
                    <a:pt x="1496" y="849"/>
                  </a:lnTo>
                  <a:lnTo>
                    <a:pt x="1476" y="841"/>
                  </a:lnTo>
                  <a:lnTo>
                    <a:pt x="1457" y="830"/>
                  </a:lnTo>
                  <a:lnTo>
                    <a:pt x="1437" y="818"/>
                  </a:lnTo>
                  <a:lnTo>
                    <a:pt x="1420" y="804"/>
                  </a:lnTo>
                  <a:lnTo>
                    <a:pt x="1403" y="790"/>
                  </a:lnTo>
                  <a:lnTo>
                    <a:pt x="1218" y="605"/>
                  </a:lnTo>
                  <a:lnTo>
                    <a:pt x="1218" y="605"/>
                  </a:lnTo>
                  <a:lnTo>
                    <a:pt x="1204" y="591"/>
                  </a:lnTo>
                  <a:lnTo>
                    <a:pt x="1187" y="577"/>
                  </a:lnTo>
                  <a:lnTo>
                    <a:pt x="1167" y="568"/>
                  </a:lnTo>
                  <a:lnTo>
                    <a:pt x="1150" y="560"/>
                  </a:lnTo>
                  <a:lnTo>
                    <a:pt x="1130" y="551"/>
                  </a:lnTo>
                  <a:lnTo>
                    <a:pt x="1111" y="546"/>
                  </a:lnTo>
                  <a:lnTo>
                    <a:pt x="1088" y="543"/>
                  </a:lnTo>
                  <a:lnTo>
                    <a:pt x="1068" y="543"/>
                  </a:lnTo>
                  <a:lnTo>
                    <a:pt x="1049" y="543"/>
                  </a:lnTo>
                  <a:lnTo>
                    <a:pt x="1029" y="546"/>
                  </a:lnTo>
                  <a:lnTo>
                    <a:pt x="1009" y="551"/>
                  </a:lnTo>
                  <a:lnTo>
                    <a:pt x="990" y="560"/>
                  </a:lnTo>
                  <a:lnTo>
                    <a:pt x="970" y="568"/>
                  </a:lnTo>
                  <a:lnTo>
                    <a:pt x="953" y="577"/>
                  </a:lnTo>
                  <a:lnTo>
                    <a:pt x="934" y="591"/>
                  </a:lnTo>
                  <a:lnTo>
                    <a:pt x="920" y="605"/>
                  </a:lnTo>
                  <a:lnTo>
                    <a:pt x="607" y="917"/>
                  </a:lnTo>
                  <a:lnTo>
                    <a:pt x="607" y="917"/>
                  </a:lnTo>
                  <a:lnTo>
                    <a:pt x="591" y="934"/>
                  </a:lnTo>
                  <a:lnTo>
                    <a:pt x="579" y="950"/>
                  </a:lnTo>
                  <a:lnTo>
                    <a:pt x="568" y="967"/>
                  </a:lnTo>
                  <a:lnTo>
                    <a:pt x="560" y="987"/>
                  </a:lnTo>
                  <a:lnTo>
                    <a:pt x="554" y="1007"/>
                  </a:lnTo>
                  <a:lnTo>
                    <a:pt x="548" y="1026"/>
                  </a:lnTo>
                  <a:lnTo>
                    <a:pt x="546" y="1046"/>
                  </a:lnTo>
                  <a:lnTo>
                    <a:pt x="546" y="1069"/>
                  </a:lnTo>
                  <a:lnTo>
                    <a:pt x="546" y="1088"/>
                  </a:lnTo>
                  <a:lnTo>
                    <a:pt x="548" y="1108"/>
                  </a:lnTo>
                  <a:lnTo>
                    <a:pt x="554" y="1128"/>
                  </a:lnTo>
                  <a:lnTo>
                    <a:pt x="560" y="1147"/>
                  </a:lnTo>
                  <a:lnTo>
                    <a:pt x="568" y="1167"/>
                  </a:lnTo>
                  <a:lnTo>
                    <a:pt x="579" y="1184"/>
                  </a:lnTo>
                  <a:lnTo>
                    <a:pt x="591" y="1201"/>
                  </a:lnTo>
                  <a:lnTo>
                    <a:pt x="607" y="1218"/>
                  </a:lnTo>
                  <a:lnTo>
                    <a:pt x="790" y="1401"/>
                  </a:lnTo>
                  <a:lnTo>
                    <a:pt x="790" y="1401"/>
                  </a:lnTo>
                  <a:lnTo>
                    <a:pt x="804" y="1417"/>
                  </a:lnTo>
                  <a:lnTo>
                    <a:pt x="818" y="1437"/>
                  </a:lnTo>
                  <a:lnTo>
                    <a:pt x="830" y="1454"/>
                  </a:lnTo>
                  <a:lnTo>
                    <a:pt x="841" y="1474"/>
                  </a:lnTo>
                  <a:lnTo>
                    <a:pt x="849" y="1496"/>
                  </a:lnTo>
                  <a:lnTo>
                    <a:pt x="858" y="1519"/>
                  </a:lnTo>
                  <a:lnTo>
                    <a:pt x="866" y="1563"/>
                  </a:lnTo>
                  <a:lnTo>
                    <a:pt x="872" y="1608"/>
                  </a:lnTo>
                  <a:lnTo>
                    <a:pt x="872" y="1631"/>
                  </a:lnTo>
                  <a:lnTo>
                    <a:pt x="869" y="1656"/>
                  </a:lnTo>
                  <a:lnTo>
                    <a:pt x="863" y="1676"/>
                  </a:lnTo>
                  <a:lnTo>
                    <a:pt x="858" y="1699"/>
                  </a:lnTo>
                  <a:lnTo>
                    <a:pt x="852" y="1721"/>
                  </a:lnTo>
                  <a:lnTo>
                    <a:pt x="844" y="1741"/>
                  </a:lnTo>
                  <a:lnTo>
                    <a:pt x="751" y="1963"/>
                  </a:lnTo>
                  <a:lnTo>
                    <a:pt x="751" y="1963"/>
                  </a:lnTo>
                  <a:lnTo>
                    <a:pt x="742" y="1985"/>
                  </a:lnTo>
                  <a:lnTo>
                    <a:pt x="734" y="2005"/>
                  </a:lnTo>
                  <a:lnTo>
                    <a:pt x="723" y="2025"/>
                  </a:lnTo>
                  <a:lnTo>
                    <a:pt x="709" y="2042"/>
                  </a:lnTo>
                  <a:lnTo>
                    <a:pt x="694" y="2061"/>
                  </a:lnTo>
                  <a:lnTo>
                    <a:pt x="678" y="2075"/>
                  </a:lnTo>
                  <a:lnTo>
                    <a:pt x="641" y="2106"/>
                  </a:lnTo>
                  <a:lnTo>
                    <a:pt x="602" y="2132"/>
                  </a:lnTo>
                  <a:lnTo>
                    <a:pt x="582" y="2143"/>
                  </a:lnTo>
                  <a:lnTo>
                    <a:pt x="563" y="2151"/>
                  </a:lnTo>
                  <a:lnTo>
                    <a:pt x="540" y="2157"/>
                  </a:lnTo>
                  <a:lnTo>
                    <a:pt x="517" y="2162"/>
                  </a:lnTo>
                  <a:lnTo>
                    <a:pt x="495" y="2165"/>
                  </a:lnTo>
                  <a:lnTo>
                    <a:pt x="472" y="2165"/>
                  </a:lnTo>
                  <a:lnTo>
                    <a:pt x="214" y="2165"/>
                  </a:lnTo>
                  <a:lnTo>
                    <a:pt x="214" y="2165"/>
                  </a:lnTo>
                  <a:lnTo>
                    <a:pt x="191" y="2168"/>
                  </a:lnTo>
                  <a:lnTo>
                    <a:pt x="171" y="2171"/>
                  </a:lnTo>
                  <a:lnTo>
                    <a:pt x="149" y="2176"/>
                  </a:lnTo>
                  <a:lnTo>
                    <a:pt x="132" y="2182"/>
                  </a:lnTo>
                  <a:lnTo>
                    <a:pt x="112" y="2190"/>
                  </a:lnTo>
                  <a:lnTo>
                    <a:pt x="95" y="2202"/>
                  </a:lnTo>
                  <a:lnTo>
                    <a:pt x="79" y="2216"/>
                  </a:lnTo>
                  <a:lnTo>
                    <a:pt x="65" y="2227"/>
                  </a:lnTo>
                  <a:lnTo>
                    <a:pt x="51" y="2244"/>
                  </a:lnTo>
                  <a:lnTo>
                    <a:pt x="37" y="2261"/>
                  </a:lnTo>
                  <a:lnTo>
                    <a:pt x="28" y="2278"/>
                  </a:lnTo>
                  <a:lnTo>
                    <a:pt x="17" y="2295"/>
                  </a:lnTo>
                  <a:lnTo>
                    <a:pt x="11" y="2314"/>
                  </a:lnTo>
                  <a:lnTo>
                    <a:pt x="6" y="2337"/>
                  </a:lnTo>
                  <a:lnTo>
                    <a:pt x="3" y="2357"/>
                  </a:lnTo>
                  <a:lnTo>
                    <a:pt x="0" y="2379"/>
                  </a:lnTo>
                  <a:lnTo>
                    <a:pt x="0" y="2820"/>
                  </a:lnTo>
                  <a:lnTo>
                    <a:pt x="0" y="2820"/>
                  </a:lnTo>
                  <a:lnTo>
                    <a:pt x="3" y="2843"/>
                  </a:lnTo>
                  <a:lnTo>
                    <a:pt x="6" y="2863"/>
                  </a:lnTo>
                  <a:lnTo>
                    <a:pt x="11" y="2882"/>
                  </a:lnTo>
                  <a:lnTo>
                    <a:pt x="17" y="2902"/>
                  </a:lnTo>
                  <a:lnTo>
                    <a:pt x="28" y="2922"/>
                  </a:lnTo>
                  <a:lnTo>
                    <a:pt x="37" y="2939"/>
                  </a:lnTo>
                  <a:lnTo>
                    <a:pt x="51" y="2956"/>
                  </a:lnTo>
                  <a:lnTo>
                    <a:pt x="65" y="2970"/>
                  </a:lnTo>
                  <a:lnTo>
                    <a:pt x="79" y="2984"/>
                  </a:lnTo>
                  <a:lnTo>
                    <a:pt x="95" y="2995"/>
                  </a:lnTo>
                  <a:lnTo>
                    <a:pt x="112" y="3006"/>
                  </a:lnTo>
                  <a:lnTo>
                    <a:pt x="132" y="3015"/>
                  </a:lnTo>
                  <a:lnTo>
                    <a:pt x="149" y="3023"/>
                  </a:lnTo>
                  <a:lnTo>
                    <a:pt x="171" y="3029"/>
                  </a:lnTo>
                  <a:lnTo>
                    <a:pt x="191" y="3031"/>
                  </a:lnTo>
                  <a:lnTo>
                    <a:pt x="214" y="3031"/>
                  </a:lnTo>
                  <a:lnTo>
                    <a:pt x="472" y="3031"/>
                  </a:lnTo>
                  <a:lnTo>
                    <a:pt x="472" y="3031"/>
                  </a:lnTo>
                  <a:lnTo>
                    <a:pt x="495" y="3034"/>
                  </a:lnTo>
                  <a:lnTo>
                    <a:pt x="517" y="3037"/>
                  </a:lnTo>
                  <a:lnTo>
                    <a:pt x="540" y="3043"/>
                  </a:lnTo>
                  <a:lnTo>
                    <a:pt x="563" y="3048"/>
                  </a:lnTo>
                  <a:lnTo>
                    <a:pt x="582" y="3057"/>
                  </a:lnTo>
                  <a:lnTo>
                    <a:pt x="602" y="3068"/>
                  </a:lnTo>
                  <a:lnTo>
                    <a:pt x="641" y="3090"/>
                  </a:lnTo>
                  <a:lnTo>
                    <a:pt x="678" y="3121"/>
                  </a:lnTo>
                  <a:lnTo>
                    <a:pt x="694" y="3138"/>
                  </a:lnTo>
                  <a:lnTo>
                    <a:pt x="709" y="3155"/>
                  </a:lnTo>
                  <a:lnTo>
                    <a:pt x="723" y="3175"/>
                  </a:lnTo>
                  <a:lnTo>
                    <a:pt x="734" y="3194"/>
                  </a:lnTo>
                  <a:lnTo>
                    <a:pt x="742" y="3214"/>
                  </a:lnTo>
                  <a:lnTo>
                    <a:pt x="751" y="3234"/>
                  </a:lnTo>
                  <a:lnTo>
                    <a:pt x="844" y="3459"/>
                  </a:lnTo>
                  <a:lnTo>
                    <a:pt x="844" y="3459"/>
                  </a:lnTo>
                  <a:lnTo>
                    <a:pt x="852" y="3478"/>
                  </a:lnTo>
                  <a:lnTo>
                    <a:pt x="858" y="3498"/>
                  </a:lnTo>
                  <a:lnTo>
                    <a:pt x="863" y="3521"/>
                  </a:lnTo>
                  <a:lnTo>
                    <a:pt x="869" y="3543"/>
                  </a:lnTo>
                  <a:lnTo>
                    <a:pt x="872" y="3566"/>
                  </a:lnTo>
                  <a:lnTo>
                    <a:pt x="872" y="3588"/>
                  </a:lnTo>
                  <a:lnTo>
                    <a:pt x="866" y="3636"/>
                  </a:lnTo>
                  <a:lnTo>
                    <a:pt x="858" y="3681"/>
                  </a:lnTo>
                  <a:lnTo>
                    <a:pt x="849" y="3703"/>
                  </a:lnTo>
                  <a:lnTo>
                    <a:pt x="841" y="3723"/>
                  </a:lnTo>
                  <a:lnTo>
                    <a:pt x="830" y="3743"/>
                  </a:lnTo>
                  <a:lnTo>
                    <a:pt x="818" y="3762"/>
                  </a:lnTo>
                  <a:lnTo>
                    <a:pt x="804" y="3779"/>
                  </a:lnTo>
                  <a:lnTo>
                    <a:pt x="790" y="3796"/>
                  </a:lnTo>
                  <a:lnTo>
                    <a:pt x="607" y="3982"/>
                  </a:lnTo>
                  <a:lnTo>
                    <a:pt x="607" y="3982"/>
                  </a:lnTo>
                  <a:lnTo>
                    <a:pt x="591" y="3996"/>
                  </a:lnTo>
                  <a:lnTo>
                    <a:pt x="579" y="4013"/>
                  </a:lnTo>
                  <a:lnTo>
                    <a:pt x="568" y="4032"/>
                  </a:lnTo>
                  <a:lnTo>
                    <a:pt x="560" y="4052"/>
                  </a:lnTo>
                  <a:lnTo>
                    <a:pt x="554" y="4069"/>
                  </a:lnTo>
                  <a:lnTo>
                    <a:pt x="548" y="4091"/>
                  </a:lnTo>
                  <a:lnTo>
                    <a:pt x="546" y="4111"/>
                  </a:lnTo>
                  <a:lnTo>
                    <a:pt x="546" y="4131"/>
                  </a:lnTo>
                  <a:lnTo>
                    <a:pt x="546" y="4151"/>
                  </a:lnTo>
                  <a:lnTo>
                    <a:pt x="548" y="4170"/>
                  </a:lnTo>
                  <a:lnTo>
                    <a:pt x="554" y="4190"/>
                  </a:lnTo>
                  <a:lnTo>
                    <a:pt x="560" y="4210"/>
                  </a:lnTo>
                  <a:lnTo>
                    <a:pt x="568" y="4229"/>
                  </a:lnTo>
                  <a:lnTo>
                    <a:pt x="579" y="4246"/>
                  </a:lnTo>
                  <a:lnTo>
                    <a:pt x="591" y="4266"/>
                  </a:lnTo>
                  <a:lnTo>
                    <a:pt x="607" y="4280"/>
                  </a:lnTo>
                  <a:lnTo>
                    <a:pt x="920" y="4592"/>
                  </a:lnTo>
                  <a:lnTo>
                    <a:pt x="920" y="4592"/>
                  </a:lnTo>
                  <a:lnTo>
                    <a:pt x="934" y="4609"/>
                  </a:lnTo>
                  <a:lnTo>
                    <a:pt x="953" y="4620"/>
                  </a:lnTo>
                  <a:lnTo>
                    <a:pt x="970" y="4631"/>
                  </a:lnTo>
                  <a:lnTo>
                    <a:pt x="990" y="4640"/>
                  </a:lnTo>
                  <a:lnTo>
                    <a:pt x="1009" y="4645"/>
                  </a:lnTo>
                  <a:lnTo>
                    <a:pt x="1029" y="4651"/>
                  </a:lnTo>
                  <a:lnTo>
                    <a:pt x="1049" y="4654"/>
                  </a:lnTo>
                  <a:lnTo>
                    <a:pt x="1068" y="4654"/>
                  </a:lnTo>
                  <a:lnTo>
                    <a:pt x="1088" y="4654"/>
                  </a:lnTo>
                  <a:lnTo>
                    <a:pt x="1111" y="4651"/>
                  </a:lnTo>
                  <a:lnTo>
                    <a:pt x="1130" y="4645"/>
                  </a:lnTo>
                  <a:lnTo>
                    <a:pt x="1150" y="4640"/>
                  </a:lnTo>
                  <a:lnTo>
                    <a:pt x="1167" y="4631"/>
                  </a:lnTo>
                  <a:lnTo>
                    <a:pt x="1187" y="4620"/>
                  </a:lnTo>
                  <a:lnTo>
                    <a:pt x="1204" y="4609"/>
                  </a:lnTo>
                  <a:lnTo>
                    <a:pt x="1218" y="4592"/>
                  </a:lnTo>
                  <a:lnTo>
                    <a:pt x="1403" y="4409"/>
                  </a:lnTo>
                  <a:lnTo>
                    <a:pt x="1403" y="4409"/>
                  </a:lnTo>
                  <a:lnTo>
                    <a:pt x="1420" y="4395"/>
                  </a:lnTo>
                  <a:lnTo>
                    <a:pt x="1437" y="4381"/>
                  </a:lnTo>
                  <a:lnTo>
                    <a:pt x="1457" y="4370"/>
                  </a:lnTo>
                  <a:lnTo>
                    <a:pt x="1476" y="4358"/>
                  </a:lnTo>
                  <a:lnTo>
                    <a:pt x="1496" y="4350"/>
                  </a:lnTo>
                  <a:lnTo>
                    <a:pt x="1519" y="4342"/>
                  </a:lnTo>
                  <a:lnTo>
                    <a:pt x="1563" y="4333"/>
                  </a:lnTo>
                  <a:lnTo>
                    <a:pt x="1611" y="4328"/>
                  </a:lnTo>
                  <a:lnTo>
                    <a:pt x="1634" y="4328"/>
                  </a:lnTo>
                  <a:lnTo>
                    <a:pt x="1656" y="4330"/>
                  </a:lnTo>
                  <a:lnTo>
                    <a:pt x="1679" y="4336"/>
                  </a:lnTo>
                  <a:lnTo>
                    <a:pt x="1701" y="4342"/>
                  </a:lnTo>
                  <a:lnTo>
                    <a:pt x="1721" y="4347"/>
                  </a:lnTo>
                  <a:lnTo>
                    <a:pt x="1741" y="4356"/>
                  </a:lnTo>
                  <a:lnTo>
                    <a:pt x="1965" y="4449"/>
                  </a:lnTo>
                  <a:lnTo>
                    <a:pt x="1965" y="4449"/>
                  </a:lnTo>
                  <a:lnTo>
                    <a:pt x="1985" y="4457"/>
                  </a:lnTo>
                  <a:lnTo>
                    <a:pt x="2005" y="4466"/>
                  </a:lnTo>
                  <a:lnTo>
                    <a:pt x="2025" y="4477"/>
                  </a:lnTo>
                  <a:lnTo>
                    <a:pt x="2044" y="4491"/>
                  </a:lnTo>
                  <a:lnTo>
                    <a:pt x="2061" y="4505"/>
                  </a:lnTo>
                  <a:lnTo>
                    <a:pt x="2078" y="4522"/>
                  </a:lnTo>
                  <a:lnTo>
                    <a:pt x="2109" y="4558"/>
                  </a:lnTo>
                  <a:lnTo>
                    <a:pt x="2132" y="4598"/>
                  </a:lnTo>
                  <a:lnTo>
                    <a:pt x="2143" y="4617"/>
                  </a:lnTo>
                  <a:lnTo>
                    <a:pt x="2151" y="4637"/>
                  </a:lnTo>
                  <a:lnTo>
                    <a:pt x="2157" y="4659"/>
                  </a:lnTo>
                  <a:lnTo>
                    <a:pt x="2162" y="4682"/>
                  </a:lnTo>
                  <a:lnTo>
                    <a:pt x="2165" y="4704"/>
                  </a:lnTo>
                  <a:lnTo>
                    <a:pt x="2168" y="4727"/>
                  </a:lnTo>
                  <a:lnTo>
                    <a:pt x="2168" y="4986"/>
                  </a:lnTo>
                  <a:lnTo>
                    <a:pt x="2168" y="4986"/>
                  </a:lnTo>
                  <a:lnTo>
                    <a:pt x="2168" y="5008"/>
                  </a:lnTo>
                  <a:lnTo>
                    <a:pt x="2171" y="5028"/>
                  </a:lnTo>
                  <a:lnTo>
                    <a:pt x="2176" y="5051"/>
                  </a:lnTo>
                  <a:lnTo>
                    <a:pt x="2185" y="5067"/>
                  </a:lnTo>
                  <a:lnTo>
                    <a:pt x="2193" y="5087"/>
                  </a:lnTo>
                  <a:lnTo>
                    <a:pt x="2205" y="5104"/>
                  </a:lnTo>
                  <a:lnTo>
                    <a:pt x="2216" y="5121"/>
                  </a:lnTo>
                  <a:lnTo>
                    <a:pt x="2230" y="5135"/>
                  </a:lnTo>
                  <a:lnTo>
                    <a:pt x="2244" y="5149"/>
                  </a:lnTo>
                  <a:lnTo>
                    <a:pt x="2261" y="5163"/>
                  </a:lnTo>
                  <a:lnTo>
                    <a:pt x="2278" y="5171"/>
                  </a:lnTo>
                  <a:lnTo>
                    <a:pt x="2297" y="5182"/>
                  </a:lnTo>
                  <a:lnTo>
                    <a:pt x="2317" y="5188"/>
                  </a:lnTo>
                  <a:lnTo>
                    <a:pt x="2337" y="5194"/>
                  </a:lnTo>
                  <a:lnTo>
                    <a:pt x="2356" y="5197"/>
                  </a:lnTo>
                  <a:lnTo>
                    <a:pt x="2379" y="5199"/>
                  </a:lnTo>
                  <a:lnTo>
                    <a:pt x="2820" y="5199"/>
                  </a:lnTo>
                  <a:lnTo>
                    <a:pt x="2820" y="5199"/>
                  </a:lnTo>
                  <a:lnTo>
                    <a:pt x="2843" y="5197"/>
                  </a:lnTo>
                  <a:lnTo>
                    <a:pt x="2862" y="5194"/>
                  </a:lnTo>
                  <a:lnTo>
                    <a:pt x="2885" y="5188"/>
                  </a:lnTo>
                  <a:lnTo>
                    <a:pt x="2905" y="5182"/>
                  </a:lnTo>
                  <a:lnTo>
                    <a:pt x="2922" y="5171"/>
                  </a:lnTo>
                  <a:lnTo>
                    <a:pt x="2938" y="5163"/>
                  </a:lnTo>
                  <a:lnTo>
                    <a:pt x="2955" y="5149"/>
                  </a:lnTo>
                  <a:lnTo>
                    <a:pt x="2972" y="5135"/>
                  </a:lnTo>
                  <a:lnTo>
                    <a:pt x="2986" y="5121"/>
                  </a:lnTo>
                  <a:lnTo>
                    <a:pt x="2998" y="5104"/>
                  </a:lnTo>
                  <a:lnTo>
                    <a:pt x="3009" y="5087"/>
                  </a:lnTo>
                  <a:lnTo>
                    <a:pt x="3017" y="5067"/>
                  </a:lnTo>
                  <a:lnTo>
                    <a:pt x="3023" y="5051"/>
                  </a:lnTo>
                  <a:lnTo>
                    <a:pt x="3029" y="5028"/>
                  </a:lnTo>
                  <a:lnTo>
                    <a:pt x="3031" y="5008"/>
                  </a:lnTo>
                  <a:lnTo>
                    <a:pt x="3034" y="4986"/>
                  </a:lnTo>
                  <a:lnTo>
                    <a:pt x="3034" y="4727"/>
                  </a:lnTo>
                  <a:lnTo>
                    <a:pt x="3034" y="4727"/>
                  </a:lnTo>
                  <a:lnTo>
                    <a:pt x="3034" y="4704"/>
                  </a:lnTo>
                  <a:lnTo>
                    <a:pt x="3037" y="4682"/>
                  </a:lnTo>
                  <a:lnTo>
                    <a:pt x="3043" y="4659"/>
                  </a:lnTo>
                  <a:lnTo>
                    <a:pt x="3048" y="4637"/>
                  </a:lnTo>
                  <a:lnTo>
                    <a:pt x="3059" y="4617"/>
                  </a:lnTo>
                  <a:lnTo>
                    <a:pt x="3068" y="4598"/>
                  </a:lnTo>
                  <a:lnTo>
                    <a:pt x="3093" y="4558"/>
                  </a:lnTo>
                  <a:lnTo>
                    <a:pt x="3123" y="4522"/>
                  </a:lnTo>
                  <a:lnTo>
                    <a:pt x="3137" y="4505"/>
                  </a:lnTo>
                  <a:lnTo>
                    <a:pt x="3157" y="4491"/>
                  </a:lnTo>
                  <a:lnTo>
                    <a:pt x="3174" y="4477"/>
                  </a:lnTo>
                  <a:lnTo>
                    <a:pt x="3193" y="4466"/>
                  </a:lnTo>
                  <a:lnTo>
                    <a:pt x="3213" y="4457"/>
                  </a:lnTo>
                  <a:lnTo>
                    <a:pt x="3236" y="4449"/>
                  </a:lnTo>
                  <a:lnTo>
                    <a:pt x="3458" y="4356"/>
                  </a:lnTo>
                  <a:lnTo>
                    <a:pt x="3458" y="4356"/>
                  </a:lnTo>
                  <a:lnTo>
                    <a:pt x="3477" y="4347"/>
                  </a:lnTo>
                  <a:lnTo>
                    <a:pt x="3500" y="4342"/>
                  </a:lnTo>
                  <a:lnTo>
                    <a:pt x="3522" y="4336"/>
                  </a:lnTo>
                  <a:lnTo>
                    <a:pt x="3542" y="4330"/>
                  </a:lnTo>
                  <a:lnTo>
                    <a:pt x="3567" y="4328"/>
                  </a:lnTo>
                  <a:lnTo>
                    <a:pt x="3590" y="4328"/>
                  </a:lnTo>
                  <a:lnTo>
                    <a:pt x="3635" y="4333"/>
                  </a:lnTo>
                  <a:lnTo>
                    <a:pt x="3680" y="4342"/>
                  </a:lnTo>
                  <a:lnTo>
                    <a:pt x="3702" y="4350"/>
                  </a:lnTo>
                  <a:lnTo>
                    <a:pt x="3725" y="4358"/>
                  </a:lnTo>
                  <a:lnTo>
                    <a:pt x="3744" y="4370"/>
                  </a:lnTo>
                  <a:lnTo>
                    <a:pt x="3761" y="4381"/>
                  </a:lnTo>
                  <a:lnTo>
                    <a:pt x="3781" y="4395"/>
                  </a:lnTo>
                  <a:lnTo>
                    <a:pt x="3798" y="4409"/>
                  </a:lnTo>
                  <a:lnTo>
                    <a:pt x="3981" y="4592"/>
                  </a:lnTo>
                  <a:lnTo>
                    <a:pt x="3981" y="4592"/>
                  </a:lnTo>
                  <a:lnTo>
                    <a:pt x="3998" y="4609"/>
                  </a:lnTo>
                  <a:lnTo>
                    <a:pt x="4015" y="4620"/>
                  </a:lnTo>
                  <a:lnTo>
                    <a:pt x="4031" y="4631"/>
                  </a:lnTo>
                  <a:lnTo>
                    <a:pt x="4051" y="4640"/>
                  </a:lnTo>
                  <a:lnTo>
                    <a:pt x="4071" y="4645"/>
                  </a:lnTo>
                  <a:lnTo>
                    <a:pt x="4090" y="4651"/>
                  </a:lnTo>
                  <a:lnTo>
                    <a:pt x="4110" y="4654"/>
                  </a:lnTo>
                  <a:lnTo>
                    <a:pt x="4130" y="4654"/>
                  </a:lnTo>
                  <a:lnTo>
                    <a:pt x="4152" y="4654"/>
                  </a:lnTo>
                  <a:lnTo>
                    <a:pt x="4172" y="4651"/>
                  </a:lnTo>
                  <a:lnTo>
                    <a:pt x="4192" y="4645"/>
                  </a:lnTo>
                  <a:lnTo>
                    <a:pt x="4211" y="4640"/>
                  </a:lnTo>
                  <a:lnTo>
                    <a:pt x="4231" y="4631"/>
                  </a:lnTo>
                  <a:lnTo>
                    <a:pt x="4248" y="4620"/>
                  </a:lnTo>
                  <a:lnTo>
                    <a:pt x="4265" y="4609"/>
                  </a:lnTo>
                  <a:lnTo>
                    <a:pt x="4282" y="4592"/>
                  </a:lnTo>
                  <a:lnTo>
                    <a:pt x="4594" y="4280"/>
                  </a:lnTo>
                  <a:lnTo>
                    <a:pt x="4594" y="4280"/>
                  </a:lnTo>
                  <a:lnTo>
                    <a:pt x="4608" y="4266"/>
                  </a:lnTo>
                  <a:lnTo>
                    <a:pt x="4622" y="4246"/>
                  </a:lnTo>
                  <a:lnTo>
                    <a:pt x="4630" y="4229"/>
                  </a:lnTo>
                  <a:lnTo>
                    <a:pt x="4639" y="4210"/>
                  </a:lnTo>
                  <a:lnTo>
                    <a:pt x="4647" y="4190"/>
                  </a:lnTo>
                  <a:lnTo>
                    <a:pt x="4653" y="4170"/>
                  </a:lnTo>
                  <a:lnTo>
                    <a:pt x="4656" y="4151"/>
                  </a:lnTo>
                  <a:lnTo>
                    <a:pt x="4656" y="4131"/>
                  </a:lnTo>
                  <a:lnTo>
                    <a:pt x="4656" y="4111"/>
                  </a:lnTo>
                  <a:lnTo>
                    <a:pt x="4653" y="4091"/>
                  </a:lnTo>
                  <a:lnTo>
                    <a:pt x="4647" y="4069"/>
                  </a:lnTo>
                  <a:lnTo>
                    <a:pt x="4639" y="4052"/>
                  </a:lnTo>
                  <a:lnTo>
                    <a:pt x="4630" y="4032"/>
                  </a:lnTo>
                  <a:lnTo>
                    <a:pt x="4622" y="4013"/>
                  </a:lnTo>
                  <a:lnTo>
                    <a:pt x="4608" y="3996"/>
                  </a:lnTo>
                  <a:lnTo>
                    <a:pt x="4594" y="3982"/>
                  </a:lnTo>
                  <a:lnTo>
                    <a:pt x="4408" y="3796"/>
                  </a:lnTo>
                  <a:lnTo>
                    <a:pt x="4408" y="3796"/>
                  </a:lnTo>
                  <a:lnTo>
                    <a:pt x="4394" y="3779"/>
                  </a:lnTo>
                  <a:lnTo>
                    <a:pt x="4380" y="3762"/>
                  </a:lnTo>
                  <a:lnTo>
                    <a:pt x="4369" y="3743"/>
                  </a:lnTo>
                  <a:lnTo>
                    <a:pt x="4358" y="3723"/>
                  </a:lnTo>
                  <a:lnTo>
                    <a:pt x="4349" y="3703"/>
                  </a:lnTo>
                  <a:lnTo>
                    <a:pt x="4343" y="3681"/>
                  </a:lnTo>
                  <a:lnTo>
                    <a:pt x="4332" y="3636"/>
                  </a:lnTo>
                  <a:lnTo>
                    <a:pt x="4329" y="3588"/>
                  </a:lnTo>
                  <a:lnTo>
                    <a:pt x="4329" y="3566"/>
                  </a:lnTo>
                  <a:lnTo>
                    <a:pt x="4332" y="3543"/>
                  </a:lnTo>
                  <a:lnTo>
                    <a:pt x="4335" y="3521"/>
                  </a:lnTo>
                  <a:lnTo>
                    <a:pt x="4341" y="3498"/>
                  </a:lnTo>
                  <a:lnTo>
                    <a:pt x="4349" y="3478"/>
                  </a:lnTo>
                  <a:lnTo>
                    <a:pt x="4358" y="3459"/>
                  </a:lnTo>
                  <a:lnTo>
                    <a:pt x="4450" y="3234"/>
                  </a:lnTo>
                  <a:lnTo>
                    <a:pt x="4450" y="3234"/>
                  </a:lnTo>
                  <a:lnTo>
                    <a:pt x="4456" y="3214"/>
                  </a:lnTo>
                  <a:lnTo>
                    <a:pt x="4467" y="3194"/>
                  </a:lnTo>
                  <a:lnTo>
                    <a:pt x="4478" y="3175"/>
                  </a:lnTo>
                  <a:lnTo>
                    <a:pt x="4493" y="3155"/>
                  </a:lnTo>
                  <a:lnTo>
                    <a:pt x="4507" y="3138"/>
                  </a:lnTo>
                  <a:lnTo>
                    <a:pt x="4521" y="3121"/>
                  </a:lnTo>
                  <a:lnTo>
                    <a:pt x="4557" y="3090"/>
                  </a:lnTo>
                  <a:lnTo>
                    <a:pt x="4597" y="3068"/>
                  </a:lnTo>
                  <a:lnTo>
                    <a:pt x="4616" y="3057"/>
                  </a:lnTo>
                  <a:lnTo>
                    <a:pt x="4639" y="3048"/>
                  </a:lnTo>
                  <a:lnTo>
                    <a:pt x="4661" y="3043"/>
                  </a:lnTo>
                  <a:lnTo>
                    <a:pt x="4681" y="3037"/>
                  </a:lnTo>
                  <a:lnTo>
                    <a:pt x="4703" y="3034"/>
                  </a:lnTo>
                  <a:lnTo>
                    <a:pt x="4726" y="3031"/>
                  </a:lnTo>
                  <a:lnTo>
                    <a:pt x="4987" y="3031"/>
                  </a:lnTo>
                  <a:lnTo>
                    <a:pt x="4987" y="3031"/>
                  </a:lnTo>
                  <a:lnTo>
                    <a:pt x="5007" y="3031"/>
                  </a:lnTo>
                  <a:lnTo>
                    <a:pt x="5029" y="3029"/>
                  </a:lnTo>
                  <a:lnTo>
                    <a:pt x="5049" y="3023"/>
                  </a:lnTo>
                  <a:lnTo>
                    <a:pt x="5069" y="3015"/>
                  </a:lnTo>
                  <a:lnTo>
                    <a:pt x="5089" y="3006"/>
                  </a:lnTo>
                  <a:lnTo>
                    <a:pt x="5106" y="2995"/>
                  </a:lnTo>
                  <a:lnTo>
                    <a:pt x="5123" y="2984"/>
                  </a:lnTo>
                  <a:lnTo>
                    <a:pt x="5137" y="2970"/>
                  </a:lnTo>
                  <a:lnTo>
                    <a:pt x="5151" y="2956"/>
                  </a:lnTo>
                  <a:lnTo>
                    <a:pt x="5162" y="2939"/>
                  </a:lnTo>
                  <a:lnTo>
                    <a:pt x="5173" y="2922"/>
                  </a:lnTo>
                  <a:lnTo>
                    <a:pt x="5182" y="2902"/>
                  </a:lnTo>
                  <a:lnTo>
                    <a:pt x="5190" y="2882"/>
                  </a:lnTo>
                  <a:lnTo>
                    <a:pt x="5196" y="2863"/>
                  </a:lnTo>
                  <a:lnTo>
                    <a:pt x="5198" y="2843"/>
                  </a:lnTo>
                  <a:lnTo>
                    <a:pt x="5198" y="2820"/>
                  </a:lnTo>
                  <a:lnTo>
                    <a:pt x="5198" y="2379"/>
                  </a:lnTo>
                  <a:lnTo>
                    <a:pt x="5198" y="2379"/>
                  </a:lnTo>
                  <a:lnTo>
                    <a:pt x="5198" y="2357"/>
                  </a:lnTo>
                  <a:lnTo>
                    <a:pt x="5196" y="2337"/>
                  </a:lnTo>
                  <a:lnTo>
                    <a:pt x="5190" y="2314"/>
                  </a:lnTo>
                  <a:lnTo>
                    <a:pt x="5182" y="2295"/>
                  </a:lnTo>
                  <a:lnTo>
                    <a:pt x="5173" y="2278"/>
                  </a:lnTo>
                  <a:lnTo>
                    <a:pt x="5162" y="2261"/>
                  </a:lnTo>
                  <a:lnTo>
                    <a:pt x="5151" y="2244"/>
                  </a:lnTo>
                  <a:lnTo>
                    <a:pt x="5137" y="2227"/>
                  </a:lnTo>
                  <a:lnTo>
                    <a:pt x="5123" y="2216"/>
                  </a:lnTo>
                  <a:lnTo>
                    <a:pt x="5106" y="2202"/>
                  </a:lnTo>
                  <a:lnTo>
                    <a:pt x="5089" y="2190"/>
                  </a:lnTo>
                  <a:lnTo>
                    <a:pt x="5069" y="2182"/>
                  </a:lnTo>
                  <a:lnTo>
                    <a:pt x="5049" y="2176"/>
                  </a:lnTo>
                  <a:lnTo>
                    <a:pt x="5029" y="2171"/>
                  </a:lnTo>
                  <a:lnTo>
                    <a:pt x="5007" y="2168"/>
                  </a:lnTo>
                  <a:lnTo>
                    <a:pt x="4987" y="2165"/>
                  </a:lnTo>
                  <a:close/>
                  <a:moveTo>
                    <a:pt x="2601" y="3875"/>
                  </a:moveTo>
                  <a:lnTo>
                    <a:pt x="2601" y="3875"/>
                  </a:lnTo>
                  <a:lnTo>
                    <a:pt x="2534" y="3872"/>
                  </a:lnTo>
                  <a:lnTo>
                    <a:pt x="2469" y="3869"/>
                  </a:lnTo>
                  <a:lnTo>
                    <a:pt x="2407" y="3861"/>
                  </a:lnTo>
                  <a:lnTo>
                    <a:pt x="2342" y="3850"/>
                  </a:lnTo>
                  <a:lnTo>
                    <a:pt x="2280" y="3836"/>
                  </a:lnTo>
                  <a:lnTo>
                    <a:pt x="2221" y="3819"/>
                  </a:lnTo>
                  <a:lnTo>
                    <a:pt x="2162" y="3796"/>
                  </a:lnTo>
                  <a:lnTo>
                    <a:pt x="2103" y="3774"/>
                  </a:lnTo>
                  <a:lnTo>
                    <a:pt x="2047" y="3748"/>
                  </a:lnTo>
                  <a:lnTo>
                    <a:pt x="1991" y="3720"/>
                  </a:lnTo>
                  <a:lnTo>
                    <a:pt x="1937" y="3689"/>
                  </a:lnTo>
                  <a:lnTo>
                    <a:pt x="1887" y="3656"/>
                  </a:lnTo>
                  <a:lnTo>
                    <a:pt x="1836" y="3622"/>
                  </a:lnTo>
                  <a:lnTo>
                    <a:pt x="1789" y="3583"/>
                  </a:lnTo>
                  <a:lnTo>
                    <a:pt x="1743" y="3543"/>
                  </a:lnTo>
                  <a:lnTo>
                    <a:pt x="1698" y="3501"/>
                  </a:lnTo>
                  <a:lnTo>
                    <a:pt x="1656" y="3456"/>
                  </a:lnTo>
                  <a:lnTo>
                    <a:pt x="1617" y="3411"/>
                  </a:lnTo>
                  <a:lnTo>
                    <a:pt x="1577" y="3363"/>
                  </a:lnTo>
                  <a:lnTo>
                    <a:pt x="1544" y="3313"/>
                  </a:lnTo>
                  <a:lnTo>
                    <a:pt x="1510" y="3262"/>
                  </a:lnTo>
                  <a:lnTo>
                    <a:pt x="1479" y="3209"/>
                  </a:lnTo>
                  <a:lnTo>
                    <a:pt x="1451" y="3152"/>
                  </a:lnTo>
                  <a:lnTo>
                    <a:pt x="1426" y="3096"/>
                  </a:lnTo>
                  <a:lnTo>
                    <a:pt x="1403" y="3037"/>
                  </a:lnTo>
                  <a:lnTo>
                    <a:pt x="1381" y="2978"/>
                  </a:lnTo>
                  <a:lnTo>
                    <a:pt x="1364" y="2919"/>
                  </a:lnTo>
                  <a:lnTo>
                    <a:pt x="1350" y="2857"/>
                  </a:lnTo>
                  <a:lnTo>
                    <a:pt x="1338" y="2792"/>
                  </a:lnTo>
                  <a:lnTo>
                    <a:pt x="1330" y="2730"/>
                  </a:lnTo>
                  <a:lnTo>
                    <a:pt x="1327" y="2666"/>
                  </a:lnTo>
                  <a:lnTo>
                    <a:pt x="1324" y="2598"/>
                  </a:lnTo>
                  <a:lnTo>
                    <a:pt x="1324" y="2598"/>
                  </a:lnTo>
                  <a:lnTo>
                    <a:pt x="1327" y="2533"/>
                  </a:lnTo>
                  <a:lnTo>
                    <a:pt x="1330" y="2469"/>
                  </a:lnTo>
                  <a:lnTo>
                    <a:pt x="1338" y="2404"/>
                  </a:lnTo>
                  <a:lnTo>
                    <a:pt x="1350" y="2343"/>
                  </a:lnTo>
                  <a:lnTo>
                    <a:pt x="1364" y="2281"/>
                  </a:lnTo>
                  <a:lnTo>
                    <a:pt x="1381" y="2219"/>
                  </a:lnTo>
                  <a:lnTo>
                    <a:pt x="1403" y="2160"/>
                  </a:lnTo>
                  <a:lnTo>
                    <a:pt x="1426" y="2103"/>
                  </a:lnTo>
                  <a:lnTo>
                    <a:pt x="1451" y="2047"/>
                  </a:lnTo>
                  <a:lnTo>
                    <a:pt x="1479" y="1991"/>
                  </a:lnTo>
                  <a:lnTo>
                    <a:pt x="1510" y="1937"/>
                  </a:lnTo>
                  <a:lnTo>
                    <a:pt x="1544" y="1887"/>
                  </a:lnTo>
                  <a:lnTo>
                    <a:pt x="1577" y="1836"/>
                  </a:lnTo>
                  <a:lnTo>
                    <a:pt x="1617" y="1789"/>
                  </a:lnTo>
                  <a:lnTo>
                    <a:pt x="1656" y="1741"/>
                  </a:lnTo>
                  <a:lnTo>
                    <a:pt x="1698" y="1696"/>
                  </a:lnTo>
                  <a:lnTo>
                    <a:pt x="1743" y="1653"/>
                  </a:lnTo>
                  <a:lnTo>
                    <a:pt x="1789" y="1614"/>
                  </a:lnTo>
                  <a:lnTo>
                    <a:pt x="1836" y="1577"/>
                  </a:lnTo>
                  <a:lnTo>
                    <a:pt x="1887" y="1541"/>
                  </a:lnTo>
                  <a:lnTo>
                    <a:pt x="1937" y="1507"/>
                  </a:lnTo>
                  <a:lnTo>
                    <a:pt x="1991" y="1476"/>
                  </a:lnTo>
                  <a:lnTo>
                    <a:pt x="2047" y="1448"/>
                  </a:lnTo>
                  <a:lnTo>
                    <a:pt x="2103" y="1423"/>
                  </a:lnTo>
                  <a:lnTo>
                    <a:pt x="2162" y="1401"/>
                  </a:lnTo>
                  <a:lnTo>
                    <a:pt x="2221" y="1381"/>
                  </a:lnTo>
                  <a:lnTo>
                    <a:pt x="2280" y="1364"/>
                  </a:lnTo>
                  <a:lnTo>
                    <a:pt x="2342" y="1350"/>
                  </a:lnTo>
                  <a:lnTo>
                    <a:pt x="2407" y="1338"/>
                  </a:lnTo>
                  <a:lnTo>
                    <a:pt x="2469" y="1330"/>
                  </a:lnTo>
                  <a:lnTo>
                    <a:pt x="2534" y="1324"/>
                  </a:lnTo>
                  <a:lnTo>
                    <a:pt x="2601" y="1324"/>
                  </a:lnTo>
                  <a:lnTo>
                    <a:pt x="2601" y="1324"/>
                  </a:lnTo>
                  <a:lnTo>
                    <a:pt x="2666" y="1324"/>
                  </a:lnTo>
                  <a:lnTo>
                    <a:pt x="2731" y="1330"/>
                  </a:lnTo>
                  <a:lnTo>
                    <a:pt x="2795" y="1338"/>
                  </a:lnTo>
                  <a:lnTo>
                    <a:pt x="2857" y="1350"/>
                  </a:lnTo>
                  <a:lnTo>
                    <a:pt x="2919" y="1364"/>
                  </a:lnTo>
                  <a:lnTo>
                    <a:pt x="2981" y="1381"/>
                  </a:lnTo>
                  <a:lnTo>
                    <a:pt x="3040" y="1401"/>
                  </a:lnTo>
                  <a:lnTo>
                    <a:pt x="3096" y="1423"/>
                  </a:lnTo>
                  <a:lnTo>
                    <a:pt x="3151" y="1448"/>
                  </a:lnTo>
                  <a:lnTo>
                    <a:pt x="3207" y="1476"/>
                  </a:lnTo>
                  <a:lnTo>
                    <a:pt x="3261" y="1507"/>
                  </a:lnTo>
                  <a:lnTo>
                    <a:pt x="3312" y="1541"/>
                  </a:lnTo>
                  <a:lnTo>
                    <a:pt x="3362" y="1577"/>
                  </a:lnTo>
                  <a:lnTo>
                    <a:pt x="3410" y="1614"/>
                  </a:lnTo>
                  <a:lnTo>
                    <a:pt x="3458" y="1653"/>
                  </a:lnTo>
                  <a:lnTo>
                    <a:pt x="3503" y="1696"/>
                  </a:lnTo>
                  <a:lnTo>
                    <a:pt x="3545" y="1741"/>
                  </a:lnTo>
                  <a:lnTo>
                    <a:pt x="3584" y="1789"/>
                  </a:lnTo>
                  <a:lnTo>
                    <a:pt x="3621" y="1836"/>
                  </a:lnTo>
                  <a:lnTo>
                    <a:pt x="3657" y="1887"/>
                  </a:lnTo>
                  <a:lnTo>
                    <a:pt x="3691" y="1937"/>
                  </a:lnTo>
                  <a:lnTo>
                    <a:pt x="3722" y="1991"/>
                  </a:lnTo>
                  <a:lnTo>
                    <a:pt x="3750" y="2047"/>
                  </a:lnTo>
                  <a:lnTo>
                    <a:pt x="3775" y="2103"/>
                  </a:lnTo>
                  <a:lnTo>
                    <a:pt x="3798" y="2160"/>
                  </a:lnTo>
                  <a:lnTo>
                    <a:pt x="3817" y="2219"/>
                  </a:lnTo>
                  <a:lnTo>
                    <a:pt x="3834" y="2281"/>
                  </a:lnTo>
                  <a:lnTo>
                    <a:pt x="3849" y="2343"/>
                  </a:lnTo>
                  <a:lnTo>
                    <a:pt x="3860" y="2404"/>
                  </a:lnTo>
                  <a:lnTo>
                    <a:pt x="3868" y="2469"/>
                  </a:lnTo>
                  <a:lnTo>
                    <a:pt x="3874" y="2533"/>
                  </a:lnTo>
                  <a:lnTo>
                    <a:pt x="3874" y="2598"/>
                  </a:lnTo>
                  <a:lnTo>
                    <a:pt x="3874" y="2598"/>
                  </a:lnTo>
                  <a:lnTo>
                    <a:pt x="3874" y="2666"/>
                  </a:lnTo>
                  <a:lnTo>
                    <a:pt x="3868" y="2730"/>
                  </a:lnTo>
                  <a:lnTo>
                    <a:pt x="3860" y="2792"/>
                  </a:lnTo>
                  <a:lnTo>
                    <a:pt x="3849" y="2857"/>
                  </a:lnTo>
                  <a:lnTo>
                    <a:pt x="3834" y="2919"/>
                  </a:lnTo>
                  <a:lnTo>
                    <a:pt x="3817" y="2978"/>
                  </a:lnTo>
                  <a:lnTo>
                    <a:pt x="3798" y="3037"/>
                  </a:lnTo>
                  <a:lnTo>
                    <a:pt x="3775" y="3096"/>
                  </a:lnTo>
                  <a:lnTo>
                    <a:pt x="3750" y="3152"/>
                  </a:lnTo>
                  <a:lnTo>
                    <a:pt x="3722" y="3209"/>
                  </a:lnTo>
                  <a:lnTo>
                    <a:pt x="3691" y="3262"/>
                  </a:lnTo>
                  <a:lnTo>
                    <a:pt x="3657" y="3313"/>
                  </a:lnTo>
                  <a:lnTo>
                    <a:pt x="3621" y="3363"/>
                  </a:lnTo>
                  <a:lnTo>
                    <a:pt x="3584" y="3411"/>
                  </a:lnTo>
                  <a:lnTo>
                    <a:pt x="3545" y="3456"/>
                  </a:lnTo>
                  <a:lnTo>
                    <a:pt x="3503" y="3501"/>
                  </a:lnTo>
                  <a:lnTo>
                    <a:pt x="3458" y="3543"/>
                  </a:lnTo>
                  <a:lnTo>
                    <a:pt x="3410" y="3583"/>
                  </a:lnTo>
                  <a:lnTo>
                    <a:pt x="3362" y="3622"/>
                  </a:lnTo>
                  <a:lnTo>
                    <a:pt x="3312" y="3656"/>
                  </a:lnTo>
                  <a:lnTo>
                    <a:pt x="3261" y="3689"/>
                  </a:lnTo>
                  <a:lnTo>
                    <a:pt x="3207" y="3720"/>
                  </a:lnTo>
                  <a:lnTo>
                    <a:pt x="3151" y="3748"/>
                  </a:lnTo>
                  <a:lnTo>
                    <a:pt x="3096" y="3774"/>
                  </a:lnTo>
                  <a:lnTo>
                    <a:pt x="3040" y="3796"/>
                  </a:lnTo>
                  <a:lnTo>
                    <a:pt x="2981" y="3819"/>
                  </a:lnTo>
                  <a:lnTo>
                    <a:pt x="2919" y="3836"/>
                  </a:lnTo>
                  <a:lnTo>
                    <a:pt x="2857" y="3850"/>
                  </a:lnTo>
                  <a:lnTo>
                    <a:pt x="2795" y="3861"/>
                  </a:lnTo>
                  <a:lnTo>
                    <a:pt x="2731" y="3869"/>
                  </a:lnTo>
                  <a:lnTo>
                    <a:pt x="2666" y="3872"/>
                  </a:lnTo>
                  <a:lnTo>
                    <a:pt x="2601" y="3875"/>
                  </a:lnTo>
                  <a:close/>
                </a:path>
              </a:pathLst>
            </a:custGeom>
            <a:solidFill>
              <a:schemeClr val="accent6"/>
            </a:solidFill>
            <a:ln>
              <a:noFill/>
            </a:ln>
            <a:effectLst/>
          </p:spPr>
          <p:txBody>
            <a:bodyPr wrap="none" anchor="ctr"/>
            <a:lstStyle/>
            <a:p>
              <a:endParaRPr lang="en-US"/>
            </a:p>
          </p:txBody>
        </p:sp>
        <p:sp>
          <p:nvSpPr>
            <p:cNvPr id="33" name="Oval 20">
              <a:extLst>
                <a:ext uri="{FF2B5EF4-FFF2-40B4-BE49-F238E27FC236}">
                  <a16:creationId xmlns:a16="http://schemas.microsoft.com/office/drawing/2014/main" id="{E8B01A09-2D58-4F61-885D-A45AA030E568}"/>
                </a:ext>
              </a:extLst>
            </p:cNvPr>
            <p:cNvSpPr/>
            <p:nvPr/>
          </p:nvSpPr>
          <p:spPr>
            <a:xfrm>
              <a:off x="5412986" y="3192951"/>
              <a:ext cx="914400" cy="9144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12">
            <a:extLst>
              <a:ext uri="{FF2B5EF4-FFF2-40B4-BE49-F238E27FC236}">
                <a16:creationId xmlns:a16="http://schemas.microsoft.com/office/drawing/2014/main" id="{CDD6B92D-3053-404E-B82F-FDCEE01702D9}"/>
              </a:ext>
            </a:extLst>
          </p:cNvPr>
          <p:cNvSpPr txBox="1"/>
          <p:nvPr/>
        </p:nvSpPr>
        <p:spPr>
          <a:xfrm>
            <a:off x="5688776" y="4897777"/>
            <a:ext cx="1950768" cy="369332"/>
          </a:xfrm>
          <a:prstGeom prst="rect">
            <a:avLst/>
          </a:prstGeom>
          <a:noFill/>
        </p:spPr>
        <p:txBody>
          <a:bodyPr wrap="square" rtlCol="0">
            <a:spAutoFit/>
          </a:bodyPr>
          <a:lstStyle/>
          <a:p>
            <a:r>
              <a:rPr lang="en-US" dirty="0">
                <a:solidFill>
                  <a:srgbClr val="5F5555"/>
                </a:solidFill>
                <a:latin typeface="Times New Roman" panose="02020603050405020304" pitchFamily="18" charset="0"/>
                <a:ea typeface="Lato" charset="0"/>
                <a:cs typeface="Times New Roman" panose="02020603050405020304" pitchFamily="18" charset="0"/>
              </a:rPr>
              <a:t>Toàn thể nhân dân</a:t>
            </a:r>
          </a:p>
        </p:txBody>
      </p:sp>
      <p:grpSp>
        <p:nvGrpSpPr>
          <p:cNvPr id="4" name="Nhóm 3">
            <a:extLst>
              <a:ext uri="{FF2B5EF4-FFF2-40B4-BE49-F238E27FC236}">
                <a16:creationId xmlns:a16="http://schemas.microsoft.com/office/drawing/2014/main" id="{D1788A82-21ED-4D28-A1FC-410284FB0A27}"/>
              </a:ext>
            </a:extLst>
          </p:cNvPr>
          <p:cNvGrpSpPr/>
          <p:nvPr/>
        </p:nvGrpSpPr>
        <p:grpSpPr>
          <a:xfrm>
            <a:off x="3810000" y="4203414"/>
            <a:ext cx="1758058" cy="1758058"/>
            <a:chOff x="3810000" y="4203414"/>
            <a:chExt cx="1758058" cy="1758058"/>
          </a:xfrm>
        </p:grpSpPr>
        <p:sp>
          <p:nvSpPr>
            <p:cNvPr id="21" name="Freeform 5">
              <a:extLst>
                <a:ext uri="{FF2B5EF4-FFF2-40B4-BE49-F238E27FC236}">
                  <a16:creationId xmlns:a16="http://schemas.microsoft.com/office/drawing/2014/main" id="{0D5FA744-BA55-441C-90B2-C3082B4C444F}"/>
                </a:ext>
              </a:extLst>
            </p:cNvPr>
            <p:cNvSpPr>
              <a:spLocks noChangeArrowheads="1"/>
            </p:cNvSpPr>
            <p:nvPr/>
          </p:nvSpPr>
          <p:spPr bwMode="auto">
            <a:xfrm>
              <a:off x="3810000" y="4203414"/>
              <a:ext cx="1758058" cy="1758058"/>
            </a:xfrm>
            <a:custGeom>
              <a:avLst/>
              <a:gdLst>
                <a:gd name="T0" fmla="*/ 5673 w 6498"/>
                <a:gd name="T1" fmla="*/ 2618 h 6499"/>
                <a:gd name="T2" fmla="*/ 5417 w 6498"/>
                <a:gd name="T3" fmla="*/ 2097 h 6499"/>
                <a:gd name="T4" fmla="*/ 5490 w 6498"/>
                <a:gd name="T5" fmla="*/ 1774 h 6499"/>
                <a:gd name="T6" fmla="*/ 5817 w 6498"/>
                <a:gd name="T7" fmla="*/ 1310 h 6499"/>
                <a:gd name="T8" fmla="*/ 5285 w 6498"/>
                <a:gd name="T9" fmla="*/ 711 h 6499"/>
                <a:gd name="T10" fmla="*/ 4996 w 6498"/>
                <a:gd name="T11" fmla="*/ 739 h 6499"/>
                <a:gd name="T12" fmla="*/ 4515 w 6498"/>
                <a:gd name="T13" fmla="*/ 1088 h 6499"/>
                <a:gd name="T14" fmla="*/ 3966 w 6498"/>
                <a:gd name="T15" fmla="*/ 902 h 6499"/>
                <a:gd name="T16" fmla="*/ 3789 w 6498"/>
                <a:gd name="T17" fmla="*/ 618 h 6499"/>
                <a:gd name="T18" fmla="*/ 3691 w 6498"/>
                <a:gd name="T19" fmla="*/ 61 h 6499"/>
                <a:gd name="T20" fmla="*/ 2892 w 6498"/>
                <a:gd name="T21" fmla="*/ 14 h 6499"/>
                <a:gd name="T22" fmla="*/ 2706 w 6498"/>
                <a:gd name="T23" fmla="*/ 239 h 6499"/>
                <a:gd name="T24" fmla="*/ 2614 w 6498"/>
                <a:gd name="T25" fmla="*/ 826 h 6499"/>
                <a:gd name="T26" fmla="*/ 2097 w 6498"/>
                <a:gd name="T27" fmla="*/ 1079 h 6499"/>
                <a:gd name="T28" fmla="*/ 1771 w 6498"/>
                <a:gd name="T29" fmla="*/ 1006 h 6499"/>
                <a:gd name="T30" fmla="*/ 1307 w 6498"/>
                <a:gd name="T31" fmla="*/ 680 h 6499"/>
                <a:gd name="T32" fmla="*/ 708 w 6498"/>
                <a:gd name="T33" fmla="*/ 1211 h 6499"/>
                <a:gd name="T34" fmla="*/ 736 w 6498"/>
                <a:gd name="T35" fmla="*/ 1504 h 6499"/>
                <a:gd name="T36" fmla="*/ 1085 w 6498"/>
                <a:gd name="T37" fmla="*/ 1985 h 6499"/>
                <a:gd name="T38" fmla="*/ 899 w 6498"/>
                <a:gd name="T39" fmla="*/ 2530 h 6499"/>
                <a:gd name="T40" fmla="*/ 618 w 6498"/>
                <a:gd name="T41" fmla="*/ 2707 h 6499"/>
                <a:gd name="T42" fmla="*/ 59 w 6498"/>
                <a:gd name="T43" fmla="*/ 2806 h 6499"/>
                <a:gd name="T44" fmla="*/ 11 w 6498"/>
                <a:gd name="T45" fmla="*/ 3605 h 6499"/>
                <a:gd name="T46" fmla="*/ 239 w 6498"/>
                <a:gd name="T47" fmla="*/ 3790 h 6499"/>
                <a:gd name="T48" fmla="*/ 823 w 6498"/>
                <a:gd name="T49" fmla="*/ 3883 h 6499"/>
                <a:gd name="T50" fmla="*/ 1079 w 6498"/>
                <a:gd name="T51" fmla="*/ 4403 h 6499"/>
                <a:gd name="T52" fmla="*/ 1004 w 6498"/>
                <a:gd name="T53" fmla="*/ 4727 h 6499"/>
                <a:gd name="T54" fmla="*/ 680 w 6498"/>
                <a:gd name="T55" fmla="*/ 5190 h 6499"/>
                <a:gd name="T56" fmla="*/ 1212 w 6498"/>
                <a:gd name="T57" fmla="*/ 5789 h 6499"/>
                <a:gd name="T58" fmla="*/ 1501 w 6498"/>
                <a:gd name="T59" fmla="*/ 5761 h 6499"/>
                <a:gd name="T60" fmla="*/ 1982 w 6498"/>
                <a:gd name="T61" fmla="*/ 5413 h 6499"/>
                <a:gd name="T62" fmla="*/ 2530 w 6498"/>
                <a:gd name="T63" fmla="*/ 5598 h 6499"/>
                <a:gd name="T64" fmla="*/ 2704 w 6498"/>
                <a:gd name="T65" fmla="*/ 5882 h 6499"/>
                <a:gd name="T66" fmla="*/ 2802 w 6498"/>
                <a:gd name="T67" fmla="*/ 6439 h 6499"/>
                <a:gd name="T68" fmla="*/ 3603 w 6498"/>
                <a:gd name="T69" fmla="*/ 6487 h 6499"/>
                <a:gd name="T70" fmla="*/ 3786 w 6498"/>
                <a:gd name="T71" fmla="*/ 6262 h 6499"/>
                <a:gd name="T72" fmla="*/ 3882 w 6498"/>
                <a:gd name="T73" fmla="*/ 5674 h 6499"/>
                <a:gd name="T74" fmla="*/ 4399 w 6498"/>
                <a:gd name="T75" fmla="*/ 5421 h 6499"/>
                <a:gd name="T76" fmla="*/ 4723 w 6498"/>
                <a:gd name="T77" fmla="*/ 5494 h 6499"/>
                <a:gd name="T78" fmla="*/ 5187 w 6498"/>
                <a:gd name="T79" fmla="*/ 5817 h 6499"/>
                <a:gd name="T80" fmla="*/ 5788 w 6498"/>
                <a:gd name="T81" fmla="*/ 5289 h 6499"/>
                <a:gd name="T82" fmla="*/ 5757 w 6498"/>
                <a:gd name="T83" fmla="*/ 4996 h 6499"/>
                <a:gd name="T84" fmla="*/ 5409 w 6498"/>
                <a:gd name="T85" fmla="*/ 4516 h 6499"/>
                <a:gd name="T86" fmla="*/ 5595 w 6498"/>
                <a:gd name="T87" fmla="*/ 3970 h 6499"/>
                <a:gd name="T88" fmla="*/ 5879 w 6498"/>
                <a:gd name="T89" fmla="*/ 3793 h 6499"/>
                <a:gd name="T90" fmla="*/ 6435 w 6498"/>
                <a:gd name="T91" fmla="*/ 3694 h 6499"/>
                <a:gd name="T92" fmla="*/ 6483 w 6498"/>
                <a:gd name="T93" fmla="*/ 2896 h 6499"/>
                <a:gd name="T94" fmla="*/ 6258 w 6498"/>
                <a:gd name="T95" fmla="*/ 2710 h 6499"/>
                <a:gd name="T96" fmla="*/ 2555 w 6498"/>
                <a:gd name="T97" fmla="*/ 4687 h 6499"/>
                <a:gd name="T98" fmla="*/ 1884 w 6498"/>
                <a:gd name="T99" fmla="*/ 4077 h 6499"/>
                <a:gd name="T100" fmla="*/ 1653 w 6498"/>
                <a:gd name="T101" fmla="*/ 3250 h 6499"/>
                <a:gd name="T102" fmla="*/ 1926 w 6498"/>
                <a:gd name="T103" fmla="*/ 2359 h 6499"/>
                <a:gd name="T104" fmla="*/ 2628 w 6498"/>
                <a:gd name="T105" fmla="*/ 1780 h 6499"/>
                <a:gd name="T106" fmla="*/ 3491 w 6498"/>
                <a:gd name="T107" fmla="*/ 1673 h 6499"/>
                <a:gd name="T108" fmla="*/ 4321 w 6498"/>
                <a:gd name="T109" fmla="*/ 2069 h 6499"/>
                <a:gd name="T110" fmla="*/ 4793 w 6498"/>
                <a:gd name="T111" fmla="*/ 2851 h 6499"/>
                <a:gd name="T112" fmla="*/ 4771 w 6498"/>
                <a:gd name="T113" fmla="*/ 3725 h 6499"/>
                <a:gd name="T114" fmla="*/ 4262 w 6498"/>
                <a:gd name="T115" fmla="*/ 4482 h 6499"/>
                <a:gd name="T116" fmla="*/ 3410 w 6498"/>
                <a:gd name="T117" fmla="*/ 4836 h 6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98" h="6499">
                  <a:moveTo>
                    <a:pt x="6230" y="2707"/>
                  </a:moveTo>
                  <a:lnTo>
                    <a:pt x="5907" y="2707"/>
                  </a:lnTo>
                  <a:lnTo>
                    <a:pt x="5907" y="2707"/>
                  </a:lnTo>
                  <a:lnTo>
                    <a:pt x="5879" y="2707"/>
                  </a:lnTo>
                  <a:lnTo>
                    <a:pt x="5851" y="2705"/>
                  </a:lnTo>
                  <a:lnTo>
                    <a:pt x="5822" y="2696"/>
                  </a:lnTo>
                  <a:lnTo>
                    <a:pt x="5797" y="2688"/>
                  </a:lnTo>
                  <a:lnTo>
                    <a:pt x="5769" y="2677"/>
                  </a:lnTo>
                  <a:lnTo>
                    <a:pt x="5743" y="2665"/>
                  </a:lnTo>
                  <a:lnTo>
                    <a:pt x="5718" y="2651"/>
                  </a:lnTo>
                  <a:lnTo>
                    <a:pt x="5696" y="2634"/>
                  </a:lnTo>
                  <a:lnTo>
                    <a:pt x="5673" y="2618"/>
                  </a:lnTo>
                  <a:lnTo>
                    <a:pt x="5651" y="2598"/>
                  </a:lnTo>
                  <a:lnTo>
                    <a:pt x="5631" y="2575"/>
                  </a:lnTo>
                  <a:lnTo>
                    <a:pt x="5611" y="2553"/>
                  </a:lnTo>
                  <a:lnTo>
                    <a:pt x="5595" y="2530"/>
                  </a:lnTo>
                  <a:lnTo>
                    <a:pt x="5581" y="2508"/>
                  </a:lnTo>
                  <a:lnTo>
                    <a:pt x="5569" y="2482"/>
                  </a:lnTo>
                  <a:lnTo>
                    <a:pt x="5561" y="2457"/>
                  </a:lnTo>
                  <a:lnTo>
                    <a:pt x="5445" y="2176"/>
                  </a:lnTo>
                  <a:lnTo>
                    <a:pt x="5445" y="2176"/>
                  </a:lnTo>
                  <a:lnTo>
                    <a:pt x="5434" y="2151"/>
                  </a:lnTo>
                  <a:lnTo>
                    <a:pt x="5423" y="2125"/>
                  </a:lnTo>
                  <a:lnTo>
                    <a:pt x="5417" y="2097"/>
                  </a:lnTo>
                  <a:lnTo>
                    <a:pt x="5412" y="2069"/>
                  </a:lnTo>
                  <a:lnTo>
                    <a:pt x="5409" y="2041"/>
                  </a:lnTo>
                  <a:lnTo>
                    <a:pt x="5409" y="2013"/>
                  </a:lnTo>
                  <a:lnTo>
                    <a:pt x="5409" y="1985"/>
                  </a:lnTo>
                  <a:lnTo>
                    <a:pt x="5414" y="1954"/>
                  </a:lnTo>
                  <a:lnTo>
                    <a:pt x="5420" y="1926"/>
                  </a:lnTo>
                  <a:lnTo>
                    <a:pt x="5426" y="1897"/>
                  </a:lnTo>
                  <a:lnTo>
                    <a:pt x="5434" y="1869"/>
                  </a:lnTo>
                  <a:lnTo>
                    <a:pt x="5445" y="1844"/>
                  </a:lnTo>
                  <a:lnTo>
                    <a:pt x="5459" y="1819"/>
                  </a:lnTo>
                  <a:lnTo>
                    <a:pt x="5473" y="1796"/>
                  </a:lnTo>
                  <a:lnTo>
                    <a:pt x="5490" y="1774"/>
                  </a:lnTo>
                  <a:lnTo>
                    <a:pt x="5510" y="1754"/>
                  </a:lnTo>
                  <a:lnTo>
                    <a:pt x="5741" y="1524"/>
                  </a:lnTo>
                  <a:lnTo>
                    <a:pt x="5741" y="1524"/>
                  </a:lnTo>
                  <a:lnTo>
                    <a:pt x="5757" y="1504"/>
                  </a:lnTo>
                  <a:lnTo>
                    <a:pt x="5774" y="1481"/>
                  </a:lnTo>
                  <a:lnTo>
                    <a:pt x="5788" y="1459"/>
                  </a:lnTo>
                  <a:lnTo>
                    <a:pt x="5797" y="1437"/>
                  </a:lnTo>
                  <a:lnTo>
                    <a:pt x="5805" y="1411"/>
                  </a:lnTo>
                  <a:lnTo>
                    <a:pt x="5814" y="1386"/>
                  </a:lnTo>
                  <a:lnTo>
                    <a:pt x="5817" y="1361"/>
                  </a:lnTo>
                  <a:lnTo>
                    <a:pt x="5817" y="1335"/>
                  </a:lnTo>
                  <a:lnTo>
                    <a:pt x="5817" y="1310"/>
                  </a:lnTo>
                  <a:lnTo>
                    <a:pt x="5814" y="1284"/>
                  </a:lnTo>
                  <a:lnTo>
                    <a:pt x="5805" y="1259"/>
                  </a:lnTo>
                  <a:lnTo>
                    <a:pt x="5797" y="1237"/>
                  </a:lnTo>
                  <a:lnTo>
                    <a:pt x="5788" y="1211"/>
                  </a:lnTo>
                  <a:lnTo>
                    <a:pt x="5774" y="1189"/>
                  </a:lnTo>
                  <a:lnTo>
                    <a:pt x="5757" y="1169"/>
                  </a:lnTo>
                  <a:lnTo>
                    <a:pt x="5741" y="1147"/>
                  </a:lnTo>
                  <a:lnTo>
                    <a:pt x="5350" y="756"/>
                  </a:lnTo>
                  <a:lnTo>
                    <a:pt x="5350" y="756"/>
                  </a:lnTo>
                  <a:lnTo>
                    <a:pt x="5330" y="739"/>
                  </a:lnTo>
                  <a:lnTo>
                    <a:pt x="5308" y="722"/>
                  </a:lnTo>
                  <a:lnTo>
                    <a:pt x="5285" y="711"/>
                  </a:lnTo>
                  <a:lnTo>
                    <a:pt x="5263" y="700"/>
                  </a:lnTo>
                  <a:lnTo>
                    <a:pt x="5238" y="691"/>
                  </a:lnTo>
                  <a:lnTo>
                    <a:pt x="5212" y="686"/>
                  </a:lnTo>
                  <a:lnTo>
                    <a:pt x="5187" y="680"/>
                  </a:lnTo>
                  <a:lnTo>
                    <a:pt x="5161" y="680"/>
                  </a:lnTo>
                  <a:lnTo>
                    <a:pt x="5136" y="680"/>
                  </a:lnTo>
                  <a:lnTo>
                    <a:pt x="5111" y="686"/>
                  </a:lnTo>
                  <a:lnTo>
                    <a:pt x="5085" y="691"/>
                  </a:lnTo>
                  <a:lnTo>
                    <a:pt x="5063" y="700"/>
                  </a:lnTo>
                  <a:lnTo>
                    <a:pt x="5038" y="711"/>
                  </a:lnTo>
                  <a:lnTo>
                    <a:pt x="5015" y="722"/>
                  </a:lnTo>
                  <a:lnTo>
                    <a:pt x="4996" y="739"/>
                  </a:lnTo>
                  <a:lnTo>
                    <a:pt x="4973" y="756"/>
                  </a:lnTo>
                  <a:lnTo>
                    <a:pt x="4745" y="986"/>
                  </a:lnTo>
                  <a:lnTo>
                    <a:pt x="4745" y="986"/>
                  </a:lnTo>
                  <a:lnTo>
                    <a:pt x="4723" y="1006"/>
                  </a:lnTo>
                  <a:lnTo>
                    <a:pt x="4700" y="1023"/>
                  </a:lnTo>
                  <a:lnTo>
                    <a:pt x="4678" y="1037"/>
                  </a:lnTo>
                  <a:lnTo>
                    <a:pt x="4653" y="1051"/>
                  </a:lnTo>
                  <a:lnTo>
                    <a:pt x="4627" y="1062"/>
                  </a:lnTo>
                  <a:lnTo>
                    <a:pt x="4599" y="1071"/>
                  </a:lnTo>
                  <a:lnTo>
                    <a:pt x="4571" y="1079"/>
                  </a:lnTo>
                  <a:lnTo>
                    <a:pt x="4543" y="1085"/>
                  </a:lnTo>
                  <a:lnTo>
                    <a:pt x="4515" y="1088"/>
                  </a:lnTo>
                  <a:lnTo>
                    <a:pt x="4484" y="1088"/>
                  </a:lnTo>
                  <a:lnTo>
                    <a:pt x="4456" y="1088"/>
                  </a:lnTo>
                  <a:lnTo>
                    <a:pt x="4428" y="1085"/>
                  </a:lnTo>
                  <a:lnTo>
                    <a:pt x="4399" y="1079"/>
                  </a:lnTo>
                  <a:lnTo>
                    <a:pt x="4371" y="1074"/>
                  </a:lnTo>
                  <a:lnTo>
                    <a:pt x="4346" y="1065"/>
                  </a:lnTo>
                  <a:lnTo>
                    <a:pt x="4321" y="1051"/>
                  </a:lnTo>
                  <a:lnTo>
                    <a:pt x="4042" y="939"/>
                  </a:lnTo>
                  <a:lnTo>
                    <a:pt x="4042" y="939"/>
                  </a:lnTo>
                  <a:lnTo>
                    <a:pt x="4017" y="927"/>
                  </a:lnTo>
                  <a:lnTo>
                    <a:pt x="3992" y="916"/>
                  </a:lnTo>
                  <a:lnTo>
                    <a:pt x="3966" y="902"/>
                  </a:lnTo>
                  <a:lnTo>
                    <a:pt x="3944" y="885"/>
                  </a:lnTo>
                  <a:lnTo>
                    <a:pt x="3921" y="866"/>
                  </a:lnTo>
                  <a:lnTo>
                    <a:pt x="3902" y="846"/>
                  </a:lnTo>
                  <a:lnTo>
                    <a:pt x="3882" y="826"/>
                  </a:lnTo>
                  <a:lnTo>
                    <a:pt x="3862" y="804"/>
                  </a:lnTo>
                  <a:lnTo>
                    <a:pt x="3845" y="779"/>
                  </a:lnTo>
                  <a:lnTo>
                    <a:pt x="3831" y="753"/>
                  </a:lnTo>
                  <a:lnTo>
                    <a:pt x="3820" y="728"/>
                  </a:lnTo>
                  <a:lnTo>
                    <a:pt x="3809" y="700"/>
                  </a:lnTo>
                  <a:lnTo>
                    <a:pt x="3800" y="674"/>
                  </a:lnTo>
                  <a:lnTo>
                    <a:pt x="3795" y="646"/>
                  </a:lnTo>
                  <a:lnTo>
                    <a:pt x="3789" y="618"/>
                  </a:lnTo>
                  <a:lnTo>
                    <a:pt x="3789" y="593"/>
                  </a:lnTo>
                  <a:lnTo>
                    <a:pt x="3789" y="267"/>
                  </a:lnTo>
                  <a:lnTo>
                    <a:pt x="3789" y="267"/>
                  </a:lnTo>
                  <a:lnTo>
                    <a:pt x="3786" y="239"/>
                  </a:lnTo>
                  <a:lnTo>
                    <a:pt x="3784" y="213"/>
                  </a:lnTo>
                  <a:lnTo>
                    <a:pt x="3778" y="188"/>
                  </a:lnTo>
                  <a:lnTo>
                    <a:pt x="3767" y="163"/>
                  </a:lnTo>
                  <a:lnTo>
                    <a:pt x="3756" y="140"/>
                  </a:lnTo>
                  <a:lnTo>
                    <a:pt x="3744" y="118"/>
                  </a:lnTo>
                  <a:lnTo>
                    <a:pt x="3727" y="98"/>
                  </a:lnTo>
                  <a:lnTo>
                    <a:pt x="3711" y="78"/>
                  </a:lnTo>
                  <a:lnTo>
                    <a:pt x="3691" y="61"/>
                  </a:lnTo>
                  <a:lnTo>
                    <a:pt x="3671" y="47"/>
                  </a:lnTo>
                  <a:lnTo>
                    <a:pt x="3649" y="33"/>
                  </a:lnTo>
                  <a:lnTo>
                    <a:pt x="3626" y="22"/>
                  </a:lnTo>
                  <a:lnTo>
                    <a:pt x="3603" y="14"/>
                  </a:lnTo>
                  <a:lnTo>
                    <a:pt x="3575" y="5"/>
                  </a:lnTo>
                  <a:lnTo>
                    <a:pt x="3550" y="2"/>
                  </a:lnTo>
                  <a:lnTo>
                    <a:pt x="3525" y="0"/>
                  </a:lnTo>
                  <a:lnTo>
                    <a:pt x="2971" y="0"/>
                  </a:lnTo>
                  <a:lnTo>
                    <a:pt x="2971" y="0"/>
                  </a:lnTo>
                  <a:lnTo>
                    <a:pt x="2943" y="2"/>
                  </a:lnTo>
                  <a:lnTo>
                    <a:pt x="2917" y="5"/>
                  </a:lnTo>
                  <a:lnTo>
                    <a:pt x="2892" y="14"/>
                  </a:lnTo>
                  <a:lnTo>
                    <a:pt x="2867" y="22"/>
                  </a:lnTo>
                  <a:lnTo>
                    <a:pt x="2844" y="33"/>
                  </a:lnTo>
                  <a:lnTo>
                    <a:pt x="2822" y="47"/>
                  </a:lnTo>
                  <a:lnTo>
                    <a:pt x="2802" y="61"/>
                  </a:lnTo>
                  <a:lnTo>
                    <a:pt x="2783" y="78"/>
                  </a:lnTo>
                  <a:lnTo>
                    <a:pt x="2766" y="98"/>
                  </a:lnTo>
                  <a:lnTo>
                    <a:pt x="2752" y="118"/>
                  </a:lnTo>
                  <a:lnTo>
                    <a:pt x="2737" y="140"/>
                  </a:lnTo>
                  <a:lnTo>
                    <a:pt x="2726" y="163"/>
                  </a:lnTo>
                  <a:lnTo>
                    <a:pt x="2718" y="188"/>
                  </a:lnTo>
                  <a:lnTo>
                    <a:pt x="2712" y="213"/>
                  </a:lnTo>
                  <a:lnTo>
                    <a:pt x="2706" y="239"/>
                  </a:lnTo>
                  <a:lnTo>
                    <a:pt x="2706" y="267"/>
                  </a:lnTo>
                  <a:lnTo>
                    <a:pt x="2706" y="593"/>
                  </a:lnTo>
                  <a:lnTo>
                    <a:pt x="2706" y="593"/>
                  </a:lnTo>
                  <a:lnTo>
                    <a:pt x="2704" y="618"/>
                  </a:lnTo>
                  <a:lnTo>
                    <a:pt x="2701" y="646"/>
                  </a:lnTo>
                  <a:lnTo>
                    <a:pt x="2695" y="674"/>
                  </a:lnTo>
                  <a:lnTo>
                    <a:pt x="2687" y="700"/>
                  </a:lnTo>
                  <a:lnTo>
                    <a:pt x="2676" y="728"/>
                  </a:lnTo>
                  <a:lnTo>
                    <a:pt x="2661" y="753"/>
                  </a:lnTo>
                  <a:lnTo>
                    <a:pt x="2647" y="779"/>
                  </a:lnTo>
                  <a:lnTo>
                    <a:pt x="2631" y="804"/>
                  </a:lnTo>
                  <a:lnTo>
                    <a:pt x="2614" y="826"/>
                  </a:lnTo>
                  <a:lnTo>
                    <a:pt x="2594" y="846"/>
                  </a:lnTo>
                  <a:lnTo>
                    <a:pt x="2574" y="866"/>
                  </a:lnTo>
                  <a:lnTo>
                    <a:pt x="2552" y="885"/>
                  </a:lnTo>
                  <a:lnTo>
                    <a:pt x="2530" y="902"/>
                  </a:lnTo>
                  <a:lnTo>
                    <a:pt x="2504" y="916"/>
                  </a:lnTo>
                  <a:lnTo>
                    <a:pt x="2479" y="927"/>
                  </a:lnTo>
                  <a:lnTo>
                    <a:pt x="2454" y="939"/>
                  </a:lnTo>
                  <a:lnTo>
                    <a:pt x="2173" y="1051"/>
                  </a:lnTo>
                  <a:lnTo>
                    <a:pt x="2173" y="1051"/>
                  </a:lnTo>
                  <a:lnTo>
                    <a:pt x="2148" y="1065"/>
                  </a:lnTo>
                  <a:lnTo>
                    <a:pt x="2123" y="1074"/>
                  </a:lnTo>
                  <a:lnTo>
                    <a:pt x="2097" y="1079"/>
                  </a:lnTo>
                  <a:lnTo>
                    <a:pt x="2069" y="1085"/>
                  </a:lnTo>
                  <a:lnTo>
                    <a:pt x="2038" y="1088"/>
                  </a:lnTo>
                  <a:lnTo>
                    <a:pt x="2010" y="1088"/>
                  </a:lnTo>
                  <a:lnTo>
                    <a:pt x="1982" y="1088"/>
                  </a:lnTo>
                  <a:lnTo>
                    <a:pt x="1954" y="1085"/>
                  </a:lnTo>
                  <a:lnTo>
                    <a:pt x="1926" y="1079"/>
                  </a:lnTo>
                  <a:lnTo>
                    <a:pt x="1898" y="1071"/>
                  </a:lnTo>
                  <a:lnTo>
                    <a:pt x="1870" y="1062"/>
                  </a:lnTo>
                  <a:lnTo>
                    <a:pt x="1844" y="1051"/>
                  </a:lnTo>
                  <a:lnTo>
                    <a:pt x="1819" y="1037"/>
                  </a:lnTo>
                  <a:lnTo>
                    <a:pt x="1794" y="1023"/>
                  </a:lnTo>
                  <a:lnTo>
                    <a:pt x="1771" y="1006"/>
                  </a:lnTo>
                  <a:lnTo>
                    <a:pt x="1751" y="986"/>
                  </a:lnTo>
                  <a:lnTo>
                    <a:pt x="1521" y="756"/>
                  </a:lnTo>
                  <a:lnTo>
                    <a:pt x="1521" y="756"/>
                  </a:lnTo>
                  <a:lnTo>
                    <a:pt x="1501" y="739"/>
                  </a:lnTo>
                  <a:lnTo>
                    <a:pt x="1479" y="722"/>
                  </a:lnTo>
                  <a:lnTo>
                    <a:pt x="1456" y="711"/>
                  </a:lnTo>
                  <a:lnTo>
                    <a:pt x="1434" y="700"/>
                  </a:lnTo>
                  <a:lnTo>
                    <a:pt x="1408" y="691"/>
                  </a:lnTo>
                  <a:lnTo>
                    <a:pt x="1386" y="686"/>
                  </a:lnTo>
                  <a:lnTo>
                    <a:pt x="1361" y="680"/>
                  </a:lnTo>
                  <a:lnTo>
                    <a:pt x="1333" y="680"/>
                  </a:lnTo>
                  <a:lnTo>
                    <a:pt x="1307" y="680"/>
                  </a:lnTo>
                  <a:lnTo>
                    <a:pt x="1282" y="686"/>
                  </a:lnTo>
                  <a:lnTo>
                    <a:pt x="1260" y="691"/>
                  </a:lnTo>
                  <a:lnTo>
                    <a:pt x="1234" y="700"/>
                  </a:lnTo>
                  <a:lnTo>
                    <a:pt x="1212" y="711"/>
                  </a:lnTo>
                  <a:lnTo>
                    <a:pt x="1189" y="722"/>
                  </a:lnTo>
                  <a:lnTo>
                    <a:pt x="1166" y="739"/>
                  </a:lnTo>
                  <a:lnTo>
                    <a:pt x="1147" y="756"/>
                  </a:lnTo>
                  <a:lnTo>
                    <a:pt x="756" y="1147"/>
                  </a:lnTo>
                  <a:lnTo>
                    <a:pt x="756" y="1147"/>
                  </a:lnTo>
                  <a:lnTo>
                    <a:pt x="736" y="1169"/>
                  </a:lnTo>
                  <a:lnTo>
                    <a:pt x="722" y="1189"/>
                  </a:lnTo>
                  <a:lnTo>
                    <a:pt x="708" y="1211"/>
                  </a:lnTo>
                  <a:lnTo>
                    <a:pt x="697" y="1237"/>
                  </a:lnTo>
                  <a:lnTo>
                    <a:pt x="689" y="1259"/>
                  </a:lnTo>
                  <a:lnTo>
                    <a:pt x="683" y="1284"/>
                  </a:lnTo>
                  <a:lnTo>
                    <a:pt x="680" y="1310"/>
                  </a:lnTo>
                  <a:lnTo>
                    <a:pt x="677" y="1335"/>
                  </a:lnTo>
                  <a:lnTo>
                    <a:pt x="680" y="1361"/>
                  </a:lnTo>
                  <a:lnTo>
                    <a:pt x="683" y="1386"/>
                  </a:lnTo>
                  <a:lnTo>
                    <a:pt x="689" y="1411"/>
                  </a:lnTo>
                  <a:lnTo>
                    <a:pt x="697" y="1437"/>
                  </a:lnTo>
                  <a:lnTo>
                    <a:pt x="708" y="1459"/>
                  </a:lnTo>
                  <a:lnTo>
                    <a:pt x="722" y="1481"/>
                  </a:lnTo>
                  <a:lnTo>
                    <a:pt x="736" y="1504"/>
                  </a:lnTo>
                  <a:lnTo>
                    <a:pt x="756" y="1524"/>
                  </a:lnTo>
                  <a:lnTo>
                    <a:pt x="987" y="1754"/>
                  </a:lnTo>
                  <a:lnTo>
                    <a:pt x="987" y="1754"/>
                  </a:lnTo>
                  <a:lnTo>
                    <a:pt x="1004" y="1774"/>
                  </a:lnTo>
                  <a:lnTo>
                    <a:pt x="1020" y="1796"/>
                  </a:lnTo>
                  <a:lnTo>
                    <a:pt x="1034" y="1819"/>
                  </a:lnTo>
                  <a:lnTo>
                    <a:pt x="1049" y="1844"/>
                  </a:lnTo>
                  <a:lnTo>
                    <a:pt x="1060" y="1869"/>
                  </a:lnTo>
                  <a:lnTo>
                    <a:pt x="1068" y="1897"/>
                  </a:lnTo>
                  <a:lnTo>
                    <a:pt x="1077" y="1926"/>
                  </a:lnTo>
                  <a:lnTo>
                    <a:pt x="1082" y="1954"/>
                  </a:lnTo>
                  <a:lnTo>
                    <a:pt x="1085" y="1985"/>
                  </a:lnTo>
                  <a:lnTo>
                    <a:pt x="1088" y="2013"/>
                  </a:lnTo>
                  <a:lnTo>
                    <a:pt x="1085" y="2041"/>
                  </a:lnTo>
                  <a:lnTo>
                    <a:pt x="1082" y="2069"/>
                  </a:lnTo>
                  <a:lnTo>
                    <a:pt x="1079" y="2097"/>
                  </a:lnTo>
                  <a:lnTo>
                    <a:pt x="1071" y="2125"/>
                  </a:lnTo>
                  <a:lnTo>
                    <a:pt x="1063" y="2151"/>
                  </a:lnTo>
                  <a:lnTo>
                    <a:pt x="1051" y="2176"/>
                  </a:lnTo>
                  <a:lnTo>
                    <a:pt x="936" y="2457"/>
                  </a:lnTo>
                  <a:lnTo>
                    <a:pt x="936" y="2457"/>
                  </a:lnTo>
                  <a:lnTo>
                    <a:pt x="928" y="2482"/>
                  </a:lnTo>
                  <a:lnTo>
                    <a:pt x="914" y="2508"/>
                  </a:lnTo>
                  <a:lnTo>
                    <a:pt x="899" y="2530"/>
                  </a:lnTo>
                  <a:lnTo>
                    <a:pt x="882" y="2553"/>
                  </a:lnTo>
                  <a:lnTo>
                    <a:pt x="866" y="2575"/>
                  </a:lnTo>
                  <a:lnTo>
                    <a:pt x="846" y="2598"/>
                  </a:lnTo>
                  <a:lnTo>
                    <a:pt x="823" y="2618"/>
                  </a:lnTo>
                  <a:lnTo>
                    <a:pt x="801" y="2634"/>
                  </a:lnTo>
                  <a:lnTo>
                    <a:pt x="776" y="2651"/>
                  </a:lnTo>
                  <a:lnTo>
                    <a:pt x="750" y="2665"/>
                  </a:lnTo>
                  <a:lnTo>
                    <a:pt x="725" y="2677"/>
                  </a:lnTo>
                  <a:lnTo>
                    <a:pt x="700" y="2688"/>
                  </a:lnTo>
                  <a:lnTo>
                    <a:pt x="672" y="2696"/>
                  </a:lnTo>
                  <a:lnTo>
                    <a:pt x="644" y="2705"/>
                  </a:lnTo>
                  <a:lnTo>
                    <a:pt x="618" y="2707"/>
                  </a:lnTo>
                  <a:lnTo>
                    <a:pt x="590" y="2707"/>
                  </a:lnTo>
                  <a:lnTo>
                    <a:pt x="264" y="2707"/>
                  </a:lnTo>
                  <a:lnTo>
                    <a:pt x="264" y="2707"/>
                  </a:lnTo>
                  <a:lnTo>
                    <a:pt x="239" y="2710"/>
                  </a:lnTo>
                  <a:lnTo>
                    <a:pt x="210" y="2713"/>
                  </a:lnTo>
                  <a:lnTo>
                    <a:pt x="185" y="2722"/>
                  </a:lnTo>
                  <a:lnTo>
                    <a:pt x="163" y="2730"/>
                  </a:lnTo>
                  <a:lnTo>
                    <a:pt x="137" y="2741"/>
                  </a:lnTo>
                  <a:lnTo>
                    <a:pt x="118" y="2755"/>
                  </a:lnTo>
                  <a:lnTo>
                    <a:pt x="95" y="2769"/>
                  </a:lnTo>
                  <a:lnTo>
                    <a:pt x="78" y="2786"/>
                  </a:lnTo>
                  <a:lnTo>
                    <a:pt x="59" y="2806"/>
                  </a:lnTo>
                  <a:lnTo>
                    <a:pt x="45" y="2825"/>
                  </a:lnTo>
                  <a:lnTo>
                    <a:pt x="31" y="2848"/>
                  </a:lnTo>
                  <a:lnTo>
                    <a:pt x="19" y="2871"/>
                  </a:lnTo>
                  <a:lnTo>
                    <a:pt x="11" y="2896"/>
                  </a:lnTo>
                  <a:lnTo>
                    <a:pt x="5" y="2921"/>
                  </a:lnTo>
                  <a:lnTo>
                    <a:pt x="0" y="2947"/>
                  </a:lnTo>
                  <a:lnTo>
                    <a:pt x="0" y="2975"/>
                  </a:lnTo>
                  <a:lnTo>
                    <a:pt x="0" y="3526"/>
                  </a:lnTo>
                  <a:lnTo>
                    <a:pt x="0" y="3526"/>
                  </a:lnTo>
                  <a:lnTo>
                    <a:pt x="0" y="3554"/>
                  </a:lnTo>
                  <a:lnTo>
                    <a:pt x="5" y="3579"/>
                  </a:lnTo>
                  <a:lnTo>
                    <a:pt x="11" y="3605"/>
                  </a:lnTo>
                  <a:lnTo>
                    <a:pt x="19" y="3630"/>
                  </a:lnTo>
                  <a:lnTo>
                    <a:pt x="31" y="3652"/>
                  </a:lnTo>
                  <a:lnTo>
                    <a:pt x="45" y="3675"/>
                  </a:lnTo>
                  <a:lnTo>
                    <a:pt x="59" y="3694"/>
                  </a:lnTo>
                  <a:lnTo>
                    <a:pt x="78" y="3714"/>
                  </a:lnTo>
                  <a:lnTo>
                    <a:pt x="95" y="3731"/>
                  </a:lnTo>
                  <a:lnTo>
                    <a:pt x="118" y="3745"/>
                  </a:lnTo>
                  <a:lnTo>
                    <a:pt x="137" y="3759"/>
                  </a:lnTo>
                  <a:lnTo>
                    <a:pt x="163" y="3770"/>
                  </a:lnTo>
                  <a:lnTo>
                    <a:pt x="185" y="3779"/>
                  </a:lnTo>
                  <a:lnTo>
                    <a:pt x="210" y="3787"/>
                  </a:lnTo>
                  <a:lnTo>
                    <a:pt x="239" y="3790"/>
                  </a:lnTo>
                  <a:lnTo>
                    <a:pt x="264" y="3790"/>
                  </a:lnTo>
                  <a:lnTo>
                    <a:pt x="590" y="3790"/>
                  </a:lnTo>
                  <a:lnTo>
                    <a:pt x="590" y="3790"/>
                  </a:lnTo>
                  <a:lnTo>
                    <a:pt x="618" y="3793"/>
                  </a:lnTo>
                  <a:lnTo>
                    <a:pt x="644" y="3796"/>
                  </a:lnTo>
                  <a:lnTo>
                    <a:pt x="672" y="3804"/>
                  </a:lnTo>
                  <a:lnTo>
                    <a:pt x="700" y="3813"/>
                  </a:lnTo>
                  <a:lnTo>
                    <a:pt x="725" y="3821"/>
                  </a:lnTo>
                  <a:lnTo>
                    <a:pt x="750" y="3835"/>
                  </a:lnTo>
                  <a:lnTo>
                    <a:pt x="776" y="3849"/>
                  </a:lnTo>
                  <a:lnTo>
                    <a:pt x="801" y="3866"/>
                  </a:lnTo>
                  <a:lnTo>
                    <a:pt x="823" y="3883"/>
                  </a:lnTo>
                  <a:lnTo>
                    <a:pt x="846" y="3903"/>
                  </a:lnTo>
                  <a:lnTo>
                    <a:pt x="866" y="3925"/>
                  </a:lnTo>
                  <a:lnTo>
                    <a:pt x="882" y="3945"/>
                  </a:lnTo>
                  <a:lnTo>
                    <a:pt x="899" y="3970"/>
                  </a:lnTo>
                  <a:lnTo>
                    <a:pt x="914" y="3992"/>
                  </a:lnTo>
                  <a:lnTo>
                    <a:pt x="928" y="4018"/>
                  </a:lnTo>
                  <a:lnTo>
                    <a:pt x="936" y="4043"/>
                  </a:lnTo>
                  <a:lnTo>
                    <a:pt x="1051" y="4324"/>
                  </a:lnTo>
                  <a:lnTo>
                    <a:pt x="1051" y="4324"/>
                  </a:lnTo>
                  <a:lnTo>
                    <a:pt x="1063" y="4350"/>
                  </a:lnTo>
                  <a:lnTo>
                    <a:pt x="1071" y="4375"/>
                  </a:lnTo>
                  <a:lnTo>
                    <a:pt x="1079" y="4403"/>
                  </a:lnTo>
                  <a:lnTo>
                    <a:pt x="1082" y="4431"/>
                  </a:lnTo>
                  <a:lnTo>
                    <a:pt x="1085" y="4459"/>
                  </a:lnTo>
                  <a:lnTo>
                    <a:pt x="1088" y="4488"/>
                  </a:lnTo>
                  <a:lnTo>
                    <a:pt x="1085" y="4516"/>
                  </a:lnTo>
                  <a:lnTo>
                    <a:pt x="1082" y="4546"/>
                  </a:lnTo>
                  <a:lnTo>
                    <a:pt x="1077" y="4575"/>
                  </a:lnTo>
                  <a:lnTo>
                    <a:pt x="1068" y="4603"/>
                  </a:lnTo>
                  <a:lnTo>
                    <a:pt x="1060" y="4628"/>
                  </a:lnTo>
                  <a:lnTo>
                    <a:pt x="1049" y="4656"/>
                  </a:lnTo>
                  <a:lnTo>
                    <a:pt x="1034" y="4681"/>
                  </a:lnTo>
                  <a:lnTo>
                    <a:pt x="1020" y="4704"/>
                  </a:lnTo>
                  <a:lnTo>
                    <a:pt x="1004" y="4727"/>
                  </a:lnTo>
                  <a:lnTo>
                    <a:pt x="987" y="4746"/>
                  </a:lnTo>
                  <a:lnTo>
                    <a:pt x="756" y="4977"/>
                  </a:lnTo>
                  <a:lnTo>
                    <a:pt x="756" y="4977"/>
                  </a:lnTo>
                  <a:lnTo>
                    <a:pt x="736" y="4996"/>
                  </a:lnTo>
                  <a:lnTo>
                    <a:pt x="722" y="5019"/>
                  </a:lnTo>
                  <a:lnTo>
                    <a:pt x="708" y="5042"/>
                  </a:lnTo>
                  <a:lnTo>
                    <a:pt x="697" y="5064"/>
                  </a:lnTo>
                  <a:lnTo>
                    <a:pt x="689" y="5089"/>
                  </a:lnTo>
                  <a:lnTo>
                    <a:pt x="683" y="5115"/>
                  </a:lnTo>
                  <a:lnTo>
                    <a:pt x="680" y="5140"/>
                  </a:lnTo>
                  <a:lnTo>
                    <a:pt x="677" y="5165"/>
                  </a:lnTo>
                  <a:lnTo>
                    <a:pt x="680" y="5190"/>
                  </a:lnTo>
                  <a:lnTo>
                    <a:pt x="683" y="5216"/>
                  </a:lnTo>
                  <a:lnTo>
                    <a:pt x="689" y="5241"/>
                  </a:lnTo>
                  <a:lnTo>
                    <a:pt x="697" y="5263"/>
                  </a:lnTo>
                  <a:lnTo>
                    <a:pt x="708" y="5289"/>
                  </a:lnTo>
                  <a:lnTo>
                    <a:pt x="722" y="5311"/>
                  </a:lnTo>
                  <a:lnTo>
                    <a:pt x="736" y="5331"/>
                  </a:lnTo>
                  <a:lnTo>
                    <a:pt x="756" y="5351"/>
                  </a:lnTo>
                  <a:lnTo>
                    <a:pt x="1147" y="5742"/>
                  </a:lnTo>
                  <a:lnTo>
                    <a:pt x="1147" y="5742"/>
                  </a:lnTo>
                  <a:lnTo>
                    <a:pt x="1166" y="5761"/>
                  </a:lnTo>
                  <a:lnTo>
                    <a:pt x="1189" y="5775"/>
                  </a:lnTo>
                  <a:lnTo>
                    <a:pt x="1212" y="5789"/>
                  </a:lnTo>
                  <a:lnTo>
                    <a:pt x="1234" y="5801"/>
                  </a:lnTo>
                  <a:lnTo>
                    <a:pt x="1260" y="5809"/>
                  </a:lnTo>
                  <a:lnTo>
                    <a:pt x="1282" y="5815"/>
                  </a:lnTo>
                  <a:lnTo>
                    <a:pt x="1307" y="5817"/>
                  </a:lnTo>
                  <a:lnTo>
                    <a:pt x="1333" y="5820"/>
                  </a:lnTo>
                  <a:lnTo>
                    <a:pt x="1361" y="5817"/>
                  </a:lnTo>
                  <a:lnTo>
                    <a:pt x="1386" y="5815"/>
                  </a:lnTo>
                  <a:lnTo>
                    <a:pt x="1408" y="5809"/>
                  </a:lnTo>
                  <a:lnTo>
                    <a:pt x="1434" y="5801"/>
                  </a:lnTo>
                  <a:lnTo>
                    <a:pt x="1456" y="5789"/>
                  </a:lnTo>
                  <a:lnTo>
                    <a:pt x="1479" y="5775"/>
                  </a:lnTo>
                  <a:lnTo>
                    <a:pt x="1501" y="5761"/>
                  </a:lnTo>
                  <a:lnTo>
                    <a:pt x="1521" y="5742"/>
                  </a:lnTo>
                  <a:lnTo>
                    <a:pt x="1751" y="5514"/>
                  </a:lnTo>
                  <a:lnTo>
                    <a:pt x="1751" y="5514"/>
                  </a:lnTo>
                  <a:lnTo>
                    <a:pt x="1771" y="5494"/>
                  </a:lnTo>
                  <a:lnTo>
                    <a:pt x="1794" y="5477"/>
                  </a:lnTo>
                  <a:lnTo>
                    <a:pt x="1819" y="5463"/>
                  </a:lnTo>
                  <a:lnTo>
                    <a:pt x="1844" y="5449"/>
                  </a:lnTo>
                  <a:lnTo>
                    <a:pt x="1870" y="5438"/>
                  </a:lnTo>
                  <a:lnTo>
                    <a:pt x="1898" y="5429"/>
                  </a:lnTo>
                  <a:lnTo>
                    <a:pt x="1926" y="5421"/>
                  </a:lnTo>
                  <a:lnTo>
                    <a:pt x="1954" y="5415"/>
                  </a:lnTo>
                  <a:lnTo>
                    <a:pt x="1982" y="5413"/>
                  </a:lnTo>
                  <a:lnTo>
                    <a:pt x="2010" y="5413"/>
                  </a:lnTo>
                  <a:lnTo>
                    <a:pt x="2038" y="5413"/>
                  </a:lnTo>
                  <a:lnTo>
                    <a:pt x="2069" y="5415"/>
                  </a:lnTo>
                  <a:lnTo>
                    <a:pt x="2097" y="5421"/>
                  </a:lnTo>
                  <a:lnTo>
                    <a:pt x="2123" y="5427"/>
                  </a:lnTo>
                  <a:lnTo>
                    <a:pt x="2148" y="5435"/>
                  </a:lnTo>
                  <a:lnTo>
                    <a:pt x="2173" y="5446"/>
                  </a:lnTo>
                  <a:lnTo>
                    <a:pt x="2454" y="5562"/>
                  </a:lnTo>
                  <a:lnTo>
                    <a:pt x="2454" y="5562"/>
                  </a:lnTo>
                  <a:lnTo>
                    <a:pt x="2479" y="5573"/>
                  </a:lnTo>
                  <a:lnTo>
                    <a:pt x="2504" y="5584"/>
                  </a:lnTo>
                  <a:lnTo>
                    <a:pt x="2530" y="5598"/>
                  </a:lnTo>
                  <a:lnTo>
                    <a:pt x="2552" y="5615"/>
                  </a:lnTo>
                  <a:lnTo>
                    <a:pt x="2574" y="5632"/>
                  </a:lnTo>
                  <a:lnTo>
                    <a:pt x="2594" y="5652"/>
                  </a:lnTo>
                  <a:lnTo>
                    <a:pt x="2614" y="5674"/>
                  </a:lnTo>
                  <a:lnTo>
                    <a:pt x="2631" y="5697"/>
                  </a:lnTo>
                  <a:lnTo>
                    <a:pt x="2647" y="5722"/>
                  </a:lnTo>
                  <a:lnTo>
                    <a:pt x="2661" y="5747"/>
                  </a:lnTo>
                  <a:lnTo>
                    <a:pt x="2676" y="5772"/>
                  </a:lnTo>
                  <a:lnTo>
                    <a:pt x="2687" y="5798"/>
                  </a:lnTo>
                  <a:lnTo>
                    <a:pt x="2695" y="5826"/>
                  </a:lnTo>
                  <a:lnTo>
                    <a:pt x="2701" y="5854"/>
                  </a:lnTo>
                  <a:lnTo>
                    <a:pt x="2704" y="5882"/>
                  </a:lnTo>
                  <a:lnTo>
                    <a:pt x="2706" y="5908"/>
                  </a:lnTo>
                  <a:lnTo>
                    <a:pt x="2706" y="6234"/>
                  </a:lnTo>
                  <a:lnTo>
                    <a:pt x="2706" y="6234"/>
                  </a:lnTo>
                  <a:lnTo>
                    <a:pt x="2706" y="6262"/>
                  </a:lnTo>
                  <a:lnTo>
                    <a:pt x="2712" y="6287"/>
                  </a:lnTo>
                  <a:lnTo>
                    <a:pt x="2718" y="6312"/>
                  </a:lnTo>
                  <a:lnTo>
                    <a:pt x="2726" y="6338"/>
                  </a:lnTo>
                  <a:lnTo>
                    <a:pt x="2737" y="6360"/>
                  </a:lnTo>
                  <a:lnTo>
                    <a:pt x="2752" y="6383"/>
                  </a:lnTo>
                  <a:lnTo>
                    <a:pt x="2766" y="6402"/>
                  </a:lnTo>
                  <a:lnTo>
                    <a:pt x="2783" y="6422"/>
                  </a:lnTo>
                  <a:lnTo>
                    <a:pt x="2802" y="6439"/>
                  </a:lnTo>
                  <a:lnTo>
                    <a:pt x="2822" y="6453"/>
                  </a:lnTo>
                  <a:lnTo>
                    <a:pt x="2844" y="6467"/>
                  </a:lnTo>
                  <a:lnTo>
                    <a:pt x="2867" y="6478"/>
                  </a:lnTo>
                  <a:lnTo>
                    <a:pt x="2892" y="6487"/>
                  </a:lnTo>
                  <a:lnTo>
                    <a:pt x="2917" y="6492"/>
                  </a:lnTo>
                  <a:lnTo>
                    <a:pt x="2943" y="6498"/>
                  </a:lnTo>
                  <a:lnTo>
                    <a:pt x="2971" y="6498"/>
                  </a:lnTo>
                  <a:lnTo>
                    <a:pt x="3525" y="6498"/>
                  </a:lnTo>
                  <a:lnTo>
                    <a:pt x="3525" y="6498"/>
                  </a:lnTo>
                  <a:lnTo>
                    <a:pt x="3550" y="6498"/>
                  </a:lnTo>
                  <a:lnTo>
                    <a:pt x="3575" y="6492"/>
                  </a:lnTo>
                  <a:lnTo>
                    <a:pt x="3603" y="6487"/>
                  </a:lnTo>
                  <a:lnTo>
                    <a:pt x="3626" y="6478"/>
                  </a:lnTo>
                  <a:lnTo>
                    <a:pt x="3649" y="6467"/>
                  </a:lnTo>
                  <a:lnTo>
                    <a:pt x="3671" y="6453"/>
                  </a:lnTo>
                  <a:lnTo>
                    <a:pt x="3691" y="6439"/>
                  </a:lnTo>
                  <a:lnTo>
                    <a:pt x="3711" y="6422"/>
                  </a:lnTo>
                  <a:lnTo>
                    <a:pt x="3727" y="6402"/>
                  </a:lnTo>
                  <a:lnTo>
                    <a:pt x="3744" y="6383"/>
                  </a:lnTo>
                  <a:lnTo>
                    <a:pt x="3756" y="6360"/>
                  </a:lnTo>
                  <a:lnTo>
                    <a:pt x="3767" y="6338"/>
                  </a:lnTo>
                  <a:lnTo>
                    <a:pt x="3778" y="6312"/>
                  </a:lnTo>
                  <a:lnTo>
                    <a:pt x="3784" y="6287"/>
                  </a:lnTo>
                  <a:lnTo>
                    <a:pt x="3786" y="6262"/>
                  </a:lnTo>
                  <a:lnTo>
                    <a:pt x="3789" y="6234"/>
                  </a:lnTo>
                  <a:lnTo>
                    <a:pt x="3789" y="5908"/>
                  </a:lnTo>
                  <a:lnTo>
                    <a:pt x="3789" y="5908"/>
                  </a:lnTo>
                  <a:lnTo>
                    <a:pt x="3789" y="5882"/>
                  </a:lnTo>
                  <a:lnTo>
                    <a:pt x="3795" y="5854"/>
                  </a:lnTo>
                  <a:lnTo>
                    <a:pt x="3800" y="5826"/>
                  </a:lnTo>
                  <a:lnTo>
                    <a:pt x="3809" y="5798"/>
                  </a:lnTo>
                  <a:lnTo>
                    <a:pt x="3820" y="5772"/>
                  </a:lnTo>
                  <a:lnTo>
                    <a:pt x="3831" y="5747"/>
                  </a:lnTo>
                  <a:lnTo>
                    <a:pt x="3845" y="5722"/>
                  </a:lnTo>
                  <a:lnTo>
                    <a:pt x="3862" y="5697"/>
                  </a:lnTo>
                  <a:lnTo>
                    <a:pt x="3882" y="5674"/>
                  </a:lnTo>
                  <a:lnTo>
                    <a:pt x="3902" y="5652"/>
                  </a:lnTo>
                  <a:lnTo>
                    <a:pt x="3921" y="5632"/>
                  </a:lnTo>
                  <a:lnTo>
                    <a:pt x="3944" y="5615"/>
                  </a:lnTo>
                  <a:lnTo>
                    <a:pt x="3966" y="5598"/>
                  </a:lnTo>
                  <a:lnTo>
                    <a:pt x="3992" y="5584"/>
                  </a:lnTo>
                  <a:lnTo>
                    <a:pt x="4017" y="5573"/>
                  </a:lnTo>
                  <a:lnTo>
                    <a:pt x="4042" y="5562"/>
                  </a:lnTo>
                  <a:lnTo>
                    <a:pt x="4321" y="5446"/>
                  </a:lnTo>
                  <a:lnTo>
                    <a:pt x="4321" y="5446"/>
                  </a:lnTo>
                  <a:lnTo>
                    <a:pt x="4346" y="5435"/>
                  </a:lnTo>
                  <a:lnTo>
                    <a:pt x="4371" y="5427"/>
                  </a:lnTo>
                  <a:lnTo>
                    <a:pt x="4399" y="5421"/>
                  </a:lnTo>
                  <a:lnTo>
                    <a:pt x="4428" y="5415"/>
                  </a:lnTo>
                  <a:lnTo>
                    <a:pt x="4456" y="5413"/>
                  </a:lnTo>
                  <a:lnTo>
                    <a:pt x="4484" y="5413"/>
                  </a:lnTo>
                  <a:lnTo>
                    <a:pt x="4515" y="5413"/>
                  </a:lnTo>
                  <a:lnTo>
                    <a:pt x="4543" y="5415"/>
                  </a:lnTo>
                  <a:lnTo>
                    <a:pt x="4571" y="5421"/>
                  </a:lnTo>
                  <a:lnTo>
                    <a:pt x="4599" y="5429"/>
                  </a:lnTo>
                  <a:lnTo>
                    <a:pt x="4627" y="5438"/>
                  </a:lnTo>
                  <a:lnTo>
                    <a:pt x="4653" y="5449"/>
                  </a:lnTo>
                  <a:lnTo>
                    <a:pt x="4678" y="5463"/>
                  </a:lnTo>
                  <a:lnTo>
                    <a:pt x="4700" y="5477"/>
                  </a:lnTo>
                  <a:lnTo>
                    <a:pt x="4723" y="5494"/>
                  </a:lnTo>
                  <a:lnTo>
                    <a:pt x="4745" y="5514"/>
                  </a:lnTo>
                  <a:lnTo>
                    <a:pt x="4973" y="5742"/>
                  </a:lnTo>
                  <a:lnTo>
                    <a:pt x="4973" y="5742"/>
                  </a:lnTo>
                  <a:lnTo>
                    <a:pt x="4996" y="5761"/>
                  </a:lnTo>
                  <a:lnTo>
                    <a:pt x="5015" y="5775"/>
                  </a:lnTo>
                  <a:lnTo>
                    <a:pt x="5038" y="5789"/>
                  </a:lnTo>
                  <a:lnTo>
                    <a:pt x="5063" y="5801"/>
                  </a:lnTo>
                  <a:lnTo>
                    <a:pt x="5085" y="5809"/>
                  </a:lnTo>
                  <a:lnTo>
                    <a:pt x="5111" y="5815"/>
                  </a:lnTo>
                  <a:lnTo>
                    <a:pt x="5136" y="5817"/>
                  </a:lnTo>
                  <a:lnTo>
                    <a:pt x="5161" y="5820"/>
                  </a:lnTo>
                  <a:lnTo>
                    <a:pt x="5187" y="5817"/>
                  </a:lnTo>
                  <a:lnTo>
                    <a:pt x="5212" y="5815"/>
                  </a:lnTo>
                  <a:lnTo>
                    <a:pt x="5238" y="5809"/>
                  </a:lnTo>
                  <a:lnTo>
                    <a:pt x="5263" y="5801"/>
                  </a:lnTo>
                  <a:lnTo>
                    <a:pt x="5285" y="5789"/>
                  </a:lnTo>
                  <a:lnTo>
                    <a:pt x="5308" y="5775"/>
                  </a:lnTo>
                  <a:lnTo>
                    <a:pt x="5330" y="5761"/>
                  </a:lnTo>
                  <a:lnTo>
                    <a:pt x="5350" y="5742"/>
                  </a:lnTo>
                  <a:lnTo>
                    <a:pt x="5741" y="5351"/>
                  </a:lnTo>
                  <a:lnTo>
                    <a:pt x="5741" y="5351"/>
                  </a:lnTo>
                  <a:lnTo>
                    <a:pt x="5757" y="5331"/>
                  </a:lnTo>
                  <a:lnTo>
                    <a:pt x="5774" y="5311"/>
                  </a:lnTo>
                  <a:lnTo>
                    <a:pt x="5788" y="5289"/>
                  </a:lnTo>
                  <a:lnTo>
                    <a:pt x="5797" y="5263"/>
                  </a:lnTo>
                  <a:lnTo>
                    <a:pt x="5805" y="5241"/>
                  </a:lnTo>
                  <a:lnTo>
                    <a:pt x="5814" y="5216"/>
                  </a:lnTo>
                  <a:lnTo>
                    <a:pt x="5817" y="5190"/>
                  </a:lnTo>
                  <a:lnTo>
                    <a:pt x="5817" y="5165"/>
                  </a:lnTo>
                  <a:lnTo>
                    <a:pt x="5817" y="5140"/>
                  </a:lnTo>
                  <a:lnTo>
                    <a:pt x="5814" y="5115"/>
                  </a:lnTo>
                  <a:lnTo>
                    <a:pt x="5805" y="5089"/>
                  </a:lnTo>
                  <a:lnTo>
                    <a:pt x="5797" y="5064"/>
                  </a:lnTo>
                  <a:lnTo>
                    <a:pt x="5788" y="5042"/>
                  </a:lnTo>
                  <a:lnTo>
                    <a:pt x="5774" y="5019"/>
                  </a:lnTo>
                  <a:lnTo>
                    <a:pt x="5757" y="4996"/>
                  </a:lnTo>
                  <a:lnTo>
                    <a:pt x="5741" y="4977"/>
                  </a:lnTo>
                  <a:lnTo>
                    <a:pt x="5510" y="4746"/>
                  </a:lnTo>
                  <a:lnTo>
                    <a:pt x="5510" y="4746"/>
                  </a:lnTo>
                  <a:lnTo>
                    <a:pt x="5490" y="4727"/>
                  </a:lnTo>
                  <a:lnTo>
                    <a:pt x="5473" y="4704"/>
                  </a:lnTo>
                  <a:lnTo>
                    <a:pt x="5459" y="4681"/>
                  </a:lnTo>
                  <a:lnTo>
                    <a:pt x="5445" y="4656"/>
                  </a:lnTo>
                  <a:lnTo>
                    <a:pt x="5434" y="4628"/>
                  </a:lnTo>
                  <a:lnTo>
                    <a:pt x="5426" y="4603"/>
                  </a:lnTo>
                  <a:lnTo>
                    <a:pt x="5420" y="4575"/>
                  </a:lnTo>
                  <a:lnTo>
                    <a:pt x="5414" y="4546"/>
                  </a:lnTo>
                  <a:lnTo>
                    <a:pt x="5409" y="4516"/>
                  </a:lnTo>
                  <a:lnTo>
                    <a:pt x="5409" y="4488"/>
                  </a:lnTo>
                  <a:lnTo>
                    <a:pt x="5409" y="4459"/>
                  </a:lnTo>
                  <a:lnTo>
                    <a:pt x="5412" y="4431"/>
                  </a:lnTo>
                  <a:lnTo>
                    <a:pt x="5417" y="4403"/>
                  </a:lnTo>
                  <a:lnTo>
                    <a:pt x="5423" y="4375"/>
                  </a:lnTo>
                  <a:lnTo>
                    <a:pt x="5434" y="4350"/>
                  </a:lnTo>
                  <a:lnTo>
                    <a:pt x="5445" y="4324"/>
                  </a:lnTo>
                  <a:lnTo>
                    <a:pt x="5561" y="4043"/>
                  </a:lnTo>
                  <a:lnTo>
                    <a:pt x="5561" y="4043"/>
                  </a:lnTo>
                  <a:lnTo>
                    <a:pt x="5569" y="4018"/>
                  </a:lnTo>
                  <a:lnTo>
                    <a:pt x="5581" y="3992"/>
                  </a:lnTo>
                  <a:lnTo>
                    <a:pt x="5595" y="3970"/>
                  </a:lnTo>
                  <a:lnTo>
                    <a:pt x="5611" y="3945"/>
                  </a:lnTo>
                  <a:lnTo>
                    <a:pt x="5631" y="3925"/>
                  </a:lnTo>
                  <a:lnTo>
                    <a:pt x="5651" y="3903"/>
                  </a:lnTo>
                  <a:lnTo>
                    <a:pt x="5673" y="3883"/>
                  </a:lnTo>
                  <a:lnTo>
                    <a:pt x="5696" y="3866"/>
                  </a:lnTo>
                  <a:lnTo>
                    <a:pt x="5718" y="3849"/>
                  </a:lnTo>
                  <a:lnTo>
                    <a:pt x="5743" y="3835"/>
                  </a:lnTo>
                  <a:lnTo>
                    <a:pt x="5769" y="3821"/>
                  </a:lnTo>
                  <a:lnTo>
                    <a:pt x="5797" y="3813"/>
                  </a:lnTo>
                  <a:lnTo>
                    <a:pt x="5822" y="3804"/>
                  </a:lnTo>
                  <a:lnTo>
                    <a:pt x="5851" y="3796"/>
                  </a:lnTo>
                  <a:lnTo>
                    <a:pt x="5879" y="3793"/>
                  </a:lnTo>
                  <a:lnTo>
                    <a:pt x="5907" y="3790"/>
                  </a:lnTo>
                  <a:lnTo>
                    <a:pt x="6230" y="3790"/>
                  </a:lnTo>
                  <a:lnTo>
                    <a:pt x="6230" y="3790"/>
                  </a:lnTo>
                  <a:lnTo>
                    <a:pt x="6258" y="3790"/>
                  </a:lnTo>
                  <a:lnTo>
                    <a:pt x="6283" y="3787"/>
                  </a:lnTo>
                  <a:lnTo>
                    <a:pt x="6309" y="3779"/>
                  </a:lnTo>
                  <a:lnTo>
                    <a:pt x="6334" y="3770"/>
                  </a:lnTo>
                  <a:lnTo>
                    <a:pt x="6356" y="3759"/>
                  </a:lnTo>
                  <a:lnTo>
                    <a:pt x="6379" y="3745"/>
                  </a:lnTo>
                  <a:lnTo>
                    <a:pt x="6399" y="3731"/>
                  </a:lnTo>
                  <a:lnTo>
                    <a:pt x="6418" y="3714"/>
                  </a:lnTo>
                  <a:lnTo>
                    <a:pt x="6435" y="3694"/>
                  </a:lnTo>
                  <a:lnTo>
                    <a:pt x="6452" y="3675"/>
                  </a:lnTo>
                  <a:lnTo>
                    <a:pt x="6464" y="3652"/>
                  </a:lnTo>
                  <a:lnTo>
                    <a:pt x="6475" y="3630"/>
                  </a:lnTo>
                  <a:lnTo>
                    <a:pt x="6483" y="3605"/>
                  </a:lnTo>
                  <a:lnTo>
                    <a:pt x="6492" y="3579"/>
                  </a:lnTo>
                  <a:lnTo>
                    <a:pt x="6494" y="3554"/>
                  </a:lnTo>
                  <a:lnTo>
                    <a:pt x="6497" y="3526"/>
                  </a:lnTo>
                  <a:lnTo>
                    <a:pt x="6497" y="2975"/>
                  </a:lnTo>
                  <a:lnTo>
                    <a:pt x="6497" y="2975"/>
                  </a:lnTo>
                  <a:lnTo>
                    <a:pt x="6494" y="2947"/>
                  </a:lnTo>
                  <a:lnTo>
                    <a:pt x="6492" y="2921"/>
                  </a:lnTo>
                  <a:lnTo>
                    <a:pt x="6483" y="2896"/>
                  </a:lnTo>
                  <a:lnTo>
                    <a:pt x="6475" y="2871"/>
                  </a:lnTo>
                  <a:lnTo>
                    <a:pt x="6464" y="2848"/>
                  </a:lnTo>
                  <a:lnTo>
                    <a:pt x="6452" y="2825"/>
                  </a:lnTo>
                  <a:lnTo>
                    <a:pt x="6435" y="2806"/>
                  </a:lnTo>
                  <a:lnTo>
                    <a:pt x="6418" y="2786"/>
                  </a:lnTo>
                  <a:lnTo>
                    <a:pt x="6399" y="2769"/>
                  </a:lnTo>
                  <a:lnTo>
                    <a:pt x="6379" y="2755"/>
                  </a:lnTo>
                  <a:lnTo>
                    <a:pt x="6356" y="2741"/>
                  </a:lnTo>
                  <a:lnTo>
                    <a:pt x="6334" y="2730"/>
                  </a:lnTo>
                  <a:lnTo>
                    <a:pt x="6309" y="2722"/>
                  </a:lnTo>
                  <a:lnTo>
                    <a:pt x="6283" y="2713"/>
                  </a:lnTo>
                  <a:lnTo>
                    <a:pt x="6258" y="2710"/>
                  </a:lnTo>
                  <a:lnTo>
                    <a:pt x="6230" y="2707"/>
                  </a:lnTo>
                  <a:close/>
                  <a:moveTo>
                    <a:pt x="3246" y="4845"/>
                  </a:moveTo>
                  <a:lnTo>
                    <a:pt x="3246" y="4845"/>
                  </a:lnTo>
                  <a:lnTo>
                    <a:pt x="3165" y="4842"/>
                  </a:lnTo>
                  <a:lnTo>
                    <a:pt x="3083" y="4836"/>
                  </a:lnTo>
                  <a:lnTo>
                    <a:pt x="3004" y="4825"/>
                  </a:lnTo>
                  <a:lnTo>
                    <a:pt x="2926" y="4811"/>
                  </a:lnTo>
                  <a:lnTo>
                    <a:pt x="2850" y="4794"/>
                  </a:lnTo>
                  <a:lnTo>
                    <a:pt x="2774" y="4774"/>
                  </a:lnTo>
                  <a:lnTo>
                    <a:pt x="2698" y="4749"/>
                  </a:lnTo>
                  <a:lnTo>
                    <a:pt x="2628" y="4718"/>
                  </a:lnTo>
                  <a:lnTo>
                    <a:pt x="2555" y="4687"/>
                  </a:lnTo>
                  <a:lnTo>
                    <a:pt x="2487" y="4653"/>
                  </a:lnTo>
                  <a:lnTo>
                    <a:pt x="2420" y="4614"/>
                  </a:lnTo>
                  <a:lnTo>
                    <a:pt x="2355" y="4572"/>
                  </a:lnTo>
                  <a:lnTo>
                    <a:pt x="2293" y="4527"/>
                  </a:lnTo>
                  <a:lnTo>
                    <a:pt x="2235" y="4482"/>
                  </a:lnTo>
                  <a:lnTo>
                    <a:pt x="2176" y="4431"/>
                  </a:lnTo>
                  <a:lnTo>
                    <a:pt x="2120" y="4378"/>
                  </a:lnTo>
                  <a:lnTo>
                    <a:pt x="2069" y="4321"/>
                  </a:lnTo>
                  <a:lnTo>
                    <a:pt x="2019" y="4265"/>
                  </a:lnTo>
                  <a:lnTo>
                    <a:pt x="1971" y="4203"/>
                  </a:lnTo>
                  <a:lnTo>
                    <a:pt x="1926" y="4142"/>
                  </a:lnTo>
                  <a:lnTo>
                    <a:pt x="1884" y="4077"/>
                  </a:lnTo>
                  <a:lnTo>
                    <a:pt x="1847" y="4009"/>
                  </a:lnTo>
                  <a:lnTo>
                    <a:pt x="1810" y="3942"/>
                  </a:lnTo>
                  <a:lnTo>
                    <a:pt x="1779" y="3872"/>
                  </a:lnTo>
                  <a:lnTo>
                    <a:pt x="1751" y="3799"/>
                  </a:lnTo>
                  <a:lnTo>
                    <a:pt x="1726" y="3725"/>
                  </a:lnTo>
                  <a:lnTo>
                    <a:pt x="1704" y="3649"/>
                  </a:lnTo>
                  <a:lnTo>
                    <a:pt x="1687" y="3571"/>
                  </a:lnTo>
                  <a:lnTo>
                    <a:pt x="1673" y="3492"/>
                  </a:lnTo>
                  <a:lnTo>
                    <a:pt x="1662" y="3413"/>
                  </a:lnTo>
                  <a:lnTo>
                    <a:pt x="1656" y="3332"/>
                  </a:lnTo>
                  <a:lnTo>
                    <a:pt x="1653" y="3250"/>
                  </a:lnTo>
                  <a:lnTo>
                    <a:pt x="1653" y="3250"/>
                  </a:lnTo>
                  <a:lnTo>
                    <a:pt x="1656" y="3169"/>
                  </a:lnTo>
                  <a:lnTo>
                    <a:pt x="1662" y="3087"/>
                  </a:lnTo>
                  <a:lnTo>
                    <a:pt x="1673" y="3008"/>
                  </a:lnTo>
                  <a:lnTo>
                    <a:pt x="1687" y="2930"/>
                  </a:lnTo>
                  <a:lnTo>
                    <a:pt x="1704" y="2851"/>
                  </a:lnTo>
                  <a:lnTo>
                    <a:pt x="1726" y="2775"/>
                  </a:lnTo>
                  <a:lnTo>
                    <a:pt x="1751" y="2702"/>
                  </a:lnTo>
                  <a:lnTo>
                    <a:pt x="1779" y="2629"/>
                  </a:lnTo>
                  <a:lnTo>
                    <a:pt x="1810" y="2558"/>
                  </a:lnTo>
                  <a:lnTo>
                    <a:pt x="1847" y="2491"/>
                  </a:lnTo>
                  <a:lnTo>
                    <a:pt x="1884" y="2423"/>
                  </a:lnTo>
                  <a:lnTo>
                    <a:pt x="1926" y="2359"/>
                  </a:lnTo>
                  <a:lnTo>
                    <a:pt x="1971" y="2297"/>
                  </a:lnTo>
                  <a:lnTo>
                    <a:pt x="2019" y="2235"/>
                  </a:lnTo>
                  <a:lnTo>
                    <a:pt x="2069" y="2179"/>
                  </a:lnTo>
                  <a:lnTo>
                    <a:pt x="2120" y="2123"/>
                  </a:lnTo>
                  <a:lnTo>
                    <a:pt x="2176" y="2069"/>
                  </a:lnTo>
                  <a:lnTo>
                    <a:pt x="2235" y="2019"/>
                  </a:lnTo>
                  <a:lnTo>
                    <a:pt x="2293" y="1971"/>
                  </a:lnTo>
                  <a:lnTo>
                    <a:pt x="2355" y="1928"/>
                  </a:lnTo>
                  <a:lnTo>
                    <a:pt x="2420" y="1886"/>
                  </a:lnTo>
                  <a:lnTo>
                    <a:pt x="2487" y="1847"/>
                  </a:lnTo>
                  <a:lnTo>
                    <a:pt x="2555" y="1813"/>
                  </a:lnTo>
                  <a:lnTo>
                    <a:pt x="2628" y="1780"/>
                  </a:lnTo>
                  <a:lnTo>
                    <a:pt x="2698" y="1751"/>
                  </a:lnTo>
                  <a:lnTo>
                    <a:pt x="2774" y="1726"/>
                  </a:lnTo>
                  <a:lnTo>
                    <a:pt x="2850" y="1707"/>
                  </a:lnTo>
                  <a:lnTo>
                    <a:pt x="2926" y="1687"/>
                  </a:lnTo>
                  <a:lnTo>
                    <a:pt x="3004" y="1673"/>
                  </a:lnTo>
                  <a:lnTo>
                    <a:pt x="3083" y="1664"/>
                  </a:lnTo>
                  <a:lnTo>
                    <a:pt x="3165" y="1659"/>
                  </a:lnTo>
                  <a:lnTo>
                    <a:pt x="3246" y="1656"/>
                  </a:lnTo>
                  <a:lnTo>
                    <a:pt x="3246" y="1656"/>
                  </a:lnTo>
                  <a:lnTo>
                    <a:pt x="3328" y="1659"/>
                  </a:lnTo>
                  <a:lnTo>
                    <a:pt x="3410" y="1664"/>
                  </a:lnTo>
                  <a:lnTo>
                    <a:pt x="3491" y="1673"/>
                  </a:lnTo>
                  <a:lnTo>
                    <a:pt x="3570" y="1687"/>
                  </a:lnTo>
                  <a:lnTo>
                    <a:pt x="3646" y="1707"/>
                  </a:lnTo>
                  <a:lnTo>
                    <a:pt x="3722" y="1726"/>
                  </a:lnTo>
                  <a:lnTo>
                    <a:pt x="3795" y="1751"/>
                  </a:lnTo>
                  <a:lnTo>
                    <a:pt x="3868" y="1780"/>
                  </a:lnTo>
                  <a:lnTo>
                    <a:pt x="3938" y="1813"/>
                  </a:lnTo>
                  <a:lnTo>
                    <a:pt x="4009" y="1847"/>
                  </a:lnTo>
                  <a:lnTo>
                    <a:pt x="4073" y="1886"/>
                  </a:lnTo>
                  <a:lnTo>
                    <a:pt x="4138" y="1928"/>
                  </a:lnTo>
                  <a:lnTo>
                    <a:pt x="4202" y="1971"/>
                  </a:lnTo>
                  <a:lnTo>
                    <a:pt x="4262" y="2019"/>
                  </a:lnTo>
                  <a:lnTo>
                    <a:pt x="4321" y="2069"/>
                  </a:lnTo>
                  <a:lnTo>
                    <a:pt x="4374" y="2123"/>
                  </a:lnTo>
                  <a:lnTo>
                    <a:pt x="4428" y="2179"/>
                  </a:lnTo>
                  <a:lnTo>
                    <a:pt x="4478" y="2235"/>
                  </a:lnTo>
                  <a:lnTo>
                    <a:pt x="4526" y="2297"/>
                  </a:lnTo>
                  <a:lnTo>
                    <a:pt x="4571" y="2359"/>
                  </a:lnTo>
                  <a:lnTo>
                    <a:pt x="4610" y="2423"/>
                  </a:lnTo>
                  <a:lnTo>
                    <a:pt x="4650" y="2491"/>
                  </a:lnTo>
                  <a:lnTo>
                    <a:pt x="4683" y="2558"/>
                  </a:lnTo>
                  <a:lnTo>
                    <a:pt x="4717" y="2629"/>
                  </a:lnTo>
                  <a:lnTo>
                    <a:pt x="4745" y="2702"/>
                  </a:lnTo>
                  <a:lnTo>
                    <a:pt x="4771" y="2775"/>
                  </a:lnTo>
                  <a:lnTo>
                    <a:pt x="4793" y="2851"/>
                  </a:lnTo>
                  <a:lnTo>
                    <a:pt x="4810" y="2930"/>
                  </a:lnTo>
                  <a:lnTo>
                    <a:pt x="4824" y="3008"/>
                  </a:lnTo>
                  <a:lnTo>
                    <a:pt x="4832" y="3087"/>
                  </a:lnTo>
                  <a:lnTo>
                    <a:pt x="4841" y="3169"/>
                  </a:lnTo>
                  <a:lnTo>
                    <a:pt x="4841" y="3250"/>
                  </a:lnTo>
                  <a:lnTo>
                    <a:pt x="4841" y="3250"/>
                  </a:lnTo>
                  <a:lnTo>
                    <a:pt x="4841" y="3332"/>
                  </a:lnTo>
                  <a:lnTo>
                    <a:pt x="4832" y="3413"/>
                  </a:lnTo>
                  <a:lnTo>
                    <a:pt x="4824" y="3492"/>
                  </a:lnTo>
                  <a:lnTo>
                    <a:pt x="4810" y="3571"/>
                  </a:lnTo>
                  <a:lnTo>
                    <a:pt x="4793" y="3649"/>
                  </a:lnTo>
                  <a:lnTo>
                    <a:pt x="4771" y="3725"/>
                  </a:lnTo>
                  <a:lnTo>
                    <a:pt x="4745" y="3799"/>
                  </a:lnTo>
                  <a:lnTo>
                    <a:pt x="4717" y="3872"/>
                  </a:lnTo>
                  <a:lnTo>
                    <a:pt x="4683" y="3942"/>
                  </a:lnTo>
                  <a:lnTo>
                    <a:pt x="4650" y="4009"/>
                  </a:lnTo>
                  <a:lnTo>
                    <a:pt x="4610" y="4077"/>
                  </a:lnTo>
                  <a:lnTo>
                    <a:pt x="4571" y="4142"/>
                  </a:lnTo>
                  <a:lnTo>
                    <a:pt x="4526" y="4203"/>
                  </a:lnTo>
                  <a:lnTo>
                    <a:pt x="4478" y="4265"/>
                  </a:lnTo>
                  <a:lnTo>
                    <a:pt x="4428" y="4321"/>
                  </a:lnTo>
                  <a:lnTo>
                    <a:pt x="4374" y="4378"/>
                  </a:lnTo>
                  <a:lnTo>
                    <a:pt x="4321" y="4431"/>
                  </a:lnTo>
                  <a:lnTo>
                    <a:pt x="4262" y="4482"/>
                  </a:lnTo>
                  <a:lnTo>
                    <a:pt x="4202" y="4527"/>
                  </a:lnTo>
                  <a:lnTo>
                    <a:pt x="4138" y="4572"/>
                  </a:lnTo>
                  <a:lnTo>
                    <a:pt x="4073" y="4614"/>
                  </a:lnTo>
                  <a:lnTo>
                    <a:pt x="4009" y="4653"/>
                  </a:lnTo>
                  <a:lnTo>
                    <a:pt x="3938" y="4687"/>
                  </a:lnTo>
                  <a:lnTo>
                    <a:pt x="3868" y="4718"/>
                  </a:lnTo>
                  <a:lnTo>
                    <a:pt x="3795" y="4749"/>
                  </a:lnTo>
                  <a:lnTo>
                    <a:pt x="3722" y="4774"/>
                  </a:lnTo>
                  <a:lnTo>
                    <a:pt x="3646" y="4794"/>
                  </a:lnTo>
                  <a:lnTo>
                    <a:pt x="3570" y="4811"/>
                  </a:lnTo>
                  <a:lnTo>
                    <a:pt x="3491" y="4825"/>
                  </a:lnTo>
                  <a:lnTo>
                    <a:pt x="3410" y="4836"/>
                  </a:lnTo>
                  <a:lnTo>
                    <a:pt x="3328" y="4842"/>
                  </a:lnTo>
                  <a:lnTo>
                    <a:pt x="3246" y="4845"/>
                  </a:lnTo>
                  <a:close/>
                </a:path>
              </a:pathLst>
            </a:custGeom>
            <a:solidFill>
              <a:srgbClr val="7F7F7F"/>
            </a:solidFill>
            <a:ln>
              <a:noFill/>
            </a:ln>
            <a:effectLst/>
          </p:spPr>
          <p:txBody>
            <a:bodyPr wrap="none" anchor="ctr"/>
            <a:lstStyle/>
            <a:p>
              <a:endParaRPr lang="en-US"/>
            </a:p>
          </p:txBody>
        </p:sp>
        <p:sp>
          <p:nvSpPr>
            <p:cNvPr id="35" name="Oval 21">
              <a:extLst>
                <a:ext uri="{FF2B5EF4-FFF2-40B4-BE49-F238E27FC236}">
                  <a16:creationId xmlns:a16="http://schemas.microsoft.com/office/drawing/2014/main" id="{15C2A9E1-05E2-48B3-8591-4EA447097029}"/>
                </a:ext>
              </a:extLst>
            </p:cNvPr>
            <p:cNvSpPr/>
            <p:nvPr/>
          </p:nvSpPr>
          <p:spPr>
            <a:xfrm>
              <a:off x="4193904" y="4594341"/>
              <a:ext cx="998777" cy="99877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 name="Nhóm 9">
            <a:extLst>
              <a:ext uri="{FF2B5EF4-FFF2-40B4-BE49-F238E27FC236}">
                <a16:creationId xmlns:a16="http://schemas.microsoft.com/office/drawing/2014/main" id="{D71C9697-DBF2-4FF2-8E10-CAE1C89572F9}"/>
              </a:ext>
            </a:extLst>
          </p:cNvPr>
          <p:cNvGrpSpPr/>
          <p:nvPr/>
        </p:nvGrpSpPr>
        <p:grpSpPr>
          <a:xfrm>
            <a:off x="3589348" y="2725643"/>
            <a:ext cx="1406207" cy="1406208"/>
            <a:chOff x="3589348" y="2725643"/>
            <a:chExt cx="1406207" cy="1406208"/>
          </a:xfrm>
        </p:grpSpPr>
        <p:sp>
          <p:nvSpPr>
            <p:cNvPr id="19" name="Freeform 4">
              <a:extLst>
                <a:ext uri="{FF2B5EF4-FFF2-40B4-BE49-F238E27FC236}">
                  <a16:creationId xmlns:a16="http://schemas.microsoft.com/office/drawing/2014/main" id="{14BB87DB-4D3C-4605-BB06-BACA59CFA242}"/>
                </a:ext>
              </a:extLst>
            </p:cNvPr>
            <p:cNvSpPr>
              <a:spLocks noChangeArrowheads="1"/>
            </p:cNvSpPr>
            <p:nvPr/>
          </p:nvSpPr>
          <p:spPr bwMode="auto">
            <a:xfrm>
              <a:off x="3589348" y="2725643"/>
              <a:ext cx="1406207" cy="1406208"/>
            </a:xfrm>
            <a:custGeom>
              <a:avLst/>
              <a:gdLst>
                <a:gd name="T0" fmla="*/ 4521 w 5199"/>
                <a:gd name="T1" fmla="*/ 2075 h 5200"/>
                <a:gd name="T2" fmla="*/ 4335 w 5199"/>
                <a:gd name="T3" fmla="*/ 1676 h 5200"/>
                <a:gd name="T4" fmla="*/ 4408 w 5199"/>
                <a:gd name="T5" fmla="*/ 1401 h 5200"/>
                <a:gd name="T6" fmla="*/ 4656 w 5199"/>
                <a:gd name="T7" fmla="*/ 1046 h 5200"/>
                <a:gd name="T8" fmla="*/ 4248 w 5199"/>
                <a:gd name="T9" fmla="*/ 577 h 5200"/>
                <a:gd name="T10" fmla="*/ 4031 w 5199"/>
                <a:gd name="T11" fmla="*/ 568 h 5200"/>
                <a:gd name="T12" fmla="*/ 3680 w 5199"/>
                <a:gd name="T13" fmla="*/ 855 h 5200"/>
                <a:gd name="T14" fmla="*/ 3213 w 5199"/>
                <a:gd name="T15" fmla="*/ 742 h 5200"/>
                <a:gd name="T16" fmla="*/ 3037 w 5199"/>
                <a:gd name="T17" fmla="*/ 518 h 5200"/>
                <a:gd name="T18" fmla="*/ 2986 w 5199"/>
                <a:gd name="T19" fmla="*/ 76 h 5200"/>
                <a:gd name="T20" fmla="*/ 2379 w 5199"/>
                <a:gd name="T21" fmla="*/ 0 h 5200"/>
                <a:gd name="T22" fmla="*/ 2193 w 5199"/>
                <a:gd name="T23" fmla="*/ 112 h 5200"/>
                <a:gd name="T24" fmla="*/ 2151 w 5199"/>
                <a:gd name="T25" fmla="*/ 560 h 5200"/>
                <a:gd name="T26" fmla="*/ 1741 w 5199"/>
                <a:gd name="T27" fmla="*/ 841 h 5200"/>
                <a:gd name="T28" fmla="*/ 1476 w 5199"/>
                <a:gd name="T29" fmla="*/ 841 h 5200"/>
                <a:gd name="T30" fmla="*/ 1130 w 5199"/>
                <a:gd name="T31" fmla="*/ 551 h 5200"/>
                <a:gd name="T32" fmla="*/ 920 w 5199"/>
                <a:gd name="T33" fmla="*/ 605 h 5200"/>
                <a:gd name="T34" fmla="*/ 546 w 5199"/>
                <a:gd name="T35" fmla="*/ 1088 h 5200"/>
                <a:gd name="T36" fmla="*/ 818 w 5199"/>
                <a:gd name="T37" fmla="*/ 1437 h 5200"/>
                <a:gd name="T38" fmla="*/ 852 w 5199"/>
                <a:gd name="T39" fmla="*/ 1721 h 5200"/>
                <a:gd name="T40" fmla="*/ 602 w 5199"/>
                <a:gd name="T41" fmla="*/ 2132 h 5200"/>
                <a:gd name="T42" fmla="*/ 149 w 5199"/>
                <a:gd name="T43" fmla="*/ 2176 h 5200"/>
                <a:gd name="T44" fmla="*/ 6 w 5199"/>
                <a:gd name="T45" fmla="*/ 2337 h 5200"/>
                <a:gd name="T46" fmla="*/ 51 w 5199"/>
                <a:gd name="T47" fmla="*/ 2956 h 5200"/>
                <a:gd name="T48" fmla="*/ 472 w 5199"/>
                <a:gd name="T49" fmla="*/ 3031 h 5200"/>
                <a:gd name="T50" fmla="*/ 723 w 5199"/>
                <a:gd name="T51" fmla="*/ 3175 h 5200"/>
                <a:gd name="T52" fmla="*/ 872 w 5199"/>
                <a:gd name="T53" fmla="*/ 3588 h 5200"/>
                <a:gd name="T54" fmla="*/ 591 w 5199"/>
                <a:gd name="T55" fmla="*/ 3996 h 5200"/>
                <a:gd name="T56" fmla="*/ 560 w 5199"/>
                <a:gd name="T57" fmla="*/ 4210 h 5200"/>
                <a:gd name="T58" fmla="*/ 1009 w 5199"/>
                <a:gd name="T59" fmla="*/ 4645 h 5200"/>
                <a:gd name="T60" fmla="*/ 1218 w 5199"/>
                <a:gd name="T61" fmla="*/ 4592 h 5200"/>
                <a:gd name="T62" fmla="*/ 1634 w 5199"/>
                <a:gd name="T63" fmla="*/ 4328 h 5200"/>
                <a:gd name="T64" fmla="*/ 2044 w 5199"/>
                <a:gd name="T65" fmla="*/ 4491 h 5200"/>
                <a:gd name="T66" fmla="*/ 2168 w 5199"/>
                <a:gd name="T67" fmla="*/ 4986 h 5200"/>
                <a:gd name="T68" fmla="*/ 2261 w 5199"/>
                <a:gd name="T69" fmla="*/ 5163 h 5200"/>
                <a:gd name="T70" fmla="*/ 2885 w 5199"/>
                <a:gd name="T71" fmla="*/ 5188 h 5200"/>
                <a:gd name="T72" fmla="*/ 3029 w 5199"/>
                <a:gd name="T73" fmla="*/ 5028 h 5200"/>
                <a:gd name="T74" fmla="*/ 3093 w 5199"/>
                <a:gd name="T75" fmla="*/ 4558 h 5200"/>
                <a:gd name="T76" fmla="*/ 3500 w 5199"/>
                <a:gd name="T77" fmla="*/ 4342 h 5200"/>
                <a:gd name="T78" fmla="*/ 3781 w 5199"/>
                <a:gd name="T79" fmla="*/ 4395 h 5200"/>
                <a:gd name="T80" fmla="*/ 4130 w 5199"/>
                <a:gd name="T81" fmla="*/ 4654 h 5200"/>
                <a:gd name="T82" fmla="*/ 4608 w 5199"/>
                <a:gd name="T83" fmla="*/ 4266 h 5200"/>
                <a:gd name="T84" fmla="*/ 4639 w 5199"/>
                <a:gd name="T85" fmla="*/ 4052 h 5200"/>
                <a:gd name="T86" fmla="*/ 4349 w 5199"/>
                <a:gd name="T87" fmla="*/ 3703 h 5200"/>
                <a:gd name="T88" fmla="*/ 4450 w 5199"/>
                <a:gd name="T89" fmla="*/ 3234 h 5200"/>
                <a:gd name="T90" fmla="*/ 4661 w 5199"/>
                <a:gd name="T91" fmla="*/ 3043 h 5200"/>
                <a:gd name="T92" fmla="*/ 5106 w 5199"/>
                <a:gd name="T93" fmla="*/ 2995 h 5200"/>
                <a:gd name="T94" fmla="*/ 5198 w 5199"/>
                <a:gd name="T95" fmla="*/ 2379 h 5200"/>
                <a:gd name="T96" fmla="*/ 5106 w 5199"/>
                <a:gd name="T97" fmla="*/ 2202 h 5200"/>
                <a:gd name="T98" fmla="*/ 2407 w 5199"/>
                <a:gd name="T99" fmla="*/ 3861 h 5200"/>
                <a:gd name="T100" fmla="*/ 1789 w 5199"/>
                <a:gd name="T101" fmla="*/ 3583 h 5200"/>
                <a:gd name="T102" fmla="*/ 1403 w 5199"/>
                <a:gd name="T103" fmla="*/ 3037 h 5200"/>
                <a:gd name="T104" fmla="*/ 1338 w 5199"/>
                <a:gd name="T105" fmla="*/ 2404 h 5200"/>
                <a:gd name="T106" fmla="*/ 1617 w 5199"/>
                <a:gd name="T107" fmla="*/ 1789 h 5200"/>
                <a:gd name="T108" fmla="*/ 2162 w 5199"/>
                <a:gd name="T109" fmla="*/ 1401 h 5200"/>
                <a:gd name="T110" fmla="*/ 2795 w 5199"/>
                <a:gd name="T111" fmla="*/ 1338 h 5200"/>
                <a:gd name="T112" fmla="*/ 3410 w 5199"/>
                <a:gd name="T113" fmla="*/ 1614 h 5200"/>
                <a:gd name="T114" fmla="*/ 3798 w 5199"/>
                <a:gd name="T115" fmla="*/ 2160 h 5200"/>
                <a:gd name="T116" fmla="*/ 3860 w 5199"/>
                <a:gd name="T117" fmla="*/ 2792 h 5200"/>
                <a:gd name="T118" fmla="*/ 3584 w 5199"/>
                <a:gd name="T119" fmla="*/ 3411 h 5200"/>
                <a:gd name="T120" fmla="*/ 3040 w 5199"/>
                <a:gd name="T121" fmla="*/ 3796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99" h="5200">
                  <a:moveTo>
                    <a:pt x="4987" y="2165"/>
                  </a:moveTo>
                  <a:lnTo>
                    <a:pt x="4726" y="2165"/>
                  </a:lnTo>
                  <a:lnTo>
                    <a:pt x="4726" y="2165"/>
                  </a:lnTo>
                  <a:lnTo>
                    <a:pt x="4703" y="2165"/>
                  </a:lnTo>
                  <a:lnTo>
                    <a:pt x="4681" y="2162"/>
                  </a:lnTo>
                  <a:lnTo>
                    <a:pt x="4661" y="2157"/>
                  </a:lnTo>
                  <a:lnTo>
                    <a:pt x="4639" y="2151"/>
                  </a:lnTo>
                  <a:lnTo>
                    <a:pt x="4616" y="2143"/>
                  </a:lnTo>
                  <a:lnTo>
                    <a:pt x="4597" y="2132"/>
                  </a:lnTo>
                  <a:lnTo>
                    <a:pt x="4557" y="2106"/>
                  </a:lnTo>
                  <a:lnTo>
                    <a:pt x="4521" y="2075"/>
                  </a:lnTo>
                  <a:lnTo>
                    <a:pt x="4507" y="2061"/>
                  </a:lnTo>
                  <a:lnTo>
                    <a:pt x="4493" y="2042"/>
                  </a:lnTo>
                  <a:lnTo>
                    <a:pt x="4478" y="2025"/>
                  </a:lnTo>
                  <a:lnTo>
                    <a:pt x="4467" y="2005"/>
                  </a:lnTo>
                  <a:lnTo>
                    <a:pt x="4456" y="1985"/>
                  </a:lnTo>
                  <a:lnTo>
                    <a:pt x="4450" y="1963"/>
                  </a:lnTo>
                  <a:lnTo>
                    <a:pt x="4358" y="1741"/>
                  </a:lnTo>
                  <a:lnTo>
                    <a:pt x="4358" y="1741"/>
                  </a:lnTo>
                  <a:lnTo>
                    <a:pt x="4349" y="1721"/>
                  </a:lnTo>
                  <a:lnTo>
                    <a:pt x="4341" y="1699"/>
                  </a:lnTo>
                  <a:lnTo>
                    <a:pt x="4335" y="1676"/>
                  </a:lnTo>
                  <a:lnTo>
                    <a:pt x="4332" y="1656"/>
                  </a:lnTo>
                  <a:lnTo>
                    <a:pt x="4329" y="1631"/>
                  </a:lnTo>
                  <a:lnTo>
                    <a:pt x="4329" y="1608"/>
                  </a:lnTo>
                  <a:lnTo>
                    <a:pt x="4332" y="1563"/>
                  </a:lnTo>
                  <a:lnTo>
                    <a:pt x="4343" y="1519"/>
                  </a:lnTo>
                  <a:lnTo>
                    <a:pt x="4349" y="1496"/>
                  </a:lnTo>
                  <a:lnTo>
                    <a:pt x="4358" y="1474"/>
                  </a:lnTo>
                  <a:lnTo>
                    <a:pt x="4369" y="1454"/>
                  </a:lnTo>
                  <a:lnTo>
                    <a:pt x="4380" y="1437"/>
                  </a:lnTo>
                  <a:lnTo>
                    <a:pt x="4394" y="1417"/>
                  </a:lnTo>
                  <a:lnTo>
                    <a:pt x="4408" y="1401"/>
                  </a:lnTo>
                  <a:lnTo>
                    <a:pt x="4594" y="1218"/>
                  </a:lnTo>
                  <a:lnTo>
                    <a:pt x="4594" y="1218"/>
                  </a:lnTo>
                  <a:lnTo>
                    <a:pt x="4608" y="1201"/>
                  </a:lnTo>
                  <a:lnTo>
                    <a:pt x="4622" y="1184"/>
                  </a:lnTo>
                  <a:lnTo>
                    <a:pt x="4630" y="1167"/>
                  </a:lnTo>
                  <a:lnTo>
                    <a:pt x="4639" y="1147"/>
                  </a:lnTo>
                  <a:lnTo>
                    <a:pt x="4647" y="1128"/>
                  </a:lnTo>
                  <a:lnTo>
                    <a:pt x="4653" y="1108"/>
                  </a:lnTo>
                  <a:lnTo>
                    <a:pt x="4656" y="1088"/>
                  </a:lnTo>
                  <a:lnTo>
                    <a:pt x="4656" y="1069"/>
                  </a:lnTo>
                  <a:lnTo>
                    <a:pt x="4656" y="1046"/>
                  </a:lnTo>
                  <a:lnTo>
                    <a:pt x="4653" y="1026"/>
                  </a:lnTo>
                  <a:lnTo>
                    <a:pt x="4647" y="1007"/>
                  </a:lnTo>
                  <a:lnTo>
                    <a:pt x="4639" y="987"/>
                  </a:lnTo>
                  <a:lnTo>
                    <a:pt x="4630" y="967"/>
                  </a:lnTo>
                  <a:lnTo>
                    <a:pt x="4622" y="950"/>
                  </a:lnTo>
                  <a:lnTo>
                    <a:pt x="4608" y="934"/>
                  </a:lnTo>
                  <a:lnTo>
                    <a:pt x="4594" y="917"/>
                  </a:lnTo>
                  <a:lnTo>
                    <a:pt x="4282" y="605"/>
                  </a:lnTo>
                  <a:lnTo>
                    <a:pt x="4282" y="605"/>
                  </a:lnTo>
                  <a:lnTo>
                    <a:pt x="4265" y="591"/>
                  </a:lnTo>
                  <a:lnTo>
                    <a:pt x="4248" y="577"/>
                  </a:lnTo>
                  <a:lnTo>
                    <a:pt x="4231" y="568"/>
                  </a:lnTo>
                  <a:lnTo>
                    <a:pt x="4211" y="560"/>
                  </a:lnTo>
                  <a:lnTo>
                    <a:pt x="4192" y="551"/>
                  </a:lnTo>
                  <a:lnTo>
                    <a:pt x="4172" y="546"/>
                  </a:lnTo>
                  <a:lnTo>
                    <a:pt x="4152" y="543"/>
                  </a:lnTo>
                  <a:lnTo>
                    <a:pt x="4130" y="543"/>
                  </a:lnTo>
                  <a:lnTo>
                    <a:pt x="4110" y="543"/>
                  </a:lnTo>
                  <a:lnTo>
                    <a:pt x="4090" y="546"/>
                  </a:lnTo>
                  <a:lnTo>
                    <a:pt x="4071" y="551"/>
                  </a:lnTo>
                  <a:lnTo>
                    <a:pt x="4051" y="560"/>
                  </a:lnTo>
                  <a:lnTo>
                    <a:pt x="4031" y="568"/>
                  </a:lnTo>
                  <a:lnTo>
                    <a:pt x="4015" y="577"/>
                  </a:lnTo>
                  <a:lnTo>
                    <a:pt x="3998" y="591"/>
                  </a:lnTo>
                  <a:lnTo>
                    <a:pt x="3981" y="605"/>
                  </a:lnTo>
                  <a:lnTo>
                    <a:pt x="3798" y="790"/>
                  </a:lnTo>
                  <a:lnTo>
                    <a:pt x="3798" y="790"/>
                  </a:lnTo>
                  <a:lnTo>
                    <a:pt x="3781" y="804"/>
                  </a:lnTo>
                  <a:lnTo>
                    <a:pt x="3761" y="818"/>
                  </a:lnTo>
                  <a:lnTo>
                    <a:pt x="3744" y="830"/>
                  </a:lnTo>
                  <a:lnTo>
                    <a:pt x="3725" y="841"/>
                  </a:lnTo>
                  <a:lnTo>
                    <a:pt x="3702" y="849"/>
                  </a:lnTo>
                  <a:lnTo>
                    <a:pt x="3680" y="855"/>
                  </a:lnTo>
                  <a:lnTo>
                    <a:pt x="3635" y="866"/>
                  </a:lnTo>
                  <a:lnTo>
                    <a:pt x="3590" y="869"/>
                  </a:lnTo>
                  <a:lnTo>
                    <a:pt x="3567" y="869"/>
                  </a:lnTo>
                  <a:lnTo>
                    <a:pt x="3542" y="866"/>
                  </a:lnTo>
                  <a:lnTo>
                    <a:pt x="3522" y="863"/>
                  </a:lnTo>
                  <a:lnTo>
                    <a:pt x="3500" y="858"/>
                  </a:lnTo>
                  <a:lnTo>
                    <a:pt x="3477" y="849"/>
                  </a:lnTo>
                  <a:lnTo>
                    <a:pt x="3458" y="841"/>
                  </a:lnTo>
                  <a:lnTo>
                    <a:pt x="3236" y="748"/>
                  </a:lnTo>
                  <a:lnTo>
                    <a:pt x="3236" y="748"/>
                  </a:lnTo>
                  <a:lnTo>
                    <a:pt x="3213" y="742"/>
                  </a:lnTo>
                  <a:lnTo>
                    <a:pt x="3193" y="731"/>
                  </a:lnTo>
                  <a:lnTo>
                    <a:pt x="3174" y="720"/>
                  </a:lnTo>
                  <a:lnTo>
                    <a:pt x="3157" y="709"/>
                  </a:lnTo>
                  <a:lnTo>
                    <a:pt x="3137" y="692"/>
                  </a:lnTo>
                  <a:lnTo>
                    <a:pt x="3123" y="678"/>
                  </a:lnTo>
                  <a:lnTo>
                    <a:pt x="3093" y="641"/>
                  </a:lnTo>
                  <a:lnTo>
                    <a:pt x="3068" y="602"/>
                  </a:lnTo>
                  <a:lnTo>
                    <a:pt x="3059" y="582"/>
                  </a:lnTo>
                  <a:lnTo>
                    <a:pt x="3048" y="560"/>
                  </a:lnTo>
                  <a:lnTo>
                    <a:pt x="3043" y="537"/>
                  </a:lnTo>
                  <a:lnTo>
                    <a:pt x="3037" y="518"/>
                  </a:lnTo>
                  <a:lnTo>
                    <a:pt x="3034" y="495"/>
                  </a:lnTo>
                  <a:lnTo>
                    <a:pt x="3034" y="472"/>
                  </a:lnTo>
                  <a:lnTo>
                    <a:pt x="3034" y="211"/>
                  </a:lnTo>
                  <a:lnTo>
                    <a:pt x="3034" y="211"/>
                  </a:lnTo>
                  <a:lnTo>
                    <a:pt x="3031" y="191"/>
                  </a:lnTo>
                  <a:lnTo>
                    <a:pt x="3029" y="169"/>
                  </a:lnTo>
                  <a:lnTo>
                    <a:pt x="3023" y="149"/>
                  </a:lnTo>
                  <a:lnTo>
                    <a:pt x="3017" y="129"/>
                  </a:lnTo>
                  <a:lnTo>
                    <a:pt x="3009" y="112"/>
                  </a:lnTo>
                  <a:lnTo>
                    <a:pt x="2998" y="93"/>
                  </a:lnTo>
                  <a:lnTo>
                    <a:pt x="2986" y="76"/>
                  </a:lnTo>
                  <a:lnTo>
                    <a:pt x="2972" y="62"/>
                  </a:lnTo>
                  <a:lnTo>
                    <a:pt x="2955" y="48"/>
                  </a:lnTo>
                  <a:lnTo>
                    <a:pt x="2938" y="37"/>
                  </a:lnTo>
                  <a:lnTo>
                    <a:pt x="2922" y="25"/>
                  </a:lnTo>
                  <a:lnTo>
                    <a:pt x="2905" y="17"/>
                  </a:lnTo>
                  <a:lnTo>
                    <a:pt x="2885" y="8"/>
                  </a:lnTo>
                  <a:lnTo>
                    <a:pt x="2862" y="3"/>
                  </a:lnTo>
                  <a:lnTo>
                    <a:pt x="2843" y="0"/>
                  </a:lnTo>
                  <a:lnTo>
                    <a:pt x="2820" y="0"/>
                  </a:lnTo>
                  <a:lnTo>
                    <a:pt x="2379" y="0"/>
                  </a:lnTo>
                  <a:lnTo>
                    <a:pt x="2379" y="0"/>
                  </a:lnTo>
                  <a:lnTo>
                    <a:pt x="2356" y="0"/>
                  </a:lnTo>
                  <a:lnTo>
                    <a:pt x="2337" y="3"/>
                  </a:lnTo>
                  <a:lnTo>
                    <a:pt x="2317" y="8"/>
                  </a:lnTo>
                  <a:lnTo>
                    <a:pt x="2297" y="17"/>
                  </a:lnTo>
                  <a:lnTo>
                    <a:pt x="2278" y="25"/>
                  </a:lnTo>
                  <a:lnTo>
                    <a:pt x="2261" y="37"/>
                  </a:lnTo>
                  <a:lnTo>
                    <a:pt x="2244" y="48"/>
                  </a:lnTo>
                  <a:lnTo>
                    <a:pt x="2230" y="62"/>
                  </a:lnTo>
                  <a:lnTo>
                    <a:pt x="2216" y="76"/>
                  </a:lnTo>
                  <a:lnTo>
                    <a:pt x="2205" y="93"/>
                  </a:lnTo>
                  <a:lnTo>
                    <a:pt x="2193" y="112"/>
                  </a:lnTo>
                  <a:lnTo>
                    <a:pt x="2185" y="129"/>
                  </a:lnTo>
                  <a:lnTo>
                    <a:pt x="2176" y="149"/>
                  </a:lnTo>
                  <a:lnTo>
                    <a:pt x="2171" y="169"/>
                  </a:lnTo>
                  <a:lnTo>
                    <a:pt x="2168" y="191"/>
                  </a:lnTo>
                  <a:lnTo>
                    <a:pt x="2168" y="211"/>
                  </a:lnTo>
                  <a:lnTo>
                    <a:pt x="2168" y="472"/>
                  </a:lnTo>
                  <a:lnTo>
                    <a:pt x="2168" y="472"/>
                  </a:lnTo>
                  <a:lnTo>
                    <a:pt x="2165" y="495"/>
                  </a:lnTo>
                  <a:lnTo>
                    <a:pt x="2162" y="518"/>
                  </a:lnTo>
                  <a:lnTo>
                    <a:pt x="2157" y="537"/>
                  </a:lnTo>
                  <a:lnTo>
                    <a:pt x="2151" y="560"/>
                  </a:lnTo>
                  <a:lnTo>
                    <a:pt x="2143" y="582"/>
                  </a:lnTo>
                  <a:lnTo>
                    <a:pt x="2132" y="602"/>
                  </a:lnTo>
                  <a:lnTo>
                    <a:pt x="2109" y="641"/>
                  </a:lnTo>
                  <a:lnTo>
                    <a:pt x="2078" y="678"/>
                  </a:lnTo>
                  <a:lnTo>
                    <a:pt x="2061" y="692"/>
                  </a:lnTo>
                  <a:lnTo>
                    <a:pt x="2044" y="709"/>
                  </a:lnTo>
                  <a:lnTo>
                    <a:pt x="2025" y="720"/>
                  </a:lnTo>
                  <a:lnTo>
                    <a:pt x="2005" y="731"/>
                  </a:lnTo>
                  <a:lnTo>
                    <a:pt x="1985" y="742"/>
                  </a:lnTo>
                  <a:lnTo>
                    <a:pt x="1965" y="748"/>
                  </a:lnTo>
                  <a:lnTo>
                    <a:pt x="1741" y="841"/>
                  </a:lnTo>
                  <a:lnTo>
                    <a:pt x="1741" y="841"/>
                  </a:lnTo>
                  <a:lnTo>
                    <a:pt x="1721" y="849"/>
                  </a:lnTo>
                  <a:lnTo>
                    <a:pt x="1701" y="858"/>
                  </a:lnTo>
                  <a:lnTo>
                    <a:pt x="1679" y="863"/>
                  </a:lnTo>
                  <a:lnTo>
                    <a:pt x="1656" y="866"/>
                  </a:lnTo>
                  <a:lnTo>
                    <a:pt x="1634" y="869"/>
                  </a:lnTo>
                  <a:lnTo>
                    <a:pt x="1611" y="869"/>
                  </a:lnTo>
                  <a:lnTo>
                    <a:pt x="1563" y="866"/>
                  </a:lnTo>
                  <a:lnTo>
                    <a:pt x="1519" y="855"/>
                  </a:lnTo>
                  <a:lnTo>
                    <a:pt x="1496" y="849"/>
                  </a:lnTo>
                  <a:lnTo>
                    <a:pt x="1476" y="841"/>
                  </a:lnTo>
                  <a:lnTo>
                    <a:pt x="1457" y="830"/>
                  </a:lnTo>
                  <a:lnTo>
                    <a:pt x="1437" y="818"/>
                  </a:lnTo>
                  <a:lnTo>
                    <a:pt x="1420" y="804"/>
                  </a:lnTo>
                  <a:lnTo>
                    <a:pt x="1403" y="790"/>
                  </a:lnTo>
                  <a:lnTo>
                    <a:pt x="1218" y="605"/>
                  </a:lnTo>
                  <a:lnTo>
                    <a:pt x="1218" y="605"/>
                  </a:lnTo>
                  <a:lnTo>
                    <a:pt x="1204" y="591"/>
                  </a:lnTo>
                  <a:lnTo>
                    <a:pt x="1187" y="577"/>
                  </a:lnTo>
                  <a:lnTo>
                    <a:pt x="1167" y="568"/>
                  </a:lnTo>
                  <a:lnTo>
                    <a:pt x="1150" y="560"/>
                  </a:lnTo>
                  <a:lnTo>
                    <a:pt x="1130" y="551"/>
                  </a:lnTo>
                  <a:lnTo>
                    <a:pt x="1111" y="546"/>
                  </a:lnTo>
                  <a:lnTo>
                    <a:pt x="1088" y="543"/>
                  </a:lnTo>
                  <a:lnTo>
                    <a:pt x="1068" y="543"/>
                  </a:lnTo>
                  <a:lnTo>
                    <a:pt x="1049" y="543"/>
                  </a:lnTo>
                  <a:lnTo>
                    <a:pt x="1029" y="546"/>
                  </a:lnTo>
                  <a:lnTo>
                    <a:pt x="1009" y="551"/>
                  </a:lnTo>
                  <a:lnTo>
                    <a:pt x="990" y="560"/>
                  </a:lnTo>
                  <a:lnTo>
                    <a:pt x="970" y="568"/>
                  </a:lnTo>
                  <a:lnTo>
                    <a:pt x="953" y="577"/>
                  </a:lnTo>
                  <a:lnTo>
                    <a:pt x="934" y="591"/>
                  </a:lnTo>
                  <a:lnTo>
                    <a:pt x="920" y="605"/>
                  </a:lnTo>
                  <a:lnTo>
                    <a:pt x="607" y="917"/>
                  </a:lnTo>
                  <a:lnTo>
                    <a:pt x="607" y="917"/>
                  </a:lnTo>
                  <a:lnTo>
                    <a:pt x="591" y="934"/>
                  </a:lnTo>
                  <a:lnTo>
                    <a:pt x="579" y="950"/>
                  </a:lnTo>
                  <a:lnTo>
                    <a:pt x="568" y="967"/>
                  </a:lnTo>
                  <a:lnTo>
                    <a:pt x="560" y="987"/>
                  </a:lnTo>
                  <a:lnTo>
                    <a:pt x="554" y="1007"/>
                  </a:lnTo>
                  <a:lnTo>
                    <a:pt x="548" y="1026"/>
                  </a:lnTo>
                  <a:lnTo>
                    <a:pt x="546" y="1046"/>
                  </a:lnTo>
                  <a:lnTo>
                    <a:pt x="546" y="1069"/>
                  </a:lnTo>
                  <a:lnTo>
                    <a:pt x="546" y="1088"/>
                  </a:lnTo>
                  <a:lnTo>
                    <a:pt x="548" y="1108"/>
                  </a:lnTo>
                  <a:lnTo>
                    <a:pt x="554" y="1128"/>
                  </a:lnTo>
                  <a:lnTo>
                    <a:pt x="560" y="1147"/>
                  </a:lnTo>
                  <a:lnTo>
                    <a:pt x="568" y="1167"/>
                  </a:lnTo>
                  <a:lnTo>
                    <a:pt x="579" y="1184"/>
                  </a:lnTo>
                  <a:lnTo>
                    <a:pt x="591" y="1201"/>
                  </a:lnTo>
                  <a:lnTo>
                    <a:pt x="607" y="1218"/>
                  </a:lnTo>
                  <a:lnTo>
                    <a:pt x="790" y="1401"/>
                  </a:lnTo>
                  <a:lnTo>
                    <a:pt x="790" y="1401"/>
                  </a:lnTo>
                  <a:lnTo>
                    <a:pt x="804" y="1417"/>
                  </a:lnTo>
                  <a:lnTo>
                    <a:pt x="818" y="1437"/>
                  </a:lnTo>
                  <a:lnTo>
                    <a:pt x="830" y="1454"/>
                  </a:lnTo>
                  <a:lnTo>
                    <a:pt x="841" y="1474"/>
                  </a:lnTo>
                  <a:lnTo>
                    <a:pt x="849" y="1496"/>
                  </a:lnTo>
                  <a:lnTo>
                    <a:pt x="858" y="1519"/>
                  </a:lnTo>
                  <a:lnTo>
                    <a:pt x="866" y="1563"/>
                  </a:lnTo>
                  <a:lnTo>
                    <a:pt x="872" y="1608"/>
                  </a:lnTo>
                  <a:lnTo>
                    <a:pt x="872" y="1631"/>
                  </a:lnTo>
                  <a:lnTo>
                    <a:pt x="869" y="1656"/>
                  </a:lnTo>
                  <a:lnTo>
                    <a:pt x="863" y="1676"/>
                  </a:lnTo>
                  <a:lnTo>
                    <a:pt x="858" y="1699"/>
                  </a:lnTo>
                  <a:lnTo>
                    <a:pt x="852" y="1721"/>
                  </a:lnTo>
                  <a:lnTo>
                    <a:pt x="844" y="1741"/>
                  </a:lnTo>
                  <a:lnTo>
                    <a:pt x="751" y="1963"/>
                  </a:lnTo>
                  <a:lnTo>
                    <a:pt x="751" y="1963"/>
                  </a:lnTo>
                  <a:lnTo>
                    <a:pt x="742" y="1985"/>
                  </a:lnTo>
                  <a:lnTo>
                    <a:pt x="734" y="2005"/>
                  </a:lnTo>
                  <a:lnTo>
                    <a:pt x="723" y="2025"/>
                  </a:lnTo>
                  <a:lnTo>
                    <a:pt x="709" y="2042"/>
                  </a:lnTo>
                  <a:lnTo>
                    <a:pt x="694" y="2061"/>
                  </a:lnTo>
                  <a:lnTo>
                    <a:pt x="678" y="2075"/>
                  </a:lnTo>
                  <a:lnTo>
                    <a:pt x="641" y="2106"/>
                  </a:lnTo>
                  <a:lnTo>
                    <a:pt x="602" y="2132"/>
                  </a:lnTo>
                  <a:lnTo>
                    <a:pt x="582" y="2143"/>
                  </a:lnTo>
                  <a:lnTo>
                    <a:pt x="563" y="2151"/>
                  </a:lnTo>
                  <a:lnTo>
                    <a:pt x="540" y="2157"/>
                  </a:lnTo>
                  <a:lnTo>
                    <a:pt x="517" y="2162"/>
                  </a:lnTo>
                  <a:lnTo>
                    <a:pt x="495" y="2165"/>
                  </a:lnTo>
                  <a:lnTo>
                    <a:pt x="472" y="2165"/>
                  </a:lnTo>
                  <a:lnTo>
                    <a:pt x="214" y="2165"/>
                  </a:lnTo>
                  <a:lnTo>
                    <a:pt x="214" y="2165"/>
                  </a:lnTo>
                  <a:lnTo>
                    <a:pt x="191" y="2168"/>
                  </a:lnTo>
                  <a:lnTo>
                    <a:pt x="171" y="2171"/>
                  </a:lnTo>
                  <a:lnTo>
                    <a:pt x="149" y="2176"/>
                  </a:lnTo>
                  <a:lnTo>
                    <a:pt x="132" y="2182"/>
                  </a:lnTo>
                  <a:lnTo>
                    <a:pt x="112" y="2190"/>
                  </a:lnTo>
                  <a:lnTo>
                    <a:pt x="95" y="2202"/>
                  </a:lnTo>
                  <a:lnTo>
                    <a:pt x="79" y="2216"/>
                  </a:lnTo>
                  <a:lnTo>
                    <a:pt x="65" y="2227"/>
                  </a:lnTo>
                  <a:lnTo>
                    <a:pt x="51" y="2244"/>
                  </a:lnTo>
                  <a:lnTo>
                    <a:pt x="37" y="2261"/>
                  </a:lnTo>
                  <a:lnTo>
                    <a:pt x="28" y="2278"/>
                  </a:lnTo>
                  <a:lnTo>
                    <a:pt x="17" y="2295"/>
                  </a:lnTo>
                  <a:lnTo>
                    <a:pt x="11" y="2314"/>
                  </a:lnTo>
                  <a:lnTo>
                    <a:pt x="6" y="2337"/>
                  </a:lnTo>
                  <a:lnTo>
                    <a:pt x="3" y="2357"/>
                  </a:lnTo>
                  <a:lnTo>
                    <a:pt x="0" y="2379"/>
                  </a:lnTo>
                  <a:lnTo>
                    <a:pt x="0" y="2820"/>
                  </a:lnTo>
                  <a:lnTo>
                    <a:pt x="0" y="2820"/>
                  </a:lnTo>
                  <a:lnTo>
                    <a:pt x="3" y="2843"/>
                  </a:lnTo>
                  <a:lnTo>
                    <a:pt x="6" y="2863"/>
                  </a:lnTo>
                  <a:lnTo>
                    <a:pt x="11" y="2882"/>
                  </a:lnTo>
                  <a:lnTo>
                    <a:pt x="17" y="2902"/>
                  </a:lnTo>
                  <a:lnTo>
                    <a:pt x="28" y="2922"/>
                  </a:lnTo>
                  <a:lnTo>
                    <a:pt x="37" y="2939"/>
                  </a:lnTo>
                  <a:lnTo>
                    <a:pt x="51" y="2956"/>
                  </a:lnTo>
                  <a:lnTo>
                    <a:pt x="65" y="2970"/>
                  </a:lnTo>
                  <a:lnTo>
                    <a:pt x="79" y="2984"/>
                  </a:lnTo>
                  <a:lnTo>
                    <a:pt x="95" y="2995"/>
                  </a:lnTo>
                  <a:lnTo>
                    <a:pt x="112" y="3006"/>
                  </a:lnTo>
                  <a:lnTo>
                    <a:pt x="132" y="3015"/>
                  </a:lnTo>
                  <a:lnTo>
                    <a:pt x="149" y="3023"/>
                  </a:lnTo>
                  <a:lnTo>
                    <a:pt x="171" y="3029"/>
                  </a:lnTo>
                  <a:lnTo>
                    <a:pt x="191" y="3031"/>
                  </a:lnTo>
                  <a:lnTo>
                    <a:pt x="214" y="3031"/>
                  </a:lnTo>
                  <a:lnTo>
                    <a:pt x="472" y="3031"/>
                  </a:lnTo>
                  <a:lnTo>
                    <a:pt x="472" y="3031"/>
                  </a:lnTo>
                  <a:lnTo>
                    <a:pt x="495" y="3034"/>
                  </a:lnTo>
                  <a:lnTo>
                    <a:pt x="517" y="3037"/>
                  </a:lnTo>
                  <a:lnTo>
                    <a:pt x="540" y="3043"/>
                  </a:lnTo>
                  <a:lnTo>
                    <a:pt x="563" y="3048"/>
                  </a:lnTo>
                  <a:lnTo>
                    <a:pt x="582" y="3057"/>
                  </a:lnTo>
                  <a:lnTo>
                    <a:pt x="602" y="3068"/>
                  </a:lnTo>
                  <a:lnTo>
                    <a:pt x="641" y="3090"/>
                  </a:lnTo>
                  <a:lnTo>
                    <a:pt x="678" y="3121"/>
                  </a:lnTo>
                  <a:lnTo>
                    <a:pt x="694" y="3138"/>
                  </a:lnTo>
                  <a:lnTo>
                    <a:pt x="709" y="3155"/>
                  </a:lnTo>
                  <a:lnTo>
                    <a:pt x="723" y="3175"/>
                  </a:lnTo>
                  <a:lnTo>
                    <a:pt x="734" y="3194"/>
                  </a:lnTo>
                  <a:lnTo>
                    <a:pt x="742" y="3214"/>
                  </a:lnTo>
                  <a:lnTo>
                    <a:pt x="751" y="3234"/>
                  </a:lnTo>
                  <a:lnTo>
                    <a:pt x="844" y="3459"/>
                  </a:lnTo>
                  <a:lnTo>
                    <a:pt x="844" y="3459"/>
                  </a:lnTo>
                  <a:lnTo>
                    <a:pt x="852" y="3478"/>
                  </a:lnTo>
                  <a:lnTo>
                    <a:pt x="858" y="3498"/>
                  </a:lnTo>
                  <a:lnTo>
                    <a:pt x="863" y="3521"/>
                  </a:lnTo>
                  <a:lnTo>
                    <a:pt x="869" y="3543"/>
                  </a:lnTo>
                  <a:lnTo>
                    <a:pt x="872" y="3566"/>
                  </a:lnTo>
                  <a:lnTo>
                    <a:pt x="872" y="3588"/>
                  </a:lnTo>
                  <a:lnTo>
                    <a:pt x="866" y="3636"/>
                  </a:lnTo>
                  <a:lnTo>
                    <a:pt x="858" y="3681"/>
                  </a:lnTo>
                  <a:lnTo>
                    <a:pt x="849" y="3703"/>
                  </a:lnTo>
                  <a:lnTo>
                    <a:pt x="841" y="3723"/>
                  </a:lnTo>
                  <a:lnTo>
                    <a:pt x="830" y="3743"/>
                  </a:lnTo>
                  <a:lnTo>
                    <a:pt x="818" y="3762"/>
                  </a:lnTo>
                  <a:lnTo>
                    <a:pt x="804" y="3779"/>
                  </a:lnTo>
                  <a:lnTo>
                    <a:pt x="790" y="3796"/>
                  </a:lnTo>
                  <a:lnTo>
                    <a:pt x="607" y="3982"/>
                  </a:lnTo>
                  <a:lnTo>
                    <a:pt x="607" y="3982"/>
                  </a:lnTo>
                  <a:lnTo>
                    <a:pt x="591" y="3996"/>
                  </a:lnTo>
                  <a:lnTo>
                    <a:pt x="579" y="4013"/>
                  </a:lnTo>
                  <a:lnTo>
                    <a:pt x="568" y="4032"/>
                  </a:lnTo>
                  <a:lnTo>
                    <a:pt x="560" y="4052"/>
                  </a:lnTo>
                  <a:lnTo>
                    <a:pt x="554" y="4069"/>
                  </a:lnTo>
                  <a:lnTo>
                    <a:pt x="548" y="4091"/>
                  </a:lnTo>
                  <a:lnTo>
                    <a:pt x="546" y="4111"/>
                  </a:lnTo>
                  <a:lnTo>
                    <a:pt x="546" y="4131"/>
                  </a:lnTo>
                  <a:lnTo>
                    <a:pt x="546" y="4151"/>
                  </a:lnTo>
                  <a:lnTo>
                    <a:pt x="548" y="4170"/>
                  </a:lnTo>
                  <a:lnTo>
                    <a:pt x="554" y="4190"/>
                  </a:lnTo>
                  <a:lnTo>
                    <a:pt x="560" y="4210"/>
                  </a:lnTo>
                  <a:lnTo>
                    <a:pt x="568" y="4229"/>
                  </a:lnTo>
                  <a:lnTo>
                    <a:pt x="579" y="4246"/>
                  </a:lnTo>
                  <a:lnTo>
                    <a:pt x="591" y="4266"/>
                  </a:lnTo>
                  <a:lnTo>
                    <a:pt x="607" y="4280"/>
                  </a:lnTo>
                  <a:lnTo>
                    <a:pt x="920" y="4592"/>
                  </a:lnTo>
                  <a:lnTo>
                    <a:pt x="920" y="4592"/>
                  </a:lnTo>
                  <a:lnTo>
                    <a:pt x="934" y="4609"/>
                  </a:lnTo>
                  <a:lnTo>
                    <a:pt x="953" y="4620"/>
                  </a:lnTo>
                  <a:lnTo>
                    <a:pt x="970" y="4631"/>
                  </a:lnTo>
                  <a:lnTo>
                    <a:pt x="990" y="4640"/>
                  </a:lnTo>
                  <a:lnTo>
                    <a:pt x="1009" y="4645"/>
                  </a:lnTo>
                  <a:lnTo>
                    <a:pt x="1029" y="4651"/>
                  </a:lnTo>
                  <a:lnTo>
                    <a:pt x="1049" y="4654"/>
                  </a:lnTo>
                  <a:lnTo>
                    <a:pt x="1068" y="4654"/>
                  </a:lnTo>
                  <a:lnTo>
                    <a:pt x="1088" y="4654"/>
                  </a:lnTo>
                  <a:lnTo>
                    <a:pt x="1111" y="4651"/>
                  </a:lnTo>
                  <a:lnTo>
                    <a:pt x="1130" y="4645"/>
                  </a:lnTo>
                  <a:lnTo>
                    <a:pt x="1150" y="4640"/>
                  </a:lnTo>
                  <a:lnTo>
                    <a:pt x="1167" y="4631"/>
                  </a:lnTo>
                  <a:lnTo>
                    <a:pt x="1187" y="4620"/>
                  </a:lnTo>
                  <a:lnTo>
                    <a:pt x="1204" y="4609"/>
                  </a:lnTo>
                  <a:lnTo>
                    <a:pt x="1218" y="4592"/>
                  </a:lnTo>
                  <a:lnTo>
                    <a:pt x="1403" y="4409"/>
                  </a:lnTo>
                  <a:lnTo>
                    <a:pt x="1403" y="4409"/>
                  </a:lnTo>
                  <a:lnTo>
                    <a:pt x="1420" y="4395"/>
                  </a:lnTo>
                  <a:lnTo>
                    <a:pt x="1437" y="4381"/>
                  </a:lnTo>
                  <a:lnTo>
                    <a:pt x="1457" y="4370"/>
                  </a:lnTo>
                  <a:lnTo>
                    <a:pt x="1476" y="4358"/>
                  </a:lnTo>
                  <a:lnTo>
                    <a:pt x="1496" y="4350"/>
                  </a:lnTo>
                  <a:lnTo>
                    <a:pt x="1519" y="4342"/>
                  </a:lnTo>
                  <a:lnTo>
                    <a:pt x="1563" y="4333"/>
                  </a:lnTo>
                  <a:lnTo>
                    <a:pt x="1611" y="4328"/>
                  </a:lnTo>
                  <a:lnTo>
                    <a:pt x="1634" y="4328"/>
                  </a:lnTo>
                  <a:lnTo>
                    <a:pt x="1656" y="4330"/>
                  </a:lnTo>
                  <a:lnTo>
                    <a:pt x="1679" y="4336"/>
                  </a:lnTo>
                  <a:lnTo>
                    <a:pt x="1701" y="4342"/>
                  </a:lnTo>
                  <a:lnTo>
                    <a:pt x="1721" y="4347"/>
                  </a:lnTo>
                  <a:lnTo>
                    <a:pt x="1741" y="4356"/>
                  </a:lnTo>
                  <a:lnTo>
                    <a:pt x="1965" y="4449"/>
                  </a:lnTo>
                  <a:lnTo>
                    <a:pt x="1965" y="4449"/>
                  </a:lnTo>
                  <a:lnTo>
                    <a:pt x="1985" y="4457"/>
                  </a:lnTo>
                  <a:lnTo>
                    <a:pt x="2005" y="4466"/>
                  </a:lnTo>
                  <a:lnTo>
                    <a:pt x="2025" y="4477"/>
                  </a:lnTo>
                  <a:lnTo>
                    <a:pt x="2044" y="4491"/>
                  </a:lnTo>
                  <a:lnTo>
                    <a:pt x="2061" y="4505"/>
                  </a:lnTo>
                  <a:lnTo>
                    <a:pt x="2078" y="4522"/>
                  </a:lnTo>
                  <a:lnTo>
                    <a:pt x="2109" y="4558"/>
                  </a:lnTo>
                  <a:lnTo>
                    <a:pt x="2132" y="4598"/>
                  </a:lnTo>
                  <a:lnTo>
                    <a:pt x="2143" y="4617"/>
                  </a:lnTo>
                  <a:lnTo>
                    <a:pt x="2151" y="4637"/>
                  </a:lnTo>
                  <a:lnTo>
                    <a:pt x="2157" y="4659"/>
                  </a:lnTo>
                  <a:lnTo>
                    <a:pt x="2162" y="4682"/>
                  </a:lnTo>
                  <a:lnTo>
                    <a:pt x="2165" y="4704"/>
                  </a:lnTo>
                  <a:lnTo>
                    <a:pt x="2168" y="4727"/>
                  </a:lnTo>
                  <a:lnTo>
                    <a:pt x="2168" y="4986"/>
                  </a:lnTo>
                  <a:lnTo>
                    <a:pt x="2168" y="4986"/>
                  </a:lnTo>
                  <a:lnTo>
                    <a:pt x="2168" y="5008"/>
                  </a:lnTo>
                  <a:lnTo>
                    <a:pt x="2171" y="5028"/>
                  </a:lnTo>
                  <a:lnTo>
                    <a:pt x="2176" y="5051"/>
                  </a:lnTo>
                  <a:lnTo>
                    <a:pt x="2185" y="5067"/>
                  </a:lnTo>
                  <a:lnTo>
                    <a:pt x="2193" y="5087"/>
                  </a:lnTo>
                  <a:lnTo>
                    <a:pt x="2205" y="5104"/>
                  </a:lnTo>
                  <a:lnTo>
                    <a:pt x="2216" y="5121"/>
                  </a:lnTo>
                  <a:lnTo>
                    <a:pt x="2230" y="5135"/>
                  </a:lnTo>
                  <a:lnTo>
                    <a:pt x="2244" y="5149"/>
                  </a:lnTo>
                  <a:lnTo>
                    <a:pt x="2261" y="5163"/>
                  </a:lnTo>
                  <a:lnTo>
                    <a:pt x="2278" y="5171"/>
                  </a:lnTo>
                  <a:lnTo>
                    <a:pt x="2297" y="5182"/>
                  </a:lnTo>
                  <a:lnTo>
                    <a:pt x="2317" y="5188"/>
                  </a:lnTo>
                  <a:lnTo>
                    <a:pt x="2337" y="5194"/>
                  </a:lnTo>
                  <a:lnTo>
                    <a:pt x="2356" y="5197"/>
                  </a:lnTo>
                  <a:lnTo>
                    <a:pt x="2379" y="5199"/>
                  </a:lnTo>
                  <a:lnTo>
                    <a:pt x="2820" y="5199"/>
                  </a:lnTo>
                  <a:lnTo>
                    <a:pt x="2820" y="5199"/>
                  </a:lnTo>
                  <a:lnTo>
                    <a:pt x="2843" y="5197"/>
                  </a:lnTo>
                  <a:lnTo>
                    <a:pt x="2862" y="5194"/>
                  </a:lnTo>
                  <a:lnTo>
                    <a:pt x="2885" y="5188"/>
                  </a:lnTo>
                  <a:lnTo>
                    <a:pt x="2905" y="5182"/>
                  </a:lnTo>
                  <a:lnTo>
                    <a:pt x="2922" y="5171"/>
                  </a:lnTo>
                  <a:lnTo>
                    <a:pt x="2938" y="5163"/>
                  </a:lnTo>
                  <a:lnTo>
                    <a:pt x="2955" y="5149"/>
                  </a:lnTo>
                  <a:lnTo>
                    <a:pt x="2972" y="5135"/>
                  </a:lnTo>
                  <a:lnTo>
                    <a:pt x="2986" y="5121"/>
                  </a:lnTo>
                  <a:lnTo>
                    <a:pt x="2998" y="5104"/>
                  </a:lnTo>
                  <a:lnTo>
                    <a:pt x="3009" y="5087"/>
                  </a:lnTo>
                  <a:lnTo>
                    <a:pt x="3017" y="5067"/>
                  </a:lnTo>
                  <a:lnTo>
                    <a:pt x="3023" y="5051"/>
                  </a:lnTo>
                  <a:lnTo>
                    <a:pt x="3029" y="5028"/>
                  </a:lnTo>
                  <a:lnTo>
                    <a:pt x="3031" y="5008"/>
                  </a:lnTo>
                  <a:lnTo>
                    <a:pt x="3034" y="4986"/>
                  </a:lnTo>
                  <a:lnTo>
                    <a:pt x="3034" y="4727"/>
                  </a:lnTo>
                  <a:lnTo>
                    <a:pt x="3034" y="4727"/>
                  </a:lnTo>
                  <a:lnTo>
                    <a:pt x="3034" y="4704"/>
                  </a:lnTo>
                  <a:lnTo>
                    <a:pt x="3037" y="4682"/>
                  </a:lnTo>
                  <a:lnTo>
                    <a:pt x="3043" y="4659"/>
                  </a:lnTo>
                  <a:lnTo>
                    <a:pt x="3048" y="4637"/>
                  </a:lnTo>
                  <a:lnTo>
                    <a:pt x="3059" y="4617"/>
                  </a:lnTo>
                  <a:lnTo>
                    <a:pt x="3068" y="4598"/>
                  </a:lnTo>
                  <a:lnTo>
                    <a:pt x="3093" y="4558"/>
                  </a:lnTo>
                  <a:lnTo>
                    <a:pt x="3123" y="4522"/>
                  </a:lnTo>
                  <a:lnTo>
                    <a:pt x="3137" y="4505"/>
                  </a:lnTo>
                  <a:lnTo>
                    <a:pt x="3157" y="4491"/>
                  </a:lnTo>
                  <a:lnTo>
                    <a:pt x="3174" y="4477"/>
                  </a:lnTo>
                  <a:lnTo>
                    <a:pt x="3193" y="4466"/>
                  </a:lnTo>
                  <a:lnTo>
                    <a:pt x="3213" y="4457"/>
                  </a:lnTo>
                  <a:lnTo>
                    <a:pt x="3236" y="4449"/>
                  </a:lnTo>
                  <a:lnTo>
                    <a:pt x="3458" y="4356"/>
                  </a:lnTo>
                  <a:lnTo>
                    <a:pt x="3458" y="4356"/>
                  </a:lnTo>
                  <a:lnTo>
                    <a:pt x="3477" y="4347"/>
                  </a:lnTo>
                  <a:lnTo>
                    <a:pt x="3500" y="4342"/>
                  </a:lnTo>
                  <a:lnTo>
                    <a:pt x="3522" y="4336"/>
                  </a:lnTo>
                  <a:lnTo>
                    <a:pt x="3542" y="4330"/>
                  </a:lnTo>
                  <a:lnTo>
                    <a:pt x="3567" y="4328"/>
                  </a:lnTo>
                  <a:lnTo>
                    <a:pt x="3590" y="4328"/>
                  </a:lnTo>
                  <a:lnTo>
                    <a:pt x="3635" y="4333"/>
                  </a:lnTo>
                  <a:lnTo>
                    <a:pt x="3680" y="4342"/>
                  </a:lnTo>
                  <a:lnTo>
                    <a:pt x="3702" y="4350"/>
                  </a:lnTo>
                  <a:lnTo>
                    <a:pt x="3725" y="4358"/>
                  </a:lnTo>
                  <a:lnTo>
                    <a:pt x="3744" y="4370"/>
                  </a:lnTo>
                  <a:lnTo>
                    <a:pt x="3761" y="4381"/>
                  </a:lnTo>
                  <a:lnTo>
                    <a:pt x="3781" y="4395"/>
                  </a:lnTo>
                  <a:lnTo>
                    <a:pt x="3798" y="4409"/>
                  </a:lnTo>
                  <a:lnTo>
                    <a:pt x="3981" y="4592"/>
                  </a:lnTo>
                  <a:lnTo>
                    <a:pt x="3981" y="4592"/>
                  </a:lnTo>
                  <a:lnTo>
                    <a:pt x="3998" y="4609"/>
                  </a:lnTo>
                  <a:lnTo>
                    <a:pt x="4015" y="4620"/>
                  </a:lnTo>
                  <a:lnTo>
                    <a:pt x="4031" y="4631"/>
                  </a:lnTo>
                  <a:lnTo>
                    <a:pt x="4051" y="4640"/>
                  </a:lnTo>
                  <a:lnTo>
                    <a:pt x="4071" y="4645"/>
                  </a:lnTo>
                  <a:lnTo>
                    <a:pt x="4090" y="4651"/>
                  </a:lnTo>
                  <a:lnTo>
                    <a:pt x="4110" y="4654"/>
                  </a:lnTo>
                  <a:lnTo>
                    <a:pt x="4130" y="4654"/>
                  </a:lnTo>
                  <a:lnTo>
                    <a:pt x="4152" y="4654"/>
                  </a:lnTo>
                  <a:lnTo>
                    <a:pt x="4172" y="4651"/>
                  </a:lnTo>
                  <a:lnTo>
                    <a:pt x="4192" y="4645"/>
                  </a:lnTo>
                  <a:lnTo>
                    <a:pt x="4211" y="4640"/>
                  </a:lnTo>
                  <a:lnTo>
                    <a:pt x="4231" y="4631"/>
                  </a:lnTo>
                  <a:lnTo>
                    <a:pt x="4248" y="4620"/>
                  </a:lnTo>
                  <a:lnTo>
                    <a:pt x="4265" y="4609"/>
                  </a:lnTo>
                  <a:lnTo>
                    <a:pt x="4282" y="4592"/>
                  </a:lnTo>
                  <a:lnTo>
                    <a:pt x="4594" y="4280"/>
                  </a:lnTo>
                  <a:lnTo>
                    <a:pt x="4594" y="4280"/>
                  </a:lnTo>
                  <a:lnTo>
                    <a:pt x="4608" y="4266"/>
                  </a:lnTo>
                  <a:lnTo>
                    <a:pt x="4622" y="4246"/>
                  </a:lnTo>
                  <a:lnTo>
                    <a:pt x="4630" y="4229"/>
                  </a:lnTo>
                  <a:lnTo>
                    <a:pt x="4639" y="4210"/>
                  </a:lnTo>
                  <a:lnTo>
                    <a:pt x="4647" y="4190"/>
                  </a:lnTo>
                  <a:lnTo>
                    <a:pt x="4653" y="4170"/>
                  </a:lnTo>
                  <a:lnTo>
                    <a:pt x="4656" y="4151"/>
                  </a:lnTo>
                  <a:lnTo>
                    <a:pt x="4656" y="4131"/>
                  </a:lnTo>
                  <a:lnTo>
                    <a:pt x="4656" y="4111"/>
                  </a:lnTo>
                  <a:lnTo>
                    <a:pt x="4653" y="4091"/>
                  </a:lnTo>
                  <a:lnTo>
                    <a:pt x="4647" y="4069"/>
                  </a:lnTo>
                  <a:lnTo>
                    <a:pt x="4639" y="4052"/>
                  </a:lnTo>
                  <a:lnTo>
                    <a:pt x="4630" y="4032"/>
                  </a:lnTo>
                  <a:lnTo>
                    <a:pt x="4622" y="4013"/>
                  </a:lnTo>
                  <a:lnTo>
                    <a:pt x="4608" y="3996"/>
                  </a:lnTo>
                  <a:lnTo>
                    <a:pt x="4594" y="3982"/>
                  </a:lnTo>
                  <a:lnTo>
                    <a:pt x="4408" y="3796"/>
                  </a:lnTo>
                  <a:lnTo>
                    <a:pt x="4408" y="3796"/>
                  </a:lnTo>
                  <a:lnTo>
                    <a:pt x="4394" y="3779"/>
                  </a:lnTo>
                  <a:lnTo>
                    <a:pt x="4380" y="3762"/>
                  </a:lnTo>
                  <a:lnTo>
                    <a:pt x="4369" y="3743"/>
                  </a:lnTo>
                  <a:lnTo>
                    <a:pt x="4358" y="3723"/>
                  </a:lnTo>
                  <a:lnTo>
                    <a:pt x="4349" y="3703"/>
                  </a:lnTo>
                  <a:lnTo>
                    <a:pt x="4343" y="3681"/>
                  </a:lnTo>
                  <a:lnTo>
                    <a:pt x="4332" y="3636"/>
                  </a:lnTo>
                  <a:lnTo>
                    <a:pt x="4329" y="3588"/>
                  </a:lnTo>
                  <a:lnTo>
                    <a:pt x="4329" y="3566"/>
                  </a:lnTo>
                  <a:lnTo>
                    <a:pt x="4332" y="3543"/>
                  </a:lnTo>
                  <a:lnTo>
                    <a:pt x="4335" y="3521"/>
                  </a:lnTo>
                  <a:lnTo>
                    <a:pt x="4341" y="3498"/>
                  </a:lnTo>
                  <a:lnTo>
                    <a:pt x="4349" y="3478"/>
                  </a:lnTo>
                  <a:lnTo>
                    <a:pt x="4358" y="3459"/>
                  </a:lnTo>
                  <a:lnTo>
                    <a:pt x="4450" y="3234"/>
                  </a:lnTo>
                  <a:lnTo>
                    <a:pt x="4450" y="3234"/>
                  </a:lnTo>
                  <a:lnTo>
                    <a:pt x="4456" y="3214"/>
                  </a:lnTo>
                  <a:lnTo>
                    <a:pt x="4467" y="3194"/>
                  </a:lnTo>
                  <a:lnTo>
                    <a:pt x="4478" y="3175"/>
                  </a:lnTo>
                  <a:lnTo>
                    <a:pt x="4493" y="3155"/>
                  </a:lnTo>
                  <a:lnTo>
                    <a:pt x="4507" y="3138"/>
                  </a:lnTo>
                  <a:lnTo>
                    <a:pt x="4521" y="3121"/>
                  </a:lnTo>
                  <a:lnTo>
                    <a:pt x="4557" y="3090"/>
                  </a:lnTo>
                  <a:lnTo>
                    <a:pt x="4597" y="3068"/>
                  </a:lnTo>
                  <a:lnTo>
                    <a:pt x="4616" y="3057"/>
                  </a:lnTo>
                  <a:lnTo>
                    <a:pt x="4639" y="3048"/>
                  </a:lnTo>
                  <a:lnTo>
                    <a:pt x="4661" y="3043"/>
                  </a:lnTo>
                  <a:lnTo>
                    <a:pt x="4681" y="3037"/>
                  </a:lnTo>
                  <a:lnTo>
                    <a:pt x="4703" y="3034"/>
                  </a:lnTo>
                  <a:lnTo>
                    <a:pt x="4726" y="3031"/>
                  </a:lnTo>
                  <a:lnTo>
                    <a:pt x="4987" y="3031"/>
                  </a:lnTo>
                  <a:lnTo>
                    <a:pt x="4987" y="3031"/>
                  </a:lnTo>
                  <a:lnTo>
                    <a:pt x="5007" y="3031"/>
                  </a:lnTo>
                  <a:lnTo>
                    <a:pt x="5029" y="3029"/>
                  </a:lnTo>
                  <a:lnTo>
                    <a:pt x="5049" y="3023"/>
                  </a:lnTo>
                  <a:lnTo>
                    <a:pt x="5069" y="3015"/>
                  </a:lnTo>
                  <a:lnTo>
                    <a:pt x="5089" y="3006"/>
                  </a:lnTo>
                  <a:lnTo>
                    <a:pt x="5106" y="2995"/>
                  </a:lnTo>
                  <a:lnTo>
                    <a:pt x="5123" y="2984"/>
                  </a:lnTo>
                  <a:lnTo>
                    <a:pt x="5137" y="2970"/>
                  </a:lnTo>
                  <a:lnTo>
                    <a:pt x="5151" y="2956"/>
                  </a:lnTo>
                  <a:lnTo>
                    <a:pt x="5162" y="2939"/>
                  </a:lnTo>
                  <a:lnTo>
                    <a:pt x="5173" y="2922"/>
                  </a:lnTo>
                  <a:lnTo>
                    <a:pt x="5182" y="2902"/>
                  </a:lnTo>
                  <a:lnTo>
                    <a:pt x="5190" y="2882"/>
                  </a:lnTo>
                  <a:lnTo>
                    <a:pt x="5196" y="2863"/>
                  </a:lnTo>
                  <a:lnTo>
                    <a:pt x="5198" y="2843"/>
                  </a:lnTo>
                  <a:lnTo>
                    <a:pt x="5198" y="2820"/>
                  </a:lnTo>
                  <a:lnTo>
                    <a:pt x="5198" y="2379"/>
                  </a:lnTo>
                  <a:lnTo>
                    <a:pt x="5198" y="2379"/>
                  </a:lnTo>
                  <a:lnTo>
                    <a:pt x="5198" y="2357"/>
                  </a:lnTo>
                  <a:lnTo>
                    <a:pt x="5196" y="2337"/>
                  </a:lnTo>
                  <a:lnTo>
                    <a:pt x="5190" y="2314"/>
                  </a:lnTo>
                  <a:lnTo>
                    <a:pt x="5182" y="2295"/>
                  </a:lnTo>
                  <a:lnTo>
                    <a:pt x="5173" y="2278"/>
                  </a:lnTo>
                  <a:lnTo>
                    <a:pt x="5162" y="2261"/>
                  </a:lnTo>
                  <a:lnTo>
                    <a:pt x="5151" y="2244"/>
                  </a:lnTo>
                  <a:lnTo>
                    <a:pt x="5137" y="2227"/>
                  </a:lnTo>
                  <a:lnTo>
                    <a:pt x="5123" y="2216"/>
                  </a:lnTo>
                  <a:lnTo>
                    <a:pt x="5106" y="2202"/>
                  </a:lnTo>
                  <a:lnTo>
                    <a:pt x="5089" y="2190"/>
                  </a:lnTo>
                  <a:lnTo>
                    <a:pt x="5069" y="2182"/>
                  </a:lnTo>
                  <a:lnTo>
                    <a:pt x="5049" y="2176"/>
                  </a:lnTo>
                  <a:lnTo>
                    <a:pt x="5029" y="2171"/>
                  </a:lnTo>
                  <a:lnTo>
                    <a:pt x="5007" y="2168"/>
                  </a:lnTo>
                  <a:lnTo>
                    <a:pt x="4987" y="2165"/>
                  </a:lnTo>
                  <a:close/>
                  <a:moveTo>
                    <a:pt x="2601" y="3875"/>
                  </a:moveTo>
                  <a:lnTo>
                    <a:pt x="2601" y="3875"/>
                  </a:lnTo>
                  <a:lnTo>
                    <a:pt x="2534" y="3872"/>
                  </a:lnTo>
                  <a:lnTo>
                    <a:pt x="2469" y="3869"/>
                  </a:lnTo>
                  <a:lnTo>
                    <a:pt x="2407" y="3861"/>
                  </a:lnTo>
                  <a:lnTo>
                    <a:pt x="2342" y="3850"/>
                  </a:lnTo>
                  <a:lnTo>
                    <a:pt x="2280" y="3836"/>
                  </a:lnTo>
                  <a:lnTo>
                    <a:pt x="2221" y="3819"/>
                  </a:lnTo>
                  <a:lnTo>
                    <a:pt x="2162" y="3796"/>
                  </a:lnTo>
                  <a:lnTo>
                    <a:pt x="2103" y="3774"/>
                  </a:lnTo>
                  <a:lnTo>
                    <a:pt x="2047" y="3748"/>
                  </a:lnTo>
                  <a:lnTo>
                    <a:pt x="1991" y="3720"/>
                  </a:lnTo>
                  <a:lnTo>
                    <a:pt x="1937" y="3689"/>
                  </a:lnTo>
                  <a:lnTo>
                    <a:pt x="1887" y="3656"/>
                  </a:lnTo>
                  <a:lnTo>
                    <a:pt x="1836" y="3622"/>
                  </a:lnTo>
                  <a:lnTo>
                    <a:pt x="1789" y="3583"/>
                  </a:lnTo>
                  <a:lnTo>
                    <a:pt x="1743" y="3543"/>
                  </a:lnTo>
                  <a:lnTo>
                    <a:pt x="1698" y="3501"/>
                  </a:lnTo>
                  <a:lnTo>
                    <a:pt x="1656" y="3456"/>
                  </a:lnTo>
                  <a:lnTo>
                    <a:pt x="1617" y="3411"/>
                  </a:lnTo>
                  <a:lnTo>
                    <a:pt x="1577" y="3363"/>
                  </a:lnTo>
                  <a:lnTo>
                    <a:pt x="1544" y="3313"/>
                  </a:lnTo>
                  <a:lnTo>
                    <a:pt x="1510" y="3262"/>
                  </a:lnTo>
                  <a:lnTo>
                    <a:pt x="1479" y="3209"/>
                  </a:lnTo>
                  <a:lnTo>
                    <a:pt x="1451" y="3152"/>
                  </a:lnTo>
                  <a:lnTo>
                    <a:pt x="1426" y="3096"/>
                  </a:lnTo>
                  <a:lnTo>
                    <a:pt x="1403" y="3037"/>
                  </a:lnTo>
                  <a:lnTo>
                    <a:pt x="1381" y="2978"/>
                  </a:lnTo>
                  <a:lnTo>
                    <a:pt x="1364" y="2919"/>
                  </a:lnTo>
                  <a:lnTo>
                    <a:pt x="1350" y="2857"/>
                  </a:lnTo>
                  <a:lnTo>
                    <a:pt x="1338" y="2792"/>
                  </a:lnTo>
                  <a:lnTo>
                    <a:pt x="1330" y="2730"/>
                  </a:lnTo>
                  <a:lnTo>
                    <a:pt x="1327" y="2666"/>
                  </a:lnTo>
                  <a:lnTo>
                    <a:pt x="1324" y="2598"/>
                  </a:lnTo>
                  <a:lnTo>
                    <a:pt x="1324" y="2598"/>
                  </a:lnTo>
                  <a:lnTo>
                    <a:pt x="1327" y="2533"/>
                  </a:lnTo>
                  <a:lnTo>
                    <a:pt x="1330" y="2469"/>
                  </a:lnTo>
                  <a:lnTo>
                    <a:pt x="1338" y="2404"/>
                  </a:lnTo>
                  <a:lnTo>
                    <a:pt x="1350" y="2343"/>
                  </a:lnTo>
                  <a:lnTo>
                    <a:pt x="1364" y="2281"/>
                  </a:lnTo>
                  <a:lnTo>
                    <a:pt x="1381" y="2219"/>
                  </a:lnTo>
                  <a:lnTo>
                    <a:pt x="1403" y="2160"/>
                  </a:lnTo>
                  <a:lnTo>
                    <a:pt x="1426" y="2103"/>
                  </a:lnTo>
                  <a:lnTo>
                    <a:pt x="1451" y="2047"/>
                  </a:lnTo>
                  <a:lnTo>
                    <a:pt x="1479" y="1991"/>
                  </a:lnTo>
                  <a:lnTo>
                    <a:pt x="1510" y="1937"/>
                  </a:lnTo>
                  <a:lnTo>
                    <a:pt x="1544" y="1887"/>
                  </a:lnTo>
                  <a:lnTo>
                    <a:pt x="1577" y="1836"/>
                  </a:lnTo>
                  <a:lnTo>
                    <a:pt x="1617" y="1789"/>
                  </a:lnTo>
                  <a:lnTo>
                    <a:pt x="1656" y="1741"/>
                  </a:lnTo>
                  <a:lnTo>
                    <a:pt x="1698" y="1696"/>
                  </a:lnTo>
                  <a:lnTo>
                    <a:pt x="1743" y="1653"/>
                  </a:lnTo>
                  <a:lnTo>
                    <a:pt x="1789" y="1614"/>
                  </a:lnTo>
                  <a:lnTo>
                    <a:pt x="1836" y="1577"/>
                  </a:lnTo>
                  <a:lnTo>
                    <a:pt x="1887" y="1541"/>
                  </a:lnTo>
                  <a:lnTo>
                    <a:pt x="1937" y="1507"/>
                  </a:lnTo>
                  <a:lnTo>
                    <a:pt x="1991" y="1476"/>
                  </a:lnTo>
                  <a:lnTo>
                    <a:pt x="2047" y="1448"/>
                  </a:lnTo>
                  <a:lnTo>
                    <a:pt x="2103" y="1423"/>
                  </a:lnTo>
                  <a:lnTo>
                    <a:pt x="2162" y="1401"/>
                  </a:lnTo>
                  <a:lnTo>
                    <a:pt x="2221" y="1381"/>
                  </a:lnTo>
                  <a:lnTo>
                    <a:pt x="2280" y="1364"/>
                  </a:lnTo>
                  <a:lnTo>
                    <a:pt x="2342" y="1350"/>
                  </a:lnTo>
                  <a:lnTo>
                    <a:pt x="2407" y="1338"/>
                  </a:lnTo>
                  <a:lnTo>
                    <a:pt x="2469" y="1330"/>
                  </a:lnTo>
                  <a:lnTo>
                    <a:pt x="2534" y="1324"/>
                  </a:lnTo>
                  <a:lnTo>
                    <a:pt x="2601" y="1324"/>
                  </a:lnTo>
                  <a:lnTo>
                    <a:pt x="2601" y="1324"/>
                  </a:lnTo>
                  <a:lnTo>
                    <a:pt x="2666" y="1324"/>
                  </a:lnTo>
                  <a:lnTo>
                    <a:pt x="2731" y="1330"/>
                  </a:lnTo>
                  <a:lnTo>
                    <a:pt x="2795" y="1338"/>
                  </a:lnTo>
                  <a:lnTo>
                    <a:pt x="2857" y="1350"/>
                  </a:lnTo>
                  <a:lnTo>
                    <a:pt x="2919" y="1364"/>
                  </a:lnTo>
                  <a:lnTo>
                    <a:pt x="2981" y="1381"/>
                  </a:lnTo>
                  <a:lnTo>
                    <a:pt x="3040" y="1401"/>
                  </a:lnTo>
                  <a:lnTo>
                    <a:pt x="3096" y="1423"/>
                  </a:lnTo>
                  <a:lnTo>
                    <a:pt x="3151" y="1448"/>
                  </a:lnTo>
                  <a:lnTo>
                    <a:pt x="3207" y="1476"/>
                  </a:lnTo>
                  <a:lnTo>
                    <a:pt x="3261" y="1507"/>
                  </a:lnTo>
                  <a:lnTo>
                    <a:pt x="3312" y="1541"/>
                  </a:lnTo>
                  <a:lnTo>
                    <a:pt x="3362" y="1577"/>
                  </a:lnTo>
                  <a:lnTo>
                    <a:pt x="3410" y="1614"/>
                  </a:lnTo>
                  <a:lnTo>
                    <a:pt x="3458" y="1653"/>
                  </a:lnTo>
                  <a:lnTo>
                    <a:pt x="3503" y="1696"/>
                  </a:lnTo>
                  <a:lnTo>
                    <a:pt x="3545" y="1741"/>
                  </a:lnTo>
                  <a:lnTo>
                    <a:pt x="3584" y="1789"/>
                  </a:lnTo>
                  <a:lnTo>
                    <a:pt x="3621" y="1836"/>
                  </a:lnTo>
                  <a:lnTo>
                    <a:pt x="3657" y="1887"/>
                  </a:lnTo>
                  <a:lnTo>
                    <a:pt x="3691" y="1937"/>
                  </a:lnTo>
                  <a:lnTo>
                    <a:pt x="3722" y="1991"/>
                  </a:lnTo>
                  <a:lnTo>
                    <a:pt x="3750" y="2047"/>
                  </a:lnTo>
                  <a:lnTo>
                    <a:pt x="3775" y="2103"/>
                  </a:lnTo>
                  <a:lnTo>
                    <a:pt x="3798" y="2160"/>
                  </a:lnTo>
                  <a:lnTo>
                    <a:pt x="3817" y="2219"/>
                  </a:lnTo>
                  <a:lnTo>
                    <a:pt x="3834" y="2281"/>
                  </a:lnTo>
                  <a:lnTo>
                    <a:pt x="3849" y="2343"/>
                  </a:lnTo>
                  <a:lnTo>
                    <a:pt x="3860" y="2404"/>
                  </a:lnTo>
                  <a:lnTo>
                    <a:pt x="3868" y="2469"/>
                  </a:lnTo>
                  <a:lnTo>
                    <a:pt x="3874" y="2533"/>
                  </a:lnTo>
                  <a:lnTo>
                    <a:pt x="3874" y="2598"/>
                  </a:lnTo>
                  <a:lnTo>
                    <a:pt x="3874" y="2598"/>
                  </a:lnTo>
                  <a:lnTo>
                    <a:pt x="3874" y="2666"/>
                  </a:lnTo>
                  <a:lnTo>
                    <a:pt x="3868" y="2730"/>
                  </a:lnTo>
                  <a:lnTo>
                    <a:pt x="3860" y="2792"/>
                  </a:lnTo>
                  <a:lnTo>
                    <a:pt x="3849" y="2857"/>
                  </a:lnTo>
                  <a:lnTo>
                    <a:pt x="3834" y="2919"/>
                  </a:lnTo>
                  <a:lnTo>
                    <a:pt x="3817" y="2978"/>
                  </a:lnTo>
                  <a:lnTo>
                    <a:pt x="3798" y="3037"/>
                  </a:lnTo>
                  <a:lnTo>
                    <a:pt x="3775" y="3096"/>
                  </a:lnTo>
                  <a:lnTo>
                    <a:pt x="3750" y="3152"/>
                  </a:lnTo>
                  <a:lnTo>
                    <a:pt x="3722" y="3209"/>
                  </a:lnTo>
                  <a:lnTo>
                    <a:pt x="3691" y="3262"/>
                  </a:lnTo>
                  <a:lnTo>
                    <a:pt x="3657" y="3313"/>
                  </a:lnTo>
                  <a:lnTo>
                    <a:pt x="3621" y="3363"/>
                  </a:lnTo>
                  <a:lnTo>
                    <a:pt x="3584" y="3411"/>
                  </a:lnTo>
                  <a:lnTo>
                    <a:pt x="3545" y="3456"/>
                  </a:lnTo>
                  <a:lnTo>
                    <a:pt x="3503" y="3501"/>
                  </a:lnTo>
                  <a:lnTo>
                    <a:pt x="3458" y="3543"/>
                  </a:lnTo>
                  <a:lnTo>
                    <a:pt x="3410" y="3583"/>
                  </a:lnTo>
                  <a:lnTo>
                    <a:pt x="3362" y="3622"/>
                  </a:lnTo>
                  <a:lnTo>
                    <a:pt x="3312" y="3656"/>
                  </a:lnTo>
                  <a:lnTo>
                    <a:pt x="3261" y="3689"/>
                  </a:lnTo>
                  <a:lnTo>
                    <a:pt x="3207" y="3720"/>
                  </a:lnTo>
                  <a:lnTo>
                    <a:pt x="3151" y="3748"/>
                  </a:lnTo>
                  <a:lnTo>
                    <a:pt x="3096" y="3774"/>
                  </a:lnTo>
                  <a:lnTo>
                    <a:pt x="3040" y="3796"/>
                  </a:lnTo>
                  <a:lnTo>
                    <a:pt x="2981" y="3819"/>
                  </a:lnTo>
                  <a:lnTo>
                    <a:pt x="2919" y="3836"/>
                  </a:lnTo>
                  <a:lnTo>
                    <a:pt x="2857" y="3850"/>
                  </a:lnTo>
                  <a:lnTo>
                    <a:pt x="2795" y="3861"/>
                  </a:lnTo>
                  <a:lnTo>
                    <a:pt x="2731" y="3869"/>
                  </a:lnTo>
                  <a:lnTo>
                    <a:pt x="2666" y="3872"/>
                  </a:lnTo>
                  <a:lnTo>
                    <a:pt x="2601" y="3875"/>
                  </a:lnTo>
                  <a:close/>
                </a:path>
              </a:pathLst>
            </a:custGeom>
            <a:solidFill>
              <a:schemeClr val="accent2"/>
            </a:solidFill>
            <a:ln>
              <a:noFill/>
            </a:ln>
            <a:effectLst/>
          </p:spPr>
          <p:txBody>
            <a:bodyPr wrap="none" anchor="ctr"/>
            <a:lstStyle/>
            <a:p>
              <a:endParaRPr lang="en-US"/>
            </a:p>
          </p:txBody>
        </p:sp>
        <p:sp>
          <p:nvSpPr>
            <p:cNvPr id="37" name="Oval 22">
              <a:extLst>
                <a:ext uri="{FF2B5EF4-FFF2-40B4-BE49-F238E27FC236}">
                  <a16:creationId xmlns:a16="http://schemas.microsoft.com/office/drawing/2014/main" id="{DC9BD19D-0761-4468-A18A-ADDB30FE7F3E}"/>
                </a:ext>
              </a:extLst>
            </p:cNvPr>
            <p:cNvSpPr/>
            <p:nvPr/>
          </p:nvSpPr>
          <p:spPr>
            <a:xfrm>
              <a:off x="3871965" y="3002718"/>
              <a:ext cx="852057" cy="85205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2" name="Nhóm 11">
            <a:extLst>
              <a:ext uri="{FF2B5EF4-FFF2-40B4-BE49-F238E27FC236}">
                <a16:creationId xmlns:a16="http://schemas.microsoft.com/office/drawing/2014/main" id="{9328D88B-DE05-4F9F-8916-259B6B14DDAC}"/>
              </a:ext>
            </a:extLst>
          </p:cNvPr>
          <p:cNvGrpSpPr/>
          <p:nvPr/>
        </p:nvGrpSpPr>
        <p:grpSpPr>
          <a:xfrm>
            <a:off x="2713898" y="3899272"/>
            <a:ext cx="1096102" cy="1096103"/>
            <a:chOff x="2713898" y="3899272"/>
            <a:chExt cx="1096102" cy="1096103"/>
          </a:xfrm>
        </p:grpSpPr>
        <p:sp>
          <p:nvSpPr>
            <p:cNvPr id="17" name="Freeform 3">
              <a:extLst>
                <a:ext uri="{FF2B5EF4-FFF2-40B4-BE49-F238E27FC236}">
                  <a16:creationId xmlns:a16="http://schemas.microsoft.com/office/drawing/2014/main" id="{E9A50DC6-BEB6-4883-B2CA-C050450543AE}"/>
                </a:ext>
              </a:extLst>
            </p:cNvPr>
            <p:cNvSpPr>
              <a:spLocks noChangeArrowheads="1"/>
            </p:cNvSpPr>
            <p:nvPr/>
          </p:nvSpPr>
          <p:spPr bwMode="auto">
            <a:xfrm>
              <a:off x="2713898" y="3899272"/>
              <a:ext cx="1096102" cy="1096103"/>
            </a:xfrm>
            <a:custGeom>
              <a:avLst/>
              <a:gdLst>
                <a:gd name="T0" fmla="*/ 3524 w 4053"/>
                <a:gd name="T1" fmla="*/ 1619 h 4052"/>
                <a:gd name="T2" fmla="*/ 3375 w 4053"/>
                <a:gd name="T3" fmla="*/ 1253 h 4052"/>
                <a:gd name="T4" fmla="*/ 3591 w 4053"/>
                <a:gd name="T5" fmla="*/ 936 h 4052"/>
                <a:gd name="T6" fmla="*/ 3591 w 4053"/>
                <a:gd name="T7" fmla="*/ 728 h 4052"/>
                <a:gd name="T8" fmla="*/ 3220 w 4053"/>
                <a:gd name="T9" fmla="*/ 424 h 4052"/>
                <a:gd name="T10" fmla="*/ 2933 w 4053"/>
                <a:gd name="T11" fmla="*/ 638 h 4052"/>
                <a:gd name="T12" fmla="*/ 2520 w 4053"/>
                <a:gd name="T13" fmla="*/ 585 h 4052"/>
                <a:gd name="T14" fmla="*/ 2368 w 4053"/>
                <a:gd name="T15" fmla="*/ 405 h 4052"/>
                <a:gd name="T16" fmla="*/ 2315 w 4053"/>
                <a:gd name="T17" fmla="*/ 50 h 4052"/>
                <a:gd name="T18" fmla="*/ 1836 w 4053"/>
                <a:gd name="T19" fmla="*/ 2 h 4052"/>
                <a:gd name="T20" fmla="*/ 1690 w 4053"/>
                <a:gd name="T21" fmla="*/ 149 h 4052"/>
                <a:gd name="T22" fmla="*/ 1620 w 4053"/>
                <a:gd name="T23" fmla="*/ 528 h 4052"/>
                <a:gd name="T24" fmla="*/ 1254 w 4053"/>
                <a:gd name="T25" fmla="*/ 680 h 4052"/>
                <a:gd name="T26" fmla="*/ 937 w 4053"/>
                <a:gd name="T27" fmla="*/ 461 h 4052"/>
                <a:gd name="T28" fmla="*/ 729 w 4053"/>
                <a:gd name="T29" fmla="*/ 461 h 4052"/>
                <a:gd name="T30" fmla="*/ 422 w 4053"/>
                <a:gd name="T31" fmla="*/ 832 h 4052"/>
                <a:gd name="T32" fmla="*/ 636 w 4053"/>
                <a:gd name="T33" fmla="*/ 1118 h 4052"/>
                <a:gd name="T34" fmla="*/ 585 w 4053"/>
                <a:gd name="T35" fmla="*/ 1531 h 4052"/>
                <a:gd name="T36" fmla="*/ 403 w 4053"/>
                <a:gd name="T37" fmla="*/ 1686 h 4052"/>
                <a:gd name="T38" fmla="*/ 48 w 4053"/>
                <a:gd name="T39" fmla="*/ 1737 h 4052"/>
                <a:gd name="T40" fmla="*/ 0 w 4053"/>
                <a:gd name="T41" fmla="*/ 2215 h 4052"/>
                <a:gd name="T42" fmla="*/ 149 w 4053"/>
                <a:gd name="T43" fmla="*/ 2364 h 4052"/>
                <a:gd name="T44" fmla="*/ 526 w 4053"/>
                <a:gd name="T45" fmla="*/ 2434 h 4052"/>
                <a:gd name="T46" fmla="*/ 678 w 4053"/>
                <a:gd name="T47" fmla="*/ 2797 h 4052"/>
                <a:gd name="T48" fmla="*/ 462 w 4053"/>
                <a:gd name="T49" fmla="*/ 3115 h 4052"/>
                <a:gd name="T50" fmla="*/ 462 w 4053"/>
                <a:gd name="T51" fmla="*/ 3325 h 4052"/>
                <a:gd name="T52" fmla="*/ 833 w 4053"/>
                <a:gd name="T53" fmla="*/ 3629 h 4052"/>
                <a:gd name="T54" fmla="*/ 1120 w 4053"/>
                <a:gd name="T55" fmla="*/ 3415 h 4052"/>
                <a:gd name="T56" fmla="*/ 1530 w 4053"/>
                <a:gd name="T57" fmla="*/ 3469 h 4052"/>
                <a:gd name="T58" fmla="*/ 1685 w 4053"/>
                <a:gd name="T59" fmla="*/ 3649 h 4052"/>
                <a:gd name="T60" fmla="*/ 1738 w 4053"/>
                <a:gd name="T61" fmla="*/ 4003 h 4052"/>
                <a:gd name="T62" fmla="*/ 2216 w 4053"/>
                <a:gd name="T63" fmla="*/ 4051 h 4052"/>
                <a:gd name="T64" fmla="*/ 2362 w 4053"/>
                <a:gd name="T65" fmla="*/ 3902 h 4052"/>
                <a:gd name="T66" fmla="*/ 2433 w 4053"/>
                <a:gd name="T67" fmla="*/ 3525 h 4052"/>
                <a:gd name="T68" fmla="*/ 2798 w 4053"/>
                <a:gd name="T69" fmla="*/ 3373 h 4052"/>
                <a:gd name="T70" fmla="*/ 3116 w 4053"/>
                <a:gd name="T71" fmla="*/ 3592 h 4052"/>
                <a:gd name="T72" fmla="*/ 3324 w 4053"/>
                <a:gd name="T73" fmla="*/ 3592 h 4052"/>
                <a:gd name="T74" fmla="*/ 3628 w 4053"/>
                <a:gd name="T75" fmla="*/ 3218 h 4052"/>
                <a:gd name="T76" fmla="*/ 3414 w 4053"/>
                <a:gd name="T77" fmla="*/ 2932 h 4052"/>
                <a:gd name="T78" fmla="*/ 3468 w 4053"/>
                <a:gd name="T79" fmla="*/ 2521 h 4052"/>
                <a:gd name="T80" fmla="*/ 3650 w 4053"/>
                <a:gd name="T81" fmla="*/ 2366 h 4052"/>
                <a:gd name="T82" fmla="*/ 4005 w 4053"/>
                <a:gd name="T83" fmla="*/ 2316 h 4052"/>
                <a:gd name="T84" fmla="*/ 4050 w 4053"/>
                <a:gd name="T85" fmla="*/ 1838 h 4052"/>
                <a:gd name="T86" fmla="*/ 3903 w 4053"/>
                <a:gd name="T87" fmla="*/ 1689 h 4052"/>
                <a:gd name="T88" fmla="*/ 1777 w 4053"/>
                <a:gd name="T89" fmla="*/ 2988 h 4052"/>
                <a:gd name="T90" fmla="*/ 1432 w 4053"/>
                <a:gd name="T91" fmla="*/ 2822 h 4052"/>
                <a:gd name="T92" fmla="*/ 1176 w 4053"/>
                <a:gd name="T93" fmla="*/ 2541 h 4052"/>
                <a:gd name="T94" fmla="*/ 1044 w 4053"/>
                <a:gd name="T95" fmla="*/ 2178 h 4052"/>
                <a:gd name="T96" fmla="*/ 1052 w 4053"/>
                <a:gd name="T97" fmla="*/ 1826 h 4052"/>
                <a:gd name="T98" fmla="*/ 1201 w 4053"/>
                <a:gd name="T99" fmla="*/ 1469 h 4052"/>
                <a:gd name="T100" fmla="*/ 1471 w 4053"/>
                <a:gd name="T101" fmla="*/ 1202 h 4052"/>
                <a:gd name="T102" fmla="*/ 1825 w 4053"/>
                <a:gd name="T103" fmla="*/ 1052 h 4052"/>
                <a:gd name="T104" fmla="*/ 2177 w 4053"/>
                <a:gd name="T105" fmla="*/ 1043 h 4052"/>
                <a:gd name="T106" fmla="*/ 2542 w 4053"/>
                <a:gd name="T107" fmla="*/ 1174 h 4052"/>
                <a:gd name="T108" fmla="*/ 2824 w 4053"/>
                <a:gd name="T109" fmla="*/ 1430 h 4052"/>
                <a:gd name="T110" fmla="*/ 2989 w 4053"/>
                <a:gd name="T111" fmla="*/ 1776 h 4052"/>
                <a:gd name="T112" fmla="*/ 3015 w 4053"/>
                <a:gd name="T113" fmla="*/ 2127 h 4052"/>
                <a:gd name="T114" fmla="*/ 2900 w 4053"/>
                <a:gd name="T115" fmla="*/ 2499 h 4052"/>
                <a:gd name="T116" fmla="*/ 2658 w 4053"/>
                <a:gd name="T117" fmla="*/ 2794 h 4052"/>
                <a:gd name="T118" fmla="*/ 2320 w 4053"/>
                <a:gd name="T119" fmla="*/ 2977 h 4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53" h="4052">
                  <a:moveTo>
                    <a:pt x="3887" y="1689"/>
                  </a:moveTo>
                  <a:lnTo>
                    <a:pt x="3684" y="1689"/>
                  </a:lnTo>
                  <a:lnTo>
                    <a:pt x="3684" y="1689"/>
                  </a:lnTo>
                  <a:lnTo>
                    <a:pt x="3650" y="1686"/>
                  </a:lnTo>
                  <a:lnTo>
                    <a:pt x="3617" y="1675"/>
                  </a:lnTo>
                  <a:lnTo>
                    <a:pt x="3583" y="1661"/>
                  </a:lnTo>
                  <a:lnTo>
                    <a:pt x="3552" y="1641"/>
                  </a:lnTo>
                  <a:lnTo>
                    <a:pt x="3524" y="1619"/>
                  </a:lnTo>
                  <a:lnTo>
                    <a:pt x="3501" y="1593"/>
                  </a:lnTo>
                  <a:lnTo>
                    <a:pt x="3482" y="1562"/>
                  </a:lnTo>
                  <a:lnTo>
                    <a:pt x="3468" y="1531"/>
                  </a:lnTo>
                  <a:lnTo>
                    <a:pt x="3397" y="1357"/>
                  </a:lnTo>
                  <a:lnTo>
                    <a:pt x="3397" y="1357"/>
                  </a:lnTo>
                  <a:lnTo>
                    <a:pt x="3383" y="1323"/>
                  </a:lnTo>
                  <a:lnTo>
                    <a:pt x="3375" y="1290"/>
                  </a:lnTo>
                  <a:lnTo>
                    <a:pt x="3375" y="1253"/>
                  </a:lnTo>
                  <a:lnTo>
                    <a:pt x="3377" y="1219"/>
                  </a:lnTo>
                  <a:lnTo>
                    <a:pt x="3386" y="1182"/>
                  </a:lnTo>
                  <a:lnTo>
                    <a:pt x="3397" y="1149"/>
                  </a:lnTo>
                  <a:lnTo>
                    <a:pt x="3414" y="1118"/>
                  </a:lnTo>
                  <a:lnTo>
                    <a:pt x="3437" y="1094"/>
                  </a:lnTo>
                  <a:lnTo>
                    <a:pt x="3580" y="950"/>
                  </a:lnTo>
                  <a:lnTo>
                    <a:pt x="3580" y="950"/>
                  </a:lnTo>
                  <a:lnTo>
                    <a:pt x="3591" y="936"/>
                  </a:lnTo>
                  <a:lnTo>
                    <a:pt x="3602" y="925"/>
                  </a:lnTo>
                  <a:lnTo>
                    <a:pt x="3617" y="894"/>
                  </a:lnTo>
                  <a:lnTo>
                    <a:pt x="3625" y="866"/>
                  </a:lnTo>
                  <a:lnTo>
                    <a:pt x="3628" y="832"/>
                  </a:lnTo>
                  <a:lnTo>
                    <a:pt x="3625" y="801"/>
                  </a:lnTo>
                  <a:lnTo>
                    <a:pt x="3617" y="770"/>
                  </a:lnTo>
                  <a:lnTo>
                    <a:pt x="3602" y="742"/>
                  </a:lnTo>
                  <a:lnTo>
                    <a:pt x="3591" y="728"/>
                  </a:lnTo>
                  <a:lnTo>
                    <a:pt x="3580" y="717"/>
                  </a:lnTo>
                  <a:lnTo>
                    <a:pt x="3335" y="472"/>
                  </a:lnTo>
                  <a:lnTo>
                    <a:pt x="3335" y="472"/>
                  </a:lnTo>
                  <a:lnTo>
                    <a:pt x="3324" y="461"/>
                  </a:lnTo>
                  <a:lnTo>
                    <a:pt x="3310" y="453"/>
                  </a:lnTo>
                  <a:lnTo>
                    <a:pt x="3282" y="436"/>
                  </a:lnTo>
                  <a:lnTo>
                    <a:pt x="3251" y="427"/>
                  </a:lnTo>
                  <a:lnTo>
                    <a:pt x="3220" y="424"/>
                  </a:lnTo>
                  <a:lnTo>
                    <a:pt x="3189" y="427"/>
                  </a:lnTo>
                  <a:lnTo>
                    <a:pt x="3158" y="436"/>
                  </a:lnTo>
                  <a:lnTo>
                    <a:pt x="3127" y="453"/>
                  </a:lnTo>
                  <a:lnTo>
                    <a:pt x="3116" y="461"/>
                  </a:lnTo>
                  <a:lnTo>
                    <a:pt x="3102" y="472"/>
                  </a:lnTo>
                  <a:lnTo>
                    <a:pt x="2959" y="615"/>
                  </a:lnTo>
                  <a:lnTo>
                    <a:pt x="2959" y="615"/>
                  </a:lnTo>
                  <a:lnTo>
                    <a:pt x="2933" y="638"/>
                  </a:lnTo>
                  <a:lnTo>
                    <a:pt x="2902" y="655"/>
                  </a:lnTo>
                  <a:lnTo>
                    <a:pt x="2869" y="669"/>
                  </a:lnTo>
                  <a:lnTo>
                    <a:pt x="2835" y="677"/>
                  </a:lnTo>
                  <a:lnTo>
                    <a:pt x="2798" y="680"/>
                  </a:lnTo>
                  <a:lnTo>
                    <a:pt x="2762" y="677"/>
                  </a:lnTo>
                  <a:lnTo>
                    <a:pt x="2728" y="669"/>
                  </a:lnTo>
                  <a:lnTo>
                    <a:pt x="2694" y="658"/>
                  </a:lnTo>
                  <a:lnTo>
                    <a:pt x="2520" y="585"/>
                  </a:lnTo>
                  <a:lnTo>
                    <a:pt x="2520" y="585"/>
                  </a:lnTo>
                  <a:lnTo>
                    <a:pt x="2489" y="570"/>
                  </a:lnTo>
                  <a:lnTo>
                    <a:pt x="2461" y="551"/>
                  </a:lnTo>
                  <a:lnTo>
                    <a:pt x="2433" y="528"/>
                  </a:lnTo>
                  <a:lnTo>
                    <a:pt x="2410" y="500"/>
                  </a:lnTo>
                  <a:lnTo>
                    <a:pt x="2391" y="469"/>
                  </a:lnTo>
                  <a:lnTo>
                    <a:pt x="2376" y="439"/>
                  </a:lnTo>
                  <a:lnTo>
                    <a:pt x="2368" y="405"/>
                  </a:lnTo>
                  <a:lnTo>
                    <a:pt x="2362" y="368"/>
                  </a:lnTo>
                  <a:lnTo>
                    <a:pt x="2362" y="166"/>
                  </a:lnTo>
                  <a:lnTo>
                    <a:pt x="2362" y="166"/>
                  </a:lnTo>
                  <a:lnTo>
                    <a:pt x="2362" y="149"/>
                  </a:lnTo>
                  <a:lnTo>
                    <a:pt x="2360" y="132"/>
                  </a:lnTo>
                  <a:lnTo>
                    <a:pt x="2351" y="101"/>
                  </a:lnTo>
                  <a:lnTo>
                    <a:pt x="2334" y="73"/>
                  </a:lnTo>
                  <a:lnTo>
                    <a:pt x="2315" y="50"/>
                  </a:lnTo>
                  <a:lnTo>
                    <a:pt x="2289" y="28"/>
                  </a:lnTo>
                  <a:lnTo>
                    <a:pt x="2261" y="14"/>
                  </a:lnTo>
                  <a:lnTo>
                    <a:pt x="2230" y="5"/>
                  </a:lnTo>
                  <a:lnTo>
                    <a:pt x="2216" y="2"/>
                  </a:lnTo>
                  <a:lnTo>
                    <a:pt x="2199" y="0"/>
                  </a:lnTo>
                  <a:lnTo>
                    <a:pt x="1853" y="0"/>
                  </a:lnTo>
                  <a:lnTo>
                    <a:pt x="1853" y="0"/>
                  </a:lnTo>
                  <a:lnTo>
                    <a:pt x="1836" y="2"/>
                  </a:lnTo>
                  <a:lnTo>
                    <a:pt x="1820" y="5"/>
                  </a:lnTo>
                  <a:lnTo>
                    <a:pt x="1789" y="14"/>
                  </a:lnTo>
                  <a:lnTo>
                    <a:pt x="1761" y="28"/>
                  </a:lnTo>
                  <a:lnTo>
                    <a:pt x="1738" y="50"/>
                  </a:lnTo>
                  <a:lnTo>
                    <a:pt x="1716" y="73"/>
                  </a:lnTo>
                  <a:lnTo>
                    <a:pt x="1702" y="101"/>
                  </a:lnTo>
                  <a:lnTo>
                    <a:pt x="1690" y="132"/>
                  </a:lnTo>
                  <a:lnTo>
                    <a:pt x="1690" y="149"/>
                  </a:lnTo>
                  <a:lnTo>
                    <a:pt x="1688" y="166"/>
                  </a:lnTo>
                  <a:lnTo>
                    <a:pt x="1688" y="368"/>
                  </a:lnTo>
                  <a:lnTo>
                    <a:pt x="1688" y="368"/>
                  </a:lnTo>
                  <a:lnTo>
                    <a:pt x="1685" y="405"/>
                  </a:lnTo>
                  <a:lnTo>
                    <a:pt x="1676" y="439"/>
                  </a:lnTo>
                  <a:lnTo>
                    <a:pt x="1662" y="469"/>
                  </a:lnTo>
                  <a:lnTo>
                    <a:pt x="1643" y="500"/>
                  </a:lnTo>
                  <a:lnTo>
                    <a:pt x="1620" y="528"/>
                  </a:lnTo>
                  <a:lnTo>
                    <a:pt x="1592" y="551"/>
                  </a:lnTo>
                  <a:lnTo>
                    <a:pt x="1564" y="570"/>
                  </a:lnTo>
                  <a:lnTo>
                    <a:pt x="1530" y="585"/>
                  </a:lnTo>
                  <a:lnTo>
                    <a:pt x="1356" y="658"/>
                  </a:lnTo>
                  <a:lnTo>
                    <a:pt x="1356" y="658"/>
                  </a:lnTo>
                  <a:lnTo>
                    <a:pt x="1325" y="669"/>
                  </a:lnTo>
                  <a:lnTo>
                    <a:pt x="1291" y="677"/>
                  </a:lnTo>
                  <a:lnTo>
                    <a:pt x="1254" y="680"/>
                  </a:lnTo>
                  <a:lnTo>
                    <a:pt x="1218" y="677"/>
                  </a:lnTo>
                  <a:lnTo>
                    <a:pt x="1184" y="669"/>
                  </a:lnTo>
                  <a:lnTo>
                    <a:pt x="1150" y="655"/>
                  </a:lnTo>
                  <a:lnTo>
                    <a:pt x="1120" y="638"/>
                  </a:lnTo>
                  <a:lnTo>
                    <a:pt x="1091" y="615"/>
                  </a:lnTo>
                  <a:lnTo>
                    <a:pt x="948" y="472"/>
                  </a:lnTo>
                  <a:lnTo>
                    <a:pt x="948" y="472"/>
                  </a:lnTo>
                  <a:lnTo>
                    <a:pt x="937" y="461"/>
                  </a:lnTo>
                  <a:lnTo>
                    <a:pt x="923" y="453"/>
                  </a:lnTo>
                  <a:lnTo>
                    <a:pt x="894" y="436"/>
                  </a:lnTo>
                  <a:lnTo>
                    <a:pt x="864" y="427"/>
                  </a:lnTo>
                  <a:lnTo>
                    <a:pt x="833" y="424"/>
                  </a:lnTo>
                  <a:lnTo>
                    <a:pt x="802" y="427"/>
                  </a:lnTo>
                  <a:lnTo>
                    <a:pt x="771" y="436"/>
                  </a:lnTo>
                  <a:lnTo>
                    <a:pt x="740" y="453"/>
                  </a:lnTo>
                  <a:lnTo>
                    <a:pt x="729" y="461"/>
                  </a:lnTo>
                  <a:lnTo>
                    <a:pt x="715" y="472"/>
                  </a:lnTo>
                  <a:lnTo>
                    <a:pt x="473" y="717"/>
                  </a:lnTo>
                  <a:lnTo>
                    <a:pt x="473" y="717"/>
                  </a:lnTo>
                  <a:lnTo>
                    <a:pt x="462" y="728"/>
                  </a:lnTo>
                  <a:lnTo>
                    <a:pt x="450" y="742"/>
                  </a:lnTo>
                  <a:lnTo>
                    <a:pt x="436" y="770"/>
                  </a:lnTo>
                  <a:lnTo>
                    <a:pt x="428" y="801"/>
                  </a:lnTo>
                  <a:lnTo>
                    <a:pt x="422" y="832"/>
                  </a:lnTo>
                  <a:lnTo>
                    <a:pt x="428" y="866"/>
                  </a:lnTo>
                  <a:lnTo>
                    <a:pt x="436" y="894"/>
                  </a:lnTo>
                  <a:lnTo>
                    <a:pt x="450" y="925"/>
                  </a:lnTo>
                  <a:lnTo>
                    <a:pt x="462" y="936"/>
                  </a:lnTo>
                  <a:lnTo>
                    <a:pt x="473" y="950"/>
                  </a:lnTo>
                  <a:lnTo>
                    <a:pt x="616" y="1094"/>
                  </a:lnTo>
                  <a:lnTo>
                    <a:pt x="616" y="1094"/>
                  </a:lnTo>
                  <a:lnTo>
                    <a:pt x="636" y="1118"/>
                  </a:lnTo>
                  <a:lnTo>
                    <a:pt x="655" y="1149"/>
                  </a:lnTo>
                  <a:lnTo>
                    <a:pt x="667" y="1182"/>
                  </a:lnTo>
                  <a:lnTo>
                    <a:pt x="675" y="1219"/>
                  </a:lnTo>
                  <a:lnTo>
                    <a:pt x="678" y="1253"/>
                  </a:lnTo>
                  <a:lnTo>
                    <a:pt x="675" y="1290"/>
                  </a:lnTo>
                  <a:lnTo>
                    <a:pt x="670" y="1323"/>
                  </a:lnTo>
                  <a:lnTo>
                    <a:pt x="655" y="1357"/>
                  </a:lnTo>
                  <a:lnTo>
                    <a:pt x="585" y="1531"/>
                  </a:lnTo>
                  <a:lnTo>
                    <a:pt x="585" y="1531"/>
                  </a:lnTo>
                  <a:lnTo>
                    <a:pt x="571" y="1562"/>
                  </a:lnTo>
                  <a:lnTo>
                    <a:pt x="551" y="1593"/>
                  </a:lnTo>
                  <a:lnTo>
                    <a:pt x="526" y="1619"/>
                  </a:lnTo>
                  <a:lnTo>
                    <a:pt x="501" y="1641"/>
                  </a:lnTo>
                  <a:lnTo>
                    <a:pt x="470" y="1661"/>
                  </a:lnTo>
                  <a:lnTo>
                    <a:pt x="436" y="1675"/>
                  </a:lnTo>
                  <a:lnTo>
                    <a:pt x="403" y="1686"/>
                  </a:lnTo>
                  <a:lnTo>
                    <a:pt x="369" y="1689"/>
                  </a:lnTo>
                  <a:lnTo>
                    <a:pt x="166" y="1689"/>
                  </a:lnTo>
                  <a:lnTo>
                    <a:pt x="166" y="1689"/>
                  </a:lnTo>
                  <a:lnTo>
                    <a:pt x="149" y="1689"/>
                  </a:lnTo>
                  <a:lnTo>
                    <a:pt x="133" y="1692"/>
                  </a:lnTo>
                  <a:lnTo>
                    <a:pt x="102" y="1700"/>
                  </a:lnTo>
                  <a:lnTo>
                    <a:pt x="73" y="1717"/>
                  </a:lnTo>
                  <a:lnTo>
                    <a:pt x="48" y="1737"/>
                  </a:lnTo>
                  <a:lnTo>
                    <a:pt x="28" y="1762"/>
                  </a:lnTo>
                  <a:lnTo>
                    <a:pt x="14" y="1790"/>
                  </a:lnTo>
                  <a:lnTo>
                    <a:pt x="3" y="1821"/>
                  </a:lnTo>
                  <a:lnTo>
                    <a:pt x="0" y="1838"/>
                  </a:lnTo>
                  <a:lnTo>
                    <a:pt x="0" y="1855"/>
                  </a:lnTo>
                  <a:lnTo>
                    <a:pt x="0" y="2198"/>
                  </a:lnTo>
                  <a:lnTo>
                    <a:pt x="0" y="2198"/>
                  </a:lnTo>
                  <a:lnTo>
                    <a:pt x="0" y="2215"/>
                  </a:lnTo>
                  <a:lnTo>
                    <a:pt x="3" y="2232"/>
                  </a:lnTo>
                  <a:lnTo>
                    <a:pt x="14" y="2262"/>
                  </a:lnTo>
                  <a:lnTo>
                    <a:pt x="28" y="2291"/>
                  </a:lnTo>
                  <a:lnTo>
                    <a:pt x="48" y="2316"/>
                  </a:lnTo>
                  <a:lnTo>
                    <a:pt x="73" y="2335"/>
                  </a:lnTo>
                  <a:lnTo>
                    <a:pt x="102" y="2350"/>
                  </a:lnTo>
                  <a:lnTo>
                    <a:pt x="133" y="2361"/>
                  </a:lnTo>
                  <a:lnTo>
                    <a:pt x="149" y="2364"/>
                  </a:lnTo>
                  <a:lnTo>
                    <a:pt x="166" y="2364"/>
                  </a:lnTo>
                  <a:lnTo>
                    <a:pt x="369" y="2364"/>
                  </a:lnTo>
                  <a:lnTo>
                    <a:pt x="369" y="2364"/>
                  </a:lnTo>
                  <a:lnTo>
                    <a:pt x="403" y="2366"/>
                  </a:lnTo>
                  <a:lnTo>
                    <a:pt x="436" y="2375"/>
                  </a:lnTo>
                  <a:lnTo>
                    <a:pt x="470" y="2392"/>
                  </a:lnTo>
                  <a:lnTo>
                    <a:pt x="501" y="2408"/>
                  </a:lnTo>
                  <a:lnTo>
                    <a:pt x="526" y="2434"/>
                  </a:lnTo>
                  <a:lnTo>
                    <a:pt x="551" y="2459"/>
                  </a:lnTo>
                  <a:lnTo>
                    <a:pt x="571" y="2490"/>
                  </a:lnTo>
                  <a:lnTo>
                    <a:pt x="585" y="2521"/>
                  </a:lnTo>
                  <a:lnTo>
                    <a:pt x="655" y="2695"/>
                  </a:lnTo>
                  <a:lnTo>
                    <a:pt x="655" y="2695"/>
                  </a:lnTo>
                  <a:lnTo>
                    <a:pt x="670" y="2726"/>
                  </a:lnTo>
                  <a:lnTo>
                    <a:pt x="675" y="2763"/>
                  </a:lnTo>
                  <a:lnTo>
                    <a:pt x="678" y="2797"/>
                  </a:lnTo>
                  <a:lnTo>
                    <a:pt x="675" y="2833"/>
                  </a:lnTo>
                  <a:lnTo>
                    <a:pt x="667" y="2870"/>
                  </a:lnTo>
                  <a:lnTo>
                    <a:pt x="655" y="2901"/>
                  </a:lnTo>
                  <a:lnTo>
                    <a:pt x="636" y="2932"/>
                  </a:lnTo>
                  <a:lnTo>
                    <a:pt x="616" y="2960"/>
                  </a:lnTo>
                  <a:lnTo>
                    <a:pt x="473" y="3103"/>
                  </a:lnTo>
                  <a:lnTo>
                    <a:pt x="473" y="3103"/>
                  </a:lnTo>
                  <a:lnTo>
                    <a:pt x="462" y="3115"/>
                  </a:lnTo>
                  <a:lnTo>
                    <a:pt x="450" y="3129"/>
                  </a:lnTo>
                  <a:lnTo>
                    <a:pt x="436" y="3157"/>
                  </a:lnTo>
                  <a:lnTo>
                    <a:pt x="428" y="3188"/>
                  </a:lnTo>
                  <a:lnTo>
                    <a:pt x="422" y="3218"/>
                  </a:lnTo>
                  <a:lnTo>
                    <a:pt x="428" y="3252"/>
                  </a:lnTo>
                  <a:lnTo>
                    <a:pt x="436" y="3283"/>
                  </a:lnTo>
                  <a:lnTo>
                    <a:pt x="450" y="3311"/>
                  </a:lnTo>
                  <a:lnTo>
                    <a:pt x="462" y="3325"/>
                  </a:lnTo>
                  <a:lnTo>
                    <a:pt x="473" y="3336"/>
                  </a:lnTo>
                  <a:lnTo>
                    <a:pt x="715" y="3581"/>
                  </a:lnTo>
                  <a:lnTo>
                    <a:pt x="715" y="3581"/>
                  </a:lnTo>
                  <a:lnTo>
                    <a:pt x="729" y="3592"/>
                  </a:lnTo>
                  <a:lnTo>
                    <a:pt x="740" y="3601"/>
                  </a:lnTo>
                  <a:lnTo>
                    <a:pt x="771" y="3615"/>
                  </a:lnTo>
                  <a:lnTo>
                    <a:pt x="802" y="3626"/>
                  </a:lnTo>
                  <a:lnTo>
                    <a:pt x="833" y="3629"/>
                  </a:lnTo>
                  <a:lnTo>
                    <a:pt x="864" y="3626"/>
                  </a:lnTo>
                  <a:lnTo>
                    <a:pt x="894" y="3615"/>
                  </a:lnTo>
                  <a:lnTo>
                    <a:pt x="923" y="3601"/>
                  </a:lnTo>
                  <a:lnTo>
                    <a:pt x="937" y="3592"/>
                  </a:lnTo>
                  <a:lnTo>
                    <a:pt x="948" y="3581"/>
                  </a:lnTo>
                  <a:lnTo>
                    <a:pt x="1091" y="3438"/>
                  </a:lnTo>
                  <a:lnTo>
                    <a:pt x="1091" y="3438"/>
                  </a:lnTo>
                  <a:lnTo>
                    <a:pt x="1120" y="3415"/>
                  </a:lnTo>
                  <a:lnTo>
                    <a:pt x="1150" y="3398"/>
                  </a:lnTo>
                  <a:lnTo>
                    <a:pt x="1184" y="3384"/>
                  </a:lnTo>
                  <a:lnTo>
                    <a:pt x="1218" y="3376"/>
                  </a:lnTo>
                  <a:lnTo>
                    <a:pt x="1254" y="3373"/>
                  </a:lnTo>
                  <a:lnTo>
                    <a:pt x="1291" y="3376"/>
                  </a:lnTo>
                  <a:lnTo>
                    <a:pt x="1325" y="3384"/>
                  </a:lnTo>
                  <a:lnTo>
                    <a:pt x="1356" y="3396"/>
                  </a:lnTo>
                  <a:lnTo>
                    <a:pt x="1530" y="3469"/>
                  </a:lnTo>
                  <a:lnTo>
                    <a:pt x="1530" y="3469"/>
                  </a:lnTo>
                  <a:lnTo>
                    <a:pt x="1564" y="3480"/>
                  </a:lnTo>
                  <a:lnTo>
                    <a:pt x="1592" y="3500"/>
                  </a:lnTo>
                  <a:lnTo>
                    <a:pt x="1620" y="3525"/>
                  </a:lnTo>
                  <a:lnTo>
                    <a:pt x="1643" y="3553"/>
                  </a:lnTo>
                  <a:lnTo>
                    <a:pt x="1662" y="3581"/>
                  </a:lnTo>
                  <a:lnTo>
                    <a:pt x="1676" y="3615"/>
                  </a:lnTo>
                  <a:lnTo>
                    <a:pt x="1685" y="3649"/>
                  </a:lnTo>
                  <a:lnTo>
                    <a:pt x="1688" y="3682"/>
                  </a:lnTo>
                  <a:lnTo>
                    <a:pt x="1688" y="3888"/>
                  </a:lnTo>
                  <a:lnTo>
                    <a:pt x="1688" y="3888"/>
                  </a:lnTo>
                  <a:lnTo>
                    <a:pt x="1690" y="3902"/>
                  </a:lnTo>
                  <a:lnTo>
                    <a:pt x="1690" y="3919"/>
                  </a:lnTo>
                  <a:lnTo>
                    <a:pt x="1702" y="3949"/>
                  </a:lnTo>
                  <a:lnTo>
                    <a:pt x="1716" y="3978"/>
                  </a:lnTo>
                  <a:lnTo>
                    <a:pt x="1738" y="4003"/>
                  </a:lnTo>
                  <a:lnTo>
                    <a:pt x="1761" y="4023"/>
                  </a:lnTo>
                  <a:lnTo>
                    <a:pt x="1789" y="4040"/>
                  </a:lnTo>
                  <a:lnTo>
                    <a:pt x="1820" y="4048"/>
                  </a:lnTo>
                  <a:lnTo>
                    <a:pt x="1836" y="4051"/>
                  </a:lnTo>
                  <a:lnTo>
                    <a:pt x="1853" y="4051"/>
                  </a:lnTo>
                  <a:lnTo>
                    <a:pt x="2199" y="4051"/>
                  </a:lnTo>
                  <a:lnTo>
                    <a:pt x="2199" y="4051"/>
                  </a:lnTo>
                  <a:lnTo>
                    <a:pt x="2216" y="4051"/>
                  </a:lnTo>
                  <a:lnTo>
                    <a:pt x="2230" y="4048"/>
                  </a:lnTo>
                  <a:lnTo>
                    <a:pt x="2261" y="4040"/>
                  </a:lnTo>
                  <a:lnTo>
                    <a:pt x="2289" y="4023"/>
                  </a:lnTo>
                  <a:lnTo>
                    <a:pt x="2315" y="4003"/>
                  </a:lnTo>
                  <a:lnTo>
                    <a:pt x="2334" y="3978"/>
                  </a:lnTo>
                  <a:lnTo>
                    <a:pt x="2351" y="3949"/>
                  </a:lnTo>
                  <a:lnTo>
                    <a:pt x="2360" y="3919"/>
                  </a:lnTo>
                  <a:lnTo>
                    <a:pt x="2362" y="3902"/>
                  </a:lnTo>
                  <a:lnTo>
                    <a:pt x="2362" y="3888"/>
                  </a:lnTo>
                  <a:lnTo>
                    <a:pt x="2362" y="3682"/>
                  </a:lnTo>
                  <a:lnTo>
                    <a:pt x="2362" y="3682"/>
                  </a:lnTo>
                  <a:lnTo>
                    <a:pt x="2368" y="3649"/>
                  </a:lnTo>
                  <a:lnTo>
                    <a:pt x="2376" y="3615"/>
                  </a:lnTo>
                  <a:lnTo>
                    <a:pt x="2391" y="3581"/>
                  </a:lnTo>
                  <a:lnTo>
                    <a:pt x="2410" y="3553"/>
                  </a:lnTo>
                  <a:lnTo>
                    <a:pt x="2433" y="3525"/>
                  </a:lnTo>
                  <a:lnTo>
                    <a:pt x="2461" y="3500"/>
                  </a:lnTo>
                  <a:lnTo>
                    <a:pt x="2489" y="3480"/>
                  </a:lnTo>
                  <a:lnTo>
                    <a:pt x="2520" y="3469"/>
                  </a:lnTo>
                  <a:lnTo>
                    <a:pt x="2694" y="3396"/>
                  </a:lnTo>
                  <a:lnTo>
                    <a:pt x="2694" y="3396"/>
                  </a:lnTo>
                  <a:lnTo>
                    <a:pt x="2728" y="3384"/>
                  </a:lnTo>
                  <a:lnTo>
                    <a:pt x="2762" y="3376"/>
                  </a:lnTo>
                  <a:lnTo>
                    <a:pt x="2798" y="3373"/>
                  </a:lnTo>
                  <a:lnTo>
                    <a:pt x="2835" y="3376"/>
                  </a:lnTo>
                  <a:lnTo>
                    <a:pt x="2869" y="3384"/>
                  </a:lnTo>
                  <a:lnTo>
                    <a:pt x="2902" y="3398"/>
                  </a:lnTo>
                  <a:lnTo>
                    <a:pt x="2933" y="3415"/>
                  </a:lnTo>
                  <a:lnTo>
                    <a:pt x="2959" y="3438"/>
                  </a:lnTo>
                  <a:lnTo>
                    <a:pt x="3102" y="3581"/>
                  </a:lnTo>
                  <a:lnTo>
                    <a:pt x="3102" y="3581"/>
                  </a:lnTo>
                  <a:lnTo>
                    <a:pt x="3116" y="3592"/>
                  </a:lnTo>
                  <a:lnTo>
                    <a:pt x="3127" y="3601"/>
                  </a:lnTo>
                  <a:lnTo>
                    <a:pt x="3158" y="3615"/>
                  </a:lnTo>
                  <a:lnTo>
                    <a:pt x="3189" y="3626"/>
                  </a:lnTo>
                  <a:lnTo>
                    <a:pt x="3220" y="3629"/>
                  </a:lnTo>
                  <a:lnTo>
                    <a:pt x="3251" y="3626"/>
                  </a:lnTo>
                  <a:lnTo>
                    <a:pt x="3282" y="3615"/>
                  </a:lnTo>
                  <a:lnTo>
                    <a:pt x="3310" y="3601"/>
                  </a:lnTo>
                  <a:lnTo>
                    <a:pt x="3324" y="3592"/>
                  </a:lnTo>
                  <a:lnTo>
                    <a:pt x="3335" y="3581"/>
                  </a:lnTo>
                  <a:lnTo>
                    <a:pt x="3580" y="3336"/>
                  </a:lnTo>
                  <a:lnTo>
                    <a:pt x="3580" y="3336"/>
                  </a:lnTo>
                  <a:lnTo>
                    <a:pt x="3591" y="3325"/>
                  </a:lnTo>
                  <a:lnTo>
                    <a:pt x="3602" y="3311"/>
                  </a:lnTo>
                  <a:lnTo>
                    <a:pt x="3617" y="3283"/>
                  </a:lnTo>
                  <a:lnTo>
                    <a:pt x="3625" y="3252"/>
                  </a:lnTo>
                  <a:lnTo>
                    <a:pt x="3628" y="3218"/>
                  </a:lnTo>
                  <a:lnTo>
                    <a:pt x="3625" y="3188"/>
                  </a:lnTo>
                  <a:lnTo>
                    <a:pt x="3617" y="3157"/>
                  </a:lnTo>
                  <a:lnTo>
                    <a:pt x="3602" y="3129"/>
                  </a:lnTo>
                  <a:lnTo>
                    <a:pt x="3591" y="3115"/>
                  </a:lnTo>
                  <a:lnTo>
                    <a:pt x="3580" y="3103"/>
                  </a:lnTo>
                  <a:lnTo>
                    <a:pt x="3437" y="2960"/>
                  </a:lnTo>
                  <a:lnTo>
                    <a:pt x="3437" y="2960"/>
                  </a:lnTo>
                  <a:lnTo>
                    <a:pt x="3414" y="2932"/>
                  </a:lnTo>
                  <a:lnTo>
                    <a:pt x="3397" y="2901"/>
                  </a:lnTo>
                  <a:lnTo>
                    <a:pt x="3386" y="2870"/>
                  </a:lnTo>
                  <a:lnTo>
                    <a:pt x="3377" y="2833"/>
                  </a:lnTo>
                  <a:lnTo>
                    <a:pt x="3375" y="2797"/>
                  </a:lnTo>
                  <a:lnTo>
                    <a:pt x="3375" y="2763"/>
                  </a:lnTo>
                  <a:lnTo>
                    <a:pt x="3383" y="2726"/>
                  </a:lnTo>
                  <a:lnTo>
                    <a:pt x="3397" y="2695"/>
                  </a:lnTo>
                  <a:lnTo>
                    <a:pt x="3468" y="2521"/>
                  </a:lnTo>
                  <a:lnTo>
                    <a:pt x="3468" y="2521"/>
                  </a:lnTo>
                  <a:lnTo>
                    <a:pt x="3482" y="2490"/>
                  </a:lnTo>
                  <a:lnTo>
                    <a:pt x="3501" y="2459"/>
                  </a:lnTo>
                  <a:lnTo>
                    <a:pt x="3524" y="2434"/>
                  </a:lnTo>
                  <a:lnTo>
                    <a:pt x="3552" y="2408"/>
                  </a:lnTo>
                  <a:lnTo>
                    <a:pt x="3583" y="2392"/>
                  </a:lnTo>
                  <a:lnTo>
                    <a:pt x="3617" y="2375"/>
                  </a:lnTo>
                  <a:lnTo>
                    <a:pt x="3650" y="2366"/>
                  </a:lnTo>
                  <a:lnTo>
                    <a:pt x="3684" y="2364"/>
                  </a:lnTo>
                  <a:lnTo>
                    <a:pt x="3887" y="2364"/>
                  </a:lnTo>
                  <a:lnTo>
                    <a:pt x="3887" y="2364"/>
                  </a:lnTo>
                  <a:lnTo>
                    <a:pt x="3903" y="2364"/>
                  </a:lnTo>
                  <a:lnTo>
                    <a:pt x="3920" y="2361"/>
                  </a:lnTo>
                  <a:lnTo>
                    <a:pt x="3951" y="2350"/>
                  </a:lnTo>
                  <a:lnTo>
                    <a:pt x="3979" y="2335"/>
                  </a:lnTo>
                  <a:lnTo>
                    <a:pt x="4005" y="2316"/>
                  </a:lnTo>
                  <a:lnTo>
                    <a:pt x="4024" y="2291"/>
                  </a:lnTo>
                  <a:lnTo>
                    <a:pt x="4038" y="2262"/>
                  </a:lnTo>
                  <a:lnTo>
                    <a:pt x="4050" y="2232"/>
                  </a:lnTo>
                  <a:lnTo>
                    <a:pt x="4050" y="2215"/>
                  </a:lnTo>
                  <a:lnTo>
                    <a:pt x="4052" y="2198"/>
                  </a:lnTo>
                  <a:lnTo>
                    <a:pt x="4052" y="1855"/>
                  </a:lnTo>
                  <a:lnTo>
                    <a:pt x="4052" y="1855"/>
                  </a:lnTo>
                  <a:lnTo>
                    <a:pt x="4050" y="1838"/>
                  </a:lnTo>
                  <a:lnTo>
                    <a:pt x="4050" y="1821"/>
                  </a:lnTo>
                  <a:lnTo>
                    <a:pt x="4038" y="1790"/>
                  </a:lnTo>
                  <a:lnTo>
                    <a:pt x="4024" y="1762"/>
                  </a:lnTo>
                  <a:lnTo>
                    <a:pt x="4005" y="1737"/>
                  </a:lnTo>
                  <a:lnTo>
                    <a:pt x="3979" y="1717"/>
                  </a:lnTo>
                  <a:lnTo>
                    <a:pt x="3951" y="1700"/>
                  </a:lnTo>
                  <a:lnTo>
                    <a:pt x="3920" y="1692"/>
                  </a:lnTo>
                  <a:lnTo>
                    <a:pt x="3903" y="1689"/>
                  </a:lnTo>
                  <a:lnTo>
                    <a:pt x="3887" y="1689"/>
                  </a:lnTo>
                  <a:close/>
                  <a:moveTo>
                    <a:pt x="2025" y="3019"/>
                  </a:moveTo>
                  <a:lnTo>
                    <a:pt x="2025" y="3019"/>
                  </a:lnTo>
                  <a:lnTo>
                    <a:pt x="1974" y="3019"/>
                  </a:lnTo>
                  <a:lnTo>
                    <a:pt x="1924" y="3016"/>
                  </a:lnTo>
                  <a:lnTo>
                    <a:pt x="1873" y="3007"/>
                  </a:lnTo>
                  <a:lnTo>
                    <a:pt x="1825" y="2999"/>
                  </a:lnTo>
                  <a:lnTo>
                    <a:pt x="1777" y="2988"/>
                  </a:lnTo>
                  <a:lnTo>
                    <a:pt x="1730" y="2977"/>
                  </a:lnTo>
                  <a:lnTo>
                    <a:pt x="1685" y="2960"/>
                  </a:lnTo>
                  <a:lnTo>
                    <a:pt x="1640" y="2943"/>
                  </a:lnTo>
                  <a:lnTo>
                    <a:pt x="1595" y="2923"/>
                  </a:lnTo>
                  <a:lnTo>
                    <a:pt x="1552" y="2901"/>
                  </a:lnTo>
                  <a:lnTo>
                    <a:pt x="1510" y="2875"/>
                  </a:lnTo>
                  <a:lnTo>
                    <a:pt x="1471" y="2850"/>
                  </a:lnTo>
                  <a:lnTo>
                    <a:pt x="1432" y="2822"/>
                  </a:lnTo>
                  <a:lnTo>
                    <a:pt x="1392" y="2794"/>
                  </a:lnTo>
                  <a:lnTo>
                    <a:pt x="1359" y="2763"/>
                  </a:lnTo>
                  <a:lnTo>
                    <a:pt x="1322" y="2729"/>
                  </a:lnTo>
                  <a:lnTo>
                    <a:pt x="1291" y="2695"/>
                  </a:lnTo>
                  <a:lnTo>
                    <a:pt x="1257" y="2659"/>
                  </a:lnTo>
                  <a:lnTo>
                    <a:pt x="1229" y="2620"/>
                  </a:lnTo>
                  <a:lnTo>
                    <a:pt x="1201" y="2583"/>
                  </a:lnTo>
                  <a:lnTo>
                    <a:pt x="1176" y="2541"/>
                  </a:lnTo>
                  <a:lnTo>
                    <a:pt x="1150" y="2499"/>
                  </a:lnTo>
                  <a:lnTo>
                    <a:pt x="1131" y="2456"/>
                  </a:lnTo>
                  <a:lnTo>
                    <a:pt x="1111" y="2411"/>
                  </a:lnTo>
                  <a:lnTo>
                    <a:pt x="1091" y="2366"/>
                  </a:lnTo>
                  <a:lnTo>
                    <a:pt x="1077" y="2321"/>
                  </a:lnTo>
                  <a:lnTo>
                    <a:pt x="1063" y="2274"/>
                  </a:lnTo>
                  <a:lnTo>
                    <a:pt x="1052" y="2226"/>
                  </a:lnTo>
                  <a:lnTo>
                    <a:pt x="1044" y="2178"/>
                  </a:lnTo>
                  <a:lnTo>
                    <a:pt x="1038" y="2127"/>
                  </a:lnTo>
                  <a:lnTo>
                    <a:pt x="1033" y="2077"/>
                  </a:lnTo>
                  <a:lnTo>
                    <a:pt x="1033" y="2026"/>
                  </a:lnTo>
                  <a:lnTo>
                    <a:pt x="1033" y="2026"/>
                  </a:lnTo>
                  <a:lnTo>
                    <a:pt x="1033" y="1976"/>
                  </a:lnTo>
                  <a:lnTo>
                    <a:pt x="1038" y="1925"/>
                  </a:lnTo>
                  <a:lnTo>
                    <a:pt x="1044" y="1874"/>
                  </a:lnTo>
                  <a:lnTo>
                    <a:pt x="1052" y="1826"/>
                  </a:lnTo>
                  <a:lnTo>
                    <a:pt x="1063" y="1776"/>
                  </a:lnTo>
                  <a:lnTo>
                    <a:pt x="1077" y="1731"/>
                  </a:lnTo>
                  <a:lnTo>
                    <a:pt x="1091" y="1683"/>
                  </a:lnTo>
                  <a:lnTo>
                    <a:pt x="1111" y="1638"/>
                  </a:lnTo>
                  <a:lnTo>
                    <a:pt x="1131" y="1596"/>
                  </a:lnTo>
                  <a:lnTo>
                    <a:pt x="1150" y="1551"/>
                  </a:lnTo>
                  <a:lnTo>
                    <a:pt x="1176" y="1509"/>
                  </a:lnTo>
                  <a:lnTo>
                    <a:pt x="1201" y="1469"/>
                  </a:lnTo>
                  <a:lnTo>
                    <a:pt x="1229" y="1430"/>
                  </a:lnTo>
                  <a:lnTo>
                    <a:pt x="1257" y="1394"/>
                  </a:lnTo>
                  <a:lnTo>
                    <a:pt x="1291" y="1357"/>
                  </a:lnTo>
                  <a:lnTo>
                    <a:pt x="1322" y="1323"/>
                  </a:lnTo>
                  <a:lnTo>
                    <a:pt x="1359" y="1290"/>
                  </a:lnTo>
                  <a:lnTo>
                    <a:pt x="1392" y="1258"/>
                  </a:lnTo>
                  <a:lnTo>
                    <a:pt x="1432" y="1227"/>
                  </a:lnTo>
                  <a:lnTo>
                    <a:pt x="1471" y="1202"/>
                  </a:lnTo>
                  <a:lnTo>
                    <a:pt x="1510" y="1174"/>
                  </a:lnTo>
                  <a:lnTo>
                    <a:pt x="1552" y="1152"/>
                  </a:lnTo>
                  <a:lnTo>
                    <a:pt x="1595" y="1129"/>
                  </a:lnTo>
                  <a:lnTo>
                    <a:pt x="1640" y="1110"/>
                  </a:lnTo>
                  <a:lnTo>
                    <a:pt x="1685" y="1094"/>
                  </a:lnTo>
                  <a:lnTo>
                    <a:pt x="1730" y="1077"/>
                  </a:lnTo>
                  <a:lnTo>
                    <a:pt x="1777" y="1063"/>
                  </a:lnTo>
                  <a:lnTo>
                    <a:pt x="1825" y="1052"/>
                  </a:lnTo>
                  <a:lnTo>
                    <a:pt x="1873" y="1043"/>
                  </a:lnTo>
                  <a:lnTo>
                    <a:pt x="1924" y="1037"/>
                  </a:lnTo>
                  <a:lnTo>
                    <a:pt x="1974" y="1035"/>
                  </a:lnTo>
                  <a:lnTo>
                    <a:pt x="2025" y="1032"/>
                  </a:lnTo>
                  <a:lnTo>
                    <a:pt x="2025" y="1032"/>
                  </a:lnTo>
                  <a:lnTo>
                    <a:pt x="2078" y="1035"/>
                  </a:lnTo>
                  <a:lnTo>
                    <a:pt x="2129" y="1037"/>
                  </a:lnTo>
                  <a:lnTo>
                    <a:pt x="2177" y="1043"/>
                  </a:lnTo>
                  <a:lnTo>
                    <a:pt x="2228" y="1052"/>
                  </a:lnTo>
                  <a:lnTo>
                    <a:pt x="2275" y="1063"/>
                  </a:lnTo>
                  <a:lnTo>
                    <a:pt x="2320" y="1077"/>
                  </a:lnTo>
                  <a:lnTo>
                    <a:pt x="2368" y="1094"/>
                  </a:lnTo>
                  <a:lnTo>
                    <a:pt x="2413" y="1110"/>
                  </a:lnTo>
                  <a:lnTo>
                    <a:pt x="2458" y="1129"/>
                  </a:lnTo>
                  <a:lnTo>
                    <a:pt x="2500" y="1152"/>
                  </a:lnTo>
                  <a:lnTo>
                    <a:pt x="2542" y="1174"/>
                  </a:lnTo>
                  <a:lnTo>
                    <a:pt x="2582" y="1202"/>
                  </a:lnTo>
                  <a:lnTo>
                    <a:pt x="2621" y="1227"/>
                  </a:lnTo>
                  <a:lnTo>
                    <a:pt x="2658" y="1258"/>
                  </a:lnTo>
                  <a:lnTo>
                    <a:pt x="2694" y="1290"/>
                  </a:lnTo>
                  <a:lnTo>
                    <a:pt x="2728" y="1323"/>
                  </a:lnTo>
                  <a:lnTo>
                    <a:pt x="2762" y="1357"/>
                  </a:lnTo>
                  <a:lnTo>
                    <a:pt x="2793" y="1394"/>
                  </a:lnTo>
                  <a:lnTo>
                    <a:pt x="2824" y="1430"/>
                  </a:lnTo>
                  <a:lnTo>
                    <a:pt x="2852" y="1469"/>
                  </a:lnTo>
                  <a:lnTo>
                    <a:pt x="2877" y="1509"/>
                  </a:lnTo>
                  <a:lnTo>
                    <a:pt x="2900" y="1551"/>
                  </a:lnTo>
                  <a:lnTo>
                    <a:pt x="2922" y="1596"/>
                  </a:lnTo>
                  <a:lnTo>
                    <a:pt x="2942" y="1638"/>
                  </a:lnTo>
                  <a:lnTo>
                    <a:pt x="2961" y="1683"/>
                  </a:lnTo>
                  <a:lnTo>
                    <a:pt x="2975" y="1731"/>
                  </a:lnTo>
                  <a:lnTo>
                    <a:pt x="2989" y="1776"/>
                  </a:lnTo>
                  <a:lnTo>
                    <a:pt x="3001" y="1826"/>
                  </a:lnTo>
                  <a:lnTo>
                    <a:pt x="3009" y="1874"/>
                  </a:lnTo>
                  <a:lnTo>
                    <a:pt x="3015" y="1925"/>
                  </a:lnTo>
                  <a:lnTo>
                    <a:pt x="3020" y="1976"/>
                  </a:lnTo>
                  <a:lnTo>
                    <a:pt x="3020" y="2026"/>
                  </a:lnTo>
                  <a:lnTo>
                    <a:pt x="3020" y="2026"/>
                  </a:lnTo>
                  <a:lnTo>
                    <a:pt x="3020" y="2077"/>
                  </a:lnTo>
                  <a:lnTo>
                    <a:pt x="3015" y="2127"/>
                  </a:lnTo>
                  <a:lnTo>
                    <a:pt x="3009" y="2178"/>
                  </a:lnTo>
                  <a:lnTo>
                    <a:pt x="3001" y="2226"/>
                  </a:lnTo>
                  <a:lnTo>
                    <a:pt x="2989" y="2274"/>
                  </a:lnTo>
                  <a:lnTo>
                    <a:pt x="2975" y="2321"/>
                  </a:lnTo>
                  <a:lnTo>
                    <a:pt x="2961" y="2366"/>
                  </a:lnTo>
                  <a:lnTo>
                    <a:pt x="2942" y="2411"/>
                  </a:lnTo>
                  <a:lnTo>
                    <a:pt x="2922" y="2456"/>
                  </a:lnTo>
                  <a:lnTo>
                    <a:pt x="2900" y="2499"/>
                  </a:lnTo>
                  <a:lnTo>
                    <a:pt x="2877" y="2541"/>
                  </a:lnTo>
                  <a:lnTo>
                    <a:pt x="2852" y="2583"/>
                  </a:lnTo>
                  <a:lnTo>
                    <a:pt x="2824" y="2620"/>
                  </a:lnTo>
                  <a:lnTo>
                    <a:pt x="2793" y="2659"/>
                  </a:lnTo>
                  <a:lnTo>
                    <a:pt x="2762" y="2695"/>
                  </a:lnTo>
                  <a:lnTo>
                    <a:pt x="2728" y="2729"/>
                  </a:lnTo>
                  <a:lnTo>
                    <a:pt x="2694" y="2763"/>
                  </a:lnTo>
                  <a:lnTo>
                    <a:pt x="2658" y="2794"/>
                  </a:lnTo>
                  <a:lnTo>
                    <a:pt x="2621" y="2822"/>
                  </a:lnTo>
                  <a:lnTo>
                    <a:pt x="2582" y="2850"/>
                  </a:lnTo>
                  <a:lnTo>
                    <a:pt x="2542" y="2875"/>
                  </a:lnTo>
                  <a:lnTo>
                    <a:pt x="2500" y="2901"/>
                  </a:lnTo>
                  <a:lnTo>
                    <a:pt x="2458" y="2923"/>
                  </a:lnTo>
                  <a:lnTo>
                    <a:pt x="2413" y="2943"/>
                  </a:lnTo>
                  <a:lnTo>
                    <a:pt x="2368" y="2960"/>
                  </a:lnTo>
                  <a:lnTo>
                    <a:pt x="2320" y="2977"/>
                  </a:lnTo>
                  <a:lnTo>
                    <a:pt x="2275" y="2988"/>
                  </a:lnTo>
                  <a:lnTo>
                    <a:pt x="2228" y="2999"/>
                  </a:lnTo>
                  <a:lnTo>
                    <a:pt x="2177" y="3007"/>
                  </a:lnTo>
                  <a:lnTo>
                    <a:pt x="2129" y="3016"/>
                  </a:lnTo>
                  <a:lnTo>
                    <a:pt x="2078" y="3019"/>
                  </a:lnTo>
                  <a:lnTo>
                    <a:pt x="2025" y="3019"/>
                  </a:lnTo>
                  <a:close/>
                </a:path>
              </a:pathLst>
            </a:custGeom>
            <a:solidFill>
              <a:schemeClr val="bg1">
                <a:lumMod val="85000"/>
              </a:schemeClr>
            </a:solidFill>
            <a:ln>
              <a:noFill/>
            </a:ln>
            <a:effectLst/>
          </p:spPr>
          <p:txBody>
            <a:bodyPr wrap="none" anchor="ctr"/>
            <a:lstStyle/>
            <a:p>
              <a:endParaRPr lang="en-US"/>
            </a:p>
          </p:txBody>
        </p:sp>
        <p:sp>
          <p:nvSpPr>
            <p:cNvPr id="39" name="Oval 23">
              <a:extLst>
                <a:ext uri="{FF2B5EF4-FFF2-40B4-BE49-F238E27FC236}">
                  <a16:creationId xmlns:a16="http://schemas.microsoft.com/office/drawing/2014/main" id="{DCB14868-0BDB-4790-B398-38FF687831B0}"/>
                </a:ext>
              </a:extLst>
            </p:cNvPr>
            <p:cNvSpPr/>
            <p:nvPr/>
          </p:nvSpPr>
          <p:spPr>
            <a:xfrm>
              <a:off x="2942248" y="4120023"/>
              <a:ext cx="621041" cy="62104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Nhóm 12">
            <a:extLst>
              <a:ext uri="{FF2B5EF4-FFF2-40B4-BE49-F238E27FC236}">
                <a16:creationId xmlns:a16="http://schemas.microsoft.com/office/drawing/2014/main" id="{CC88BD99-46D7-4C69-BB2B-C276DDC632F3}"/>
              </a:ext>
            </a:extLst>
          </p:cNvPr>
          <p:cNvGrpSpPr/>
          <p:nvPr/>
        </p:nvGrpSpPr>
        <p:grpSpPr>
          <a:xfrm>
            <a:off x="2656663" y="5076853"/>
            <a:ext cx="1406207" cy="1406208"/>
            <a:chOff x="2656663" y="5076853"/>
            <a:chExt cx="1406207" cy="1406208"/>
          </a:xfrm>
        </p:grpSpPr>
        <p:sp>
          <p:nvSpPr>
            <p:cNvPr id="49" name="Freeform 4">
              <a:extLst>
                <a:ext uri="{FF2B5EF4-FFF2-40B4-BE49-F238E27FC236}">
                  <a16:creationId xmlns:a16="http://schemas.microsoft.com/office/drawing/2014/main" id="{B5D105AE-E541-4B9E-B691-460B20635197}"/>
                </a:ext>
              </a:extLst>
            </p:cNvPr>
            <p:cNvSpPr>
              <a:spLocks noChangeArrowheads="1"/>
            </p:cNvSpPr>
            <p:nvPr/>
          </p:nvSpPr>
          <p:spPr bwMode="auto">
            <a:xfrm rot="480000">
              <a:off x="2656663" y="5076853"/>
              <a:ext cx="1406207" cy="1406208"/>
            </a:xfrm>
            <a:custGeom>
              <a:avLst/>
              <a:gdLst>
                <a:gd name="T0" fmla="*/ 4521 w 5199"/>
                <a:gd name="T1" fmla="*/ 2075 h 5200"/>
                <a:gd name="T2" fmla="*/ 4335 w 5199"/>
                <a:gd name="T3" fmla="*/ 1676 h 5200"/>
                <a:gd name="T4" fmla="*/ 4408 w 5199"/>
                <a:gd name="T5" fmla="*/ 1401 h 5200"/>
                <a:gd name="T6" fmla="*/ 4656 w 5199"/>
                <a:gd name="T7" fmla="*/ 1046 h 5200"/>
                <a:gd name="T8" fmla="*/ 4248 w 5199"/>
                <a:gd name="T9" fmla="*/ 577 h 5200"/>
                <a:gd name="T10" fmla="*/ 4031 w 5199"/>
                <a:gd name="T11" fmla="*/ 568 h 5200"/>
                <a:gd name="T12" fmla="*/ 3680 w 5199"/>
                <a:gd name="T13" fmla="*/ 855 h 5200"/>
                <a:gd name="T14" fmla="*/ 3213 w 5199"/>
                <a:gd name="T15" fmla="*/ 742 h 5200"/>
                <a:gd name="T16" fmla="*/ 3037 w 5199"/>
                <a:gd name="T17" fmla="*/ 518 h 5200"/>
                <a:gd name="T18" fmla="*/ 2986 w 5199"/>
                <a:gd name="T19" fmla="*/ 76 h 5200"/>
                <a:gd name="T20" fmla="*/ 2379 w 5199"/>
                <a:gd name="T21" fmla="*/ 0 h 5200"/>
                <a:gd name="T22" fmla="*/ 2193 w 5199"/>
                <a:gd name="T23" fmla="*/ 112 h 5200"/>
                <a:gd name="T24" fmla="*/ 2151 w 5199"/>
                <a:gd name="T25" fmla="*/ 560 h 5200"/>
                <a:gd name="T26" fmla="*/ 1741 w 5199"/>
                <a:gd name="T27" fmla="*/ 841 h 5200"/>
                <a:gd name="T28" fmla="*/ 1476 w 5199"/>
                <a:gd name="T29" fmla="*/ 841 h 5200"/>
                <a:gd name="T30" fmla="*/ 1130 w 5199"/>
                <a:gd name="T31" fmla="*/ 551 h 5200"/>
                <a:gd name="T32" fmla="*/ 920 w 5199"/>
                <a:gd name="T33" fmla="*/ 605 h 5200"/>
                <a:gd name="T34" fmla="*/ 546 w 5199"/>
                <a:gd name="T35" fmla="*/ 1088 h 5200"/>
                <a:gd name="T36" fmla="*/ 818 w 5199"/>
                <a:gd name="T37" fmla="*/ 1437 h 5200"/>
                <a:gd name="T38" fmla="*/ 852 w 5199"/>
                <a:gd name="T39" fmla="*/ 1721 h 5200"/>
                <a:gd name="T40" fmla="*/ 602 w 5199"/>
                <a:gd name="T41" fmla="*/ 2132 h 5200"/>
                <a:gd name="T42" fmla="*/ 149 w 5199"/>
                <a:gd name="T43" fmla="*/ 2176 h 5200"/>
                <a:gd name="T44" fmla="*/ 6 w 5199"/>
                <a:gd name="T45" fmla="*/ 2337 h 5200"/>
                <a:gd name="T46" fmla="*/ 51 w 5199"/>
                <a:gd name="T47" fmla="*/ 2956 h 5200"/>
                <a:gd name="T48" fmla="*/ 472 w 5199"/>
                <a:gd name="T49" fmla="*/ 3031 h 5200"/>
                <a:gd name="T50" fmla="*/ 723 w 5199"/>
                <a:gd name="T51" fmla="*/ 3175 h 5200"/>
                <a:gd name="T52" fmla="*/ 872 w 5199"/>
                <a:gd name="T53" fmla="*/ 3588 h 5200"/>
                <a:gd name="T54" fmla="*/ 591 w 5199"/>
                <a:gd name="T55" fmla="*/ 3996 h 5200"/>
                <a:gd name="T56" fmla="*/ 560 w 5199"/>
                <a:gd name="T57" fmla="*/ 4210 h 5200"/>
                <a:gd name="T58" fmla="*/ 1009 w 5199"/>
                <a:gd name="T59" fmla="*/ 4645 h 5200"/>
                <a:gd name="T60" fmla="*/ 1218 w 5199"/>
                <a:gd name="T61" fmla="*/ 4592 h 5200"/>
                <a:gd name="T62" fmla="*/ 1634 w 5199"/>
                <a:gd name="T63" fmla="*/ 4328 h 5200"/>
                <a:gd name="T64" fmla="*/ 2044 w 5199"/>
                <a:gd name="T65" fmla="*/ 4491 h 5200"/>
                <a:gd name="T66" fmla="*/ 2168 w 5199"/>
                <a:gd name="T67" fmla="*/ 4986 h 5200"/>
                <a:gd name="T68" fmla="*/ 2261 w 5199"/>
                <a:gd name="T69" fmla="*/ 5163 h 5200"/>
                <a:gd name="T70" fmla="*/ 2885 w 5199"/>
                <a:gd name="T71" fmla="*/ 5188 h 5200"/>
                <a:gd name="T72" fmla="*/ 3029 w 5199"/>
                <a:gd name="T73" fmla="*/ 5028 h 5200"/>
                <a:gd name="T74" fmla="*/ 3093 w 5199"/>
                <a:gd name="T75" fmla="*/ 4558 h 5200"/>
                <a:gd name="T76" fmla="*/ 3500 w 5199"/>
                <a:gd name="T77" fmla="*/ 4342 h 5200"/>
                <a:gd name="T78" fmla="*/ 3781 w 5199"/>
                <a:gd name="T79" fmla="*/ 4395 h 5200"/>
                <a:gd name="T80" fmla="*/ 4130 w 5199"/>
                <a:gd name="T81" fmla="*/ 4654 h 5200"/>
                <a:gd name="T82" fmla="*/ 4608 w 5199"/>
                <a:gd name="T83" fmla="*/ 4266 h 5200"/>
                <a:gd name="T84" fmla="*/ 4639 w 5199"/>
                <a:gd name="T85" fmla="*/ 4052 h 5200"/>
                <a:gd name="T86" fmla="*/ 4349 w 5199"/>
                <a:gd name="T87" fmla="*/ 3703 h 5200"/>
                <a:gd name="T88" fmla="*/ 4450 w 5199"/>
                <a:gd name="T89" fmla="*/ 3234 h 5200"/>
                <a:gd name="T90" fmla="*/ 4661 w 5199"/>
                <a:gd name="T91" fmla="*/ 3043 h 5200"/>
                <a:gd name="T92" fmla="*/ 5106 w 5199"/>
                <a:gd name="T93" fmla="*/ 2995 h 5200"/>
                <a:gd name="T94" fmla="*/ 5198 w 5199"/>
                <a:gd name="T95" fmla="*/ 2379 h 5200"/>
                <a:gd name="T96" fmla="*/ 5106 w 5199"/>
                <a:gd name="T97" fmla="*/ 2202 h 5200"/>
                <a:gd name="T98" fmla="*/ 2407 w 5199"/>
                <a:gd name="T99" fmla="*/ 3861 h 5200"/>
                <a:gd name="T100" fmla="*/ 1789 w 5199"/>
                <a:gd name="T101" fmla="*/ 3583 h 5200"/>
                <a:gd name="T102" fmla="*/ 1403 w 5199"/>
                <a:gd name="T103" fmla="*/ 3037 h 5200"/>
                <a:gd name="T104" fmla="*/ 1338 w 5199"/>
                <a:gd name="T105" fmla="*/ 2404 h 5200"/>
                <a:gd name="T106" fmla="*/ 1617 w 5199"/>
                <a:gd name="T107" fmla="*/ 1789 h 5200"/>
                <a:gd name="T108" fmla="*/ 2162 w 5199"/>
                <a:gd name="T109" fmla="*/ 1401 h 5200"/>
                <a:gd name="T110" fmla="*/ 2795 w 5199"/>
                <a:gd name="T111" fmla="*/ 1338 h 5200"/>
                <a:gd name="T112" fmla="*/ 3410 w 5199"/>
                <a:gd name="T113" fmla="*/ 1614 h 5200"/>
                <a:gd name="T114" fmla="*/ 3798 w 5199"/>
                <a:gd name="T115" fmla="*/ 2160 h 5200"/>
                <a:gd name="T116" fmla="*/ 3860 w 5199"/>
                <a:gd name="T117" fmla="*/ 2792 h 5200"/>
                <a:gd name="T118" fmla="*/ 3584 w 5199"/>
                <a:gd name="T119" fmla="*/ 3411 h 5200"/>
                <a:gd name="T120" fmla="*/ 3040 w 5199"/>
                <a:gd name="T121" fmla="*/ 3796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99" h="5200">
                  <a:moveTo>
                    <a:pt x="4987" y="2165"/>
                  </a:moveTo>
                  <a:lnTo>
                    <a:pt x="4726" y="2165"/>
                  </a:lnTo>
                  <a:lnTo>
                    <a:pt x="4726" y="2165"/>
                  </a:lnTo>
                  <a:lnTo>
                    <a:pt x="4703" y="2165"/>
                  </a:lnTo>
                  <a:lnTo>
                    <a:pt x="4681" y="2162"/>
                  </a:lnTo>
                  <a:lnTo>
                    <a:pt x="4661" y="2157"/>
                  </a:lnTo>
                  <a:lnTo>
                    <a:pt x="4639" y="2151"/>
                  </a:lnTo>
                  <a:lnTo>
                    <a:pt x="4616" y="2143"/>
                  </a:lnTo>
                  <a:lnTo>
                    <a:pt x="4597" y="2132"/>
                  </a:lnTo>
                  <a:lnTo>
                    <a:pt x="4557" y="2106"/>
                  </a:lnTo>
                  <a:lnTo>
                    <a:pt x="4521" y="2075"/>
                  </a:lnTo>
                  <a:lnTo>
                    <a:pt x="4507" y="2061"/>
                  </a:lnTo>
                  <a:lnTo>
                    <a:pt x="4493" y="2042"/>
                  </a:lnTo>
                  <a:lnTo>
                    <a:pt x="4478" y="2025"/>
                  </a:lnTo>
                  <a:lnTo>
                    <a:pt x="4467" y="2005"/>
                  </a:lnTo>
                  <a:lnTo>
                    <a:pt x="4456" y="1985"/>
                  </a:lnTo>
                  <a:lnTo>
                    <a:pt x="4450" y="1963"/>
                  </a:lnTo>
                  <a:lnTo>
                    <a:pt x="4358" y="1741"/>
                  </a:lnTo>
                  <a:lnTo>
                    <a:pt x="4358" y="1741"/>
                  </a:lnTo>
                  <a:lnTo>
                    <a:pt x="4349" y="1721"/>
                  </a:lnTo>
                  <a:lnTo>
                    <a:pt x="4341" y="1699"/>
                  </a:lnTo>
                  <a:lnTo>
                    <a:pt x="4335" y="1676"/>
                  </a:lnTo>
                  <a:lnTo>
                    <a:pt x="4332" y="1656"/>
                  </a:lnTo>
                  <a:lnTo>
                    <a:pt x="4329" y="1631"/>
                  </a:lnTo>
                  <a:lnTo>
                    <a:pt x="4329" y="1608"/>
                  </a:lnTo>
                  <a:lnTo>
                    <a:pt x="4332" y="1563"/>
                  </a:lnTo>
                  <a:lnTo>
                    <a:pt x="4343" y="1519"/>
                  </a:lnTo>
                  <a:lnTo>
                    <a:pt x="4349" y="1496"/>
                  </a:lnTo>
                  <a:lnTo>
                    <a:pt x="4358" y="1474"/>
                  </a:lnTo>
                  <a:lnTo>
                    <a:pt x="4369" y="1454"/>
                  </a:lnTo>
                  <a:lnTo>
                    <a:pt x="4380" y="1437"/>
                  </a:lnTo>
                  <a:lnTo>
                    <a:pt x="4394" y="1417"/>
                  </a:lnTo>
                  <a:lnTo>
                    <a:pt x="4408" y="1401"/>
                  </a:lnTo>
                  <a:lnTo>
                    <a:pt x="4594" y="1218"/>
                  </a:lnTo>
                  <a:lnTo>
                    <a:pt x="4594" y="1218"/>
                  </a:lnTo>
                  <a:lnTo>
                    <a:pt x="4608" y="1201"/>
                  </a:lnTo>
                  <a:lnTo>
                    <a:pt x="4622" y="1184"/>
                  </a:lnTo>
                  <a:lnTo>
                    <a:pt x="4630" y="1167"/>
                  </a:lnTo>
                  <a:lnTo>
                    <a:pt x="4639" y="1147"/>
                  </a:lnTo>
                  <a:lnTo>
                    <a:pt x="4647" y="1128"/>
                  </a:lnTo>
                  <a:lnTo>
                    <a:pt x="4653" y="1108"/>
                  </a:lnTo>
                  <a:lnTo>
                    <a:pt x="4656" y="1088"/>
                  </a:lnTo>
                  <a:lnTo>
                    <a:pt x="4656" y="1069"/>
                  </a:lnTo>
                  <a:lnTo>
                    <a:pt x="4656" y="1046"/>
                  </a:lnTo>
                  <a:lnTo>
                    <a:pt x="4653" y="1026"/>
                  </a:lnTo>
                  <a:lnTo>
                    <a:pt x="4647" y="1007"/>
                  </a:lnTo>
                  <a:lnTo>
                    <a:pt x="4639" y="987"/>
                  </a:lnTo>
                  <a:lnTo>
                    <a:pt x="4630" y="967"/>
                  </a:lnTo>
                  <a:lnTo>
                    <a:pt x="4622" y="950"/>
                  </a:lnTo>
                  <a:lnTo>
                    <a:pt x="4608" y="934"/>
                  </a:lnTo>
                  <a:lnTo>
                    <a:pt x="4594" y="917"/>
                  </a:lnTo>
                  <a:lnTo>
                    <a:pt x="4282" y="605"/>
                  </a:lnTo>
                  <a:lnTo>
                    <a:pt x="4282" y="605"/>
                  </a:lnTo>
                  <a:lnTo>
                    <a:pt x="4265" y="591"/>
                  </a:lnTo>
                  <a:lnTo>
                    <a:pt x="4248" y="577"/>
                  </a:lnTo>
                  <a:lnTo>
                    <a:pt x="4231" y="568"/>
                  </a:lnTo>
                  <a:lnTo>
                    <a:pt x="4211" y="560"/>
                  </a:lnTo>
                  <a:lnTo>
                    <a:pt x="4192" y="551"/>
                  </a:lnTo>
                  <a:lnTo>
                    <a:pt x="4172" y="546"/>
                  </a:lnTo>
                  <a:lnTo>
                    <a:pt x="4152" y="543"/>
                  </a:lnTo>
                  <a:lnTo>
                    <a:pt x="4130" y="543"/>
                  </a:lnTo>
                  <a:lnTo>
                    <a:pt x="4110" y="543"/>
                  </a:lnTo>
                  <a:lnTo>
                    <a:pt x="4090" y="546"/>
                  </a:lnTo>
                  <a:lnTo>
                    <a:pt x="4071" y="551"/>
                  </a:lnTo>
                  <a:lnTo>
                    <a:pt x="4051" y="560"/>
                  </a:lnTo>
                  <a:lnTo>
                    <a:pt x="4031" y="568"/>
                  </a:lnTo>
                  <a:lnTo>
                    <a:pt x="4015" y="577"/>
                  </a:lnTo>
                  <a:lnTo>
                    <a:pt x="3998" y="591"/>
                  </a:lnTo>
                  <a:lnTo>
                    <a:pt x="3981" y="605"/>
                  </a:lnTo>
                  <a:lnTo>
                    <a:pt x="3798" y="790"/>
                  </a:lnTo>
                  <a:lnTo>
                    <a:pt x="3798" y="790"/>
                  </a:lnTo>
                  <a:lnTo>
                    <a:pt x="3781" y="804"/>
                  </a:lnTo>
                  <a:lnTo>
                    <a:pt x="3761" y="818"/>
                  </a:lnTo>
                  <a:lnTo>
                    <a:pt x="3744" y="830"/>
                  </a:lnTo>
                  <a:lnTo>
                    <a:pt x="3725" y="841"/>
                  </a:lnTo>
                  <a:lnTo>
                    <a:pt x="3702" y="849"/>
                  </a:lnTo>
                  <a:lnTo>
                    <a:pt x="3680" y="855"/>
                  </a:lnTo>
                  <a:lnTo>
                    <a:pt x="3635" y="866"/>
                  </a:lnTo>
                  <a:lnTo>
                    <a:pt x="3590" y="869"/>
                  </a:lnTo>
                  <a:lnTo>
                    <a:pt x="3567" y="869"/>
                  </a:lnTo>
                  <a:lnTo>
                    <a:pt x="3542" y="866"/>
                  </a:lnTo>
                  <a:lnTo>
                    <a:pt x="3522" y="863"/>
                  </a:lnTo>
                  <a:lnTo>
                    <a:pt x="3500" y="858"/>
                  </a:lnTo>
                  <a:lnTo>
                    <a:pt x="3477" y="849"/>
                  </a:lnTo>
                  <a:lnTo>
                    <a:pt x="3458" y="841"/>
                  </a:lnTo>
                  <a:lnTo>
                    <a:pt x="3236" y="748"/>
                  </a:lnTo>
                  <a:lnTo>
                    <a:pt x="3236" y="748"/>
                  </a:lnTo>
                  <a:lnTo>
                    <a:pt x="3213" y="742"/>
                  </a:lnTo>
                  <a:lnTo>
                    <a:pt x="3193" y="731"/>
                  </a:lnTo>
                  <a:lnTo>
                    <a:pt x="3174" y="720"/>
                  </a:lnTo>
                  <a:lnTo>
                    <a:pt x="3157" y="709"/>
                  </a:lnTo>
                  <a:lnTo>
                    <a:pt x="3137" y="692"/>
                  </a:lnTo>
                  <a:lnTo>
                    <a:pt x="3123" y="678"/>
                  </a:lnTo>
                  <a:lnTo>
                    <a:pt x="3093" y="641"/>
                  </a:lnTo>
                  <a:lnTo>
                    <a:pt x="3068" y="602"/>
                  </a:lnTo>
                  <a:lnTo>
                    <a:pt x="3059" y="582"/>
                  </a:lnTo>
                  <a:lnTo>
                    <a:pt x="3048" y="560"/>
                  </a:lnTo>
                  <a:lnTo>
                    <a:pt x="3043" y="537"/>
                  </a:lnTo>
                  <a:lnTo>
                    <a:pt x="3037" y="518"/>
                  </a:lnTo>
                  <a:lnTo>
                    <a:pt x="3034" y="495"/>
                  </a:lnTo>
                  <a:lnTo>
                    <a:pt x="3034" y="472"/>
                  </a:lnTo>
                  <a:lnTo>
                    <a:pt x="3034" y="211"/>
                  </a:lnTo>
                  <a:lnTo>
                    <a:pt x="3034" y="211"/>
                  </a:lnTo>
                  <a:lnTo>
                    <a:pt x="3031" y="191"/>
                  </a:lnTo>
                  <a:lnTo>
                    <a:pt x="3029" y="169"/>
                  </a:lnTo>
                  <a:lnTo>
                    <a:pt x="3023" y="149"/>
                  </a:lnTo>
                  <a:lnTo>
                    <a:pt x="3017" y="129"/>
                  </a:lnTo>
                  <a:lnTo>
                    <a:pt x="3009" y="112"/>
                  </a:lnTo>
                  <a:lnTo>
                    <a:pt x="2998" y="93"/>
                  </a:lnTo>
                  <a:lnTo>
                    <a:pt x="2986" y="76"/>
                  </a:lnTo>
                  <a:lnTo>
                    <a:pt x="2972" y="62"/>
                  </a:lnTo>
                  <a:lnTo>
                    <a:pt x="2955" y="48"/>
                  </a:lnTo>
                  <a:lnTo>
                    <a:pt x="2938" y="37"/>
                  </a:lnTo>
                  <a:lnTo>
                    <a:pt x="2922" y="25"/>
                  </a:lnTo>
                  <a:lnTo>
                    <a:pt x="2905" y="17"/>
                  </a:lnTo>
                  <a:lnTo>
                    <a:pt x="2885" y="8"/>
                  </a:lnTo>
                  <a:lnTo>
                    <a:pt x="2862" y="3"/>
                  </a:lnTo>
                  <a:lnTo>
                    <a:pt x="2843" y="0"/>
                  </a:lnTo>
                  <a:lnTo>
                    <a:pt x="2820" y="0"/>
                  </a:lnTo>
                  <a:lnTo>
                    <a:pt x="2379" y="0"/>
                  </a:lnTo>
                  <a:lnTo>
                    <a:pt x="2379" y="0"/>
                  </a:lnTo>
                  <a:lnTo>
                    <a:pt x="2356" y="0"/>
                  </a:lnTo>
                  <a:lnTo>
                    <a:pt x="2337" y="3"/>
                  </a:lnTo>
                  <a:lnTo>
                    <a:pt x="2317" y="8"/>
                  </a:lnTo>
                  <a:lnTo>
                    <a:pt x="2297" y="17"/>
                  </a:lnTo>
                  <a:lnTo>
                    <a:pt x="2278" y="25"/>
                  </a:lnTo>
                  <a:lnTo>
                    <a:pt x="2261" y="37"/>
                  </a:lnTo>
                  <a:lnTo>
                    <a:pt x="2244" y="48"/>
                  </a:lnTo>
                  <a:lnTo>
                    <a:pt x="2230" y="62"/>
                  </a:lnTo>
                  <a:lnTo>
                    <a:pt x="2216" y="76"/>
                  </a:lnTo>
                  <a:lnTo>
                    <a:pt x="2205" y="93"/>
                  </a:lnTo>
                  <a:lnTo>
                    <a:pt x="2193" y="112"/>
                  </a:lnTo>
                  <a:lnTo>
                    <a:pt x="2185" y="129"/>
                  </a:lnTo>
                  <a:lnTo>
                    <a:pt x="2176" y="149"/>
                  </a:lnTo>
                  <a:lnTo>
                    <a:pt x="2171" y="169"/>
                  </a:lnTo>
                  <a:lnTo>
                    <a:pt x="2168" y="191"/>
                  </a:lnTo>
                  <a:lnTo>
                    <a:pt x="2168" y="211"/>
                  </a:lnTo>
                  <a:lnTo>
                    <a:pt x="2168" y="472"/>
                  </a:lnTo>
                  <a:lnTo>
                    <a:pt x="2168" y="472"/>
                  </a:lnTo>
                  <a:lnTo>
                    <a:pt x="2165" y="495"/>
                  </a:lnTo>
                  <a:lnTo>
                    <a:pt x="2162" y="518"/>
                  </a:lnTo>
                  <a:lnTo>
                    <a:pt x="2157" y="537"/>
                  </a:lnTo>
                  <a:lnTo>
                    <a:pt x="2151" y="560"/>
                  </a:lnTo>
                  <a:lnTo>
                    <a:pt x="2143" y="582"/>
                  </a:lnTo>
                  <a:lnTo>
                    <a:pt x="2132" y="602"/>
                  </a:lnTo>
                  <a:lnTo>
                    <a:pt x="2109" y="641"/>
                  </a:lnTo>
                  <a:lnTo>
                    <a:pt x="2078" y="678"/>
                  </a:lnTo>
                  <a:lnTo>
                    <a:pt x="2061" y="692"/>
                  </a:lnTo>
                  <a:lnTo>
                    <a:pt x="2044" y="709"/>
                  </a:lnTo>
                  <a:lnTo>
                    <a:pt x="2025" y="720"/>
                  </a:lnTo>
                  <a:lnTo>
                    <a:pt x="2005" y="731"/>
                  </a:lnTo>
                  <a:lnTo>
                    <a:pt x="1985" y="742"/>
                  </a:lnTo>
                  <a:lnTo>
                    <a:pt x="1965" y="748"/>
                  </a:lnTo>
                  <a:lnTo>
                    <a:pt x="1741" y="841"/>
                  </a:lnTo>
                  <a:lnTo>
                    <a:pt x="1741" y="841"/>
                  </a:lnTo>
                  <a:lnTo>
                    <a:pt x="1721" y="849"/>
                  </a:lnTo>
                  <a:lnTo>
                    <a:pt x="1701" y="858"/>
                  </a:lnTo>
                  <a:lnTo>
                    <a:pt x="1679" y="863"/>
                  </a:lnTo>
                  <a:lnTo>
                    <a:pt x="1656" y="866"/>
                  </a:lnTo>
                  <a:lnTo>
                    <a:pt x="1634" y="869"/>
                  </a:lnTo>
                  <a:lnTo>
                    <a:pt x="1611" y="869"/>
                  </a:lnTo>
                  <a:lnTo>
                    <a:pt x="1563" y="866"/>
                  </a:lnTo>
                  <a:lnTo>
                    <a:pt x="1519" y="855"/>
                  </a:lnTo>
                  <a:lnTo>
                    <a:pt x="1496" y="849"/>
                  </a:lnTo>
                  <a:lnTo>
                    <a:pt x="1476" y="841"/>
                  </a:lnTo>
                  <a:lnTo>
                    <a:pt x="1457" y="830"/>
                  </a:lnTo>
                  <a:lnTo>
                    <a:pt x="1437" y="818"/>
                  </a:lnTo>
                  <a:lnTo>
                    <a:pt x="1420" y="804"/>
                  </a:lnTo>
                  <a:lnTo>
                    <a:pt x="1403" y="790"/>
                  </a:lnTo>
                  <a:lnTo>
                    <a:pt x="1218" y="605"/>
                  </a:lnTo>
                  <a:lnTo>
                    <a:pt x="1218" y="605"/>
                  </a:lnTo>
                  <a:lnTo>
                    <a:pt x="1204" y="591"/>
                  </a:lnTo>
                  <a:lnTo>
                    <a:pt x="1187" y="577"/>
                  </a:lnTo>
                  <a:lnTo>
                    <a:pt x="1167" y="568"/>
                  </a:lnTo>
                  <a:lnTo>
                    <a:pt x="1150" y="560"/>
                  </a:lnTo>
                  <a:lnTo>
                    <a:pt x="1130" y="551"/>
                  </a:lnTo>
                  <a:lnTo>
                    <a:pt x="1111" y="546"/>
                  </a:lnTo>
                  <a:lnTo>
                    <a:pt x="1088" y="543"/>
                  </a:lnTo>
                  <a:lnTo>
                    <a:pt x="1068" y="543"/>
                  </a:lnTo>
                  <a:lnTo>
                    <a:pt x="1049" y="543"/>
                  </a:lnTo>
                  <a:lnTo>
                    <a:pt x="1029" y="546"/>
                  </a:lnTo>
                  <a:lnTo>
                    <a:pt x="1009" y="551"/>
                  </a:lnTo>
                  <a:lnTo>
                    <a:pt x="990" y="560"/>
                  </a:lnTo>
                  <a:lnTo>
                    <a:pt x="970" y="568"/>
                  </a:lnTo>
                  <a:lnTo>
                    <a:pt x="953" y="577"/>
                  </a:lnTo>
                  <a:lnTo>
                    <a:pt x="934" y="591"/>
                  </a:lnTo>
                  <a:lnTo>
                    <a:pt x="920" y="605"/>
                  </a:lnTo>
                  <a:lnTo>
                    <a:pt x="607" y="917"/>
                  </a:lnTo>
                  <a:lnTo>
                    <a:pt x="607" y="917"/>
                  </a:lnTo>
                  <a:lnTo>
                    <a:pt x="591" y="934"/>
                  </a:lnTo>
                  <a:lnTo>
                    <a:pt x="579" y="950"/>
                  </a:lnTo>
                  <a:lnTo>
                    <a:pt x="568" y="967"/>
                  </a:lnTo>
                  <a:lnTo>
                    <a:pt x="560" y="987"/>
                  </a:lnTo>
                  <a:lnTo>
                    <a:pt x="554" y="1007"/>
                  </a:lnTo>
                  <a:lnTo>
                    <a:pt x="548" y="1026"/>
                  </a:lnTo>
                  <a:lnTo>
                    <a:pt x="546" y="1046"/>
                  </a:lnTo>
                  <a:lnTo>
                    <a:pt x="546" y="1069"/>
                  </a:lnTo>
                  <a:lnTo>
                    <a:pt x="546" y="1088"/>
                  </a:lnTo>
                  <a:lnTo>
                    <a:pt x="548" y="1108"/>
                  </a:lnTo>
                  <a:lnTo>
                    <a:pt x="554" y="1128"/>
                  </a:lnTo>
                  <a:lnTo>
                    <a:pt x="560" y="1147"/>
                  </a:lnTo>
                  <a:lnTo>
                    <a:pt x="568" y="1167"/>
                  </a:lnTo>
                  <a:lnTo>
                    <a:pt x="579" y="1184"/>
                  </a:lnTo>
                  <a:lnTo>
                    <a:pt x="591" y="1201"/>
                  </a:lnTo>
                  <a:lnTo>
                    <a:pt x="607" y="1218"/>
                  </a:lnTo>
                  <a:lnTo>
                    <a:pt x="790" y="1401"/>
                  </a:lnTo>
                  <a:lnTo>
                    <a:pt x="790" y="1401"/>
                  </a:lnTo>
                  <a:lnTo>
                    <a:pt x="804" y="1417"/>
                  </a:lnTo>
                  <a:lnTo>
                    <a:pt x="818" y="1437"/>
                  </a:lnTo>
                  <a:lnTo>
                    <a:pt x="830" y="1454"/>
                  </a:lnTo>
                  <a:lnTo>
                    <a:pt x="841" y="1474"/>
                  </a:lnTo>
                  <a:lnTo>
                    <a:pt x="849" y="1496"/>
                  </a:lnTo>
                  <a:lnTo>
                    <a:pt x="858" y="1519"/>
                  </a:lnTo>
                  <a:lnTo>
                    <a:pt x="866" y="1563"/>
                  </a:lnTo>
                  <a:lnTo>
                    <a:pt x="872" y="1608"/>
                  </a:lnTo>
                  <a:lnTo>
                    <a:pt x="872" y="1631"/>
                  </a:lnTo>
                  <a:lnTo>
                    <a:pt x="869" y="1656"/>
                  </a:lnTo>
                  <a:lnTo>
                    <a:pt x="863" y="1676"/>
                  </a:lnTo>
                  <a:lnTo>
                    <a:pt x="858" y="1699"/>
                  </a:lnTo>
                  <a:lnTo>
                    <a:pt x="852" y="1721"/>
                  </a:lnTo>
                  <a:lnTo>
                    <a:pt x="844" y="1741"/>
                  </a:lnTo>
                  <a:lnTo>
                    <a:pt x="751" y="1963"/>
                  </a:lnTo>
                  <a:lnTo>
                    <a:pt x="751" y="1963"/>
                  </a:lnTo>
                  <a:lnTo>
                    <a:pt x="742" y="1985"/>
                  </a:lnTo>
                  <a:lnTo>
                    <a:pt x="734" y="2005"/>
                  </a:lnTo>
                  <a:lnTo>
                    <a:pt x="723" y="2025"/>
                  </a:lnTo>
                  <a:lnTo>
                    <a:pt x="709" y="2042"/>
                  </a:lnTo>
                  <a:lnTo>
                    <a:pt x="694" y="2061"/>
                  </a:lnTo>
                  <a:lnTo>
                    <a:pt x="678" y="2075"/>
                  </a:lnTo>
                  <a:lnTo>
                    <a:pt x="641" y="2106"/>
                  </a:lnTo>
                  <a:lnTo>
                    <a:pt x="602" y="2132"/>
                  </a:lnTo>
                  <a:lnTo>
                    <a:pt x="582" y="2143"/>
                  </a:lnTo>
                  <a:lnTo>
                    <a:pt x="563" y="2151"/>
                  </a:lnTo>
                  <a:lnTo>
                    <a:pt x="540" y="2157"/>
                  </a:lnTo>
                  <a:lnTo>
                    <a:pt x="517" y="2162"/>
                  </a:lnTo>
                  <a:lnTo>
                    <a:pt x="495" y="2165"/>
                  </a:lnTo>
                  <a:lnTo>
                    <a:pt x="472" y="2165"/>
                  </a:lnTo>
                  <a:lnTo>
                    <a:pt x="214" y="2165"/>
                  </a:lnTo>
                  <a:lnTo>
                    <a:pt x="214" y="2165"/>
                  </a:lnTo>
                  <a:lnTo>
                    <a:pt x="191" y="2168"/>
                  </a:lnTo>
                  <a:lnTo>
                    <a:pt x="171" y="2171"/>
                  </a:lnTo>
                  <a:lnTo>
                    <a:pt x="149" y="2176"/>
                  </a:lnTo>
                  <a:lnTo>
                    <a:pt x="132" y="2182"/>
                  </a:lnTo>
                  <a:lnTo>
                    <a:pt x="112" y="2190"/>
                  </a:lnTo>
                  <a:lnTo>
                    <a:pt x="95" y="2202"/>
                  </a:lnTo>
                  <a:lnTo>
                    <a:pt x="79" y="2216"/>
                  </a:lnTo>
                  <a:lnTo>
                    <a:pt x="65" y="2227"/>
                  </a:lnTo>
                  <a:lnTo>
                    <a:pt x="51" y="2244"/>
                  </a:lnTo>
                  <a:lnTo>
                    <a:pt x="37" y="2261"/>
                  </a:lnTo>
                  <a:lnTo>
                    <a:pt x="28" y="2278"/>
                  </a:lnTo>
                  <a:lnTo>
                    <a:pt x="17" y="2295"/>
                  </a:lnTo>
                  <a:lnTo>
                    <a:pt x="11" y="2314"/>
                  </a:lnTo>
                  <a:lnTo>
                    <a:pt x="6" y="2337"/>
                  </a:lnTo>
                  <a:lnTo>
                    <a:pt x="3" y="2357"/>
                  </a:lnTo>
                  <a:lnTo>
                    <a:pt x="0" y="2379"/>
                  </a:lnTo>
                  <a:lnTo>
                    <a:pt x="0" y="2820"/>
                  </a:lnTo>
                  <a:lnTo>
                    <a:pt x="0" y="2820"/>
                  </a:lnTo>
                  <a:lnTo>
                    <a:pt x="3" y="2843"/>
                  </a:lnTo>
                  <a:lnTo>
                    <a:pt x="6" y="2863"/>
                  </a:lnTo>
                  <a:lnTo>
                    <a:pt x="11" y="2882"/>
                  </a:lnTo>
                  <a:lnTo>
                    <a:pt x="17" y="2902"/>
                  </a:lnTo>
                  <a:lnTo>
                    <a:pt x="28" y="2922"/>
                  </a:lnTo>
                  <a:lnTo>
                    <a:pt x="37" y="2939"/>
                  </a:lnTo>
                  <a:lnTo>
                    <a:pt x="51" y="2956"/>
                  </a:lnTo>
                  <a:lnTo>
                    <a:pt x="65" y="2970"/>
                  </a:lnTo>
                  <a:lnTo>
                    <a:pt x="79" y="2984"/>
                  </a:lnTo>
                  <a:lnTo>
                    <a:pt x="95" y="2995"/>
                  </a:lnTo>
                  <a:lnTo>
                    <a:pt x="112" y="3006"/>
                  </a:lnTo>
                  <a:lnTo>
                    <a:pt x="132" y="3015"/>
                  </a:lnTo>
                  <a:lnTo>
                    <a:pt x="149" y="3023"/>
                  </a:lnTo>
                  <a:lnTo>
                    <a:pt x="171" y="3029"/>
                  </a:lnTo>
                  <a:lnTo>
                    <a:pt x="191" y="3031"/>
                  </a:lnTo>
                  <a:lnTo>
                    <a:pt x="214" y="3031"/>
                  </a:lnTo>
                  <a:lnTo>
                    <a:pt x="472" y="3031"/>
                  </a:lnTo>
                  <a:lnTo>
                    <a:pt x="472" y="3031"/>
                  </a:lnTo>
                  <a:lnTo>
                    <a:pt x="495" y="3034"/>
                  </a:lnTo>
                  <a:lnTo>
                    <a:pt x="517" y="3037"/>
                  </a:lnTo>
                  <a:lnTo>
                    <a:pt x="540" y="3043"/>
                  </a:lnTo>
                  <a:lnTo>
                    <a:pt x="563" y="3048"/>
                  </a:lnTo>
                  <a:lnTo>
                    <a:pt x="582" y="3057"/>
                  </a:lnTo>
                  <a:lnTo>
                    <a:pt x="602" y="3068"/>
                  </a:lnTo>
                  <a:lnTo>
                    <a:pt x="641" y="3090"/>
                  </a:lnTo>
                  <a:lnTo>
                    <a:pt x="678" y="3121"/>
                  </a:lnTo>
                  <a:lnTo>
                    <a:pt x="694" y="3138"/>
                  </a:lnTo>
                  <a:lnTo>
                    <a:pt x="709" y="3155"/>
                  </a:lnTo>
                  <a:lnTo>
                    <a:pt x="723" y="3175"/>
                  </a:lnTo>
                  <a:lnTo>
                    <a:pt x="734" y="3194"/>
                  </a:lnTo>
                  <a:lnTo>
                    <a:pt x="742" y="3214"/>
                  </a:lnTo>
                  <a:lnTo>
                    <a:pt x="751" y="3234"/>
                  </a:lnTo>
                  <a:lnTo>
                    <a:pt x="844" y="3459"/>
                  </a:lnTo>
                  <a:lnTo>
                    <a:pt x="844" y="3459"/>
                  </a:lnTo>
                  <a:lnTo>
                    <a:pt x="852" y="3478"/>
                  </a:lnTo>
                  <a:lnTo>
                    <a:pt x="858" y="3498"/>
                  </a:lnTo>
                  <a:lnTo>
                    <a:pt x="863" y="3521"/>
                  </a:lnTo>
                  <a:lnTo>
                    <a:pt x="869" y="3543"/>
                  </a:lnTo>
                  <a:lnTo>
                    <a:pt x="872" y="3566"/>
                  </a:lnTo>
                  <a:lnTo>
                    <a:pt x="872" y="3588"/>
                  </a:lnTo>
                  <a:lnTo>
                    <a:pt x="866" y="3636"/>
                  </a:lnTo>
                  <a:lnTo>
                    <a:pt x="858" y="3681"/>
                  </a:lnTo>
                  <a:lnTo>
                    <a:pt x="849" y="3703"/>
                  </a:lnTo>
                  <a:lnTo>
                    <a:pt x="841" y="3723"/>
                  </a:lnTo>
                  <a:lnTo>
                    <a:pt x="830" y="3743"/>
                  </a:lnTo>
                  <a:lnTo>
                    <a:pt x="818" y="3762"/>
                  </a:lnTo>
                  <a:lnTo>
                    <a:pt x="804" y="3779"/>
                  </a:lnTo>
                  <a:lnTo>
                    <a:pt x="790" y="3796"/>
                  </a:lnTo>
                  <a:lnTo>
                    <a:pt x="607" y="3982"/>
                  </a:lnTo>
                  <a:lnTo>
                    <a:pt x="607" y="3982"/>
                  </a:lnTo>
                  <a:lnTo>
                    <a:pt x="591" y="3996"/>
                  </a:lnTo>
                  <a:lnTo>
                    <a:pt x="579" y="4013"/>
                  </a:lnTo>
                  <a:lnTo>
                    <a:pt x="568" y="4032"/>
                  </a:lnTo>
                  <a:lnTo>
                    <a:pt x="560" y="4052"/>
                  </a:lnTo>
                  <a:lnTo>
                    <a:pt x="554" y="4069"/>
                  </a:lnTo>
                  <a:lnTo>
                    <a:pt x="548" y="4091"/>
                  </a:lnTo>
                  <a:lnTo>
                    <a:pt x="546" y="4111"/>
                  </a:lnTo>
                  <a:lnTo>
                    <a:pt x="546" y="4131"/>
                  </a:lnTo>
                  <a:lnTo>
                    <a:pt x="546" y="4151"/>
                  </a:lnTo>
                  <a:lnTo>
                    <a:pt x="548" y="4170"/>
                  </a:lnTo>
                  <a:lnTo>
                    <a:pt x="554" y="4190"/>
                  </a:lnTo>
                  <a:lnTo>
                    <a:pt x="560" y="4210"/>
                  </a:lnTo>
                  <a:lnTo>
                    <a:pt x="568" y="4229"/>
                  </a:lnTo>
                  <a:lnTo>
                    <a:pt x="579" y="4246"/>
                  </a:lnTo>
                  <a:lnTo>
                    <a:pt x="591" y="4266"/>
                  </a:lnTo>
                  <a:lnTo>
                    <a:pt x="607" y="4280"/>
                  </a:lnTo>
                  <a:lnTo>
                    <a:pt x="920" y="4592"/>
                  </a:lnTo>
                  <a:lnTo>
                    <a:pt x="920" y="4592"/>
                  </a:lnTo>
                  <a:lnTo>
                    <a:pt x="934" y="4609"/>
                  </a:lnTo>
                  <a:lnTo>
                    <a:pt x="953" y="4620"/>
                  </a:lnTo>
                  <a:lnTo>
                    <a:pt x="970" y="4631"/>
                  </a:lnTo>
                  <a:lnTo>
                    <a:pt x="990" y="4640"/>
                  </a:lnTo>
                  <a:lnTo>
                    <a:pt x="1009" y="4645"/>
                  </a:lnTo>
                  <a:lnTo>
                    <a:pt x="1029" y="4651"/>
                  </a:lnTo>
                  <a:lnTo>
                    <a:pt x="1049" y="4654"/>
                  </a:lnTo>
                  <a:lnTo>
                    <a:pt x="1068" y="4654"/>
                  </a:lnTo>
                  <a:lnTo>
                    <a:pt x="1088" y="4654"/>
                  </a:lnTo>
                  <a:lnTo>
                    <a:pt x="1111" y="4651"/>
                  </a:lnTo>
                  <a:lnTo>
                    <a:pt x="1130" y="4645"/>
                  </a:lnTo>
                  <a:lnTo>
                    <a:pt x="1150" y="4640"/>
                  </a:lnTo>
                  <a:lnTo>
                    <a:pt x="1167" y="4631"/>
                  </a:lnTo>
                  <a:lnTo>
                    <a:pt x="1187" y="4620"/>
                  </a:lnTo>
                  <a:lnTo>
                    <a:pt x="1204" y="4609"/>
                  </a:lnTo>
                  <a:lnTo>
                    <a:pt x="1218" y="4592"/>
                  </a:lnTo>
                  <a:lnTo>
                    <a:pt x="1403" y="4409"/>
                  </a:lnTo>
                  <a:lnTo>
                    <a:pt x="1403" y="4409"/>
                  </a:lnTo>
                  <a:lnTo>
                    <a:pt x="1420" y="4395"/>
                  </a:lnTo>
                  <a:lnTo>
                    <a:pt x="1437" y="4381"/>
                  </a:lnTo>
                  <a:lnTo>
                    <a:pt x="1457" y="4370"/>
                  </a:lnTo>
                  <a:lnTo>
                    <a:pt x="1476" y="4358"/>
                  </a:lnTo>
                  <a:lnTo>
                    <a:pt x="1496" y="4350"/>
                  </a:lnTo>
                  <a:lnTo>
                    <a:pt x="1519" y="4342"/>
                  </a:lnTo>
                  <a:lnTo>
                    <a:pt x="1563" y="4333"/>
                  </a:lnTo>
                  <a:lnTo>
                    <a:pt x="1611" y="4328"/>
                  </a:lnTo>
                  <a:lnTo>
                    <a:pt x="1634" y="4328"/>
                  </a:lnTo>
                  <a:lnTo>
                    <a:pt x="1656" y="4330"/>
                  </a:lnTo>
                  <a:lnTo>
                    <a:pt x="1679" y="4336"/>
                  </a:lnTo>
                  <a:lnTo>
                    <a:pt x="1701" y="4342"/>
                  </a:lnTo>
                  <a:lnTo>
                    <a:pt x="1721" y="4347"/>
                  </a:lnTo>
                  <a:lnTo>
                    <a:pt x="1741" y="4356"/>
                  </a:lnTo>
                  <a:lnTo>
                    <a:pt x="1965" y="4449"/>
                  </a:lnTo>
                  <a:lnTo>
                    <a:pt x="1965" y="4449"/>
                  </a:lnTo>
                  <a:lnTo>
                    <a:pt x="1985" y="4457"/>
                  </a:lnTo>
                  <a:lnTo>
                    <a:pt x="2005" y="4466"/>
                  </a:lnTo>
                  <a:lnTo>
                    <a:pt x="2025" y="4477"/>
                  </a:lnTo>
                  <a:lnTo>
                    <a:pt x="2044" y="4491"/>
                  </a:lnTo>
                  <a:lnTo>
                    <a:pt x="2061" y="4505"/>
                  </a:lnTo>
                  <a:lnTo>
                    <a:pt x="2078" y="4522"/>
                  </a:lnTo>
                  <a:lnTo>
                    <a:pt x="2109" y="4558"/>
                  </a:lnTo>
                  <a:lnTo>
                    <a:pt x="2132" y="4598"/>
                  </a:lnTo>
                  <a:lnTo>
                    <a:pt x="2143" y="4617"/>
                  </a:lnTo>
                  <a:lnTo>
                    <a:pt x="2151" y="4637"/>
                  </a:lnTo>
                  <a:lnTo>
                    <a:pt x="2157" y="4659"/>
                  </a:lnTo>
                  <a:lnTo>
                    <a:pt x="2162" y="4682"/>
                  </a:lnTo>
                  <a:lnTo>
                    <a:pt x="2165" y="4704"/>
                  </a:lnTo>
                  <a:lnTo>
                    <a:pt x="2168" y="4727"/>
                  </a:lnTo>
                  <a:lnTo>
                    <a:pt x="2168" y="4986"/>
                  </a:lnTo>
                  <a:lnTo>
                    <a:pt x="2168" y="4986"/>
                  </a:lnTo>
                  <a:lnTo>
                    <a:pt x="2168" y="5008"/>
                  </a:lnTo>
                  <a:lnTo>
                    <a:pt x="2171" y="5028"/>
                  </a:lnTo>
                  <a:lnTo>
                    <a:pt x="2176" y="5051"/>
                  </a:lnTo>
                  <a:lnTo>
                    <a:pt x="2185" y="5067"/>
                  </a:lnTo>
                  <a:lnTo>
                    <a:pt x="2193" y="5087"/>
                  </a:lnTo>
                  <a:lnTo>
                    <a:pt x="2205" y="5104"/>
                  </a:lnTo>
                  <a:lnTo>
                    <a:pt x="2216" y="5121"/>
                  </a:lnTo>
                  <a:lnTo>
                    <a:pt x="2230" y="5135"/>
                  </a:lnTo>
                  <a:lnTo>
                    <a:pt x="2244" y="5149"/>
                  </a:lnTo>
                  <a:lnTo>
                    <a:pt x="2261" y="5163"/>
                  </a:lnTo>
                  <a:lnTo>
                    <a:pt x="2278" y="5171"/>
                  </a:lnTo>
                  <a:lnTo>
                    <a:pt x="2297" y="5182"/>
                  </a:lnTo>
                  <a:lnTo>
                    <a:pt x="2317" y="5188"/>
                  </a:lnTo>
                  <a:lnTo>
                    <a:pt x="2337" y="5194"/>
                  </a:lnTo>
                  <a:lnTo>
                    <a:pt x="2356" y="5197"/>
                  </a:lnTo>
                  <a:lnTo>
                    <a:pt x="2379" y="5199"/>
                  </a:lnTo>
                  <a:lnTo>
                    <a:pt x="2820" y="5199"/>
                  </a:lnTo>
                  <a:lnTo>
                    <a:pt x="2820" y="5199"/>
                  </a:lnTo>
                  <a:lnTo>
                    <a:pt x="2843" y="5197"/>
                  </a:lnTo>
                  <a:lnTo>
                    <a:pt x="2862" y="5194"/>
                  </a:lnTo>
                  <a:lnTo>
                    <a:pt x="2885" y="5188"/>
                  </a:lnTo>
                  <a:lnTo>
                    <a:pt x="2905" y="5182"/>
                  </a:lnTo>
                  <a:lnTo>
                    <a:pt x="2922" y="5171"/>
                  </a:lnTo>
                  <a:lnTo>
                    <a:pt x="2938" y="5163"/>
                  </a:lnTo>
                  <a:lnTo>
                    <a:pt x="2955" y="5149"/>
                  </a:lnTo>
                  <a:lnTo>
                    <a:pt x="2972" y="5135"/>
                  </a:lnTo>
                  <a:lnTo>
                    <a:pt x="2986" y="5121"/>
                  </a:lnTo>
                  <a:lnTo>
                    <a:pt x="2998" y="5104"/>
                  </a:lnTo>
                  <a:lnTo>
                    <a:pt x="3009" y="5087"/>
                  </a:lnTo>
                  <a:lnTo>
                    <a:pt x="3017" y="5067"/>
                  </a:lnTo>
                  <a:lnTo>
                    <a:pt x="3023" y="5051"/>
                  </a:lnTo>
                  <a:lnTo>
                    <a:pt x="3029" y="5028"/>
                  </a:lnTo>
                  <a:lnTo>
                    <a:pt x="3031" y="5008"/>
                  </a:lnTo>
                  <a:lnTo>
                    <a:pt x="3034" y="4986"/>
                  </a:lnTo>
                  <a:lnTo>
                    <a:pt x="3034" y="4727"/>
                  </a:lnTo>
                  <a:lnTo>
                    <a:pt x="3034" y="4727"/>
                  </a:lnTo>
                  <a:lnTo>
                    <a:pt x="3034" y="4704"/>
                  </a:lnTo>
                  <a:lnTo>
                    <a:pt x="3037" y="4682"/>
                  </a:lnTo>
                  <a:lnTo>
                    <a:pt x="3043" y="4659"/>
                  </a:lnTo>
                  <a:lnTo>
                    <a:pt x="3048" y="4637"/>
                  </a:lnTo>
                  <a:lnTo>
                    <a:pt x="3059" y="4617"/>
                  </a:lnTo>
                  <a:lnTo>
                    <a:pt x="3068" y="4598"/>
                  </a:lnTo>
                  <a:lnTo>
                    <a:pt x="3093" y="4558"/>
                  </a:lnTo>
                  <a:lnTo>
                    <a:pt x="3123" y="4522"/>
                  </a:lnTo>
                  <a:lnTo>
                    <a:pt x="3137" y="4505"/>
                  </a:lnTo>
                  <a:lnTo>
                    <a:pt x="3157" y="4491"/>
                  </a:lnTo>
                  <a:lnTo>
                    <a:pt x="3174" y="4477"/>
                  </a:lnTo>
                  <a:lnTo>
                    <a:pt x="3193" y="4466"/>
                  </a:lnTo>
                  <a:lnTo>
                    <a:pt x="3213" y="4457"/>
                  </a:lnTo>
                  <a:lnTo>
                    <a:pt x="3236" y="4449"/>
                  </a:lnTo>
                  <a:lnTo>
                    <a:pt x="3458" y="4356"/>
                  </a:lnTo>
                  <a:lnTo>
                    <a:pt x="3458" y="4356"/>
                  </a:lnTo>
                  <a:lnTo>
                    <a:pt x="3477" y="4347"/>
                  </a:lnTo>
                  <a:lnTo>
                    <a:pt x="3500" y="4342"/>
                  </a:lnTo>
                  <a:lnTo>
                    <a:pt x="3522" y="4336"/>
                  </a:lnTo>
                  <a:lnTo>
                    <a:pt x="3542" y="4330"/>
                  </a:lnTo>
                  <a:lnTo>
                    <a:pt x="3567" y="4328"/>
                  </a:lnTo>
                  <a:lnTo>
                    <a:pt x="3590" y="4328"/>
                  </a:lnTo>
                  <a:lnTo>
                    <a:pt x="3635" y="4333"/>
                  </a:lnTo>
                  <a:lnTo>
                    <a:pt x="3680" y="4342"/>
                  </a:lnTo>
                  <a:lnTo>
                    <a:pt x="3702" y="4350"/>
                  </a:lnTo>
                  <a:lnTo>
                    <a:pt x="3725" y="4358"/>
                  </a:lnTo>
                  <a:lnTo>
                    <a:pt x="3744" y="4370"/>
                  </a:lnTo>
                  <a:lnTo>
                    <a:pt x="3761" y="4381"/>
                  </a:lnTo>
                  <a:lnTo>
                    <a:pt x="3781" y="4395"/>
                  </a:lnTo>
                  <a:lnTo>
                    <a:pt x="3798" y="4409"/>
                  </a:lnTo>
                  <a:lnTo>
                    <a:pt x="3981" y="4592"/>
                  </a:lnTo>
                  <a:lnTo>
                    <a:pt x="3981" y="4592"/>
                  </a:lnTo>
                  <a:lnTo>
                    <a:pt x="3998" y="4609"/>
                  </a:lnTo>
                  <a:lnTo>
                    <a:pt x="4015" y="4620"/>
                  </a:lnTo>
                  <a:lnTo>
                    <a:pt x="4031" y="4631"/>
                  </a:lnTo>
                  <a:lnTo>
                    <a:pt x="4051" y="4640"/>
                  </a:lnTo>
                  <a:lnTo>
                    <a:pt x="4071" y="4645"/>
                  </a:lnTo>
                  <a:lnTo>
                    <a:pt x="4090" y="4651"/>
                  </a:lnTo>
                  <a:lnTo>
                    <a:pt x="4110" y="4654"/>
                  </a:lnTo>
                  <a:lnTo>
                    <a:pt x="4130" y="4654"/>
                  </a:lnTo>
                  <a:lnTo>
                    <a:pt x="4152" y="4654"/>
                  </a:lnTo>
                  <a:lnTo>
                    <a:pt x="4172" y="4651"/>
                  </a:lnTo>
                  <a:lnTo>
                    <a:pt x="4192" y="4645"/>
                  </a:lnTo>
                  <a:lnTo>
                    <a:pt x="4211" y="4640"/>
                  </a:lnTo>
                  <a:lnTo>
                    <a:pt x="4231" y="4631"/>
                  </a:lnTo>
                  <a:lnTo>
                    <a:pt x="4248" y="4620"/>
                  </a:lnTo>
                  <a:lnTo>
                    <a:pt x="4265" y="4609"/>
                  </a:lnTo>
                  <a:lnTo>
                    <a:pt x="4282" y="4592"/>
                  </a:lnTo>
                  <a:lnTo>
                    <a:pt x="4594" y="4280"/>
                  </a:lnTo>
                  <a:lnTo>
                    <a:pt x="4594" y="4280"/>
                  </a:lnTo>
                  <a:lnTo>
                    <a:pt x="4608" y="4266"/>
                  </a:lnTo>
                  <a:lnTo>
                    <a:pt x="4622" y="4246"/>
                  </a:lnTo>
                  <a:lnTo>
                    <a:pt x="4630" y="4229"/>
                  </a:lnTo>
                  <a:lnTo>
                    <a:pt x="4639" y="4210"/>
                  </a:lnTo>
                  <a:lnTo>
                    <a:pt x="4647" y="4190"/>
                  </a:lnTo>
                  <a:lnTo>
                    <a:pt x="4653" y="4170"/>
                  </a:lnTo>
                  <a:lnTo>
                    <a:pt x="4656" y="4151"/>
                  </a:lnTo>
                  <a:lnTo>
                    <a:pt x="4656" y="4131"/>
                  </a:lnTo>
                  <a:lnTo>
                    <a:pt x="4656" y="4111"/>
                  </a:lnTo>
                  <a:lnTo>
                    <a:pt x="4653" y="4091"/>
                  </a:lnTo>
                  <a:lnTo>
                    <a:pt x="4647" y="4069"/>
                  </a:lnTo>
                  <a:lnTo>
                    <a:pt x="4639" y="4052"/>
                  </a:lnTo>
                  <a:lnTo>
                    <a:pt x="4630" y="4032"/>
                  </a:lnTo>
                  <a:lnTo>
                    <a:pt x="4622" y="4013"/>
                  </a:lnTo>
                  <a:lnTo>
                    <a:pt x="4608" y="3996"/>
                  </a:lnTo>
                  <a:lnTo>
                    <a:pt x="4594" y="3982"/>
                  </a:lnTo>
                  <a:lnTo>
                    <a:pt x="4408" y="3796"/>
                  </a:lnTo>
                  <a:lnTo>
                    <a:pt x="4408" y="3796"/>
                  </a:lnTo>
                  <a:lnTo>
                    <a:pt x="4394" y="3779"/>
                  </a:lnTo>
                  <a:lnTo>
                    <a:pt x="4380" y="3762"/>
                  </a:lnTo>
                  <a:lnTo>
                    <a:pt x="4369" y="3743"/>
                  </a:lnTo>
                  <a:lnTo>
                    <a:pt x="4358" y="3723"/>
                  </a:lnTo>
                  <a:lnTo>
                    <a:pt x="4349" y="3703"/>
                  </a:lnTo>
                  <a:lnTo>
                    <a:pt x="4343" y="3681"/>
                  </a:lnTo>
                  <a:lnTo>
                    <a:pt x="4332" y="3636"/>
                  </a:lnTo>
                  <a:lnTo>
                    <a:pt x="4329" y="3588"/>
                  </a:lnTo>
                  <a:lnTo>
                    <a:pt x="4329" y="3566"/>
                  </a:lnTo>
                  <a:lnTo>
                    <a:pt x="4332" y="3543"/>
                  </a:lnTo>
                  <a:lnTo>
                    <a:pt x="4335" y="3521"/>
                  </a:lnTo>
                  <a:lnTo>
                    <a:pt x="4341" y="3498"/>
                  </a:lnTo>
                  <a:lnTo>
                    <a:pt x="4349" y="3478"/>
                  </a:lnTo>
                  <a:lnTo>
                    <a:pt x="4358" y="3459"/>
                  </a:lnTo>
                  <a:lnTo>
                    <a:pt x="4450" y="3234"/>
                  </a:lnTo>
                  <a:lnTo>
                    <a:pt x="4450" y="3234"/>
                  </a:lnTo>
                  <a:lnTo>
                    <a:pt x="4456" y="3214"/>
                  </a:lnTo>
                  <a:lnTo>
                    <a:pt x="4467" y="3194"/>
                  </a:lnTo>
                  <a:lnTo>
                    <a:pt x="4478" y="3175"/>
                  </a:lnTo>
                  <a:lnTo>
                    <a:pt x="4493" y="3155"/>
                  </a:lnTo>
                  <a:lnTo>
                    <a:pt x="4507" y="3138"/>
                  </a:lnTo>
                  <a:lnTo>
                    <a:pt x="4521" y="3121"/>
                  </a:lnTo>
                  <a:lnTo>
                    <a:pt x="4557" y="3090"/>
                  </a:lnTo>
                  <a:lnTo>
                    <a:pt x="4597" y="3068"/>
                  </a:lnTo>
                  <a:lnTo>
                    <a:pt x="4616" y="3057"/>
                  </a:lnTo>
                  <a:lnTo>
                    <a:pt x="4639" y="3048"/>
                  </a:lnTo>
                  <a:lnTo>
                    <a:pt x="4661" y="3043"/>
                  </a:lnTo>
                  <a:lnTo>
                    <a:pt x="4681" y="3037"/>
                  </a:lnTo>
                  <a:lnTo>
                    <a:pt x="4703" y="3034"/>
                  </a:lnTo>
                  <a:lnTo>
                    <a:pt x="4726" y="3031"/>
                  </a:lnTo>
                  <a:lnTo>
                    <a:pt x="4987" y="3031"/>
                  </a:lnTo>
                  <a:lnTo>
                    <a:pt x="4987" y="3031"/>
                  </a:lnTo>
                  <a:lnTo>
                    <a:pt x="5007" y="3031"/>
                  </a:lnTo>
                  <a:lnTo>
                    <a:pt x="5029" y="3029"/>
                  </a:lnTo>
                  <a:lnTo>
                    <a:pt x="5049" y="3023"/>
                  </a:lnTo>
                  <a:lnTo>
                    <a:pt x="5069" y="3015"/>
                  </a:lnTo>
                  <a:lnTo>
                    <a:pt x="5089" y="3006"/>
                  </a:lnTo>
                  <a:lnTo>
                    <a:pt x="5106" y="2995"/>
                  </a:lnTo>
                  <a:lnTo>
                    <a:pt x="5123" y="2984"/>
                  </a:lnTo>
                  <a:lnTo>
                    <a:pt x="5137" y="2970"/>
                  </a:lnTo>
                  <a:lnTo>
                    <a:pt x="5151" y="2956"/>
                  </a:lnTo>
                  <a:lnTo>
                    <a:pt x="5162" y="2939"/>
                  </a:lnTo>
                  <a:lnTo>
                    <a:pt x="5173" y="2922"/>
                  </a:lnTo>
                  <a:lnTo>
                    <a:pt x="5182" y="2902"/>
                  </a:lnTo>
                  <a:lnTo>
                    <a:pt x="5190" y="2882"/>
                  </a:lnTo>
                  <a:lnTo>
                    <a:pt x="5196" y="2863"/>
                  </a:lnTo>
                  <a:lnTo>
                    <a:pt x="5198" y="2843"/>
                  </a:lnTo>
                  <a:lnTo>
                    <a:pt x="5198" y="2820"/>
                  </a:lnTo>
                  <a:lnTo>
                    <a:pt x="5198" y="2379"/>
                  </a:lnTo>
                  <a:lnTo>
                    <a:pt x="5198" y="2379"/>
                  </a:lnTo>
                  <a:lnTo>
                    <a:pt x="5198" y="2357"/>
                  </a:lnTo>
                  <a:lnTo>
                    <a:pt x="5196" y="2337"/>
                  </a:lnTo>
                  <a:lnTo>
                    <a:pt x="5190" y="2314"/>
                  </a:lnTo>
                  <a:lnTo>
                    <a:pt x="5182" y="2295"/>
                  </a:lnTo>
                  <a:lnTo>
                    <a:pt x="5173" y="2278"/>
                  </a:lnTo>
                  <a:lnTo>
                    <a:pt x="5162" y="2261"/>
                  </a:lnTo>
                  <a:lnTo>
                    <a:pt x="5151" y="2244"/>
                  </a:lnTo>
                  <a:lnTo>
                    <a:pt x="5137" y="2227"/>
                  </a:lnTo>
                  <a:lnTo>
                    <a:pt x="5123" y="2216"/>
                  </a:lnTo>
                  <a:lnTo>
                    <a:pt x="5106" y="2202"/>
                  </a:lnTo>
                  <a:lnTo>
                    <a:pt x="5089" y="2190"/>
                  </a:lnTo>
                  <a:lnTo>
                    <a:pt x="5069" y="2182"/>
                  </a:lnTo>
                  <a:lnTo>
                    <a:pt x="5049" y="2176"/>
                  </a:lnTo>
                  <a:lnTo>
                    <a:pt x="5029" y="2171"/>
                  </a:lnTo>
                  <a:lnTo>
                    <a:pt x="5007" y="2168"/>
                  </a:lnTo>
                  <a:lnTo>
                    <a:pt x="4987" y="2165"/>
                  </a:lnTo>
                  <a:close/>
                  <a:moveTo>
                    <a:pt x="2601" y="3875"/>
                  </a:moveTo>
                  <a:lnTo>
                    <a:pt x="2601" y="3875"/>
                  </a:lnTo>
                  <a:lnTo>
                    <a:pt x="2534" y="3872"/>
                  </a:lnTo>
                  <a:lnTo>
                    <a:pt x="2469" y="3869"/>
                  </a:lnTo>
                  <a:lnTo>
                    <a:pt x="2407" y="3861"/>
                  </a:lnTo>
                  <a:lnTo>
                    <a:pt x="2342" y="3850"/>
                  </a:lnTo>
                  <a:lnTo>
                    <a:pt x="2280" y="3836"/>
                  </a:lnTo>
                  <a:lnTo>
                    <a:pt x="2221" y="3819"/>
                  </a:lnTo>
                  <a:lnTo>
                    <a:pt x="2162" y="3796"/>
                  </a:lnTo>
                  <a:lnTo>
                    <a:pt x="2103" y="3774"/>
                  </a:lnTo>
                  <a:lnTo>
                    <a:pt x="2047" y="3748"/>
                  </a:lnTo>
                  <a:lnTo>
                    <a:pt x="1991" y="3720"/>
                  </a:lnTo>
                  <a:lnTo>
                    <a:pt x="1937" y="3689"/>
                  </a:lnTo>
                  <a:lnTo>
                    <a:pt x="1887" y="3656"/>
                  </a:lnTo>
                  <a:lnTo>
                    <a:pt x="1836" y="3622"/>
                  </a:lnTo>
                  <a:lnTo>
                    <a:pt x="1789" y="3583"/>
                  </a:lnTo>
                  <a:lnTo>
                    <a:pt x="1743" y="3543"/>
                  </a:lnTo>
                  <a:lnTo>
                    <a:pt x="1698" y="3501"/>
                  </a:lnTo>
                  <a:lnTo>
                    <a:pt x="1656" y="3456"/>
                  </a:lnTo>
                  <a:lnTo>
                    <a:pt x="1617" y="3411"/>
                  </a:lnTo>
                  <a:lnTo>
                    <a:pt x="1577" y="3363"/>
                  </a:lnTo>
                  <a:lnTo>
                    <a:pt x="1544" y="3313"/>
                  </a:lnTo>
                  <a:lnTo>
                    <a:pt x="1510" y="3262"/>
                  </a:lnTo>
                  <a:lnTo>
                    <a:pt x="1479" y="3209"/>
                  </a:lnTo>
                  <a:lnTo>
                    <a:pt x="1451" y="3152"/>
                  </a:lnTo>
                  <a:lnTo>
                    <a:pt x="1426" y="3096"/>
                  </a:lnTo>
                  <a:lnTo>
                    <a:pt x="1403" y="3037"/>
                  </a:lnTo>
                  <a:lnTo>
                    <a:pt x="1381" y="2978"/>
                  </a:lnTo>
                  <a:lnTo>
                    <a:pt x="1364" y="2919"/>
                  </a:lnTo>
                  <a:lnTo>
                    <a:pt x="1350" y="2857"/>
                  </a:lnTo>
                  <a:lnTo>
                    <a:pt x="1338" y="2792"/>
                  </a:lnTo>
                  <a:lnTo>
                    <a:pt x="1330" y="2730"/>
                  </a:lnTo>
                  <a:lnTo>
                    <a:pt x="1327" y="2666"/>
                  </a:lnTo>
                  <a:lnTo>
                    <a:pt x="1324" y="2598"/>
                  </a:lnTo>
                  <a:lnTo>
                    <a:pt x="1324" y="2598"/>
                  </a:lnTo>
                  <a:lnTo>
                    <a:pt x="1327" y="2533"/>
                  </a:lnTo>
                  <a:lnTo>
                    <a:pt x="1330" y="2469"/>
                  </a:lnTo>
                  <a:lnTo>
                    <a:pt x="1338" y="2404"/>
                  </a:lnTo>
                  <a:lnTo>
                    <a:pt x="1350" y="2343"/>
                  </a:lnTo>
                  <a:lnTo>
                    <a:pt x="1364" y="2281"/>
                  </a:lnTo>
                  <a:lnTo>
                    <a:pt x="1381" y="2219"/>
                  </a:lnTo>
                  <a:lnTo>
                    <a:pt x="1403" y="2160"/>
                  </a:lnTo>
                  <a:lnTo>
                    <a:pt x="1426" y="2103"/>
                  </a:lnTo>
                  <a:lnTo>
                    <a:pt x="1451" y="2047"/>
                  </a:lnTo>
                  <a:lnTo>
                    <a:pt x="1479" y="1991"/>
                  </a:lnTo>
                  <a:lnTo>
                    <a:pt x="1510" y="1937"/>
                  </a:lnTo>
                  <a:lnTo>
                    <a:pt x="1544" y="1887"/>
                  </a:lnTo>
                  <a:lnTo>
                    <a:pt x="1577" y="1836"/>
                  </a:lnTo>
                  <a:lnTo>
                    <a:pt x="1617" y="1789"/>
                  </a:lnTo>
                  <a:lnTo>
                    <a:pt x="1656" y="1741"/>
                  </a:lnTo>
                  <a:lnTo>
                    <a:pt x="1698" y="1696"/>
                  </a:lnTo>
                  <a:lnTo>
                    <a:pt x="1743" y="1653"/>
                  </a:lnTo>
                  <a:lnTo>
                    <a:pt x="1789" y="1614"/>
                  </a:lnTo>
                  <a:lnTo>
                    <a:pt x="1836" y="1577"/>
                  </a:lnTo>
                  <a:lnTo>
                    <a:pt x="1887" y="1541"/>
                  </a:lnTo>
                  <a:lnTo>
                    <a:pt x="1937" y="1507"/>
                  </a:lnTo>
                  <a:lnTo>
                    <a:pt x="1991" y="1476"/>
                  </a:lnTo>
                  <a:lnTo>
                    <a:pt x="2047" y="1448"/>
                  </a:lnTo>
                  <a:lnTo>
                    <a:pt x="2103" y="1423"/>
                  </a:lnTo>
                  <a:lnTo>
                    <a:pt x="2162" y="1401"/>
                  </a:lnTo>
                  <a:lnTo>
                    <a:pt x="2221" y="1381"/>
                  </a:lnTo>
                  <a:lnTo>
                    <a:pt x="2280" y="1364"/>
                  </a:lnTo>
                  <a:lnTo>
                    <a:pt x="2342" y="1350"/>
                  </a:lnTo>
                  <a:lnTo>
                    <a:pt x="2407" y="1338"/>
                  </a:lnTo>
                  <a:lnTo>
                    <a:pt x="2469" y="1330"/>
                  </a:lnTo>
                  <a:lnTo>
                    <a:pt x="2534" y="1324"/>
                  </a:lnTo>
                  <a:lnTo>
                    <a:pt x="2601" y="1324"/>
                  </a:lnTo>
                  <a:lnTo>
                    <a:pt x="2601" y="1324"/>
                  </a:lnTo>
                  <a:lnTo>
                    <a:pt x="2666" y="1324"/>
                  </a:lnTo>
                  <a:lnTo>
                    <a:pt x="2731" y="1330"/>
                  </a:lnTo>
                  <a:lnTo>
                    <a:pt x="2795" y="1338"/>
                  </a:lnTo>
                  <a:lnTo>
                    <a:pt x="2857" y="1350"/>
                  </a:lnTo>
                  <a:lnTo>
                    <a:pt x="2919" y="1364"/>
                  </a:lnTo>
                  <a:lnTo>
                    <a:pt x="2981" y="1381"/>
                  </a:lnTo>
                  <a:lnTo>
                    <a:pt x="3040" y="1401"/>
                  </a:lnTo>
                  <a:lnTo>
                    <a:pt x="3096" y="1423"/>
                  </a:lnTo>
                  <a:lnTo>
                    <a:pt x="3151" y="1448"/>
                  </a:lnTo>
                  <a:lnTo>
                    <a:pt x="3207" y="1476"/>
                  </a:lnTo>
                  <a:lnTo>
                    <a:pt x="3261" y="1507"/>
                  </a:lnTo>
                  <a:lnTo>
                    <a:pt x="3312" y="1541"/>
                  </a:lnTo>
                  <a:lnTo>
                    <a:pt x="3362" y="1577"/>
                  </a:lnTo>
                  <a:lnTo>
                    <a:pt x="3410" y="1614"/>
                  </a:lnTo>
                  <a:lnTo>
                    <a:pt x="3458" y="1653"/>
                  </a:lnTo>
                  <a:lnTo>
                    <a:pt x="3503" y="1696"/>
                  </a:lnTo>
                  <a:lnTo>
                    <a:pt x="3545" y="1741"/>
                  </a:lnTo>
                  <a:lnTo>
                    <a:pt x="3584" y="1789"/>
                  </a:lnTo>
                  <a:lnTo>
                    <a:pt x="3621" y="1836"/>
                  </a:lnTo>
                  <a:lnTo>
                    <a:pt x="3657" y="1887"/>
                  </a:lnTo>
                  <a:lnTo>
                    <a:pt x="3691" y="1937"/>
                  </a:lnTo>
                  <a:lnTo>
                    <a:pt x="3722" y="1991"/>
                  </a:lnTo>
                  <a:lnTo>
                    <a:pt x="3750" y="2047"/>
                  </a:lnTo>
                  <a:lnTo>
                    <a:pt x="3775" y="2103"/>
                  </a:lnTo>
                  <a:lnTo>
                    <a:pt x="3798" y="2160"/>
                  </a:lnTo>
                  <a:lnTo>
                    <a:pt x="3817" y="2219"/>
                  </a:lnTo>
                  <a:lnTo>
                    <a:pt x="3834" y="2281"/>
                  </a:lnTo>
                  <a:lnTo>
                    <a:pt x="3849" y="2343"/>
                  </a:lnTo>
                  <a:lnTo>
                    <a:pt x="3860" y="2404"/>
                  </a:lnTo>
                  <a:lnTo>
                    <a:pt x="3868" y="2469"/>
                  </a:lnTo>
                  <a:lnTo>
                    <a:pt x="3874" y="2533"/>
                  </a:lnTo>
                  <a:lnTo>
                    <a:pt x="3874" y="2598"/>
                  </a:lnTo>
                  <a:lnTo>
                    <a:pt x="3874" y="2598"/>
                  </a:lnTo>
                  <a:lnTo>
                    <a:pt x="3874" y="2666"/>
                  </a:lnTo>
                  <a:lnTo>
                    <a:pt x="3868" y="2730"/>
                  </a:lnTo>
                  <a:lnTo>
                    <a:pt x="3860" y="2792"/>
                  </a:lnTo>
                  <a:lnTo>
                    <a:pt x="3849" y="2857"/>
                  </a:lnTo>
                  <a:lnTo>
                    <a:pt x="3834" y="2919"/>
                  </a:lnTo>
                  <a:lnTo>
                    <a:pt x="3817" y="2978"/>
                  </a:lnTo>
                  <a:lnTo>
                    <a:pt x="3798" y="3037"/>
                  </a:lnTo>
                  <a:lnTo>
                    <a:pt x="3775" y="3096"/>
                  </a:lnTo>
                  <a:lnTo>
                    <a:pt x="3750" y="3152"/>
                  </a:lnTo>
                  <a:lnTo>
                    <a:pt x="3722" y="3209"/>
                  </a:lnTo>
                  <a:lnTo>
                    <a:pt x="3691" y="3262"/>
                  </a:lnTo>
                  <a:lnTo>
                    <a:pt x="3657" y="3313"/>
                  </a:lnTo>
                  <a:lnTo>
                    <a:pt x="3621" y="3363"/>
                  </a:lnTo>
                  <a:lnTo>
                    <a:pt x="3584" y="3411"/>
                  </a:lnTo>
                  <a:lnTo>
                    <a:pt x="3545" y="3456"/>
                  </a:lnTo>
                  <a:lnTo>
                    <a:pt x="3503" y="3501"/>
                  </a:lnTo>
                  <a:lnTo>
                    <a:pt x="3458" y="3543"/>
                  </a:lnTo>
                  <a:lnTo>
                    <a:pt x="3410" y="3583"/>
                  </a:lnTo>
                  <a:lnTo>
                    <a:pt x="3362" y="3622"/>
                  </a:lnTo>
                  <a:lnTo>
                    <a:pt x="3312" y="3656"/>
                  </a:lnTo>
                  <a:lnTo>
                    <a:pt x="3261" y="3689"/>
                  </a:lnTo>
                  <a:lnTo>
                    <a:pt x="3207" y="3720"/>
                  </a:lnTo>
                  <a:lnTo>
                    <a:pt x="3151" y="3748"/>
                  </a:lnTo>
                  <a:lnTo>
                    <a:pt x="3096" y="3774"/>
                  </a:lnTo>
                  <a:lnTo>
                    <a:pt x="3040" y="3796"/>
                  </a:lnTo>
                  <a:lnTo>
                    <a:pt x="2981" y="3819"/>
                  </a:lnTo>
                  <a:lnTo>
                    <a:pt x="2919" y="3836"/>
                  </a:lnTo>
                  <a:lnTo>
                    <a:pt x="2857" y="3850"/>
                  </a:lnTo>
                  <a:lnTo>
                    <a:pt x="2795" y="3861"/>
                  </a:lnTo>
                  <a:lnTo>
                    <a:pt x="2731" y="3869"/>
                  </a:lnTo>
                  <a:lnTo>
                    <a:pt x="2666" y="3872"/>
                  </a:lnTo>
                  <a:lnTo>
                    <a:pt x="2601" y="3875"/>
                  </a:lnTo>
                  <a:close/>
                </a:path>
              </a:pathLst>
            </a:custGeom>
            <a:solidFill>
              <a:schemeClr val="accent2"/>
            </a:solidFill>
            <a:ln>
              <a:noFill/>
            </a:ln>
            <a:effectLst/>
          </p:spPr>
          <p:txBody>
            <a:bodyPr wrap="none" anchor="ctr"/>
            <a:lstStyle/>
            <a:p>
              <a:endParaRPr lang="en-US"/>
            </a:p>
          </p:txBody>
        </p:sp>
        <p:sp>
          <p:nvSpPr>
            <p:cNvPr id="51" name="Oval 22">
              <a:extLst>
                <a:ext uri="{FF2B5EF4-FFF2-40B4-BE49-F238E27FC236}">
                  <a16:creationId xmlns:a16="http://schemas.microsoft.com/office/drawing/2014/main" id="{6D9F76C0-F127-4E9A-B442-7AAF413A5E03}"/>
                </a:ext>
              </a:extLst>
            </p:cNvPr>
            <p:cNvSpPr/>
            <p:nvPr/>
          </p:nvSpPr>
          <p:spPr>
            <a:xfrm>
              <a:off x="2939226" y="5354699"/>
              <a:ext cx="852057" cy="85205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endParaRPr lang="id-ID"/>
            </a:p>
          </p:txBody>
        </p:sp>
      </p:grpSp>
    </p:spTree>
    <p:extLst>
      <p:ext uri="{BB962C8B-B14F-4D97-AF65-F5344CB8AC3E}">
        <p14:creationId xmlns:p14="http://schemas.microsoft.com/office/powerpoint/2010/main" val="12014596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par>
                          <p:cTn id="29" fill="hold">
                            <p:stCondLst>
                              <p:cond delay="1000"/>
                            </p:stCondLst>
                            <p:childTnLst>
                              <p:par>
                                <p:cTn id="30" presetID="2" presetClass="entr" presetSubtype="2"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1+#ppt_w/2"/>
                                          </p:val>
                                        </p:tav>
                                        <p:tav tm="100000">
                                          <p:val>
                                            <p:strVal val="#ppt_x"/>
                                          </p:val>
                                        </p:tav>
                                      </p:tavLst>
                                    </p:anim>
                                    <p:anim calcmode="lin" valueType="num">
                                      <p:cBhvr additive="base">
                                        <p:cTn id="33"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fltVal val="0"/>
                                          </p:val>
                                        </p:tav>
                                        <p:tav tm="100000">
                                          <p:val>
                                            <p:strVal val="#ppt_w"/>
                                          </p:val>
                                        </p:tav>
                                      </p:tavLst>
                                    </p:anim>
                                    <p:anim calcmode="lin" valueType="num">
                                      <p:cBhvr>
                                        <p:cTn id="39" dur="1000" fill="hold"/>
                                        <p:tgtEl>
                                          <p:spTgt spid="10"/>
                                        </p:tgtEl>
                                        <p:attrNameLst>
                                          <p:attrName>ppt_h</p:attrName>
                                        </p:attrNameLst>
                                      </p:cBhvr>
                                      <p:tavLst>
                                        <p:tav tm="0">
                                          <p:val>
                                            <p:fltVal val="0"/>
                                          </p:val>
                                        </p:tav>
                                        <p:tav tm="100000">
                                          <p:val>
                                            <p:strVal val="#ppt_h"/>
                                          </p:val>
                                        </p:tav>
                                      </p:tavLst>
                                    </p:anim>
                                    <p:anim calcmode="lin" valueType="num">
                                      <p:cBhvr>
                                        <p:cTn id="40" dur="1000" fill="hold"/>
                                        <p:tgtEl>
                                          <p:spTgt spid="10"/>
                                        </p:tgtEl>
                                        <p:attrNameLst>
                                          <p:attrName>style.rotation</p:attrName>
                                        </p:attrNameLst>
                                      </p:cBhvr>
                                      <p:tavLst>
                                        <p:tav tm="0">
                                          <p:val>
                                            <p:fltVal val="90"/>
                                          </p:val>
                                        </p:tav>
                                        <p:tav tm="100000">
                                          <p:val>
                                            <p:fltVal val="0"/>
                                          </p:val>
                                        </p:tav>
                                      </p:tavLst>
                                    </p:anim>
                                    <p:animEffect transition="in" filter="fade">
                                      <p:cBhvr>
                                        <p:cTn id="41" dur="1000"/>
                                        <p:tgtEl>
                                          <p:spTgt spid="10"/>
                                        </p:tgtEl>
                                      </p:cBhvr>
                                    </p:animEffect>
                                  </p:childTnLst>
                                </p:cTn>
                              </p:par>
                            </p:childTnLst>
                          </p:cTn>
                        </p:par>
                        <p:par>
                          <p:cTn id="42" fill="hold">
                            <p:stCondLst>
                              <p:cond delay="1000"/>
                            </p:stCondLst>
                            <p:childTnLst>
                              <p:par>
                                <p:cTn id="43" presetID="2" presetClass="entr" presetSubtype="1"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90"/>
                                          </p:val>
                                        </p:tav>
                                        <p:tav tm="100000">
                                          <p:val>
                                            <p:fltVal val="0"/>
                                          </p:val>
                                        </p:tav>
                                      </p:tavLst>
                                    </p:anim>
                                    <p:animEffect transition="in" filter="fade">
                                      <p:cBhvr>
                                        <p:cTn id="54" dur="1000"/>
                                        <p:tgtEl>
                                          <p:spTgt spid="12"/>
                                        </p:tgtEl>
                                      </p:cBhvr>
                                    </p:animEffect>
                                  </p:childTnLst>
                                </p:cTn>
                              </p:par>
                            </p:childTnLst>
                          </p:cTn>
                        </p:par>
                        <p:par>
                          <p:cTn id="55" fill="hold">
                            <p:stCondLst>
                              <p:cond delay="1000"/>
                            </p:stCondLst>
                            <p:childTnLst>
                              <p:par>
                                <p:cTn id="56" presetID="2" presetClass="entr" presetSubtype="8" fill="hold" nodeType="after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additive="base">
                                        <p:cTn id="58"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1000" fill="hold"/>
                                        <p:tgtEl>
                                          <p:spTgt spid="13"/>
                                        </p:tgtEl>
                                        <p:attrNameLst>
                                          <p:attrName>ppt_w</p:attrName>
                                        </p:attrNameLst>
                                      </p:cBhvr>
                                      <p:tavLst>
                                        <p:tav tm="0">
                                          <p:val>
                                            <p:fltVal val="0"/>
                                          </p:val>
                                        </p:tav>
                                        <p:tav tm="100000">
                                          <p:val>
                                            <p:strVal val="#ppt_w"/>
                                          </p:val>
                                        </p:tav>
                                      </p:tavLst>
                                    </p:anim>
                                    <p:anim calcmode="lin" valueType="num">
                                      <p:cBhvr>
                                        <p:cTn id="65" dur="1000" fill="hold"/>
                                        <p:tgtEl>
                                          <p:spTgt spid="13"/>
                                        </p:tgtEl>
                                        <p:attrNameLst>
                                          <p:attrName>ppt_h</p:attrName>
                                        </p:attrNameLst>
                                      </p:cBhvr>
                                      <p:tavLst>
                                        <p:tav tm="0">
                                          <p:val>
                                            <p:fltVal val="0"/>
                                          </p:val>
                                        </p:tav>
                                        <p:tav tm="100000">
                                          <p:val>
                                            <p:strVal val="#ppt_h"/>
                                          </p:val>
                                        </p:tav>
                                      </p:tavLst>
                                    </p:anim>
                                    <p:anim calcmode="lin" valueType="num">
                                      <p:cBhvr>
                                        <p:cTn id="66" dur="1000" fill="hold"/>
                                        <p:tgtEl>
                                          <p:spTgt spid="13"/>
                                        </p:tgtEl>
                                        <p:attrNameLst>
                                          <p:attrName>style.rotation</p:attrName>
                                        </p:attrNameLst>
                                      </p:cBhvr>
                                      <p:tavLst>
                                        <p:tav tm="0">
                                          <p:val>
                                            <p:fltVal val="90"/>
                                          </p:val>
                                        </p:tav>
                                        <p:tav tm="100000">
                                          <p:val>
                                            <p:fltVal val="0"/>
                                          </p:val>
                                        </p:tav>
                                      </p:tavLst>
                                    </p:anim>
                                    <p:animEffect transition="in" filter="fade">
                                      <p:cBhvr>
                                        <p:cTn id="6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31"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8">
            <a:extLst>
              <a:ext uri="{FF2B5EF4-FFF2-40B4-BE49-F238E27FC236}">
                <a16:creationId xmlns:a16="http://schemas.microsoft.com/office/drawing/2014/main" id="{D58E58B0-A486-46AD-88EC-E343C76F3AF1}"/>
              </a:ext>
            </a:extLst>
          </p:cNvPr>
          <p:cNvGrpSpPr/>
          <p:nvPr/>
        </p:nvGrpSpPr>
        <p:grpSpPr>
          <a:xfrm>
            <a:off x="91440" y="137160"/>
            <a:ext cx="8869680" cy="548640"/>
            <a:chOff x="853440" y="2164080"/>
            <a:chExt cx="8869680" cy="548640"/>
          </a:xfrm>
        </p:grpSpPr>
        <p:sp>
          <p:nvSpPr>
            <p:cNvPr id="7" name="AutoShape 57">
              <a:extLst>
                <a:ext uri="{FF2B5EF4-FFF2-40B4-BE49-F238E27FC236}">
                  <a16:creationId xmlns:a16="http://schemas.microsoft.com/office/drawing/2014/main" id="{A8BB3949-CEE3-4386-818F-52A36EA2D799}"/>
                </a:ext>
              </a:extLst>
            </p:cNvPr>
            <p:cNvSpPr>
              <a:spLocks noChangeArrowheads="1"/>
            </p:cNvSpPr>
            <p:nvPr/>
          </p:nvSpPr>
          <p:spPr bwMode="auto">
            <a:xfrm>
              <a:off x="853440" y="21640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Lực lượng của khối đại đoàn kết toàn dân tộc</a:t>
              </a:r>
            </a:p>
          </p:txBody>
        </p:sp>
        <p:sp>
          <p:nvSpPr>
            <p:cNvPr id="11" name="Hình Bầu dục 2">
              <a:extLst>
                <a:ext uri="{FF2B5EF4-FFF2-40B4-BE49-F238E27FC236}">
                  <a16:creationId xmlns:a16="http://schemas.microsoft.com/office/drawing/2014/main" id="{1E4B2144-0165-4B0E-8F92-0B458927E7AB}"/>
                </a:ext>
              </a:extLst>
            </p:cNvPr>
            <p:cNvSpPr/>
            <p:nvPr/>
          </p:nvSpPr>
          <p:spPr>
            <a:xfrm>
              <a:off x="990600" y="22829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2</a:t>
              </a:r>
            </a:p>
          </p:txBody>
        </p:sp>
      </p:grpSp>
      <p:sp>
        <p:nvSpPr>
          <p:cNvPr id="8" name="Hộp Văn bản 7">
            <a:extLst>
              <a:ext uri="{FF2B5EF4-FFF2-40B4-BE49-F238E27FC236}">
                <a16:creationId xmlns:a16="http://schemas.microsoft.com/office/drawing/2014/main" id="{DC680F97-15EB-476F-897C-7C7E202D75EB}"/>
              </a:ext>
            </a:extLst>
          </p:cNvPr>
          <p:cNvSpPr txBox="1"/>
          <p:nvPr/>
        </p:nvSpPr>
        <p:spPr>
          <a:xfrm>
            <a:off x="38100" y="838200"/>
            <a:ext cx="7048500" cy="417871"/>
          </a:xfrm>
          <a:prstGeom prst="rect">
            <a:avLst/>
          </a:prstGeom>
          <a:noFill/>
        </p:spPr>
        <p:txBody>
          <a:bodyPr wrap="square">
            <a:spAutoFit/>
          </a:bodyPr>
          <a:lstStyle/>
          <a:p>
            <a:pPr marL="0" marR="0">
              <a:lnSpc>
                <a:spcPct val="115000"/>
              </a:lnSpc>
              <a:spcBef>
                <a:spcPts val="1000"/>
              </a:spcBef>
              <a:spcAft>
                <a:spcPts val="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000" b="1">
                <a:latin typeface="Times New Roman" panose="02020603050405020304" pitchFamily="18" charset="0"/>
                <a:ea typeface="Times New Roman" panose="02020603050405020304" pitchFamily="18" charset="0"/>
                <a:cs typeface="Times New Roman" panose="02020603050405020304" pitchFamily="18" charset="0"/>
              </a:rPr>
              <a:t>a: </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Chủ thể của khối đại đoàn kết dân tộc</a:t>
            </a:r>
          </a:p>
        </p:txBody>
      </p:sp>
      <p:sp>
        <p:nvSpPr>
          <p:cNvPr id="12" name="Hộp Văn bản 11">
            <a:extLst>
              <a:ext uri="{FF2B5EF4-FFF2-40B4-BE49-F238E27FC236}">
                <a16:creationId xmlns:a16="http://schemas.microsoft.com/office/drawing/2014/main" id="{161B5FB4-2A07-4CDD-91D6-75194E16D807}"/>
              </a:ext>
            </a:extLst>
          </p:cNvPr>
          <p:cNvSpPr txBox="1"/>
          <p:nvPr/>
        </p:nvSpPr>
        <p:spPr>
          <a:xfrm>
            <a:off x="38100" y="1206292"/>
            <a:ext cx="9067800" cy="1015663"/>
          </a:xfrm>
          <a:prstGeom prst="rect">
            <a:avLst/>
          </a:prstGeom>
          <a:noFill/>
        </p:spPr>
        <p:txBody>
          <a:bodyPr wrap="square">
            <a:spAutoFit/>
          </a:bodyPr>
          <a:lstStyle/>
          <a:p>
            <a:pPr marL="285750" indent="-285750">
              <a:buFont typeface="Times New Roman" panose="02020603050405020304" pitchFamily="18" charset="0"/>
              <a:buChar char="−"/>
            </a:pPr>
            <a:r>
              <a:rPr lang="en-US" sz="2000" dirty="0">
                <a:latin typeface="Times New Roman" panose="02020603050405020304" pitchFamily="18" charset="0"/>
              </a:rPr>
              <a:t>Hồ Chí Minh chỉ ra lực lượng của khối đại đoàn kết dân tộc là toàn dân trong đó lấy liên minh giữa giai cấp công nhân với giai cấp nông dân và đội ngũ trí thức làm nền tảng.</a:t>
            </a:r>
          </a:p>
        </p:txBody>
      </p:sp>
      <p:pic>
        <p:nvPicPr>
          <p:cNvPr id="1026" name="Picture 2" descr="Phát huy sức mạnh đại đoàn kết toàn dân tộc, xây dựng thành công và bảo">
            <a:extLst>
              <a:ext uri="{FF2B5EF4-FFF2-40B4-BE49-F238E27FC236}">
                <a16:creationId xmlns:a16="http://schemas.microsoft.com/office/drawing/2014/main" id="{16B8EE77-D95F-4E1E-93B9-EB59B0D49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128" y="2205651"/>
            <a:ext cx="4282303" cy="260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8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8">
            <a:extLst>
              <a:ext uri="{FF2B5EF4-FFF2-40B4-BE49-F238E27FC236}">
                <a16:creationId xmlns:a16="http://schemas.microsoft.com/office/drawing/2014/main" id="{D58E58B0-A486-46AD-88EC-E343C76F3AF1}"/>
              </a:ext>
            </a:extLst>
          </p:cNvPr>
          <p:cNvGrpSpPr/>
          <p:nvPr/>
        </p:nvGrpSpPr>
        <p:grpSpPr>
          <a:xfrm>
            <a:off x="91440" y="137160"/>
            <a:ext cx="8869680" cy="548640"/>
            <a:chOff x="853440" y="2164080"/>
            <a:chExt cx="8869680" cy="548640"/>
          </a:xfrm>
        </p:grpSpPr>
        <p:sp>
          <p:nvSpPr>
            <p:cNvPr id="7" name="AutoShape 57">
              <a:extLst>
                <a:ext uri="{FF2B5EF4-FFF2-40B4-BE49-F238E27FC236}">
                  <a16:creationId xmlns:a16="http://schemas.microsoft.com/office/drawing/2014/main" id="{A8BB3949-CEE3-4386-818F-52A36EA2D799}"/>
                </a:ext>
              </a:extLst>
            </p:cNvPr>
            <p:cNvSpPr>
              <a:spLocks noChangeArrowheads="1"/>
            </p:cNvSpPr>
            <p:nvPr/>
          </p:nvSpPr>
          <p:spPr bwMode="auto">
            <a:xfrm>
              <a:off x="853440" y="21640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Lực lượng của khối đại đoàn kết toàn dân tộc</a:t>
              </a:r>
            </a:p>
          </p:txBody>
        </p:sp>
        <p:sp>
          <p:nvSpPr>
            <p:cNvPr id="11" name="Hình Bầu dục 2">
              <a:extLst>
                <a:ext uri="{FF2B5EF4-FFF2-40B4-BE49-F238E27FC236}">
                  <a16:creationId xmlns:a16="http://schemas.microsoft.com/office/drawing/2014/main" id="{1E4B2144-0165-4B0E-8F92-0B458927E7AB}"/>
                </a:ext>
              </a:extLst>
            </p:cNvPr>
            <p:cNvSpPr/>
            <p:nvPr/>
          </p:nvSpPr>
          <p:spPr>
            <a:xfrm>
              <a:off x="990600" y="22829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2</a:t>
              </a:r>
            </a:p>
          </p:txBody>
        </p:sp>
      </p:grpSp>
      <p:sp>
        <p:nvSpPr>
          <p:cNvPr id="8" name="Hộp Văn bản 7">
            <a:extLst>
              <a:ext uri="{FF2B5EF4-FFF2-40B4-BE49-F238E27FC236}">
                <a16:creationId xmlns:a16="http://schemas.microsoft.com/office/drawing/2014/main" id="{DC680F97-15EB-476F-897C-7C7E202D75EB}"/>
              </a:ext>
            </a:extLst>
          </p:cNvPr>
          <p:cNvSpPr txBox="1"/>
          <p:nvPr/>
        </p:nvSpPr>
        <p:spPr>
          <a:xfrm>
            <a:off x="38100" y="838200"/>
            <a:ext cx="7048500" cy="417871"/>
          </a:xfrm>
          <a:prstGeom prst="rect">
            <a:avLst/>
          </a:prstGeom>
          <a:noFill/>
        </p:spPr>
        <p:txBody>
          <a:bodyPr wrap="square">
            <a:spAutoFit/>
          </a:bodyPr>
          <a:lstStyle/>
          <a:p>
            <a:pPr marL="0" marR="0">
              <a:lnSpc>
                <a:spcPct val="115000"/>
              </a:lnSpc>
              <a:spcBef>
                <a:spcPts val="1000"/>
              </a:spcBef>
              <a:spcAft>
                <a:spcPts val="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000" b="1">
                <a:latin typeface="Times New Roman" panose="02020603050405020304" pitchFamily="18" charset="0"/>
                <a:ea typeface="Times New Roman" panose="02020603050405020304" pitchFamily="18" charset="0"/>
                <a:cs typeface="Times New Roman" panose="02020603050405020304" pitchFamily="18" charset="0"/>
              </a:rPr>
              <a:t>a: </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Chủ thể của khối đại đoàn kết dân tộc</a:t>
            </a:r>
          </a:p>
        </p:txBody>
      </p:sp>
      <p:sp>
        <p:nvSpPr>
          <p:cNvPr id="12" name="Hộp Văn bản 11">
            <a:extLst>
              <a:ext uri="{FF2B5EF4-FFF2-40B4-BE49-F238E27FC236}">
                <a16:creationId xmlns:a16="http://schemas.microsoft.com/office/drawing/2014/main" id="{161B5FB4-2A07-4CDD-91D6-75194E16D807}"/>
              </a:ext>
            </a:extLst>
          </p:cNvPr>
          <p:cNvSpPr txBox="1"/>
          <p:nvPr/>
        </p:nvSpPr>
        <p:spPr>
          <a:xfrm>
            <a:off x="38100" y="1206292"/>
            <a:ext cx="9067800" cy="1015663"/>
          </a:xfrm>
          <a:prstGeom prst="rect">
            <a:avLst/>
          </a:prstGeom>
          <a:noFill/>
        </p:spPr>
        <p:txBody>
          <a:bodyPr wrap="square">
            <a:spAutoFit/>
          </a:bodyPr>
          <a:lstStyle/>
          <a:p>
            <a:pPr marL="285750" indent="-285750">
              <a:buFont typeface="Times New Roman" panose="02020603050405020304" pitchFamily="18" charset="0"/>
              <a:buChar char="−"/>
            </a:pPr>
            <a:r>
              <a:rPr lang="en-US" sz="2000" dirty="0">
                <a:latin typeface="Times New Roman" panose="02020603050405020304" pitchFamily="18" charset="0"/>
              </a:rPr>
              <a:t>Hồ Chí Minh chỉ ra lực lượng của khối đại đoàn kết dân tộc là toàn dân trong đó lấy liên minh giữa giai cấp công nhân với giai cấp nông dân và đội ngũ trí thức làm nền tảng.</a:t>
            </a:r>
          </a:p>
        </p:txBody>
      </p:sp>
      <p:sp>
        <p:nvSpPr>
          <p:cNvPr id="15" name="Hộp Văn bản 14">
            <a:extLst>
              <a:ext uri="{FF2B5EF4-FFF2-40B4-BE49-F238E27FC236}">
                <a16:creationId xmlns:a16="http://schemas.microsoft.com/office/drawing/2014/main" id="{D795A0D6-77E6-4C1B-B82C-8A2C3A4459FD}"/>
              </a:ext>
            </a:extLst>
          </p:cNvPr>
          <p:cNvSpPr txBox="1"/>
          <p:nvPr/>
        </p:nvSpPr>
        <p:spPr>
          <a:xfrm>
            <a:off x="1" y="3338538"/>
            <a:ext cx="9144000" cy="1938992"/>
          </a:xfrm>
          <a:prstGeom prst="rect">
            <a:avLst/>
          </a:prstGeom>
          <a:noFill/>
        </p:spPr>
        <p:txBody>
          <a:bodyPr wrap="square">
            <a:spAutoFit/>
          </a:bodyPr>
          <a:lstStyle/>
          <a:p>
            <a:pPr marL="285750" indent="-285750">
              <a:buFont typeface="Times New Roman" panose="02020603050405020304" pitchFamily="18" charset="0"/>
              <a:buChar char="−"/>
            </a:pPr>
            <a:r>
              <a:rPr lang="en-US" sz="2000" dirty="0">
                <a:latin typeface="Times New Roman" panose="02020603050405020304" pitchFamily="18" charset="0"/>
              </a:rPr>
              <a:t>Đoàn kết trong tư tưởng của Người là đoàn kết rộng rãi, mở rộng và tranh thủ tất cả những lực lượng và bộ phận có thể tranh thủ. Nguyên tắc đoàn kết rộng rãi được dựa trên điểm tương đồng là: “</a:t>
            </a:r>
            <a:r>
              <a:rPr lang="en-US" sz="2000" i="1" dirty="0">
                <a:latin typeface="Times New Roman" panose="02020603050405020304" pitchFamily="18" charset="0"/>
              </a:rPr>
              <a:t>Bất kỳ ai mà thật thà tán thành hòa bình, thống nhất, độc lập, dân chủ, thì dù những người đó trước đây chống chúng ta, bây giờ chúng ta cũng thật thà đoàn kết với họ</a:t>
            </a:r>
            <a:r>
              <a:rPr lang="en-US" sz="2000" dirty="0">
                <a:latin typeface="Times New Roman" panose="02020603050405020304" pitchFamily="18" charset="0"/>
              </a:rPr>
              <a:t>”. “</a:t>
            </a:r>
            <a:r>
              <a:rPr lang="en-US" sz="2000" i="1" dirty="0">
                <a:latin typeface="Times New Roman" panose="02020603050405020304" pitchFamily="18" charset="0"/>
              </a:rPr>
              <a:t>Ai có tài, có sức, có đức, có lòng phụng sự Tổ quốc và phục vụ nhân dân thì ta đoàn kết với họ</a:t>
            </a:r>
            <a:r>
              <a:rPr lang="en-US" sz="2000" dirty="0">
                <a:latin typeface="Times New Roman" panose="02020603050405020304" pitchFamily="18" charset="0"/>
              </a:rPr>
              <a:t>” ...</a:t>
            </a:r>
          </a:p>
        </p:txBody>
      </p:sp>
      <p:sp>
        <p:nvSpPr>
          <p:cNvPr id="9" name="Hộp Văn bản 8">
            <a:extLst>
              <a:ext uri="{FF2B5EF4-FFF2-40B4-BE49-F238E27FC236}">
                <a16:creationId xmlns:a16="http://schemas.microsoft.com/office/drawing/2014/main" id="{D981680D-C70A-45DA-9694-8BB16F41F546}"/>
              </a:ext>
            </a:extLst>
          </p:cNvPr>
          <p:cNvSpPr txBox="1"/>
          <p:nvPr/>
        </p:nvSpPr>
        <p:spPr>
          <a:xfrm>
            <a:off x="1115568" y="2249350"/>
            <a:ext cx="7287768" cy="923330"/>
          </a:xfrm>
          <a:prstGeom prst="rect">
            <a:avLst/>
          </a:prstGeom>
          <a:noFill/>
        </p:spPr>
        <p:txBody>
          <a:bodyPr wrap="square" rtlCol="0">
            <a:spAutoFit/>
          </a:bodyPr>
          <a:lstStyle/>
          <a:p>
            <a:pPr marL="461963" marR="0" indent="-290513">
              <a:spcBef>
                <a:spcPts val="0"/>
              </a:spcBef>
              <a:spcAft>
                <a:spcPts val="0"/>
              </a:spcAft>
              <a:buFont typeface="Courier New" panose="02070309020205020404" pitchFamily="49" charset="0"/>
              <a:buChar char="o"/>
            </a:pPr>
            <a:r>
              <a:rPr lang="vi-VN" i="1" dirty="0">
                <a:latin typeface="Calibri" panose="020F0502020204030204" pitchFamily="34" charset="0"/>
                <a:cs typeface="Calibri" panose="020F0502020204030204" pitchFamily="34" charset="0"/>
              </a:rPr>
              <a:t>Trong bầu trời không gì quý bằng nhân dân.</a:t>
            </a:r>
            <a:br>
              <a:rPr lang="en-US" i="1" dirty="0">
                <a:latin typeface="Calibri" panose="020F0502020204030204" pitchFamily="34" charset="0"/>
                <a:cs typeface="Calibri" panose="020F0502020204030204" pitchFamily="34" charset="0"/>
              </a:rPr>
            </a:br>
            <a:r>
              <a:rPr lang="vi-VN" i="1" dirty="0">
                <a:latin typeface="Calibri" panose="020F0502020204030204" pitchFamily="34" charset="0"/>
                <a:cs typeface="Calibri" panose="020F0502020204030204" pitchFamily="34" charset="0"/>
              </a:rPr>
              <a:t>Trong thế giới không gì mạnh bằng lực lượng đoàn kết của nhân dân</a:t>
            </a:r>
            <a:r>
              <a:rPr lang="en-US" i="1" dirty="0">
                <a:latin typeface="Calibri" panose="020F0502020204030204" pitchFamily="34" charset="0"/>
                <a:cs typeface="Calibri" panose="020F0502020204030204" pitchFamily="34" charset="0"/>
              </a:rPr>
              <a:t>.</a:t>
            </a:r>
            <a:endParaRPr lang="en-US" i="1" dirty="0"/>
          </a:p>
          <a:p>
            <a:pPr marL="111125" marR="0" algn="r">
              <a:spcBef>
                <a:spcPts val="0"/>
              </a:spcBef>
              <a:spcAft>
                <a:spcPts val="0"/>
              </a:spcAft>
            </a:pPr>
            <a:r>
              <a:rPr lang="vi-VN" dirty="0">
                <a:latin typeface="Times New Roman" panose="02020603050405020304" pitchFamily="18" charset="0"/>
              </a:rPr>
              <a:t>- Hồ Chí Minh -</a:t>
            </a:r>
            <a:endParaRPr lang="en-US" dirty="0"/>
          </a:p>
        </p:txBody>
      </p:sp>
      <p:sp>
        <p:nvSpPr>
          <p:cNvPr id="14" name="Hộp Văn bản 13">
            <a:extLst>
              <a:ext uri="{FF2B5EF4-FFF2-40B4-BE49-F238E27FC236}">
                <a16:creationId xmlns:a16="http://schemas.microsoft.com/office/drawing/2014/main" id="{85732EDD-5649-4B8D-8D1F-0A90D04DA539}"/>
              </a:ext>
            </a:extLst>
          </p:cNvPr>
          <p:cNvSpPr txBox="1"/>
          <p:nvPr/>
        </p:nvSpPr>
        <p:spPr>
          <a:xfrm>
            <a:off x="1" y="5380672"/>
            <a:ext cx="9027502" cy="1477328"/>
          </a:xfrm>
          <a:prstGeom prst="rect">
            <a:avLst/>
          </a:prstGeom>
          <a:noFill/>
        </p:spPr>
        <p:txBody>
          <a:bodyPr wrap="square">
            <a:spAutoFit/>
          </a:bodyPr>
          <a:lstStyle/>
          <a:p>
            <a:pPr marL="285750" indent="-285750">
              <a:buFont typeface="Wingdings" panose="05000000000000000000" pitchFamily="2" charset="2"/>
              <a:buChar char="Ø"/>
            </a:pPr>
            <a:r>
              <a:rPr lang="vi-VN" dirty="0"/>
              <a:t>Tóm lại, lực lượng góp thành sức mạnh của đại đoàn kết dân tộc là </a:t>
            </a:r>
            <a:r>
              <a:rPr lang="vi-VN" dirty="0">
                <a:solidFill>
                  <a:schemeClr val="accent2"/>
                </a:solidFill>
              </a:rPr>
              <a:t>toàn dân</a:t>
            </a:r>
            <a:r>
              <a:rPr lang="vi-VN" dirty="0"/>
              <a:t>, trong đó lấy </a:t>
            </a:r>
            <a:r>
              <a:rPr lang="vi-VN" dirty="0">
                <a:solidFill>
                  <a:schemeClr val="accent2"/>
                </a:solidFill>
              </a:rPr>
              <a:t>liên minh công nhân - nông dân - trí thức làm nền tảng </a:t>
            </a:r>
            <a:r>
              <a:rPr lang="vi-VN" dirty="0"/>
              <a:t>được tập hợp trong một </a:t>
            </a:r>
            <a:r>
              <a:rPr lang="vi-VN" dirty="0">
                <a:solidFill>
                  <a:schemeClr val="accent2"/>
                </a:solidFill>
              </a:rPr>
              <a:t>Mặt trận thống nhất đặt dưới sự lãnh đạo của Đảng</a:t>
            </a:r>
            <a:r>
              <a:rPr lang="vi-VN" dirty="0"/>
              <a:t>. Thực tiễn đã trả lời chỉ trên cơ sở tuân thủ nguyên tắc này, đại đoàn kết dân tộc mới có sức sống bền vững và trường tồn</a:t>
            </a:r>
            <a:endParaRPr lang="en-US" dirty="0"/>
          </a:p>
        </p:txBody>
      </p:sp>
    </p:spTree>
    <p:extLst>
      <p:ext uri="{BB962C8B-B14F-4D97-AF65-F5344CB8AC3E}">
        <p14:creationId xmlns:p14="http://schemas.microsoft.com/office/powerpoint/2010/main" val="153873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6" presetClass="emph" presetSubtype="0" fill="hold" grpId="1" nodeType="withEffect">
                                  <p:stCondLst>
                                    <p:cond delay="500"/>
                                  </p:stCondLst>
                                  <p:iterate type="lt">
                                    <p:tmPct val="4000"/>
                                  </p:iterate>
                                  <p:childTnLst>
                                    <p:set>
                                      <p:cBhvr override="childStyle">
                                        <p:cTn id="9" dur="500" fill="hold"/>
                                        <p:tgtEl>
                                          <p:spTgt spid="9"/>
                                        </p:tgtEl>
                                        <p:attrNameLst>
                                          <p:attrName>style.color</p:attrName>
                                        </p:attrNameLst>
                                      </p:cBhvr>
                                      <p:to>
                                        <p:clrVal>
                                          <a:schemeClr val="accent2"/>
                                        </p:clrVal>
                                      </p:to>
                                    </p:set>
                                    <p:set>
                                      <p:cBhvr>
                                        <p:cTn id="10" dur="500" fill="hold"/>
                                        <p:tgtEl>
                                          <p:spTgt spid="9"/>
                                        </p:tgtEl>
                                        <p:attrNameLst>
                                          <p:attrName>fillcolor</p:attrName>
                                        </p:attrNameLst>
                                      </p:cBhvr>
                                      <p:to>
                                        <p:clrVal>
                                          <a:schemeClr val="accent2"/>
                                        </p:clrVal>
                                      </p:to>
                                    </p:set>
                                    <p:set>
                                      <p:cBhvr>
                                        <p:cTn id="11" dur="500" fill="hold"/>
                                        <p:tgtEl>
                                          <p:spTgt spid="9"/>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2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9" grpId="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5810A197-1D18-469A-8709-A2E7CD403150}"/>
              </a:ext>
            </a:extLst>
          </p:cNvPr>
          <p:cNvSpPr txBox="1"/>
          <p:nvPr/>
        </p:nvSpPr>
        <p:spPr>
          <a:xfrm>
            <a:off x="76200" y="926068"/>
            <a:ext cx="5334000"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2b: Nền tảng của khối đại đoàn kết dân tộc</a:t>
            </a:r>
          </a:p>
        </p:txBody>
      </p:sp>
      <p:sp>
        <p:nvSpPr>
          <p:cNvPr id="3" name="Hộp Văn bản 2">
            <a:extLst>
              <a:ext uri="{FF2B5EF4-FFF2-40B4-BE49-F238E27FC236}">
                <a16:creationId xmlns:a16="http://schemas.microsoft.com/office/drawing/2014/main" id="{F609C170-C22B-4D5F-A476-52E100611827}"/>
              </a:ext>
            </a:extLst>
          </p:cNvPr>
          <p:cNvSpPr txBox="1"/>
          <p:nvPr/>
        </p:nvSpPr>
        <p:spPr>
          <a:xfrm>
            <a:off x="0" y="1251434"/>
            <a:ext cx="5911999" cy="2381293"/>
          </a:xfrm>
          <a:prstGeom prst="rect">
            <a:avLst/>
          </a:prstGeom>
          <a:noFill/>
        </p:spPr>
        <p:txBody>
          <a:bodyPr wrap="square">
            <a:spAutoFit/>
          </a:bodyPr>
          <a:lstStyle/>
          <a:p>
            <a:pPr marL="285750" marR="0" indent="-285750">
              <a:lnSpc>
                <a:spcPct val="107000"/>
              </a:lnSpc>
              <a:spcBef>
                <a:spcPts val="0"/>
              </a:spcBef>
              <a:spcAft>
                <a:spcPts val="800"/>
              </a:spcAft>
              <a:buFont typeface="Times New Roman" panose="02020603050405020304" pitchFamily="18"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HCM chỉ rõ: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Đại đoàn kết tức là trước hết phải đoàn kết đại đa số nhân dân, mà đại đa số nhân dân là công nhân, nông dân và các tầng lớp nhân dân lao động khác. Đó là nền gốc của đại đoàn kết. Nó cũng như cái nền của nhà gốc của cây. Nhưng đã có nền vững gốc tốt, còn phải đoàn kết các tầng lớp nhân dân khác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4" descr="Thổi bùng sức mạnh tinh thần đại đoàn kết toàn dân tộc | Thời sự | PLO">
            <a:extLst>
              <a:ext uri="{FF2B5EF4-FFF2-40B4-BE49-F238E27FC236}">
                <a16:creationId xmlns:a16="http://schemas.microsoft.com/office/drawing/2014/main" id="{33E8AA35-E925-4B99-838F-6DC0907E33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2000" y="1201967"/>
            <a:ext cx="3139440" cy="2171700"/>
          </a:xfrm>
          <a:prstGeom prst="rect">
            <a:avLst/>
          </a:prstGeom>
          <a:noFill/>
          <a:ln>
            <a:noFill/>
          </a:ln>
        </p:spPr>
      </p:pic>
      <p:sp>
        <p:nvSpPr>
          <p:cNvPr id="17" name="Hộp Văn bản 16">
            <a:extLst>
              <a:ext uri="{FF2B5EF4-FFF2-40B4-BE49-F238E27FC236}">
                <a16:creationId xmlns:a16="http://schemas.microsoft.com/office/drawing/2014/main" id="{112AED99-94B8-4340-AEB4-C14DEF488638}"/>
              </a:ext>
            </a:extLst>
          </p:cNvPr>
          <p:cNvSpPr txBox="1"/>
          <p:nvPr/>
        </p:nvSpPr>
        <p:spPr>
          <a:xfrm>
            <a:off x="0" y="3604150"/>
            <a:ext cx="9144000" cy="707886"/>
          </a:xfrm>
          <a:prstGeom prst="rect">
            <a:avLst/>
          </a:prstGeom>
          <a:noFill/>
        </p:spPr>
        <p:txBody>
          <a:bodyPr wrap="square">
            <a:spAutoFit/>
          </a:bodyPr>
          <a:lstStyle/>
          <a:p>
            <a:pPr marL="285750" indent="-285750">
              <a:buFont typeface="Times New Roman" panose="02020603050405020304" pitchFamily="18" charset="0"/>
              <a:buChar char="−"/>
            </a:pPr>
            <a:r>
              <a:rPr lang="en-US" sz="2000" dirty="0">
                <a:effectLst/>
                <a:latin typeface="Times New Roman" panose="02020603050405020304" pitchFamily="18" charset="0"/>
                <a:ea typeface="Calibri" panose="020F0502020204030204" pitchFamily="34" charset="0"/>
              </a:rPr>
              <a:t>Như vậy lực lượng làm nền tảng cho khối đại đoàn kết dân tộc là </a:t>
            </a:r>
            <a:r>
              <a:rPr lang="en-US" sz="2000" dirty="0">
                <a:solidFill>
                  <a:schemeClr val="accent2"/>
                </a:solidFill>
                <a:effectLst/>
                <a:latin typeface="Times New Roman" panose="02020603050405020304" pitchFamily="18" charset="0"/>
                <a:ea typeface="Calibri" panose="020F0502020204030204" pitchFamily="34" charset="0"/>
              </a:rPr>
              <a:t>công nhân, nông dân, trí thức</a:t>
            </a:r>
            <a:r>
              <a:rPr lang="en-US" sz="2000" dirty="0">
                <a:effectLst/>
                <a:latin typeface="Times New Roman" panose="02020603050405020304" pitchFamily="18" charset="0"/>
                <a:ea typeface="Calibri" panose="020F0502020204030204" pitchFamily="34" charset="0"/>
              </a:rPr>
              <a:t>.</a:t>
            </a:r>
            <a:endParaRPr lang="en-US" sz="2000" dirty="0"/>
          </a:p>
        </p:txBody>
      </p:sp>
      <p:pic>
        <p:nvPicPr>
          <p:cNvPr id="10" name="Picture 5">
            <a:extLst>
              <a:ext uri="{FF2B5EF4-FFF2-40B4-BE49-F238E27FC236}">
                <a16:creationId xmlns:a16="http://schemas.microsoft.com/office/drawing/2014/main" id="{8782D570-8D54-4397-98D2-445590CCD9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77100" y="4520716"/>
            <a:ext cx="1684020" cy="2171700"/>
          </a:xfrm>
          <a:prstGeom prst="rect">
            <a:avLst/>
          </a:prstGeom>
          <a:noFill/>
          <a:ln>
            <a:noFill/>
          </a:ln>
        </p:spPr>
      </p:pic>
      <p:pic>
        <p:nvPicPr>
          <p:cNvPr id="12" name="Picture 2" descr="Đoàn kết làm nên sức mạnh của Đảng - BaoHaiDuong">
            <a:extLst>
              <a:ext uri="{FF2B5EF4-FFF2-40B4-BE49-F238E27FC236}">
                <a16:creationId xmlns:a16="http://schemas.microsoft.com/office/drawing/2014/main" id="{0459D169-4458-4FD3-AF86-4B83E43D188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36107" y="4524128"/>
            <a:ext cx="3139440" cy="2171700"/>
          </a:xfrm>
          <a:prstGeom prst="rect">
            <a:avLst/>
          </a:prstGeom>
          <a:noFill/>
          <a:ln>
            <a:noFill/>
          </a:ln>
        </p:spPr>
      </p:pic>
      <p:sp>
        <p:nvSpPr>
          <p:cNvPr id="19" name="Hộp Văn bản 18">
            <a:extLst>
              <a:ext uri="{FF2B5EF4-FFF2-40B4-BE49-F238E27FC236}">
                <a16:creationId xmlns:a16="http://schemas.microsoft.com/office/drawing/2014/main" id="{25395509-A28C-4341-B662-A0D0969CEC03}"/>
              </a:ext>
            </a:extLst>
          </p:cNvPr>
          <p:cNvSpPr txBox="1"/>
          <p:nvPr/>
        </p:nvSpPr>
        <p:spPr>
          <a:xfrm>
            <a:off x="0" y="4611463"/>
            <a:ext cx="5176896" cy="1323439"/>
          </a:xfrm>
          <a:prstGeom prst="rect">
            <a:avLst/>
          </a:prstGeom>
          <a:noFill/>
        </p:spPr>
        <p:txBody>
          <a:bodyPr wrap="square">
            <a:spAutoFit/>
          </a:bodyPr>
          <a:lstStyle/>
          <a:p>
            <a:pPr marL="285750" indent="-285750">
              <a:buFont typeface="Times New Roman" panose="02020603050405020304" pitchFamily="18" charset="0"/>
              <a:buChar char="−"/>
            </a:pPr>
            <a:r>
              <a:rPr lang="en-US" sz="2000" dirty="0">
                <a:solidFill>
                  <a:srgbClr val="000000"/>
                </a:solidFill>
                <a:latin typeface="Times New Roman" panose="02020603050405020304" pitchFamily="18" charset="0"/>
                <a:ea typeface="Calibri" panose="020F0502020204030204" pitchFamily="34" charset="0"/>
              </a:rPr>
              <a:t>T</a:t>
            </a:r>
            <a:r>
              <a:rPr lang="en-US" sz="2000" dirty="0">
                <a:solidFill>
                  <a:srgbClr val="000000"/>
                </a:solidFill>
                <a:effectLst/>
                <a:latin typeface="Times New Roman" panose="02020603050405020304" pitchFamily="18" charset="0"/>
                <a:ea typeface="Calibri" panose="020F0502020204030204" pitchFamily="34" charset="0"/>
              </a:rPr>
              <a:t>rong khối đại đoàn kết ,phải chú trọng yếu tố ‘hạt nhân’ là </a:t>
            </a:r>
            <a:r>
              <a:rPr lang="en-US" sz="2000" dirty="0">
                <a:solidFill>
                  <a:schemeClr val="accent2"/>
                </a:solidFill>
                <a:effectLst/>
                <a:latin typeface="Times New Roman" panose="02020603050405020304" pitchFamily="18" charset="0"/>
                <a:ea typeface="Calibri" panose="020F0502020204030204" pitchFamily="34" charset="0"/>
              </a:rPr>
              <a:t>sự đoàn kết và thống nhất của Đảng</a:t>
            </a:r>
            <a:r>
              <a:rPr lang="en-US" sz="2000" dirty="0">
                <a:solidFill>
                  <a:srgbClr val="000000"/>
                </a:solidFill>
                <a:effectLst/>
                <a:latin typeface="Times New Roman" panose="02020603050405020304" pitchFamily="18" charset="0"/>
                <a:ea typeface="Calibri" panose="020F0502020204030204" pitchFamily="34" charset="0"/>
              </a:rPr>
              <a:t> vì đó là điều kiện cho sự đoàn kết ngoài </a:t>
            </a:r>
            <a:r>
              <a:rPr lang="en-US" sz="2000" dirty="0">
                <a:solidFill>
                  <a:srgbClr val="000000"/>
                </a:solidFill>
                <a:latin typeface="Times New Roman" panose="02020603050405020304" pitchFamily="18" charset="0"/>
                <a:ea typeface="Calibri" panose="020F0502020204030204" pitchFamily="34" charset="0"/>
              </a:rPr>
              <a:t>xã hội.</a:t>
            </a:r>
            <a:endParaRPr lang="en-US" sz="2000" dirty="0"/>
          </a:p>
        </p:txBody>
      </p:sp>
      <p:grpSp>
        <p:nvGrpSpPr>
          <p:cNvPr id="13" name="Nhóm 8">
            <a:extLst>
              <a:ext uri="{FF2B5EF4-FFF2-40B4-BE49-F238E27FC236}">
                <a16:creationId xmlns:a16="http://schemas.microsoft.com/office/drawing/2014/main" id="{60730377-2AEB-4600-AE51-8E5D12884E93}"/>
              </a:ext>
            </a:extLst>
          </p:cNvPr>
          <p:cNvGrpSpPr/>
          <p:nvPr/>
        </p:nvGrpSpPr>
        <p:grpSpPr>
          <a:xfrm>
            <a:off x="91440" y="137160"/>
            <a:ext cx="8869680" cy="548640"/>
            <a:chOff x="853440" y="2164080"/>
            <a:chExt cx="8869680" cy="548640"/>
          </a:xfrm>
        </p:grpSpPr>
        <p:sp>
          <p:nvSpPr>
            <p:cNvPr id="14" name="AutoShape 57">
              <a:extLst>
                <a:ext uri="{FF2B5EF4-FFF2-40B4-BE49-F238E27FC236}">
                  <a16:creationId xmlns:a16="http://schemas.microsoft.com/office/drawing/2014/main" id="{70A2FBAF-34E2-4D01-843D-8D65631C7813}"/>
                </a:ext>
              </a:extLst>
            </p:cNvPr>
            <p:cNvSpPr>
              <a:spLocks noChangeArrowheads="1"/>
            </p:cNvSpPr>
            <p:nvPr/>
          </p:nvSpPr>
          <p:spPr bwMode="auto">
            <a:xfrm>
              <a:off x="853440" y="21640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Lực lượng của khối đại đoàn kết toàn dân tộc</a:t>
              </a:r>
            </a:p>
          </p:txBody>
        </p:sp>
        <p:sp>
          <p:nvSpPr>
            <p:cNvPr id="15" name="Hình Bầu dục 2">
              <a:extLst>
                <a:ext uri="{FF2B5EF4-FFF2-40B4-BE49-F238E27FC236}">
                  <a16:creationId xmlns:a16="http://schemas.microsoft.com/office/drawing/2014/main" id="{043928F2-AC7E-4644-BE8E-C056DDAB824E}"/>
                </a:ext>
              </a:extLst>
            </p:cNvPr>
            <p:cNvSpPr/>
            <p:nvPr/>
          </p:nvSpPr>
          <p:spPr>
            <a:xfrm>
              <a:off x="990600" y="22829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2</a:t>
              </a:r>
            </a:p>
          </p:txBody>
        </p:sp>
      </p:grpSp>
      <p:pic>
        <p:nvPicPr>
          <p:cNvPr id="2050" name="Picture 2" descr="&#10;Đại hội Đảng toàn quốc lần thứ II tổ chức tại Chiến khu Việt Bắc (2/1951). Ảnh: TTXVN&#10;">
            <a:extLst>
              <a:ext uri="{FF2B5EF4-FFF2-40B4-BE49-F238E27FC236}">
                <a16:creationId xmlns:a16="http://schemas.microsoft.com/office/drawing/2014/main" id="{E59FDDA2-C4D7-4FFA-A83F-7AA5578F8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8903" y="4155858"/>
            <a:ext cx="3784224" cy="267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4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1"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par>
                                <p:cTn id="20" presetID="21"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22" presetClass="exit" presetSubtype="4" fill="hold" nodeType="withEffect">
                                  <p:stCondLst>
                                    <p:cond delay="0"/>
                                  </p:stCondLst>
                                  <p:childTnLst>
                                    <p:animEffect transition="out" filter="wipe(down)">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22" presetClass="exit" presetSubtype="4" fill="hold" nodeType="withEffect">
                                  <p:stCondLst>
                                    <p:cond delay="0"/>
                                  </p:stCondLst>
                                  <p:childTnLst>
                                    <p:animEffect transition="out" filter="wipe(down)">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21" presetClass="entr" presetSubtype="1" fill="hold" nodeType="withEffect">
                                  <p:stCondLst>
                                    <p:cond delay="0"/>
                                  </p:stCondLst>
                                  <p:childTnLst>
                                    <p:set>
                                      <p:cBhvr>
                                        <p:cTn id="37" dur="1" fill="hold">
                                          <p:stCondLst>
                                            <p:cond delay="0"/>
                                          </p:stCondLst>
                                        </p:cTn>
                                        <p:tgtEl>
                                          <p:spTgt spid="2050"/>
                                        </p:tgtEl>
                                        <p:attrNameLst>
                                          <p:attrName>style.visibility</p:attrName>
                                        </p:attrNameLst>
                                      </p:cBhvr>
                                      <p:to>
                                        <p:strVal val="visible"/>
                                      </p:to>
                                    </p:set>
                                    <p:animEffect transition="in" filter="wheel(1)">
                                      <p:cBhvr>
                                        <p:cTn id="38"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18"/>
        <p:cNvGrpSpPr/>
        <p:nvPr/>
      </p:nvGrpSpPr>
      <p:grpSpPr>
        <a:xfrm>
          <a:off x="0" y="0"/>
          <a:ext cx="0" cy="0"/>
          <a:chOff x="0" y="0"/>
          <a:chExt cx="0" cy="0"/>
        </a:xfrm>
      </p:grpSpPr>
      <p:grpSp>
        <p:nvGrpSpPr>
          <p:cNvPr id="8" name="Nhóm 9">
            <a:extLst>
              <a:ext uri="{FF2B5EF4-FFF2-40B4-BE49-F238E27FC236}">
                <a16:creationId xmlns:a16="http://schemas.microsoft.com/office/drawing/2014/main" id="{FAC40F6A-D319-41E3-AA4B-A9CF9B18E3D2}"/>
              </a:ext>
            </a:extLst>
          </p:cNvPr>
          <p:cNvGrpSpPr/>
          <p:nvPr/>
        </p:nvGrpSpPr>
        <p:grpSpPr>
          <a:xfrm>
            <a:off x="137160" y="3154680"/>
            <a:ext cx="8869680" cy="548640"/>
            <a:chOff x="853441" y="2849880"/>
            <a:chExt cx="8869679" cy="548640"/>
          </a:xfrm>
        </p:grpSpPr>
        <p:sp>
          <p:nvSpPr>
            <p:cNvPr id="9" name="AutoShape 65">
              <a:extLst>
                <a:ext uri="{FF2B5EF4-FFF2-40B4-BE49-F238E27FC236}">
                  <a16:creationId xmlns:a16="http://schemas.microsoft.com/office/drawing/2014/main" id="{DAD474C0-0686-4765-B914-59858F868ECE}"/>
                </a:ext>
              </a:extLst>
            </p:cNvPr>
            <p:cNvSpPr>
              <a:spLocks noChangeArrowheads="1"/>
            </p:cNvSpPr>
            <p:nvPr/>
          </p:nvSpPr>
          <p:spPr bwMode="auto">
            <a:xfrm>
              <a:off x="853441" y="2849880"/>
              <a:ext cx="8869679"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Điều kiện để xây dựng khối đại đoàn kết toàn dân tộc</a:t>
              </a:r>
            </a:p>
          </p:txBody>
        </p:sp>
        <p:sp>
          <p:nvSpPr>
            <p:cNvPr id="10" name="Hình Bầu dục 3">
              <a:extLst>
                <a:ext uri="{FF2B5EF4-FFF2-40B4-BE49-F238E27FC236}">
                  <a16:creationId xmlns:a16="http://schemas.microsoft.com/office/drawing/2014/main" id="{F3A52C0F-957D-440E-A785-7EB5800CABB8}"/>
                </a:ext>
              </a:extLst>
            </p:cNvPr>
            <p:cNvSpPr/>
            <p:nvPr/>
          </p:nvSpPr>
          <p:spPr>
            <a:xfrm>
              <a:off x="990601" y="29687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3</a:t>
              </a:r>
            </a:p>
          </p:txBody>
        </p:sp>
      </p:grpSp>
    </p:spTree>
    <p:extLst>
      <p:ext uri="{BB962C8B-B14F-4D97-AF65-F5344CB8AC3E}">
        <p14:creationId xmlns:p14="http://schemas.microsoft.com/office/powerpoint/2010/main" val="163260630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9">
            <a:extLst>
              <a:ext uri="{FF2B5EF4-FFF2-40B4-BE49-F238E27FC236}">
                <a16:creationId xmlns:a16="http://schemas.microsoft.com/office/drawing/2014/main" id="{5A66E8F8-781D-440A-BA60-7E4692485A74}"/>
              </a:ext>
            </a:extLst>
          </p:cNvPr>
          <p:cNvGrpSpPr/>
          <p:nvPr/>
        </p:nvGrpSpPr>
        <p:grpSpPr>
          <a:xfrm>
            <a:off x="91440" y="137160"/>
            <a:ext cx="8869680" cy="548640"/>
            <a:chOff x="853441" y="2849880"/>
            <a:chExt cx="8869679" cy="548640"/>
          </a:xfrm>
        </p:grpSpPr>
        <p:sp>
          <p:nvSpPr>
            <p:cNvPr id="7" name="AutoShape 65">
              <a:extLst>
                <a:ext uri="{FF2B5EF4-FFF2-40B4-BE49-F238E27FC236}">
                  <a16:creationId xmlns:a16="http://schemas.microsoft.com/office/drawing/2014/main" id="{DD859D27-2E0C-4302-ACFD-0AE400723F98}"/>
                </a:ext>
              </a:extLst>
            </p:cNvPr>
            <p:cNvSpPr>
              <a:spLocks noChangeArrowheads="1"/>
            </p:cNvSpPr>
            <p:nvPr/>
          </p:nvSpPr>
          <p:spPr bwMode="auto">
            <a:xfrm>
              <a:off x="853441" y="2849880"/>
              <a:ext cx="8869679"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Điều kiện để xây dựng khối đại đoàn kết toàn dân tộc</a:t>
              </a:r>
            </a:p>
          </p:txBody>
        </p:sp>
        <p:sp>
          <p:nvSpPr>
            <p:cNvPr id="11" name="Hình Bầu dục 3">
              <a:extLst>
                <a:ext uri="{FF2B5EF4-FFF2-40B4-BE49-F238E27FC236}">
                  <a16:creationId xmlns:a16="http://schemas.microsoft.com/office/drawing/2014/main" id="{DEE3EC9E-D4C1-400E-A049-766F3954FA24}"/>
                </a:ext>
              </a:extLst>
            </p:cNvPr>
            <p:cNvSpPr/>
            <p:nvPr/>
          </p:nvSpPr>
          <p:spPr>
            <a:xfrm>
              <a:off x="990601" y="29687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3</a:t>
              </a:r>
            </a:p>
          </p:txBody>
        </p:sp>
      </p:grpSp>
      <p:sp>
        <p:nvSpPr>
          <p:cNvPr id="15" name="Hộp Văn bản 14">
            <a:extLst>
              <a:ext uri="{FF2B5EF4-FFF2-40B4-BE49-F238E27FC236}">
                <a16:creationId xmlns:a16="http://schemas.microsoft.com/office/drawing/2014/main" id="{5B608EB2-0D6A-4253-A35F-50C9038B2BE5}"/>
              </a:ext>
            </a:extLst>
          </p:cNvPr>
          <p:cNvSpPr txBox="1"/>
          <p:nvPr/>
        </p:nvSpPr>
        <p:spPr>
          <a:xfrm>
            <a:off x="0" y="914400"/>
            <a:ext cx="8763001" cy="369332"/>
          </a:xfrm>
          <a:prstGeom prst="rect">
            <a:avLst/>
          </a:prstGeom>
          <a:noFill/>
        </p:spPr>
        <p:txBody>
          <a:bodyPr wrap="square">
            <a:spAutoFit/>
          </a:bodyPr>
          <a:lstStyle/>
          <a:p>
            <a:r>
              <a:rPr lang="en-US" sz="1800" b="1">
                <a:effectLst/>
                <a:latin typeface="Times New Roman" panose="02020603050405020304" pitchFamily="18" charset="0"/>
                <a:ea typeface="Arial" panose="020B0604020202020204" pitchFamily="34" charset="0"/>
              </a:rPr>
              <a:t>3: </a:t>
            </a:r>
            <a:r>
              <a:rPr lang="en-US" b="1"/>
              <a:t>Điều kiện để xây dựng khối đại đoàn kết toàn dân tộc</a:t>
            </a:r>
          </a:p>
        </p:txBody>
      </p:sp>
      <p:sp>
        <p:nvSpPr>
          <p:cNvPr id="17" name="Hộp Văn bản 16">
            <a:extLst>
              <a:ext uri="{FF2B5EF4-FFF2-40B4-BE49-F238E27FC236}">
                <a16:creationId xmlns:a16="http://schemas.microsoft.com/office/drawing/2014/main" id="{D45304A0-2EB1-47FB-88DA-1127317856F4}"/>
              </a:ext>
            </a:extLst>
          </p:cNvPr>
          <p:cNvSpPr txBox="1"/>
          <p:nvPr/>
        </p:nvSpPr>
        <p:spPr>
          <a:xfrm>
            <a:off x="-45720" y="2671761"/>
            <a:ext cx="9144000" cy="399405"/>
          </a:xfrm>
          <a:prstGeom prst="rect">
            <a:avLst/>
          </a:prstGeom>
          <a:noFill/>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Phải kế thừa </a:t>
            </a:r>
            <a:r>
              <a:rPr lang="en-US" sz="2000"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truyền thống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yêu nước, nhân nghĩa, đoàn kết của dân tộc</a:t>
            </a:r>
          </a:p>
        </p:txBody>
      </p:sp>
      <p:sp>
        <p:nvSpPr>
          <p:cNvPr id="19" name="Hộp Văn bản 18">
            <a:extLst>
              <a:ext uri="{FF2B5EF4-FFF2-40B4-BE49-F238E27FC236}">
                <a16:creationId xmlns:a16="http://schemas.microsoft.com/office/drawing/2014/main" id="{5455B763-D46F-4025-BE44-A5276F148226}"/>
              </a:ext>
            </a:extLst>
          </p:cNvPr>
          <p:cNvSpPr txBox="1"/>
          <p:nvPr/>
        </p:nvSpPr>
        <p:spPr>
          <a:xfrm>
            <a:off x="0" y="3980163"/>
            <a:ext cx="9144000" cy="399405"/>
          </a:xfrm>
          <a:prstGeom prst="rect">
            <a:avLst/>
          </a:prstGeom>
          <a:noFill/>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Phải có lòng </a:t>
            </a:r>
            <a:r>
              <a:rPr lang="en-US" sz="2000"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khoan dung, độ lượng </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với con người</a:t>
            </a:r>
          </a:p>
        </p:txBody>
      </p:sp>
      <p:sp>
        <p:nvSpPr>
          <p:cNvPr id="21" name="Hộp Văn bản 20">
            <a:extLst>
              <a:ext uri="{FF2B5EF4-FFF2-40B4-BE49-F238E27FC236}">
                <a16:creationId xmlns:a16="http://schemas.microsoft.com/office/drawing/2014/main" id="{DF6AE04D-3339-4CD2-BB90-C6CFD28DA227}"/>
              </a:ext>
            </a:extLst>
          </p:cNvPr>
          <p:cNvSpPr txBox="1"/>
          <p:nvPr/>
        </p:nvSpPr>
        <p:spPr>
          <a:xfrm>
            <a:off x="-45720" y="5473989"/>
            <a:ext cx="8915399" cy="399405"/>
          </a:xfrm>
          <a:prstGeom prst="rect">
            <a:avLst/>
          </a:prstGeom>
          <a:noFill/>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vi-VN" sz="2000" dirty="0">
                <a:effectLst/>
                <a:latin typeface="Times New Roman" panose="02020603050405020304" pitchFamily="18" charset="0"/>
                <a:ea typeface="Arial" panose="020B0604020202020204" pitchFamily="34" charset="0"/>
                <a:cs typeface="Times New Roman" panose="02020603050405020304" pitchFamily="18" charset="0"/>
              </a:rPr>
              <a:t>Phải có </a:t>
            </a:r>
            <a:r>
              <a:rPr lang="vi-VN" sz="2000"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niềm tin </a:t>
            </a:r>
            <a:r>
              <a:rPr lang="vi-VN" sz="2000" dirty="0">
                <a:effectLst/>
                <a:latin typeface="Times New Roman" panose="02020603050405020304" pitchFamily="18" charset="0"/>
                <a:ea typeface="Arial" panose="020B0604020202020204" pitchFamily="34" charset="0"/>
                <a:cs typeface="Times New Roman" panose="02020603050405020304" pitchFamily="18" charset="0"/>
              </a:rPr>
              <a:t>vào nhân dân</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 name="Hộp Văn bản 1">
            <a:extLst>
              <a:ext uri="{FF2B5EF4-FFF2-40B4-BE49-F238E27FC236}">
                <a16:creationId xmlns:a16="http://schemas.microsoft.com/office/drawing/2014/main" id="{F1FD567C-6475-4B36-A8A6-E30EC8082081}"/>
              </a:ext>
            </a:extLst>
          </p:cNvPr>
          <p:cNvSpPr txBox="1"/>
          <p:nvPr/>
        </p:nvSpPr>
        <p:spPr>
          <a:xfrm>
            <a:off x="0" y="1283732"/>
            <a:ext cx="9123218" cy="707886"/>
          </a:xfrm>
          <a:prstGeom prst="rect">
            <a:avLst/>
          </a:prstGeom>
          <a:noFill/>
        </p:spPr>
        <p:txBody>
          <a:bodyPr wrap="square" rtlCol="0">
            <a:spAutoFit/>
          </a:bodyPr>
          <a:lstStyle/>
          <a:p>
            <a:pPr marL="341313" indent="-341313">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Phải lấy </a:t>
            </a:r>
            <a:r>
              <a:rPr lang="en-US" sz="2000" dirty="0">
                <a:solidFill>
                  <a:schemeClr val="accent2"/>
                </a:solidFill>
                <a:latin typeface="Times New Roman" panose="02020603050405020304" pitchFamily="18" charset="0"/>
                <a:cs typeface="Times New Roman" panose="02020603050405020304" pitchFamily="18" charset="0"/>
              </a:rPr>
              <a:t>lợi ích chung </a:t>
            </a:r>
            <a:r>
              <a:rPr lang="en-US" sz="2000" dirty="0">
                <a:latin typeface="Times New Roman" panose="02020603050405020304" pitchFamily="18" charset="0"/>
                <a:cs typeface="Times New Roman" panose="02020603050405020304" pitchFamily="18" charset="0"/>
              </a:rPr>
              <a:t>làm điểm quy tụ, đồng thời tôn trọng các lợi ích khác biệt chính đáng.</a:t>
            </a:r>
          </a:p>
        </p:txBody>
      </p:sp>
      <p:sp>
        <p:nvSpPr>
          <p:cNvPr id="12" name="Hộp Văn bản 11">
            <a:extLst>
              <a:ext uri="{FF2B5EF4-FFF2-40B4-BE49-F238E27FC236}">
                <a16:creationId xmlns:a16="http://schemas.microsoft.com/office/drawing/2014/main" id="{14DC6075-FA45-4BE3-9848-FA395FDC15EE}"/>
              </a:ext>
            </a:extLst>
          </p:cNvPr>
          <p:cNvSpPr txBox="1"/>
          <p:nvPr/>
        </p:nvSpPr>
        <p:spPr>
          <a:xfrm>
            <a:off x="576072" y="1909648"/>
            <a:ext cx="8385048" cy="646331"/>
          </a:xfrm>
          <a:prstGeom prst="rect">
            <a:avLst/>
          </a:prstGeom>
          <a:noFill/>
        </p:spPr>
        <p:txBody>
          <a:bodyPr wrap="square">
            <a:spAutoFit/>
          </a:bodyPr>
          <a:lstStyle/>
          <a:p>
            <a:pPr marL="285750" indent="-285750">
              <a:buFont typeface="Arial" panose="020B0604020202020204" pitchFamily="34" charset="0"/>
              <a:buChar char="•"/>
            </a:pPr>
            <a:r>
              <a:rPr lang="en-US" sz="1800">
                <a:effectLst/>
                <a:latin typeface="Times New Roman" panose="02020603050405020304" pitchFamily="18" charset="0"/>
                <a:ea typeface="Arial" panose="020B0604020202020204" pitchFamily="34" charset="0"/>
              </a:rPr>
              <a:t>Theo Người, đại đoàn kết phải xuất phát từ mục tiêu vì nước ,vì dân, trên cơ sở yêu nước, thương dân, chống áp bức bóc lột, nghèo nàn, lạc hậu.</a:t>
            </a:r>
            <a:endParaRPr lang="en-US"/>
          </a:p>
        </p:txBody>
      </p:sp>
      <p:sp>
        <p:nvSpPr>
          <p:cNvPr id="13" name="Hộp Văn bản 12">
            <a:extLst>
              <a:ext uri="{FF2B5EF4-FFF2-40B4-BE49-F238E27FC236}">
                <a16:creationId xmlns:a16="http://schemas.microsoft.com/office/drawing/2014/main" id="{BD345608-83DA-4E6D-AF52-91B53B9DD5AB}"/>
              </a:ext>
            </a:extLst>
          </p:cNvPr>
          <p:cNvSpPr txBox="1"/>
          <p:nvPr/>
        </p:nvSpPr>
        <p:spPr>
          <a:xfrm>
            <a:off x="576071" y="3071166"/>
            <a:ext cx="8186929" cy="923330"/>
          </a:xfrm>
          <a:prstGeom prst="rect">
            <a:avLst/>
          </a:prstGeom>
          <a:noFill/>
        </p:spPr>
        <p:txBody>
          <a:bodyPr wrap="square">
            <a:spAutoFit/>
          </a:bodyPr>
          <a:lstStyle/>
          <a:p>
            <a:pPr marL="285750" indent="-285750">
              <a:buFont typeface="Arial" panose="020B0604020202020204" pitchFamily="34" charset="0"/>
              <a:buChar char="•"/>
            </a:pPr>
            <a:r>
              <a:rPr lang="vi-VN"/>
              <a:t>Truyền thống đó là cội nguồn sức mạnh vô địch để cả dân tộc chiến đấu và chiến thắng thiên tai, dịch họa, làm cho đất nước được trường tồn, bản sắc dân tộc được giữ vững</a:t>
            </a:r>
            <a:r>
              <a:rPr lang="en-US"/>
              <a:t>.</a:t>
            </a:r>
          </a:p>
        </p:txBody>
      </p:sp>
      <p:sp>
        <p:nvSpPr>
          <p:cNvPr id="16" name="Hộp Văn bản 15">
            <a:extLst>
              <a:ext uri="{FF2B5EF4-FFF2-40B4-BE49-F238E27FC236}">
                <a16:creationId xmlns:a16="http://schemas.microsoft.com/office/drawing/2014/main" id="{1F12ABBC-F351-438D-BA84-4B52251AB42F}"/>
              </a:ext>
            </a:extLst>
          </p:cNvPr>
          <p:cNvSpPr txBox="1"/>
          <p:nvPr/>
        </p:nvSpPr>
        <p:spPr>
          <a:xfrm>
            <a:off x="576071" y="4326614"/>
            <a:ext cx="8567929" cy="1200329"/>
          </a:xfrm>
          <a:prstGeom prst="rect">
            <a:avLst/>
          </a:prstGeom>
          <a:noFill/>
        </p:spPr>
        <p:txBody>
          <a:bodyPr wrap="square">
            <a:spAutoFit/>
          </a:bodyPr>
          <a:lstStyle/>
          <a:p>
            <a:pPr marL="285750" indent="-285750">
              <a:buFont typeface="Arial" panose="020B0604020202020204" pitchFamily="34" charset="0"/>
              <a:buChar char="•"/>
            </a:pPr>
            <a:r>
              <a:rPr lang="en-US" sz="1800">
                <a:effectLst/>
                <a:latin typeface="Times New Roman" panose="02020603050405020304" pitchFamily="18" charset="0"/>
                <a:ea typeface="Arial" panose="020B0604020202020204" pitchFamily="34" charset="0"/>
              </a:rPr>
              <a:t>Theo Hồ Chí Minh, trong mỗi cá nhân đều có những ưu điểm và khuyết điểm, mặt tốt, mắt xấu,….Vì lợi ích của cách mạng, cần phải có lòng khoan dung độ lượng, trân trọng phần thiện dù nhỏ nhất ở mỗi người, có vậy mới tập hợp, quy tụ rộng rãi, mọi lực lượng. </a:t>
            </a:r>
            <a:r>
              <a:rPr lang="vi-VN" sz="1800">
                <a:solidFill>
                  <a:srgbClr val="000000"/>
                </a:solidFill>
                <a:effectLst/>
                <a:latin typeface="Times New Roman" panose="02020603050405020304" pitchFamily="18" charset="0"/>
                <a:ea typeface="Arial" panose="020B0604020202020204" pitchFamily="34" charset="0"/>
              </a:rPr>
              <a:t>Đối với những đồng bào lạc lối lầm đường, ta phải dùng tình thân ái mà cảm hóa họ</a:t>
            </a:r>
            <a:r>
              <a:rPr lang="en-US" sz="1800">
                <a:solidFill>
                  <a:srgbClr val="000000"/>
                </a:solidFill>
                <a:effectLst/>
                <a:latin typeface="Times New Roman" panose="02020603050405020304" pitchFamily="18" charset="0"/>
                <a:ea typeface="Arial" panose="020B0604020202020204" pitchFamily="34" charset="0"/>
              </a:rPr>
              <a:t>.</a:t>
            </a:r>
            <a:endParaRPr lang="en-US"/>
          </a:p>
        </p:txBody>
      </p:sp>
      <p:sp>
        <p:nvSpPr>
          <p:cNvPr id="18" name="Hộp Văn bản 17">
            <a:extLst>
              <a:ext uri="{FF2B5EF4-FFF2-40B4-BE49-F238E27FC236}">
                <a16:creationId xmlns:a16="http://schemas.microsoft.com/office/drawing/2014/main" id="{EF13141B-6440-4CF6-9230-0F9119C91917}"/>
              </a:ext>
            </a:extLst>
          </p:cNvPr>
          <p:cNvSpPr txBox="1"/>
          <p:nvPr/>
        </p:nvSpPr>
        <p:spPr>
          <a:xfrm>
            <a:off x="402336" y="5797510"/>
            <a:ext cx="8567929" cy="923330"/>
          </a:xfrm>
          <a:prstGeom prst="rect">
            <a:avLst/>
          </a:prstGeom>
          <a:noFill/>
        </p:spPr>
        <p:txBody>
          <a:bodyPr wrap="square" rtlCol="0">
            <a:spAutoFit/>
          </a:bodyPr>
          <a:lstStyle/>
          <a:p>
            <a:pPr marL="461963" marR="0" lvl="0" indent="-290513">
              <a:spcBef>
                <a:spcPts val="0"/>
              </a:spcBef>
              <a:spcAft>
                <a:spcPts val="0"/>
              </a:spcAft>
              <a:buFont typeface="Courier New" panose="02070309020205020404" pitchFamily="49" charset="0"/>
              <a:buChar char="o"/>
            </a:pPr>
            <a:r>
              <a:rPr lang="vi-VN" i="1">
                <a:latin typeface="Calibri" panose="020F0502020204030204" pitchFamily="34" charset="0"/>
                <a:cs typeface="Calibri" panose="020F0502020204030204" pitchFamily="34" charset="0"/>
              </a:rPr>
              <a:t>Dân chúng đồng lòng, việc gì cũng làm được. Dân chúng không ủng hộ, việc gì cũng không làm nên</a:t>
            </a:r>
            <a:r>
              <a:rPr lang="en-US" i="1">
                <a:latin typeface="Calibri" panose="020F0502020204030204" pitchFamily="34" charset="0"/>
                <a:cs typeface="Calibri" panose="020F0502020204030204" pitchFamily="34" charset="0"/>
              </a:rPr>
              <a:t>.</a:t>
            </a:r>
          </a:p>
          <a:p>
            <a:pPr marL="461963" marR="0" lvl="1" algn="r">
              <a:spcBef>
                <a:spcPts val="0"/>
              </a:spcBef>
              <a:spcAft>
                <a:spcPts val="0"/>
              </a:spcAft>
            </a:pPr>
            <a:r>
              <a:rPr lang="en-US">
                <a:latin typeface="Times New Roman" panose="02020603050405020304" pitchFamily="18" charset="0"/>
              </a:rPr>
              <a:t>- </a:t>
            </a:r>
            <a:r>
              <a:rPr lang="vi-VN">
                <a:latin typeface="Times New Roman" panose="02020603050405020304" pitchFamily="18" charset="0"/>
              </a:rPr>
              <a:t>Hồ Chí Minh</a:t>
            </a:r>
            <a:r>
              <a:rPr lang="en-US">
                <a:latin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8886570"/>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1000"/>
                                        <p:tgtEl>
                                          <p:spTgt spid="17">
                                            <p:txEl>
                                              <p:pRg st="0" end="0"/>
                                            </p:txEl>
                                          </p:spTgt>
                                        </p:tgtEl>
                                      </p:cBhvr>
                                    </p:animEffect>
                                    <p:anim calcmode="lin" valueType="num">
                                      <p:cBhvr>
                                        <p:cTn id="21"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1000"/>
                                        <p:tgtEl>
                                          <p:spTgt spid="19">
                                            <p:txEl>
                                              <p:pRg st="0" end="0"/>
                                            </p:txEl>
                                          </p:spTgt>
                                        </p:tgtEl>
                                      </p:cBhvr>
                                    </p:animEffect>
                                    <p:anim calcmode="lin" valueType="num">
                                      <p:cBhvr>
                                        <p:cTn id="34"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1000"/>
                                        <p:tgtEl>
                                          <p:spTgt spid="21">
                                            <p:txEl>
                                              <p:pRg st="0" end="0"/>
                                            </p:txEl>
                                          </p:spTgt>
                                        </p:tgtEl>
                                      </p:cBhvr>
                                    </p:animEffect>
                                    <p:anim calcmode="lin" valueType="num">
                                      <p:cBhvr>
                                        <p:cTn id="47"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18"/>
        <p:cNvGrpSpPr/>
        <p:nvPr/>
      </p:nvGrpSpPr>
      <p:grpSpPr>
        <a:xfrm>
          <a:off x="0" y="0"/>
          <a:ext cx="0" cy="0"/>
          <a:chOff x="0" y="0"/>
          <a:chExt cx="0" cy="0"/>
        </a:xfrm>
      </p:grpSpPr>
      <p:grpSp>
        <p:nvGrpSpPr>
          <p:cNvPr id="5" name="Group 10">
            <a:extLst>
              <a:ext uri="{FF2B5EF4-FFF2-40B4-BE49-F238E27FC236}">
                <a16:creationId xmlns:a16="http://schemas.microsoft.com/office/drawing/2014/main" id="{AEA8B90F-CF23-4316-A2D0-F797E8FC99BC}"/>
              </a:ext>
            </a:extLst>
          </p:cNvPr>
          <p:cNvGrpSpPr/>
          <p:nvPr/>
        </p:nvGrpSpPr>
        <p:grpSpPr>
          <a:xfrm>
            <a:off x="137160" y="3154680"/>
            <a:ext cx="8869680" cy="548640"/>
            <a:chOff x="762000" y="3584171"/>
            <a:chExt cx="7861379" cy="609600"/>
          </a:xfrm>
        </p:grpSpPr>
        <p:sp>
          <p:nvSpPr>
            <p:cNvPr id="6" name="AutoShape 73">
              <a:extLst>
                <a:ext uri="{FF2B5EF4-FFF2-40B4-BE49-F238E27FC236}">
                  <a16:creationId xmlns:a16="http://schemas.microsoft.com/office/drawing/2014/main" id="{43A7C11F-2CC1-4509-9454-A24DD4CD4E80}"/>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Hình thức, nguyên tắc tổ chức của khối đại đoàn kết toàn dân tộc</a:t>
              </a:r>
            </a:p>
            <a:p>
              <a:pPr algn="ctr" eaLnBrk="0" hangingPunct="0"/>
              <a:r>
                <a:rPr lang="en-US" altLang="en-US" sz="2000">
                  <a:solidFill>
                    <a:srgbClr val="000000"/>
                  </a:solidFill>
                </a:rPr>
                <a:t> Mặt trân dân tộc thống nhất</a:t>
              </a:r>
            </a:p>
          </p:txBody>
        </p:sp>
        <p:sp>
          <p:nvSpPr>
            <p:cNvPr id="7" name="Hình Bầu dục 4">
              <a:extLst>
                <a:ext uri="{FF2B5EF4-FFF2-40B4-BE49-F238E27FC236}">
                  <a16:creationId xmlns:a16="http://schemas.microsoft.com/office/drawing/2014/main" id="{BA739270-703B-4EAC-B931-230C8D22C1CC}"/>
                </a:ext>
              </a:extLst>
            </p:cNvPr>
            <p:cNvSpPr/>
            <p:nvPr/>
          </p:nvSpPr>
          <p:spPr>
            <a:xfrm>
              <a:off x="883568" y="3716251"/>
              <a:ext cx="304800"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4</a:t>
              </a:r>
            </a:p>
          </p:txBody>
        </p:sp>
      </p:grpSp>
    </p:spTree>
    <p:extLst>
      <p:ext uri="{BB962C8B-B14F-4D97-AF65-F5344CB8AC3E}">
        <p14:creationId xmlns:p14="http://schemas.microsoft.com/office/powerpoint/2010/main" val="404846854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A740179-1572-4920-923A-C8FE5F33CBBE}"/>
              </a:ext>
            </a:extLst>
          </p:cNvPr>
          <p:cNvGrpSpPr/>
          <p:nvPr/>
        </p:nvGrpSpPr>
        <p:grpSpPr>
          <a:xfrm>
            <a:off x="91440" y="137160"/>
            <a:ext cx="8869680" cy="548640"/>
            <a:chOff x="762000" y="3584171"/>
            <a:chExt cx="7861379" cy="609600"/>
          </a:xfrm>
        </p:grpSpPr>
        <p:sp>
          <p:nvSpPr>
            <p:cNvPr id="12" name="AutoShape 73">
              <a:extLst>
                <a:ext uri="{FF2B5EF4-FFF2-40B4-BE49-F238E27FC236}">
                  <a16:creationId xmlns:a16="http://schemas.microsoft.com/office/drawing/2014/main" id="{603BCD7D-EE9C-4BA8-8145-CFB6F17A0BC7}"/>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Hình thức, nguyên tắc tổ chức của khối đại đoàn kết toàn dân tộc</a:t>
              </a:r>
            </a:p>
            <a:p>
              <a:pPr algn="ctr" eaLnBrk="0" hangingPunct="0"/>
              <a:r>
                <a:rPr lang="en-US" altLang="en-US" sz="2000">
                  <a:solidFill>
                    <a:srgbClr val="000000"/>
                  </a:solidFill>
                </a:rPr>
                <a:t> Mặt trân dân tộc thống nhất</a:t>
              </a:r>
            </a:p>
          </p:txBody>
        </p:sp>
        <p:sp>
          <p:nvSpPr>
            <p:cNvPr id="13" name="Hình Bầu dục 4">
              <a:extLst>
                <a:ext uri="{FF2B5EF4-FFF2-40B4-BE49-F238E27FC236}">
                  <a16:creationId xmlns:a16="http://schemas.microsoft.com/office/drawing/2014/main" id="{83AD1C14-6F2C-4E13-8DCE-B087853F6DA9}"/>
                </a:ext>
              </a:extLst>
            </p:cNvPr>
            <p:cNvSpPr/>
            <p:nvPr/>
          </p:nvSpPr>
          <p:spPr>
            <a:xfrm>
              <a:off x="883568" y="3716251"/>
              <a:ext cx="304800"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4</a:t>
              </a:r>
            </a:p>
          </p:txBody>
        </p:sp>
      </p:grpSp>
      <p:sp>
        <p:nvSpPr>
          <p:cNvPr id="7" name="Hộp Văn bản 6">
            <a:extLst>
              <a:ext uri="{FF2B5EF4-FFF2-40B4-BE49-F238E27FC236}">
                <a16:creationId xmlns:a16="http://schemas.microsoft.com/office/drawing/2014/main" id="{5511A6AA-979E-42FA-95EC-EF478FB090F8}"/>
              </a:ext>
            </a:extLst>
          </p:cNvPr>
          <p:cNvSpPr txBox="1"/>
          <p:nvPr/>
        </p:nvSpPr>
        <p:spPr>
          <a:xfrm>
            <a:off x="-12700" y="2533521"/>
            <a:ext cx="5060950" cy="1323439"/>
          </a:xfrm>
          <a:prstGeom prst="rect">
            <a:avLst/>
          </a:prstGeom>
          <a:noFill/>
        </p:spPr>
        <p:txBody>
          <a:bodyPr wrap="square">
            <a:spAutoFit/>
          </a:bodyPr>
          <a:lstStyle/>
          <a:p>
            <a:pPr marL="285750" indent="-285750">
              <a:buFont typeface="Times New Roman" panose="02020603050405020304" pitchFamily="18" charset="0"/>
              <a:buChar char="−"/>
            </a:pPr>
            <a:r>
              <a:rPr lang="en-US" sz="2000" dirty="0">
                <a:solidFill>
                  <a:schemeClr val="accent2"/>
                </a:solidFill>
                <a:effectLst/>
                <a:latin typeface="Times New Roman" panose="02020603050405020304" pitchFamily="18" charset="0"/>
                <a:ea typeface="Calibri" panose="020F0502020204030204" pitchFamily="34" charset="0"/>
              </a:rPr>
              <a:t>Mặt trận dân tộc thống nhất </a:t>
            </a:r>
            <a:r>
              <a:rPr lang="en-US" sz="2000" dirty="0">
                <a:effectLst/>
                <a:latin typeface="Times New Roman" panose="02020603050405020304" pitchFamily="18" charset="0"/>
                <a:ea typeface="Calibri" panose="020F0502020204030204" pitchFamily="34" charset="0"/>
              </a:rPr>
              <a:t>là </a:t>
            </a:r>
            <a:r>
              <a:rPr lang="en-US" sz="2000" i="1" dirty="0">
                <a:effectLst/>
                <a:latin typeface="Times New Roman" panose="02020603050405020304" pitchFamily="18" charset="0"/>
                <a:ea typeface="Calibri" panose="020F0502020204030204" pitchFamily="34" charset="0"/>
              </a:rPr>
              <a:t>nơi quy tụ mọi tổ chức và cá nhân yêu nước, tập hợp mọi người dân nước Việt, cả trong nước và kiều bào sinh sống ở nước ngoài</a:t>
            </a:r>
            <a:r>
              <a:rPr lang="en-US" sz="2000" dirty="0">
                <a:effectLst/>
                <a:latin typeface="Times New Roman" panose="02020603050405020304" pitchFamily="18" charset="0"/>
                <a:ea typeface="Calibri" panose="020F0502020204030204" pitchFamily="34" charset="0"/>
              </a:rPr>
              <a:t>.</a:t>
            </a:r>
            <a:endParaRPr lang="en-US" sz="2000" dirty="0"/>
          </a:p>
        </p:txBody>
      </p:sp>
      <p:sp>
        <p:nvSpPr>
          <p:cNvPr id="3" name="Hộp Văn bản 2">
            <a:extLst>
              <a:ext uri="{FF2B5EF4-FFF2-40B4-BE49-F238E27FC236}">
                <a16:creationId xmlns:a16="http://schemas.microsoft.com/office/drawing/2014/main" id="{CD2E50F4-EBB9-49EE-A1C6-0E214333CAEC}"/>
              </a:ext>
            </a:extLst>
          </p:cNvPr>
          <p:cNvSpPr txBox="1"/>
          <p:nvPr/>
        </p:nvSpPr>
        <p:spPr>
          <a:xfrm>
            <a:off x="0" y="914400"/>
            <a:ext cx="2743200"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4a: Mặt trận thống nhất</a:t>
            </a:r>
          </a:p>
        </p:txBody>
      </p:sp>
      <p:sp>
        <p:nvSpPr>
          <p:cNvPr id="10" name="Hộp Văn bản 9">
            <a:extLst>
              <a:ext uri="{FF2B5EF4-FFF2-40B4-BE49-F238E27FC236}">
                <a16:creationId xmlns:a16="http://schemas.microsoft.com/office/drawing/2014/main" id="{77B5A5C4-3292-40FA-B738-7D951645F561}"/>
              </a:ext>
            </a:extLst>
          </p:cNvPr>
          <p:cNvSpPr txBox="1"/>
          <p:nvPr/>
        </p:nvSpPr>
        <p:spPr>
          <a:xfrm>
            <a:off x="0" y="1260802"/>
            <a:ext cx="5035550" cy="1323439"/>
          </a:xfrm>
          <a:prstGeom prst="rect">
            <a:avLst/>
          </a:prstGeom>
          <a:noFill/>
        </p:spPr>
        <p:txBody>
          <a:bodyPr wrap="square">
            <a:spAutoFit/>
          </a:bodyPr>
          <a:lstStyle/>
          <a:p>
            <a:pPr marL="285750" indent="-285750">
              <a:buFont typeface="Times New Roman" panose="02020603050405020304" pitchFamily="18" charset="0"/>
              <a:buChar char="−"/>
            </a:pPr>
            <a:r>
              <a:rPr lang="en-US" sz="2000" dirty="0">
                <a:effectLst/>
                <a:latin typeface="Times New Roman" panose="02020603050405020304" pitchFamily="18" charset="0"/>
                <a:ea typeface="Calibri" panose="020F0502020204030204" pitchFamily="34" charset="0"/>
              </a:rPr>
              <a:t>Khối đại đoàn kết toàn dân tộc chỉ trở thành lực lượng to lớn, có sức mạnh khi được tập hợp, tổ chức lại thành một khối vững chắc, đó là </a:t>
            </a:r>
            <a:r>
              <a:rPr lang="en-US" sz="2000" dirty="0">
                <a:solidFill>
                  <a:schemeClr val="accent2"/>
                </a:solidFill>
                <a:effectLst/>
                <a:latin typeface="Times New Roman" panose="02020603050405020304" pitchFamily="18" charset="0"/>
                <a:ea typeface="Calibri" panose="020F0502020204030204" pitchFamily="34" charset="0"/>
              </a:rPr>
              <a:t>Mặt trận dân tộc thống nhất</a:t>
            </a: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rPr>
              <a:t>.</a:t>
            </a:r>
            <a:endParaRPr lang="en-US" sz="2000" dirty="0">
              <a:solidFill>
                <a:schemeClr val="tx1">
                  <a:lumMod val="95000"/>
                  <a:lumOff val="5000"/>
                </a:schemeClr>
              </a:solidFill>
            </a:endParaRPr>
          </a:p>
        </p:txBody>
      </p:sp>
      <p:pic>
        <p:nvPicPr>
          <p:cNvPr id="5122" name="Picture 2">
            <a:extLst>
              <a:ext uri="{FF2B5EF4-FFF2-40B4-BE49-F238E27FC236}">
                <a16:creationId xmlns:a16="http://schemas.microsoft.com/office/drawing/2014/main" id="{06D22E18-4FF8-4B6A-9E8C-6D1BCFD82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80" y="1416685"/>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5" name="Hộp Văn bản 14">
            <a:extLst>
              <a:ext uri="{FF2B5EF4-FFF2-40B4-BE49-F238E27FC236}">
                <a16:creationId xmlns:a16="http://schemas.microsoft.com/office/drawing/2014/main" id="{8F790554-51CD-43FE-B248-8A4E0AD7D010}"/>
              </a:ext>
            </a:extLst>
          </p:cNvPr>
          <p:cNvSpPr txBox="1"/>
          <p:nvPr/>
        </p:nvSpPr>
        <p:spPr>
          <a:xfrm>
            <a:off x="0" y="3796666"/>
            <a:ext cx="5334000" cy="2704651"/>
          </a:xfrm>
          <a:prstGeom prst="rect">
            <a:avLst/>
          </a:prstGeom>
          <a:noFill/>
        </p:spPr>
        <p:txBody>
          <a:bodyPr wrap="square">
            <a:spAutoFit/>
          </a:bodyPr>
          <a:lstStyle/>
          <a:p>
            <a:pPr marL="282575" marR="0" lvl="0" indent="-282575">
              <a:lnSpc>
                <a:spcPct val="107000"/>
              </a:lnSpc>
              <a:spcBef>
                <a:spcPts val="0"/>
              </a:spcBef>
              <a:spcAft>
                <a:spcPts val="800"/>
              </a:spcAft>
              <a:buFont typeface="Times New Roman" panose="02020603050405020304" pitchFamily="18"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Hồ Chí Minh rất chú trọng đến việc tập hợp quần chúng nhân dân vào những tổ chức yêu nước phù hợp như: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các hội ái hữu hay tương trợ, công hội hay nông hội, đoàn thanh niên hay hội phụ nữ, đội thiếu niên nhi đồng hay phụ lão, hội Phật giáo cứu quốc, Công giáo yêu nước hay những nghiệp đoàn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trong đó bao trùm là </a:t>
            </a:r>
            <a:r>
              <a:rPr lang="en-US" sz="20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Mặt trận dân tộc thống nhất.</a:t>
            </a:r>
            <a:endParaRPr lang="en-US" sz="16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
            <a:extLst>
              <a:ext uri="{FF2B5EF4-FFF2-40B4-BE49-F238E27FC236}">
                <a16:creationId xmlns:a16="http://schemas.microsoft.com/office/drawing/2014/main" id="{833D8A48-1EC8-4309-A847-98C53CDE02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250690"/>
            <a:ext cx="3509010" cy="2424430"/>
          </a:xfrm>
          <a:prstGeom prst="rect">
            <a:avLst/>
          </a:prstGeom>
          <a:noFill/>
          <a:ln>
            <a:noFill/>
          </a:ln>
        </p:spPr>
      </p:pic>
    </p:spTree>
    <p:extLst>
      <p:ext uri="{BB962C8B-B14F-4D97-AF65-F5344CB8AC3E}">
        <p14:creationId xmlns:p14="http://schemas.microsoft.com/office/powerpoint/2010/main" val="3110965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8" presetClass="entr" presetSubtype="16"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diamond(in)">
                                      <p:cBhvr>
                                        <p:cTn id="15" dur="20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animEffect transition="in" filter="fade">
                                      <p:cBhvr>
                                        <p:cTn id="20" dur="600"/>
                                        <p:tgtEl>
                                          <p:spTgt spid="15">
                                            <p:txEl>
                                              <p:pRg st="0" end="0"/>
                                            </p:txEl>
                                          </p:spTgt>
                                        </p:tgtEl>
                                      </p:cBhvr>
                                    </p:animEffect>
                                    <p:anim calcmode="lin" valueType="num">
                                      <p:cBhvr>
                                        <p:cTn id="21" dur="6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2" dur="600" fill="hold"/>
                                        <p:tgtEl>
                                          <p:spTgt spid="15">
                                            <p:txEl>
                                              <p:pRg st="0" end="0"/>
                                            </p:txEl>
                                          </p:spTgt>
                                        </p:tgtEl>
                                        <p:attrNameLst>
                                          <p:attrName>ppt_y</p:attrName>
                                        </p:attrNameLst>
                                      </p:cBhvr>
                                      <p:tavLst>
                                        <p:tav tm="0">
                                          <p:val>
                                            <p:strVal val="#ppt_y+.1"/>
                                          </p:val>
                                        </p:tav>
                                        <p:tav tm="100000">
                                          <p:val>
                                            <p:strVal val="#ppt_y"/>
                                          </p:val>
                                        </p:tav>
                                      </p:tavLst>
                                    </p:anim>
                                  </p:childTnLst>
                                </p:cTn>
                              </p:par>
                              <p:par>
                                <p:cTn id="23" presetID="21" presetClass="entr" presetSubtype="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heel(1)">
                                      <p:cBhvr>
                                        <p:cTn id="2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6AE99E3-A01E-47B4-9713-A6CB0523D14A}"/>
              </a:ext>
            </a:extLst>
          </p:cNvPr>
          <p:cNvSpPr>
            <a:spLocks noGrp="1" noChangeArrowheads="1"/>
          </p:cNvSpPr>
          <p:nvPr>
            <p:ph type="title"/>
          </p:nvPr>
        </p:nvSpPr>
        <p:spPr>
          <a:xfrm>
            <a:off x="0" y="1"/>
            <a:ext cx="9144000" cy="838200"/>
          </a:xfrm>
        </p:spPr>
        <p:txBody>
          <a:bodyPr>
            <a:normAutofit/>
          </a:bodyPr>
          <a:lstStyle/>
          <a:p>
            <a:pPr algn="ctr"/>
            <a:r>
              <a:rPr lang="en-US" altLang="en-US" sz="3350">
                <a:solidFill>
                  <a:schemeClr val="accent2">
                    <a:lumMod val="75000"/>
                  </a:schemeClr>
                </a:solidFill>
                <a:latin typeface="Times New Roman" panose="02020603050405020304" pitchFamily="18" charset="0"/>
                <a:cs typeface="Times New Roman" panose="02020603050405020304" pitchFamily="18" charset="0"/>
              </a:rPr>
              <a:t>Tư tưởng Hồ Chí Minh về đại đoàn kết toàn dân tộc</a:t>
            </a:r>
          </a:p>
        </p:txBody>
      </p:sp>
      <p:sp>
        <p:nvSpPr>
          <p:cNvPr id="87043" name="Text Box 3">
            <a:extLst>
              <a:ext uri="{FF2B5EF4-FFF2-40B4-BE49-F238E27FC236}">
                <a16:creationId xmlns:a16="http://schemas.microsoft.com/office/drawing/2014/main" id="{F484EFF5-3D4A-4803-8CAD-8115CDEF2552}"/>
              </a:ext>
            </a:extLst>
          </p:cNvPr>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nvGrpSpPr>
          <p:cNvPr id="8" name="Nhóm 7">
            <a:extLst>
              <a:ext uri="{FF2B5EF4-FFF2-40B4-BE49-F238E27FC236}">
                <a16:creationId xmlns:a16="http://schemas.microsoft.com/office/drawing/2014/main" id="{A2E38A3B-3C94-4BB5-AA9A-A3EDC24DE77C}"/>
              </a:ext>
            </a:extLst>
          </p:cNvPr>
          <p:cNvGrpSpPr/>
          <p:nvPr/>
        </p:nvGrpSpPr>
        <p:grpSpPr>
          <a:xfrm>
            <a:off x="762000" y="1524000"/>
            <a:ext cx="7861379" cy="609600"/>
            <a:chOff x="762000" y="1524000"/>
            <a:chExt cx="7861379" cy="609600"/>
          </a:xfrm>
        </p:grpSpPr>
        <p:sp>
          <p:nvSpPr>
            <p:cNvPr id="71" name="AutoShape 49">
              <a:extLst>
                <a:ext uri="{FF2B5EF4-FFF2-40B4-BE49-F238E27FC236}">
                  <a16:creationId xmlns:a16="http://schemas.microsoft.com/office/drawing/2014/main" id="{77DE9F6B-7E74-4784-8390-896C1F450928}"/>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Vai trò của đại đoàn kết dân tộc</a:t>
              </a:r>
              <a:endParaRPr lang="en-US" altLang="en-US" sz="2000"/>
            </a:p>
          </p:txBody>
        </p:sp>
        <p:sp>
          <p:nvSpPr>
            <p:cNvPr id="2" name="Hình Bầu dục 1">
              <a:extLst>
                <a:ext uri="{FF2B5EF4-FFF2-40B4-BE49-F238E27FC236}">
                  <a16:creationId xmlns:a16="http://schemas.microsoft.com/office/drawing/2014/main" id="{6B7E33BA-77CE-42A9-B4E4-83A64F66AADE}"/>
                </a:ext>
              </a:extLst>
            </p:cNvPr>
            <p:cNvSpPr/>
            <p:nvPr/>
          </p:nvSpPr>
          <p:spPr>
            <a:xfrm>
              <a:off x="914400" y="1673456"/>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2">
                      <a:lumMod val="60000"/>
                      <a:lumOff val="40000"/>
                    </a:schemeClr>
                  </a:solidFill>
                </a:rPr>
                <a:t>1</a:t>
              </a:r>
            </a:p>
          </p:txBody>
        </p:sp>
      </p:grpSp>
      <p:grpSp>
        <p:nvGrpSpPr>
          <p:cNvPr id="9" name="Nhóm 8">
            <a:extLst>
              <a:ext uri="{FF2B5EF4-FFF2-40B4-BE49-F238E27FC236}">
                <a16:creationId xmlns:a16="http://schemas.microsoft.com/office/drawing/2014/main" id="{A7C7FD46-59E2-4254-9A8B-E36E1CCCB247}"/>
              </a:ext>
            </a:extLst>
          </p:cNvPr>
          <p:cNvGrpSpPr/>
          <p:nvPr/>
        </p:nvGrpSpPr>
        <p:grpSpPr>
          <a:xfrm>
            <a:off x="762000" y="2209800"/>
            <a:ext cx="7861379" cy="609600"/>
            <a:chOff x="762000" y="2209800"/>
            <a:chExt cx="7861379" cy="609600"/>
          </a:xfrm>
        </p:grpSpPr>
        <p:sp>
          <p:nvSpPr>
            <p:cNvPr id="79" name="AutoShape 57">
              <a:extLst>
                <a:ext uri="{FF2B5EF4-FFF2-40B4-BE49-F238E27FC236}">
                  <a16:creationId xmlns:a16="http://schemas.microsoft.com/office/drawing/2014/main" id="{06AB769C-112B-4D40-8105-2611CC39ED3B}"/>
                </a:ext>
              </a:extLst>
            </p:cNvPr>
            <p:cNvSpPr>
              <a:spLocks noChangeArrowheads="1"/>
            </p:cNvSpPr>
            <p:nvPr/>
          </p:nvSpPr>
          <p:spPr bwMode="auto">
            <a:xfrm>
              <a:off x="762000" y="22098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Lực lượng của khối đại đoàn kết toàn dân tộc</a:t>
              </a:r>
            </a:p>
          </p:txBody>
        </p:sp>
        <p:sp>
          <p:nvSpPr>
            <p:cNvPr id="3" name="Hình Bầu dục 2">
              <a:extLst>
                <a:ext uri="{FF2B5EF4-FFF2-40B4-BE49-F238E27FC236}">
                  <a16:creationId xmlns:a16="http://schemas.microsoft.com/office/drawing/2014/main" id="{7AEB7B9B-2EC5-405F-9A6A-CCAB4A8723A8}"/>
                </a:ext>
              </a:extLst>
            </p:cNvPr>
            <p:cNvSpPr/>
            <p:nvPr/>
          </p:nvSpPr>
          <p:spPr>
            <a:xfrm>
              <a:off x="914400" y="2368088"/>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2">
                      <a:lumMod val="60000"/>
                      <a:lumOff val="40000"/>
                    </a:schemeClr>
                  </a:solidFill>
                </a:rPr>
                <a:t>2</a:t>
              </a:r>
            </a:p>
          </p:txBody>
        </p:sp>
      </p:grpSp>
      <p:grpSp>
        <p:nvGrpSpPr>
          <p:cNvPr id="10" name="Nhóm 9">
            <a:extLst>
              <a:ext uri="{FF2B5EF4-FFF2-40B4-BE49-F238E27FC236}">
                <a16:creationId xmlns:a16="http://schemas.microsoft.com/office/drawing/2014/main" id="{1A4F6D58-0EC4-4735-9806-80ABBC40336A}"/>
              </a:ext>
            </a:extLst>
          </p:cNvPr>
          <p:cNvGrpSpPr/>
          <p:nvPr/>
        </p:nvGrpSpPr>
        <p:grpSpPr>
          <a:xfrm>
            <a:off x="762000" y="2895600"/>
            <a:ext cx="7861379" cy="609600"/>
            <a:chOff x="762001" y="2895600"/>
            <a:chExt cx="7861378" cy="609600"/>
          </a:xfrm>
        </p:grpSpPr>
        <p:sp>
          <p:nvSpPr>
            <p:cNvPr id="87" name="AutoShape 65">
              <a:extLst>
                <a:ext uri="{FF2B5EF4-FFF2-40B4-BE49-F238E27FC236}">
                  <a16:creationId xmlns:a16="http://schemas.microsoft.com/office/drawing/2014/main" id="{0B60212E-7CC8-4FEB-891D-E991EAE0E8A4}"/>
                </a:ext>
              </a:extLst>
            </p:cNvPr>
            <p:cNvSpPr>
              <a:spLocks noChangeArrowheads="1"/>
            </p:cNvSpPr>
            <p:nvPr/>
          </p:nvSpPr>
          <p:spPr bwMode="auto">
            <a:xfrm>
              <a:off x="762001" y="2895600"/>
              <a:ext cx="7861378"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Điều kiện để xây dựng khối đại đoàn kết toàn dân tộc</a:t>
              </a:r>
            </a:p>
          </p:txBody>
        </p:sp>
        <p:sp>
          <p:nvSpPr>
            <p:cNvPr id="4" name="Hình Bầu dục 3">
              <a:extLst>
                <a:ext uri="{FF2B5EF4-FFF2-40B4-BE49-F238E27FC236}">
                  <a16:creationId xmlns:a16="http://schemas.microsoft.com/office/drawing/2014/main" id="{B8065D04-C9B8-4A05-ACE3-B7921663D35C}"/>
                </a:ext>
              </a:extLst>
            </p:cNvPr>
            <p:cNvSpPr/>
            <p:nvPr/>
          </p:nvSpPr>
          <p:spPr>
            <a:xfrm>
              <a:off x="914400" y="30480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2">
                      <a:lumMod val="60000"/>
                      <a:lumOff val="40000"/>
                    </a:schemeClr>
                  </a:solidFill>
                </a:rPr>
                <a:t>3</a:t>
              </a:r>
            </a:p>
          </p:txBody>
        </p:sp>
      </p:grpSp>
      <p:grpSp>
        <p:nvGrpSpPr>
          <p:cNvPr id="7" name="Group 6">
            <a:extLst>
              <a:ext uri="{FF2B5EF4-FFF2-40B4-BE49-F238E27FC236}">
                <a16:creationId xmlns:a16="http://schemas.microsoft.com/office/drawing/2014/main" id="{56BED9FE-B7C0-4306-A63B-410C6C53DB9D}"/>
              </a:ext>
            </a:extLst>
          </p:cNvPr>
          <p:cNvGrpSpPr/>
          <p:nvPr/>
        </p:nvGrpSpPr>
        <p:grpSpPr>
          <a:xfrm>
            <a:off x="762000" y="3584171"/>
            <a:ext cx="7861379" cy="609600"/>
            <a:chOff x="762000" y="3584171"/>
            <a:chExt cx="7861379" cy="609600"/>
          </a:xfrm>
        </p:grpSpPr>
        <p:sp>
          <p:nvSpPr>
            <p:cNvPr id="95" name="AutoShape 73">
              <a:extLst>
                <a:ext uri="{FF2B5EF4-FFF2-40B4-BE49-F238E27FC236}">
                  <a16:creationId xmlns:a16="http://schemas.microsoft.com/office/drawing/2014/main" id="{C5D88810-2E9D-4B3E-80CA-8ABA9BF81F36}"/>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Hình thức, nguyên tắc tổ chức của khối đại đoàn kết toàn dân tộc</a:t>
              </a:r>
            </a:p>
            <a:p>
              <a:pPr algn="ctr" eaLnBrk="0" hangingPunct="0"/>
              <a:r>
                <a:rPr lang="en-US" altLang="en-US" sz="2000">
                  <a:solidFill>
                    <a:srgbClr val="000000"/>
                  </a:solidFill>
                </a:rPr>
                <a:t> Mặt trân dân tộc thống nhất</a:t>
              </a:r>
            </a:p>
          </p:txBody>
        </p:sp>
        <p:sp>
          <p:nvSpPr>
            <p:cNvPr id="5" name="Hình Bầu dục 4">
              <a:extLst>
                <a:ext uri="{FF2B5EF4-FFF2-40B4-BE49-F238E27FC236}">
                  <a16:creationId xmlns:a16="http://schemas.microsoft.com/office/drawing/2014/main" id="{51A18E82-C97F-4574-9FAD-E983BFF81921}"/>
                </a:ext>
              </a:extLst>
            </p:cNvPr>
            <p:cNvSpPr/>
            <p:nvPr/>
          </p:nvSpPr>
          <p:spPr>
            <a:xfrm>
              <a:off x="914400" y="37338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2">
                      <a:lumMod val="60000"/>
                      <a:lumOff val="40000"/>
                    </a:schemeClr>
                  </a:solidFill>
                </a:rPr>
                <a:t>4</a:t>
              </a:r>
            </a:p>
          </p:txBody>
        </p:sp>
      </p:grpSp>
      <p:grpSp>
        <p:nvGrpSpPr>
          <p:cNvPr id="12" name="Nhóm 11">
            <a:extLst>
              <a:ext uri="{FF2B5EF4-FFF2-40B4-BE49-F238E27FC236}">
                <a16:creationId xmlns:a16="http://schemas.microsoft.com/office/drawing/2014/main" id="{B53AFDCF-97B7-4844-A4AE-38A95955FAB9}"/>
              </a:ext>
            </a:extLst>
          </p:cNvPr>
          <p:cNvGrpSpPr/>
          <p:nvPr/>
        </p:nvGrpSpPr>
        <p:grpSpPr>
          <a:xfrm>
            <a:off x="762000" y="4267200"/>
            <a:ext cx="7861379" cy="609600"/>
            <a:chOff x="762000" y="4267200"/>
            <a:chExt cx="7861379" cy="609600"/>
          </a:xfrm>
        </p:grpSpPr>
        <p:sp>
          <p:nvSpPr>
            <p:cNvPr id="103" name="AutoShape 81">
              <a:extLst>
                <a:ext uri="{FF2B5EF4-FFF2-40B4-BE49-F238E27FC236}">
                  <a16:creationId xmlns:a16="http://schemas.microsoft.com/office/drawing/2014/main" id="{9EEFCE20-CC40-4679-BEC3-DC68544CE328}"/>
                </a:ext>
              </a:extLst>
            </p:cNvPr>
            <p:cNvSpPr>
              <a:spLocks noChangeArrowheads="1"/>
            </p:cNvSpPr>
            <p:nvPr/>
          </p:nvSpPr>
          <p:spPr bwMode="auto">
            <a:xfrm>
              <a:off x="762000" y="42672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Phương thức xây dựng khối đại đoàn kết toàn dân tộc</a:t>
              </a:r>
            </a:p>
          </p:txBody>
        </p:sp>
        <p:sp>
          <p:nvSpPr>
            <p:cNvPr id="6" name="Hình Bầu dục 5">
              <a:extLst>
                <a:ext uri="{FF2B5EF4-FFF2-40B4-BE49-F238E27FC236}">
                  <a16:creationId xmlns:a16="http://schemas.microsoft.com/office/drawing/2014/main" id="{F4190805-2C08-480C-BC33-6921D9630FB7}"/>
                </a:ext>
              </a:extLst>
            </p:cNvPr>
            <p:cNvSpPr/>
            <p:nvPr/>
          </p:nvSpPr>
          <p:spPr>
            <a:xfrm>
              <a:off x="914400" y="441960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2">
                      <a:lumMod val="60000"/>
                      <a:lumOff val="40000"/>
                    </a:schemeClr>
                  </a:solidFill>
                </a:rPr>
                <a:t>5</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10">
            <a:extLst>
              <a:ext uri="{FF2B5EF4-FFF2-40B4-BE49-F238E27FC236}">
                <a16:creationId xmlns:a16="http://schemas.microsoft.com/office/drawing/2014/main" id="{1C569A54-88FD-4ADE-A980-BB84000BB406}"/>
              </a:ext>
            </a:extLst>
          </p:cNvPr>
          <p:cNvSpPr/>
          <p:nvPr/>
        </p:nvSpPr>
        <p:spPr>
          <a:xfrm>
            <a:off x="0" y="3936536"/>
            <a:ext cx="10769600" cy="203200"/>
          </a:xfrm>
          <a:prstGeom prst="roundRect">
            <a:avLst/>
          </a:prstGeom>
          <a:pattFill prst="dkUpDiag">
            <a:fgClr>
              <a:schemeClr val="bg1">
                <a:lumMod val="9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11">
            <a:extLst>
              <a:ext uri="{FF2B5EF4-FFF2-40B4-BE49-F238E27FC236}">
                <a16:creationId xmlns:a16="http://schemas.microsoft.com/office/drawing/2014/main" id="{800415B9-AF0A-4095-85CC-4B9341D618D0}"/>
              </a:ext>
            </a:extLst>
          </p:cNvPr>
          <p:cNvSpPr/>
          <p:nvPr/>
        </p:nvSpPr>
        <p:spPr>
          <a:xfrm>
            <a:off x="558800" y="3834936"/>
            <a:ext cx="406400" cy="406400"/>
          </a:xfrm>
          <a:prstGeom prst="ellipse">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12">
            <a:extLst>
              <a:ext uri="{FF2B5EF4-FFF2-40B4-BE49-F238E27FC236}">
                <a16:creationId xmlns:a16="http://schemas.microsoft.com/office/drawing/2014/main" id="{770A071A-7DCF-415C-B0E8-0CFB1894377A}"/>
              </a:ext>
            </a:extLst>
          </p:cNvPr>
          <p:cNvSpPr/>
          <p:nvPr/>
        </p:nvSpPr>
        <p:spPr>
          <a:xfrm>
            <a:off x="1501668" y="3834936"/>
            <a:ext cx="406400" cy="406400"/>
          </a:xfrm>
          <a:prstGeom prst="ellipse">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13">
            <a:extLst>
              <a:ext uri="{FF2B5EF4-FFF2-40B4-BE49-F238E27FC236}">
                <a16:creationId xmlns:a16="http://schemas.microsoft.com/office/drawing/2014/main" id="{91763C94-2FD2-4A92-A894-615D60322A20}"/>
              </a:ext>
            </a:extLst>
          </p:cNvPr>
          <p:cNvSpPr/>
          <p:nvPr/>
        </p:nvSpPr>
        <p:spPr>
          <a:xfrm>
            <a:off x="2557913" y="3834936"/>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14">
            <a:extLst>
              <a:ext uri="{FF2B5EF4-FFF2-40B4-BE49-F238E27FC236}">
                <a16:creationId xmlns:a16="http://schemas.microsoft.com/office/drawing/2014/main" id="{31E610A0-9469-4B78-8336-30AC5F0CC2DE}"/>
              </a:ext>
            </a:extLst>
          </p:cNvPr>
          <p:cNvSpPr/>
          <p:nvPr/>
        </p:nvSpPr>
        <p:spPr>
          <a:xfrm>
            <a:off x="7949931" y="3832451"/>
            <a:ext cx="406400" cy="406400"/>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5" name="TextBox 15">
            <a:extLst>
              <a:ext uri="{FF2B5EF4-FFF2-40B4-BE49-F238E27FC236}">
                <a16:creationId xmlns:a16="http://schemas.microsoft.com/office/drawing/2014/main" id="{24DEF274-76D7-403D-A38F-26186B7FC1C6}"/>
              </a:ext>
            </a:extLst>
          </p:cNvPr>
          <p:cNvSpPr txBox="1"/>
          <p:nvPr/>
        </p:nvSpPr>
        <p:spPr>
          <a:xfrm>
            <a:off x="416563" y="4972560"/>
            <a:ext cx="616756" cy="338554"/>
          </a:xfrm>
          <a:prstGeom prst="rect">
            <a:avLst/>
          </a:prstGeom>
          <a:noFill/>
        </p:spPr>
        <p:txBody>
          <a:bodyPr wrap="square" rtlCol="0">
            <a:spAutoFit/>
          </a:bodyPr>
          <a:lstStyle/>
          <a:p>
            <a:r>
              <a:rPr lang="en-US" sz="1600" b="1">
                <a:solidFill>
                  <a:schemeClr val="tx1">
                    <a:lumMod val="65000"/>
                    <a:lumOff val="35000"/>
                  </a:schemeClr>
                </a:solidFill>
              </a:rPr>
              <a:t>1930</a:t>
            </a:r>
          </a:p>
        </p:txBody>
      </p:sp>
      <p:sp>
        <p:nvSpPr>
          <p:cNvPr id="46" name="TextBox 16">
            <a:extLst>
              <a:ext uri="{FF2B5EF4-FFF2-40B4-BE49-F238E27FC236}">
                <a16:creationId xmlns:a16="http://schemas.microsoft.com/office/drawing/2014/main" id="{25980446-1C0E-4B32-AC05-50D44DC579E7}"/>
              </a:ext>
            </a:extLst>
          </p:cNvPr>
          <p:cNvSpPr txBox="1"/>
          <p:nvPr/>
        </p:nvSpPr>
        <p:spPr>
          <a:xfrm>
            <a:off x="0" y="5265889"/>
            <a:ext cx="1437353" cy="601511"/>
          </a:xfrm>
          <a:prstGeom prst="rect">
            <a:avLst/>
          </a:prstGeom>
          <a:noFill/>
        </p:spPr>
        <p:txBody>
          <a:bodyPr wrap="square" rtlCol="0">
            <a:spAutoFit/>
          </a:bodyPr>
          <a:lstStyle/>
          <a:p>
            <a:pPr marR="0" lvl="0" algn="ctr">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Hội phản đế đồng minh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TextBox 17">
            <a:extLst>
              <a:ext uri="{FF2B5EF4-FFF2-40B4-BE49-F238E27FC236}">
                <a16:creationId xmlns:a16="http://schemas.microsoft.com/office/drawing/2014/main" id="{096D77BF-EFB4-4109-852E-1D7C6A7E174F}"/>
              </a:ext>
            </a:extLst>
          </p:cNvPr>
          <p:cNvSpPr txBox="1"/>
          <p:nvPr/>
        </p:nvSpPr>
        <p:spPr>
          <a:xfrm>
            <a:off x="2451155" y="4989857"/>
            <a:ext cx="616756" cy="338554"/>
          </a:xfrm>
          <a:prstGeom prst="rect">
            <a:avLst/>
          </a:prstGeom>
          <a:noFill/>
        </p:spPr>
        <p:txBody>
          <a:bodyPr wrap="square" rtlCol="0">
            <a:spAutoFit/>
          </a:bodyPr>
          <a:lstStyle/>
          <a:p>
            <a:r>
              <a:rPr lang="en-US" sz="1600" b="1">
                <a:solidFill>
                  <a:schemeClr val="tx1">
                    <a:lumMod val="65000"/>
                    <a:lumOff val="35000"/>
                  </a:schemeClr>
                </a:solidFill>
              </a:rPr>
              <a:t>1939</a:t>
            </a:r>
          </a:p>
        </p:txBody>
      </p:sp>
      <p:sp>
        <p:nvSpPr>
          <p:cNvPr id="50" name="TextBox 18">
            <a:extLst>
              <a:ext uri="{FF2B5EF4-FFF2-40B4-BE49-F238E27FC236}">
                <a16:creationId xmlns:a16="http://schemas.microsoft.com/office/drawing/2014/main" id="{14A1F288-70FA-4C86-9054-15F4E3E111C6}"/>
              </a:ext>
            </a:extLst>
          </p:cNvPr>
          <p:cNvSpPr txBox="1"/>
          <p:nvPr/>
        </p:nvSpPr>
        <p:spPr>
          <a:xfrm>
            <a:off x="1796243" y="5231327"/>
            <a:ext cx="1941754" cy="584775"/>
          </a:xfrm>
          <a:prstGeom prst="rect">
            <a:avLst/>
          </a:prstGeom>
          <a:noFill/>
        </p:spPr>
        <p:txBody>
          <a:bodyPr wrap="square" rtlCol="0">
            <a:spAutoFit/>
          </a:bodyPr>
          <a:lstStyle/>
          <a:p>
            <a:pPr algn="ctr"/>
            <a:r>
              <a:rPr lang="en-US" sz="1600">
                <a:effectLst/>
                <a:latin typeface="Times New Roman" panose="02020603050405020304" pitchFamily="18" charset="0"/>
                <a:ea typeface="Calibri" panose="020F0502020204030204" pitchFamily="34" charset="0"/>
                <a:cs typeface="Times New Roman" panose="02020603050405020304" pitchFamily="18" charset="0"/>
              </a:rPr>
              <a:t>Mặt trận nhân dân phản đế Đông Dương</a:t>
            </a:r>
            <a:endParaRPr lang="en-US" sz="1467">
              <a:solidFill>
                <a:schemeClr val="tx1">
                  <a:lumMod val="50000"/>
                  <a:lumOff val="50000"/>
                </a:schemeClr>
              </a:solidFill>
            </a:endParaRPr>
          </a:p>
        </p:txBody>
      </p:sp>
      <p:cxnSp>
        <p:nvCxnSpPr>
          <p:cNvPr id="52" name="Straight Connector 30">
            <a:extLst>
              <a:ext uri="{FF2B5EF4-FFF2-40B4-BE49-F238E27FC236}">
                <a16:creationId xmlns:a16="http://schemas.microsoft.com/office/drawing/2014/main" id="{6E8F6FCE-FEE4-4DA3-B734-B4B8DB3AE73B}"/>
              </a:ext>
            </a:extLst>
          </p:cNvPr>
          <p:cNvCxnSpPr/>
          <p:nvPr/>
        </p:nvCxnSpPr>
        <p:spPr>
          <a:xfrm flipV="1">
            <a:off x="3792898" y="3116294"/>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32">
            <a:extLst>
              <a:ext uri="{FF2B5EF4-FFF2-40B4-BE49-F238E27FC236}">
                <a16:creationId xmlns:a16="http://schemas.microsoft.com/office/drawing/2014/main" id="{F05B16D2-B54F-42AE-8250-F8BDD6A3DAE1}"/>
              </a:ext>
            </a:extLst>
          </p:cNvPr>
          <p:cNvCxnSpPr>
            <a:cxnSpLocks/>
          </p:cNvCxnSpPr>
          <p:nvPr/>
        </p:nvCxnSpPr>
        <p:spPr>
          <a:xfrm flipV="1">
            <a:off x="5334000" y="3631736"/>
            <a:ext cx="0" cy="304801"/>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9" name="Oval 13">
            <a:extLst>
              <a:ext uri="{FF2B5EF4-FFF2-40B4-BE49-F238E27FC236}">
                <a16:creationId xmlns:a16="http://schemas.microsoft.com/office/drawing/2014/main" id="{563D3B6A-8939-459A-89FB-A570267DFBF6}"/>
              </a:ext>
            </a:extLst>
          </p:cNvPr>
          <p:cNvSpPr/>
          <p:nvPr/>
        </p:nvSpPr>
        <p:spPr>
          <a:xfrm>
            <a:off x="3605201" y="3832453"/>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Oval 13">
            <a:extLst>
              <a:ext uri="{FF2B5EF4-FFF2-40B4-BE49-F238E27FC236}">
                <a16:creationId xmlns:a16="http://schemas.microsoft.com/office/drawing/2014/main" id="{0C918C7A-F249-4821-82B3-0CA6192DA004}"/>
              </a:ext>
            </a:extLst>
          </p:cNvPr>
          <p:cNvSpPr/>
          <p:nvPr/>
        </p:nvSpPr>
        <p:spPr>
          <a:xfrm>
            <a:off x="4652489" y="3855121"/>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Oval 13">
            <a:extLst>
              <a:ext uri="{FF2B5EF4-FFF2-40B4-BE49-F238E27FC236}">
                <a16:creationId xmlns:a16="http://schemas.microsoft.com/office/drawing/2014/main" id="{A59207F9-548A-4752-A7DE-11673AEF3FA4}"/>
              </a:ext>
            </a:extLst>
          </p:cNvPr>
          <p:cNvSpPr/>
          <p:nvPr/>
        </p:nvSpPr>
        <p:spPr>
          <a:xfrm>
            <a:off x="5699777" y="3843423"/>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Oval 13">
            <a:extLst>
              <a:ext uri="{FF2B5EF4-FFF2-40B4-BE49-F238E27FC236}">
                <a16:creationId xmlns:a16="http://schemas.microsoft.com/office/drawing/2014/main" id="{B9AF2952-98FB-41A8-9BAD-8A7EDC6B2301}"/>
              </a:ext>
            </a:extLst>
          </p:cNvPr>
          <p:cNvSpPr/>
          <p:nvPr/>
        </p:nvSpPr>
        <p:spPr>
          <a:xfrm>
            <a:off x="6712235" y="3843423"/>
            <a:ext cx="406400" cy="4064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64" name="Straight Connector 28">
            <a:extLst>
              <a:ext uri="{FF2B5EF4-FFF2-40B4-BE49-F238E27FC236}">
                <a16:creationId xmlns:a16="http://schemas.microsoft.com/office/drawing/2014/main" id="{D82A33B3-552D-4D75-B690-EE94BCB85E44}"/>
              </a:ext>
            </a:extLst>
          </p:cNvPr>
          <p:cNvCxnSpPr/>
          <p:nvPr/>
        </p:nvCxnSpPr>
        <p:spPr>
          <a:xfrm flipV="1">
            <a:off x="1733371" y="3107808"/>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6" name="Straight Connector 28">
            <a:extLst>
              <a:ext uri="{FF2B5EF4-FFF2-40B4-BE49-F238E27FC236}">
                <a16:creationId xmlns:a16="http://schemas.microsoft.com/office/drawing/2014/main" id="{8FC42C9F-2404-4CF5-958E-D8FC675BEF6D}"/>
              </a:ext>
            </a:extLst>
          </p:cNvPr>
          <p:cNvCxnSpPr/>
          <p:nvPr/>
        </p:nvCxnSpPr>
        <p:spPr>
          <a:xfrm flipV="1">
            <a:off x="775428" y="4238853"/>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8" name="TextBox 15">
            <a:extLst>
              <a:ext uri="{FF2B5EF4-FFF2-40B4-BE49-F238E27FC236}">
                <a16:creationId xmlns:a16="http://schemas.microsoft.com/office/drawing/2014/main" id="{8C220643-4390-4873-94AE-10989D6E729B}"/>
              </a:ext>
            </a:extLst>
          </p:cNvPr>
          <p:cNvSpPr txBox="1"/>
          <p:nvPr/>
        </p:nvSpPr>
        <p:spPr>
          <a:xfrm>
            <a:off x="1426163" y="2789640"/>
            <a:ext cx="616756" cy="338554"/>
          </a:xfrm>
          <a:prstGeom prst="rect">
            <a:avLst/>
          </a:prstGeom>
          <a:noFill/>
        </p:spPr>
        <p:txBody>
          <a:bodyPr wrap="square" rtlCol="0">
            <a:spAutoFit/>
          </a:bodyPr>
          <a:lstStyle/>
          <a:p>
            <a:r>
              <a:rPr lang="en-US" sz="1600" b="1">
                <a:solidFill>
                  <a:schemeClr val="tx1">
                    <a:lumMod val="65000"/>
                    <a:lumOff val="35000"/>
                  </a:schemeClr>
                </a:solidFill>
              </a:rPr>
              <a:t>1936</a:t>
            </a:r>
          </a:p>
        </p:txBody>
      </p:sp>
      <p:sp>
        <p:nvSpPr>
          <p:cNvPr id="70" name="TextBox 16">
            <a:extLst>
              <a:ext uri="{FF2B5EF4-FFF2-40B4-BE49-F238E27FC236}">
                <a16:creationId xmlns:a16="http://schemas.microsoft.com/office/drawing/2014/main" id="{4879E539-7101-4751-806B-3296472E92C4}"/>
              </a:ext>
            </a:extLst>
          </p:cNvPr>
          <p:cNvSpPr txBox="1"/>
          <p:nvPr/>
        </p:nvSpPr>
        <p:spPr>
          <a:xfrm>
            <a:off x="965200" y="2333446"/>
            <a:ext cx="1671955" cy="601511"/>
          </a:xfrm>
          <a:prstGeom prst="rect">
            <a:avLst/>
          </a:prstGeom>
          <a:noFill/>
        </p:spPr>
        <p:txBody>
          <a:bodyPr wrap="square" rtlCol="0">
            <a:spAutoFit/>
          </a:bodyPr>
          <a:lstStyle/>
          <a:p>
            <a:pPr marR="0" lvl="0" algn="ctr">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Mặt trận dân chủ Đông Dương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2" name="Straight Connector 30">
            <a:extLst>
              <a:ext uri="{FF2B5EF4-FFF2-40B4-BE49-F238E27FC236}">
                <a16:creationId xmlns:a16="http://schemas.microsoft.com/office/drawing/2014/main" id="{708A660D-29B1-4D27-B459-50C0C224F9F6}"/>
              </a:ext>
            </a:extLst>
          </p:cNvPr>
          <p:cNvCxnSpPr/>
          <p:nvPr/>
        </p:nvCxnSpPr>
        <p:spPr>
          <a:xfrm flipV="1">
            <a:off x="2759533" y="4238852"/>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4" name="Straight Connector 30">
            <a:extLst>
              <a:ext uri="{FF2B5EF4-FFF2-40B4-BE49-F238E27FC236}">
                <a16:creationId xmlns:a16="http://schemas.microsoft.com/office/drawing/2014/main" id="{4055A5D0-BB54-44AC-A77A-D878278DED3C}"/>
              </a:ext>
            </a:extLst>
          </p:cNvPr>
          <p:cNvCxnSpPr/>
          <p:nvPr/>
        </p:nvCxnSpPr>
        <p:spPr>
          <a:xfrm flipV="1">
            <a:off x="4837855" y="4294180"/>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30">
            <a:extLst>
              <a:ext uri="{FF2B5EF4-FFF2-40B4-BE49-F238E27FC236}">
                <a16:creationId xmlns:a16="http://schemas.microsoft.com/office/drawing/2014/main" id="{B3FD0D90-4275-40BA-B492-AE56AB1E038F}"/>
              </a:ext>
            </a:extLst>
          </p:cNvPr>
          <p:cNvCxnSpPr/>
          <p:nvPr/>
        </p:nvCxnSpPr>
        <p:spPr>
          <a:xfrm flipV="1">
            <a:off x="5902977" y="3105324"/>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8" name="Straight Connector 31">
            <a:extLst>
              <a:ext uri="{FF2B5EF4-FFF2-40B4-BE49-F238E27FC236}">
                <a16:creationId xmlns:a16="http://schemas.microsoft.com/office/drawing/2014/main" id="{3FB203A4-C316-4B29-B716-4BC42C74EC44}"/>
              </a:ext>
            </a:extLst>
          </p:cNvPr>
          <p:cNvCxnSpPr/>
          <p:nvPr/>
        </p:nvCxnSpPr>
        <p:spPr>
          <a:xfrm flipV="1">
            <a:off x="6915435" y="4238851"/>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0" name="TextBox 15">
            <a:extLst>
              <a:ext uri="{FF2B5EF4-FFF2-40B4-BE49-F238E27FC236}">
                <a16:creationId xmlns:a16="http://schemas.microsoft.com/office/drawing/2014/main" id="{3E70C3BF-648E-4F14-903F-3E35DE6063CB}"/>
              </a:ext>
            </a:extLst>
          </p:cNvPr>
          <p:cNvSpPr txBox="1"/>
          <p:nvPr/>
        </p:nvSpPr>
        <p:spPr>
          <a:xfrm>
            <a:off x="3520615" y="2849192"/>
            <a:ext cx="616756" cy="338554"/>
          </a:xfrm>
          <a:prstGeom prst="rect">
            <a:avLst/>
          </a:prstGeom>
          <a:noFill/>
        </p:spPr>
        <p:txBody>
          <a:bodyPr wrap="square" rtlCol="0">
            <a:spAutoFit/>
          </a:bodyPr>
          <a:lstStyle/>
          <a:p>
            <a:r>
              <a:rPr lang="en-US" sz="1600" b="1">
                <a:solidFill>
                  <a:schemeClr val="tx1">
                    <a:lumMod val="65000"/>
                    <a:lumOff val="35000"/>
                  </a:schemeClr>
                </a:solidFill>
              </a:rPr>
              <a:t>1941</a:t>
            </a:r>
          </a:p>
        </p:txBody>
      </p:sp>
      <p:sp>
        <p:nvSpPr>
          <p:cNvPr id="82" name="TextBox 16">
            <a:extLst>
              <a:ext uri="{FF2B5EF4-FFF2-40B4-BE49-F238E27FC236}">
                <a16:creationId xmlns:a16="http://schemas.microsoft.com/office/drawing/2014/main" id="{71597612-0769-43C5-98C8-7F456D1C2570}"/>
              </a:ext>
            </a:extLst>
          </p:cNvPr>
          <p:cNvSpPr txBox="1"/>
          <p:nvPr/>
        </p:nvSpPr>
        <p:spPr>
          <a:xfrm>
            <a:off x="3012248" y="2409734"/>
            <a:ext cx="1633489" cy="584775"/>
          </a:xfrm>
          <a:prstGeom prst="rect">
            <a:avLst/>
          </a:prstGeom>
          <a:noFill/>
        </p:spPr>
        <p:txBody>
          <a:bodyPr wrap="square" rtlCol="0">
            <a:spAutoFit/>
          </a:bodyPr>
          <a:lstStyle/>
          <a:p>
            <a:pPr marR="0" lvl="0" algn="ctr">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Mặt trận </a:t>
            </a:r>
            <a:r>
              <a:rPr lang="en-US" sz="1600">
                <a:latin typeface="Times New Roman" panose="02020603050405020304" pitchFamily="18" charset="0"/>
                <a:ea typeface="Calibri" panose="020F0502020204030204" pitchFamily="34" charset="0"/>
                <a:cs typeface="Times New Roman" panose="02020603050405020304" pitchFamily="18" charset="0"/>
              </a:rPr>
              <a:t>Việt Minh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3" name="TextBox 17">
            <a:extLst>
              <a:ext uri="{FF2B5EF4-FFF2-40B4-BE49-F238E27FC236}">
                <a16:creationId xmlns:a16="http://schemas.microsoft.com/office/drawing/2014/main" id="{5AA885A7-B82D-4D67-B87E-E8A698BE2F06}"/>
              </a:ext>
            </a:extLst>
          </p:cNvPr>
          <p:cNvSpPr txBox="1"/>
          <p:nvPr/>
        </p:nvSpPr>
        <p:spPr>
          <a:xfrm>
            <a:off x="4554688" y="4984860"/>
            <a:ext cx="616756" cy="338554"/>
          </a:xfrm>
          <a:prstGeom prst="rect">
            <a:avLst/>
          </a:prstGeom>
          <a:noFill/>
        </p:spPr>
        <p:txBody>
          <a:bodyPr wrap="square" rtlCol="0">
            <a:spAutoFit/>
          </a:bodyPr>
          <a:lstStyle/>
          <a:p>
            <a:r>
              <a:rPr lang="en-US" sz="1600" b="1">
                <a:solidFill>
                  <a:schemeClr val="tx1">
                    <a:lumMod val="65000"/>
                    <a:lumOff val="35000"/>
                  </a:schemeClr>
                </a:solidFill>
              </a:rPr>
              <a:t>1951</a:t>
            </a:r>
          </a:p>
        </p:txBody>
      </p:sp>
      <p:sp>
        <p:nvSpPr>
          <p:cNvPr id="84" name="TextBox 18">
            <a:extLst>
              <a:ext uri="{FF2B5EF4-FFF2-40B4-BE49-F238E27FC236}">
                <a16:creationId xmlns:a16="http://schemas.microsoft.com/office/drawing/2014/main" id="{18F89F19-AEFC-4A91-A895-BC1A48B01CDB}"/>
              </a:ext>
            </a:extLst>
          </p:cNvPr>
          <p:cNvSpPr txBox="1"/>
          <p:nvPr/>
        </p:nvSpPr>
        <p:spPr>
          <a:xfrm>
            <a:off x="4227665" y="5220284"/>
            <a:ext cx="1256048" cy="584775"/>
          </a:xfrm>
          <a:prstGeom prst="rect">
            <a:avLst/>
          </a:prstGeom>
          <a:noFill/>
        </p:spPr>
        <p:txBody>
          <a:bodyPr wrap="square" rtlCol="0">
            <a:spAutoFit/>
          </a:bodyPr>
          <a:lstStyle/>
          <a:p>
            <a:pPr algn="ctr"/>
            <a:r>
              <a:rPr lang="en-US" sz="1600">
                <a:effectLst/>
                <a:latin typeface="Times New Roman" panose="02020603050405020304" pitchFamily="18" charset="0"/>
                <a:ea typeface="Calibri" panose="020F0502020204030204" pitchFamily="34" charset="0"/>
                <a:cs typeface="Times New Roman" panose="02020603050405020304" pitchFamily="18" charset="0"/>
              </a:rPr>
              <a:t>Mặt trận </a:t>
            </a:r>
            <a:r>
              <a:rPr lang="en-US" sz="1600">
                <a:latin typeface="Times New Roman" panose="02020603050405020304" pitchFamily="18" charset="0"/>
                <a:ea typeface="Calibri" panose="020F0502020204030204" pitchFamily="34" charset="0"/>
                <a:cs typeface="Times New Roman" panose="02020603050405020304" pitchFamily="18" charset="0"/>
              </a:rPr>
              <a:t>Liên Việt</a:t>
            </a:r>
            <a:endParaRPr lang="en-US" sz="1467">
              <a:solidFill>
                <a:schemeClr val="tx1">
                  <a:lumMod val="50000"/>
                  <a:lumOff val="50000"/>
                </a:schemeClr>
              </a:solidFill>
            </a:endParaRPr>
          </a:p>
        </p:txBody>
      </p:sp>
      <p:sp>
        <p:nvSpPr>
          <p:cNvPr id="85" name="TextBox 15">
            <a:extLst>
              <a:ext uri="{FF2B5EF4-FFF2-40B4-BE49-F238E27FC236}">
                <a16:creationId xmlns:a16="http://schemas.microsoft.com/office/drawing/2014/main" id="{C17B9179-961A-4625-88AB-C95563400350}"/>
              </a:ext>
            </a:extLst>
          </p:cNvPr>
          <p:cNvSpPr txBox="1"/>
          <p:nvPr/>
        </p:nvSpPr>
        <p:spPr>
          <a:xfrm>
            <a:off x="5594599" y="2856211"/>
            <a:ext cx="616756" cy="338554"/>
          </a:xfrm>
          <a:prstGeom prst="rect">
            <a:avLst/>
          </a:prstGeom>
          <a:noFill/>
        </p:spPr>
        <p:txBody>
          <a:bodyPr wrap="square" rtlCol="0">
            <a:spAutoFit/>
          </a:bodyPr>
          <a:lstStyle/>
          <a:p>
            <a:r>
              <a:rPr lang="en-US" sz="1600" b="1">
                <a:solidFill>
                  <a:schemeClr val="tx1">
                    <a:lumMod val="65000"/>
                    <a:lumOff val="35000"/>
                  </a:schemeClr>
                </a:solidFill>
              </a:rPr>
              <a:t>1960</a:t>
            </a:r>
          </a:p>
        </p:txBody>
      </p:sp>
      <p:sp>
        <p:nvSpPr>
          <p:cNvPr id="86" name="TextBox 16">
            <a:extLst>
              <a:ext uri="{FF2B5EF4-FFF2-40B4-BE49-F238E27FC236}">
                <a16:creationId xmlns:a16="http://schemas.microsoft.com/office/drawing/2014/main" id="{335F3647-1C72-4691-B24C-7675893BFC78}"/>
              </a:ext>
            </a:extLst>
          </p:cNvPr>
          <p:cNvSpPr txBox="1"/>
          <p:nvPr/>
        </p:nvSpPr>
        <p:spPr>
          <a:xfrm>
            <a:off x="5088636" y="2133600"/>
            <a:ext cx="1671955" cy="830997"/>
          </a:xfrm>
          <a:prstGeom prst="rect">
            <a:avLst/>
          </a:prstGeom>
          <a:noFill/>
        </p:spPr>
        <p:txBody>
          <a:bodyPr wrap="square" rtlCol="0">
            <a:spAutoFit/>
          </a:bodyPr>
          <a:lstStyle/>
          <a:p>
            <a:pPr marR="0" lvl="0" algn="ctr">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Mặt trận dân tộc giải phóng miền Nam Việt Nam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7" name="TextBox 17">
            <a:extLst>
              <a:ext uri="{FF2B5EF4-FFF2-40B4-BE49-F238E27FC236}">
                <a16:creationId xmlns:a16="http://schemas.microsoft.com/office/drawing/2014/main" id="{050D1B82-87B2-4630-AC0F-79C3CCA0A1A0}"/>
              </a:ext>
            </a:extLst>
          </p:cNvPr>
          <p:cNvSpPr txBox="1"/>
          <p:nvPr/>
        </p:nvSpPr>
        <p:spPr>
          <a:xfrm>
            <a:off x="6614434" y="4955559"/>
            <a:ext cx="616756" cy="338554"/>
          </a:xfrm>
          <a:prstGeom prst="rect">
            <a:avLst/>
          </a:prstGeom>
          <a:noFill/>
        </p:spPr>
        <p:txBody>
          <a:bodyPr wrap="square" rtlCol="0">
            <a:spAutoFit/>
          </a:bodyPr>
          <a:lstStyle/>
          <a:p>
            <a:r>
              <a:rPr lang="en-US" sz="1600" b="1">
                <a:solidFill>
                  <a:schemeClr val="tx1">
                    <a:lumMod val="65000"/>
                    <a:lumOff val="35000"/>
                  </a:schemeClr>
                </a:solidFill>
              </a:rPr>
              <a:t>1968</a:t>
            </a:r>
          </a:p>
        </p:txBody>
      </p:sp>
      <p:sp>
        <p:nvSpPr>
          <p:cNvPr id="88" name="TextBox 18">
            <a:extLst>
              <a:ext uri="{FF2B5EF4-FFF2-40B4-BE49-F238E27FC236}">
                <a16:creationId xmlns:a16="http://schemas.microsoft.com/office/drawing/2014/main" id="{B636DD8B-54CE-4F8F-9581-FE5AD48E9109}"/>
              </a:ext>
            </a:extLst>
          </p:cNvPr>
          <p:cNvSpPr txBox="1"/>
          <p:nvPr/>
        </p:nvSpPr>
        <p:spPr>
          <a:xfrm>
            <a:off x="5818125" y="5248540"/>
            <a:ext cx="2194620" cy="830997"/>
          </a:xfrm>
          <a:prstGeom prst="rect">
            <a:avLst/>
          </a:prstGeom>
          <a:noFill/>
        </p:spPr>
        <p:txBody>
          <a:bodyPr wrap="square" rtlCol="0">
            <a:spAutoFit/>
          </a:bodyPr>
          <a:lstStyle/>
          <a:p>
            <a:pPr algn="ctr"/>
            <a:r>
              <a:rPr lang="en-US" sz="1600">
                <a:effectLst/>
                <a:latin typeface="Times New Roman" panose="02020603050405020304" pitchFamily="18" charset="0"/>
                <a:ea typeface="Calibri" panose="020F0502020204030204" pitchFamily="34" charset="0"/>
                <a:cs typeface="Times New Roman" panose="02020603050405020304" pitchFamily="18" charset="0"/>
              </a:rPr>
              <a:t>Liên minh các lực lượng dân tộc , dân chủ và hòa bình Việt Nam</a:t>
            </a:r>
            <a:endParaRPr lang="en-US" sz="1467">
              <a:solidFill>
                <a:schemeClr val="tx1">
                  <a:lumMod val="50000"/>
                  <a:lumOff val="50000"/>
                </a:schemeClr>
              </a:solidFill>
            </a:endParaRPr>
          </a:p>
        </p:txBody>
      </p:sp>
      <p:sp>
        <p:nvSpPr>
          <p:cNvPr id="89" name="TextBox 15">
            <a:extLst>
              <a:ext uri="{FF2B5EF4-FFF2-40B4-BE49-F238E27FC236}">
                <a16:creationId xmlns:a16="http://schemas.microsoft.com/office/drawing/2014/main" id="{06AF821D-6C9A-4513-8309-EDC59CB4CEAA}"/>
              </a:ext>
            </a:extLst>
          </p:cNvPr>
          <p:cNvSpPr txBox="1"/>
          <p:nvPr/>
        </p:nvSpPr>
        <p:spPr>
          <a:xfrm>
            <a:off x="7540719" y="2866748"/>
            <a:ext cx="1276162" cy="338554"/>
          </a:xfrm>
          <a:prstGeom prst="rect">
            <a:avLst/>
          </a:prstGeom>
          <a:noFill/>
        </p:spPr>
        <p:txBody>
          <a:bodyPr wrap="square" rtlCol="0">
            <a:spAutoFit/>
          </a:bodyPr>
          <a:lstStyle/>
          <a:p>
            <a:r>
              <a:rPr lang="en-US" sz="1600" b="1">
                <a:solidFill>
                  <a:schemeClr val="tx1">
                    <a:lumMod val="65000"/>
                    <a:lumOff val="35000"/>
                  </a:schemeClr>
                </a:solidFill>
              </a:rPr>
              <a:t>1955, 1976</a:t>
            </a:r>
          </a:p>
        </p:txBody>
      </p:sp>
      <p:sp>
        <p:nvSpPr>
          <p:cNvPr id="90" name="TextBox 16">
            <a:extLst>
              <a:ext uri="{FF2B5EF4-FFF2-40B4-BE49-F238E27FC236}">
                <a16:creationId xmlns:a16="http://schemas.microsoft.com/office/drawing/2014/main" id="{53828B5B-351E-4684-A458-9CAD740C0027}"/>
              </a:ext>
            </a:extLst>
          </p:cNvPr>
          <p:cNvSpPr txBox="1"/>
          <p:nvPr/>
        </p:nvSpPr>
        <p:spPr>
          <a:xfrm>
            <a:off x="7317153" y="2327602"/>
            <a:ext cx="1671955" cy="601511"/>
          </a:xfrm>
          <a:prstGeom prst="rect">
            <a:avLst/>
          </a:prstGeom>
          <a:noFill/>
        </p:spPr>
        <p:txBody>
          <a:bodyPr wrap="square" rtlCol="0">
            <a:spAutoFit/>
          </a:bodyPr>
          <a:lstStyle/>
          <a:p>
            <a:pPr marR="0" lvl="0" algn="ctr">
              <a:lnSpc>
                <a:spcPct val="107000"/>
              </a:lnSpc>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Mặt trận Tổ quốc Việt Nam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24" name="Straight Connector 32">
            <a:extLst>
              <a:ext uri="{FF2B5EF4-FFF2-40B4-BE49-F238E27FC236}">
                <a16:creationId xmlns:a16="http://schemas.microsoft.com/office/drawing/2014/main" id="{FA8D6F66-43F7-482A-8CA2-2E4480227A23}"/>
              </a:ext>
            </a:extLst>
          </p:cNvPr>
          <p:cNvCxnSpPr>
            <a:cxnSpLocks/>
          </p:cNvCxnSpPr>
          <p:nvPr/>
        </p:nvCxnSpPr>
        <p:spPr>
          <a:xfrm flipV="1">
            <a:off x="5334000" y="3555536"/>
            <a:ext cx="2797494" cy="1"/>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5" name="Straight Connector 30">
            <a:extLst>
              <a:ext uri="{FF2B5EF4-FFF2-40B4-BE49-F238E27FC236}">
                <a16:creationId xmlns:a16="http://schemas.microsoft.com/office/drawing/2014/main" id="{587D47FE-D550-469D-A140-59C651BC8212}"/>
              </a:ext>
            </a:extLst>
          </p:cNvPr>
          <p:cNvCxnSpPr/>
          <p:nvPr/>
        </p:nvCxnSpPr>
        <p:spPr>
          <a:xfrm flipV="1">
            <a:off x="8131494" y="3128194"/>
            <a:ext cx="0" cy="727129"/>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Hộp Văn bản 125">
            <a:extLst>
              <a:ext uri="{FF2B5EF4-FFF2-40B4-BE49-F238E27FC236}">
                <a16:creationId xmlns:a16="http://schemas.microsoft.com/office/drawing/2014/main" id="{7B67FD5A-9713-454F-9832-E6AEA457F7C5}"/>
              </a:ext>
            </a:extLst>
          </p:cNvPr>
          <p:cNvSpPr txBox="1"/>
          <p:nvPr/>
        </p:nvSpPr>
        <p:spPr>
          <a:xfrm>
            <a:off x="481754" y="6178532"/>
            <a:ext cx="7874577" cy="461665"/>
          </a:xfrm>
          <a:prstGeom prst="rect">
            <a:avLst/>
          </a:prstGeom>
          <a:noFill/>
        </p:spPr>
        <p:txBody>
          <a:bodyPr wrap="square">
            <a:spAutoFit/>
          </a:bodyPr>
          <a:lstStyle/>
          <a:p>
            <a:pPr marL="285750" indent="-285750">
              <a:buFont typeface="Wingdings" panose="05000000000000000000" pitchFamily="2" charset="2"/>
              <a:buChar char="Ø"/>
            </a:pPr>
            <a:r>
              <a:rPr lang="en-US" sz="2400">
                <a:effectLst/>
                <a:latin typeface="Times New Roman" panose="02020603050405020304" pitchFamily="18" charset="0"/>
                <a:ea typeface="Calibri" panose="020F0502020204030204" pitchFamily="34" charset="0"/>
              </a:rPr>
              <a:t>Tuy nhiên , tên gọi khác nhau nhưng thực chất chỉ là một </a:t>
            </a:r>
            <a:endParaRPr lang="en-US" sz="2400"/>
          </a:p>
        </p:txBody>
      </p:sp>
      <p:grpSp>
        <p:nvGrpSpPr>
          <p:cNvPr id="48" name="Group 10">
            <a:extLst>
              <a:ext uri="{FF2B5EF4-FFF2-40B4-BE49-F238E27FC236}">
                <a16:creationId xmlns:a16="http://schemas.microsoft.com/office/drawing/2014/main" id="{B0F0D06F-9183-4A58-AE0E-536C0E06992D}"/>
              </a:ext>
            </a:extLst>
          </p:cNvPr>
          <p:cNvGrpSpPr/>
          <p:nvPr/>
        </p:nvGrpSpPr>
        <p:grpSpPr>
          <a:xfrm>
            <a:off x="91440" y="137160"/>
            <a:ext cx="8869680" cy="548640"/>
            <a:chOff x="762000" y="3584171"/>
            <a:chExt cx="7861379" cy="609600"/>
          </a:xfrm>
        </p:grpSpPr>
        <p:sp>
          <p:nvSpPr>
            <p:cNvPr id="49" name="AutoShape 73">
              <a:extLst>
                <a:ext uri="{FF2B5EF4-FFF2-40B4-BE49-F238E27FC236}">
                  <a16:creationId xmlns:a16="http://schemas.microsoft.com/office/drawing/2014/main" id="{1B9C82F3-8E14-4492-ABDB-ECE83F7234C4}"/>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Hình thức, nguyên tắc tổ chức của khối đại đoàn kết toàn dân tộc</a:t>
              </a:r>
            </a:p>
            <a:p>
              <a:pPr algn="ctr" eaLnBrk="0" hangingPunct="0"/>
              <a:r>
                <a:rPr lang="en-US" altLang="en-US" sz="2000">
                  <a:solidFill>
                    <a:srgbClr val="000000"/>
                  </a:solidFill>
                </a:rPr>
                <a:t> Mặt trân dân tộc thống nhất</a:t>
              </a:r>
            </a:p>
          </p:txBody>
        </p:sp>
        <p:sp>
          <p:nvSpPr>
            <p:cNvPr id="51" name="Hình Bầu dục 4">
              <a:extLst>
                <a:ext uri="{FF2B5EF4-FFF2-40B4-BE49-F238E27FC236}">
                  <a16:creationId xmlns:a16="http://schemas.microsoft.com/office/drawing/2014/main" id="{8B32421D-DA36-4D52-8A66-985F5959C091}"/>
                </a:ext>
              </a:extLst>
            </p:cNvPr>
            <p:cNvSpPr/>
            <p:nvPr/>
          </p:nvSpPr>
          <p:spPr>
            <a:xfrm>
              <a:off x="883568" y="3716251"/>
              <a:ext cx="304800"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4</a:t>
              </a:r>
            </a:p>
          </p:txBody>
        </p:sp>
      </p:grpSp>
      <p:sp>
        <p:nvSpPr>
          <p:cNvPr id="53" name="Hộp Văn bản 52">
            <a:extLst>
              <a:ext uri="{FF2B5EF4-FFF2-40B4-BE49-F238E27FC236}">
                <a16:creationId xmlns:a16="http://schemas.microsoft.com/office/drawing/2014/main" id="{23A0C63C-28BC-4326-998A-CB5835BEB190}"/>
              </a:ext>
            </a:extLst>
          </p:cNvPr>
          <p:cNvSpPr txBox="1"/>
          <p:nvPr/>
        </p:nvSpPr>
        <p:spPr>
          <a:xfrm>
            <a:off x="0" y="996129"/>
            <a:ext cx="9143999" cy="369332"/>
          </a:xfrm>
          <a:prstGeom prst="rect">
            <a:avLst/>
          </a:prstGeom>
          <a:noFill/>
        </p:spPr>
        <p:txBody>
          <a:bodyPr wrap="square">
            <a:spAutoFit/>
          </a:bodyPr>
          <a:lstStyle/>
          <a:p>
            <a:pPr marL="285750" indent="-285750">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Những tên gọi khác của mặt trận dân tộc thống nhất theo từng giai đoạn lịch sử:</a:t>
            </a:r>
            <a:endParaRPr lang="en-US" dirty="0"/>
          </a:p>
        </p:txBody>
      </p:sp>
    </p:spTree>
    <p:extLst>
      <p:ext uri="{BB962C8B-B14F-4D97-AF65-F5344CB8AC3E}">
        <p14:creationId xmlns:p14="http://schemas.microsoft.com/office/powerpoint/2010/main" val="59618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2000"/>
                                        <p:tgtEl>
                                          <p:spTgt spid="40"/>
                                        </p:tgtEl>
                                      </p:cBhvr>
                                    </p:animEffect>
                                  </p:childTnLst>
                                </p:cTn>
                              </p:par>
                              <p:par>
                                <p:cTn id="8" presetID="2" presetClass="entr" presetSubtype="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fill="hold"/>
                                        <p:tgtEl>
                                          <p:spTgt spid="41"/>
                                        </p:tgtEl>
                                        <p:attrNameLst>
                                          <p:attrName>ppt_x</p:attrName>
                                        </p:attrNameLst>
                                      </p:cBhvr>
                                      <p:tavLst>
                                        <p:tav tm="0">
                                          <p:val>
                                            <p:strVal val="#ppt_x"/>
                                          </p:val>
                                        </p:tav>
                                        <p:tav tm="100000">
                                          <p:val>
                                            <p:strVal val="#ppt_x"/>
                                          </p:val>
                                        </p:tav>
                                      </p:tavLst>
                                    </p:anim>
                                    <p:anim calcmode="lin" valueType="num">
                                      <p:cBhvr additive="base">
                                        <p:cTn id="11" dur="500" fill="hold"/>
                                        <p:tgtEl>
                                          <p:spTgt spid="41"/>
                                        </p:tgtEl>
                                        <p:attrNameLst>
                                          <p:attrName>ppt_y</p:attrName>
                                        </p:attrNameLst>
                                      </p:cBhvr>
                                      <p:tavLst>
                                        <p:tav tm="0">
                                          <p:val>
                                            <p:strVal val="0-#ppt_h/2"/>
                                          </p:val>
                                        </p:tav>
                                        <p:tav tm="100000">
                                          <p:val>
                                            <p:strVal val="#ppt_y"/>
                                          </p:val>
                                        </p:tav>
                                      </p:tavLst>
                                    </p:anim>
                                  </p:childTnLst>
                                </p:cTn>
                              </p:par>
                              <p:par>
                                <p:cTn id="12" presetID="53" presetClass="entr" presetSubtype="16" fill="hold" nodeType="withEffect">
                                  <p:stCondLst>
                                    <p:cond delay="500"/>
                                  </p:stCondLst>
                                  <p:childTnLst>
                                    <p:set>
                                      <p:cBhvr>
                                        <p:cTn id="13" dur="1" fill="hold">
                                          <p:stCondLst>
                                            <p:cond delay="0"/>
                                          </p:stCondLst>
                                        </p:cTn>
                                        <p:tgtEl>
                                          <p:spTgt spid="66"/>
                                        </p:tgtEl>
                                        <p:attrNameLst>
                                          <p:attrName>style.visibility</p:attrName>
                                        </p:attrNameLst>
                                      </p:cBhvr>
                                      <p:to>
                                        <p:strVal val="visible"/>
                                      </p:to>
                                    </p:set>
                                    <p:anim calcmode="lin" valueType="num">
                                      <p:cBhvr>
                                        <p:cTn id="14" dur="500" fill="hold"/>
                                        <p:tgtEl>
                                          <p:spTgt spid="66"/>
                                        </p:tgtEl>
                                        <p:attrNameLst>
                                          <p:attrName>ppt_w</p:attrName>
                                        </p:attrNameLst>
                                      </p:cBhvr>
                                      <p:tavLst>
                                        <p:tav tm="0">
                                          <p:val>
                                            <p:fltVal val="0"/>
                                          </p:val>
                                        </p:tav>
                                        <p:tav tm="100000">
                                          <p:val>
                                            <p:strVal val="#ppt_w"/>
                                          </p:val>
                                        </p:tav>
                                      </p:tavLst>
                                    </p:anim>
                                    <p:anim calcmode="lin" valueType="num">
                                      <p:cBhvr>
                                        <p:cTn id="15" dur="500" fill="hold"/>
                                        <p:tgtEl>
                                          <p:spTgt spid="66"/>
                                        </p:tgtEl>
                                        <p:attrNameLst>
                                          <p:attrName>ppt_h</p:attrName>
                                        </p:attrNameLst>
                                      </p:cBhvr>
                                      <p:tavLst>
                                        <p:tav tm="0">
                                          <p:val>
                                            <p:fltVal val="0"/>
                                          </p:val>
                                        </p:tav>
                                        <p:tav tm="100000">
                                          <p:val>
                                            <p:strVal val="#ppt_h"/>
                                          </p:val>
                                        </p:tav>
                                      </p:tavLst>
                                    </p:anim>
                                    <p:animEffect transition="in" filter="fade">
                                      <p:cBhvr>
                                        <p:cTn id="16" dur="500"/>
                                        <p:tgtEl>
                                          <p:spTgt spid="66"/>
                                        </p:tgtEl>
                                      </p:cBhvr>
                                    </p:animEffect>
                                  </p:childTnLst>
                                </p:cTn>
                              </p:par>
                              <p:par>
                                <p:cTn id="17" presetID="22" presetClass="entr" presetSubtype="1"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par>
                                <p:cTn id="20" presetID="22" presetClass="entr" presetSubtype="1" fill="hold" grpId="0" nodeType="withEffect">
                                  <p:stCondLst>
                                    <p:cond delay="1500"/>
                                  </p:stCondLst>
                                  <p:childTnLst>
                                    <p:set>
                                      <p:cBhvr>
                                        <p:cTn id="21" dur="1" fill="hold">
                                          <p:stCondLst>
                                            <p:cond delay="0"/>
                                          </p:stCondLst>
                                        </p:cTn>
                                        <p:tgtEl>
                                          <p:spTgt spid="46"/>
                                        </p:tgtEl>
                                        <p:attrNameLst>
                                          <p:attrName>style.visibility</p:attrName>
                                        </p:attrNameLst>
                                      </p:cBhvr>
                                      <p:to>
                                        <p:strVal val="visible"/>
                                      </p:to>
                                    </p:set>
                                    <p:animEffect transition="in" filter="wipe(up)">
                                      <p:cBhvr>
                                        <p:cTn id="22" dur="500"/>
                                        <p:tgtEl>
                                          <p:spTgt spid="46"/>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53" presetClass="entr" presetSubtype="16" fill="hold" nodeType="withEffect">
                                  <p:stCondLst>
                                    <p:cond delay="500"/>
                                  </p:stCondLst>
                                  <p:childTnLst>
                                    <p:set>
                                      <p:cBhvr>
                                        <p:cTn id="28" dur="1" fill="hold">
                                          <p:stCondLst>
                                            <p:cond delay="0"/>
                                          </p:stCondLst>
                                        </p:cTn>
                                        <p:tgtEl>
                                          <p:spTgt spid="64"/>
                                        </p:tgtEl>
                                        <p:attrNameLst>
                                          <p:attrName>style.visibility</p:attrName>
                                        </p:attrNameLst>
                                      </p:cBhvr>
                                      <p:to>
                                        <p:strVal val="visible"/>
                                      </p:to>
                                    </p:set>
                                    <p:anim calcmode="lin" valueType="num">
                                      <p:cBhvr>
                                        <p:cTn id="29" dur="500" fill="hold"/>
                                        <p:tgtEl>
                                          <p:spTgt spid="64"/>
                                        </p:tgtEl>
                                        <p:attrNameLst>
                                          <p:attrName>ppt_w</p:attrName>
                                        </p:attrNameLst>
                                      </p:cBhvr>
                                      <p:tavLst>
                                        <p:tav tm="0">
                                          <p:val>
                                            <p:fltVal val="0"/>
                                          </p:val>
                                        </p:tav>
                                        <p:tav tm="100000">
                                          <p:val>
                                            <p:strVal val="#ppt_w"/>
                                          </p:val>
                                        </p:tav>
                                      </p:tavLst>
                                    </p:anim>
                                    <p:anim calcmode="lin" valueType="num">
                                      <p:cBhvr>
                                        <p:cTn id="30" dur="500" fill="hold"/>
                                        <p:tgtEl>
                                          <p:spTgt spid="64"/>
                                        </p:tgtEl>
                                        <p:attrNameLst>
                                          <p:attrName>ppt_h</p:attrName>
                                        </p:attrNameLst>
                                      </p:cBhvr>
                                      <p:tavLst>
                                        <p:tav tm="0">
                                          <p:val>
                                            <p:fltVal val="0"/>
                                          </p:val>
                                        </p:tav>
                                        <p:tav tm="100000">
                                          <p:val>
                                            <p:strVal val="#ppt_h"/>
                                          </p:val>
                                        </p:tav>
                                      </p:tavLst>
                                    </p:anim>
                                    <p:animEffect transition="in" filter="fade">
                                      <p:cBhvr>
                                        <p:cTn id="31" dur="500"/>
                                        <p:tgtEl>
                                          <p:spTgt spid="64"/>
                                        </p:tgtEl>
                                      </p:cBhvr>
                                    </p:animEffect>
                                  </p:childTnLst>
                                </p:cTn>
                              </p:par>
                              <p:par>
                                <p:cTn id="32" presetID="22" presetClass="entr" presetSubtype="4" fill="hold" grpId="0" nodeType="withEffect">
                                  <p:stCondLst>
                                    <p:cond delay="1000"/>
                                  </p:stCondLst>
                                  <p:childTnLst>
                                    <p:set>
                                      <p:cBhvr>
                                        <p:cTn id="33" dur="1" fill="hold">
                                          <p:stCondLst>
                                            <p:cond delay="0"/>
                                          </p:stCondLst>
                                        </p:cTn>
                                        <p:tgtEl>
                                          <p:spTgt spid="70"/>
                                        </p:tgtEl>
                                        <p:attrNameLst>
                                          <p:attrName>style.visibility</p:attrName>
                                        </p:attrNameLst>
                                      </p:cBhvr>
                                      <p:to>
                                        <p:strVal val="visible"/>
                                      </p:to>
                                    </p:set>
                                    <p:animEffect transition="in" filter="wipe(down)">
                                      <p:cBhvr>
                                        <p:cTn id="34" dur="500"/>
                                        <p:tgtEl>
                                          <p:spTgt spid="70"/>
                                        </p:tgtEl>
                                      </p:cBhvr>
                                    </p:animEffect>
                                  </p:childTnLst>
                                </p:cTn>
                              </p:par>
                              <p:par>
                                <p:cTn id="35" presetID="22" presetClass="entr" presetSubtype="4" fill="hold" grpId="0" nodeType="withEffect">
                                  <p:stCondLst>
                                    <p:cond delay="1500"/>
                                  </p:stCondLst>
                                  <p:childTnLst>
                                    <p:set>
                                      <p:cBhvr>
                                        <p:cTn id="36" dur="1" fill="hold">
                                          <p:stCondLst>
                                            <p:cond delay="0"/>
                                          </p:stCondLst>
                                        </p:cTn>
                                        <p:tgtEl>
                                          <p:spTgt spid="68"/>
                                        </p:tgtEl>
                                        <p:attrNameLst>
                                          <p:attrName>style.visibility</p:attrName>
                                        </p:attrNameLst>
                                      </p:cBhvr>
                                      <p:to>
                                        <p:strVal val="visible"/>
                                      </p:to>
                                    </p:set>
                                    <p:animEffect transition="in" filter="wipe(down)">
                                      <p:cBhvr>
                                        <p:cTn id="37" dur="500"/>
                                        <p:tgtEl>
                                          <p:spTgt spid="68"/>
                                        </p:tgtEl>
                                      </p:cBhvr>
                                    </p:animEffect>
                                  </p:childTnLst>
                                </p:cTn>
                              </p:par>
                              <p:par>
                                <p:cTn id="38" presetID="2" presetClass="entr" presetSubtype="1"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fill="hold"/>
                                        <p:tgtEl>
                                          <p:spTgt spid="43"/>
                                        </p:tgtEl>
                                        <p:attrNameLst>
                                          <p:attrName>ppt_x</p:attrName>
                                        </p:attrNameLst>
                                      </p:cBhvr>
                                      <p:tavLst>
                                        <p:tav tm="0">
                                          <p:val>
                                            <p:strVal val="#ppt_x"/>
                                          </p:val>
                                        </p:tav>
                                        <p:tav tm="100000">
                                          <p:val>
                                            <p:strVal val="#ppt_x"/>
                                          </p:val>
                                        </p:tav>
                                      </p:tavLst>
                                    </p:anim>
                                    <p:anim calcmode="lin" valueType="num">
                                      <p:cBhvr additive="base">
                                        <p:cTn id="41" dur="500" fill="hold"/>
                                        <p:tgtEl>
                                          <p:spTgt spid="43"/>
                                        </p:tgtEl>
                                        <p:attrNameLst>
                                          <p:attrName>ppt_y</p:attrName>
                                        </p:attrNameLst>
                                      </p:cBhvr>
                                      <p:tavLst>
                                        <p:tav tm="0">
                                          <p:val>
                                            <p:strVal val="0-#ppt_h/2"/>
                                          </p:val>
                                        </p:tav>
                                        <p:tav tm="100000">
                                          <p:val>
                                            <p:strVal val="#ppt_y"/>
                                          </p:val>
                                        </p:tav>
                                      </p:tavLst>
                                    </p:anim>
                                  </p:childTnLst>
                                </p:cTn>
                              </p:par>
                              <p:par>
                                <p:cTn id="42" presetID="53" presetClass="entr" presetSubtype="16" fill="hold" nodeType="withEffect">
                                  <p:stCondLst>
                                    <p:cond delay="5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2" presetClass="entr" presetSubtype="1" fill="hold" grpId="0" nodeType="withEffect">
                                  <p:stCondLst>
                                    <p:cond delay="1000"/>
                                  </p:stCondLst>
                                  <p:childTnLst>
                                    <p:set>
                                      <p:cBhvr>
                                        <p:cTn id="48" dur="1" fill="hold">
                                          <p:stCondLst>
                                            <p:cond delay="0"/>
                                          </p:stCondLst>
                                        </p:cTn>
                                        <p:tgtEl>
                                          <p:spTgt spid="47"/>
                                        </p:tgtEl>
                                        <p:attrNameLst>
                                          <p:attrName>style.visibility</p:attrName>
                                        </p:attrNameLst>
                                      </p:cBhvr>
                                      <p:to>
                                        <p:strVal val="visible"/>
                                      </p:to>
                                    </p:set>
                                    <p:animEffect transition="in" filter="wipe(up)">
                                      <p:cBhvr>
                                        <p:cTn id="49" dur="500"/>
                                        <p:tgtEl>
                                          <p:spTgt spid="47"/>
                                        </p:tgtEl>
                                      </p:cBhvr>
                                    </p:animEffect>
                                  </p:childTnLst>
                                </p:cTn>
                              </p:par>
                              <p:par>
                                <p:cTn id="50" presetID="22" presetClass="entr" presetSubtype="1" fill="hold" grpId="0" nodeType="withEffect">
                                  <p:stCondLst>
                                    <p:cond delay="1500"/>
                                  </p:stCondLst>
                                  <p:childTnLst>
                                    <p:set>
                                      <p:cBhvr>
                                        <p:cTn id="51" dur="1" fill="hold">
                                          <p:stCondLst>
                                            <p:cond delay="0"/>
                                          </p:stCondLst>
                                        </p:cTn>
                                        <p:tgtEl>
                                          <p:spTgt spid="50"/>
                                        </p:tgtEl>
                                        <p:attrNameLst>
                                          <p:attrName>style.visibility</p:attrName>
                                        </p:attrNameLst>
                                      </p:cBhvr>
                                      <p:to>
                                        <p:strVal val="visible"/>
                                      </p:to>
                                    </p:set>
                                    <p:animEffect transition="in" filter="wipe(up)">
                                      <p:cBhvr>
                                        <p:cTn id="52" dur="500"/>
                                        <p:tgtEl>
                                          <p:spTgt spid="50"/>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600"/>
                                        <p:tgtEl>
                                          <p:spTgt spid="59"/>
                                        </p:tgtEl>
                                      </p:cBhvr>
                                    </p:animEffect>
                                    <p:anim calcmode="lin" valueType="num">
                                      <p:cBhvr>
                                        <p:cTn id="56" dur="600" fill="hold"/>
                                        <p:tgtEl>
                                          <p:spTgt spid="59"/>
                                        </p:tgtEl>
                                        <p:attrNameLst>
                                          <p:attrName>ppt_x</p:attrName>
                                        </p:attrNameLst>
                                      </p:cBhvr>
                                      <p:tavLst>
                                        <p:tav tm="0">
                                          <p:val>
                                            <p:strVal val="#ppt_x"/>
                                          </p:val>
                                        </p:tav>
                                        <p:tav tm="100000">
                                          <p:val>
                                            <p:strVal val="#ppt_x"/>
                                          </p:val>
                                        </p:tav>
                                      </p:tavLst>
                                    </p:anim>
                                    <p:anim calcmode="lin" valueType="num">
                                      <p:cBhvr>
                                        <p:cTn id="57" dur="600" fill="hold"/>
                                        <p:tgtEl>
                                          <p:spTgt spid="59"/>
                                        </p:tgtEl>
                                        <p:attrNameLst>
                                          <p:attrName>ppt_y</p:attrName>
                                        </p:attrNameLst>
                                      </p:cBhvr>
                                      <p:tavLst>
                                        <p:tav tm="0">
                                          <p:val>
                                            <p:strVal val="#ppt_y+.1"/>
                                          </p:val>
                                        </p:tav>
                                        <p:tav tm="100000">
                                          <p:val>
                                            <p:strVal val="#ppt_y"/>
                                          </p:val>
                                        </p:tav>
                                      </p:tavLst>
                                    </p:anim>
                                  </p:childTnLst>
                                </p:cTn>
                              </p:par>
                              <p:par>
                                <p:cTn id="58" presetID="53" presetClass="entr" presetSubtype="16" fill="hold" nodeType="withEffect">
                                  <p:stCondLst>
                                    <p:cond delay="40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fltVal val="0"/>
                                          </p:val>
                                        </p:tav>
                                        <p:tav tm="100000">
                                          <p:val>
                                            <p:strVal val="#ppt_w"/>
                                          </p:val>
                                        </p:tav>
                                      </p:tavLst>
                                    </p:anim>
                                    <p:anim calcmode="lin" valueType="num">
                                      <p:cBhvr>
                                        <p:cTn id="61" dur="500" fill="hold"/>
                                        <p:tgtEl>
                                          <p:spTgt spid="52"/>
                                        </p:tgtEl>
                                        <p:attrNameLst>
                                          <p:attrName>ppt_h</p:attrName>
                                        </p:attrNameLst>
                                      </p:cBhvr>
                                      <p:tavLst>
                                        <p:tav tm="0">
                                          <p:val>
                                            <p:fltVal val="0"/>
                                          </p:val>
                                        </p:tav>
                                        <p:tav tm="100000">
                                          <p:val>
                                            <p:strVal val="#ppt_h"/>
                                          </p:val>
                                        </p:tav>
                                      </p:tavLst>
                                    </p:anim>
                                    <p:animEffect transition="in" filter="fade">
                                      <p:cBhvr>
                                        <p:cTn id="62" dur="500"/>
                                        <p:tgtEl>
                                          <p:spTgt spid="52"/>
                                        </p:tgtEl>
                                      </p:cBhvr>
                                    </p:animEffect>
                                  </p:childTnLst>
                                </p:cTn>
                              </p:par>
                              <p:par>
                                <p:cTn id="63" presetID="22" presetClass="entr" presetSubtype="4" fill="hold" grpId="0" nodeType="withEffect">
                                  <p:stCondLst>
                                    <p:cond delay="1000"/>
                                  </p:stCondLst>
                                  <p:childTnLst>
                                    <p:set>
                                      <p:cBhvr>
                                        <p:cTn id="64" dur="1" fill="hold">
                                          <p:stCondLst>
                                            <p:cond delay="0"/>
                                          </p:stCondLst>
                                        </p:cTn>
                                        <p:tgtEl>
                                          <p:spTgt spid="82"/>
                                        </p:tgtEl>
                                        <p:attrNameLst>
                                          <p:attrName>style.visibility</p:attrName>
                                        </p:attrNameLst>
                                      </p:cBhvr>
                                      <p:to>
                                        <p:strVal val="visible"/>
                                      </p:to>
                                    </p:set>
                                    <p:animEffect transition="in" filter="wipe(down)">
                                      <p:cBhvr>
                                        <p:cTn id="65" dur="500"/>
                                        <p:tgtEl>
                                          <p:spTgt spid="82"/>
                                        </p:tgtEl>
                                      </p:cBhvr>
                                    </p:animEffect>
                                  </p:childTnLst>
                                </p:cTn>
                              </p:par>
                              <p:par>
                                <p:cTn id="66" presetID="22" presetClass="entr" presetSubtype="4" fill="hold" grpId="0" nodeType="withEffect">
                                  <p:stCondLst>
                                    <p:cond delay="1500"/>
                                  </p:stCondLst>
                                  <p:childTnLst>
                                    <p:set>
                                      <p:cBhvr>
                                        <p:cTn id="67" dur="1" fill="hold">
                                          <p:stCondLst>
                                            <p:cond delay="0"/>
                                          </p:stCondLst>
                                        </p:cTn>
                                        <p:tgtEl>
                                          <p:spTgt spid="80"/>
                                        </p:tgtEl>
                                        <p:attrNameLst>
                                          <p:attrName>style.visibility</p:attrName>
                                        </p:attrNameLst>
                                      </p:cBhvr>
                                      <p:to>
                                        <p:strVal val="visible"/>
                                      </p:to>
                                    </p:set>
                                    <p:animEffect transition="in" filter="wipe(down)">
                                      <p:cBhvr>
                                        <p:cTn id="68" dur="500"/>
                                        <p:tgtEl>
                                          <p:spTgt spid="80"/>
                                        </p:tgtEl>
                                      </p:cBhvr>
                                    </p:animEffect>
                                  </p:childTnLst>
                                </p:cTn>
                              </p:par>
                              <p:par>
                                <p:cTn id="69" presetID="47"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600"/>
                                        <p:tgtEl>
                                          <p:spTgt spid="60"/>
                                        </p:tgtEl>
                                      </p:cBhvr>
                                    </p:animEffect>
                                    <p:anim calcmode="lin" valueType="num">
                                      <p:cBhvr>
                                        <p:cTn id="72" dur="600" fill="hold"/>
                                        <p:tgtEl>
                                          <p:spTgt spid="60"/>
                                        </p:tgtEl>
                                        <p:attrNameLst>
                                          <p:attrName>ppt_x</p:attrName>
                                        </p:attrNameLst>
                                      </p:cBhvr>
                                      <p:tavLst>
                                        <p:tav tm="0">
                                          <p:val>
                                            <p:strVal val="#ppt_x"/>
                                          </p:val>
                                        </p:tav>
                                        <p:tav tm="100000">
                                          <p:val>
                                            <p:strVal val="#ppt_x"/>
                                          </p:val>
                                        </p:tav>
                                      </p:tavLst>
                                    </p:anim>
                                    <p:anim calcmode="lin" valueType="num">
                                      <p:cBhvr>
                                        <p:cTn id="73" dur="600" fill="hold"/>
                                        <p:tgtEl>
                                          <p:spTgt spid="60"/>
                                        </p:tgtEl>
                                        <p:attrNameLst>
                                          <p:attrName>ppt_y</p:attrName>
                                        </p:attrNameLst>
                                      </p:cBhvr>
                                      <p:tavLst>
                                        <p:tav tm="0">
                                          <p:val>
                                            <p:strVal val="#ppt_y-.1"/>
                                          </p:val>
                                        </p:tav>
                                        <p:tav tm="100000">
                                          <p:val>
                                            <p:strVal val="#ppt_y"/>
                                          </p:val>
                                        </p:tav>
                                      </p:tavLst>
                                    </p:anim>
                                  </p:childTnLst>
                                </p:cTn>
                              </p:par>
                              <p:par>
                                <p:cTn id="74" presetID="53" presetClass="entr" presetSubtype="16" fill="hold" nodeType="withEffect">
                                  <p:stCondLst>
                                    <p:cond delay="500"/>
                                  </p:stCondLst>
                                  <p:childTnLst>
                                    <p:set>
                                      <p:cBhvr>
                                        <p:cTn id="75" dur="1" fill="hold">
                                          <p:stCondLst>
                                            <p:cond delay="0"/>
                                          </p:stCondLst>
                                        </p:cTn>
                                        <p:tgtEl>
                                          <p:spTgt spid="74"/>
                                        </p:tgtEl>
                                        <p:attrNameLst>
                                          <p:attrName>style.visibility</p:attrName>
                                        </p:attrNameLst>
                                      </p:cBhvr>
                                      <p:to>
                                        <p:strVal val="visible"/>
                                      </p:to>
                                    </p:set>
                                    <p:anim calcmode="lin" valueType="num">
                                      <p:cBhvr>
                                        <p:cTn id="76" dur="500" fill="hold"/>
                                        <p:tgtEl>
                                          <p:spTgt spid="74"/>
                                        </p:tgtEl>
                                        <p:attrNameLst>
                                          <p:attrName>ppt_w</p:attrName>
                                        </p:attrNameLst>
                                      </p:cBhvr>
                                      <p:tavLst>
                                        <p:tav tm="0">
                                          <p:val>
                                            <p:fltVal val="0"/>
                                          </p:val>
                                        </p:tav>
                                        <p:tav tm="100000">
                                          <p:val>
                                            <p:strVal val="#ppt_w"/>
                                          </p:val>
                                        </p:tav>
                                      </p:tavLst>
                                    </p:anim>
                                    <p:anim calcmode="lin" valueType="num">
                                      <p:cBhvr>
                                        <p:cTn id="77" dur="500" fill="hold"/>
                                        <p:tgtEl>
                                          <p:spTgt spid="74"/>
                                        </p:tgtEl>
                                        <p:attrNameLst>
                                          <p:attrName>ppt_h</p:attrName>
                                        </p:attrNameLst>
                                      </p:cBhvr>
                                      <p:tavLst>
                                        <p:tav tm="0">
                                          <p:val>
                                            <p:fltVal val="0"/>
                                          </p:val>
                                        </p:tav>
                                        <p:tav tm="100000">
                                          <p:val>
                                            <p:strVal val="#ppt_h"/>
                                          </p:val>
                                        </p:tav>
                                      </p:tavLst>
                                    </p:anim>
                                    <p:animEffect transition="in" filter="fade">
                                      <p:cBhvr>
                                        <p:cTn id="78" dur="500"/>
                                        <p:tgtEl>
                                          <p:spTgt spid="74"/>
                                        </p:tgtEl>
                                      </p:cBhvr>
                                    </p:animEffect>
                                  </p:childTnLst>
                                </p:cTn>
                              </p:par>
                              <p:par>
                                <p:cTn id="79" presetID="22" presetClass="entr" presetSubtype="1" fill="hold" grpId="0" nodeType="withEffect">
                                  <p:stCondLst>
                                    <p:cond delay="1000"/>
                                  </p:stCondLst>
                                  <p:childTnLst>
                                    <p:set>
                                      <p:cBhvr>
                                        <p:cTn id="80" dur="1" fill="hold">
                                          <p:stCondLst>
                                            <p:cond delay="0"/>
                                          </p:stCondLst>
                                        </p:cTn>
                                        <p:tgtEl>
                                          <p:spTgt spid="83"/>
                                        </p:tgtEl>
                                        <p:attrNameLst>
                                          <p:attrName>style.visibility</p:attrName>
                                        </p:attrNameLst>
                                      </p:cBhvr>
                                      <p:to>
                                        <p:strVal val="visible"/>
                                      </p:to>
                                    </p:set>
                                    <p:animEffect transition="in" filter="wipe(up)">
                                      <p:cBhvr>
                                        <p:cTn id="81" dur="500"/>
                                        <p:tgtEl>
                                          <p:spTgt spid="83"/>
                                        </p:tgtEl>
                                      </p:cBhvr>
                                    </p:animEffect>
                                  </p:childTnLst>
                                </p:cTn>
                              </p:par>
                              <p:par>
                                <p:cTn id="82" presetID="22" presetClass="entr" presetSubtype="1" fill="hold" grpId="0" nodeType="withEffect">
                                  <p:stCondLst>
                                    <p:cond delay="1500"/>
                                  </p:stCondLst>
                                  <p:childTnLst>
                                    <p:set>
                                      <p:cBhvr>
                                        <p:cTn id="83" dur="1" fill="hold">
                                          <p:stCondLst>
                                            <p:cond delay="0"/>
                                          </p:stCondLst>
                                        </p:cTn>
                                        <p:tgtEl>
                                          <p:spTgt spid="84"/>
                                        </p:tgtEl>
                                        <p:attrNameLst>
                                          <p:attrName>style.visibility</p:attrName>
                                        </p:attrNameLst>
                                      </p:cBhvr>
                                      <p:to>
                                        <p:strVal val="visible"/>
                                      </p:to>
                                    </p:set>
                                    <p:animEffect transition="in" filter="wipe(up)">
                                      <p:cBhvr>
                                        <p:cTn id="84" dur="500"/>
                                        <p:tgtEl>
                                          <p:spTgt spid="84"/>
                                        </p:tgtEl>
                                      </p:cBhvr>
                                    </p:animEffect>
                                  </p:childTnLst>
                                </p:cTn>
                              </p:par>
                              <p:par>
                                <p:cTn id="85" presetID="42"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anim calcmode="lin" valueType="num">
                                      <p:cBhvr>
                                        <p:cTn id="88" dur="500" fill="hold"/>
                                        <p:tgtEl>
                                          <p:spTgt spid="61"/>
                                        </p:tgtEl>
                                        <p:attrNameLst>
                                          <p:attrName>ppt_x</p:attrName>
                                        </p:attrNameLst>
                                      </p:cBhvr>
                                      <p:tavLst>
                                        <p:tav tm="0">
                                          <p:val>
                                            <p:strVal val="#ppt_x"/>
                                          </p:val>
                                        </p:tav>
                                        <p:tav tm="100000">
                                          <p:val>
                                            <p:strVal val="#ppt_x"/>
                                          </p:val>
                                        </p:tav>
                                      </p:tavLst>
                                    </p:anim>
                                    <p:anim calcmode="lin" valueType="num">
                                      <p:cBhvr>
                                        <p:cTn id="89" dur="500" fill="hold"/>
                                        <p:tgtEl>
                                          <p:spTgt spid="61"/>
                                        </p:tgtEl>
                                        <p:attrNameLst>
                                          <p:attrName>ppt_y</p:attrName>
                                        </p:attrNameLst>
                                      </p:cBhvr>
                                      <p:tavLst>
                                        <p:tav tm="0">
                                          <p:val>
                                            <p:strVal val="#ppt_y+.1"/>
                                          </p:val>
                                        </p:tav>
                                        <p:tav tm="100000">
                                          <p:val>
                                            <p:strVal val="#ppt_y"/>
                                          </p:val>
                                        </p:tav>
                                      </p:tavLst>
                                    </p:anim>
                                  </p:childTnLst>
                                </p:cTn>
                              </p:par>
                              <p:par>
                                <p:cTn id="90" presetID="53" presetClass="entr" presetSubtype="16" fill="hold" nodeType="withEffect">
                                  <p:stCondLst>
                                    <p:cond delay="500"/>
                                  </p:stCondLst>
                                  <p:childTnLst>
                                    <p:set>
                                      <p:cBhvr>
                                        <p:cTn id="91" dur="1" fill="hold">
                                          <p:stCondLst>
                                            <p:cond delay="0"/>
                                          </p:stCondLst>
                                        </p:cTn>
                                        <p:tgtEl>
                                          <p:spTgt spid="76"/>
                                        </p:tgtEl>
                                        <p:attrNameLst>
                                          <p:attrName>style.visibility</p:attrName>
                                        </p:attrNameLst>
                                      </p:cBhvr>
                                      <p:to>
                                        <p:strVal val="visible"/>
                                      </p:to>
                                    </p:set>
                                    <p:anim calcmode="lin" valueType="num">
                                      <p:cBhvr>
                                        <p:cTn id="92" dur="500" fill="hold"/>
                                        <p:tgtEl>
                                          <p:spTgt spid="76"/>
                                        </p:tgtEl>
                                        <p:attrNameLst>
                                          <p:attrName>ppt_w</p:attrName>
                                        </p:attrNameLst>
                                      </p:cBhvr>
                                      <p:tavLst>
                                        <p:tav tm="0">
                                          <p:val>
                                            <p:fltVal val="0"/>
                                          </p:val>
                                        </p:tav>
                                        <p:tav tm="100000">
                                          <p:val>
                                            <p:strVal val="#ppt_w"/>
                                          </p:val>
                                        </p:tav>
                                      </p:tavLst>
                                    </p:anim>
                                    <p:anim calcmode="lin" valueType="num">
                                      <p:cBhvr>
                                        <p:cTn id="93" dur="500" fill="hold"/>
                                        <p:tgtEl>
                                          <p:spTgt spid="76"/>
                                        </p:tgtEl>
                                        <p:attrNameLst>
                                          <p:attrName>ppt_h</p:attrName>
                                        </p:attrNameLst>
                                      </p:cBhvr>
                                      <p:tavLst>
                                        <p:tav tm="0">
                                          <p:val>
                                            <p:fltVal val="0"/>
                                          </p:val>
                                        </p:tav>
                                        <p:tav tm="100000">
                                          <p:val>
                                            <p:strVal val="#ppt_h"/>
                                          </p:val>
                                        </p:tav>
                                      </p:tavLst>
                                    </p:anim>
                                    <p:animEffect transition="in" filter="fade">
                                      <p:cBhvr>
                                        <p:cTn id="94" dur="500"/>
                                        <p:tgtEl>
                                          <p:spTgt spid="76"/>
                                        </p:tgtEl>
                                      </p:cBhvr>
                                    </p:animEffect>
                                  </p:childTnLst>
                                </p:cTn>
                              </p:par>
                              <p:par>
                                <p:cTn id="95" presetID="22" presetClass="entr" presetSubtype="4" fill="hold" grpId="0" nodeType="withEffect">
                                  <p:stCondLst>
                                    <p:cond delay="900"/>
                                  </p:stCondLst>
                                  <p:childTnLst>
                                    <p:set>
                                      <p:cBhvr>
                                        <p:cTn id="96" dur="1" fill="hold">
                                          <p:stCondLst>
                                            <p:cond delay="0"/>
                                          </p:stCondLst>
                                        </p:cTn>
                                        <p:tgtEl>
                                          <p:spTgt spid="85"/>
                                        </p:tgtEl>
                                        <p:attrNameLst>
                                          <p:attrName>style.visibility</p:attrName>
                                        </p:attrNameLst>
                                      </p:cBhvr>
                                      <p:to>
                                        <p:strVal val="visible"/>
                                      </p:to>
                                    </p:set>
                                    <p:animEffect transition="in" filter="wipe(down)">
                                      <p:cBhvr>
                                        <p:cTn id="97" dur="500"/>
                                        <p:tgtEl>
                                          <p:spTgt spid="85"/>
                                        </p:tgtEl>
                                      </p:cBhvr>
                                    </p:animEffect>
                                  </p:childTnLst>
                                </p:cTn>
                              </p:par>
                              <p:par>
                                <p:cTn id="98" presetID="22" presetClass="entr" presetSubtype="4" fill="hold" grpId="0" nodeType="withEffect">
                                  <p:stCondLst>
                                    <p:cond delay="1500"/>
                                  </p:stCondLst>
                                  <p:childTnLst>
                                    <p:set>
                                      <p:cBhvr>
                                        <p:cTn id="99" dur="1" fill="hold">
                                          <p:stCondLst>
                                            <p:cond delay="0"/>
                                          </p:stCondLst>
                                        </p:cTn>
                                        <p:tgtEl>
                                          <p:spTgt spid="86"/>
                                        </p:tgtEl>
                                        <p:attrNameLst>
                                          <p:attrName>style.visibility</p:attrName>
                                        </p:attrNameLst>
                                      </p:cBhvr>
                                      <p:to>
                                        <p:strVal val="visible"/>
                                      </p:to>
                                    </p:set>
                                    <p:animEffect transition="in" filter="wipe(down)">
                                      <p:cBhvr>
                                        <p:cTn id="100" dur="500"/>
                                        <p:tgtEl>
                                          <p:spTgt spid="86"/>
                                        </p:tgtEl>
                                      </p:cBhvr>
                                    </p:animEffect>
                                  </p:childTnLst>
                                </p:cTn>
                              </p:par>
                              <p:par>
                                <p:cTn id="101" presetID="47"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anim calcmode="lin" valueType="num">
                                      <p:cBhvr>
                                        <p:cTn id="104" dur="500" fill="hold"/>
                                        <p:tgtEl>
                                          <p:spTgt spid="62"/>
                                        </p:tgtEl>
                                        <p:attrNameLst>
                                          <p:attrName>ppt_x</p:attrName>
                                        </p:attrNameLst>
                                      </p:cBhvr>
                                      <p:tavLst>
                                        <p:tav tm="0">
                                          <p:val>
                                            <p:strVal val="#ppt_x"/>
                                          </p:val>
                                        </p:tav>
                                        <p:tav tm="100000">
                                          <p:val>
                                            <p:strVal val="#ppt_x"/>
                                          </p:val>
                                        </p:tav>
                                      </p:tavLst>
                                    </p:anim>
                                    <p:anim calcmode="lin" valueType="num">
                                      <p:cBhvr>
                                        <p:cTn id="105" dur="500" fill="hold"/>
                                        <p:tgtEl>
                                          <p:spTgt spid="62"/>
                                        </p:tgtEl>
                                        <p:attrNameLst>
                                          <p:attrName>ppt_y</p:attrName>
                                        </p:attrNameLst>
                                      </p:cBhvr>
                                      <p:tavLst>
                                        <p:tav tm="0">
                                          <p:val>
                                            <p:strVal val="#ppt_y-.1"/>
                                          </p:val>
                                        </p:tav>
                                        <p:tav tm="100000">
                                          <p:val>
                                            <p:strVal val="#ppt_y"/>
                                          </p:val>
                                        </p:tav>
                                      </p:tavLst>
                                    </p:anim>
                                  </p:childTnLst>
                                </p:cTn>
                              </p:par>
                              <p:par>
                                <p:cTn id="106" presetID="53" presetClass="entr" presetSubtype="16" fill="hold" nodeType="withEffect">
                                  <p:stCondLst>
                                    <p:cond delay="500"/>
                                  </p:stCondLst>
                                  <p:childTnLst>
                                    <p:set>
                                      <p:cBhvr>
                                        <p:cTn id="107" dur="1" fill="hold">
                                          <p:stCondLst>
                                            <p:cond delay="0"/>
                                          </p:stCondLst>
                                        </p:cTn>
                                        <p:tgtEl>
                                          <p:spTgt spid="78"/>
                                        </p:tgtEl>
                                        <p:attrNameLst>
                                          <p:attrName>style.visibility</p:attrName>
                                        </p:attrNameLst>
                                      </p:cBhvr>
                                      <p:to>
                                        <p:strVal val="visible"/>
                                      </p:to>
                                    </p:set>
                                    <p:anim calcmode="lin" valueType="num">
                                      <p:cBhvr>
                                        <p:cTn id="108" dur="500" fill="hold"/>
                                        <p:tgtEl>
                                          <p:spTgt spid="78"/>
                                        </p:tgtEl>
                                        <p:attrNameLst>
                                          <p:attrName>ppt_w</p:attrName>
                                        </p:attrNameLst>
                                      </p:cBhvr>
                                      <p:tavLst>
                                        <p:tav tm="0">
                                          <p:val>
                                            <p:fltVal val="0"/>
                                          </p:val>
                                        </p:tav>
                                        <p:tav tm="100000">
                                          <p:val>
                                            <p:strVal val="#ppt_w"/>
                                          </p:val>
                                        </p:tav>
                                      </p:tavLst>
                                    </p:anim>
                                    <p:anim calcmode="lin" valueType="num">
                                      <p:cBhvr>
                                        <p:cTn id="109" dur="500" fill="hold"/>
                                        <p:tgtEl>
                                          <p:spTgt spid="78"/>
                                        </p:tgtEl>
                                        <p:attrNameLst>
                                          <p:attrName>ppt_h</p:attrName>
                                        </p:attrNameLst>
                                      </p:cBhvr>
                                      <p:tavLst>
                                        <p:tav tm="0">
                                          <p:val>
                                            <p:fltVal val="0"/>
                                          </p:val>
                                        </p:tav>
                                        <p:tav tm="100000">
                                          <p:val>
                                            <p:strVal val="#ppt_h"/>
                                          </p:val>
                                        </p:tav>
                                      </p:tavLst>
                                    </p:anim>
                                    <p:animEffect transition="in" filter="fade">
                                      <p:cBhvr>
                                        <p:cTn id="110" dur="500"/>
                                        <p:tgtEl>
                                          <p:spTgt spid="78"/>
                                        </p:tgtEl>
                                      </p:cBhvr>
                                    </p:animEffect>
                                  </p:childTnLst>
                                </p:cTn>
                              </p:par>
                              <p:par>
                                <p:cTn id="111" presetID="22" presetClass="entr" presetSubtype="1" fill="hold" grpId="0" nodeType="withEffect">
                                  <p:stCondLst>
                                    <p:cond delay="900"/>
                                  </p:stCondLst>
                                  <p:childTnLst>
                                    <p:set>
                                      <p:cBhvr>
                                        <p:cTn id="112" dur="1" fill="hold">
                                          <p:stCondLst>
                                            <p:cond delay="0"/>
                                          </p:stCondLst>
                                        </p:cTn>
                                        <p:tgtEl>
                                          <p:spTgt spid="87"/>
                                        </p:tgtEl>
                                        <p:attrNameLst>
                                          <p:attrName>style.visibility</p:attrName>
                                        </p:attrNameLst>
                                      </p:cBhvr>
                                      <p:to>
                                        <p:strVal val="visible"/>
                                      </p:to>
                                    </p:set>
                                    <p:animEffect transition="in" filter="wipe(up)">
                                      <p:cBhvr>
                                        <p:cTn id="113" dur="500"/>
                                        <p:tgtEl>
                                          <p:spTgt spid="87"/>
                                        </p:tgtEl>
                                      </p:cBhvr>
                                    </p:animEffect>
                                  </p:childTnLst>
                                </p:cTn>
                              </p:par>
                              <p:par>
                                <p:cTn id="114" presetID="22" presetClass="entr" presetSubtype="1" fill="hold" grpId="0" nodeType="withEffect">
                                  <p:stCondLst>
                                    <p:cond delay="1500"/>
                                  </p:stCondLst>
                                  <p:childTnLst>
                                    <p:set>
                                      <p:cBhvr>
                                        <p:cTn id="115" dur="1" fill="hold">
                                          <p:stCondLst>
                                            <p:cond delay="0"/>
                                          </p:stCondLst>
                                        </p:cTn>
                                        <p:tgtEl>
                                          <p:spTgt spid="88"/>
                                        </p:tgtEl>
                                        <p:attrNameLst>
                                          <p:attrName>style.visibility</p:attrName>
                                        </p:attrNameLst>
                                      </p:cBhvr>
                                      <p:to>
                                        <p:strVal val="visible"/>
                                      </p:to>
                                    </p:set>
                                    <p:animEffect transition="in" filter="wipe(up)">
                                      <p:cBhvr>
                                        <p:cTn id="116" dur="500"/>
                                        <p:tgtEl>
                                          <p:spTgt spid="88"/>
                                        </p:tgtEl>
                                      </p:cBhvr>
                                    </p:animEffect>
                                  </p:childTnLst>
                                </p:cTn>
                              </p:par>
                              <p:par>
                                <p:cTn id="117" presetID="42" presetClass="entr" presetSubtype="0"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animEffect transition="in" filter="fade">
                                      <p:cBhvr>
                                        <p:cTn id="119" dur="500"/>
                                        <p:tgtEl>
                                          <p:spTgt spid="44"/>
                                        </p:tgtEl>
                                      </p:cBhvr>
                                    </p:animEffect>
                                    <p:anim calcmode="lin" valueType="num">
                                      <p:cBhvr>
                                        <p:cTn id="120" dur="500" fill="hold"/>
                                        <p:tgtEl>
                                          <p:spTgt spid="44"/>
                                        </p:tgtEl>
                                        <p:attrNameLst>
                                          <p:attrName>ppt_x</p:attrName>
                                        </p:attrNameLst>
                                      </p:cBhvr>
                                      <p:tavLst>
                                        <p:tav tm="0">
                                          <p:val>
                                            <p:strVal val="#ppt_x"/>
                                          </p:val>
                                        </p:tav>
                                        <p:tav tm="100000">
                                          <p:val>
                                            <p:strVal val="#ppt_x"/>
                                          </p:val>
                                        </p:tav>
                                      </p:tavLst>
                                    </p:anim>
                                    <p:anim calcmode="lin" valueType="num">
                                      <p:cBhvr>
                                        <p:cTn id="121" dur="500" fill="hold"/>
                                        <p:tgtEl>
                                          <p:spTgt spid="44"/>
                                        </p:tgtEl>
                                        <p:attrNameLst>
                                          <p:attrName>ppt_y</p:attrName>
                                        </p:attrNameLst>
                                      </p:cBhvr>
                                      <p:tavLst>
                                        <p:tav tm="0">
                                          <p:val>
                                            <p:strVal val="#ppt_y+.1"/>
                                          </p:val>
                                        </p:tav>
                                        <p:tav tm="100000">
                                          <p:val>
                                            <p:strVal val="#ppt_y"/>
                                          </p:val>
                                        </p:tav>
                                      </p:tavLst>
                                    </p:anim>
                                  </p:childTnLst>
                                </p:cTn>
                              </p:par>
                              <p:par>
                                <p:cTn id="122" presetID="53" presetClass="entr" presetSubtype="16" fill="hold" nodeType="withEffect">
                                  <p:stCondLst>
                                    <p:cond delay="400"/>
                                  </p:stCondLst>
                                  <p:childTnLst>
                                    <p:set>
                                      <p:cBhvr>
                                        <p:cTn id="123" dur="1" fill="hold">
                                          <p:stCondLst>
                                            <p:cond delay="0"/>
                                          </p:stCondLst>
                                        </p:cTn>
                                        <p:tgtEl>
                                          <p:spTgt spid="124"/>
                                        </p:tgtEl>
                                        <p:attrNameLst>
                                          <p:attrName>style.visibility</p:attrName>
                                        </p:attrNameLst>
                                      </p:cBhvr>
                                      <p:to>
                                        <p:strVal val="visible"/>
                                      </p:to>
                                    </p:set>
                                    <p:anim calcmode="lin" valueType="num">
                                      <p:cBhvr>
                                        <p:cTn id="124" dur="500" fill="hold"/>
                                        <p:tgtEl>
                                          <p:spTgt spid="124"/>
                                        </p:tgtEl>
                                        <p:attrNameLst>
                                          <p:attrName>ppt_w</p:attrName>
                                        </p:attrNameLst>
                                      </p:cBhvr>
                                      <p:tavLst>
                                        <p:tav tm="0">
                                          <p:val>
                                            <p:fltVal val="0"/>
                                          </p:val>
                                        </p:tav>
                                        <p:tav tm="100000">
                                          <p:val>
                                            <p:strVal val="#ppt_w"/>
                                          </p:val>
                                        </p:tav>
                                      </p:tavLst>
                                    </p:anim>
                                    <p:anim calcmode="lin" valueType="num">
                                      <p:cBhvr>
                                        <p:cTn id="125" dur="500" fill="hold"/>
                                        <p:tgtEl>
                                          <p:spTgt spid="124"/>
                                        </p:tgtEl>
                                        <p:attrNameLst>
                                          <p:attrName>ppt_h</p:attrName>
                                        </p:attrNameLst>
                                      </p:cBhvr>
                                      <p:tavLst>
                                        <p:tav tm="0">
                                          <p:val>
                                            <p:fltVal val="0"/>
                                          </p:val>
                                        </p:tav>
                                        <p:tav tm="100000">
                                          <p:val>
                                            <p:strVal val="#ppt_h"/>
                                          </p:val>
                                        </p:tav>
                                      </p:tavLst>
                                    </p:anim>
                                    <p:animEffect transition="in" filter="fade">
                                      <p:cBhvr>
                                        <p:cTn id="126" dur="500"/>
                                        <p:tgtEl>
                                          <p:spTgt spid="124"/>
                                        </p:tgtEl>
                                      </p:cBhvr>
                                    </p:animEffect>
                                  </p:childTnLst>
                                </p:cTn>
                              </p:par>
                              <p:par>
                                <p:cTn id="127" presetID="53" presetClass="entr" presetSubtype="16" fill="hold" nodeType="withEffect">
                                  <p:stCondLst>
                                    <p:cond delay="400"/>
                                  </p:stCondLst>
                                  <p:childTnLst>
                                    <p:set>
                                      <p:cBhvr>
                                        <p:cTn id="128" dur="1" fill="hold">
                                          <p:stCondLst>
                                            <p:cond delay="0"/>
                                          </p:stCondLst>
                                        </p:cTn>
                                        <p:tgtEl>
                                          <p:spTgt spid="125"/>
                                        </p:tgtEl>
                                        <p:attrNameLst>
                                          <p:attrName>style.visibility</p:attrName>
                                        </p:attrNameLst>
                                      </p:cBhvr>
                                      <p:to>
                                        <p:strVal val="visible"/>
                                      </p:to>
                                    </p:set>
                                    <p:anim calcmode="lin" valueType="num">
                                      <p:cBhvr>
                                        <p:cTn id="129" dur="500" fill="hold"/>
                                        <p:tgtEl>
                                          <p:spTgt spid="125"/>
                                        </p:tgtEl>
                                        <p:attrNameLst>
                                          <p:attrName>ppt_w</p:attrName>
                                        </p:attrNameLst>
                                      </p:cBhvr>
                                      <p:tavLst>
                                        <p:tav tm="0">
                                          <p:val>
                                            <p:fltVal val="0"/>
                                          </p:val>
                                        </p:tav>
                                        <p:tav tm="100000">
                                          <p:val>
                                            <p:strVal val="#ppt_w"/>
                                          </p:val>
                                        </p:tav>
                                      </p:tavLst>
                                    </p:anim>
                                    <p:anim calcmode="lin" valueType="num">
                                      <p:cBhvr>
                                        <p:cTn id="130" dur="500" fill="hold"/>
                                        <p:tgtEl>
                                          <p:spTgt spid="125"/>
                                        </p:tgtEl>
                                        <p:attrNameLst>
                                          <p:attrName>ppt_h</p:attrName>
                                        </p:attrNameLst>
                                      </p:cBhvr>
                                      <p:tavLst>
                                        <p:tav tm="0">
                                          <p:val>
                                            <p:fltVal val="0"/>
                                          </p:val>
                                        </p:tav>
                                        <p:tav tm="100000">
                                          <p:val>
                                            <p:strVal val="#ppt_h"/>
                                          </p:val>
                                        </p:tav>
                                      </p:tavLst>
                                    </p:anim>
                                    <p:animEffect transition="in" filter="fade">
                                      <p:cBhvr>
                                        <p:cTn id="131" dur="500"/>
                                        <p:tgtEl>
                                          <p:spTgt spid="125"/>
                                        </p:tgtEl>
                                      </p:cBhvr>
                                    </p:animEffect>
                                  </p:childTnLst>
                                </p:cTn>
                              </p:par>
                              <p:par>
                                <p:cTn id="132" presetID="53" presetClass="entr" presetSubtype="16" fill="hold" nodeType="withEffect">
                                  <p:stCondLst>
                                    <p:cond delay="500"/>
                                  </p:stCondLst>
                                  <p:childTnLst>
                                    <p:set>
                                      <p:cBhvr>
                                        <p:cTn id="133" dur="1" fill="hold">
                                          <p:stCondLst>
                                            <p:cond delay="0"/>
                                          </p:stCondLst>
                                        </p:cTn>
                                        <p:tgtEl>
                                          <p:spTgt spid="58"/>
                                        </p:tgtEl>
                                        <p:attrNameLst>
                                          <p:attrName>style.visibility</p:attrName>
                                        </p:attrNameLst>
                                      </p:cBhvr>
                                      <p:to>
                                        <p:strVal val="visible"/>
                                      </p:to>
                                    </p:set>
                                    <p:anim calcmode="lin" valueType="num">
                                      <p:cBhvr>
                                        <p:cTn id="134" dur="500" fill="hold"/>
                                        <p:tgtEl>
                                          <p:spTgt spid="58"/>
                                        </p:tgtEl>
                                        <p:attrNameLst>
                                          <p:attrName>ppt_w</p:attrName>
                                        </p:attrNameLst>
                                      </p:cBhvr>
                                      <p:tavLst>
                                        <p:tav tm="0">
                                          <p:val>
                                            <p:fltVal val="0"/>
                                          </p:val>
                                        </p:tav>
                                        <p:tav tm="100000">
                                          <p:val>
                                            <p:strVal val="#ppt_w"/>
                                          </p:val>
                                        </p:tav>
                                      </p:tavLst>
                                    </p:anim>
                                    <p:anim calcmode="lin" valueType="num">
                                      <p:cBhvr>
                                        <p:cTn id="135" dur="500" fill="hold"/>
                                        <p:tgtEl>
                                          <p:spTgt spid="58"/>
                                        </p:tgtEl>
                                        <p:attrNameLst>
                                          <p:attrName>ppt_h</p:attrName>
                                        </p:attrNameLst>
                                      </p:cBhvr>
                                      <p:tavLst>
                                        <p:tav tm="0">
                                          <p:val>
                                            <p:fltVal val="0"/>
                                          </p:val>
                                        </p:tav>
                                        <p:tav tm="100000">
                                          <p:val>
                                            <p:strVal val="#ppt_h"/>
                                          </p:val>
                                        </p:tav>
                                      </p:tavLst>
                                    </p:anim>
                                    <p:animEffect transition="in" filter="fade">
                                      <p:cBhvr>
                                        <p:cTn id="136" dur="500"/>
                                        <p:tgtEl>
                                          <p:spTgt spid="58"/>
                                        </p:tgtEl>
                                      </p:cBhvr>
                                    </p:animEffect>
                                  </p:childTnLst>
                                </p:cTn>
                              </p:par>
                              <p:par>
                                <p:cTn id="137" presetID="22" presetClass="entr" presetSubtype="4" fill="hold" grpId="0" nodeType="withEffect">
                                  <p:stCondLst>
                                    <p:cond delay="1000"/>
                                  </p:stCondLst>
                                  <p:childTnLst>
                                    <p:set>
                                      <p:cBhvr>
                                        <p:cTn id="138" dur="1" fill="hold">
                                          <p:stCondLst>
                                            <p:cond delay="0"/>
                                          </p:stCondLst>
                                        </p:cTn>
                                        <p:tgtEl>
                                          <p:spTgt spid="89"/>
                                        </p:tgtEl>
                                        <p:attrNameLst>
                                          <p:attrName>style.visibility</p:attrName>
                                        </p:attrNameLst>
                                      </p:cBhvr>
                                      <p:to>
                                        <p:strVal val="visible"/>
                                      </p:to>
                                    </p:set>
                                    <p:animEffect transition="in" filter="wipe(down)">
                                      <p:cBhvr>
                                        <p:cTn id="139" dur="500"/>
                                        <p:tgtEl>
                                          <p:spTgt spid="89"/>
                                        </p:tgtEl>
                                      </p:cBhvr>
                                    </p:animEffect>
                                  </p:childTnLst>
                                </p:cTn>
                              </p:par>
                              <p:par>
                                <p:cTn id="140" presetID="22" presetClass="entr" presetSubtype="4" fill="hold" grpId="0" nodeType="withEffect">
                                  <p:stCondLst>
                                    <p:cond delay="1400"/>
                                  </p:stCondLst>
                                  <p:childTnLst>
                                    <p:set>
                                      <p:cBhvr>
                                        <p:cTn id="141" dur="1" fill="hold">
                                          <p:stCondLst>
                                            <p:cond delay="0"/>
                                          </p:stCondLst>
                                        </p:cTn>
                                        <p:tgtEl>
                                          <p:spTgt spid="90"/>
                                        </p:tgtEl>
                                        <p:attrNameLst>
                                          <p:attrName>style.visibility</p:attrName>
                                        </p:attrNameLst>
                                      </p:cBhvr>
                                      <p:to>
                                        <p:strVal val="visible"/>
                                      </p:to>
                                    </p:set>
                                    <p:animEffect transition="in" filter="wipe(down)">
                                      <p:cBhvr>
                                        <p:cTn id="142" dur="500"/>
                                        <p:tgtEl>
                                          <p:spTgt spid="90"/>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grpId="0" nodeType="clickEffect">
                                  <p:stCondLst>
                                    <p:cond delay="0"/>
                                  </p:stCondLst>
                                  <p:childTnLst>
                                    <p:set>
                                      <p:cBhvr>
                                        <p:cTn id="146" dur="1" fill="hold">
                                          <p:stCondLst>
                                            <p:cond delay="0"/>
                                          </p:stCondLst>
                                        </p:cTn>
                                        <p:tgtEl>
                                          <p:spTgt spid="126"/>
                                        </p:tgtEl>
                                        <p:attrNameLst>
                                          <p:attrName>style.visibility</p:attrName>
                                        </p:attrNameLst>
                                      </p:cBhvr>
                                      <p:to>
                                        <p:strVal val="visible"/>
                                      </p:to>
                                    </p:set>
                                    <p:anim calcmode="lin" valueType="num">
                                      <p:cBhvr additive="base">
                                        <p:cTn id="147" dur="500" fill="hold"/>
                                        <p:tgtEl>
                                          <p:spTgt spid="126"/>
                                        </p:tgtEl>
                                        <p:attrNameLst>
                                          <p:attrName>ppt_x</p:attrName>
                                        </p:attrNameLst>
                                      </p:cBhvr>
                                      <p:tavLst>
                                        <p:tav tm="0">
                                          <p:val>
                                            <p:strVal val="0-#ppt_w/2"/>
                                          </p:val>
                                        </p:tav>
                                        <p:tav tm="100000">
                                          <p:val>
                                            <p:strVal val="#ppt_x"/>
                                          </p:val>
                                        </p:tav>
                                      </p:tavLst>
                                    </p:anim>
                                    <p:anim calcmode="lin" valueType="num">
                                      <p:cBhvr additive="base">
                                        <p:cTn id="148" dur="500" fill="hold"/>
                                        <p:tgtEl>
                                          <p:spTgt spid="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p:bldP spid="46" grpId="0"/>
      <p:bldP spid="47" grpId="0"/>
      <p:bldP spid="50" grpId="0"/>
      <p:bldP spid="59" grpId="0" animBg="1"/>
      <p:bldP spid="60" grpId="0" animBg="1"/>
      <p:bldP spid="61" grpId="0" animBg="1"/>
      <p:bldP spid="62" grpId="0" animBg="1"/>
      <p:bldP spid="68" grpId="0"/>
      <p:bldP spid="70" grpId="0"/>
      <p:bldP spid="80" grpId="0"/>
      <p:bldP spid="82" grpId="0"/>
      <p:bldP spid="83" grpId="0"/>
      <p:bldP spid="84" grpId="0"/>
      <p:bldP spid="85" grpId="0"/>
      <p:bldP spid="86" grpId="0"/>
      <p:bldP spid="87" grpId="0"/>
      <p:bldP spid="88" grpId="0"/>
      <p:bldP spid="89" grpId="0"/>
      <p:bldP spid="90" grpId="0"/>
      <p:bldP spid="1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064FD8E-1BF6-4637-ADC2-DBE7A811D22D}"/>
              </a:ext>
            </a:extLst>
          </p:cNvPr>
          <p:cNvSpPr txBox="1"/>
          <p:nvPr/>
        </p:nvSpPr>
        <p:spPr>
          <a:xfrm>
            <a:off x="0" y="926068"/>
            <a:ext cx="8001000"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4b: Nguyên tắc xây dựng và hoạt động của Mặt trận dân tộc thống nhất</a:t>
            </a:r>
          </a:p>
        </p:txBody>
      </p:sp>
      <p:sp>
        <p:nvSpPr>
          <p:cNvPr id="4" name="Hộp Văn bản 3">
            <a:extLst>
              <a:ext uri="{FF2B5EF4-FFF2-40B4-BE49-F238E27FC236}">
                <a16:creationId xmlns:a16="http://schemas.microsoft.com/office/drawing/2014/main" id="{799743AE-2E2E-4072-9A88-BAE445DDE988}"/>
              </a:ext>
            </a:extLst>
          </p:cNvPr>
          <p:cNvSpPr txBox="1"/>
          <p:nvPr/>
        </p:nvSpPr>
        <p:spPr>
          <a:xfrm>
            <a:off x="0" y="1325149"/>
            <a:ext cx="8959252" cy="707886"/>
          </a:xfrm>
          <a:prstGeom prst="rect">
            <a:avLst/>
          </a:prstGeom>
          <a:noFill/>
        </p:spPr>
        <p:txBody>
          <a:bodyPr wrap="square" lIns="91440" tIns="45720" rIns="91440" bIns="45720" rtlCol="0" anchor="t">
            <a:spAutoFit/>
          </a:bodyPr>
          <a:lstStyle/>
          <a:p>
            <a:pPr marL="342900" indent="-342900">
              <a:buFont typeface="Calibri" panose="020F0502020204030204" pitchFamily="34" charset="0"/>
              <a:buChar char="−"/>
            </a:pPr>
            <a:r>
              <a:rPr lang="en-US" sz="2000" dirty="0"/>
              <a:t>Phải được xây dựng dựa trên nền tảng </a:t>
            </a:r>
            <a:r>
              <a:rPr lang="en-US" sz="2000" dirty="0">
                <a:solidFill>
                  <a:schemeClr val="accent2"/>
                </a:solidFill>
              </a:rPr>
              <a:t>liên minh công nhân – nông dân – trí thức </a:t>
            </a:r>
            <a:r>
              <a:rPr lang="en-US" sz="2000" dirty="0"/>
              <a:t>và </a:t>
            </a:r>
            <a:r>
              <a:rPr lang="en-US" sz="2000" dirty="0">
                <a:solidFill>
                  <a:schemeClr val="accent2"/>
                </a:solidFill>
              </a:rPr>
              <a:t>dưới sự lãnh đạo của đảng.</a:t>
            </a:r>
            <a:endParaRPr lang="en-US" sz="2000" dirty="0">
              <a:solidFill>
                <a:schemeClr val="accent2"/>
              </a:solidFill>
              <a:cs typeface="Calibri"/>
            </a:endParaRPr>
          </a:p>
        </p:txBody>
      </p:sp>
      <p:sp>
        <p:nvSpPr>
          <p:cNvPr id="6" name="Hộp Văn bản 5">
            <a:extLst>
              <a:ext uri="{FF2B5EF4-FFF2-40B4-BE49-F238E27FC236}">
                <a16:creationId xmlns:a16="http://schemas.microsoft.com/office/drawing/2014/main" id="{4D23C91E-267B-4E3B-BEAA-C68BAAA602A9}"/>
              </a:ext>
            </a:extLst>
          </p:cNvPr>
          <p:cNvSpPr txBox="1"/>
          <p:nvPr/>
        </p:nvSpPr>
        <p:spPr>
          <a:xfrm>
            <a:off x="-1173" y="3360407"/>
            <a:ext cx="5954748" cy="707886"/>
          </a:xfrm>
          <a:prstGeom prst="rect">
            <a:avLst/>
          </a:prstGeom>
          <a:noFill/>
        </p:spPr>
        <p:txBody>
          <a:bodyPr wrap="square" lIns="91440" tIns="45720" rIns="91440" bIns="45720" rtlCol="0" anchor="t">
            <a:spAutoFit/>
          </a:bodyPr>
          <a:lstStyle/>
          <a:p>
            <a:pPr marL="285750" indent="-285750">
              <a:buFont typeface="Calibri" panose="020F0502020204030204" pitchFamily="34" charset="0"/>
              <a:buChar char="−"/>
            </a:pPr>
            <a:r>
              <a:rPr lang="en-US" sz="2000" dirty="0"/>
              <a:t>Phải hoạt động theo nguyên tắt </a:t>
            </a:r>
            <a:r>
              <a:rPr lang="en-US" sz="2000" dirty="0">
                <a:solidFill>
                  <a:schemeClr val="accent2"/>
                </a:solidFill>
              </a:rPr>
              <a:t>hiệp thương dân chủ</a:t>
            </a:r>
            <a:r>
              <a:rPr lang="en-US" sz="2000" dirty="0"/>
              <a:t>.</a:t>
            </a:r>
          </a:p>
        </p:txBody>
      </p:sp>
      <p:sp>
        <p:nvSpPr>
          <p:cNvPr id="8" name="Hộp Văn bản 7">
            <a:extLst>
              <a:ext uri="{FF2B5EF4-FFF2-40B4-BE49-F238E27FC236}">
                <a16:creationId xmlns:a16="http://schemas.microsoft.com/office/drawing/2014/main" id="{45BC2B30-E0F8-48C8-9B2B-F54DDFA8A311}"/>
              </a:ext>
            </a:extLst>
          </p:cNvPr>
          <p:cNvSpPr txBox="1"/>
          <p:nvPr/>
        </p:nvSpPr>
        <p:spPr>
          <a:xfrm>
            <a:off x="15266" y="5278578"/>
            <a:ext cx="4931281" cy="1015663"/>
          </a:xfrm>
          <a:prstGeom prst="rect">
            <a:avLst/>
          </a:prstGeom>
          <a:noFill/>
        </p:spPr>
        <p:txBody>
          <a:bodyPr wrap="square" lIns="91440" tIns="45720" rIns="91440" bIns="45720" rtlCol="0" anchor="t">
            <a:spAutoFit/>
          </a:bodyPr>
          <a:lstStyle/>
          <a:p>
            <a:pPr marL="285750" indent="-285750">
              <a:buFont typeface="Calibri" panose="020F0502020204030204" pitchFamily="34" charset="0"/>
              <a:buChar char="−"/>
            </a:pPr>
            <a:r>
              <a:rPr lang="en-US" sz="2000" dirty="0"/>
              <a:t>Phải đoàn kết lâu dài, chặt chẽ, đoàn kết thật sự, chân thành, thân ái, giúp đỡ cùng nhau tiến bộ.</a:t>
            </a:r>
            <a:endParaRPr lang="en-US" sz="2000" dirty="0">
              <a:cs typeface="Calibri"/>
            </a:endParaRPr>
          </a:p>
        </p:txBody>
      </p:sp>
      <p:grpSp>
        <p:nvGrpSpPr>
          <p:cNvPr id="3" name="Nhóm 2">
            <a:extLst>
              <a:ext uri="{FF2B5EF4-FFF2-40B4-BE49-F238E27FC236}">
                <a16:creationId xmlns:a16="http://schemas.microsoft.com/office/drawing/2014/main" id="{38E3E7C1-8296-40D1-A069-1C863B82F2EE}"/>
              </a:ext>
            </a:extLst>
          </p:cNvPr>
          <p:cNvGrpSpPr/>
          <p:nvPr/>
        </p:nvGrpSpPr>
        <p:grpSpPr>
          <a:xfrm>
            <a:off x="5029199" y="2827429"/>
            <a:ext cx="3930053" cy="3620272"/>
            <a:chOff x="4401147" y="2248881"/>
            <a:chExt cx="4558106" cy="4198820"/>
          </a:xfrm>
        </p:grpSpPr>
        <p:sp>
          <p:nvSpPr>
            <p:cNvPr id="33" name="Freeform: Shape 23">
              <a:extLst>
                <a:ext uri="{FF2B5EF4-FFF2-40B4-BE49-F238E27FC236}">
                  <a16:creationId xmlns:a16="http://schemas.microsoft.com/office/drawing/2014/main" id="{E3978FB3-97AE-47B2-AC32-BDF81043BA85}"/>
                </a:ext>
              </a:extLst>
            </p:cNvPr>
            <p:cNvSpPr/>
            <p:nvPr/>
          </p:nvSpPr>
          <p:spPr>
            <a:xfrm>
              <a:off x="4401147" y="3783405"/>
              <a:ext cx="2321122" cy="2664296"/>
            </a:xfrm>
            <a:custGeom>
              <a:avLst/>
              <a:gdLst>
                <a:gd name="connsiteX0" fmla="*/ 1315777 w 2321122"/>
                <a:gd name="connsiteY0" fmla="*/ 877744 h 2664296"/>
                <a:gd name="connsiteX1" fmla="*/ 847725 w 2321122"/>
                <a:gd name="connsiteY1" fmla="*/ 1345796 h 2664296"/>
                <a:gd name="connsiteX2" fmla="*/ 1315777 w 2321122"/>
                <a:gd name="connsiteY2" fmla="*/ 1813848 h 2664296"/>
                <a:gd name="connsiteX3" fmla="*/ 1783829 w 2321122"/>
                <a:gd name="connsiteY3" fmla="*/ 1345796 h 2664296"/>
                <a:gd name="connsiteX4" fmla="*/ 1315777 w 2321122"/>
                <a:gd name="connsiteY4" fmla="*/ 877744 h 2664296"/>
                <a:gd name="connsiteX5" fmla="*/ 1332148 w 2321122"/>
                <a:gd name="connsiteY5" fmla="*/ 0 h 2664296"/>
                <a:gd name="connsiteX6" fmla="*/ 2274119 w 2321122"/>
                <a:gd name="connsiteY6" fmla="*/ 390177 h 2664296"/>
                <a:gd name="connsiteX7" fmla="*/ 2321122 w 2321122"/>
                <a:gd name="connsiteY7" fmla="*/ 441894 h 2664296"/>
                <a:gd name="connsiteX8" fmla="*/ 2269742 w 2321122"/>
                <a:gd name="connsiteY8" fmla="*/ 498426 h 2664296"/>
                <a:gd name="connsiteX9" fmla="*/ 1965544 w 2321122"/>
                <a:gd name="connsiteY9" fmla="*/ 1345796 h 2664296"/>
                <a:gd name="connsiteX10" fmla="*/ 2269742 w 2321122"/>
                <a:gd name="connsiteY10" fmla="*/ 2193166 h 2664296"/>
                <a:gd name="connsiteX11" fmla="*/ 2308718 w 2321122"/>
                <a:gd name="connsiteY11" fmla="*/ 2236051 h 2664296"/>
                <a:gd name="connsiteX12" fmla="*/ 2274119 w 2321122"/>
                <a:gd name="connsiteY12" fmla="*/ 2274119 h 2664296"/>
                <a:gd name="connsiteX13" fmla="*/ 1332148 w 2321122"/>
                <a:gd name="connsiteY13" fmla="*/ 2664296 h 2664296"/>
                <a:gd name="connsiteX14" fmla="*/ 0 w 2321122"/>
                <a:gd name="connsiteY14" fmla="*/ 1332148 h 2664296"/>
                <a:gd name="connsiteX15" fmla="*/ 1332148 w 2321122"/>
                <a:gd name="connsiteY15" fmla="*/ 0 h 26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1122" h="2664296">
                  <a:moveTo>
                    <a:pt x="1315777" y="877744"/>
                  </a:moveTo>
                  <a:cubicBezTo>
                    <a:pt x="1057279" y="877744"/>
                    <a:pt x="847725" y="1087298"/>
                    <a:pt x="847725" y="1345796"/>
                  </a:cubicBezTo>
                  <a:cubicBezTo>
                    <a:pt x="847725" y="1604294"/>
                    <a:pt x="1057279" y="1813848"/>
                    <a:pt x="1315777" y="1813848"/>
                  </a:cubicBezTo>
                  <a:cubicBezTo>
                    <a:pt x="1574275" y="1813848"/>
                    <a:pt x="1783829" y="1604294"/>
                    <a:pt x="1783829" y="1345796"/>
                  </a:cubicBezTo>
                  <a:cubicBezTo>
                    <a:pt x="1783829" y="1087298"/>
                    <a:pt x="1574275" y="877744"/>
                    <a:pt x="1315777" y="877744"/>
                  </a:cubicBezTo>
                  <a:close/>
                  <a:moveTo>
                    <a:pt x="1332148" y="0"/>
                  </a:moveTo>
                  <a:cubicBezTo>
                    <a:pt x="1700011" y="0"/>
                    <a:pt x="2033048" y="149106"/>
                    <a:pt x="2274119" y="390177"/>
                  </a:cubicBezTo>
                  <a:lnTo>
                    <a:pt x="2321122" y="441894"/>
                  </a:lnTo>
                  <a:lnTo>
                    <a:pt x="2269742" y="498426"/>
                  </a:lnTo>
                  <a:cubicBezTo>
                    <a:pt x="2079703" y="728700"/>
                    <a:pt x="1965544" y="1023917"/>
                    <a:pt x="1965544" y="1345796"/>
                  </a:cubicBezTo>
                  <a:cubicBezTo>
                    <a:pt x="1965544" y="1667676"/>
                    <a:pt x="2079703" y="1962892"/>
                    <a:pt x="2269742" y="2193166"/>
                  </a:cubicBezTo>
                  <a:lnTo>
                    <a:pt x="2308718" y="2236051"/>
                  </a:lnTo>
                  <a:lnTo>
                    <a:pt x="2274119" y="2274119"/>
                  </a:lnTo>
                  <a:cubicBezTo>
                    <a:pt x="2033048" y="2515190"/>
                    <a:pt x="1700011" y="2664296"/>
                    <a:pt x="1332148" y="2664296"/>
                  </a:cubicBezTo>
                  <a:cubicBezTo>
                    <a:pt x="596423" y="2664296"/>
                    <a:pt x="0" y="2067873"/>
                    <a:pt x="0" y="1332148"/>
                  </a:cubicBezTo>
                  <a:cubicBezTo>
                    <a:pt x="0" y="596423"/>
                    <a:pt x="596423" y="0"/>
                    <a:pt x="1332148" y="0"/>
                  </a:cubicBezTo>
                  <a:close/>
                </a:path>
              </a:pathLst>
            </a:cu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Freeform: Shape 24">
              <a:extLst>
                <a:ext uri="{FF2B5EF4-FFF2-40B4-BE49-F238E27FC236}">
                  <a16:creationId xmlns:a16="http://schemas.microsoft.com/office/drawing/2014/main" id="{7EE6EEBE-5AE2-4633-A579-49811DEAA215}"/>
                </a:ext>
              </a:extLst>
            </p:cNvPr>
            <p:cNvSpPr/>
            <p:nvPr/>
          </p:nvSpPr>
          <p:spPr>
            <a:xfrm>
              <a:off x="5358853" y="2248881"/>
              <a:ext cx="2664296" cy="2611418"/>
            </a:xfrm>
            <a:custGeom>
              <a:avLst/>
              <a:gdLst>
                <a:gd name="connsiteX0" fmla="*/ 1332148 w 2664296"/>
                <a:gd name="connsiteY0" fmla="*/ 860823 h 2611418"/>
                <a:gd name="connsiteX1" fmla="*/ 864096 w 2664296"/>
                <a:gd name="connsiteY1" fmla="*/ 1328875 h 2611418"/>
                <a:gd name="connsiteX2" fmla="*/ 1332148 w 2664296"/>
                <a:gd name="connsiteY2" fmla="*/ 1796927 h 2611418"/>
                <a:gd name="connsiteX3" fmla="*/ 1800200 w 2664296"/>
                <a:gd name="connsiteY3" fmla="*/ 1328875 h 2611418"/>
                <a:gd name="connsiteX4" fmla="*/ 1332148 w 2664296"/>
                <a:gd name="connsiteY4" fmla="*/ 860823 h 2611418"/>
                <a:gd name="connsiteX5" fmla="*/ 1332148 w 2664296"/>
                <a:gd name="connsiteY5" fmla="*/ 0 h 2611418"/>
                <a:gd name="connsiteX6" fmla="*/ 2664296 w 2664296"/>
                <a:gd name="connsiteY6" fmla="*/ 1332148 h 2611418"/>
                <a:gd name="connsiteX7" fmla="*/ 1728288 w 2664296"/>
                <a:gd name="connsiteY7" fmla="*/ 2604406 h 2611418"/>
                <a:gd name="connsiteX8" fmla="*/ 1701018 w 2664296"/>
                <a:gd name="connsiteY8" fmla="*/ 2611418 h 2611418"/>
                <a:gd name="connsiteX9" fmla="*/ 1668302 w 2664296"/>
                <a:gd name="connsiteY9" fmla="*/ 2484180 h 2611418"/>
                <a:gd name="connsiteX10" fmla="*/ 396044 w 2664296"/>
                <a:gd name="connsiteY10" fmla="*/ 1548172 h 2611418"/>
                <a:gd name="connsiteX11" fmla="*/ 127570 w 2664296"/>
                <a:gd name="connsiteY11" fmla="*/ 1575237 h 2611418"/>
                <a:gd name="connsiteX12" fmla="*/ 27175 w 2664296"/>
                <a:gd name="connsiteY12" fmla="*/ 1601051 h 2611418"/>
                <a:gd name="connsiteX13" fmla="*/ 27065 w 2664296"/>
                <a:gd name="connsiteY13" fmla="*/ 1600622 h 2611418"/>
                <a:gd name="connsiteX14" fmla="*/ 0 w 2664296"/>
                <a:gd name="connsiteY14" fmla="*/ 1332148 h 2611418"/>
                <a:gd name="connsiteX15" fmla="*/ 1332148 w 2664296"/>
                <a:gd name="connsiteY15" fmla="*/ 0 h 26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4296" h="2611418">
                  <a:moveTo>
                    <a:pt x="1332148" y="860823"/>
                  </a:moveTo>
                  <a:cubicBezTo>
                    <a:pt x="1073650" y="860823"/>
                    <a:pt x="864096" y="1070377"/>
                    <a:pt x="864096" y="1328875"/>
                  </a:cubicBezTo>
                  <a:cubicBezTo>
                    <a:pt x="864096" y="1587373"/>
                    <a:pt x="1073650" y="1796927"/>
                    <a:pt x="1332148" y="1796927"/>
                  </a:cubicBezTo>
                  <a:cubicBezTo>
                    <a:pt x="1590646" y="1796927"/>
                    <a:pt x="1800200" y="1587373"/>
                    <a:pt x="1800200" y="1328875"/>
                  </a:cubicBezTo>
                  <a:cubicBezTo>
                    <a:pt x="1800200" y="1070377"/>
                    <a:pt x="1590646" y="860823"/>
                    <a:pt x="1332148" y="860823"/>
                  </a:cubicBezTo>
                  <a:close/>
                  <a:moveTo>
                    <a:pt x="1332148" y="0"/>
                  </a:moveTo>
                  <a:cubicBezTo>
                    <a:pt x="2067873" y="0"/>
                    <a:pt x="2664296" y="596423"/>
                    <a:pt x="2664296" y="1332148"/>
                  </a:cubicBezTo>
                  <a:cubicBezTo>
                    <a:pt x="2664296" y="1929925"/>
                    <a:pt x="2270564" y="2435740"/>
                    <a:pt x="1728288" y="2604406"/>
                  </a:cubicBezTo>
                  <a:lnTo>
                    <a:pt x="1701018" y="2611418"/>
                  </a:lnTo>
                  <a:lnTo>
                    <a:pt x="1668302" y="2484180"/>
                  </a:lnTo>
                  <a:cubicBezTo>
                    <a:pt x="1499636" y="1941905"/>
                    <a:pt x="993821" y="1548172"/>
                    <a:pt x="396044" y="1548172"/>
                  </a:cubicBezTo>
                  <a:cubicBezTo>
                    <a:pt x="304079" y="1548172"/>
                    <a:pt x="214290" y="1557491"/>
                    <a:pt x="127570" y="1575237"/>
                  </a:cubicBezTo>
                  <a:lnTo>
                    <a:pt x="27175" y="1601051"/>
                  </a:lnTo>
                  <a:lnTo>
                    <a:pt x="27065" y="1600622"/>
                  </a:lnTo>
                  <a:cubicBezTo>
                    <a:pt x="9319" y="1513903"/>
                    <a:pt x="0" y="1424114"/>
                    <a:pt x="0" y="1332148"/>
                  </a:cubicBezTo>
                  <a:cubicBezTo>
                    <a:pt x="0" y="596423"/>
                    <a:pt x="596423" y="0"/>
                    <a:pt x="1332148" y="0"/>
                  </a:cubicBezTo>
                  <a:close/>
                </a:path>
              </a:pathLst>
            </a:custGeom>
            <a:solidFill>
              <a:schemeClr val="tx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25">
              <a:extLst>
                <a:ext uri="{FF2B5EF4-FFF2-40B4-BE49-F238E27FC236}">
                  <a16:creationId xmlns:a16="http://schemas.microsoft.com/office/drawing/2014/main" id="{EC2D3EB9-220D-4FA9-983E-5E3728E4999E}"/>
                </a:ext>
              </a:extLst>
            </p:cNvPr>
            <p:cNvSpPr/>
            <p:nvPr/>
          </p:nvSpPr>
          <p:spPr>
            <a:xfrm>
              <a:off x="6294957" y="3733800"/>
              <a:ext cx="2664296" cy="2664296"/>
            </a:xfrm>
            <a:custGeom>
              <a:avLst/>
              <a:gdLst>
                <a:gd name="connsiteX0" fmla="*/ 1315777 w 2664296"/>
                <a:gd name="connsiteY0" fmla="*/ 927349 h 2664296"/>
                <a:gd name="connsiteX1" fmla="*/ 847725 w 2664296"/>
                <a:gd name="connsiteY1" fmla="*/ 1395401 h 2664296"/>
                <a:gd name="connsiteX2" fmla="*/ 1315777 w 2664296"/>
                <a:gd name="connsiteY2" fmla="*/ 1863453 h 2664296"/>
                <a:gd name="connsiteX3" fmla="*/ 1783829 w 2664296"/>
                <a:gd name="connsiteY3" fmla="*/ 1395401 h 2664296"/>
                <a:gd name="connsiteX4" fmla="*/ 1315777 w 2664296"/>
                <a:gd name="connsiteY4" fmla="*/ 927349 h 2664296"/>
                <a:gd name="connsiteX5" fmla="*/ 1332148 w 2664296"/>
                <a:gd name="connsiteY5" fmla="*/ 0 h 2664296"/>
                <a:gd name="connsiteX6" fmla="*/ 2664296 w 2664296"/>
                <a:gd name="connsiteY6" fmla="*/ 1332148 h 2664296"/>
                <a:gd name="connsiteX7" fmla="*/ 1332148 w 2664296"/>
                <a:gd name="connsiteY7" fmla="*/ 2664296 h 2664296"/>
                <a:gd name="connsiteX8" fmla="*/ 0 w 2664296"/>
                <a:gd name="connsiteY8" fmla="*/ 1332148 h 2664296"/>
                <a:gd name="connsiteX9" fmla="*/ 1332148 w 2664296"/>
                <a:gd name="connsiteY9" fmla="*/ 0 h 26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4296" h="2664296">
                  <a:moveTo>
                    <a:pt x="1315777" y="927349"/>
                  </a:moveTo>
                  <a:cubicBezTo>
                    <a:pt x="1057279" y="927349"/>
                    <a:pt x="847725" y="1136903"/>
                    <a:pt x="847725" y="1395401"/>
                  </a:cubicBezTo>
                  <a:cubicBezTo>
                    <a:pt x="847725" y="1653899"/>
                    <a:pt x="1057279" y="1863453"/>
                    <a:pt x="1315777" y="1863453"/>
                  </a:cubicBezTo>
                  <a:cubicBezTo>
                    <a:pt x="1574275" y="1863453"/>
                    <a:pt x="1783829" y="1653899"/>
                    <a:pt x="1783829" y="1395401"/>
                  </a:cubicBezTo>
                  <a:cubicBezTo>
                    <a:pt x="1783829" y="1136903"/>
                    <a:pt x="1574275" y="927349"/>
                    <a:pt x="1315777" y="927349"/>
                  </a:cubicBezTo>
                  <a:close/>
                  <a:moveTo>
                    <a:pt x="1332148" y="0"/>
                  </a:moveTo>
                  <a:cubicBezTo>
                    <a:pt x="2067873" y="0"/>
                    <a:pt x="2664296" y="596423"/>
                    <a:pt x="2664296" y="1332148"/>
                  </a:cubicBezTo>
                  <a:cubicBezTo>
                    <a:pt x="2664296" y="2067873"/>
                    <a:pt x="2067873" y="2664296"/>
                    <a:pt x="1332148" y="2664296"/>
                  </a:cubicBezTo>
                  <a:cubicBezTo>
                    <a:pt x="596423" y="2664296"/>
                    <a:pt x="0" y="2067873"/>
                    <a:pt x="0" y="1332148"/>
                  </a:cubicBezTo>
                  <a:cubicBezTo>
                    <a:pt x="0" y="596423"/>
                    <a:pt x="596423" y="0"/>
                    <a:pt x="1332148" y="0"/>
                  </a:cubicBezTo>
                  <a:close/>
                </a:path>
              </a:pathLst>
            </a:custGeom>
            <a:solidFill>
              <a:srgbClr val="9C4F1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lowchart: Extract 7">
              <a:extLst>
                <a:ext uri="{FF2B5EF4-FFF2-40B4-BE49-F238E27FC236}">
                  <a16:creationId xmlns:a16="http://schemas.microsoft.com/office/drawing/2014/main" id="{FB911005-CEB8-42DB-B1B0-52E4BEF5AC1E}"/>
                </a:ext>
              </a:extLst>
            </p:cNvPr>
            <p:cNvSpPr/>
            <p:nvPr/>
          </p:nvSpPr>
          <p:spPr>
            <a:xfrm>
              <a:off x="5889357" y="3740070"/>
              <a:ext cx="1575989" cy="1414808"/>
            </a:xfrm>
            <a:prstGeom prst="flowChartExtract">
              <a:avLst/>
            </a:prstGeom>
            <a:solidFill>
              <a:schemeClr val="bg1"/>
            </a:solidFill>
            <a:ln>
              <a:noFill/>
            </a:ln>
            <a:effectLst>
              <a:outerShdw blurRad="533400" dir="7560000" algn="t" rotWithShape="0">
                <a:prstClr val="black">
                  <a:alpha val="9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Đảng</a:t>
              </a:r>
              <a:endParaRPr lang="id-ID">
                <a:solidFill>
                  <a:schemeClr val="tx1"/>
                </a:solidFill>
              </a:endParaRPr>
            </a:p>
          </p:txBody>
        </p:sp>
        <p:sp>
          <p:nvSpPr>
            <p:cNvPr id="41" name="TextBox 20">
              <a:extLst>
                <a:ext uri="{FF2B5EF4-FFF2-40B4-BE49-F238E27FC236}">
                  <a16:creationId xmlns:a16="http://schemas.microsoft.com/office/drawing/2014/main" id="{B3ACFA8C-6B18-434C-B76B-CC549478FA83}"/>
                </a:ext>
              </a:extLst>
            </p:cNvPr>
            <p:cNvSpPr txBox="1"/>
            <p:nvPr/>
          </p:nvSpPr>
          <p:spPr>
            <a:xfrm>
              <a:off x="5473244" y="4924045"/>
              <a:ext cx="534121" cy="461665"/>
            </a:xfrm>
            <a:prstGeom prst="rect">
              <a:avLst/>
            </a:prstGeom>
            <a:noFill/>
          </p:spPr>
          <p:txBody>
            <a:bodyPr wrap="none" rtlCol="0">
              <a:spAutoFit/>
            </a:bodyPr>
            <a:lstStyle/>
            <a:p>
              <a:r>
                <a:rPr lang="id-ID" b="1">
                  <a:solidFill>
                    <a:schemeClr val="accent1"/>
                  </a:solidFill>
                  <a:latin typeface="+mj-lt"/>
                </a:rPr>
                <a:t>01</a:t>
              </a:r>
            </a:p>
          </p:txBody>
        </p:sp>
        <p:sp>
          <p:nvSpPr>
            <p:cNvPr id="43" name="TextBox 21">
              <a:extLst>
                <a:ext uri="{FF2B5EF4-FFF2-40B4-BE49-F238E27FC236}">
                  <a16:creationId xmlns:a16="http://schemas.microsoft.com/office/drawing/2014/main" id="{AF0218F7-C045-4213-8171-5C0A8F4ED83C}"/>
                </a:ext>
              </a:extLst>
            </p:cNvPr>
            <p:cNvSpPr txBox="1"/>
            <p:nvPr/>
          </p:nvSpPr>
          <p:spPr>
            <a:xfrm>
              <a:off x="7409493" y="4948848"/>
              <a:ext cx="534121" cy="461665"/>
            </a:xfrm>
            <a:prstGeom prst="rect">
              <a:avLst/>
            </a:prstGeom>
            <a:noFill/>
          </p:spPr>
          <p:txBody>
            <a:bodyPr wrap="none" rtlCol="0">
              <a:spAutoFit/>
            </a:bodyPr>
            <a:lstStyle/>
            <a:p>
              <a:r>
                <a:rPr lang="id-ID" b="1">
                  <a:solidFill>
                    <a:schemeClr val="accent1"/>
                  </a:solidFill>
                  <a:latin typeface="+mj-lt"/>
                </a:rPr>
                <a:t>02</a:t>
              </a:r>
            </a:p>
          </p:txBody>
        </p:sp>
        <p:sp>
          <p:nvSpPr>
            <p:cNvPr id="45" name="TextBox 27">
              <a:extLst>
                <a:ext uri="{FF2B5EF4-FFF2-40B4-BE49-F238E27FC236}">
                  <a16:creationId xmlns:a16="http://schemas.microsoft.com/office/drawing/2014/main" id="{27B462B0-E514-46AC-BBE2-97B012FD68D1}"/>
                </a:ext>
              </a:extLst>
            </p:cNvPr>
            <p:cNvSpPr txBox="1"/>
            <p:nvPr/>
          </p:nvSpPr>
          <p:spPr>
            <a:xfrm>
              <a:off x="6467049" y="3373753"/>
              <a:ext cx="534121" cy="461665"/>
            </a:xfrm>
            <a:prstGeom prst="rect">
              <a:avLst/>
            </a:prstGeom>
            <a:noFill/>
          </p:spPr>
          <p:txBody>
            <a:bodyPr wrap="none" rtlCol="0">
              <a:spAutoFit/>
            </a:bodyPr>
            <a:lstStyle/>
            <a:p>
              <a:r>
                <a:rPr lang="id-ID" b="1">
                  <a:solidFill>
                    <a:schemeClr val="accent1"/>
                  </a:solidFill>
                  <a:latin typeface="+mj-lt"/>
                </a:rPr>
                <a:t>03</a:t>
              </a:r>
            </a:p>
          </p:txBody>
        </p:sp>
        <p:sp>
          <p:nvSpPr>
            <p:cNvPr id="47" name="Rectangle 28">
              <a:extLst>
                <a:ext uri="{FF2B5EF4-FFF2-40B4-BE49-F238E27FC236}">
                  <a16:creationId xmlns:a16="http://schemas.microsoft.com/office/drawing/2014/main" id="{908357A8-D0A9-4686-AC06-5082FDC7F96E}"/>
                </a:ext>
              </a:extLst>
            </p:cNvPr>
            <p:cNvSpPr/>
            <p:nvPr/>
          </p:nvSpPr>
          <p:spPr>
            <a:xfrm>
              <a:off x="7001170" y="5684706"/>
              <a:ext cx="1465336" cy="464051"/>
            </a:xfrm>
            <a:prstGeom prst="rect">
              <a:avLst/>
            </a:prstGeom>
          </p:spPr>
          <p:txBody>
            <a:bodyPr wrap="square">
              <a:spAutoFit/>
            </a:bodyPr>
            <a:lstStyle/>
            <a:p>
              <a:pPr algn="ctr">
                <a:buClr>
                  <a:schemeClr val="accent6"/>
                </a:buClr>
              </a:pPr>
              <a:r>
                <a:rPr lang="en-US" sz="2000">
                  <a:solidFill>
                    <a:schemeClr val="bg1"/>
                  </a:solidFill>
                  <a:ea typeface="Open Sans" panose="020B0606030504020204" pitchFamily="34" charset="0"/>
                  <a:cs typeface="Open Sans" panose="020B0606030504020204" pitchFamily="34" charset="0"/>
                </a:rPr>
                <a:t>Nông dân</a:t>
              </a:r>
            </a:p>
          </p:txBody>
        </p:sp>
        <p:sp>
          <p:nvSpPr>
            <p:cNvPr id="49" name="Rectangle 29">
              <a:extLst>
                <a:ext uri="{FF2B5EF4-FFF2-40B4-BE49-F238E27FC236}">
                  <a16:creationId xmlns:a16="http://schemas.microsoft.com/office/drawing/2014/main" id="{4D9EAF49-ED5A-438E-875A-0F370E14B7AF}"/>
                </a:ext>
              </a:extLst>
            </p:cNvPr>
            <p:cNvSpPr/>
            <p:nvPr/>
          </p:nvSpPr>
          <p:spPr>
            <a:xfrm>
              <a:off x="4789719" y="5576432"/>
              <a:ext cx="1505238" cy="464051"/>
            </a:xfrm>
            <a:prstGeom prst="rect">
              <a:avLst/>
            </a:prstGeom>
          </p:spPr>
          <p:txBody>
            <a:bodyPr wrap="square">
              <a:spAutoFit/>
            </a:bodyPr>
            <a:lstStyle/>
            <a:p>
              <a:pPr algn="ctr">
                <a:buClr>
                  <a:schemeClr val="accent6"/>
                </a:buClr>
              </a:pPr>
              <a:r>
                <a:rPr lang="en-US" sz="2000">
                  <a:solidFill>
                    <a:schemeClr val="bg1"/>
                  </a:solidFill>
                  <a:ea typeface="Open Sans" panose="020B0606030504020204" pitchFamily="34" charset="0"/>
                  <a:cs typeface="Open Sans" panose="020B0606030504020204" pitchFamily="34" charset="0"/>
                </a:rPr>
                <a:t>Công nhân</a:t>
              </a:r>
            </a:p>
          </p:txBody>
        </p:sp>
        <p:sp>
          <p:nvSpPr>
            <p:cNvPr id="51" name="Rectangle 30">
              <a:extLst>
                <a:ext uri="{FF2B5EF4-FFF2-40B4-BE49-F238E27FC236}">
                  <a16:creationId xmlns:a16="http://schemas.microsoft.com/office/drawing/2014/main" id="{24722B41-7A87-444D-BC28-3ED7E08B33FB}"/>
                </a:ext>
              </a:extLst>
            </p:cNvPr>
            <p:cNvSpPr/>
            <p:nvPr/>
          </p:nvSpPr>
          <p:spPr>
            <a:xfrm>
              <a:off x="6026131" y="2540826"/>
              <a:ext cx="1302439" cy="400110"/>
            </a:xfrm>
            <a:prstGeom prst="rect">
              <a:avLst/>
            </a:prstGeom>
          </p:spPr>
          <p:txBody>
            <a:bodyPr wrap="square">
              <a:spAutoFit/>
            </a:bodyPr>
            <a:lstStyle/>
            <a:p>
              <a:pPr algn="ctr">
                <a:buClr>
                  <a:schemeClr val="accent6"/>
                </a:buClr>
              </a:pPr>
              <a:r>
                <a:rPr lang="en-US" sz="2000">
                  <a:solidFill>
                    <a:schemeClr val="bg1"/>
                  </a:solidFill>
                  <a:ea typeface="Open Sans" panose="020B0606030504020204" pitchFamily="34" charset="0"/>
                  <a:cs typeface="Open Sans" panose="020B0606030504020204" pitchFamily="34" charset="0"/>
                </a:rPr>
                <a:t>Trí thức</a:t>
              </a:r>
            </a:p>
          </p:txBody>
        </p:sp>
        <p:pic>
          <p:nvPicPr>
            <p:cNvPr id="2052" name="Picture 4">
              <a:extLst>
                <a:ext uri="{FF2B5EF4-FFF2-40B4-BE49-F238E27FC236}">
                  <a16:creationId xmlns:a16="http://schemas.microsoft.com/office/drawing/2014/main" id="{AF5259CF-75D6-4646-8E83-DADA35CC4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269" y="4225344"/>
              <a:ext cx="792162" cy="8029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0">
            <a:extLst>
              <a:ext uri="{FF2B5EF4-FFF2-40B4-BE49-F238E27FC236}">
                <a16:creationId xmlns:a16="http://schemas.microsoft.com/office/drawing/2014/main" id="{42E7E67C-9484-4EBB-B1FE-2839C64C6998}"/>
              </a:ext>
            </a:extLst>
          </p:cNvPr>
          <p:cNvGrpSpPr/>
          <p:nvPr/>
        </p:nvGrpSpPr>
        <p:grpSpPr>
          <a:xfrm>
            <a:off x="91440" y="137160"/>
            <a:ext cx="8869680" cy="548640"/>
            <a:chOff x="762000" y="3584171"/>
            <a:chExt cx="7861379" cy="609600"/>
          </a:xfrm>
        </p:grpSpPr>
        <p:sp>
          <p:nvSpPr>
            <p:cNvPr id="22" name="AutoShape 73">
              <a:extLst>
                <a:ext uri="{FF2B5EF4-FFF2-40B4-BE49-F238E27FC236}">
                  <a16:creationId xmlns:a16="http://schemas.microsoft.com/office/drawing/2014/main" id="{97E498D5-D53E-4E9D-99CA-23AC38153557}"/>
                </a:ext>
              </a:extLst>
            </p:cNvPr>
            <p:cNvSpPr>
              <a:spLocks noChangeArrowheads="1"/>
            </p:cNvSpPr>
            <p:nvPr/>
          </p:nvSpPr>
          <p:spPr bwMode="auto">
            <a:xfrm>
              <a:off x="762000" y="3584171"/>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rPr>
                <a:t>Hình thức, nguyên tắc tổ chức của khối đại đoàn kết toàn dân tộc</a:t>
              </a:r>
            </a:p>
            <a:p>
              <a:pPr algn="ctr" eaLnBrk="0" hangingPunct="0"/>
              <a:r>
                <a:rPr lang="en-US" altLang="en-US" sz="2000">
                  <a:solidFill>
                    <a:srgbClr val="000000"/>
                  </a:solidFill>
                </a:rPr>
                <a:t> Mặt trân dân tộc thống nhất</a:t>
              </a:r>
            </a:p>
          </p:txBody>
        </p:sp>
        <p:sp>
          <p:nvSpPr>
            <p:cNvPr id="23" name="Hình Bầu dục 4">
              <a:extLst>
                <a:ext uri="{FF2B5EF4-FFF2-40B4-BE49-F238E27FC236}">
                  <a16:creationId xmlns:a16="http://schemas.microsoft.com/office/drawing/2014/main" id="{B28403E0-6862-40A1-B5A6-0F9B2AFB9587}"/>
                </a:ext>
              </a:extLst>
            </p:cNvPr>
            <p:cNvSpPr/>
            <p:nvPr/>
          </p:nvSpPr>
          <p:spPr>
            <a:xfrm>
              <a:off x="883568" y="3716251"/>
              <a:ext cx="304800"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4</a:t>
              </a:r>
            </a:p>
          </p:txBody>
        </p:sp>
      </p:grpSp>
      <p:sp>
        <p:nvSpPr>
          <p:cNvPr id="24" name="Hộp Văn bản 23">
            <a:extLst>
              <a:ext uri="{FF2B5EF4-FFF2-40B4-BE49-F238E27FC236}">
                <a16:creationId xmlns:a16="http://schemas.microsoft.com/office/drawing/2014/main" id="{4B1BF612-61A5-45B2-B83B-E9D0BFF0AC02}"/>
              </a:ext>
            </a:extLst>
          </p:cNvPr>
          <p:cNvSpPr txBox="1"/>
          <p:nvPr/>
        </p:nvSpPr>
        <p:spPr>
          <a:xfrm>
            <a:off x="440656" y="1965094"/>
            <a:ext cx="4607168" cy="1477328"/>
          </a:xfrm>
          <a:prstGeom prst="rect">
            <a:avLst/>
          </a:prstGeom>
          <a:noFill/>
        </p:spPr>
        <p:txBody>
          <a:bodyPr wrap="square">
            <a:spAutoFit/>
          </a:bodyPr>
          <a:lstStyle/>
          <a:p>
            <a:pPr marL="285750" indent="-285750">
              <a:buFont typeface="Wingdings" panose="05000000000000000000" pitchFamily="2" charset="2"/>
              <a:buChar char="Ø"/>
            </a:pPr>
            <a:r>
              <a:rPr lang="en-US" sz="1800" dirty="0">
                <a:ea typeface="+mn-lt"/>
                <a:cs typeface="+mn-lt"/>
              </a:rPr>
              <a:t>Đây là nguyên tắc cốt lõi trong chiến lược đại đoàn kết dân tộc của HCM, trên cơ sở đó để mở rộng mặt trận , làm cho mặt trận thực sự quy tụ được cả dân tộc , kết thành một khối vững chắc trong mặt trận</a:t>
            </a:r>
            <a:endParaRPr lang="en-US" sz="1800" dirty="0">
              <a:cs typeface="Calibri"/>
            </a:endParaRPr>
          </a:p>
        </p:txBody>
      </p:sp>
      <p:sp>
        <p:nvSpPr>
          <p:cNvPr id="25" name="Hộp Văn bản 24">
            <a:extLst>
              <a:ext uri="{FF2B5EF4-FFF2-40B4-BE49-F238E27FC236}">
                <a16:creationId xmlns:a16="http://schemas.microsoft.com/office/drawing/2014/main" id="{811B9BF0-B7F3-4036-AA17-50CC14443BA2}"/>
              </a:ext>
            </a:extLst>
          </p:cNvPr>
          <p:cNvSpPr txBox="1"/>
          <p:nvPr/>
        </p:nvSpPr>
        <p:spPr>
          <a:xfrm>
            <a:off x="416130" y="4126526"/>
            <a:ext cx="4607168"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ea typeface="+mn-lt"/>
                <a:cs typeface="+mn-lt"/>
              </a:rPr>
              <a:t>Mọi vấn đề của mặt trận cần đem ra để tất cả các thành viên cùng nhau bàn bạc công khai để đi đến nhất trí </a:t>
            </a:r>
            <a:endParaRPr lang="en-US" sz="1800" dirty="0">
              <a:cs typeface="Calibri"/>
            </a:endParaRPr>
          </a:p>
        </p:txBody>
      </p:sp>
      <p:pic>
        <p:nvPicPr>
          <p:cNvPr id="7" name="Hình ảnh 6">
            <a:extLst>
              <a:ext uri="{FF2B5EF4-FFF2-40B4-BE49-F238E27FC236}">
                <a16:creationId xmlns:a16="http://schemas.microsoft.com/office/drawing/2014/main" id="{286F09A4-2E49-412F-9F4E-43EA0D0A9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214" y="2343472"/>
            <a:ext cx="3970520" cy="3970520"/>
          </a:xfrm>
          <a:prstGeom prst="rect">
            <a:avLst/>
          </a:prstGeom>
        </p:spPr>
      </p:pic>
    </p:spTree>
    <p:extLst>
      <p:ext uri="{BB962C8B-B14F-4D97-AF65-F5344CB8AC3E}">
        <p14:creationId xmlns:p14="http://schemas.microsoft.com/office/powerpoint/2010/main" val="200830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randombar(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42" presetClass="exit" presetSubtype="0" fill="hold" nodeType="with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childTnLst>
                          </p:cTn>
                        </p:par>
                        <p:par>
                          <p:cTn id="28" fill="hold">
                            <p:stCondLst>
                              <p:cond delay="1000"/>
                            </p:stCondLst>
                            <p:childTnLst>
                              <p:par>
                                <p:cTn id="29" presetID="14" presetClass="entr" presetSubtype="1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randombar(horizontal)">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barn(inVertical)">
                                      <p:cBhvr>
                                        <p:cTn id="4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18"/>
        <p:cNvGrpSpPr/>
        <p:nvPr/>
      </p:nvGrpSpPr>
      <p:grpSpPr>
        <a:xfrm>
          <a:off x="0" y="0"/>
          <a:ext cx="0" cy="0"/>
          <a:chOff x="0" y="0"/>
          <a:chExt cx="0" cy="0"/>
        </a:xfrm>
      </p:grpSpPr>
      <p:grpSp>
        <p:nvGrpSpPr>
          <p:cNvPr id="8" name="Nhóm 11">
            <a:extLst>
              <a:ext uri="{FF2B5EF4-FFF2-40B4-BE49-F238E27FC236}">
                <a16:creationId xmlns:a16="http://schemas.microsoft.com/office/drawing/2014/main" id="{663E013C-A145-4690-A2B7-598134ECD00B}"/>
              </a:ext>
            </a:extLst>
          </p:cNvPr>
          <p:cNvGrpSpPr/>
          <p:nvPr/>
        </p:nvGrpSpPr>
        <p:grpSpPr>
          <a:xfrm>
            <a:off x="137160" y="3154680"/>
            <a:ext cx="8869680" cy="548640"/>
            <a:chOff x="853440" y="4221480"/>
            <a:chExt cx="8869680" cy="548640"/>
          </a:xfrm>
        </p:grpSpPr>
        <p:sp>
          <p:nvSpPr>
            <p:cNvPr id="9" name="AutoShape 81">
              <a:extLst>
                <a:ext uri="{FF2B5EF4-FFF2-40B4-BE49-F238E27FC236}">
                  <a16:creationId xmlns:a16="http://schemas.microsoft.com/office/drawing/2014/main" id="{76D36AF0-8757-42FD-A6A9-8B11E58686E0}"/>
                </a:ext>
              </a:extLst>
            </p:cNvPr>
            <p:cNvSpPr>
              <a:spLocks noChangeArrowheads="1"/>
            </p:cNvSpPr>
            <p:nvPr/>
          </p:nvSpPr>
          <p:spPr bwMode="auto">
            <a:xfrm>
              <a:off x="853440" y="42214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Phương thức xây dựng khối đại đoàn kết toàn dân tộc</a:t>
              </a:r>
            </a:p>
          </p:txBody>
        </p:sp>
        <p:sp>
          <p:nvSpPr>
            <p:cNvPr id="10" name="Hình Bầu dục 5">
              <a:extLst>
                <a:ext uri="{FF2B5EF4-FFF2-40B4-BE49-F238E27FC236}">
                  <a16:creationId xmlns:a16="http://schemas.microsoft.com/office/drawing/2014/main" id="{88C2E4C8-F7E8-45E0-97E5-2ADCBAEC343B}"/>
                </a:ext>
              </a:extLst>
            </p:cNvPr>
            <p:cNvSpPr/>
            <p:nvPr/>
          </p:nvSpPr>
          <p:spPr>
            <a:xfrm>
              <a:off x="990600" y="43403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5</a:t>
              </a:r>
            </a:p>
          </p:txBody>
        </p:sp>
      </p:grpSp>
    </p:spTree>
    <p:extLst>
      <p:ext uri="{BB962C8B-B14F-4D97-AF65-F5344CB8AC3E}">
        <p14:creationId xmlns:p14="http://schemas.microsoft.com/office/powerpoint/2010/main" val="3727935387"/>
      </p:ext>
    </p:extLst>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11">
            <a:extLst>
              <a:ext uri="{FF2B5EF4-FFF2-40B4-BE49-F238E27FC236}">
                <a16:creationId xmlns:a16="http://schemas.microsoft.com/office/drawing/2014/main" id="{E1A17AF5-2F99-438D-BBEA-52041B7A37FE}"/>
              </a:ext>
            </a:extLst>
          </p:cNvPr>
          <p:cNvGrpSpPr/>
          <p:nvPr/>
        </p:nvGrpSpPr>
        <p:grpSpPr>
          <a:xfrm>
            <a:off x="91440" y="137160"/>
            <a:ext cx="8869680" cy="548640"/>
            <a:chOff x="853440" y="4221480"/>
            <a:chExt cx="8869680" cy="548640"/>
          </a:xfrm>
        </p:grpSpPr>
        <p:sp>
          <p:nvSpPr>
            <p:cNvPr id="7" name="AutoShape 81">
              <a:extLst>
                <a:ext uri="{FF2B5EF4-FFF2-40B4-BE49-F238E27FC236}">
                  <a16:creationId xmlns:a16="http://schemas.microsoft.com/office/drawing/2014/main" id="{7017EBE3-4B44-49C7-B170-DD66242FA5FE}"/>
                </a:ext>
              </a:extLst>
            </p:cNvPr>
            <p:cNvSpPr>
              <a:spLocks noChangeArrowheads="1"/>
            </p:cNvSpPr>
            <p:nvPr/>
          </p:nvSpPr>
          <p:spPr bwMode="auto">
            <a:xfrm>
              <a:off x="853440" y="42214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Phương thức xây dựng khối đại đoàn kết toàn dân tộc</a:t>
              </a:r>
            </a:p>
          </p:txBody>
        </p:sp>
        <p:sp>
          <p:nvSpPr>
            <p:cNvPr id="11" name="Hình Bầu dục 5">
              <a:extLst>
                <a:ext uri="{FF2B5EF4-FFF2-40B4-BE49-F238E27FC236}">
                  <a16:creationId xmlns:a16="http://schemas.microsoft.com/office/drawing/2014/main" id="{313BE0A5-D433-4781-965D-2025F03971A1}"/>
                </a:ext>
              </a:extLst>
            </p:cNvPr>
            <p:cNvSpPr/>
            <p:nvPr/>
          </p:nvSpPr>
          <p:spPr>
            <a:xfrm>
              <a:off x="990600" y="43403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5</a:t>
              </a:r>
            </a:p>
          </p:txBody>
        </p:sp>
      </p:grpSp>
      <p:sp>
        <p:nvSpPr>
          <p:cNvPr id="2" name="Hộp Văn bản 1">
            <a:extLst>
              <a:ext uri="{FF2B5EF4-FFF2-40B4-BE49-F238E27FC236}">
                <a16:creationId xmlns:a16="http://schemas.microsoft.com/office/drawing/2014/main" id="{2F72E9B6-3ECF-4E4F-8CEE-6F2D531D2068}"/>
              </a:ext>
            </a:extLst>
          </p:cNvPr>
          <p:cNvSpPr txBox="1"/>
          <p:nvPr/>
        </p:nvSpPr>
        <p:spPr>
          <a:xfrm>
            <a:off x="0" y="1230868"/>
            <a:ext cx="6324600" cy="400110"/>
          </a:xfrm>
          <a:prstGeom prst="rect">
            <a:avLst/>
          </a:prstGeom>
          <a:noFill/>
        </p:spPr>
        <p:txBody>
          <a:bodyPr wrap="square" rtlCol="0">
            <a:spAutoFit/>
          </a:bodyPr>
          <a:lstStyle/>
          <a:p>
            <a:pPr marL="285750" indent="-285750">
              <a:buFont typeface="Calibri" panose="020F0502020204030204" pitchFamily="34" charset="0"/>
              <a:buChar char="−"/>
            </a:pPr>
            <a:r>
              <a:rPr lang="en-US" sz="2000" dirty="0"/>
              <a:t>Một là, làm tốt công tác vận động quần chúng (Dân vận).</a:t>
            </a:r>
          </a:p>
        </p:txBody>
      </p:sp>
      <p:sp>
        <p:nvSpPr>
          <p:cNvPr id="8" name="Hộp Văn bản 7">
            <a:extLst>
              <a:ext uri="{FF2B5EF4-FFF2-40B4-BE49-F238E27FC236}">
                <a16:creationId xmlns:a16="http://schemas.microsoft.com/office/drawing/2014/main" id="{CA6992C5-4243-43ED-BC1C-489D7F58ECC7}"/>
              </a:ext>
            </a:extLst>
          </p:cNvPr>
          <p:cNvSpPr txBox="1"/>
          <p:nvPr/>
        </p:nvSpPr>
        <p:spPr>
          <a:xfrm>
            <a:off x="0" y="849868"/>
            <a:ext cx="9296400" cy="369332"/>
          </a:xfrm>
          <a:prstGeom prst="rect">
            <a:avLst/>
          </a:prstGeom>
          <a:noFill/>
        </p:spPr>
        <p:txBody>
          <a:bodyPr wrap="square" rtlCol="0">
            <a:spAutoFit/>
          </a:bodyPr>
          <a:lstStyle/>
          <a:p>
            <a:r>
              <a:rPr lang="en-US" altLang="en-US" b="1" dirty="0">
                <a:solidFill>
                  <a:srgbClr val="000000"/>
                </a:solidFill>
                <a:latin typeface="Times New Roman" panose="02020603050405020304" pitchFamily="18" charset="0"/>
                <a:cs typeface="Times New Roman" panose="02020603050405020304" pitchFamily="18" charset="0"/>
              </a:rPr>
              <a:t>5: Phương thức xây dựng khối đại đoàn kết toàn dân tộc.</a:t>
            </a:r>
          </a:p>
        </p:txBody>
      </p:sp>
      <p:pic>
        <p:nvPicPr>
          <p:cNvPr id="2050" name="Picture 2">
            <a:extLst>
              <a:ext uri="{FF2B5EF4-FFF2-40B4-BE49-F238E27FC236}">
                <a16:creationId xmlns:a16="http://schemas.microsoft.com/office/drawing/2014/main" id="{DC624929-9B01-4577-AF2D-240A17BFE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139" y="953362"/>
            <a:ext cx="2143125" cy="2133600"/>
          </a:xfrm>
          <a:prstGeom prst="rect">
            <a:avLst/>
          </a:prstGeom>
          <a:noFill/>
          <a:extLst>
            <a:ext uri="{909E8E84-426E-40DD-AFC4-6F175D3DCCD1}">
              <a14:hiddenFill xmlns:a14="http://schemas.microsoft.com/office/drawing/2010/main">
                <a:solidFill>
                  <a:srgbClr val="FFFFFF"/>
                </a:solidFill>
              </a14:hiddenFill>
            </a:ext>
          </a:extLst>
        </p:spPr>
      </p:pic>
      <p:sp>
        <p:nvSpPr>
          <p:cNvPr id="15" name="Hộp Văn bản 14">
            <a:extLst>
              <a:ext uri="{FF2B5EF4-FFF2-40B4-BE49-F238E27FC236}">
                <a16:creationId xmlns:a16="http://schemas.microsoft.com/office/drawing/2014/main" id="{1D03DE63-486E-48E2-87E9-54A00077DD98}"/>
              </a:ext>
            </a:extLst>
          </p:cNvPr>
          <p:cNvSpPr txBox="1"/>
          <p:nvPr/>
        </p:nvSpPr>
        <p:spPr>
          <a:xfrm>
            <a:off x="552894" y="1691416"/>
            <a:ext cx="5771706" cy="923330"/>
          </a:xfrm>
          <a:prstGeom prst="rect">
            <a:avLst/>
          </a:prstGeom>
          <a:noFill/>
        </p:spPr>
        <p:txBody>
          <a:bodyPr wrap="square">
            <a:spAutoFit/>
          </a:bodyPr>
          <a:lstStyle/>
          <a:p>
            <a:pPr marL="285750" indent="-285750">
              <a:buFont typeface="Arial" panose="020B0604020202020204" pitchFamily="34" charset="0"/>
              <a:buChar char="•"/>
            </a:pPr>
            <a:r>
              <a:rPr lang="vi-VN" dirty="0"/>
              <a:t>Vận động quần chúng để thu hút quần chúng chính là để đoàn kết mọi người, tạo ra động lực phát triển kinh tế - xã hội và văn hóa</a:t>
            </a:r>
            <a:r>
              <a:rPr lang="en-US" dirty="0"/>
              <a:t>.</a:t>
            </a:r>
          </a:p>
        </p:txBody>
      </p:sp>
      <p:sp>
        <p:nvSpPr>
          <p:cNvPr id="19" name="Hộp Văn bản 18">
            <a:extLst>
              <a:ext uri="{FF2B5EF4-FFF2-40B4-BE49-F238E27FC236}">
                <a16:creationId xmlns:a16="http://schemas.microsoft.com/office/drawing/2014/main" id="{63C30E81-E484-4E83-9754-B936F30C5071}"/>
              </a:ext>
            </a:extLst>
          </p:cNvPr>
          <p:cNvSpPr txBox="1"/>
          <p:nvPr/>
        </p:nvSpPr>
        <p:spPr>
          <a:xfrm>
            <a:off x="552894" y="2655516"/>
            <a:ext cx="6245352" cy="923330"/>
          </a:xfrm>
          <a:prstGeom prst="rect">
            <a:avLst/>
          </a:prstGeom>
          <a:noFill/>
        </p:spPr>
        <p:txBody>
          <a:bodyPr wrap="square">
            <a:spAutoFit/>
          </a:bodyPr>
          <a:lstStyle/>
          <a:p>
            <a:pPr marL="285750" indent="-285750">
              <a:buFont typeface="Courier New" panose="02070309020205020404" pitchFamily="49" charset="0"/>
              <a:buChar char="o"/>
            </a:pPr>
            <a:r>
              <a:rPr lang="vi-VN" dirty="0"/>
              <a:t>Người dặn:” </a:t>
            </a:r>
            <a:r>
              <a:rPr lang="vi-VN" i="1" dirty="0"/>
              <a:t>cần phải chịu khó tìm đủ cách giải thích cho họ hiểu rằng: những việc đó là vì lợi ích của họ mà phải làm</a:t>
            </a:r>
            <a:r>
              <a:rPr lang="en-US" i="1" dirty="0"/>
              <a:t>”.</a:t>
            </a:r>
          </a:p>
        </p:txBody>
      </p:sp>
      <p:sp>
        <p:nvSpPr>
          <p:cNvPr id="21" name="Hộp Văn bản 20">
            <a:extLst>
              <a:ext uri="{FF2B5EF4-FFF2-40B4-BE49-F238E27FC236}">
                <a16:creationId xmlns:a16="http://schemas.microsoft.com/office/drawing/2014/main" id="{FBA4299B-0256-47B2-9458-29DCCC77DE15}"/>
              </a:ext>
            </a:extLst>
          </p:cNvPr>
          <p:cNvSpPr txBox="1"/>
          <p:nvPr/>
        </p:nvSpPr>
        <p:spPr>
          <a:xfrm>
            <a:off x="576072" y="3670882"/>
            <a:ext cx="6245352" cy="923330"/>
          </a:xfrm>
          <a:prstGeom prst="rect">
            <a:avLst/>
          </a:prstGeom>
          <a:noFill/>
        </p:spPr>
        <p:txBody>
          <a:bodyPr wrap="square">
            <a:spAutoFit/>
          </a:bodyPr>
          <a:lstStyle/>
          <a:p>
            <a:pPr marL="285750" indent="-285750">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Phương pháp vận động phải phù hợp với nguyện vọng, tâm tư của quần chúng và xuất phát từ thực tế trình độ dân trí và văn hóa</a:t>
            </a:r>
            <a:r>
              <a:rPr lang="en-US" sz="1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30879997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circle(in)">
                                      <p:cBhvr>
                                        <p:cTn id="10" dur="2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11">
            <a:extLst>
              <a:ext uri="{FF2B5EF4-FFF2-40B4-BE49-F238E27FC236}">
                <a16:creationId xmlns:a16="http://schemas.microsoft.com/office/drawing/2014/main" id="{E1A17AF5-2F99-438D-BBEA-52041B7A37FE}"/>
              </a:ext>
            </a:extLst>
          </p:cNvPr>
          <p:cNvGrpSpPr/>
          <p:nvPr/>
        </p:nvGrpSpPr>
        <p:grpSpPr>
          <a:xfrm>
            <a:off x="91440" y="137160"/>
            <a:ext cx="8869680" cy="548640"/>
            <a:chOff x="853440" y="4221480"/>
            <a:chExt cx="8869680" cy="548640"/>
          </a:xfrm>
        </p:grpSpPr>
        <p:sp>
          <p:nvSpPr>
            <p:cNvPr id="7" name="AutoShape 81">
              <a:extLst>
                <a:ext uri="{FF2B5EF4-FFF2-40B4-BE49-F238E27FC236}">
                  <a16:creationId xmlns:a16="http://schemas.microsoft.com/office/drawing/2014/main" id="{7017EBE3-4B44-49C7-B170-DD66242FA5FE}"/>
                </a:ext>
              </a:extLst>
            </p:cNvPr>
            <p:cNvSpPr>
              <a:spLocks noChangeArrowheads="1"/>
            </p:cNvSpPr>
            <p:nvPr/>
          </p:nvSpPr>
          <p:spPr bwMode="auto">
            <a:xfrm>
              <a:off x="853440" y="42214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Phương thức xây dựng khối đại đoàn kết toàn dân tộc</a:t>
              </a:r>
            </a:p>
          </p:txBody>
        </p:sp>
        <p:sp>
          <p:nvSpPr>
            <p:cNvPr id="11" name="Hình Bầu dục 5">
              <a:extLst>
                <a:ext uri="{FF2B5EF4-FFF2-40B4-BE49-F238E27FC236}">
                  <a16:creationId xmlns:a16="http://schemas.microsoft.com/office/drawing/2014/main" id="{313BE0A5-D433-4781-965D-2025F03971A1}"/>
                </a:ext>
              </a:extLst>
            </p:cNvPr>
            <p:cNvSpPr/>
            <p:nvPr/>
          </p:nvSpPr>
          <p:spPr>
            <a:xfrm>
              <a:off x="990600" y="43403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5</a:t>
              </a:r>
            </a:p>
          </p:txBody>
        </p:sp>
      </p:grpSp>
      <p:sp>
        <p:nvSpPr>
          <p:cNvPr id="2" name="Hộp Văn bản 1">
            <a:extLst>
              <a:ext uri="{FF2B5EF4-FFF2-40B4-BE49-F238E27FC236}">
                <a16:creationId xmlns:a16="http://schemas.microsoft.com/office/drawing/2014/main" id="{2F72E9B6-3ECF-4E4F-8CEE-6F2D531D2068}"/>
              </a:ext>
            </a:extLst>
          </p:cNvPr>
          <p:cNvSpPr txBox="1"/>
          <p:nvPr/>
        </p:nvSpPr>
        <p:spPr>
          <a:xfrm>
            <a:off x="0" y="1230868"/>
            <a:ext cx="6324600" cy="400110"/>
          </a:xfrm>
          <a:prstGeom prst="rect">
            <a:avLst/>
          </a:prstGeom>
          <a:noFill/>
        </p:spPr>
        <p:txBody>
          <a:bodyPr wrap="square" rtlCol="0">
            <a:spAutoFit/>
          </a:bodyPr>
          <a:lstStyle/>
          <a:p>
            <a:pPr marL="285750" indent="-285750">
              <a:buFont typeface="Calibri" panose="020F0502020204030204" pitchFamily="34" charset="0"/>
              <a:buChar char="−"/>
            </a:pPr>
            <a:r>
              <a:rPr lang="en-US" sz="2000" dirty="0"/>
              <a:t>Một là, làm tốt công tác vận động quần chúng (Dân vận).</a:t>
            </a:r>
          </a:p>
        </p:txBody>
      </p:sp>
      <p:sp>
        <p:nvSpPr>
          <p:cNvPr id="3" name="Hộp Văn bản 2">
            <a:extLst>
              <a:ext uri="{FF2B5EF4-FFF2-40B4-BE49-F238E27FC236}">
                <a16:creationId xmlns:a16="http://schemas.microsoft.com/office/drawing/2014/main" id="{8CF6466D-8532-4459-B2C0-4B4FD0F8B0C0}"/>
              </a:ext>
            </a:extLst>
          </p:cNvPr>
          <p:cNvSpPr txBox="1"/>
          <p:nvPr/>
        </p:nvSpPr>
        <p:spPr>
          <a:xfrm>
            <a:off x="0" y="1666219"/>
            <a:ext cx="9025128" cy="707886"/>
          </a:xfrm>
          <a:prstGeom prst="rect">
            <a:avLst/>
          </a:prstGeom>
          <a:noFill/>
        </p:spPr>
        <p:txBody>
          <a:bodyPr wrap="square" rtlCol="0">
            <a:spAutoFit/>
          </a:bodyPr>
          <a:lstStyle/>
          <a:p>
            <a:pPr marL="285750" indent="-285750">
              <a:buFont typeface="Calibri" panose="020F0502020204030204" pitchFamily="34" charset="0"/>
              <a:buChar char="−"/>
            </a:pPr>
            <a:r>
              <a:rPr lang="en-US" sz="2000" dirty="0"/>
              <a:t>Hai là, thành lập đoàn thể, tổ chức quần chúng phù hợp với từng đối tượng để tập hợp quần chúng.</a:t>
            </a:r>
          </a:p>
        </p:txBody>
      </p:sp>
      <p:sp>
        <p:nvSpPr>
          <p:cNvPr id="4" name="Hộp Văn bản 3">
            <a:extLst>
              <a:ext uri="{FF2B5EF4-FFF2-40B4-BE49-F238E27FC236}">
                <a16:creationId xmlns:a16="http://schemas.microsoft.com/office/drawing/2014/main" id="{42C39CCF-B9D0-40B6-98C2-32781F484111}"/>
              </a:ext>
            </a:extLst>
          </p:cNvPr>
          <p:cNvSpPr txBox="1"/>
          <p:nvPr/>
        </p:nvSpPr>
        <p:spPr>
          <a:xfrm>
            <a:off x="0" y="5021708"/>
            <a:ext cx="8211312" cy="707886"/>
          </a:xfrm>
          <a:prstGeom prst="rect">
            <a:avLst/>
          </a:prstGeom>
          <a:noFill/>
        </p:spPr>
        <p:txBody>
          <a:bodyPr wrap="square" rtlCol="0">
            <a:spAutoFit/>
          </a:bodyPr>
          <a:lstStyle/>
          <a:p>
            <a:pPr marL="285750" indent="-285750">
              <a:buFont typeface="Calibri" panose="020F0502020204030204" pitchFamily="34" charset="0"/>
              <a:buChar char="−"/>
            </a:pPr>
            <a:r>
              <a:rPr lang="en-US" sz="2000" dirty="0"/>
              <a:t>Ba là, các đoàn thể, tổ chức quần chúng được tập hợp và đoàn kết trong Mặt trận dân tộc thống nhất.</a:t>
            </a:r>
          </a:p>
        </p:txBody>
      </p:sp>
      <p:sp>
        <p:nvSpPr>
          <p:cNvPr id="8" name="Hộp Văn bản 7">
            <a:extLst>
              <a:ext uri="{FF2B5EF4-FFF2-40B4-BE49-F238E27FC236}">
                <a16:creationId xmlns:a16="http://schemas.microsoft.com/office/drawing/2014/main" id="{CA6992C5-4243-43ED-BC1C-489D7F58ECC7}"/>
              </a:ext>
            </a:extLst>
          </p:cNvPr>
          <p:cNvSpPr txBox="1"/>
          <p:nvPr/>
        </p:nvSpPr>
        <p:spPr>
          <a:xfrm>
            <a:off x="0" y="849868"/>
            <a:ext cx="9296400" cy="369332"/>
          </a:xfrm>
          <a:prstGeom prst="rect">
            <a:avLst/>
          </a:prstGeom>
          <a:noFill/>
        </p:spPr>
        <p:txBody>
          <a:bodyPr wrap="square" rtlCol="0">
            <a:spAutoFit/>
          </a:bodyPr>
          <a:lstStyle/>
          <a:p>
            <a:r>
              <a:rPr lang="en-US" altLang="en-US" b="1">
                <a:solidFill>
                  <a:srgbClr val="000000"/>
                </a:solidFill>
                <a:latin typeface="Times New Roman" panose="02020603050405020304" pitchFamily="18" charset="0"/>
                <a:cs typeface="Times New Roman" panose="02020603050405020304" pitchFamily="18" charset="0"/>
              </a:rPr>
              <a:t>5: Phương thức xây dựng khối đại đoàn kết toàn dân tộc</a:t>
            </a:r>
          </a:p>
        </p:txBody>
      </p:sp>
      <p:pic>
        <p:nvPicPr>
          <p:cNvPr id="2054" name="Picture 6" descr="Ban Chấp hành Trung ương Đoàn Thanh niên Cộng sản Hồ Chí Minh – Wikipedia  tiếng Việt">
            <a:extLst>
              <a:ext uri="{FF2B5EF4-FFF2-40B4-BE49-F238E27FC236}">
                <a16:creationId xmlns:a16="http://schemas.microsoft.com/office/drawing/2014/main" id="{9729CA3A-8E59-47C0-A479-14CB0E9D6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42" y="2354885"/>
            <a:ext cx="2213086"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DB363D7-9C25-44D5-B2A0-57BC6302F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262" y="2821124"/>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D6CAE943-7D1F-4B48-9A9E-74B7AEE6CB5A}"/>
              </a:ext>
            </a:extLst>
          </p:cNvPr>
          <p:cNvSpPr txBox="1"/>
          <p:nvPr/>
        </p:nvSpPr>
        <p:spPr>
          <a:xfrm>
            <a:off x="795528" y="2926080"/>
            <a:ext cx="1078992" cy="369332"/>
          </a:xfrm>
          <a:prstGeom prst="rect">
            <a:avLst/>
          </a:prstGeom>
          <a:noFill/>
        </p:spPr>
        <p:txBody>
          <a:bodyPr wrap="square" rtlCol="0">
            <a:spAutoFit/>
          </a:bodyPr>
          <a:lstStyle/>
          <a:p>
            <a:endParaRPr lang="en-US" dirty="0"/>
          </a:p>
        </p:txBody>
      </p:sp>
      <p:sp>
        <p:nvSpPr>
          <p:cNvPr id="14" name="Hộp Văn bản 13">
            <a:extLst>
              <a:ext uri="{FF2B5EF4-FFF2-40B4-BE49-F238E27FC236}">
                <a16:creationId xmlns:a16="http://schemas.microsoft.com/office/drawing/2014/main" id="{F5776019-C0DE-4C12-AEB0-7C50DAFCAF6C}"/>
              </a:ext>
            </a:extLst>
          </p:cNvPr>
          <p:cNvSpPr txBox="1"/>
          <p:nvPr/>
        </p:nvSpPr>
        <p:spPr>
          <a:xfrm>
            <a:off x="292608" y="5696837"/>
            <a:ext cx="8915400" cy="961482"/>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Các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đoàn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thể tổ chức quần chúng và mặt trận dân tộc thống nhất là sợi dây gắn kết Đảng với nhân dân. Người khẳng 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Những đoàn thể ấy là tổ chức của dân, phấn đấu cho dân, bênh vực quyền của dân, liên lạc mật thiết nhân dân với chính phủ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Hộp Văn bản 15">
            <a:extLst>
              <a:ext uri="{FF2B5EF4-FFF2-40B4-BE49-F238E27FC236}">
                <a16:creationId xmlns:a16="http://schemas.microsoft.com/office/drawing/2014/main" id="{1C279729-5BD4-41DD-9492-77785A1D20FE}"/>
              </a:ext>
            </a:extLst>
          </p:cNvPr>
          <p:cNvSpPr txBox="1"/>
          <p:nvPr/>
        </p:nvSpPr>
        <p:spPr>
          <a:xfrm>
            <a:off x="576072" y="2481823"/>
            <a:ext cx="4261104" cy="1554208"/>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Cần tổ chức đoàn thể, tổ chức quần chúng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tập hợp giáo dục rèn luyện quần chúng cho phù hợp từng giai cấp, dân tộc, tôn giáo, lứa tuổi, giới tính, vùng miền,...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Hộp Văn bản 21">
            <a:extLst>
              <a:ext uri="{FF2B5EF4-FFF2-40B4-BE49-F238E27FC236}">
                <a16:creationId xmlns:a16="http://schemas.microsoft.com/office/drawing/2014/main" id="{21DF6F54-A478-49A9-AD1A-75F71E386AFC}"/>
              </a:ext>
            </a:extLst>
          </p:cNvPr>
          <p:cNvSpPr txBox="1"/>
          <p:nvPr/>
        </p:nvSpPr>
        <p:spPr>
          <a:xfrm>
            <a:off x="562356" y="3931196"/>
            <a:ext cx="4187952" cy="646331"/>
          </a:xfrm>
          <a:prstGeom prst="rect">
            <a:avLst/>
          </a:prstGeom>
          <a:noFill/>
        </p:spPr>
        <p:txBody>
          <a:bodyPr wrap="square">
            <a:spAutoFit/>
          </a:bodyPr>
          <a:lstStyle/>
          <a:p>
            <a:pPr marL="285750" indent="-285750">
              <a:buFont typeface="Arial" panose="020B0604020202020204" pitchFamily="34" charset="0"/>
              <a:buChar char="•"/>
            </a:pPr>
            <a:r>
              <a:rPr lang="vi-VN" dirty="0">
                <a:latin typeface="+mj-lt"/>
              </a:rPr>
              <a:t>Dưới sự lãnh đạo của ĐCS các tổ chức này ngày càng lớn mạnh</a:t>
            </a:r>
            <a:r>
              <a:rPr lang="en-US" dirty="0">
                <a:latin typeface="+mj-lt"/>
              </a:rPr>
              <a:t>.</a:t>
            </a:r>
          </a:p>
        </p:txBody>
      </p:sp>
      <p:sp>
        <p:nvSpPr>
          <p:cNvPr id="26" name="Hộp Văn bản 25">
            <a:extLst>
              <a:ext uri="{FF2B5EF4-FFF2-40B4-BE49-F238E27FC236}">
                <a16:creationId xmlns:a16="http://schemas.microsoft.com/office/drawing/2014/main" id="{B197FDFC-A09C-4856-A2F6-98D88511DF95}"/>
              </a:ext>
            </a:extLst>
          </p:cNvPr>
          <p:cNvSpPr txBox="1"/>
          <p:nvPr/>
        </p:nvSpPr>
        <p:spPr>
          <a:xfrm>
            <a:off x="576072" y="4587882"/>
            <a:ext cx="4791456" cy="369332"/>
          </a:xfrm>
          <a:prstGeom prst="rect">
            <a:avLst/>
          </a:prstGeom>
          <a:noFill/>
        </p:spPr>
        <p:txBody>
          <a:bodyPr wrap="square">
            <a:spAutoFit/>
          </a:bodyPr>
          <a:lstStyle/>
          <a:p>
            <a:pPr marL="285750" indent="-285750">
              <a:buFont typeface="Arial" panose="020B0604020202020204" pitchFamily="34" charset="0"/>
              <a:buChar char="•"/>
            </a:pPr>
            <a:r>
              <a:rPr lang="en-US" dirty="0"/>
              <a:t>là hạt nhân của khói đại đoàn kết dân tộc</a:t>
            </a:r>
          </a:p>
        </p:txBody>
      </p:sp>
    </p:spTree>
    <p:extLst>
      <p:ext uri="{BB962C8B-B14F-4D97-AF65-F5344CB8AC3E}">
        <p14:creationId xmlns:p14="http://schemas.microsoft.com/office/powerpoint/2010/main" val="216481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wipe(down)">
                                      <p:cBhvr>
                                        <p:cTn id="12" dur="500"/>
                                        <p:tgtEl>
                                          <p:spTgt spid="2054"/>
                                        </p:tgtEl>
                                      </p:cBhvr>
                                    </p:animEffect>
                                  </p:childTnLst>
                                </p:cTn>
                              </p:par>
                              <p:par>
                                <p:cTn id="13" presetID="22" presetClass="entr" presetSubtype="4"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Effect transition="in" filter="wipe(down)">
                                      <p:cBhvr>
                                        <p:cTn id="15" dur="500"/>
                                        <p:tgtEl>
                                          <p:spTgt spid="205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6" grpId="0"/>
      <p:bldP spid="22"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11">
            <a:extLst>
              <a:ext uri="{FF2B5EF4-FFF2-40B4-BE49-F238E27FC236}">
                <a16:creationId xmlns:a16="http://schemas.microsoft.com/office/drawing/2014/main" id="{E1A17AF5-2F99-438D-BBEA-52041B7A37FE}"/>
              </a:ext>
            </a:extLst>
          </p:cNvPr>
          <p:cNvGrpSpPr/>
          <p:nvPr/>
        </p:nvGrpSpPr>
        <p:grpSpPr>
          <a:xfrm>
            <a:off x="91440" y="137160"/>
            <a:ext cx="8869680" cy="548640"/>
            <a:chOff x="853440" y="4221480"/>
            <a:chExt cx="8869680" cy="548640"/>
          </a:xfrm>
        </p:grpSpPr>
        <p:sp>
          <p:nvSpPr>
            <p:cNvPr id="7" name="AutoShape 81">
              <a:extLst>
                <a:ext uri="{FF2B5EF4-FFF2-40B4-BE49-F238E27FC236}">
                  <a16:creationId xmlns:a16="http://schemas.microsoft.com/office/drawing/2014/main" id="{7017EBE3-4B44-49C7-B170-DD66242FA5FE}"/>
                </a:ext>
              </a:extLst>
            </p:cNvPr>
            <p:cNvSpPr>
              <a:spLocks noChangeArrowheads="1"/>
            </p:cNvSpPr>
            <p:nvPr/>
          </p:nvSpPr>
          <p:spPr bwMode="auto">
            <a:xfrm>
              <a:off x="853440" y="42214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Phương thức xây dựng khối đại đoàn kết toàn dân tộc</a:t>
              </a:r>
            </a:p>
          </p:txBody>
        </p:sp>
        <p:sp>
          <p:nvSpPr>
            <p:cNvPr id="11" name="Hình Bầu dục 5">
              <a:extLst>
                <a:ext uri="{FF2B5EF4-FFF2-40B4-BE49-F238E27FC236}">
                  <a16:creationId xmlns:a16="http://schemas.microsoft.com/office/drawing/2014/main" id="{313BE0A5-D433-4781-965D-2025F03971A1}"/>
                </a:ext>
              </a:extLst>
            </p:cNvPr>
            <p:cNvSpPr/>
            <p:nvPr/>
          </p:nvSpPr>
          <p:spPr>
            <a:xfrm>
              <a:off x="990600" y="4340352"/>
              <a:ext cx="347472"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5</a:t>
              </a:r>
            </a:p>
          </p:txBody>
        </p:sp>
      </p:grpSp>
      <p:sp>
        <p:nvSpPr>
          <p:cNvPr id="2" name="Hộp Văn bản 1">
            <a:extLst>
              <a:ext uri="{FF2B5EF4-FFF2-40B4-BE49-F238E27FC236}">
                <a16:creationId xmlns:a16="http://schemas.microsoft.com/office/drawing/2014/main" id="{2F72E9B6-3ECF-4E4F-8CEE-6F2D531D2068}"/>
              </a:ext>
            </a:extLst>
          </p:cNvPr>
          <p:cNvSpPr txBox="1"/>
          <p:nvPr/>
        </p:nvSpPr>
        <p:spPr>
          <a:xfrm>
            <a:off x="0" y="1230868"/>
            <a:ext cx="6324600" cy="400110"/>
          </a:xfrm>
          <a:prstGeom prst="rect">
            <a:avLst/>
          </a:prstGeom>
          <a:noFill/>
        </p:spPr>
        <p:txBody>
          <a:bodyPr wrap="square" rtlCol="0">
            <a:spAutoFit/>
          </a:bodyPr>
          <a:lstStyle/>
          <a:p>
            <a:pPr marL="285750" indent="-285750">
              <a:buFont typeface="Calibri" panose="020F0502020204030204" pitchFamily="34" charset="0"/>
              <a:buChar char="−"/>
            </a:pPr>
            <a:r>
              <a:rPr lang="en-US" sz="2000" dirty="0"/>
              <a:t>Một là, làm tốt công tác vận động quần chúng (Dân vận).</a:t>
            </a:r>
          </a:p>
        </p:txBody>
      </p:sp>
      <p:sp>
        <p:nvSpPr>
          <p:cNvPr id="3" name="Hộp Văn bản 2">
            <a:extLst>
              <a:ext uri="{FF2B5EF4-FFF2-40B4-BE49-F238E27FC236}">
                <a16:creationId xmlns:a16="http://schemas.microsoft.com/office/drawing/2014/main" id="{8CF6466D-8532-4459-B2C0-4B4FD0F8B0C0}"/>
              </a:ext>
            </a:extLst>
          </p:cNvPr>
          <p:cNvSpPr txBox="1"/>
          <p:nvPr/>
        </p:nvSpPr>
        <p:spPr>
          <a:xfrm>
            <a:off x="0" y="1666219"/>
            <a:ext cx="9025128" cy="707886"/>
          </a:xfrm>
          <a:prstGeom prst="rect">
            <a:avLst/>
          </a:prstGeom>
          <a:noFill/>
        </p:spPr>
        <p:txBody>
          <a:bodyPr wrap="square" rtlCol="0">
            <a:spAutoFit/>
          </a:bodyPr>
          <a:lstStyle/>
          <a:p>
            <a:pPr marL="285750" indent="-285750">
              <a:buFont typeface="Calibri" panose="020F0502020204030204" pitchFamily="34" charset="0"/>
              <a:buChar char="−"/>
            </a:pPr>
            <a:r>
              <a:rPr lang="en-US" sz="2000" dirty="0"/>
              <a:t>Hai là, thành lập đoàn thể, tổ chức quần chúng phù hợp với từng đối tượng để tập hợp quần chúng.</a:t>
            </a:r>
          </a:p>
        </p:txBody>
      </p:sp>
      <p:sp>
        <p:nvSpPr>
          <p:cNvPr id="4" name="Hộp Văn bản 3">
            <a:extLst>
              <a:ext uri="{FF2B5EF4-FFF2-40B4-BE49-F238E27FC236}">
                <a16:creationId xmlns:a16="http://schemas.microsoft.com/office/drawing/2014/main" id="{42C39CCF-B9D0-40B6-98C2-32781F484111}"/>
              </a:ext>
            </a:extLst>
          </p:cNvPr>
          <p:cNvSpPr txBox="1"/>
          <p:nvPr/>
        </p:nvSpPr>
        <p:spPr>
          <a:xfrm>
            <a:off x="0" y="2296150"/>
            <a:ext cx="8211312" cy="707886"/>
          </a:xfrm>
          <a:prstGeom prst="rect">
            <a:avLst/>
          </a:prstGeom>
          <a:noFill/>
        </p:spPr>
        <p:txBody>
          <a:bodyPr wrap="square" rtlCol="0">
            <a:spAutoFit/>
          </a:bodyPr>
          <a:lstStyle/>
          <a:p>
            <a:pPr marL="285750" indent="-285750">
              <a:buFont typeface="Calibri" panose="020F0502020204030204" pitchFamily="34" charset="0"/>
              <a:buChar char="−"/>
            </a:pPr>
            <a:r>
              <a:rPr lang="en-US" sz="2000" dirty="0"/>
              <a:t>Ba là, các đoàn thể, tổ chức quần chúng được tập hợp và đoàn kết trong Mặt trận dân tộc thống nhất.</a:t>
            </a:r>
          </a:p>
        </p:txBody>
      </p:sp>
      <p:sp>
        <p:nvSpPr>
          <p:cNvPr id="8" name="Hộp Văn bản 7">
            <a:extLst>
              <a:ext uri="{FF2B5EF4-FFF2-40B4-BE49-F238E27FC236}">
                <a16:creationId xmlns:a16="http://schemas.microsoft.com/office/drawing/2014/main" id="{CA6992C5-4243-43ED-BC1C-489D7F58ECC7}"/>
              </a:ext>
            </a:extLst>
          </p:cNvPr>
          <p:cNvSpPr txBox="1"/>
          <p:nvPr/>
        </p:nvSpPr>
        <p:spPr>
          <a:xfrm>
            <a:off x="0" y="849868"/>
            <a:ext cx="9296400" cy="369332"/>
          </a:xfrm>
          <a:prstGeom prst="rect">
            <a:avLst/>
          </a:prstGeom>
          <a:noFill/>
        </p:spPr>
        <p:txBody>
          <a:bodyPr wrap="square" rtlCol="0">
            <a:spAutoFit/>
          </a:bodyPr>
          <a:lstStyle/>
          <a:p>
            <a:r>
              <a:rPr lang="en-US" altLang="en-US" b="1">
                <a:solidFill>
                  <a:srgbClr val="000000"/>
                </a:solidFill>
                <a:latin typeface="Times New Roman" panose="02020603050405020304" pitchFamily="18" charset="0"/>
                <a:cs typeface="Times New Roman" panose="02020603050405020304" pitchFamily="18" charset="0"/>
              </a:rPr>
              <a:t>5: Phương thức xây dựng khối đại đoàn kết toàn dân tộc</a:t>
            </a:r>
          </a:p>
        </p:txBody>
      </p:sp>
      <p:sp>
        <p:nvSpPr>
          <p:cNvPr id="5" name="Hộp Văn bản 4">
            <a:extLst>
              <a:ext uri="{FF2B5EF4-FFF2-40B4-BE49-F238E27FC236}">
                <a16:creationId xmlns:a16="http://schemas.microsoft.com/office/drawing/2014/main" id="{D6CAE943-7D1F-4B48-9A9E-74B7AEE6CB5A}"/>
              </a:ext>
            </a:extLst>
          </p:cNvPr>
          <p:cNvSpPr txBox="1"/>
          <p:nvPr/>
        </p:nvSpPr>
        <p:spPr>
          <a:xfrm>
            <a:off x="795528" y="2926080"/>
            <a:ext cx="1078992" cy="369332"/>
          </a:xfrm>
          <a:prstGeom prst="rect">
            <a:avLst/>
          </a:prstGeom>
          <a:noFill/>
        </p:spPr>
        <p:txBody>
          <a:bodyPr wrap="square" rtlCol="0">
            <a:spAutoFit/>
          </a:bodyPr>
          <a:lstStyle/>
          <a:p>
            <a:endParaRPr lang="en-US" dirty="0"/>
          </a:p>
        </p:txBody>
      </p:sp>
      <p:sp>
        <p:nvSpPr>
          <p:cNvPr id="14" name="Hộp Văn bản 13">
            <a:extLst>
              <a:ext uri="{FF2B5EF4-FFF2-40B4-BE49-F238E27FC236}">
                <a16:creationId xmlns:a16="http://schemas.microsoft.com/office/drawing/2014/main" id="{F5776019-C0DE-4C12-AEB0-7C50DAFCAF6C}"/>
              </a:ext>
            </a:extLst>
          </p:cNvPr>
          <p:cNvSpPr txBox="1"/>
          <p:nvPr/>
        </p:nvSpPr>
        <p:spPr>
          <a:xfrm>
            <a:off x="402336" y="2948259"/>
            <a:ext cx="8558784" cy="961482"/>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Các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đoàn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thể tổ chức quần chúng và mặt trận dân tộc thống nhất là sợi dây gắn kết Đảng với nhân dân. Người khẳng 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Những đoàn thể ấy là tổ chức của dân, phấn đấu cho dân, bênh vực quyền của dân, liên lạc mật thiết nhân dân với chính phủ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314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F3F3"/>
        </a:solidFill>
        <a:effectLst/>
      </p:bgPr>
    </p:bg>
    <p:spTree>
      <p:nvGrpSpPr>
        <p:cNvPr id="1" name="Shape 218"/>
        <p:cNvGrpSpPr/>
        <p:nvPr/>
      </p:nvGrpSpPr>
      <p:grpSpPr>
        <a:xfrm>
          <a:off x="0" y="0"/>
          <a:ext cx="0" cy="0"/>
          <a:chOff x="0" y="0"/>
          <a:chExt cx="0" cy="0"/>
        </a:xfrm>
      </p:grpSpPr>
      <p:sp>
        <p:nvSpPr>
          <p:cNvPr id="219" name="Google Shape;219;p35"/>
          <p:cNvSpPr txBox="1">
            <a:spLocks noGrp="1"/>
          </p:cNvSpPr>
          <p:nvPr>
            <p:ph type="ctrTitle" idx="4294967295"/>
          </p:nvPr>
        </p:nvSpPr>
        <p:spPr>
          <a:xfrm>
            <a:off x="1802250" y="2637225"/>
            <a:ext cx="5539500" cy="4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rgbClr val="999999"/>
                </a:solidFill>
              </a:rPr>
              <a:t>thanks!</a:t>
            </a:r>
            <a:endParaRPr sz="2400" i="1">
              <a:solidFill>
                <a:srgbClr val="999999"/>
              </a:solidFill>
            </a:endParaRPr>
          </a:p>
        </p:txBody>
      </p:sp>
      <p:sp>
        <p:nvSpPr>
          <p:cNvPr id="220" name="Google Shape;220;p35"/>
          <p:cNvSpPr txBox="1">
            <a:spLocks noGrp="1"/>
          </p:cNvSpPr>
          <p:nvPr>
            <p:ph type="subTitle" idx="4294967295"/>
          </p:nvPr>
        </p:nvSpPr>
        <p:spPr>
          <a:xfrm>
            <a:off x="1802250" y="2898150"/>
            <a:ext cx="55395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4800">
                <a:latin typeface="Times New Roman" panose="02020603050405020304" pitchFamily="18" charset="0"/>
                <a:ea typeface="Playfair Display"/>
                <a:cs typeface="Times New Roman" panose="02020603050405020304" pitchFamily="18" charset="0"/>
                <a:sym typeface="Playfair Display"/>
              </a:rPr>
              <a:t>Hỏi Đáp</a:t>
            </a:r>
            <a:endParaRPr sz="4800">
              <a:latin typeface="Times New Roman" panose="02020603050405020304" pitchFamily="18" charset="0"/>
              <a:ea typeface="Playfair Display"/>
              <a:cs typeface="Times New Roman" panose="02020603050405020304" pitchFamily="18" charset="0"/>
              <a:sym typeface="Playfair Display"/>
            </a:endParaRPr>
          </a:p>
        </p:txBody>
      </p:sp>
      <p:pic>
        <p:nvPicPr>
          <p:cNvPr id="222" name="Google Shape;222;p35"/>
          <p:cNvPicPr preferRelativeResize="0"/>
          <p:nvPr/>
        </p:nvPicPr>
        <p:blipFill>
          <a:blip r:embed="rId3">
            <a:alphaModFix/>
          </a:blip>
          <a:stretch>
            <a:fillRect/>
          </a:stretch>
        </p:blipFill>
        <p:spPr>
          <a:xfrm>
            <a:off x="4140069" y="1539054"/>
            <a:ext cx="863875" cy="863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Nhóm 11">
            <a:extLst>
              <a:ext uri="{FF2B5EF4-FFF2-40B4-BE49-F238E27FC236}">
                <a16:creationId xmlns:a16="http://schemas.microsoft.com/office/drawing/2014/main" id="{E1A17AF5-2F99-438D-BBEA-52041B7A37FE}"/>
              </a:ext>
            </a:extLst>
          </p:cNvPr>
          <p:cNvGrpSpPr/>
          <p:nvPr/>
        </p:nvGrpSpPr>
        <p:grpSpPr>
          <a:xfrm>
            <a:off x="76200" y="73152"/>
            <a:ext cx="8991600" cy="1533589"/>
            <a:chOff x="853440" y="4221480"/>
            <a:chExt cx="8869680" cy="548640"/>
          </a:xfrm>
        </p:grpSpPr>
        <p:sp>
          <p:nvSpPr>
            <p:cNvPr id="4" name="AutoShape 81">
              <a:extLst>
                <a:ext uri="{FF2B5EF4-FFF2-40B4-BE49-F238E27FC236}">
                  <a16:creationId xmlns:a16="http://schemas.microsoft.com/office/drawing/2014/main" id="{7017EBE3-4B44-49C7-B170-DD66242FA5FE}"/>
                </a:ext>
              </a:extLst>
            </p:cNvPr>
            <p:cNvSpPr>
              <a:spLocks noChangeArrowheads="1"/>
            </p:cNvSpPr>
            <p:nvPr/>
          </p:nvSpPr>
          <p:spPr bwMode="auto">
            <a:xfrm>
              <a:off x="853440" y="42214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vi-VN" sz="3000"/>
                <a:t>Chọn đáp án trả lời đúng cho câu hỏi: </a:t>
              </a:r>
              <a:endParaRPr lang="en-US" sz="3000"/>
            </a:p>
            <a:p>
              <a:pPr algn="ctr" eaLnBrk="0" hangingPunct="0"/>
              <a:r>
                <a:rPr lang="vi-VN" sz="3000"/>
                <a:t>Tìm yếu tố không nằm trong </a:t>
              </a:r>
              <a:endParaRPr lang="en-US" sz="3000"/>
            </a:p>
            <a:p>
              <a:pPr algn="ctr" eaLnBrk="0" hangingPunct="0"/>
              <a:r>
                <a:rPr lang="vi-VN" sz="3000"/>
                <a:t>cơ cấu mặt trận dân tộc thống nhất?</a:t>
              </a:r>
              <a:endParaRPr lang="en-US" altLang="en-US" sz="3000">
                <a:solidFill>
                  <a:srgbClr val="000000"/>
                </a:solidFill>
              </a:endParaRPr>
            </a:p>
          </p:txBody>
        </p:sp>
        <p:sp>
          <p:nvSpPr>
            <p:cNvPr id="5" name="Hình Bầu dục 5">
              <a:extLst>
                <a:ext uri="{FF2B5EF4-FFF2-40B4-BE49-F238E27FC236}">
                  <a16:creationId xmlns:a16="http://schemas.microsoft.com/office/drawing/2014/main" id="{313BE0A5-D433-4781-965D-2025F03971A1}"/>
                </a:ext>
              </a:extLst>
            </p:cNvPr>
            <p:cNvSpPr/>
            <p:nvPr/>
          </p:nvSpPr>
          <p:spPr>
            <a:xfrm>
              <a:off x="990599" y="4340352"/>
              <a:ext cx="840009" cy="306952"/>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a:solidFill>
                    <a:schemeClr val="tx2">
                      <a:lumMod val="60000"/>
                      <a:lumOff val="40000"/>
                    </a:schemeClr>
                  </a:solidFill>
                </a:rPr>
                <a:t>1</a:t>
              </a:r>
            </a:p>
          </p:txBody>
        </p:sp>
      </p:grpSp>
      <p:sp>
        <p:nvSpPr>
          <p:cNvPr id="6" name="Hình tự do: Hình 5">
            <a:extLst>
              <a:ext uri="{FF2B5EF4-FFF2-40B4-BE49-F238E27FC236}">
                <a16:creationId xmlns:a16="http://schemas.microsoft.com/office/drawing/2014/main" id="{5FD1826D-799D-4955-A915-6E1FC5A2FE28}"/>
              </a:ext>
            </a:extLst>
          </p:cNvPr>
          <p:cNvSpPr/>
          <p:nvPr/>
        </p:nvSpPr>
        <p:spPr>
          <a:xfrm>
            <a:off x="1721088" y="2375003"/>
            <a:ext cx="5701822" cy="1046559"/>
          </a:xfrm>
          <a:custGeom>
            <a:avLst/>
            <a:gdLst>
              <a:gd name="connsiteX0" fmla="*/ 0 w 5701822"/>
              <a:gd name="connsiteY0" fmla="*/ 0 h 1046559"/>
              <a:gd name="connsiteX1" fmla="*/ 5701822 w 5701822"/>
              <a:gd name="connsiteY1" fmla="*/ 0 h 1046559"/>
              <a:gd name="connsiteX2" fmla="*/ 5701822 w 5701822"/>
              <a:gd name="connsiteY2" fmla="*/ 1046559 h 1046559"/>
              <a:gd name="connsiteX3" fmla="*/ 0 w 5701822"/>
              <a:gd name="connsiteY3" fmla="*/ 1046559 h 1046559"/>
              <a:gd name="connsiteX4" fmla="*/ 0 w 5701822"/>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822" h="1046559">
                <a:moveTo>
                  <a:pt x="0" y="0"/>
                </a:moveTo>
                <a:lnTo>
                  <a:pt x="5701822" y="0"/>
                </a:lnTo>
                <a:lnTo>
                  <a:pt x="5701822"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114300" rIns="114300" bIns="114300" numCol="1" spcCol="1270" anchor="ctr" anchorCtr="0">
            <a:noAutofit/>
          </a:bodyPr>
          <a:lstStyle/>
          <a:p>
            <a:pPr marL="0" lvl="0" indent="0" algn="l" defTabSz="1333500">
              <a:lnSpc>
                <a:spcPct val="90000"/>
              </a:lnSpc>
              <a:spcBef>
                <a:spcPct val="0"/>
              </a:spcBef>
              <a:spcAft>
                <a:spcPct val="35000"/>
              </a:spcAft>
              <a:buNone/>
            </a:pPr>
            <a:r>
              <a:rPr lang="vi-VN" sz="3000" kern="1200"/>
              <a:t>Đảng Cộng sản. </a:t>
            </a:r>
            <a:endParaRPr lang="en-US" sz="3000" kern="1200"/>
          </a:p>
        </p:txBody>
      </p:sp>
      <p:sp>
        <p:nvSpPr>
          <p:cNvPr id="7" name="Hình chữ nhật 6">
            <a:extLst>
              <a:ext uri="{FF2B5EF4-FFF2-40B4-BE49-F238E27FC236}">
                <a16:creationId xmlns:a16="http://schemas.microsoft.com/office/drawing/2014/main" id="{02B49A46-D82E-4DA3-BC1F-4196A521C906}"/>
              </a:ext>
            </a:extLst>
          </p:cNvPr>
          <p:cNvSpPr/>
          <p:nvPr/>
        </p:nvSpPr>
        <p:spPr>
          <a:xfrm>
            <a:off x="1524001" y="2203108"/>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Hình tự do: Hình 8">
            <a:extLst>
              <a:ext uri="{FF2B5EF4-FFF2-40B4-BE49-F238E27FC236}">
                <a16:creationId xmlns:a16="http://schemas.microsoft.com/office/drawing/2014/main" id="{AA3FCC3A-E7D2-4391-B3C8-F7B60139BC96}"/>
              </a:ext>
            </a:extLst>
          </p:cNvPr>
          <p:cNvSpPr/>
          <p:nvPr/>
        </p:nvSpPr>
        <p:spPr>
          <a:xfrm>
            <a:off x="1721088" y="3692505"/>
            <a:ext cx="5701822" cy="1046559"/>
          </a:xfrm>
          <a:custGeom>
            <a:avLst/>
            <a:gdLst>
              <a:gd name="connsiteX0" fmla="*/ 0 w 5701822"/>
              <a:gd name="connsiteY0" fmla="*/ 0 h 1046559"/>
              <a:gd name="connsiteX1" fmla="*/ 5701822 w 5701822"/>
              <a:gd name="connsiteY1" fmla="*/ 0 h 1046559"/>
              <a:gd name="connsiteX2" fmla="*/ 5701822 w 5701822"/>
              <a:gd name="connsiteY2" fmla="*/ 1046559 h 1046559"/>
              <a:gd name="connsiteX3" fmla="*/ 0 w 5701822"/>
              <a:gd name="connsiteY3" fmla="*/ 1046559 h 1046559"/>
              <a:gd name="connsiteX4" fmla="*/ 0 w 5701822"/>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822" h="1046559">
                <a:moveTo>
                  <a:pt x="0" y="0"/>
                </a:moveTo>
                <a:lnTo>
                  <a:pt x="5701822" y="0"/>
                </a:lnTo>
                <a:lnTo>
                  <a:pt x="5701822"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114300" rIns="114300" bIns="114300" numCol="1" spcCol="1270" anchor="ctr" anchorCtr="0">
            <a:noAutofit/>
          </a:bodyPr>
          <a:lstStyle/>
          <a:p>
            <a:pPr marL="0" lvl="0" indent="0" algn="l" defTabSz="1333500">
              <a:lnSpc>
                <a:spcPct val="90000"/>
              </a:lnSpc>
              <a:spcBef>
                <a:spcPct val="0"/>
              </a:spcBef>
              <a:spcAft>
                <a:spcPct val="35000"/>
              </a:spcAft>
              <a:buNone/>
            </a:pPr>
            <a:r>
              <a:rPr lang="vi-VN" sz="3000" kern="1200"/>
              <a:t>Các tổ chức chính trị – xã hội. </a:t>
            </a:r>
            <a:endParaRPr lang="en-US" sz="3000" kern="1200"/>
          </a:p>
        </p:txBody>
      </p:sp>
      <p:sp>
        <p:nvSpPr>
          <p:cNvPr id="10" name="Hình chữ nhật 9">
            <a:extLst>
              <a:ext uri="{FF2B5EF4-FFF2-40B4-BE49-F238E27FC236}">
                <a16:creationId xmlns:a16="http://schemas.microsoft.com/office/drawing/2014/main" id="{B3E2DE44-4780-431C-97D4-8AF8A78265F3}"/>
              </a:ext>
            </a:extLst>
          </p:cNvPr>
          <p:cNvSpPr/>
          <p:nvPr/>
        </p:nvSpPr>
        <p:spPr>
          <a:xfrm>
            <a:off x="1524001" y="3498511"/>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Hình tự do: Hình 10">
            <a:extLst>
              <a:ext uri="{FF2B5EF4-FFF2-40B4-BE49-F238E27FC236}">
                <a16:creationId xmlns:a16="http://schemas.microsoft.com/office/drawing/2014/main" id="{4B04D26F-8CEE-4D1C-BE5A-EA80A1EF3AC6}"/>
              </a:ext>
            </a:extLst>
          </p:cNvPr>
          <p:cNvSpPr/>
          <p:nvPr/>
        </p:nvSpPr>
        <p:spPr>
          <a:xfrm>
            <a:off x="1748315" y="5010007"/>
            <a:ext cx="5647368" cy="1046559"/>
          </a:xfrm>
          <a:custGeom>
            <a:avLst/>
            <a:gdLst>
              <a:gd name="connsiteX0" fmla="*/ 0 w 5647368"/>
              <a:gd name="connsiteY0" fmla="*/ 0 h 1046559"/>
              <a:gd name="connsiteX1" fmla="*/ 5647368 w 5647368"/>
              <a:gd name="connsiteY1" fmla="*/ 0 h 1046559"/>
              <a:gd name="connsiteX2" fmla="*/ 5647368 w 5647368"/>
              <a:gd name="connsiteY2" fmla="*/ 1046559 h 1046559"/>
              <a:gd name="connsiteX3" fmla="*/ 0 w 5647368"/>
              <a:gd name="connsiteY3" fmla="*/ 1046559 h 1046559"/>
              <a:gd name="connsiteX4" fmla="*/ 0 w 5647368"/>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368" h="1046559">
                <a:moveTo>
                  <a:pt x="0" y="0"/>
                </a:moveTo>
                <a:lnTo>
                  <a:pt x="5647368" y="0"/>
                </a:lnTo>
                <a:lnTo>
                  <a:pt x="5647368"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114300" rIns="114300" bIns="114300" numCol="1" spcCol="1270" anchor="ctr" anchorCtr="0">
            <a:noAutofit/>
          </a:bodyPr>
          <a:lstStyle/>
          <a:p>
            <a:pPr marL="0" lvl="0" indent="0" algn="l" defTabSz="1333500">
              <a:lnSpc>
                <a:spcPct val="90000"/>
              </a:lnSpc>
              <a:spcBef>
                <a:spcPct val="0"/>
              </a:spcBef>
              <a:spcAft>
                <a:spcPct val="35000"/>
              </a:spcAft>
              <a:buNone/>
            </a:pPr>
            <a:r>
              <a:rPr lang="vi-VN" sz="3000" kern="1200" dirty="0"/>
              <a:t>Nhà nước xã hội chủ nghĩa. </a:t>
            </a:r>
            <a:endParaRPr lang="en-US" sz="3000" kern="1200" dirty="0"/>
          </a:p>
        </p:txBody>
      </p:sp>
      <p:sp>
        <p:nvSpPr>
          <p:cNvPr id="12" name="Hình chữ nhật 11">
            <a:extLst>
              <a:ext uri="{FF2B5EF4-FFF2-40B4-BE49-F238E27FC236}">
                <a16:creationId xmlns:a16="http://schemas.microsoft.com/office/drawing/2014/main" id="{072712EE-AF99-43DF-A9CE-FAA5FCAD718E}"/>
              </a:ext>
            </a:extLst>
          </p:cNvPr>
          <p:cNvSpPr/>
          <p:nvPr/>
        </p:nvSpPr>
        <p:spPr>
          <a:xfrm>
            <a:off x="1524001" y="4793915"/>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1676400" y="2416314"/>
            <a:ext cx="533400" cy="707886"/>
          </a:xfrm>
          <a:prstGeom prst="rect">
            <a:avLst/>
          </a:prstGeom>
          <a:noFill/>
        </p:spPr>
        <p:txBody>
          <a:bodyPr wrap="square" rtlCol="0">
            <a:spAutoFit/>
          </a:bodyPr>
          <a:lstStyle/>
          <a:p>
            <a:r>
              <a:rPr lang="en-US" sz="4000" dirty="0"/>
              <a:t>A</a:t>
            </a:r>
          </a:p>
        </p:txBody>
      </p:sp>
      <p:sp>
        <p:nvSpPr>
          <p:cNvPr id="14" name="TextBox 13"/>
          <p:cNvSpPr txBox="1"/>
          <p:nvPr/>
        </p:nvSpPr>
        <p:spPr>
          <a:xfrm>
            <a:off x="1676400" y="3711714"/>
            <a:ext cx="533400" cy="707886"/>
          </a:xfrm>
          <a:prstGeom prst="rect">
            <a:avLst/>
          </a:prstGeom>
          <a:noFill/>
        </p:spPr>
        <p:txBody>
          <a:bodyPr wrap="square" rtlCol="0">
            <a:spAutoFit/>
          </a:bodyPr>
          <a:lstStyle/>
          <a:p>
            <a:r>
              <a:rPr lang="en-US" sz="4000" dirty="0"/>
              <a:t>B</a:t>
            </a:r>
          </a:p>
        </p:txBody>
      </p:sp>
      <p:sp>
        <p:nvSpPr>
          <p:cNvPr id="15" name="TextBox 14"/>
          <p:cNvSpPr txBox="1"/>
          <p:nvPr/>
        </p:nvSpPr>
        <p:spPr>
          <a:xfrm>
            <a:off x="1676400" y="5007114"/>
            <a:ext cx="533400" cy="707886"/>
          </a:xfrm>
          <a:prstGeom prst="rect">
            <a:avLst/>
          </a:prstGeom>
          <a:noFill/>
        </p:spPr>
        <p:txBody>
          <a:bodyPr wrap="square" rtlCol="0">
            <a:spAutoFit/>
          </a:bodyPr>
          <a:lstStyle/>
          <a:p>
            <a:r>
              <a:rPr lang="en-US" sz="4000" dirty="0"/>
              <a:t>C</a:t>
            </a:r>
          </a:p>
        </p:txBody>
      </p:sp>
    </p:spTree>
    <p:extLst>
      <p:ext uri="{BB962C8B-B14F-4D97-AF65-F5344CB8AC3E}">
        <p14:creationId xmlns:p14="http://schemas.microsoft.com/office/powerpoint/2010/main" val="204862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15"/>
                                        </p:tgtEl>
                                        <p:attrNameLst>
                                          <p:attrName>style.color</p:attrName>
                                        </p:attrNameLst>
                                      </p:cBhvr>
                                      <p:to>
                                        <p:clrVal>
                                          <a:srgbClr val="375623"/>
                                        </p:clrVal>
                                      </p:to>
                                    </p:set>
                                    <p:set>
                                      <p:cBhvr>
                                        <p:cTn id="7" dur="500" fill="hold"/>
                                        <p:tgtEl>
                                          <p:spTgt spid="15"/>
                                        </p:tgtEl>
                                        <p:attrNameLst>
                                          <p:attrName>fillcolor</p:attrName>
                                        </p:attrNameLst>
                                      </p:cBhvr>
                                      <p:to>
                                        <p:clrVal>
                                          <a:srgbClr val="375623"/>
                                        </p:clrVal>
                                      </p:to>
                                    </p:set>
                                    <p:set>
                                      <p:cBhvr>
                                        <p:cTn id="8" dur="500" fill="hold"/>
                                        <p:tgtEl>
                                          <p:spTgt spid="15"/>
                                        </p:tgtEl>
                                        <p:attrNameLst>
                                          <p:attrName>fill.type</p:attrName>
                                        </p:attrNameLst>
                                      </p:cBhvr>
                                      <p:to>
                                        <p:strVal val="solid"/>
                                      </p:to>
                                    </p:set>
                                  </p:childTnLst>
                                </p:cTn>
                              </p:par>
                              <p:par>
                                <p:cTn id="9" presetID="27" presetClass="emph" presetSubtype="0" fill="remove" grpId="0" nodeType="withEffect">
                                  <p:stCondLst>
                                    <p:cond delay="0"/>
                                  </p:stCondLst>
                                  <p:childTnLst>
                                    <p:animClr clrSpc="rgb" dir="cw">
                                      <p:cBhvr override="childStyle">
                                        <p:cTn id="10" dur="250" autoRev="1" fill="remove"/>
                                        <p:tgtEl>
                                          <p:spTgt spid="11"/>
                                        </p:tgtEl>
                                        <p:attrNameLst>
                                          <p:attrName>style.color</p:attrName>
                                        </p:attrNameLst>
                                      </p:cBhvr>
                                      <p:to>
                                        <a:schemeClr val="bg1"/>
                                      </p:to>
                                    </p:animClr>
                                    <p:animClr clrSpc="rgb" dir="cw">
                                      <p:cBhvr>
                                        <p:cTn id="11" dur="250" autoRev="1" fill="remove"/>
                                        <p:tgtEl>
                                          <p:spTgt spid="11"/>
                                        </p:tgtEl>
                                        <p:attrNameLst>
                                          <p:attrName>fillcolor</p:attrName>
                                        </p:attrNameLst>
                                      </p:cBhvr>
                                      <p:to>
                                        <a:schemeClr val="bg1"/>
                                      </p:to>
                                    </p:animClr>
                                    <p:set>
                                      <p:cBhvr>
                                        <p:cTn id="12" dur="250" autoRev="1" fill="remove"/>
                                        <p:tgtEl>
                                          <p:spTgt spid="11"/>
                                        </p:tgtEl>
                                        <p:attrNameLst>
                                          <p:attrName>fill.type</p:attrName>
                                        </p:attrNameLst>
                                      </p:cBhvr>
                                      <p:to>
                                        <p:strVal val="solid"/>
                                      </p:to>
                                    </p:set>
                                    <p:set>
                                      <p:cBhvr>
                                        <p:cTn id="13" dur="250" autoRev="1" fill="remove"/>
                                        <p:tgtEl>
                                          <p:spTgt spid="11"/>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1500" fill="hold"/>
                                        <p:tgtEl>
                                          <p:spTgt spid="11"/>
                                        </p:tgtEl>
                                        <p:attrNameLst>
                                          <p:attrName>fillcolor</p:attrName>
                                        </p:attrNameLst>
                                      </p:cBhvr>
                                      <p:to>
                                        <a:srgbClr val="70AD47"/>
                                      </p:to>
                                    </p:animClr>
                                    <p:set>
                                      <p:cBhvr>
                                        <p:cTn id="16" dur="1500" fill="hold"/>
                                        <p:tgtEl>
                                          <p:spTgt spid="11"/>
                                        </p:tgtEl>
                                        <p:attrNameLst>
                                          <p:attrName>fill.type</p:attrName>
                                        </p:attrNameLst>
                                      </p:cBhvr>
                                      <p:to>
                                        <p:strVal val="solid"/>
                                      </p:to>
                                    </p:set>
                                    <p:set>
                                      <p:cBhvr>
                                        <p:cTn id="17" dur="1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Nhóm 11">
            <a:extLst>
              <a:ext uri="{FF2B5EF4-FFF2-40B4-BE49-F238E27FC236}">
                <a16:creationId xmlns:a16="http://schemas.microsoft.com/office/drawing/2014/main" id="{E1A17AF5-2F99-438D-BBEA-52041B7A37FE}"/>
              </a:ext>
            </a:extLst>
          </p:cNvPr>
          <p:cNvGrpSpPr/>
          <p:nvPr/>
        </p:nvGrpSpPr>
        <p:grpSpPr>
          <a:xfrm>
            <a:off x="76200" y="73152"/>
            <a:ext cx="8991600" cy="1533589"/>
            <a:chOff x="853440" y="4221480"/>
            <a:chExt cx="8869680" cy="548640"/>
          </a:xfrm>
        </p:grpSpPr>
        <p:sp>
          <p:nvSpPr>
            <p:cNvPr id="4" name="AutoShape 81">
              <a:extLst>
                <a:ext uri="{FF2B5EF4-FFF2-40B4-BE49-F238E27FC236}">
                  <a16:creationId xmlns:a16="http://schemas.microsoft.com/office/drawing/2014/main" id="{7017EBE3-4B44-49C7-B170-DD66242FA5FE}"/>
                </a:ext>
              </a:extLst>
            </p:cNvPr>
            <p:cNvSpPr>
              <a:spLocks noChangeArrowheads="1"/>
            </p:cNvSpPr>
            <p:nvPr/>
          </p:nvSpPr>
          <p:spPr bwMode="auto">
            <a:xfrm>
              <a:off x="853440" y="42214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vi-VN" sz="2400"/>
                <a:t>Theo tư tưởng Hồ Chí Minh, </a:t>
              </a:r>
              <a:endParaRPr lang="en-US" sz="2400"/>
            </a:p>
            <a:p>
              <a:pPr algn="ctr" eaLnBrk="0" hangingPunct="0"/>
              <a:r>
                <a:rPr lang="vi-VN" sz="2400"/>
                <a:t>lực lượng nền tảng của khối đại đoàn kết dân tộc </a:t>
              </a:r>
              <a:endParaRPr lang="en-US" sz="2400"/>
            </a:p>
            <a:p>
              <a:pPr algn="ctr" eaLnBrk="0" hangingPunct="0"/>
              <a:r>
                <a:rPr lang="vi-VN" sz="2400"/>
                <a:t>gồm những thành phần nào trong xã hội?</a:t>
              </a:r>
              <a:endParaRPr lang="en-US" altLang="en-US" sz="2400">
                <a:solidFill>
                  <a:srgbClr val="000000"/>
                </a:solidFill>
              </a:endParaRPr>
            </a:p>
          </p:txBody>
        </p:sp>
        <p:sp>
          <p:nvSpPr>
            <p:cNvPr id="5" name="Hình Bầu dục 5">
              <a:extLst>
                <a:ext uri="{FF2B5EF4-FFF2-40B4-BE49-F238E27FC236}">
                  <a16:creationId xmlns:a16="http://schemas.microsoft.com/office/drawing/2014/main" id="{313BE0A5-D433-4781-965D-2025F03971A1}"/>
                </a:ext>
              </a:extLst>
            </p:cNvPr>
            <p:cNvSpPr/>
            <p:nvPr/>
          </p:nvSpPr>
          <p:spPr>
            <a:xfrm>
              <a:off x="990599" y="4340352"/>
              <a:ext cx="840009" cy="306952"/>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a:solidFill>
                    <a:schemeClr val="tx2">
                      <a:lumMod val="60000"/>
                      <a:lumOff val="40000"/>
                    </a:schemeClr>
                  </a:solidFill>
                </a:rPr>
                <a:t>2</a:t>
              </a:r>
            </a:p>
          </p:txBody>
        </p:sp>
      </p:grpSp>
      <p:sp>
        <p:nvSpPr>
          <p:cNvPr id="6" name="Hình tự do: Hình 5">
            <a:extLst>
              <a:ext uri="{FF2B5EF4-FFF2-40B4-BE49-F238E27FC236}">
                <a16:creationId xmlns:a16="http://schemas.microsoft.com/office/drawing/2014/main" id="{EDC3E645-68FE-490B-A0BF-8C340508ACC4}"/>
              </a:ext>
            </a:extLst>
          </p:cNvPr>
          <p:cNvSpPr/>
          <p:nvPr/>
        </p:nvSpPr>
        <p:spPr>
          <a:xfrm>
            <a:off x="1721088" y="2375003"/>
            <a:ext cx="5701822" cy="1046559"/>
          </a:xfrm>
          <a:custGeom>
            <a:avLst/>
            <a:gdLst>
              <a:gd name="connsiteX0" fmla="*/ 0 w 5701822"/>
              <a:gd name="connsiteY0" fmla="*/ 0 h 1046559"/>
              <a:gd name="connsiteX1" fmla="*/ 5701822 w 5701822"/>
              <a:gd name="connsiteY1" fmla="*/ 0 h 1046559"/>
              <a:gd name="connsiteX2" fmla="*/ 5701822 w 5701822"/>
              <a:gd name="connsiteY2" fmla="*/ 1046559 h 1046559"/>
              <a:gd name="connsiteX3" fmla="*/ 0 w 5701822"/>
              <a:gd name="connsiteY3" fmla="*/ 1046559 h 1046559"/>
              <a:gd name="connsiteX4" fmla="*/ 0 w 5701822"/>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822" h="1046559">
                <a:moveTo>
                  <a:pt x="0" y="0"/>
                </a:moveTo>
                <a:lnTo>
                  <a:pt x="5701822" y="0"/>
                </a:lnTo>
                <a:lnTo>
                  <a:pt x="5701822"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0" i="0" kern="1200"/>
              <a:t>Mọi người Việt Nam yêu nước</a:t>
            </a:r>
            <a:r>
              <a:rPr lang="en-US" sz="2400" b="0" i="0" kern="1200"/>
              <a:t>.</a:t>
            </a:r>
            <a:endParaRPr lang="en-US" sz="2400" kern="1200"/>
          </a:p>
        </p:txBody>
      </p:sp>
      <p:sp>
        <p:nvSpPr>
          <p:cNvPr id="7" name="Hình chữ nhật 6">
            <a:extLst>
              <a:ext uri="{FF2B5EF4-FFF2-40B4-BE49-F238E27FC236}">
                <a16:creationId xmlns:a16="http://schemas.microsoft.com/office/drawing/2014/main" id="{68715D93-40DA-4A01-8F60-22A9F684E7E3}"/>
              </a:ext>
            </a:extLst>
          </p:cNvPr>
          <p:cNvSpPr/>
          <p:nvPr/>
        </p:nvSpPr>
        <p:spPr>
          <a:xfrm>
            <a:off x="1524001" y="2203108"/>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Hình tự do: Hình 8">
            <a:extLst>
              <a:ext uri="{FF2B5EF4-FFF2-40B4-BE49-F238E27FC236}">
                <a16:creationId xmlns:a16="http://schemas.microsoft.com/office/drawing/2014/main" id="{F800FCAE-A815-4694-9C44-278E12AC40BB}"/>
              </a:ext>
            </a:extLst>
          </p:cNvPr>
          <p:cNvSpPr/>
          <p:nvPr/>
        </p:nvSpPr>
        <p:spPr>
          <a:xfrm>
            <a:off x="1721088" y="3692505"/>
            <a:ext cx="5701822" cy="1046559"/>
          </a:xfrm>
          <a:custGeom>
            <a:avLst/>
            <a:gdLst>
              <a:gd name="connsiteX0" fmla="*/ 0 w 5701822"/>
              <a:gd name="connsiteY0" fmla="*/ 0 h 1046559"/>
              <a:gd name="connsiteX1" fmla="*/ 5701822 w 5701822"/>
              <a:gd name="connsiteY1" fmla="*/ 0 h 1046559"/>
              <a:gd name="connsiteX2" fmla="*/ 5701822 w 5701822"/>
              <a:gd name="connsiteY2" fmla="*/ 1046559 h 1046559"/>
              <a:gd name="connsiteX3" fmla="*/ 0 w 5701822"/>
              <a:gd name="connsiteY3" fmla="*/ 1046559 h 1046559"/>
              <a:gd name="connsiteX4" fmla="*/ 0 w 5701822"/>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822" h="1046559">
                <a:moveTo>
                  <a:pt x="0" y="0"/>
                </a:moveTo>
                <a:lnTo>
                  <a:pt x="5701822" y="0"/>
                </a:lnTo>
                <a:lnTo>
                  <a:pt x="5701822"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Arial" panose="020B0604020202020204" pitchFamily="34" charset="0"/>
                <a:cs typeface="Arial" panose="020B0604020202020204" pitchFamily="34" charset="0"/>
              </a:rPr>
              <a:t>Khối liên minh công- nông dân – lao động trí óc.</a:t>
            </a:r>
            <a:endParaRPr lang="en-US" sz="2400" kern="1200" dirty="0">
              <a:latin typeface="Arial" panose="020B0604020202020204" pitchFamily="34" charset="0"/>
              <a:cs typeface="Arial" panose="020B0604020202020204" pitchFamily="34" charset="0"/>
            </a:endParaRPr>
          </a:p>
        </p:txBody>
      </p:sp>
      <p:sp>
        <p:nvSpPr>
          <p:cNvPr id="10" name="Hình chữ nhật 9">
            <a:extLst>
              <a:ext uri="{FF2B5EF4-FFF2-40B4-BE49-F238E27FC236}">
                <a16:creationId xmlns:a16="http://schemas.microsoft.com/office/drawing/2014/main" id="{F1EF57F8-F8E5-49E8-9F00-789262BDD36C}"/>
              </a:ext>
            </a:extLst>
          </p:cNvPr>
          <p:cNvSpPr/>
          <p:nvPr/>
        </p:nvSpPr>
        <p:spPr>
          <a:xfrm>
            <a:off x="1524001" y="3498511"/>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Hình tự do: Hình 10">
            <a:extLst>
              <a:ext uri="{FF2B5EF4-FFF2-40B4-BE49-F238E27FC236}">
                <a16:creationId xmlns:a16="http://schemas.microsoft.com/office/drawing/2014/main" id="{BD812F6A-2499-4C7C-BAC5-365B59AF3C44}"/>
              </a:ext>
            </a:extLst>
          </p:cNvPr>
          <p:cNvSpPr/>
          <p:nvPr/>
        </p:nvSpPr>
        <p:spPr>
          <a:xfrm>
            <a:off x="1816350" y="5010007"/>
            <a:ext cx="5511298" cy="1046559"/>
          </a:xfrm>
          <a:custGeom>
            <a:avLst/>
            <a:gdLst>
              <a:gd name="connsiteX0" fmla="*/ 0 w 5511298"/>
              <a:gd name="connsiteY0" fmla="*/ 0 h 1046559"/>
              <a:gd name="connsiteX1" fmla="*/ 5511298 w 5511298"/>
              <a:gd name="connsiteY1" fmla="*/ 0 h 1046559"/>
              <a:gd name="connsiteX2" fmla="*/ 5511298 w 5511298"/>
              <a:gd name="connsiteY2" fmla="*/ 1046559 h 1046559"/>
              <a:gd name="connsiteX3" fmla="*/ 0 w 5511298"/>
              <a:gd name="connsiteY3" fmla="*/ 1046559 h 1046559"/>
              <a:gd name="connsiteX4" fmla="*/ 0 w 5511298"/>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1298" h="1046559">
                <a:moveTo>
                  <a:pt x="0" y="0"/>
                </a:moveTo>
                <a:lnTo>
                  <a:pt x="5511298" y="0"/>
                </a:lnTo>
                <a:lnTo>
                  <a:pt x="5511298"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err="1">
                <a:latin typeface="Arial" panose="020B0604020202020204" pitchFamily="34" charset="0"/>
                <a:cs typeface="Arial" panose="020B0604020202020204" pitchFamily="34" charset="0"/>
              </a:rPr>
              <a:t>Công</a:t>
            </a:r>
            <a:r>
              <a:rPr lang="en-US" sz="2400" b="0" i="0" kern="1200">
                <a:latin typeface="Arial" panose="020B0604020202020204" pitchFamily="34" charset="0"/>
                <a:cs typeface="Arial" panose="020B0604020202020204" pitchFamily="34" charset="0"/>
              </a:rPr>
              <a:t> </a:t>
            </a:r>
            <a:r>
              <a:rPr lang="en-US" sz="2400" b="0" i="0" kern="1200" err="1">
                <a:latin typeface="Arial" panose="020B0604020202020204" pitchFamily="34" charset="0"/>
                <a:cs typeface="Arial" panose="020B0604020202020204" pitchFamily="34" charset="0"/>
              </a:rPr>
              <a:t>nhân</a:t>
            </a:r>
            <a:r>
              <a:rPr lang="en-US" sz="2400" b="0" i="0" kern="1200">
                <a:latin typeface="Arial" panose="020B0604020202020204" pitchFamily="34" charset="0"/>
                <a:cs typeface="Arial" panose="020B0604020202020204" pitchFamily="34" charset="0"/>
              </a:rPr>
              <a:t>, </a:t>
            </a:r>
            <a:r>
              <a:rPr lang="en-US" sz="2400" b="0" i="0" kern="1200" err="1">
                <a:latin typeface="Arial" panose="020B0604020202020204" pitchFamily="34" charset="0"/>
                <a:cs typeface="Arial" panose="020B0604020202020204" pitchFamily="34" charset="0"/>
              </a:rPr>
              <a:t>nông</a:t>
            </a:r>
            <a:r>
              <a:rPr lang="en-US" sz="2400" b="0" i="0" kern="1200">
                <a:latin typeface="Arial" panose="020B0604020202020204" pitchFamily="34" charset="0"/>
                <a:cs typeface="Arial" panose="020B0604020202020204" pitchFamily="34" charset="0"/>
              </a:rPr>
              <a:t> </a:t>
            </a:r>
            <a:r>
              <a:rPr lang="en-US" sz="2400" b="0" i="0" kern="1200" err="1">
                <a:latin typeface="Arial" panose="020B0604020202020204" pitchFamily="34" charset="0"/>
                <a:cs typeface="Arial" panose="020B0604020202020204" pitchFamily="34" charset="0"/>
              </a:rPr>
              <a:t>dân</a:t>
            </a:r>
            <a:r>
              <a:rPr lang="en-US" sz="2400" b="0" i="0" kern="120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sp>
        <p:nvSpPr>
          <p:cNvPr id="12" name="Hình chữ nhật 11">
            <a:extLst>
              <a:ext uri="{FF2B5EF4-FFF2-40B4-BE49-F238E27FC236}">
                <a16:creationId xmlns:a16="http://schemas.microsoft.com/office/drawing/2014/main" id="{B93A9450-3FCF-48A3-9297-9A68462C4427}"/>
              </a:ext>
            </a:extLst>
          </p:cNvPr>
          <p:cNvSpPr/>
          <p:nvPr/>
        </p:nvSpPr>
        <p:spPr>
          <a:xfrm>
            <a:off x="1524001" y="4793915"/>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1676400" y="2416314"/>
            <a:ext cx="533400" cy="707886"/>
          </a:xfrm>
          <a:prstGeom prst="rect">
            <a:avLst/>
          </a:prstGeom>
          <a:noFill/>
        </p:spPr>
        <p:txBody>
          <a:bodyPr wrap="square" rtlCol="0">
            <a:spAutoFit/>
          </a:bodyPr>
          <a:lstStyle/>
          <a:p>
            <a:r>
              <a:rPr lang="en-US" sz="4000"/>
              <a:t>A</a:t>
            </a:r>
          </a:p>
        </p:txBody>
      </p:sp>
      <p:sp>
        <p:nvSpPr>
          <p:cNvPr id="14" name="TextBox 13"/>
          <p:cNvSpPr txBox="1"/>
          <p:nvPr/>
        </p:nvSpPr>
        <p:spPr>
          <a:xfrm>
            <a:off x="1676400" y="3711714"/>
            <a:ext cx="533400" cy="707886"/>
          </a:xfrm>
          <a:prstGeom prst="rect">
            <a:avLst/>
          </a:prstGeom>
          <a:noFill/>
        </p:spPr>
        <p:txBody>
          <a:bodyPr wrap="square" rtlCol="0">
            <a:spAutoFit/>
          </a:bodyPr>
          <a:lstStyle/>
          <a:p>
            <a:r>
              <a:rPr lang="en-US" sz="4000" dirty="0"/>
              <a:t>B</a:t>
            </a:r>
          </a:p>
        </p:txBody>
      </p:sp>
      <p:sp>
        <p:nvSpPr>
          <p:cNvPr id="15" name="TextBox 14"/>
          <p:cNvSpPr txBox="1"/>
          <p:nvPr/>
        </p:nvSpPr>
        <p:spPr>
          <a:xfrm>
            <a:off x="1676400" y="5007114"/>
            <a:ext cx="533400" cy="707886"/>
          </a:xfrm>
          <a:prstGeom prst="rect">
            <a:avLst/>
          </a:prstGeom>
          <a:noFill/>
        </p:spPr>
        <p:txBody>
          <a:bodyPr wrap="square" rtlCol="0">
            <a:spAutoFit/>
          </a:bodyPr>
          <a:lstStyle/>
          <a:p>
            <a:r>
              <a:rPr lang="en-US" sz="4000" dirty="0"/>
              <a:t>C</a:t>
            </a:r>
          </a:p>
        </p:txBody>
      </p:sp>
    </p:spTree>
    <p:extLst>
      <p:ext uri="{BB962C8B-B14F-4D97-AF65-F5344CB8AC3E}">
        <p14:creationId xmlns:p14="http://schemas.microsoft.com/office/powerpoint/2010/main" val="75239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4"/>
                                        </p:tgtEl>
                                        <p:attrNameLst>
                                          <p:attrName>style.color</p:attrName>
                                        </p:attrNameLst>
                                      </p:cBhvr>
                                      <p:to>
                                        <p:clrVal>
                                          <a:srgbClr val="70AD47"/>
                                        </p:clrVal>
                                      </p:to>
                                    </p:set>
                                    <p:set>
                                      <p:cBhvr>
                                        <p:cTn id="7" dur="500" fill="hold"/>
                                        <p:tgtEl>
                                          <p:spTgt spid="14"/>
                                        </p:tgtEl>
                                        <p:attrNameLst>
                                          <p:attrName>fillcolor</p:attrName>
                                        </p:attrNameLst>
                                      </p:cBhvr>
                                      <p:to>
                                        <p:clrVal>
                                          <a:srgbClr val="70AD47"/>
                                        </p:clrVal>
                                      </p:to>
                                    </p:set>
                                    <p:set>
                                      <p:cBhvr>
                                        <p:cTn id="8" dur="500" fill="hold"/>
                                        <p:tgtEl>
                                          <p:spTgt spid="14"/>
                                        </p:tgtEl>
                                        <p:attrNameLst>
                                          <p:attrName>fill.type</p:attrName>
                                        </p:attrNameLst>
                                      </p:cBhvr>
                                      <p:to>
                                        <p:strVal val="solid"/>
                                      </p:to>
                                    </p:set>
                                  </p:childTnLst>
                                </p:cTn>
                              </p:par>
                              <p:par>
                                <p:cTn id="9" presetID="27" presetClass="emph" presetSubtype="0" fill="remove" grpId="1" nodeType="withEffect">
                                  <p:stCondLst>
                                    <p:cond delay="0"/>
                                  </p:stCondLst>
                                  <p:iterate type="lt">
                                    <p:tmPct val="0"/>
                                  </p:iterate>
                                  <p:childTnLst>
                                    <p:animClr clrSpc="rgb" dir="cw">
                                      <p:cBhvr override="childStyle">
                                        <p:cTn id="10" dur="250" autoRev="1" fill="remove"/>
                                        <p:tgtEl>
                                          <p:spTgt spid="9"/>
                                        </p:tgtEl>
                                        <p:attrNameLst>
                                          <p:attrName>style.color</p:attrName>
                                        </p:attrNameLst>
                                      </p:cBhvr>
                                      <p:to>
                                        <a:schemeClr val="bg1"/>
                                      </p:to>
                                    </p:animClr>
                                    <p:animClr clrSpc="rgb" dir="cw">
                                      <p:cBhvr>
                                        <p:cTn id="11" dur="250" autoRev="1" fill="remove"/>
                                        <p:tgtEl>
                                          <p:spTgt spid="9"/>
                                        </p:tgtEl>
                                        <p:attrNameLst>
                                          <p:attrName>fillcolor</p:attrName>
                                        </p:attrNameLst>
                                      </p:cBhvr>
                                      <p:to>
                                        <a:schemeClr val="bg1"/>
                                      </p:to>
                                    </p:animClr>
                                    <p:set>
                                      <p:cBhvr>
                                        <p:cTn id="12" dur="250" autoRev="1" fill="remove"/>
                                        <p:tgtEl>
                                          <p:spTgt spid="9"/>
                                        </p:tgtEl>
                                        <p:attrNameLst>
                                          <p:attrName>fill.type</p:attrName>
                                        </p:attrNameLst>
                                      </p:cBhvr>
                                      <p:to>
                                        <p:strVal val="solid"/>
                                      </p:to>
                                    </p:set>
                                    <p:set>
                                      <p:cBhvr>
                                        <p:cTn id="13" dur="250" autoRev="1" fill="remove"/>
                                        <p:tgtEl>
                                          <p:spTgt spid="9"/>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1500" fill="hold"/>
                                        <p:tgtEl>
                                          <p:spTgt spid="9"/>
                                        </p:tgtEl>
                                        <p:attrNameLst>
                                          <p:attrName>fillcolor</p:attrName>
                                        </p:attrNameLst>
                                      </p:cBhvr>
                                      <p:to>
                                        <a:srgbClr val="70AD47"/>
                                      </p:to>
                                    </p:animClr>
                                    <p:set>
                                      <p:cBhvr>
                                        <p:cTn id="16" dur="1500" fill="hold"/>
                                        <p:tgtEl>
                                          <p:spTgt spid="9"/>
                                        </p:tgtEl>
                                        <p:attrNameLst>
                                          <p:attrName>fill.type</p:attrName>
                                        </p:attrNameLst>
                                      </p:cBhvr>
                                      <p:to>
                                        <p:strVal val="solid"/>
                                      </p:to>
                                    </p:set>
                                    <p:set>
                                      <p:cBhvr>
                                        <p:cTn id="17" dur="15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Nhóm 11">
            <a:extLst>
              <a:ext uri="{FF2B5EF4-FFF2-40B4-BE49-F238E27FC236}">
                <a16:creationId xmlns:a16="http://schemas.microsoft.com/office/drawing/2014/main" id="{E1A17AF5-2F99-438D-BBEA-52041B7A37FE}"/>
              </a:ext>
            </a:extLst>
          </p:cNvPr>
          <p:cNvGrpSpPr/>
          <p:nvPr/>
        </p:nvGrpSpPr>
        <p:grpSpPr>
          <a:xfrm>
            <a:off x="76200" y="73152"/>
            <a:ext cx="8991600" cy="1533589"/>
            <a:chOff x="853440" y="4221480"/>
            <a:chExt cx="8869680" cy="548640"/>
          </a:xfrm>
        </p:grpSpPr>
        <p:sp>
          <p:nvSpPr>
            <p:cNvPr id="4" name="AutoShape 81">
              <a:extLst>
                <a:ext uri="{FF2B5EF4-FFF2-40B4-BE49-F238E27FC236}">
                  <a16:creationId xmlns:a16="http://schemas.microsoft.com/office/drawing/2014/main" id="{7017EBE3-4B44-49C7-B170-DD66242FA5FE}"/>
                </a:ext>
              </a:extLst>
            </p:cNvPr>
            <p:cNvSpPr>
              <a:spLocks noChangeArrowheads="1"/>
            </p:cNvSpPr>
            <p:nvPr/>
          </p:nvSpPr>
          <p:spPr bwMode="auto">
            <a:xfrm>
              <a:off x="853440" y="4221480"/>
              <a:ext cx="8869680"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vi-VN" sz="2800"/>
                <a:t>Chọn đáp án trả lời đúng nhất theo </a:t>
              </a:r>
              <a:endParaRPr lang="en-US" sz="2800"/>
            </a:p>
            <a:p>
              <a:pPr algn="ctr" eaLnBrk="0" hangingPunct="0"/>
              <a:r>
                <a:rPr lang="vi-VN" sz="2800"/>
                <a:t>tư tưởng Hồ Chí Minh:</a:t>
              </a:r>
              <a:endParaRPr lang="en-US" altLang="en-US" sz="2800">
                <a:solidFill>
                  <a:srgbClr val="000000"/>
                </a:solidFill>
              </a:endParaRPr>
            </a:p>
          </p:txBody>
        </p:sp>
        <p:sp>
          <p:nvSpPr>
            <p:cNvPr id="5" name="Hình Bầu dục 5">
              <a:extLst>
                <a:ext uri="{FF2B5EF4-FFF2-40B4-BE49-F238E27FC236}">
                  <a16:creationId xmlns:a16="http://schemas.microsoft.com/office/drawing/2014/main" id="{313BE0A5-D433-4781-965D-2025F03971A1}"/>
                </a:ext>
              </a:extLst>
            </p:cNvPr>
            <p:cNvSpPr/>
            <p:nvPr/>
          </p:nvSpPr>
          <p:spPr>
            <a:xfrm>
              <a:off x="990599" y="4340352"/>
              <a:ext cx="840009" cy="306952"/>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a:solidFill>
                    <a:schemeClr val="tx2">
                      <a:lumMod val="60000"/>
                      <a:lumOff val="40000"/>
                    </a:schemeClr>
                  </a:solidFill>
                </a:rPr>
                <a:t>3</a:t>
              </a:r>
            </a:p>
          </p:txBody>
        </p:sp>
      </p:grpSp>
      <p:sp>
        <p:nvSpPr>
          <p:cNvPr id="6" name="Hình tự do: Hình 5">
            <a:extLst>
              <a:ext uri="{FF2B5EF4-FFF2-40B4-BE49-F238E27FC236}">
                <a16:creationId xmlns:a16="http://schemas.microsoft.com/office/drawing/2014/main" id="{40A29F4A-7FC7-4437-8DAA-822344239EB4}"/>
              </a:ext>
            </a:extLst>
          </p:cNvPr>
          <p:cNvSpPr/>
          <p:nvPr/>
        </p:nvSpPr>
        <p:spPr>
          <a:xfrm>
            <a:off x="1721088" y="2375003"/>
            <a:ext cx="5701822" cy="1046559"/>
          </a:xfrm>
          <a:custGeom>
            <a:avLst/>
            <a:gdLst>
              <a:gd name="connsiteX0" fmla="*/ 0 w 5701822"/>
              <a:gd name="connsiteY0" fmla="*/ 0 h 1046559"/>
              <a:gd name="connsiteX1" fmla="*/ 5701822 w 5701822"/>
              <a:gd name="connsiteY1" fmla="*/ 0 h 1046559"/>
              <a:gd name="connsiteX2" fmla="*/ 5701822 w 5701822"/>
              <a:gd name="connsiteY2" fmla="*/ 1046559 h 1046559"/>
              <a:gd name="connsiteX3" fmla="*/ 0 w 5701822"/>
              <a:gd name="connsiteY3" fmla="*/ 1046559 h 1046559"/>
              <a:gd name="connsiteX4" fmla="*/ 0 w 5701822"/>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822" h="1046559">
                <a:moveTo>
                  <a:pt x="0" y="0"/>
                </a:moveTo>
                <a:lnTo>
                  <a:pt x="5701822" y="0"/>
                </a:lnTo>
                <a:lnTo>
                  <a:pt x="5701822"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err="1">
                <a:latin typeface="Arial" panose="020B0604020202020204" pitchFamily="34" charset="0"/>
                <a:cs typeface="Arial" panose="020B0604020202020204" pitchFamily="34" charset="0"/>
              </a:rPr>
              <a:t>Đại</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đoàn</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kết</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dân</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tộc</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vừa</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là</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mục</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tiêu</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vừa</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là</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nhiệm</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vụ</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hàng</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đầu</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của</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Đảng</a:t>
            </a:r>
            <a:r>
              <a:rPr lang="en-US" sz="2200" b="0" i="0" kern="1200">
                <a:latin typeface="Arial" panose="020B0604020202020204" pitchFamily="34" charset="0"/>
                <a:cs typeface="Arial" panose="020B0604020202020204" pitchFamily="34" charset="0"/>
              </a:rPr>
              <a:t>.</a:t>
            </a:r>
            <a:endParaRPr lang="en-US" sz="2200" kern="1200">
              <a:latin typeface="Arial" panose="020B0604020202020204" pitchFamily="34" charset="0"/>
              <a:cs typeface="Arial" panose="020B0604020202020204" pitchFamily="34" charset="0"/>
            </a:endParaRPr>
          </a:p>
        </p:txBody>
      </p:sp>
      <p:sp>
        <p:nvSpPr>
          <p:cNvPr id="7" name="Hình chữ nhật 6">
            <a:extLst>
              <a:ext uri="{FF2B5EF4-FFF2-40B4-BE49-F238E27FC236}">
                <a16:creationId xmlns:a16="http://schemas.microsoft.com/office/drawing/2014/main" id="{71746A12-597E-43A1-A862-AE49C1261A8F}"/>
              </a:ext>
            </a:extLst>
          </p:cNvPr>
          <p:cNvSpPr/>
          <p:nvPr/>
        </p:nvSpPr>
        <p:spPr>
          <a:xfrm>
            <a:off x="1524001" y="2203108"/>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Hình tự do: Hình 8">
            <a:extLst>
              <a:ext uri="{FF2B5EF4-FFF2-40B4-BE49-F238E27FC236}">
                <a16:creationId xmlns:a16="http://schemas.microsoft.com/office/drawing/2014/main" id="{82BB3032-6475-4E86-8087-2AB56416F27B}"/>
              </a:ext>
            </a:extLst>
          </p:cNvPr>
          <p:cNvSpPr/>
          <p:nvPr/>
        </p:nvSpPr>
        <p:spPr>
          <a:xfrm>
            <a:off x="1721088" y="3692505"/>
            <a:ext cx="5701822" cy="1046559"/>
          </a:xfrm>
          <a:custGeom>
            <a:avLst/>
            <a:gdLst>
              <a:gd name="connsiteX0" fmla="*/ 0 w 5701822"/>
              <a:gd name="connsiteY0" fmla="*/ 0 h 1046559"/>
              <a:gd name="connsiteX1" fmla="*/ 5701822 w 5701822"/>
              <a:gd name="connsiteY1" fmla="*/ 0 h 1046559"/>
              <a:gd name="connsiteX2" fmla="*/ 5701822 w 5701822"/>
              <a:gd name="connsiteY2" fmla="*/ 1046559 h 1046559"/>
              <a:gd name="connsiteX3" fmla="*/ 0 w 5701822"/>
              <a:gd name="connsiteY3" fmla="*/ 1046559 h 1046559"/>
              <a:gd name="connsiteX4" fmla="*/ 0 w 5701822"/>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1822" h="1046559">
                <a:moveTo>
                  <a:pt x="0" y="0"/>
                </a:moveTo>
                <a:lnTo>
                  <a:pt x="5701822" y="0"/>
                </a:lnTo>
                <a:lnTo>
                  <a:pt x="5701822"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err="1">
                <a:latin typeface="Arial" panose="020B0604020202020204" pitchFamily="34" charset="0"/>
                <a:cs typeface="Arial" panose="020B0604020202020204" pitchFamily="34" charset="0"/>
              </a:rPr>
              <a:t>Đại</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đoàn</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kết</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dân</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tộc</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vừa</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là</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mục</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tiêu</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vừa</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là</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nhiệm</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vụ</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hàng</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đầu</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của</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dân</a:t>
            </a:r>
            <a:r>
              <a:rPr lang="en-US" sz="2200" b="0" i="0" kern="1200">
                <a:latin typeface="Arial" panose="020B0604020202020204" pitchFamily="34" charset="0"/>
                <a:cs typeface="Arial" panose="020B0604020202020204" pitchFamily="34" charset="0"/>
              </a:rPr>
              <a:t> </a:t>
            </a:r>
            <a:r>
              <a:rPr lang="en-US" sz="2200" b="0" i="0" kern="1200" err="1">
                <a:latin typeface="Arial" panose="020B0604020202020204" pitchFamily="34" charset="0"/>
                <a:cs typeface="Arial" panose="020B0604020202020204" pitchFamily="34" charset="0"/>
              </a:rPr>
              <a:t>tộc</a:t>
            </a:r>
            <a:r>
              <a:rPr lang="en-US" sz="2200" b="0" i="0" kern="1200">
                <a:latin typeface="Arial" panose="020B0604020202020204" pitchFamily="34" charset="0"/>
                <a:cs typeface="Arial" panose="020B0604020202020204" pitchFamily="34" charset="0"/>
              </a:rPr>
              <a:t>.</a:t>
            </a:r>
            <a:endParaRPr lang="en-US" sz="2200" kern="1200">
              <a:latin typeface="Arial" panose="020B0604020202020204" pitchFamily="34" charset="0"/>
              <a:cs typeface="Arial" panose="020B0604020202020204" pitchFamily="34" charset="0"/>
            </a:endParaRPr>
          </a:p>
        </p:txBody>
      </p:sp>
      <p:sp>
        <p:nvSpPr>
          <p:cNvPr id="10" name="Hình chữ nhật 9">
            <a:extLst>
              <a:ext uri="{FF2B5EF4-FFF2-40B4-BE49-F238E27FC236}">
                <a16:creationId xmlns:a16="http://schemas.microsoft.com/office/drawing/2014/main" id="{26CEA087-F0DE-4BD6-B703-6CBBD1641690}"/>
              </a:ext>
            </a:extLst>
          </p:cNvPr>
          <p:cNvSpPr/>
          <p:nvPr/>
        </p:nvSpPr>
        <p:spPr>
          <a:xfrm>
            <a:off x="1524001" y="3498511"/>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Hình tự do: Hình 10">
            <a:extLst>
              <a:ext uri="{FF2B5EF4-FFF2-40B4-BE49-F238E27FC236}">
                <a16:creationId xmlns:a16="http://schemas.microsoft.com/office/drawing/2014/main" id="{ECED2021-B956-409F-A091-C69151F73F8E}"/>
              </a:ext>
            </a:extLst>
          </p:cNvPr>
          <p:cNvSpPr/>
          <p:nvPr/>
        </p:nvSpPr>
        <p:spPr>
          <a:xfrm>
            <a:off x="1816350" y="5010007"/>
            <a:ext cx="5511298" cy="1046559"/>
          </a:xfrm>
          <a:custGeom>
            <a:avLst/>
            <a:gdLst>
              <a:gd name="connsiteX0" fmla="*/ 0 w 5511298"/>
              <a:gd name="connsiteY0" fmla="*/ 0 h 1046559"/>
              <a:gd name="connsiteX1" fmla="*/ 5511298 w 5511298"/>
              <a:gd name="connsiteY1" fmla="*/ 0 h 1046559"/>
              <a:gd name="connsiteX2" fmla="*/ 5511298 w 5511298"/>
              <a:gd name="connsiteY2" fmla="*/ 1046559 h 1046559"/>
              <a:gd name="connsiteX3" fmla="*/ 0 w 5511298"/>
              <a:gd name="connsiteY3" fmla="*/ 1046559 h 1046559"/>
              <a:gd name="connsiteX4" fmla="*/ 0 w 5511298"/>
              <a:gd name="connsiteY4" fmla="*/ 0 h 104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1298" h="1046559">
                <a:moveTo>
                  <a:pt x="0" y="0"/>
                </a:moveTo>
                <a:lnTo>
                  <a:pt x="5511298" y="0"/>
                </a:lnTo>
                <a:lnTo>
                  <a:pt x="5511298" y="1046559"/>
                </a:lnTo>
                <a:lnTo>
                  <a:pt x="0" y="1046559"/>
                </a:lnTo>
                <a:lnTo>
                  <a:pt x="0" y="0"/>
                </a:lnTo>
                <a:close/>
              </a:path>
            </a:pathLst>
          </a:cu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088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Arial" panose="020B0604020202020204" pitchFamily="34" charset="0"/>
                <a:cs typeface="Arial" panose="020B0604020202020204" pitchFamily="34" charset="0"/>
              </a:rPr>
              <a:t>Đại đoàn kết dân tộc vừa là mục tiêu, vừa là nhiệm vụ hàng đầu của Đảng và dân tộc. </a:t>
            </a:r>
            <a:endParaRPr lang="en-US" sz="2200" kern="1200" dirty="0">
              <a:latin typeface="Arial" panose="020B0604020202020204" pitchFamily="34" charset="0"/>
              <a:cs typeface="Arial" panose="020B0604020202020204" pitchFamily="34" charset="0"/>
            </a:endParaRPr>
          </a:p>
        </p:txBody>
      </p:sp>
      <p:sp>
        <p:nvSpPr>
          <p:cNvPr id="12" name="Hình chữ nhật 11">
            <a:extLst>
              <a:ext uri="{FF2B5EF4-FFF2-40B4-BE49-F238E27FC236}">
                <a16:creationId xmlns:a16="http://schemas.microsoft.com/office/drawing/2014/main" id="{87FA1848-1205-41D3-BB57-7FB25423BC21}"/>
              </a:ext>
            </a:extLst>
          </p:cNvPr>
          <p:cNvSpPr/>
          <p:nvPr/>
        </p:nvSpPr>
        <p:spPr>
          <a:xfrm>
            <a:off x="1524001" y="4793915"/>
            <a:ext cx="732591" cy="1098887"/>
          </a:xfrm>
          <a:prstGeom prst="rect">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TextBox 12"/>
          <p:cNvSpPr txBox="1"/>
          <p:nvPr/>
        </p:nvSpPr>
        <p:spPr>
          <a:xfrm>
            <a:off x="1676400" y="2416314"/>
            <a:ext cx="533400" cy="707886"/>
          </a:xfrm>
          <a:prstGeom prst="rect">
            <a:avLst/>
          </a:prstGeom>
          <a:noFill/>
        </p:spPr>
        <p:txBody>
          <a:bodyPr wrap="square" rtlCol="0">
            <a:spAutoFit/>
          </a:bodyPr>
          <a:lstStyle/>
          <a:p>
            <a:r>
              <a:rPr lang="en-US" sz="4000"/>
              <a:t>A</a:t>
            </a:r>
          </a:p>
        </p:txBody>
      </p:sp>
      <p:sp>
        <p:nvSpPr>
          <p:cNvPr id="14" name="TextBox 13"/>
          <p:cNvSpPr txBox="1"/>
          <p:nvPr/>
        </p:nvSpPr>
        <p:spPr>
          <a:xfrm>
            <a:off x="1676400" y="3711714"/>
            <a:ext cx="533400" cy="707886"/>
          </a:xfrm>
          <a:prstGeom prst="rect">
            <a:avLst/>
          </a:prstGeom>
          <a:noFill/>
        </p:spPr>
        <p:txBody>
          <a:bodyPr wrap="square" rtlCol="0">
            <a:spAutoFit/>
          </a:bodyPr>
          <a:lstStyle/>
          <a:p>
            <a:r>
              <a:rPr lang="en-US" sz="4000"/>
              <a:t>B</a:t>
            </a:r>
          </a:p>
        </p:txBody>
      </p:sp>
      <p:sp>
        <p:nvSpPr>
          <p:cNvPr id="15" name="TextBox 14"/>
          <p:cNvSpPr txBox="1"/>
          <p:nvPr/>
        </p:nvSpPr>
        <p:spPr>
          <a:xfrm>
            <a:off x="1676400" y="5007114"/>
            <a:ext cx="533400" cy="707886"/>
          </a:xfrm>
          <a:prstGeom prst="rect">
            <a:avLst/>
          </a:prstGeom>
          <a:noFill/>
        </p:spPr>
        <p:txBody>
          <a:bodyPr wrap="square" rtlCol="0">
            <a:spAutoFit/>
          </a:bodyPr>
          <a:lstStyle/>
          <a:p>
            <a:r>
              <a:rPr lang="en-US" sz="4000" dirty="0"/>
              <a:t>C</a:t>
            </a:r>
          </a:p>
        </p:txBody>
      </p:sp>
    </p:spTree>
    <p:extLst>
      <p:ext uri="{BB962C8B-B14F-4D97-AF65-F5344CB8AC3E}">
        <p14:creationId xmlns:p14="http://schemas.microsoft.com/office/powerpoint/2010/main" val="3250021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15">
                                            <p:txEl>
                                              <p:pRg st="0" end="0"/>
                                            </p:txEl>
                                          </p:spTgt>
                                        </p:tgtEl>
                                        <p:attrNameLst>
                                          <p:attrName>style.color</p:attrName>
                                        </p:attrNameLst>
                                      </p:cBhvr>
                                      <p:to>
                                        <p:clrVal>
                                          <a:srgbClr val="70AD47"/>
                                        </p:clrVal>
                                      </p:to>
                                    </p:set>
                                    <p:set>
                                      <p:cBhvr>
                                        <p:cTn id="7" dur="500" fill="hold"/>
                                        <p:tgtEl>
                                          <p:spTgt spid="15">
                                            <p:txEl>
                                              <p:pRg st="0" end="0"/>
                                            </p:txEl>
                                          </p:spTgt>
                                        </p:tgtEl>
                                        <p:attrNameLst>
                                          <p:attrName>fillcolor</p:attrName>
                                        </p:attrNameLst>
                                      </p:cBhvr>
                                      <p:to>
                                        <p:clrVal>
                                          <a:srgbClr val="70AD47"/>
                                        </p:clrVal>
                                      </p:to>
                                    </p:set>
                                    <p:set>
                                      <p:cBhvr>
                                        <p:cTn id="8" dur="500" fill="hold"/>
                                        <p:tgtEl>
                                          <p:spTgt spid="15">
                                            <p:txEl>
                                              <p:pRg st="0" end="0"/>
                                            </p:txEl>
                                          </p:spTgt>
                                        </p:tgtEl>
                                        <p:attrNameLst>
                                          <p:attrName>fill.type</p:attrName>
                                        </p:attrNameLst>
                                      </p:cBhvr>
                                      <p:to>
                                        <p:strVal val="solid"/>
                                      </p:to>
                                    </p:set>
                                  </p:childTnLst>
                                </p:cTn>
                              </p:par>
                              <p:par>
                                <p:cTn id="9" presetID="27" presetClass="emph" presetSubtype="0" fill="remove" grpId="1" nodeType="withEffect">
                                  <p:stCondLst>
                                    <p:cond delay="0"/>
                                  </p:stCondLst>
                                  <p:childTnLst>
                                    <p:animClr clrSpc="rgb" dir="cw">
                                      <p:cBhvr override="childStyle">
                                        <p:cTn id="10" dur="250" autoRev="1" fill="remove"/>
                                        <p:tgtEl>
                                          <p:spTgt spid="11"/>
                                        </p:tgtEl>
                                        <p:attrNameLst>
                                          <p:attrName>style.color</p:attrName>
                                        </p:attrNameLst>
                                      </p:cBhvr>
                                      <p:to>
                                        <a:schemeClr val="bg1"/>
                                      </p:to>
                                    </p:animClr>
                                    <p:animClr clrSpc="rgb" dir="cw">
                                      <p:cBhvr>
                                        <p:cTn id="11" dur="250" autoRev="1" fill="remove"/>
                                        <p:tgtEl>
                                          <p:spTgt spid="11"/>
                                        </p:tgtEl>
                                        <p:attrNameLst>
                                          <p:attrName>fillcolor</p:attrName>
                                        </p:attrNameLst>
                                      </p:cBhvr>
                                      <p:to>
                                        <a:schemeClr val="bg1"/>
                                      </p:to>
                                    </p:animClr>
                                    <p:set>
                                      <p:cBhvr>
                                        <p:cTn id="12" dur="250" autoRev="1" fill="remove"/>
                                        <p:tgtEl>
                                          <p:spTgt spid="11"/>
                                        </p:tgtEl>
                                        <p:attrNameLst>
                                          <p:attrName>fill.type</p:attrName>
                                        </p:attrNameLst>
                                      </p:cBhvr>
                                      <p:to>
                                        <p:strVal val="solid"/>
                                      </p:to>
                                    </p:set>
                                    <p:set>
                                      <p:cBhvr>
                                        <p:cTn id="13" dur="250" autoRev="1" fill="remove"/>
                                        <p:tgtEl>
                                          <p:spTgt spid="11"/>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1500" fill="hold"/>
                                        <p:tgtEl>
                                          <p:spTgt spid="11"/>
                                        </p:tgtEl>
                                        <p:attrNameLst>
                                          <p:attrName>fillcolor</p:attrName>
                                        </p:attrNameLst>
                                      </p:cBhvr>
                                      <p:to>
                                        <a:srgbClr val="70AD47"/>
                                      </p:to>
                                    </p:animClr>
                                    <p:set>
                                      <p:cBhvr>
                                        <p:cTn id="16" dur="1500" fill="hold"/>
                                        <p:tgtEl>
                                          <p:spTgt spid="11"/>
                                        </p:tgtEl>
                                        <p:attrNameLst>
                                          <p:attrName>fill.type</p:attrName>
                                        </p:attrNameLst>
                                      </p:cBhvr>
                                      <p:to>
                                        <p:strVal val="solid"/>
                                      </p:to>
                                    </p:set>
                                    <p:set>
                                      <p:cBhvr>
                                        <p:cTn id="17" dur="1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Nhóm 1">
            <a:extLst>
              <a:ext uri="{FF2B5EF4-FFF2-40B4-BE49-F238E27FC236}">
                <a16:creationId xmlns:a16="http://schemas.microsoft.com/office/drawing/2014/main" id="{29EA0EA9-129A-4830-B5AA-B8A357CE4ACE}"/>
              </a:ext>
            </a:extLst>
          </p:cNvPr>
          <p:cNvGrpSpPr/>
          <p:nvPr/>
        </p:nvGrpSpPr>
        <p:grpSpPr>
          <a:xfrm>
            <a:off x="84141" y="91241"/>
            <a:ext cx="3705875" cy="1050707"/>
            <a:chOff x="84141" y="91241"/>
            <a:chExt cx="3705875" cy="1050707"/>
          </a:xfrm>
        </p:grpSpPr>
        <p:sp>
          <p:nvSpPr>
            <p:cNvPr id="6" name="Lưu đồ: Đường kết nối Ngoài trang 5">
              <a:extLst>
                <a:ext uri="{FF2B5EF4-FFF2-40B4-BE49-F238E27FC236}">
                  <a16:creationId xmlns:a16="http://schemas.microsoft.com/office/drawing/2014/main" id="{BFDE58FF-6C70-4EB5-97B8-99132FCEE149}"/>
                </a:ext>
              </a:extLst>
            </p:cNvPr>
            <p:cNvSpPr/>
            <p:nvPr/>
          </p:nvSpPr>
          <p:spPr>
            <a:xfrm rot="16200000">
              <a:off x="1411725" y="-1236343"/>
              <a:ext cx="1050707" cy="3705875"/>
            </a:xfrm>
            <a:prstGeom prst="flowChartOffpageConnector">
              <a:avLst/>
            </a:prstGeom>
            <a:solidFill>
              <a:srgbClr val="ED7E1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Arial"/>
                <a:cs typeface="Arial"/>
              </a:endParaRPr>
            </a:p>
          </p:txBody>
        </p:sp>
        <p:sp>
          <p:nvSpPr>
            <p:cNvPr id="7" name="Hộp Văn bản 6">
              <a:extLst>
                <a:ext uri="{FF2B5EF4-FFF2-40B4-BE49-F238E27FC236}">
                  <a16:creationId xmlns:a16="http://schemas.microsoft.com/office/drawing/2014/main" id="{78450CF5-9FF7-49F9-BD79-6812EFD1F01E}"/>
                </a:ext>
              </a:extLst>
            </p:cNvPr>
            <p:cNvSpPr txBox="1"/>
            <p:nvPr/>
          </p:nvSpPr>
          <p:spPr>
            <a:xfrm>
              <a:off x="190923" y="354984"/>
              <a:ext cx="30129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dirty="0">
                  <a:latin typeface="Arial"/>
                  <a:cs typeface="Arial"/>
                </a:rPr>
                <a:t>Đoàn kết là gì?</a:t>
              </a:r>
            </a:p>
          </p:txBody>
        </p:sp>
      </p:grpSp>
      <p:sp>
        <p:nvSpPr>
          <p:cNvPr id="10" name="Hộp Văn bản 9">
            <a:extLst>
              <a:ext uri="{FF2B5EF4-FFF2-40B4-BE49-F238E27FC236}">
                <a16:creationId xmlns:a16="http://schemas.microsoft.com/office/drawing/2014/main" id="{0E50E1FB-EEE1-4471-8A59-CA67889DDA27}"/>
              </a:ext>
            </a:extLst>
          </p:cNvPr>
          <p:cNvSpPr txBox="1"/>
          <p:nvPr/>
        </p:nvSpPr>
        <p:spPr>
          <a:xfrm>
            <a:off x="475125" y="1209485"/>
            <a:ext cx="8096130"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vi-VN" sz="3800" dirty="0">
                <a:latin typeface="+mj-lt"/>
                <a:cs typeface="Arial"/>
              </a:rPr>
              <a:t>Đoàn kết là sự tập hợp, kết thành một khối thống nhất cùng hoạt động vì một mục đích chung nào đó.</a:t>
            </a:r>
          </a:p>
        </p:txBody>
      </p:sp>
      <p:grpSp>
        <p:nvGrpSpPr>
          <p:cNvPr id="3" name="Nhóm 2">
            <a:extLst>
              <a:ext uri="{FF2B5EF4-FFF2-40B4-BE49-F238E27FC236}">
                <a16:creationId xmlns:a16="http://schemas.microsoft.com/office/drawing/2014/main" id="{1BBEC558-C3EA-42AE-AC21-31557BC19FB4}"/>
              </a:ext>
            </a:extLst>
          </p:cNvPr>
          <p:cNvGrpSpPr/>
          <p:nvPr/>
        </p:nvGrpSpPr>
        <p:grpSpPr>
          <a:xfrm>
            <a:off x="84140" y="3271764"/>
            <a:ext cx="3705875" cy="1050707"/>
            <a:chOff x="84140" y="3271764"/>
            <a:chExt cx="3705875" cy="1050707"/>
          </a:xfrm>
        </p:grpSpPr>
        <p:sp>
          <p:nvSpPr>
            <p:cNvPr id="11" name="Lưu đồ: Đường kết nối Ngoài trang 10">
              <a:extLst>
                <a:ext uri="{FF2B5EF4-FFF2-40B4-BE49-F238E27FC236}">
                  <a16:creationId xmlns:a16="http://schemas.microsoft.com/office/drawing/2014/main" id="{FE388AE1-8D96-4A5D-A5A8-8264FE3E0233}"/>
                </a:ext>
              </a:extLst>
            </p:cNvPr>
            <p:cNvSpPr/>
            <p:nvPr/>
          </p:nvSpPr>
          <p:spPr>
            <a:xfrm rot="16200000">
              <a:off x="1411724" y="1944180"/>
              <a:ext cx="1050707" cy="3705875"/>
            </a:xfrm>
            <a:prstGeom prst="flowChartOffpageConnector">
              <a:avLst/>
            </a:prstGeom>
            <a:solidFill>
              <a:srgbClr val="ED7E1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Arial"/>
                <a:cs typeface="Arial"/>
              </a:endParaRPr>
            </a:p>
          </p:txBody>
        </p:sp>
        <p:sp>
          <p:nvSpPr>
            <p:cNvPr id="12" name="Hộp Văn bản 11">
              <a:extLst>
                <a:ext uri="{FF2B5EF4-FFF2-40B4-BE49-F238E27FC236}">
                  <a16:creationId xmlns:a16="http://schemas.microsoft.com/office/drawing/2014/main" id="{F9C905B4-0E75-4817-BFC7-995C782BA86A}"/>
                </a:ext>
              </a:extLst>
            </p:cNvPr>
            <p:cNvSpPr txBox="1"/>
            <p:nvPr/>
          </p:nvSpPr>
          <p:spPr>
            <a:xfrm>
              <a:off x="84140" y="3518338"/>
              <a:ext cx="34755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800" dirty="0">
                  <a:latin typeface="Arial"/>
                  <a:cs typeface="Arial"/>
                </a:rPr>
                <a:t>Đại đoàn kết là</a:t>
              </a:r>
              <a:r>
                <a:rPr lang="en-US" sz="2800" dirty="0">
                  <a:latin typeface="Arial"/>
                  <a:cs typeface="Arial"/>
                </a:rPr>
                <a:t> </a:t>
              </a:r>
              <a:r>
                <a:rPr lang="vi-VN" sz="2800" dirty="0">
                  <a:latin typeface="Arial"/>
                  <a:cs typeface="Arial"/>
                </a:rPr>
                <a:t>gì?</a:t>
              </a:r>
              <a:endParaRPr lang="vi-VN" dirty="0"/>
            </a:p>
          </p:txBody>
        </p:sp>
      </p:grpSp>
      <p:sp>
        <p:nvSpPr>
          <p:cNvPr id="13" name="Hộp Văn bản 12">
            <a:extLst>
              <a:ext uri="{FF2B5EF4-FFF2-40B4-BE49-F238E27FC236}">
                <a16:creationId xmlns:a16="http://schemas.microsoft.com/office/drawing/2014/main" id="{2D4684B7-04D7-4A24-A631-CD65BD0CB84F}"/>
              </a:ext>
            </a:extLst>
          </p:cNvPr>
          <p:cNvSpPr txBox="1"/>
          <p:nvPr/>
        </p:nvSpPr>
        <p:spPr>
          <a:xfrm>
            <a:off x="475124" y="4322471"/>
            <a:ext cx="8584735"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vi-VN" sz="3800" dirty="0">
                <a:latin typeface="Arial"/>
                <a:cs typeface="Arial"/>
              </a:rPr>
              <a:t>Đại đoàn kết là đoàn kết rộng rãi tức muốn nhấn mạnh tới thành phần, quy mô, lực lượng của khối đoàn kết.</a:t>
            </a:r>
          </a:p>
        </p:txBody>
      </p:sp>
    </p:spTree>
    <p:extLst>
      <p:ext uri="{BB962C8B-B14F-4D97-AF65-F5344CB8AC3E}">
        <p14:creationId xmlns:p14="http://schemas.microsoft.com/office/powerpoint/2010/main" val="353974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218"/>
        <p:cNvGrpSpPr/>
        <p:nvPr/>
      </p:nvGrpSpPr>
      <p:grpSpPr>
        <a:xfrm>
          <a:off x="0" y="0"/>
          <a:ext cx="0" cy="0"/>
          <a:chOff x="0" y="0"/>
          <a:chExt cx="0" cy="0"/>
        </a:xfrm>
      </p:grpSpPr>
      <p:grpSp>
        <p:nvGrpSpPr>
          <p:cNvPr id="17" name="Nhóm 16">
            <a:extLst>
              <a:ext uri="{FF2B5EF4-FFF2-40B4-BE49-F238E27FC236}">
                <a16:creationId xmlns:a16="http://schemas.microsoft.com/office/drawing/2014/main" id="{EFE9CB59-03F2-4C39-838A-F4E84B90BEC3}"/>
              </a:ext>
            </a:extLst>
          </p:cNvPr>
          <p:cNvGrpSpPr/>
          <p:nvPr/>
        </p:nvGrpSpPr>
        <p:grpSpPr>
          <a:xfrm>
            <a:off x="137160" y="3154680"/>
            <a:ext cx="8869680" cy="548640"/>
            <a:chOff x="762000" y="1524000"/>
            <a:chExt cx="7888488" cy="548640"/>
          </a:xfrm>
        </p:grpSpPr>
        <p:sp>
          <p:nvSpPr>
            <p:cNvPr id="18" name="AutoShape 49">
              <a:extLst>
                <a:ext uri="{FF2B5EF4-FFF2-40B4-BE49-F238E27FC236}">
                  <a16:creationId xmlns:a16="http://schemas.microsoft.com/office/drawing/2014/main" id="{AF161486-0E77-4A1B-9D08-4E85CF93C0AC}"/>
                </a:ext>
              </a:extLst>
            </p:cNvPr>
            <p:cNvSpPr>
              <a:spLocks noChangeArrowheads="1"/>
            </p:cNvSpPr>
            <p:nvPr/>
          </p:nvSpPr>
          <p:spPr bwMode="auto">
            <a:xfrm>
              <a:off x="762000" y="1524000"/>
              <a:ext cx="7888488"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Vai trò của đại đoàn kết dân tộc</a:t>
              </a:r>
              <a:endParaRPr lang="en-US" altLang="en-US" sz="2800"/>
            </a:p>
          </p:txBody>
        </p:sp>
        <p:sp>
          <p:nvSpPr>
            <p:cNvPr id="19" name="Hình Bầu dục 18">
              <a:extLst>
                <a:ext uri="{FF2B5EF4-FFF2-40B4-BE49-F238E27FC236}">
                  <a16:creationId xmlns:a16="http://schemas.microsoft.com/office/drawing/2014/main" id="{28A0764B-E5A3-457B-AD3F-7A529A8F697E}"/>
                </a:ext>
              </a:extLst>
            </p:cNvPr>
            <p:cNvSpPr/>
            <p:nvPr/>
          </p:nvSpPr>
          <p:spPr>
            <a:xfrm>
              <a:off x="883987" y="164592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1</a:t>
              </a:r>
            </a:p>
          </p:txBody>
        </p:sp>
      </p:grpSp>
    </p:spTree>
    <p:extLst>
      <p:ext uri="{BB962C8B-B14F-4D97-AF65-F5344CB8AC3E}">
        <p14:creationId xmlns:p14="http://schemas.microsoft.com/office/powerpoint/2010/main" val="89806150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91440" y="134898"/>
            <a:ext cx="8869680" cy="548640"/>
            <a:chOff x="762000" y="1524000"/>
            <a:chExt cx="7888488" cy="54864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88488"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Vai trò của đại đoàn kết dân tộc</a:t>
              </a:r>
              <a:endParaRPr lang="en-US" altLang="en-US" sz="2800"/>
            </a:p>
          </p:txBody>
        </p:sp>
        <p:sp>
          <p:nvSpPr>
            <p:cNvPr id="10" name="Hình Bầu dục 9">
              <a:extLst>
                <a:ext uri="{FF2B5EF4-FFF2-40B4-BE49-F238E27FC236}">
                  <a16:creationId xmlns:a16="http://schemas.microsoft.com/office/drawing/2014/main" id="{8C5FE6B7-3D00-4680-904C-80C417A7BD5A}"/>
                </a:ext>
              </a:extLst>
            </p:cNvPr>
            <p:cNvSpPr/>
            <p:nvPr/>
          </p:nvSpPr>
          <p:spPr>
            <a:xfrm>
              <a:off x="883987" y="164592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1</a:t>
              </a:r>
            </a:p>
          </p:txBody>
        </p:sp>
      </p:grpSp>
      <p:sp>
        <p:nvSpPr>
          <p:cNvPr id="11" name="TextBox 10">
            <a:extLst>
              <a:ext uri="{FF2B5EF4-FFF2-40B4-BE49-F238E27FC236}">
                <a16:creationId xmlns:a16="http://schemas.microsoft.com/office/drawing/2014/main" id="{F35C6AFC-10FC-40A3-85FA-D6A6AD368BCF}"/>
              </a:ext>
            </a:extLst>
          </p:cNvPr>
          <p:cNvSpPr txBox="1"/>
          <p:nvPr/>
        </p:nvSpPr>
        <p:spPr>
          <a:xfrm>
            <a:off x="0" y="2348448"/>
            <a:ext cx="5373050" cy="1477328"/>
          </a:xfrm>
          <a:prstGeom prst="rect">
            <a:avLst/>
          </a:prstGeom>
          <a:noFill/>
        </p:spPr>
        <p:txBody>
          <a:bodyPr wrap="square" rtlCol="0">
            <a:spAutoFit/>
          </a:bodyPr>
          <a:lstStyle/>
          <a:p>
            <a:pPr marL="461963" indent="-288925">
              <a:buFont typeface="Courier New" panose="02070309020205020404" pitchFamily="49" charset="0"/>
              <a:buChar char="o"/>
            </a:pPr>
            <a:r>
              <a:rPr lang="en-US" i="1"/>
              <a:t>Sử dạy cho ta bài học này: Lúc nào dân ta đoàn kết muôn người như một thì nước ta độc lập, tự do. Trái lại lúc nào dân ta còn không đoàn kết thì bị nước ngoài xâm lấn.</a:t>
            </a:r>
          </a:p>
          <a:p>
            <a:pPr marL="176213" algn="r"/>
            <a:r>
              <a:rPr lang="vi-VN" sz="1800">
                <a:effectLst/>
                <a:latin typeface="Times New Roman" panose="02020603050405020304" pitchFamily="18" charset="0"/>
                <a:ea typeface="Times New Roman" panose="02020603050405020304" pitchFamily="18" charset="0"/>
              </a:rPr>
              <a:t>- Hồ Chí Minh - </a:t>
            </a:r>
            <a:endParaRPr lang="en-US" sz="1600" i="1"/>
          </a:p>
        </p:txBody>
      </p:sp>
      <p:pic>
        <p:nvPicPr>
          <p:cNvPr id="1026" name="Picture 2" descr="Nhóm lửa&quot; cách mạng | BÁO QUẢNG NAM ONLINE - Tin tức mới nhất">
            <a:extLst>
              <a:ext uri="{FF2B5EF4-FFF2-40B4-BE49-F238E27FC236}">
                <a16:creationId xmlns:a16="http://schemas.microsoft.com/office/drawing/2014/main" id="{EECC2D54-A25C-4927-81F0-E482489D6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052" y="5067300"/>
            <a:ext cx="3722457" cy="1723091"/>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7D3F907B-4F24-404F-8A21-5FE1213B1264}"/>
              </a:ext>
            </a:extLst>
          </p:cNvPr>
          <p:cNvSpPr txBox="1"/>
          <p:nvPr/>
        </p:nvSpPr>
        <p:spPr>
          <a:xfrm>
            <a:off x="0" y="852856"/>
            <a:ext cx="9144000" cy="707886"/>
          </a:xfrm>
          <a:prstGeom prst="rect">
            <a:avLst/>
          </a:prstGeom>
          <a:noFill/>
        </p:spPr>
        <p:txBody>
          <a:bodyPr wrap="square" rtlCol="0">
            <a:spAutoFit/>
          </a:bodyPr>
          <a:lstStyle/>
          <a:p>
            <a:r>
              <a:rPr lang="en-US" sz="2000" b="1">
                <a:effectLst/>
                <a:latin typeface="Times New Roman" panose="02020603050405020304" pitchFamily="18" charset="0"/>
                <a:ea typeface="Times New Roman" panose="02020603050405020304" pitchFamily="18" charset="0"/>
              </a:rPr>
              <a:t>1a</a:t>
            </a:r>
            <a:r>
              <a:rPr lang="en-US" sz="2000" b="1">
                <a:latin typeface="Times New Roman" panose="02020603050405020304" pitchFamily="18" charset="0"/>
              </a:rPr>
              <a:t>: </a:t>
            </a:r>
            <a:r>
              <a:rPr lang="vi-VN" sz="2000" b="1">
                <a:latin typeface="Times New Roman" panose="02020603050405020304" pitchFamily="18" charset="0"/>
              </a:rPr>
              <a:t>Đại đoàn kết dân tộc là vấn đề có ý nghĩa chiến lược, quyết định thành công của cách mạng</a:t>
            </a:r>
            <a:r>
              <a:rPr lang="en-US" sz="2000" b="1">
                <a:latin typeface="Times New Roman" panose="02020603050405020304" pitchFamily="18" charset="0"/>
              </a:rPr>
              <a:t>.</a:t>
            </a:r>
          </a:p>
        </p:txBody>
      </p:sp>
      <p:sp>
        <p:nvSpPr>
          <p:cNvPr id="12" name="Hộp Văn bản 11">
            <a:extLst>
              <a:ext uri="{FF2B5EF4-FFF2-40B4-BE49-F238E27FC236}">
                <a16:creationId xmlns:a16="http://schemas.microsoft.com/office/drawing/2014/main" id="{A3F7B31D-DF1C-4B89-AE95-9AF1A35A3E53}"/>
              </a:ext>
            </a:extLst>
          </p:cNvPr>
          <p:cNvSpPr txBox="1"/>
          <p:nvPr/>
        </p:nvSpPr>
        <p:spPr>
          <a:xfrm>
            <a:off x="-2771" y="1537029"/>
            <a:ext cx="9146771" cy="707886"/>
          </a:xfrm>
          <a:prstGeom prst="rect">
            <a:avLst/>
          </a:prstGeom>
          <a:noFill/>
        </p:spPr>
        <p:txBody>
          <a:bodyPr wrap="square">
            <a:spAutoFit/>
          </a:bodyPr>
          <a:lstStyle/>
          <a:p>
            <a:pPr marL="347663" marR="0" lvl="0" indent="-347663">
              <a:spcBef>
                <a:spcPts val="0"/>
              </a:spcBef>
              <a:spcAft>
                <a:spcPts val="0"/>
              </a:spcAft>
              <a:buFont typeface="Times New Roman" panose="02020603050405020304" pitchFamily="18" charset="0"/>
              <a:buChar char="-"/>
            </a:pPr>
            <a:r>
              <a:rPr lang="vi-VN" sz="2000" dirty="0">
                <a:effectLst/>
                <a:latin typeface="Times New Roman" panose="02020603050405020304" pitchFamily="18" charset="0"/>
                <a:ea typeface="Times New Roman" panose="02020603050405020304" pitchFamily="18" charset="0"/>
                <a:cs typeface="Times New Roman" panose="02020603050405020304" pitchFamily="18" charset="0"/>
              </a:rPr>
              <a:t>Trong tư tưởng Hồ Chí Minh, đại đoàn kết dân tộc không phải là sách lược hay thủ đoạn chính trị mà là </a:t>
            </a:r>
            <a:r>
              <a:rPr lang="vi-VN" sz="20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chiến lược lâu dài, nhất quán của cách mạng Việt Nam</a:t>
            </a:r>
            <a:r>
              <a:rPr lang="vi-VN"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7" name="Picture 2" descr="Vai trò của đại đoàn kết dân tộc trong sự nghiệp cách mạng | Tư tưởng Hồ  Chí Minh">
            <a:extLst>
              <a:ext uri="{FF2B5EF4-FFF2-40B4-BE49-F238E27FC236}">
                <a16:creationId xmlns:a16="http://schemas.microsoft.com/office/drawing/2014/main" id="{3E3305E6-419B-4DEA-AD0A-28D831AC7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279" y="2286566"/>
            <a:ext cx="3694747" cy="2771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11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1" presetClass="entr" presetSubtype="1"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heel(1)">
                                      <p:cBhvr>
                                        <p:cTn id="18" dur="1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91440" y="134898"/>
            <a:ext cx="8869680" cy="548640"/>
            <a:chOff x="762000" y="1524000"/>
            <a:chExt cx="7888488" cy="54864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88488" cy="54864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Vai trò của đại đoàn kết dân tộc</a:t>
              </a:r>
              <a:endParaRPr lang="en-US" altLang="en-US" sz="2800"/>
            </a:p>
          </p:txBody>
        </p:sp>
        <p:sp>
          <p:nvSpPr>
            <p:cNvPr id="10" name="Hình Bầu dục 9">
              <a:extLst>
                <a:ext uri="{FF2B5EF4-FFF2-40B4-BE49-F238E27FC236}">
                  <a16:creationId xmlns:a16="http://schemas.microsoft.com/office/drawing/2014/main" id="{8C5FE6B7-3D00-4680-904C-80C417A7BD5A}"/>
                </a:ext>
              </a:extLst>
            </p:cNvPr>
            <p:cNvSpPr/>
            <p:nvPr/>
          </p:nvSpPr>
          <p:spPr>
            <a:xfrm>
              <a:off x="883987" y="1645920"/>
              <a:ext cx="304800" cy="30480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1</a:t>
              </a:r>
            </a:p>
          </p:txBody>
        </p:sp>
      </p:grpSp>
      <p:sp>
        <p:nvSpPr>
          <p:cNvPr id="2" name="Hộp Văn bản 1">
            <a:extLst>
              <a:ext uri="{FF2B5EF4-FFF2-40B4-BE49-F238E27FC236}">
                <a16:creationId xmlns:a16="http://schemas.microsoft.com/office/drawing/2014/main" id="{7D3F907B-4F24-404F-8A21-5FE1213B1264}"/>
              </a:ext>
            </a:extLst>
          </p:cNvPr>
          <p:cNvSpPr txBox="1"/>
          <p:nvPr/>
        </p:nvSpPr>
        <p:spPr>
          <a:xfrm>
            <a:off x="0" y="852856"/>
            <a:ext cx="9144000" cy="707886"/>
          </a:xfrm>
          <a:prstGeom prst="rect">
            <a:avLst/>
          </a:prstGeom>
          <a:noFill/>
        </p:spPr>
        <p:txBody>
          <a:bodyPr wrap="square" rtlCol="0">
            <a:spAutoFit/>
          </a:bodyPr>
          <a:lstStyle/>
          <a:p>
            <a:r>
              <a:rPr lang="en-US" sz="2000" b="1">
                <a:effectLst/>
                <a:latin typeface="Times New Roman" panose="02020603050405020304" pitchFamily="18" charset="0"/>
                <a:ea typeface="Times New Roman" panose="02020603050405020304" pitchFamily="18" charset="0"/>
              </a:rPr>
              <a:t>1a</a:t>
            </a:r>
            <a:r>
              <a:rPr lang="en-US" sz="2000" b="1">
                <a:latin typeface="Times New Roman" panose="02020603050405020304" pitchFamily="18" charset="0"/>
              </a:rPr>
              <a:t>: </a:t>
            </a:r>
            <a:r>
              <a:rPr lang="vi-VN" sz="2000" b="1">
                <a:latin typeface="Times New Roman" panose="02020603050405020304" pitchFamily="18" charset="0"/>
              </a:rPr>
              <a:t>Đại đoàn kết dân tộc là vấn đề có ý nghĩa chiến lược, quyết định thành công của cách mạng</a:t>
            </a:r>
            <a:r>
              <a:rPr lang="en-US" sz="2000" b="1">
                <a:latin typeface="Times New Roman" panose="02020603050405020304" pitchFamily="18" charset="0"/>
              </a:rPr>
              <a:t>.</a:t>
            </a:r>
          </a:p>
        </p:txBody>
      </p:sp>
      <p:sp>
        <p:nvSpPr>
          <p:cNvPr id="12" name="Hộp Văn bản 11">
            <a:extLst>
              <a:ext uri="{FF2B5EF4-FFF2-40B4-BE49-F238E27FC236}">
                <a16:creationId xmlns:a16="http://schemas.microsoft.com/office/drawing/2014/main" id="{A3F7B31D-DF1C-4B89-AE95-9AF1A35A3E53}"/>
              </a:ext>
            </a:extLst>
          </p:cNvPr>
          <p:cNvSpPr txBox="1"/>
          <p:nvPr/>
        </p:nvSpPr>
        <p:spPr>
          <a:xfrm>
            <a:off x="-2771" y="1537029"/>
            <a:ext cx="9146771" cy="707886"/>
          </a:xfrm>
          <a:prstGeom prst="rect">
            <a:avLst/>
          </a:prstGeom>
          <a:noFill/>
        </p:spPr>
        <p:txBody>
          <a:bodyPr wrap="square">
            <a:spAutoFit/>
          </a:bodyPr>
          <a:lstStyle/>
          <a:p>
            <a:pPr marL="347663" marR="0" lvl="0" indent="-347663">
              <a:spcBef>
                <a:spcPts val="0"/>
              </a:spcBef>
              <a:spcAft>
                <a:spcPts val="0"/>
              </a:spcAft>
              <a:buFont typeface="Times New Roman" panose="02020603050405020304" pitchFamily="18" charset="0"/>
              <a:buChar char="-"/>
            </a:pPr>
            <a:r>
              <a:rPr lang="vi-VN" sz="2000" dirty="0">
                <a:effectLst/>
                <a:latin typeface="Times New Roman" panose="02020603050405020304" pitchFamily="18" charset="0"/>
                <a:ea typeface="Times New Roman" panose="02020603050405020304" pitchFamily="18" charset="0"/>
                <a:cs typeface="Times New Roman" panose="02020603050405020304" pitchFamily="18" charset="0"/>
              </a:rPr>
              <a:t>Trong tư tưởng Hồ Chí Minh, đại đoàn kết dân tộc không phải là sách lược hay thủ đoạn chính trị mà là </a:t>
            </a:r>
            <a:r>
              <a:rPr lang="vi-VN" sz="200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chiến lược lâu dài, nhất quán của cách mạng Việt Nam</a:t>
            </a:r>
            <a:r>
              <a:rPr lang="vi-VN"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3" name="Hộp Văn bản 12">
            <a:extLst>
              <a:ext uri="{FF2B5EF4-FFF2-40B4-BE49-F238E27FC236}">
                <a16:creationId xmlns:a16="http://schemas.microsoft.com/office/drawing/2014/main" id="{C19E857C-B7A5-4D21-99D2-39E8BD9F1053}"/>
              </a:ext>
            </a:extLst>
          </p:cNvPr>
          <p:cNvSpPr txBox="1"/>
          <p:nvPr/>
        </p:nvSpPr>
        <p:spPr>
          <a:xfrm>
            <a:off x="-2772" y="2244915"/>
            <a:ext cx="8963892" cy="1631216"/>
          </a:xfrm>
          <a:prstGeom prst="rect">
            <a:avLst/>
          </a:prstGeom>
          <a:noFill/>
        </p:spPr>
        <p:txBody>
          <a:bodyPr wrap="square">
            <a:spAutoFit/>
          </a:bodyPr>
          <a:lstStyle/>
          <a:p>
            <a:pPr marL="347663" indent="-347663">
              <a:buFont typeface="Times New Roman" panose="02020603050405020304" pitchFamily="18" charset="0"/>
              <a:buChar char="-"/>
            </a:pPr>
            <a:r>
              <a:rPr lang="vi-VN" sz="2000" dirty="0">
                <a:effectLst/>
                <a:latin typeface="Times New Roman" panose="02020603050405020304" pitchFamily="18" charset="0"/>
                <a:ea typeface="Times New Roman" panose="02020603050405020304" pitchFamily="18" charset="0"/>
              </a:rPr>
              <a:t>Trong mỗi giai đoạn cách mạng, trước những yêu cầu và nhiệm vụ khác nhau, chính sách và phương pháp tập hợp đại đoàn kết có thể và cần thiết phải điều chỉnh cho phù hợp với từng đối tượng khác nhau song </a:t>
            </a:r>
            <a:r>
              <a:rPr lang="vi-VN" sz="2000" dirty="0">
                <a:solidFill>
                  <a:schemeClr val="accent2"/>
                </a:solidFill>
                <a:effectLst/>
                <a:latin typeface="Times New Roman" panose="02020603050405020304" pitchFamily="18" charset="0"/>
                <a:ea typeface="Times New Roman" panose="02020603050405020304" pitchFamily="18" charset="0"/>
              </a:rPr>
              <a:t>không bao giờ được thay đổi chủ trương đại đoàn kết dân tộc, vì đó là nhân tố quyết định sự thành bại của cách mạng</a:t>
            </a:r>
            <a:r>
              <a:rPr lang="en-US" sz="2000" dirty="0">
                <a:effectLst/>
                <a:latin typeface="Times New Roman" panose="02020603050405020304" pitchFamily="18" charset="0"/>
                <a:ea typeface="Times New Roman" panose="02020603050405020304" pitchFamily="18" charset="0"/>
              </a:rPr>
              <a:t>.</a:t>
            </a:r>
            <a:endParaRPr lang="en-US" sz="2000" dirty="0"/>
          </a:p>
        </p:txBody>
      </p:sp>
    </p:spTree>
    <p:extLst>
      <p:ext uri="{BB962C8B-B14F-4D97-AF65-F5344CB8AC3E}">
        <p14:creationId xmlns:p14="http://schemas.microsoft.com/office/powerpoint/2010/main" val="38314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2">
            <a:extLst>
              <a:ext uri="{FF2B5EF4-FFF2-40B4-BE49-F238E27FC236}">
                <a16:creationId xmlns:a16="http://schemas.microsoft.com/office/drawing/2014/main" id="{6CA64BAD-E55C-4DAB-BD6C-AED0DFDA4201}"/>
              </a:ext>
            </a:extLst>
          </p:cNvPr>
          <p:cNvSpPr/>
          <p:nvPr/>
        </p:nvSpPr>
        <p:spPr>
          <a:xfrm>
            <a:off x="6471876" y="4719697"/>
            <a:ext cx="2291124" cy="1754326"/>
          </a:xfrm>
          <a:prstGeom prst="rect">
            <a:avLst/>
          </a:prstGeom>
        </p:spPr>
        <p:txBody>
          <a:bodyPr wrap="square">
            <a:spAutoFit/>
          </a:bodyPr>
          <a:lstStyle/>
          <a:p>
            <a:pPr marR="0" lvl="0">
              <a:spcBef>
                <a:spcPts val="0"/>
              </a:spcBef>
              <a:spcAft>
                <a:spcPts val="0"/>
              </a:spcAft>
            </a:pPr>
            <a:r>
              <a:rPr lang="vi-VN">
                <a:solidFill>
                  <a:srgbClr val="003366"/>
                </a:solidFill>
                <a:latin typeface="Times New Roman" panose="02020603050405020304" pitchFamily="18" charset="0"/>
                <a:cs typeface="Times New Roman" panose="02020603050405020304" pitchFamily="18" charset="0"/>
              </a:rPr>
              <a:t>Bây giờ còn một điểm rất quan trọng, cũng là điểm mẹ. Điểm này mà thực hiện tốt thì đẻ ra con cháu đều tốt: đó là đoàn kết.</a:t>
            </a:r>
            <a:endParaRPr lang="en-US">
              <a:solidFill>
                <a:srgbClr val="003366"/>
              </a:solidFill>
              <a:latin typeface="Times New Roman" panose="02020603050405020304" pitchFamily="18" charset="0"/>
              <a:cs typeface="Times New Roman" panose="02020603050405020304" pitchFamily="18" charset="0"/>
            </a:endParaRPr>
          </a:p>
        </p:txBody>
      </p:sp>
      <p:sp>
        <p:nvSpPr>
          <p:cNvPr id="15" name="Rectangle 84">
            <a:extLst>
              <a:ext uri="{FF2B5EF4-FFF2-40B4-BE49-F238E27FC236}">
                <a16:creationId xmlns:a16="http://schemas.microsoft.com/office/drawing/2014/main" id="{311889E0-78DA-4C17-8E0E-E62712430C51}"/>
              </a:ext>
            </a:extLst>
          </p:cNvPr>
          <p:cNvSpPr/>
          <p:nvPr/>
        </p:nvSpPr>
        <p:spPr>
          <a:xfrm>
            <a:off x="5056197" y="4719697"/>
            <a:ext cx="1572789" cy="1200329"/>
          </a:xfrm>
          <a:prstGeom prst="rect">
            <a:avLst/>
          </a:prstGeom>
        </p:spPr>
        <p:txBody>
          <a:bodyPr wrap="square">
            <a:spAutoFit/>
          </a:bodyPr>
          <a:lstStyle/>
          <a:p>
            <a:pPr marR="0" lvl="0">
              <a:spcBef>
                <a:spcPts val="0"/>
              </a:spcBef>
              <a:spcAft>
                <a:spcPts val="0"/>
              </a:spcAft>
            </a:pPr>
            <a:r>
              <a:rPr lang="vi-VN">
                <a:solidFill>
                  <a:srgbClr val="003366"/>
                </a:solidFill>
                <a:latin typeface="Times New Roman" panose="02020603050405020304" pitchFamily="18" charset="0"/>
                <a:cs typeface="Times New Roman" panose="02020603050405020304" pitchFamily="18" charset="0"/>
              </a:rPr>
              <a:t>Đoàn kết là sức mạnh, là then chốt của thành công</a:t>
            </a:r>
            <a:r>
              <a:rPr lang="en-US">
                <a:solidFill>
                  <a:srgbClr val="003366"/>
                </a:solidFill>
                <a:latin typeface="Times New Roman" panose="02020603050405020304" pitchFamily="18" charset="0"/>
                <a:cs typeface="Times New Roman" panose="02020603050405020304" pitchFamily="18" charset="0"/>
              </a:rPr>
              <a:t>.</a:t>
            </a:r>
          </a:p>
        </p:txBody>
      </p:sp>
      <p:sp>
        <p:nvSpPr>
          <p:cNvPr id="16" name="Rectangle 86">
            <a:extLst>
              <a:ext uri="{FF2B5EF4-FFF2-40B4-BE49-F238E27FC236}">
                <a16:creationId xmlns:a16="http://schemas.microsoft.com/office/drawing/2014/main" id="{E231ECB1-6A1F-4059-98FF-790B3749624A}"/>
              </a:ext>
            </a:extLst>
          </p:cNvPr>
          <p:cNvSpPr/>
          <p:nvPr/>
        </p:nvSpPr>
        <p:spPr>
          <a:xfrm>
            <a:off x="3562270" y="4752836"/>
            <a:ext cx="1493927" cy="1200329"/>
          </a:xfrm>
          <a:prstGeom prst="rect">
            <a:avLst/>
          </a:prstGeom>
        </p:spPr>
        <p:txBody>
          <a:bodyPr wrap="square">
            <a:spAutoFit/>
          </a:bodyPr>
          <a:lstStyle/>
          <a:p>
            <a:r>
              <a:rPr lang="vi-VN">
                <a:solidFill>
                  <a:srgbClr val="003366"/>
                </a:solidFill>
                <a:latin typeface="Times New Roman" panose="02020603050405020304" pitchFamily="18" charset="0"/>
                <a:cs typeface="Times New Roman" panose="02020603050405020304" pitchFamily="18" charset="0"/>
              </a:rPr>
              <a:t>Đoàn kết là sức mạnh, đoàn kết là thắng lợi</a:t>
            </a:r>
            <a:r>
              <a:rPr lang="en-US">
                <a:solidFill>
                  <a:srgbClr val="003366"/>
                </a:solidFill>
                <a:latin typeface="Times New Roman" panose="02020603050405020304" pitchFamily="18" charset="0"/>
                <a:cs typeface="Times New Roman" panose="02020603050405020304" pitchFamily="18" charset="0"/>
              </a:rPr>
              <a:t>.</a:t>
            </a:r>
          </a:p>
        </p:txBody>
      </p:sp>
      <p:sp>
        <p:nvSpPr>
          <p:cNvPr id="17" name="Rectangle 88">
            <a:extLst>
              <a:ext uri="{FF2B5EF4-FFF2-40B4-BE49-F238E27FC236}">
                <a16:creationId xmlns:a16="http://schemas.microsoft.com/office/drawing/2014/main" id="{1E45A9E0-5E8E-4F6E-B371-740FBB8E7DE8}"/>
              </a:ext>
            </a:extLst>
          </p:cNvPr>
          <p:cNvSpPr/>
          <p:nvPr/>
        </p:nvSpPr>
        <p:spPr>
          <a:xfrm>
            <a:off x="1905415" y="4723571"/>
            <a:ext cx="1735103" cy="1754326"/>
          </a:xfrm>
          <a:prstGeom prst="rect">
            <a:avLst/>
          </a:prstGeom>
        </p:spPr>
        <p:txBody>
          <a:bodyPr wrap="square">
            <a:spAutoFit/>
          </a:bodyPr>
          <a:lstStyle/>
          <a:p>
            <a:pPr marR="0" lvl="0">
              <a:spcBef>
                <a:spcPts val="0"/>
              </a:spcBef>
              <a:spcAft>
                <a:spcPts val="0"/>
              </a:spcAft>
            </a:pPr>
            <a:r>
              <a:rPr lang="vi-VN">
                <a:solidFill>
                  <a:srgbClr val="003366"/>
                </a:solidFill>
                <a:latin typeface="Times New Roman" panose="02020603050405020304" pitchFamily="18" charset="0"/>
                <a:cs typeface="Times New Roman" panose="02020603050405020304" pitchFamily="18" charset="0"/>
              </a:rPr>
              <a:t>Đoàn kết là một lực</a:t>
            </a:r>
            <a:r>
              <a:rPr lang="en-US">
                <a:solidFill>
                  <a:srgbClr val="003366"/>
                </a:solidFill>
                <a:latin typeface="Times New Roman" panose="02020603050405020304" pitchFamily="18" charset="0"/>
                <a:cs typeface="Times New Roman" panose="02020603050405020304" pitchFamily="18" charset="0"/>
              </a:rPr>
              <a:t> </a:t>
            </a:r>
            <a:r>
              <a:rPr lang="vi-VN">
                <a:solidFill>
                  <a:srgbClr val="003366"/>
                </a:solidFill>
                <a:latin typeface="Times New Roman" panose="02020603050405020304" pitchFamily="18" charset="0"/>
                <a:cs typeface="Times New Roman" panose="02020603050405020304" pitchFamily="18" charset="0"/>
              </a:rPr>
              <a:t>lượng vô địch của chúng ta để khắc phục khó khăn, giành lấy thắng lợi</a:t>
            </a:r>
            <a:r>
              <a:rPr lang="en-US">
                <a:solidFill>
                  <a:srgbClr val="003366"/>
                </a:solidFill>
                <a:latin typeface="Times New Roman" panose="02020603050405020304" pitchFamily="18" charset="0"/>
                <a:cs typeface="Times New Roman" panose="02020603050405020304" pitchFamily="18" charset="0"/>
              </a:rPr>
              <a:t>.</a:t>
            </a:r>
          </a:p>
        </p:txBody>
      </p:sp>
      <p:sp>
        <p:nvSpPr>
          <p:cNvPr id="18" name="Rectangle 90">
            <a:extLst>
              <a:ext uri="{FF2B5EF4-FFF2-40B4-BE49-F238E27FC236}">
                <a16:creationId xmlns:a16="http://schemas.microsoft.com/office/drawing/2014/main" id="{77501092-4CFB-497F-BB99-B343F1E2D4A8}"/>
              </a:ext>
            </a:extLst>
          </p:cNvPr>
          <p:cNvSpPr/>
          <p:nvPr/>
        </p:nvSpPr>
        <p:spPr>
          <a:xfrm>
            <a:off x="640930" y="4719697"/>
            <a:ext cx="1264486" cy="1200329"/>
          </a:xfrm>
          <a:prstGeom prst="rect">
            <a:avLst/>
          </a:prstGeom>
        </p:spPr>
        <p:txBody>
          <a:bodyPr wrap="square">
            <a:spAutoFit/>
          </a:bodyPr>
          <a:lstStyle/>
          <a:p>
            <a:pPr marR="0" algn="l" rtl="0" fontAlgn="base">
              <a:spcBef>
                <a:spcPts val="0"/>
              </a:spcBef>
              <a:spcAft>
                <a:spcPts val="0"/>
              </a:spcAft>
              <a:buClrTx/>
              <a:buSzPts val="1800"/>
            </a:pPr>
            <a:r>
              <a:rPr lang="vi-VN" kern="1200">
                <a:solidFill>
                  <a:srgbClr val="003366"/>
                </a:solidFill>
                <a:effectLst/>
                <a:latin typeface="Times New Roman" panose="02020603050405020304" pitchFamily="18" charset="0"/>
                <a:ea typeface="Times New Roman" panose="02020603050405020304" pitchFamily="18" charset="0"/>
                <a:cs typeface="Times New Roman" panose="02020603050405020304" pitchFamily="18" charset="0"/>
              </a:rPr>
              <a:t>Đoàn kết là sức mạnh của chúng ta</a:t>
            </a:r>
            <a:r>
              <a:rPr lang="en-US" kern="1200">
                <a:solidFill>
                  <a:srgbClr val="00336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effectLst/>
            </a:endParaRPr>
          </a:p>
        </p:txBody>
      </p:sp>
      <p:cxnSp>
        <p:nvCxnSpPr>
          <p:cNvPr id="30" name="Straight Connector 38">
            <a:extLst>
              <a:ext uri="{FF2B5EF4-FFF2-40B4-BE49-F238E27FC236}">
                <a16:creationId xmlns:a16="http://schemas.microsoft.com/office/drawing/2014/main" id="{C4D46781-4084-4D28-BA79-7EF64057BF5D}"/>
              </a:ext>
            </a:extLst>
          </p:cNvPr>
          <p:cNvCxnSpPr/>
          <p:nvPr/>
        </p:nvCxnSpPr>
        <p:spPr>
          <a:xfrm flipH="1">
            <a:off x="1274990" y="1772698"/>
            <a:ext cx="2396553" cy="1537903"/>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9">
            <a:extLst>
              <a:ext uri="{FF2B5EF4-FFF2-40B4-BE49-F238E27FC236}">
                <a16:creationId xmlns:a16="http://schemas.microsoft.com/office/drawing/2014/main" id="{8C3EBE18-9838-403F-9FB4-AA4CF7882079}"/>
              </a:ext>
            </a:extLst>
          </p:cNvPr>
          <p:cNvCxnSpPr/>
          <p:nvPr/>
        </p:nvCxnSpPr>
        <p:spPr>
          <a:xfrm>
            <a:off x="4936028" y="1837520"/>
            <a:ext cx="2466342" cy="1537724"/>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40">
            <a:extLst>
              <a:ext uri="{FF2B5EF4-FFF2-40B4-BE49-F238E27FC236}">
                <a16:creationId xmlns:a16="http://schemas.microsoft.com/office/drawing/2014/main" id="{21A0868C-2BF3-4289-BD60-7523BCF0018D}"/>
              </a:ext>
            </a:extLst>
          </p:cNvPr>
          <p:cNvCxnSpPr/>
          <p:nvPr/>
        </p:nvCxnSpPr>
        <p:spPr>
          <a:xfrm flipH="1">
            <a:off x="2783268" y="2283300"/>
            <a:ext cx="1076556" cy="1070174"/>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41">
            <a:extLst>
              <a:ext uri="{FF2B5EF4-FFF2-40B4-BE49-F238E27FC236}">
                <a16:creationId xmlns:a16="http://schemas.microsoft.com/office/drawing/2014/main" id="{56AC2D99-38B7-4EB7-BEE8-D6847E1FCFCA}"/>
              </a:ext>
            </a:extLst>
          </p:cNvPr>
          <p:cNvCxnSpPr/>
          <p:nvPr/>
        </p:nvCxnSpPr>
        <p:spPr>
          <a:xfrm>
            <a:off x="4751380" y="2283300"/>
            <a:ext cx="1070414" cy="1091944"/>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42">
            <a:extLst>
              <a:ext uri="{FF2B5EF4-FFF2-40B4-BE49-F238E27FC236}">
                <a16:creationId xmlns:a16="http://schemas.microsoft.com/office/drawing/2014/main" id="{DE0643E9-AB1E-4020-BAD4-0EB711E6F078}"/>
              </a:ext>
            </a:extLst>
          </p:cNvPr>
          <p:cNvCxnSpPr/>
          <p:nvPr/>
        </p:nvCxnSpPr>
        <p:spPr>
          <a:xfrm flipH="1">
            <a:off x="4301968" y="2467947"/>
            <a:ext cx="7266" cy="871919"/>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35" name="Oval 3">
            <a:extLst>
              <a:ext uri="{FF2B5EF4-FFF2-40B4-BE49-F238E27FC236}">
                <a16:creationId xmlns:a16="http://schemas.microsoft.com/office/drawing/2014/main" id="{F4FFB760-3701-48DB-874D-1E03774F538C}"/>
              </a:ext>
            </a:extLst>
          </p:cNvPr>
          <p:cNvSpPr/>
          <p:nvPr/>
        </p:nvSpPr>
        <p:spPr>
          <a:xfrm>
            <a:off x="3675175" y="1207093"/>
            <a:ext cx="1260853" cy="1260853"/>
          </a:xfrm>
          <a:prstGeom prst="ellipse">
            <a:avLst/>
          </a:prstGeom>
          <a:gradFill>
            <a:gsLst>
              <a:gs pos="0">
                <a:schemeClr val="tx2"/>
              </a:gs>
              <a:gs pos="100000">
                <a:schemeClr val="tx2">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Luận Điểm</a:t>
            </a:r>
          </a:p>
        </p:txBody>
      </p:sp>
      <p:grpSp>
        <p:nvGrpSpPr>
          <p:cNvPr id="7" name="Nhóm 6">
            <a:extLst>
              <a:ext uri="{FF2B5EF4-FFF2-40B4-BE49-F238E27FC236}">
                <a16:creationId xmlns:a16="http://schemas.microsoft.com/office/drawing/2014/main" id="{A8E0519F-64FE-4A6C-805B-CEDE1F7F7966}"/>
              </a:ext>
            </a:extLst>
          </p:cNvPr>
          <p:cNvGrpSpPr/>
          <p:nvPr/>
        </p:nvGrpSpPr>
        <p:grpSpPr>
          <a:xfrm>
            <a:off x="644564" y="3342921"/>
            <a:ext cx="1260853" cy="1260853"/>
            <a:chOff x="644564" y="3342921"/>
            <a:chExt cx="1260853" cy="1260853"/>
          </a:xfrm>
        </p:grpSpPr>
        <p:sp>
          <p:nvSpPr>
            <p:cNvPr id="25" name="Oval 6">
              <a:extLst>
                <a:ext uri="{FF2B5EF4-FFF2-40B4-BE49-F238E27FC236}">
                  <a16:creationId xmlns:a16="http://schemas.microsoft.com/office/drawing/2014/main" id="{D7889206-0BC3-48F0-B93E-CC41464BE99F}"/>
                </a:ext>
              </a:extLst>
            </p:cNvPr>
            <p:cNvSpPr/>
            <p:nvPr/>
          </p:nvSpPr>
          <p:spPr>
            <a:xfrm>
              <a:off x="644564" y="3342921"/>
              <a:ext cx="1260853" cy="1260853"/>
            </a:xfrm>
            <a:prstGeom prst="ellipse">
              <a:avLst/>
            </a:prstGeom>
            <a:gradFill>
              <a:gsLst>
                <a:gs pos="0">
                  <a:schemeClr val="accent1"/>
                </a:gs>
                <a:gs pos="100000">
                  <a:schemeClr val="accent1">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pic>
          <p:nvPicPr>
            <p:cNvPr id="20" name="Hình ảnh 19">
              <a:extLst>
                <a:ext uri="{FF2B5EF4-FFF2-40B4-BE49-F238E27FC236}">
                  <a16:creationId xmlns:a16="http://schemas.microsoft.com/office/drawing/2014/main" id="{2C0E7368-D32E-42C8-9FC0-AD869F9E7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350" y="3603319"/>
              <a:ext cx="613280" cy="654165"/>
            </a:xfrm>
            <a:prstGeom prst="rect">
              <a:avLst/>
            </a:prstGeom>
          </p:spPr>
        </p:pic>
      </p:grpSp>
      <p:grpSp>
        <p:nvGrpSpPr>
          <p:cNvPr id="6" name="Nhóm 5">
            <a:extLst>
              <a:ext uri="{FF2B5EF4-FFF2-40B4-BE49-F238E27FC236}">
                <a16:creationId xmlns:a16="http://schemas.microsoft.com/office/drawing/2014/main" id="{E9DF6124-7A84-4D06-8123-474CA6D5C9E2}"/>
              </a:ext>
            </a:extLst>
          </p:cNvPr>
          <p:cNvGrpSpPr/>
          <p:nvPr/>
        </p:nvGrpSpPr>
        <p:grpSpPr>
          <a:xfrm>
            <a:off x="2152843" y="3342921"/>
            <a:ext cx="1260853" cy="1260853"/>
            <a:chOff x="2152843" y="3342921"/>
            <a:chExt cx="1260853" cy="1260853"/>
          </a:xfrm>
        </p:grpSpPr>
        <p:sp>
          <p:nvSpPr>
            <p:cNvPr id="26" name="Oval 9">
              <a:extLst>
                <a:ext uri="{FF2B5EF4-FFF2-40B4-BE49-F238E27FC236}">
                  <a16:creationId xmlns:a16="http://schemas.microsoft.com/office/drawing/2014/main" id="{B58FB00B-6A45-4B0C-B618-9919C1EF09A6}"/>
                </a:ext>
              </a:extLst>
            </p:cNvPr>
            <p:cNvSpPr/>
            <p:nvPr/>
          </p:nvSpPr>
          <p:spPr>
            <a:xfrm>
              <a:off x="2152843" y="3342921"/>
              <a:ext cx="1260853" cy="1260853"/>
            </a:xfrm>
            <a:prstGeom prst="ellipse">
              <a:avLst/>
            </a:prstGeom>
            <a:gradFill>
              <a:gsLst>
                <a:gs pos="0">
                  <a:schemeClr val="accent2"/>
                </a:gs>
                <a:gs pos="100000">
                  <a:schemeClr val="accent2">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pic>
          <p:nvPicPr>
            <p:cNvPr id="21" name="Đồ họa 20" descr="Group">
              <a:extLst>
                <a:ext uri="{FF2B5EF4-FFF2-40B4-BE49-F238E27FC236}">
                  <a16:creationId xmlns:a16="http://schemas.microsoft.com/office/drawing/2014/main" id="{4A1E19B8-BFB4-4575-B07B-4D838A9F8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6068" y="3521424"/>
              <a:ext cx="914400" cy="914400"/>
            </a:xfrm>
            <a:prstGeom prst="rect">
              <a:avLst/>
            </a:prstGeom>
          </p:spPr>
        </p:pic>
      </p:grpSp>
      <p:grpSp>
        <p:nvGrpSpPr>
          <p:cNvPr id="5" name="Nhóm 4">
            <a:extLst>
              <a:ext uri="{FF2B5EF4-FFF2-40B4-BE49-F238E27FC236}">
                <a16:creationId xmlns:a16="http://schemas.microsoft.com/office/drawing/2014/main" id="{11131B7F-5AD2-497E-8E6D-A834F1296F52}"/>
              </a:ext>
            </a:extLst>
          </p:cNvPr>
          <p:cNvGrpSpPr/>
          <p:nvPr/>
        </p:nvGrpSpPr>
        <p:grpSpPr>
          <a:xfrm>
            <a:off x="3675175" y="3342921"/>
            <a:ext cx="1260853" cy="1260853"/>
            <a:chOff x="3675175" y="3342921"/>
            <a:chExt cx="1260853" cy="1260853"/>
          </a:xfrm>
        </p:grpSpPr>
        <p:sp>
          <p:nvSpPr>
            <p:cNvPr id="29" name="Oval 18">
              <a:extLst>
                <a:ext uri="{FF2B5EF4-FFF2-40B4-BE49-F238E27FC236}">
                  <a16:creationId xmlns:a16="http://schemas.microsoft.com/office/drawing/2014/main" id="{9605691B-9B8C-4CA5-9C61-B553ABA9F106}"/>
                </a:ext>
              </a:extLst>
            </p:cNvPr>
            <p:cNvSpPr/>
            <p:nvPr/>
          </p:nvSpPr>
          <p:spPr>
            <a:xfrm>
              <a:off x="3675175" y="3342921"/>
              <a:ext cx="1260853" cy="1260853"/>
            </a:xfrm>
            <a:prstGeom prst="ellipse">
              <a:avLst/>
            </a:prstGeom>
            <a:gradFill>
              <a:gsLst>
                <a:gs pos="0">
                  <a:schemeClr val="accent3"/>
                </a:gs>
                <a:gs pos="100000">
                  <a:schemeClr val="accent3">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pic>
          <p:nvPicPr>
            <p:cNvPr id="22" name="Hình ảnh 21">
              <a:extLst>
                <a:ext uri="{FF2B5EF4-FFF2-40B4-BE49-F238E27FC236}">
                  <a16:creationId xmlns:a16="http://schemas.microsoft.com/office/drawing/2014/main" id="{F7A6156B-9FE0-4B80-B459-E4AC42758F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7113" y="3621226"/>
              <a:ext cx="704242" cy="704242"/>
            </a:xfrm>
            <a:prstGeom prst="rect">
              <a:avLst/>
            </a:prstGeom>
          </p:spPr>
        </p:pic>
      </p:grpSp>
      <p:grpSp>
        <p:nvGrpSpPr>
          <p:cNvPr id="4" name="Nhóm 3">
            <a:extLst>
              <a:ext uri="{FF2B5EF4-FFF2-40B4-BE49-F238E27FC236}">
                <a16:creationId xmlns:a16="http://schemas.microsoft.com/office/drawing/2014/main" id="{6A5EB896-00F3-4768-80CA-220CEC25E566}"/>
              </a:ext>
            </a:extLst>
          </p:cNvPr>
          <p:cNvGrpSpPr/>
          <p:nvPr/>
        </p:nvGrpSpPr>
        <p:grpSpPr>
          <a:xfrm>
            <a:off x="5191368" y="3342921"/>
            <a:ext cx="1260853" cy="1260853"/>
            <a:chOff x="5191368" y="3342921"/>
            <a:chExt cx="1260853" cy="1260853"/>
          </a:xfrm>
        </p:grpSpPr>
        <p:sp>
          <p:nvSpPr>
            <p:cNvPr id="28" name="Oval 15">
              <a:extLst>
                <a:ext uri="{FF2B5EF4-FFF2-40B4-BE49-F238E27FC236}">
                  <a16:creationId xmlns:a16="http://schemas.microsoft.com/office/drawing/2014/main" id="{5004909A-A5B5-4D25-8685-BE2A33171139}"/>
                </a:ext>
              </a:extLst>
            </p:cNvPr>
            <p:cNvSpPr/>
            <p:nvPr/>
          </p:nvSpPr>
          <p:spPr>
            <a:xfrm>
              <a:off x="5191368" y="3342921"/>
              <a:ext cx="1260853" cy="1260853"/>
            </a:xfrm>
            <a:prstGeom prst="ellipse">
              <a:avLst/>
            </a:prstGeom>
            <a:gradFill>
              <a:gsLst>
                <a:gs pos="0">
                  <a:schemeClr val="accent4"/>
                </a:gs>
                <a:gs pos="100000">
                  <a:schemeClr val="accent4">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pic>
          <p:nvPicPr>
            <p:cNvPr id="23" name="Hình ảnh 22">
              <a:extLst>
                <a:ext uri="{FF2B5EF4-FFF2-40B4-BE49-F238E27FC236}">
                  <a16:creationId xmlns:a16="http://schemas.microsoft.com/office/drawing/2014/main" id="{D3DB49AA-4EA5-4DCF-A1C9-B12A4324EE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6051" y="3375244"/>
              <a:ext cx="991485" cy="991485"/>
            </a:xfrm>
            <a:prstGeom prst="rect">
              <a:avLst/>
            </a:prstGeom>
          </p:spPr>
        </p:pic>
      </p:grpSp>
      <p:grpSp>
        <p:nvGrpSpPr>
          <p:cNvPr id="8" name="Nhóm 7">
            <a:extLst>
              <a:ext uri="{FF2B5EF4-FFF2-40B4-BE49-F238E27FC236}">
                <a16:creationId xmlns:a16="http://schemas.microsoft.com/office/drawing/2014/main" id="{1BB6639E-F69F-44A5-BA39-9B88FF50995D}"/>
              </a:ext>
            </a:extLst>
          </p:cNvPr>
          <p:cNvGrpSpPr/>
          <p:nvPr/>
        </p:nvGrpSpPr>
        <p:grpSpPr>
          <a:xfrm>
            <a:off x="6771943" y="3342921"/>
            <a:ext cx="1260853" cy="1260853"/>
            <a:chOff x="6771943" y="3342921"/>
            <a:chExt cx="1260853" cy="1260853"/>
          </a:xfrm>
        </p:grpSpPr>
        <p:sp>
          <p:nvSpPr>
            <p:cNvPr id="27" name="Oval 12">
              <a:extLst>
                <a:ext uri="{FF2B5EF4-FFF2-40B4-BE49-F238E27FC236}">
                  <a16:creationId xmlns:a16="http://schemas.microsoft.com/office/drawing/2014/main" id="{733768F7-42EF-4DE9-9BFF-A03060A9BE04}"/>
                </a:ext>
              </a:extLst>
            </p:cNvPr>
            <p:cNvSpPr/>
            <p:nvPr/>
          </p:nvSpPr>
          <p:spPr>
            <a:xfrm>
              <a:off x="6771943" y="3342921"/>
              <a:ext cx="1260853" cy="1260853"/>
            </a:xfrm>
            <a:prstGeom prst="ellipse">
              <a:avLst/>
            </a:prstGeom>
            <a:gradFill>
              <a:gsLst>
                <a:gs pos="0">
                  <a:schemeClr val="accent1"/>
                </a:gs>
                <a:gs pos="100000">
                  <a:schemeClr val="accent1">
                    <a:lumMod val="75000"/>
                  </a:schemeClr>
                </a:gs>
              </a:gsLst>
              <a:lin ang="5400000" scaled="1"/>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pic>
          <p:nvPicPr>
            <p:cNvPr id="24" name="Hình ảnh 23" descr="Ảnh có chứa văn bản, mẫu họa&#10;&#10;Mô tả được tạo tự động">
              <a:extLst>
                <a:ext uri="{FF2B5EF4-FFF2-40B4-BE49-F238E27FC236}">
                  <a16:creationId xmlns:a16="http://schemas.microsoft.com/office/drawing/2014/main" id="{A999A6E9-34EA-4799-8475-2D7754EA89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8219" y="3599287"/>
              <a:ext cx="708299" cy="708299"/>
            </a:xfrm>
            <a:prstGeom prst="rect">
              <a:avLst/>
            </a:prstGeom>
          </p:spPr>
        </p:pic>
      </p:grpSp>
      <p:sp>
        <p:nvSpPr>
          <p:cNvPr id="2" name="Hộp Văn bản 1">
            <a:extLst>
              <a:ext uri="{FF2B5EF4-FFF2-40B4-BE49-F238E27FC236}">
                <a16:creationId xmlns:a16="http://schemas.microsoft.com/office/drawing/2014/main" id="{27AA28C6-EE3E-4FB7-A3F9-A8D41838C850}"/>
              </a:ext>
            </a:extLst>
          </p:cNvPr>
          <p:cNvSpPr txBox="1"/>
          <p:nvPr/>
        </p:nvSpPr>
        <p:spPr>
          <a:xfrm>
            <a:off x="76200" y="76200"/>
            <a:ext cx="8839200" cy="707886"/>
          </a:xfrm>
          <a:prstGeom prst="rect">
            <a:avLst/>
          </a:prstGeom>
          <a:noFill/>
        </p:spPr>
        <p:txBody>
          <a:bodyPr wrap="square" rtlCol="0">
            <a:spAutoFit/>
          </a:bodyPr>
          <a:lstStyle/>
          <a:p>
            <a:r>
              <a:rPr lang="en-US" sz="2000" b="1">
                <a:effectLst/>
                <a:latin typeface="Times New Roman" panose="02020603050405020304" pitchFamily="18" charset="0"/>
                <a:ea typeface="Times New Roman" panose="02020603050405020304" pitchFamily="18" charset="0"/>
              </a:rPr>
              <a:t>1a</a:t>
            </a:r>
            <a:r>
              <a:rPr lang="en-US" sz="2000" b="1">
                <a:latin typeface="Times New Roman" panose="02020603050405020304" pitchFamily="18" charset="0"/>
              </a:rPr>
              <a:t>: </a:t>
            </a:r>
            <a:r>
              <a:rPr lang="vi-VN" sz="2000" b="1">
                <a:latin typeface="Times New Roman" panose="02020603050405020304" pitchFamily="18" charset="0"/>
              </a:rPr>
              <a:t>Đại đoàn kết dân tộc là vấn đề có ý nghĩa chiến lược, quyết định thành công của cách mạng</a:t>
            </a:r>
            <a:r>
              <a:rPr lang="en-US" sz="2000" b="1">
                <a:latin typeface="Times New Roman" panose="02020603050405020304" pitchFamily="18" charset="0"/>
              </a:rPr>
              <a:t>.</a:t>
            </a:r>
          </a:p>
        </p:txBody>
      </p:sp>
      <p:sp>
        <p:nvSpPr>
          <p:cNvPr id="3" name="Hộp Văn bản 2">
            <a:extLst>
              <a:ext uri="{FF2B5EF4-FFF2-40B4-BE49-F238E27FC236}">
                <a16:creationId xmlns:a16="http://schemas.microsoft.com/office/drawing/2014/main" id="{9C258A53-8FA5-417F-8D05-1D519CA7BBC1}"/>
              </a:ext>
            </a:extLst>
          </p:cNvPr>
          <p:cNvSpPr txBox="1"/>
          <p:nvPr/>
        </p:nvSpPr>
        <p:spPr>
          <a:xfrm>
            <a:off x="0" y="849868"/>
            <a:ext cx="9144000" cy="400110"/>
          </a:xfrm>
          <a:prstGeom prst="rect">
            <a:avLst/>
          </a:prstGeom>
          <a:noFill/>
        </p:spPr>
        <p:txBody>
          <a:bodyPr wrap="square">
            <a:spAutoFit/>
          </a:bodyPr>
          <a:lstStyle/>
          <a:p>
            <a:pPr marL="228600" marR="0" lvl="0" indent="-228600">
              <a:spcBef>
                <a:spcPts val="0"/>
              </a:spcBef>
              <a:spcAft>
                <a:spcPts val="0"/>
              </a:spcAft>
              <a:buFont typeface="Calibri" panose="020F0502020204030204" pitchFamily="34" charset="0"/>
              <a:buChar char="−"/>
            </a:pPr>
            <a:r>
              <a:rPr lang="vi-VN" sz="2000">
                <a:effectLst/>
                <a:latin typeface="Times New Roman" panose="02020603050405020304" pitchFamily="18" charset="0"/>
                <a:ea typeface="Times New Roman" panose="02020603050405020304" pitchFamily="18" charset="0"/>
                <a:cs typeface="Times New Roman" panose="02020603050405020304" pitchFamily="18" charset="0"/>
              </a:rPr>
              <a:t>Những luận điểm mang tính chân lý về vai trò và sức mạnh khối đại đoàn kết dân tộc</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46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childTnLst>
                                </p:cTn>
                              </p:par>
                              <p:par>
                                <p:cTn id="20" presetID="37"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900" decel="100000" fill="hold"/>
                                        <p:tgtEl>
                                          <p:spTgt spid="7"/>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6" presetID="6"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circle(in)">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Effect transition="in" filter="fade">
                                      <p:cBhvr>
                                        <p:cTn id="35" dur="500"/>
                                        <p:tgtEl>
                                          <p:spTgt spid="32"/>
                                        </p:tgtEl>
                                      </p:cBhvr>
                                    </p:animEffect>
                                  </p:childTnLst>
                                </p:cTn>
                              </p:par>
                              <p:par>
                                <p:cTn id="36" presetID="37"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900" decel="100000" fill="hold"/>
                                        <p:tgtEl>
                                          <p:spTgt spid="6"/>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42" presetID="6"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2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fltVal val="0"/>
                                          </p:val>
                                        </p:tav>
                                        <p:tav tm="100000">
                                          <p:val>
                                            <p:strVal val="#ppt_h"/>
                                          </p:val>
                                        </p:tav>
                                      </p:tavLst>
                                    </p:anim>
                                    <p:animEffect transition="in" filter="fade">
                                      <p:cBhvr>
                                        <p:cTn id="51" dur="500"/>
                                        <p:tgtEl>
                                          <p:spTgt spid="34"/>
                                        </p:tgtEl>
                                      </p:cBhvr>
                                    </p:animEffect>
                                  </p:childTnLst>
                                </p:cTn>
                              </p:par>
                              <p:par>
                                <p:cTn id="52" presetID="37"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900" decel="100000" fill="hold"/>
                                        <p:tgtEl>
                                          <p:spTgt spid="5"/>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58" presetID="6" presetClass="entr" presetSubtype="16"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circle(in)">
                                      <p:cBhvr>
                                        <p:cTn id="60" dur="20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Effect transition="in" filter="fade">
                                      <p:cBhvr>
                                        <p:cTn id="67" dur="500"/>
                                        <p:tgtEl>
                                          <p:spTgt spid="33"/>
                                        </p:tgtEl>
                                      </p:cBhvr>
                                    </p:animEffect>
                                  </p:childTnLst>
                                </p:cTn>
                              </p:par>
                              <p:par>
                                <p:cTn id="68" presetID="37" presetClass="entr" presetSubtype="0" fill="hold"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900" decel="100000" fill="hold"/>
                                        <p:tgtEl>
                                          <p:spTgt spid="4"/>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74" presetID="6" presetClass="entr" presetSubtype="16"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circle(in)">
                                      <p:cBhvr>
                                        <p:cTn id="76" dur="20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p:cTn id="81" dur="500" fill="hold"/>
                                        <p:tgtEl>
                                          <p:spTgt spid="31"/>
                                        </p:tgtEl>
                                        <p:attrNameLst>
                                          <p:attrName>ppt_w</p:attrName>
                                        </p:attrNameLst>
                                      </p:cBhvr>
                                      <p:tavLst>
                                        <p:tav tm="0">
                                          <p:val>
                                            <p:fltVal val="0"/>
                                          </p:val>
                                        </p:tav>
                                        <p:tav tm="100000">
                                          <p:val>
                                            <p:strVal val="#ppt_w"/>
                                          </p:val>
                                        </p:tav>
                                      </p:tavLst>
                                    </p:anim>
                                    <p:anim calcmode="lin" valueType="num">
                                      <p:cBhvr>
                                        <p:cTn id="82" dur="500" fill="hold"/>
                                        <p:tgtEl>
                                          <p:spTgt spid="31"/>
                                        </p:tgtEl>
                                        <p:attrNameLst>
                                          <p:attrName>ppt_h</p:attrName>
                                        </p:attrNameLst>
                                      </p:cBhvr>
                                      <p:tavLst>
                                        <p:tav tm="0">
                                          <p:val>
                                            <p:fltVal val="0"/>
                                          </p:val>
                                        </p:tav>
                                        <p:tav tm="100000">
                                          <p:val>
                                            <p:strVal val="#ppt_h"/>
                                          </p:val>
                                        </p:tav>
                                      </p:tavLst>
                                    </p:anim>
                                    <p:animEffect transition="in" filter="fade">
                                      <p:cBhvr>
                                        <p:cTn id="83" dur="500"/>
                                        <p:tgtEl>
                                          <p:spTgt spid="31"/>
                                        </p:tgtEl>
                                      </p:cBhvr>
                                    </p:animEffect>
                                  </p:childTnLst>
                                </p:cTn>
                              </p:par>
                              <p:par>
                                <p:cTn id="84" presetID="37"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1000"/>
                                        <p:tgtEl>
                                          <p:spTgt spid="8"/>
                                        </p:tgtEl>
                                      </p:cBhvr>
                                    </p:animEffect>
                                    <p:anim calcmode="lin" valueType="num">
                                      <p:cBhvr>
                                        <p:cTn id="87" dur="1000" fill="hold"/>
                                        <p:tgtEl>
                                          <p:spTgt spid="8"/>
                                        </p:tgtEl>
                                        <p:attrNameLst>
                                          <p:attrName>ppt_x</p:attrName>
                                        </p:attrNameLst>
                                      </p:cBhvr>
                                      <p:tavLst>
                                        <p:tav tm="0">
                                          <p:val>
                                            <p:strVal val="#ppt_x"/>
                                          </p:val>
                                        </p:tav>
                                        <p:tav tm="100000">
                                          <p:val>
                                            <p:strVal val="#ppt_x"/>
                                          </p:val>
                                        </p:tav>
                                      </p:tavLst>
                                    </p:anim>
                                    <p:anim calcmode="lin" valueType="num">
                                      <p:cBhvr>
                                        <p:cTn id="88" dur="900" decel="100000" fill="hold"/>
                                        <p:tgtEl>
                                          <p:spTgt spid="8"/>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90" presetID="6" presetClass="entr" presetSubtype="16" fill="hold" grpId="0"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circle(in)">
                                      <p:cBhvr>
                                        <p:cTn id="9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7" grpId="0"/>
      <p:bldP spid="18" grpId="0"/>
      <p:bldP spid="35"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27AA28C6-EE3E-4FB7-A3F9-A8D41838C850}"/>
              </a:ext>
            </a:extLst>
          </p:cNvPr>
          <p:cNvSpPr txBox="1"/>
          <p:nvPr/>
        </p:nvSpPr>
        <p:spPr>
          <a:xfrm>
            <a:off x="76200" y="76200"/>
            <a:ext cx="8839200" cy="707886"/>
          </a:xfrm>
          <a:prstGeom prst="rect">
            <a:avLst/>
          </a:prstGeom>
          <a:noFill/>
        </p:spPr>
        <p:txBody>
          <a:bodyPr wrap="square" rtlCol="0">
            <a:spAutoFit/>
          </a:bodyPr>
          <a:lstStyle/>
          <a:p>
            <a:r>
              <a:rPr lang="en-US" sz="2000" b="1">
                <a:effectLst/>
                <a:latin typeface="Times New Roman" panose="02020603050405020304" pitchFamily="18" charset="0"/>
                <a:ea typeface="Times New Roman" panose="02020603050405020304" pitchFamily="18" charset="0"/>
              </a:rPr>
              <a:t>1a</a:t>
            </a:r>
            <a:r>
              <a:rPr lang="en-US" sz="2000" b="1">
                <a:latin typeface="Times New Roman" panose="02020603050405020304" pitchFamily="18" charset="0"/>
              </a:rPr>
              <a:t>: </a:t>
            </a:r>
            <a:r>
              <a:rPr lang="vi-VN" sz="2000" b="1">
                <a:latin typeface="Times New Roman" panose="02020603050405020304" pitchFamily="18" charset="0"/>
              </a:rPr>
              <a:t>Đại đoàn kết dân tộc là vấn đề có ý nghĩa chiến lược, quyết định thành công của cách mạng</a:t>
            </a:r>
            <a:r>
              <a:rPr lang="en-US" sz="2000" b="1">
                <a:latin typeface="Times New Roman" panose="02020603050405020304" pitchFamily="18" charset="0"/>
              </a:rPr>
              <a:t>.</a:t>
            </a:r>
          </a:p>
        </p:txBody>
      </p:sp>
      <p:sp>
        <p:nvSpPr>
          <p:cNvPr id="9" name="Hộp Văn bản 8">
            <a:extLst>
              <a:ext uri="{FF2B5EF4-FFF2-40B4-BE49-F238E27FC236}">
                <a16:creationId xmlns:a16="http://schemas.microsoft.com/office/drawing/2014/main" id="{ADE927EA-CA04-4C48-945B-2108007E1AAA}"/>
              </a:ext>
            </a:extLst>
          </p:cNvPr>
          <p:cNvSpPr txBox="1"/>
          <p:nvPr/>
        </p:nvSpPr>
        <p:spPr>
          <a:xfrm>
            <a:off x="0" y="3578977"/>
            <a:ext cx="9144000" cy="1200329"/>
          </a:xfrm>
          <a:prstGeom prst="rect">
            <a:avLst/>
          </a:prstGeom>
          <a:noFill/>
        </p:spPr>
        <p:txBody>
          <a:bodyPr wrap="square">
            <a:spAutoFit/>
          </a:bodyPr>
          <a:lstStyle/>
          <a:p>
            <a:pPr marL="685800" marR="0" algn="ctr">
              <a:spcBef>
                <a:spcPts val="0"/>
              </a:spcBef>
              <a:spcAft>
                <a:spcPts val="0"/>
              </a:spcAft>
            </a:pPr>
            <a:r>
              <a:rPr lang="vi-VN" sz="3600">
                <a:effectLst/>
                <a:latin typeface="Times New Roman" panose="02020603050405020304" pitchFamily="18" charset="0"/>
                <a:ea typeface="Times New Roman" panose="02020603050405020304" pitchFamily="18" charset="0"/>
                <a:cs typeface="Times New Roman" panose="02020603050405020304" pitchFamily="18" charset="0"/>
              </a:rPr>
              <a:t>"Đoàn kết, đoàn kết, đại đoàn kết</a:t>
            </a:r>
            <a:endParaRPr lang="en-US" sz="3600">
              <a:effectLst/>
              <a:latin typeface="Arial" panose="020B0604020202020204" pitchFamily="34" charset="0"/>
              <a:ea typeface="Times New Roman" panose="02020603050405020304" pitchFamily="18" charset="0"/>
              <a:cs typeface="Times New Roman" panose="02020603050405020304" pitchFamily="18" charset="0"/>
            </a:endParaRPr>
          </a:p>
          <a:p>
            <a:pPr marL="685800" marR="0" algn="ctr">
              <a:spcBef>
                <a:spcPts val="0"/>
              </a:spcBef>
              <a:spcAft>
                <a:spcPts val="0"/>
              </a:spcAft>
            </a:pPr>
            <a:r>
              <a:rPr lang="vi-VN" sz="3600">
                <a:effectLst/>
                <a:latin typeface="Times New Roman" panose="02020603050405020304" pitchFamily="18" charset="0"/>
                <a:ea typeface="Times New Roman" panose="02020603050405020304" pitchFamily="18" charset="0"/>
                <a:cs typeface="Times New Roman" panose="02020603050405020304" pitchFamily="18" charset="0"/>
              </a:rPr>
              <a:t>Thành công, thành công, đại thành công"</a:t>
            </a:r>
            <a:endParaRPr lang="en-US" sz="360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026" name="Picture 2" descr="Chủ tịch Hồ Chí Minh kêu gọi: Đoàn kết, đoàn kết, đại đoàn kết. Thành công,">
            <a:extLst>
              <a:ext uri="{FF2B5EF4-FFF2-40B4-BE49-F238E27FC236}">
                <a16:creationId xmlns:a16="http://schemas.microsoft.com/office/drawing/2014/main" id="{EE1AE3D3-1596-4482-A83A-D8416CDF3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49978"/>
            <a:ext cx="4191000" cy="2328999"/>
          </a:xfrm>
          <a:prstGeom prst="rect">
            <a:avLst/>
          </a:prstGeom>
          <a:noFill/>
          <a:extLst>
            <a:ext uri="{909E8E84-426E-40DD-AFC4-6F175D3DCCD1}">
              <a14:hiddenFill xmlns:a14="http://schemas.microsoft.com/office/drawing/2010/main">
                <a:solidFill>
                  <a:srgbClr val="FFFFFF"/>
                </a:solidFill>
              </a14:hiddenFill>
            </a:ext>
          </a:extLst>
        </p:spPr>
      </p:pic>
      <p:sp>
        <p:nvSpPr>
          <p:cNvPr id="10" name="Hộp Văn bản 9">
            <a:extLst>
              <a:ext uri="{FF2B5EF4-FFF2-40B4-BE49-F238E27FC236}">
                <a16:creationId xmlns:a16="http://schemas.microsoft.com/office/drawing/2014/main" id="{5C4513F8-3E84-4827-9900-6E2456DAA7EB}"/>
              </a:ext>
            </a:extLst>
          </p:cNvPr>
          <p:cNvSpPr txBox="1"/>
          <p:nvPr/>
        </p:nvSpPr>
        <p:spPr>
          <a:xfrm>
            <a:off x="0" y="5446311"/>
            <a:ext cx="9220200" cy="1015663"/>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Open Sans" panose="020B0606030504020204" pitchFamily="34" charset="0"/>
                <a:ea typeface="Open Sans" panose="020B0606030504020204" pitchFamily="34" charset="0"/>
                <a:cs typeface="Open Sans" panose="020B0606030504020204" pitchFamily="34" charset="0"/>
              </a:rPr>
              <a:t>Đại</a:t>
            </a:r>
            <a:r>
              <a:rPr lang="vi-VN" sz="2000" dirty="0">
                <a:latin typeface="Open Sans" panose="020B0606030504020204" pitchFamily="34" charset="0"/>
                <a:ea typeface="Open Sans" panose="020B0606030504020204" pitchFamily="34" charset="0"/>
                <a:cs typeface="Open Sans" panose="020B0606030504020204" pitchFamily="34" charset="0"/>
              </a:rPr>
              <a:t> đoàn kết toàn dân tộc là vấn đề sống còn quyết định sự thành công của cách mạng, là sợi chỉ đỏ xuyên suốt và nhất quán trong đường lối cách mạng của Đảng ta ở mọi thời kỳ cách mạng</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sp>
        <p:nvSpPr>
          <p:cNvPr id="7" name="Hộp Văn bản 6">
            <a:extLst>
              <a:ext uri="{FF2B5EF4-FFF2-40B4-BE49-F238E27FC236}">
                <a16:creationId xmlns:a16="http://schemas.microsoft.com/office/drawing/2014/main" id="{2A4A43AF-6A10-4EBF-93DA-84AA8C799751}"/>
              </a:ext>
            </a:extLst>
          </p:cNvPr>
          <p:cNvSpPr txBox="1"/>
          <p:nvPr/>
        </p:nvSpPr>
        <p:spPr>
          <a:xfrm>
            <a:off x="0" y="849868"/>
            <a:ext cx="9144000" cy="400110"/>
          </a:xfrm>
          <a:prstGeom prst="rect">
            <a:avLst/>
          </a:prstGeom>
          <a:noFill/>
        </p:spPr>
        <p:txBody>
          <a:bodyPr wrap="square">
            <a:spAutoFit/>
          </a:bodyPr>
          <a:lstStyle/>
          <a:p>
            <a:pPr marL="228600" marR="0" lvl="0" indent="-228600">
              <a:spcBef>
                <a:spcPts val="0"/>
              </a:spcBef>
              <a:spcAft>
                <a:spcPts val="0"/>
              </a:spcAft>
              <a:buFont typeface="Calibri" panose="020F0502020204030204" pitchFamily="34" charset="0"/>
              <a:buChar char="−"/>
            </a:pPr>
            <a:r>
              <a:rPr lang="vi-VN" sz="2000">
                <a:effectLst/>
                <a:latin typeface="Times New Roman" panose="02020603050405020304" pitchFamily="18" charset="0"/>
                <a:ea typeface="Times New Roman" panose="02020603050405020304" pitchFamily="18" charset="0"/>
                <a:cs typeface="Times New Roman" panose="02020603050405020304" pitchFamily="18" charset="0"/>
              </a:rPr>
              <a:t>Những luận điểm mang tính chân lý về vai trò và sức mạnh khối đại đoàn kết dân tộc</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74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290">
                                          <p:stCondLst>
                                            <p:cond delay="0"/>
                                          </p:stCondLst>
                                        </p:cTn>
                                        <p:tgtEl>
                                          <p:spTgt spid="1026"/>
                                        </p:tgtEl>
                                      </p:cBhvr>
                                    </p:animEffect>
                                    <p:anim calcmode="lin" valueType="num">
                                      <p:cBhvr>
                                        <p:cTn id="8" dur="911"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02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02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026"/>
                                        </p:tgtEl>
                                        <p:attrNameLst>
                                          <p:attrName>ppt_y</p:attrName>
                                        </p:attrNameLst>
                                      </p:cBhvr>
                                      <p:tavLst>
                                        <p:tav tm="0" fmla="#ppt_y-sin(pi*$)/81">
                                          <p:val>
                                            <p:fltVal val="0"/>
                                          </p:val>
                                        </p:tav>
                                        <p:tav tm="100000">
                                          <p:val>
                                            <p:fltVal val="1"/>
                                          </p:val>
                                        </p:tav>
                                      </p:tavLst>
                                    </p:anim>
                                    <p:animScale>
                                      <p:cBhvr>
                                        <p:cTn id="13" dur="13">
                                          <p:stCondLst>
                                            <p:cond delay="325"/>
                                          </p:stCondLst>
                                        </p:cTn>
                                        <p:tgtEl>
                                          <p:spTgt spid="1026"/>
                                        </p:tgtEl>
                                      </p:cBhvr>
                                      <p:to x="100000" y="60000"/>
                                    </p:animScale>
                                    <p:animScale>
                                      <p:cBhvr>
                                        <p:cTn id="14" dur="83" decel="50000">
                                          <p:stCondLst>
                                            <p:cond delay="338"/>
                                          </p:stCondLst>
                                        </p:cTn>
                                        <p:tgtEl>
                                          <p:spTgt spid="1026"/>
                                        </p:tgtEl>
                                      </p:cBhvr>
                                      <p:to x="100000" y="100000"/>
                                    </p:animScale>
                                    <p:animScale>
                                      <p:cBhvr>
                                        <p:cTn id="15" dur="13">
                                          <p:stCondLst>
                                            <p:cond delay="656"/>
                                          </p:stCondLst>
                                        </p:cTn>
                                        <p:tgtEl>
                                          <p:spTgt spid="1026"/>
                                        </p:tgtEl>
                                      </p:cBhvr>
                                      <p:to x="100000" y="80000"/>
                                    </p:animScale>
                                    <p:animScale>
                                      <p:cBhvr>
                                        <p:cTn id="16" dur="83" decel="50000">
                                          <p:stCondLst>
                                            <p:cond delay="669"/>
                                          </p:stCondLst>
                                        </p:cTn>
                                        <p:tgtEl>
                                          <p:spTgt spid="1026"/>
                                        </p:tgtEl>
                                      </p:cBhvr>
                                      <p:to x="100000" y="100000"/>
                                    </p:animScale>
                                    <p:animScale>
                                      <p:cBhvr>
                                        <p:cTn id="17" dur="13">
                                          <p:stCondLst>
                                            <p:cond delay="821"/>
                                          </p:stCondLst>
                                        </p:cTn>
                                        <p:tgtEl>
                                          <p:spTgt spid="1026"/>
                                        </p:tgtEl>
                                      </p:cBhvr>
                                      <p:to x="100000" y="90000"/>
                                    </p:animScale>
                                    <p:animScale>
                                      <p:cBhvr>
                                        <p:cTn id="18" dur="83" decel="50000">
                                          <p:stCondLst>
                                            <p:cond delay="834"/>
                                          </p:stCondLst>
                                        </p:cTn>
                                        <p:tgtEl>
                                          <p:spTgt spid="1026"/>
                                        </p:tgtEl>
                                      </p:cBhvr>
                                      <p:to x="100000" y="100000"/>
                                    </p:animScale>
                                    <p:animScale>
                                      <p:cBhvr>
                                        <p:cTn id="19" dur="13">
                                          <p:stCondLst>
                                            <p:cond delay="904"/>
                                          </p:stCondLst>
                                        </p:cTn>
                                        <p:tgtEl>
                                          <p:spTgt spid="1026"/>
                                        </p:tgtEl>
                                      </p:cBhvr>
                                      <p:to x="100000" y="95000"/>
                                    </p:animScale>
                                    <p:animScale>
                                      <p:cBhvr>
                                        <p:cTn id="20" dur="83" decel="50000">
                                          <p:stCondLst>
                                            <p:cond delay="917"/>
                                          </p:stCondLst>
                                        </p:cTn>
                                        <p:tgtEl>
                                          <p:spTgt spid="1026"/>
                                        </p:tgtEl>
                                      </p:cBhvr>
                                      <p:to x="100000" y="100000"/>
                                    </p:animScale>
                                  </p:childTnLst>
                                </p:cTn>
                              </p:par>
                              <p:par>
                                <p:cTn id="21" presetID="2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A0136813-8140-405E-9B09-7D5E5E3B8D4F}"/>
              </a:ext>
            </a:extLst>
          </p:cNvPr>
          <p:cNvGrpSpPr/>
          <p:nvPr/>
        </p:nvGrpSpPr>
        <p:grpSpPr>
          <a:xfrm>
            <a:off x="91440" y="137160"/>
            <a:ext cx="8869680" cy="548640"/>
            <a:chOff x="762000" y="1524000"/>
            <a:chExt cx="7861379" cy="609600"/>
          </a:xfrm>
        </p:grpSpPr>
        <p:sp>
          <p:nvSpPr>
            <p:cNvPr id="9" name="AutoShape 49">
              <a:extLst>
                <a:ext uri="{FF2B5EF4-FFF2-40B4-BE49-F238E27FC236}">
                  <a16:creationId xmlns:a16="http://schemas.microsoft.com/office/drawing/2014/main" id="{F9F7971B-6141-43A3-A0CD-D6EF6B11B185}"/>
                </a:ext>
              </a:extLst>
            </p:cNvPr>
            <p:cNvSpPr>
              <a:spLocks noChangeArrowheads="1"/>
            </p:cNvSpPr>
            <p:nvPr/>
          </p:nvSpPr>
          <p:spPr bwMode="auto">
            <a:xfrm>
              <a:off x="762000" y="1524000"/>
              <a:ext cx="7861379" cy="609600"/>
            </a:xfrm>
            <a:prstGeom prst="roundRect">
              <a:avLst>
                <a:gd name="adj" fmla="val 50000"/>
              </a:avLst>
            </a:prstGeom>
            <a:gradFill rotWithShape="1">
              <a:gsLst>
                <a:gs pos="0">
                  <a:srgbClr val="CCECFF"/>
                </a:gs>
                <a:gs pos="100000">
                  <a:srgbClr val="CCECFF">
                    <a:gamma/>
                    <a:tint val="0"/>
                    <a:invGamma/>
                  </a:srgbClr>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800">
                  <a:solidFill>
                    <a:srgbClr val="000000"/>
                  </a:solidFill>
                </a:rPr>
                <a:t>Vai trò của đại đoàn kết dân tộc</a:t>
              </a:r>
              <a:endParaRPr lang="en-US" altLang="en-US" sz="2800"/>
            </a:p>
          </p:txBody>
        </p:sp>
        <p:sp>
          <p:nvSpPr>
            <p:cNvPr id="10" name="Hình Bầu dục 9">
              <a:extLst>
                <a:ext uri="{FF2B5EF4-FFF2-40B4-BE49-F238E27FC236}">
                  <a16:creationId xmlns:a16="http://schemas.microsoft.com/office/drawing/2014/main" id="{8C5FE6B7-3D00-4680-904C-80C417A7BD5A}"/>
                </a:ext>
              </a:extLst>
            </p:cNvPr>
            <p:cNvSpPr/>
            <p:nvPr/>
          </p:nvSpPr>
          <p:spPr>
            <a:xfrm>
              <a:off x="883568" y="1656080"/>
              <a:ext cx="304800" cy="335280"/>
            </a:xfrm>
            <a:prstGeom prst="ellipse">
              <a:avLst/>
            </a:prstGeom>
            <a:solidFill>
              <a:srgbClr val="EDF3F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2">
                      <a:lumMod val="60000"/>
                      <a:lumOff val="40000"/>
                    </a:schemeClr>
                  </a:solidFill>
                </a:rPr>
                <a:t>1</a:t>
              </a:r>
            </a:p>
          </p:txBody>
        </p:sp>
      </p:grpSp>
      <p:sp>
        <p:nvSpPr>
          <p:cNvPr id="12" name="Hộp Văn bản 11">
            <a:extLst>
              <a:ext uri="{FF2B5EF4-FFF2-40B4-BE49-F238E27FC236}">
                <a16:creationId xmlns:a16="http://schemas.microsoft.com/office/drawing/2014/main" id="{4FD1843A-F6AF-4A72-86DF-DEFD81A993AA}"/>
              </a:ext>
            </a:extLst>
          </p:cNvPr>
          <p:cNvSpPr txBox="1"/>
          <p:nvPr/>
        </p:nvSpPr>
        <p:spPr>
          <a:xfrm>
            <a:off x="0" y="864646"/>
            <a:ext cx="9144000" cy="707886"/>
          </a:xfrm>
          <a:prstGeom prst="rect">
            <a:avLst/>
          </a:prstGeom>
          <a:noFill/>
        </p:spPr>
        <p:txBody>
          <a:bodyPr wrap="square">
            <a:spAutoFit/>
          </a:bodyPr>
          <a:lstStyle/>
          <a:p>
            <a:r>
              <a:rPr lang="en-US" sz="2000" b="1">
                <a:latin typeface="Times New Roman" panose="02020603050405020304" pitchFamily="18" charset="0"/>
              </a:rPr>
              <a:t> 1b: Đại đoàn kết dân tộc là một mục tiêu, nhiệm vụ hàng đầu của cách mạng Việt Nam  </a:t>
            </a:r>
          </a:p>
        </p:txBody>
      </p:sp>
      <p:sp>
        <p:nvSpPr>
          <p:cNvPr id="4" name="Hộp Văn bản 3">
            <a:extLst>
              <a:ext uri="{FF2B5EF4-FFF2-40B4-BE49-F238E27FC236}">
                <a16:creationId xmlns:a16="http://schemas.microsoft.com/office/drawing/2014/main" id="{9840DE1B-783A-4864-BD40-A6B616D4E9D9}"/>
              </a:ext>
            </a:extLst>
          </p:cNvPr>
          <p:cNvSpPr txBox="1"/>
          <p:nvPr/>
        </p:nvSpPr>
        <p:spPr>
          <a:xfrm>
            <a:off x="0" y="1703159"/>
            <a:ext cx="4572000" cy="1569660"/>
          </a:xfrm>
          <a:prstGeom prst="rect">
            <a:avLst/>
          </a:prstGeom>
          <a:noFill/>
        </p:spPr>
        <p:txBody>
          <a:bodyPr wrap="square" rtlCol="0">
            <a:spAutoFit/>
          </a:bodyPr>
          <a:lstStyle/>
          <a:p>
            <a:pPr marL="285750" indent="-285750">
              <a:buFont typeface="Calibri" panose="020F0502020204030204" pitchFamily="34" charset="0"/>
              <a:buChar char="−"/>
            </a:pPr>
            <a:r>
              <a:rPr lang="en-US" sz="2400" dirty="0">
                <a:latin typeface="Times New Roman" panose="02020603050405020304" pitchFamily="18" charset="0"/>
                <a:ea typeface="Open Sans" panose="020B0606030504020204" pitchFamily="34" charset="0"/>
                <a:cs typeface="Times New Roman" panose="02020603050405020304" pitchFamily="18" charset="0"/>
              </a:rPr>
              <a:t>Trong tư tưởng Hồ Chí Minh, </a:t>
            </a:r>
            <a:br>
              <a:rPr lang="en-US" sz="2400" dirty="0">
                <a:latin typeface="Times New Roman" panose="02020603050405020304" pitchFamily="18" charset="0"/>
                <a:ea typeface="Open Sans" panose="020B0606030504020204" pitchFamily="34" charset="0"/>
                <a:cs typeface="Times New Roman" panose="02020603050405020304" pitchFamily="18" charset="0"/>
              </a:rPr>
            </a:br>
            <a:r>
              <a:rPr lang="en-US" sz="2400" dirty="0">
                <a:latin typeface="Times New Roman" panose="02020603050405020304" pitchFamily="18" charset="0"/>
                <a:ea typeface="Open Sans" panose="020B0606030504020204" pitchFamily="34" charset="0"/>
                <a:cs typeface="Times New Roman" panose="02020603050405020304" pitchFamily="18" charset="0"/>
              </a:rPr>
              <a:t>yêu nước - nhân nghĩa - đoàn kết là sức mạnh, là mạch nguồn của mọi thắng lợi. </a:t>
            </a:r>
          </a:p>
        </p:txBody>
      </p:sp>
      <p:grpSp>
        <p:nvGrpSpPr>
          <p:cNvPr id="3" name="Nhóm 2">
            <a:extLst>
              <a:ext uri="{FF2B5EF4-FFF2-40B4-BE49-F238E27FC236}">
                <a16:creationId xmlns:a16="http://schemas.microsoft.com/office/drawing/2014/main" id="{A60FA0B6-1C2D-4840-BD85-C8A35566CFBF}"/>
              </a:ext>
            </a:extLst>
          </p:cNvPr>
          <p:cNvGrpSpPr/>
          <p:nvPr/>
        </p:nvGrpSpPr>
        <p:grpSpPr>
          <a:xfrm>
            <a:off x="5080000" y="1703159"/>
            <a:ext cx="3337070" cy="3218169"/>
            <a:chOff x="5137412" y="3075722"/>
            <a:chExt cx="3337070" cy="3218169"/>
          </a:xfrm>
        </p:grpSpPr>
        <p:sp>
          <p:nvSpPr>
            <p:cNvPr id="121" name="Oval 11">
              <a:extLst>
                <a:ext uri="{FF2B5EF4-FFF2-40B4-BE49-F238E27FC236}">
                  <a16:creationId xmlns:a16="http://schemas.microsoft.com/office/drawing/2014/main" id="{843FE2DD-F9CB-4423-A68F-BB50C9CDB88F}"/>
                </a:ext>
              </a:extLst>
            </p:cNvPr>
            <p:cNvSpPr/>
            <p:nvPr/>
          </p:nvSpPr>
          <p:spPr>
            <a:xfrm rot="1800000">
              <a:off x="5137412" y="3260135"/>
              <a:ext cx="992844" cy="9928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 name="Nhóm 1">
              <a:extLst>
                <a:ext uri="{FF2B5EF4-FFF2-40B4-BE49-F238E27FC236}">
                  <a16:creationId xmlns:a16="http://schemas.microsoft.com/office/drawing/2014/main" id="{4D7A58E5-0BDB-43FE-B504-007726698E52}"/>
                </a:ext>
              </a:extLst>
            </p:cNvPr>
            <p:cNvGrpSpPr/>
            <p:nvPr/>
          </p:nvGrpSpPr>
          <p:grpSpPr>
            <a:xfrm>
              <a:off x="5339072" y="3075722"/>
              <a:ext cx="3135410" cy="3218169"/>
              <a:chOff x="5339072" y="3075722"/>
              <a:chExt cx="3135410" cy="3218169"/>
            </a:xfrm>
          </p:grpSpPr>
          <p:sp>
            <p:nvSpPr>
              <p:cNvPr id="116" name="Oval 4">
                <a:extLst>
                  <a:ext uri="{FF2B5EF4-FFF2-40B4-BE49-F238E27FC236}">
                    <a16:creationId xmlns:a16="http://schemas.microsoft.com/office/drawing/2014/main" id="{FD6F608D-D8F6-46E5-9AD3-AD478C58A4CC}"/>
                  </a:ext>
                </a:extLst>
              </p:cNvPr>
              <p:cNvSpPr/>
              <p:nvPr/>
            </p:nvSpPr>
            <p:spPr>
              <a:xfrm rot="18000000">
                <a:off x="5451405" y="3075722"/>
                <a:ext cx="2723342" cy="2723342"/>
              </a:xfrm>
              <a:prstGeom prst="ellipse">
                <a:avLst/>
              </a:prstGeom>
              <a:noFill/>
              <a:ln w="254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17" name="Straight Connector 7">
                <a:extLst>
                  <a:ext uri="{FF2B5EF4-FFF2-40B4-BE49-F238E27FC236}">
                    <a16:creationId xmlns:a16="http://schemas.microsoft.com/office/drawing/2014/main" id="{13FA0031-90B0-4CFB-8391-DEFEB57E94D6}"/>
                  </a:ext>
                </a:extLst>
              </p:cNvPr>
              <p:cNvCxnSpPr/>
              <p:nvPr/>
            </p:nvCxnSpPr>
            <p:spPr>
              <a:xfrm>
                <a:off x="6805063" y="4467400"/>
                <a:ext cx="0" cy="1462059"/>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8">
                <a:extLst>
                  <a:ext uri="{FF2B5EF4-FFF2-40B4-BE49-F238E27FC236}">
                    <a16:creationId xmlns:a16="http://schemas.microsoft.com/office/drawing/2014/main" id="{FF62D355-18A5-4E6D-884A-F3A654C392FF}"/>
                  </a:ext>
                </a:extLst>
              </p:cNvPr>
              <p:cNvCxnSpPr/>
              <p:nvPr/>
            </p:nvCxnSpPr>
            <p:spPr>
              <a:xfrm flipV="1">
                <a:off x="6805064" y="3656257"/>
                <a:ext cx="1393510" cy="811144"/>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9" name="Straight Connector 9">
                <a:extLst>
                  <a:ext uri="{FF2B5EF4-FFF2-40B4-BE49-F238E27FC236}">
                    <a16:creationId xmlns:a16="http://schemas.microsoft.com/office/drawing/2014/main" id="{C105D0E0-4359-4D5C-B050-08578660CFFC}"/>
                  </a:ext>
                </a:extLst>
              </p:cNvPr>
              <p:cNvCxnSpPr/>
              <p:nvPr/>
            </p:nvCxnSpPr>
            <p:spPr>
              <a:xfrm flipH="1" flipV="1">
                <a:off x="5392924" y="3656257"/>
                <a:ext cx="1393510" cy="811144"/>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Oval 10">
                <a:extLst>
                  <a:ext uri="{FF2B5EF4-FFF2-40B4-BE49-F238E27FC236}">
                    <a16:creationId xmlns:a16="http://schemas.microsoft.com/office/drawing/2014/main" id="{720EEAF7-0D64-4516-B9AE-5D14E8E638F1}"/>
                  </a:ext>
                </a:extLst>
              </p:cNvPr>
              <p:cNvSpPr/>
              <p:nvPr/>
            </p:nvSpPr>
            <p:spPr>
              <a:xfrm rot="1800000">
                <a:off x="6308641" y="3970979"/>
                <a:ext cx="992844" cy="99284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22" name="Oval 12">
                <a:extLst>
                  <a:ext uri="{FF2B5EF4-FFF2-40B4-BE49-F238E27FC236}">
                    <a16:creationId xmlns:a16="http://schemas.microsoft.com/office/drawing/2014/main" id="{42BBA625-DB25-4B8D-A29E-5086E6DC58F5}"/>
                  </a:ext>
                </a:extLst>
              </p:cNvPr>
              <p:cNvSpPr/>
              <p:nvPr/>
            </p:nvSpPr>
            <p:spPr>
              <a:xfrm rot="1800000">
                <a:off x="7481638" y="3255483"/>
                <a:ext cx="992844" cy="99284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23" name="Oval 13">
                <a:extLst>
                  <a:ext uri="{FF2B5EF4-FFF2-40B4-BE49-F238E27FC236}">
                    <a16:creationId xmlns:a16="http://schemas.microsoft.com/office/drawing/2014/main" id="{2B3C8F06-8EDD-4F5D-AEF5-355945C2CBA9}"/>
                  </a:ext>
                </a:extLst>
              </p:cNvPr>
              <p:cNvSpPr/>
              <p:nvPr/>
            </p:nvSpPr>
            <p:spPr>
              <a:xfrm rot="1800000">
                <a:off x="6308641" y="5301048"/>
                <a:ext cx="992844" cy="99284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027" name="Hình ảnh 1026">
                <a:extLst>
                  <a:ext uri="{FF2B5EF4-FFF2-40B4-BE49-F238E27FC236}">
                    <a16:creationId xmlns:a16="http://schemas.microsoft.com/office/drawing/2014/main" id="{0685488E-E491-4BD6-B3E0-EE07E16A2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072" y="3454197"/>
                <a:ext cx="589522" cy="589522"/>
              </a:xfrm>
              <a:prstGeom prst="rect">
                <a:avLst/>
              </a:prstGeom>
            </p:spPr>
          </p:pic>
          <p:pic>
            <p:nvPicPr>
              <p:cNvPr id="1029" name="Hình ảnh 1028">
                <a:extLst>
                  <a:ext uri="{FF2B5EF4-FFF2-40B4-BE49-F238E27FC236}">
                    <a16:creationId xmlns:a16="http://schemas.microsoft.com/office/drawing/2014/main" id="{5AFFE7BD-1385-4494-A78F-A21C59883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405" y="3478709"/>
                <a:ext cx="632400" cy="632400"/>
              </a:xfrm>
              <a:prstGeom prst="rect">
                <a:avLst/>
              </a:prstGeom>
            </p:spPr>
          </p:pic>
          <p:pic>
            <p:nvPicPr>
              <p:cNvPr id="1031" name="Hình ảnh 1030">
                <a:extLst>
                  <a:ext uri="{FF2B5EF4-FFF2-40B4-BE49-F238E27FC236}">
                    <a16:creationId xmlns:a16="http://schemas.microsoft.com/office/drawing/2014/main" id="{130116D7-E642-4903-9DF5-43DD1828E0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499" y="5564446"/>
                <a:ext cx="487869" cy="487869"/>
              </a:xfrm>
              <a:prstGeom prst="rect">
                <a:avLst/>
              </a:prstGeom>
            </p:spPr>
          </p:pic>
          <p:pic>
            <p:nvPicPr>
              <p:cNvPr id="1033" name="Hình ảnh 1032">
                <a:extLst>
                  <a:ext uri="{FF2B5EF4-FFF2-40B4-BE49-F238E27FC236}">
                    <a16:creationId xmlns:a16="http://schemas.microsoft.com/office/drawing/2014/main" id="{9A3194BF-BD60-4FD0-AAC5-494F11F7AC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5720" y="4140133"/>
                <a:ext cx="628353" cy="628353"/>
              </a:xfrm>
              <a:prstGeom prst="rect">
                <a:avLst/>
              </a:prstGeom>
            </p:spPr>
          </p:pic>
        </p:grpSp>
      </p:grpSp>
      <p:sp>
        <p:nvSpPr>
          <p:cNvPr id="22" name="Hộp Văn bản 21">
            <a:extLst>
              <a:ext uri="{FF2B5EF4-FFF2-40B4-BE49-F238E27FC236}">
                <a16:creationId xmlns:a16="http://schemas.microsoft.com/office/drawing/2014/main" id="{4AE36E86-A608-48E4-A327-11E1E4CC0A1B}"/>
              </a:ext>
            </a:extLst>
          </p:cNvPr>
          <p:cNvSpPr txBox="1"/>
          <p:nvPr/>
        </p:nvSpPr>
        <p:spPr>
          <a:xfrm>
            <a:off x="717144" y="3312432"/>
            <a:ext cx="4432386" cy="2246769"/>
          </a:xfrm>
          <a:prstGeom prst="rect">
            <a:avLst/>
          </a:prstGeom>
          <a:noFill/>
        </p:spPr>
        <p:txBody>
          <a:bodyPr wrap="square">
            <a:spAutoFit/>
          </a:bodyPr>
          <a:lstStyle/>
          <a:p>
            <a:pPr marL="285750" indent="-285750">
              <a:buFont typeface="Wingdings" panose="05000000000000000000" pitchFamily="2" charset="2"/>
              <a:buChar char="Ø"/>
            </a:pPr>
            <a:r>
              <a:rPr lang="en-US" sz="1950" dirty="0">
                <a:latin typeface="Open Sans" panose="020B0606030504020204" pitchFamily="34" charset="0"/>
                <a:ea typeface="Open Sans" panose="020B0606030504020204" pitchFamily="34" charset="0"/>
                <a:cs typeface="Open Sans" panose="020B0606030504020204" pitchFamily="34" charset="0"/>
              </a:rPr>
              <a:t>Do đó, đại đoàn kết dân tộc phải được xác định là mục tiêu, nhiệm vụ hàng đầu của Đảng, phải được quán triệt trong tất cả mọi lĩnh vực, từ đường lối, chủ trương, chính sách tới hoạt động thực tiễn của Đảng.</a:t>
            </a:r>
          </a:p>
        </p:txBody>
      </p:sp>
    </p:spTree>
    <p:extLst>
      <p:ext uri="{BB962C8B-B14F-4D97-AF65-F5344CB8AC3E}">
        <p14:creationId xmlns:p14="http://schemas.microsoft.com/office/powerpoint/2010/main" val="2142570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plus(in)">
                                      <p:cBhvr>
                                        <p:cTn id="7" dur="2000"/>
                                        <p:tgtEl>
                                          <p:spTgt spid="4">
                                            <p:txEl>
                                              <p:pRg st="0" end="0"/>
                                            </p:txEl>
                                          </p:spTgt>
                                        </p:tgtEl>
                                      </p:cBhvr>
                                    </p:animEffect>
                                  </p:childTnLst>
                                </p:cTn>
                              </p:par>
                              <p:par>
                                <p:cTn id="8" presetID="21"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8)">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TotalTime>
  <Words>3091</Words>
  <Application>Microsoft Office PowerPoint</Application>
  <PresentationFormat>Trình chiếu Trên màn hình (4:3)</PresentationFormat>
  <Paragraphs>203</Paragraphs>
  <Slides>29</Slides>
  <Notes>7</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29</vt:i4>
      </vt:variant>
    </vt:vector>
  </HeadingPairs>
  <TitlesOfParts>
    <vt:vector size="38" baseType="lpstr">
      <vt:lpstr>Arial</vt:lpstr>
      <vt:lpstr>Calibri</vt:lpstr>
      <vt:lpstr>Calibri Light</vt:lpstr>
      <vt:lpstr>Courier New</vt:lpstr>
      <vt:lpstr>Montserrat SemiBold</vt:lpstr>
      <vt:lpstr>Open Sans</vt:lpstr>
      <vt:lpstr>Times New Roman</vt:lpstr>
      <vt:lpstr>Wingdings</vt:lpstr>
      <vt:lpstr>Chủ đề Office</vt:lpstr>
      <vt:lpstr>Nhóm 5</vt:lpstr>
      <vt:lpstr>Tư tưởng Hồ Chí Minh về đại đoàn kết toàn dân tộc</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thanks!</vt:lpstr>
      <vt:lpstr>Bản trình bày PowerPoint</vt:lpstr>
      <vt:lpstr>Bản trình bày PowerPoint</vt:lpstr>
      <vt:lpstr>Bản trình bày PowerPoint</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nguyen pham</dc:creator>
  <cp:lastModifiedBy>nguyen</cp:lastModifiedBy>
  <cp:revision>8</cp:revision>
  <dcterms:created xsi:type="dcterms:W3CDTF">2020-10-28T15:22:26Z</dcterms:created>
  <dcterms:modified xsi:type="dcterms:W3CDTF">2020-11-11T15:17:29Z</dcterms:modified>
</cp:coreProperties>
</file>