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8" r:id="rId2"/>
    <p:sldId id="317" r:id="rId3"/>
    <p:sldId id="318" r:id="rId4"/>
    <p:sldId id="319" r:id="rId5"/>
    <p:sldId id="320" r:id="rId6"/>
    <p:sldId id="333" r:id="rId7"/>
    <p:sldId id="334" r:id="rId8"/>
    <p:sldId id="335" r:id="rId9"/>
    <p:sldId id="336" r:id="rId10"/>
    <p:sldId id="341" r:id="rId11"/>
    <p:sldId id="338" r:id="rId12"/>
    <p:sldId id="321" r:id="rId13"/>
    <p:sldId id="322" r:id="rId14"/>
    <p:sldId id="339" r:id="rId15"/>
    <p:sldId id="323" r:id="rId16"/>
    <p:sldId id="324" r:id="rId17"/>
    <p:sldId id="325" r:id="rId18"/>
    <p:sldId id="326" r:id="rId19"/>
    <p:sldId id="327" r:id="rId20"/>
    <p:sldId id="328" r:id="rId21"/>
    <p:sldId id="329" r:id="rId22"/>
    <p:sldId id="34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FFFFFF"/>
    <a:srgbClr val="009900"/>
    <a:srgbClr val="469246"/>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94" autoAdjust="0"/>
    <p:restoredTop sz="94454" autoAdjust="0"/>
  </p:normalViewPr>
  <p:slideViewPr>
    <p:cSldViewPr snapToGrid="0" showGuides="1">
      <p:cViewPr>
        <p:scale>
          <a:sx n="75" d="100"/>
          <a:sy n="75" d="100"/>
        </p:scale>
        <p:origin x="34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36CB6-2562-477B-A737-A34BC3C12457}" type="datetimeFigureOut">
              <a:rPr lang="en-US" smtClean="0"/>
              <a:t>11/6/2022</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ED45B-BA96-4CA9-9839-4223C9858710}" type="slidenum">
              <a:rPr lang="en-US" smtClean="0"/>
              <a:t>‹#›</a:t>
            </a:fld>
            <a:endParaRPr lang="en-US"/>
          </a:p>
        </p:txBody>
      </p:sp>
    </p:spTree>
    <p:extLst>
      <p:ext uri="{BB962C8B-B14F-4D97-AF65-F5344CB8AC3E}">
        <p14:creationId xmlns:p14="http://schemas.microsoft.com/office/powerpoint/2010/main" val="372663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Function Name: </a:t>
            </a:r>
            <a:r>
              <a:rPr lang="en-US" sz="1200" b="0" i="0" kern="1200" dirty="0" smtClean="0">
                <a:solidFill>
                  <a:schemeClr val="tx1"/>
                </a:solidFill>
                <a:effectLst/>
                <a:latin typeface="+mn-lt"/>
                <a:ea typeface="+mn-ea"/>
                <a:cs typeface="+mn-cs"/>
              </a:rPr>
              <a:t>It is mandatory and it defines the name of the method or function. The method signature consists of the method name and parameter list. The Methods are identified by their name. The rules for giving function names are the same as the rules for giving the variable names. Same rules you should follow for giving function names also.</a:t>
            </a:r>
          </a:p>
          <a:p>
            <a:pPr fontAlgn="base"/>
            <a:r>
              <a:rPr lang="en-US" sz="1200" b="1" i="0" kern="1200" dirty="0" smtClean="0">
                <a:solidFill>
                  <a:schemeClr val="tx1"/>
                </a:solidFill>
                <a:effectLst/>
                <a:latin typeface="+mn-lt"/>
                <a:ea typeface="+mn-ea"/>
                <a:cs typeface="+mn-cs"/>
              </a:rPr>
              <a:t>Parameter List: </a:t>
            </a:r>
            <a:r>
              <a:rPr lang="en-US" sz="1200" b="0" i="0" kern="1200" dirty="0" smtClean="0">
                <a:solidFill>
                  <a:schemeClr val="tx1"/>
                </a:solidFill>
                <a:effectLst/>
                <a:latin typeface="+mn-lt"/>
                <a:ea typeface="+mn-ea"/>
                <a:cs typeface="+mn-cs"/>
              </a:rPr>
              <a:t>It is Optional and it defines the list of parameters. A function can take 0 or more parameters means it may not take any input.</a:t>
            </a:r>
          </a:p>
          <a:p>
            <a:pPr fontAlgn="base"/>
            <a:r>
              <a:rPr lang="en-US" sz="1200" b="1" i="0" kern="1200" dirty="0" smtClean="0">
                <a:solidFill>
                  <a:schemeClr val="tx1"/>
                </a:solidFill>
                <a:effectLst/>
                <a:latin typeface="+mn-lt"/>
                <a:ea typeface="+mn-ea"/>
                <a:cs typeface="+mn-cs"/>
              </a:rPr>
              <a:t>Return Type: </a:t>
            </a:r>
            <a:r>
              <a:rPr lang="en-US" sz="1200" b="0" i="0" kern="1200" dirty="0" smtClean="0">
                <a:solidFill>
                  <a:schemeClr val="tx1"/>
                </a:solidFill>
                <a:effectLst/>
                <a:latin typeface="+mn-lt"/>
                <a:ea typeface="+mn-ea"/>
                <a:cs typeface="+mn-cs"/>
              </a:rPr>
              <a:t>It is Mandatory and it defines the return type value of the method. A function may or may not return a value but it can return at most one value. It cannot return multiple values but it can take multiple values as parameters. If the function is not returning any value, then the return type should be void.</a:t>
            </a:r>
          </a:p>
          <a:p>
            <a:pPr fontAlgn="base"/>
            <a:r>
              <a:rPr lang="en-US" sz="1200" b="1" i="0" kern="1200" dirty="0" smtClean="0">
                <a:solidFill>
                  <a:schemeClr val="tx1"/>
                </a:solidFill>
                <a:effectLst/>
                <a:latin typeface="+mn-lt"/>
                <a:ea typeface="+mn-ea"/>
                <a:cs typeface="+mn-cs"/>
              </a:rPr>
              <a:t>Access Specifier:</a:t>
            </a:r>
            <a:r>
              <a:rPr lang="en-US" sz="1200" b="0" i="0" kern="1200" dirty="0" smtClean="0">
                <a:solidFill>
                  <a:schemeClr val="tx1"/>
                </a:solidFill>
                <a:effectLst/>
                <a:latin typeface="+mn-lt"/>
                <a:ea typeface="+mn-ea"/>
                <a:cs typeface="+mn-cs"/>
              </a:rPr>
              <a:t> It is Optional and it defines the scope of the method. That means it defines the accessibility of the method such as private, protected, public, etc.</a:t>
            </a:r>
          </a:p>
          <a:p>
            <a:pPr fontAlgn="base"/>
            <a:r>
              <a:rPr lang="en-US" sz="1200" b="1" i="0" kern="1200" dirty="0" smtClean="0">
                <a:solidFill>
                  <a:schemeClr val="tx1"/>
                </a:solidFill>
                <a:effectLst/>
                <a:latin typeface="+mn-lt"/>
                <a:ea typeface="+mn-ea"/>
                <a:cs typeface="+mn-cs"/>
              </a:rPr>
              <a:t>Modifier: </a:t>
            </a:r>
            <a:r>
              <a:rPr lang="en-US" sz="1200" b="0" i="0" kern="1200" dirty="0" smtClean="0">
                <a:solidFill>
                  <a:schemeClr val="tx1"/>
                </a:solidFill>
                <a:effectLst/>
                <a:latin typeface="+mn-lt"/>
                <a:ea typeface="+mn-ea"/>
                <a:cs typeface="+mn-cs"/>
              </a:rPr>
              <a:t>It is optional and defines the type of access to the method. For example, static, virtual, partial, sealed, etc. If you declare the method with a static modifier, then you can access the method directly without creating an instance. If you declare the method with the sealed modifier, then this method is not going to be overridden under a child class. And if you declare the method with the partial modifier, then you can split the method definition into two parts.</a:t>
            </a:r>
          </a:p>
          <a:p>
            <a:pPr fontAlgn="base"/>
            <a:r>
              <a:rPr lang="en-US" sz="1200" b="1" i="0" kern="1200" dirty="0" smtClean="0">
                <a:solidFill>
                  <a:schemeClr val="tx1"/>
                </a:solidFill>
                <a:effectLst/>
                <a:latin typeface="+mn-lt"/>
                <a:ea typeface="+mn-ea"/>
                <a:cs typeface="+mn-cs"/>
              </a:rPr>
              <a:t>Function Body: </a:t>
            </a:r>
            <a:r>
              <a:rPr lang="en-US" sz="1200" b="0" i="0" kern="1200" dirty="0" smtClean="0">
                <a:solidFill>
                  <a:schemeClr val="tx1"/>
                </a:solidFill>
                <a:effectLst/>
                <a:latin typeface="+mn-lt"/>
                <a:ea typeface="+mn-ea"/>
                <a:cs typeface="+mn-cs"/>
              </a:rPr>
              <a:t>The body of the function defines the code or list of statements that you need to execute the function call. It is enclosed within curly braces.</a:t>
            </a:r>
          </a:p>
          <a:p>
            <a:endParaRPr lang="en-US" dirty="0"/>
          </a:p>
        </p:txBody>
      </p:sp>
      <p:sp>
        <p:nvSpPr>
          <p:cNvPr id="4" name="عنصر نائب لرقم الشريحة 3"/>
          <p:cNvSpPr>
            <a:spLocks noGrp="1"/>
          </p:cNvSpPr>
          <p:nvPr>
            <p:ph type="sldNum" sz="quarter" idx="10"/>
          </p:nvPr>
        </p:nvSpPr>
        <p:spPr/>
        <p:txBody>
          <a:bodyPr/>
          <a:lstStyle/>
          <a:p>
            <a:fld id="{A50ED45B-BA96-4CA9-9839-4223C9858710}" type="slidenum">
              <a:rPr lang="en-US" smtClean="0"/>
              <a:t>3</a:t>
            </a:fld>
            <a:endParaRPr lang="en-US"/>
          </a:p>
        </p:txBody>
      </p:sp>
    </p:spTree>
    <p:extLst>
      <p:ext uri="{BB962C8B-B14F-4D97-AF65-F5344CB8AC3E}">
        <p14:creationId xmlns:p14="http://schemas.microsoft.com/office/powerpoint/2010/main" val="101284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92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0990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1520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extLst>
      <p:ext uri="{BB962C8B-B14F-4D97-AF65-F5344CB8AC3E}">
        <p14:creationId xmlns:p14="http://schemas.microsoft.com/office/powerpoint/2010/main" val="1968401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72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pPr/>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5018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pPr/>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5150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pPr/>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8759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11/6/2022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77748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11/6/2022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solidFill>
                  <a:srgbClr val="637052"/>
                </a:solidFill>
              </a:rPr>
              <a:pPr/>
              <a:t>‹#›</a:t>
            </a:fld>
            <a:endParaRPr lang="en-US" dirty="0">
              <a:solidFill>
                <a:srgbClr val="637052"/>
              </a:solidFill>
            </a:endParaRPr>
          </a:p>
        </p:txBody>
      </p:sp>
    </p:spTree>
    <p:extLst>
      <p:ext uri="{BB962C8B-B14F-4D97-AF65-F5344CB8AC3E}">
        <p14:creationId xmlns:p14="http://schemas.microsoft.com/office/powerpoint/2010/main" val="366136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174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defTabSz="457200"/>
            <a:fld id="{98624D31-43A5-475A-80CF-332C9F6DCF35}" type="datetimeFigureOut">
              <a:rPr lang="en-US" dirty="0"/>
              <a:pPr defTabSz="457200"/>
              <a:t>11/6/2022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457200"/>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457200"/>
            <a:fld id="{4FAB73BC-B049-4115-A692-8D63A059BFB8}" type="slidenum">
              <a:rPr lang="en-US" dirty="0"/>
              <a:pPr defTabSz="45720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9633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b="1" dirty="0"/>
              <a:t>OBJECT-ORIENTED PROGRAMMING </a:t>
            </a:r>
          </a:p>
        </p:txBody>
      </p:sp>
      <p:sp>
        <p:nvSpPr>
          <p:cNvPr id="3" name="Subtitle 2"/>
          <p:cNvSpPr>
            <a:spLocks noGrp="1"/>
          </p:cNvSpPr>
          <p:nvPr>
            <p:ph type="subTitle" idx="1"/>
          </p:nvPr>
        </p:nvSpPr>
        <p:spPr/>
        <p:txBody>
          <a:bodyPr/>
          <a:lstStyle/>
          <a:p>
            <a:r>
              <a:rPr lang="en-US" dirty="0" smtClean="0"/>
              <a:t>C#.NET basics2</a:t>
            </a:r>
          </a:p>
          <a:p>
            <a:endParaRPr lang="en-US" dirty="0"/>
          </a:p>
          <a:p>
            <a:endParaRPr lang="en-US" dirty="0"/>
          </a:p>
        </p:txBody>
      </p:sp>
    </p:spTree>
    <p:extLst>
      <p:ext uri="{BB962C8B-B14F-4D97-AF65-F5344CB8AC3E}">
        <p14:creationId xmlns:p14="http://schemas.microsoft.com/office/powerpoint/2010/main" val="1432315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p:cNvPicPr>
            <a:picLocks noChangeAspect="1"/>
          </p:cNvPicPr>
          <p:nvPr/>
        </p:nvPicPr>
        <p:blipFill>
          <a:blip r:embed="rId2"/>
          <a:stretch>
            <a:fillRect/>
          </a:stretch>
        </p:blipFill>
        <p:spPr>
          <a:xfrm>
            <a:off x="101600" y="4234"/>
            <a:ext cx="7353299" cy="6397907"/>
          </a:xfrm>
          <a:prstGeom prst="rect">
            <a:avLst/>
          </a:prstGeom>
        </p:spPr>
      </p:pic>
      <p:pic>
        <p:nvPicPr>
          <p:cNvPr id="5" name="صورة 4"/>
          <p:cNvPicPr>
            <a:picLocks noChangeAspect="1"/>
          </p:cNvPicPr>
          <p:nvPr/>
        </p:nvPicPr>
        <p:blipFill>
          <a:blip r:embed="rId3"/>
          <a:stretch>
            <a:fillRect/>
          </a:stretch>
        </p:blipFill>
        <p:spPr>
          <a:xfrm>
            <a:off x="5956300" y="3203187"/>
            <a:ext cx="5892800" cy="3099858"/>
          </a:xfrm>
          <a:prstGeom prst="rect">
            <a:avLst/>
          </a:prstGeom>
        </p:spPr>
      </p:pic>
    </p:spTree>
    <p:extLst>
      <p:ext uri="{BB962C8B-B14F-4D97-AF65-F5344CB8AC3E}">
        <p14:creationId xmlns:p14="http://schemas.microsoft.com/office/powerpoint/2010/main" val="3649830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en-US"/>
          </a:p>
        </p:txBody>
      </p:sp>
      <p:sp>
        <p:nvSpPr>
          <p:cNvPr id="3" name="عنصر نائب للمحتوى 2"/>
          <p:cNvSpPr>
            <a:spLocks noGrp="1"/>
          </p:cNvSpPr>
          <p:nvPr>
            <p:ph idx="1"/>
          </p:nvPr>
        </p:nvSpPr>
        <p:spPr/>
        <p:txBody>
          <a:bodyPr/>
          <a:lstStyle/>
          <a:p>
            <a:endParaRPr lang="en-US" dirty="0"/>
          </a:p>
        </p:txBody>
      </p:sp>
      <p:sp>
        <p:nvSpPr>
          <p:cNvPr id="4" name="مربع نص 3"/>
          <p:cNvSpPr txBox="1"/>
          <p:nvPr/>
        </p:nvSpPr>
        <p:spPr>
          <a:xfrm>
            <a:off x="1097280" y="286603"/>
            <a:ext cx="7213002" cy="5632311"/>
          </a:xfrm>
          <a:prstGeom prst="rect">
            <a:avLst/>
          </a:prstGeom>
          <a:solidFill>
            <a:schemeClr val="bg1"/>
          </a:solidFill>
          <a:ln w="28575">
            <a:solidFill>
              <a:srgbClr val="0070C0"/>
            </a:solidFill>
          </a:ln>
        </p:spPr>
        <p:txBody>
          <a:bodyPr wrap="square" rtlCol="0">
            <a:spAutoFit/>
          </a:bodyPr>
          <a:lstStyle/>
          <a:p>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args)</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Employee</a:t>
            </a:r>
            <a:r>
              <a:rPr lang="en-US" dirty="0">
                <a:solidFill>
                  <a:srgbClr val="000000"/>
                </a:solidFill>
                <a:highlight>
                  <a:srgbClr val="FFFFFF"/>
                </a:highlight>
                <a:latin typeface="Consolas" panose="020B0609020204030204" pitchFamily="49" charset="0"/>
              </a:rPr>
              <a:t> Emp1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Employee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Emp1.EmployeeID = 1001;</a:t>
            </a:r>
          </a:p>
          <a:p>
            <a:r>
              <a:rPr lang="en-US" dirty="0">
                <a:solidFill>
                  <a:srgbClr val="000000"/>
                </a:solidFill>
                <a:highlight>
                  <a:srgbClr val="FFFFFF"/>
                </a:highlight>
                <a:latin typeface="Consolas" panose="020B0609020204030204" pitchFamily="49" charset="0"/>
              </a:rPr>
              <a:t>            Emp1.Name = </a:t>
            </a:r>
            <a:r>
              <a:rPr lang="en-US" dirty="0">
                <a:solidFill>
                  <a:srgbClr val="A31515"/>
                </a:solidFill>
                <a:highlight>
                  <a:srgbClr val="FFFFFF"/>
                </a:highlight>
                <a:latin typeface="Consolas" panose="020B0609020204030204" pitchFamily="49" charset="0"/>
              </a:rPr>
              <a:t>"James"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UpdateName(</a:t>
            </a:r>
            <a:r>
              <a:rPr lang="en-US" dirty="0">
                <a:solidFill>
                  <a:srgbClr val="0000FF"/>
                </a:solidFill>
                <a:highlight>
                  <a:srgbClr val="FFFFFF"/>
                </a:highlight>
                <a:latin typeface="Consolas" panose="020B0609020204030204" pitchFamily="49" charset="0"/>
              </a:rPr>
              <a:t>ref</a:t>
            </a:r>
            <a:r>
              <a:rPr lang="en-US" dirty="0">
                <a:solidFill>
                  <a:srgbClr val="000000"/>
                </a:solidFill>
                <a:highlight>
                  <a:srgbClr val="FFFFFF"/>
                </a:highlight>
                <a:latin typeface="Consolas" panose="020B0609020204030204" pitchFamily="49" charset="0"/>
              </a:rPr>
              <a:t> Emp1);</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Console</a:t>
            </a:r>
            <a:r>
              <a:rPr lang="en-US" dirty="0">
                <a:solidFill>
                  <a:srgbClr val="000000"/>
                </a:solidFill>
                <a:highlight>
                  <a:srgbClr val="FFFFFF"/>
                </a:highlight>
                <a:latin typeface="Consolas" panose="020B0609020204030204" pitchFamily="49" charset="0"/>
              </a:rPr>
              <a:t>.WriteLine(</a:t>
            </a:r>
            <a:r>
              <a:rPr lang="en-US" dirty="0">
                <a:solidFill>
                  <a:srgbClr val="A31515"/>
                </a:solidFill>
                <a:highlight>
                  <a:srgbClr val="FFFFFF"/>
                </a:highlight>
                <a:latin typeface="Consolas" panose="020B0609020204030204" pitchFamily="49" charset="0"/>
              </a:rPr>
              <a:t>$"Emp1 Name = </a:t>
            </a:r>
            <a:r>
              <a:rPr lang="en-US" dirty="0">
                <a:solidFill>
                  <a:srgbClr val="000000"/>
                </a:solidFill>
                <a:highlight>
                  <a:srgbClr val="FFFFFF"/>
                </a:highlight>
                <a:latin typeface="Consolas" panose="020B0609020204030204" pitchFamily="49" charset="0"/>
              </a:rPr>
              <a:t>{Emp1.Name}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Console</a:t>
            </a:r>
            <a:r>
              <a:rPr lang="en-US" dirty="0">
                <a:solidFill>
                  <a:srgbClr val="000000"/>
                </a:solidFill>
                <a:highlight>
                  <a:srgbClr val="FFFFFF"/>
                </a:highlight>
                <a:latin typeface="Consolas" panose="020B0609020204030204" pitchFamily="49" charset="0"/>
              </a:rPr>
              <a:t>.ReadKey();</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UpdateName(</a:t>
            </a:r>
            <a:r>
              <a:rPr lang="en-US" dirty="0">
                <a:solidFill>
                  <a:srgbClr val="0000FF"/>
                </a:solidFill>
                <a:highlight>
                  <a:srgbClr val="FFFFFF"/>
                </a:highlight>
                <a:latin typeface="Consolas" panose="020B0609020204030204" pitchFamily="49" charset="0"/>
              </a:rPr>
              <a:t>ref</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Employee</a:t>
            </a:r>
            <a:r>
              <a:rPr lang="en-US" dirty="0">
                <a:solidFill>
                  <a:srgbClr val="000000"/>
                </a:solidFill>
                <a:highlight>
                  <a:srgbClr val="FFFFFF"/>
                </a:highlight>
                <a:latin typeface="Consolas" panose="020B0609020204030204" pitchFamily="49" charset="0"/>
              </a:rPr>
              <a:t> Emp2)</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Emp2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Employee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EmployeeID;</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Name;</a:t>
            </a:r>
          </a:p>
          <a:p>
            <a:r>
              <a:rPr lang="en-US" dirty="0">
                <a:solidFill>
                  <a:srgbClr val="000000"/>
                </a:solidFill>
                <a:highlight>
                  <a:srgbClr val="FFFFFF"/>
                </a:highlight>
                <a:latin typeface="Consolas" panose="020B0609020204030204" pitchFamily="49" charset="0"/>
              </a:rPr>
              <a:t>    }</a:t>
            </a:r>
            <a:endParaRPr lang="en-US" dirty="0"/>
          </a:p>
        </p:txBody>
      </p:sp>
      <p:pic>
        <p:nvPicPr>
          <p:cNvPr id="5" name="صورة 4"/>
          <p:cNvPicPr>
            <a:picLocks noChangeAspect="1"/>
          </p:cNvPicPr>
          <p:nvPr/>
        </p:nvPicPr>
        <p:blipFill>
          <a:blip r:embed="rId2"/>
          <a:stretch>
            <a:fillRect/>
          </a:stretch>
        </p:blipFill>
        <p:spPr>
          <a:xfrm>
            <a:off x="6693964" y="3616861"/>
            <a:ext cx="5211016" cy="2762888"/>
          </a:xfrm>
          <a:prstGeom prst="rect">
            <a:avLst/>
          </a:prstGeom>
        </p:spPr>
      </p:pic>
    </p:spTree>
    <p:extLst>
      <p:ext uri="{BB962C8B-B14F-4D97-AF65-F5344CB8AC3E}">
        <p14:creationId xmlns:p14="http://schemas.microsoft.com/office/powerpoint/2010/main" val="1659163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normAutofit/>
          </a:bodyPr>
          <a:lstStyle/>
          <a:p>
            <a:pPr>
              <a:buFont typeface="Wingdings" panose="05000000000000000000" pitchFamily="2" charset="2"/>
              <a:buChar char="Ø"/>
            </a:pPr>
            <a:r>
              <a:rPr lang="en-US" sz="2800" b="1" dirty="0"/>
              <a:t>Parameter Types</a:t>
            </a:r>
            <a:endParaRPr lang="en-US" sz="2800" dirty="0"/>
          </a:p>
        </p:txBody>
      </p:sp>
      <p:pic>
        <p:nvPicPr>
          <p:cNvPr id="8" name="صورة 7"/>
          <p:cNvPicPr>
            <a:picLocks noChangeAspect="1"/>
          </p:cNvPicPr>
          <p:nvPr/>
        </p:nvPicPr>
        <p:blipFill>
          <a:blip r:embed="rId2"/>
          <a:stretch>
            <a:fillRect/>
          </a:stretch>
        </p:blipFill>
        <p:spPr>
          <a:xfrm>
            <a:off x="1300162" y="2377017"/>
            <a:ext cx="2705100" cy="3009900"/>
          </a:xfrm>
          <a:prstGeom prst="rect">
            <a:avLst/>
          </a:prstGeom>
        </p:spPr>
      </p:pic>
      <p:pic>
        <p:nvPicPr>
          <p:cNvPr id="9" name="صورة 8"/>
          <p:cNvPicPr>
            <a:picLocks noChangeAspect="1"/>
          </p:cNvPicPr>
          <p:nvPr/>
        </p:nvPicPr>
        <p:blipFill>
          <a:blip r:embed="rId3"/>
          <a:stretch>
            <a:fillRect/>
          </a:stretch>
        </p:blipFill>
        <p:spPr>
          <a:xfrm>
            <a:off x="4612481" y="2319868"/>
            <a:ext cx="2705100" cy="2981325"/>
          </a:xfrm>
          <a:prstGeom prst="rect">
            <a:avLst/>
          </a:prstGeom>
        </p:spPr>
      </p:pic>
      <p:pic>
        <p:nvPicPr>
          <p:cNvPr id="10" name="صورة 9"/>
          <p:cNvPicPr>
            <a:picLocks noChangeAspect="1"/>
          </p:cNvPicPr>
          <p:nvPr/>
        </p:nvPicPr>
        <p:blipFill>
          <a:blip r:embed="rId4"/>
          <a:stretch>
            <a:fillRect/>
          </a:stretch>
        </p:blipFill>
        <p:spPr>
          <a:xfrm>
            <a:off x="7924800" y="2319868"/>
            <a:ext cx="3600450" cy="3657600"/>
          </a:xfrm>
          <a:prstGeom prst="rect">
            <a:avLst/>
          </a:prstGeom>
          <a:ln>
            <a:solidFill>
              <a:srgbClr val="002060"/>
            </a:solidFill>
          </a:ln>
        </p:spPr>
      </p:pic>
    </p:spTree>
    <p:extLst>
      <p:ext uri="{BB962C8B-B14F-4D97-AF65-F5344CB8AC3E}">
        <p14:creationId xmlns:p14="http://schemas.microsoft.com/office/powerpoint/2010/main" val="3477836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lstStyle/>
          <a:p>
            <a:pPr>
              <a:buFont typeface="Wingdings" panose="05000000000000000000" pitchFamily="2" charset="2"/>
              <a:buChar char="Ø"/>
            </a:pPr>
            <a:r>
              <a:rPr lang="en-US" sz="2800" dirty="0" smtClean="0"/>
              <a:t> </a:t>
            </a:r>
            <a:r>
              <a:rPr lang="en-US" sz="2800" b="1" dirty="0"/>
              <a:t>Recursion in C# with </a:t>
            </a:r>
            <a:endParaRPr lang="en-US" sz="2800" dirty="0"/>
          </a:p>
          <a:p>
            <a:pPr>
              <a:buFont typeface="Wingdings" panose="05000000000000000000" pitchFamily="2" charset="2"/>
              <a:buChar char="Ø"/>
            </a:pPr>
            <a:endParaRPr lang="en-US" dirty="0"/>
          </a:p>
        </p:txBody>
      </p:sp>
      <p:pic>
        <p:nvPicPr>
          <p:cNvPr id="4" name="صورة 3"/>
          <p:cNvPicPr>
            <a:picLocks noChangeAspect="1"/>
          </p:cNvPicPr>
          <p:nvPr/>
        </p:nvPicPr>
        <p:blipFill>
          <a:blip r:embed="rId2"/>
          <a:stretch>
            <a:fillRect/>
          </a:stretch>
        </p:blipFill>
        <p:spPr>
          <a:xfrm>
            <a:off x="1382189" y="2515733"/>
            <a:ext cx="4319364" cy="3697376"/>
          </a:xfrm>
          <a:prstGeom prst="rect">
            <a:avLst/>
          </a:prstGeom>
        </p:spPr>
      </p:pic>
      <p:pic>
        <p:nvPicPr>
          <p:cNvPr id="5" name="صورة 4"/>
          <p:cNvPicPr>
            <a:picLocks noChangeAspect="1"/>
          </p:cNvPicPr>
          <p:nvPr/>
        </p:nvPicPr>
        <p:blipFill>
          <a:blip r:embed="rId3"/>
          <a:stretch>
            <a:fillRect/>
          </a:stretch>
        </p:blipFill>
        <p:spPr>
          <a:xfrm>
            <a:off x="6126480" y="2515733"/>
            <a:ext cx="4813962" cy="3697376"/>
          </a:xfrm>
          <a:prstGeom prst="rect">
            <a:avLst/>
          </a:prstGeom>
        </p:spPr>
      </p:pic>
    </p:spTree>
    <p:extLst>
      <p:ext uri="{BB962C8B-B14F-4D97-AF65-F5344CB8AC3E}">
        <p14:creationId xmlns:p14="http://schemas.microsoft.com/office/powerpoint/2010/main" val="1198694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lstStyle/>
          <a:p>
            <a:endParaRPr lang="en-US"/>
          </a:p>
        </p:txBody>
      </p:sp>
      <p:pic>
        <p:nvPicPr>
          <p:cNvPr id="4" name="صورة 3"/>
          <p:cNvPicPr>
            <a:picLocks noChangeAspect="1"/>
          </p:cNvPicPr>
          <p:nvPr/>
        </p:nvPicPr>
        <p:blipFill>
          <a:blip r:embed="rId2"/>
          <a:stretch>
            <a:fillRect/>
          </a:stretch>
        </p:blipFill>
        <p:spPr>
          <a:xfrm>
            <a:off x="107801" y="2389102"/>
            <a:ext cx="3723154" cy="3853583"/>
          </a:xfrm>
          <a:prstGeom prst="rect">
            <a:avLst/>
          </a:prstGeom>
        </p:spPr>
      </p:pic>
      <p:pic>
        <p:nvPicPr>
          <p:cNvPr id="5" name="صورة 4"/>
          <p:cNvPicPr>
            <a:picLocks noChangeAspect="1"/>
          </p:cNvPicPr>
          <p:nvPr/>
        </p:nvPicPr>
        <p:blipFill>
          <a:blip r:embed="rId3"/>
          <a:stretch>
            <a:fillRect/>
          </a:stretch>
        </p:blipFill>
        <p:spPr>
          <a:xfrm>
            <a:off x="7685162" y="1357101"/>
            <a:ext cx="3600450" cy="5000625"/>
          </a:xfrm>
          <a:prstGeom prst="rect">
            <a:avLst/>
          </a:prstGeom>
        </p:spPr>
      </p:pic>
      <p:pic>
        <p:nvPicPr>
          <p:cNvPr id="6" name="صورة 5"/>
          <p:cNvPicPr>
            <a:picLocks noChangeAspect="1"/>
          </p:cNvPicPr>
          <p:nvPr/>
        </p:nvPicPr>
        <p:blipFill>
          <a:blip r:embed="rId4"/>
          <a:stretch>
            <a:fillRect/>
          </a:stretch>
        </p:blipFill>
        <p:spPr>
          <a:xfrm>
            <a:off x="3951978" y="1737360"/>
            <a:ext cx="3724275" cy="4505325"/>
          </a:xfrm>
          <a:prstGeom prst="rect">
            <a:avLst/>
          </a:prstGeom>
        </p:spPr>
      </p:pic>
    </p:spTree>
    <p:extLst>
      <p:ext uri="{BB962C8B-B14F-4D97-AF65-F5344CB8AC3E}">
        <p14:creationId xmlns:p14="http://schemas.microsoft.com/office/powerpoint/2010/main" val="1042176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lstStyle/>
          <a:p>
            <a:r>
              <a:rPr lang="en-US" sz="2800" b="1" dirty="0"/>
              <a:t>String in C# </a:t>
            </a:r>
            <a:endParaRPr lang="en-US" sz="2800" dirty="0"/>
          </a:p>
          <a:p>
            <a:pPr>
              <a:buFont typeface="Wingdings" panose="05000000000000000000" pitchFamily="2" charset="2"/>
              <a:buChar char="Ø"/>
            </a:pPr>
            <a:r>
              <a:rPr lang="en-US" sz="2400" dirty="0"/>
              <a:t>In C#, the string is an object of the String class that represents a sequence of characters. </a:t>
            </a:r>
            <a:endParaRPr lang="en-US" sz="2400" dirty="0" smtClean="0"/>
          </a:p>
          <a:p>
            <a:pPr fontAlgn="base">
              <a:buFont typeface="Wingdings" panose="05000000000000000000" pitchFamily="2" charset="2"/>
              <a:buChar char="Ø"/>
            </a:pPr>
            <a:r>
              <a:rPr lang="en-US" sz="2400" dirty="0"/>
              <a:t>Strings in C# are reference types i.e. they are not normal data types or you can say they are not like other primitive data types. </a:t>
            </a:r>
            <a:endParaRPr lang="en-US" sz="2400" dirty="0" smtClean="0"/>
          </a:p>
          <a:p>
            <a:pPr fontAlgn="base">
              <a:buFont typeface="Wingdings" panose="05000000000000000000" pitchFamily="2" charset="2"/>
              <a:buChar char="Ø"/>
            </a:pPr>
            <a:r>
              <a:rPr lang="en-US" sz="2400" dirty="0"/>
              <a:t> Strings are Immutable in C</a:t>
            </a:r>
            <a:r>
              <a:rPr lang="en-US" sz="2400" dirty="0" smtClean="0"/>
              <a:t>#.</a:t>
            </a:r>
            <a:endParaRPr lang="en-US" sz="2400" dirty="0"/>
          </a:p>
          <a:p>
            <a:pPr marL="0" indent="0" fontAlgn="base">
              <a:buNone/>
            </a:pPr>
            <a:r>
              <a:rPr lang="en-US" sz="2400" dirty="0" smtClean="0"/>
              <a:t/>
            </a:r>
            <a:br>
              <a:rPr lang="en-US" sz="2400" dirty="0" smtClean="0"/>
            </a:br>
            <a:endParaRPr lang="en-US" sz="2400" dirty="0"/>
          </a:p>
        </p:txBody>
      </p:sp>
    </p:spTree>
    <p:extLst>
      <p:ext uri="{BB962C8B-B14F-4D97-AF65-F5344CB8AC3E}">
        <p14:creationId xmlns:p14="http://schemas.microsoft.com/office/powerpoint/2010/main" val="22892164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normAutofit lnSpcReduction="10000"/>
          </a:bodyPr>
          <a:lstStyle/>
          <a:p>
            <a:pPr fontAlgn="base"/>
            <a:r>
              <a:rPr lang="en-US" sz="2800" b="1" dirty="0"/>
              <a:t>What are the Differences between String(Capital) </a:t>
            </a:r>
            <a:r>
              <a:rPr lang="en-US" sz="2800" b="1" dirty="0" err="1"/>
              <a:t>vs</a:t>
            </a:r>
            <a:r>
              <a:rPr lang="en-US" sz="2800" b="1" dirty="0"/>
              <a:t> string(small) in C</a:t>
            </a:r>
            <a:r>
              <a:rPr lang="en-US" sz="2800" b="1" dirty="0" smtClean="0"/>
              <a:t>#?</a:t>
            </a:r>
          </a:p>
          <a:p>
            <a:pPr fontAlgn="base"/>
            <a:r>
              <a:rPr lang="en-US" sz="2800" dirty="0" smtClean="0"/>
              <a:t>You </a:t>
            </a:r>
            <a:r>
              <a:rPr lang="en-US" sz="2800" dirty="0"/>
              <a:t>can use any one of them i.e. either string or String. But as per the naming convention when you are creating a variable use the small string (i.e. string) and whenever you want to invoke methods on the string then use the capital string (i.e. String) as shown in the below </a:t>
            </a:r>
            <a:r>
              <a:rPr lang="en-US" sz="2800" dirty="0" smtClean="0"/>
              <a:t>image</a:t>
            </a:r>
          </a:p>
          <a:p>
            <a:pPr fontAlgn="base"/>
            <a:endParaRPr lang="en-US" sz="2800" dirty="0"/>
          </a:p>
          <a:p>
            <a:r>
              <a:rPr lang="en-US" dirty="0"/>
              <a:t/>
            </a:r>
            <a:br>
              <a:rPr lang="en-US" dirty="0"/>
            </a:br>
            <a:endParaRPr lang="en-US" dirty="0"/>
          </a:p>
        </p:txBody>
      </p:sp>
      <p:pic>
        <p:nvPicPr>
          <p:cNvPr id="4" name="صورة 3"/>
          <p:cNvPicPr>
            <a:picLocks noChangeAspect="1"/>
          </p:cNvPicPr>
          <p:nvPr/>
        </p:nvPicPr>
        <p:blipFill>
          <a:blip r:embed="rId2"/>
          <a:stretch>
            <a:fillRect/>
          </a:stretch>
        </p:blipFill>
        <p:spPr>
          <a:xfrm>
            <a:off x="1097280" y="4886849"/>
            <a:ext cx="4424362" cy="791218"/>
          </a:xfrm>
          <a:prstGeom prst="rect">
            <a:avLst/>
          </a:prstGeom>
        </p:spPr>
      </p:pic>
      <p:pic>
        <p:nvPicPr>
          <p:cNvPr id="5" name="صورة 4"/>
          <p:cNvPicPr>
            <a:picLocks noChangeAspect="1"/>
          </p:cNvPicPr>
          <p:nvPr/>
        </p:nvPicPr>
        <p:blipFill>
          <a:blip r:embed="rId3"/>
          <a:stretch>
            <a:fillRect/>
          </a:stretch>
        </p:blipFill>
        <p:spPr>
          <a:xfrm>
            <a:off x="5744360" y="4386261"/>
            <a:ext cx="5411320" cy="1792393"/>
          </a:xfrm>
          <a:prstGeom prst="rect">
            <a:avLst/>
          </a:prstGeom>
        </p:spPr>
      </p:pic>
    </p:spTree>
    <p:extLst>
      <p:ext uri="{BB962C8B-B14F-4D97-AF65-F5344CB8AC3E}">
        <p14:creationId xmlns:p14="http://schemas.microsoft.com/office/powerpoint/2010/main" val="3862588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normAutofit fontScale="85000" lnSpcReduction="20000"/>
          </a:bodyPr>
          <a:lstStyle/>
          <a:p>
            <a:r>
              <a:rPr lang="en-US" sz="2800" b="1" dirty="0" smtClean="0"/>
              <a:t>Array </a:t>
            </a:r>
            <a:r>
              <a:rPr lang="en-US" sz="2800" b="1" dirty="0"/>
              <a:t>in C</a:t>
            </a:r>
            <a:r>
              <a:rPr lang="en-US" sz="2800" b="1" dirty="0" smtClean="0"/>
              <a:t>#</a:t>
            </a:r>
          </a:p>
          <a:p>
            <a:pPr>
              <a:buFont typeface="Wingdings" panose="05000000000000000000" pitchFamily="2" charset="2"/>
              <a:buChar char="Ø"/>
            </a:pPr>
            <a:r>
              <a:rPr lang="en-US" sz="2600" dirty="0" smtClean="0"/>
              <a:t>An </a:t>
            </a:r>
            <a:r>
              <a:rPr lang="en-US" sz="2600" dirty="0"/>
              <a:t>array as a collection of similar types of values that are stored in sequential order i.e. they are stored in a contiguous memory location</a:t>
            </a:r>
            <a:r>
              <a:rPr lang="en-US" sz="2600" dirty="0" smtClean="0"/>
              <a:t>.</a:t>
            </a:r>
          </a:p>
          <a:p>
            <a:pPr fontAlgn="base">
              <a:buFont typeface="Wingdings" panose="05000000000000000000" pitchFamily="2" charset="2"/>
              <a:buChar char="Ø"/>
            </a:pPr>
            <a:r>
              <a:rPr lang="en-US" sz="2600" dirty="0"/>
              <a:t> Types of Arrays in C</a:t>
            </a:r>
            <a:r>
              <a:rPr lang="en-US" sz="2600" dirty="0" smtClean="0"/>
              <a:t>#:</a:t>
            </a:r>
          </a:p>
          <a:p>
            <a:pPr marL="806958" lvl="1" indent="-514350" fontAlgn="base">
              <a:buFont typeface="+mj-lt"/>
              <a:buAutoNum type="arabicPeriod"/>
            </a:pPr>
            <a:r>
              <a:rPr lang="it-IT" sz="2600" dirty="0"/>
              <a:t>Single dimensional array</a:t>
            </a:r>
          </a:p>
          <a:p>
            <a:pPr marL="806958" lvl="1" indent="-514350" fontAlgn="base">
              <a:buFont typeface="+mj-lt"/>
              <a:buAutoNum type="arabicPeriod"/>
            </a:pPr>
            <a:r>
              <a:rPr lang="it-IT" sz="2600" dirty="0"/>
              <a:t>Multi-dimensional array</a:t>
            </a:r>
          </a:p>
          <a:p>
            <a:pPr fontAlgn="base">
              <a:buFont typeface="Wingdings" panose="05000000000000000000" pitchFamily="2" charset="2"/>
              <a:buChar char="Ø"/>
            </a:pPr>
            <a:r>
              <a:rPr lang="en-US" sz="2600" dirty="0" smtClean="0"/>
              <a:t> </a:t>
            </a:r>
            <a:r>
              <a:rPr lang="en-US" sz="2600" dirty="0"/>
              <a:t>Memory Representation of </a:t>
            </a:r>
            <a:r>
              <a:rPr lang="en-US" sz="2600" dirty="0" smtClean="0"/>
              <a:t>Arrays</a:t>
            </a:r>
          </a:p>
          <a:p>
            <a:pPr marL="0" indent="0" fontAlgn="base">
              <a:buNone/>
            </a:pPr>
            <a:r>
              <a:rPr lang="en-US" sz="2600" dirty="0" smtClean="0"/>
              <a:t> </a:t>
            </a:r>
            <a:r>
              <a:rPr lang="en-US" sz="2600" dirty="0"/>
              <a:t>in C</a:t>
            </a:r>
            <a:r>
              <a:rPr lang="en-US" sz="2600" dirty="0" smtClean="0"/>
              <a:t>#.</a:t>
            </a:r>
            <a:endParaRPr lang="en-US" sz="2600" dirty="0"/>
          </a:p>
          <a:p>
            <a:pPr fontAlgn="base">
              <a:buFont typeface="Wingdings" panose="05000000000000000000" pitchFamily="2" charset="2"/>
              <a:buChar char="Ø"/>
            </a:pPr>
            <a:endParaRPr lang="en-US" sz="2800" dirty="0"/>
          </a:p>
          <a:p>
            <a:r>
              <a:rPr lang="en-US" sz="2800" dirty="0"/>
              <a:t/>
            </a:r>
            <a:br>
              <a:rPr lang="en-US" sz="2800" dirty="0"/>
            </a:br>
            <a:endParaRPr lang="en-US" sz="2800" dirty="0" smtClean="0"/>
          </a:p>
          <a:p>
            <a:pPr>
              <a:buFont typeface="Wingdings" panose="05000000000000000000" pitchFamily="2" charset="2"/>
              <a:buChar char="Ø"/>
            </a:pPr>
            <a:endParaRPr lang="en-US" sz="2800" dirty="0"/>
          </a:p>
        </p:txBody>
      </p:sp>
      <p:pic>
        <p:nvPicPr>
          <p:cNvPr id="4" name="صورة 3"/>
          <p:cNvPicPr>
            <a:picLocks noChangeAspect="1"/>
          </p:cNvPicPr>
          <p:nvPr/>
        </p:nvPicPr>
        <p:blipFill>
          <a:blip r:embed="rId2"/>
          <a:stretch>
            <a:fillRect/>
          </a:stretch>
        </p:blipFill>
        <p:spPr>
          <a:xfrm>
            <a:off x="5454968" y="3551803"/>
            <a:ext cx="5700712" cy="2317291"/>
          </a:xfrm>
          <a:prstGeom prst="rect">
            <a:avLst/>
          </a:prstGeom>
        </p:spPr>
      </p:pic>
    </p:spTree>
    <p:extLst>
      <p:ext uri="{BB962C8B-B14F-4D97-AF65-F5344CB8AC3E}">
        <p14:creationId xmlns:p14="http://schemas.microsoft.com/office/powerpoint/2010/main" val="39840998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lstStyle/>
          <a:p>
            <a:r>
              <a:rPr lang="en-US" sz="2800" b="1" dirty="0"/>
              <a:t>One Dimensional Array in C# </a:t>
            </a:r>
            <a:endParaRPr lang="en-US" sz="2800" dirty="0"/>
          </a:p>
          <a:p>
            <a:r>
              <a:rPr lang="en-US" dirty="0"/>
              <a:t>The array which stores the data in the form of rows in a sequential order is called a one-dimensional array in C#. </a:t>
            </a:r>
          </a:p>
        </p:txBody>
      </p:sp>
      <p:pic>
        <p:nvPicPr>
          <p:cNvPr id="4" name="صورة 3"/>
          <p:cNvPicPr>
            <a:picLocks noChangeAspect="1"/>
          </p:cNvPicPr>
          <p:nvPr/>
        </p:nvPicPr>
        <p:blipFill>
          <a:blip r:embed="rId2"/>
          <a:stretch>
            <a:fillRect/>
          </a:stretch>
        </p:blipFill>
        <p:spPr>
          <a:xfrm>
            <a:off x="3003232" y="3031239"/>
            <a:ext cx="6246495" cy="2838320"/>
          </a:xfrm>
          <a:prstGeom prst="rect">
            <a:avLst/>
          </a:prstGeom>
        </p:spPr>
      </p:pic>
    </p:spTree>
    <p:extLst>
      <p:ext uri="{BB962C8B-B14F-4D97-AF65-F5344CB8AC3E}">
        <p14:creationId xmlns:p14="http://schemas.microsoft.com/office/powerpoint/2010/main" val="2893772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lstStyle/>
          <a:p>
            <a:r>
              <a:rPr lang="en-US" sz="2800" b="1" dirty="0"/>
              <a:t>For each loop in C#:</a:t>
            </a:r>
            <a:endParaRPr lang="en-US" sz="2800" dirty="0"/>
          </a:p>
          <a:p>
            <a:endParaRPr lang="en-US" dirty="0"/>
          </a:p>
        </p:txBody>
      </p:sp>
      <p:sp>
        <p:nvSpPr>
          <p:cNvPr id="5" name="مربع نص 4"/>
          <p:cNvSpPr txBox="1"/>
          <p:nvPr/>
        </p:nvSpPr>
        <p:spPr>
          <a:xfrm>
            <a:off x="4363402" y="1737360"/>
            <a:ext cx="5877878" cy="4801314"/>
          </a:xfrm>
          <a:prstGeom prst="rect">
            <a:avLst/>
          </a:prstGeom>
          <a:solidFill>
            <a:schemeClr val="bg1"/>
          </a:solidFill>
          <a:ln w="28575">
            <a:solidFill>
              <a:srgbClr val="FF0000"/>
            </a:solidFill>
          </a:ln>
        </p:spPr>
        <p:txBody>
          <a:bodyPr wrap="square" rtlCol="0">
            <a:spAutoFit/>
          </a:bodyPr>
          <a:lstStyle/>
          <a:p>
            <a:r>
              <a:rPr lang="en-US" dirty="0" smtClean="0"/>
              <a:t>static </a:t>
            </a:r>
            <a:r>
              <a:rPr lang="en-US" dirty="0"/>
              <a:t>void Main(string[] args)</a:t>
            </a:r>
          </a:p>
          <a:p>
            <a:r>
              <a:rPr lang="en-US" dirty="0"/>
              <a:t>        {</a:t>
            </a:r>
          </a:p>
          <a:p>
            <a:r>
              <a:rPr lang="en-US" dirty="0"/>
              <a:t>            //Creating an array with size 6</a:t>
            </a:r>
          </a:p>
          <a:p>
            <a:r>
              <a:rPr lang="en-US" dirty="0"/>
              <a:t>            int[] arr = new int[6];</a:t>
            </a:r>
          </a:p>
          <a:p>
            <a:r>
              <a:rPr lang="en-US" dirty="0"/>
              <a:t>            </a:t>
            </a:r>
          </a:p>
          <a:p>
            <a:r>
              <a:rPr lang="en-US" dirty="0">
                <a:solidFill>
                  <a:srgbClr val="009900"/>
                </a:solidFill>
              </a:rPr>
              <a:t>            </a:t>
            </a:r>
            <a:r>
              <a:rPr lang="en-US" dirty="0" smtClean="0">
                <a:solidFill>
                  <a:srgbClr val="009900"/>
                </a:solidFill>
              </a:rPr>
              <a:t>//</a:t>
            </a:r>
            <a:r>
              <a:rPr lang="en-US" dirty="0">
                <a:solidFill>
                  <a:srgbClr val="469246"/>
                </a:solidFill>
              </a:rPr>
              <a:t>Here</a:t>
            </a:r>
            <a:r>
              <a:rPr lang="en-US" dirty="0">
                <a:solidFill>
                  <a:srgbClr val="009900"/>
                </a:solidFill>
              </a:rPr>
              <a:t> we are assigning values to array using for loop</a:t>
            </a:r>
          </a:p>
          <a:p>
            <a:r>
              <a:rPr lang="en-US" dirty="0"/>
              <a:t>            for (int </a:t>
            </a:r>
            <a:r>
              <a:rPr lang="en-US" dirty="0" err="1"/>
              <a:t>i</a:t>
            </a:r>
            <a:r>
              <a:rPr lang="en-US" dirty="0"/>
              <a:t> = 0; </a:t>
            </a:r>
            <a:r>
              <a:rPr lang="en-US" dirty="0" err="1"/>
              <a:t>i</a:t>
            </a:r>
            <a:r>
              <a:rPr lang="en-US" dirty="0"/>
              <a:t> &lt; 6; </a:t>
            </a:r>
            <a:r>
              <a:rPr lang="en-US" dirty="0" err="1"/>
              <a:t>i</a:t>
            </a:r>
            <a:r>
              <a:rPr lang="en-US" dirty="0"/>
              <a:t>++)</a:t>
            </a:r>
          </a:p>
          <a:p>
            <a:r>
              <a:rPr lang="en-US" dirty="0"/>
              <a:t>            {</a:t>
            </a:r>
          </a:p>
          <a:p>
            <a:r>
              <a:rPr lang="en-US" dirty="0"/>
              <a:t>                a += 10;</a:t>
            </a:r>
          </a:p>
          <a:p>
            <a:r>
              <a:rPr lang="en-US" dirty="0"/>
              <a:t>                arr[</a:t>
            </a:r>
            <a:r>
              <a:rPr lang="en-US" dirty="0" err="1"/>
              <a:t>i</a:t>
            </a:r>
            <a:r>
              <a:rPr lang="en-US" dirty="0"/>
              <a:t>] = a;</a:t>
            </a:r>
          </a:p>
          <a:p>
            <a:r>
              <a:rPr lang="en-US" dirty="0"/>
              <a:t>            }</a:t>
            </a:r>
          </a:p>
          <a:p>
            <a:r>
              <a:rPr lang="en-US" dirty="0" smtClean="0">
                <a:solidFill>
                  <a:srgbClr val="009900"/>
                </a:solidFill>
              </a:rPr>
              <a:t>            </a:t>
            </a:r>
            <a:r>
              <a:rPr lang="en-US" dirty="0">
                <a:solidFill>
                  <a:srgbClr val="009900"/>
                </a:solidFill>
              </a:rPr>
              <a:t>//accessing array values using foreach loop</a:t>
            </a:r>
          </a:p>
          <a:p>
            <a:r>
              <a:rPr lang="en-US" dirty="0"/>
              <a:t>            foreach (int </a:t>
            </a:r>
            <a:r>
              <a:rPr lang="en-US" dirty="0" err="1"/>
              <a:t>i</a:t>
            </a:r>
            <a:r>
              <a:rPr lang="en-US" dirty="0"/>
              <a:t> in arr)</a:t>
            </a:r>
          </a:p>
          <a:p>
            <a:r>
              <a:rPr lang="en-US" dirty="0"/>
              <a:t>            </a:t>
            </a:r>
            <a:r>
              <a:rPr lang="en-US" dirty="0" smtClean="0"/>
              <a:t>{      </a:t>
            </a:r>
            <a:r>
              <a:rPr lang="en-US" dirty="0" err="1">
                <a:solidFill>
                  <a:srgbClr val="00CCFF"/>
                </a:solidFill>
              </a:rPr>
              <a:t>Console</a:t>
            </a:r>
            <a:r>
              <a:rPr lang="en-US" dirty="0" err="1"/>
              <a:t>.Write</a:t>
            </a:r>
            <a:r>
              <a:rPr lang="en-US" dirty="0"/>
              <a:t>(</a:t>
            </a:r>
            <a:r>
              <a:rPr lang="en-US" dirty="0" err="1"/>
              <a:t>i</a:t>
            </a:r>
            <a:r>
              <a:rPr lang="en-US" dirty="0"/>
              <a:t> + " </a:t>
            </a:r>
            <a:r>
              <a:rPr lang="en-US" dirty="0" smtClean="0"/>
              <a:t>");       </a:t>
            </a:r>
            <a:r>
              <a:rPr lang="en-US" dirty="0"/>
              <a:t>}</a:t>
            </a:r>
          </a:p>
          <a:p>
            <a:endParaRPr lang="en-US" dirty="0"/>
          </a:p>
          <a:p>
            <a:r>
              <a:rPr lang="en-US" dirty="0"/>
              <a:t>            </a:t>
            </a:r>
            <a:r>
              <a:rPr lang="en-US" dirty="0">
                <a:solidFill>
                  <a:srgbClr val="00B0F0"/>
                </a:solidFill>
              </a:rPr>
              <a:t>Console.</a:t>
            </a:r>
            <a:r>
              <a:rPr lang="en-US" dirty="0"/>
              <a:t>ReadKey();</a:t>
            </a:r>
          </a:p>
          <a:p>
            <a:r>
              <a:rPr lang="en-US" dirty="0"/>
              <a:t>        </a:t>
            </a:r>
            <a:r>
              <a:rPr lang="en-US" dirty="0" smtClean="0"/>
              <a:t>}</a:t>
            </a:r>
            <a:endParaRPr lang="en-US" dirty="0"/>
          </a:p>
        </p:txBody>
      </p:sp>
    </p:spTree>
    <p:extLst>
      <p:ext uri="{BB962C8B-B14F-4D97-AF65-F5344CB8AC3E}">
        <p14:creationId xmlns:p14="http://schemas.microsoft.com/office/powerpoint/2010/main" val="527469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sz="4400" b="1" dirty="0"/>
              <a:t>C#.NET Basics</a:t>
            </a:r>
            <a:endParaRPr lang="en-US" dirty="0"/>
          </a:p>
        </p:txBody>
      </p:sp>
      <p:sp>
        <p:nvSpPr>
          <p:cNvPr id="3" name="عنصر نائب للمحتوى 2"/>
          <p:cNvSpPr>
            <a:spLocks noGrp="1"/>
          </p:cNvSpPr>
          <p:nvPr>
            <p:ph idx="1"/>
          </p:nvPr>
        </p:nvSpPr>
        <p:spPr>
          <a:xfrm>
            <a:off x="1097280" y="1845734"/>
            <a:ext cx="10058400" cy="4369329"/>
          </a:xfrm>
        </p:spPr>
        <p:txBody>
          <a:bodyPr>
            <a:normAutofit lnSpcReduction="10000"/>
          </a:bodyPr>
          <a:lstStyle/>
          <a:p>
            <a:pPr fontAlgn="base"/>
            <a:r>
              <a:rPr lang="en-US" sz="2800" b="1" dirty="0"/>
              <a:t>Functions in C</a:t>
            </a:r>
            <a:r>
              <a:rPr lang="en-US" sz="2800" b="1" dirty="0" smtClean="0"/>
              <a:t>#</a:t>
            </a:r>
          </a:p>
          <a:p>
            <a:pPr fontAlgn="base">
              <a:buFont typeface="Wingdings" panose="05000000000000000000" pitchFamily="2" charset="2"/>
              <a:buChar char="§"/>
            </a:pPr>
            <a:r>
              <a:rPr lang="en-US" sz="2400" dirty="0"/>
              <a:t>A function is a group of related instructions that performs a specific task.</a:t>
            </a:r>
            <a:r>
              <a:rPr lang="en-US" sz="2400" b="1" dirty="0"/>
              <a:t> </a:t>
            </a:r>
            <a:endParaRPr lang="en-US" sz="2400" b="1" dirty="0" smtClean="0"/>
          </a:p>
          <a:p>
            <a:pPr fontAlgn="base">
              <a:buFont typeface="Wingdings" panose="05000000000000000000" pitchFamily="2" charset="2"/>
              <a:buChar char="§"/>
            </a:pPr>
            <a:r>
              <a:rPr lang="en-US" sz="2400" dirty="0" smtClean="0"/>
              <a:t> </a:t>
            </a:r>
            <a:r>
              <a:rPr lang="en-US" sz="2400" dirty="0"/>
              <a:t>Types of Functions in C#:</a:t>
            </a:r>
          </a:p>
          <a:p>
            <a:pPr marL="749808" lvl="1" indent="-457200" fontAlgn="base">
              <a:buFont typeface="+mj-lt"/>
              <a:buAutoNum type="arabicPeriod"/>
            </a:pPr>
            <a:r>
              <a:rPr lang="en-US" sz="2200" dirty="0"/>
              <a:t>Built-in Functions</a:t>
            </a:r>
          </a:p>
          <a:p>
            <a:pPr marL="749808" lvl="1" indent="-457200" fontAlgn="base">
              <a:buFont typeface="+mj-lt"/>
              <a:buAutoNum type="arabicPeriod"/>
            </a:pPr>
            <a:r>
              <a:rPr lang="en-US" sz="2200" dirty="0"/>
              <a:t>User-Defined Functions</a:t>
            </a:r>
          </a:p>
          <a:p>
            <a:pPr>
              <a:buFont typeface="Wingdings" panose="05000000000000000000" pitchFamily="2" charset="2"/>
              <a:buChar char="§"/>
            </a:pPr>
            <a:r>
              <a:rPr lang="en-US" sz="2400" dirty="0"/>
              <a:t>All the predefined functions in C# are contained limited tasks only i.e. for what purpose function is designed for the same purpose it should be used</a:t>
            </a:r>
            <a:r>
              <a:rPr lang="en-US" sz="2400" dirty="0" smtClean="0"/>
              <a:t>.</a:t>
            </a:r>
          </a:p>
          <a:p>
            <a:pPr>
              <a:buFont typeface="Wingdings" panose="05000000000000000000" pitchFamily="2" charset="2"/>
              <a:buChar char="§"/>
            </a:pPr>
            <a:r>
              <a:rPr lang="en-US" sz="2400" dirty="0" smtClean="0"/>
              <a:t> </a:t>
            </a:r>
            <a:r>
              <a:rPr lang="en-US" sz="2400" dirty="0"/>
              <a:t>The User-defined functions in C# are the functions that are created by the programmer so that he/she can use it many times. It reduces the complexity of a big program and optimizes the code.</a:t>
            </a:r>
            <a:br>
              <a:rPr lang="en-US" sz="2400" dirty="0"/>
            </a:br>
            <a:endParaRPr lang="en-US" sz="2400" dirty="0" smtClean="0"/>
          </a:p>
          <a:p>
            <a:pPr fontAlgn="base"/>
            <a:endParaRPr lang="en-US" sz="2400" dirty="0"/>
          </a:p>
        </p:txBody>
      </p:sp>
    </p:spTree>
    <p:extLst>
      <p:ext uri="{BB962C8B-B14F-4D97-AF65-F5344CB8AC3E}">
        <p14:creationId xmlns:p14="http://schemas.microsoft.com/office/powerpoint/2010/main" val="16244133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normAutofit/>
          </a:bodyPr>
          <a:lstStyle/>
          <a:p>
            <a:r>
              <a:rPr lang="en-US" sz="2800" dirty="0"/>
              <a:t>exercises </a:t>
            </a:r>
            <a:r>
              <a:rPr lang="en-US" sz="2800" dirty="0" smtClean="0"/>
              <a:t>2.1</a:t>
            </a:r>
            <a:endParaRPr lang="en-US" sz="2800" dirty="0"/>
          </a:p>
          <a:p>
            <a:r>
              <a:rPr lang="en-US" sz="2800" dirty="0" smtClean="0"/>
              <a:t>Write </a:t>
            </a:r>
            <a:r>
              <a:rPr lang="en-US" sz="2800" dirty="0"/>
              <a:t>a program in C# Sharp to create a user define function. </a:t>
            </a:r>
            <a:endParaRPr lang="en-US" sz="2800" dirty="0" smtClean="0"/>
          </a:p>
        </p:txBody>
      </p:sp>
      <p:sp>
        <p:nvSpPr>
          <p:cNvPr id="4" name="مربع نص 3"/>
          <p:cNvSpPr txBox="1"/>
          <p:nvPr/>
        </p:nvSpPr>
        <p:spPr>
          <a:xfrm>
            <a:off x="3657601" y="3106271"/>
            <a:ext cx="3671047" cy="1661993"/>
          </a:xfrm>
          <a:prstGeom prst="rect">
            <a:avLst/>
          </a:prstGeom>
          <a:noFill/>
          <a:ln w="38100">
            <a:solidFill>
              <a:schemeClr val="tx1"/>
            </a:solidFill>
          </a:ln>
        </p:spPr>
        <p:txBody>
          <a:bodyPr wrap="square" rtlCol="0">
            <a:spAutoFit/>
          </a:bodyPr>
          <a:lstStyle/>
          <a:p>
            <a:r>
              <a:rPr lang="en-US" sz="2800" i="1" dirty="0"/>
              <a:t>Expected Output</a:t>
            </a:r>
            <a:r>
              <a:rPr lang="en-US" sz="2800" dirty="0"/>
              <a:t> :</a:t>
            </a:r>
            <a:br>
              <a:rPr lang="en-US" sz="2800" dirty="0"/>
            </a:br>
            <a:r>
              <a:rPr lang="en-US" sz="2800" dirty="0"/>
              <a:t>Welcome Friends!</a:t>
            </a:r>
            <a:br>
              <a:rPr lang="en-US" sz="2800" dirty="0"/>
            </a:br>
            <a:r>
              <a:rPr lang="en-US" sz="2800" dirty="0"/>
              <a:t>Have a nice day!</a:t>
            </a:r>
          </a:p>
          <a:p>
            <a:endParaRPr lang="en-US" dirty="0"/>
          </a:p>
        </p:txBody>
      </p:sp>
    </p:spTree>
    <p:extLst>
      <p:ext uri="{BB962C8B-B14F-4D97-AF65-F5344CB8AC3E}">
        <p14:creationId xmlns:p14="http://schemas.microsoft.com/office/powerpoint/2010/main" val="414668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normAutofit/>
          </a:bodyPr>
          <a:lstStyle/>
          <a:p>
            <a:r>
              <a:rPr lang="en-US" sz="3200" dirty="0" smtClean="0"/>
              <a:t>Exercises 2.2</a:t>
            </a:r>
          </a:p>
          <a:p>
            <a:r>
              <a:rPr lang="en-US" sz="3200" dirty="0" smtClean="0"/>
              <a:t> Write a program in C# sharp to create a function to swap the values of two integer numbers.</a:t>
            </a:r>
          </a:p>
          <a:p>
            <a:endParaRPr lang="en-US" sz="3200" dirty="0"/>
          </a:p>
        </p:txBody>
      </p:sp>
    </p:spTree>
    <p:extLst>
      <p:ext uri="{BB962C8B-B14F-4D97-AF65-F5344CB8AC3E}">
        <p14:creationId xmlns:p14="http://schemas.microsoft.com/office/powerpoint/2010/main" val="2637279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normAutofit/>
          </a:bodyPr>
          <a:lstStyle/>
          <a:p>
            <a:r>
              <a:rPr lang="en-US" sz="2800" b="1" dirty="0" smtClean="0"/>
              <a:t>Exercises 2.1</a:t>
            </a:r>
          </a:p>
          <a:p>
            <a:r>
              <a:rPr lang="en-US" sz="2800" b="1" dirty="0" smtClean="0"/>
              <a:t>.</a:t>
            </a:r>
            <a:r>
              <a:rPr lang="en-US" sz="2800" dirty="0"/>
              <a:t> Write a program in C# Sharp to create a function to calculate the result of raising an integer number to another. </a:t>
            </a:r>
          </a:p>
          <a:p>
            <a:endParaRPr lang="en-US" sz="2800" dirty="0"/>
          </a:p>
        </p:txBody>
      </p:sp>
      <p:sp>
        <p:nvSpPr>
          <p:cNvPr id="5" name="مستطيل 4"/>
          <p:cNvSpPr/>
          <p:nvPr/>
        </p:nvSpPr>
        <p:spPr>
          <a:xfrm>
            <a:off x="3119717" y="3361468"/>
            <a:ext cx="5298141" cy="2616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Test Data :</a:t>
            </a:r>
            <a:br>
              <a:rPr lang="en-US" sz="2400" b="1" dirty="0">
                <a:solidFill>
                  <a:schemeClr val="tx1"/>
                </a:solidFill>
              </a:rPr>
            </a:br>
            <a:r>
              <a:rPr lang="en-US" sz="2400" b="1" dirty="0">
                <a:solidFill>
                  <a:schemeClr val="tx1"/>
                </a:solidFill>
              </a:rPr>
              <a:t>Input Base number: 3</a:t>
            </a:r>
            <a:br>
              <a:rPr lang="en-US" sz="2400" b="1" dirty="0">
                <a:solidFill>
                  <a:schemeClr val="tx1"/>
                </a:solidFill>
              </a:rPr>
            </a:br>
            <a:r>
              <a:rPr lang="en-US" sz="2400" b="1" dirty="0">
                <a:solidFill>
                  <a:schemeClr val="tx1"/>
                </a:solidFill>
              </a:rPr>
              <a:t>Input the Exponent : 2</a:t>
            </a:r>
            <a:br>
              <a:rPr lang="en-US" sz="2400" b="1" dirty="0">
                <a:solidFill>
                  <a:schemeClr val="tx1"/>
                </a:solidFill>
              </a:rPr>
            </a:br>
            <a:r>
              <a:rPr lang="en-US" sz="2400" b="1" i="1" dirty="0">
                <a:solidFill>
                  <a:schemeClr val="tx1"/>
                </a:solidFill>
              </a:rPr>
              <a:t>Expected Output</a:t>
            </a:r>
            <a:r>
              <a:rPr lang="en-US" sz="2400" b="1" dirty="0">
                <a:solidFill>
                  <a:schemeClr val="tx1"/>
                </a:solidFill>
              </a:rPr>
              <a:t> :</a:t>
            </a:r>
            <a:br>
              <a:rPr lang="en-US" sz="2400" b="1" dirty="0">
                <a:solidFill>
                  <a:schemeClr val="tx1"/>
                </a:solidFill>
              </a:rPr>
            </a:br>
            <a:r>
              <a:rPr lang="en-US" sz="2400" b="1" dirty="0">
                <a:solidFill>
                  <a:schemeClr val="tx1"/>
                </a:solidFill>
              </a:rPr>
              <a:t>So, the number 3 ^ (to the power) 2 = </a:t>
            </a:r>
            <a:r>
              <a:rPr lang="en-US" sz="2400" b="1" dirty="0" smtClean="0">
                <a:solidFill>
                  <a:schemeClr val="tx1"/>
                </a:solidFill>
              </a:rPr>
              <a:t>9</a:t>
            </a:r>
            <a:endParaRPr lang="en-US" sz="2400" b="1" dirty="0">
              <a:solidFill>
                <a:schemeClr val="tx1"/>
              </a:solidFill>
            </a:endParaRPr>
          </a:p>
        </p:txBody>
      </p:sp>
    </p:spTree>
    <p:extLst>
      <p:ext uri="{BB962C8B-B14F-4D97-AF65-F5344CB8AC3E}">
        <p14:creationId xmlns:p14="http://schemas.microsoft.com/office/powerpoint/2010/main" val="1558245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a:xfrm>
            <a:off x="1097280" y="1845734"/>
            <a:ext cx="10058400" cy="4340754"/>
          </a:xfrm>
        </p:spPr>
        <p:txBody>
          <a:bodyPr/>
          <a:lstStyle/>
          <a:p>
            <a:r>
              <a:rPr lang="en-US" sz="2800" b="1" dirty="0"/>
              <a:t>User-Defined Function in C</a:t>
            </a:r>
            <a:r>
              <a:rPr lang="en-US" sz="2800" b="1" dirty="0" smtClean="0"/>
              <a:t>#</a:t>
            </a:r>
          </a:p>
          <a:p>
            <a:pPr>
              <a:buFont typeface="Wingdings" panose="05000000000000000000" pitchFamily="2" charset="2"/>
              <a:buChar char="Ø"/>
            </a:pPr>
            <a:r>
              <a:rPr lang="en-US" sz="2800" b="1" dirty="0"/>
              <a:t>Create</a:t>
            </a:r>
            <a:endParaRPr lang="en-US" sz="2800" dirty="0"/>
          </a:p>
          <a:p>
            <a:pPr>
              <a:buFont typeface="Wingdings" panose="05000000000000000000" pitchFamily="2" charset="2"/>
              <a:buChar char="Ø"/>
            </a:pPr>
            <a:endParaRPr lang="en-US" sz="2800" dirty="0"/>
          </a:p>
          <a:p>
            <a:endParaRPr lang="en-US" dirty="0" smtClean="0"/>
          </a:p>
          <a:p>
            <a:pPr fontAlgn="base">
              <a:buFont typeface="Wingdings" panose="05000000000000000000" pitchFamily="2" charset="2"/>
              <a:buChar char="Ø"/>
            </a:pPr>
            <a:r>
              <a:rPr lang="en-US" sz="2800" b="1" dirty="0"/>
              <a:t>Example to Create User-Defined Function in C#:</a:t>
            </a:r>
          </a:p>
          <a:p>
            <a:r>
              <a:rPr lang="en-US" dirty="0"/>
              <a:t/>
            </a:r>
            <a:br>
              <a:rPr lang="en-US" dirty="0"/>
            </a:br>
            <a:endParaRPr lang="en-US" dirty="0"/>
          </a:p>
        </p:txBody>
      </p:sp>
      <p:pic>
        <p:nvPicPr>
          <p:cNvPr id="4" name="صورة 3"/>
          <p:cNvPicPr>
            <a:picLocks noChangeAspect="1"/>
          </p:cNvPicPr>
          <p:nvPr/>
        </p:nvPicPr>
        <p:blipFill>
          <a:blip r:embed="rId3"/>
          <a:stretch>
            <a:fillRect/>
          </a:stretch>
        </p:blipFill>
        <p:spPr>
          <a:xfrm>
            <a:off x="2581274" y="2595562"/>
            <a:ext cx="7947960" cy="1233489"/>
          </a:xfrm>
          <a:prstGeom prst="rect">
            <a:avLst/>
          </a:prstGeom>
        </p:spPr>
      </p:pic>
      <p:pic>
        <p:nvPicPr>
          <p:cNvPr id="5" name="صورة 4"/>
          <p:cNvPicPr>
            <a:picLocks noChangeAspect="1"/>
          </p:cNvPicPr>
          <p:nvPr/>
        </p:nvPicPr>
        <p:blipFill>
          <a:blip r:embed="rId4"/>
          <a:stretch>
            <a:fillRect/>
          </a:stretch>
        </p:blipFill>
        <p:spPr>
          <a:xfrm>
            <a:off x="4786066" y="4581525"/>
            <a:ext cx="2619866" cy="1604963"/>
          </a:xfrm>
          <a:prstGeom prst="rect">
            <a:avLst/>
          </a:prstGeom>
        </p:spPr>
      </p:pic>
    </p:spTree>
    <p:extLst>
      <p:ext uri="{BB962C8B-B14F-4D97-AF65-F5344CB8AC3E}">
        <p14:creationId xmlns:p14="http://schemas.microsoft.com/office/powerpoint/2010/main" val="2807962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lstStyle/>
          <a:p>
            <a:pPr fontAlgn="base">
              <a:buFont typeface="Wingdings" panose="05000000000000000000" pitchFamily="2" charset="2"/>
              <a:buChar char="Ø"/>
            </a:pPr>
            <a:r>
              <a:rPr lang="en-US" sz="2800" dirty="0" smtClean="0"/>
              <a:t>   </a:t>
            </a:r>
            <a:r>
              <a:rPr lang="en-US" sz="2800" b="1" dirty="0"/>
              <a:t>What is Function Signature in C#?</a:t>
            </a:r>
            <a:endParaRPr lang="en-US" sz="2800" dirty="0"/>
          </a:p>
          <a:p>
            <a:r>
              <a:rPr lang="en-US" dirty="0"/>
              <a:t>In C# programming language, a </a:t>
            </a:r>
            <a:r>
              <a:rPr lang="en-US" b="1" dirty="0"/>
              <a:t>Method Signature</a:t>
            </a:r>
            <a:r>
              <a:rPr lang="en-US" dirty="0"/>
              <a:t> is consisting of two things i.e. the </a:t>
            </a:r>
            <a:r>
              <a:rPr lang="en-US" b="1" dirty="0"/>
              <a:t>Method</a:t>
            </a:r>
            <a:r>
              <a:rPr lang="en-US" dirty="0"/>
              <a:t> </a:t>
            </a:r>
            <a:r>
              <a:rPr lang="en-US" b="1" dirty="0"/>
              <a:t>Name</a:t>
            </a:r>
            <a:r>
              <a:rPr lang="en-US" dirty="0"/>
              <a:t> and the </a:t>
            </a:r>
            <a:r>
              <a:rPr lang="en-US" b="1" dirty="0"/>
              <a:t>Parameter List</a:t>
            </a:r>
            <a:r>
              <a:rPr lang="en-US" dirty="0"/>
              <a:t>.</a:t>
            </a:r>
            <a:br>
              <a:rPr lang="en-US" dirty="0"/>
            </a:br>
            <a:endParaRPr lang="en-US" dirty="0"/>
          </a:p>
        </p:txBody>
      </p:sp>
      <p:pic>
        <p:nvPicPr>
          <p:cNvPr id="4" name="صورة 3"/>
          <p:cNvPicPr>
            <a:picLocks noChangeAspect="1"/>
          </p:cNvPicPr>
          <p:nvPr/>
        </p:nvPicPr>
        <p:blipFill>
          <a:blip r:embed="rId2"/>
          <a:stretch>
            <a:fillRect/>
          </a:stretch>
        </p:blipFill>
        <p:spPr>
          <a:xfrm>
            <a:off x="3697605" y="3038474"/>
            <a:ext cx="4857750" cy="1924050"/>
          </a:xfrm>
          <a:prstGeom prst="rect">
            <a:avLst/>
          </a:prstGeom>
        </p:spPr>
      </p:pic>
    </p:spTree>
    <p:extLst>
      <p:ext uri="{BB962C8B-B14F-4D97-AF65-F5344CB8AC3E}">
        <p14:creationId xmlns:p14="http://schemas.microsoft.com/office/powerpoint/2010/main" val="4166529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lstStyle/>
          <a:p>
            <a:pPr fontAlgn="base">
              <a:buFont typeface="Wingdings" panose="05000000000000000000" pitchFamily="2" charset="2"/>
              <a:buChar char="Ø"/>
            </a:pPr>
            <a:r>
              <a:rPr lang="en-US" sz="2800" b="1" dirty="0"/>
              <a:t>How to Call a Method in C#?</a:t>
            </a:r>
            <a:endParaRPr lang="en-US" sz="2800" dirty="0"/>
          </a:p>
          <a:p>
            <a:r>
              <a:rPr lang="en-US" dirty="0"/>
              <a:t/>
            </a:r>
            <a:br>
              <a:rPr lang="en-US" dirty="0"/>
            </a:br>
            <a:endParaRPr lang="en-US" dirty="0"/>
          </a:p>
        </p:txBody>
      </p:sp>
      <p:pic>
        <p:nvPicPr>
          <p:cNvPr id="4" name="صورة 3"/>
          <p:cNvPicPr>
            <a:picLocks noChangeAspect="1"/>
          </p:cNvPicPr>
          <p:nvPr/>
        </p:nvPicPr>
        <p:blipFill>
          <a:blip r:embed="rId2"/>
          <a:stretch>
            <a:fillRect/>
          </a:stretch>
        </p:blipFill>
        <p:spPr>
          <a:xfrm>
            <a:off x="2076449" y="2548722"/>
            <a:ext cx="8553451" cy="3320372"/>
          </a:xfrm>
          <a:prstGeom prst="rect">
            <a:avLst/>
          </a:prstGeom>
        </p:spPr>
      </p:pic>
    </p:spTree>
    <p:extLst>
      <p:ext uri="{BB962C8B-B14F-4D97-AF65-F5344CB8AC3E}">
        <p14:creationId xmlns:p14="http://schemas.microsoft.com/office/powerpoint/2010/main" val="38563483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lstStyle/>
          <a:p>
            <a:r>
              <a:rPr lang="en-US" sz="3200" b="1" u="sng" dirty="0"/>
              <a:t>Call by Value and Call by Reference in C# </a:t>
            </a:r>
            <a:endParaRPr lang="en-US" sz="3200" b="1" u="sng" dirty="0" smtClean="0"/>
          </a:p>
          <a:p>
            <a:pPr marL="514350" indent="-514350">
              <a:buFont typeface="+mj-lt"/>
              <a:buAutoNum type="romanUcPeriod"/>
            </a:pPr>
            <a:r>
              <a:rPr lang="en-US" sz="2800" b="1" dirty="0"/>
              <a:t>Call By Value in C</a:t>
            </a:r>
            <a:r>
              <a:rPr lang="en-US" sz="2800" b="1" dirty="0" smtClean="0"/>
              <a:t>#</a:t>
            </a:r>
          </a:p>
          <a:p>
            <a:pPr marL="457200" indent="-457200">
              <a:buFont typeface="+mj-lt"/>
              <a:buAutoNum type="alphaLcParenR"/>
            </a:pPr>
            <a:r>
              <a:rPr lang="en-US" b="1" dirty="0" smtClean="0"/>
              <a:t>Call by value  with Variable types in c#</a:t>
            </a:r>
            <a:endParaRPr lang="en-US" b="1" dirty="0"/>
          </a:p>
        </p:txBody>
      </p:sp>
      <p:pic>
        <p:nvPicPr>
          <p:cNvPr id="4" name="صورة 3"/>
          <p:cNvPicPr>
            <a:picLocks noChangeAspect="1"/>
          </p:cNvPicPr>
          <p:nvPr/>
        </p:nvPicPr>
        <p:blipFill>
          <a:blip r:embed="rId2"/>
          <a:stretch>
            <a:fillRect/>
          </a:stretch>
        </p:blipFill>
        <p:spPr>
          <a:xfrm>
            <a:off x="5793917" y="2836113"/>
            <a:ext cx="5504610" cy="3032981"/>
          </a:xfrm>
          <a:prstGeom prst="rect">
            <a:avLst/>
          </a:prstGeom>
        </p:spPr>
      </p:pic>
      <p:sp>
        <p:nvSpPr>
          <p:cNvPr id="5" name="مربع نص 4"/>
          <p:cNvSpPr txBox="1"/>
          <p:nvPr/>
        </p:nvSpPr>
        <p:spPr>
          <a:xfrm>
            <a:off x="1210234" y="3429000"/>
            <a:ext cx="4155141" cy="2308324"/>
          </a:xfrm>
          <a:prstGeom prst="rect">
            <a:avLst/>
          </a:prstGeom>
          <a:solidFill>
            <a:schemeClr val="bg1"/>
          </a:solidFill>
          <a:ln w="28575">
            <a:solidFill>
              <a:srgbClr val="0070C0"/>
            </a:solidFill>
          </a:ln>
        </p:spPr>
        <p:txBody>
          <a:bodyPr wrap="square" rtlCol="0">
            <a:spAutoFit/>
          </a:bodyPr>
          <a:lstStyle/>
          <a:p>
            <a:pPr fontAlgn="base"/>
            <a:r>
              <a:rPr lang="en-US" b="1" dirty="0">
                <a:solidFill>
                  <a:srgbClr val="0070C0"/>
                </a:solidFill>
                <a:latin typeface="inherit"/>
              </a:rPr>
              <a:t>static</a:t>
            </a:r>
            <a:r>
              <a:rPr lang="en-US" dirty="0">
                <a:solidFill>
                  <a:srgbClr val="0070C0"/>
                </a:solidFill>
                <a:latin typeface="inherit"/>
              </a:rPr>
              <a:t> </a:t>
            </a:r>
            <a:r>
              <a:rPr lang="en-US" b="1" dirty="0">
                <a:solidFill>
                  <a:srgbClr val="0070C0"/>
                </a:solidFill>
                <a:latin typeface="inherit"/>
              </a:rPr>
              <a:t>void</a:t>
            </a:r>
            <a:r>
              <a:rPr lang="en-US" dirty="0">
                <a:solidFill>
                  <a:srgbClr val="0070C0"/>
                </a:solidFill>
                <a:latin typeface="inherit"/>
              </a:rPr>
              <a:t> </a:t>
            </a:r>
            <a:r>
              <a:rPr lang="en-US" dirty="0">
                <a:solidFill>
                  <a:schemeClr val="tx1">
                    <a:lumMod val="95000"/>
                    <a:lumOff val="5000"/>
                  </a:schemeClr>
                </a:solidFill>
                <a:latin typeface="inherit"/>
              </a:rPr>
              <a:t>Main</a:t>
            </a:r>
            <a:r>
              <a:rPr lang="en-US" b="1" dirty="0">
                <a:solidFill>
                  <a:srgbClr val="6B7C8B"/>
                </a:solidFill>
                <a:latin typeface="inherit"/>
              </a:rPr>
              <a:t>(</a:t>
            </a:r>
            <a:r>
              <a:rPr lang="en-US" b="1" dirty="0">
                <a:solidFill>
                  <a:srgbClr val="0070C0"/>
                </a:solidFill>
                <a:latin typeface="inherit"/>
              </a:rPr>
              <a:t>string</a:t>
            </a:r>
            <a:r>
              <a:rPr lang="en-US" b="1" dirty="0">
                <a:solidFill>
                  <a:srgbClr val="6B7C8B"/>
                </a:solidFill>
                <a:latin typeface="inherit"/>
              </a:rPr>
              <a:t>[]</a:t>
            </a:r>
            <a:r>
              <a:rPr lang="en-US" dirty="0">
                <a:solidFill>
                  <a:srgbClr val="CFD5E0"/>
                </a:solidFill>
                <a:latin typeface="inherit"/>
              </a:rPr>
              <a:t> </a:t>
            </a:r>
            <a:r>
              <a:rPr lang="en-US" dirty="0">
                <a:solidFill>
                  <a:srgbClr val="00CCFF"/>
                </a:solidFill>
                <a:latin typeface="inherit"/>
              </a:rPr>
              <a:t>args</a:t>
            </a:r>
            <a:r>
              <a:rPr lang="en-US" b="1" dirty="0">
                <a:solidFill>
                  <a:srgbClr val="6B7C8B"/>
                </a:solidFill>
                <a:latin typeface="inherit"/>
              </a:rPr>
              <a:t>)</a:t>
            </a:r>
            <a:endParaRPr lang="en-US" dirty="0">
              <a:solidFill>
                <a:srgbClr val="596174"/>
              </a:solidFill>
              <a:latin typeface="Inconsolata"/>
            </a:endParaRPr>
          </a:p>
          <a:p>
            <a:pPr fontAlgn="base"/>
            <a:r>
              <a:rPr lang="en-US" b="1" dirty="0">
                <a:solidFill>
                  <a:srgbClr val="6B7C8B"/>
                </a:solidFill>
                <a:latin typeface="inherit"/>
              </a:rPr>
              <a:t>{</a:t>
            </a:r>
            <a:endParaRPr lang="en-US" dirty="0">
              <a:solidFill>
                <a:srgbClr val="596174"/>
              </a:solidFill>
              <a:latin typeface="Inconsolata"/>
            </a:endParaRPr>
          </a:p>
          <a:p>
            <a:pPr fontAlgn="base"/>
            <a:r>
              <a:rPr lang="en-US" b="1" dirty="0">
                <a:solidFill>
                  <a:srgbClr val="0070C0"/>
                </a:solidFill>
                <a:latin typeface="inherit"/>
              </a:rPr>
              <a:t>int</a:t>
            </a:r>
            <a:r>
              <a:rPr lang="en-US" dirty="0">
                <a:solidFill>
                  <a:srgbClr val="0070C0"/>
                </a:solidFill>
                <a:latin typeface="inherit"/>
              </a:rPr>
              <a:t> </a:t>
            </a:r>
            <a:r>
              <a:rPr lang="en-US" dirty="0">
                <a:solidFill>
                  <a:schemeClr val="tx1">
                    <a:lumMod val="95000"/>
                    <a:lumOff val="5000"/>
                  </a:schemeClr>
                </a:solidFill>
                <a:latin typeface="inherit"/>
              </a:rPr>
              <a:t>a = 15;</a:t>
            </a:r>
            <a:endParaRPr lang="en-US" dirty="0">
              <a:solidFill>
                <a:schemeClr val="tx1">
                  <a:lumMod val="95000"/>
                  <a:lumOff val="5000"/>
                </a:schemeClr>
              </a:solidFill>
              <a:latin typeface="Inconsolata"/>
            </a:endParaRPr>
          </a:p>
          <a:p>
            <a:pPr fontAlgn="base"/>
            <a:r>
              <a:rPr lang="en-US" b="1" dirty="0">
                <a:solidFill>
                  <a:srgbClr val="0070C0"/>
                </a:solidFill>
                <a:latin typeface="inherit"/>
              </a:rPr>
              <a:t>int</a:t>
            </a:r>
            <a:r>
              <a:rPr lang="en-US" dirty="0">
                <a:solidFill>
                  <a:srgbClr val="0070C0"/>
                </a:solidFill>
                <a:latin typeface="inherit"/>
              </a:rPr>
              <a:t> </a:t>
            </a:r>
            <a:r>
              <a:rPr lang="en-US" dirty="0">
                <a:solidFill>
                  <a:schemeClr val="tx1">
                    <a:lumMod val="95000"/>
                    <a:lumOff val="5000"/>
                  </a:schemeClr>
                </a:solidFill>
                <a:latin typeface="inherit"/>
              </a:rPr>
              <a:t>b = a;</a:t>
            </a:r>
            <a:endParaRPr lang="en-US" dirty="0">
              <a:solidFill>
                <a:schemeClr val="tx1">
                  <a:lumMod val="95000"/>
                  <a:lumOff val="5000"/>
                </a:schemeClr>
              </a:solidFill>
              <a:latin typeface="Inconsolata"/>
            </a:endParaRPr>
          </a:p>
          <a:p>
            <a:pPr fontAlgn="base"/>
            <a:r>
              <a:rPr lang="en-US" dirty="0">
                <a:solidFill>
                  <a:schemeClr val="tx1">
                    <a:lumMod val="95000"/>
                    <a:lumOff val="5000"/>
                  </a:schemeClr>
                </a:solidFill>
                <a:latin typeface="inherit"/>
              </a:rPr>
              <a:t>b = </a:t>
            </a:r>
            <a:r>
              <a:rPr lang="en-US" dirty="0" smtClean="0">
                <a:solidFill>
                  <a:schemeClr val="tx1">
                    <a:lumMod val="95000"/>
                    <a:lumOff val="5000"/>
                  </a:schemeClr>
                </a:solidFill>
                <a:latin typeface="inherit"/>
              </a:rPr>
              <a:t>30;</a:t>
            </a:r>
            <a:endParaRPr lang="en-US" dirty="0">
              <a:solidFill>
                <a:schemeClr val="tx1">
                  <a:lumMod val="95000"/>
                  <a:lumOff val="5000"/>
                </a:schemeClr>
              </a:solidFill>
              <a:latin typeface="Inconsolata"/>
            </a:endParaRPr>
          </a:p>
          <a:p>
            <a:pPr fontAlgn="base"/>
            <a:r>
              <a:rPr lang="en-US" dirty="0">
                <a:solidFill>
                  <a:srgbClr val="00CCFF"/>
                </a:solidFill>
                <a:latin typeface="inherit"/>
              </a:rPr>
              <a:t>Console.</a:t>
            </a:r>
            <a:r>
              <a:rPr lang="en-US" dirty="0">
                <a:solidFill>
                  <a:schemeClr val="tx1">
                    <a:lumMod val="95000"/>
                    <a:lumOff val="5000"/>
                  </a:schemeClr>
                </a:solidFill>
                <a:latin typeface="inherit"/>
              </a:rPr>
              <a:t>WriteLine</a:t>
            </a:r>
            <a:r>
              <a:rPr lang="en-US" b="1" dirty="0">
                <a:solidFill>
                  <a:srgbClr val="6B7C8B"/>
                </a:solidFill>
                <a:latin typeface="inherit"/>
              </a:rPr>
              <a:t>(</a:t>
            </a:r>
            <a:r>
              <a:rPr lang="en-US" dirty="0">
                <a:solidFill>
                  <a:srgbClr val="CFD5E0"/>
                </a:solidFill>
                <a:latin typeface="inherit"/>
              </a:rPr>
              <a:t>a</a:t>
            </a:r>
            <a:r>
              <a:rPr lang="en-US" b="1" dirty="0">
                <a:solidFill>
                  <a:srgbClr val="6B7C8B"/>
                </a:solidFill>
                <a:latin typeface="inherit"/>
              </a:rPr>
              <a:t>)</a:t>
            </a:r>
            <a:r>
              <a:rPr lang="en-US" dirty="0">
                <a:solidFill>
                  <a:srgbClr val="CFD5E0"/>
                </a:solidFill>
                <a:latin typeface="inherit"/>
              </a:rPr>
              <a:t>;</a:t>
            </a:r>
            <a:endParaRPr lang="en-US" dirty="0">
              <a:solidFill>
                <a:srgbClr val="596174"/>
              </a:solidFill>
              <a:latin typeface="Inconsolata"/>
            </a:endParaRPr>
          </a:p>
          <a:p>
            <a:pPr fontAlgn="base"/>
            <a:r>
              <a:rPr lang="en-US" dirty="0">
                <a:solidFill>
                  <a:srgbClr val="00CCFF"/>
                </a:solidFill>
                <a:latin typeface="inherit"/>
              </a:rPr>
              <a:t>Console</a:t>
            </a:r>
            <a:r>
              <a:rPr lang="en-US" dirty="0">
                <a:solidFill>
                  <a:srgbClr val="CFD5E0"/>
                </a:solidFill>
                <a:latin typeface="inherit"/>
              </a:rPr>
              <a:t>.</a:t>
            </a:r>
            <a:r>
              <a:rPr lang="en-US" dirty="0">
                <a:solidFill>
                  <a:schemeClr val="tx1">
                    <a:lumMod val="95000"/>
                    <a:lumOff val="5000"/>
                  </a:schemeClr>
                </a:solidFill>
                <a:latin typeface="inherit"/>
              </a:rPr>
              <a:t>ReadKey</a:t>
            </a:r>
            <a:r>
              <a:rPr lang="en-US" b="1" dirty="0">
                <a:solidFill>
                  <a:srgbClr val="6B7C8B"/>
                </a:solidFill>
                <a:latin typeface="inherit"/>
              </a:rPr>
              <a:t>()</a:t>
            </a:r>
            <a:r>
              <a:rPr lang="en-US" dirty="0">
                <a:solidFill>
                  <a:srgbClr val="CFD5E0"/>
                </a:solidFill>
                <a:latin typeface="inherit"/>
              </a:rPr>
              <a:t>;</a:t>
            </a:r>
            <a:endParaRPr lang="en-US" dirty="0">
              <a:solidFill>
                <a:srgbClr val="596174"/>
              </a:solidFill>
              <a:latin typeface="Inconsolata"/>
            </a:endParaRPr>
          </a:p>
          <a:p>
            <a:pPr fontAlgn="base"/>
            <a:r>
              <a:rPr lang="en-US" b="1" dirty="0">
                <a:solidFill>
                  <a:srgbClr val="6B7C8B"/>
                </a:solidFill>
                <a:latin typeface="inherit"/>
              </a:rPr>
              <a:t>}</a:t>
            </a:r>
            <a:endParaRPr lang="en-US" b="0" i="0" dirty="0">
              <a:solidFill>
                <a:srgbClr val="596174"/>
              </a:solidFill>
              <a:effectLst/>
              <a:latin typeface="Inconsolata"/>
            </a:endParaRPr>
          </a:p>
        </p:txBody>
      </p:sp>
    </p:spTree>
    <p:extLst>
      <p:ext uri="{BB962C8B-B14F-4D97-AF65-F5344CB8AC3E}">
        <p14:creationId xmlns:p14="http://schemas.microsoft.com/office/powerpoint/2010/main" val="14718158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lstStyle/>
          <a:p>
            <a:pPr>
              <a:buFont typeface="Wingdings" panose="05000000000000000000" pitchFamily="2" charset="2"/>
              <a:buChar char="§"/>
            </a:pPr>
            <a:r>
              <a:rPr lang="en-US" dirty="0"/>
              <a:t>The same thing is also happening when we pass value types to methods. </a:t>
            </a:r>
          </a:p>
        </p:txBody>
      </p:sp>
      <p:sp>
        <p:nvSpPr>
          <p:cNvPr id="4" name="مربع نص 3"/>
          <p:cNvSpPr txBox="1"/>
          <p:nvPr/>
        </p:nvSpPr>
        <p:spPr>
          <a:xfrm>
            <a:off x="3564815" y="2528067"/>
            <a:ext cx="5123329" cy="3139321"/>
          </a:xfrm>
          <a:prstGeom prst="rect">
            <a:avLst/>
          </a:prstGeom>
          <a:solidFill>
            <a:schemeClr val="bg1"/>
          </a:solidFill>
          <a:ln w="28575">
            <a:solidFill>
              <a:srgbClr val="0070C0"/>
            </a:solidFill>
          </a:ln>
        </p:spPr>
        <p:txBody>
          <a:bodyPr wrap="square" rtlCol="0">
            <a:spAutoFit/>
          </a:bodyPr>
          <a:lstStyle/>
          <a:p>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args)</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 = 15;</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UpdateValue</a:t>
            </a:r>
            <a:r>
              <a:rPr lang="en-US" dirty="0">
                <a:solidFill>
                  <a:srgbClr val="000000"/>
                </a:solidFill>
                <a:highlight>
                  <a:srgbClr val="FFFFFF"/>
                </a:highlight>
                <a:latin typeface="Consolas" panose="020B0609020204030204" pitchFamily="49" charset="0"/>
              </a:rPr>
              <a:t>(a);</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Console</a:t>
            </a:r>
            <a:r>
              <a:rPr lang="en-US" dirty="0">
                <a:solidFill>
                  <a:srgbClr val="000000"/>
                </a:solidFill>
                <a:highlight>
                  <a:srgbClr val="FFFFFF"/>
                </a:highlight>
                <a:latin typeface="Consolas" panose="020B0609020204030204" pitchFamily="49" charset="0"/>
              </a:rPr>
              <a:t>.WriteLine(a);</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Console</a:t>
            </a:r>
            <a:r>
              <a:rPr lang="en-US" dirty="0">
                <a:solidFill>
                  <a:srgbClr val="000000"/>
                </a:solidFill>
                <a:highlight>
                  <a:srgbClr val="FFFFFF"/>
                </a:highlight>
                <a:latin typeface="Consolas" panose="020B0609020204030204" pitchFamily="49" charset="0"/>
              </a:rPr>
              <a:t>.ReadKey();</a:t>
            </a:r>
          </a:p>
          <a:p>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private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UpdateValue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b = 30;</a:t>
            </a:r>
          </a:p>
          <a:p>
            <a:r>
              <a:rPr lang="en-US" dirty="0">
                <a:solidFill>
                  <a:srgbClr val="000000"/>
                </a:solidFill>
                <a:highlight>
                  <a:srgbClr val="FFFFFF"/>
                </a:highlight>
                <a:latin typeface="Consolas" panose="020B0609020204030204" pitchFamily="49" charset="0"/>
              </a:rPr>
              <a:t>}</a:t>
            </a:r>
            <a:endParaRPr lang="en-US" b="0" i="0" dirty="0">
              <a:solidFill>
                <a:srgbClr val="596174"/>
              </a:solidFill>
              <a:effectLst/>
              <a:latin typeface="Inconsolata"/>
            </a:endParaRPr>
          </a:p>
        </p:txBody>
      </p:sp>
    </p:spTree>
    <p:extLst>
      <p:ext uri="{BB962C8B-B14F-4D97-AF65-F5344CB8AC3E}">
        <p14:creationId xmlns:p14="http://schemas.microsoft.com/office/powerpoint/2010/main" val="7553420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a:xfrm>
            <a:off x="975294" y="103535"/>
            <a:ext cx="10058400" cy="668867"/>
          </a:xfrm>
        </p:spPr>
        <p:txBody>
          <a:bodyPr>
            <a:normAutofit fontScale="90000"/>
          </a:bodyPr>
          <a:lstStyle/>
          <a:p>
            <a:r>
              <a:rPr lang="en-US" b="1" dirty="0"/>
              <a:t>C#.NET Basics</a:t>
            </a:r>
            <a:endParaRPr lang="en-US" dirty="0"/>
          </a:p>
        </p:txBody>
      </p:sp>
      <p:sp>
        <p:nvSpPr>
          <p:cNvPr id="3" name="عنصر نائب للمحتوى 2"/>
          <p:cNvSpPr>
            <a:spLocks noGrp="1"/>
          </p:cNvSpPr>
          <p:nvPr>
            <p:ph idx="1"/>
          </p:nvPr>
        </p:nvSpPr>
        <p:spPr>
          <a:xfrm>
            <a:off x="776377" y="890992"/>
            <a:ext cx="10058400" cy="453714"/>
          </a:xfrm>
        </p:spPr>
        <p:txBody>
          <a:bodyPr/>
          <a:lstStyle/>
          <a:p>
            <a:pPr marL="457200" indent="-457200" algn="just" fontAlgn="base">
              <a:buFont typeface="+mj-lt"/>
              <a:buAutoNum type="alphaLcParenR" startAt="2"/>
            </a:pPr>
            <a:r>
              <a:rPr lang="en-US" b="1" dirty="0">
                <a:solidFill>
                  <a:srgbClr val="000000"/>
                </a:solidFill>
                <a:latin typeface="arial" panose="020B0604020202020204" pitchFamily="34" charset="0"/>
              </a:rPr>
              <a:t>Call by Value with Reference Types in C#</a:t>
            </a:r>
            <a:endParaRPr lang="en-US" dirty="0">
              <a:solidFill>
                <a:srgbClr val="3A3A3A"/>
              </a:solidFill>
              <a:latin typeface="-apple-system"/>
            </a:endParaRPr>
          </a:p>
          <a:p>
            <a:pPr>
              <a:buFont typeface="Wingdings" panose="05000000000000000000" pitchFamily="2" charset="2"/>
              <a:buChar char="q"/>
            </a:pPr>
            <a:endParaRPr lang="en-US" dirty="0"/>
          </a:p>
        </p:txBody>
      </p:sp>
      <p:sp>
        <p:nvSpPr>
          <p:cNvPr id="5" name="مستطيل 4"/>
          <p:cNvSpPr/>
          <p:nvPr/>
        </p:nvSpPr>
        <p:spPr>
          <a:xfrm>
            <a:off x="225811" y="1344706"/>
            <a:ext cx="5987494" cy="4524315"/>
          </a:xfrm>
          <a:prstGeom prst="rect">
            <a:avLst/>
          </a:prstGeom>
          <a:solidFill>
            <a:schemeClr val="bg1"/>
          </a:solidFill>
          <a:ln w="28575">
            <a:solidFill>
              <a:srgbClr val="00B0F0"/>
            </a:solidFill>
          </a:ln>
        </p:spPr>
        <p:txBody>
          <a:bodyPr wrap="square">
            <a:spAutoFit/>
          </a:bodyPr>
          <a:lstStyle/>
          <a:p>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args)</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Employee</a:t>
            </a:r>
            <a:r>
              <a:rPr lang="en-US" dirty="0">
                <a:solidFill>
                  <a:srgbClr val="000000"/>
                </a:solidFill>
                <a:highlight>
                  <a:srgbClr val="FFFFFF"/>
                </a:highlight>
                <a:latin typeface="Consolas" panose="020B0609020204030204" pitchFamily="49" charset="0"/>
              </a:rPr>
              <a:t> Emp1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Employee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Emp1.EmployeeID = 1001;</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Emp1.Name = </a:t>
            </a:r>
            <a:r>
              <a:rPr lang="en-US" dirty="0">
                <a:solidFill>
                  <a:srgbClr val="A31515"/>
                </a:solidFill>
                <a:highlight>
                  <a:srgbClr val="FFFFFF"/>
                </a:highlight>
                <a:latin typeface="Consolas" panose="020B0609020204030204" pitchFamily="49" charset="0"/>
              </a:rPr>
              <a:t>"James"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Employee</a:t>
            </a:r>
            <a:r>
              <a:rPr lang="en-US" dirty="0">
                <a:solidFill>
                  <a:srgbClr val="000000"/>
                </a:solidFill>
                <a:highlight>
                  <a:srgbClr val="FFFFFF"/>
                </a:highlight>
                <a:latin typeface="Consolas" panose="020B0609020204030204" pitchFamily="49" charset="0"/>
              </a:rPr>
              <a:t> Emp2 = Emp1;</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Emp1.Name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"Smith"</a:t>
            </a:r>
            <a:r>
              <a:rPr lang="en-US" dirty="0">
                <a:solidFill>
                  <a:srgbClr val="000000"/>
                </a:solidFill>
                <a:highlight>
                  <a:srgbClr val="FFFFFF"/>
                </a:highlight>
                <a:latin typeface="Consolas" panose="020B0609020204030204" pitchFamily="49" charset="0"/>
              </a:rPr>
              <a:t>;</a:t>
            </a:r>
          </a:p>
          <a:p>
            <a:r>
              <a:rPr lang="en-US" dirty="0" smtClean="0">
                <a:solidFill>
                  <a:srgbClr val="2B91AF"/>
                </a:solidFill>
                <a:highlight>
                  <a:srgbClr val="FFFFFF"/>
                </a:highlight>
                <a:latin typeface="Consolas" panose="020B0609020204030204" pitchFamily="49" charset="0"/>
              </a:rPr>
              <a:t>Console</a:t>
            </a:r>
            <a:r>
              <a:rPr lang="en-US" dirty="0" smtClean="0">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$"Emp1 Name = </a:t>
            </a:r>
            <a:r>
              <a:rPr lang="en-US" dirty="0">
                <a:solidFill>
                  <a:srgbClr val="000000"/>
                </a:solidFill>
                <a:highlight>
                  <a:srgbClr val="FFFFFF"/>
                </a:highlight>
                <a:latin typeface="Consolas" panose="020B0609020204030204" pitchFamily="49" charset="0"/>
              </a:rPr>
              <a:t>{Emp1.Name}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smtClean="0">
                <a:solidFill>
                  <a:srgbClr val="2B91AF"/>
                </a:solidFill>
                <a:highlight>
                  <a:srgbClr val="FFFFFF"/>
                </a:highlight>
                <a:latin typeface="Consolas" panose="020B0609020204030204" pitchFamily="49" charset="0"/>
              </a:rPr>
              <a:t>Console</a:t>
            </a:r>
            <a:r>
              <a:rPr lang="en-US" dirty="0" smtClean="0">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$"Emp2 </a:t>
            </a:r>
            <a:r>
              <a:rPr lang="en-US" dirty="0" smtClean="0">
                <a:solidFill>
                  <a:srgbClr val="A31515"/>
                </a:solidFill>
                <a:highlight>
                  <a:srgbClr val="FFFFFF"/>
                </a:highlight>
                <a:latin typeface="Consolas" panose="020B0609020204030204" pitchFamily="49" charset="0"/>
              </a:rPr>
              <a:t>Name = </a:t>
            </a:r>
            <a:r>
              <a:rPr lang="en-US" dirty="0" smtClean="0">
                <a:solidFill>
                  <a:srgbClr val="000000"/>
                </a:solidFill>
                <a:highlight>
                  <a:srgbClr val="FFFFFF"/>
                </a:highlight>
                <a:latin typeface="Consolas" panose="020B0609020204030204" pitchFamily="49" charset="0"/>
              </a:rPr>
              <a:t>{Emp2.Name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Console</a:t>
            </a:r>
            <a:r>
              <a:rPr lang="en-US" dirty="0">
                <a:solidFill>
                  <a:srgbClr val="000000"/>
                </a:solidFill>
                <a:highlight>
                  <a:srgbClr val="FFFFFF"/>
                </a:highlight>
                <a:latin typeface="Consolas" panose="020B0609020204030204" pitchFamily="49" charset="0"/>
              </a:rPr>
              <a:t>.ReadKey();</a:t>
            </a:r>
          </a:p>
          <a:p>
            <a:r>
              <a:rPr lang="en-US" dirty="0" smtClean="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Employee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EmployeeID;</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Name;</a:t>
            </a:r>
          </a:p>
          <a:p>
            <a:r>
              <a:rPr lang="en-US" dirty="0">
                <a:solidFill>
                  <a:srgbClr val="000000"/>
                </a:solidFill>
                <a:highlight>
                  <a:srgbClr val="FFFFFF"/>
                </a:highlight>
                <a:latin typeface="Consolas" panose="020B0609020204030204" pitchFamily="49" charset="0"/>
              </a:rPr>
              <a:t>    }</a:t>
            </a:r>
            <a:endParaRPr lang="en-US" b="0" i="0" dirty="0">
              <a:solidFill>
                <a:srgbClr val="596174"/>
              </a:solidFill>
              <a:effectLst/>
              <a:latin typeface="Inconsolata"/>
            </a:endParaRPr>
          </a:p>
        </p:txBody>
      </p:sp>
      <p:pic>
        <p:nvPicPr>
          <p:cNvPr id="4" name="صورة 3"/>
          <p:cNvPicPr>
            <a:picLocks noChangeAspect="1"/>
          </p:cNvPicPr>
          <p:nvPr/>
        </p:nvPicPr>
        <p:blipFill>
          <a:blip r:embed="rId2"/>
          <a:stretch>
            <a:fillRect/>
          </a:stretch>
        </p:blipFill>
        <p:spPr>
          <a:xfrm>
            <a:off x="6213305" y="1463296"/>
            <a:ext cx="5849155" cy="3121610"/>
          </a:xfrm>
          <a:prstGeom prst="rect">
            <a:avLst/>
          </a:prstGeom>
        </p:spPr>
      </p:pic>
    </p:spTree>
    <p:extLst>
      <p:ext uri="{BB962C8B-B14F-4D97-AF65-F5344CB8AC3E}">
        <p14:creationId xmlns:p14="http://schemas.microsoft.com/office/powerpoint/2010/main" val="2180949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C#.NET Basics</a:t>
            </a:r>
            <a:endParaRPr lang="en-US" dirty="0"/>
          </a:p>
        </p:txBody>
      </p:sp>
      <p:sp>
        <p:nvSpPr>
          <p:cNvPr id="3" name="عنصر نائب للمحتوى 2"/>
          <p:cNvSpPr>
            <a:spLocks noGrp="1"/>
          </p:cNvSpPr>
          <p:nvPr>
            <p:ph idx="1"/>
          </p:nvPr>
        </p:nvSpPr>
        <p:spPr/>
        <p:txBody>
          <a:bodyPr/>
          <a:lstStyle/>
          <a:p>
            <a:pPr marL="571500" indent="-571500" fontAlgn="base">
              <a:buFont typeface="+mj-lt"/>
              <a:buAutoNum type="romanUcPeriod" startAt="2"/>
            </a:pPr>
            <a:r>
              <a:rPr lang="en-US" sz="2800" b="1" dirty="0"/>
              <a:t>Call By Reference in C</a:t>
            </a:r>
            <a:r>
              <a:rPr lang="en-US" sz="2800" b="1" dirty="0" smtClean="0"/>
              <a:t>#</a:t>
            </a:r>
            <a:endParaRPr lang="en-US" sz="2800" dirty="0" smtClean="0"/>
          </a:p>
          <a:p>
            <a:pPr marL="457200" indent="-457200">
              <a:buFont typeface="+mj-lt"/>
              <a:buAutoNum type="alphaLcParenR"/>
            </a:pPr>
            <a:r>
              <a:rPr lang="en-US" b="1" u="sng" dirty="0" smtClean="0"/>
              <a:t>Call </a:t>
            </a:r>
            <a:r>
              <a:rPr lang="en-US" b="1" u="sng" dirty="0"/>
              <a:t>by Reference with Value Types in C#</a:t>
            </a:r>
            <a:endParaRPr lang="en-US" u="sng" dirty="0"/>
          </a:p>
          <a:p>
            <a:r>
              <a:rPr lang="en-US" dirty="0"/>
              <a:t/>
            </a:r>
            <a:br>
              <a:rPr lang="en-US" dirty="0"/>
            </a:br>
            <a:r>
              <a:rPr lang="en-US" dirty="0" smtClean="0"/>
              <a:t/>
            </a:r>
            <a:br>
              <a:rPr lang="en-US" dirty="0" smtClean="0"/>
            </a:br>
            <a:endParaRPr lang="en-US" dirty="0"/>
          </a:p>
        </p:txBody>
      </p:sp>
      <p:sp>
        <p:nvSpPr>
          <p:cNvPr id="4" name="مربع نص 3"/>
          <p:cNvSpPr txBox="1"/>
          <p:nvPr/>
        </p:nvSpPr>
        <p:spPr>
          <a:xfrm>
            <a:off x="1237130" y="2838147"/>
            <a:ext cx="5836024" cy="3139321"/>
          </a:xfrm>
          <a:prstGeom prst="rect">
            <a:avLst/>
          </a:prstGeom>
          <a:solidFill>
            <a:schemeClr val="bg1"/>
          </a:solidFill>
          <a:ln w="28575">
            <a:solidFill>
              <a:srgbClr val="0070C0"/>
            </a:solidFill>
          </a:ln>
        </p:spPr>
        <p:txBody>
          <a:bodyPr wrap="square" rtlCol="0">
            <a:spAutoFit/>
          </a:bodyPr>
          <a:lstStyle/>
          <a:p>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args)</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 = 15;</a:t>
            </a:r>
          </a:p>
          <a:p>
            <a:r>
              <a:rPr lang="en-US" dirty="0">
                <a:solidFill>
                  <a:srgbClr val="000000"/>
                </a:solidFill>
                <a:highlight>
                  <a:srgbClr val="FFFFFF"/>
                </a:highlight>
                <a:latin typeface="Consolas" panose="020B0609020204030204" pitchFamily="49" charset="0"/>
              </a:rPr>
              <a:t>            UpdateValue(</a:t>
            </a:r>
            <a:r>
              <a:rPr lang="en-US" dirty="0">
                <a:solidFill>
                  <a:srgbClr val="0000FF"/>
                </a:solidFill>
                <a:highlight>
                  <a:srgbClr val="FFFFFF"/>
                </a:highlight>
                <a:latin typeface="Consolas" panose="020B0609020204030204" pitchFamily="49" charset="0"/>
              </a:rPr>
              <a:t>ref</a:t>
            </a:r>
            <a:r>
              <a:rPr lang="en-US" dirty="0">
                <a:solidFill>
                  <a:srgbClr val="000000"/>
                </a:solidFill>
                <a:highlight>
                  <a:srgbClr val="FFFFFF"/>
                </a:highlight>
                <a:latin typeface="Consolas" panose="020B0609020204030204" pitchFamily="49" charset="0"/>
              </a:rPr>
              <a:t> a);</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Console</a:t>
            </a:r>
            <a:r>
              <a:rPr lang="en-US" dirty="0">
                <a:solidFill>
                  <a:srgbClr val="000000"/>
                </a:solidFill>
                <a:highlight>
                  <a:srgbClr val="FFFFFF"/>
                </a:highlight>
                <a:latin typeface="Consolas" panose="020B0609020204030204" pitchFamily="49" charset="0"/>
              </a:rPr>
              <a:t>.WriteLine(a);</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Console</a:t>
            </a:r>
            <a:r>
              <a:rPr lang="en-US" dirty="0">
                <a:solidFill>
                  <a:srgbClr val="000000"/>
                </a:solidFill>
                <a:highlight>
                  <a:srgbClr val="FFFFFF"/>
                </a:highlight>
                <a:latin typeface="Consolas" panose="020B0609020204030204" pitchFamily="49" charset="0"/>
              </a:rPr>
              <a:t>.ReadKey();</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UpdateValue(</a:t>
            </a:r>
            <a:r>
              <a:rPr lang="en-US" dirty="0">
                <a:solidFill>
                  <a:srgbClr val="0000FF"/>
                </a:solidFill>
                <a:highlight>
                  <a:srgbClr val="FFFFFF"/>
                </a:highlight>
                <a:latin typeface="Consolas" panose="020B0609020204030204" pitchFamily="49" charset="0"/>
              </a:rPr>
              <a:t>ref</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b = 30;</a:t>
            </a:r>
          </a:p>
          <a:p>
            <a:r>
              <a:rPr lang="en-US" dirty="0">
                <a:solidFill>
                  <a:srgbClr val="000000"/>
                </a:solidFill>
                <a:highlight>
                  <a:srgbClr val="FFFFFF"/>
                </a:highlight>
                <a:latin typeface="Consolas" panose="020B0609020204030204" pitchFamily="49" charset="0"/>
              </a:rPr>
              <a:t>        }</a:t>
            </a:r>
            <a:endParaRPr lang="en-US" dirty="0"/>
          </a:p>
        </p:txBody>
      </p:sp>
      <p:pic>
        <p:nvPicPr>
          <p:cNvPr id="5" name="صورة 4"/>
          <p:cNvPicPr>
            <a:picLocks noChangeAspect="1"/>
          </p:cNvPicPr>
          <p:nvPr/>
        </p:nvPicPr>
        <p:blipFill>
          <a:blip r:embed="rId2"/>
          <a:stretch>
            <a:fillRect/>
          </a:stretch>
        </p:blipFill>
        <p:spPr>
          <a:xfrm>
            <a:off x="7840980" y="3274332"/>
            <a:ext cx="3314700" cy="2266950"/>
          </a:xfrm>
          <a:prstGeom prst="rect">
            <a:avLst/>
          </a:prstGeom>
        </p:spPr>
      </p:pic>
    </p:spTree>
    <p:extLst>
      <p:ext uri="{BB962C8B-B14F-4D97-AF65-F5344CB8AC3E}">
        <p14:creationId xmlns:p14="http://schemas.microsoft.com/office/powerpoint/2010/main" val="22540694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visual</Template>
  <TotalTime>2054</TotalTime>
  <Words>649</Words>
  <Application>Microsoft Office PowerPoint</Application>
  <PresentationFormat>ملء الشاشة</PresentationFormat>
  <Paragraphs>166</Paragraphs>
  <Slides>22</Slides>
  <Notes>1</Notes>
  <HiddenSlides>18</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22</vt:i4>
      </vt:variant>
    </vt:vector>
  </HeadingPairs>
  <TitlesOfParts>
    <vt:vector size="32" baseType="lpstr">
      <vt:lpstr>-apple-system</vt:lpstr>
      <vt:lpstr>Arial</vt:lpstr>
      <vt:lpstr>Arial</vt:lpstr>
      <vt:lpstr>Calibri</vt:lpstr>
      <vt:lpstr>Calibri Light</vt:lpstr>
      <vt:lpstr>Consolas</vt:lpstr>
      <vt:lpstr>Inconsolata</vt:lpstr>
      <vt:lpstr>inherit</vt:lpstr>
      <vt:lpstr>Wingdings</vt:lpstr>
      <vt:lpstr>Retrospect</vt:lpstr>
      <vt:lpstr>OBJECT-ORIENTED PROGRAMMING </vt:lpstr>
      <vt:lpstr>C#.NET Basics</vt:lpstr>
      <vt:lpstr>C#.NET Basics</vt:lpstr>
      <vt:lpstr>C#.NET Basics</vt:lpstr>
      <vt:lpstr>C#.NET Basics</vt:lpstr>
      <vt:lpstr>C#.NET Basics</vt:lpstr>
      <vt:lpstr>C#.NET Basics</vt:lpstr>
      <vt:lpstr>C#.NET Basics</vt:lpstr>
      <vt:lpstr>C#.NET Basics</vt:lpstr>
      <vt:lpstr>عرض تقديمي في PowerPoint</vt:lpstr>
      <vt:lpstr>عرض تقديمي في PowerPoint</vt:lpstr>
      <vt:lpstr>C#.NET Basics</vt:lpstr>
      <vt:lpstr>C#.NET Basics</vt:lpstr>
      <vt:lpstr>C#.NET Basics</vt:lpstr>
      <vt:lpstr>C#.NET Basics</vt:lpstr>
      <vt:lpstr>C#.NET Basics</vt:lpstr>
      <vt:lpstr>C#.NET Basics</vt:lpstr>
      <vt:lpstr>C#.NET Basics</vt:lpstr>
      <vt:lpstr>C#.NET Basics</vt:lpstr>
      <vt:lpstr>C#.NET Basics</vt:lpstr>
      <vt:lpstr>C#.NET Basics</vt:lpstr>
      <vt:lpstr>C#.NET Basics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MoonLights</dc:creator>
  <cp:lastModifiedBy>MoonLights</cp:lastModifiedBy>
  <cp:revision>151</cp:revision>
  <dcterms:created xsi:type="dcterms:W3CDTF">2022-01-18T18:13:52Z</dcterms:created>
  <dcterms:modified xsi:type="dcterms:W3CDTF">2022-11-06T18:07:15Z</dcterms:modified>
</cp:coreProperties>
</file>