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3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8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9246" y="2855377"/>
            <a:ext cx="105652" cy="10563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8214" y="2855377"/>
            <a:ext cx="105652" cy="10563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0278" y="2855377"/>
            <a:ext cx="105653" cy="1056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64982" y="1864666"/>
            <a:ext cx="241403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2023-12-10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2023-12-10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2023-12-10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2023-12-10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2023-12-10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8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2810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9735" y="1176350"/>
            <a:ext cx="7424529" cy="1652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ACAC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2023-12-10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5256" y="1992555"/>
            <a:ext cx="6454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Arial Narrow"/>
                <a:cs typeface="Arial Narrow"/>
              </a:rPr>
              <a:t>Big </a:t>
            </a:r>
            <a:r>
              <a:rPr sz="4000" spc="-5" dirty="0">
                <a:solidFill>
                  <a:srgbClr val="FFFFFF"/>
                </a:solidFill>
                <a:latin typeface="Arial Narrow"/>
                <a:cs typeface="Arial Narrow"/>
              </a:rPr>
              <a:t>Mountain </a:t>
            </a:r>
            <a:r>
              <a:rPr sz="4000" spc="-35" dirty="0">
                <a:solidFill>
                  <a:srgbClr val="FFFFFF"/>
                </a:solidFill>
                <a:latin typeface="Arial Narrow"/>
                <a:cs typeface="Arial Narrow"/>
              </a:rPr>
              <a:t>Resort </a:t>
            </a:r>
            <a:r>
              <a:rPr sz="4000" spc="-5" dirty="0">
                <a:solidFill>
                  <a:srgbClr val="FFFFFF"/>
                </a:solidFill>
                <a:latin typeface="Arial Narrow"/>
                <a:cs typeface="Arial Narrow"/>
              </a:rPr>
              <a:t>Price</a:t>
            </a:r>
            <a:r>
              <a:rPr sz="4000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4000" spc="-50" dirty="0">
                <a:solidFill>
                  <a:srgbClr val="FFFFFF"/>
                </a:solidFill>
                <a:latin typeface="Arial Narrow"/>
                <a:cs typeface="Arial Narrow"/>
              </a:rPr>
              <a:t>Analysis</a:t>
            </a:r>
            <a:endParaRPr sz="4000" dirty="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7440" y="3237232"/>
            <a:ext cx="40500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35" dirty="0">
                <a:solidFill>
                  <a:srgbClr val="CACACA"/>
                </a:solidFill>
                <a:latin typeface="Cambria"/>
                <a:cs typeface="Cambria"/>
              </a:rPr>
              <a:t>Report </a:t>
            </a:r>
            <a:r>
              <a:rPr sz="2100" spc="-50" dirty="0">
                <a:solidFill>
                  <a:srgbClr val="CACACA"/>
                </a:solidFill>
                <a:latin typeface="Cambria"/>
                <a:cs typeface="Cambria"/>
              </a:rPr>
              <a:t>Presented </a:t>
            </a:r>
            <a:r>
              <a:rPr sz="2100" spc="-90" dirty="0">
                <a:solidFill>
                  <a:srgbClr val="CACACA"/>
                </a:solidFill>
                <a:latin typeface="Cambria"/>
                <a:cs typeface="Cambria"/>
              </a:rPr>
              <a:t>by: </a:t>
            </a:r>
            <a:r>
              <a:rPr lang="en-US" sz="2100" spc="-10" dirty="0">
                <a:solidFill>
                  <a:srgbClr val="CACACA"/>
                </a:solidFill>
                <a:latin typeface="Cambria"/>
                <a:cs typeface="Cambria"/>
              </a:rPr>
              <a:t>Ni Qie</a:t>
            </a:r>
            <a:endParaRPr sz="21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39599" cy="839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169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899" y="1306525"/>
            <a:ext cx="4217035" cy="301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20014" indent="-367030">
              <a:lnSpc>
                <a:spcPct val="1133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New chair lift: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increases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distribution </a:t>
            </a:r>
            <a:r>
              <a:rPr sz="1800" spc="10" dirty="0">
                <a:solidFill>
                  <a:srgbClr val="CACACA"/>
                </a:solidFill>
                <a:latin typeface="Cambria"/>
                <a:cs typeface="Cambria"/>
              </a:rPr>
              <a:t>of 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visitors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throughout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204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resort</a:t>
            </a:r>
            <a:endParaRPr sz="1800">
              <a:latin typeface="Cambria"/>
              <a:cs typeface="Cambria"/>
            </a:endParaRPr>
          </a:p>
          <a:p>
            <a:pPr marL="836294" marR="5080" lvl="1" indent="-336550">
              <a:lnSpc>
                <a:spcPct val="116100"/>
              </a:lnSpc>
              <a:spcBef>
                <a:spcPts val="163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CACACA"/>
                </a:solidFill>
                <a:latin typeface="Cambria"/>
                <a:cs typeface="Cambria"/>
              </a:rPr>
              <a:t>Adds </a:t>
            </a: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an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additional </a:t>
            </a:r>
            <a:r>
              <a:rPr sz="1400" spc="-80" dirty="0">
                <a:solidFill>
                  <a:srgbClr val="CACACA"/>
                </a:solidFill>
                <a:latin typeface="Cambria"/>
                <a:cs typeface="Cambria"/>
              </a:rPr>
              <a:t>$1.54 </a:t>
            </a:r>
            <a:r>
              <a:rPr sz="1400" dirty="0">
                <a:solidFill>
                  <a:srgbClr val="CACACA"/>
                </a:solidFill>
                <a:latin typeface="Cambria"/>
                <a:cs typeface="Cambria"/>
              </a:rPr>
              <a:t>million </a:t>
            </a:r>
            <a:r>
              <a:rPr sz="1400" spc="-5" dirty="0">
                <a:solidFill>
                  <a:srgbClr val="CACACA"/>
                </a:solidFill>
                <a:latin typeface="Cambria"/>
                <a:cs typeface="Cambria"/>
              </a:rPr>
              <a:t>in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operation  </a:t>
            </a:r>
            <a:r>
              <a:rPr sz="1400" spc="-30" dirty="0">
                <a:solidFill>
                  <a:srgbClr val="CACACA"/>
                </a:solidFill>
                <a:latin typeface="Cambria"/>
                <a:cs typeface="Cambria"/>
              </a:rPr>
              <a:t>costs</a:t>
            </a:r>
            <a:endParaRPr sz="1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ACACA"/>
              </a:buClr>
              <a:buFont typeface="Arial"/>
              <a:buChar char="○"/>
            </a:pPr>
            <a:endParaRPr sz="155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Current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Ticket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Price:</a:t>
            </a:r>
            <a:r>
              <a:rPr sz="1800" spc="1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90" dirty="0">
                <a:solidFill>
                  <a:srgbClr val="CACACA"/>
                </a:solidFill>
                <a:latin typeface="Cambria"/>
                <a:cs typeface="Cambria"/>
              </a:rPr>
              <a:t>$81.00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ACACA"/>
              </a:buClr>
              <a:buFont typeface="Arial"/>
              <a:buChar char="●"/>
            </a:pPr>
            <a:endParaRPr sz="2300">
              <a:latin typeface="Cambria"/>
              <a:cs typeface="Cambria"/>
            </a:endParaRPr>
          </a:p>
          <a:p>
            <a:pPr marL="379095" marR="167005" indent="-367030">
              <a:lnSpc>
                <a:spcPct val="1493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CACACA"/>
                </a:solidFill>
                <a:latin typeface="Cambria"/>
                <a:cs typeface="Cambria"/>
              </a:rPr>
              <a:t>How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do </a:t>
            </a:r>
            <a:r>
              <a:rPr sz="1800" spc="-75" dirty="0">
                <a:solidFill>
                  <a:srgbClr val="CACACA"/>
                </a:solidFill>
                <a:latin typeface="Cambria"/>
                <a:cs typeface="Cambria"/>
              </a:rPr>
              <a:t>we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increase </a:t>
            </a:r>
            <a:r>
              <a:rPr sz="1800" spc="-55" dirty="0">
                <a:solidFill>
                  <a:srgbClr val="CACACA"/>
                </a:solidFill>
                <a:latin typeface="Cambria"/>
                <a:cs typeface="Cambria"/>
              </a:rPr>
              <a:t>revenue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and </a:t>
            </a:r>
            <a:r>
              <a:rPr sz="1800" spc="-55" dirty="0">
                <a:solidFill>
                  <a:srgbClr val="CACACA"/>
                </a:solidFill>
                <a:latin typeface="Cambria"/>
                <a:cs typeface="Cambria"/>
              </a:rPr>
              <a:t>stay 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competitive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for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this </a:t>
            </a: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upcoming</a:t>
            </a:r>
            <a:r>
              <a:rPr sz="1800" spc="26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65" dirty="0">
                <a:solidFill>
                  <a:srgbClr val="CACACA"/>
                </a:solidFill>
                <a:latin typeface="Cambria"/>
                <a:cs typeface="Cambria"/>
              </a:rPr>
              <a:t>season?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7700" y="950175"/>
            <a:ext cx="3820975" cy="382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7456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Key</a:t>
            </a:r>
            <a:r>
              <a:rPr spc="-45" dirty="0"/>
              <a:t> </a:t>
            </a:r>
            <a:r>
              <a:rPr spc="-50" dirty="0"/>
              <a:t>Findings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542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035425" algn="l"/>
                <a:tab pos="4036060" algn="l"/>
              </a:tabLst>
            </a:pPr>
            <a:r>
              <a:rPr spc="-35" dirty="0"/>
              <a:t>Four </a:t>
            </a:r>
            <a:r>
              <a:rPr spc="-50" dirty="0"/>
              <a:t>features have </a:t>
            </a:r>
            <a:r>
              <a:rPr spc="-60" dirty="0"/>
              <a:t>a </a:t>
            </a:r>
            <a:r>
              <a:rPr spc="-40" dirty="0"/>
              <a:t>strong </a:t>
            </a:r>
            <a:r>
              <a:rPr spc="-35" dirty="0"/>
              <a:t>positive  </a:t>
            </a:r>
            <a:r>
              <a:rPr spc="-30" dirty="0"/>
              <a:t>correlation with </a:t>
            </a:r>
            <a:r>
              <a:rPr spc="-20" dirty="0"/>
              <a:t>ticket</a:t>
            </a:r>
            <a:r>
              <a:rPr spc="200" dirty="0"/>
              <a:t> </a:t>
            </a:r>
            <a:r>
              <a:rPr spc="-30" dirty="0"/>
              <a:t>pricing:</a:t>
            </a:r>
          </a:p>
          <a:p>
            <a:pPr marL="4492625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4492625" algn="l"/>
                <a:tab pos="4493260" algn="l"/>
              </a:tabLst>
            </a:pPr>
            <a:r>
              <a:rPr sz="1400" spc="-5" dirty="0">
                <a:solidFill>
                  <a:srgbClr val="CACACA"/>
                </a:solidFill>
                <a:latin typeface="Cambria"/>
                <a:cs typeface="Cambria"/>
              </a:rPr>
              <a:t>fastQuads</a:t>
            </a:r>
            <a:endParaRPr sz="1400">
              <a:latin typeface="Cambria"/>
              <a:cs typeface="Cambria"/>
            </a:endParaRPr>
          </a:p>
          <a:p>
            <a:pPr marL="4492625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4492625" algn="l"/>
                <a:tab pos="4493260" algn="l"/>
              </a:tabLst>
            </a:pPr>
            <a:r>
              <a:rPr sz="1400" spc="20" dirty="0">
                <a:solidFill>
                  <a:srgbClr val="CACACA"/>
                </a:solidFill>
                <a:latin typeface="Cambria"/>
                <a:cs typeface="Cambria"/>
              </a:rPr>
              <a:t>SnowMaking_Ac</a:t>
            </a:r>
            <a:endParaRPr sz="1400">
              <a:latin typeface="Cambria"/>
              <a:cs typeface="Cambria"/>
            </a:endParaRPr>
          </a:p>
          <a:p>
            <a:pPr marL="4492625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4492625" algn="l"/>
                <a:tab pos="4493260" algn="l"/>
              </a:tabLst>
            </a:pP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Runs</a:t>
            </a:r>
            <a:endParaRPr sz="1400">
              <a:latin typeface="Cambria"/>
              <a:cs typeface="Cambria"/>
            </a:endParaRPr>
          </a:p>
          <a:p>
            <a:pPr marL="4492625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4492625" algn="l"/>
                <a:tab pos="4493260" algn="l"/>
              </a:tabLst>
            </a:pPr>
            <a:r>
              <a:rPr sz="1400" spc="25" dirty="0">
                <a:solidFill>
                  <a:srgbClr val="CACACA"/>
                </a:solidFill>
                <a:latin typeface="Cambria"/>
                <a:cs typeface="Cambria"/>
              </a:rPr>
              <a:t>Night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skiing</a:t>
            </a:r>
            <a:r>
              <a:rPr sz="14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ratio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6174" y="3495933"/>
            <a:ext cx="4113529" cy="8572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CACACA"/>
                </a:solidFill>
                <a:latin typeface="Cambria"/>
                <a:cs typeface="Cambria"/>
              </a:rPr>
              <a:t>Random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Forest </a:t>
            </a:r>
            <a:r>
              <a:rPr sz="1800" spc="5" dirty="0">
                <a:solidFill>
                  <a:srgbClr val="CACACA"/>
                </a:solidFill>
                <a:latin typeface="Cambria"/>
                <a:cs typeface="Cambria"/>
              </a:rPr>
              <a:t>Model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price:</a:t>
            </a:r>
            <a:r>
              <a:rPr sz="1800" spc="254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5" dirty="0">
                <a:solidFill>
                  <a:srgbClr val="CACACA"/>
                </a:solidFill>
                <a:latin typeface="Cambria"/>
                <a:cs typeface="Cambria"/>
              </a:rPr>
              <a:t>$94.22</a:t>
            </a:r>
            <a:endParaRPr sz="1800">
              <a:latin typeface="Cambria"/>
              <a:cs typeface="Cambria"/>
            </a:endParaRPr>
          </a:p>
          <a:p>
            <a:pPr marL="836294" marR="5080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dirty="0">
                <a:solidFill>
                  <a:srgbClr val="CACACA"/>
                </a:solidFill>
                <a:latin typeface="Cambria"/>
                <a:cs typeface="Cambria"/>
              </a:rPr>
              <a:t>Big Mountain </a:t>
            </a:r>
            <a:r>
              <a:rPr sz="1400" spc="-35" dirty="0">
                <a:solidFill>
                  <a:srgbClr val="CACACA"/>
                </a:solidFill>
                <a:latin typeface="Cambria"/>
                <a:cs typeface="Cambria"/>
              </a:rPr>
              <a:t>Resort has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signiﬁcant </a:t>
            </a:r>
            <a:r>
              <a:rPr sz="1400" spc="-10" dirty="0">
                <a:solidFill>
                  <a:srgbClr val="CACACA"/>
                </a:solidFill>
                <a:latin typeface="Cambria"/>
                <a:cs typeface="Cambria"/>
              </a:rPr>
              <a:t>enough 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facilities </a:t>
            </a:r>
            <a:r>
              <a:rPr sz="1400" spc="-10" dirty="0">
                <a:solidFill>
                  <a:srgbClr val="CACACA"/>
                </a:solidFill>
                <a:latin typeface="Cambria"/>
                <a:cs typeface="Cambria"/>
              </a:rPr>
              <a:t>to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justify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this</a:t>
            </a:r>
            <a:r>
              <a:rPr sz="1400" spc="20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cost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25" y="1214200"/>
            <a:ext cx="3775399" cy="32929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6536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Model </a:t>
            </a:r>
            <a:r>
              <a:rPr spc="-65" dirty="0"/>
              <a:t>and</a:t>
            </a:r>
            <a:r>
              <a:rPr spc="-20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46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CACACA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resort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can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close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up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25" dirty="0">
                <a:solidFill>
                  <a:srgbClr val="CACACA"/>
                </a:solidFill>
                <a:latin typeface="Cambria"/>
                <a:cs typeface="Cambria"/>
              </a:rPr>
              <a:t>6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runs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each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day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without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a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large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drop</a:t>
            </a:r>
            <a:r>
              <a:rPr sz="1800" spc="5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in</a:t>
            </a:r>
            <a:r>
              <a:rPr sz="1800" spc="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5" dirty="0">
                <a:solidFill>
                  <a:srgbClr val="CACACA"/>
                </a:solidFill>
                <a:latin typeface="Cambria"/>
                <a:cs typeface="Cambria"/>
              </a:rPr>
              <a:t>revenue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6049" y="1881925"/>
            <a:ext cx="5951900" cy="3024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6536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Model </a:t>
            </a:r>
            <a:r>
              <a:rPr spc="-65" dirty="0"/>
              <a:t>and</a:t>
            </a:r>
            <a:r>
              <a:rPr spc="-20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3578225" cy="271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Big Mountain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Resort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ranks </a:t>
            </a: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in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 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top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quartile </a:t>
            </a: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in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seven </a:t>
            </a:r>
            <a:r>
              <a:rPr sz="1800" spc="10" dirty="0">
                <a:solidFill>
                  <a:srgbClr val="CACACA"/>
                </a:solidFill>
                <a:latin typeface="Cambria"/>
                <a:cs typeface="Cambria"/>
              </a:rPr>
              <a:t>of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eight 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most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important</a:t>
            </a:r>
            <a:r>
              <a:rPr sz="1800" spc="114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qualities</a:t>
            </a:r>
            <a:endParaRPr sz="1800">
              <a:latin typeface="Cambria"/>
              <a:cs typeface="Cambria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30" dirty="0">
                <a:solidFill>
                  <a:srgbClr val="CACACA"/>
                </a:solidFill>
                <a:latin typeface="Cambria"/>
                <a:cs typeface="Cambria"/>
              </a:rPr>
              <a:t>Total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Area </a:t>
            </a:r>
            <a:r>
              <a:rPr sz="1400" spc="5" dirty="0">
                <a:solidFill>
                  <a:srgbClr val="CACACA"/>
                </a:solidFill>
                <a:latin typeface="Cambria"/>
                <a:cs typeface="Cambria"/>
              </a:rPr>
              <a:t>of </a:t>
            </a:r>
            <a:r>
              <a:rPr sz="1400" spc="-10" dirty="0">
                <a:solidFill>
                  <a:srgbClr val="CACACA"/>
                </a:solidFill>
                <a:latin typeface="Cambria"/>
                <a:cs typeface="Cambria"/>
              </a:rPr>
              <a:t>Snow</a:t>
            </a:r>
            <a:r>
              <a:rPr sz="1400" spc="19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Makers</a:t>
            </a:r>
            <a:endParaRPr sz="1400">
              <a:latin typeface="Cambria"/>
              <a:cs typeface="Cambria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Vertical</a:t>
            </a:r>
            <a:r>
              <a:rPr sz="14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CACACA"/>
                </a:solidFill>
                <a:latin typeface="Cambria"/>
                <a:cs typeface="Cambria"/>
              </a:rPr>
              <a:t>Drop</a:t>
            </a:r>
            <a:endParaRPr sz="1400">
              <a:latin typeface="Cambria"/>
              <a:cs typeface="Cambria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30" dirty="0">
                <a:solidFill>
                  <a:srgbClr val="CACACA"/>
                </a:solidFill>
                <a:latin typeface="Cambria"/>
                <a:cs typeface="Cambria"/>
              </a:rPr>
              <a:t>Total </a:t>
            </a:r>
            <a:r>
              <a:rPr sz="1400" spc="5" dirty="0">
                <a:solidFill>
                  <a:srgbClr val="CACACA"/>
                </a:solidFill>
                <a:latin typeface="Cambria"/>
                <a:cs typeface="Cambria"/>
              </a:rPr>
              <a:t>Number of</a:t>
            </a:r>
            <a:r>
              <a:rPr sz="1400" spc="1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CACACA"/>
                </a:solidFill>
                <a:latin typeface="Cambria"/>
                <a:cs typeface="Cambria"/>
              </a:rPr>
              <a:t>Chairs</a:t>
            </a:r>
            <a:endParaRPr sz="1400">
              <a:latin typeface="Cambria"/>
              <a:cs typeface="Cambria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45" dirty="0">
                <a:solidFill>
                  <a:srgbClr val="CACACA"/>
                </a:solidFill>
                <a:latin typeface="Cambria"/>
                <a:cs typeface="Cambria"/>
              </a:rPr>
              <a:t>Fast</a:t>
            </a:r>
            <a:r>
              <a:rPr sz="14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CACACA"/>
                </a:solidFill>
                <a:latin typeface="Cambria"/>
                <a:cs typeface="Cambria"/>
              </a:rPr>
              <a:t>Quads</a:t>
            </a:r>
            <a:endParaRPr sz="1400">
              <a:latin typeface="Cambria"/>
              <a:cs typeface="Cambria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30" dirty="0">
                <a:solidFill>
                  <a:srgbClr val="CACACA"/>
                </a:solidFill>
                <a:latin typeface="Cambria"/>
                <a:cs typeface="Cambria"/>
              </a:rPr>
              <a:t>Total </a:t>
            </a:r>
            <a:r>
              <a:rPr sz="1400" spc="5" dirty="0">
                <a:solidFill>
                  <a:srgbClr val="CACACA"/>
                </a:solidFill>
                <a:latin typeface="Cambria"/>
                <a:cs typeface="Cambria"/>
              </a:rPr>
              <a:t>Number of</a:t>
            </a:r>
            <a:r>
              <a:rPr sz="1400" spc="1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Runs</a:t>
            </a:r>
            <a:endParaRPr sz="1400">
              <a:latin typeface="Cambria"/>
              <a:cs typeface="Cambria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CACACA"/>
                </a:solidFill>
                <a:latin typeface="Cambria"/>
                <a:cs typeface="Cambria"/>
              </a:rPr>
              <a:t>Longest</a:t>
            </a:r>
            <a:r>
              <a:rPr sz="1400" spc="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CACACA"/>
                </a:solidFill>
                <a:latin typeface="Cambria"/>
                <a:cs typeface="Cambria"/>
              </a:rPr>
              <a:t>Run</a:t>
            </a:r>
            <a:endParaRPr sz="1400">
              <a:latin typeface="Cambria"/>
              <a:cs typeface="Cambria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CACACA"/>
                </a:solidFill>
                <a:latin typeface="Cambria"/>
                <a:cs typeface="Cambria"/>
              </a:rPr>
              <a:t>Skiable </a:t>
            </a:r>
            <a:r>
              <a:rPr sz="1400" spc="-40" dirty="0">
                <a:solidFill>
                  <a:srgbClr val="CACACA"/>
                </a:solidFill>
                <a:latin typeface="Cambria"/>
                <a:cs typeface="Cambria"/>
              </a:rPr>
              <a:t>Terrain</a:t>
            </a:r>
            <a:r>
              <a:rPr sz="1400" spc="8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Area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9775" y="1152476"/>
            <a:ext cx="4452524" cy="24035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73925" y="3776151"/>
            <a:ext cx="343344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Raising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price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would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keep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us 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around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same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region </a:t>
            </a:r>
            <a:r>
              <a:rPr sz="1800" spc="-5" dirty="0">
                <a:solidFill>
                  <a:srgbClr val="CACACA"/>
                </a:solidFill>
                <a:latin typeface="Cambria"/>
                <a:cs typeface="Cambria"/>
              </a:rPr>
              <a:t>in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this  distribution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552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3044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Raise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ticket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prices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800" spc="254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70" dirty="0">
                <a:solidFill>
                  <a:srgbClr val="CACACA"/>
                </a:solidFill>
                <a:latin typeface="Cambria"/>
                <a:cs typeface="Cambria"/>
              </a:rPr>
              <a:t>$89.99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245055"/>
            <a:ext cx="581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Have </a:t>
            </a:r>
            <a:r>
              <a:rPr sz="1800" spc="-70" dirty="0">
                <a:solidFill>
                  <a:srgbClr val="CACACA"/>
                </a:solidFill>
                <a:latin typeface="Cambria"/>
                <a:cs typeface="Cambria"/>
              </a:rPr>
              <a:t>4-6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runs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closed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each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day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 </a:t>
            </a:r>
            <a:r>
              <a:rPr sz="1800" spc="-75" dirty="0">
                <a:solidFill>
                  <a:srgbClr val="CACACA"/>
                </a:solidFill>
                <a:latin typeface="Cambria"/>
                <a:cs typeface="Cambria"/>
              </a:rPr>
              <a:t>save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on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operation</a:t>
            </a:r>
            <a:r>
              <a:rPr sz="1800" spc="13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costs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9" y="3233750"/>
            <a:ext cx="8240395" cy="115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Increase vertical drop </a:t>
            </a:r>
            <a:r>
              <a:rPr sz="1800" spc="-55" dirty="0">
                <a:solidFill>
                  <a:srgbClr val="CACACA"/>
                </a:solidFill>
                <a:latin typeface="Cambria"/>
                <a:cs typeface="Cambria"/>
              </a:rPr>
              <a:t>by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lowering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a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run </a:t>
            </a:r>
            <a:r>
              <a:rPr sz="1800" spc="-75" dirty="0">
                <a:solidFill>
                  <a:srgbClr val="CACACA"/>
                </a:solidFill>
                <a:latin typeface="Cambria"/>
                <a:cs typeface="Cambria"/>
              </a:rPr>
              <a:t>150ft,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Install one additional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chair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lift, </a:t>
            </a:r>
            <a:r>
              <a:rPr sz="1800" spc="25" dirty="0">
                <a:solidFill>
                  <a:srgbClr val="CACACA"/>
                </a:solidFill>
                <a:latin typeface="Cambria"/>
                <a:cs typeface="Cambria"/>
              </a:rPr>
              <a:t>Add 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one additional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run,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and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increase </a:t>
            </a:r>
            <a:r>
              <a:rPr sz="1800" spc="-65" dirty="0">
                <a:solidFill>
                  <a:srgbClr val="CACACA"/>
                </a:solidFill>
                <a:latin typeface="Cambria"/>
                <a:cs typeface="Cambria"/>
              </a:rPr>
              <a:t>acres </a:t>
            </a:r>
            <a:r>
              <a:rPr sz="1800" spc="10" dirty="0">
                <a:solidFill>
                  <a:srgbClr val="CACACA"/>
                </a:solidFill>
                <a:latin typeface="Cambria"/>
                <a:cs typeface="Cambria"/>
              </a:rPr>
              <a:t>of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snow cover </a:t>
            </a:r>
            <a:r>
              <a:rPr sz="1800" spc="-55" dirty="0">
                <a:solidFill>
                  <a:srgbClr val="CACACA"/>
                </a:solidFill>
                <a:latin typeface="Cambria"/>
                <a:cs typeface="Cambria"/>
              </a:rPr>
              <a:t>by</a:t>
            </a:r>
            <a:r>
              <a:rPr sz="1800" spc="10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two.</a:t>
            </a:r>
            <a:endParaRPr sz="1800">
              <a:latin typeface="Cambria"/>
              <a:cs typeface="Cambria"/>
            </a:endParaRPr>
          </a:p>
          <a:p>
            <a:pPr marL="836294" marR="457834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CACACA"/>
                </a:solidFill>
                <a:latin typeface="Cambria"/>
                <a:cs typeface="Cambria"/>
              </a:rPr>
              <a:t>The </a:t>
            </a:r>
            <a:r>
              <a:rPr sz="1400" spc="-10" dirty="0">
                <a:solidFill>
                  <a:srgbClr val="CACACA"/>
                </a:solidFill>
                <a:latin typeface="Cambria"/>
                <a:cs typeface="Cambria"/>
              </a:rPr>
              <a:t>model </a:t>
            </a:r>
            <a:r>
              <a:rPr sz="1400" spc="-30" dirty="0">
                <a:solidFill>
                  <a:srgbClr val="CACACA"/>
                </a:solidFill>
                <a:latin typeface="Cambria"/>
                <a:cs typeface="Cambria"/>
              </a:rPr>
              <a:t>predicts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that this </a:t>
            </a:r>
            <a:r>
              <a:rPr sz="1400" spc="-5" dirty="0">
                <a:solidFill>
                  <a:srgbClr val="CACACA"/>
                </a:solidFill>
                <a:latin typeface="Cambria"/>
                <a:cs typeface="Cambria"/>
              </a:rPr>
              <a:t>could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justify </a:t>
            </a:r>
            <a:r>
              <a:rPr sz="1400" spc="-45" dirty="0">
                <a:solidFill>
                  <a:srgbClr val="CACACA"/>
                </a:solidFill>
                <a:latin typeface="Cambria"/>
                <a:cs typeface="Cambria"/>
              </a:rPr>
              <a:t>a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$2 </a:t>
            </a:r>
            <a:r>
              <a:rPr sz="1400" spc="-35" dirty="0">
                <a:solidFill>
                  <a:srgbClr val="CACACA"/>
                </a:solidFill>
                <a:latin typeface="Cambria"/>
                <a:cs typeface="Cambria"/>
              </a:rPr>
              <a:t>increase </a:t>
            </a:r>
            <a:r>
              <a:rPr sz="1400" spc="-5" dirty="0">
                <a:solidFill>
                  <a:srgbClr val="CACACA"/>
                </a:solidFill>
                <a:latin typeface="Cambria"/>
                <a:cs typeface="Cambria"/>
              </a:rPr>
              <a:t>in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ticket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price,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which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would </a:t>
            </a:r>
            <a:r>
              <a:rPr sz="1400" spc="-35" dirty="0">
                <a:solidFill>
                  <a:srgbClr val="CACACA"/>
                </a:solidFill>
                <a:latin typeface="Cambria"/>
                <a:cs typeface="Cambria"/>
              </a:rPr>
              <a:t>increased  </a:t>
            </a:r>
            <a:r>
              <a:rPr sz="1400" spc="-45" dirty="0">
                <a:solidFill>
                  <a:srgbClr val="CACACA"/>
                </a:solidFill>
                <a:latin typeface="Cambria"/>
                <a:cs typeface="Cambria"/>
              </a:rPr>
              <a:t>revenue by</a:t>
            </a:r>
            <a:r>
              <a:rPr sz="1400" spc="12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55" dirty="0">
                <a:solidFill>
                  <a:srgbClr val="CACACA"/>
                </a:solidFill>
                <a:latin typeface="Cambria"/>
                <a:cs typeface="Cambria"/>
              </a:rPr>
              <a:t>$3,464,638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1521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036559" cy="115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5019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Big Mountain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Resort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is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a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high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end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resort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with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many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signiﬁcant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amenities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and 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attractions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800" spc="12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oﬀer</a:t>
            </a:r>
            <a:endParaRPr sz="1800">
              <a:latin typeface="Cambria"/>
              <a:cs typeface="Cambria"/>
            </a:endParaRPr>
          </a:p>
          <a:p>
            <a:pPr marL="836294" marR="5080" lvl="1" indent="-336550">
              <a:lnSpc>
                <a:spcPct val="116100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You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can justify </a:t>
            </a: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raising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the </a:t>
            </a: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cost </a:t>
            </a:r>
            <a:r>
              <a:rPr sz="1400" spc="5" dirty="0">
                <a:solidFill>
                  <a:srgbClr val="CACACA"/>
                </a:solidFill>
                <a:latin typeface="Cambria"/>
                <a:cs typeface="Cambria"/>
              </a:rPr>
              <a:t>if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you </a:t>
            </a:r>
            <a:r>
              <a:rPr sz="1400" spc="-10" dirty="0">
                <a:solidFill>
                  <a:srgbClr val="CACACA"/>
                </a:solidFill>
                <a:latin typeface="Cambria"/>
                <a:cs typeface="Cambria"/>
              </a:rPr>
              <a:t>continue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oﬀering </a:t>
            </a:r>
            <a:r>
              <a:rPr sz="1400" dirty="0">
                <a:solidFill>
                  <a:srgbClr val="CACACA"/>
                </a:solidFill>
                <a:latin typeface="Cambria"/>
                <a:cs typeface="Cambria"/>
              </a:rPr>
              <a:t>high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quality amenities, </a:t>
            </a:r>
            <a:r>
              <a:rPr sz="1400" spc="-15" dirty="0">
                <a:solidFill>
                  <a:srgbClr val="CACACA"/>
                </a:solidFill>
                <a:latin typeface="Cambria"/>
                <a:cs typeface="Cambria"/>
              </a:rPr>
              <a:t>like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the </a:t>
            </a:r>
            <a:r>
              <a:rPr sz="1400" spc="-45" dirty="0">
                <a:solidFill>
                  <a:srgbClr val="CACACA"/>
                </a:solidFill>
                <a:latin typeface="Cambria"/>
                <a:cs typeface="Cambria"/>
              </a:rPr>
              <a:t>new </a:t>
            </a:r>
            <a:r>
              <a:rPr sz="1400" spc="-20" dirty="0">
                <a:solidFill>
                  <a:srgbClr val="CACACA"/>
                </a:solidFill>
                <a:latin typeface="Cambria"/>
                <a:cs typeface="Cambria"/>
              </a:rPr>
              <a:t>chair </a:t>
            </a:r>
            <a:r>
              <a:rPr sz="1400" spc="26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CACACA"/>
                </a:solidFill>
                <a:latin typeface="Cambria"/>
                <a:cs typeface="Cambria"/>
              </a:rPr>
              <a:t>lift, </a:t>
            </a:r>
            <a:r>
              <a:rPr sz="1400" spc="-10" dirty="0">
                <a:solidFill>
                  <a:srgbClr val="CACACA"/>
                </a:solidFill>
                <a:latin typeface="Cambria"/>
                <a:cs typeface="Cambria"/>
              </a:rPr>
              <a:t>to </a:t>
            </a:r>
            <a:r>
              <a:rPr sz="1400" spc="-25" dirty="0">
                <a:solidFill>
                  <a:srgbClr val="CACACA"/>
                </a:solidFill>
                <a:latin typeface="Cambria"/>
                <a:cs typeface="Cambria"/>
              </a:rPr>
              <a:t>your</a:t>
            </a:r>
            <a:r>
              <a:rPr sz="1400" spc="12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CACACA"/>
                </a:solidFill>
                <a:latin typeface="Cambria"/>
                <a:cs typeface="Cambria"/>
              </a:rPr>
              <a:t>customers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3014676"/>
            <a:ext cx="81749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There </a:t>
            </a:r>
            <a:r>
              <a:rPr sz="1800" spc="-50" dirty="0">
                <a:solidFill>
                  <a:srgbClr val="CACACA"/>
                </a:solidFill>
                <a:latin typeface="Cambria"/>
                <a:cs typeface="Cambria"/>
              </a:rPr>
              <a:t>is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plenty </a:t>
            </a:r>
            <a:r>
              <a:rPr sz="1800" spc="10" dirty="0">
                <a:solidFill>
                  <a:srgbClr val="CACACA"/>
                </a:solidFill>
                <a:latin typeface="Cambria"/>
                <a:cs typeface="Cambria"/>
              </a:rPr>
              <a:t>of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room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 </a:t>
            </a:r>
            <a:r>
              <a:rPr sz="1800" spc="-55" dirty="0">
                <a:solidFill>
                  <a:srgbClr val="CACACA"/>
                </a:solidFill>
                <a:latin typeface="Cambria"/>
                <a:cs typeface="Cambria"/>
              </a:rPr>
              <a:t>grow revenue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and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cover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the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additional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operation </a:t>
            </a:r>
            <a:r>
              <a:rPr sz="1800" spc="-45" dirty="0">
                <a:solidFill>
                  <a:srgbClr val="CACACA"/>
                </a:solidFill>
                <a:latin typeface="Cambria"/>
                <a:cs typeface="Cambria"/>
              </a:rPr>
              <a:t>costs.  </a:t>
            </a:r>
            <a:r>
              <a:rPr sz="1800" spc="30" dirty="0">
                <a:solidFill>
                  <a:srgbClr val="CACACA"/>
                </a:solidFill>
                <a:latin typeface="Cambria"/>
                <a:cs typeface="Cambria"/>
              </a:rPr>
              <a:t>Any </a:t>
            </a:r>
            <a:r>
              <a:rPr sz="1800" spc="10" dirty="0">
                <a:solidFill>
                  <a:srgbClr val="CACACA"/>
                </a:solidFill>
                <a:latin typeface="Cambria"/>
                <a:cs typeface="Cambria"/>
              </a:rPr>
              <a:t>of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these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recommendations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should </a:t>
            </a:r>
            <a:r>
              <a:rPr sz="1800" spc="-35" dirty="0">
                <a:solidFill>
                  <a:srgbClr val="CACACA"/>
                </a:solidFill>
                <a:latin typeface="Cambria"/>
                <a:cs typeface="Cambria"/>
              </a:rPr>
              <a:t>keep </a:t>
            </a:r>
            <a:r>
              <a:rPr sz="1800" dirty="0">
                <a:solidFill>
                  <a:srgbClr val="CACACA"/>
                </a:solidFill>
                <a:latin typeface="Cambria"/>
                <a:cs typeface="Cambria"/>
              </a:rPr>
              <a:t>Big Mountain </a:t>
            </a:r>
            <a:r>
              <a:rPr sz="1800" spc="-40" dirty="0">
                <a:solidFill>
                  <a:srgbClr val="CACACA"/>
                </a:solidFill>
                <a:latin typeface="Cambria"/>
                <a:cs typeface="Cambria"/>
              </a:rPr>
              <a:t>Resort </a:t>
            </a:r>
            <a:r>
              <a:rPr sz="1800" spc="-20" dirty="0">
                <a:solidFill>
                  <a:srgbClr val="CACACA"/>
                </a:solidFill>
                <a:latin typeface="Cambria"/>
                <a:cs typeface="Cambria"/>
              </a:rPr>
              <a:t>open </a:t>
            </a:r>
            <a:r>
              <a:rPr sz="1800" spc="-30" dirty="0">
                <a:solidFill>
                  <a:srgbClr val="CACACA"/>
                </a:solidFill>
                <a:latin typeface="Cambria"/>
                <a:cs typeface="Cambria"/>
              </a:rPr>
              <a:t>for </a:t>
            </a:r>
            <a:r>
              <a:rPr sz="1800" spc="-25" dirty="0">
                <a:solidFill>
                  <a:srgbClr val="CACACA"/>
                </a:solidFill>
                <a:latin typeface="Cambria"/>
                <a:cs typeface="Cambria"/>
              </a:rPr>
              <a:t>many  </a:t>
            </a:r>
            <a:r>
              <a:rPr sz="1800" spc="-60" dirty="0">
                <a:solidFill>
                  <a:srgbClr val="CACACA"/>
                </a:solidFill>
                <a:latin typeface="Cambria"/>
                <a:cs typeface="Cambria"/>
              </a:rPr>
              <a:t>years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to</a:t>
            </a:r>
            <a:r>
              <a:rPr sz="1800" spc="155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CACACA"/>
                </a:solidFill>
                <a:latin typeface="Cambria"/>
                <a:cs typeface="Cambria"/>
              </a:rPr>
              <a:t>come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Thank</a:t>
            </a:r>
            <a:r>
              <a:rPr spc="-75" dirty="0"/>
              <a:t> </a:t>
            </a:r>
            <a:r>
              <a:rPr spc="-185" dirty="0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6021" y="3237232"/>
            <a:ext cx="12522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CACACA"/>
                </a:solidFill>
                <a:latin typeface="Cambria"/>
                <a:cs typeface="Cambria"/>
              </a:rPr>
              <a:t>Questions?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307</Words>
  <Application>Microsoft Office PowerPoint</Application>
  <PresentationFormat>On-screen Show (16:9)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Cambria</vt:lpstr>
      <vt:lpstr>Office Theme</vt:lpstr>
      <vt:lpstr>PowerPoint Presentation</vt:lpstr>
      <vt:lpstr>Problem</vt:lpstr>
      <vt:lpstr>Key Findings</vt:lpstr>
      <vt:lpstr>Model and Analysis</vt:lpstr>
      <vt:lpstr>Model and Analysis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 Qie</dc:creator>
  <cp:lastModifiedBy>Ni Qie</cp:lastModifiedBy>
  <cp:revision>1</cp:revision>
  <dcterms:created xsi:type="dcterms:W3CDTF">2023-12-11T02:53:37Z</dcterms:created>
  <dcterms:modified xsi:type="dcterms:W3CDTF">2023-12-11T02:55:33Z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