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sldIdLst>
    <p:sldId id="256" r:id="rId5"/>
    <p:sldId id="271" r:id="rId6"/>
    <p:sldId id="297" r:id="rId7"/>
    <p:sldId id="294" r:id="rId8"/>
    <p:sldId id="266" r:id="rId9"/>
    <p:sldId id="298" r:id="rId10"/>
    <p:sldId id="299" r:id="rId11"/>
    <p:sldId id="295" r:id="rId12"/>
    <p:sldId id="296" r:id="rId13"/>
    <p:sldId id="261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836E"/>
    <a:srgbClr val="434042"/>
    <a:srgbClr val="65B5C5"/>
    <a:srgbClr val="1BA7C3"/>
    <a:srgbClr val="1C94BE"/>
    <a:srgbClr val="02DAFC"/>
    <a:srgbClr val="02DDFF"/>
    <a:srgbClr val="03BEFE"/>
    <a:srgbClr val="EDCC6F"/>
    <a:srgbClr val="F6E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6201" autoAdjust="0"/>
  </p:normalViewPr>
  <p:slideViewPr>
    <p:cSldViewPr snapToGrid="0">
      <p:cViewPr varScale="1">
        <p:scale>
          <a:sx n="88" d="100"/>
          <a:sy n="88" d="100"/>
        </p:scale>
        <p:origin x="16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4A20EE-D82A-465F-A06B-F1C499754A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7" name="Subtitle 46">
            <a:extLst>
              <a:ext uri="{FF2B5EF4-FFF2-40B4-BE49-F238E27FC236}">
                <a16:creationId xmlns:a16="http://schemas.microsoft.com/office/drawing/2014/main" id="{CCA6D9F9-31CD-4DD0-877A-74BD109737B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980266" y="3237426"/>
            <a:ext cx="6786562" cy="1048678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8" name="Title 47">
            <a:extLst>
              <a:ext uri="{FF2B5EF4-FFF2-40B4-BE49-F238E27FC236}">
                <a16:creationId xmlns:a16="http://schemas.microsoft.com/office/drawing/2014/main" id="{E94056E4-2D98-4982-A807-CA502024D974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80266" y="1136650"/>
            <a:ext cx="6786562" cy="2360716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zh-CN" alt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70E1BFD4-2916-47D9-B1AD-41346A9F900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80266" y="5094260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>
                    <a:lumMod val="75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FEDB75A0-018A-4ED1-B969-EED58E77D4F1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80266" y="5419201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>
                    <a:lumMod val="75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3AD1AB-EDCC-4F6F-8722-458AEC7D4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4953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ECD67-EF7B-4225-9DCD-E9A1FB00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E31C9-EEB9-478B-9042-EAA8EC26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E021F-56B6-40B0-88C1-2D7CFC55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3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D55CE78-2B65-4A52-B6DC-6AA8487BB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EEDE1CD-D8CF-425B-9312-CFD0C6C9D6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495300"/>
            <a:ext cx="12192000" cy="685800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 userDrawn="1">
            <p:ph type="ctrTitle" hasCustomPrompt="1"/>
          </p:nvPr>
        </p:nvSpPr>
        <p:spPr>
          <a:xfrm>
            <a:off x="1454398" y="1396009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7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Text Placeholder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451001" y="3511745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51002" y="3215474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7F0258-4B56-4926-ADC9-621241FD17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B3ABD1-BB89-4563-9055-1F3CD371DE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71512" y="812165"/>
            <a:ext cx="12192000" cy="6858000"/>
          </a:xfrm>
          <a:prstGeom prst="rect">
            <a:avLst/>
          </a:prstGeom>
        </p:spPr>
      </p:pic>
      <p:sp>
        <p:nvSpPr>
          <p:cNvPr id="20" name="Title 19"/>
          <p:cNvSpPr>
            <a:spLocks noGrp="1"/>
          </p:cNvSpPr>
          <p:nvPr userDrawn="1">
            <p:ph type="title"/>
          </p:nvPr>
        </p:nvSpPr>
        <p:spPr>
          <a:xfrm>
            <a:off x="5787424" y="3142015"/>
            <a:ext cx="5419185" cy="895350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idx="1"/>
          </p:nvPr>
        </p:nvSpPr>
        <p:spPr>
          <a:xfrm>
            <a:off x="5787423" y="411435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B82F-2036-47F8-967F-811316D65A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58D20-F6D3-402F-8CAE-45C93DE21A0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199" y="1130300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CDFBA3-1B3A-4680-B040-97746005F91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69924" y="1130300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8D1FF-F029-4867-90D4-B2A4A57D6EA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2024/4/25</a:t>
            </a:fld>
            <a:endParaRPr lang="zh-CN" alt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4CE92EA-4D63-406A-8DB4-81454AA337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9AB785F-69B1-42FD-A54D-980ECF6E7F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0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13F9A-9790-4562-8B37-BBDCA0C1B0F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65163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39CE1-2565-4BD2-B765-0FDA979C4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1514" y="1685956"/>
            <a:ext cx="5326061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8FE65-353E-44A9-975F-C67D0364E0E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94426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F490D-3FF4-40C5-B1DD-918F0138111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199" y="1685956"/>
            <a:ext cx="5348287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458B080-7577-4712-B3BC-597995F4A7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50616-94FA-4F8C-B49C-5CD1BB08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2024/4/25</a:t>
            </a:fld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9664480-D645-43BD-896D-DC0BDBEE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46A2231-11F9-489B-9492-E00E5114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62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1130299"/>
            <a:ext cx="6337300" cy="5006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FB480-9825-4C58-BCE4-FA8E8034DF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69924" y="1138237"/>
            <a:ext cx="4282322" cy="49990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4537028-F61E-47F3-9D71-30474CF14B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FDA25-DB83-46C5-AF0D-EDF629B2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2024/4/25</a:t>
            </a:fld>
            <a:endParaRPr lang="zh-CN" alt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C754D97-8B61-4E79-A1E5-35140A9C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872646-73C0-4ECC-98AD-5144CCA4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3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26850-400B-4B40-A941-1801CDFB6B60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610599" y="1130300"/>
            <a:ext cx="2909888" cy="5006974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E9257-C5F8-43EE-8C8C-4FD143283D4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69925" y="1130300"/>
            <a:ext cx="7795065" cy="500697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225C0EF-3B42-4E42-877B-BB95B987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2024/4/25</a:t>
            </a:fld>
            <a:endParaRPr lang="zh-CN" alt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EF878A-978C-4FF5-98E8-4EA308DF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1CBB6EA-5004-4A02-8AF9-9CE561A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4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9" r:id="rId2"/>
    <p:sldLayoutId id="2147483651" r:id="rId3"/>
    <p:sldLayoutId id="2147483664" r:id="rId4"/>
    <p:sldLayoutId id="2147483665" r:id="rId5"/>
    <p:sldLayoutId id="2147483662" r:id="rId6"/>
    <p:sldLayoutId id="2147483655" r:id="rId7"/>
    <p:sldLayoutId id="2147483666" r:id="rId8"/>
    <p:sldLayoutId id="2147483667" r:id="rId9"/>
    <p:sldLayoutId id="2147483668" r:id="rId10"/>
    <p:sldLayoutId id="2147483661" r:id="rId11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Capstone project 3</a:t>
            </a:r>
            <a:br>
              <a:rPr lang="en-US" altLang="zh-CN" dirty="0">
                <a:cs typeface="+mn-ea"/>
                <a:sym typeface="+mn-lt"/>
              </a:rPr>
            </a:b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Medical Chatbot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Ni Qie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51001" y="1593965"/>
            <a:ext cx="5426076" cy="1621509"/>
          </a:xfrm>
        </p:spPr>
        <p:txBody>
          <a:bodyPr/>
          <a:lstStyle/>
          <a:p>
            <a:r>
              <a:rPr lang="en-US" altLang="zh-CN" dirty="0">
                <a:solidFill>
                  <a:schemeClr val="accent4"/>
                </a:solidFill>
                <a:latin typeface="+mn-lt"/>
                <a:ea typeface="+mn-ea"/>
                <a:cs typeface="+mn-ea"/>
                <a:sym typeface="+mn-lt"/>
              </a:rPr>
              <a:t>Thanks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.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E10DA-B422-70F8-205D-4E9987C0E7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5B3954-0AA7-9DC3-AACC-AA68F0A215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17568-0B9B-4729-BE41-0EBA917BB41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2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Group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38648C3-4164-456F-8CFD-67B4BC4C81D8}"/>
              </a:ext>
            </a:extLst>
          </p:cNvPr>
          <p:cNvGrpSpPr>
            <a:grpSpLocks noChangeAspect="1"/>
          </p:cNvGrpSpPr>
          <p:nvPr/>
        </p:nvGrpSpPr>
        <p:grpSpPr>
          <a:xfrm>
            <a:off x="811491" y="1372444"/>
            <a:ext cx="8765511" cy="4113113"/>
            <a:chOff x="811491" y="1372444"/>
            <a:chExt cx="8765511" cy="4113113"/>
          </a:xfrm>
        </p:grpSpPr>
        <p:grpSp>
          <p:nvGrpSpPr>
            <p:cNvPr id="6" name="Group 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786B010B-6BAC-491E-9EDA-6DA5309AEE7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14998" y="1372444"/>
              <a:ext cx="6962004" cy="4113113"/>
              <a:chOff x="2126734" y="1308673"/>
              <a:chExt cx="7535439" cy="4451893"/>
            </a:xfrm>
          </p:grpSpPr>
          <p:sp>
            <p:nvSpPr>
              <p:cNvPr id="8" name="Arrow: Pentagon 7">
                <a:extLst>
                  <a:ext uri="{FF2B5EF4-FFF2-40B4-BE49-F238E27FC236}">
                    <a16:creationId xmlns:a16="http://schemas.microsoft.com/office/drawing/2014/main" id="{E35B9F1F-C90B-43AA-82C3-57929B281C96}"/>
                  </a:ext>
                </a:extLst>
              </p:cNvPr>
              <p:cNvSpPr/>
              <p:nvPr/>
            </p:nvSpPr>
            <p:spPr>
              <a:xfrm>
                <a:off x="2581830" y="1513162"/>
                <a:ext cx="7080343" cy="581337"/>
              </a:xfrm>
              <a:prstGeom prst="homePlat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/>
                    </a:solidFill>
                    <a:cs typeface="+mn-ea"/>
                    <a:sym typeface="+mn-lt"/>
                  </a:rPr>
                  <a:t>Overview</a:t>
                </a: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C732C71F-2CF3-4455-87F9-014B40179E3C}"/>
                  </a:ext>
                </a:extLst>
              </p:cNvPr>
              <p:cNvSpPr/>
              <p:nvPr/>
            </p:nvSpPr>
            <p:spPr>
              <a:xfrm rot="19800000" flipH="1">
                <a:off x="2126734" y="1308673"/>
                <a:ext cx="910194" cy="784643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C04551-B9E0-4FBB-B501-DB5467F2897B}"/>
                  </a:ext>
                </a:extLst>
              </p:cNvPr>
              <p:cNvSpPr txBox="1"/>
              <p:nvPr/>
            </p:nvSpPr>
            <p:spPr bwMode="auto">
              <a:xfrm>
                <a:off x="2408267" y="1574269"/>
                <a:ext cx="508712" cy="466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algn="ctr"/>
                <a:r>
                  <a:rPr lang="en-US" altLang="ko-KR" sz="2000" b="1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</a:p>
            </p:txBody>
          </p:sp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B28DA1BE-47A0-4FF3-915E-7662922415DE}"/>
                  </a:ext>
                </a:extLst>
              </p:cNvPr>
              <p:cNvSpPr/>
              <p:nvPr/>
            </p:nvSpPr>
            <p:spPr>
              <a:xfrm>
                <a:off x="2581830" y="2429679"/>
                <a:ext cx="7080343" cy="581337"/>
              </a:xfrm>
              <a:prstGeom prst="homePlat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/>
                    </a:solidFill>
                    <a:cs typeface="+mn-ea"/>
                    <a:sym typeface="+mn-lt"/>
                  </a:rPr>
                  <a:t>Structure</a:t>
                </a: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77F22AB1-7BD2-45CF-A338-5F20825FB2E9}"/>
                  </a:ext>
                </a:extLst>
              </p:cNvPr>
              <p:cNvSpPr/>
              <p:nvPr/>
            </p:nvSpPr>
            <p:spPr>
              <a:xfrm rot="19800000" flipH="1">
                <a:off x="2126734" y="2225190"/>
                <a:ext cx="910194" cy="784643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7E5E24-B2D2-4814-A1A1-EDACF091342E}"/>
                  </a:ext>
                </a:extLst>
              </p:cNvPr>
              <p:cNvSpPr txBox="1"/>
              <p:nvPr/>
            </p:nvSpPr>
            <p:spPr bwMode="auto">
              <a:xfrm>
                <a:off x="2408267" y="2490787"/>
                <a:ext cx="508712" cy="466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algn="ctr"/>
                <a:r>
                  <a:rPr lang="en-US" altLang="ko-KR" sz="2000" b="1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</a:p>
            </p:txBody>
          </p:sp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D1BF599-C16B-4E81-AE5E-E52F4452073B}"/>
                  </a:ext>
                </a:extLst>
              </p:cNvPr>
              <p:cNvSpPr/>
              <p:nvPr/>
            </p:nvSpPr>
            <p:spPr>
              <a:xfrm>
                <a:off x="2581830" y="3346196"/>
                <a:ext cx="7080343" cy="581337"/>
              </a:xfrm>
              <a:prstGeom prst="homePlat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/>
                    </a:solidFill>
                    <a:cs typeface="+mn-ea"/>
                    <a:sym typeface="+mn-lt"/>
                  </a:rPr>
                  <a:t>Agent</a:t>
                </a: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2DD60222-FFD7-45B9-B360-F240233F4D46}"/>
                  </a:ext>
                </a:extLst>
              </p:cNvPr>
              <p:cNvSpPr/>
              <p:nvPr/>
            </p:nvSpPr>
            <p:spPr>
              <a:xfrm rot="19800000" flipH="1">
                <a:off x="2126734" y="3141707"/>
                <a:ext cx="910194" cy="784643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2535CD-4804-4420-8B4B-7BC38ECBF266}"/>
                  </a:ext>
                </a:extLst>
              </p:cNvPr>
              <p:cNvSpPr txBox="1"/>
              <p:nvPr/>
            </p:nvSpPr>
            <p:spPr bwMode="auto">
              <a:xfrm>
                <a:off x="2408267" y="3407304"/>
                <a:ext cx="508712" cy="466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algn="ctr"/>
                <a:r>
                  <a:rPr lang="en-US" altLang="ko-KR" sz="2000" b="1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</a:p>
            </p:txBody>
          </p:sp>
          <p:sp>
            <p:nvSpPr>
              <p:cNvPr id="17" name="Arrow: Pentagon 16">
                <a:extLst>
                  <a:ext uri="{FF2B5EF4-FFF2-40B4-BE49-F238E27FC236}">
                    <a16:creationId xmlns:a16="http://schemas.microsoft.com/office/drawing/2014/main" id="{E990A176-C458-45BF-8ECD-F1E9C8012654}"/>
                  </a:ext>
                </a:extLst>
              </p:cNvPr>
              <p:cNvSpPr/>
              <p:nvPr/>
            </p:nvSpPr>
            <p:spPr>
              <a:xfrm>
                <a:off x="2581830" y="4262713"/>
                <a:ext cx="7080343" cy="581337"/>
              </a:xfrm>
              <a:prstGeom prst="homePlat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/>
                    </a:solidFill>
                    <a:cs typeface="+mn-ea"/>
                    <a:sym typeface="+mn-lt"/>
                  </a:rPr>
                  <a:t>Neo4j Database</a:t>
                </a:r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39BA8313-94E1-4D67-AFE6-E5EAD510234D}"/>
                  </a:ext>
                </a:extLst>
              </p:cNvPr>
              <p:cNvSpPr/>
              <p:nvPr/>
            </p:nvSpPr>
            <p:spPr>
              <a:xfrm rot="19800000" flipH="1">
                <a:off x="2126734" y="4058224"/>
                <a:ext cx="910194" cy="784643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E12228-2B3B-4CF1-829A-FD22D7F86D1F}"/>
                  </a:ext>
                </a:extLst>
              </p:cNvPr>
              <p:cNvSpPr txBox="1"/>
              <p:nvPr/>
            </p:nvSpPr>
            <p:spPr bwMode="auto">
              <a:xfrm>
                <a:off x="2408267" y="4323821"/>
                <a:ext cx="508712" cy="466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algn="ctr"/>
                <a:r>
                  <a:rPr lang="en-US" altLang="ko-KR" sz="2000" b="1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</a:p>
            </p:txBody>
          </p:sp>
          <p:sp>
            <p:nvSpPr>
              <p:cNvPr id="20" name="Arrow: Pentagon 19">
                <a:extLst>
                  <a:ext uri="{FF2B5EF4-FFF2-40B4-BE49-F238E27FC236}">
                    <a16:creationId xmlns:a16="http://schemas.microsoft.com/office/drawing/2014/main" id="{2306E93F-45E9-48F1-834F-DA2353A21A23}"/>
                  </a:ext>
                </a:extLst>
              </p:cNvPr>
              <p:cNvSpPr/>
              <p:nvPr/>
            </p:nvSpPr>
            <p:spPr>
              <a:xfrm>
                <a:off x="2581830" y="5179229"/>
                <a:ext cx="7080343" cy="581337"/>
              </a:xfrm>
              <a:prstGeom prst="homePlat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/>
                    </a:solidFill>
                    <a:cs typeface="+mn-ea"/>
                    <a:sym typeface="+mn-lt"/>
                  </a:rPr>
                  <a:t>Chatbot Interface </a:t>
                </a:r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6AA06594-FF28-4669-AA6A-ADC997033ABA}"/>
                  </a:ext>
                </a:extLst>
              </p:cNvPr>
              <p:cNvSpPr/>
              <p:nvPr/>
            </p:nvSpPr>
            <p:spPr>
              <a:xfrm rot="19800000" flipH="1">
                <a:off x="2126734" y="4974740"/>
                <a:ext cx="910194" cy="784643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125F71-FF84-4CD4-810F-4C317748989C}"/>
                  </a:ext>
                </a:extLst>
              </p:cNvPr>
              <p:cNvSpPr txBox="1"/>
              <p:nvPr/>
            </p:nvSpPr>
            <p:spPr bwMode="auto">
              <a:xfrm>
                <a:off x="2408267" y="5240336"/>
                <a:ext cx="508712" cy="466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algn="ctr"/>
                <a:r>
                  <a:rPr lang="en-US" altLang="ko-KR" sz="2000" b="1">
                    <a:solidFill>
                      <a:schemeClr val="bg1"/>
                    </a:solidFill>
                    <a:cs typeface="+mn-ea"/>
                    <a:sym typeface="+mn-lt"/>
                  </a:rPr>
                  <a:t>05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914077-4108-4D3A-8DB1-C3BAAAAA946E}"/>
                </a:ext>
              </a:extLst>
            </p:cNvPr>
            <p:cNvSpPr/>
            <p:nvPr/>
          </p:nvSpPr>
          <p:spPr>
            <a:xfrm>
              <a:off x="811491" y="1376706"/>
              <a:ext cx="2044149" cy="369332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CONTENTS 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36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7AAE-E3CC-DEB3-5983-7423C2B2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-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a chatbot that answers medical or disease related questions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85789-B5B2-7E0F-A5CB-A1388CF0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5B3369-E79B-B4E9-FF0E-D3BF20B19D90}"/>
              </a:ext>
            </a:extLst>
          </p:cNvPr>
          <p:cNvSpPr txBox="1"/>
          <p:nvPr/>
        </p:nvSpPr>
        <p:spPr>
          <a:xfrm>
            <a:off x="959223" y="1273521"/>
            <a:ext cx="996875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 Input</a:t>
            </a:r>
            <a:endParaRPr lang="en-US" altLang="zh-CN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Receives messages or questions about diseases, symptoms, medications, and other health topics.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Information Retrieval</a:t>
            </a:r>
            <a:endParaRPr lang="en-US" altLang="zh-CN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Utilizes multiple sources such as local files (PDFs, TXT, CSV) containing medical literature.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Employs knowledge graphs like Neo4j to store relationships between medical concepts.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Conducts Google searches to access information from reputable medical websites.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Disease-related Questions</a:t>
            </a:r>
            <a:endParaRPr lang="en-US" altLang="zh-CN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Answers queries like "What causes a cold?" or "What are the symptoms of diabetes?"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Retrieves and presents summaries of relevant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Medication Information</a:t>
            </a:r>
            <a:endParaRPr lang="en-US" altLang="zh-CN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Provides information on medications for specific conditions, e.g., "What medicines should I take for a cold?"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Details recommended dosages, potential side effects, and other relevant medication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Generic Conversations</a:t>
            </a:r>
            <a:endParaRPr lang="en-US" altLang="zh-CN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Engages in general health discussions, responds to greetings, provides health tips, and manages small talk for a conversational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Summarization</a:t>
            </a:r>
            <a:endParaRPr lang="en-US" altLang="zh-CN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Uses natural language processing to summarize retrieved information, ensuring clear and concise responses to user queries.</a:t>
            </a:r>
          </a:p>
        </p:txBody>
      </p:sp>
    </p:spTree>
    <p:extLst>
      <p:ext uri="{BB962C8B-B14F-4D97-AF65-F5344CB8AC3E}">
        <p14:creationId xmlns:p14="http://schemas.microsoft.com/office/powerpoint/2010/main" val="154675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DE8E-3C00-3F52-32F7-45D3DE512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AD0A4-F408-7E40-EEFA-3B7B999B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9E59CC-DCD0-055F-83EF-65ED05E03C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5" y="1275485"/>
            <a:ext cx="10001661" cy="45742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643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96FEC-5BAD-4080-9F52-7A0CA3CC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5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Group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059F759-D23D-4DB0-8347-0056C9F893EF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0" y="1837965"/>
            <a:ext cx="10845800" cy="3601170"/>
            <a:chOff x="673100" y="1837965"/>
            <a:chExt cx="10845800" cy="36011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A7095F8-1B6A-4B94-BF38-AE18A63F8945}"/>
                </a:ext>
              </a:extLst>
            </p:cNvPr>
            <p:cNvGrpSpPr/>
            <p:nvPr/>
          </p:nvGrpSpPr>
          <p:grpSpPr>
            <a:xfrm>
              <a:off x="673100" y="2263478"/>
              <a:ext cx="2679702" cy="3175657"/>
              <a:chOff x="673099" y="2263478"/>
              <a:chExt cx="2679702" cy="3175657"/>
            </a:xfrm>
          </p:grpSpPr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48A88FAA-6670-4924-964E-C338B6737366}"/>
                  </a:ext>
                </a:extLst>
              </p:cNvPr>
              <p:cNvSpPr/>
              <p:nvPr/>
            </p:nvSpPr>
            <p:spPr>
              <a:xfrm>
                <a:off x="1888381" y="3160319"/>
                <a:ext cx="237067" cy="17517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0B51822-C3A0-4B9A-B90C-5A019E4358F3}"/>
                  </a:ext>
                </a:extLst>
              </p:cNvPr>
              <p:cNvGrpSpPr/>
              <p:nvPr/>
            </p:nvGrpSpPr>
            <p:grpSpPr>
              <a:xfrm>
                <a:off x="673099" y="3335490"/>
                <a:ext cx="2679702" cy="2103645"/>
                <a:chOff x="673099" y="3335490"/>
                <a:chExt cx="2667630" cy="2103645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3F1A216D-EA62-4AC3-88C3-573051A39221}"/>
                    </a:ext>
                  </a:extLst>
                </p:cNvPr>
                <p:cNvSpPr/>
                <p:nvPr/>
              </p:nvSpPr>
              <p:spPr>
                <a:xfrm>
                  <a:off x="673099" y="3335490"/>
                  <a:ext cx="2667630" cy="60877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 b="1" i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Agent Generic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C178AFD-9D9E-4266-BD7D-7B8FA1E65DCA}"/>
                    </a:ext>
                  </a:extLst>
                </p:cNvPr>
                <p:cNvSpPr/>
                <p:nvPr/>
              </p:nvSpPr>
              <p:spPr bwMode="auto">
                <a:xfrm>
                  <a:off x="673099" y="3944267"/>
                  <a:ext cx="2667630" cy="14948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leverages the capabilities of a large model to answer general everyday communication questions. </a:t>
                  </a:r>
                </a:p>
              </p:txBody>
            </p:sp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A594BAA-52BB-49F2-AE0F-447B095E88DE}"/>
                  </a:ext>
                </a:extLst>
              </p:cNvPr>
              <p:cNvSpPr/>
              <p:nvPr/>
            </p:nvSpPr>
            <p:spPr>
              <a:xfrm>
                <a:off x="1571539" y="2263478"/>
                <a:ext cx="870751" cy="830997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 defTabSz="914354"/>
                <a:r>
                  <a:rPr lang="en-US" altLang="zh-CN" sz="4800" b="1" i="1" dirty="0">
                    <a:solidFill>
                      <a:schemeClr val="accent1"/>
                    </a:solidFill>
                    <a:cs typeface="+mn-ea"/>
                    <a:sym typeface="+mn-lt"/>
                  </a:rPr>
                  <a:t>01</a:t>
                </a:r>
                <a:endParaRPr lang="zh-CN" altLang="en-US" sz="4800" b="1" i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4BE557C-88D4-4B3E-A787-223F2DF5183B}"/>
                </a:ext>
              </a:extLst>
            </p:cNvPr>
            <p:cNvGrpSpPr/>
            <p:nvPr/>
          </p:nvGrpSpPr>
          <p:grpSpPr>
            <a:xfrm>
              <a:off x="3395133" y="1837965"/>
              <a:ext cx="2679702" cy="3175657"/>
              <a:chOff x="3362943" y="1837965"/>
              <a:chExt cx="2679702" cy="3175657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3195BAE2-086E-45AF-93FC-CF09196E432E}"/>
                  </a:ext>
                </a:extLst>
              </p:cNvPr>
              <p:cNvSpPr/>
              <p:nvPr/>
            </p:nvSpPr>
            <p:spPr>
              <a:xfrm flipV="1">
                <a:off x="4584261" y="3941609"/>
                <a:ext cx="237067" cy="175172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8BF7A1B-0CE5-4752-8BE6-5238761428E2}"/>
                  </a:ext>
                </a:extLst>
              </p:cNvPr>
              <p:cNvSpPr/>
              <p:nvPr/>
            </p:nvSpPr>
            <p:spPr>
              <a:xfrm>
                <a:off x="4267419" y="4182625"/>
                <a:ext cx="870751" cy="830997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 defTabSz="914354"/>
                <a:r>
                  <a:rPr lang="en-US" altLang="zh-CN" sz="4800" b="1" i="1" dirty="0">
                    <a:solidFill>
                      <a:schemeClr val="accent2"/>
                    </a:solidFill>
                    <a:cs typeface="+mn-ea"/>
                    <a:sym typeface="+mn-lt"/>
                  </a:rPr>
                  <a:t>02</a:t>
                </a:r>
                <a:endParaRPr lang="zh-CN" altLang="en-US" sz="4800" b="1" i="1" dirty="0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173EBDA-2CC8-4EB6-940A-27573BFCDF93}"/>
                  </a:ext>
                </a:extLst>
              </p:cNvPr>
              <p:cNvGrpSpPr/>
              <p:nvPr/>
            </p:nvGrpSpPr>
            <p:grpSpPr>
              <a:xfrm>
                <a:off x="3362943" y="1837965"/>
                <a:ext cx="2679702" cy="2103645"/>
                <a:chOff x="3399157" y="1837965"/>
                <a:chExt cx="2667630" cy="2103645"/>
              </a:xfrm>
            </p:grpSpPr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4AB43F49-6BF9-43CE-95FA-42EF1DDCBFD4}"/>
                    </a:ext>
                  </a:extLst>
                </p:cNvPr>
                <p:cNvSpPr/>
                <p:nvPr/>
              </p:nvSpPr>
              <p:spPr>
                <a:xfrm>
                  <a:off x="3399157" y="3332833"/>
                  <a:ext cx="2667630" cy="60877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 b="1" i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Agent Retrieval 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C178AFD-9D9E-4266-BD7D-7B8FA1E65DCA}"/>
                    </a:ext>
                  </a:extLst>
                </p:cNvPr>
                <p:cNvSpPr/>
                <p:nvPr/>
              </p:nvSpPr>
              <p:spPr bwMode="auto">
                <a:xfrm>
                  <a:off x="3399157" y="1837965"/>
                  <a:ext cx="2667630" cy="14948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 </a:t>
                  </a:r>
                </a:p>
                <a:p>
                  <a:pPr algn="ctr">
                    <a:lnSpc>
                      <a:spcPct val="130000"/>
                    </a:lnSpc>
                  </a:pPr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 algn="ctr">
                    <a:lnSpc>
                      <a:spcPct val="130000"/>
                    </a:lnSpc>
                  </a:pPr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 algn="ctr">
                    <a:lnSpc>
                      <a:spcPct val="130000"/>
                    </a:lnSpc>
                  </a:pPr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retrieves relevant fragments from documents to answer medical questions</a:t>
                  </a: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4966844-DDB5-4807-8799-6F451131BCC4}"/>
                </a:ext>
              </a:extLst>
            </p:cNvPr>
            <p:cNvGrpSpPr/>
            <p:nvPr/>
          </p:nvGrpSpPr>
          <p:grpSpPr>
            <a:xfrm>
              <a:off x="6117166" y="2263478"/>
              <a:ext cx="2679702" cy="3175657"/>
              <a:chOff x="6052787" y="2263478"/>
              <a:chExt cx="2679702" cy="3175657"/>
            </a:xfrm>
          </p:grpSpPr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8F5E24E2-9E54-479A-9AB0-447B480E15B9}"/>
                  </a:ext>
                </a:extLst>
              </p:cNvPr>
              <p:cNvSpPr/>
              <p:nvPr/>
            </p:nvSpPr>
            <p:spPr>
              <a:xfrm>
                <a:off x="7274105" y="3160319"/>
                <a:ext cx="237067" cy="17517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FF9F146-F605-445A-AC60-92ABCB0F997F}"/>
                  </a:ext>
                </a:extLst>
              </p:cNvPr>
              <p:cNvSpPr/>
              <p:nvPr/>
            </p:nvSpPr>
            <p:spPr>
              <a:xfrm>
                <a:off x="6957263" y="2263478"/>
                <a:ext cx="870751" cy="830997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 defTabSz="914354"/>
                <a:r>
                  <a:rPr lang="en-US" altLang="zh-CN" sz="4800" b="1" i="1" dirty="0">
                    <a:solidFill>
                      <a:schemeClr val="accent1"/>
                    </a:solidFill>
                    <a:cs typeface="+mn-ea"/>
                    <a:sym typeface="+mn-lt"/>
                  </a:rPr>
                  <a:t>03</a:t>
                </a:r>
                <a:endParaRPr lang="zh-CN" altLang="en-US" sz="4800" b="1" i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7D09E40-F80D-4CC3-9CEA-2BA64619A2C1}"/>
                  </a:ext>
                </a:extLst>
              </p:cNvPr>
              <p:cNvGrpSpPr/>
              <p:nvPr/>
            </p:nvGrpSpPr>
            <p:grpSpPr>
              <a:xfrm>
                <a:off x="6052787" y="3335490"/>
                <a:ext cx="2679702" cy="2103645"/>
                <a:chOff x="6125215" y="3335490"/>
                <a:chExt cx="2667630" cy="2103645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2C1534C4-9E49-46F8-950F-5136C251A04B}"/>
                    </a:ext>
                  </a:extLst>
                </p:cNvPr>
                <p:cNvSpPr/>
                <p:nvPr/>
              </p:nvSpPr>
              <p:spPr>
                <a:xfrm>
                  <a:off x="6125215" y="3335490"/>
                  <a:ext cx="2667630" cy="60877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 b="1" i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 Agent Graph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C178AFD-9D9E-4266-BD7D-7B8FA1E65DCA}"/>
                    </a:ext>
                  </a:extLst>
                </p:cNvPr>
                <p:cNvSpPr/>
                <p:nvPr/>
              </p:nvSpPr>
              <p:spPr bwMode="auto">
                <a:xfrm>
                  <a:off x="6125215" y="3944267"/>
                  <a:ext cx="2667630" cy="14948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 retrieves data from a knowledge graph to answer disease-related questions, </a:t>
                  </a: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DE8774B-E15D-4311-8505-DC43FCB013E7}"/>
                </a:ext>
              </a:extLst>
            </p:cNvPr>
            <p:cNvGrpSpPr/>
            <p:nvPr/>
          </p:nvGrpSpPr>
          <p:grpSpPr>
            <a:xfrm>
              <a:off x="8839198" y="1837965"/>
              <a:ext cx="2679702" cy="3175657"/>
              <a:chOff x="8839198" y="1837965"/>
              <a:chExt cx="2679702" cy="3175657"/>
            </a:xfrm>
          </p:grpSpPr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F723B805-19A9-43A4-ACB4-B9E6C874DF66}"/>
                  </a:ext>
                </a:extLst>
              </p:cNvPr>
              <p:cNvSpPr/>
              <p:nvPr/>
            </p:nvSpPr>
            <p:spPr>
              <a:xfrm flipV="1">
                <a:off x="10060516" y="3941609"/>
                <a:ext cx="237067" cy="175172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11D7D8D-2706-45EC-8AEA-9E25B7A552F4}"/>
                  </a:ext>
                </a:extLst>
              </p:cNvPr>
              <p:cNvSpPr/>
              <p:nvPr/>
            </p:nvSpPr>
            <p:spPr>
              <a:xfrm>
                <a:off x="9743674" y="4182625"/>
                <a:ext cx="870751" cy="830997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 defTabSz="914354"/>
                <a:r>
                  <a:rPr lang="en-US" altLang="zh-CN" sz="4800" b="1" i="1" dirty="0">
                    <a:solidFill>
                      <a:schemeClr val="accent2"/>
                    </a:solidFill>
                    <a:cs typeface="+mn-ea"/>
                    <a:sym typeface="+mn-lt"/>
                  </a:rPr>
                  <a:t>04</a:t>
                </a:r>
                <a:endParaRPr lang="zh-CN" altLang="en-US" sz="4800" b="1" i="1" dirty="0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7869025-5C49-44FB-A0BE-B562014B8F04}"/>
                  </a:ext>
                </a:extLst>
              </p:cNvPr>
              <p:cNvGrpSpPr/>
              <p:nvPr/>
            </p:nvGrpSpPr>
            <p:grpSpPr>
              <a:xfrm>
                <a:off x="8839198" y="1837965"/>
                <a:ext cx="2679702" cy="2103645"/>
                <a:chOff x="8851271" y="1837965"/>
                <a:chExt cx="2667630" cy="2103645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91AD7630-22B9-4DC0-BCBB-8D27918FE95E}"/>
                    </a:ext>
                  </a:extLst>
                </p:cNvPr>
                <p:cNvSpPr/>
                <p:nvPr/>
              </p:nvSpPr>
              <p:spPr>
                <a:xfrm>
                  <a:off x="8851271" y="3332833"/>
                  <a:ext cx="2667630" cy="60877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 b="1" i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Agent Search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C178AFD-9D9E-4266-BD7D-7B8FA1E65DCA}"/>
                    </a:ext>
                  </a:extLst>
                </p:cNvPr>
                <p:cNvSpPr/>
                <p:nvPr/>
              </p:nvSpPr>
              <p:spPr bwMode="auto">
                <a:xfrm>
                  <a:off x="8851271" y="1837965"/>
                  <a:ext cx="2667630" cy="14948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 </a:t>
                  </a:r>
                </a:p>
                <a:p>
                  <a:pPr algn="ctr">
                    <a:lnSpc>
                      <a:spcPct val="130000"/>
                    </a:lnSpc>
                  </a:pPr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 algn="ctr">
                    <a:lnSpc>
                      <a:spcPct val="130000"/>
                    </a:lnSpc>
                  </a:pPr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retrieving information from Google when other tools are unable to provide answers.</a:t>
                  </a:r>
                </a:p>
              </p:txBody>
            </p:sp>
          </p:grpSp>
        </p:grpSp>
      </p:grpSp>
      <p:sp>
        <p:nvSpPr>
          <p:cNvPr id="30" name="Title 29">
            <a:extLst>
              <a:ext uri="{FF2B5EF4-FFF2-40B4-BE49-F238E27FC236}">
                <a16:creationId xmlns:a16="http://schemas.microsoft.com/office/drawing/2014/main" id="{26E6AC08-7D5B-0893-C7A0-0DA01E754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8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DF8E-007D-D95A-022C-8958D218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script and its functionalities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36E8-102C-6C4D-4207-446EE77E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2831CDF-107E-6F3D-E913-939CE80C4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12" y="987703"/>
            <a:ext cx="10534186" cy="52937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Söhne"/>
              </a:rPr>
              <a:t>Agent.py</a:t>
            </a:r>
            <a:endParaRPr kumimoji="0" lang="zh-CN" altLang="zh-CN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Söhne"/>
              </a:rPr>
              <a:t>Imports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Söhne"/>
              </a:rPr>
              <a:t>: Utilizes modules such as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utils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config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prompt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os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langchain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py2neo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neo4j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, and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translate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Agent Class Functionalities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Initialization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: Utilizes tools for user query responses across various domains.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Data Handling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: Employs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Chroma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 and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FAISS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 vector stores for search and queries.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Translation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: Automatically translates user inputs to Chinese.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Response Generation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: Uses a language model chain for generating answers.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Database Interaction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: Retrieves data from a Neo4j graph database.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Memory Management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: Implements functionality to store conversation history.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ea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App.py</a:t>
            </a:r>
            <a:endParaRPr kumimoji="0" lang="zh-CN" altLang="zh-CN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Söhne"/>
              </a:rPr>
              <a:t>Gradio UI Setup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Söhne"/>
              </a:rPr>
              <a:t>Imports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Söhne"/>
              </a:rPr>
              <a:t>: Utilizes the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gradio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 library for UI development.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Doctor Bot Function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: Defines callback for handling user interactions.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Styling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: Manages custom CSS for UI aesthetics.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Chat Interface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: Configures chat features, including example queries and management buttons.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Launch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: Initiates the interface for user interaction.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ea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Config.py</a:t>
            </a:r>
            <a:endParaRPr kumimoji="0" lang="zh-CN" altLang="zh-CN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Söhne"/>
              </a:rPr>
              <a:t>Query Template Definitions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Söhne"/>
              </a:rPr>
              <a:t>Defines templates for medical graph queries such as disease description, symptoms, treatments, and more.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Söhne"/>
              </a:rPr>
              <a:t>Each template includes slots for dynamic data and structured responses for user queries.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99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99777-E483-217B-60F8-6D739853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EEB2F-C23A-717C-BF5E-EC64A0975185}"/>
              </a:ext>
            </a:extLst>
          </p:cNvPr>
          <p:cNvSpPr txBox="1"/>
          <p:nvPr/>
        </p:nvSpPr>
        <p:spPr>
          <a:xfrm>
            <a:off x="989167" y="530613"/>
            <a:ext cx="1021366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Data_process.py</a:t>
            </a: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Document Processing Tasks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Setup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Imports necessary libraries and defines the document-to-vector conversion function.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Text Handling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Implements text splitting for document segmentation.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File Handling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Iterates over documents for processing.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Vectorization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Converts text segments to vectors and stores them using the Chroma vector store.</a:t>
            </a:r>
          </a:p>
          <a:p>
            <a:pPr algn="l"/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Prompt.py</a:t>
            </a: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Template Management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Defines multiple prompt templates for different conversational AI tasks such as retrieval, summarization, and named entity recognition.</a:t>
            </a:r>
          </a:p>
          <a:p>
            <a:pPr algn="l"/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Service.py</a:t>
            </a: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Service Class Functionalities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Initialization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Sets up an agent for query response.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Summary Generation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Produces summaries based on conversation history.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Query Handling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Manages user queries and generates responses.</a:t>
            </a:r>
          </a:p>
          <a:p>
            <a:pPr algn="l"/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Utils.py</a:t>
            </a: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Utility Functions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Provides essential functionalities such as model retrieval, token replacement in strings, and database connections.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Supports structured output parsing for conversational responses.</a:t>
            </a:r>
          </a:p>
        </p:txBody>
      </p:sp>
    </p:spTree>
    <p:extLst>
      <p:ext uri="{BB962C8B-B14F-4D97-AF65-F5344CB8AC3E}">
        <p14:creationId xmlns:p14="http://schemas.microsoft.com/office/powerpoint/2010/main" val="410793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D128-B3AE-3A90-2C20-1B037165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Neo4j Database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88A73-1316-B8F1-5E6B-6746BFFE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B96F1-2610-5DE1-60ED-0F7767679C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02" y="1082211"/>
            <a:ext cx="8011498" cy="499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5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C47F-A1E4-6AA7-A1AC-CD959B7B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Interface-demo 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8B0AA-C002-0885-7F45-E4B04459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F499E-4901-CAA9-23E9-0EDC305725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05" y="1008418"/>
            <a:ext cx="6596100" cy="543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22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HOWCASE" val="b5e9a9e8-6d4e-4eab-8b76-6cdff33635ca"/>
</p:tagLst>
</file>

<file path=ppt/theme/theme1.xml><?xml version="1.0" encoding="utf-8"?>
<a:theme xmlns:a="http://schemas.openxmlformats.org/drawingml/2006/main" name="OfficePLUS主题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08300"/>
      </a:accent1>
      <a:accent2>
        <a:srgbClr val="66B3E1"/>
      </a:accent2>
      <a:accent3>
        <a:srgbClr val="1165A0"/>
      </a:accent3>
      <a:accent4>
        <a:srgbClr val="EBA417"/>
      </a:accent4>
      <a:accent5>
        <a:srgbClr val="2E9EDA"/>
      </a:accent5>
      <a:accent6>
        <a:srgbClr val="053675"/>
      </a:accent6>
      <a:hlink>
        <a:srgbClr val="4472C4"/>
      </a:hlink>
      <a:folHlink>
        <a:srgbClr val="BFBFBF"/>
      </a:folHlink>
    </a:clrScheme>
    <a:fontScheme name="y4n2efv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934b4b-eba6-486d-bfc1-4b8e3fe39092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7" ma:contentTypeDescription="Create a new document." ma:contentTypeScope="" ma:versionID="ae809626c8abf568b6a415226af21ced">
  <xsd:schema xmlns:xsd="http://www.w3.org/2001/XMLSchema" xmlns:xs="http://www.w3.org/2001/XMLSchema" xmlns:p="http://schemas.microsoft.com/office/2006/metadata/properties" xmlns:ns1="http://schemas.microsoft.com/sharepoint/v3" xmlns:ns2="0a5c0dea-e5d7-4228-9256-3793bb42faa5" xmlns:ns3="97934b4b-eba6-486d-bfc1-4b8e3fe39092" targetNamespace="http://schemas.microsoft.com/office/2006/metadata/properties" ma:root="true" ma:fieldsID="1ffe3db4c8c97a24da98b2b5f963ec28" ns1:_="" ns2:_="" ns3:_="">
    <xsd:import namespace="http://schemas.microsoft.com/sharepoint/v3"/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82ED70-2812-4AEA-B3D1-B9B7204CDC18}">
  <ds:schemaRefs>
    <ds:schemaRef ds:uri="http://schemas.microsoft.com/office/2006/metadata/properties"/>
    <ds:schemaRef ds:uri="http://schemas.microsoft.com/office/infopath/2007/PartnerControls"/>
    <ds:schemaRef ds:uri="97934b4b-eba6-486d-bfc1-4b8e3fe39092"/>
    <ds:schemaRef ds:uri="0a5c0dea-e5d7-4228-9256-3793bb42faa5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5467BB9-3D7B-4457-AA5B-CE31D9D7CA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2CF345-0079-449D-8461-CEC7455F54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86</TotalTime>
  <Words>640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Söhne</vt:lpstr>
      <vt:lpstr>Arial</vt:lpstr>
      <vt:lpstr>Calibri</vt:lpstr>
      <vt:lpstr>Times New Roman</vt:lpstr>
      <vt:lpstr>OfficePLUS主题</vt:lpstr>
      <vt:lpstr>Medical Chatbot</vt:lpstr>
      <vt:lpstr>PowerPoint Presentation</vt:lpstr>
      <vt:lpstr>Overview -  a chatbot that answers medical or disease related questions</vt:lpstr>
      <vt:lpstr>Structure</vt:lpstr>
      <vt:lpstr>Agent</vt:lpstr>
      <vt:lpstr>Python script and its functionalities</vt:lpstr>
      <vt:lpstr>PowerPoint Presentation</vt:lpstr>
      <vt:lpstr>Neo4j Database</vt:lpstr>
      <vt:lpstr> Interface-demo </vt:lpstr>
      <vt:lpstr>Thanks.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Ni Qie</cp:lastModifiedBy>
  <cp:revision>13</cp:revision>
  <cp:lastPrinted>2019-12-18T16:00:00Z</cp:lastPrinted>
  <dcterms:created xsi:type="dcterms:W3CDTF">2019-12-18T16:00:00Z</dcterms:created>
  <dcterms:modified xsi:type="dcterms:W3CDTF">2024-04-26T01:08:12Z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ContentTypeId">
    <vt:lpwstr>0x010100D1443A8EF62DE444B1FF07917E22EF72</vt:lpwstr>
  </property>
</Properties>
</file>