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ca80726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ca80726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ca80726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ca80726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ca80726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ca80726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ca80726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ca80726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ca8072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ca8072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ca8072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ca8072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ca80726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ca80726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ca8072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ca8072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ca80726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ca80726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ca80726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ca80726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ca80726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ca80726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ca80726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ca80726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Panel Impact on IL Home Sales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Nick &amp; Yasser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7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H3: New construction homes w/ solar panels sell faster.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45600" y="4641975"/>
            <a:ext cx="84528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Statistic: </a:t>
            </a:r>
            <a:r>
              <a:rPr lang="en" sz="1400" b="1"/>
              <a:t>-2.22       </a:t>
            </a:r>
            <a:r>
              <a:rPr lang="en" sz="1400"/>
              <a:t>P Value: </a:t>
            </a:r>
            <a:r>
              <a:rPr lang="en" sz="1400" b="1"/>
              <a:t>0.02              </a:t>
            </a:r>
            <a:r>
              <a:rPr lang="en" sz="1400"/>
              <a:t>Result: </a:t>
            </a:r>
            <a:r>
              <a:rPr lang="en" sz="1400" b="1"/>
              <a:t>New homes w/ solar panels sell faster than without.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38" y="913475"/>
            <a:ext cx="7341324" cy="378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157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H4: Homes w/ solar panels close at a higher % of asking price.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45600" y="4718175"/>
            <a:ext cx="8452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 Statistic: </a:t>
            </a:r>
            <a:r>
              <a:rPr lang="en" sz="1400" b="1"/>
              <a:t>2.29       </a:t>
            </a:r>
            <a:r>
              <a:rPr lang="en" sz="1400"/>
              <a:t>P Value: </a:t>
            </a:r>
            <a:r>
              <a:rPr lang="en" sz="1400" b="1"/>
              <a:t>0.01              </a:t>
            </a:r>
            <a:r>
              <a:rPr lang="en" sz="1400"/>
              <a:t>Result: </a:t>
            </a:r>
            <a:r>
              <a:rPr lang="en" sz="1400" b="1"/>
              <a:t>Homes w/ solar panels close at a higher % of asking.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75" y="867550"/>
            <a:ext cx="7595674" cy="39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482100" y="2032950"/>
            <a:ext cx="17595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Cohen’s D: </a:t>
            </a:r>
            <a:r>
              <a:rPr lang="en" sz="1400" b="1"/>
              <a:t>0.3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Effect Size: </a:t>
            </a:r>
            <a:r>
              <a:rPr lang="en" sz="1400" b="1"/>
              <a:t>Small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H1:</a:t>
            </a:r>
            <a:r>
              <a:rPr lang="en" sz="2200"/>
              <a:t> Homes w/ solar panels have a higher average sale price, but there are too other many factors that impact home value.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H2:</a:t>
            </a:r>
            <a:r>
              <a:rPr lang="en" sz="2200"/>
              <a:t> For flippers you can add solar panels to sell your home faster, and avoid losing profit from longer market times.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H3:</a:t>
            </a:r>
            <a:r>
              <a:rPr lang="en" sz="2200"/>
              <a:t> For residential developers, you can add solar panels to your new homes to increase demand and lower market time.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/>
              <a:t>H4:</a:t>
            </a:r>
            <a:r>
              <a:rPr lang="en" sz="2200"/>
              <a:t> The SP:OLP ratio is higher for homes with solar panels, however, the effect size is small.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Next Steps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More robust ANOVA or multi-variable models for testing the true impact, of solar panels as a feature, to home value.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Larger data set would increase accuracy; expand to multiple cities.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Incorporate energy costs and savings from solar panel systems into analysis.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Stakeholder Information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Sourcing &amp; Shape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Exploring Hypothesis’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 on Sale Price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Market Time: Existing Homes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Market Time: New Construction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 on SP:OLP Ratio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Key Takeaways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Next Steps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Information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For residential developers and renovators/flippers in IL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Should you consider installing solar panels before selling a newly constructed or renovated home?</a:t>
            </a:r>
            <a:endParaRPr sz="240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50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Solar Panel Cost &amp; Efficiency in Illinois</a:t>
            </a:r>
            <a:endParaRPr sz="24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3038100"/>
            <a:ext cx="8520600" cy="1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Average size system for single detached residence: </a:t>
            </a:r>
            <a:r>
              <a:rPr lang="en" sz="2400" b="1"/>
              <a:t>5kW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5kW System Avg Cost: </a:t>
            </a:r>
            <a:r>
              <a:rPr lang="en" sz="2400" b="1">
                <a:solidFill>
                  <a:srgbClr val="CC0000"/>
                </a:solidFill>
              </a:rPr>
              <a:t>$15,600; $11,544</a:t>
            </a:r>
            <a:r>
              <a:rPr lang="en" sz="2400"/>
              <a:t> (after tax credit)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Average Payback Period: </a:t>
            </a:r>
            <a:r>
              <a:rPr lang="en" sz="2400" b="1"/>
              <a:t>10.4yrs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Average 20 Year Energy Savings: </a:t>
            </a:r>
            <a:r>
              <a:rPr lang="en" sz="2400" b="1">
                <a:solidFill>
                  <a:srgbClr val="6AA84F"/>
                </a:solidFill>
              </a:rPr>
              <a:t>$26,678</a:t>
            </a:r>
            <a:endParaRPr sz="2400"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5kW Solar Panel System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8850"/>
            <a:ext cx="4179275" cy="31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7613"/>
            <a:ext cx="4419325" cy="21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Sourcing &amp; Shape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Source: MLS MRED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National real estate database for agents and appraisers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Shape: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b="1"/>
              <a:t>Population</a:t>
            </a:r>
            <a:r>
              <a:rPr lang="en" sz="1800"/>
              <a:t> = 3055 Single Detached Homes Sold in the last 24 months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b="1"/>
              <a:t>8 Features:</a:t>
            </a:r>
            <a:endParaRPr sz="1800" b="1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List Price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Sale Price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 to LP Ratio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Transformation: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Combined </a:t>
            </a:r>
            <a:r>
              <a:rPr lang="en" sz="1800" i="1"/>
              <a:t>Green Features</a:t>
            </a:r>
            <a:r>
              <a:rPr lang="en" sz="1800"/>
              <a:t> with </a:t>
            </a:r>
            <a:r>
              <a:rPr lang="en" sz="1800" i="1"/>
              <a:t>Remarks</a:t>
            </a:r>
            <a:r>
              <a:rPr lang="en" sz="1800"/>
              <a:t> containing “solar panels” etc...</a:t>
            </a:r>
            <a:endParaRPr sz="1800"/>
          </a:p>
        </p:txBody>
      </p:sp>
      <p:sp>
        <p:nvSpPr>
          <p:cNvPr id="85" name="Google Shape;85;p17"/>
          <p:cNvSpPr txBox="1"/>
          <p:nvPr/>
        </p:nvSpPr>
        <p:spPr>
          <a:xfrm>
            <a:off x="2473650" y="2939575"/>
            <a:ext cx="31299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Time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Existing/New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83200" y="2939575"/>
            <a:ext cx="31299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Green Features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Remarks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Hypothesis’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H1:</a:t>
            </a:r>
            <a:r>
              <a:rPr lang="en" sz="2400"/>
              <a:t> Homes w/ solar panels have a higher average sale price.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H2:</a:t>
            </a:r>
            <a:r>
              <a:rPr lang="en" sz="2400"/>
              <a:t> Existing/renovated homes w/ solar panels sell faster.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H3:</a:t>
            </a:r>
            <a:r>
              <a:rPr lang="en" sz="2400"/>
              <a:t> New construction homes w/ solar panels sell faster.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H4:</a:t>
            </a:r>
            <a:r>
              <a:rPr lang="en" sz="2400"/>
              <a:t> Homes w/ solar panels close at a higher % of asking price.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760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H1: Homes w/ solar panels have a higher average sale price.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50" y="928825"/>
            <a:ext cx="7493101" cy="3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45600" y="4641975"/>
            <a:ext cx="8452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Z Statistic: </a:t>
            </a:r>
            <a:r>
              <a:rPr lang="en" sz="1400" b="1" dirty="0"/>
              <a:t>3.78       </a:t>
            </a:r>
            <a:r>
              <a:rPr lang="en" sz="1400" dirty="0"/>
              <a:t>P Value: </a:t>
            </a:r>
            <a:r>
              <a:rPr lang="en" sz="1400" b="1" dirty="0"/>
              <a:t>7.82e-05      </a:t>
            </a:r>
            <a:r>
              <a:rPr lang="en" sz="1400" dirty="0"/>
              <a:t>Result: </a:t>
            </a:r>
            <a:r>
              <a:rPr lang="en" sz="1300" b="1" dirty="0"/>
              <a:t>Homes w/ solar panels have a higher average sale price.</a:t>
            </a:r>
            <a:endParaRPr sz="13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760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H1: Homes w/ solar panels have a higher average sale price.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45600" y="4641975"/>
            <a:ext cx="8452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Z Statistic: </a:t>
            </a:r>
            <a:r>
              <a:rPr lang="en" sz="1400" b="1" dirty="0"/>
              <a:t>3.78       </a:t>
            </a:r>
            <a:r>
              <a:rPr lang="en" sz="1400" dirty="0"/>
              <a:t>P Value: </a:t>
            </a:r>
            <a:r>
              <a:rPr lang="en" sz="1400" b="1" dirty="0"/>
              <a:t>7.82e-05      </a:t>
            </a:r>
            <a:r>
              <a:rPr lang="en" sz="1400" dirty="0"/>
              <a:t>Result: </a:t>
            </a:r>
            <a:r>
              <a:rPr lang="en" sz="1300" b="1" dirty="0"/>
              <a:t>Homes w/ solar panels have a higher average sale price.</a:t>
            </a:r>
            <a:endParaRPr sz="13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88" y="915424"/>
            <a:ext cx="7297226" cy="37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760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H2: Existing/renovated homes w/ solar panels sell faster.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45600" y="4641975"/>
            <a:ext cx="8452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 Statistic: </a:t>
            </a:r>
            <a:r>
              <a:rPr lang="en" sz="1400" b="1"/>
              <a:t>-5.86       </a:t>
            </a:r>
            <a:r>
              <a:rPr lang="en" sz="1400"/>
              <a:t>P Value: </a:t>
            </a:r>
            <a:r>
              <a:rPr lang="en" sz="1400" b="1"/>
              <a:t>2.31e-09              	</a:t>
            </a:r>
            <a:r>
              <a:rPr lang="en" sz="1400"/>
              <a:t>Result: </a:t>
            </a:r>
            <a:r>
              <a:rPr lang="en" sz="1400" b="1"/>
              <a:t>Homes w/ solar panels sell much faster.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25" y="893125"/>
            <a:ext cx="7577550" cy="3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Alfa Slab One</vt:lpstr>
      <vt:lpstr>Arial</vt:lpstr>
      <vt:lpstr>Proxima Nova</vt:lpstr>
      <vt:lpstr>Gameday</vt:lpstr>
      <vt:lpstr>Solar Panel Impact on IL Home Sales</vt:lpstr>
      <vt:lpstr>Summary</vt:lpstr>
      <vt:lpstr>Stakeholder Information</vt:lpstr>
      <vt:lpstr>5kW Solar Panel System</vt:lpstr>
      <vt:lpstr>Data Sourcing &amp; Shape</vt:lpstr>
      <vt:lpstr>Exploring Hypothesis’</vt:lpstr>
      <vt:lpstr>H1: Homes w/ solar panels have a higher average sale price. </vt:lpstr>
      <vt:lpstr>H1: Homes w/ solar panels have a higher average sale price. </vt:lpstr>
      <vt:lpstr>H2: Existing/renovated homes w/ solar panels sell faster. </vt:lpstr>
      <vt:lpstr>H3: New construction homes w/ solar panels sell faster.</vt:lpstr>
      <vt:lpstr>H4: Homes w/ solar panels close at a higher % of asking price. </vt:lpstr>
      <vt:lpstr>Key Takeaways</vt:lpstr>
      <vt:lpstr>Possible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Impact on IL Home Sales</dc:title>
  <cp:lastModifiedBy>Nick Abell</cp:lastModifiedBy>
  <cp:revision>1</cp:revision>
  <dcterms:modified xsi:type="dcterms:W3CDTF">2020-01-24T19:20:57Z</dcterms:modified>
</cp:coreProperties>
</file>