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8" r:id="rId6"/>
    <p:sldId id="274" r:id="rId7"/>
    <p:sldId id="281" r:id="rId8"/>
    <p:sldId id="275" r:id="rId9"/>
    <p:sldId id="276" r:id="rId10"/>
    <p:sldId id="277" r:id="rId11"/>
    <p:sldId id="268" r:id="rId12"/>
    <p:sldId id="267" r:id="rId13"/>
    <p:sldId id="279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eorgia" panose="02040502050405020303" pitchFamily="18" charset="0"/>
      <p:regular r:id="rId20"/>
      <p:bold r:id="rId21"/>
      <p:italic r:id="rId22"/>
      <p:boldItalic r:id="rId23"/>
    </p:embeddedFont>
    <p:embeddedFont>
      <p:font typeface="Nunito Sans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B94C41-B682-4396-BA70-AD6AF295B3C2}">
  <a:tblStyle styleId="{E6B94C41-B682-4396-BA70-AD6AF295B3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783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918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8d0b7f6e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8d0b7f6e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bfdf24fe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bfdf24fe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907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Make plot text larger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3410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090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173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26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 flipH="1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sz="2400" i="1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with intro text">
  <p:cSld name="TITLE_AND_BODY_1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9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Movie Industry Market Analysis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Prepared For Microsoft By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/>
              <a:t>Nick Abell, Flatiron</a:t>
            </a:r>
            <a:endParaRPr sz="18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28600"/>
            <a:ext cx="1379974" cy="137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4" descr="aoc7tslb1o8-lauren-mancke.jpg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0" y="0"/>
            <a:ext cx="9144000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203;p24">
            <a:extLst>
              <a:ext uri="{FF2B5EF4-FFF2-40B4-BE49-F238E27FC236}">
                <a16:creationId xmlns:a16="http://schemas.microsoft.com/office/drawing/2014/main" id="{0342809C-5E81-4456-AB4E-2FAD4556F6B5}"/>
              </a:ext>
            </a:extLst>
          </p:cNvPr>
          <p:cNvSpPr txBox="1">
            <a:spLocks/>
          </p:cNvSpPr>
          <p:nvPr/>
        </p:nvSpPr>
        <p:spPr>
          <a:xfrm>
            <a:off x="1035311" y="0"/>
            <a:ext cx="7073378" cy="54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algn="ctr"/>
            <a:r>
              <a:rPr lang="en-US" sz="1800" b="1" dirty="0"/>
              <a:t>Average Domestic Box Office by Release Month</a:t>
            </a:r>
          </a:p>
        </p:txBody>
      </p:sp>
      <p:sp>
        <p:nvSpPr>
          <p:cNvPr id="9" name="Google Shape;203;p24">
            <a:extLst>
              <a:ext uri="{FF2B5EF4-FFF2-40B4-BE49-F238E27FC236}">
                <a16:creationId xmlns:a16="http://schemas.microsoft.com/office/drawing/2014/main" id="{5EC1C6AE-49EF-459D-B1B2-341632A4C5A3}"/>
              </a:ext>
            </a:extLst>
          </p:cNvPr>
          <p:cNvSpPr txBox="1">
            <a:spLocks/>
          </p:cNvSpPr>
          <p:nvPr/>
        </p:nvSpPr>
        <p:spPr>
          <a:xfrm>
            <a:off x="645366" y="4619730"/>
            <a:ext cx="7906155" cy="54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-US" sz="1800" b="1" dirty="0"/>
              <a:t>Finding: </a:t>
            </a:r>
            <a:r>
              <a:rPr lang="en-US" sz="1800" dirty="0"/>
              <a:t>Release the movie in December or July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F6D9EB1-2D0D-457F-8216-958372D9D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282" y="618093"/>
            <a:ext cx="6803436" cy="39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8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CCCC"/>
                </a:solidFill>
              </a:rPr>
              <a:t>11</a:t>
            </a:fld>
            <a:endParaRPr>
              <a:solidFill>
                <a:srgbClr val="CCCCCC"/>
              </a:solidFill>
            </a:endParaRPr>
          </a:p>
        </p:txBody>
      </p:sp>
      <p:sp>
        <p:nvSpPr>
          <p:cNvPr id="231" name="Google Shape;231;p27"/>
          <p:cNvSpPr txBox="1">
            <a:spLocks noGrp="1"/>
          </p:cNvSpPr>
          <p:nvPr>
            <p:ph type="title"/>
          </p:nvPr>
        </p:nvSpPr>
        <p:spPr>
          <a:xfrm>
            <a:off x="195705" y="575500"/>
            <a:ext cx="2346018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Recommended</a:t>
            </a:r>
            <a:br>
              <a:rPr lang="en-GB" dirty="0"/>
            </a:br>
            <a:r>
              <a:rPr lang="en-GB" dirty="0"/>
              <a:t>Movie</a:t>
            </a:r>
            <a:br>
              <a:rPr lang="en-GB" dirty="0"/>
            </a:br>
            <a:r>
              <a:rPr lang="en-GB" dirty="0"/>
              <a:t>Profile</a:t>
            </a:r>
            <a:endParaRPr dirty="0"/>
          </a:p>
        </p:txBody>
      </p:sp>
      <p:sp>
        <p:nvSpPr>
          <p:cNvPr id="232" name="Google Shape;232;p27"/>
          <p:cNvSpPr txBox="1">
            <a:spLocks noGrp="1"/>
          </p:cNvSpPr>
          <p:nvPr>
            <p:ph type="ctrTitle" idx="4294967295"/>
          </p:nvPr>
        </p:nvSpPr>
        <p:spPr>
          <a:xfrm>
            <a:off x="3400100" y="127506"/>
            <a:ext cx="5058000" cy="864388"/>
          </a:xfrm>
          <a:prstGeom prst="rect">
            <a:avLst/>
          </a:prstGeom>
          <a:solidFill>
            <a:srgbClr val="0070C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Genre: Sci-Fi / Adventure </a:t>
            </a:r>
            <a:endParaRPr sz="3200"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T</a:t>
            </a:r>
            <a:r>
              <a:rPr lang="en-GB" sz="1400" dirty="0"/>
              <a:t>o maximize both audience rating/popularity and profit</a:t>
            </a:r>
            <a:endParaRPr sz="3600" b="1" dirty="0"/>
          </a:p>
        </p:txBody>
      </p:sp>
      <p:sp>
        <p:nvSpPr>
          <p:cNvPr id="233" name="Google Shape;233;p27"/>
          <p:cNvSpPr txBox="1">
            <a:spLocks noGrp="1"/>
          </p:cNvSpPr>
          <p:nvPr>
            <p:ph type="ctrTitle" idx="4294967295"/>
          </p:nvPr>
        </p:nvSpPr>
        <p:spPr>
          <a:xfrm>
            <a:off x="3400100" y="1123480"/>
            <a:ext cx="5058000" cy="798313"/>
          </a:xfrm>
          <a:prstGeom prst="rect">
            <a:avLst/>
          </a:prstGeom>
          <a:solidFill>
            <a:srgbClr val="F6703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Runtime: 120 to 130 mins</a:t>
            </a:r>
            <a:endParaRPr sz="32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T</a:t>
            </a:r>
            <a:r>
              <a:rPr lang="en-GB" sz="1400" dirty="0"/>
              <a:t>he average runtime for Sci-Fi Adventure movies is 124 mins</a:t>
            </a:r>
            <a:endParaRPr sz="3600" dirty="0"/>
          </a:p>
        </p:txBody>
      </p:sp>
      <p:sp>
        <p:nvSpPr>
          <p:cNvPr id="234" name="Google Shape;234;p27"/>
          <p:cNvSpPr txBox="1">
            <a:spLocks noGrp="1"/>
          </p:cNvSpPr>
          <p:nvPr>
            <p:ph type="ctrTitle" idx="4294967295"/>
          </p:nvPr>
        </p:nvSpPr>
        <p:spPr>
          <a:xfrm>
            <a:off x="3400100" y="2987118"/>
            <a:ext cx="5058000" cy="1057943"/>
          </a:xfrm>
          <a:prstGeom prst="rect">
            <a:avLst/>
          </a:prstGeom>
          <a:solidFill>
            <a:srgbClr val="FF000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Directors: </a:t>
            </a:r>
            <a:r>
              <a:rPr lang="en-US" b="1" i="1" dirty="0"/>
              <a:t>The Russo Brothers</a:t>
            </a:r>
            <a:r>
              <a:rPr lang="en-US" b="1" dirty="0"/>
              <a:t>,</a:t>
            </a:r>
            <a:br>
              <a:rPr lang="en-US" b="1" dirty="0"/>
            </a:br>
            <a:r>
              <a:rPr lang="en-US" b="1" i="1" dirty="0"/>
              <a:t>J.J. Abrams</a:t>
            </a:r>
            <a:r>
              <a:rPr lang="en-US" b="1" dirty="0"/>
              <a:t>, or </a:t>
            </a:r>
            <a:r>
              <a:rPr lang="en-US" b="1" i="1" dirty="0"/>
              <a:t>Michael Bay</a:t>
            </a:r>
            <a:endParaRPr b="1"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T</a:t>
            </a:r>
            <a:r>
              <a:rPr lang="en-GB" sz="1200" dirty="0"/>
              <a:t>hey directed Star Wars, Star Trek, Avengers, Transformers, etc…</a:t>
            </a:r>
            <a:endParaRPr sz="1200" b="1" dirty="0"/>
          </a:p>
        </p:txBody>
      </p:sp>
      <p:sp>
        <p:nvSpPr>
          <p:cNvPr id="15" name="Google Shape;232;p27">
            <a:extLst>
              <a:ext uri="{FF2B5EF4-FFF2-40B4-BE49-F238E27FC236}">
                <a16:creationId xmlns:a16="http://schemas.microsoft.com/office/drawing/2014/main" id="{7DBFF380-5E79-4FBF-BAAB-16303F18C83F}"/>
              </a:ext>
            </a:extLst>
          </p:cNvPr>
          <p:cNvSpPr txBox="1">
            <a:spLocks/>
          </p:cNvSpPr>
          <p:nvPr/>
        </p:nvSpPr>
        <p:spPr>
          <a:xfrm>
            <a:off x="3400100" y="4151427"/>
            <a:ext cx="5058000" cy="7749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-US" sz="2800" b="1" dirty="0"/>
              <a:t>Release Month: December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To maximize total domestic box office performance</a:t>
            </a:r>
            <a:endParaRPr lang="en-US" sz="3600" b="1" dirty="0"/>
          </a:p>
        </p:txBody>
      </p:sp>
      <p:sp>
        <p:nvSpPr>
          <p:cNvPr id="16" name="Google Shape;232;p27">
            <a:extLst>
              <a:ext uri="{FF2B5EF4-FFF2-40B4-BE49-F238E27FC236}">
                <a16:creationId xmlns:a16="http://schemas.microsoft.com/office/drawing/2014/main" id="{67BFC045-4F02-4EED-B1E6-94F56298FA46}"/>
              </a:ext>
            </a:extLst>
          </p:cNvPr>
          <p:cNvSpPr txBox="1">
            <a:spLocks/>
          </p:cNvSpPr>
          <p:nvPr/>
        </p:nvSpPr>
        <p:spPr>
          <a:xfrm>
            <a:off x="3400100" y="2016364"/>
            <a:ext cx="5058000" cy="864388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-US" sz="3200" b="1" dirty="0"/>
              <a:t>Budget: 170m to 180m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Only looking at Sci-Fi Adventure movies from the last 10yrs</a:t>
            </a:r>
            <a:endParaRPr 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/>
              <a:t>What Sci-Fi IP does </a:t>
            </a:r>
            <a:br>
              <a:rPr lang="en-GB" sz="4000" b="1" dirty="0"/>
            </a:br>
            <a:r>
              <a:rPr lang="en-GB" sz="4000" b="1" dirty="0"/>
              <a:t>Microsoft already own?</a:t>
            </a:r>
            <a:endParaRPr sz="4000" b="1" dirty="0"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Graphic 2" descr="Help">
            <a:extLst>
              <a:ext uri="{FF2B5EF4-FFF2-40B4-BE49-F238E27FC236}">
                <a16:creationId xmlns:a16="http://schemas.microsoft.com/office/drawing/2014/main" id="{71E057D1-AC74-4822-9E6C-068ACCDC1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104994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Google Shape;217;p26">
            <a:extLst>
              <a:ext uri="{FF2B5EF4-FFF2-40B4-BE49-F238E27FC236}">
                <a16:creationId xmlns:a16="http://schemas.microsoft.com/office/drawing/2014/main" id="{5A6750D9-47D7-4B9E-B295-5205C8A13BFF}"/>
              </a:ext>
            </a:extLst>
          </p:cNvPr>
          <p:cNvSpPr txBox="1">
            <a:spLocks/>
          </p:cNvSpPr>
          <p:nvPr/>
        </p:nvSpPr>
        <p:spPr>
          <a:xfrm>
            <a:off x="685800" y="70970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algn="ctr"/>
            <a:r>
              <a:rPr lang="en-US" sz="4000" dirty="0"/>
              <a:t>Microsoft should make</a:t>
            </a:r>
          </a:p>
          <a:p>
            <a:pPr algn="ctr"/>
            <a:r>
              <a:rPr lang="en-US" sz="4000" b="1" dirty="0"/>
              <a:t>HALO – The Movie</a:t>
            </a:r>
          </a:p>
        </p:txBody>
      </p:sp>
      <p:pic>
        <p:nvPicPr>
          <p:cNvPr id="4" name="Picture 3" descr="A picture containing dark, light, black, night&#10;&#10;Description automatically generated">
            <a:extLst>
              <a:ext uri="{FF2B5EF4-FFF2-40B4-BE49-F238E27FC236}">
                <a16:creationId xmlns:a16="http://schemas.microsoft.com/office/drawing/2014/main" id="{3063716C-1119-4617-ADF9-D82C6CAA1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75" y="1400255"/>
            <a:ext cx="4514850" cy="338137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287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678175" y="1016000"/>
            <a:ext cx="32253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Table of Contents</a:t>
            </a:r>
            <a:endParaRPr sz="3000"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2"/>
          </p:nvPr>
        </p:nvSpPr>
        <p:spPr>
          <a:xfrm>
            <a:off x="5137974" y="295330"/>
            <a:ext cx="3748500" cy="4788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Introduction</a:t>
            </a:r>
          </a:p>
          <a:p>
            <a:pPr marL="971550" lvl="1" indent="-400050">
              <a:lnSpc>
                <a:spcPct val="150000"/>
              </a:lnSpc>
              <a:spcBef>
                <a:spcPts val="0"/>
              </a:spcBef>
              <a:buSzPts val="1800"/>
              <a:buFont typeface="+mj-lt"/>
              <a:buAutoNum type="romanLcPeriod"/>
            </a:pPr>
            <a:r>
              <a:rPr lang="en" dirty="0"/>
              <a:t>Project G</a:t>
            </a:r>
            <a:r>
              <a:rPr lang="en-GB" dirty="0" err="1"/>
              <a:t>oal</a:t>
            </a:r>
            <a:endParaRPr lang="en-GB" dirty="0"/>
          </a:p>
          <a:p>
            <a:pPr marL="971550" lvl="1" indent="-400050">
              <a:lnSpc>
                <a:spcPct val="150000"/>
              </a:lnSpc>
              <a:spcBef>
                <a:spcPts val="0"/>
              </a:spcBef>
              <a:buSzPts val="1800"/>
              <a:buFont typeface="+mj-lt"/>
              <a:buAutoNum type="romanLcPeriod"/>
            </a:pPr>
            <a:r>
              <a:rPr lang="en-GB" dirty="0"/>
              <a:t>Questions &amp; Assumptions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Data Sourcing &amp; Cleaning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Visualizations &amp; Findings</a:t>
            </a:r>
          </a:p>
          <a:p>
            <a:pPr marL="971550" lvl="1" indent="-400050">
              <a:lnSpc>
                <a:spcPct val="150000"/>
              </a:lnSpc>
              <a:buSzPts val="1800"/>
              <a:buFont typeface="+mj-lt"/>
              <a:buAutoNum type="romanLcPeriod"/>
            </a:pPr>
            <a:r>
              <a:rPr lang="en" dirty="0"/>
              <a:t>Genre</a:t>
            </a:r>
          </a:p>
          <a:p>
            <a:pPr marL="971550" lvl="1" indent="-400050">
              <a:lnSpc>
                <a:spcPct val="150000"/>
              </a:lnSpc>
              <a:buSzPts val="1800"/>
              <a:buFont typeface="+mj-lt"/>
              <a:buAutoNum type="romanLcPeriod"/>
            </a:pPr>
            <a:r>
              <a:rPr lang="en" dirty="0"/>
              <a:t>Budget &amp; Runtime</a:t>
            </a:r>
          </a:p>
          <a:p>
            <a:pPr marL="971550" lvl="1" indent="-400050">
              <a:lnSpc>
                <a:spcPct val="150000"/>
              </a:lnSpc>
              <a:buSzPts val="1800"/>
              <a:buFont typeface="+mj-lt"/>
              <a:buAutoNum type="romanLcPeriod"/>
            </a:pPr>
            <a:r>
              <a:rPr lang="en" dirty="0"/>
              <a:t>Directors</a:t>
            </a:r>
          </a:p>
          <a:p>
            <a:pPr marL="971550" lvl="1" indent="-400050">
              <a:lnSpc>
                <a:spcPct val="150000"/>
              </a:lnSpc>
              <a:buSzPts val="1800"/>
              <a:buFont typeface="+mj-lt"/>
              <a:buAutoNum type="romanLcPeriod"/>
            </a:pPr>
            <a:r>
              <a:rPr lang="en" dirty="0"/>
              <a:t>Release Date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Recomendation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3090625" y="261661"/>
            <a:ext cx="55962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Project Goal:</a:t>
            </a:r>
            <a:r>
              <a:rPr lang="en" dirty="0"/>
              <a:t>  Analyze movie industry data and trends, and make recommendations to Microsoft for a movie profile that would </a:t>
            </a:r>
            <a:r>
              <a:rPr lang="en" b="1" dirty="0"/>
              <a:t>maximize </a:t>
            </a:r>
            <a:r>
              <a:rPr lang="en-GB" b="1" dirty="0"/>
              <a:t>audience rating and</a:t>
            </a:r>
            <a:r>
              <a:rPr lang="en" b="1" dirty="0"/>
              <a:t> total box office </a:t>
            </a:r>
            <a:r>
              <a:rPr lang="en-GB" b="1" dirty="0"/>
              <a:t>performance</a:t>
            </a:r>
            <a:r>
              <a:rPr lang="en" b="1" dirty="0"/>
              <a:t>.</a:t>
            </a:r>
            <a:endParaRPr b="1" dirty="0"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3083600" y="2869500"/>
            <a:ext cx="5763000" cy="55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090800" y="1199105"/>
            <a:ext cx="3621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67031"/>
                </a:solidFill>
              </a:rPr>
              <a:t>Questions:</a:t>
            </a:r>
            <a:endParaRPr sz="1800" dirty="0">
              <a:solidFill>
                <a:srgbClr val="F67031"/>
              </a:solidFill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3090800" y="1468457"/>
            <a:ext cx="5596200" cy="1941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67031"/>
                </a:solidFill>
              </a:rPr>
              <a:t>Which genre average</a:t>
            </a:r>
            <a:r>
              <a:rPr lang="en-GB" sz="1200" dirty="0">
                <a:solidFill>
                  <a:srgbClr val="F67031"/>
                </a:solidFill>
              </a:rPr>
              <a:t>s</a:t>
            </a:r>
            <a:r>
              <a:rPr lang="en" sz="1200" dirty="0">
                <a:solidFill>
                  <a:srgbClr val="F67031"/>
                </a:solidFill>
              </a:rPr>
              <a:t> the highest worldwide profit and audience ratings since 1990?</a:t>
            </a:r>
            <a:endParaRPr sz="1200" dirty="0">
              <a:solidFill>
                <a:srgbClr val="F6703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67031"/>
                </a:solidFill>
              </a:rPr>
              <a:t>What is the average </a:t>
            </a:r>
            <a:r>
              <a:rPr lang="en-GB" sz="1200" dirty="0">
                <a:solidFill>
                  <a:srgbClr val="F67031"/>
                </a:solidFill>
              </a:rPr>
              <a:t>budget and</a:t>
            </a:r>
            <a:r>
              <a:rPr lang="en" sz="1200" dirty="0">
                <a:solidFill>
                  <a:srgbClr val="F67031"/>
                </a:solidFill>
              </a:rPr>
              <a:t> runtime of movies in this genre?</a:t>
            </a:r>
            <a:endParaRPr sz="1200" dirty="0">
              <a:solidFill>
                <a:srgbClr val="F6703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67031"/>
                </a:solidFill>
              </a:rPr>
              <a:t>Which directors </a:t>
            </a:r>
            <a:r>
              <a:rPr lang="en-GB" sz="1200" dirty="0">
                <a:solidFill>
                  <a:srgbClr val="F67031"/>
                </a:solidFill>
              </a:rPr>
              <a:t>have the </a:t>
            </a:r>
            <a:r>
              <a:rPr lang="en" sz="1200" dirty="0">
                <a:solidFill>
                  <a:srgbClr val="F67031"/>
                </a:solidFill>
              </a:rPr>
              <a:t>highest total box office </a:t>
            </a:r>
            <a:r>
              <a:rPr lang="en-GB" sz="1200" dirty="0">
                <a:solidFill>
                  <a:srgbClr val="F67031"/>
                </a:solidFill>
              </a:rPr>
              <a:t>and audience ratings in this genre</a:t>
            </a:r>
            <a:r>
              <a:rPr lang="en" sz="1200" dirty="0">
                <a:solidFill>
                  <a:srgbClr val="F67031"/>
                </a:solidFill>
              </a:rPr>
              <a:t>?</a:t>
            </a:r>
            <a:endParaRPr sz="1200" dirty="0">
              <a:solidFill>
                <a:srgbClr val="F6703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67031"/>
                </a:solidFill>
              </a:rPr>
              <a:t>Which release month averaged the highest total box office </a:t>
            </a:r>
            <a:r>
              <a:rPr lang="en-GB" sz="1200" dirty="0">
                <a:solidFill>
                  <a:srgbClr val="F67031"/>
                </a:solidFill>
              </a:rPr>
              <a:t>since</a:t>
            </a:r>
            <a:r>
              <a:rPr lang="en" sz="1200" dirty="0">
                <a:solidFill>
                  <a:srgbClr val="F67031"/>
                </a:solidFill>
              </a:rPr>
              <a:t>? </a:t>
            </a:r>
            <a:endParaRPr sz="1200" dirty="0">
              <a:solidFill>
                <a:srgbClr val="F6703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F67031"/>
              </a:solidFill>
            </a:endParaRPr>
          </a:p>
        </p:txBody>
      </p:sp>
      <p:sp>
        <p:nvSpPr>
          <p:cNvPr id="17" name="Google Shape;116;p17">
            <a:extLst>
              <a:ext uri="{FF2B5EF4-FFF2-40B4-BE49-F238E27FC236}">
                <a16:creationId xmlns:a16="http://schemas.microsoft.com/office/drawing/2014/main" id="{1F4D7F7F-32F0-4CBA-A616-DA7094F04F37}"/>
              </a:ext>
            </a:extLst>
          </p:cNvPr>
          <p:cNvSpPr txBox="1">
            <a:spLocks/>
          </p:cNvSpPr>
          <p:nvPr/>
        </p:nvSpPr>
        <p:spPr>
          <a:xfrm>
            <a:off x="3083600" y="2964746"/>
            <a:ext cx="5596200" cy="1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buFont typeface="Nunito Sans"/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Assumptions:</a:t>
            </a:r>
          </a:p>
          <a:p>
            <a:pPr marL="0" indent="0">
              <a:buFont typeface="Nunito Sans"/>
              <a:buNone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Only movies released since 1990 are relevant to current trends in popularity and profitability.</a:t>
            </a:r>
          </a:p>
          <a:p>
            <a:pPr marL="0" indent="0">
              <a:buFont typeface="Nunito Sans"/>
              <a:buNone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Microsoft wants to maximize popularity and profitability, and budget is not a limiting factor.</a:t>
            </a:r>
          </a:p>
          <a:p>
            <a:pPr marL="0" indent="0">
              <a:buFont typeface="Nunito Sans"/>
              <a:buNone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Audience scores are far more valuable than critic scores in predicting movie performance and reception.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1537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&amp; Cleaning</a:t>
            </a:r>
            <a:endParaRPr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3090625" y="346899"/>
            <a:ext cx="5596200" cy="1528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i="0" dirty="0"/>
              <a:t>Data Sources:</a:t>
            </a:r>
            <a:endParaRPr sz="1400" b="1" i="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/>
              <a:t>IMDb</a:t>
            </a:r>
            <a:r>
              <a:rPr lang="en" sz="1200" dirty="0"/>
              <a:t> = </a:t>
            </a:r>
            <a:r>
              <a:rPr lang="en" sz="1200" i="0" dirty="0"/>
              <a:t>Movie titles, budgets, box office, ratings, genres, directors</a:t>
            </a:r>
            <a:endParaRPr sz="1200" i="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i="0" dirty="0"/>
              <a:t>Metacritic</a:t>
            </a:r>
            <a:r>
              <a:rPr lang="en" sz="1200" i="0" dirty="0"/>
              <a:t> = Audience ratings</a:t>
            </a:r>
            <a:endParaRPr sz="1200" i="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i="0" dirty="0"/>
              <a:t>Box Office Mojo </a:t>
            </a:r>
            <a:r>
              <a:rPr lang="en" sz="1200" i="0" dirty="0"/>
              <a:t>= </a:t>
            </a:r>
            <a:r>
              <a:rPr lang="en-GB" sz="1200" i="0" dirty="0"/>
              <a:t>Box office (domestic &amp; foreign)</a:t>
            </a:r>
            <a:endParaRPr sz="1200" i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E7CEB6-563A-4795-BFC3-CCC5A16468CB}"/>
              </a:ext>
            </a:extLst>
          </p:cNvPr>
          <p:cNvSpPr/>
          <p:nvPr/>
        </p:nvSpPr>
        <p:spPr>
          <a:xfrm>
            <a:off x="3090625" y="157308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Data Shape: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3582 entries/movies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35 columns</a:t>
            </a:r>
          </a:p>
        </p:txBody>
      </p:sp>
      <p:sp>
        <p:nvSpPr>
          <p:cNvPr id="7" name="Google Shape;123;p18">
            <a:extLst>
              <a:ext uri="{FF2B5EF4-FFF2-40B4-BE49-F238E27FC236}">
                <a16:creationId xmlns:a16="http://schemas.microsoft.com/office/drawing/2014/main" id="{C492B8DB-16F1-4B05-8C3E-8093334AAB96}"/>
              </a:ext>
            </a:extLst>
          </p:cNvPr>
          <p:cNvSpPr txBox="1">
            <a:spLocks/>
          </p:cNvSpPr>
          <p:nvPr/>
        </p:nvSpPr>
        <p:spPr>
          <a:xfrm>
            <a:off x="3090624" y="2235547"/>
            <a:ext cx="5541931" cy="3064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indent="0">
              <a:buFont typeface="Georgia"/>
              <a:buNone/>
            </a:pPr>
            <a:r>
              <a:rPr lang="en-US" sz="1400" b="1" i="0" dirty="0"/>
              <a:t>Data Used for Analysis: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0" dirty="0"/>
              <a:t>Movie Title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0" dirty="0"/>
              <a:t>Release 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0" dirty="0"/>
              <a:t>Duration (min)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0" dirty="0"/>
              <a:t>Director(s)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0" dirty="0"/>
              <a:t>Genre Tags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0" dirty="0"/>
              <a:t>Production Budget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0" dirty="0"/>
              <a:t>Domestic &amp; Worldwide Box Office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0" dirty="0"/>
              <a:t>IMDb &amp; Metacritic audience ratings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i="0" dirty="0"/>
          </a:p>
          <a:p>
            <a:pPr marL="0" indent="0">
              <a:lnSpc>
                <a:spcPct val="100000"/>
              </a:lnSpc>
              <a:buFont typeface="Georgia"/>
              <a:buNone/>
            </a:pPr>
            <a:endParaRPr lang="en-US" sz="1200" i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4" descr="aoc7tslb1o8-lauren-mancke.jpg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0" y="0"/>
            <a:ext cx="9144000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>
            <a:spLocks noGrp="1"/>
          </p:cNvSpPr>
          <p:nvPr>
            <p:ph type="title" idx="4294967295"/>
          </p:nvPr>
        </p:nvSpPr>
        <p:spPr>
          <a:xfrm>
            <a:off x="1638269" y="0"/>
            <a:ext cx="5867462" cy="5406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Worldwide Profit by Genre</a:t>
            </a:r>
            <a:endParaRPr sz="1800" b="1" dirty="0"/>
          </a:p>
        </p:txBody>
      </p:sp>
      <p:sp>
        <p:nvSpPr>
          <p:cNvPr id="204" name="Google Shape;204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203;p24">
            <a:extLst>
              <a:ext uri="{FF2B5EF4-FFF2-40B4-BE49-F238E27FC236}">
                <a16:creationId xmlns:a16="http://schemas.microsoft.com/office/drawing/2014/main" id="{09FBC39B-DDD7-41EB-87EA-0BCC8818D54D}"/>
              </a:ext>
            </a:extLst>
          </p:cNvPr>
          <p:cNvSpPr txBox="1">
            <a:spLocks/>
          </p:cNvSpPr>
          <p:nvPr/>
        </p:nvSpPr>
        <p:spPr>
          <a:xfrm>
            <a:off x="645366" y="4518993"/>
            <a:ext cx="7906155" cy="54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-US" sz="1800" b="1" dirty="0"/>
              <a:t>Finding: </a:t>
            </a:r>
            <a:r>
              <a:rPr lang="en-US" sz="1800" i="1" dirty="0"/>
              <a:t>Sci-Fi Adventure, and Animated Family movies </a:t>
            </a:r>
            <a:r>
              <a:rPr lang="en-US" sz="1800" dirty="0"/>
              <a:t>offer the highest average profit worldwide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771DC5D-822C-431A-9991-78462A245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970" y="441702"/>
            <a:ext cx="7036059" cy="400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4" descr="aoc7tslb1o8-lauren-mancke.jpg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0" y="0"/>
            <a:ext cx="9144000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203;p24">
            <a:extLst>
              <a:ext uri="{FF2B5EF4-FFF2-40B4-BE49-F238E27FC236}">
                <a16:creationId xmlns:a16="http://schemas.microsoft.com/office/drawing/2014/main" id="{F4CCF51D-5624-4B1A-B75C-7CD7E834869B}"/>
              </a:ext>
            </a:extLst>
          </p:cNvPr>
          <p:cNvSpPr txBox="1">
            <a:spLocks/>
          </p:cNvSpPr>
          <p:nvPr/>
        </p:nvSpPr>
        <p:spPr>
          <a:xfrm>
            <a:off x="950869" y="-7308"/>
            <a:ext cx="7242260" cy="54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algn="ctr"/>
            <a:r>
              <a:rPr lang="en-US" sz="1800" b="1" dirty="0"/>
              <a:t>Audience Rating/Popularity by Genre</a:t>
            </a:r>
          </a:p>
        </p:txBody>
      </p:sp>
      <p:sp>
        <p:nvSpPr>
          <p:cNvPr id="9" name="Google Shape;203;p24">
            <a:extLst>
              <a:ext uri="{FF2B5EF4-FFF2-40B4-BE49-F238E27FC236}">
                <a16:creationId xmlns:a16="http://schemas.microsoft.com/office/drawing/2014/main" id="{4311D5B5-21CD-4204-84C4-910B7431DC78}"/>
              </a:ext>
            </a:extLst>
          </p:cNvPr>
          <p:cNvSpPr txBox="1">
            <a:spLocks/>
          </p:cNvSpPr>
          <p:nvPr/>
        </p:nvSpPr>
        <p:spPr>
          <a:xfrm>
            <a:off x="645366" y="4534491"/>
            <a:ext cx="7906155" cy="54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-US" sz="1800" b="1" dirty="0"/>
              <a:t>Finding: </a:t>
            </a:r>
            <a:r>
              <a:rPr lang="en-US" sz="1800" i="1" dirty="0"/>
              <a:t>Sci-Fi Adventure</a:t>
            </a:r>
            <a:r>
              <a:rPr lang="en-US" sz="1800" dirty="0"/>
              <a:t> movies offer the highest audience ratings 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8B19E95-FD39-43C2-8C54-7010DA147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03" y="450649"/>
            <a:ext cx="7175991" cy="409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8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8277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E</a:t>
            </a:r>
            <a:r>
              <a:rPr lang="en-GB" sz="4000" b="1" dirty="0" err="1"/>
              <a:t>xample</a:t>
            </a:r>
            <a:r>
              <a:rPr lang="en-GB" sz="4000" b="1" dirty="0"/>
              <a:t> Sci-Fi Adventure Films</a:t>
            </a:r>
            <a:endParaRPr sz="4000" b="1" dirty="0"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Picture 3" descr="A picture containing light, sunset, street, traffic&#10;&#10;Description automatically generated">
            <a:extLst>
              <a:ext uri="{FF2B5EF4-FFF2-40B4-BE49-F238E27FC236}">
                <a16:creationId xmlns:a16="http://schemas.microsoft.com/office/drawing/2014/main" id="{090071DC-7172-440A-A437-FC9E6F246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34" y="1202412"/>
            <a:ext cx="1974903" cy="2908099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81A272E-6C24-4268-9A67-161711311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604" y="1202412"/>
            <a:ext cx="1974903" cy="2908099"/>
          </a:xfrm>
          <a:prstGeom prst="rect">
            <a:avLst/>
          </a:prstGeom>
        </p:spPr>
      </p:pic>
      <p:pic>
        <p:nvPicPr>
          <p:cNvPr id="8" name="Picture 7" descr="A picture containing photo, holding, sitting, man&#10;&#10;Description automatically generated">
            <a:extLst>
              <a:ext uri="{FF2B5EF4-FFF2-40B4-BE49-F238E27FC236}">
                <a16:creationId xmlns:a16="http://schemas.microsoft.com/office/drawing/2014/main" id="{E1A073DC-E3EE-4126-9821-23EAAEF2E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623" y="1202412"/>
            <a:ext cx="1974903" cy="2908099"/>
          </a:xfrm>
          <a:prstGeom prst="rect">
            <a:avLst/>
          </a:prstGeom>
        </p:spPr>
      </p:pic>
      <p:pic>
        <p:nvPicPr>
          <p:cNvPr id="10" name="Picture 9" descr="A picture containing outdoor, animal, man, stop&#10;&#10;Description automatically generated">
            <a:extLst>
              <a:ext uri="{FF2B5EF4-FFF2-40B4-BE49-F238E27FC236}">
                <a16:creationId xmlns:a16="http://schemas.microsoft.com/office/drawing/2014/main" id="{BECD8EB5-B96F-4330-9532-359C2391F9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7654" y="1202412"/>
            <a:ext cx="1974903" cy="2908099"/>
          </a:xfrm>
          <a:prstGeom prst="rect">
            <a:avLst/>
          </a:prstGeom>
        </p:spPr>
      </p:pic>
      <p:sp>
        <p:nvSpPr>
          <p:cNvPr id="13" name="Google Shape;217;p26">
            <a:extLst>
              <a:ext uri="{FF2B5EF4-FFF2-40B4-BE49-F238E27FC236}">
                <a16:creationId xmlns:a16="http://schemas.microsoft.com/office/drawing/2014/main" id="{6773DC9E-77D1-4A5B-BADC-559473C0B34D}"/>
              </a:ext>
            </a:extLst>
          </p:cNvPr>
          <p:cNvSpPr txBox="1">
            <a:spLocks/>
          </p:cNvSpPr>
          <p:nvPr/>
        </p:nvSpPr>
        <p:spPr>
          <a:xfrm>
            <a:off x="442834" y="4280822"/>
            <a:ext cx="1974903" cy="709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algn="ctr"/>
            <a:r>
              <a:rPr lang="en-US" sz="3600" b="1" dirty="0"/>
              <a:t>$817M</a:t>
            </a:r>
          </a:p>
        </p:txBody>
      </p:sp>
      <p:sp>
        <p:nvSpPr>
          <p:cNvPr id="14" name="Google Shape;217;p26">
            <a:extLst>
              <a:ext uri="{FF2B5EF4-FFF2-40B4-BE49-F238E27FC236}">
                <a16:creationId xmlns:a16="http://schemas.microsoft.com/office/drawing/2014/main" id="{6F65DCAB-2CA4-4C01-8548-801508DD1397}"/>
              </a:ext>
            </a:extLst>
          </p:cNvPr>
          <p:cNvSpPr txBox="1">
            <a:spLocks/>
          </p:cNvSpPr>
          <p:nvPr/>
        </p:nvSpPr>
        <p:spPr>
          <a:xfrm>
            <a:off x="2519604" y="4280822"/>
            <a:ext cx="1974903" cy="709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algn="ctr"/>
            <a:r>
              <a:rPr lang="en-US" sz="3600" b="1" dirty="0"/>
              <a:t>$385M</a:t>
            </a:r>
          </a:p>
        </p:txBody>
      </p:sp>
      <p:sp>
        <p:nvSpPr>
          <p:cNvPr id="15" name="Google Shape;217;p26">
            <a:extLst>
              <a:ext uri="{FF2B5EF4-FFF2-40B4-BE49-F238E27FC236}">
                <a16:creationId xmlns:a16="http://schemas.microsoft.com/office/drawing/2014/main" id="{B903102E-5F1C-4E85-96E7-2C2276B40EA9}"/>
              </a:ext>
            </a:extLst>
          </p:cNvPr>
          <p:cNvSpPr txBox="1">
            <a:spLocks/>
          </p:cNvSpPr>
          <p:nvPr/>
        </p:nvSpPr>
        <p:spPr>
          <a:xfrm>
            <a:off x="4572000" y="4268015"/>
            <a:ext cx="1974903" cy="709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algn="ctr"/>
            <a:r>
              <a:rPr lang="en-US" sz="3600" b="1" dirty="0"/>
              <a:t>$2B</a:t>
            </a:r>
          </a:p>
        </p:txBody>
      </p:sp>
      <p:sp>
        <p:nvSpPr>
          <p:cNvPr id="16" name="Google Shape;217;p26">
            <a:extLst>
              <a:ext uri="{FF2B5EF4-FFF2-40B4-BE49-F238E27FC236}">
                <a16:creationId xmlns:a16="http://schemas.microsoft.com/office/drawing/2014/main" id="{C04A7B61-F0E8-4B2D-92A2-B85BF474EE07}"/>
              </a:ext>
            </a:extLst>
          </p:cNvPr>
          <p:cNvSpPr txBox="1">
            <a:spLocks/>
          </p:cNvSpPr>
          <p:nvPr/>
        </p:nvSpPr>
        <p:spPr>
          <a:xfrm>
            <a:off x="6657653" y="4280822"/>
            <a:ext cx="1974903" cy="709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algn="ctr"/>
            <a:r>
              <a:rPr lang="en-US" sz="3600" b="1" dirty="0"/>
              <a:t>$709M</a:t>
            </a:r>
          </a:p>
        </p:txBody>
      </p:sp>
    </p:spTree>
    <p:extLst>
      <p:ext uri="{BB962C8B-B14F-4D97-AF65-F5344CB8AC3E}">
        <p14:creationId xmlns:p14="http://schemas.microsoft.com/office/powerpoint/2010/main" val="237065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4" descr="aoc7tslb1o8-lauren-mancke.jpg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0" y="0"/>
            <a:ext cx="9144000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Google Shape;203;p24">
            <a:extLst>
              <a:ext uri="{FF2B5EF4-FFF2-40B4-BE49-F238E27FC236}">
                <a16:creationId xmlns:a16="http://schemas.microsoft.com/office/drawing/2014/main" id="{E3F42B00-2C0B-4912-9C75-FF7197F8FD5C}"/>
              </a:ext>
            </a:extLst>
          </p:cNvPr>
          <p:cNvSpPr txBox="1">
            <a:spLocks/>
          </p:cNvSpPr>
          <p:nvPr/>
        </p:nvSpPr>
        <p:spPr>
          <a:xfrm>
            <a:off x="1419693" y="0"/>
            <a:ext cx="6304612" cy="54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algn="ctr"/>
            <a:r>
              <a:rPr lang="en-US" sz="1800" b="1" dirty="0"/>
              <a:t>Average Sci-Fi Adventure Movie Length</a:t>
            </a:r>
          </a:p>
        </p:txBody>
      </p:sp>
      <p:sp>
        <p:nvSpPr>
          <p:cNvPr id="9" name="Google Shape;203;p24">
            <a:extLst>
              <a:ext uri="{FF2B5EF4-FFF2-40B4-BE49-F238E27FC236}">
                <a16:creationId xmlns:a16="http://schemas.microsoft.com/office/drawing/2014/main" id="{AAC83EF2-970F-4A85-8370-4296BA2ADA6B}"/>
              </a:ext>
            </a:extLst>
          </p:cNvPr>
          <p:cNvSpPr txBox="1">
            <a:spLocks/>
          </p:cNvSpPr>
          <p:nvPr/>
        </p:nvSpPr>
        <p:spPr>
          <a:xfrm>
            <a:off x="645366" y="4596483"/>
            <a:ext cx="7906155" cy="54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-US" sz="1800" b="1" dirty="0"/>
              <a:t>Finding: </a:t>
            </a:r>
            <a:r>
              <a:rPr lang="en-US" sz="1800" i="1" dirty="0"/>
              <a:t>Sci-Fi </a:t>
            </a:r>
            <a:r>
              <a:rPr lang="en-US" sz="1800" dirty="0"/>
              <a:t>movies have an average runtime of 112 minutes.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3A888F86-522C-4642-898F-E18A25F78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47" y="493276"/>
            <a:ext cx="7602791" cy="410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2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4" descr="aoc7tslb1o8-lauren-mancke.jpg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0" y="0"/>
            <a:ext cx="9144000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203;p24">
            <a:extLst>
              <a:ext uri="{FF2B5EF4-FFF2-40B4-BE49-F238E27FC236}">
                <a16:creationId xmlns:a16="http://schemas.microsoft.com/office/drawing/2014/main" id="{17EC13F4-FF5C-4EF3-928C-A58F77D1CBD1}"/>
              </a:ext>
            </a:extLst>
          </p:cNvPr>
          <p:cNvSpPr txBox="1">
            <a:spLocks/>
          </p:cNvSpPr>
          <p:nvPr/>
        </p:nvSpPr>
        <p:spPr>
          <a:xfrm>
            <a:off x="1419693" y="0"/>
            <a:ext cx="6304612" cy="54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algn="ctr"/>
            <a:r>
              <a:rPr lang="en-US" sz="1800" b="1" dirty="0"/>
              <a:t>Top 10 Sci-Fi Adventure Directors</a:t>
            </a:r>
          </a:p>
        </p:txBody>
      </p:sp>
      <p:sp>
        <p:nvSpPr>
          <p:cNvPr id="7" name="Google Shape;203;p24">
            <a:extLst>
              <a:ext uri="{FF2B5EF4-FFF2-40B4-BE49-F238E27FC236}">
                <a16:creationId xmlns:a16="http://schemas.microsoft.com/office/drawing/2014/main" id="{7B12FC1C-F2AF-4335-8796-9B0D3A0A8FC7}"/>
              </a:ext>
            </a:extLst>
          </p:cNvPr>
          <p:cNvSpPr txBox="1">
            <a:spLocks/>
          </p:cNvSpPr>
          <p:nvPr/>
        </p:nvSpPr>
        <p:spPr>
          <a:xfrm>
            <a:off x="645366" y="4619730"/>
            <a:ext cx="7906155" cy="54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-US" sz="1800" b="1" dirty="0"/>
              <a:t>Finding: </a:t>
            </a:r>
            <a:r>
              <a:rPr lang="en-US" sz="1800" dirty="0"/>
              <a:t>Hire </a:t>
            </a:r>
            <a:r>
              <a:rPr lang="en-US" sz="1800" i="1" dirty="0"/>
              <a:t>The Russo Brothers, J.J. Abrams, or Michael Bay </a:t>
            </a:r>
            <a:endParaRPr lang="en-US" sz="1800" dirty="0"/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25EAC6E3-DAD7-4597-A21F-46E6A6FE6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06" y="462016"/>
            <a:ext cx="8894473" cy="409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49436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477</Words>
  <Application>Microsoft Office PowerPoint</Application>
  <PresentationFormat>On-screen Show (16:9)</PresentationFormat>
  <Paragraphs>86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Nunito Sans</vt:lpstr>
      <vt:lpstr>Calibri</vt:lpstr>
      <vt:lpstr>Arial</vt:lpstr>
      <vt:lpstr>Georgia</vt:lpstr>
      <vt:lpstr>Ulysses template</vt:lpstr>
      <vt:lpstr>Movie Industry Market Analysis  Prepared For Microsoft By Nick Abell, Flatiron </vt:lpstr>
      <vt:lpstr>Table of Contents</vt:lpstr>
      <vt:lpstr>Introduction</vt:lpstr>
      <vt:lpstr>Data Sourcing &amp; Cleaning</vt:lpstr>
      <vt:lpstr>Worldwide Profit by Genre</vt:lpstr>
      <vt:lpstr>PowerPoint Presentation</vt:lpstr>
      <vt:lpstr>Example Sci-Fi Adventure Films</vt:lpstr>
      <vt:lpstr>PowerPoint Presentation</vt:lpstr>
      <vt:lpstr>PowerPoint Presentation</vt:lpstr>
      <vt:lpstr>PowerPoint Presentation</vt:lpstr>
      <vt:lpstr>Recommended Movie Profile</vt:lpstr>
      <vt:lpstr>What Sci-Fi IP does  Microsoft already own?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Industry Market Analysis  Prepared For Microsoft By Nick Abell, Flatiron </dc:title>
  <cp:lastModifiedBy>Nick Abell</cp:lastModifiedBy>
  <cp:revision>22</cp:revision>
  <dcterms:modified xsi:type="dcterms:W3CDTF">2020-01-03T20:50:54Z</dcterms:modified>
</cp:coreProperties>
</file>