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7" r:id="rId2"/>
    <p:sldId id="259" r:id="rId3"/>
    <p:sldId id="256" r:id="rId4"/>
    <p:sldId id="260" r:id="rId5"/>
    <p:sldId id="262" r:id="rId6"/>
    <p:sldId id="292" r:id="rId7"/>
    <p:sldId id="284" r:id="rId8"/>
    <p:sldId id="265" r:id="rId9"/>
    <p:sldId id="269" r:id="rId10"/>
    <p:sldId id="270" r:id="rId11"/>
    <p:sldId id="271" r:id="rId12"/>
    <p:sldId id="272" r:id="rId13"/>
    <p:sldId id="275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94" r:id="rId25"/>
    <p:sldId id="295" r:id="rId26"/>
    <p:sldId id="296" r:id="rId27"/>
    <p:sldId id="297" r:id="rId28"/>
    <p:sldId id="298" r:id="rId29"/>
    <p:sldId id="300" r:id="rId30"/>
    <p:sldId id="301" r:id="rId31"/>
    <p:sldId id="29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1" autoAdjust="0"/>
  </p:normalViewPr>
  <p:slideViewPr>
    <p:cSldViewPr>
      <p:cViewPr>
        <p:scale>
          <a:sx n="90" d="100"/>
          <a:sy n="90" d="100"/>
        </p:scale>
        <p:origin x="-684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07AF8-0C28-41CC-8E6C-94B18748CDEA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9E8C5BA-9F03-41A7-9653-0D2064A0C004}">
      <dgm:prSet phldrT="[Text]"/>
      <dgm:spPr/>
      <dgm:t>
        <a:bodyPr/>
        <a:lstStyle/>
        <a:p>
          <a:r>
            <a:rPr lang="en-US" b="0" dirty="0" smtClean="0"/>
            <a:t>SET GOALS.</a:t>
          </a:r>
          <a:endParaRPr lang="en-US" b="0" dirty="0"/>
        </a:p>
      </dgm:t>
    </dgm:pt>
    <dgm:pt modelId="{06D8F605-EEB7-417B-BAD7-12E20CDEBBC1}" type="parTrans" cxnId="{5BACBD6D-125C-443D-B3CF-AE99724E8C1A}">
      <dgm:prSet/>
      <dgm:spPr/>
      <dgm:t>
        <a:bodyPr/>
        <a:lstStyle/>
        <a:p>
          <a:endParaRPr lang="en-US"/>
        </a:p>
      </dgm:t>
    </dgm:pt>
    <dgm:pt modelId="{DFDDF901-E44A-4E15-BA1D-85145402F23F}" type="sibTrans" cxnId="{5BACBD6D-125C-443D-B3CF-AE99724E8C1A}">
      <dgm:prSet/>
      <dgm:spPr/>
      <dgm:t>
        <a:bodyPr/>
        <a:lstStyle/>
        <a:p>
          <a:endParaRPr lang="en-US"/>
        </a:p>
      </dgm:t>
    </dgm:pt>
    <dgm:pt modelId="{0952D29F-DC3C-4221-9857-BD30082C0BE6}">
      <dgm:prSet phldrT="[Text]"/>
      <dgm:spPr/>
      <dgm:t>
        <a:bodyPr/>
        <a:lstStyle/>
        <a:p>
          <a:r>
            <a:rPr lang="en-US" b="0" dirty="0" smtClean="0"/>
            <a:t> MAKE PLAN.</a:t>
          </a:r>
          <a:endParaRPr lang="en-US" b="0" dirty="0"/>
        </a:p>
      </dgm:t>
    </dgm:pt>
    <dgm:pt modelId="{9A573A68-4883-424C-8F49-9714498A491E}" type="parTrans" cxnId="{4E09BD55-44C8-4A57-987F-7D5B0F6B0DAA}">
      <dgm:prSet/>
      <dgm:spPr/>
      <dgm:t>
        <a:bodyPr/>
        <a:lstStyle/>
        <a:p>
          <a:endParaRPr lang="en-US"/>
        </a:p>
      </dgm:t>
    </dgm:pt>
    <dgm:pt modelId="{5D06D1EC-9B59-4C8E-8197-67F5BFC9B272}" type="sibTrans" cxnId="{4E09BD55-44C8-4A57-987F-7D5B0F6B0DAA}">
      <dgm:prSet/>
      <dgm:spPr/>
      <dgm:t>
        <a:bodyPr/>
        <a:lstStyle/>
        <a:p>
          <a:endParaRPr lang="en-US"/>
        </a:p>
      </dgm:t>
    </dgm:pt>
    <dgm:pt modelId="{83345571-1F1F-4608-8C04-E45D51D122D3}">
      <dgm:prSet phldrT="[Text]"/>
      <dgm:spPr/>
      <dgm:t>
        <a:bodyPr/>
        <a:lstStyle/>
        <a:p>
          <a:r>
            <a:rPr lang="en-US" b="0" dirty="0" smtClean="0"/>
            <a:t>REACH GOALS.</a:t>
          </a:r>
          <a:endParaRPr lang="en-US" b="0" dirty="0"/>
        </a:p>
      </dgm:t>
    </dgm:pt>
    <dgm:pt modelId="{20F5DD8C-99E9-4FC4-8451-AABC47282FD4}" type="parTrans" cxnId="{341C9392-1DE5-499B-893D-DDFD1E6ABFD0}">
      <dgm:prSet/>
      <dgm:spPr/>
      <dgm:t>
        <a:bodyPr/>
        <a:lstStyle/>
        <a:p>
          <a:endParaRPr lang="en-US"/>
        </a:p>
      </dgm:t>
    </dgm:pt>
    <dgm:pt modelId="{AB25C0B7-77EF-44F2-A81A-BE1FD18E3912}" type="sibTrans" cxnId="{341C9392-1DE5-499B-893D-DDFD1E6ABFD0}">
      <dgm:prSet/>
      <dgm:spPr/>
      <dgm:t>
        <a:bodyPr/>
        <a:lstStyle/>
        <a:p>
          <a:endParaRPr lang="en-US"/>
        </a:p>
      </dgm:t>
    </dgm:pt>
    <dgm:pt modelId="{1790CC2D-40E3-4C6B-A209-C90F257E62EA}">
      <dgm:prSet phldrT="[Text]"/>
      <dgm:spPr/>
      <dgm:t>
        <a:bodyPr/>
        <a:lstStyle/>
        <a:p>
          <a:r>
            <a:rPr lang="en-US" b="0" dirty="0" smtClean="0"/>
            <a:t>GET TO WORK.</a:t>
          </a:r>
          <a:endParaRPr lang="en-US" b="0" dirty="0"/>
        </a:p>
      </dgm:t>
    </dgm:pt>
    <dgm:pt modelId="{CF849CD7-E392-430D-BE61-8AC0EFB635B8}" type="parTrans" cxnId="{A373F77C-48D7-4727-A534-CD989243685D}">
      <dgm:prSet/>
      <dgm:spPr/>
      <dgm:t>
        <a:bodyPr/>
        <a:lstStyle/>
        <a:p>
          <a:endParaRPr lang="en-US"/>
        </a:p>
      </dgm:t>
    </dgm:pt>
    <dgm:pt modelId="{A04904B8-95C8-488E-9537-BE73769B41F7}" type="sibTrans" cxnId="{A373F77C-48D7-4727-A534-CD989243685D}">
      <dgm:prSet/>
      <dgm:spPr/>
      <dgm:t>
        <a:bodyPr/>
        <a:lstStyle/>
        <a:p>
          <a:endParaRPr lang="en-US"/>
        </a:p>
      </dgm:t>
    </dgm:pt>
    <dgm:pt modelId="{57B4C59C-EE2F-47F5-BC9B-68EA1A240500}">
      <dgm:prSet phldrT="[Text]"/>
      <dgm:spPr/>
      <dgm:t>
        <a:bodyPr/>
        <a:lstStyle/>
        <a:p>
          <a:r>
            <a:rPr lang="en-US" b="0" dirty="0" smtClean="0"/>
            <a:t>STICK TO IT.</a:t>
          </a:r>
          <a:endParaRPr lang="en-US" b="0" dirty="0"/>
        </a:p>
      </dgm:t>
    </dgm:pt>
    <dgm:pt modelId="{3BF4C661-C8E6-46B5-98E1-0E37DF2BD883}" type="parTrans" cxnId="{AE339397-B13D-45EF-AB31-64BC384450C9}">
      <dgm:prSet/>
      <dgm:spPr/>
      <dgm:t>
        <a:bodyPr/>
        <a:lstStyle/>
        <a:p>
          <a:endParaRPr lang="en-US"/>
        </a:p>
      </dgm:t>
    </dgm:pt>
    <dgm:pt modelId="{74F3468F-90FE-49F9-AACC-7B1B7BFA96D8}" type="sibTrans" cxnId="{AE339397-B13D-45EF-AB31-64BC384450C9}">
      <dgm:prSet/>
      <dgm:spPr/>
      <dgm:t>
        <a:bodyPr/>
        <a:lstStyle/>
        <a:p>
          <a:endParaRPr lang="en-US"/>
        </a:p>
      </dgm:t>
    </dgm:pt>
    <dgm:pt modelId="{72A7743C-E445-4496-8E71-2152B71BF230}" type="pres">
      <dgm:prSet presAssocID="{14907AF8-0C28-41CC-8E6C-94B18748CDE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AC6ADA7-4D20-4DC2-BDB0-97795DD59A1B}" type="pres">
      <dgm:prSet presAssocID="{29E8C5BA-9F03-41A7-9653-0D2064A0C004}" presName="composite" presStyleCnt="0"/>
      <dgm:spPr/>
    </dgm:pt>
    <dgm:pt modelId="{84C18874-3EE2-4E4E-80D4-492C9C72B23C}" type="pres">
      <dgm:prSet presAssocID="{29E8C5BA-9F03-41A7-9653-0D2064A0C004}" presName="LShape" presStyleLbl="alignNode1" presStyleIdx="0" presStyleCnt="9" custScaleX="172758" custLinFactNeighborX="-21879" custLinFactNeighborY="-13919"/>
      <dgm:spPr/>
    </dgm:pt>
    <dgm:pt modelId="{141A6E7F-B2E9-476E-A757-AE3DF71AF075}" type="pres">
      <dgm:prSet presAssocID="{29E8C5BA-9F03-41A7-9653-0D2064A0C004}" presName="ParentText" presStyleLbl="revTx" presStyleIdx="0" presStyleCnt="5" custScaleX="183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783F8-C9D7-43B0-AFE2-1BC680A30574}" type="pres">
      <dgm:prSet presAssocID="{29E8C5BA-9F03-41A7-9653-0D2064A0C004}" presName="Triangle" presStyleLbl="alignNode1" presStyleIdx="1" presStyleCnt="9" custLinFactNeighborX="84406" custLinFactNeighborY="-55855"/>
      <dgm:spPr/>
    </dgm:pt>
    <dgm:pt modelId="{0B7BDFDF-E346-43F9-8874-BED54ECB1CD6}" type="pres">
      <dgm:prSet presAssocID="{DFDDF901-E44A-4E15-BA1D-85145402F23F}" presName="sibTrans" presStyleCnt="0"/>
      <dgm:spPr/>
    </dgm:pt>
    <dgm:pt modelId="{C0854003-C1D0-4A19-B12B-FF84A0290E9A}" type="pres">
      <dgm:prSet presAssocID="{DFDDF901-E44A-4E15-BA1D-85145402F23F}" presName="space" presStyleCnt="0"/>
      <dgm:spPr/>
    </dgm:pt>
    <dgm:pt modelId="{C9CBCD76-31C0-4D8D-8495-ECA72C3E2605}" type="pres">
      <dgm:prSet presAssocID="{0952D29F-DC3C-4221-9857-BD30082C0BE6}" presName="composite" presStyleCnt="0"/>
      <dgm:spPr/>
    </dgm:pt>
    <dgm:pt modelId="{59009E60-F91C-46F7-8504-2F9EBB11F2E1}" type="pres">
      <dgm:prSet presAssocID="{0952D29F-DC3C-4221-9857-BD30082C0BE6}" presName="LShape" presStyleLbl="alignNode1" presStyleIdx="2" presStyleCnt="9" custScaleX="154528" custLinFactNeighborX="-65579" custLinFactNeighborY="-6448"/>
      <dgm:spPr/>
    </dgm:pt>
    <dgm:pt modelId="{69C3572D-E694-46F6-88B4-6F29D7C6BD67}" type="pres">
      <dgm:prSet presAssocID="{0952D29F-DC3C-4221-9857-BD30082C0BE6}" presName="ParentText" presStyleLbl="revTx" presStyleIdx="1" presStyleCnt="5" custScaleX="278120" custLinFactNeighborX="-14774" custLinFactNeighborY="27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38338-99C6-40FC-A90A-2DCA06B6A5EC}" type="pres">
      <dgm:prSet presAssocID="{0952D29F-DC3C-4221-9857-BD30082C0BE6}" presName="Triangle" presStyleLbl="alignNode1" presStyleIdx="3" presStyleCnt="9" custLinFactX="-100000" custLinFactNeighborX="-102676" custLinFactNeighborY="-29791"/>
      <dgm:spPr/>
    </dgm:pt>
    <dgm:pt modelId="{28B1066D-B110-479D-8D44-D872F3287810}" type="pres">
      <dgm:prSet presAssocID="{5D06D1EC-9B59-4C8E-8197-67F5BFC9B272}" presName="sibTrans" presStyleCnt="0"/>
      <dgm:spPr/>
    </dgm:pt>
    <dgm:pt modelId="{0414F804-F248-45FD-8876-64F6B87A0076}" type="pres">
      <dgm:prSet presAssocID="{5D06D1EC-9B59-4C8E-8197-67F5BFC9B272}" presName="space" presStyleCnt="0"/>
      <dgm:spPr/>
    </dgm:pt>
    <dgm:pt modelId="{4E9E098B-94AD-4A11-B823-9257CDC723AA}" type="pres">
      <dgm:prSet presAssocID="{1790CC2D-40E3-4C6B-A209-C90F257E62EA}" presName="composite" presStyleCnt="0"/>
      <dgm:spPr/>
    </dgm:pt>
    <dgm:pt modelId="{9366FAB0-D469-4B84-83CA-D50F854E606E}" type="pres">
      <dgm:prSet presAssocID="{1790CC2D-40E3-4C6B-A209-C90F257E62EA}" presName="LShape" presStyleLbl="alignNode1" presStyleIdx="4" presStyleCnt="9" custScaleX="197565" custLinFactNeighborX="-38477" custLinFactNeighborY="1024"/>
      <dgm:spPr/>
    </dgm:pt>
    <dgm:pt modelId="{A6749DFE-0D4C-45F6-B107-D804ADD1CB06}" type="pres">
      <dgm:prSet presAssocID="{1790CC2D-40E3-4C6B-A209-C90F257E62EA}" presName="ParentText" presStyleLbl="revTx" presStyleIdx="2" presStyleCnt="5" custScaleX="197489" custLinFactNeighborX="-40947" custLinFactNeighborY="90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10797-206A-462F-A140-CC780CA42052}" type="pres">
      <dgm:prSet presAssocID="{1790CC2D-40E3-4C6B-A209-C90F257E62EA}" presName="Triangle" presStyleLbl="alignNode1" presStyleIdx="5" presStyleCnt="9" custLinFactNeighborX="57096"/>
      <dgm:spPr/>
    </dgm:pt>
    <dgm:pt modelId="{C3F93BED-AB86-45CC-B48B-75D5EDEE093D}" type="pres">
      <dgm:prSet presAssocID="{A04904B8-95C8-488E-9537-BE73769B41F7}" presName="sibTrans" presStyleCnt="0"/>
      <dgm:spPr/>
    </dgm:pt>
    <dgm:pt modelId="{AD878F89-D4BC-4EB7-8207-B4A4C8BABC02}" type="pres">
      <dgm:prSet presAssocID="{A04904B8-95C8-488E-9537-BE73769B41F7}" presName="space" presStyleCnt="0"/>
      <dgm:spPr/>
    </dgm:pt>
    <dgm:pt modelId="{46F87051-147F-4C5A-BFAD-94E4A0687743}" type="pres">
      <dgm:prSet presAssocID="{57B4C59C-EE2F-47F5-BC9B-68EA1A240500}" presName="composite" presStyleCnt="0"/>
      <dgm:spPr/>
    </dgm:pt>
    <dgm:pt modelId="{1BE2DB44-62A1-4117-ABA2-D61726150376}" type="pres">
      <dgm:prSet presAssocID="{57B4C59C-EE2F-47F5-BC9B-68EA1A240500}" presName="LShape" presStyleLbl="alignNode1" presStyleIdx="6" presStyleCnt="9" custScaleX="162078" custLinFactNeighborX="-20767" custLinFactNeighborY="3586"/>
      <dgm:spPr/>
    </dgm:pt>
    <dgm:pt modelId="{C03A7DD1-6255-4766-BB74-B02433C1D8FC}" type="pres">
      <dgm:prSet presAssocID="{57B4C59C-EE2F-47F5-BC9B-68EA1A240500}" presName="ParentText" presStyleLbl="revTx" presStyleIdx="3" presStyleCnt="5" custScaleX="204279" custLinFactNeighborX="-6771" custLinFactNeighborY="94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236E9-E54E-4462-9019-2B3D087F85FE}" type="pres">
      <dgm:prSet presAssocID="{57B4C59C-EE2F-47F5-BC9B-68EA1A240500}" presName="Triangle" presStyleLbl="alignNode1" presStyleIdx="7" presStyleCnt="9" custLinFactNeighborX="50850"/>
      <dgm:spPr/>
    </dgm:pt>
    <dgm:pt modelId="{3945C305-0A20-4D7F-AE74-DBE901AADD41}" type="pres">
      <dgm:prSet presAssocID="{74F3468F-90FE-49F9-AACC-7B1B7BFA96D8}" presName="sibTrans" presStyleCnt="0"/>
      <dgm:spPr/>
    </dgm:pt>
    <dgm:pt modelId="{CBEED521-3388-4F59-ABC0-4B205311040B}" type="pres">
      <dgm:prSet presAssocID="{74F3468F-90FE-49F9-AACC-7B1B7BFA96D8}" presName="space" presStyleCnt="0"/>
      <dgm:spPr/>
    </dgm:pt>
    <dgm:pt modelId="{3DF2C9DD-71BC-4AC7-99AE-65DFDEFBD32F}" type="pres">
      <dgm:prSet presAssocID="{83345571-1F1F-4608-8C04-E45D51D122D3}" presName="composite" presStyleCnt="0"/>
      <dgm:spPr/>
    </dgm:pt>
    <dgm:pt modelId="{5C9F4BEB-E654-4E07-8C3C-0E0EDB5C8E3A}" type="pres">
      <dgm:prSet presAssocID="{83345571-1F1F-4608-8C04-E45D51D122D3}" presName="LShape" presStyleLbl="alignNode1" presStyleIdx="8" presStyleCnt="9" custScaleX="180268" custScaleY="100001" custLinFactNeighborX="-47906" custLinFactNeighborY="-6051"/>
      <dgm:spPr/>
    </dgm:pt>
    <dgm:pt modelId="{7BEBDBF8-579D-4DCF-A781-1304BA8E1EA0}" type="pres">
      <dgm:prSet presAssocID="{83345571-1F1F-4608-8C04-E45D51D122D3}" presName="ParentText" presStyleLbl="revTx" presStyleIdx="4" presStyleCnt="5" custScaleX="258205" custLinFactNeighborX="-14963" custLinFactNeighborY="-58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D8A3A-E3BF-495C-BBE0-495B44BE294C}" type="presOf" srcId="{83345571-1F1F-4608-8C04-E45D51D122D3}" destId="{7BEBDBF8-579D-4DCF-A781-1304BA8E1EA0}" srcOrd="0" destOrd="0" presId="urn:microsoft.com/office/officeart/2009/3/layout/StepUpProcess"/>
    <dgm:cxn modelId="{AE339397-B13D-45EF-AB31-64BC384450C9}" srcId="{14907AF8-0C28-41CC-8E6C-94B18748CDEA}" destId="{57B4C59C-EE2F-47F5-BC9B-68EA1A240500}" srcOrd="3" destOrd="0" parTransId="{3BF4C661-C8E6-46B5-98E1-0E37DF2BD883}" sibTransId="{74F3468F-90FE-49F9-AACC-7B1B7BFA96D8}"/>
    <dgm:cxn modelId="{DA59E899-E612-4939-B6AA-CF7297D4B3D8}" type="presOf" srcId="{57B4C59C-EE2F-47F5-BC9B-68EA1A240500}" destId="{C03A7DD1-6255-4766-BB74-B02433C1D8FC}" srcOrd="0" destOrd="0" presId="urn:microsoft.com/office/officeart/2009/3/layout/StepUpProcess"/>
    <dgm:cxn modelId="{341C9392-1DE5-499B-893D-DDFD1E6ABFD0}" srcId="{14907AF8-0C28-41CC-8E6C-94B18748CDEA}" destId="{83345571-1F1F-4608-8C04-E45D51D122D3}" srcOrd="4" destOrd="0" parTransId="{20F5DD8C-99E9-4FC4-8451-AABC47282FD4}" sibTransId="{AB25C0B7-77EF-44F2-A81A-BE1FD18E3912}"/>
    <dgm:cxn modelId="{4E09BD55-44C8-4A57-987F-7D5B0F6B0DAA}" srcId="{14907AF8-0C28-41CC-8E6C-94B18748CDEA}" destId="{0952D29F-DC3C-4221-9857-BD30082C0BE6}" srcOrd="1" destOrd="0" parTransId="{9A573A68-4883-424C-8F49-9714498A491E}" sibTransId="{5D06D1EC-9B59-4C8E-8197-67F5BFC9B272}"/>
    <dgm:cxn modelId="{41E1A91C-DB93-450A-977A-8BC5D9F5E22D}" type="presOf" srcId="{0952D29F-DC3C-4221-9857-BD30082C0BE6}" destId="{69C3572D-E694-46F6-88B4-6F29D7C6BD67}" srcOrd="0" destOrd="0" presId="urn:microsoft.com/office/officeart/2009/3/layout/StepUpProcess"/>
    <dgm:cxn modelId="{CDE7FE85-5C8B-49E3-BE6E-93DD83B60CE0}" type="presOf" srcId="{14907AF8-0C28-41CC-8E6C-94B18748CDEA}" destId="{72A7743C-E445-4496-8E71-2152B71BF230}" srcOrd="0" destOrd="0" presId="urn:microsoft.com/office/officeart/2009/3/layout/StepUpProcess"/>
    <dgm:cxn modelId="{05D3EA7A-41AE-436D-A188-183DD0AED2BE}" type="presOf" srcId="{1790CC2D-40E3-4C6B-A209-C90F257E62EA}" destId="{A6749DFE-0D4C-45F6-B107-D804ADD1CB06}" srcOrd="0" destOrd="0" presId="urn:microsoft.com/office/officeart/2009/3/layout/StepUpProcess"/>
    <dgm:cxn modelId="{A373F77C-48D7-4727-A534-CD989243685D}" srcId="{14907AF8-0C28-41CC-8E6C-94B18748CDEA}" destId="{1790CC2D-40E3-4C6B-A209-C90F257E62EA}" srcOrd="2" destOrd="0" parTransId="{CF849CD7-E392-430D-BE61-8AC0EFB635B8}" sibTransId="{A04904B8-95C8-488E-9537-BE73769B41F7}"/>
    <dgm:cxn modelId="{5BACBD6D-125C-443D-B3CF-AE99724E8C1A}" srcId="{14907AF8-0C28-41CC-8E6C-94B18748CDEA}" destId="{29E8C5BA-9F03-41A7-9653-0D2064A0C004}" srcOrd="0" destOrd="0" parTransId="{06D8F605-EEB7-417B-BAD7-12E20CDEBBC1}" sibTransId="{DFDDF901-E44A-4E15-BA1D-85145402F23F}"/>
    <dgm:cxn modelId="{1238A84D-8F3A-40C7-B45F-689F84290EDA}" type="presOf" srcId="{29E8C5BA-9F03-41A7-9653-0D2064A0C004}" destId="{141A6E7F-B2E9-476E-A757-AE3DF71AF075}" srcOrd="0" destOrd="0" presId="urn:microsoft.com/office/officeart/2009/3/layout/StepUpProcess"/>
    <dgm:cxn modelId="{5953DFD3-1FB6-4E8E-9ADF-9A0DE4FCEF04}" type="presParOf" srcId="{72A7743C-E445-4496-8E71-2152B71BF230}" destId="{6AC6ADA7-4D20-4DC2-BDB0-97795DD59A1B}" srcOrd="0" destOrd="0" presId="urn:microsoft.com/office/officeart/2009/3/layout/StepUpProcess"/>
    <dgm:cxn modelId="{65957A83-350A-4F86-9803-D9D0851C20AA}" type="presParOf" srcId="{6AC6ADA7-4D20-4DC2-BDB0-97795DD59A1B}" destId="{84C18874-3EE2-4E4E-80D4-492C9C72B23C}" srcOrd="0" destOrd="0" presId="urn:microsoft.com/office/officeart/2009/3/layout/StepUpProcess"/>
    <dgm:cxn modelId="{D7FC8FA3-90C2-496B-8647-939E7B035C61}" type="presParOf" srcId="{6AC6ADA7-4D20-4DC2-BDB0-97795DD59A1B}" destId="{141A6E7F-B2E9-476E-A757-AE3DF71AF075}" srcOrd="1" destOrd="0" presId="urn:microsoft.com/office/officeart/2009/3/layout/StepUpProcess"/>
    <dgm:cxn modelId="{C5BC8E4A-FF32-4AB5-B605-EBDC9DFEDC34}" type="presParOf" srcId="{6AC6ADA7-4D20-4DC2-BDB0-97795DD59A1B}" destId="{765783F8-C9D7-43B0-AFE2-1BC680A30574}" srcOrd="2" destOrd="0" presId="urn:microsoft.com/office/officeart/2009/3/layout/StepUpProcess"/>
    <dgm:cxn modelId="{49475FD7-9B8F-4384-9212-BC2BB37AF75D}" type="presParOf" srcId="{72A7743C-E445-4496-8E71-2152B71BF230}" destId="{0B7BDFDF-E346-43F9-8874-BED54ECB1CD6}" srcOrd="1" destOrd="0" presId="urn:microsoft.com/office/officeart/2009/3/layout/StepUpProcess"/>
    <dgm:cxn modelId="{9B2C2B19-0817-49FE-AB5E-14FF4AB05F24}" type="presParOf" srcId="{0B7BDFDF-E346-43F9-8874-BED54ECB1CD6}" destId="{C0854003-C1D0-4A19-B12B-FF84A0290E9A}" srcOrd="0" destOrd="0" presId="urn:microsoft.com/office/officeart/2009/3/layout/StepUpProcess"/>
    <dgm:cxn modelId="{AE700C87-AA48-413A-A723-88F07C8E61B2}" type="presParOf" srcId="{72A7743C-E445-4496-8E71-2152B71BF230}" destId="{C9CBCD76-31C0-4D8D-8495-ECA72C3E2605}" srcOrd="2" destOrd="0" presId="urn:microsoft.com/office/officeart/2009/3/layout/StepUpProcess"/>
    <dgm:cxn modelId="{8E5B6F75-34BA-4162-BA95-B71253F75106}" type="presParOf" srcId="{C9CBCD76-31C0-4D8D-8495-ECA72C3E2605}" destId="{59009E60-F91C-46F7-8504-2F9EBB11F2E1}" srcOrd="0" destOrd="0" presId="urn:microsoft.com/office/officeart/2009/3/layout/StepUpProcess"/>
    <dgm:cxn modelId="{EA9C7B22-02E5-4D95-AC94-B96290FE9B44}" type="presParOf" srcId="{C9CBCD76-31C0-4D8D-8495-ECA72C3E2605}" destId="{69C3572D-E694-46F6-88B4-6F29D7C6BD67}" srcOrd="1" destOrd="0" presId="urn:microsoft.com/office/officeart/2009/3/layout/StepUpProcess"/>
    <dgm:cxn modelId="{F5BBEC13-3A69-4ADD-805A-A16CD33A20DD}" type="presParOf" srcId="{C9CBCD76-31C0-4D8D-8495-ECA72C3E2605}" destId="{2D138338-99C6-40FC-A90A-2DCA06B6A5EC}" srcOrd="2" destOrd="0" presId="urn:microsoft.com/office/officeart/2009/3/layout/StepUpProcess"/>
    <dgm:cxn modelId="{02BA0C42-DDC9-491D-B718-60F1CF39A645}" type="presParOf" srcId="{72A7743C-E445-4496-8E71-2152B71BF230}" destId="{28B1066D-B110-479D-8D44-D872F3287810}" srcOrd="3" destOrd="0" presId="urn:microsoft.com/office/officeart/2009/3/layout/StepUpProcess"/>
    <dgm:cxn modelId="{723ACE94-6E63-4C55-856A-0E3E3B6C41E8}" type="presParOf" srcId="{28B1066D-B110-479D-8D44-D872F3287810}" destId="{0414F804-F248-45FD-8876-64F6B87A0076}" srcOrd="0" destOrd="0" presId="urn:microsoft.com/office/officeart/2009/3/layout/StepUpProcess"/>
    <dgm:cxn modelId="{9FABF789-CF07-40E8-B355-5B451997B08F}" type="presParOf" srcId="{72A7743C-E445-4496-8E71-2152B71BF230}" destId="{4E9E098B-94AD-4A11-B823-9257CDC723AA}" srcOrd="4" destOrd="0" presId="urn:microsoft.com/office/officeart/2009/3/layout/StepUpProcess"/>
    <dgm:cxn modelId="{6D0012BB-4615-4443-9ADF-4657CBE78473}" type="presParOf" srcId="{4E9E098B-94AD-4A11-B823-9257CDC723AA}" destId="{9366FAB0-D469-4B84-83CA-D50F854E606E}" srcOrd="0" destOrd="0" presId="urn:microsoft.com/office/officeart/2009/3/layout/StepUpProcess"/>
    <dgm:cxn modelId="{D7D25242-9FB1-4072-8DCF-CA75818AE606}" type="presParOf" srcId="{4E9E098B-94AD-4A11-B823-9257CDC723AA}" destId="{A6749DFE-0D4C-45F6-B107-D804ADD1CB06}" srcOrd="1" destOrd="0" presId="urn:microsoft.com/office/officeart/2009/3/layout/StepUpProcess"/>
    <dgm:cxn modelId="{4E3CB3E9-0A9C-48A0-8927-9434AED9163F}" type="presParOf" srcId="{4E9E098B-94AD-4A11-B823-9257CDC723AA}" destId="{4D210797-206A-462F-A140-CC780CA42052}" srcOrd="2" destOrd="0" presId="urn:microsoft.com/office/officeart/2009/3/layout/StepUpProcess"/>
    <dgm:cxn modelId="{455AC545-94AD-41E6-BD4F-73268FB7591C}" type="presParOf" srcId="{72A7743C-E445-4496-8E71-2152B71BF230}" destId="{C3F93BED-AB86-45CC-B48B-75D5EDEE093D}" srcOrd="5" destOrd="0" presId="urn:microsoft.com/office/officeart/2009/3/layout/StepUpProcess"/>
    <dgm:cxn modelId="{DC9F37E3-F014-46D5-97B3-45A7B6F882EF}" type="presParOf" srcId="{C3F93BED-AB86-45CC-B48B-75D5EDEE093D}" destId="{AD878F89-D4BC-4EB7-8207-B4A4C8BABC02}" srcOrd="0" destOrd="0" presId="urn:microsoft.com/office/officeart/2009/3/layout/StepUpProcess"/>
    <dgm:cxn modelId="{B4234AFB-C395-4FF5-8D1A-90A09E01FFD0}" type="presParOf" srcId="{72A7743C-E445-4496-8E71-2152B71BF230}" destId="{46F87051-147F-4C5A-BFAD-94E4A0687743}" srcOrd="6" destOrd="0" presId="urn:microsoft.com/office/officeart/2009/3/layout/StepUpProcess"/>
    <dgm:cxn modelId="{8A874A04-4430-4BED-B453-F966112AA6B3}" type="presParOf" srcId="{46F87051-147F-4C5A-BFAD-94E4A0687743}" destId="{1BE2DB44-62A1-4117-ABA2-D61726150376}" srcOrd="0" destOrd="0" presId="urn:microsoft.com/office/officeart/2009/3/layout/StepUpProcess"/>
    <dgm:cxn modelId="{C30BAE71-2D40-4FA0-85F9-3A6E39C0AD8C}" type="presParOf" srcId="{46F87051-147F-4C5A-BFAD-94E4A0687743}" destId="{C03A7DD1-6255-4766-BB74-B02433C1D8FC}" srcOrd="1" destOrd="0" presId="urn:microsoft.com/office/officeart/2009/3/layout/StepUpProcess"/>
    <dgm:cxn modelId="{779385DB-ABA0-4467-BA5B-8C64652DB0EE}" type="presParOf" srcId="{46F87051-147F-4C5A-BFAD-94E4A0687743}" destId="{E12236E9-E54E-4462-9019-2B3D087F85FE}" srcOrd="2" destOrd="0" presId="urn:microsoft.com/office/officeart/2009/3/layout/StepUpProcess"/>
    <dgm:cxn modelId="{37068901-6640-487F-A66D-799AB3F2BB7B}" type="presParOf" srcId="{72A7743C-E445-4496-8E71-2152B71BF230}" destId="{3945C305-0A20-4D7F-AE74-DBE901AADD41}" srcOrd="7" destOrd="0" presId="urn:microsoft.com/office/officeart/2009/3/layout/StepUpProcess"/>
    <dgm:cxn modelId="{E28B1E0B-23AC-4415-8202-AC352263DBDF}" type="presParOf" srcId="{3945C305-0A20-4D7F-AE74-DBE901AADD41}" destId="{CBEED521-3388-4F59-ABC0-4B205311040B}" srcOrd="0" destOrd="0" presId="urn:microsoft.com/office/officeart/2009/3/layout/StepUpProcess"/>
    <dgm:cxn modelId="{4B25FF18-EE7E-4545-8124-0035A7BF25C5}" type="presParOf" srcId="{72A7743C-E445-4496-8E71-2152B71BF230}" destId="{3DF2C9DD-71BC-4AC7-99AE-65DFDEFBD32F}" srcOrd="8" destOrd="0" presId="urn:microsoft.com/office/officeart/2009/3/layout/StepUpProcess"/>
    <dgm:cxn modelId="{76414A22-546F-4778-8433-747F9105FC18}" type="presParOf" srcId="{3DF2C9DD-71BC-4AC7-99AE-65DFDEFBD32F}" destId="{5C9F4BEB-E654-4E07-8C3C-0E0EDB5C8E3A}" srcOrd="0" destOrd="0" presId="urn:microsoft.com/office/officeart/2009/3/layout/StepUpProcess"/>
    <dgm:cxn modelId="{19F5B8D5-A4A2-4D12-9CFD-15B4A7347A62}" type="presParOf" srcId="{3DF2C9DD-71BC-4AC7-99AE-65DFDEFBD32F}" destId="{7BEBDBF8-579D-4DCF-A781-1304BA8E1EA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18874-3EE2-4E4E-80D4-492C9C72B23C}">
      <dsp:nvSpPr>
        <dsp:cNvPr id="0" name=""/>
        <dsp:cNvSpPr/>
      </dsp:nvSpPr>
      <dsp:spPr>
        <a:xfrm rot="5400000">
          <a:off x="236833" y="1790978"/>
          <a:ext cx="409508" cy="117719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A6E7F-B2E9-476E-A757-AE3DF71AF075}">
      <dsp:nvSpPr>
        <dsp:cNvPr id="0" name=""/>
        <dsp:cNvSpPr/>
      </dsp:nvSpPr>
      <dsp:spPr>
        <a:xfrm>
          <a:off x="59355" y="2299465"/>
          <a:ext cx="1131598" cy="539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SET GOALS.</a:t>
          </a:r>
          <a:endParaRPr lang="en-US" sz="1200" b="0" kern="1200" dirty="0"/>
        </a:p>
      </dsp:txBody>
      <dsp:txXfrm>
        <a:off x="59355" y="2299465"/>
        <a:ext cx="1131598" cy="539244"/>
      </dsp:txXfrm>
    </dsp:sp>
    <dsp:sp modelId="{765783F8-C9D7-43B0-AFE2-1BC680A30574}">
      <dsp:nvSpPr>
        <dsp:cNvPr id="0" name=""/>
        <dsp:cNvSpPr/>
      </dsp:nvSpPr>
      <dsp:spPr>
        <a:xfrm>
          <a:off x="914645" y="1980870"/>
          <a:ext cx="116072" cy="116072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09E60-F91C-46F7-8504-2F9EBB11F2E1}">
      <dsp:nvSpPr>
        <dsp:cNvPr id="0" name=""/>
        <dsp:cNvSpPr/>
      </dsp:nvSpPr>
      <dsp:spPr>
        <a:xfrm rot="5400000">
          <a:off x="1430655" y="1697327"/>
          <a:ext cx="409508" cy="1052973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3572D-E694-46F6-88B4-6F29D7C6BD67}">
      <dsp:nvSpPr>
        <dsp:cNvPr id="0" name=""/>
        <dsp:cNvSpPr/>
      </dsp:nvSpPr>
      <dsp:spPr>
        <a:xfrm>
          <a:off x="1170392" y="2127754"/>
          <a:ext cx="1710947" cy="539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 MAKE PLAN.</a:t>
          </a:r>
          <a:endParaRPr lang="en-US" sz="1200" b="0" kern="1200" dirty="0"/>
        </a:p>
      </dsp:txBody>
      <dsp:txXfrm>
        <a:off x="1170392" y="2127754"/>
        <a:ext cx="1710947" cy="539244"/>
      </dsp:txXfrm>
    </dsp:sp>
    <dsp:sp modelId="{2D138338-99C6-40FC-A90A-2DCA06B6A5EC}">
      <dsp:nvSpPr>
        <dsp:cNvPr id="0" name=""/>
        <dsp:cNvSpPr/>
      </dsp:nvSpPr>
      <dsp:spPr>
        <a:xfrm>
          <a:off x="2073021" y="1824767"/>
          <a:ext cx="116072" cy="116072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6FAB0-D469-4B84-83CA-D50F854E606E}">
      <dsp:nvSpPr>
        <dsp:cNvPr id="0" name=""/>
        <dsp:cNvSpPr/>
      </dsp:nvSpPr>
      <dsp:spPr>
        <a:xfrm rot="5400000">
          <a:off x="2726657" y="1394939"/>
          <a:ext cx="409508" cy="1346232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49DFE-0D4C-45F6-B107-D804ADD1CB06}">
      <dsp:nvSpPr>
        <dsp:cNvPr id="0" name=""/>
        <dsp:cNvSpPr/>
      </dsp:nvSpPr>
      <dsp:spPr>
        <a:xfrm>
          <a:off x="2368720" y="1975354"/>
          <a:ext cx="1214918" cy="539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GET TO WORK.</a:t>
          </a:r>
          <a:endParaRPr lang="en-US" sz="1200" b="0" kern="1200" dirty="0"/>
        </a:p>
      </dsp:txBody>
      <dsp:txXfrm>
        <a:off x="2368720" y="1975354"/>
        <a:ext cx="1214918" cy="539244"/>
      </dsp:txXfrm>
    </dsp:sp>
    <dsp:sp modelId="{4D210797-206A-462F-A140-CC780CA42052}">
      <dsp:nvSpPr>
        <dsp:cNvPr id="0" name=""/>
        <dsp:cNvSpPr/>
      </dsp:nvSpPr>
      <dsp:spPr>
        <a:xfrm>
          <a:off x="3485871" y="1672990"/>
          <a:ext cx="116072" cy="116072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2DB44-62A1-4117-ABA2-D61726150376}">
      <dsp:nvSpPr>
        <dsp:cNvPr id="0" name=""/>
        <dsp:cNvSpPr/>
      </dsp:nvSpPr>
      <dsp:spPr>
        <a:xfrm rot="5400000">
          <a:off x="4027287" y="1339981"/>
          <a:ext cx="409508" cy="1104419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A7DD1-6255-4766-BB74-B02433C1D8FC}">
      <dsp:nvSpPr>
        <dsp:cNvPr id="0" name=""/>
        <dsp:cNvSpPr/>
      </dsp:nvSpPr>
      <dsp:spPr>
        <a:xfrm>
          <a:off x="3738031" y="1791343"/>
          <a:ext cx="1256689" cy="539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STICK TO IT.</a:t>
          </a:r>
          <a:endParaRPr lang="en-US" sz="1200" b="0" kern="1200" dirty="0"/>
        </a:p>
      </dsp:txBody>
      <dsp:txXfrm>
        <a:off x="3738031" y="1791343"/>
        <a:ext cx="1256689" cy="539244"/>
      </dsp:txXfrm>
    </dsp:sp>
    <dsp:sp modelId="{E12236E9-E54E-4462-9019-2B3D087F85FE}">
      <dsp:nvSpPr>
        <dsp:cNvPr id="0" name=""/>
        <dsp:cNvSpPr/>
      </dsp:nvSpPr>
      <dsp:spPr>
        <a:xfrm>
          <a:off x="4658572" y="1486633"/>
          <a:ext cx="116072" cy="116072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F4BEB-E654-4E07-8C3C-0E0EDB5C8E3A}">
      <dsp:nvSpPr>
        <dsp:cNvPr id="0" name=""/>
        <dsp:cNvSpPr/>
      </dsp:nvSpPr>
      <dsp:spPr>
        <a:xfrm rot="5400000">
          <a:off x="5267431" y="1052186"/>
          <a:ext cx="409512" cy="122836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BDBF8-579D-4DCF-A781-1304BA8E1EA0}">
      <dsp:nvSpPr>
        <dsp:cNvPr id="0" name=""/>
        <dsp:cNvSpPr/>
      </dsp:nvSpPr>
      <dsp:spPr>
        <a:xfrm>
          <a:off x="4946839" y="1522294"/>
          <a:ext cx="1588433" cy="539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REACH GOALS.</a:t>
          </a:r>
          <a:endParaRPr lang="en-US" sz="1200" b="0" kern="1200" dirty="0"/>
        </a:p>
      </dsp:txBody>
      <dsp:txXfrm>
        <a:off x="4946839" y="1522294"/>
        <a:ext cx="1588433" cy="539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DF990-4762-4E28-9B73-4672E50524F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0E1EF-47FE-49ED-8937-F8347F7A4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9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can send commands to the model to update the model's state (e.g., editing a document). It can also send commands to its associated view to change the view's presentation of the model (e.g., by scrolling through a document).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0E1EF-47FE-49ED-8937-F8347F7A4D1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notifies its associated views and controllers when there has been a change in its state. This notification allows the views to produce updated output, and the controllers to change the available set of commands.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0E1EF-47FE-49ED-8937-F8347F7A4D1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requests information from the model that it needs for generating an output representation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0E1EF-47FE-49ED-8937-F8347F7A4D1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5BD829-0238-4CCA-8F2E-351302E4F135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E39C9B-04BA-4ED1-9BD3-F1AE6955E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D829-0238-4CCA-8F2E-351302E4F135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39C9B-04BA-4ED1-9BD3-F1AE6955E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D829-0238-4CCA-8F2E-351302E4F135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39C9B-04BA-4ED1-9BD3-F1AE6955E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D829-0238-4CCA-8F2E-351302E4F135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39C9B-04BA-4ED1-9BD3-F1AE6955E8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D829-0238-4CCA-8F2E-351302E4F135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39C9B-04BA-4ED1-9BD3-F1AE6955E8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D829-0238-4CCA-8F2E-351302E4F135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39C9B-04BA-4ED1-9BD3-F1AE6955E8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D829-0238-4CCA-8F2E-351302E4F135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39C9B-04BA-4ED1-9BD3-F1AE6955E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D829-0238-4CCA-8F2E-351302E4F135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39C9B-04BA-4ED1-9BD3-F1AE6955E8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D829-0238-4CCA-8F2E-351302E4F135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39C9B-04BA-4ED1-9BD3-F1AE6955E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5BD829-0238-4CCA-8F2E-351302E4F135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39C9B-04BA-4ED1-9BD3-F1AE6955E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5BD829-0238-4CCA-8F2E-351302E4F135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E39C9B-04BA-4ED1-9BD3-F1AE6955E8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5BD829-0238-4CCA-8F2E-351302E4F135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E39C9B-04BA-4ED1-9BD3-F1AE6955E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gr.msu.edu/classes/ece480/capstone/fall13/group0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38200" y="1905001"/>
            <a:ext cx="7772400" cy="1829761"/>
          </a:xfrm>
        </p:spPr>
        <p:txBody>
          <a:bodyPr/>
          <a:lstStyle/>
          <a:p>
            <a:r>
              <a:rPr lang="en-US" dirty="0" smtClean="0"/>
              <a:t>Wireless Sensor Network Health Diagnostic</a:t>
            </a:r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62000" y="3753296"/>
            <a:ext cx="7772400" cy="1199704"/>
          </a:xfrm>
          <a:prstGeom prst="rect">
            <a:avLst/>
          </a:prstGeom>
        </p:spPr>
        <p:txBody>
          <a:bodyPr vert="horz" lIns="45720" rIns="45720">
            <a:normAutofit fontScale="9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David Rogers, Stu </a:t>
            </a:r>
            <a:r>
              <a:rPr lang="en-US" dirty="0" err="1" smtClean="0"/>
              <a:t>Andrzejewski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Kelly Desmond, Brad </a:t>
            </a:r>
            <a:r>
              <a:rPr lang="en-US" dirty="0" err="1" smtClean="0"/>
              <a:t>Garrod</a:t>
            </a:r>
            <a:endParaRPr lang="en-US" dirty="0" smtClean="0"/>
          </a:p>
          <a:p>
            <a:r>
              <a:rPr lang="en-US" dirty="0" smtClean="0"/>
              <a:t>Design Team 2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-1" y="273050"/>
            <a:ext cx="815340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	Microchip 16-Bit XLP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Development Board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524000"/>
            <a:ext cx="7620000" cy="394176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Contains a PIC24FK embedded MCU</a:t>
            </a:r>
          </a:p>
          <a:p>
            <a:r>
              <a:rPr lang="en-US" dirty="0" smtClean="0"/>
              <a:t>2.4 GHz Radio Module</a:t>
            </a:r>
          </a:p>
          <a:p>
            <a:r>
              <a:rPr lang="en-US" dirty="0" smtClean="0"/>
              <a:t>Configured for up to eight sensor nodes</a:t>
            </a:r>
          </a:p>
          <a:p>
            <a:r>
              <a:rPr lang="en-US" dirty="0" smtClean="0"/>
              <a:t>Maintains time counters for each node</a:t>
            </a:r>
            <a:endParaRPr lang="en-US" dirty="0"/>
          </a:p>
          <a:p>
            <a:r>
              <a:rPr lang="en-US" dirty="0" smtClean="0"/>
              <a:t>Configuration </a:t>
            </a:r>
            <a:r>
              <a:rPr lang="en-US" dirty="0"/>
              <a:t>selection jumpers </a:t>
            </a: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disable </a:t>
            </a:r>
            <a:r>
              <a:rPr lang="en-US" dirty="0"/>
              <a:t>board components</a:t>
            </a:r>
          </a:p>
          <a:p>
            <a:r>
              <a:rPr lang="en-US" dirty="0" smtClean="0"/>
              <a:t>USB </a:t>
            </a:r>
            <a:r>
              <a:rPr lang="en-US" dirty="0"/>
              <a:t>connectivity</a:t>
            </a:r>
          </a:p>
          <a:p>
            <a:r>
              <a:rPr lang="en-US" dirty="0" smtClean="0"/>
              <a:t>Two </a:t>
            </a:r>
            <a:r>
              <a:rPr lang="en-US" dirty="0"/>
              <a:t>user-defined LEDs</a:t>
            </a:r>
          </a:p>
          <a:p>
            <a:r>
              <a:rPr lang="en-US" dirty="0" smtClean="0"/>
              <a:t>Built-in </a:t>
            </a:r>
            <a:r>
              <a:rPr lang="en-US" dirty="0"/>
              <a:t>capability for separately measuring microcontroller and component </a:t>
            </a:r>
            <a:r>
              <a:rPr lang="en-US" dirty="0" smtClean="0"/>
              <a:t>current consumption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r="24747"/>
          <a:stretch/>
        </p:blipFill>
        <p:spPr>
          <a:xfrm>
            <a:off x="6400800" y="2209800"/>
            <a:ext cx="2338939" cy="2100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153400" cy="4462272"/>
          </a:xfrm>
        </p:spPr>
        <p:txBody>
          <a:bodyPr/>
          <a:lstStyle/>
          <a:p>
            <a:r>
              <a:rPr lang="en-US" dirty="0" smtClean="0"/>
              <a:t>P2110 Evaluation Board</a:t>
            </a:r>
          </a:p>
          <a:p>
            <a:pPr lvl="1"/>
            <a:r>
              <a:rPr lang="en-US" dirty="0" smtClean="0"/>
              <a:t>P2110  </a:t>
            </a:r>
            <a:r>
              <a:rPr lang="en-US" dirty="0" err="1" smtClean="0"/>
              <a:t>Powerharveter</a:t>
            </a:r>
            <a:endParaRPr lang="en-US" dirty="0" smtClean="0"/>
          </a:p>
          <a:p>
            <a:pPr lvl="2"/>
            <a:r>
              <a:rPr lang="en-US" dirty="0" smtClean="0"/>
              <a:t>Converts RF energy to </a:t>
            </a:r>
            <a:br>
              <a:rPr lang="en-US" dirty="0" smtClean="0"/>
            </a:br>
            <a:r>
              <a:rPr lang="en-US" dirty="0" smtClean="0"/>
              <a:t>regulated DC power</a:t>
            </a:r>
          </a:p>
          <a:p>
            <a:pPr lvl="1"/>
            <a:r>
              <a:rPr lang="en-US" dirty="0" smtClean="0"/>
              <a:t>Charge/Power Management</a:t>
            </a:r>
          </a:p>
          <a:p>
            <a:pPr lvl="1"/>
            <a:r>
              <a:rPr lang="en-US" dirty="0" smtClean="0"/>
              <a:t>I/O for interface to MCU</a:t>
            </a:r>
          </a:p>
          <a:p>
            <a:r>
              <a:rPr lang="en-US" dirty="0" smtClean="0"/>
              <a:t> Antennas</a:t>
            </a:r>
          </a:p>
          <a:p>
            <a:pPr lvl="1"/>
            <a:r>
              <a:rPr lang="en-US" dirty="0" smtClean="0"/>
              <a:t>Dipole (360° Reception Pattern – Omni-Directional) </a:t>
            </a:r>
          </a:p>
          <a:p>
            <a:pPr lvl="1"/>
            <a:r>
              <a:rPr lang="en-US" dirty="0" smtClean="0"/>
              <a:t>Patch (</a:t>
            </a:r>
            <a:r>
              <a:rPr lang="en-US" dirty="0"/>
              <a:t>120° Reception </a:t>
            </a:r>
            <a:r>
              <a:rPr lang="en-US" dirty="0" smtClean="0"/>
              <a:t>Pattern - Directional)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P2110 Evaluation Board </a:t>
            </a:r>
            <a:br>
              <a:rPr lang="en-US" dirty="0" smtClean="0"/>
            </a:br>
            <a:r>
              <a:rPr lang="en-US" dirty="0" smtClean="0"/>
              <a:t>&amp; Antennas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" t="8808" r="11698" b="10772"/>
          <a:stretch/>
        </p:blipFill>
        <p:spPr bwMode="auto">
          <a:xfrm>
            <a:off x="5334000" y="5181600"/>
            <a:ext cx="2819400" cy="1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s://lh5.googleusercontent.com/XF_N9ZbcM7OjRhESEzdNeIJJSg9wkJWAbriYEM9_Ycru5XH85fxi-th3VCF3wpnwel4bXRgAYDgzPM4MDXMWP6xsN9huek5gDZX5QhzNoZq9Bm6lIgi9AmyHZQ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019" y="1627471"/>
            <a:ext cx="33528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ID Selection</a:t>
            </a:r>
          </a:p>
          <a:p>
            <a:r>
              <a:rPr lang="en-US" dirty="0" smtClean="0"/>
              <a:t>Transmitter ID Capture</a:t>
            </a:r>
          </a:p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External Sensor Port</a:t>
            </a:r>
          </a:p>
          <a:p>
            <a:r>
              <a:rPr lang="en-US" dirty="0" smtClean="0"/>
              <a:t>RSSI Calculation</a:t>
            </a:r>
          </a:p>
          <a:p>
            <a:r>
              <a:rPr lang="en-US" dirty="0" smtClean="0"/>
              <a:t>PIC Embedded MCU</a:t>
            </a:r>
          </a:p>
          <a:p>
            <a:r>
              <a:rPr lang="en-US" dirty="0" smtClean="0"/>
              <a:t>2.4 GHz Radio Module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Sensor Boards</a:t>
            </a:r>
            <a:endParaRPr lang="en-US" dirty="0"/>
          </a:p>
        </p:txBody>
      </p:sp>
      <p:pic>
        <p:nvPicPr>
          <p:cNvPr id="4" name="Picture 3" descr="https://lh6.googleusercontent.com/f08omKChPHRsS5pDCeG46SoRc10hDA0guxxy_WpF97iMDhPktx0ifHTuwAsRB0F4EOQGvQ063Pkiu9DS4TkF0BSMxS83XOL_aKzq4IPUOotLFUg5UZTpkcyUnQ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" t="5480" r="7145" b="16130"/>
          <a:stretch/>
        </p:blipFill>
        <p:spPr bwMode="auto">
          <a:xfrm>
            <a:off x="5149516" y="2656572"/>
            <a:ext cx="3205212" cy="20309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6553200" y="1866324"/>
            <a:ext cx="2106328" cy="546779"/>
            <a:chOff x="6248400" y="1600200"/>
            <a:chExt cx="2362200" cy="762000"/>
          </a:xfrm>
        </p:grpSpPr>
        <p:sp>
          <p:nvSpPr>
            <p:cNvPr id="5" name="Rectangle 4"/>
            <p:cNvSpPr/>
            <p:nvPr/>
          </p:nvSpPr>
          <p:spPr>
            <a:xfrm>
              <a:off x="6248400" y="1600200"/>
              <a:ext cx="2362200" cy="762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62700" y="1777647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Sensors</a:t>
              </a:r>
              <a:endParaRPr lang="en-US" dirty="0"/>
            </a:p>
          </p:txBody>
        </p:sp>
      </p:grp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7606364" y="2413103"/>
            <a:ext cx="0" cy="12589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 rot="18755708">
            <a:off x="6870940" y="3801055"/>
            <a:ext cx="1147044" cy="781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Wireless Sensor Network Flowchart</a:t>
            </a:r>
            <a:endParaRPr lang="en-US" dirty="0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8" y="1728356"/>
            <a:ext cx="8276405" cy="3910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335401"/>
              </p:ext>
            </p:extLst>
          </p:nvPr>
        </p:nvGraphicFramePr>
        <p:xfrm>
          <a:off x="609600" y="1219200"/>
          <a:ext cx="7696201" cy="4525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2473"/>
                <a:gridCol w="874377"/>
                <a:gridCol w="874377"/>
                <a:gridCol w="812984"/>
                <a:gridCol w="957743"/>
                <a:gridCol w="957743"/>
                <a:gridCol w="814276"/>
                <a:gridCol w="814276"/>
                <a:gridCol w="697952"/>
              </a:tblGrid>
              <a:tr h="71462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Test Name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Sensor Node Position 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(Angle in Relation to Transmitter)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Transmitter 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(Height &amp; Distance from Sensor Nodes)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Sensor Status 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(Jumper Pins Pulled On Certain Sensors)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Test Time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Height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Width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Distance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Height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Temperature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Light 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Humidity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4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Sample2-3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3.97°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0°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3ft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2.5 inches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Not 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30 mins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Sample2-4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3.97°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0°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3ft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2.5 inches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Not 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30 mins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Sample2-5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3.97°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0°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3ft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2.5 inches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Not 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Not 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30 mins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Sample2-6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3.97°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0°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3ft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2.5 inches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Not 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Not 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Not 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30 mins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Sample2-7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15.25°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0°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8ft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4ft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45 mins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Sample2-8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0°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0°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2ft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0ft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 hr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Sample2-9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0°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48.5°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2.67ft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0ft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Active</a:t>
                      </a:r>
                      <a:endParaRPr lang="en-US" sz="1000" kern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Active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Active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30 </a:t>
                      </a:r>
                      <a:r>
                        <a:rPr lang="en-US" sz="1000" kern="0" dirty="0" err="1">
                          <a:effectLst/>
                        </a:rPr>
                        <a:t>mins</a:t>
                      </a:r>
                      <a:endParaRPr lang="en-US" sz="1000" kern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552" marR="5955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Testing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Testing</a:t>
            </a:r>
            <a:endParaRPr lang="en-US" dirty="0"/>
          </a:p>
        </p:txBody>
      </p:sp>
      <p:pic>
        <p:nvPicPr>
          <p:cNvPr id="4" name="Picture 3" descr="https://lh6.googleusercontent.com/lLK70Vp_Gz7IFNx8w-OdI6VyDkqgXfG5nHkiCvv47bc_wlJXOW9KYVuEnaqsaMjNxe2IX4GGUsLF9qGmp276WbgFnTfwtFD6g31Eb9NsFGd1u07UybDe5jGli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69620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Powercast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P2110-Eval-01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Graphical User Interface </a:t>
            </a:r>
            <a:r>
              <a:rPr lang="en-US" dirty="0" smtClean="0"/>
              <a:t>(modified MVC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Controller </a:t>
            </a:r>
            <a:r>
              <a:rPr lang="en-US" dirty="0" smtClean="0"/>
              <a:t>(</a:t>
            </a:r>
            <a:r>
              <a:rPr lang="en-US" dirty="0" err="1" smtClean="0"/>
              <a:t>pySerial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View (</a:t>
            </a:r>
            <a:r>
              <a:rPr lang="en-US" dirty="0" err="1"/>
              <a:t>wxPython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Metric Analysis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Algorithms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Short Term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Long term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Zero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867400" y="3276600"/>
            <a:ext cx="2909503" cy="3237131"/>
            <a:chOff x="5486400" y="2680117"/>
            <a:chExt cx="3514104" cy="3909814"/>
          </a:xfrm>
        </p:grpSpPr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680117"/>
              <a:ext cx="3157091" cy="3187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5486400" y="5943600"/>
              <a:ext cx="35141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Model-View-Controller (MVC)</a:t>
              </a:r>
            </a:p>
            <a:p>
              <a:pPr algn="ctr"/>
              <a:r>
                <a:rPr lang="en-US" dirty="0" smtClean="0"/>
                <a:t>Design Pattern</a:t>
              </a:r>
              <a:endParaRPr lang="en-US" dirty="0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#2:</a:t>
            </a:r>
          </a:p>
          <a:p>
            <a:pPr lvl="1"/>
            <a:r>
              <a:rPr lang="en-US" dirty="0" smtClean="0"/>
              <a:t>Be able to collect the data from the network.</a:t>
            </a:r>
          </a:p>
          <a:p>
            <a:r>
              <a:rPr lang="en-US" dirty="0" smtClean="0"/>
              <a:t>Goal #3:</a:t>
            </a:r>
          </a:p>
          <a:p>
            <a:pPr lvl="1"/>
            <a:r>
              <a:rPr lang="en-US" dirty="0" smtClean="0"/>
              <a:t>Design and develop a software package for displaying sensor data in real time. 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 - MVC</a:t>
            </a:r>
            <a:endParaRPr lang="en-US" dirty="0"/>
          </a:p>
        </p:txBody>
      </p:sp>
      <p:pic>
        <p:nvPicPr>
          <p:cNvPr id="12" name="Picture 11" descr="python-logo.png"/>
          <p:cNvPicPr>
            <a:picLocks noChangeAspect="1"/>
          </p:cNvPicPr>
          <p:nvPr/>
        </p:nvPicPr>
        <p:blipFill>
          <a:blip r:embed="rId4" cstate="print"/>
          <a:srcRect t="14560" b="17492"/>
          <a:stretch>
            <a:fillRect/>
          </a:stretch>
        </p:blipFill>
        <p:spPr>
          <a:xfrm>
            <a:off x="381000" y="3657600"/>
            <a:ext cx="2514600" cy="728727"/>
          </a:xfrm>
          <a:prstGeom prst="rect">
            <a:avLst/>
          </a:prstGeom>
        </p:spPr>
      </p:pic>
      <p:pic>
        <p:nvPicPr>
          <p:cNvPr id="13" name="Picture 8" descr="http://matplotlib.org/_static/logo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876800"/>
            <a:ext cx="2667000" cy="617397"/>
          </a:xfrm>
          <a:prstGeom prst="rect">
            <a:avLst/>
          </a:prstGeom>
          <a:noFill/>
        </p:spPr>
      </p:pic>
      <p:pic>
        <p:nvPicPr>
          <p:cNvPr id="14" name="Picture 12" descr="http://www.wxpython.org/images/wxPyth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5486400"/>
            <a:ext cx="2667000" cy="803339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114800"/>
            <a:ext cx="1981200" cy="7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dirty="0" smtClean="0"/>
              <a:t>Launch the application in a specific mode</a:t>
            </a:r>
          </a:p>
          <a:p>
            <a:pPr lvl="1"/>
            <a:r>
              <a:rPr lang="en-US" dirty="0" smtClean="0"/>
              <a:t>Demo or Real-time</a:t>
            </a:r>
          </a:p>
          <a:p>
            <a:r>
              <a:rPr lang="en-US" dirty="0" smtClean="0"/>
              <a:t>Main Functions:</a:t>
            </a:r>
          </a:p>
          <a:p>
            <a:pPr lvl="1"/>
            <a:r>
              <a:rPr lang="en-US" dirty="0" smtClean="0"/>
              <a:t>Collect data from the network over USB (</a:t>
            </a:r>
            <a:r>
              <a:rPr lang="en-US" dirty="0" err="1" smtClean="0"/>
              <a:t>pySerial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Manipulates data into individual packets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32770" name="Picture 2" descr="http://www.egr.msu.edu/classes/ece480/capstone/fall13/group02/images/hardware/DemoSetUpFull-ComputerCloseU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657600"/>
            <a:ext cx="5012266" cy="28194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comingDat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280" y="1447800"/>
            <a:ext cx="8736120" cy="4419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Data Close-Up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620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Problem Statement</a:t>
            </a:r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746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In order to ensure a properly functioning wireless sensor network, the Air Force needs a </a:t>
            </a:r>
            <a:r>
              <a:rPr lang="en-US" sz="2800" dirty="0" smtClean="0">
                <a:solidFill>
                  <a:schemeClr val="tx2"/>
                </a:solidFill>
              </a:rPr>
              <a:t>network health diagnostic </a:t>
            </a:r>
            <a:r>
              <a:rPr lang="en-US" sz="2800" dirty="0">
                <a:solidFill>
                  <a:schemeClr val="tx2"/>
                </a:solidFill>
              </a:rPr>
              <a:t>tool that is easy to use, accurate and reliable.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Manipulates and maintains data packets sent from controller</a:t>
            </a:r>
          </a:p>
          <a:p>
            <a:r>
              <a:rPr lang="en-US" dirty="0" smtClean="0"/>
              <a:t>Application programming interface (API)</a:t>
            </a:r>
          </a:p>
          <a:p>
            <a:pPr lvl="1"/>
            <a:r>
              <a:rPr lang="en-US" dirty="0" smtClean="0"/>
              <a:t>Acts like a database</a:t>
            </a:r>
          </a:p>
          <a:p>
            <a:r>
              <a:rPr lang="en-US" dirty="0" smtClean="0"/>
              <a:t>Allows for metric analysis integration</a:t>
            </a:r>
          </a:p>
          <a:p>
            <a:r>
              <a:rPr lang="en-US" dirty="0" smtClean="0"/>
              <a:t>Able to manage streaming data in real-time efficiently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267200"/>
            <a:ext cx="3048000" cy="232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concurrently on its own thread</a:t>
            </a:r>
          </a:p>
          <a:p>
            <a:pPr lvl="1"/>
            <a:r>
              <a:rPr lang="en-US" dirty="0" smtClean="0"/>
              <a:t>Robust to crashes</a:t>
            </a:r>
          </a:p>
          <a:p>
            <a:r>
              <a:rPr lang="en-US" dirty="0" smtClean="0"/>
              <a:t>Leverages multiple libraries</a:t>
            </a:r>
          </a:p>
          <a:p>
            <a:pPr lvl="1"/>
            <a:r>
              <a:rPr lang="en-US" dirty="0" err="1" smtClean="0"/>
              <a:t>wxPython</a:t>
            </a:r>
            <a:endParaRPr lang="en-US" dirty="0" smtClean="0"/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Saving plots</a:t>
            </a:r>
          </a:p>
          <a:p>
            <a:pPr lvl="1"/>
            <a:r>
              <a:rPr lang="en-US" dirty="0" smtClean="0"/>
              <a:t>Manual &amp; Auto scaling</a:t>
            </a:r>
          </a:p>
          <a:p>
            <a:pPr lvl="1"/>
            <a:r>
              <a:rPr lang="en-US" dirty="0" smtClean="0"/>
              <a:t>Display multiple nodes</a:t>
            </a:r>
            <a:br>
              <a:rPr lang="en-US" dirty="0" smtClean="0"/>
            </a:br>
            <a:r>
              <a:rPr lang="en-US" dirty="0" smtClean="0"/>
              <a:t>simultaneously</a:t>
            </a:r>
          </a:p>
          <a:p>
            <a:pPr lvl="1"/>
            <a:r>
              <a:rPr lang="en-US" dirty="0" smtClean="0"/>
              <a:t>Switch between metrics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5" name="Content Placeholder 3" descr="view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834510"/>
            <a:ext cx="4038600" cy="3566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iewF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9315" y="1295400"/>
            <a:ext cx="512537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Viable Product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5830669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application running in demo mode </a:t>
            </a:r>
            <a:br>
              <a:rPr lang="en-US" dirty="0" smtClean="0"/>
            </a:br>
            <a:r>
              <a:rPr lang="en-US" dirty="0" smtClean="0"/>
              <a:t>with data from sample2-3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Powercast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P2110-Eval-01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Graphical User Interface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(modified MVC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Controller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pySerial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View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wxPython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Matplotlib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Metric Analysis Algorithms</a:t>
            </a:r>
            <a:endParaRPr lang="en-US" dirty="0"/>
          </a:p>
          <a:p>
            <a:pPr lvl="2"/>
            <a:r>
              <a:rPr lang="en-US" dirty="0"/>
              <a:t>Short Term</a:t>
            </a:r>
          </a:p>
          <a:p>
            <a:pPr lvl="2"/>
            <a:r>
              <a:rPr lang="en-US" dirty="0"/>
              <a:t>Long term</a:t>
            </a:r>
          </a:p>
          <a:p>
            <a:pPr lvl="2"/>
            <a:r>
              <a:rPr lang="en-US" dirty="0"/>
              <a:t>Zero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 #4: </a:t>
            </a:r>
          </a:p>
          <a:p>
            <a:pPr lvl="1"/>
            <a:r>
              <a:rPr lang="en-US" dirty="0" smtClean="0"/>
              <a:t>Develop algorithms that help analyze the correlations between network metrics and node failure.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Function approach to minimize time </a:t>
            </a:r>
          </a:p>
          <a:p>
            <a:r>
              <a:rPr lang="en-US" dirty="0" smtClean="0"/>
              <a:t>Parse through packet data</a:t>
            </a:r>
          </a:p>
          <a:p>
            <a:pPr lvl="1"/>
            <a:r>
              <a:rPr lang="en-US" dirty="0" smtClean="0"/>
              <a:t>Grab appropriate data</a:t>
            </a:r>
          </a:p>
          <a:p>
            <a:pPr lvl="1"/>
            <a:r>
              <a:rPr lang="en-US" dirty="0" smtClean="0"/>
              <a:t>Filter into readable data sets</a:t>
            </a:r>
          </a:p>
          <a:p>
            <a:pPr lvl="1"/>
            <a:r>
              <a:rPr lang="en-US" dirty="0" smtClean="0"/>
              <a:t>Convert into comma separated value file</a:t>
            </a:r>
          </a:p>
          <a:p>
            <a:r>
              <a:rPr lang="en-US" dirty="0" smtClean="0"/>
              <a:t>Read and analyze data</a:t>
            </a:r>
          </a:p>
          <a:p>
            <a:pPr lvl="1"/>
            <a:r>
              <a:rPr lang="en-US" dirty="0" smtClean="0"/>
              <a:t>Plot graphs</a:t>
            </a:r>
          </a:p>
          <a:p>
            <a:pPr lvl="1"/>
            <a:r>
              <a:rPr lang="en-US" dirty="0" smtClean="0"/>
              <a:t>Calculate averages</a:t>
            </a:r>
          </a:p>
          <a:p>
            <a:pPr lvl="1"/>
            <a:r>
              <a:rPr lang="en-US" dirty="0" smtClean="0"/>
              <a:t>Determine thresholds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Analysis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Analysis Results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" y="1447800"/>
            <a:ext cx="911367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external sensors</a:t>
            </a:r>
          </a:p>
          <a:p>
            <a:r>
              <a:rPr lang="en-US" dirty="0" smtClean="0"/>
              <a:t>Data against average for past 4 samples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Term Failure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47975"/>
            <a:ext cx="750824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internal sensors</a:t>
            </a:r>
          </a:p>
          <a:p>
            <a:r>
              <a:rPr lang="en-US" dirty="0" smtClean="0"/>
              <a:t>Data against average for large chunk of past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Failure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829514"/>
            <a:ext cx="7846355" cy="39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for any sensor</a:t>
            </a:r>
          </a:p>
          <a:p>
            <a:r>
              <a:rPr lang="en-US" dirty="0" smtClean="0"/>
              <a:t>Looks for unexpected zeros in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Value Failure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09594"/>
            <a:ext cx="7772400" cy="40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 err="1"/>
              <a:t>Powercast</a:t>
            </a:r>
            <a:r>
              <a:rPr lang="en-US" dirty="0"/>
              <a:t> P2110-Eval-01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Graphical User Interface </a:t>
            </a:r>
            <a:r>
              <a:rPr lang="en-US" dirty="0" smtClean="0"/>
              <a:t>(modified MVC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Controller </a:t>
            </a:r>
            <a:r>
              <a:rPr lang="en-US" dirty="0" smtClean="0"/>
              <a:t>(</a:t>
            </a:r>
            <a:r>
              <a:rPr lang="en-US" dirty="0" err="1" smtClean="0"/>
              <a:t>pySerial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View (</a:t>
            </a:r>
            <a:r>
              <a:rPr lang="en-US" dirty="0" err="1"/>
              <a:t>wxPython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Metric Analysis </a:t>
            </a:r>
            <a:r>
              <a:rPr lang="en-US" dirty="0" smtClean="0"/>
              <a:t>Algorithms</a:t>
            </a:r>
            <a:endParaRPr lang="en-US" dirty="0"/>
          </a:p>
          <a:p>
            <a:pPr lvl="2"/>
            <a:r>
              <a:rPr lang="en-US" dirty="0"/>
              <a:t>Short Term</a:t>
            </a:r>
          </a:p>
          <a:p>
            <a:pPr lvl="2"/>
            <a:r>
              <a:rPr lang="en-US" dirty="0"/>
              <a:t>Long term</a:t>
            </a:r>
          </a:p>
          <a:p>
            <a:pPr lvl="2"/>
            <a:r>
              <a:rPr lang="en-US" dirty="0"/>
              <a:t>Zero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752600"/>
            <a:ext cx="5905500" cy="42195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/>
        </p:nvSpPr>
        <p:spPr>
          <a:xfrm>
            <a:off x="685800" y="5334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Sensors outnumber people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665177"/>
              </p:ext>
            </p:extLst>
          </p:nvPr>
        </p:nvGraphicFramePr>
        <p:xfrm>
          <a:off x="990600" y="2133600"/>
          <a:ext cx="6973058" cy="17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391658"/>
              </a:tblGrid>
              <a:tr h="598487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smtClean="0"/>
                        <a:t>Product</a:t>
                      </a:r>
                      <a:endParaRPr lang="en-US" sz="3500" dirty="0"/>
                    </a:p>
                  </a:txBody>
                  <a:tcPr marL="64124" marR="64124" marT="32062" marB="320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smtClean="0"/>
                        <a:t>Cost</a:t>
                      </a:r>
                      <a:endParaRPr lang="en-US" sz="3500" dirty="0"/>
                    </a:p>
                  </a:txBody>
                  <a:tcPr marL="64124" marR="64124" marT="32062" marB="320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053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Powercast P2110 EVAL-01</a:t>
                      </a:r>
                      <a:r>
                        <a:rPr lang="en-US" sz="2100" baseline="0" dirty="0" smtClean="0"/>
                        <a:t> Development Kit</a:t>
                      </a:r>
                      <a:endParaRPr lang="en-US" sz="2100" dirty="0"/>
                    </a:p>
                  </a:txBody>
                  <a:tcPr marL="64124" marR="64124" marT="32062" marB="32062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$1250</a:t>
                      </a:r>
                      <a:endParaRPr lang="en-US" sz="2800" dirty="0"/>
                    </a:p>
                  </a:txBody>
                  <a:tcPr marL="64124" marR="64124" marT="32062" marB="32062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9161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Total</a:t>
                      </a:r>
                      <a:endParaRPr lang="en-US" sz="2800" b="1" dirty="0"/>
                    </a:p>
                  </a:txBody>
                  <a:tcPr marL="64124" marR="64124" marT="32062" marB="32062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$1250</a:t>
                      </a:r>
                      <a:endParaRPr lang="en-US" sz="2800" b="1" dirty="0"/>
                    </a:p>
                  </a:txBody>
                  <a:tcPr marL="64124" marR="64124" marT="32062" marB="32062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9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C:\Users\David\AppData\Local\Microsoft\Windows\INetCache\IE\KCYCKF21\MC9003833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26317"/>
            <a:ext cx="7315200" cy="4669683"/>
          </a:xfrm>
          <a:prstGeom prst="rect">
            <a:avLst/>
          </a:prstGeom>
          <a:noFill/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  <p:sp>
        <p:nvSpPr>
          <p:cNvPr id="4" name="Rectangle 3">
            <a:hlinkClick r:id="rId4"/>
          </p:cNvPr>
          <p:cNvSpPr/>
          <p:nvPr/>
        </p:nvSpPr>
        <p:spPr>
          <a:xfrm>
            <a:off x="533400" y="9144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http://www.egr.msu.edu/classes/ece480/capstone/fall13/group02/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+mj-lt"/>
              </a:rPr>
              <a:t>Project Goals</a:t>
            </a:r>
            <a:endParaRPr lang="en-US" sz="44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31295028"/>
              </p:ext>
            </p:extLst>
          </p:nvPr>
        </p:nvGraphicFramePr>
        <p:xfrm>
          <a:off x="2362200" y="3429000"/>
          <a:ext cx="6629399" cy="4325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419100" y="1556841"/>
            <a:ext cx="83439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Configure a state of the art wireless sensor network.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Be able to collect the data from the network.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De</a:t>
            </a:r>
            <a:r>
              <a:rPr lang="en-US" dirty="0"/>
              <a:t>sign and Develop a software package for displaying sensor data in real time.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De</a:t>
            </a:r>
            <a:r>
              <a:rPr lang="en-US" dirty="0"/>
              <a:t>velop algorithms that help analyze the correlations between network metrics and node failure. 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16" y="3200400"/>
            <a:ext cx="3297084" cy="247281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Must Be Satisfied</a:t>
            </a:r>
          </a:p>
          <a:p>
            <a:pPr lvl="1"/>
            <a:r>
              <a:rPr lang="en-US" sz="1800" dirty="0" smtClean="0"/>
              <a:t>Fully Configured Wireless Sensor Network</a:t>
            </a:r>
          </a:p>
          <a:p>
            <a:pPr lvl="1"/>
            <a:r>
              <a:rPr lang="en-US" sz="1800" dirty="0" smtClean="0"/>
              <a:t>Low Power Sensor Nodes</a:t>
            </a:r>
          </a:p>
          <a:p>
            <a:pPr lvl="1"/>
            <a:r>
              <a:rPr lang="en-US" sz="1800" dirty="0" smtClean="0"/>
              <a:t>Reliable Communication with and within the Network</a:t>
            </a:r>
          </a:p>
          <a:p>
            <a:pPr lvl="1"/>
            <a:r>
              <a:rPr lang="en-US" sz="1800" dirty="0" smtClean="0"/>
              <a:t>Accurate Sensor Node Measurements</a:t>
            </a:r>
            <a:endParaRPr lang="en-US" sz="1800" cap="all" dirty="0" smtClean="0"/>
          </a:p>
          <a:p>
            <a:r>
              <a:rPr lang="en-US" sz="2400" dirty="0" smtClean="0"/>
              <a:t>Increases Design Desirability</a:t>
            </a:r>
            <a:endParaRPr lang="en-US" sz="2400" cap="all" dirty="0"/>
          </a:p>
          <a:p>
            <a:pPr lvl="1"/>
            <a:r>
              <a:rPr lang="en-US" sz="1800" dirty="0" smtClean="0"/>
              <a:t>Simple Network Configuration</a:t>
            </a:r>
          </a:p>
          <a:p>
            <a:pPr lvl="1"/>
            <a:r>
              <a:rPr lang="en-US" sz="1800" dirty="0" smtClean="0"/>
              <a:t>Development of Graphical User Interface</a:t>
            </a:r>
          </a:p>
          <a:p>
            <a:pPr lvl="1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Specifications &amp;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 err="1"/>
              <a:t>Powercast</a:t>
            </a:r>
            <a:r>
              <a:rPr lang="en-US" dirty="0"/>
              <a:t> P2110-Eval-01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Graphical User Interface </a:t>
            </a:r>
            <a:r>
              <a:rPr lang="en-US" dirty="0" smtClean="0"/>
              <a:t>(modified MVC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Controller </a:t>
            </a:r>
            <a:r>
              <a:rPr lang="en-US" dirty="0" smtClean="0"/>
              <a:t>(</a:t>
            </a:r>
            <a:r>
              <a:rPr lang="en-US" dirty="0" err="1" smtClean="0"/>
              <a:t>pySerial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View (</a:t>
            </a:r>
            <a:r>
              <a:rPr lang="en-US" dirty="0" err="1"/>
              <a:t>wxPython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Metric Analysis </a:t>
            </a:r>
            <a:r>
              <a:rPr lang="en-US" dirty="0" smtClean="0"/>
              <a:t>Algorithms</a:t>
            </a:r>
            <a:endParaRPr lang="en-US" dirty="0"/>
          </a:p>
          <a:p>
            <a:pPr lvl="2"/>
            <a:r>
              <a:rPr lang="en-US" dirty="0"/>
              <a:t>Short Term</a:t>
            </a:r>
          </a:p>
          <a:p>
            <a:pPr lvl="2"/>
            <a:r>
              <a:rPr lang="en-US" dirty="0"/>
              <a:t>Long term</a:t>
            </a:r>
          </a:p>
          <a:p>
            <a:pPr lvl="2"/>
            <a:r>
              <a:rPr lang="en-US" dirty="0"/>
              <a:t>Zero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 err="1"/>
              <a:t>Powercast</a:t>
            </a:r>
            <a:r>
              <a:rPr lang="en-US" dirty="0"/>
              <a:t> P2110-Eval-01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Graphical User Interface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(modified MVC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Controller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pySerial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View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wxPython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Matplotlib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Metric Analysis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Algorithms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Short Term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Long term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Zero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Powercast</a:t>
            </a:r>
            <a:r>
              <a:rPr lang="en-US" dirty="0" smtClean="0"/>
              <a:t> P2110-EVAL-01 Development Kit</a:t>
            </a:r>
            <a:endParaRPr lang="en-US" dirty="0"/>
          </a:p>
        </p:txBody>
      </p:sp>
      <p:pic>
        <p:nvPicPr>
          <p:cNvPr id="4" name="Content Placeholder 3" descr="https://lh3.googleusercontent.com/XKDjCIhLp6mZPCnBDsRpHs-Wk1r3IafhKneN95ue8Vny1hmAHhlFG7KmNHc6mKob06CwhJMnUXzK6UMnMw5pNYpCEYNVhfH5YmaE3iNAVVmBsA6o0Ozeb0PFEQ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4864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3674363"/>
            <a:ext cx="8229600" cy="8976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Goal #1:</a:t>
            </a:r>
          </a:p>
          <a:p>
            <a:pPr lvl="1"/>
            <a:r>
              <a:rPr lang="en-US" dirty="0" smtClean="0"/>
              <a:t>Configure a state of the art wireless sensor network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8462" y="4725128"/>
            <a:ext cx="8166938" cy="1218472"/>
            <a:chOff x="685800" y="4572001"/>
            <a:chExt cx="8166938" cy="1218472"/>
          </a:xfrm>
        </p:grpSpPr>
        <p:sp>
          <p:nvSpPr>
            <p:cNvPr id="10" name="TextBox 9"/>
            <p:cNvSpPr txBox="1"/>
            <p:nvPr/>
          </p:nvSpPr>
          <p:spPr>
            <a:xfrm>
              <a:off x="685800" y="4572001"/>
              <a:ext cx="3315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and Data Transmitter</a:t>
              </a:r>
            </a:p>
            <a:p>
              <a:r>
                <a:rPr lang="en-US" dirty="0" smtClean="0"/>
                <a:t>(2) P2110 Evaluation Board</a:t>
              </a:r>
            </a:p>
            <a:p>
              <a:r>
                <a:rPr lang="en-US" dirty="0" smtClean="0"/>
                <a:t>(2) Patch Antennas</a:t>
              </a:r>
            </a:p>
            <a:p>
              <a:r>
                <a:rPr lang="en-US" dirty="0" smtClean="0"/>
                <a:t>(2) Dipole Antennas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38600" y="4590144"/>
              <a:ext cx="481413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 Wireless Sensor Board</a:t>
              </a:r>
            </a:p>
            <a:p>
              <a:r>
                <a:rPr lang="en-US" dirty="0" smtClean="0"/>
                <a:t>Microchip 16-bit XLP Development Board</a:t>
              </a:r>
            </a:p>
            <a:p>
              <a:r>
                <a:rPr lang="en-US" dirty="0" smtClean="0"/>
                <a:t>Microchip MRF24J40 </a:t>
              </a:r>
              <a:r>
                <a:rPr lang="en-US" dirty="0" err="1" smtClean="0"/>
                <a:t>PICtail</a:t>
              </a:r>
              <a:endParaRPr lang="en-US" dirty="0" smtClean="0"/>
            </a:p>
            <a:p>
              <a:r>
                <a:rPr lang="en-US" dirty="0" err="1" smtClean="0"/>
                <a:t>PICkit</a:t>
              </a:r>
              <a:r>
                <a:rPr lang="en-US" dirty="0" smtClean="0"/>
                <a:t> Programmer/Debugger</a:t>
              </a:r>
              <a:endParaRPr lang="en-US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71" y="0"/>
            <a:ext cx="1154229" cy="73616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848600" cy="4386071"/>
          </a:xfrm>
        </p:spPr>
        <p:txBody>
          <a:bodyPr>
            <a:normAutofit/>
          </a:bodyPr>
          <a:lstStyle/>
          <a:p>
            <a:r>
              <a:rPr lang="en-US" dirty="0" smtClean="0"/>
              <a:t>915MHz ISM band</a:t>
            </a:r>
          </a:p>
          <a:p>
            <a:r>
              <a:rPr lang="en-US" dirty="0" smtClean="0"/>
              <a:t>Transmits power and data</a:t>
            </a:r>
          </a:p>
          <a:p>
            <a:pPr lvl="1"/>
            <a:r>
              <a:rPr lang="en-US" dirty="0" smtClean="0"/>
              <a:t>Outputs 3 watts</a:t>
            </a:r>
          </a:p>
          <a:p>
            <a:pPr lvl="1"/>
            <a:r>
              <a:rPr lang="en-US" dirty="0" smtClean="0"/>
              <a:t>Transmits transmitter ID</a:t>
            </a:r>
          </a:p>
          <a:p>
            <a:r>
              <a:rPr lang="en-US" dirty="0" smtClean="0"/>
              <a:t>8dBi integrated antenna</a:t>
            </a:r>
          </a:p>
          <a:p>
            <a:r>
              <a:rPr lang="en-US" dirty="0" smtClean="0"/>
              <a:t>Capable of wall or table mount</a:t>
            </a:r>
          </a:p>
          <a:p>
            <a:r>
              <a:rPr lang="en-US" dirty="0" smtClean="0"/>
              <a:t>Beam Pattern-60° width, 60</a:t>
            </a:r>
            <a:r>
              <a:rPr lang="en-US" dirty="0"/>
              <a:t> </a:t>
            </a:r>
            <a:r>
              <a:rPr lang="en-US" dirty="0" smtClean="0"/>
              <a:t>° height</a:t>
            </a:r>
          </a:p>
          <a:p>
            <a:r>
              <a:rPr lang="en-US" dirty="0" smtClean="0"/>
              <a:t>Wide temperature range</a:t>
            </a:r>
          </a:p>
          <a:p>
            <a:r>
              <a:rPr lang="en-US" dirty="0" smtClean="0"/>
              <a:t>Ability to power multiple receivers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915 MHz </a:t>
            </a:r>
            <a:r>
              <a:rPr lang="en-US" dirty="0" err="1" smtClean="0"/>
              <a:t>Powercaster</a:t>
            </a:r>
            <a:r>
              <a:rPr lang="en-US" dirty="0" smtClean="0"/>
              <a:t> Transmitter </a:t>
            </a:r>
            <a:endParaRPr lang="en-US" dirty="0"/>
          </a:p>
        </p:txBody>
      </p:sp>
      <p:pic>
        <p:nvPicPr>
          <p:cNvPr id="5" name="Picture 4" descr="https://lh6.googleusercontent.com/GiwiP5fzMolGSFsfqWGNPk1fpgsfqcSAQRzqlTBwa5uERF2D7u9Bk9jR_VefIyPzEpHcZp9On5F_xi76c5-m282VJzNCKzXD7SyvP71TmPKoN0KyWm_ACFiEX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5908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4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850</TotalTime>
  <Words>869</Words>
  <Application>Microsoft Office PowerPoint</Application>
  <PresentationFormat>On-screen Show (4:3)</PresentationFormat>
  <Paragraphs>286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Wireless Sensor Network Health Diagnostic</vt:lpstr>
      <vt:lpstr>PowerPoint Presentation</vt:lpstr>
      <vt:lpstr>PowerPoint Presentation</vt:lpstr>
      <vt:lpstr>PowerPoint Presentation</vt:lpstr>
      <vt:lpstr>Specifications &amp; Requirements</vt:lpstr>
      <vt:lpstr>Final Design</vt:lpstr>
      <vt:lpstr>Final Design</vt:lpstr>
      <vt:lpstr>Powercast P2110-EVAL-01 Development Kit</vt:lpstr>
      <vt:lpstr>915 MHz Powercaster Transmitter </vt:lpstr>
      <vt:lpstr> Microchip 16-Bit XLP  Development Board</vt:lpstr>
      <vt:lpstr>P2110 Evaluation Board  &amp; Antennas</vt:lpstr>
      <vt:lpstr>Wireless Sensor Boards</vt:lpstr>
      <vt:lpstr>Wireless Sensor Network Flowchart</vt:lpstr>
      <vt:lpstr>Hardware Testing</vt:lpstr>
      <vt:lpstr>Hardware Testing</vt:lpstr>
      <vt:lpstr>Final Design</vt:lpstr>
      <vt:lpstr>Graphical User Interface - MVC</vt:lpstr>
      <vt:lpstr>Controller</vt:lpstr>
      <vt:lpstr>Real-time Data Close-Up</vt:lpstr>
      <vt:lpstr>Model</vt:lpstr>
      <vt:lpstr>View</vt:lpstr>
      <vt:lpstr>Minimum Viable Product</vt:lpstr>
      <vt:lpstr>Final Design</vt:lpstr>
      <vt:lpstr>Metrics Analysis Approach</vt:lpstr>
      <vt:lpstr>Metric Analysis Results</vt:lpstr>
      <vt:lpstr>Short Term Failure</vt:lpstr>
      <vt:lpstr>Long Term Failure</vt:lpstr>
      <vt:lpstr>Zero Value Failure</vt:lpstr>
      <vt:lpstr>Final Design</vt:lpstr>
      <vt:lpstr>Budget</vt:lpstr>
      <vt:lpstr>PowerPoint Presentation</vt:lpstr>
    </vt:vector>
  </TitlesOfParts>
  <Company>Michigan State University College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 Health Diagnostic</dc:title>
  <dc:creator>Kelly Ryan Desmond</dc:creator>
  <cp:lastModifiedBy>nadeem</cp:lastModifiedBy>
  <cp:revision>53</cp:revision>
  <dcterms:created xsi:type="dcterms:W3CDTF">2013-12-05T15:53:17Z</dcterms:created>
  <dcterms:modified xsi:type="dcterms:W3CDTF">2015-06-27T16:00:14Z</dcterms:modified>
</cp:coreProperties>
</file>