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6" r:id="rId2"/>
    <p:sldMasterId id="2147483658" r:id="rId3"/>
  </p:sldMasterIdLst>
  <p:notesMasterIdLst>
    <p:notesMasterId r:id="rId26"/>
  </p:notesMasterIdLst>
  <p:handoutMasterIdLst>
    <p:handoutMasterId r:id="rId27"/>
  </p:handoutMasterIdLst>
  <p:sldIdLst>
    <p:sldId id="257" r:id="rId4"/>
    <p:sldId id="357" r:id="rId5"/>
    <p:sldId id="368" r:id="rId6"/>
    <p:sldId id="374" r:id="rId7"/>
    <p:sldId id="375" r:id="rId8"/>
    <p:sldId id="376" r:id="rId9"/>
    <p:sldId id="377" r:id="rId10"/>
    <p:sldId id="378" r:id="rId11"/>
    <p:sldId id="379" r:id="rId12"/>
    <p:sldId id="380" r:id="rId13"/>
    <p:sldId id="381" r:id="rId14"/>
    <p:sldId id="389" r:id="rId15"/>
    <p:sldId id="382" r:id="rId16"/>
    <p:sldId id="384" r:id="rId17"/>
    <p:sldId id="383" r:id="rId18"/>
    <p:sldId id="385" r:id="rId19"/>
    <p:sldId id="386" r:id="rId20"/>
    <p:sldId id="391" r:id="rId21"/>
    <p:sldId id="387" r:id="rId22"/>
    <p:sldId id="388" r:id="rId23"/>
    <p:sldId id="356" r:id="rId24"/>
    <p:sldId id="294" r:id="rId25"/>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1pPr>
    <a:lvl2pPr marL="4572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2pPr>
    <a:lvl3pPr marL="9144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3pPr>
    <a:lvl4pPr marL="13716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4pPr>
    <a:lvl5pPr marL="1828800" algn="l" defTabSz="457200" rtl="0" fontAlgn="base">
      <a:spcBef>
        <a:spcPct val="0"/>
      </a:spcBef>
      <a:spcAft>
        <a:spcPct val="0"/>
      </a:spcAft>
      <a:defRPr sz="2400" kern="1200">
        <a:solidFill>
          <a:schemeClr val="tx1"/>
        </a:solidFill>
        <a:latin typeface="Segoe" charset="0"/>
        <a:ea typeface="ＭＳ Ｐゴシック" charset="0"/>
        <a:cs typeface="MS PGothic" charset="0"/>
      </a:defRPr>
    </a:lvl5pPr>
    <a:lvl6pPr marL="2286000" algn="l" defTabSz="457200" rtl="0" eaLnBrk="1" latinLnBrk="0" hangingPunct="1">
      <a:defRPr sz="2400" kern="1200">
        <a:solidFill>
          <a:schemeClr val="tx1"/>
        </a:solidFill>
        <a:latin typeface="Segoe" charset="0"/>
        <a:ea typeface="ＭＳ Ｐゴシック" charset="0"/>
        <a:cs typeface="MS PGothic" charset="0"/>
      </a:defRPr>
    </a:lvl6pPr>
    <a:lvl7pPr marL="2743200" algn="l" defTabSz="457200" rtl="0" eaLnBrk="1" latinLnBrk="0" hangingPunct="1">
      <a:defRPr sz="2400" kern="1200">
        <a:solidFill>
          <a:schemeClr val="tx1"/>
        </a:solidFill>
        <a:latin typeface="Segoe" charset="0"/>
        <a:ea typeface="ＭＳ Ｐゴシック" charset="0"/>
        <a:cs typeface="MS PGothic" charset="0"/>
      </a:defRPr>
    </a:lvl7pPr>
    <a:lvl8pPr marL="3200400" algn="l" defTabSz="457200" rtl="0" eaLnBrk="1" latinLnBrk="0" hangingPunct="1">
      <a:defRPr sz="2400" kern="1200">
        <a:solidFill>
          <a:schemeClr val="tx1"/>
        </a:solidFill>
        <a:latin typeface="Segoe" charset="0"/>
        <a:ea typeface="ＭＳ Ｐゴシック" charset="0"/>
        <a:cs typeface="MS PGothic" charset="0"/>
      </a:defRPr>
    </a:lvl8pPr>
    <a:lvl9pPr marL="3657600" algn="l" defTabSz="457200" rtl="0" eaLnBrk="1" latinLnBrk="0" hangingPunct="1">
      <a:defRPr sz="2400" kern="1200">
        <a:solidFill>
          <a:schemeClr val="tx1"/>
        </a:solidFill>
        <a:latin typeface="Segoe" charset="0"/>
        <a:ea typeface="ＭＳ Ｐゴシック"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C0C0C0"/>
    <a:srgbClr val="A2A2A2"/>
    <a:srgbClr val="858585"/>
    <a:srgbClr val="6C6C6C"/>
    <a:srgbClr val="535353"/>
    <a:srgbClr val="A3A2A2"/>
    <a:srgbClr val="C46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4" autoAdjust="0"/>
    <p:restoredTop sz="81435" autoAdjust="0"/>
  </p:normalViewPr>
  <p:slideViewPr>
    <p:cSldViewPr snapToGrid="0" snapToObjects="1">
      <p:cViewPr>
        <p:scale>
          <a:sx n="70" d="100"/>
          <a:sy n="70" d="100"/>
        </p:scale>
        <p:origin x="-1260" y="-498"/>
      </p:cViewPr>
      <p:guideLst>
        <p:guide orient="horz" pos="1620"/>
        <p:guide pos="37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63A4C4D-59EE-2246-8A8A-BC382FE15806}" type="datetimeFigureOut">
              <a:rPr lang="en-US"/>
              <a:pPr/>
              <a:t>7/13/2015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081DC619-7CF8-B348-B28C-4EC8E968520E}" type="slidenum">
              <a:rPr lang="en-US"/>
              <a:pPr/>
              <a:t>‹#›</a:t>
            </a:fld>
            <a:endParaRPr lang="en-US"/>
          </a:p>
        </p:txBody>
      </p:sp>
    </p:spTree>
    <p:extLst>
      <p:ext uri="{BB962C8B-B14F-4D97-AF65-F5344CB8AC3E}">
        <p14:creationId xmlns:p14="http://schemas.microsoft.com/office/powerpoint/2010/main" val="8548099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74EB4956-4F27-264E-B23A-67A995E5F37F}" type="datetimeFigureOut">
              <a:rPr lang="en-US"/>
              <a:pPr/>
              <a:t>7/13/2015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BB0C9B5-07CC-6149-8DA6-C739CED6656D}" type="slidenum">
              <a:rPr lang="en-US"/>
              <a:pPr/>
              <a:t>‹#›</a:t>
            </a:fld>
            <a:endParaRPr lang="en-US"/>
          </a:p>
        </p:txBody>
      </p:sp>
    </p:spTree>
    <p:extLst>
      <p:ext uri="{BB962C8B-B14F-4D97-AF65-F5344CB8AC3E}">
        <p14:creationId xmlns:p14="http://schemas.microsoft.com/office/powerpoint/2010/main" val="224894685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6C93A110-9B41-F343-ACAE-1D7A1BEA37B9}" type="slidenum">
              <a:rPr lang="en-US" sz="1200">
                <a:latin typeface="Calibri" charset="0"/>
              </a:rPr>
              <a:pPr eaLnBrk="1" hangingPunct="1"/>
              <a:t>1</a:t>
            </a:fld>
            <a:endParaRPr lang="en-US" sz="12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a:t>
            </a:r>
            <a:r>
              <a:rPr lang="fr-FR" dirty="0" smtClean="0"/>
              <a:t>’</a:t>
            </a:r>
            <a:r>
              <a:rPr lang="en-US" dirty="0" smtClean="0"/>
              <a:t>s a sensor world.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10</a:t>
            </a:fld>
            <a:endParaRPr lang="en-US"/>
          </a:p>
        </p:txBody>
      </p:sp>
    </p:spTree>
    <p:extLst>
      <p:ext uri="{BB962C8B-B14F-4D97-AF65-F5344CB8AC3E}">
        <p14:creationId xmlns:p14="http://schemas.microsoft.com/office/powerpoint/2010/main" val="599262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Super dense network. System Steps. High</a:t>
            </a:r>
            <a:r>
              <a:rPr lang="en-US" baseline="0" dirty="0" smtClean="0"/>
              <a:t> resolution video. What I watch. Where I go what I buy, when I arrive and leave work. Where I drive. What I eat. What I play. What I browse. Inbound data. Feedback loops.</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11</a:t>
            </a:fld>
            <a:endParaRPr lang="en-US"/>
          </a:p>
        </p:txBody>
      </p:sp>
    </p:spTree>
    <p:extLst>
      <p:ext uri="{BB962C8B-B14F-4D97-AF65-F5344CB8AC3E}">
        <p14:creationId xmlns:p14="http://schemas.microsoft.com/office/powerpoint/2010/main" val="18270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Sensor machines redefining</a:t>
            </a:r>
            <a:r>
              <a:rPr lang="en-US" baseline="0" dirty="0" smtClean="0"/>
              <a:t> our world. Tesla continues to improve mileage on their cars by aggregating car data. </a:t>
            </a:r>
            <a:r>
              <a:rPr lang="en-US" baseline="0" dirty="0" err="1" smtClean="0"/>
              <a:t>Streetview</a:t>
            </a:r>
            <a:r>
              <a:rPr lang="en-US" baseline="0" dirty="0" smtClean="0"/>
              <a:t> cars have changed our view of the world.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12</a:t>
            </a:fld>
            <a:endParaRPr lang="en-US"/>
          </a:p>
        </p:txBody>
      </p:sp>
    </p:spTree>
    <p:extLst>
      <p:ext uri="{BB962C8B-B14F-4D97-AF65-F5344CB8AC3E}">
        <p14:creationId xmlns:p14="http://schemas.microsoft.com/office/powerpoint/2010/main" val="146080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Protocols</a:t>
            </a:r>
            <a:r>
              <a:rPr lang="en-US" baseline="0" dirty="0" smtClean="0"/>
              <a:t> were analog or proprietary. No feedback loop. Data was often compressed. Usually discarded after lying idle and unused.</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13</a:t>
            </a:fld>
            <a:endParaRPr lang="en-US"/>
          </a:p>
        </p:txBody>
      </p:sp>
    </p:spTree>
    <p:extLst>
      <p:ext uri="{BB962C8B-B14F-4D97-AF65-F5344CB8AC3E}">
        <p14:creationId xmlns:p14="http://schemas.microsoft.com/office/powerpoint/2010/main" val="4242523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t>
            </a:r>
            <a:r>
              <a:rPr lang="en-US" baseline="0" dirty="0" smtClean="0"/>
              <a:t> </a:t>
            </a:r>
            <a:r>
              <a:rPr lang="en-US" baseline="0" dirty="0" err="1" smtClean="0"/>
              <a:t>ain’t</a:t>
            </a:r>
            <a:r>
              <a:rPr lang="en-US" baseline="0" dirty="0" smtClean="0"/>
              <a:t> in Kansas anymore and that database is more often than not a </a:t>
            </a:r>
            <a:r>
              <a:rPr lang="en-US" baseline="0" dirty="0" err="1" smtClean="0"/>
              <a:t>NoSQL</a:t>
            </a:r>
            <a:r>
              <a:rPr lang="en-US" baseline="0" dirty="0" smtClean="0"/>
              <a:t> </a:t>
            </a:r>
            <a:r>
              <a:rPr lang="en-US" baseline="0" dirty="0" err="1" smtClean="0"/>
              <a:t>datanbase</a:t>
            </a:r>
            <a:r>
              <a:rPr lang="en-US" baseline="0" dirty="0" smtClean="0"/>
              <a:t>. Why ? Because the stream of data we capture from sensors is unstructured /semi structured and located in time and space. </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14</a:t>
            </a:fld>
            <a:endParaRPr lang="en-US"/>
          </a:p>
        </p:txBody>
      </p:sp>
    </p:spTree>
    <p:extLst>
      <p:ext uri="{BB962C8B-B14F-4D97-AF65-F5344CB8AC3E}">
        <p14:creationId xmlns:p14="http://schemas.microsoft.com/office/powerpoint/2010/main" val="247258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Sparkfun</a:t>
            </a:r>
            <a:r>
              <a:rPr lang="en-US" dirty="0" smtClean="0"/>
              <a:t>,</a:t>
            </a:r>
            <a:r>
              <a:rPr lang="en-US" baseline="0" dirty="0" smtClean="0"/>
              <a:t> </a:t>
            </a:r>
            <a:r>
              <a:rPr lang="en-US" baseline="0" dirty="0" err="1" smtClean="0"/>
              <a:t>iBeacon</a:t>
            </a:r>
            <a:r>
              <a:rPr lang="en-US" baseline="0" dirty="0" smtClean="0"/>
              <a:t>. </a:t>
            </a:r>
            <a:r>
              <a:rPr lang="en-US" baseline="0" dirty="0" err="1" smtClean="0"/>
              <a:t>Arduino</a:t>
            </a:r>
            <a:r>
              <a:rPr lang="en-US" baseline="0" dirty="0" smtClean="0"/>
              <a:t>, Raspberry PI, MEMs. Frameworks. 1TB in 1980? 193m dollars.</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15</a:t>
            </a:fld>
            <a:endParaRPr lang="en-US"/>
          </a:p>
        </p:txBody>
      </p:sp>
    </p:spTree>
    <p:extLst>
      <p:ext uri="{BB962C8B-B14F-4D97-AF65-F5344CB8AC3E}">
        <p14:creationId xmlns:p14="http://schemas.microsoft.com/office/powerpoint/2010/main" val="3839393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Mobile phones,</a:t>
            </a:r>
            <a:r>
              <a:rPr lang="en-US" baseline="0" dirty="0" smtClean="0"/>
              <a:t> smart phones, iPhone, Android. Analog cameras, digital cameras. </a:t>
            </a:r>
            <a:r>
              <a:rPr lang="en-US" baseline="0" dirty="0" err="1" smtClean="0"/>
              <a:t>Wais</a:t>
            </a:r>
            <a:r>
              <a:rPr lang="en-US" baseline="0" dirty="0" smtClean="0"/>
              <a:t>, Gopher </a:t>
            </a:r>
            <a:r>
              <a:rPr lang="en-US" baseline="0" dirty="0" err="1" smtClean="0"/>
              <a:t>archie</a:t>
            </a:r>
            <a:r>
              <a:rPr lang="en-US" baseline="0" dirty="0" smtClean="0"/>
              <a:t> to WWW. Dial </a:t>
            </a:r>
            <a:r>
              <a:rPr lang="en-US" baseline="0" dirty="0" err="1" smtClean="0"/>
              <a:t>uo</a:t>
            </a:r>
            <a:r>
              <a:rPr lang="en-US" baseline="0" dirty="0" smtClean="0"/>
              <a:t> to broadband. We reduce friction and people do something more.</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16</a:t>
            </a:fld>
            <a:endParaRPr lang="en-US"/>
          </a:p>
        </p:txBody>
      </p:sp>
    </p:spTree>
    <p:extLst>
      <p:ext uri="{BB962C8B-B14F-4D97-AF65-F5344CB8AC3E}">
        <p14:creationId xmlns:p14="http://schemas.microsoft.com/office/powerpoint/2010/main" val="901092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Contextual, </a:t>
            </a:r>
            <a:r>
              <a:rPr lang="en-US" dirty="0" err="1" smtClean="0"/>
              <a:t>temporal</a:t>
            </a:r>
            <a:r>
              <a:rPr lang="en-US" baseline="0" dirty="0" err="1" smtClean="0"/>
              <a:t>,all</a:t>
            </a:r>
            <a:r>
              <a:rPr lang="en-US" baseline="0" dirty="0" smtClean="0"/>
              <a:t> the sensors on that phone related data to time and place. We store everything for ever. The data </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17</a:t>
            </a:fld>
            <a:endParaRPr lang="en-US"/>
          </a:p>
        </p:txBody>
      </p:sp>
    </p:spTree>
    <p:extLst>
      <p:ext uri="{BB962C8B-B14F-4D97-AF65-F5344CB8AC3E}">
        <p14:creationId xmlns:p14="http://schemas.microsoft.com/office/powerpoint/2010/main" val="1365164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 an</a:t>
            </a:r>
            <a:r>
              <a:rPr lang="en-US" baseline="0" dirty="0" smtClean="0"/>
              <a:t> example of a </a:t>
            </a:r>
            <a:r>
              <a:rPr lang="en-US" baseline="0" dirty="0" err="1" smtClean="0"/>
              <a:t>iBeacon</a:t>
            </a:r>
            <a:r>
              <a:rPr lang="en-US" baseline="0" dirty="0" smtClean="0"/>
              <a:t> retail application. This is from a startup based in </a:t>
            </a:r>
            <a:r>
              <a:rPr lang="en-US" baseline="0" dirty="0" err="1" smtClean="0"/>
              <a:t>ireland</a:t>
            </a:r>
            <a:r>
              <a:rPr lang="en-US" baseline="0" dirty="0" smtClean="0"/>
              <a:t> called </a:t>
            </a:r>
            <a:r>
              <a:rPr lang="en-US" baseline="0" dirty="0" err="1" smtClean="0"/>
              <a:t>LocalSocial</a:t>
            </a:r>
            <a:r>
              <a:rPr lang="en-US" baseline="0" dirty="0" smtClean="0"/>
              <a:t>. They do a retail engagement app. Now we can define how we want to interact with a shop, from “I’ll help my self “ to find my sizes. Finish with offers. Use high resolution location to tailor the experience. Works for real-estate as well.</a:t>
            </a:r>
          </a:p>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18</a:t>
            </a:fld>
            <a:endParaRPr lang="en-US"/>
          </a:p>
        </p:txBody>
      </p:sp>
    </p:spTree>
    <p:extLst>
      <p:ext uri="{BB962C8B-B14F-4D97-AF65-F5344CB8AC3E}">
        <p14:creationId xmlns:p14="http://schemas.microsoft.com/office/powerpoint/2010/main" val="1971185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MongoDB – database designed for the Internet of today</a:t>
            </a:r>
            <a:r>
              <a:rPr lang="en-US" baseline="0" dirty="0" smtClean="0"/>
              <a:t> and tomorrow for </a:t>
            </a:r>
            <a:r>
              <a:rPr lang="en-US" baseline="0" smtClean="0"/>
              <a:t>unknown unknowns.</a:t>
            </a:r>
            <a:endParaRPr lang="en-US"/>
          </a:p>
        </p:txBody>
      </p:sp>
      <p:sp>
        <p:nvSpPr>
          <p:cNvPr id="4" name="Slide Number Placeholder 3"/>
          <p:cNvSpPr>
            <a:spLocks noGrp="1"/>
          </p:cNvSpPr>
          <p:nvPr>
            <p:ph type="sldNum" sz="quarter" idx="10"/>
          </p:nvPr>
        </p:nvSpPr>
        <p:spPr/>
        <p:txBody>
          <a:bodyPr/>
          <a:lstStyle/>
          <a:p>
            <a:fld id="{EBB0C9B5-07CC-6149-8DA6-C739CED6656D}" type="slidenum">
              <a:rPr lang="en-US" smtClean="0"/>
              <a:pPr/>
              <a:t>21</a:t>
            </a:fld>
            <a:endParaRPr lang="en-US"/>
          </a:p>
        </p:txBody>
      </p:sp>
    </p:spTree>
    <p:extLst>
      <p:ext uri="{BB962C8B-B14F-4D97-AF65-F5344CB8AC3E}">
        <p14:creationId xmlns:p14="http://schemas.microsoft.com/office/powerpoint/2010/main" val="196401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ARPANET begins the year with 14 nodes in operation. BBN modifies and streamlines the IMP design so it can be moved to a less cumbersome platform than the DDP-516. BBN also develops a new platform, called a Terminal Interface Processor (TIP) which is capable of supporting input from multiple hosts or terminals.</a:t>
            </a:r>
          </a:p>
          <a:p>
            <a:r>
              <a:rPr lang="en-US" dirty="0" smtClean="0"/>
              <a:t>The Network Working Group completes the Telnet protocol and makes progress on the file transfer protocol (FTP) standard. At the end of the year, the ARPANET contains 19 nodes as planned.</a:t>
            </a:r>
          </a:p>
          <a:p>
            <a:endParaRPr lang="en-US" dirty="0" smtClean="0"/>
          </a:p>
          <a:p>
            <a:r>
              <a:rPr lang="en-US" dirty="0" smtClean="0"/>
              <a:t>Database </a:t>
            </a:r>
            <a:r>
              <a:rPr lang="en-US" dirty="0" err="1" smtClean="0"/>
              <a:t>lauched</a:t>
            </a:r>
            <a:r>
              <a:rPr lang="en-US" baseline="0" dirty="0" smtClean="0"/>
              <a:t> in 1970. This internet didn’t even have TCP/IP. Unix hadn’t been invented. IBM resisted Ted </a:t>
            </a:r>
            <a:r>
              <a:rPr lang="en-US" baseline="0" dirty="0" err="1" smtClean="0"/>
              <a:t>Codds</a:t>
            </a:r>
            <a:r>
              <a:rPr lang="en-US" baseline="0" dirty="0" smtClean="0"/>
              <a:t> innovation allowing Oracle to launch the worlds first SQL database.</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2</a:t>
            </a:fld>
            <a:endParaRPr lang="en-US"/>
          </a:p>
        </p:txBody>
      </p:sp>
    </p:spTree>
    <p:extLst>
      <p:ext uri="{BB962C8B-B14F-4D97-AF65-F5344CB8AC3E}">
        <p14:creationId xmlns:p14="http://schemas.microsoft.com/office/powerpoint/2010/main" val="740592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
        <p:nvSpPr>
          <p:cNvPr id="184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92AB613C-4481-A440-81A1-F1DC2F9E3099}" type="slidenum">
              <a:rPr lang="en-US" sz="1200">
                <a:latin typeface="Calibri" charset="0"/>
              </a:rPr>
              <a:pPr eaLnBrk="1" hangingPunct="1"/>
              <a:t>22</a:t>
            </a:fld>
            <a:endParaRPr lang="en-US" sz="1200">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dirty="0" smtClean="0">
                <a:latin typeface="Calibri" charset="0"/>
                <a:ea typeface="MS PGothic" charset="0"/>
              </a:rPr>
              <a:t>This is the internet today. </a:t>
            </a:r>
            <a:r>
              <a:rPr lang="en-US" dirty="0" err="1" smtClean="0">
                <a:latin typeface="Calibri" charset="0"/>
                <a:ea typeface="MS PGothic" charset="0"/>
              </a:rPr>
              <a:t>Millons</a:t>
            </a:r>
            <a:r>
              <a:rPr lang="en-US" dirty="0" smtClean="0">
                <a:latin typeface="Calibri" charset="0"/>
                <a:ea typeface="MS PGothic" charset="0"/>
              </a:rPr>
              <a:t> of nodes. All</a:t>
            </a:r>
            <a:r>
              <a:rPr lang="en-US" baseline="0" dirty="0" smtClean="0">
                <a:latin typeface="Calibri" charset="0"/>
                <a:ea typeface="MS PGothic" charset="0"/>
              </a:rPr>
              <a:t> big server farms, giant distributors of data. This is the Internet of people. Nearly all of the data on this internet was created by humans for consumption by humans, </a:t>
            </a:r>
            <a:endParaRPr lang="en-US" dirty="0">
              <a:latin typeface="Calibri" charset="0"/>
              <a:ea typeface="MS PGothic" charset="0"/>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1B0563B3-120E-CF4D-A055-7E3D125CE469}" type="slidenum">
              <a:rPr lang="en-US" sz="1200">
                <a:solidFill>
                  <a:srgbClr val="000000"/>
                </a:solidFill>
                <a:latin typeface="Calibri" charset="0"/>
              </a:rPr>
              <a:pPr eaLnBrk="1" hangingPunct="1"/>
              <a:t>3</a:t>
            </a:fld>
            <a:endParaRPr lang="en-US" sz="1200">
              <a:solidFill>
                <a:srgbClr val="000000"/>
              </a:solidFill>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a:t>
            </a:r>
            <a:r>
              <a:rPr lang="en-US" baseline="0" dirty="0" smtClean="0"/>
              <a:t> is </a:t>
            </a:r>
            <a:r>
              <a:rPr lang="en-US" baseline="0" dirty="0" err="1" smtClean="0"/>
              <a:t>google</a:t>
            </a:r>
            <a:r>
              <a:rPr lang="en-US" baseline="0" dirty="0" smtClean="0"/>
              <a:t>. Its pretty big.</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4</a:t>
            </a:fld>
            <a:endParaRPr lang="en-US"/>
          </a:p>
        </p:txBody>
      </p:sp>
    </p:spTree>
    <p:extLst>
      <p:ext uri="{BB962C8B-B14F-4D97-AF65-F5344CB8AC3E}">
        <p14:creationId xmlns:p14="http://schemas.microsoft.com/office/powerpoint/2010/main" val="5022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the United</a:t>
            </a:r>
            <a:r>
              <a:rPr lang="en-US" baseline="0" dirty="0" smtClean="0"/>
              <a:t> Kingdom. Its pretty big, but it consists of a a collection of servers that are essentially “broadcast” nodes. I worked here in 1997-98 at Nomura a big investment bank. At the time I carried a pager but I still didn’t own a mobile phone. Nomura was engaged at the time in a strategic project to replacing its old mainframe technology with a network of Sun Servers. The huge internal debate at the time was whether we should or shouldn’t give  internet access to staff. Would they “waste” all their time browsing the Internet.</a:t>
            </a:r>
          </a:p>
          <a:p>
            <a:endParaRPr lang="en-US" baseline="0" dirty="0" smtClean="0"/>
          </a:p>
          <a:p>
            <a:r>
              <a:rPr lang="en-US" baseline="0" dirty="0" smtClean="0"/>
              <a:t>And fundamentally the internet </a:t>
            </a:r>
            <a:r>
              <a:rPr lang="en-US" baseline="0" dirty="0" err="1" smtClean="0"/>
              <a:t>hasn</a:t>
            </a:r>
            <a:r>
              <a:rPr lang="fr-FR" baseline="0" dirty="0" smtClean="0"/>
              <a:t>’</a:t>
            </a:r>
            <a:r>
              <a:rPr lang="en-US" baseline="0" dirty="0" smtClean="0"/>
              <a:t>t changed much since that day. </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5</a:t>
            </a:fld>
            <a:endParaRPr lang="en-US"/>
          </a:p>
        </p:txBody>
      </p:sp>
    </p:spTree>
    <p:extLst>
      <p:ext uri="{BB962C8B-B14F-4D97-AF65-F5344CB8AC3E}">
        <p14:creationId xmlns:p14="http://schemas.microsoft.com/office/powerpoint/2010/main" val="1122127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Its still asynchronous. We read more</a:t>
            </a:r>
            <a:r>
              <a:rPr lang="en-US" baseline="0" dirty="0" smtClean="0"/>
              <a:t> than we write. Ajax and HTML4 have changed the way we interact with. </a:t>
            </a:r>
            <a:r>
              <a:rPr lang="en-US" dirty="0" smtClean="0"/>
              <a:t>Reflects the way the web </a:t>
            </a:r>
            <a:r>
              <a:rPr lang="en-US" baseline="0" dirty="0" smtClean="0"/>
              <a:t>was designed. Predominantly broadcast based. More readers than writers. More downloads than uploads. More clients than servers. There has been once big sea change since 1998. Mobile.</a:t>
            </a:r>
          </a:p>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6</a:t>
            </a:fld>
            <a:endParaRPr lang="en-US"/>
          </a:p>
        </p:txBody>
      </p:sp>
    </p:spTree>
    <p:extLst>
      <p:ext uri="{BB962C8B-B14F-4D97-AF65-F5344CB8AC3E}">
        <p14:creationId xmlns:p14="http://schemas.microsoft.com/office/powerpoint/2010/main" val="164555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Input via,</a:t>
            </a:r>
            <a:r>
              <a:rPr lang="en-US" baseline="0" dirty="0" smtClean="0"/>
              <a:t> mouse, </a:t>
            </a:r>
            <a:r>
              <a:rPr lang="en-US" baseline="0" dirty="0" err="1" smtClean="0"/>
              <a:t>keybooard</a:t>
            </a:r>
            <a:r>
              <a:rPr lang="en-US" baseline="0" dirty="0" smtClean="0"/>
              <a:t>, voice, camera. Dumb consumption on both sides. It</a:t>
            </a:r>
            <a:r>
              <a:rPr lang="fr-FR" baseline="0" dirty="0" smtClean="0"/>
              <a:t>’</a:t>
            </a:r>
            <a:r>
              <a:rPr lang="en-US" baseline="0" dirty="0" smtClean="0"/>
              <a:t>s a desktop computer.</a:t>
            </a:r>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7</a:t>
            </a:fld>
            <a:endParaRPr lang="en-US"/>
          </a:p>
        </p:txBody>
      </p:sp>
    </p:spTree>
    <p:extLst>
      <p:ext uri="{BB962C8B-B14F-4D97-AF65-F5344CB8AC3E}">
        <p14:creationId xmlns:p14="http://schemas.microsoft.com/office/powerpoint/2010/main" val="175678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B0C9B5-07CC-6149-8DA6-C739CED6656D}" type="slidenum">
              <a:rPr lang="en-US" smtClean="0"/>
              <a:pPr/>
              <a:t>8</a:t>
            </a:fld>
            <a:endParaRPr lang="en-US"/>
          </a:p>
        </p:txBody>
      </p:sp>
    </p:spTree>
    <p:extLst>
      <p:ext uri="{BB962C8B-B14F-4D97-AF65-F5344CB8AC3E}">
        <p14:creationId xmlns:p14="http://schemas.microsoft.com/office/powerpoint/2010/main" val="64714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9 hidden sensors</a:t>
            </a:r>
            <a:r>
              <a:rPr lang="en-US" baseline="0" dirty="0" smtClean="0"/>
              <a:t> + camera 10 + voice 11. Intrinsic connection to the Internet.</a:t>
            </a:r>
            <a:r>
              <a:rPr lang="en-US" baseline="0" dirty="0"/>
              <a:t> </a:t>
            </a:r>
            <a:r>
              <a:rPr lang="en-US" baseline="0" dirty="0" smtClean="0"/>
              <a:t>Constantly capturing context.</a:t>
            </a:r>
          </a:p>
        </p:txBody>
      </p:sp>
      <p:sp>
        <p:nvSpPr>
          <p:cNvPr id="4" name="Slide Number Placeholder 3"/>
          <p:cNvSpPr>
            <a:spLocks noGrp="1"/>
          </p:cNvSpPr>
          <p:nvPr>
            <p:ph type="sldNum" sz="quarter" idx="10"/>
          </p:nvPr>
        </p:nvSpPr>
        <p:spPr/>
        <p:txBody>
          <a:bodyPr/>
          <a:lstStyle/>
          <a:p>
            <a:fld id="{EBB0C9B5-07CC-6149-8DA6-C739CED6656D}" type="slidenum">
              <a:rPr lang="en-US" smtClean="0"/>
              <a:pPr/>
              <a:t>9</a:t>
            </a:fld>
            <a:endParaRPr lang="en-US"/>
          </a:p>
        </p:txBody>
      </p:sp>
    </p:spTree>
    <p:extLst>
      <p:ext uri="{BB962C8B-B14F-4D97-AF65-F5344CB8AC3E}">
        <p14:creationId xmlns:p14="http://schemas.microsoft.com/office/powerpoint/2010/main" val="333411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p:txBody>
      </p:sp>
      <p:sp>
        <p:nvSpPr>
          <p:cNvPr id="8" name="Title Placeholder 17"/>
          <p:cNvSpPr>
            <a:spLocks noGrp="1"/>
          </p:cNvSpPr>
          <p:nvPr>
            <p:ph type="title"/>
          </p:nvPr>
        </p:nvSpPr>
        <p:spPr>
          <a:xfrm>
            <a:off x="457200" y="6956"/>
            <a:ext cx="8229600" cy="857250"/>
          </a:xfrm>
          <a:prstGeom prst="rect">
            <a:avLst/>
          </a:prstGeom>
        </p:spPr>
        <p:txBody>
          <a:bodyPr/>
          <a:lstStyle/>
          <a:p>
            <a:r>
              <a:rPr lang="en-AU" smtClean="0"/>
              <a:t>Click to edit Master title style</a:t>
            </a:r>
            <a:endParaRPr lang="en-US" dirty="0"/>
          </a:p>
        </p:txBody>
      </p:sp>
    </p:spTree>
    <p:extLst>
      <p:ext uri="{BB962C8B-B14F-4D97-AF65-F5344CB8AC3E}">
        <p14:creationId xmlns:p14="http://schemas.microsoft.com/office/powerpoint/2010/main" val="11048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6956"/>
            <a:ext cx="8229600" cy="857250"/>
          </a:xfrm>
          <a:prstGeom prst="rect">
            <a:avLst/>
          </a:prstGeom>
        </p:spPr>
        <p:txBody>
          <a:bodyPr/>
          <a:lstStyle/>
          <a:p>
            <a:r>
              <a:rPr lang="en-AU" smtClean="0"/>
              <a:t>Click to edit Master title style</a:t>
            </a:r>
            <a:endParaRPr lang="en-US" dirty="0"/>
          </a:p>
        </p:txBody>
      </p:sp>
    </p:spTree>
    <p:extLst>
      <p:ext uri="{BB962C8B-B14F-4D97-AF65-F5344CB8AC3E}">
        <p14:creationId xmlns:p14="http://schemas.microsoft.com/office/powerpoint/2010/main" val="646295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p>
            <a:pPr lvl="0">
              <a:defRPr sz="1800" b="0"/>
            </a:pPr>
            <a:r>
              <a:rPr sz="4200" b="1"/>
              <a:t>Title Text</a:t>
            </a:r>
          </a:p>
        </p:txBody>
      </p:sp>
      <p:sp>
        <p:nvSpPr>
          <p:cNvPr id="29" name="Shape 29"/>
          <p:cNvSpPr>
            <a:spLocks noGrp="1"/>
          </p:cNvSpPr>
          <p:nvPr>
            <p:ph type="sldNum" sz="quarter" idx="2"/>
          </p:nvPr>
        </p:nvSpPr>
        <p:spPr>
          <a:xfrm>
            <a:off x="8932545" y="4962675"/>
            <a:ext cx="217528" cy="177826"/>
          </a:xfrm>
          <a:prstGeom prst="rect">
            <a:avLst/>
          </a:prstGeom>
        </p:spPr>
        <p:txBody>
          <a:bodyPr lIns="64291" tIns="32146" rIns="64291" bIns="32146"/>
          <a:lstStyle/>
          <a:p>
            <a:pPr lvl="0"/>
            <a:fld id="{86CB4B4D-7CA3-9044-876B-883B54F8677D}" type="slidenum">
              <a:t>‹#›</a:t>
            </a:fld>
            <a:endParaRPr/>
          </a:p>
        </p:txBody>
      </p:sp>
    </p:spTree>
    <p:extLst>
      <p:ext uri="{BB962C8B-B14F-4D97-AF65-F5344CB8AC3E}">
        <p14:creationId xmlns:p14="http://schemas.microsoft.com/office/powerpoint/2010/main" val="173095007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6956"/>
            <a:ext cx="8229600" cy="857250"/>
          </a:xfrm>
          <a:prstGeom prst="rect">
            <a:avLst/>
          </a:prstGeo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528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90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a:xfrm>
            <a:off x="457200" y="4767263"/>
            <a:ext cx="2895600" cy="203597"/>
          </a:xfrm>
          <a:prstGeom prst="rect">
            <a:avLst/>
          </a:prstGeom>
        </p:spPr>
        <p:txBody>
          <a:bodyPr anchor="ctr" anchorCtr="0"/>
          <a:lstStyle>
            <a:lvl1pPr algn="l" fontAlgn="auto">
              <a:spcBef>
                <a:spcPts val="0"/>
              </a:spcBef>
              <a:spcAft>
                <a:spcPts val="0"/>
              </a:spcAft>
              <a:defRPr sz="800">
                <a:solidFill>
                  <a:srgbClr val="FFFFFF"/>
                </a:solidFill>
                <a:latin typeface="Arial"/>
                <a:ea typeface="+mn-ea"/>
                <a:cs typeface="+mn-cs"/>
              </a:defRPr>
            </a:lvl1pPr>
          </a:lstStyle>
          <a:p>
            <a:pPr>
              <a:defRPr/>
            </a:pPr>
            <a:endParaRPr lang="en-US" dirty="0"/>
          </a:p>
        </p:txBody>
      </p:sp>
      <p:sp>
        <p:nvSpPr>
          <p:cNvPr id="7" name="Title 1"/>
          <p:cNvSpPr>
            <a:spLocks noGrp="1"/>
          </p:cNvSpPr>
          <p:nvPr>
            <p:ph type="title"/>
          </p:nvPr>
        </p:nvSpPr>
        <p:spPr>
          <a:xfrm>
            <a:off x="508001" y="2143125"/>
            <a:ext cx="8178799" cy="85725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76533" y="4568653"/>
            <a:ext cx="1366402" cy="396899"/>
          </a:xfrm>
          <a:prstGeom prst="rect">
            <a:avLst/>
          </a:prstGeom>
        </p:spPr>
      </p:pic>
    </p:spTree>
    <p:extLst>
      <p:ext uri="{BB962C8B-B14F-4D97-AF65-F5344CB8AC3E}">
        <p14:creationId xmlns:p14="http://schemas.microsoft.com/office/powerpoint/2010/main" val="300745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8001" y="2143125"/>
            <a:ext cx="8178799" cy="857250"/>
          </a:xfrm>
          <a:prstGeom prst="rect">
            <a:avLst/>
          </a:prstGeom>
        </p:spPr>
        <p:txBody>
          <a:bodyPr vert="horz" lIns="0" tIns="0" rIns="0" bIns="0" anchor="ctr" anchorCtr="0"/>
          <a:lstStyle>
            <a:lvl1pPr algn="l">
              <a:defRPr sz="4000" b="1" i="0" cap="none" spc="30">
                <a:ln>
                  <a:noFill/>
                </a:ln>
                <a:solidFill>
                  <a:schemeClr val="tx1"/>
                </a:solidFill>
                <a:effectLst/>
                <a:latin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6289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7273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8" name="Text Placeholder 2"/>
          <p:cNvSpPr>
            <a:spLocks noGrp="1"/>
          </p:cNvSpPr>
          <p:nvPr>
            <p:ph type="body" idx="1"/>
          </p:nvPr>
        </p:nvSpPr>
        <p:spPr bwMode="auto">
          <a:xfrm>
            <a:off x="457200" y="1066800"/>
            <a:ext cx="8229600" cy="347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text here (remove bullet if not needed)</a:t>
            </a:r>
          </a:p>
          <a:p>
            <a:pPr lvl="1"/>
            <a:r>
              <a:rPr lang="en-US" dirty="0"/>
              <a:t>2nd level (use no more than 2 levels)</a:t>
            </a:r>
          </a:p>
        </p:txBody>
      </p:sp>
      <p:sp>
        <p:nvSpPr>
          <p:cNvPr id="7" name="Rectangle 6"/>
          <p:cNvSpPr>
            <a:spLocks noChangeArrowheads="1"/>
          </p:cNvSpPr>
          <p:nvPr/>
        </p:nvSpPr>
        <p:spPr bwMode="auto">
          <a:xfrm>
            <a:off x="0" y="0"/>
            <a:ext cx="9144000" cy="864394"/>
          </a:xfrm>
          <a:prstGeom prst="rect">
            <a:avLst/>
          </a:prstGeom>
          <a:solidFill>
            <a:schemeClr val="tx1">
              <a:lumMod val="90000"/>
              <a:lumOff val="10000"/>
            </a:schemeClr>
          </a:solidFill>
          <a:ln w="41275">
            <a:noFill/>
            <a:miter lim="800000"/>
            <a:headEnd/>
            <a:tailEnd/>
          </a:ln>
          <a:effectLst/>
        </p:spPr>
        <p:txBody>
          <a:bodyPr anchor="ctr"/>
          <a:lstStyle/>
          <a:p>
            <a:pPr algn="ctr" fontAlgn="auto">
              <a:spcBef>
                <a:spcPts val="0"/>
              </a:spcBef>
              <a:spcAft>
                <a:spcPts val="0"/>
              </a:spcAft>
              <a:defRPr/>
            </a:pPr>
            <a:endParaRPr lang="en-US" sz="1800" dirty="0">
              <a:solidFill>
                <a:srgbClr val="969393"/>
              </a:solidFill>
              <a:latin typeface="Arial"/>
              <a:ea typeface="+mn-ea"/>
              <a:cs typeface="+mn-cs"/>
            </a:endParaRPr>
          </a:p>
        </p:txBody>
      </p:sp>
      <p:sp>
        <p:nvSpPr>
          <p:cNvPr id="18" name="Title Placeholder 17"/>
          <p:cNvSpPr>
            <a:spLocks noGrp="1"/>
          </p:cNvSpPr>
          <p:nvPr>
            <p:ph type="title"/>
          </p:nvPr>
        </p:nvSpPr>
        <p:spPr>
          <a:xfrm>
            <a:off x="457200" y="7144"/>
            <a:ext cx="8229600" cy="857250"/>
          </a:xfrm>
          <a:prstGeom prst="rect">
            <a:avLst/>
          </a:prstGeom>
          <a:effectLst/>
        </p:spPr>
        <p:txBody>
          <a:bodyPr vert="horz" lIns="0" tIns="0" rIns="0" bIns="0" rtlCol="0" anchor="ctr">
            <a:noAutofit/>
          </a:bodyPr>
          <a:lstStyle/>
          <a:p>
            <a:r>
              <a:rPr lang="en-AU" smtClean="0"/>
              <a:t>Click to edit Master title style</a:t>
            </a:r>
            <a:endParaRPr lang="en-US" dirty="0"/>
          </a:p>
        </p:txBody>
      </p:sp>
      <p:sp>
        <p:nvSpPr>
          <p:cNvPr id="2" name="TextBox 1"/>
          <p:cNvSpPr txBox="1"/>
          <p:nvPr/>
        </p:nvSpPr>
        <p:spPr>
          <a:xfrm>
            <a:off x="-138545" y="4260273"/>
            <a:ext cx="0" cy="307777"/>
          </a:xfrm>
          <a:prstGeom prst="rect">
            <a:avLst/>
          </a:prstGeom>
        </p:spPr>
        <p:txBody>
          <a:bodyPr wrap="none" lIns="0" tIns="0" rIns="0" bIns="0" rtlCol="0">
            <a:spAutoFit/>
          </a:bodyPr>
          <a:lstStyle/>
          <a:p>
            <a:pPr marL="0" indent="0">
              <a:buFont typeface="Arial"/>
              <a:buNone/>
            </a:pPr>
            <a:endParaRPr lang="en-US" sz="2000" dirty="0" smtClean="0"/>
          </a:p>
        </p:txBody>
      </p:sp>
      <p:sp>
        <p:nvSpPr>
          <p:cNvPr id="9" name="TextBox 14"/>
          <p:cNvSpPr txBox="1">
            <a:spLocks noChangeArrowheads="1"/>
          </p:cNvSpPr>
          <p:nvPr/>
        </p:nvSpPr>
        <p:spPr bwMode="auto">
          <a:xfrm>
            <a:off x="457201" y="4789885"/>
            <a:ext cx="2143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Segoe" charset="0"/>
                <a:ea typeface="ＭＳ Ｐゴシック"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defRPr/>
            </a:pPr>
            <a:fld id="{A89390FE-58A4-F246-AC5A-027357C66DC3}" type="slidenum">
              <a:rPr lang="en-US" sz="1100">
                <a:solidFill>
                  <a:srgbClr val="7F7F7F"/>
                </a:solidFill>
              </a:rPr>
              <a:pPr eaLnBrk="1" hangingPunct="1">
                <a:defRPr/>
              </a:pPr>
              <a:t>‹#›</a:t>
            </a:fld>
            <a:endParaRPr lang="en-US" sz="1100">
              <a:solidFill>
                <a:srgbClr val="7F7F7F"/>
              </a:solidFill>
            </a:endParaRPr>
          </a:p>
        </p:txBody>
      </p:sp>
      <p:pic>
        <p:nvPicPr>
          <p:cNvPr id="8" name="Picture 7" descr="MongoDB-Logo_NEW_on-white.png"/>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594597" y="4608782"/>
            <a:ext cx="1312332" cy="381193"/>
          </a:xfrm>
          <a:prstGeom prst="rect">
            <a:avLst/>
          </a:prstGeom>
        </p:spPr>
      </p:pic>
    </p:spTree>
  </p:cSld>
  <p:clrMap bg1="lt1" tx1="dk1" bg2="lt2" tx2="dk2" accent1="accent1" accent2="accent2" accent3="accent3" accent4="accent4" accent5="accent5" accent6="accent6" hlink="hlink" folHlink="folHlink"/>
  <p:sldLayoutIdLst>
    <p:sldLayoutId id="2147483861" r:id="rId1"/>
    <p:sldLayoutId id="2147483862" r:id="rId2"/>
    <p:sldLayoutId id="2147483868" r:id="rId3"/>
  </p:sldLayoutIdLst>
  <p:hf hdr="0" ftr="0" dt="0"/>
  <p:txStyles>
    <p:titleStyle>
      <a:lvl1pPr algn="l" defTabSz="457200" rtl="0" eaLnBrk="1" fontAlgn="base" hangingPunct="1">
        <a:spcBef>
          <a:spcPct val="0"/>
        </a:spcBef>
        <a:spcAft>
          <a:spcPct val="0"/>
        </a:spcAft>
        <a:defRPr sz="3600" b="1" i="0" kern="1200" cap="none" spc="30">
          <a:ln>
            <a:noFill/>
          </a:ln>
          <a:solidFill>
            <a:schemeClr val="bg1"/>
          </a:solidFill>
          <a:effectLst/>
          <a:latin typeface="Arial"/>
          <a:ea typeface="MS PGothic" pitchFamily="34" charset="-128"/>
          <a:cs typeface="Segoe Semibold"/>
        </a:defRPr>
      </a:lvl1pPr>
      <a:lvl2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2pPr>
      <a:lvl3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3pPr>
      <a:lvl4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4pPr>
      <a:lvl5pPr algn="l" defTabSz="457200" rtl="0" eaLnBrk="1" fontAlgn="base" hangingPunct="1">
        <a:spcBef>
          <a:spcPct val="0"/>
        </a:spcBef>
        <a:spcAft>
          <a:spcPct val="0"/>
        </a:spcAft>
        <a:defRPr sz="3600" b="1">
          <a:solidFill>
            <a:schemeClr val="bg1"/>
          </a:solidFill>
          <a:latin typeface="Segoe Semibold" charset="0"/>
          <a:ea typeface="MS PGothic" pitchFamily="34" charset="-128"/>
        </a:defRPr>
      </a:lvl5pPr>
      <a:lvl6pPr marL="457200" algn="l" defTabSz="457200" rtl="0" eaLnBrk="1" fontAlgn="base" hangingPunct="1">
        <a:spcBef>
          <a:spcPct val="0"/>
        </a:spcBef>
        <a:spcAft>
          <a:spcPct val="0"/>
        </a:spcAft>
        <a:defRPr sz="3600" b="1">
          <a:solidFill>
            <a:schemeClr val="bg1"/>
          </a:solidFill>
          <a:latin typeface="Segoe Semibold" charset="0"/>
          <a:ea typeface="ＭＳ Ｐゴシック" charset="0"/>
        </a:defRPr>
      </a:lvl6pPr>
      <a:lvl7pPr marL="914400" algn="l" defTabSz="457200" rtl="0" eaLnBrk="1" fontAlgn="base" hangingPunct="1">
        <a:spcBef>
          <a:spcPct val="0"/>
        </a:spcBef>
        <a:spcAft>
          <a:spcPct val="0"/>
        </a:spcAft>
        <a:defRPr sz="3600" b="1">
          <a:solidFill>
            <a:schemeClr val="bg1"/>
          </a:solidFill>
          <a:latin typeface="Segoe Semibold" charset="0"/>
          <a:ea typeface="ＭＳ Ｐゴシック" charset="0"/>
        </a:defRPr>
      </a:lvl7pPr>
      <a:lvl8pPr marL="1371600" algn="l" defTabSz="457200" rtl="0" eaLnBrk="1" fontAlgn="base" hangingPunct="1">
        <a:spcBef>
          <a:spcPct val="0"/>
        </a:spcBef>
        <a:spcAft>
          <a:spcPct val="0"/>
        </a:spcAft>
        <a:defRPr sz="3600" b="1">
          <a:solidFill>
            <a:schemeClr val="bg1"/>
          </a:solidFill>
          <a:latin typeface="Segoe Semibold" charset="0"/>
          <a:ea typeface="ＭＳ Ｐゴシック" charset="0"/>
        </a:defRPr>
      </a:lvl8pPr>
      <a:lvl9pPr marL="1828800" algn="l" defTabSz="457200" rtl="0" eaLnBrk="1" fontAlgn="base" hangingPunct="1">
        <a:spcBef>
          <a:spcPct val="0"/>
        </a:spcBef>
        <a:spcAft>
          <a:spcPct val="0"/>
        </a:spcAft>
        <a:defRPr sz="3600" b="1">
          <a:solidFill>
            <a:schemeClr val="bg1"/>
          </a:solidFill>
          <a:latin typeface="Segoe Semibold" charset="0"/>
          <a:ea typeface="ＭＳ Ｐゴシック" charset="0"/>
        </a:defRPr>
      </a:lvl9pPr>
    </p:titleStyle>
    <p:body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ext Placeholder 2"/>
          <p:cNvSpPr>
            <a:spLocks noGrp="1"/>
          </p:cNvSpPr>
          <p:nvPr>
            <p:ph type="body" idx="1"/>
          </p:nvPr>
        </p:nvSpPr>
        <p:spPr bwMode="auto">
          <a:xfrm>
            <a:off x="457200" y="260748"/>
            <a:ext cx="8229600" cy="42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text here (remove bullet if not needed)</a:t>
            </a:r>
          </a:p>
          <a:p>
            <a:pPr lvl="1"/>
            <a:r>
              <a:rPr lang="en-US" dirty="0"/>
              <a:t>2nd level (use no more than 2 levels)</a:t>
            </a:r>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ts val="1275"/>
        </a:spcBef>
        <a:spcAft>
          <a:spcPct val="0"/>
        </a:spcAft>
        <a:buFont typeface="Arial" charset="0"/>
        <a:buChar char="•"/>
        <a:defRPr sz="2800" kern="1200">
          <a:solidFill>
            <a:srgbClr val="595959"/>
          </a:solidFill>
          <a:latin typeface="+mn-lt"/>
          <a:ea typeface="MS PGothic" pitchFamily="34" charset="-128"/>
          <a:cs typeface="ＭＳ Ｐゴシック" charset="0"/>
        </a:defRPr>
      </a:lvl1pPr>
      <a:lvl2pPr marL="742950" indent="-285750" algn="l" defTabSz="457200" rtl="0" eaLnBrk="0" fontAlgn="base" hangingPunct="0">
        <a:lnSpc>
          <a:spcPts val="2775"/>
        </a:lnSpc>
        <a:spcBef>
          <a:spcPts val="600"/>
        </a:spcBef>
        <a:spcAft>
          <a:spcPct val="0"/>
        </a:spcAft>
        <a:buFont typeface="Arial" charset="0"/>
        <a:buChar char="–"/>
        <a:defRPr sz="2400" kern="1200">
          <a:solidFill>
            <a:srgbClr val="595959"/>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7F7F7F"/>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7F7F7F"/>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3C281E"/>
            </a:gs>
            <a:gs pos="100000">
              <a:schemeClr val="bg2"/>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867" r:id="rId1"/>
    <p:sldLayoutId id="2147483865" r:id="rId2"/>
    <p:sldLayoutId id="2147483866" r:id="rId3"/>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Segoe Semibold"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Segoe Semibold"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67656"/>
            <a:ext cx="8229600" cy="1119188"/>
          </a:xfrm>
          <a:prstGeom prst="rect">
            <a:avLst/>
          </a:prstGeom>
        </p:spPr>
        <p:txBody>
          <a:bodyPr/>
          <a:lstStyle/>
          <a:p>
            <a:pPr eaLnBrk="1" fontAlgn="auto" hangingPunct="1">
              <a:spcAft>
                <a:spcPts val="0"/>
              </a:spcAft>
              <a:defRPr/>
            </a:pPr>
            <a:r>
              <a:rPr lang="en-US" dirty="0" smtClean="0">
                <a:ea typeface="+mj-ea"/>
                <a:cs typeface="+mj-cs"/>
              </a:rPr>
              <a:t>Why Your Dad’s database is not suitable for the Internet of Things</a:t>
            </a:r>
            <a:endParaRPr lang="en-US" dirty="0">
              <a:latin typeface="Segoe Light"/>
              <a:ea typeface="+mj-ea"/>
              <a:cs typeface="Segoe Light"/>
            </a:endParaRPr>
          </a:p>
        </p:txBody>
      </p:sp>
      <p:sp>
        <p:nvSpPr>
          <p:cNvPr id="2" name="TextBox 1"/>
          <p:cNvSpPr txBox="1"/>
          <p:nvPr/>
        </p:nvSpPr>
        <p:spPr>
          <a:xfrm>
            <a:off x="635000" y="3359727"/>
            <a:ext cx="6234545" cy="1013114"/>
          </a:xfrm>
          <a:prstGeom prst="rect">
            <a:avLst/>
          </a:prstGeom>
        </p:spPr>
        <p:txBody>
          <a:bodyPr wrap="none" lIns="0" tIns="0" rIns="0" bIns="0" rtlCol="0">
            <a:noAutofit/>
          </a:bodyPr>
          <a:lstStyle/>
          <a:p>
            <a:pPr algn="l"/>
            <a:r>
              <a:rPr lang="en-US" b="1" dirty="0" smtClean="0"/>
              <a:t>Joe Drumgoole</a:t>
            </a:r>
          </a:p>
          <a:p>
            <a:pPr algn="l"/>
            <a:r>
              <a:rPr lang="en-US" i="1" dirty="0" smtClean="0"/>
              <a:t>Director of Solutions Architecture (EMEA)</a:t>
            </a:r>
          </a:p>
          <a:p>
            <a:pPr algn="l"/>
            <a:r>
              <a:rPr lang="en-US" i="1" dirty="0" smtClean="0"/>
              <a:t>@</a:t>
            </a:r>
            <a:r>
              <a:rPr lang="en-US" i="1" dirty="0" err="1" smtClean="0"/>
              <a:t>jdrumgoole</a:t>
            </a:r>
            <a:endParaRPr lang="en-US" i="1" dirty="0" smtClean="0"/>
          </a:p>
          <a:p>
            <a:pPr algn="l"/>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a:ext>
            </a:extLst>
          </a:blip>
          <a:srcRect l="-38487" r="-38487"/>
          <a:stretch>
            <a:fillRect/>
          </a:stretch>
        </p:blipFill>
        <p:spPr>
          <a:xfrm>
            <a:off x="-628072" y="2987387"/>
            <a:ext cx="3668656" cy="1548245"/>
          </a:xfrm>
        </p:spPr>
      </p:pic>
      <p:sp>
        <p:nvSpPr>
          <p:cNvPr id="3" name="Title 2"/>
          <p:cNvSpPr>
            <a:spLocks noGrp="1"/>
          </p:cNvSpPr>
          <p:nvPr>
            <p:ph type="title"/>
          </p:nvPr>
        </p:nvSpPr>
        <p:spPr>
          <a:xfrm>
            <a:off x="457200" y="7144"/>
            <a:ext cx="8229600" cy="857250"/>
          </a:xfrm>
        </p:spPr>
        <p:txBody>
          <a:bodyPr/>
          <a:lstStyle/>
          <a:p>
            <a:pPr>
              <a:defRPr/>
            </a:pPr>
            <a:r>
              <a:rPr lang="en-US" dirty="0" smtClean="0">
                <a:ea typeface="ＭＳ Ｐゴシック" charset="0"/>
              </a:rPr>
              <a:t>It’s a sensor world</a:t>
            </a:r>
            <a:endParaRPr lang="en-US" dirty="0">
              <a:ea typeface="ＭＳ Ｐゴシック" charset="0"/>
            </a:endParaRPr>
          </a:p>
        </p:txBody>
      </p:sp>
      <p:pic>
        <p:nvPicPr>
          <p:cNvPr id="4" name="Picture 3"/>
          <p:cNvPicPr>
            <a:picLocks noChangeAspect="1"/>
          </p:cNvPicPr>
          <p:nvPr/>
        </p:nvPicPr>
        <p:blipFill>
          <a:blip r:embed="rId4"/>
          <a:stretch>
            <a:fillRect/>
          </a:stretch>
        </p:blipFill>
        <p:spPr>
          <a:xfrm>
            <a:off x="2667001" y="2878282"/>
            <a:ext cx="3683000" cy="2062018"/>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667001" y="1031255"/>
            <a:ext cx="3840484" cy="1847027"/>
          </a:xfrm>
          <a:prstGeom prst="rect">
            <a:avLst/>
          </a:prstGeom>
        </p:spPr>
      </p:pic>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71541" y="2987387"/>
            <a:ext cx="1599870" cy="1601932"/>
          </a:xfrm>
          <a:prstGeom prst="rect">
            <a:avLst/>
          </a:prstGeom>
        </p:spPr>
      </p:pic>
      <p:pic>
        <p:nvPicPr>
          <p:cNvPr id="7" name="Picture 6" descr="Screen Shot 2014-09-05 at 11.09.57.pn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071542" y="1030649"/>
            <a:ext cx="1615259" cy="1527248"/>
          </a:xfrm>
          <a:prstGeom prst="rect">
            <a:avLst/>
          </a:prstGeom>
        </p:spPr>
      </p:pic>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 y="1030650"/>
            <a:ext cx="2236879" cy="1360993"/>
          </a:xfrm>
          <a:prstGeom prst="rect">
            <a:avLst/>
          </a:prstGeom>
        </p:spPr>
      </p:pic>
    </p:spTree>
    <p:extLst>
      <p:ext uri="{BB962C8B-B14F-4D97-AF65-F5344CB8AC3E}">
        <p14:creationId xmlns:p14="http://schemas.microsoft.com/office/powerpoint/2010/main" val="1470603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Everyday Sensors</a:t>
            </a:r>
            <a:endParaRPr lang="en-US" dirty="0"/>
          </a:p>
        </p:txBody>
      </p:sp>
      <p:pic>
        <p:nvPicPr>
          <p:cNvPr id="8" name="Content Placeholder 7" descr="Screen Shot 2014-09-05 at 11.26.33.png"/>
          <p:cNvPicPr>
            <a:picLocks noGrp="1" noChangeAspect="1"/>
          </p:cNvPicPr>
          <p:nvPr>
            <p:ph idx="1"/>
          </p:nvPr>
        </p:nvPicPr>
        <p:blipFill>
          <a:blip r:embed="rId3" cstate="email">
            <a:extLst>
              <a:ext uri="{28A0092B-C50C-407E-A947-70E740481C1C}">
                <a14:useLocalDpi xmlns:a14="http://schemas.microsoft.com/office/drawing/2010/main"/>
              </a:ext>
            </a:extLst>
          </a:blip>
          <a:srcRect l="-39861" r="-39861"/>
          <a:stretch>
            <a:fillRect/>
          </a:stretch>
        </p:blipFill>
        <p:spPr>
          <a:xfrm>
            <a:off x="-293255" y="1170709"/>
            <a:ext cx="3258292" cy="1375064"/>
          </a:xfrm>
        </p:spPr>
      </p:pic>
      <p:pic>
        <p:nvPicPr>
          <p:cNvPr id="11" name="Picture 10" descr="20140905_113214.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669521" y="2771486"/>
            <a:ext cx="1377661" cy="1836881"/>
          </a:xfrm>
          <a:prstGeom prst="rect">
            <a:avLst/>
          </a:prstGeom>
        </p:spPr>
      </p:pic>
      <p:pic>
        <p:nvPicPr>
          <p:cNvPr id="12" name="Picture 1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184402" y="2852305"/>
            <a:ext cx="2357418" cy="1736967"/>
          </a:xfrm>
          <a:prstGeom prst="rect">
            <a:avLst/>
          </a:prstGeom>
        </p:spPr>
      </p:pic>
      <p:pic>
        <p:nvPicPr>
          <p:cNvPr id="15" name="Picture 1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3910" y="2701637"/>
            <a:ext cx="2678545" cy="2008909"/>
          </a:xfrm>
          <a:prstGeom prst="rect">
            <a:avLst/>
          </a:prstGeom>
        </p:spPr>
      </p:pic>
      <p:pic>
        <p:nvPicPr>
          <p:cNvPr id="16" name="Picture 15"/>
          <p:cNvPicPr>
            <a:picLocks noChangeAspect="1"/>
          </p:cNvPicPr>
          <p:nvPr/>
        </p:nvPicPr>
        <p:blipFill>
          <a:blip r:embed="rId7"/>
          <a:stretch>
            <a:fillRect/>
          </a:stretch>
        </p:blipFill>
        <p:spPr>
          <a:xfrm>
            <a:off x="6141028" y="1014875"/>
            <a:ext cx="2449907" cy="1837430"/>
          </a:xfrm>
          <a:prstGeom prst="rect">
            <a:avLst/>
          </a:prstGeom>
        </p:spPr>
      </p:pic>
      <p:pic>
        <p:nvPicPr>
          <p:cNvPr id="2" name="Picture 1" descr="20140913_111051.jpg"/>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rot="5400000">
            <a:off x="3450662" y="832160"/>
            <a:ext cx="1756613" cy="2122043"/>
          </a:xfrm>
          <a:prstGeom prst="rect">
            <a:avLst/>
          </a:prstGeom>
        </p:spPr>
      </p:pic>
    </p:spTree>
    <p:extLst>
      <p:ext uri="{BB962C8B-B14F-4D97-AF65-F5344CB8AC3E}">
        <p14:creationId xmlns:p14="http://schemas.microsoft.com/office/powerpoint/2010/main" val="12164174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Exotic Sensors</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7500" y="1270605"/>
            <a:ext cx="4188260" cy="2894007"/>
          </a:xfrm>
          <a:prstGeom prst="rect">
            <a:avLst/>
          </a:prstGeom>
        </p:spPr>
      </p:pic>
      <p:pic>
        <p:nvPicPr>
          <p:cNvPr id="6" name="Picture 5"/>
          <p:cNvPicPr>
            <a:picLocks noChangeAspect="1"/>
          </p:cNvPicPr>
          <p:nvPr/>
        </p:nvPicPr>
        <p:blipFill>
          <a:blip r:embed="rId4"/>
          <a:stretch>
            <a:fillRect/>
          </a:stretch>
        </p:blipFill>
        <p:spPr>
          <a:xfrm>
            <a:off x="4711700" y="1308698"/>
            <a:ext cx="4108070" cy="2855915"/>
          </a:xfrm>
          <a:prstGeom prst="rect">
            <a:avLst/>
          </a:prstGeom>
        </p:spPr>
      </p:pic>
    </p:spTree>
    <p:extLst>
      <p:ext uri="{BB962C8B-B14F-4D97-AF65-F5344CB8AC3E}">
        <p14:creationId xmlns:p14="http://schemas.microsoft.com/office/powerpoint/2010/main" val="30310012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used to Happen</a:t>
            </a:r>
            <a:endParaRPr lang="en-US" dirty="0"/>
          </a:p>
        </p:txBody>
      </p:sp>
      <p:pic>
        <p:nvPicPr>
          <p:cNvPr id="4" name="Picture 3"/>
          <p:cNvPicPr>
            <a:picLocks noChangeAspect="1"/>
          </p:cNvPicPr>
          <p:nvPr/>
        </p:nvPicPr>
        <p:blipFill>
          <a:blip r:embed="rId3"/>
          <a:stretch>
            <a:fillRect/>
          </a:stretch>
        </p:blipFill>
        <p:spPr>
          <a:xfrm>
            <a:off x="0" y="2555068"/>
            <a:ext cx="2931092" cy="1783376"/>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76650" y="2555069"/>
            <a:ext cx="1910151" cy="1432613"/>
          </a:xfrm>
          <a:prstGeom prst="rect">
            <a:avLst/>
          </a:prstGeom>
        </p:spPr>
      </p:pic>
      <p:sp>
        <p:nvSpPr>
          <p:cNvPr id="6" name="Can 5"/>
          <p:cNvSpPr/>
          <p:nvPr/>
        </p:nvSpPr>
        <p:spPr>
          <a:xfrm>
            <a:off x="3876489" y="2555069"/>
            <a:ext cx="1687609" cy="1616842"/>
          </a:xfrm>
          <a:prstGeom prst="can">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Local</a:t>
            </a:r>
          </a:p>
          <a:p>
            <a:pPr algn="ctr"/>
            <a:r>
              <a:rPr lang="en-US" sz="2000" b="1" dirty="0" smtClean="0">
                <a:solidFill>
                  <a:schemeClr val="tx1"/>
                </a:solidFill>
              </a:rPr>
              <a:t>Database</a:t>
            </a:r>
            <a:endParaRPr lang="en-US" sz="2000" b="1" dirty="0">
              <a:solidFill>
                <a:schemeClr val="tx1"/>
              </a:solidFill>
            </a:endParaRPr>
          </a:p>
        </p:txBody>
      </p:sp>
      <p:sp>
        <p:nvSpPr>
          <p:cNvPr id="9" name="U-Turn Arrow 8"/>
          <p:cNvSpPr/>
          <p:nvPr/>
        </p:nvSpPr>
        <p:spPr>
          <a:xfrm>
            <a:off x="1353032" y="1641914"/>
            <a:ext cx="3122703" cy="871440"/>
          </a:xfrm>
          <a:prstGeom prst="uturnArrow">
            <a:avLst>
              <a:gd name="adj1" fmla="val 18150"/>
              <a:gd name="adj2" fmla="val 18956"/>
              <a:gd name="adj3" fmla="val 15959"/>
              <a:gd name="adj4" fmla="val 49461"/>
              <a:gd name="adj5" fmla="val 99462"/>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0" name="U-Turn Arrow 9"/>
          <p:cNvSpPr/>
          <p:nvPr/>
        </p:nvSpPr>
        <p:spPr>
          <a:xfrm>
            <a:off x="5047740" y="1641914"/>
            <a:ext cx="2922454" cy="871440"/>
          </a:xfrm>
          <a:prstGeom prst="uturnArrow">
            <a:avLst>
              <a:gd name="adj1" fmla="val 18150"/>
              <a:gd name="adj2" fmla="val 18956"/>
              <a:gd name="adj3" fmla="val 15959"/>
              <a:gd name="adj4" fmla="val 49461"/>
              <a:gd name="adj5" fmla="val 99462"/>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2449034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Happens Today</a:t>
            </a:r>
            <a:endParaRPr lang="en-US" dirty="0"/>
          </a:p>
        </p:txBody>
      </p:sp>
      <p:pic>
        <p:nvPicPr>
          <p:cNvPr id="4" name="Picture 3"/>
          <p:cNvPicPr>
            <a:picLocks noChangeAspect="1"/>
          </p:cNvPicPr>
          <p:nvPr/>
        </p:nvPicPr>
        <p:blipFill>
          <a:blip r:embed="rId3"/>
          <a:stretch>
            <a:fillRect/>
          </a:stretch>
        </p:blipFill>
        <p:spPr>
          <a:xfrm>
            <a:off x="183799" y="1001322"/>
            <a:ext cx="3509958" cy="2135578"/>
          </a:xfrm>
          <a:prstGeom prst="rect">
            <a:avLst/>
          </a:prstGeom>
        </p:spPr>
      </p:pic>
      <p:sp>
        <p:nvSpPr>
          <p:cNvPr id="5" name="Cloud 4"/>
          <p:cNvSpPr/>
          <p:nvPr/>
        </p:nvSpPr>
        <p:spPr>
          <a:xfrm>
            <a:off x="5530751" y="1126227"/>
            <a:ext cx="2790403" cy="1330366"/>
          </a:xfrm>
          <a:prstGeom prst="cloud">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smtClean="0">
                <a:solidFill>
                  <a:schemeClr val="tx1"/>
                </a:solidFill>
              </a:rPr>
              <a:t>The Internet</a:t>
            </a:r>
            <a:endParaRPr lang="en-US" b="1" dirty="0">
              <a:solidFill>
                <a:schemeClr val="tx1"/>
              </a:solidFill>
            </a:endParaRPr>
          </a:p>
        </p:txBody>
      </p:sp>
      <p:sp>
        <p:nvSpPr>
          <p:cNvPr id="6" name="Right Arrow 5"/>
          <p:cNvSpPr/>
          <p:nvPr/>
        </p:nvSpPr>
        <p:spPr>
          <a:xfrm>
            <a:off x="3898899" y="1609673"/>
            <a:ext cx="1364435" cy="363474"/>
          </a:xfrm>
          <a:prstGeom prst="right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 name="Can 7"/>
          <p:cNvSpPr/>
          <p:nvPr/>
        </p:nvSpPr>
        <p:spPr>
          <a:xfrm>
            <a:off x="6082148" y="3459292"/>
            <a:ext cx="1687609" cy="1178162"/>
          </a:xfrm>
          <a:prstGeom prst="can">
            <a:avLst/>
          </a:prstGeom>
          <a:solidFill>
            <a:schemeClr val="accent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Cloud</a:t>
            </a:r>
          </a:p>
          <a:p>
            <a:pPr algn="ctr"/>
            <a:r>
              <a:rPr lang="en-US" sz="2000" b="1" dirty="0" smtClean="0">
                <a:solidFill>
                  <a:schemeClr val="tx1"/>
                </a:solidFill>
              </a:rPr>
              <a:t>Database</a:t>
            </a:r>
            <a:endParaRPr lang="en-US" sz="2000" b="1" dirty="0">
              <a:solidFill>
                <a:schemeClr val="tx1"/>
              </a:solidFill>
            </a:endParaRPr>
          </a:p>
        </p:txBody>
      </p:sp>
      <p:sp>
        <p:nvSpPr>
          <p:cNvPr id="9" name="Up-Down Arrow 8"/>
          <p:cNvSpPr/>
          <p:nvPr/>
        </p:nvSpPr>
        <p:spPr>
          <a:xfrm>
            <a:off x="6683635" y="2497042"/>
            <a:ext cx="484632" cy="912114"/>
          </a:xfrm>
          <a:prstGeom prst="upDown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311612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Ubiquitous, cheap sensors and controllers</a:t>
            </a:r>
          </a:p>
          <a:p>
            <a:r>
              <a:rPr lang="en-US" dirty="0" smtClean="0"/>
              <a:t>Ubiquitous cheap bandwidth</a:t>
            </a:r>
          </a:p>
          <a:p>
            <a:r>
              <a:rPr lang="en-US" dirty="0" smtClean="0"/>
              <a:t>HTTP/TCP/IP as a universal protocol</a:t>
            </a:r>
          </a:p>
          <a:p>
            <a:r>
              <a:rPr lang="en-US" dirty="0" smtClean="0"/>
              <a:t>On demand storage at cents per GB</a:t>
            </a:r>
          </a:p>
          <a:p>
            <a:endParaRPr lang="en-US" dirty="0" smtClean="0"/>
          </a:p>
          <a:p>
            <a:endParaRPr lang="en-US" dirty="0"/>
          </a:p>
        </p:txBody>
      </p:sp>
      <p:sp>
        <p:nvSpPr>
          <p:cNvPr id="3" name="Title 2"/>
          <p:cNvSpPr>
            <a:spLocks noGrp="1"/>
          </p:cNvSpPr>
          <p:nvPr>
            <p:ph type="title"/>
          </p:nvPr>
        </p:nvSpPr>
        <p:spPr/>
        <p:txBody>
          <a:bodyPr/>
          <a:lstStyle/>
          <a:p>
            <a:r>
              <a:rPr lang="en-US" dirty="0" smtClean="0"/>
              <a:t>What enables the </a:t>
            </a:r>
            <a:r>
              <a:rPr lang="en-US" dirty="0" err="1" smtClean="0"/>
              <a:t>IoT</a:t>
            </a:r>
            <a:r>
              <a:rPr lang="en-US" dirty="0" smtClean="0"/>
              <a:t>?</a:t>
            </a:r>
            <a:endParaRPr lang="en-US" dirty="0"/>
          </a:p>
        </p:txBody>
      </p:sp>
    </p:spTree>
    <p:extLst>
      <p:ext uri="{BB962C8B-B14F-4D97-AF65-F5344CB8AC3E}">
        <p14:creationId xmlns:p14="http://schemas.microsoft.com/office/powerpoint/2010/main" val="7704107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70000"/>
            <a:ext cx="8229600" cy="3473054"/>
          </a:xfrm>
        </p:spPr>
        <p:txBody>
          <a:bodyPr/>
          <a:lstStyle/>
          <a:p>
            <a:pPr marL="0" indent="0" algn="ctr">
              <a:buNone/>
            </a:pPr>
            <a:r>
              <a:rPr lang="en-US" sz="4000" b="1" dirty="0" smtClean="0"/>
              <a:t>What is the next big thing?</a:t>
            </a:r>
          </a:p>
          <a:p>
            <a:pPr marL="0" indent="0" algn="ctr">
              <a:buNone/>
            </a:pPr>
            <a:endParaRPr lang="en-US" sz="4000" b="1" dirty="0"/>
          </a:p>
          <a:p>
            <a:pPr marL="0" indent="0" algn="ctr">
              <a:buNone/>
            </a:pPr>
            <a:r>
              <a:rPr lang="en-US" sz="4000" b="1" dirty="0" smtClean="0"/>
              <a:t>The thing we have been doing badly for the last ten years</a:t>
            </a:r>
            <a:endParaRPr lang="en-US" sz="4000" b="1" dirty="0"/>
          </a:p>
        </p:txBody>
      </p:sp>
      <p:sp>
        <p:nvSpPr>
          <p:cNvPr id="3" name="Title 2"/>
          <p:cNvSpPr>
            <a:spLocks noGrp="1"/>
          </p:cNvSpPr>
          <p:nvPr>
            <p:ph type="title"/>
          </p:nvPr>
        </p:nvSpPr>
        <p:spPr/>
        <p:txBody>
          <a:bodyPr/>
          <a:lstStyle/>
          <a:p>
            <a:r>
              <a:rPr lang="en-US" dirty="0" smtClean="0"/>
              <a:t>Why Now?</a:t>
            </a:r>
            <a:endParaRPr lang="en-US" dirty="0"/>
          </a:p>
        </p:txBody>
      </p:sp>
    </p:spTree>
    <p:extLst>
      <p:ext uri="{BB962C8B-B14F-4D97-AF65-F5344CB8AC3E}">
        <p14:creationId xmlns:p14="http://schemas.microsoft.com/office/powerpoint/2010/main" val="1211743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sz="3600" b="1" dirty="0" smtClean="0"/>
              <a:t>What When </a:t>
            </a:r>
            <a:r>
              <a:rPr lang="en-US" sz="3600" b="1" dirty="0"/>
              <a:t>W</a:t>
            </a:r>
            <a:r>
              <a:rPr lang="en-US" sz="3600" b="1" dirty="0" smtClean="0"/>
              <a:t>here</a:t>
            </a:r>
          </a:p>
          <a:p>
            <a:pPr marL="0" indent="0" algn="ctr">
              <a:buNone/>
            </a:pPr>
            <a:r>
              <a:rPr lang="en-US" sz="3600" b="1" dirty="0" smtClean="0"/>
              <a:t>Store-Filter-Distribute</a:t>
            </a:r>
          </a:p>
          <a:p>
            <a:pPr marL="0" indent="0" algn="ctr">
              <a:buNone/>
            </a:pPr>
            <a:r>
              <a:rPr lang="en-US" sz="3600" b="1" dirty="0" smtClean="0"/>
              <a:t>Millions of events per minute</a:t>
            </a:r>
          </a:p>
          <a:p>
            <a:pPr marL="0" indent="0" algn="ctr">
              <a:buNone/>
            </a:pPr>
            <a:r>
              <a:rPr lang="en-US" sz="3600" b="1" dirty="0" smtClean="0"/>
              <a:t>Future use cases</a:t>
            </a:r>
            <a:endParaRPr lang="en-US" sz="3600" b="1" dirty="0"/>
          </a:p>
        </p:txBody>
      </p:sp>
      <p:sp>
        <p:nvSpPr>
          <p:cNvPr id="3" name="Title 2"/>
          <p:cNvSpPr>
            <a:spLocks noGrp="1"/>
          </p:cNvSpPr>
          <p:nvPr>
            <p:ph type="title"/>
          </p:nvPr>
        </p:nvSpPr>
        <p:spPr/>
        <p:txBody>
          <a:bodyPr/>
          <a:lstStyle/>
          <a:p>
            <a:r>
              <a:rPr lang="en-US" dirty="0" err="1" smtClean="0"/>
              <a:t>IoT</a:t>
            </a:r>
            <a:r>
              <a:rPr lang="en-US" dirty="0" smtClean="0"/>
              <a:t> Demands</a:t>
            </a:r>
            <a:endParaRPr lang="en-US" dirty="0"/>
          </a:p>
        </p:txBody>
      </p:sp>
    </p:spTree>
    <p:extLst>
      <p:ext uri="{BB962C8B-B14F-4D97-AF65-F5344CB8AC3E}">
        <p14:creationId xmlns:p14="http://schemas.microsoft.com/office/powerpoint/2010/main" val="590119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7530" y="4102100"/>
            <a:ext cx="3186470" cy="10246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249" name="Shape 249"/>
          <p:cNvSpPr>
            <a:spLocks noGrp="1"/>
          </p:cNvSpPr>
          <p:nvPr>
            <p:ph type="title"/>
          </p:nvPr>
        </p:nvSpPr>
        <p:spPr>
          <a:prstGeom prst="rect">
            <a:avLst/>
          </a:prstGeom>
        </p:spPr>
        <p:txBody>
          <a:bodyPr/>
          <a:lstStyle>
            <a:lvl1pPr defTabSz="578358">
              <a:defRPr sz="5940"/>
            </a:lvl1pPr>
          </a:lstStyle>
          <a:p>
            <a:pPr lvl="0">
              <a:defRPr sz="1800" b="0"/>
            </a:pPr>
            <a:r>
              <a:rPr sz="4200"/>
              <a:t>Journey and Context</a:t>
            </a:r>
          </a:p>
        </p:txBody>
      </p:sp>
      <p:sp>
        <p:nvSpPr>
          <p:cNvPr id="250" name="Shape 250"/>
          <p:cNvSpPr>
            <a:spLocks noGrp="1"/>
          </p:cNvSpPr>
          <p:nvPr>
            <p:ph type="sldNum" sz="quarter" idx="2"/>
          </p:nvPr>
        </p:nvSpPr>
        <p:spPr>
          <a:xfrm>
            <a:off x="9344400" y="4967697"/>
            <a:ext cx="308289" cy="313066"/>
          </a:xfrm>
          <a:prstGeom prst="rect">
            <a:avLst/>
          </a:prstGeom>
          <a:extLst>
            <a:ext uri="{C572A759-6A51-4108-AA02-DFA0A04FC94B}">
              <ma14:wrappingTextBoxFlag xmlns:ma14="http://schemas.microsoft.com/office/mac/drawingml/2011/main" xmlns="" val="1"/>
            </a:ext>
          </a:extLst>
        </p:spPr>
        <p:txBody>
          <a:bodyPr lIns="17859" tIns="17859" rIns="17859" bIns="17859">
            <a:spAutoFit/>
          </a:bodyPr>
          <a:lstStyle>
            <a:lvl1pPr defTabSz="205376">
              <a:defRPr sz="600">
                <a:solidFill>
                  <a:srgbClr val="FFFFFF"/>
                </a:solidFill>
                <a:latin typeface="Helvetica Light"/>
                <a:ea typeface="Helvetica Light"/>
                <a:cs typeface="Helvetica Light"/>
                <a:sym typeface="Helvetica Light"/>
              </a:defRPr>
            </a:lvl1pPr>
          </a:lstStyle>
          <a:p>
            <a:pPr lvl="0">
              <a:defRPr sz="1800">
                <a:solidFill>
                  <a:srgbClr val="000000"/>
                </a:solidFill>
              </a:defRPr>
            </a:pPr>
            <a:fld id="{86CB4B4D-7CA3-9044-876B-883B54F8677D}" type="slidenum">
              <a:rPr/>
              <a:t>18</a:t>
            </a:fld>
            <a:endParaRPr/>
          </a:p>
        </p:txBody>
      </p:sp>
      <p:grpSp>
        <p:nvGrpSpPr>
          <p:cNvPr id="255" name="Group 255"/>
          <p:cNvGrpSpPr/>
          <p:nvPr/>
        </p:nvGrpSpPr>
        <p:grpSpPr>
          <a:xfrm>
            <a:off x="2250281" y="990600"/>
            <a:ext cx="4333223" cy="3919605"/>
            <a:chOff x="0" y="0"/>
            <a:chExt cx="6603999" cy="6606102"/>
          </a:xfrm>
        </p:grpSpPr>
        <p:sp>
          <p:nvSpPr>
            <p:cNvPr id="251" name="Shape 251"/>
            <p:cNvSpPr/>
            <p:nvPr/>
          </p:nvSpPr>
          <p:spPr>
            <a:xfrm>
              <a:off x="3677897" y="430743"/>
              <a:ext cx="2926103" cy="3566946"/>
            </a:xfrm>
            <a:custGeom>
              <a:avLst/>
              <a:gdLst/>
              <a:ahLst/>
              <a:cxnLst>
                <a:cxn ang="0">
                  <a:pos x="wd2" y="hd2"/>
                </a:cxn>
                <a:cxn ang="5400000">
                  <a:pos x="wd2" y="hd2"/>
                </a:cxn>
                <a:cxn ang="10800000">
                  <a:pos x="wd2" y="hd2"/>
                </a:cxn>
                <a:cxn ang="16200000">
                  <a:pos x="wd2" y="hd2"/>
                </a:cxn>
              </a:cxnLst>
              <a:rect l="0" t="0" r="r" b="b"/>
              <a:pathLst>
                <a:path w="21600" h="21600" extrusionOk="0">
                  <a:moveTo>
                    <a:pt x="6418" y="16133"/>
                  </a:moveTo>
                  <a:lnTo>
                    <a:pt x="6459" y="16268"/>
                  </a:lnTo>
                  <a:lnTo>
                    <a:pt x="6459" y="16402"/>
                  </a:lnTo>
                  <a:lnTo>
                    <a:pt x="6459" y="16537"/>
                  </a:lnTo>
                  <a:lnTo>
                    <a:pt x="6501" y="16639"/>
                  </a:lnTo>
                  <a:lnTo>
                    <a:pt x="6501" y="16774"/>
                  </a:lnTo>
                  <a:lnTo>
                    <a:pt x="6501" y="16875"/>
                  </a:lnTo>
                  <a:lnTo>
                    <a:pt x="6501" y="16942"/>
                  </a:lnTo>
                  <a:lnTo>
                    <a:pt x="6542" y="17044"/>
                  </a:lnTo>
                  <a:lnTo>
                    <a:pt x="6542" y="17111"/>
                  </a:lnTo>
                  <a:lnTo>
                    <a:pt x="6542" y="17145"/>
                  </a:lnTo>
                  <a:lnTo>
                    <a:pt x="6542" y="17212"/>
                  </a:lnTo>
                  <a:lnTo>
                    <a:pt x="6542" y="17246"/>
                  </a:lnTo>
                  <a:lnTo>
                    <a:pt x="6542" y="17280"/>
                  </a:lnTo>
                  <a:lnTo>
                    <a:pt x="6542" y="17314"/>
                  </a:lnTo>
                  <a:lnTo>
                    <a:pt x="6501" y="17314"/>
                  </a:lnTo>
                  <a:lnTo>
                    <a:pt x="6459" y="17314"/>
                  </a:lnTo>
                  <a:lnTo>
                    <a:pt x="6418" y="17314"/>
                  </a:lnTo>
                  <a:lnTo>
                    <a:pt x="6336" y="17314"/>
                  </a:lnTo>
                  <a:lnTo>
                    <a:pt x="6254" y="17314"/>
                  </a:lnTo>
                  <a:lnTo>
                    <a:pt x="6171" y="17314"/>
                  </a:lnTo>
                  <a:lnTo>
                    <a:pt x="6089" y="17314"/>
                  </a:lnTo>
                  <a:lnTo>
                    <a:pt x="5966" y="17314"/>
                  </a:lnTo>
                  <a:lnTo>
                    <a:pt x="5842" y="17314"/>
                  </a:lnTo>
                  <a:lnTo>
                    <a:pt x="5719" y="17314"/>
                  </a:lnTo>
                  <a:lnTo>
                    <a:pt x="5554" y="17314"/>
                  </a:lnTo>
                  <a:lnTo>
                    <a:pt x="5431" y="17314"/>
                  </a:lnTo>
                  <a:lnTo>
                    <a:pt x="5266" y="17314"/>
                  </a:lnTo>
                  <a:lnTo>
                    <a:pt x="5061" y="17314"/>
                  </a:lnTo>
                  <a:lnTo>
                    <a:pt x="4896" y="17314"/>
                  </a:lnTo>
                  <a:lnTo>
                    <a:pt x="4731" y="17314"/>
                  </a:lnTo>
                  <a:lnTo>
                    <a:pt x="4567" y="17314"/>
                  </a:lnTo>
                  <a:lnTo>
                    <a:pt x="4402" y="17314"/>
                  </a:lnTo>
                  <a:lnTo>
                    <a:pt x="4279" y="17314"/>
                  </a:lnTo>
                  <a:lnTo>
                    <a:pt x="4155" y="17314"/>
                  </a:lnTo>
                  <a:lnTo>
                    <a:pt x="4073" y="17314"/>
                  </a:lnTo>
                  <a:lnTo>
                    <a:pt x="3950" y="17314"/>
                  </a:lnTo>
                  <a:lnTo>
                    <a:pt x="3867" y="17314"/>
                  </a:lnTo>
                  <a:lnTo>
                    <a:pt x="3785" y="17314"/>
                  </a:lnTo>
                  <a:lnTo>
                    <a:pt x="3744" y="17314"/>
                  </a:lnTo>
                  <a:lnTo>
                    <a:pt x="3662" y="17314"/>
                  </a:lnTo>
                  <a:lnTo>
                    <a:pt x="3621" y="17314"/>
                  </a:lnTo>
                  <a:lnTo>
                    <a:pt x="3579" y="17314"/>
                  </a:lnTo>
                  <a:lnTo>
                    <a:pt x="3621" y="17347"/>
                  </a:lnTo>
                  <a:lnTo>
                    <a:pt x="3662" y="17347"/>
                  </a:lnTo>
                  <a:lnTo>
                    <a:pt x="3744" y="17415"/>
                  </a:lnTo>
                  <a:lnTo>
                    <a:pt x="3867" y="17449"/>
                  </a:lnTo>
                  <a:lnTo>
                    <a:pt x="4032" y="17550"/>
                  </a:lnTo>
                  <a:lnTo>
                    <a:pt x="4197" y="17617"/>
                  </a:lnTo>
                  <a:lnTo>
                    <a:pt x="4443" y="17752"/>
                  </a:lnTo>
                  <a:lnTo>
                    <a:pt x="4690" y="17854"/>
                  </a:lnTo>
                  <a:lnTo>
                    <a:pt x="5019" y="17989"/>
                  </a:lnTo>
                  <a:lnTo>
                    <a:pt x="5349" y="18157"/>
                  </a:lnTo>
                  <a:lnTo>
                    <a:pt x="5719" y="18326"/>
                  </a:lnTo>
                  <a:lnTo>
                    <a:pt x="6089" y="18529"/>
                  </a:lnTo>
                  <a:lnTo>
                    <a:pt x="6542" y="18731"/>
                  </a:lnTo>
                  <a:lnTo>
                    <a:pt x="6994" y="18967"/>
                  </a:lnTo>
                  <a:lnTo>
                    <a:pt x="7529" y="19204"/>
                  </a:lnTo>
                  <a:lnTo>
                    <a:pt x="8064" y="19474"/>
                  </a:lnTo>
                  <a:lnTo>
                    <a:pt x="8599" y="19744"/>
                  </a:lnTo>
                  <a:lnTo>
                    <a:pt x="9093" y="19980"/>
                  </a:lnTo>
                  <a:lnTo>
                    <a:pt x="9586" y="20183"/>
                  </a:lnTo>
                  <a:lnTo>
                    <a:pt x="9998" y="20419"/>
                  </a:lnTo>
                  <a:lnTo>
                    <a:pt x="10409" y="20588"/>
                  </a:lnTo>
                  <a:lnTo>
                    <a:pt x="10779" y="20790"/>
                  </a:lnTo>
                  <a:lnTo>
                    <a:pt x="11108" y="20925"/>
                  </a:lnTo>
                  <a:lnTo>
                    <a:pt x="11397" y="21060"/>
                  </a:lnTo>
                  <a:lnTo>
                    <a:pt x="11684" y="21195"/>
                  </a:lnTo>
                  <a:lnTo>
                    <a:pt x="11890" y="21296"/>
                  </a:lnTo>
                  <a:lnTo>
                    <a:pt x="12096" y="21397"/>
                  </a:lnTo>
                  <a:lnTo>
                    <a:pt x="12261" y="21465"/>
                  </a:lnTo>
                  <a:lnTo>
                    <a:pt x="12384" y="21532"/>
                  </a:lnTo>
                  <a:lnTo>
                    <a:pt x="12466" y="21566"/>
                  </a:lnTo>
                  <a:lnTo>
                    <a:pt x="12507" y="21600"/>
                  </a:lnTo>
                  <a:lnTo>
                    <a:pt x="12549" y="21600"/>
                  </a:lnTo>
                  <a:lnTo>
                    <a:pt x="12590" y="21566"/>
                  </a:lnTo>
                  <a:lnTo>
                    <a:pt x="12672" y="21532"/>
                  </a:lnTo>
                  <a:lnTo>
                    <a:pt x="12795" y="21465"/>
                  </a:lnTo>
                  <a:lnTo>
                    <a:pt x="12960" y="21397"/>
                  </a:lnTo>
                  <a:lnTo>
                    <a:pt x="13166" y="21296"/>
                  </a:lnTo>
                  <a:lnTo>
                    <a:pt x="13413" y="21195"/>
                  </a:lnTo>
                  <a:lnTo>
                    <a:pt x="13659" y="21060"/>
                  </a:lnTo>
                  <a:lnTo>
                    <a:pt x="13947" y="20925"/>
                  </a:lnTo>
                  <a:lnTo>
                    <a:pt x="14318" y="20790"/>
                  </a:lnTo>
                  <a:lnTo>
                    <a:pt x="14688" y="20588"/>
                  </a:lnTo>
                  <a:lnTo>
                    <a:pt x="15058" y="20419"/>
                  </a:lnTo>
                  <a:lnTo>
                    <a:pt x="15511" y="20183"/>
                  </a:lnTo>
                  <a:lnTo>
                    <a:pt x="16004" y="19980"/>
                  </a:lnTo>
                  <a:lnTo>
                    <a:pt x="16498" y="19744"/>
                  </a:lnTo>
                  <a:lnTo>
                    <a:pt x="17074" y="19474"/>
                  </a:lnTo>
                  <a:lnTo>
                    <a:pt x="17609" y="19204"/>
                  </a:lnTo>
                  <a:lnTo>
                    <a:pt x="18144" y="18967"/>
                  </a:lnTo>
                  <a:lnTo>
                    <a:pt x="18597" y="18731"/>
                  </a:lnTo>
                  <a:lnTo>
                    <a:pt x="19049" y="18529"/>
                  </a:lnTo>
                  <a:lnTo>
                    <a:pt x="19461" y="18326"/>
                  </a:lnTo>
                  <a:lnTo>
                    <a:pt x="19831" y="18157"/>
                  </a:lnTo>
                  <a:lnTo>
                    <a:pt x="20160" y="17989"/>
                  </a:lnTo>
                  <a:lnTo>
                    <a:pt x="20448" y="17854"/>
                  </a:lnTo>
                  <a:lnTo>
                    <a:pt x="20736" y="17752"/>
                  </a:lnTo>
                  <a:lnTo>
                    <a:pt x="20942" y="17617"/>
                  </a:lnTo>
                  <a:lnTo>
                    <a:pt x="21147" y="17550"/>
                  </a:lnTo>
                  <a:lnTo>
                    <a:pt x="21312" y="17449"/>
                  </a:lnTo>
                  <a:lnTo>
                    <a:pt x="21435" y="17415"/>
                  </a:lnTo>
                  <a:lnTo>
                    <a:pt x="21518" y="17347"/>
                  </a:lnTo>
                  <a:lnTo>
                    <a:pt x="21559" y="17347"/>
                  </a:lnTo>
                  <a:lnTo>
                    <a:pt x="21600" y="17314"/>
                  </a:lnTo>
                  <a:lnTo>
                    <a:pt x="21559" y="17314"/>
                  </a:lnTo>
                  <a:lnTo>
                    <a:pt x="21518" y="17314"/>
                  </a:lnTo>
                  <a:lnTo>
                    <a:pt x="21435" y="17314"/>
                  </a:lnTo>
                  <a:lnTo>
                    <a:pt x="21394" y="17314"/>
                  </a:lnTo>
                  <a:lnTo>
                    <a:pt x="21312" y="17314"/>
                  </a:lnTo>
                  <a:lnTo>
                    <a:pt x="21230" y="17314"/>
                  </a:lnTo>
                  <a:lnTo>
                    <a:pt x="21106" y="17314"/>
                  </a:lnTo>
                  <a:lnTo>
                    <a:pt x="21024" y="17314"/>
                  </a:lnTo>
                  <a:lnTo>
                    <a:pt x="20901" y="17314"/>
                  </a:lnTo>
                  <a:lnTo>
                    <a:pt x="20736" y="17314"/>
                  </a:lnTo>
                  <a:lnTo>
                    <a:pt x="20613" y="17314"/>
                  </a:lnTo>
                  <a:lnTo>
                    <a:pt x="20448" y="17314"/>
                  </a:lnTo>
                  <a:lnTo>
                    <a:pt x="20283" y="17314"/>
                  </a:lnTo>
                  <a:lnTo>
                    <a:pt x="20078" y="17314"/>
                  </a:lnTo>
                  <a:lnTo>
                    <a:pt x="19913" y="17314"/>
                  </a:lnTo>
                  <a:lnTo>
                    <a:pt x="19748" y="17314"/>
                  </a:lnTo>
                  <a:lnTo>
                    <a:pt x="19584" y="17314"/>
                  </a:lnTo>
                  <a:lnTo>
                    <a:pt x="19419" y="17314"/>
                  </a:lnTo>
                  <a:lnTo>
                    <a:pt x="19296" y="17314"/>
                  </a:lnTo>
                  <a:lnTo>
                    <a:pt x="19172" y="17314"/>
                  </a:lnTo>
                  <a:lnTo>
                    <a:pt x="19049" y="17314"/>
                  </a:lnTo>
                  <a:lnTo>
                    <a:pt x="18967" y="17314"/>
                  </a:lnTo>
                  <a:lnTo>
                    <a:pt x="18885" y="17314"/>
                  </a:lnTo>
                  <a:lnTo>
                    <a:pt x="18802" y="17314"/>
                  </a:lnTo>
                  <a:lnTo>
                    <a:pt x="18720" y="17314"/>
                  </a:lnTo>
                  <a:lnTo>
                    <a:pt x="18679" y="17314"/>
                  </a:lnTo>
                  <a:lnTo>
                    <a:pt x="18638" y="17314"/>
                  </a:lnTo>
                  <a:lnTo>
                    <a:pt x="18597" y="17314"/>
                  </a:lnTo>
                  <a:lnTo>
                    <a:pt x="18597" y="17280"/>
                  </a:lnTo>
                  <a:lnTo>
                    <a:pt x="18597" y="17246"/>
                  </a:lnTo>
                  <a:lnTo>
                    <a:pt x="18597" y="17179"/>
                  </a:lnTo>
                  <a:lnTo>
                    <a:pt x="18597" y="17111"/>
                  </a:lnTo>
                  <a:lnTo>
                    <a:pt x="18555" y="17044"/>
                  </a:lnTo>
                  <a:lnTo>
                    <a:pt x="18555" y="16942"/>
                  </a:lnTo>
                  <a:lnTo>
                    <a:pt x="18555" y="16875"/>
                  </a:lnTo>
                  <a:lnTo>
                    <a:pt x="18555" y="16740"/>
                  </a:lnTo>
                  <a:lnTo>
                    <a:pt x="18555" y="16639"/>
                  </a:lnTo>
                  <a:lnTo>
                    <a:pt x="18555" y="16504"/>
                  </a:lnTo>
                  <a:lnTo>
                    <a:pt x="18555" y="16369"/>
                  </a:lnTo>
                  <a:lnTo>
                    <a:pt x="18555" y="16200"/>
                  </a:lnTo>
                  <a:lnTo>
                    <a:pt x="18514" y="16031"/>
                  </a:lnTo>
                  <a:lnTo>
                    <a:pt x="18514" y="15863"/>
                  </a:lnTo>
                  <a:lnTo>
                    <a:pt x="18514" y="15660"/>
                  </a:lnTo>
                  <a:lnTo>
                    <a:pt x="18473" y="15458"/>
                  </a:lnTo>
                  <a:lnTo>
                    <a:pt x="18473" y="15255"/>
                  </a:lnTo>
                  <a:lnTo>
                    <a:pt x="18432" y="15052"/>
                  </a:lnTo>
                  <a:lnTo>
                    <a:pt x="18391" y="14816"/>
                  </a:lnTo>
                  <a:lnTo>
                    <a:pt x="18350" y="14580"/>
                  </a:lnTo>
                  <a:lnTo>
                    <a:pt x="18267" y="14344"/>
                  </a:lnTo>
                  <a:lnTo>
                    <a:pt x="18226" y="14074"/>
                  </a:lnTo>
                  <a:lnTo>
                    <a:pt x="18144" y="13804"/>
                  </a:lnTo>
                  <a:lnTo>
                    <a:pt x="18062" y="13534"/>
                  </a:lnTo>
                  <a:lnTo>
                    <a:pt x="17979" y="13264"/>
                  </a:lnTo>
                  <a:lnTo>
                    <a:pt x="17897" y="12960"/>
                  </a:lnTo>
                  <a:lnTo>
                    <a:pt x="17774" y="12656"/>
                  </a:lnTo>
                  <a:lnTo>
                    <a:pt x="17691" y="12352"/>
                  </a:lnTo>
                  <a:lnTo>
                    <a:pt x="17568" y="12015"/>
                  </a:lnTo>
                  <a:lnTo>
                    <a:pt x="17445" y="11678"/>
                  </a:lnTo>
                  <a:lnTo>
                    <a:pt x="17321" y="11340"/>
                  </a:lnTo>
                  <a:lnTo>
                    <a:pt x="17157" y="11003"/>
                  </a:lnTo>
                  <a:lnTo>
                    <a:pt x="16992" y="10699"/>
                  </a:lnTo>
                  <a:lnTo>
                    <a:pt x="16827" y="10361"/>
                  </a:lnTo>
                  <a:lnTo>
                    <a:pt x="16663" y="10024"/>
                  </a:lnTo>
                  <a:lnTo>
                    <a:pt x="16457" y="9686"/>
                  </a:lnTo>
                  <a:lnTo>
                    <a:pt x="16251" y="9349"/>
                  </a:lnTo>
                  <a:lnTo>
                    <a:pt x="16046" y="9011"/>
                  </a:lnTo>
                  <a:lnTo>
                    <a:pt x="15799" y="8674"/>
                  </a:lnTo>
                  <a:lnTo>
                    <a:pt x="15552" y="8336"/>
                  </a:lnTo>
                  <a:lnTo>
                    <a:pt x="15305" y="7999"/>
                  </a:lnTo>
                  <a:lnTo>
                    <a:pt x="15058" y="7695"/>
                  </a:lnTo>
                  <a:lnTo>
                    <a:pt x="14770" y="7358"/>
                  </a:lnTo>
                  <a:lnTo>
                    <a:pt x="14482" y="7020"/>
                  </a:lnTo>
                  <a:lnTo>
                    <a:pt x="14194" y="6683"/>
                  </a:lnTo>
                  <a:lnTo>
                    <a:pt x="13865" y="6345"/>
                  </a:lnTo>
                  <a:lnTo>
                    <a:pt x="13536" y="6041"/>
                  </a:lnTo>
                  <a:lnTo>
                    <a:pt x="13207" y="5704"/>
                  </a:lnTo>
                  <a:lnTo>
                    <a:pt x="12878" y="5400"/>
                  </a:lnTo>
                  <a:lnTo>
                    <a:pt x="12549" y="5096"/>
                  </a:lnTo>
                  <a:lnTo>
                    <a:pt x="12178" y="4826"/>
                  </a:lnTo>
                  <a:lnTo>
                    <a:pt x="11849" y="4522"/>
                  </a:lnTo>
                  <a:lnTo>
                    <a:pt x="11479" y="4252"/>
                  </a:lnTo>
                  <a:lnTo>
                    <a:pt x="11108" y="3982"/>
                  </a:lnTo>
                  <a:lnTo>
                    <a:pt x="10738" y="3746"/>
                  </a:lnTo>
                  <a:lnTo>
                    <a:pt x="10368" y="3510"/>
                  </a:lnTo>
                  <a:lnTo>
                    <a:pt x="9998" y="3274"/>
                  </a:lnTo>
                  <a:lnTo>
                    <a:pt x="9627" y="3038"/>
                  </a:lnTo>
                  <a:lnTo>
                    <a:pt x="9216" y="2801"/>
                  </a:lnTo>
                  <a:lnTo>
                    <a:pt x="8805" y="2599"/>
                  </a:lnTo>
                  <a:lnTo>
                    <a:pt x="8393" y="2396"/>
                  </a:lnTo>
                  <a:lnTo>
                    <a:pt x="7982" y="2194"/>
                  </a:lnTo>
                  <a:lnTo>
                    <a:pt x="7570" y="2025"/>
                  </a:lnTo>
                  <a:lnTo>
                    <a:pt x="7200" y="1822"/>
                  </a:lnTo>
                  <a:lnTo>
                    <a:pt x="6789" y="1654"/>
                  </a:lnTo>
                  <a:lnTo>
                    <a:pt x="6418" y="1519"/>
                  </a:lnTo>
                  <a:lnTo>
                    <a:pt x="6048" y="1350"/>
                  </a:lnTo>
                  <a:lnTo>
                    <a:pt x="5678" y="1215"/>
                  </a:lnTo>
                  <a:lnTo>
                    <a:pt x="5307" y="1080"/>
                  </a:lnTo>
                  <a:lnTo>
                    <a:pt x="4978" y="979"/>
                  </a:lnTo>
                  <a:lnTo>
                    <a:pt x="4649" y="844"/>
                  </a:lnTo>
                  <a:lnTo>
                    <a:pt x="4320" y="742"/>
                  </a:lnTo>
                  <a:lnTo>
                    <a:pt x="3991" y="641"/>
                  </a:lnTo>
                  <a:lnTo>
                    <a:pt x="3662" y="574"/>
                  </a:lnTo>
                  <a:lnTo>
                    <a:pt x="3374" y="506"/>
                  </a:lnTo>
                  <a:lnTo>
                    <a:pt x="3086" y="439"/>
                  </a:lnTo>
                  <a:lnTo>
                    <a:pt x="2798" y="371"/>
                  </a:lnTo>
                  <a:lnTo>
                    <a:pt x="2551" y="337"/>
                  </a:lnTo>
                  <a:lnTo>
                    <a:pt x="2304" y="270"/>
                  </a:lnTo>
                  <a:lnTo>
                    <a:pt x="2057" y="236"/>
                  </a:lnTo>
                  <a:lnTo>
                    <a:pt x="1810" y="202"/>
                  </a:lnTo>
                  <a:lnTo>
                    <a:pt x="1605" y="169"/>
                  </a:lnTo>
                  <a:lnTo>
                    <a:pt x="1399" y="135"/>
                  </a:lnTo>
                  <a:lnTo>
                    <a:pt x="1234" y="135"/>
                  </a:lnTo>
                  <a:lnTo>
                    <a:pt x="1070" y="101"/>
                  </a:lnTo>
                  <a:lnTo>
                    <a:pt x="946" y="67"/>
                  </a:lnTo>
                  <a:lnTo>
                    <a:pt x="823" y="34"/>
                  </a:lnTo>
                  <a:lnTo>
                    <a:pt x="699" y="34"/>
                  </a:lnTo>
                  <a:lnTo>
                    <a:pt x="617" y="34"/>
                  </a:lnTo>
                  <a:lnTo>
                    <a:pt x="535" y="0"/>
                  </a:lnTo>
                  <a:lnTo>
                    <a:pt x="494" y="0"/>
                  </a:lnTo>
                  <a:lnTo>
                    <a:pt x="453" y="0"/>
                  </a:lnTo>
                  <a:lnTo>
                    <a:pt x="411" y="0"/>
                  </a:lnTo>
                  <a:lnTo>
                    <a:pt x="453" y="34"/>
                  </a:lnTo>
                  <a:lnTo>
                    <a:pt x="453" y="67"/>
                  </a:lnTo>
                  <a:lnTo>
                    <a:pt x="535" y="135"/>
                  </a:lnTo>
                  <a:lnTo>
                    <a:pt x="576" y="202"/>
                  </a:lnTo>
                  <a:lnTo>
                    <a:pt x="658" y="304"/>
                  </a:lnTo>
                  <a:lnTo>
                    <a:pt x="741" y="439"/>
                  </a:lnTo>
                  <a:lnTo>
                    <a:pt x="823" y="574"/>
                  </a:lnTo>
                  <a:lnTo>
                    <a:pt x="946" y="742"/>
                  </a:lnTo>
                  <a:lnTo>
                    <a:pt x="1070" y="911"/>
                  </a:lnTo>
                  <a:lnTo>
                    <a:pt x="1193" y="1114"/>
                  </a:lnTo>
                  <a:lnTo>
                    <a:pt x="1358" y="1316"/>
                  </a:lnTo>
                  <a:lnTo>
                    <a:pt x="1522" y="1552"/>
                  </a:lnTo>
                  <a:lnTo>
                    <a:pt x="1687" y="1789"/>
                  </a:lnTo>
                  <a:lnTo>
                    <a:pt x="1893" y="2059"/>
                  </a:lnTo>
                  <a:lnTo>
                    <a:pt x="2098" y="2363"/>
                  </a:lnTo>
                  <a:lnTo>
                    <a:pt x="2304" y="2633"/>
                  </a:lnTo>
                  <a:lnTo>
                    <a:pt x="2469" y="2902"/>
                  </a:lnTo>
                  <a:lnTo>
                    <a:pt x="2633" y="3139"/>
                  </a:lnTo>
                  <a:lnTo>
                    <a:pt x="2798" y="3375"/>
                  </a:lnTo>
                  <a:lnTo>
                    <a:pt x="2962" y="3611"/>
                  </a:lnTo>
                  <a:lnTo>
                    <a:pt x="3086" y="3780"/>
                  </a:lnTo>
                  <a:lnTo>
                    <a:pt x="3209" y="3982"/>
                  </a:lnTo>
                  <a:lnTo>
                    <a:pt x="3333" y="4117"/>
                  </a:lnTo>
                  <a:lnTo>
                    <a:pt x="3415" y="4252"/>
                  </a:lnTo>
                  <a:lnTo>
                    <a:pt x="3538" y="4387"/>
                  </a:lnTo>
                  <a:lnTo>
                    <a:pt x="3579" y="4489"/>
                  </a:lnTo>
                  <a:lnTo>
                    <a:pt x="3662" y="4556"/>
                  </a:lnTo>
                  <a:lnTo>
                    <a:pt x="3703" y="4624"/>
                  </a:lnTo>
                  <a:lnTo>
                    <a:pt x="3744" y="4691"/>
                  </a:lnTo>
                  <a:lnTo>
                    <a:pt x="3744" y="4725"/>
                  </a:lnTo>
                  <a:lnTo>
                    <a:pt x="3744" y="4759"/>
                  </a:lnTo>
                  <a:lnTo>
                    <a:pt x="3703" y="4792"/>
                  </a:lnTo>
                  <a:lnTo>
                    <a:pt x="3621" y="4894"/>
                  </a:lnTo>
                  <a:lnTo>
                    <a:pt x="3579" y="4961"/>
                  </a:lnTo>
                  <a:lnTo>
                    <a:pt x="3497" y="5096"/>
                  </a:lnTo>
                  <a:lnTo>
                    <a:pt x="3374" y="5231"/>
                  </a:lnTo>
                  <a:lnTo>
                    <a:pt x="3291" y="5366"/>
                  </a:lnTo>
                  <a:lnTo>
                    <a:pt x="3168" y="5569"/>
                  </a:lnTo>
                  <a:lnTo>
                    <a:pt x="3003" y="5737"/>
                  </a:lnTo>
                  <a:lnTo>
                    <a:pt x="2880" y="5974"/>
                  </a:lnTo>
                  <a:lnTo>
                    <a:pt x="2715" y="6210"/>
                  </a:lnTo>
                  <a:lnTo>
                    <a:pt x="2510" y="6480"/>
                  </a:lnTo>
                  <a:lnTo>
                    <a:pt x="2304" y="6750"/>
                  </a:lnTo>
                  <a:lnTo>
                    <a:pt x="2098" y="7054"/>
                  </a:lnTo>
                  <a:lnTo>
                    <a:pt x="1893" y="7358"/>
                  </a:lnTo>
                  <a:lnTo>
                    <a:pt x="1646" y="7695"/>
                  </a:lnTo>
                  <a:lnTo>
                    <a:pt x="1440" y="7999"/>
                  </a:lnTo>
                  <a:lnTo>
                    <a:pt x="1234" y="8269"/>
                  </a:lnTo>
                  <a:lnTo>
                    <a:pt x="1070" y="8539"/>
                  </a:lnTo>
                  <a:lnTo>
                    <a:pt x="864" y="8775"/>
                  </a:lnTo>
                  <a:lnTo>
                    <a:pt x="741" y="8977"/>
                  </a:lnTo>
                  <a:lnTo>
                    <a:pt x="576" y="9180"/>
                  </a:lnTo>
                  <a:lnTo>
                    <a:pt x="453" y="9349"/>
                  </a:lnTo>
                  <a:lnTo>
                    <a:pt x="370" y="9517"/>
                  </a:lnTo>
                  <a:lnTo>
                    <a:pt x="247" y="9652"/>
                  </a:lnTo>
                  <a:lnTo>
                    <a:pt x="165" y="9754"/>
                  </a:lnTo>
                  <a:lnTo>
                    <a:pt x="123" y="9855"/>
                  </a:lnTo>
                  <a:lnTo>
                    <a:pt x="41" y="9922"/>
                  </a:lnTo>
                  <a:lnTo>
                    <a:pt x="41" y="9990"/>
                  </a:lnTo>
                  <a:lnTo>
                    <a:pt x="0" y="10024"/>
                  </a:lnTo>
                  <a:lnTo>
                    <a:pt x="41" y="10024"/>
                  </a:lnTo>
                  <a:lnTo>
                    <a:pt x="41" y="10057"/>
                  </a:lnTo>
                  <a:lnTo>
                    <a:pt x="82" y="10057"/>
                  </a:lnTo>
                  <a:lnTo>
                    <a:pt x="123" y="10057"/>
                  </a:lnTo>
                  <a:lnTo>
                    <a:pt x="165" y="10057"/>
                  </a:lnTo>
                  <a:lnTo>
                    <a:pt x="206" y="10091"/>
                  </a:lnTo>
                  <a:lnTo>
                    <a:pt x="247" y="10091"/>
                  </a:lnTo>
                  <a:lnTo>
                    <a:pt x="288" y="10125"/>
                  </a:lnTo>
                  <a:lnTo>
                    <a:pt x="370" y="10125"/>
                  </a:lnTo>
                  <a:lnTo>
                    <a:pt x="453" y="10159"/>
                  </a:lnTo>
                  <a:lnTo>
                    <a:pt x="535" y="10159"/>
                  </a:lnTo>
                  <a:lnTo>
                    <a:pt x="617" y="10192"/>
                  </a:lnTo>
                  <a:lnTo>
                    <a:pt x="699" y="10226"/>
                  </a:lnTo>
                  <a:lnTo>
                    <a:pt x="782" y="10260"/>
                  </a:lnTo>
                  <a:lnTo>
                    <a:pt x="905" y="10294"/>
                  </a:lnTo>
                  <a:lnTo>
                    <a:pt x="987" y="10327"/>
                  </a:lnTo>
                  <a:lnTo>
                    <a:pt x="1111" y="10361"/>
                  </a:lnTo>
                  <a:lnTo>
                    <a:pt x="1234" y="10395"/>
                  </a:lnTo>
                  <a:lnTo>
                    <a:pt x="1358" y="10462"/>
                  </a:lnTo>
                  <a:lnTo>
                    <a:pt x="1481" y="10496"/>
                  </a:lnTo>
                  <a:lnTo>
                    <a:pt x="1605" y="10564"/>
                  </a:lnTo>
                  <a:lnTo>
                    <a:pt x="1728" y="10631"/>
                  </a:lnTo>
                  <a:lnTo>
                    <a:pt x="1851" y="10699"/>
                  </a:lnTo>
                  <a:lnTo>
                    <a:pt x="2016" y="10766"/>
                  </a:lnTo>
                  <a:lnTo>
                    <a:pt x="2139" y="10834"/>
                  </a:lnTo>
                  <a:lnTo>
                    <a:pt x="2304" y="10901"/>
                  </a:lnTo>
                  <a:lnTo>
                    <a:pt x="2469" y="11003"/>
                  </a:lnTo>
                  <a:lnTo>
                    <a:pt x="2592" y="11070"/>
                  </a:lnTo>
                  <a:lnTo>
                    <a:pt x="2757" y="11171"/>
                  </a:lnTo>
                  <a:lnTo>
                    <a:pt x="2921" y="11273"/>
                  </a:lnTo>
                  <a:lnTo>
                    <a:pt x="3127" y="11374"/>
                  </a:lnTo>
                  <a:lnTo>
                    <a:pt x="3291" y="11475"/>
                  </a:lnTo>
                  <a:lnTo>
                    <a:pt x="3456" y="11610"/>
                  </a:lnTo>
                  <a:lnTo>
                    <a:pt x="3579" y="11711"/>
                  </a:lnTo>
                  <a:lnTo>
                    <a:pt x="3744" y="11846"/>
                  </a:lnTo>
                  <a:lnTo>
                    <a:pt x="3909" y="11981"/>
                  </a:lnTo>
                  <a:lnTo>
                    <a:pt x="4073" y="12116"/>
                  </a:lnTo>
                  <a:lnTo>
                    <a:pt x="4197" y="12251"/>
                  </a:lnTo>
                  <a:lnTo>
                    <a:pt x="4361" y="12386"/>
                  </a:lnTo>
                  <a:lnTo>
                    <a:pt x="4485" y="12521"/>
                  </a:lnTo>
                  <a:lnTo>
                    <a:pt x="4649" y="12690"/>
                  </a:lnTo>
                  <a:lnTo>
                    <a:pt x="4773" y="12825"/>
                  </a:lnTo>
                  <a:lnTo>
                    <a:pt x="4896" y="12994"/>
                  </a:lnTo>
                  <a:lnTo>
                    <a:pt x="5061" y="13162"/>
                  </a:lnTo>
                  <a:lnTo>
                    <a:pt x="5184" y="13331"/>
                  </a:lnTo>
                  <a:lnTo>
                    <a:pt x="5307" y="13500"/>
                  </a:lnTo>
                  <a:lnTo>
                    <a:pt x="5431" y="13669"/>
                  </a:lnTo>
                  <a:lnTo>
                    <a:pt x="5554" y="13871"/>
                  </a:lnTo>
                  <a:lnTo>
                    <a:pt x="5637" y="14040"/>
                  </a:lnTo>
                  <a:lnTo>
                    <a:pt x="5760" y="14209"/>
                  </a:lnTo>
                  <a:lnTo>
                    <a:pt x="5842" y="14377"/>
                  </a:lnTo>
                  <a:lnTo>
                    <a:pt x="5925" y="14546"/>
                  </a:lnTo>
                  <a:lnTo>
                    <a:pt x="6007" y="14715"/>
                  </a:lnTo>
                  <a:lnTo>
                    <a:pt x="6089" y="14884"/>
                  </a:lnTo>
                  <a:lnTo>
                    <a:pt x="6130" y="15019"/>
                  </a:lnTo>
                  <a:lnTo>
                    <a:pt x="6213" y="15188"/>
                  </a:lnTo>
                  <a:lnTo>
                    <a:pt x="6254" y="15356"/>
                  </a:lnTo>
                  <a:lnTo>
                    <a:pt x="6295" y="15525"/>
                  </a:lnTo>
                  <a:lnTo>
                    <a:pt x="6336" y="15660"/>
                  </a:lnTo>
                  <a:lnTo>
                    <a:pt x="6377" y="15829"/>
                  </a:lnTo>
                  <a:lnTo>
                    <a:pt x="6418" y="15964"/>
                  </a:lnTo>
                  <a:cubicBezTo>
                    <a:pt x="6418" y="15964"/>
                    <a:pt x="6418" y="16133"/>
                    <a:pt x="6418" y="16133"/>
                  </a:cubicBezTo>
                  <a:close/>
                </a:path>
              </a:pathLst>
            </a:custGeom>
            <a:solidFill>
              <a:srgbClr val="4D4D4D"/>
            </a:solidFill>
            <a:ln w="12700" cap="flat">
              <a:noFill/>
              <a:miter lim="400000"/>
            </a:ln>
            <a:effectLst/>
          </p:spPr>
          <p:txBody>
            <a:bodyPr wrap="square" lIns="19050" tIns="19050" rIns="19050" bIns="19050" numCol="1" anchor="ctr">
              <a:noAutofit/>
            </a:bodyP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2" name="Shape 252"/>
            <p:cNvSpPr/>
            <p:nvPr/>
          </p:nvSpPr>
          <p:spPr>
            <a:xfrm>
              <a:off x="2584468" y="3677897"/>
              <a:ext cx="3578336" cy="2928206"/>
            </a:xfrm>
            <a:custGeom>
              <a:avLst/>
              <a:gdLst/>
              <a:ahLst/>
              <a:cxnLst>
                <a:cxn ang="0">
                  <a:pos x="wd2" y="hd2"/>
                </a:cxn>
                <a:cxn ang="5400000">
                  <a:pos x="wd2" y="hd2"/>
                </a:cxn>
                <a:cxn ang="10800000">
                  <a:pos x="wd2" y="hd2"/>
                </a:cxn>
                <a:cxn ang="16200000">
                  <a:pos x="wd2" y="hd2"/>
                </a:cxn>
              </a:cxnLst>
              <a:rect l="0" t="0" r="r" b="b"/>
              <a:pathLst>
                <a:path w="21600" h="21600" extrusionOk="0">
                  <a:moveTo>
                    <a:pt x="5324" y="6447"/>
                  </a:moveTo>
                  <a:lnTo>
                    <a:pt x="5189" y="6488"/>
                  </a:lnTo>
                  <a:lnTo>
                    <a:pt x="5088" y="6488"/>
                  </a:lnTo>
                  <a:lnTo>
                    <a:pt x="4954" y="6488"/>
                  </a:lnTo>
                  <a:lnTo>
                    <a:pt x="4852" y="6488"/>
                  </a:lnTo>
                  <a:lnTo>
                    <a:pt x="4751" y="6529"/>
                  </a:lnTo>
                  <a:lnTo>
                    <a:pt x="4684" y="6529"/>
                  </a:lnTo>
                  <a:lnTo>
                    <a:pt x="4617" y="6529"/>
                  </a:lnTo>
                  <a:lnTo>
                    <a:pt x="4549" y="6529"/>
                  </a:lnTo>
                  <a:lnTo>
                    <a:pt x="4482" y="6529"/>
                  </a:lnTo>
                  <a:lnTo>
                    <a:pt x="4414" y="6570"/>
                  </a:lnTo>
                  <a:lnTo>
                    <a:pt x="4381" y="6570"/>
                  </a:lnTo>
                  <a:lnTo>
                    <a:pt x="4347" y="6570"/>
                  </a:lnTo>
                  <a:lnTo>
                    <a:pt x="4313" y="6570"/>
                  </a:lnTo>
                  <a:lnTo>
                    <a:pt x="4280" y="6570"/>
                  </a:lnTo>
                  <a:lnTo>
                    <a:pt x="4280" y="6529"/>
                  </a:lnTo>
                  <a:lnTo>
                    <a:pt x="4280" y="6488"/>
                  </a:lnTo>
                  <a:lnTo>
                    <a:pt x="4280" y="6406"/>
                  </a:lnTo>
                  <a:lnTo>
                    <a:pt x="4280" y="6365"/>
                  </a:lnTo>
                  <a:lnTo>
                    <a:pt x="4280" y="6283"/>
                  </a:lnTo>
                  <a:lnTo>
                    <a:pt x="4280" y="6201"/>
                  </a:lnTo>
                  <a:lnTo>
                    <a:pt x="4280" y="6077"/>
                  </a:lnTo>
                  <a:lnTo>
                    <a:pt x="4280" y="5995"/>
                  </a:lnTo>
                  <a:lnTo>
                    <a:pt x="4280" y="5872"/>
                  </a:lnTo>
                  <a:lnTo>
                    <a:pt x="4280" y="5749"/>
                  </a:lnTo>
                  <a:lnTo>
                    <a:pt x="4280" y="5585"/>
                  </a:lnTo>
                  <a:lnTo>
                    <a:pt x="4280" y="5421"/>
                  </a:lnTo>
                  <a:lnTo>
                    <a:pt x="4280" y="5256"/>
                  </a:lnTo>
                  <a:lnTo>
                    <a:pt x="4280" y="5092"/>
                  </a:lnTo>
                  <a:lnTo>
                    <a:pt x="4280" y="4887"/>
                  </a:lnTo>
                  <a:lnTo>
                    <a:pt x="4280" y="4722"/>
                  </a:lnTo>
                  <a:lnTo>
                    <a:pt x="4280" y="4599"/>
                  </a:lnTo>
                  <a:lnTo>
                    <a:pt x="4280" y="4435"/>
                  </a:lnTo>
                  <a:lnTo>
                    <a:pt x="4280" y="4312"/>
                  </a:lnTo>
                  <a:lnTo>
                    <a:pt x="4280" y="4188"/>
                  </a:lnTo>
                  <a:lnTo>
                    <a:pt x="4280" y="4065"/>
                  </a:lnTo>
                  <a:lnTo>
                    <a:pt x="4280" y="3983"/>
                  </a:lnTo>
                  <a:lnTo>
                    <a:pt x="4280" y="3901"/>
                  </a:lnTo>
                  <a:lnTo>
                    <a:pt x="4280" y="3819"/>
                  </a:lnTo>
                  <a:lnTo>
                    <a:pt x="4280" y="3737"/>
                  </a:lnTo>
                  <a:lnTo>
                    <a:pt x="4280" y="3696"/>
                  </a:lnTo>
                  <a:lnTo>
                    <a:pt x="4280" y="3655"/>
                  </a:lnTo>
                  <a:lnTo>
                    <a:pt x="4280" y="3614"/>
                  </a:lnTo>
                  <a:lnTo>
                    <a:pt x="4246" y="3655"/>
                  </a:lnTo>
                  <a:lnTo>
                    <a:pt x="4212" y="3778"/>
                  </a:lnTo>
                  <a:lnTo>
                    <a:pt x="4145" y="3901"/>
                  </a:lnTo>
                  <a:lnTo>
                    <a:pt x="4077" y="4024"/>
                  </a:lnTo>
                  <a:lnTo>
                    <a:pt x="3976" y="4230"/>
                  </a:lnTo>
                  <a:lnTo>
                    <a:pt x="3875" y="4476"/>
                  </a:lnTo>
                  <a:lnTo>
                    <a:pt x="3740" y="4722"/>
                  </a:lnTo>
                  <a:lnTo>
                    <a:pt x="3606" y="5010"/>
                  </a:lnTo>
                  <a:lnTo>
                    <a:pt x="3437" y="5380"/>
                  </a:lnTo>
                  <a:lnTo>
                    <a:pt x="3269" y="5749"/>
                  </a:lnTo>
                  <a:lnTo>
                    <a:pt x="3066" y="6119"/>
                  </a:lnTo>
                  <a:lnTo>
                    <a:pt x="2864" y="6570"/>
                  </a:lnTo>
                  <a:lnTo>
                    <a:pt x="2628" y="7063"/>
                  </a:lnTo>
                  <a:lnTo>
                    <a:pt x="2392" y="7556"/>
                  </a:lnTo>
                  <a:lnTo>
                    <a:pt x="2123" y="8090"/>
                  </a:lnTo>
                  <a:lnTo>
                    <a:pt x="1887" y="8665"/>
                  </a:lnTo>
                  <a:lnTo>
                    <a:pt x="1617" y="9157"/>
                  </a:lnTo>
                  <a:lnTo>
                    <a:pt x="1415" y="9650"/>
                  </a:lnTo>
                  <a:lnTo>
                    <a:pt x="1213" y="10061"/>
                  </a:lnTo>
                  <a:lnTo>
                    <a:pt x="1011" y="10471"/>
                  </a:lnTo>
                  <a:lnTo>
                    <a:pt x="842" y="10841"/>
                  </a:lnTo>
                  <a:lnTo>
                    <a:pt x="674" y="11170"/>
                  </a:lnTo>
                  <a:lnTo>
                    <a:pt x="539" y="11498"/>
                  </a:lnTo>
                  <a:lnTo>
                    <a:pt x="404" y="11744"/>
                  </a:lnTo>
                  <a:lnTo>
                    <a:pt x="303" y="11991"/>
                  </a:lnTo>
                  <a:lnTo>
                    <a:pt x="202" y="12155"/>
                  </a:lnTo>
                  <a:lnTo>
                    <a:pt x="135" y="12319"/>
                  </a:lnTo>
                  <a:lnTo>
                    <a:pt x="67" y="12443"/>
                  </a:lnTo>
                  <a:lnTo>
                    <a:pt x="34" y="12525"/>
                  </a:lnTo>
                  <a:lnTo>
                    <a:pt x="0" y="12607"/>
                  </a:lnTo>
                  <a:lnTo>
                    <a:pt x="0" y="12648"/>
                  </a:lnTo>
                  <a:lnTo>
                    <a:pt x="34" y="12689"/>
                  </a:lnTo>
                  <a:lnTo>
                    <a:pt x="67" y="12771"/>
                  </a:lnTo>
                  <a:lnTo>
                    <a:pt x="135" y="12894"/>
                  </a:lnTo>
                  <a:lnTo>
                    <a:pt x="202" y="13059"/>
                  </a:lnTo>
                  <a:lnTo>
                    <a:pt x="303" y="13264"/>
                  </a:lnTo>
                  <a:lnTo>
                    <a:pt x="404" y="13469"/>
                  </a:lnTo>
                  <a:lnTo>
                    <a:pt x="539" y="13757"/>
                  </a:lnTo>
                  <a:lnTo>
                    <a:pt x="674" y="14044"/>
                  </a:lnTo>
                  <a:lnTo>
                    <a:pt x="842" y="14373"/>
                  </a:lnTo>
                  <a:lnTo>
                    <a:pt x="1011" y="14742"/>
                  </a:lnTo>
                  <a:lnTo>
                    <a:pt x="1213" y="15153"/>
                  </a:lnTo>
                  <a:lnTo>
                    <a:pt x="1415" y="15605"/>
                  </a:lnTo>
                  <a:lnTo>
                    <a:pt x="1617" y="16056"/>
                  </a:lnTo>
                  <a:lnTo>
                    <a:pt x="1887" y="16590"/>
                  </a:lnTo>
                  <a:lnTo>
                    <a:pt x="2123" y="17124"/>
                  </a:lnTo>
                  <a:lnTo>
                    <a:pt x="2392" y="17658"/>
                  </a:lnTo>
                  <a:lnTo>
                    <a:pt x="2628" y="18192"/>
                  </a:lnTo>
                  <a:lnTo>
                    <a:pt x="2864" y="18643"/>
                  </a:lnTo>
                  <a:lnTo>
                    <a:pt x="3066" y="19095"/>
                  </a:lnTo>
                  <a:lnTo>
                    <a:pt x="3269" y="19506"/>
                  </a:lnTo>
                  <a:lnTo>
                    <a:pt x="3437" y="19875"/>
                  </a:lnTo>
                  <a:lnTo>
                    <a:pt x="3606" y="20204"/>
                  </a:lnTo>
                  <a:lnTo>
                    <a:pt x="3740" y="20491"/>
                  </a:lnTo>
                  <a:lnTo>
                    <a:pt x="3875" y="20738"/>
                  </a:lnTo>
                  <a:lnTo>
                    <a:pt x="3976" y="20984"/>
                  </a:lnTo>
                  <a:lnTo>
                    <a:pt x="4077" y="21189"/>
                  </a:lnTo>
                  <a:lnTo>
                    <a:pt x="4145" y="21354"/>
                  </a:lnTo>
                  <a:lnTo>
                    <a:pt x="4212" y="21477"/>
                  </a:lnTo>
                  <a:lnTo>
                    <a:pt x="4246" y="21559"/>
                  </a:lnTo>
                  <a:lnTo>
                    <a:pt x="4280" y="21600"/>
                  </a:lnTo>
                  <a:lnTo>
                    <a:pt x="4280" y="21559"/>
                  </a:lnTo>
                  <a:lnTo>
                    <a:pt x="4280" y="21518"/>
                  </a:lnTo>
                  <a:lnTo>
                    <a:pt x="4280" y="21477"/>
                  </a:lnTo>
                  <a:lnTo>
                    <a:pt x="4280" y="21395"/>
                  </a:lnTo>
                  <a:lnTo>
                    <a:pt x="4280" y="21313"/>
                  </a:lnTo>
                  <a:lnTo>
                    <a:pt x="4280" y="21231"/>
                  </a:lnTo>
                  <a:lnTo>
                    <a:pt x="4280" y="21148"/>
                  </a:lnTo>
                  <a:lnTo>
                    <a:pt x="4280" y="21025"/>
                  </a:lnTo>
                  <a:lnTo>
                    <a:pt x="4280" y="20902"/>
                  </a:lnTo>
                  <a:lnTo>
                    <a:pt x="4280" y="20779"/>
                  </a:lnTo>
                  <a:lnTo>
                    <a:pt x="4280" y="20614"/>
                  </a:lnTo>
                  <a:lnTo>
                    <a:pt x="4280" y="20450"/>
                  </a:lnTo>
                  <a:lnTo>
                    <a:pt x="4280" y="20286"/>
                  </a:lnTo>
                  <a:lnTo>
                    <a:pt x="4280" y="20081"/>
                  </a:lnTo>
                  <a:lnTo>
                    <a:pt x="4280" y="19916"/>
                  </a:lnTo>
                  <a:lnTo>
                    <a:pt x="4280" y="19752"/>
                  </a:lnTo>
                  <a:lnTo>
                    <a:pt x="4280" y="19588"/>
                  </a:lnTo>
                  <a:lnTo>
                    <a:pt x="4280" y="19424"/>
                  </a:lnTo>
                  <a:lnTo>
                    <a:pt x="4280" y="19300"/>
                  </a:lnTo>
                  <a:lnTo>
                    <a:pt x="4280" y="19177"/>
                  </a:lnTo>
                  <a:lnTo>
                    <a:pt x="4280" y="19054"/>
                  </a:lnTo>
                  <a:lnTo>
                    <a:pt x="4280" y="18972"/>
                  </a:lnTo>
                  <a:lnTo>
                    <a:pt x="4280" y="18849"/>
                  </a:lnTo>
                  <a:lnTo>
                    <a:pt x="4280" y="18808"/>
                  </a:lnTo>
                  <a:lnTo>
                    <a:pt x="4280" y="18725"/>
                  </a:lnTo>
                  <a:lnTo>
                    <a:pt x="4280" y="18684"/>
                  </a:lnTo>
                  <a:lnTo>
                    <a:pt x="4280" y="18643"/>
                  </a:lnTo>
                  <a:lnTo>
                    <a:pt x="4280" y="18602"/>
                  </a:lnTo>
                  <a:lnTo>
                    <a:pt x="4280" y="18561"/>
                  </a:lnTo>
                  <a:lnTo>
                    <a:pt x="4313" y="18561"/>
                  </a:lnTo>
                  <a:lnTo>
                    <a:pt x="4347" y="18561"/>
                  </a:lnTo>
                  <a:lnTo>
                    <a:pt x="4381" y="18561"/>
                  </a:lnTo>
                  <a:lnTo>
                    <a:pt x="4448" y="18561"/>
                  </a:lnTo>
                  <a:lnTo>
                    <a:pt x="4515" y="18561"/>
                  </a:lnTo>
                  <a:lnTo>
                    <a:pt x="4617" y="18561"/>
                  </a:lnTo>
                  <a:lnTo>
                    <a:pt x="4718" y="18561"/>
                  </a:lnTo>
                  <a:lnTo>
                    <a:pt x="4819" y="18561"/>
                  </a:lnTo>
                  <a:lnTo>
                    <a:pt x="4954" y="18520"/>
                  </a:lnTo>
                  <a:lnTo>
                    <a:pt x="5088" y="18520"/>
                  </a:lnTo>
                  <a:lnTo>
                    <a:pt x="5257" y="18520"/>
                  </a:lnTo>
                  <a:lnTo>
                    <a:pt x="5425" y="18520"/>
                  </a:lnTo>
                  <a:lnTo>
                    <a:pt x="5594" y="18479"/>
                  </a:lnTo>
                  <a:lnTo>
                    <a:pt x="5796" y="18479"/>
                  </a:lnTo>
                  <a:lnTo>
                    <a:pt x="5998" y="18479"/>
                  </a:lnTo>
                  <a:lnTo>
                    <a:pt x="6234" y="18438"/>
                  </a:lnTo>
                  <a:lnTo>
                    <a:pt x="6436" y="18438"/>
                  </a:lnTo>
                  <a:lnTo>
                    <a:pt x="6672" y="18397"/>
                  </a:lnTo>
                  <a:lnTo>
                    <a:pt x="6908" y="18356"/>
                  </a:lnTo>
                  <a:lnTo>
                    <a:pt x="7178" y="18315"/>
                  </a:lnTo>
                  <a:lnTo>
                    <a:pt x="7413" y="18233"/>
                  </a:lnTo>
                  <a:lnTo>
                    <a:pt x="7683" y="18192"/>
                  </a:lnTo>
                  <a:lnTo>
                    <a:pt x="7953" y="18109"/>
                  </a:lnTo>
                  <a:lnTo>
                    <a:pt x="8222" y="18027"/>
                  </a:lnTo>
                  <a:lnTo>
                    <a:pt x="8492" y="17945"/>
                  </a:lnTo>
                  <a:lnTo>
                    <a:pt x="8795" y="17822"/>
                  </a:lnTo>
                  <a:lnTo>
                    <a:pt x="9098" y="17740"/>
                  </a:lnTo>
                  <a:lnTo>
                    <a:pt x="9401" y="17617"/>
                  </a:lnTo>
                  <a:lnTo>
                    <a:pt x="9705" y="17494"/>
                  </a:lnTo>
                  <a:lnTo>
                    <a:pt x="10008" y="17370"/>
                  </a:lnTo>
                  <a:lnTo>
                    <a:pt x="10345" y="17206"/>
                  </a:lnTo>
                  <a:lnTo>
                    <a:pt x="10648" y="17083"/>
                  </a:lnTo>
                  <a:lnTo>
                    <a:pt x="10952" y="16919"/>
                  </a:lnTo>
                  <a:lnTo>
                    <a:pt x="11289" y="16754"/>
                  </a:lnTo>
                  <a:lnTo>
                    <a:pt x="11592" y="16590"/>
                  </a:lnTo>
                  <a:lnTo>
                    <a:pt x="11895" y="16426"/>
                  </a:lnTo>
                  <a:lnTo>
                    <a:pt x="12165" y="16262"/>
                  </a:lnTo>
                  <a:lnTo>
                    <a:pt x="12468" y="16097"/>
                  </a:lnTo>
                  <a:lnTo>
                    <a:pt x="12738" y="15933"/>
                  </a:lnTo>
                  <a:lnTo>
                    <a:pt x="13007" y="15728"/>
                  </a:lnTo>
                  <a:lnTo>
                    <a:pt x="13277" y="15564"/>
                  </a:lnTo>
                  <a:lnTo>
                    <a:pt x="13546" y="15358"/>
                  </a:lnTo>
                  <a:lnTo>
                    <a:pt x="13816" y="15153"/>
                  </a:lnTo>
                  <a:lnTo>
                    <a:pt x="14085" y="14948"/>
                  </a:lnTo>
                  <a:lnTo>
                    <a:pt x="14321" y="14742"/>
                  </a:lnTo>
                  <a:lnTo>
                    <a:pt x="14557" y="14537"/>
                  </a:lnTo>
                  <a:lnTo>
                    <a:pt x="14793" y="14331"/>
                  </a:lnTo>
                  <a:lnTo>
                    <a:pt x="15029" y="14085"/>
                  </a:lnTo>
                  <a:lnTo>
                    <a:pt x="15265" y="13880"/>
                  </a:lnTo>
                  <a:lnTo>
                    <a:pt x="15467" y="13633"/>
                  </a:lnTo>
                  <a:lnTo>
                    <a:pt x="15703" y="13428"/>
                  </a:lnTo>
                  <a:lnTo>
                    <a:pt x="15905" y="13182"/>
                  </a:lnTo>
                  <a:lnTo>
                    <a:pt x="16141" y="12976"/>
                  </a:lnTo>
                  <a:lnTo>
                    <a:pt x="16343" y="12730"/>
                  </a:lnTo>
                  <a:lnTo>
                    <a:pt x="16545" y="12484"/>
                  </a:lnTo>
                  <a:lnTo>
                    <a:pt x="16748" y="12237"/>
                  </a:lnTo>
                  <a:lnTo>
                    <a:pt x="16950" y="11991"/>
                  </a:lnTo>
                  <a:lnTo>
                    <a:pt x="17118" y="11744"/>
                  </a:lnTo>
                  <a:lnTo>
                    <a:pt x="17320" y="11498"/>
                  </a:lnTo>
                  <a:lnTo>
                    <a:pt x="17489" y="11252"/>
                  </a:lnTo>
                  <a:lnTo>
                    <a:pt x="17691" y="11005"/>
                  </a:lnTo>
                  <a:lnTo>
                    <a:pt x="17860" y="10759"/>
                  </a:lnTo>
                  <a:lnTo>
                    <a:pt x="18028" y="10471"/>
                  </a:lnTo>
                  <a:lnTo>
                    <a:pt x="18197" y="10225"/>
                  </a:lnTo>
                  <a:lnTo>
                    <a:pt x="18365" y="9938"/>
                  </a:lnTo>
                  <a:lnTo>
                    <a:pt x="18533" y="9691"/>
                  </a:lnTo>
                  <a:lnTo>
                    <a:pt x="18668" y="9404"/>
                  </a:lnTo>
                  <a:lnTo>
                    <a:pt x="18837" y="9157"/>
                  </a:lnTo>
                  <a:lnTo>
                    <a:pt x="18972" y="8870"/>
                  </a:lnTo>
                  <a:lnTo>
                    <a:pt x="19140" y="8582"/>
                  </a:lnTo>
                  <a:lnTo>
                    <a:pt x="19275" y="8295"/>
                  </a:lnTo>
                  <a:lnTo>
                    <a:pt x="19410" y="8007"/>
                  </a:lnTo>
                  <a:lnTo>
                    <a:pt x="19544" y="7720"/>
                  </a:lnTo>
                  <a:lnTo>
                    <a:pt x="19679" y="7433"/>
                  </a:lnTo>
                  <a:lnTo>
                    <a:pt x="19814" y="7145"/>
                  </a:lnTo>
                  <a:lnTo>
                    <a:pt x="19915" y="6817"/>
                  </a:lnTo>
                  <a:lnTo>
                    <a:pt x="20050" y="6529"/>
                  </a:lnTo>
                  <a:lnTo>
                    <a:pt x="20151" y="6242"/>
                  </a:lnTo>
                  <a:lnTo>
                    <a:pt x="20286" y="5913"/>
                  </a:lnTo>
                  <a:lnTo>
                    <a:pt x="20387" y="5626"/>
                  </a:lnTo>
                  <a:lnTo>
                    <a:pt x="20488" y="5297"/>
                  </a:lnTo>
                  <a:lnTo>
                    <a:pt x="20589" y="5010"/>
                  </a:lnTo>
                  <a:lnTo>
                    <a:pt x="20656" y="4722"/>
                  </a:lnTo>
                  <a:lnTo>
                    <a:pt x="20757" y="4476"/>
                  </a:lnTo>
                  <a:lnTo>
                    <a:pt x="20825" y="4188"/>
                  </a:lnTo>
                  <a:lnTo>
                    <a:pt x="20926" y="3942"/>
                  </a:lnTo>
                  <a:lnTo>
                    <a:pt x="20993" y="3696"/>
                  </a:lnTo>
                  <a:lnTo>
                    <a:pt x="21061" y="3450"/>
                  </a:lnTo>
                  <a:lnTo>
                    <a:pt x="21095" y="3203"/>
                  </a:lnTo>
                  <a:lnTo>
                    <a:pt x="21162" y="2957"/>
                  </a:lnTo>
                  <a:lnTo>
                    <a:pt x="21229" y="2751"/>
                  </a:lnTo>
                  <a:lnTo>
                    <a:pt x="21263" y="2546"/>
                  </a:lnTo>
                  <a:lnTo>
                    <a:pt x="21297" y="2341"/>
                  </a:lnTo>
                  <a:lnTo>
                    <a:pt x="21330" y="2135"/>
                  </a:lnTo>
                  <a:lnTo>
                    <a:pt x="21364" y="1930"/>
                  </a:lnTo>
                  <a:lnTo>
                    <a:pt x="21398" y="1766"/>
                  </a:lnTo>
                  <a:lnTo>
                    <a:pt x="21431" y="1602"/>
                  </a:lnTo>
                  <a:lnTo>
                    <a:pt x="21431" y="1437"/>
                  </a:lnTo>
                  <a:lnTo>
                    <a:pt x="21465" y="1273"/>
                  </a:lnTo>
                  <a:lnTo>
                    <a:pt x="21499" y="1150"/>
                  </a:lnTo>
                  <a:lnTo>
                    <a:pt x="21499" y="1027"/>
                  </a:lnTo>
                  <a:lnTo>
                    <a:pt x="21533" y="903"/>
                  </a:lnTo>
                  <a:lnTo>
                    <a:pt x="21533" y="821"/>
                  </a:lnTo>
                  <a:lnTo>
                    <a:pt x="21533" y="739"/>
                  </a:lnTo>
                  <a:lnTo>
                    <a:pt x="21566" y="657"/>
                  </a:lnTo>
                  <a:lnTo>
                    <a:pt x="21566" y="575"/>
                  </a:lnTo>
                  <a:lnTo>
                    <a:pt x="21566" y="534"/>
                  </a:lnTo>
                  <a:lnTo>
                    <a:pt x="21566" y="493"/>
                  </a:lnTo>
                  <a:lnTo>
                    <a:pt x="21600" y="452"/>
                  </a:lnTo>
                  <a:lnTo>
                    <a:pt x="21566" y="452"/>
                  </a:lnTo>
                  <a:lnTo>
                    <a:pt x="21499" y="493"/>
                  </a:lnTo>
                  <a:lnTo>
                    <a:pt x="21431" y="534"/>
                  </a:lnTo>
                  <a:lnTo>
                    <a:pt x="21364" y="616"/>
                  </a:lnTo>
                  <a:lnTo>
                    <a:pt x="21263" y="657"/>
                  </a:lnTo>
                  <a:lnTo>
                    <a:pt x="21128" y="739"/>
                  </a:lnTo>
                  <a:lnTo>
                    <a:pt x="20993" y="862"/>
                  </a:lnTo>
                  <a:lnTo>
                    <a:pt x="20825" y="944"/>
                  </a:lnTo>
                  <a:lnTo>
                    <a:pt x="20656" y="1068"/>
                  </a:lnTo>
                  <a:lnTo>
                    <a:pt x="20488" y="1232"/>
                  </a:lnTo>
                  <a:lnTo>
                    <a:pt x="20252" y="1355"/>
                  </a:lnTo>
                  <a:lnTo>
                    <a:pt x="20016" y="1519"/>
                  </a:lnTo>
                  <a:lnTo>
                    <a:pt x="19780" y="1725"/>
                  </a:lnTo>
                  <a:lnTo>
                    <a:pt x="19511" y="1889"/>
                  </a:lnTo>
                  <a:lnTo>
                    <a:pt x="19241" y="2094"/>
                  </a:lnTo>
                  <a:lnTo>
                    <a:pt x="18938" y="2300"/>
                  </a:lnTo>
                  <a:lnTo>
                    <a:pt x="18668" y="2505"/>
                  </a:lnTo>
                  <a:lnTo>
                    <a:pt x="18432" y="2669"/>
                  </a:lnTo>
                  <a:lnTo>
                    <a:pt x="18197" y="2833"/>
                  </a:lnTo>
                  <a:lnTo>
                    <a:pt x="17994" y="2998"/>
                  </a:lnTo>
                  <a:lnTo>
                    <a:pt x="17792" y="3121"/>
                  </a:lnTo>
                  <a:lnTo>
                    <a:pt x="17624" y="3244"/>
                  </a:lnTo>
                  <a:lnTo>
                    <a:pt x="17455" y="3367"/>
                  </a:lnTo>
                  <a:lnTo>
                    <a:pt x="17320" y="3450"/>
                  </a:lnTo>
                  <a:lnTo>
                    <a:pt x="17186" y="3532"/>
                  </a:lnTo>
                  <a:lnTo>
                    <a:pt x="17085" y="3614"/>
                  </a:lnTo>
                  <a:lnTo>
                    <a:pt x="17017" y="3655"/>
                  </a:lnTo>
                  <a:lnTo>
                    <a:pt x="16950" y="3696"/>
                  </a:lnTo>
                  <a:lnTo>
                    <a:pt x="16916" y="3737"/>
                  </a:lnTo>
                  <a:lnTo>
                    <a:pt x="16882" y="3778"/>
                  </a:lnTo>
                  <a:lnTo>
                    <a:pt x="16849" y="3778"/>
                  </a:lnTo>
                  <a:lnTo>
                    <a:pt x="16815" y="3737"/>
                  </a:lnTo>
                  <a:lnTo>
                    <a:pt x="16781" y="3696"/>
                  </a:lnTo>
                  <a:lnTo>
                    <a:pt x="16714" y="3655"/>
                  </a:lnTo>
                  <a:lnTo>
                    <a:pt x="16613" y="3573"/>
                  </a:lnTo>
                  <a:lnTo>
                    <a:pt x="16478" y="3491"/>
                  </a:lnTo>
                  <a:lnTo>
                    <a:pt x="16343" y="3408"/>
                  </a:lnTo>
                  <a:lnTo>
                    <a:pt x="16208" y="3285"/>
                  </a:lnTo>
                  <a:lnTo>
                    <a:pt x="16040" y="3162"/>
                  </a:lnTo>
                  <a:lnTo>
                    <a:pt x="15838" y="3039"/>
                  </a:lnTo>
                  <a:lnTo>
                    <a:pt x="15602" y="2875"/>
                  </a:lnTo>
                  <a:lnTo>
                    <a:pt x="15366" y="2710"/>
                  </a:lnTo>
                  <a:lnTo>
                    <a:pt x="15130" y="2546"/>
                  </a:lnTo>
                  <a:lnTo>
                    <a:pt x="14827" y="2341"/>
                  </a:lnTo>
                  <a:lnTo>
                    <a:pt x="14524" y="2135"/>
                  </a:lnTo>
                  <a:lnTo>
                    <a:pt x="14220" y="1889"/>
                  </a:lnTo>
                  <a:lnTo>
                    <a:pt x="13883" y="1684"/>
                  </a:lnTo>
                  <a:lnTo>
                    <a:pt x="13580" y="1437"/>
                  </a:lnTo>
                  <a:lnTo>
                    <a:pt x="13310" y="1273"/>
                  </a:lnTo>
                  <a:lnTo>
                    <a:pt x="13041" y="1068"/>
                  </a:lnTo>
                  <a:lnTo>
                    <a:pt x="12805" y="903"/>
                  </a:lnTo>
                  <a:lnTo>
                    <a:pt x="12603" y="739"/>
                  </a:lnTo>
                  <a:lnTo>
                    <a:pt x="12401" y="616"/>
                  </a:lnTo>
                  <a:lnTo>
                    <a:pt x="12232" y="493"/>
                  </a:lnTo>
                  <a:lnTo>
                    <a:pt x="12064" y="369"/>
                  </a:lnTo>
                  <a:lnTo>
                    <a:pt x="11929" y="287"/>
                  </a:lnTo>
                  <a:lnTo>
                    <a:pt x="11828" y="205"/>
                  </a:lnTo>
                  <a:lnTo>
                    <a:pt x="11727" y="123"/>
                  </a:lnTo>
                  <a:lnTo>
                    <a:pt x="11659" y="82"/>
                  </a:lnTo>
                  <a:lnTo>
                    <a:pt x="11592" y="41"/>
                  </a:lnTo>
                  <a:lnTo>
                    <a:pt x="11558" y="41"/>
                  </a:lnTo>
                  <a:lnTo>
                    <a:pt x="11558" y="0"/>
                  </a:lnTo>
                  <a:lnTo>
                    <a:pt x="11558" y="41"/>
                  </a:lnTo>
                  <a:lnTo>
                    <a:pt x="11524" y="82"/>
                  </a:lnTo>
                  <a:lnTo>
                    <a:pt x="11524" y="123"/>
                  </a:lnTo>
                  <a:lnTo>
                    <a:pt x="11524" y="164"/>
                  </a:lnTo>
                  <a:lnTo>
                    <a:pt x="11491" y="246"/>
                  </a:lnTo>
                  <a:lnTo>
                    <a:pt x="11491" y="287"/>
                  </a:lnTo>
                  <a:lnTo>
                    <a:pt x="11457" y="369"/>
                  </a:lnTo>
                  <a:lnTo>
                    <a:pt x="11423" y="452"/>
                  </a:lnTo>
                  <a:lnTo>
                    <a:pt x="11390" y="575"/>
                  </a:lnTo>
                  <a:lnTo>
                    <a:pt x="11356" y="657"/>
                  </a:lnTo>
                  <a:lnTo>
                    <a:pt x="11322" y="780"/>
                  </a:lnTo>
                  <a:lnTo>
                    <a:pt x="11289" y="903"/>
                  </a:lnTo>
                  <a:lnTo>
                    <a:pt x="11255" y="1027"/>
                  </a:lnTo>
                  <a:lnTo>
                    <a:pt x="11221" y="1150"/>
                  </a:lnTo>
                  <a:lnTo>
                    <a:pt x="11188" y="1314"/>
                  </a:lnTo>
                  <a:lnTo>
                    <a:pt x="11120" y="1437"/>
                  </a:lnTo>
                  <a:lnTo>
                    <a:pt x="11086" y="1602"/>
                  </a:lnTo>
                  <a:lnTo>
                    <a:pt x="11019" y="1725"/>
                  </a:lnTo>
                  <a:lnTo>
                    <a:pt x="10952" y="1889"/>
                  </a:lnTo>
                  <a:lnTo>
                    <a:pt x="10884" y="2053"/>
                  </a:lnTo>
                  <a:lnTo>
                    <a:pt x="10817" y="2176"/>
                  </a:lnTo>
                  <a:lnTo>
                    <a:pt x="10716" y="2341"/>
                  </a:lnTo>
                  <a:lnTo>
                    <a:pt x="10648" y="2464"/>
                  </a:lnTo>
                  <a:lnTo>
                    <a:pt x="10581" y="2628"/>
                  </a:lnTo>
                  <a:lnTo>
                    <a:pt x="10480" y="2751"/>
                  </a:lnTo>
                  <a:lnTo>
                    <a:pt x="10379" y="2916"/>
                  </a:lnTo>
                  <a:lnTo>
                    <a:pt x="10278" y="3080"/>
                  </a:lnTo>
                  <a:lnTo>
                    <a:pt x="10177" y="3203"/>
                  </a:lnTo>
                  <a:lnTo>
                    <a:pt x="10075" y="3367"/>
                  </a:lnTo>
                  <a:lnTo>
                    <a:pt x="9941" y="3532"/>
                  </a:lnTo>
                  <a:lnTo>
                    <a:pt x="9840" y="3655"/>
                  </a:lnTo>
                  <a:lnTo>
                    <a:pt x="9705" y="3819"/>
                  </a:lnTo>
                  <a:lnTo>
                    <a:pt x="9604" y="3942"/>
                  </a:lnTo>
                  <a:lnTo>
                    <a:pt x="9469" y="4106"/>
                  </a:lnTo>
                  <a:lnTo>
                    <a:pt x="9334" y="4230"/>
                  </a:lnTo>
                  <a:lnTo>
                    <a:pt x="9199" y="4353"/>
                  </a:lnTo>
                  <a:lnTo>
                    <a:pt x="9065" y="4517"/>
                  </a:lnTo>
                  <a:lnTo>
                    <a:pt x="8930" y="4640"/>
                  </a:lnTo>
                  <a:lnTo>
                    <a:pt x="8795" y="4763"/>
                  </a:lnTo>
                  <a:lnTo>
                    <a:pt x="8626" y="4887"/>
                  </a:lnTo>
                  <a:lnTo>
                    <a:pt x="8492" y="5010"/>
                  </a:lnTo>
                  <a:lnTo>
                    <a:pt x="8323" y="5133"/>
                  </a:lnTo>
                  <a:lnTo>
                    <a:pt x="8188" y="5215"/>
                  </a:lnTo>
                  <a:lnTo>
                    <a:pt x="8020" y="5338"/>
                  </a:lnTo>
                  <a:lnTo>
                    <a:pt x="7851" y="5421"/>
                  </a:lnTo>
                  <a:lnTo>
                    <a:pt x="7683" y="5544"/>
                  </a:lnTo>
                  <a:lnTo>
                    <a:pt x="7514" y="5626"/>
                  </a:lnTo>
                  <a:lnTo>
                    <a:pt x="7380" y="5749"/>
                  </a:lnTo>
                  <a:lnTo>
                    <a:pt x="7211" y="5831"/>
                  </a:lnTo>
                  <a:lnTo>
                    <a:pt x="7043" y="5913"/>
                  </a:lnTo>
                  <a:lnTo>
                    <a:pt x="6874" y="5995"/>
                  </a:lnTo>
                  <a:lnTo>
                    <a:pt x="6739" y="6036"/>
                  </a:lnTo>
                  <a:lnTo>
                    <a:pt x="6571" y="6119"/>
                  </a:lnTo>
                  <a:lnTo>
                    <a:pt x="6436" y="6160"/>
                  </a:lnTo>
                  <a:lnTo>
                    <a:pt x="6301" y="6242"/>
                  </a:lnTo>
                  <a:lnTo>
                    <a:pt x="6133" y="6283"/>
                  </a:lnTo>
                  <a:lnTo>
                    <a:pt x="5998" y="6324"/>
                  </a:lnTo>
                  <a:lnTo>
                    <a:pt x="5863" y="6365"/>
                  </a:lnTo>
                  <a:lnTo>
                    <a:pt x="5729" y="6406"/>
                  </a:lnTo>
                  <a:lnTo>
                    <a:pt x="5594" y="6406"/>
                  </a:lnTo>
                  <a:lnTo>
                    <a:pt x="5459" y="6447"/>
                  </a:lnTo>
                  <a:cubicBezTo>
                    <a:pt x="5459" y="6447"/>
                    <a:pt x="5324" y="6447"/>
                    <a:pt x="5324" y="6447"/>
                  </a:cubicBezTo>
                  <a:close/>
                </a:path>
              </a:pathLst>
            </a:custGeom>
            <a:solidFill>
              <a:srgbClr val="4D4D4D"/>
            </a:solidFill>
            <a:ln w="12700" cap="flat">
              <a:noFill/>
              <a:miter lim="400000"/>
            </a:ln>
            <a:effectLst/>
          </p:spPr>
          <p:txBody>
            <a:bodyPr wrap="square" lIns="19050" tIns="19050" rIns="19050" bIns="19050" numCol="1" anchor="ctr">
              <a:noAutofit/>
            </a:bodyP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3" name="Shape 253"/>
            <p:cNvSpPr/>
            <p:nvPr/>
          </p:nvSpPr>
          <p:spPr>
            <a:xfrm>
              <a:off x="0" y="2584468"/>
              <a:ext cx="2926102" cy="3574388"/>
            </a:xfrm>
            <a:custGeom>
              <a:avLst/>
              <a:gdLst/>
              <a:ahLst/>
              <a:cxnLst>
                <a:cxn ang="0">
                  <a:pos x="wd2" y="hd2"/>
                </a:cxn>
                <a:cxn ang="5400000">
                  <a:pos x="wd2" y="hd2"/>
                </a:cxn>
                <a:cxn ang="10800000">
                  <a:pos x="wd2" y="hd2"/>
                </a:cxn>
                <a:cxn ang="16200000">
                  <a:pos x="wd2" y="hd2"/>
                </a:cxn>
              </a:cxnLst>
              <a:rect l="0" t="0" r="r" b="b"/>
              <a:pathLst>
                <a:path w="21600" h="21600" extrusionOk="0">
                  <a:moveTo>
                    <a:pt x="15223" y="5585"/>
                  </a:moveTo>
                  <a:lnTo>
                    <a:pt x="15182" y="5417"/>
                  </a:lnTo>
                  <a:lnTo>
                    <a:pt x="15182" y="5282"/>
                  </a:lnTo>
                  <a:lnTo>
                    <a:pt x="15141" y="5148"/>
                  </a:lnTo>
                  <a:lnTo>
                    <a:pt x="15141" y="5013"/>
                  </a:lnTo>
                  <a:lnTo>
                    <a:pt x="15099" y="4912"/>
                  </a:lnTo>
                  <a:lnTo>
                    <a:pt x="15099" y="4778"/>
                  </a:lnTo>
                  <a:lnTo>
                    <a:pt x="15099" y="4710"/>
                  </a:lnTo>
                  <a:lnTo>
                    <a:pt x="15058" y="4609"/>
                  </a:lnTo>
                  <a:lnTo>
                    <a:pt x="15058" y="4542"/>
                  </a:lnTo>
                  <a:lnTo>
                    <a:pt x="15058" y="4475"/>
                  </a:lnTo>
                  <a:lnTo>
                    <a:pt x="15058" y="4408"/>
                  </a:lnTo>
                  <a:lnTo>
                    <a:pt x="15058" y="4374"/>
                  </a:lnTo>
                  <a:lnTo>
                    <a:pt x="15017" y="4340"/>
                  </a:lnTo>
                  <a:lnTo>
                    <a:pt x="15017" y="4307"/>
                  </a:lnTo>
                  <a:lnTo>
                    <a:pt x="15017" y="4273"/>
                  </a:lnTo>
                  <a:lnTo>
                    <a:pt x="15058" y="4273"/>
                  </a:lnTo>
                  <a:lnTo>
                    <a:pt x="15099" y="4273"/>
                  </a:lnTo>
                  <a:lnTo>
                    <a:pt x="15141" y="4273"/>
                  </a:lnTo>
                  <a:lnTo>
                    <a:pt x="15182" y="4273"/>
                  </a:lnTo>
                  <a:lnTo>
                    <a:pt x="15223" y="4273"/>
                  </a:lnTo>
                  <a:lnTo>
                    <a:pt x="15305" y="4273"/>
                  </a:lnTo>
                  <a:lnTo>
                    <a:pt x="15387" y="4273"/>
                  </a:lnTo>
                  <a:lnTo>
                    <a:pt x="15511" y="4273"/>
                  </a:lnTo>
                  <a:lnTo>
                    <a:pt x="15593" y="4273"/>
                  </a:lnTo>
                  <a:lnTo>
                    <a:pt x="15717" y="4273"/>
                  </a:lnTo>
                  <a:lnTo>
                    <a:pt x="15840" y="4273"/>
                  </a:lnTo>
                  <a:lnTo>
                    <a:pt x="16004" y="4273"/>
                  </a:lnTo>
                  <a:lnTo>
                    <a:pt x="16169" y="4273"/>
                  </a:lnTo>
                  <a:lnTo>
                    <a:pt x="16334" y="4273"/>
                  </a:lnTo>
                  <a:lnTo>
                    <a:pt x="16498" y="4273"/>
                  </a:lnTo>
                  <a:lnTo>
                    <a:pt x="16663" y="4273"/>
                  </a:lnTo>
                  <a:lnTo>
                    <a:pt x="16827" y="4273"/>
                  </a:lnTo>
                  <a:lnTo>
                    <a:pt x="16992" y="4273"/>
                  </a:lnTo>
                  <a:lnTo>
                    <a:pt x="17115" y="4273"/>
                  </a:lnTo>
                  <a:lnTo>
                    <a:pt x="17280" y="4273"/>
                  </a:lnTo>
                  <a:lnTo>
                    <a:pt x="17403" y="4273"/>
                  </a:lnTo>
                  <a:lnTo>
                    <a:pt x="17486" y="4273"/>
                  </a:lnTo>
                  <a:lnTo>
                    <a:pt x="17609" y="4273"/>
                  </a:lnTo>
                  <a:lnTo>
                    <a:pt x="17691" y="4273"/>
                  </a:lnTo>
                  <a:lnTo>
                    <a:pt x="17733" y="4273"/>
                  </a:lnTo>
                  <a:lnTo>
                    <a:pt x="17815" y="4273"/>
                  </a:lnTo>
                  <a:lnTo>
                    <a:pt x="17856" y="4273"/>
                  </a:lnTo>
                  <a:lnTo>
                    <a:pt x="17897" y="4273"/>
                  </a:lnTo>
                  <a:lnTo>
                    <a:pt x="17938" y="4273"/>
                  </a:lnTo>
                  <a:lnTo>
                    <a:pt x="17897" y="4239"/>
                  </a:lnTo>
                  <a:lnTo>
                    <a:pt x="17815" y="4206"/>
                  </a:lnTo>
                  <a:lnTo>
                    <a:pt x="17691" y="4138"/>
                  </a:lnTo>
                  <a:lnTo>
                    <a:pt x="17527" y="4071"/>
                  </a:lnTo>
                  <a:lnTo>
                    <a:pt x="17321" y="3970"/>
                  </a:lnTo>
                  <a:lnTo>
                    <a:pt x="17115" y="3869"/>
                  </a:lnTo>
                  <a:lnTo>
                    <a:pt x="16827" y="3768"/>
                  </a:lnTo>
                  <a:lnTo>
                    <a:pt x="16539" y="3600"/>
                  </a:lnTo>
                  <a:lnTo>
                    <a:pt x="16210" y="3466"/>
                  </a:lnTo>
                  <a:lnTo>
                    <a:pt x="15840" y="3264"/>
                  </a:lnTo>
                  <a:lnTo>
                    <a:pt x="15428" y="3095"/>
                  </a:lnTo>
                  <a:lnTo>
                    <a:pt x="15017" y="2894"/>
                  </a:lnTo>
                  <a:lnTo>
                    <a:pt x="14523" y="2658"/>
                  </a:lnTo>
                  <a:lnTo>
                    <a:pt x="14030" y="2423"/>
                  </a:lnTo>
                  <a:lnTo>
                    <a:pt x="13495" y="2153"/>
                  </a:lnTo>
                  <a:lnTo>
                    <a:pt x="12960" y="1884"/>
                  </a:lnTo>
                  <a:lnTo>
                    <a:pt x="12425" y="1649"/>
                  </a:lnTo>
                  <a:lnTo>
                    <a:pt x="11973" y="1413"/>
                  </a:lnTo>
                  <a:lnTo>
                    <a:pt x="11520" y="1211"/>
                  </a:lnTo>
                  <a:lnTo>
                    <a:pt x="11108" y="1009"/>
                  </a:lnTo>
                  <a:lnTo>
                    <a:pt x="10779" y="841"/>
                  </a:lnTo>
                  <a:lnTo>
                    <a:pt x="10409" y="707"/>
                  </a:lnTo>
                  <a:lnTo>
                    <a:pt x="10121" y="538"/>
                  </a:lnTo>
                  <a:lnTo>
                    <a:pt x="9874" y="437"/>
                  </a:lnTo>
                  <a:lnTo>
                    <a:pt x="9627" y="303"/>
                  </a:lnTo>
                  <a:lnTo>
                    <a:pt x="9463" y="236"/>
                  </a:lnTo>
                  <a:lnTo>
                    <a:pt x="9298" y="135"/>
                  </a:lnTo>
                  <a:lnTo>
                    <a:pt x="9175" y="101"/>
                  </a:lnTo>
                  <a:lnTo>
                    <a:pt x="9093" y="34"/>
                  </a:lnTo>
                  <a:lnTo>
                    <a:pt x="9051" y="34"/>
                  </a:lnTo>
                  <a:lnTo>
                    <a:pt x="9010" y="0"/>
                  </a:lnTo>
                  <a:lnTo>
                    <a:pt x="9010" y="34"/>
                  </a:lnTo>
                  <a:lnTo>
                    <a:pt x="8928" y="34"/>
                  </a:lnTo>
                  <a:lnTo>
                    <a:pt x="8846" y="101"/>
                  </a:lnTo>
                  <a:lnTo>
                    <a:pt x="8722" y="135"/>
                  </a:lnTo>
                  <a:lnTo>
                    <a:pt x="8558" y="236"/>
                  </a:lnTo>
                  <a:lnTo>
                    <a:pt x="8393" y="303"/>
                  </a:lnTo>
                  <a:lnTo>
                    <a:pt x="8146" y="437"/>
                  </a:lnTo>
                  <a:lnTo>
                    <a:pt x="7899" y="538"/>
                  </a:lnTo>
                  <a:lnTo>
                    <a:pt x="7570" y="707"/>
                  </a:lnTo>
                  <a:lnTo>
                    <a:pt x="7241" y="841"/>
                  </a:lnTo>
                  <a:lnTo>
                    <a:pt x="6871" y="1009"/>
                  </a:lnTo>
                  <a:lnTo>
                    <a:pt x="6459" y="1211"/>
                  </a:lnTo>
                  <a:lnTo>
                    <a:pt x="6048" y="1413"/>
                  </a:lnTo>
                  <a:lnTo>
                    <a:pt x="5554" y="1649"/>
                  </a:lnTo>
                  <a:lnTo>
                    <a:pt x="5061" y="1884"/>
                  </a:lnTo>
                  <a:lnTo>
                    <a:pt x="4485" y="2153"/>
                  </a:lnTo>
                  <a:lnTo>
                    <a:pt x="3950" y="2423"/>
                  </a:lnTo>
                  <a:lnTo>
                    <a:pt x="3456" y="2658"/>
                  </a:lnTo>
                  <a:lnTo>
                    <a:pt x="2962" y="2894"/>
                  </a:lnTo>
                  <a:lnTo>
                    <a:pt x="2510" y="3095"/>
                  </a:lnTo>
                  <a:lnTo>
                    <a:pt x="2139" y="3264"/>
                  </a:lnTo>
                  <a:lnTo>
                    <a:pt x="1769" y="3466"/>
                  </a:lnTo>
                  <a:lnTo>
                    <a:pt x="1399" y="3600"/>
                  </a:lnTo>
                  <a:lnTo>
                    <a:pt x="1111" y="3768"/>
                  </a:lnTo>
                  <a:lnTo>
                    <a:pt x="864" y="3869"/>
                  </a:lnTo>
                  <a:lnTo>
                    <a:pt x="617" y="3970"/>
                  </a:lnTo>
                  <a:lnTo>
                    <a:pt x="411" y="4071"/>
                  </a:lnTo>
                  <a:lnTo>
                    <a:pt x="288" y="4138"/>
                  </a:lnTo>
                  <a:lnTo>
                    <a:pt x="165" y="4206"/>
                  </a:lnTo>
                  <a:lnTo>
                    <a:pt x="41" y="4239"/>
                  </a:lnTo>
                  <a:lnTo>
                    <a:pt x="0" y="4273"/>
                  </a:lnTo>
                  <a:lnTo>
                    <a:pt x="41" y="4273"/>
                  </a:lnTo>
                  <a:lnTo>
                    <a:pt x="82" y="4273"/>
                  </a:lnTo>
                  <a:lnTo>
                    <a:pt x="123" y="4273"/>
                  </a:lnTo>
                  <a:lnTo>
                    <a:pt x="206" y="4273"/>
                  </a:lnTo>
                  <a:lnTo>
                    <a:pt x="288" y="4273"/>
                  </a:lnTo>
                  <a:lnTo>
                    <a:pt x="370" y="4273"/>
                  </a:lnTo>
                  <a:lnTo>
                    <a:pt x="453" y="4273"/>
                  </a:lnTo>
                  <a:lnTo>
                    <a:pt x="576" y="4273"/>
                  </a:lnTo>
                  <a:lnTo>
                    <a:pt x="699" y="4273"/>
                  </a:lnTo>
                  <a:lnTo>
                    <a:pt x="823" y="4273"/>
                  </a:lnTo>
                  <a:lnTo>
                    <a:pt x="987" y="4273"/>
                  </a:lnTo>
                  <a:lnTo>
                    <a:pt x="1152" y="4273"/>
                  </a:lnTo>
                  <a:lnTo>
                    <a:pt x="1317" y="4273"/>
                  </a:lnTo>
                  <a:lnTo>
                    <a:pt x="1481" y="4273"/>
                  </a:lnTo>
                  <a:lnTo>
                    <a:pt x="1687" y="4273"/>
                  </a:lnTo>
                  <a:lnTo>
                    <a:pt x="1851" y="4273"/>
                  </a:lnTo>
                  <a:lnTo>
                    <a:pt x="2016" y="4273"/>
                  </a:lnTo>
                  <a:lnTo>
                    <a:pt x="2139" y="4273"/>
                  </a:lnTo>
                  <a:lnTo>
                    <a:pt x="2304" y="4273"/>
                  </a:lnTo>
                  <a:lnTo>
                    <a:pt x="2427" y="4273"/>
                  </a:lnTo>
                  <a:lnTo>
                    <a:pt x="2510" y="4273"/>
                  </a:lnTo>
                  <a:lnTo>
                    <a:pt x="2633" y="4273"/>
                  </a:lnTo>
                  <a:lnTo>
                    <a:pt x="2715" y="4273"/>
                  </a:lnTo>
                  <a:lnTo>
                    <a:pt x="2798" y="4273"/>
                  </a:lnTo>
                  <a:lnTo>
                    <a:pt x="2839" y="4273"/>
                  </a:lnTo>
                  <a:lnTo>
                    <a:pt x="2921" y="4273"/>
                  </a:lnTo>
                  <a:lnTo>
                    <a:pt x="2962" y="4273"/>
                  </a:lnTo>
                  <a:lnTo>
                    <a:pt x="3003" y="4273"/>
                  </a:lnTo>
                  <a:lnTo>
                    <a:pt x="3003" y="4307"/>
                  </a:lnTo>
                  <a:lnTo>
                    <a:pt x="3003" y="4340"/>
                  </a:lnTo>
                  <a:lnTo>
                    <a:pt x="3003" y="4374"/>
                  </a:lnTo>
                  <a:lnTo>
                    <a:pt x="3003" y="4441"/>
                  </a:lnTo>
                  <a:lnTo>
                    <a:pt x="3003" y="4508"/>
                  </a:lnTo>
                  <a:lnTo>
                    <a:pt x="3003" y="4576"/>
                  </a:lnTo>
                  <a:lnTo>
                    <a:pt x="3003" y="4677"/>
                  </a:lnTo>
                  <a:lnTo>
                    <a:pt x="3045" y="4778"/>
                  </a:lnTo>
                  <a:lnTo>
                    <a:pt x="3045" y="4912"/>
                  </a:lnTo>
                  <a:lnTo>
                    <a:pt x="3045" y="5013"/>
                  </a:lnTo>
                  <a:lnTo>
                    <a:pt x="3045" y="5181"/>
                  </a:lnTo>
                  <a:lnTo>
                    <a:pt x="3086" y="5316"/>
                  </a:lnTo>
                  <a:lnTo>
                    <a:pt x="3086" y="5484"/>
                  </a:lnTo>
                  <a:lnTo>
                    <a:pt x="3086" y="5652"/>
                  </a:lnTo>
                  <a:lnTo>
                    <a:pt x="3086" y="5854"/>
                  </a:lnTo>
                  <a:lnTo>
                    <a:pt x="3127" y="6056"/>
                  </a:lnTo>
                  <a:lnTo>
                    <a:pt x="3127" y="6258"/>
                  </a:lnTo>
                  <a:lnTo>
                    <a:pt x="3168" y="6494"/>
                  </a:lnTo>
                  <a:lnTo>
                    <a:pt x="3209" y="6695"/>
                  </a:lnTo>
                  <a:lnTo>
                    <a:pt x="3250" y="6931"/>
                  </a:lnTo>
                  <a:lnTo>
                    <a:pt x="3291" y="7200"/>
                  </a:lnTo>
                  <a:lnTo>
                    <a:pt x="3374" y="7435"/>
                  </a:lnTo>
                  <a:lnTo>
                    <a:pt x="3415" y="7705"/>
                  </a:lnTo>
                  <a:lnTo>
                    <a:pt x="3497" y="7940"/>
                  </a:lnTo>
                  <a:lnTo>
                    <a:pt x="3579" y="8243"/>
                  </a:lnTo>
                  <a:lnTo>
                    <a:pt x="3662" y="8512"/>
                  </a:lnTo>
                  <a:lnTo>
                    <a:pt x="3744" y="8815"/>
                  </a:lnTo>
                  <a:lnTo>
                    <a:pt x="3867" y="9084"/>
                  </a:lnTo>
                  <a:lnTo>
                    <a:pt x="3991" y="9421"/>
                  </a:lnTo>
                  <a:lnTo>
                    <a:pt x="4073" y="9723"/>
                  </a:lnTo>
                  <a:lnTo>
                    <a:pt x="4197" y="10060"/>
                  </a:lnTo>
                  <a:lnTo>
                    <a:pt x="4320" y="10363"/>
                  </a:lnTo>
                  <a:lnTo>
                    <a:pt x="4485" y="10699"/>
                  </a:lnTo>
                  <a:lnTo>
                    <a:pt x="4649" y="11036"/>
                  </a:lnTo>
                  <a:lnTo>
                    <a:pt x="4814" y="11338"/>
                  </a:lnTo>
                  <a:lnTo>
                    <a:pt x="4978" y="11675"/>
                  </a:lnTo>
                  <a:lnTo>
                    <a:pt x="5184" y="12011"/>
                  </a:lnTo>
                  <a:lnTo>
                    <a:pt x="5390" y="12314"/>
                  </a:lnTo>
                  <a:lnTo>
                    <a:pt x="5595" y="12650"/>
                  </a:lnTo>
                  <a:lnTo>
                    <a:pt x="5842" y="12987"/>
                  </a:lnTo>
                  <a:lnTo>
                    <a:pt x="6048" y="13324"/>
                  </a:lnTo>
                  <a:lnTo>
                    <a:pt x="6336" y="13626"/>
                  </a:lnTo>
                  <a:lnTo>
                    <a:pt x="6583" y="13963"/>
                  </a:lnTo>
                  <a:lnTo>
                    <a:pt x="6871" y="14299"/>
                  </a:lnTo>
                  <a:lnTo>
                    <a:pt x="7159" y="14602"/>
                  </a:lnTo>
                  <a:lnTo>
                    <a:pt x="7447" y="14938"/>
                  </a:lnTo>
                  <a:lnTo>
                    <a:pt x="7776" y="15275"/>
                  </a:lnTo>
                  <a:lnTo>
                    <a:pt x="8064" y="15578"/>
                  </a:lnTo>
                  <a:lnTo>
                    <a:pt x="8393" y="15914"/>
                  </a:lnTo>
                  <a:lnTo>
                    <a:pt x="8722" y="16217"/>
                  </a:lnTo>
                  <a:lnTo>
                    <a:pt x="9093" y="16520"/>
                  </a:lnTo>
                  <a:lnTo>
                    <a:pt x="9422" y="16789"/>
                  </a:lnTo>
                  <a:lnTo>
                    <a:pt x="9751" y="17058"/>
                  </a:lnTo>
                  <a:lnTo>
                    <a:pt x="10121" y="17327"/>
                  </a:lnTo>
                  <a:lnTo>
                    <a:pt x="10491" y="17596"/>
                  </a:lnTo>
                  <a:lnTo>
                    <a:pt x="10862" y="17865"/>
                  </a:lnTo>
                  <a:lnTo>
                    <a:pt x="11232" y="18101"/>
                  </a:lnTo>
                  <a:lnTo>
                    <a:pt x="11602" y="18336"/>
                  </a:lnTo>
                  <a:lnTo>
                    <a:pt x="11973" y="18538"/>
                  </a:lnTo>
                  <a:lnTo>
                    <a:pt x="12343" y="18774"/>
                  </a:lnTo>
                  <a:lnTo>
                    <a:pt x="12754" y="18976"/>
                  </a:lnTo>
                  <a:lnTo>
                    <a:pt x="13125" y="19178"/>
                  </a:lnTo>
                  <a:lnTo>
                    <a:pt x="13536" y="19346"/>
                  </a:lnTo>
                  <a:lnTo>
                    <a:pt x="13947" y="19548"/>
                  </a:lnTo>
                  <a:lnTo>
                    <a:pt x="14359" y="19716"/>
                  </a:lnTo>
                  <a:lnTo>
                    <a:pt x="14729" y="19884"/>
                  </a:lnTo>
                  <a:lnTo>
                    <a:pt x="15099" y="20019"/>
                  </a:lnTo>
                  <a:lnTo>
                    <a:pt x="15470" y="20153"/>
                  </a:lnTo>
                  <a:lnTo>
                    <a:pt x="15840" y="20322"/>
                  </a:lnTo>
                  <a:lnTo>
                    <a:pt x="16169" y="20422"/>
                  </a:lnTo>
                  <a:lnTo>
                    <a:pt x="16539" y="20557"/>
                  </a:lnTo>
                  <a:lnTo>
                    <a:pt x="16869" y="20658"/>
                  </a:lnTo>
                  <a:lnTo>
                    <a:pt x="17198" y="20759"/>
                  </a:lnTo>
                  <a:lnTo>
                    <a:pt x="17486" y="20860"/>
                  </a:lnTo>
                  <a:lnTo>
                    <a:pt x="17815" y="20961"/>
                  </a:lnTo>
                  <a:lnTo>
                    <a:pt x="18103" y="21028"/>
                  </a:lnTo>
                  <a:lnTo>
                    <a:pt x="18432" y="21095"/>
                  </a:lnTo>
                  <a:lnTo>
                    <a:pt x="18720" y="21163"/>
                  </a:lnTo>
                  <a:lnTo>
                    <a:pt x="18967" y="21230"/>
                  </a:lnTo>
                  <a:lnTo>
                    <a:pt x="19255" y="21264"/>
                  </a:lnTo>
                  <a:lnTo>
                    <a:pt x="19502" y="21297"/>
                  </a:lnTo>
                  <a:lnTo>
                    <a:pt x="19707" y="21365"/>
                  </a:lnTo>
                  <a:lnTo>
                    <a:pt x="19954" y="21398"/>
                  </a:lnTo>
                  <a:lnTo>
                    <a:pt x="20119" y="21432"/>
                  </a:lnTo>
                  <a:lnTo>
                    <a:pt x="20324" y="21465"/>
                  </a:lnTo>
                  <a:lnTo>
                    <a:pt x="20489" y="21499"/>
                  </a:lnTo>
                  <a:lnTo>
                    <a:pt x="20613" y="21499"/>
                  </a:lnTo>
                  <a:lnTo>
                    <a:pt x="20736" y="21533"/>
                  </a:lnTo>
                  <a:lnTo>
                    <a:pt x="20859" y="21566"/>
                  </a:lnTo>
                  <a:lnTo>
                    <a:pt x="20942" y="21566"/>
                  </a:lnTo>
                  <a:lnTo>
                    <a:pt x="21024" y="21600"/>
                  </a:lnTo>
                  <a:lnTo>
                    <a:pt x="21106" y="21600"/>
                  </a:lnTo>
                  <a:lnTo>
                    <a:pt x="21147" y="21600"/>
                  </a:lnTo>
                  <a:lnTo>
                    <a:pt x="21189" y="21600"/>
                  </a:lnTo>
                  <a:lnTo>
                    <a:pt x="21147" y="21600"/>
                  </a:lnTo>
                  <a:lnTo>
                    <a:pt x="21147" y="21566"/>
                  </a:lnTo>
                  <a:lnTo>
                    <a:pt x="21106" y="21533"/>
                  </a:lnTo>
                  <a:lnTo>
                    <a:pt x="21065" y="21465"/>
                  </a:lnTo>
                  <a:lnTo>
                    <a:pt x="21024" y="21365"/>
                  </a:lnTo>
                  <a:lnTo>
                    <a:pt x="20942" y="21264"/>
                  </a:lnTo>
                  <a:lnTo>
                    <a:pt x="20859" y="21163"/>
                  </a:lnTo>
                  <a:lnTo>
                    <a:pt x="20736" y="21028"/>
                  </a:lnTo>
                  <a:lnTo>
                    <a:pt x="20654" y="20860"/>
                  </a:lnTo>
                  <a:lnTo>
                    <a:pt x="20530" y="20692"/>
                  </a:lnTo>
                  <a:lnTo>
                    <a:pt x="20366" y="20490"/>
                  </a:lnTo>
                  <a:lnTo>
                    <a:pt x="20242" y="20288"/>
                  </a:lnTo>
                  <a:lnTo>
                    <a:pt x="20078" y="20052"/>
                  </a:lnTo>
                  <a:lnTo>
                    <a:pt x="19872" y="19817"/>
                  </a:lnTo>
                  <a:lnTo>
                    <a:pt x="19707" y="19548"/>
                  </a:lnTo>
                  <a:lnTo>
                    <a:pt x="19502" y="19245"/>
                  </a:lnTo>
                  <a:lnTo>
                    <a:pt x="19296" y="18976"/>
                  </a:lnTo>
                  <a:lnTo>
                    <a:pt x="19090" y="18707"/>
                  </a:lnTo>
                  <a:lnTo>
                    <a:pt x="18926" y="18437"/>
                  </a:lnTo>
                  <a:lnTo>
                    <a:pt x="18761" y="18236"/>
                  </a:lnTo>
                  <a:lnTo>
                    <a:pt x="18638" y="18000"/>
                  </a:lnTo>
                  <a:lnTo>
                    <a:pt x="18473" y="17832"/>
                  </a:lnTo>
                  <a:lnTo>
                    <a:pt x="18350" y="17630"/>
                  </a:lnTo>
                  <a:lnTo>
                    <a:pt x="18267" y="17495"/>
                  </a:lnTo>
                  <a:lnTo>
                    <a:pt x="18144" y="17361"/>
                  </a:lnTo>
                  <a:lnTo>
                    <a:pt x="18062" y="17226"/>
                  </a:lnTo>
                  <a:lnTo>
                    <a:pt x="17979" y="17125"/>
                  </a:lnTo>
                  <a:lnTo>
                    <a:pt x="17938" y="17058"/>
                  </a:lnTo>
                  <a:lnTo>
                    <a:pt x="17897" y="16991"/>
                  </a:lnTo>
                  <a:lnTo>
                    <a:pt x="17856" y="16923"/>
                  </a:lnTo>
                  <a:lnTo>
                    <a:pt x="17856" y="16890"/>
                  </a:lnTo>
                  <a:lnTo>
                    <a:pt x="17815" y="16890"/>
                  </a:lnTo>
                  <a:lnTo>
                    <a:pt x="17856" y="16890"/>
                  </a:lnTo>
                  <a:lnTo>
                    <a:pt x="17856" y="16856"/>
                  </a:lnTo>
                  <a:lnTo>
                    <a:pt x="17897" y="16789"/>
                  </a:lnTo>
                  <a:lnTo>
                    <a:pt x="17938" y="16722"/>
                  </a:lnTo>
                  <a:lnTo>
                    <a:pt x="18020" y="16621"/>
                  </a:lnTo>
                  <a:lnTo>
                    <a:pt x="18103" y="16520"/>
                  </a:lnTo>
                  <a:lnTo>
                    <a:pt x="18185" y="16385"/>
                  </a:lnTo>
                  <a:lnTo>
                    <a:pt x="18309" y="16217"/>
                  </a:lnTo>
                  <a:lnTo>
                    <a:pt x="18432" y="16049"/>
                  </a:lnTo>
                  <a:lnTo>
                    <a:pt x="18555" y="15847"/>
                  </a:lnTo>
                  <a:lnTo>
                    <a:pt x="18720" y="15645"/>
                  </a:lnTo>
                  <a:lnTo>
                    <a:pt x="18885" y="15409"/>
                  </a:lnTo>
                  <a:lnTo>
                    <a:pt x="19090" y="15140"/>
                  </a:lnTo>
                  <a:lnTo>
                    <a:pt x="19255" y="14871"/>
                  </a:lnTo>
                  <a:lnTo>
                    <a:pt x="19502" y="14568"/>
                  </a:lnTo>
                  <a:lnTo>
                    <a:pt x="19707" y="14232"/>
                  </a:lnTo>
                  <a:lnTo>
                    <a:pt x="19954" y="13929"/>
                  </a:lnTo>
                  <a:lnTo>
                    <a:pt x="20160" y="13626"/>
                  </a:lnTo>
                  <a:lnTo>
                    <a:pt x="20366" y="13357"/>
                  </a:lnTo>
                  <a:lnTo>
                    <a:pt x="20530" y="13088"/>
                  </a:lnTo>
                  <a:lnTo>
                    <a:pt x="20695" y="12852"/>
                  </a:lnTo>
                  <a:lnTo>
                    <a:pt x="20859" y="12617"/>
                  </a:lnTo>
                  <a:lnTo>
                    <a:pt x="20983" y="12449"/>
                  </a:lnTo>
                  <a:lnTo>
                    <a:pt x="21106" y="12247"/>
                  </a:lnTo>
                  <a:lnTo>
                    <a:pt x="21230" y="12112"/>
                  </a:lnTo>
                  <a:lnTo>
                    <a:pt x="21312" y="11978"/>
                  </a:lnTo>
                  <a:lnTo>
                    <a:pt x="21394" y="11843"/>
                  </a:lnTo>
                  <a:lnTo>
                    <a:pt x="21477" y="11776"/>
                  </a:lnTo>
                  <a:lnTo>
                    <a:pt x="21518" y="11675"/>
                  </a:lnTo>
                  <a:lnTo>
                    <a:pt x="21559" y="11641"/>
                  </a:lnTo>
                  <a:lnTo>
                    <a:pt x="21600" y="11607"/>
                  </a:lnTo>
                  <a:lnTo>
                    <a:pt x="21559" y="11607"/>
                  </a:lnTo>
                  <a:lnTo>
                    <a:pt x="21559" y="11574"/>
                  </a:lnTo>
                  <a:lnTo>
                    <a:pt x="21518" y="11574"/>
                  </a:lnTo>
                  <a:lnTo>
                    <a:pt x="21477" y="11540"/>
                  </a:lnTo>
                  <a:lnTo>
                    <a:pt x="21394" y="11540"/>
                  </a:lnTo>
                  <a:lnTo>
                    <a:pt x="21312" y="11507"/>
                  </a:lnTo>
                  <a:lnTo>
                    <a:pt x="21271" y="11473"/>
                  </a:lnTo>
                  <a:lnTo>
                    <a:pt x="21147" y="11439"/>
                  </a:lnTo>
                  <a:lnTo>
                    <a:pt x="21065" y="11406"/>
                  </a:lnTo>
                  <a:lnTo>
                    <a:pt x="20942" y="11372"/>
                  </a:lnTo>
                  <a:lnTo>
                    <a:pt x="20818" y="11338"/>
                  </a:lnTo>
                  <a:lnTo>
                    <a:pt x="20695" y="11271"/>
                  </a:lnTo>
                  <a:lnTo>
                    <a:pt x="20530" y="11238"/>
                  </a:lnTo>
                  <a:lnTo>
                    <a:pt x="20407" y="11170"/>
                  </a:lnTo>
                  <a:lnTo>
                    <a:pt x="20242" y="11136"/>
                  </a:lnTo>
                  <a:lnTo>
                    <a:pt x="20078" y="11069"/>
                  </a:lnTo>
                  <a:lnTo>
                    <a:pt x="19913" y="11002"/>
                  </a:lnTo>
                  <a:lnTo>
                    <a:pt x="19748" y="10935"/>
                  </a:lnTo>
                  <a:lnTo>
                    <a:pt x="19584" y="10867"/>
                  </a:lnTo>
                  <a:lnTo>
                    <a:pt x="19419" y="10766"/>
                  </a:lnTo>
                  <a:lnTo>
                    <a:pt x="19255" y="10699"/>
                  </a:lnTo>
                  <a:lnTo>
                    <a:pt x="19090" y="10632"/>
                  </a:lnTo>
                  <a:lnTo>
                    <a:pt x="18967" y="10531"/>
                  </a:lnTo>
                  <a:lnTo>
                    <a:pt x="18802" y="10464"/>
                  </a:lnTo>
                  <a:lnTo>
                    <a:pt x="18638" y="10363"/>
                  </a:lnTo>
                  <a:lnTo>
                    <a:pt x="18514" y="10262"/>
                  </a:lnTo>
                  <a:lnTo>
                    <a:pt x="18391" y="10161"/>
                  </a:lnTo>
                  <a:lnTo>
                    <a:pt x="18226" y="10060"/>
                  </a:lnTo>
                  <a:lnTo>
                    <a:pt x="18103" y="9959"/>
                  </a:lnTo>
                  <a:lnTo>
                    <a:pt x="17979" y="9858"/>
                  </a:lnTo>
                  <a:lnTo>
                    <a:pt x="17815" y="9723"/>
                  </a:lnTo>
                  <a:lnTo>
                    <a:pt x="17691" y="9623"/>
                  </a:lnTo>
                  <a:lnTo>
                    <a:pt x="17568" y="9521"/>
                  </a:lnTo>
                  <a:lnTo>
                    <a:pt x="17445" y="9387"/>
                  </a:lnTo>
                  <a:lnTo>
                    <a:pt x="17321" y="9286"/>
                  </a:lnTo>
                  <a:lnTo>
                    <a:pt x="17198" y="9152"/>
                  </a:lnTo>
                  <a:lnTo>
                    <a:pt x="17115" y="9051"/>
                  </a:lnTo>
                  <a:lnTo>
                    <a:pt x="16992" y="8916"/>
                  </a:lnTo>
                  <a:lnTo>
                    <a:pt x="16869" y="8815"/>
                  </a:lnTo>
                  <a:lnTo>
                    <a:pt x="16786" y="8680"/>
                  </a:lnTo>
                  <a:lnTo>
                    <a:pt x="16663" y="8580"/>
                  </a:lnTo>
                  <a:lnTo>
                    <a:pt x="16581" y="8445"/>
                  </a:lnTo>
                  <a:lnTo>
                    <a:pt x="16457" y="8344"/>
                  </a:lnTo>
                  <a:lnTo>
                    <a:pt x="16375" y="8209"/>
                  </a:lnTo>
                  <a:lnTo>
                    <a:pt x="16293" y="8109"/>
                  </a:lnTo>
                  <a:lnTo>
                    <a:pt x="16169" y="7974"/>
                  </a:lnTo>
                  <a:lnTo>
                    <a:pt x="16087" y="7873"/>
                  </a:lnTo>
                  <a:lnTo>
                    <a:pt x="16004" y="7738"/>
                  </a:lnTo>
                  <a:lnTo>
                    <a:pt x="15922" y="7604"/>
                  </a:lnTo>
                  <a:lnTo>
                    <a:pt x="15840" y="7469"/>
                  </a:lnTo>
                  <a:lnTo>
                    <a:pt x="15799" y="7335"/>
                  </a:lnTo>
                  <a:lnTo>
                    <a:pt x="15717" y="7200"/>
                  </a:lnTo>
                  <a:lnTo>
                    <a:pt x="15634" y="7066"/>
                  </a:lnTo>
                  <a:lnTo>
                    <a:pt x="15593" y="6931"/>
                  </a:lnTo>
                  <a:lnTo>
                    <a:pt x="15552" y="6796"/>
                  </a:lnTo>
                  <a:lnTo>
                    <a:pt x="15470" y="6662"/>
                  </a:lnTo>
                  <a:lnTo>
                    <a:pt x="15428" y="6527"/>
                  </a:lnTo>
                  <a:lnTo>
                    <a:pt x="15387" y="6359"/>
                  </a:lnTo>
                  <a:lnTo>
                    <a:pt x="15346" y="6224"/>
                  </a:lnTo>
                  <a:lnTo>
                    <a:pt x="15305" y="6056"/>
                  </a:lnTo>
                  <a:lnTo>
                    <a:pt x="15264" y="5888"/>
                  </a:lnTo>
                  <a:lnTo>
                    <a:pt x="15264" y="5753"/>
                  </a:lnTo>
                  <a:cubicBezTo>
                    <a:pt x="15264" y="5753"/>
                    <a:pt x="15223" y="5585"/>
                    <a:pt x="15223" y="5585"/>
                  </a:cubicBezTo>
                  <a:close/>
                </a:path>
              </a:pathLst>
            </a:custGeom>
            <a:solidFill>
              <a:srgbClr val="E09F00"/>
            </a:solidFill>
            <a:ln w="12700" cap="flat">
              <a:noFill/>
              <a:miter lim="400000"/>
            </a:ln>
            <a:effectLst/>
          </p:spPr>
          <p:txBody>
            <a:bodyPr wrap="square" lIns="19050" tIns="19050" rIns="19050" bIns="19050" numCol="1" anchor="ctr">
              <a:noAutofit/>
            </a:bodyP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4" name="Shape 254"/>
            <p:cNvSpPr/>
            <p:nvPr/>
          </p:nvSpPr>
          <p:spPr>
            <a:xfrm>
              <a:off x="430745" y="0"/>
              <a:ext cx="3578335" cy="2913353"/>
            </a:xfrm>
            <a:custGeom>
              <a:avLst/>
              <a:gdLst/>
              <a:ahLst/>
              <a:cxnLst>
                <a:cxn ang="0">
                  <a:pos x="wd2" y="hd2"/>
                </a:cxn>
                <a:cxn ang="5400000">
                  <a:pos x="wd2" y="hd2"/>
                </a:cxn>
                <a:cxn ang="10800000">
                  <a:pos x="wd2" y="hd2"/>
                </a:cxn>
                <a:cxn ang="16200000">
                  <a:pos x="wd2" y="hd2"/>
                </a:cxn>
              </a:cxnLst>
              <a:rect l="0" t="0" r="r" b="b"/>
              <a:pathLst>
                <a:path w="21600" h="21600" extrusionOk="0">
                  <a:moveTo>
                    <a:pt x="15366" y="3139"/>
                  </a:moveTo>
                  <a:lnTo>
                    <a:pt x="15602" y="3139"/>
                  </a:lnTo>
                  <a:lnTo>
                    <a:pt x="15838" y="3098"/>
                  </a:lnTo>
                  <a:lnTo>
                    <a:pt x="16040" y="3098"/>
                  </a:lnTo>
                  <a:lnTo>
                    <a:pt x="16242" y="3056"/>
                  </a:lnTo>
                  <a:lnTo>
                    <a:pt x="16411" y="3056"/>
                  </a:lnTo>
                  <a:lnTo>
                    <a:pt x="16545" y="3056"/>
                  </a:lnTo>
                  <a:lnTo>
                    <a:pt x="16714" y="3056"/>
                  </a:lnTo>
                  <a:lnTo>
                    <a:pt x="16815" y="3015"/>
                  </a:lnTo>
                  <a:lnTo>
                    <a:pt x="16950" y="3015"/>
                  </a:lnTo>
                  <a:lnTo>
                    <a:pt x="17051" y="3015"/>
                  </a:lnTo>
                  <a:lnTo>
                    <a:pt x="17118" y="3015"/>
                  </a:lnTo>
                  <a:lnTo>
                    <a:pt x="17186" y="3015"/>
                  </a:lnTo>
                  <a:lnTo>
                    <a:pt x="17253" y="3015"/>
                  </a:lnTo>
                  <a:lnTo>
                    <a:pt x="17287" y="3015"/>
                  </a:lnTo>
                  <a:lnTo>
                    <a:pt x="17320" y="2974"/>
                  </a:lnTo>
                  <a:lnTo>
                    <a:pt x="17320" y="2932"/>
                  </a:lnTo>
                  <a:lnTo>
                    <a:pt x="17320" y="2891"/>
                  </a:lnTo>
                  <a:lnTo>
                    <a:pt x="17320" y="2850"/>
                  </a:lnTo>
                  <a:lnTo>
                    <a:pt x="17320" y="2767"/>
                  </a:lnTo>
                  <a:lnTo>
                    <a:pt x="17320" y="2726"/>
                  </a:lnTo>
                  <a:lnTo>
                    <a:pt x="17320" y="2602"/>
                  </a:lnTo>
                  <a:lnTo>
                    <a:pt x="17320" y="2519"/>
                  </a:lnTo>
                  <a:lnTo>
                    <a:pt x="17320" y="2395"/>
                  </a:lnTo>
                  <a:lnTo>
                    <a:pt x="17320" y="2271"/>
                  </a:lnTo>
                  <a:lnTo>
                    <a:pt x="17320" y="2148"/>
                  </a:lnTo>
                  <a:lnTo>
                    <a:pt x="17320" y="2024"/>
                  </a:lnTo>
                  <a:lnTo>
                    <a:pt x="17320" y="1859"/>
                  </a:lnTo>
                  <a:lnTo>
                    <a:pt x="17320" y="1693"/>
                  </a:lnTo>
                  <a:lnTo>
                    <a:pt x="17320" y="1487"/>
                  </a:lnTo>
                  <a:lnTo>
                    <a:pt x="17320" y="1322"/>
                  </a:lnTo>
                  <a:lnTo>
                    <a:pt x="17320" y="1156"/>
                  </a:lnTo>
                  <a:lnTo>
                    <a:pt x="17320" y="991"/>
                  </a:lnTo>
                  <a:lnTo>
                    <a:pt x="17320" y="867"/>
                  </a:lnTo>
                  <a:lnTo>
                    <a:pt x="17320" y="702"/>
                  </a:lnTo>
                  <a:lnTo>
                    <a:pt x="17320" y="578"/>
                  </a:lnTo>
                  <a:lnTo>
                    <a:pt x="17320" y="496"/>
                  </a:lnTo>
                  <a:lnTo>
                    <a:pt x="17320" y="372"/>
                  </a:lnTo>
                  <a:lnTo>
                    <a:pt x="17320" y="289"/>
                  </a:lnTo>
                  <a:lnTo>
                    <a:pt x="17320" y="207"/>
                  </a:lnTo>
                  <a:lnTo>
                    <a:pt x="17320" y="165"/>
                  </a:lnTo>
                  <a:lnTo>
                    <a:pt x="17320" y="124"/>
                  </a:lnTo>
                  <a:lnTo>
                    <a:pt x="17320" y="83"/>
                  </a:lnTo>
                  <a:lnTo>
                    <a:pt x="17320" y="41"/>
                  </a:lnTo>
                  <a:lnTo>
                    <a:pt x="17320" y="0"/>
                  </a:lnTo>
                  <a:lnTo>
                    <a:pt x="17320" y="41"/>
                  </a:lnTo>
                  <a:lnTo>
                    <a:pt x="17354" y="83"/>
                  </a:lnTo>
                  <a:lnTo>
                    <a:pt x="17388" y="165"/>
                  </a:lnTo>
                  <a:lnTo>
                    <a:pt x="17455" y="289"/>
                  </a:lnTo>
                  <a:lnTo>
                    <a:pt x="17523" y="454"/>
                  </a:lnTo>
                  <a:lnTo>
                    <a:pt x="17624" y="661"/>
                  </a:lnTo>
                  <a:lnTo>
                    <a:pt x="17725" y="867"/>
                  </a:lnTo>
                  <a:lnTo>
                    <a:pt x="17860" y="1156"/>
                  </a:lnTo>
                  <a:lnTo>
                    <a:pt x="17994" y="1445"/>
                  </a:lnTo>
                  <a:lnTo>
                    <a:pt x="18163" y="1776"/>
                  </a:lnTo>
                  <a:lnTo>
                    <a:pt x="18331" y="2148"/>
                  </a:lnTo>
                  <a:lnTo>
                    <a:pt x="18500" y="2560"/>
                  </a:lnTo>
                  <a:lnTo>
                    <a:pt x="18736" y="2974"/>
                  </a:lnTo>
                  <a:lnTo>
                    <a:pt x="18938" y="3469"/>
                  </a:lnTo>
                  <a:lnTo>
                    <a:pt x="19208" y="3965"/>
                  </a:lnTo>
                  <a:lnTo>
                    <a:pt x="19443" y="4543"/>
                  </a:lnTo>
                  <a:lnTo>
                    <a:pt x="19713" y="5080"/>
                  </a:lnTo>
                  <a:lnTo>
                    <a:pt x="19949" y="5576"/>
                  </a:lnTo>
                  <a:lnTo>
                    <a:pt x="20185" y="6071"/>
                  </a:lnTo>
                  <a:lnTo>
                    <a:pt x="20387" y="6484"/>
                  </a:lnTo>
                  <a:lnTo>
                    <a:pt x="20589" y="6897"/>
                  </a:lnTo>
                  <a:lnTo>
                    <a:pt x="20758" y="7269"/>
                  </a:lnTo>
                  <a:lnTo>
                    <a:pt x="20926" y="7599"/>
                  </a:lnTo>
                  <a:lnTo>
                    <a:pt x="21061" y="7888"/>
                  </a:lnTo>
                  <a:lnTo>
                    <a:pt x="21196" y="8177"/>
                  </a:lnTo>
                  <a:lnTo>
                    <a:pt x="21297" y="8384"/>
                  </a:lnTo>
                  <a:lnTo>
                    <a:pt x="21398" y="8590"/>
                  </a:lnTo>
                  <a:lnTo>
                    <a:pt x="21465" y="8756"/>
                  </a:lnTo>
                  <a:lnTo>
                    <a:pt x="21533" y="8880"/>
                  </a:lnTo>
                  <a:lnTo>
                    <a:pt x="21566" y="8962"/>
                  </a:lnTo>
                  <a:lnTo>
                    <a:pt x="21566" y="9003"/>
                  </a:lnTo>
                  <a:lnTo>
                    <a:pt x="21600" y="9045"/>
                  </a:lnTo>
                  <a:lnTo>
                    <a:pt x="21566" y="9045"/>
                  </a:lnTo>
                  <a:lnTo>
                    <a:pt x="21566" y="9086"/>
                  </a:lnTo>
                  <a:lnTo>
                    <a:pt x="21533" y="9210"/>
                  </a:lnTo>
                  <a:lnTo>
                    <a:pt x="21465" y="9334"/>
                  </a:lnTo>
                  <a:lnTo>
                    <a:pt x="21398" y="9458"/>
                  </a:lnTo>
                  <a:lnTo>
                    <a:pt x="21297" y="9664"/>
                  </a:lnTo>
                  <a:lnTo>
                    <a:pt x="21196" y="9912"/>
                  </a:lnTo>
                  <a:lnTo>
                    <a:pt x="21061" y="10160"/>
                  </a:lnTo>
                  <a:lnTo>
                    <a:pt x="20926" y="10449"/>
                  </a:lnTo>
                  <a:lnTo>
                    <a:pt x="20758" y="10821"/>
                  </a:lnTo>
                  <a:lnTo>
                    <a:pt x="20589" y="11192"/>
                  </a:lnTo>
                  <a:lnTo>
                    <a:pt x="20387" y="11564"/>
                  </a:lnTo>
                  <a:lnTo>
                    <a:pt x="20185" y="12018"/>
                  </a:lnTo>
                  <a:lnTo>
                    <a:pt x="19949" y="12514"/>
                  </a:lnTo>
                  <a:lnTo>
                    <a:pt x="19713" y="13010"/>
                  </a:lnTo>
                  <a:lnTo>
                    <a:pt x="19443" y="13546"/>
                  </a:lnTo>
                  <a:lnTo>
                    <a:pt x="19208" y="14125"/>
                  </a:lnTo>
                  <a:lnTo>
                    <a:pt x="18938" y="14620"/>
                  </a:lnTo>
                  <a:lnTo>
                    <a:pt x="18736" y="15116"/>
                  </a:lnTo>
                  <a:lnTo>
                    <a:pt x="18500" y="15529"/>
                  </a:lnTo>
                  <a:lnTo>
                    <a:pt x="18331" y="15942"/>
                  </a:lnTo>
                  <a:lnTo>
                    <a:pt x="18163" y="16313"/>
                  </a:lnTo>
                  <a:lnTo>
                    <a:pt x="17994" y="16644"/>
                  </a:lnTo>
                  <a:lnTo>
                    <a:pt x="17860" y="16974"/>
                  </a:lnTo>
                  <a:lnTo>
                    <a:pt x="17725" y="17222"/>
                  </a:lnTo>
                  <a:lnTo>
                    <a:pt x="17624" y="17470"/>
                  </a:lnTo>
                  <a:lnTo>
                    <a:pt x="17523" y="17635"/>
                  </a:lnTo>
                  <a:lnTo>
                    <a:pt x="17455" y="17800"/>
                  </a:lnTo>
                  <a:lnTo>
                    <a:pt x="17388" y="17924"/>
                  </a:lnTo>
                  <a:lnTo>
                    <a:pt x="17354" y="18007"/>
                  </a:lnTo>
                  <a:lnTo>
                    <a:pt x="17320" y="18089"/>
                  </a:lnTo>
                  <a:lnTo>
                    <a:pt x="17320" y="18048"/>
                  </a:lnTo>
                  <a:lnTo>
                    <a:pt x="17320" y="18007"/>
                  </a:lnTo>
                  <a:lnTo>
                    <a:pt x="17320" y="17924"/>
                  </a:lnTo>
                  <a:lnTo>
                    <a:pt x="17320" y="17883"/>
                  </a:lnTo>
                  <a:lnTo>
                    <a:pt x="17320" y="17800"/>
                  </a:lnTo>
                  <a:lnTo>
                    <a:pt x="17320" y="17718"/>
                  </a:lnTo>
                  <a:lnTo>
                    <a:pt x="17320" y="17594"/>
                  </a:lnTo>
                  <a:lnTo>
                    <a:pt x="17320" y="17511"/>
                  </a:lnTo>
                  <a:lnTo>
                    <a:pt x="17320" y="17387"/>
                  </a:lnTo>
                  <a:lnTo>
                    <a:pt x="17320" y="17222"/>
                  </a:lnTo>
                  <a:lnTo>
                    <a:pt x="17320" y="17098"/>
                  </a:lnTo>
                  <a:lnTo>
                    <a:pt x="17320" y="16933"/>
                  </a:lnTo>
                  <a:lnTo>
                    <a:pt x="17320" y="16768"/>
                  </a:lnTo>
                  <a:lnTo>
                    <a:pt x="17320" y="16561"/>
                  </a:lnTo>
                  <a:lnTo>
                    <a:pt x="17320" y="16396"/>
                  </a:lnTo>
                  <a:lnTo>
                    <a:pt x="17320" y="16231"/>
                  </a:lnTo>
                  <a:lnTo>
                    <a:pt x="17320" y="16066"/>
                  </a:lnTo>
                  <a:lnTo>
                    <a:pt x="17320" y="15901"/>
                  </a:lnTo>
                  <a:lnTo>
                    <a:pt x="17320" y="15777"/>
                  </a:lnTo>
                  <a:lnTo>
                    <a:pt x="17320" y="15653"/>
                  </a:lnTo>
                  <a:lnTo>
                    <a:pt x="17320" y="15529"/>
                  </a:lnTo>
                  <a:lnTo>
                    <a:pt x="17320" y="15446"/>
                  </a:lnTo>
                  <a:lnTo>
                    <a:pt x="17320" y="15364"/>
                  </a:lnTo>
                  <a:lnTo>
                    <a:pt x="17320" y="15281"/>
                  </a:lnTo>
                  <a:lnTo>
                    <a:pt x="17320" y="15198"/>
                  </a:lnTo>
                  <a:lnTo>
                    <a:pt x="17320" y="15157"/>
                  </a:lnTo>
                  <a:lnTo>
                    <a:pt x="17320" y="15116"/>
                  </a:lnTo>
                  <a:lnTo>
                    <a:pt x="17320" y="15075"/>
                  </a:lnTo>
                  <a:lnTo>
                    <a:pt x="17287" y="15075"/>
                  </a:lnTo>
                  <a:lnTo>
                    <a:pt x="17253" y="15075"/>
                  </a:lnTo>
                  <a:lnTo>
                    <a:pt x="17219" y="15075"/>
                  </a:lnTo>
                  <a:lnTo>
                    <a:pt x="17152" y="15075"/>
                  </a:lnTo>
                  <a:lnTo>
                    <a:pt x="17118" y="15075"/>
                  </a:lnTo>
                  <a:lnTo>
                    <a:pt x="17051" y="15075"/>
                  </a:lnTo>
                  <a:lnTo>
                    <a:pt x="17017" y="15075"/>
                  </a:lnTo>
                  <a:lnTo>
                    <a:pt x="16950" y="15075"/>
                  </a:lnTo>
                  <a:lnTo>
                    <a:pt x="16882" y="15075"/>
                  </a:lnTo>
                  <a:lnTo>
                    <a:pt x="16781" y="15116"/>
                  </a:lnTo>
                  <a:lnTo>
                    <a:pt x="16714" y="15116"/>
                  </a:lnTo>
                  <a:lnTo>
                    <a:pt x="16613" y="15116"/>
                  </a:lnTo>
                  <a:lnTo>
                    <a:pt x="16512" y="15116"/>
                  </a:lnTo>
                  <a:lnTo>
                    <a:pt x="16411" y="15116"/>
                  </a:lnTo>
                  <a:lnTo>
                    <a:pt x="16310" y="15116"/>
                  </a:lnTo>
                  <a:lnTo>
                    <a:pt x="16208" y="15157"/>
                  </a:lnTo>
                  <a:lnTo>
                    <a:pt x="16107" y="15157"/>
                  </a:lnTo>
                  <a:lnTo>
                    <a:pt x="15973" y="15198"/>
                  </a:lnTo>
                  <a:lnTo>
                    <a:pt x="15871" y="15240"/>
                  </a:lnTo>
                  <a:lnTo>
                    <a:pt x="15737" y="15281"/>
                  </a:lnTo>
                  <a:lnTo>
                    <a:pt x="15602" y="15322"/>
                  </a:lnTo>
                  <a:lnTo>
                    <a:pt x="15467" y="15364"/>
                  </a:lnTo>
                  <a:lnTo>
                    <a:pt x="15332" y="15405"/>
                  </a:lnTo>
                  <a:lnTo>
                    <a:pt x="15164" y="15446"/>
                  </a:lnTo>
                  <a:lnTo>
                    <a:pt x="15029" y="15487"/>
                  </a:lnTo>
                  <a:lnTo>
                    <a:pt x="14861" y="15570"/>
                  </a:lnTo>
                  <a:lnTo>
                    <a:pt x="14726" y="15653"/>
                  </a:lnTo>
                  <a:lnTo>
                    <a:pt x="14557" y="15694"/>
                  </a:lnTo>
                  <a:lnTo>
                    <a:pt x="14389" y="15777"/>
                  </a:lnTo>
                  <a:lnTo>
                    <a:pt x="14220" y="15859"/>
                  </a:lnTo>
                  <a:lnTo>
                    <a:pt x="14052" y="15942"/>
                  </a:lnTo>
                  <a:lnTo>
                    <a:pt x="13883" y="16024"/>
                  </a:lnTo>
                  <a:lnTo>
                    <a:pt x="13715" y="16148"/>
                  </a:lnTo>
                  <a:lnTo>
                    <a:pt x="13580" y="16231"/>
                  </a:lnTo>
                  <a:lnTo>
                    <a:pt x="13412" y="16355"/>
                  </a:lnTo>
                  <a:lnTo>
                    <a:pt x="13277" y="16479"/>
                  </a:lnTo>
                  <a:lnTo>
                    <a:pt x="13108" y="16561"/>
                  </a:lnTo>
                  <a:lnTo>
                    <a:pt x="12973" y="16685"/>
                  </a:lnTo>
                  <a:lnTo>
                    <a:pt x="12805" y="16850"/>
                  </a:lnTo>
                  <a:lnTo>
                    <a:pt x="12670" y="16974"/>
                  </a:lnTo>
                  <a:lnTo>
                    <a:pt x="12535" y="17098"/>
                  </a:lnTo>
                  <a:lnTo>
                    <a:pt x="12401" y="17263"/>
                  </a:lnTo>
                  <a:lnTo>
                    <a:pt x="12266" y="17387"/>
                  </a:lnTo>
                  <a:lnTo>
                    <a:pt x="12131" y="17553"/>
                  </a:lnTo>
                  <a:lnTo>
                    <a:pt x="11996" y="17718"/>
                  </a:lnTo>
                  <a:lnTo>
                    <a:pt x="11861" y="17883"/>
                  </a:lnTo>
                  <a:lnTo>
                    <a:pt x="11727" y="18048"/>
                  </a:lnTo>
                  <a:lnTo>
                    <a:pt x="11626" y="18213"/>
                  </a:lnTo>
                  <a:lnTo>
                    <a:pt x="11491" y="18379"/>
                  </a:lnTo>
                  <a:lnTo>
                    <a:pt x="11390" y="18544"/>
                  </a:lnTo>
                  <a:lnTo>
                    <a:pt x="11289" y="18709"/>
                  </a:lnTo>
                  <a:lnTo>
                    <a:pt x="11188" y="18833"/>
                  </a:lnTo>
                  <a:lnTo>
                    <a:pt x="11086" y="18998"/>
                  </a:lnTo>
                  <a:lnTo>
                    <a:pt x="10985" y="19163"/>
                  </a:lnTo>
                  <a:lnTo>
                    <a:pt x="10918" y="19329"/>
                  </a:lnTo>
                  <a:lnTo>
                    <a:pt x="10817" y="19494"/>
                  </a:lnTo>
                  <a:lnTo>
                    <a:pt x="10749" y="19659"/>
                  </a:lnTo>
                  <a:lnTo>
                    <a:pt x="10682" y="19824"/>
                  </a:lnTo>
                  <a:lnTo>
                    <a:pt x="10615" y="19989"/>
                  </a:lnTo>
                  <a:lnTo>
                    <a:pt x="10547" y="20155"/>
                  </a:lnTo>
                  <a:lnTo>
                    <a:pt x="10480" y="20320"/>
                  </a:lnTo>
                  <a:lnTo>
                    <a:pt x="10412" y="20485"/>
                  </a:lnTo>
                  <a:lnTo>
                    <a:pt x="10345" y="20609"/>
                  </a:lnTo>
                  <a:lnTo>
                    <a:pt x="10311" y="20774"/>
                  </a:lnTo>
                  <a:lnTo>
                    <a:pt x="10244" y="20898"/>
                  </a:lnTo>
                  <a:lnTo>
                    <a:pt x="10210" y="20981"/>
                  </a:lnTo>
                  <a:lnTo>
                    <a:pt x="10177" y="21104"/>
                  </a:lnTo>
                  <a:lnTo>
                    <a:pt x="10143" y="21187"/>
                  </a:lnTo>
                  <a:lnTo>
                    <a:pt x="10109" y="21270"/>
                  </a:lnTo>
                  <a:lnTo>
                    <a:pt x="10076" y="21352"/>
                  </a:lnTo>
                  <a:lnTo>
                    <a:pt x="10042" y="21435"/>
                  </a:lnTo>
                  <a:lnTo>
                    <a:pt x="10042" y="21476"/>
                  </a:lnTo>
                  <a:lnTo>
                    <a:pt x="10008" y="21517"/>
                  </a:lnTo>
                  <a:lnTo>
                    <a:pt x="10008" y="21559"/>
                  </a:lnTo>
                  <a:lnTo>
                    <a:pt x="10008" y="21600"/>
                  </a:lnTo>
                  <a:lnTo>
                    <a:pt x="9974" y="21600"/>
                  </a:lnTo>
                  <a:lnTo>
                    <a:pt x="9941" y="21600"/>
                  </a:lnTo>
                  <a:lnTo>
                    <a:pt x="9907" y="21559"/>
                  </a:lnTo>
                  <a:lnTo>
                    <a:pt x="9840" y="21517"/>
                  </a:lnTo>
                  <a:lnTo>
                    <a:pt x="9739" y="21435"/>
                  </a:lnTo>
                  <a:lnTo>
                    <a:pt x="9604" y="21352"/>
                  </a:lnTo>
                  <a:lnTo>
                    <a:pt x="9503" y="21270"/>
                  </a:lnTo>
                  <a:lnTo>
                    <a:pt x="9334" y="21146"/>
                  </a:lnTo>
                  <a:lnTo>
                    <a:pt x="9166" y="21022"/>
                  </a:lnTo>
                  <a:lnTo>
                    <a:pt x="8963" y="20898"/>
                  </a:lnTo>
                  <a:lnTo>
                    <a:pt x="8761" y="20733"/>
                  </a:lnTo>
                  <a:lnTo>
                    <a:pt x="8492" y="20567"/>
                  </a:lnTo>
                  <a:lnTo>
                    <a:pt x="8256" y="20402"/>
                  </a:lnTo>
                  <a:lnTo>
                    <a:pt x="7986" y="20196"/>
                  </a:lnTo>
                  <a:lnTo>
                    <a:pt x="7683" y="19989"/>
                  </a:lnTo>
                  <a:lnTo>
                    <a:pt x="7346" y="19741"/>
                  </a:lnTo>
                  <a:lnTo>
                    <a:pt x="7043" y="19535"/>
                  </a:lnTo>
                  <a:lnTo>
                    <a:pt x="6739" y="19329"/>
                  </a:lnTo>
                  <a:lnTo>
                    <a:pt x="6470" y="19122"/>
                  </a:lnTo>
                  <a:lnTo>
                    <a:pt x="6200" y="18915"/>
                  </a:lnTo>
                  <a:lnTo>
                    <a:pt x="5964" y="18750"/>
                  </a:lnTo>
                  <a:lnTo>
                    <a:pt x="5762" y="18626"/>
                  </a:lnTo>
                  <a:lnTo>
                    <a:pt x="5560" y="18461"/>
                  </a:lnTo>
                  <a:lnTo>
                    <a:pt x="5392" y="18337"/>
                  </a:lnTo>
                  <a:lnTo>
                    <a:pt x="5223" y="18255"/>
                  </a:lnTo>
                  <a:lnTo>
                    <a:pt x="5088" y="18131"/>
                  </a:lnTo>
                  <a:lnTo>
                    <a:pt x="4987" y="18048"/>
                  </a:lnTo>
                  <a:lnTo>
                    <a:pt x="4886" y="18007"/>
                  </a:lnTo>
                  <a:lnTo>
                    <a:pt x="4819" y="17965"/>
                  </a:lnTo>
                  <a:lnTo>
                    <a:pt x="4751" y="17924"/>
                  </a:lnTo>
                  <a:lnTo>
                    <a:pt x="4718" y="17883"/>
                  </a:lnTo>
                  <a:lnTo>
                    <a:pt x="4684" y="17924"/>
                  </a:lnTo>
                  <a:lnTo>
                    <a:pt x="4650" y="17924"/>
                  </a:lnTo>
                  <a:lnTo>
                    <a:pt x="4583" y="18007"/>
                  </a:lnTo>
                  <a:lnTo>
                    <a:pt x="4482" y="18048"/>
                  </a:lnTo>
                  <a:lnTo>
                    <a:pt x="4381" y="18131"/>
                  </a:lnTo>
                  <a:lnTo>
                    <a:pt x="4280" y="18213"/>
                  </a:lnTo>
                  <a:lnTo>
                    <a:pt x="4145" y="18296"/>
                  </a:lnTo>
                  <a:lnTo>
                    <a:pt x="3976" y="18420"/>
                  </a:lnTo>
                  <a:lnTo>
                    <a:pt x="3808" y="18544"/>
                  </a:lnTo>
                  <a:lnTo>
                    <a:pt x="3606" y="18668"/>
                  </a:lnTo>
                  <a:lnTo>
                    <a:pt x="3403" y="18833"/>
                  </a:lnTo>
                  <a:lnTo>
                    <a:pt x="3168" y="18998"/>
                  </a:lnTo>
                  <a:lnTo>
                    <a:pt x="2898" y="19163"/>
                  </a:lnTo>
                  <a:lnTo>
                    <a:pt x="2628" y="19370"/>
                  </a:lnTo>
                  <a:lnTo>
                    <a:pt x="2359" y="19576"/>
                  </a:lnTo>
                  <a:lnTo>
                    <a:pt x="2089" y="19783"/>
                  </a:lnTo>
                  <a:lnTo>
                    <a:pt x="1820" y="19948"/>
                  </a:lnTo>
                  <a:lnTo>
                    <a:pt x="1550" y="20113"/>
                  </a:lnTo>
                  <a:lnTo>
                    <a:pt x="1314" y="20278"/>
                  </a:lnTo>
                  <a:lnTo>
                    <a:pt x="1112" y="20444"/>
                  </a:lnTo>
                  <a:lnTo>
                    <a:pt x="910" y="20567"/>
                  </a:lnTo>
                  <a:lnTo>
                    <a:pt x="741" y="20691"/>
                  </a:lnTo>
                  <a:lnTo>
                    <a:pt x="573" y="20815"/>
                  </a:lnTo>
                  <a:lnTo>
                    <a:pt x="438" y="20898"/>
                  </a:lnTo>
                  <a:lnTo>
                    <a:pt x="337" y="20981"/>
                  </a:lnTo>
                  <a:lnTo>
                    <a:pt x="236" y="21063"/>
                  </a:lnTo>
                  <a:lnTo>
                    <a:pt x="135" y="21146"/>
                  </a:lnTo>
                  <a:lnTo>
                    <a:pt x="67" y="21187"/>
                  </a:lnTo>
                  <a:lnTo>
                    <a:pt x="34" y="21228"/>
                  </a:lnTo>
                  <a:lnTo>
                    <a:pt x="0" y="21228"/>
                  </a:lnTo>
                  <a:lnTo>
                    <a:pt x="0" y="21187"/>
                  </a:lnTo>
                  <a:lnTo>
                    <a:pt x="0" y="21146"/>
                  </a:lnTo>
                  <a:lnTo>
                    <a:pt x="34" y="21104"/>
                  </a:lnTo>
                  <a:lnTo>
                    <a:pt x="34" y="20981"/>
                  </a:lnTo>
                  <a:lnTo>
                    <a:pt x="67" y="20898"/>
                  </a:lnTo>
                  <a:lnTo>
                    <a:pt x="67" y="20774"/>
                  </a:lnTo>
                  <a:lnTo>
                    <a:pt x="101" y="20609"/>
                  </a:lnTo>
                  <a:lnTo>
                    <a:pt x="135" y="20485"/>
                  </a:lnTo>
                  <a:lnTo>
                    <a:pt x="169" y="20278"/>
                  </a:lnTo>
                  <a:lnTo>
                    <a:pt x="202" y="20072"/>
                  </a:lnTo>
                  <a:lnTo>
                    <a:pt x="236" y="19865"/>
                  </a:lnTo>
                  <a:lnTo>
                    <a:pt x="303" y="19618"/>
                  </a:lnTo>
                  <a:lnTo>
                    <a:pt x="337" y="19370"/>
                  </a:lnTo>
                  <a:lnTo>
                    <a:pt x="404" y="19081"/>
                  </a:lnTo>
                  <a:lnTo>
                    <a:pt x="438" y="18792"/>
                  </a:lnTo>
                  <a:lnTo>
                    <a:pt x="505" y="18503"/>
                  </a:lnTo>
                  <a:lnTo>
                    <a:pt x="573" y="18172"/>
                  </a:lnTo>
                  <a:lnTo>
                    <a:pt x="640" y="17883"/>
                  </a:lnTo>
                  <a:lnTo>
                    <a:pt x="741" y="17553"/>
                  </a:lnTo>
                  <a:lnTo>
                    <a:pt x="809" y="17222"/>
                  </a:lnTo>
                  <a:lnTo>
                    <a:pt x="910" y="16892"/>
                  </a:lnTo>
                  <a:lnTo>
                    <a:pt x="1011" y="16561"/>
                  </a:lnTo>
                  <a:lnTo>
                    <a:pt x="1146" y="16231"/>
                  </a:lnTo>
                  <a:lnTo>
                    <a:pt x="1247" y="15901"/>
                  </a:lnTo>
                  <a:lnTo>
                    <a:pt x="1382" y="15570"/>
                  </a:lnTo>
                  <a:lnTo>
                    <a:pt x="1516" y="15198"/>
                  </a:lnTo>
                  <a:lnTo>
                    <a:pt x="1685" y="14868"/>
                  </a:lnTo>
                  <a:lnTo>
                    <a:pt x="1820" y="14496"/>
                  </a:lnTo>
                  <a:lnTo>
                    <a:pt x="1988" y="14125"/>
                  </a:lnTo>
                  <a:lnTo>
                    <a:pt x="2157" y="13753"/>
                  </a:lnTo>
                  <a:lnTo>
                    <a:pt x="2325" y="13381"/>
                  </a:lnTo>
                  <a:lnTo>
                    <a:pt x="2494" y="13010"/>
                  </a:lnTo>
                  <a:lnTo>
                    <a:pt x="2696" y="12679"/>
                  </a:lnTo>
                  <a:lnTo>
                    <a:pt x="2898" y="12308"/>
                  </a:lnTo>
                  <a:lnTo>
                    <a:pt x="3100" y="11936"/>
                  </a:lnTo>
                  <a:lnTo>
                    <a:pt x="3302" y="11605"/>
                  </a:lnTo>
                  <a:lnTo>
                    <a:pt x="3505" y="11275"/>
                  </a:lnTo>
                  <a:lnTo>
                    <a:pt x="3707" y="10945"/>
                  </a:lnTo>
                  <a:lnTo>
                    <a:pt x="3943" y="10614"/>
                  </a:lnTo>
                  <a:lnTo>
                    <a:pt x="4145" y="10284"/>
                  </a:lnTo>
                  <a:lnTo>
                    <a:pt x="4381" y="9953"/>
                  </a:lnTo>
                  <a:lnTo>
                    <a:pt x="4617" y="9623"/>
                  </a:lnTo>
                  <a:lnTo>
                    <a:pt x="4852" y="9334"/>
                  </a:lnTo>
                  <a:lnTo>
                    <a:pt x="5122" y="9045"/>
                  </a:lnTo>
                  <a:lnTo>
                    <a:pt x="5358" y="8714"/>
                  </a:lnTo>
                  <a:lnTo>
                    <a:pt x="5627" y="8425"/>
                  </a:lnTo>
                  <a:lnTo>
                    <a:pt x="5897" y="8136"/>
                  </a:lnTo>
                  <a:lnTo>
                    <a:pt x="6167" y="7888"/>
                  </a:lnTo>
                  <a:lnTo>
                    <a:pt x="6436" y="7599"/>
                  </a:lnTo>
                  <a:lnTo>
                    <a:pt x="6706" y="7351"/>
                  </a:lnTo>
                  <a:lnTo>
                    <a:pt x="6975" y="7062"/>
                  </a:lnTo>
                  <a:lnTo>
                    <a:pt x="7279" y="6814"/>
                  </a:lnTo>
                  <a:lnTo>
                    <a:pt x="7548" y="6608"/>
                  </a:lnTo>
                  <a:lnTo>
                    <a:pt x="7852" y="6360"/>
                  </a:lnTo>
                  <a:lnTo>
                    <a:pt x="8155" y="6113"/>
                  </a:lnTo>
                  <a:lnTo>
                    <a:pt x="8458" y="5906"/>
                  </a:lnTo>
                  <a:lnTo>
                    <a:pt x="8761" y="5699"/>
                  </a:lnTo>
                  <a:lnTo>
                    <a:pt x="9098" y="5493"/>
                  </a:lnTo>
                  <a:lnTo>
                    <a:pt x="9402" y="5287"/>
                  </a:lnTo>
                  <a:lnTo>
                    <a:pt x="9739" y="5121"/>
                  </a:lnTo>
                  <a:lnTo>
                    <a:pt x="10042" y="4915"/>
                  </a:lnTo>
                  <a:lnTo>
                    <a:pt x="10379" y="4750"/>
                  </a:lnTo>
                  <a:lnTo>
                    <a:pt x="10716" y="4584"/>
                  </a:lnTo>
                  <a:lnTo>
                    <a:pt x="11053" y="4419"/>
                  </a:lnTo>
                  <a:lnTo>
                    <a:pt x="11390" y="4295"/>
                  </a:lnTo>
                  <a:lnTo>
                    <a:pt x="11727" y="4130"/>
                  </a:lnTo>
                  <a:lnTo>
                    <a:pt x="12030" y="4006"/>
                  </a:lnTo>
                  <a:lnTo>
                    <a:pt x="12333" y="3882"/>
                  </a:lnTo>
                  <a:lnTo>
                    <a:pt x="12670" y="3758"/>
                  </a:lnTo>
                  <a:lnTo>
                    <a:pt x="12940" y="3676"/>
                  </a:lnTo>
                  <a:lnTo>
                    <a:pt x="13243" y="3593"/>
                  </a:lnTo>
                  <a:lnTo>
                    <a:pt x="13546" y="3469"/>
                  </a:lnTo>
                  <a:lnTo>
                    <a:pt x="13816" y="3428"/>
                  </a:lnTo>
                  <a:lnTo>
                    <a:pt x="14085" y="3345"/>
                  </a:lnTo>
                  <a:lnTo>
                    <a:pt x="14355" y="3304"/>
                  </a:lnTo>
                  <a:lnTo>
                    <a:pt x="14625" y="3221"/>
                  </a:lnTo>
                  <a:lnTo>
                    <a:pt x="14894" y="3180"/>
                  </a:lnTo>
                  <a:lnTo>
                    <a:pt x="15130" y="3180"/>
                  </a:lnTo>
                  <a:cubicBezTo>
                    <a:pt x="15130" y="3180"/>
                    <a:pt x="15366" y="3139"/>
                    <a:pt x="15366" y="3139"/>
                  </a:cubicBezTo>
                  <a:close/>
                </a:path>
              </a:pathLst>
            </a:custGeom>
            <a:solidFill>
              <a:srgbClr val="4D4D4D"/>
            </a:solidFill>
            <a:ln w="12700" cap="flat">
              <a:noFill/>
              <a:miter lim="400000"/>
            </a:ln>
            <a:effectLst/>
          </p:spPr>
          <p:txBody>
            <a:bodyPr wrap="square" lIns="19050" tIns="19050" rIns="19050" bIns="19050" numCol="1" anchor="ctr">
              <a:noAutofit/>
            </a:bodyPr>
            <a:lstStyle/>
            <a:p>
              <a:pPr defTabSz="321457">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256" name="Shape 256"/>
          <p:cNvSpPr/>
          <p:nvPr/>
        </p:nvSpPr>
        <p:spPr>
          <a:xfrm>
            <a:off x="177238" y="1138535"/>
            <a:ext cx="2678907" cy="1292573"/>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a:bodyPr>
          <a:lstStyle/>
          <a:p>
            <a:pPr lvl="0" algn="l">
              <a:defRPr sz="1800"/>
            </a:pPr>
            <a:r>
              <a:rPr sz="3000" b="1">
                <a:latin typeface="+mn-lt"/>
                <a:ea typeface="+mn-ea"/>
                <a:cs typeface="+mn-cs"/>
                <a:sym typeface="Helvetica Neue"/>
              </a:rPr>
              <a:t>Arrival</a:t>
            </a:r>
          </a:p>
          <a:p>
            <a:pPr lvl="0" algn="l">
              <a:defRPr sz="1800"/>
            </a:pPr>
            <a:r>
              <a:rPr sz="1500">
                <a:solidFill>
                  <a:srgbClr val="4D4D4D"/>
                </a:solidFill>
                <a:latin typeface="Helvetica Neue Light"/>
                <a:ea typeface="Helvetica Neue Light"/>
                <a:cs typeface="Helvetica Neue Light"/>
                <a:sym typeface="Helvetica Neue Light"/>
              </a:rPr>
              <a:t>Welcome / Greeting. Personal concierge (“whisk away”). Alert to staff member.  </a:t>
            </a:r>
          </a:p>
        </p:txBody>
      </p:sp>
      <p:sp>
        <p:nvSpPr>
          <p:cNvPr id="257" name="Shape 257"/>
          <p:cNvSpPr/>
          <p:nvPr/>
        </p:nvSpPr>
        <p:spPr>
          <a:xfrm>
            <a:off x="178594" y="3834184"/>
            <a:ext cx="2678906" cy="1292573"/>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a:bodyPr>
          <a:lstStyle/>
          <a:p>
            <a:pPr lvl="0" algn="l">
              <a:defRPr sz="1800"/>
            </a:pPr>
            <a:r>
              <a:rPr sz="3000" b="1">
                <a:latin typeface="+mn-lt"/>
                <a:ea typeface="+mn-ea"/>
                <a:cs typeface="+mn-cs"/>
                <a:sym typeface="Helvetica Neue"/>
              </a:rPr>
              <a:t>Departure</a:t>
            </a:r>
          </a:p>
          <a:p>
            <a:pPr lvl="0" algn="l">
              <a:defRPr sz="1800"/>
            </a:pPr>
            <a:r>
              <a:rPr sz="1500">
                <a:solidFill>
                  <a:srgbClr val="4D4D4D"/>
                </a:solidFill>
                <a:latin typeface="Helvetica Neue Light"/>
                <a:ea typeface="Helvetica Neue Light"/>
                <a:cs typeface="Helvetica Neue Light"/>
                <a:sym typeface="Helvetica Neue Light"/>
              </a:rPr>
              <a:t>Thanks. “by the way…”, RAOK. </a:t>
            </a:r>
          </a:p>
        </p:txBody>
      </p:sp>
      <p:sp>
        <p:nvSpPr>
          <p:cNvPr id="258" name="Shape 258"/>
          <p:cNvSpPr/>
          <p:nvPr/>
        </p:nvSpPr>
        <p:spPr>
          <a:xfrm>
            <a:off x="6268641" y="1155278"/>
            <a:ext cx="2678906" cy="1292573"/>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fontScale="92500" lnSpcReduction="20000"/>
          </a:bodyPr>
          <a:lstStyle/>
          <a:p>
            <a:pPr algn="r" defTabSz="361460">
              <a:defRPr sz="1800"/>
            </a:pPr>
            <a:r>
              <a:rPr sz="2600" b="1">
                <a:latin typeface="+mn-lt"/>
                <a:ea typeface="+mn-ea"/>
                <a:cs typeface="+mn-cs"/>
                <a:sym typeface="Helvetica Neue"/>
              </a:rPr>
              <a:t>Find / Browse</a:t>
            </a:r>
          </a:p>
          <a:p>
            <a:pPr algn="r" defTabSz="361460">
              <a:defRPr sz="1800"/>
            </a:pPr>
            <a:r>
              <a:rPr sz="1400">
                <a:solidFill>
                  <a:srgbClr val="4D4D4D"/>
                </a:solidFill>
                <a:latin typeface="Helvetica Neue Light"/>
                <a:ea typeface="Helvetica Neue Light"/>
                <a:cs typeface="Helvetica Neue Light"/>
                <a:sym typeface="Helvetica Neue Light"/>
              </a:rPr>
              <a:t>Self-service on phone - “how can we help today?”. “Let us come to you”. Insertion point for relevant information, offer, or reminder. Here to pick something up? Timer for being dealt with. Partner brands?  </a:t>
            </a:r>
          </a:p>
        </p:txBody>
      </p:sp>
      <p:sp>
        <p:nvSpPr>
          <p:cNvPr id="259" name="Shape 259"/>
          <p:cNvSpPr/>
          <p:nvPr/>
        </p:nvSpPr>
        <p:spPr>
          <a:xfrm>
            <a:off x="6149125" y="3847579"/>
            <a:ext cx="2798422" cy="1292573"/>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a:bodyPr>
          <a:lstStyle/>
          <a:p>
            <a:pPr lvl="0" algn="r">
              <a:defRPr sz="1800"/>
            </a:pPr>
            <a:r>
              <a:rPr sz="3000" b="1">
                <a:latin typeface="+mn-lt"/>
                <a:ea typeface="+mn-ea"/>
                <a:cs typeface="+mn-cs"/>
                <a:sym typeface="Helvetica Neue"/>
              </a:rPr>
              <a:t>Here for Action</a:t>
            </a:r>
          </a:p>
          <a:p>
            <a:pPr lvl="0" algn="r">
              <a:defRPr sz="1800"/>
            </a:pPr>
            <a:r>
              <a:rPr sz="1500">
                <a:solidFill>
                  <a:srgbClr val="4D4D4D"/>
                </a:solidFill>
                <a:latin typeface="Helvetica Neue Light"/>
                <a:ea typeface="Helvetica Neue Light"/>
                <a:cs typeface="Helvetica Neue Light"/>
                <a:sym typeface="Helvetica Neue Light"/>
              </a:rPr>
              <a:t>Pick up. Queue jump. Get service with reduced friction, uncertainty.   </a:t>
            </a:r>
          </a:p>
        </p:txBody>
      </p:sp>
      <p:sp>
        <p:nvSpPr>
          <p:cNvPr id="260" name="Shape 260"/>
          <p:cNvSpPr/>
          <p:nvPr/>
        </p:nvSpPr>
        <p:spPr>
          <a:xfrm>
            <a:off x="3751241" y="2019226"/>
            <a:ext cx="260390" cy="388442"/>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fontScale="92500" lnSpcReduction="20000"/>
          </a:bodyPr>
          <a:lstStyle>
            <a:lvl1pPr>
              <a:defRPr>
                <a:solidFill>
                  <a:srgbClr val="FFFFFF"/>
                </a:solidFill>
              </a:defRPr>
            </a:lvl1pPr>
          </a:lstStyle>
          <a:p>
            <a:pPr lvl="0">
              <a:defRPr sz="1800">
                <a:solidFill>
                  <a:srgbClr val="000000"/>
                </a:solidFill>
              </a:defRPr>
            </a:pPr>
            <a:r>
              <a:rPr sz="3000"/>
              <a:t>1</a:t>
            </a:r>
          </a:p>
        </p:txBody>
      </p:sp>
      <p:sp>
        <p:nvSpPr>
          <p:cNvPr id="261" name="Shape 261"/>
          <p:cNvSpPr/>
          <p:nvPr/>
        </p:nvSpPr>
        <p:spPr>
          <a:xfrm>
            <a:off x="5697140" y="2407667"/>
            <a:ext cx="260390" cy="388442"/>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fontScale="92500" lnSpcReduction="20000"/>
          </a:bodyPr>
          <a:lstStyle>
            <a:lvl1pPr>
              <a:defRPr>
                <a:solidFill>
                  <a:srgbClr val="FFFFFF"/>
                </a:solidFill>
              </a:defRPr>
            </a:lvl1pPr>
          </a:lstStyle>
          <a:p>
            <a:pPr lvl="0">
              <a:defRPr sz="1800">
                <a:solidFill>
                  <a:srgbClr val="000000"/>
                </a:solidFill>
              </a:defRPr>
            </a:pPr>
            <a:r>
              <a:rPr sz="3000"/>
              <a:t>2</a:t>
            </a:r>
          </a:p>
        </p:txBody>
      </p:sp>
      <p:sp>
        <p:nvSpPr>
          <p:cNvPr id="262" name="Shape 262"/>
          <p:cNvSpPr/>
          <p:nvPr/>
        </p:nvSpPr>
        <p:spPr>
          <a:xfrm>
            <a:off x="5197078" y="3901157"/>
            <a:ext cx="260390" cy="388442"/>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fontScale="92500" lnSpcReduction="20000"/>
          </a:bodyPr>
          <a:lstStyle>
            <a:lvl1pPr>
              <a:defRPr>
                <a:solidFill>
                  <a:srgbClr val="FFFFFF"/>
                </a:solidFill>
              </a:defRPr>
            </a:lvl1pPr>
          </a:lstStyle>
          <a:p>
            <a:pPr lvl="0">
              <a:defRPr sz="1800">
                <a:solidFill>
                  <a:srgbClr val="000000"/>
                </a:solidFill>
              </a:defRPr>
            </a:pPr>
            <a:r>
              <a:rPr sz="3000"/>
              <a:t>3</a:t>
            </a:r>
          </a:p>
        </p:txBody>
      </p:sp>
      <p:sp>
        <p:nvSpPr>
          <p:cNvPr id="263" name="Shape 263"/>
          <p:cNvSpPr/>
          <p:nvPr/>
        </p:nvSpPr>
        <p:spPr>
          <a:xfrm>
            <a:off x="3205758" y="3512716"/>
            <a:ext cx="260390" cy="388442"/>
          </a:xfrm>
          <a:prstGeom prst="rect">
            <a:avLst/>
          </a:prstGeom>
          <a:ln w="12700">
            <a:miter lim="400000"/>
          </a:ln>
          <a:extLst>
            <a:ext uri="{C572A759-6A51-4108-AA02-DFA0A04FC94B}">
              <ma14:wrappingTextBoxFlag xmlns:ma14="http://schemas.microsoft.com/office/mac/drawingml/2011/main" xmlns="" val="1"/>
            </a:ext>
          </a:extLst>
        </p:spPr>
        <p:txBody>
          <a:bodyPr lIns="17859" tIns="17859" rIns="17859" bIns="17859" anchor="ctr">
            <a:normAutofit fontScale="92500" lnSpcReduction="20000"/>
          </a:bodyPr>
          <a:lstStyle/>
          <a:p>
            <a:pPr lvl="0">
              <a:defRPr sz="1800"/>
            </a:pPr>
            <a:r>
              <a:rPr sz="3000"/>
              <a:t>4</a:t>
            </a:r>
          </a:p>
        </p:txBody>
      </p:sp>
    </p:spTree>
    <p:extLst>
      <p:ext uri="{BB962C8B-B14F-4D97-AF65-F5344CB8AC3E}">
        <p14:creationId xmlns:p14="http://schemas.microsoft.com/office/powerpoint/2010/main" val="8205423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Expensive Storage</a:t>
            </a:r>
          </a:p>
          <a:p>
            <a:r>
              <a:rPr lang="en-US" sz="2000" dirty="0" smtClean="0"/>
              <a:t>Cheap Programmers</a:t>
            </a:r>
          </a:p>
          <a:p>
            <a:r>
              <a:rPr lang="en-US" sz="2000" dirty="0" smtClean="0"/>
              <a:t>Tables of strings, </a:t>
            </a:r>
            <a:r>
              <a:rPr lang="en-US" sz="2000" dirty="0" err="1" smtClean="0"/>
              <a:t>ints</a:t>
            </a:r>
            <a:r>
              <a:rPr lang="en-US" sz="2000" dirty="0" smtClean="0"/>
              <a:t>, floats, dates</a:t>
            </a:r>
          </a:p>
          <a:p>
            <a:r>
              <a:rPr lang="en-US" sz="2000" dirty="0" smtClean="0"/>
              <a:t>One big machine</a:t>
            </a:r>
          </a:p>
          <a:p>
            <a:r>
              <a:rPr lang="en-US" sz="2000" dirty="0" smtClean="0"/>
              <a:t>A small number of connected users</a:t>
            </a:r>
          </a:p>
          <a:p>
            <a:r>
              <a:rPr lang="en-US" sz="2000" dirty="0" smtClean="0"/>
              <a:t>A well defined unchanging set of requirements</a:t>
            </a:r>
          </a:p>
          <a:p>
            <a:r>
              <a:rPr lang="en-US" sz="2000" dirty="0" smtClean="0"/>
              <a:t>Fortran and Cobol as coin of the realm</a:t>
            </a:r>
          </a:p>
          <a:p>
            <a:pPr marL="0" indent="0" algn="ctr">
              <a:buNone/>
            </a:pPr>
            <a:r>
              <a:rPr lang="en-US" sz="2000" b="1" dirty="0" smtClean="0"/>
              <a:t>These are </a:t>
            </a:r>
            <a:r>
              <a:rPr lang="en-US" sz="2000" b="1" dirty="0" err="1" smtClean="0"/>
              <a:t>IoT</a:t>
            </a:r>
            <a:r>
              <a:rPr lang="en-US" sz="2000" b="1" dirty="0" smtClean="0"/>
              <a:t> Anti-Patterns</a:t>
            </a:r>
            <a:endParaRPr lang="en-US" sz="2000" b="1" dirty="0"/>
          </a:p>
        </p:txBody>
      </p:sp>
      <p:sp>
        <p:nvSpPr>
          <p:cNvPr id="3" name="Title 2"/>
          <p:cNvSpPr>
            <a:spLocks noGrp="1"/>
          </p:cNvSpPr>
          <p:nvPr>
            <p:ph type="title"/>
          </p:nvPr>
        </p:nvSpPr>
        <p:spPr/>
        <p:txBody>
          <a:bodyPr/>
          <a:lstStyle/>
          <a:p>
            <a:r>
              <a:rPr lang="en-US" dirty="0" smtClean="0"/>
              <a:t>Dad’s Database Assumptions</a:t>
            </a:r>
            <a:endParaRPr lang="en-US" dirty="0"/>
          </a:p>
        </p:txBody>
      </p:sp>
    </p:spTree>
    <p:extLst>
      <p:ext uri="{BB962C8B-B14F-4D97-AF65-F5344CB8AC3E}">
        <p14:creationId xmlns:p14="http://schemas.microsoft.com/office/powerpoint/2010/main" val="1520708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title"/>
          </p:nvPr>
        </p:nvSpPr>
        <p:spPr>
          <a:xfrm>
            <a:off x="457200" y="7144"/>
            <a:ext cx="8229600" cy="857250"/>
          </a:xfrm>
        </p:spPr>
        <p:txBody>
          <a:bodyPr/>
          <a:lstStyle/>
          <a:p>
            <a:pPr>
              <a:defRPr/>
            </a:pPr>
            <a:r>
              <a:rPr lang="en-US" dirty="0" smtClean="0">
                <a:ea typeface="ＭＳ Ｐゴシック" charset="0"/>
              </a:rPr>
              <a:t>The Internet - 1971</a:t>
            </a:r>
            <a:endParaRPr lang="en-US" dirty="0">
              <a:ea typeface="ＭＳ Ｐゴシック"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MongoDB	</a:t>
            </a:r>
            <a:endParaRPr lang="en-US" dirty="0"/>
          </a:p>
        </p:txBody>
      </p:sp>
      <p:sp>
        <p:nvSpPr>
          <p:cNvPr id="4" name="Content Placeholder 1"/>
          <p:cNvSpPr>
            <a:spLocks noGrp="1"/>
          </p:cNvSpPr>
          <p:nvPr>
            <p:ph sz="half" idx="4294967295"/>
          </p:nvPr>
        </p:nvSpPr>
        <p:spPr>
          <a:xfrm>
            <a:off x="457201" y="1076325"/>
            <a:ext cx="4067175" cy="3463529"/>
          </a:xfrm>
          <a:prstGeom prst="rect">
            <a:avLst/>
          </a:prstGeom>
        </p:spPr>
        <p:txBody>
          <a:bodyPr/>
          <a:lstStyle/>
          <a:p>
            <a:pPr eaLnBrk="1" hangingPunct="1">
              <a:spcAft>
                <a:spcPts val="1275"/>
              </a:spcAft>
            </a:pPr>
            <a:r>
              <a:rPr lang="en-US" sz="2000" dirty="0">
                <a:latin typeface="Arial" charset="0"/>
                <a:ea typeface="MS PGothic" charset="0"/>
                <a:cs typeface="Arial" charset="0"/>
              </a:rPr>
              <a:t>JSON Document Model with Dynamic Schemas</a:t>
            </a:r>
          </a:p>
          <a:p>
            <a:pPr eaLnBrk="1" hangingPunct="1">
              <a:spcAft>
                <a:spcPts val="1275"/>
              </a:spcAft>
            </a:pPr>
            <a:r>
              <a:rPr lang="en-US" sz="2000" dirty="0">
                <a:latin typeface="Arial" charset="0"/>
                <a:ea typeface="MS PGothic" charset="0"/>
                <a:cs typeface="Arial" charset="0"/>
              </a:rPr>
              <a:t>Auto-</a:t>
            </a:r>
            <a:r>
              <a:rPr lang="en-US" sz="2000" dirty="0" err="1">
                <a:latin typeface="Arial" charset="0"/>
                <a:ea typeface="MS PGothic" charset="0"/>
                <a:cs typeface="Arial" charset="0"/>
              </a:rPr>
              <a:t>Sharding</a:t>
            </a:r>
            <a:r>
              <a:rPr lang="en-US" sz="2000" dirty="0">
                <a:latin typeface="Arial" charset="0"/>
                <a:ea typeface="MS PGothic" charset="0"/>
                <a:cs typeface="Arial" charset="0"/>
              </a:rPr>
              <a:t> for Horizontal Scalability</a:t>
            </a:r>
          </a:p>
          <a:p>
            <a:pPr eaLnBrk="1" hangingPunct="1">
              <a:spcAft>
                <a:spcPts val="1275"/>
              </a:spcAft>
            </a:pPr>
            <a:r>
              <a:rPr lang="en-US" sz="2000" dirty="0">
                <a:latin typeface="Arial" charset="0"/>
                <a:ea typeface="MS PGothic" charset="0"/>
                <a:cs typeface="Arial" charset="0"/>
              </a:rPr>
              <a:t>Text Search</a:t>
            </a:r>
          </a:p>
          <a:p>
            <a:pPr eaLnBrk="1" hangingPunct="1">
              <a:spcAft>
                <a:spcPts val="1275"/>
              </a:spcAft>
            </a:pPr>
            <a:r>
              <a:rPr lang="en-US" sz="2000" dirty="0">
                <a:latin typeface="Arial" charset="0"/>
                <a:ea typeface="MS PGothic" charset="0"/>
                <a:cs typeface="Arial" charset="0"/>
              </a:rPr>
              <a:t>Aggregation Framework and </a:t>
            </a:r>
            <a:r>
              <a:rPr lang="en-US" sz="2000" dirty="0" err="1" smtClean="0">
                <a:latin typeface="Arial" charset="0"/>
                <a:ea typeface="MS PGothic" charset="0"/>
                <a:cs typeface="Arial" charset="0"/>
              </a:rPr>
              <a:t>MapReduce</a:t>
            </a:r>
            <a:endParaRPr lang="en-US" sz="2000" dirty="0" smtClean="0">
              <a:latin typeface="Arial" charset="0"/>
              <a:ea typeface="MS PGothic" charset="0"/>
              <a:cs typeface="Arial" charset="0"/>
            </a:endParaRPr>
          </a:p>
          <a:p>
            <a:pPr eaLnBrk="1" hangingPunct="1">
              <a:spcAft>
                <a:spcPts val="1275"/>
              </a:spcAft>
            </a:pPr>
            <a:r>
              <a:rPr lang="en-US" sz="2000" dirty="0" err="1" smtClean="0">
                <a:latin typeface="Arial" charset="0"/>
                <a:ea typeface="MS PGothic" charset="0"/>
                <a:cs typeface="Arial" charset="0"/>
              </a:rPr>
              <a:t>Hadoop</a:t>
            </a:r>
            <a:r>
              <a:rPr lang="en-US" sz="2000" dirty="0" smtClean="0">
                <a:latin typeface="Arial" charset="0"/>
                <a:ea typeface="MS PGothic" charset="0"/>
                <a:cs typeface="Arial" charset="0"/>
              </a:rPr>
              <a:t> Integration</a:t>
            </a:r>
            <a:endParaRPr lang="en-US" sz="2000" dirty="0">
              <a:latin typeface="Arial" charset="0"/>
              <a:ea typeface="MS PGothic" charset="0"/>
              <a:cs typeface="Arial" charset="0"/>
            </a:endParaRPr>
          </a:p>
        </p:txBody>
      </p:sp>
      <p:sp>
        <p:nvSpPr>
          <p:cNvPr id="5" name="Content Placeholder 3"/>
          <p:cNvSpPr>
            <a:spLocks noGrp="1"/>
          </p:cNvSpPr>
          <p:nvPr>
            <p:ph sz="half" idx="4294967295"/>
          </p:nvPr>
        </p:nvSpPr>
        <p:spPr>
          <a:xfrm>
            <a:off x="4775201" y="1076325"/>
            <a:ext cx="4067175" cy="3463529"/>
          </a:xfrm>
          <a:prstGeom prst="rect">
            <a:avLst/>
          </a:prstGeom>
        </p:spPr>
        <p:txBody>
          <a:bodyPr/>
          <a:lstStyle/>
          <a:p>
            <a:pPr eaLnBrk="1" hangingPunct="1">
              <a:spcAft>
                <a:spcPts val="1275"/>
              </a:spcAft>
            </a:pPr>
            <a:r>
              <a:rPr lang="en-US" sz="2000" dirty="0">
                <a:latin typeface="Arial" charset="0"/>
                <a:ea typeface="MS PGothic" charset="0"/>
                <a:cs typeface="Arial" charset="0"/>
              </a:rPr>
              <a:t>Full, Flexible Index Support and Rich Queries</a:t>
            </a:r>
          </a:p>
          <a:p>
            <a:pPr eaLnBrk="1" hangingPunct="1">
              <a:spcAft>
                <a:spcPts val="1275"/>
              </a:spcAft>
            </a:pPr>
            <a:r>
              <a:rPr lang="en-US" sz="2000" dirty="0">
                <a:latin typeface="Arial" charset="0"/>
                <a:ea typeface="MS PGothic" charset="0"/>
                <a:cs typeface="Arial" charset="0"/>
              </a:rPr>
              <a:t>Built-In Replication for High Availability</a:t>
            </a:r>
          </a:p>
          <a:p>
            <a:pPr eaLnBrk="1" hangingPunct="1">
              <a:spcAft>
                <a:spcPts val="1275"/>
              </a:spcAft>
            </a:pPr>
            <a:r>
              <a:rPr lang="en-US" sz="2000" dirty="0">
                <a:latin typeface="Arial" charset="0"/>
                <a:ea typeface="MS PGothic" charset="0"/>
                <a:cs typeface="Arial" charset="0"/>
              </a:rPr>
              <a:t>Advanced Security</a:t>
            </a:r>
          </a:p>
          <a:p>
            <a:pPr eaLnBrk="1" hangingPunct="1">
              <a:spcAft>
                <a:spcPts val="1275"/>
              </a:spcAft>
            </a:pPr>
            <a:r>
              <a:rPr lang="en-US" sz="2000" dirty="0">
                <a:latin typeface="Arial" charset="0"/>
                <a:ea typeface="MS PGothic" charset="0"/>
                <a:cs typeface="Arial" charset="0"/>
              </a:rPr>
              <a:t>Large Media Storage with </a:t>
            </a:r>
            <a:r>
              <a:rPr lang="en-US" sz="2000" dirty="0" err="1" smtClean="0">
                <a:latin typeface="Arial" charset="0"/>
                <a:ea typeface="MS PGothic" charset="0"/>
                <a:cs typeface="Arial" charset="0"/>
              </a:rPr>
              <a:t>GridFS</a:t>
            </a:r>
            <a:endParaRPr lang="en-US" sz="2000" dirty="0" smtClean="0">
              <a:latin typeface="Arial" charset="0"/>
              <a:ea typeface="MS PGothic" charset="0"/>
              <a:cs typeface="Arial" charset="0"/>
            </a:endParaRPr>
          </a:p>
          <a:p>
            <a:pPr eaLnBrk="1" hangingPunct="1">
              <a:spcAft>
                <a:spcPts val="1275"/>
              </a:spcAft>
            </a:pPr>
            <a:r>
              <a:rPr lang="en-US" sz="2000" dirty="0" err="1" smtClean="0">
                <a:latin typeface="Arial" charset="0"/>
                <a:ea typeface="MS PGothic" charset="0"/>
                <a:cs typeface="Arial" charset="0"/>
              </a:rPr>
              <a:t>GeoJSON</a:t>
            </a:r>
            <a:r>
              <a:rPr lang="en-US" sz="2000" dirty="0" smtClean="0">
                <a:latin typeface="Arial" charset="0"/>
                <a:ea typeface="MS PGothic" charset="0"/>
                <a:cs typeface="Arial" charset="0"/>
              </a:rPr>
              <a:t> Indexing</a:t>
            </a:r>
            <a:endParaRPr lang="en-US" sz="2000" dirty="0">
              <a:latin typeface="Arial" charset="0"/>
              <a:ea typeface="MS PGothic" charset="0"/>
              <a:cs typeface="Arial" charset="0"/>
            </a:endParaRPr>
          </a:p>
        </p:txBody>
      </p:sp>
    </p:spTree>
    <p:extLst>
      <p:ext uri="{BB962C8B-B14F-4D97-AF65-F5344CB8AC3E}">
        <p14:creationId xmlns:p14="http://schemas.microsoft.com/office/powerpoint/2010/main" val="1461897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4"/>
            <a:ext cx="8229600" cy="857250"/>
          </a:xfrm>
        </p:spPr>
        <p:txBody>
          <a:bodyPr/>
          <a:lstStyle/>
          <a:p>
            <a:pPr eaLnBrk="1" fontAlgn="auto" hangingPunct="1">
              <a:spcAft>
                <a:spcPts val="0"/>
              </a:spcAft>
              <a:defRPr/>
            </a:pPr>
            <a:r>
              <a:rPr lang="en-US" dirty="0" smtClean="0">
                <a:ea typeface="+mj-ea"/>
              </a:rPr>
              <a:t>The Internet - 2014</a:t>
            </a:r>
            <a:endParaRPr lang="en-US" dirty="0">
              <a:ea typeface="+mj-ea"/>
            </a:endParaRPr>
          </a:p>
        </p:txBody>
      </p:sp>
      <p:pic>
        <p:nvPicPr>
          <p:cNvPr id="4" name="Picture 3" descr="Screen Shot 2014-09-10 at 10.33.28.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422" y="864394"/>
            <a:ext cx="9166422" cy="4279106"/>
          </a:xfrm>
          <a:prstGeom prst="rect">
            <a:avLst/>
          </a:prstGeom>
        </p:spPr>
      </p:pic>
    </p:spTree>
    <p:extLst>
      <p:ext uri="{BB962C8B-B14F-4D97-AF65-F5344CB8AC3E}">
        <p14:creationId xmlns:p14="http://schemas.microsoft.com/office/powerpoint/2010/main" val="4268445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9-10 at 10.34.50.png"/>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0" y="864206"/>
            <a:ext cx="9144000" cy="4279294"/>
          </a:xfrm>
        </p:spPr>
      </p:pic>
      <p:sp>
        <p:nvSpPr>
          <p:cNvPr id="3" name="Title 2"/>
          <p:cNvSpPr>
            <a:spLocks noGrp="1"/>
          </p:cNvSpPr>
          <p:nvPr>
            <p:ph type="title"/>
          </p:nvPr>
        </p:nvSpPr>
        <p:spPr/>
        <p:txBody>
          <a:bodyPr/>
          <a:lstStyle/>
          <a:p>
            <a:r>
              <a:rPr lang="en-US" dirty="0" smtClean="0"/>
              <a:t>The Internet 2014</a:t>
            </a:r>
            <a:endParaRPr lang="en-US" dirty="0"/>
          </a:p>
        </p:txBody>
      </p:sp>
    </p:spTree>
    <p:extLst>
      <p:ext uri="{BB962C8B-B14F-4D97-AF65-F5344CB8AC3E}">
        <p14:creationId xmlns:p14="http://schemas.microsoft.com/office/powerpoint/2010/main" val="267674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4-09-15 at 23.51.14.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864206"/>
            <a:ext cx="9258299" cy="4279294"/>
          </a:xfrm>
          <a:prstGeom prst="rect">
            <a:avLst/>
          </a:prstGeom>
        </p:spPr>
      </p:pic>
      <p:sp>
        <p:nvSpPr>
          <p:cNvPr id="3" name="Title 2"/>
          <p:cNvSpPr>
            <a:spLocks noGrp="1"/>
          </p:cNvSpPr>
          <p:nvPr>
            <p:ph type="title"/>
          </p:nvPr>
        </p:nvSpPr>
        <p:spPr/>
        <p:txBody>
          <a:bodyPr/>
          <a:lstStyle/>
          <a:p>
            <a:r>
              <a:rPr lang="en-US" dirty="0" smtClean="0"/>
              <a:t>The United Kingdom on the Internet</a:t>
            </a:r>
            <a:endParaRPr lang="en-US" dirty="0"/>
          </a:p>
        </p:txBody>
      </p:sp>
      <p:sp>
        <p:nvSpPr>
          <p:cNvPr id="5" name="Rectangular Callout 4"/>
          <p:cNvSpPr/>
          <p:nvPr/>
        </p:nvSpPr>
        <p:spPr>
          <a:xfrm>
            <a:off x="6182329" y="1754712"/>
            <a:ext cx="1854700" cy="601616"/>
          </a:xfrm>
          <a:prstGeom prst="wedgeRectCallout">
            <a:avLst>
              <a:gd name="adj1" fmla="val -147140"/>
              <a:gd name="adj2" fmla="val 85506"/>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rPr>
              <a:t>The United Kingdom</a:t>
            </a:r>
            <a:endParaRPr lang="en-US" sz="2000" dirty="0">
              <a:solidFill>
                <a:schemeClr val="tx1"/>
              </a:solidFill>
            </a:endParaRPr>
          </a:p>
        </p:txBody>
      </p:sp>
    </p:spTree>
    <p:extLst>
      <p:ext uri="{BB962C8B-B14F-4D97-AF65-F5344CB8AC3E}">
        <p14:creationId xmlns:p14="http://schemas.microsoft.com/office/powerpoint/2010/main" val="2898585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14-09-10-10-51-07.png"/>
          <p:cNvPicPr>
            <a:picLocks noGrp="1" noChangeAspect="1"/>
          </p:cNvPicPr>
          <p:nvPr>
            <p:ph idx="1"/>
          </p:nvPr>
        </p:nvPicPr>
        <p:blipFill>
          <a:blip r:embed="rId3" cstate="email">
            <a:extLst>
              <a:ext uri="{28A0092B-C50C-407E-A947-70E740481C1C}">
                <a14:useLocalDpi xmlns:a14="http://schemas.microsoft.com/office/drawing/2010/main"/>
              </a:ext>
            </a:extLst>
          </a:blip>
          <a:srcRect l="-107971" r="-107971"/>
          <a:stretch>
            <a:fillRect/>
          </a:stretch>
        </p:blipFill>
        <p:spPr>
          <a:xfrm>
            <a:off x="457200" y="864206"/>
            <a:ext cx="8229600" cy="4279294"/>
          </a:xfrm>
        </p:spPr>
      </p:pic>
      <p:sp>
        <p:nvSpPr>
          <p:cNvPr id="3" name="Title 2"/>
          <p:cNvSpPr>
            <a:spLocks noGrp="1"/>
          </p:cNvSpPr>
          <p:nvPr>
            <p:ph type="title"/>
          </p:nvPr>
        </p:nvSpPr>
        <p:spPr/>
        <p:txBody>
          <a:bodyPr/>
          <a:lstStyle/>
          <a:p>
            <a:r>
              <a:rPr lang="en-US" dirty="0" smtClean="0"/>
              <a:t>It’s Asymmetric </a:t>
            </a:r>
            <a:endParaRPr lang="en-US" dirty="0"/>
          </a:p>
        </p:txBody>
      </p:sp>
    </p:spTree>
    <p:extLst>
      <p:ext uri="{BB962C8B-B14F-4D97-AF65-F5344CB8AC3E}">
        <p14:creationId xmlns:p14="http://schemas.microsoft.com/office/powerpoint/2010/main" val="194483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4-09-10 at 11.00.49.png"/>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p:pic>
      <p:sp>
        <p:nvSpPr>
          <p:cNvPr id="3" name="Title 2"/>
          <p:cNvSpPr>
            <a:spLocks noGrp="1"/>
          </p:cNvSpPr>
          <p:nvPr>
            <p:ph type="title"/>
          </p:nvPr>
        </p:nvSpPr>
        <p:spPr/>
        <p:txBody>
          <a:bodyPr/>
          <a:lstStyle/>
          <a:p>
            <a:r>
              <a:rPr lang="en-US" dirty="0" smtClean="0"/>
              <a:t>What used to be at the Edge?</a:t>
            </a:r>
            <a:endParaRPr lang="en-US" dirty="0"/>
          </a:p>
        </p:txBody>
      </p:sp>
    </p:spTree>
    <p:extLst>
      <p:ext uri="{BB962C8B-B14F-4D97-AF65-F5344CB8AC3E}">
        <p14:creationId xmlns:p14="http://schemas.microsoft.com/office/powerpoint/2010/main" val="1602907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a:ext>
            </a:extLst>
          </a:blip>
          <a:srcRect/>
          <a:stretch>
            <a:fillRect/>
          </a:stretch>
        </p:blipFill>
        <p:spPr>
          <a:xfrm>
            <a:off x="457200" y="965200"/>
            <a:ext cx="8229600" cy="3619500"/>
          </a:xfrm>
        </p:spPr>
      </p:pic>
      <p:sp>
        <p:nvSpPr>
          <p:cNvPr id="3" name="Title 2"/>
          <p:cNvSpPr>
            <a:spLocks noGrp="1"/>
          </p:cNvSpPr>
          <p:nvPr>
            <p:ph type="title"/>
          </p:nvPr>
        </p:nvSpPr>
        <p:spPr/>
        <p:txBody>
          <a:bodyPr/>
          <a:lstStyle/>
          <a:p>
            <a:r>
              <a:rPr lang="en-US" dirty="0" smtClean="0"/>
              <a:t>Today</a:t>
            </a:r>
            <a:endParaRPr lang="en-US" dirty="0"/>
          </a:p>
        </p:txBody>
      </p:sp>
    </p:spTree>
    <p:extLst>
      <p:ext uri="{BB962C8B-B14F-4D97-AF65-F5344CB8AC3E}">
        <p14:creationId xmlns:p14="http://schemas.microsoft.com/office/powerpoint/2010/main" val="193638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What’s Different</a:t>
            </a:r>
            <a:endParaRPr lang="en-US" dirty="0"/>
          </a:p>
        </p:txBody>
      </p:sp>
      <p:pic>
        <p:nvPicPr>
          <p:cNvPr id="6" name="Picture 5"/>
          <p:cNvPicPr>
            <a:picLocks noChangeAspect="1"/>
          </p:cNvPicPr>
          <p:nvPr/>
        </p:nvPicPr>
        <p:blipFill>
          <a:blip r:embed="rId3"/>
          <a:stretch>
            <a:fillRect/>
          </a:stretch>
        </p:blipFill>
        <p:spPr>
          <a:xfrm>
            <a:off x="1765901" y="864206"/>
            <a:ext cx="5612201" cy="4223843"/>
          </a:xfrm>
          <a:prstGeom prst="rect">
            <a:avLst/>
          </a:prstGeom>
        </p:spPr>
      </p:pic>
    </p:spTree>
    <p:extLst>
      <p:ext uri="{BB962C8B-B14F-4D97-AF65-F5344CB8AC3E}">
        <p14:creationId xmlns:p14="http://schemas.microsoft.com/office/powerpoint/2010/main" val="3327319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ngoTemplatePOTX">
  <a:themeElements>
    <a:clrScheme name="Custom 3">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tlCol="0" anchor="ctr"/>
      <a:lstStyle>
        <a:defPPr algn="ctr">
          <a:defRPr sz="1200" dirty="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lstStyle>
        <a:defPPr marL="0" indent="0">
          <a:buFont typeface="Arial"/>
          <a:buNone/>
          <a:defRPr sz="2000" dirty="0" smtClean="0"/>
        </a:defPPr>
      </a:lstStyle>
    </a:tx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Custom 1">
      <a:dk1>
        <a:srgbClr val="1D1410"/>
      </a:dk1>
      <a:lt1>
        <a:sysClr val="window" lastClr="FFFFFF"/>
      </a:lt1>
      <a:dk2>
        <a:srgbClr val="2C1E17"/>
      </a:dk2>
      <a:lt2>
        <a:srgbClr val="EEECE1"/>
      </a:lt2>
      <a:accent1>
        <a:srgbClr val="5A9633"/>
      </a:accent1>
      <a:accent2>
        <a:srgbClr val="264E82"/>
      </a:accent2>
      <a:accent3>
        <a:srgbClr val="D63D1D"/>
      </a:accent3>
      <a:accent4>
        <a:srgbClr val="5B678D"/>
      </a:accent4>
      <a:accent5>
        <a:srgbClr val="78AA55"/>
      </a:accent5>
      <a:accent6>
        <a:srgbClr val="4E4C4C"/>
      </a:accent6>
      <a:hlink>
        <a:srgbClr val="5A9633"/>
      </a:hlink>
      <a:folHlink>
        <a:srgbClr val="406A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0" tIns="0" rIns="0" bIns="0">
        <a:noAutofit/>
      </a:bodyPr>
      <a:lstStyle>
        <a:defPPr algn="l">
          <a:defRPr dirty="0"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MongoTemplatePOTX.potx</Template>
  <TotalTime>8887</TotalTime>
  <Words>1068</Words>
  <Application>Microsoft Office PowerPoint</Application>
  <PresentationFormat>On-screen Show (16:9)</PresentationFormat>
  <Paragraphs>114</Paragraphs>
  <Slides>22</Slides>
  <Notes>20</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MongoTemplatePOTX</vt:lpstr>
      <vt:lpstr>1_Custom Design</vt:lpstr>
      <vt:lpstr>Custom Design</vt:lpstr>
      <vt:lpstr>Why Your Dad’s database is not suitable for the Internet of Things</vt:lpstr>
      <vt:lpstr>The Internet - 1971</vt:lpstr>
      <vt:lpstr>The Internet - 2014</vt:lpstr>
      <vt:lpstr>The Internet 2014</vt:lpstr>
      <vt:lpstr>The United Kingdom on the Internet</vt:lpstr>
      <vt:lpstr>It’s Asymmetric </vt:lpstr>
      <vt:lpstr>What used to be at the Edge?</vt:lpstr>
      <vt:lpstr>Today</vt:lpstr>
      <vt:lpstr>What’s Different</vt:lpstr>
      <vt:lpstr>It’s a sensor world</vt:lpstr>
      <vt:lpstr>Everyday Sensors</vt:lpstr>
      <vt:lpstr>Exotic Sensors</vt:lpstr>
      <vt:lpstr>What used to Happen</vt:lpstr>
      <vt:lpstr>What Happens Today</vt:lpstr>
      <vt:lpstr>What enables the IoT?</vt:lpstr>
      <vt:lpstr>Why Now?</vt:lpstr>
      <vt:lpstr>IoT Demands</vt:lpstr>
      <vt:lpstr>Journey and Context</vt:lpstr>
      <vt:lpstr>Dad’s Database Assumptions</vt:lpstr>
      <vt:lpstr>MongoDB </vt:lpstr>
      <vt:lpstr>Thank You</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Graham Neray</dc:creator>
  <cp:lastModifiedBy>nadeem</cp:lastModifiedBy>
  <cp:revision>68</cp:revision>
  <cp:lastPrinted>2013-08-06T18:39:34Z</cp:lastPrinted>
  <dcterms:created xsi:type="dcterms:W3CDTF">2013-06-10T16:46:13Z</dcterms:created>
  <dcterms:modified xsi:type="dcterms:W3CDTF">2015-07-13T16:09:28Z</dcterms:modified>
</cp:coreProperties>
</file>