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9" r:id="rId3"/>
    <p:sldId id="260" r:id="rId4"/>
    <p:sldId id="315" r:id="rId5"/>
    <p:sldId id="342" r:id="rId6"/>
    <p:sldId id="339" r:id="rId7"/>
    <p:sldId id="340" r:id="rId8"/>
    <p:sldId id="341" r:id="rId9"/>
    <p:sldId id="343" r:id="rId10"/>
    <p:sldId id="263" r:id="rId11"/>
    <p:sldId id="265" r:id="rId12"/>
    <p:sldId id="306" r:id="rId13"/>
    <p:sldId id="307" r:id="rId14"/>
    <p:sldId id="268" r:id="rId15"/>
    <p:sldId id="318" r:id="rId16"/>
    <p:sldId id="321" r:id="rId17"/>
    <p:sldId id="272" r:id="rId18"/>
    <p:sldId id="310" r:id="rId19"/>
    <p:sldId id="328" r:id="rId20"/>
    <p:sldId id="330" r:id="rId21"/>
    <p:sldId id="333" r:id="rId22"/>
    <p:sldId id="334" r:id="rId23"/>
    <p:sldId id="335" r:id="rId24"/>
    <p:sldId id="309" r:id="rId25"/>
    <p:sldId id="336" r:id="rId26"/>
    <p:sldId id="337" r:id="rId27"/>
    <p:sldId id="338" r:id="rId28"/>
    <p:sldId id="285" r:id="rId29"/>
    <p:sldId id="288" r:id="rId30"/>
    <p:sldId id="289" r:id="rId31"/>
    <p:sldId id="290" r:id="rId32"/>
    <p:sldId id="291" r:id="rId33"/>
    <p:sldId id="292" r:id="rId34"/>
    <p:sldId id="294" r:id="rId35"/>
    <p:sldId id="296" r:id="rId36"/>
    <p:sldId id="297" r:id="rId37"/>
    <p:sldId id="298" r:id="rId38"/>
    <p:sldId id="299" r:id="rId39"/>
    <p:sldId id="300" r:id="rId40"/>
    <p:sldId id="301" r:id="rId41"/>
    <p:sldId id="331" r:id="rId42"/>
    <p:sldId id="303" r:id="rId43"/>
    <p:sldId id="304" r:id="rId44"/>
    <p:sldId id="305" r:id="rId45"/>
    <p:sldId id="317" r:id="rId46"/>
    <p:sldId id="25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66"/>
    <a:srgbClr val="242423"/>
    <a:srgbClr val="6D6C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9" d="100"/>
          <a:sy n="99" d="100"/>
        </p:scale>
        <p:origin x="-1344" y="296"/>
      </p:cViewPr>
      <p:guideLst>
        <p:guide orient="horz" pos="2160"/>
        <p:guide pos="2880"/>
      </p:guideLst>
    </p:cSldViewPr>
  </p:slideViewPr>
  <p:notesTextViewPr>
    <p:cViewPr>
      <p:scale>
        <a:sx n="100" d="100"/>
        <a:sy n="100" d="100"/>
      </p:scale>
      <p:origin x="0" y="0"/>
    </p:cViewPr>
  </p:notesTextViewPr>
  <p:sorterViewPr>
    <p:cViewPr>
      <p:scale>
        <a:sx n="132" d="100"/>
        <a:sy n="132" d="100"/>
      </p:scale>
      <p:origin x="0" y="43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A2A99-6AFF-824D-AA8F-2B80F27C4C88}" type="datetimeFigureOut">
              <a:rPr lang="en-US" smtClean="0"/>
              <a:t>5/19/15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CDBE64-B30E-A64C-840A-59B4DA3E6A82}" type="slidenum">
              <a:rPr lang="en-US" smtClean="0"/>
              <a:t>‹#›</a:t>
            </a:fld>
            <a:endParaRPr lang="en-US"/>
          </a:p>
        </p:txBody>
      </p:sp>
    </p:spTree>
    <p:extLst>
      <p:ext uri="{BB962C8B-B14F-4D97-AF65-F5344CB8AC3E}">
        <p14:creationId xmlns:p14="http://schemas.microsoft.com/office/powerpoint/2010/main" val="6170761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6C93A110-9B41-F343-ACAE-1D7A1BEA37B9}" type="slidenum">
              <a:rPr lang="en-US" sz="1200">
                <a:latin typeface="Calibri" charset="0"/>
              </a:rPr>
              <a:pPr eaLnBrk="1" hangingPunct="1"/>
              <a:t>2</a:t>
            </a:fld>
            <a:endParaRPr lang="en-US" sz="12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16</a:t>
            </a:fld>
            <a:endParaRPr lang="en-US"/>
          </a:p>
        </p:txBody>
      </p:sp>
    </p:spTree>
    <p:extLst>
      <p:ext uri="{BB962C8B-B14F-4D97-AF65-F5344CB8AC3E}">
        <p14:creationId xmlns:p14="http://schemas.microsoft.com/office/powerpoint/2010/main" val="266537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H-M-L</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18</a:t>
            </a:fld>
            <a:endParaRPr lang="en-US"/>
          </a:p>
        </p:txBody>
      </p:sp>
    </p:spTree>
    <p:extLst>
      <p:ext uri="{BB962C8B-B14F-4D97-AF65-F5344CB8AC3E}">
        <p14:creationId xmlns:p14="http://schemas.microsoft.com/office/powerpoint/2010/main" val="437363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H-M-L</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19</a:t>
            </a:fld>
            <a:endParaRPr lang="en-US"/>
          </a:p>
        </p:txBody>
      </p:sp>
    </p:spTree>
    <p:extLst>
      <p:ext uri="{BB962C8B-B14F-4D97-AF65-F5344CB8AC3E}">
        <p14:creationId xmlns:p14="http://schemas.microsoft.com/office/powerpoint/2010/main" val="437363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H-M-L</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20</a:t>
            </a:fld>
            <a:endParaRPr lang="en-US"/>
          </a:p>
        </p:txBody>
      </p:sp>
    </p:spTree>
    <p:extLst>
      <p:ext uri="{BB962C8B-B14F-4D97-AF65-F5344CB8AC3E}">
        <p14:creationId xmlns:p14="http://schemas.microsoft.com/office/powerpoint/2010/main" val="437363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28</a:t>
            </a:fld>
            <a:endParaRPr lang="en-US"/>
          </a:p>
        </p:txBody>
      </p:sp>
    </p:spTree>
    <p:extLst>
      <p:ext uri="{BB962C8B-B14F-4D97-AF65-F5344CB8AC3E}">
        <p14:creationId xmlns:p14="http://schemas.microsoft.com/office/powerpoint/2010/main" val="2373562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b="1" dirty="0" smtClean="0">
                <a:latin typeface="Calibri" charset="0"/>
                <a:ea typeface="MS PGothic" charset="0"/>
              </a:rPr>
              <a:t>What We Sell</a:t>
            </a:r>
          </a:p>
          <a:p>
            <a:pPr eaLnBrk="1" hangingPunct="1">
              <a:spcBef>
                <a:spcPct val="0"/>
              </a:spcBef>
            </a:pPr>
            <a:endParaRPr lang="en-US" dirty="0" smtClean="0">
              <a:latin typeface="Calibri" charset="0"/>
              <a:ea typeface="MS PGothic" charset="0"/>
            </a:endParaRPr>
          </a:p>
          <a:p>
            <a:pPr eaLnBrk="1" hangingPunct="1">
              <a:spcBef>
                <a:spcPct val="0"/>
              </a:spcBef>
            </a:pPr>
            <a:r>
              <a:rPr lang="en-US" dirty="0" smtClean="0">
                <a:latin typeface="Calibri" charset="0"/>
                <a:ea typeface="MS PGothic" charset="0"/>
              </a:rPr>
              <a:t>We are the </a:t>
            </a:r>
            <a:r>
              <a:rPr lang="en-US" dirty="0" err="1" smtClean="0">
                <a:latin typeface="Calibri" charset="0"/>
                <a:ea typeface="MS PGothic" charset="0"/>
              </a:rPr>
              <a:t>MongoDB</a:t>
            </a:r>
            <a:r>
              <a:rPr lang="en-US" dirty="0" smtClean="0">
                <a:latin typeface="Calibri" charset="0"/>
                <a:ea typeface="MS PGothic" charset="0"/>
              </a:rPr>
              <a:t> experts. Over 1,000 organizations rely on our commercial offerings, including leading startups and 30 of the Fortune 100. We offer software and services to make your life easier:</a:t>
            </a:r>
          </a:p>
          <a:p>
            <a:pPr eaLnBrk="1" hangingPunct="1">
              <a:spcBef>
                <a:spcPct val="0"/>
              </a:spcBef>
            </a:pPr>
            <a:endParaRPr lang="en-US" dirty="0" smtClean="0">
              <a:latin typeface="Calibri" charset="0"/>
              <a:ea typeface="MS PGothic" charset="0"/>
            </a:endParaRPr>
          </a:p>
          <a:p>
            <a:pPr eaLnBrk="1" hangingPunct="1">
              <a:spcBef>
                <a:spcPct val="0"/>
              </a:spcBef>
            </a:pPr>
            <a:r>
              <a:rPr lang="en-US" b="1" dirty="0" err="1" smtClean="0">
                <a:latin typeface="Calibri" charset="0"/>
                <a:ea typeface="MS PGothic" charset="0"/>
              </a:rPr>
              <a:t>MongoDB</a:t>
            </a:r>
            <a:r>
              <a:rPr lang="en-US" b="1" dirty="0" smtClean="0">
                <a:latin typeface="Calibri" charset="0"/>
                <a:ea typeface="MS PGothic" charset="0"/>
              </a:rPr>
              <a:t> Enterprise Advanced</a:t>
            </a:r>
            <a:r>
              <a:rPr lang="en-US" dirty="0" smtClean="0">
                <a:latin typeface="Calibri" charset="0"/>
                <a:ea typeface="MS PGothic" charset="0"/>
              </a:rPr>
              <a:t> is the best way to run </a:t>
            </a:r>
            <a:r>
              <a:rPr lang="en-US" dirty="0" err="1" smtClean="0">
                <a:latin typeface="Calibri" charset="0"/>
                <a:ea typeface="MS PGothic" charset="0"/>
              </a:rPr>
              <a:t>MongoDB</a:t>
            </a:r>
            <a:r>
              <a:rPr lang="en-US" dirty="0" smtClean="0">
                <a:latin typeface="Calibri" charset="0"/>
                <a:ea typeface="MS PGothic" charset="0"/>
              </a:rPr>
              <a:t> in your data center. It’s a finely-tuned package of advanced software, support, certifications, and other services designed for the way you do business.</a:t>
            </a:r>
          </a:p>
          <a:p>
            <a:pPr eaLnBrk="1" hangingPunct="1">
              <a:spcBef>
                <a:spcPct val="0"/>
              </a:spcBef>
            </a:pPr>
            <a:endParaRPr lang="en-US" dirty="0" smtClean="0">
              <a:latin typeface="Calibri" charset="0"/>
              <a:ea typeface="MS PGothic" charset="0"/>
            </a:endParaRPr>
          </a:p>
          <a:p>
            <a:pPr eaLnBrk="1" hangingPunct="1">
              <a:spcBef>
                <a:spcPct val="0"/>
              </a:spcBef>
            </a:pPr>
            <a:r>
              <a:rPr lang="en-US" b="1" dirty="0" err="1" smtClean="0">
                <a:latin typeface="Calibri" charset="0"/>
                <a:ea typeface="MS PGothic" charset="0"/>
              </a:rPr>
              <a:t>MongoDB</a:t>
            </a:r>
            <a:r>
              <a:rPr lang="en-US" b="1" dirty="0" smtClean="0">
                <a:latin typeface="Calibri" charset="0"/>
                <a:ea typeface="MS PGothic" charset="0"/>
              </a:rPr>
              <a:t> Management Service (MMS)</a:t>
            </a:r>
            <a:r>
              <a:rPr lang="en-US" dirty="0" smtClean="0">
                <a:latin typeface="Calibri" charset="0"/>
                <a:ea typeface="MS PGothic" charset="0"/>
              </a:rPr>
              <a:t> is the easiest way to run </a:t>
            </a:r>
            <a:r>
              <a:rPr lang="en-US" dirty="0" err="1" smtClean="0">
                <a:latin typeface="Calibri" charset="0"/>
                <a:ea typeface="MS PGothic" charset="0"/>
              </a:rPr>
              <a:t>MongoDB</a:t>
            </a:r>
            <a:r>
              <a:rPr lang="en-US" dirty="0" smtClean="0">
                <a:latin typeface="Calibri" charset="0"/>
                <a:ea typeface="MS PGothic" charset="0"/>
              </a:rPr>
              <a:t> in the cloud. It makes </a:t>
            </a:r>
            <a:r>
              <a:rPr lang="en-US" dirty="0" err="1" smtClean="0">
                <a:latin typeface="Calibri" charset="0"/>
                <a:ea typeface="MS PGothic" charset="0"/>
              </a:rPr>
              <a:t>MongoDB</a:t>
            </a:r>
            <a:r>
              <a:rPr lang="en-US" dirty="0" smtClean="0">
                <a:latin typeface="Calibri" charset="0"/>
                <a:ea typeface="MS PGothic" charset="0"/>
              </a:rPr>
              <a:t> the system you worry about the least and like managing the most.</a:t>
            </a:r>
          </a:p>
          <a:p>
            <a:pPr eaLnBrk="1" hangingPunct="1">
              <a:spcBef>
                <a:spcPct val="0"/>
              </a:spcBef>
            </a:pPr>
            <a:endParaRPr lang="en-US" dirty="0" smtClean="0">
              <a:latin typeface="Calibri" charset="0"/>
              <a:ea typeface="MS PGothic" charset="0"/>
            </a:endParaRPr>
          </a:p>
          <a:p>
            <a:pPr eaLnBrk="1" hangingPunct="1">
              <a:spcBef>
                <a:spcPct val="0"/>
              </a:spcBef>
            </a:pPr>
            <a:r>
              <a:rPr lang="en-US" b="1" dirty="0" smtClean="0">
                <a:latin typeface="Calibri" charset="0"/>
                <a:ea typeface="MS PGothic" charset="0"/>
              </a:rPr>
              <a:t>Production Support</a:t>
            </a:r>
            <a:r>
              <a:rPr lang="en-US" dirty="0" smtClean="0">
                <a:latin typeface="Calibri" charset="0"/>
                <a:ea typeface="MS PGothic" charset="0"/>
              </a:rPr>
              <a:t> helps keep your system up and running and gives you peace of mind. </a:t>
            </a:r>
            <a:r>
              <a:rPr lang="en-US" dirty="0" err="1" smtClean="0">
                <a:latin typeface="Calibri" charset="0"/>
                <a:ea typeface="MS PGothic" charset="0"/>
              </a:rPr>
              <a:t>MongoDB</a:t>
            </a:r>
            <a:r>
              <a:rPr lang="en-US" dirty="0" smtClean="0">
                <a:latin typeface="Calibri" charset="0"/>
                <a:ea typeface="MS PGothic" charset="0"/>
              </a:rPr>
              <a:t> engineers help you with production issues and any aspect of your project.</a:t>
            </a:r>
          </a:p>
          <a:p>
            <a:pPr eaLnBrk="1" hangingPunct="1">
              <a:spcBef>
                <a:spcPct val="0"/>
              </a:spcBef>
            </a:pPr>
            <a:endParaRPr lang="en-US" dirty="0" smtClean="0">
              <a:latin typeface="Calibri" charset="0"/>
              <a:ea typeface="MS PGothic" charset="0"/>
            </a:endParaRPr>
          </a:p>
          <a:p>
            <a:pPr eaLnBrk="1" hangingPunct="1">
              <a:spcBef>
                <a:spcPct val="0"/>
              </a:spcBef>
            </a:pPr>
            <a:r>
              <a:rPr lang="en-US" b="1" dirty="0" smtClean="0">
                <a:latin typeface="Calibri" charset="0"/>
                <a:ea typeface="MS PGothic" charset="0"/>
              </a:rPr>
              <a:t>Development Support </a:t>
            </a:r>
            <a:r>
              <a:rPr lang="en-US" dirty="0" smtClean="0">
                <a:latin typeface="Calibri" charset="0"/>
                <a:ea typeface="MS PGothic" charset="0"/>
              </a:rPr>
              <a:t>helps you get up and running quickly. It gives you a complete package of software and services for the early stages of your project.</a:t>
            </a:r>
          </a:p>
          <a:p>
            <a:pPr eaLnBrk="1" hangingPunct="1">
              <a:spcBef>
                <a:spcPct val="0"/>
              </a:spcBef>
            </a:pPr>
            <a:endParaRPr lang="en-US" dirty="0" smtClean="0">
              <a:latin typeface="Calibri" charset="0"/>
              <a:ea typeface="MS PGothic" charset="0"/>
            </a:endParaRPr>
          </a:p>
          <a:p>
            <a:pPr eaLnBrk="1" hangingPunct="1">
              <a:spcBef>
                <a:spcPct val="0"/>
              </a:spcBef>
            </a:pPr>
            <a:r>
              <a:rPr lang="en-US" b="1" dirty="0" err="1" smtClean="0">
                <a:latin typeface="Calibri" charset="0"/>
                <a:ea typeface="MS PGothic" charset="0"/>
              </a:rPr>
              <a:t>MongoDB</a:t>
            </a:r>
            <a:r>
              <a:rPr lang="en-US" b="1" dirty="0" smtClean="0">
                <a:latin typeface="Calibri" charset="0"/>
                <a:ea typeface="MS PGothic" charset="0"/>
              </a:rPr>
              <a:t> Consulting </a:t>
            </a:r>
            <a:r>
              <a:rPr lang="en-US" dirty="0" smtClean="0">
                <a:latin typeface="Calibri" charset="0"/>
                <a:ea typeface="MS PGothic" charset="0"/>
              </a:rPr>
              <a:t>packages get you to production faster, help you tune performance in production, help you scale, and free you up to focus on your next release.</a:t>
            </a:r>
          </a:p>
          <a:p>
            <a:pPr eaLnBrk="1" hangingPunct="1">
              <a:spcBef>
                <a:spcPct val="0"/>
              </a:spcBef>
            </a:pPr>
            <a:endParaRPr lang="en-US" dirty="0" smtClean="0">
              <a:latin typeface="Calibri" charset="0"/>
              <a:ea typeface="MS PGothic" charset="0"/>
            </a:endParaRPr>
          </a:p>
          <a:p>
            <a:pPr eaLnBrk="1" hangingPunct="1">
              <a:spcBef>
                <a:spcPct val="0"/>
              </a:spcBef>
            </a:pPr>
            <a:r>
              <a:rPr lang="en-US" b="1" dirty="0" err="1" smtClean="0">
                <a:latin typeface="Calibri" charset="0"/>
                <a:ea typeface="MS PGothic" charset="0"/>
              </a:rPr>
              <a:t>MongoDB</a:t>
            </a:r>
            <a:r>
              <a:rPr lang="en-US" b="1" dirty="0" smtClean="0">
                <a:latin typeface="Calibri" charset="0"/>
                <a:ea typeface="MS PGothic" charset="0"/>
              </a:rPr>
              <a:t> Training</a:t>
            </a:r>
            <a:r>
              <a:rPr lang="en-US" dirty="0" smtClean="0">
                <a:latin typeface="Calibri" charset="0"/>
                <a:ea typeface="MS PGothic" charset="0"/>
              </a:rPr>
              <a:t> helps you become a </a:t>
            </a:r>
            <a:r>
              <a:rPr lang="en-US" dirty="0" err="1" smtClean="0">
                <a:latin typeface="Calibri" charset="0"/>
                <a:ea typeface="MS PGothic" charset="0"/>
              </a:rPr>
              <a:t>MongoDB</a:t>
            </a:r>
            <a:r>
              <a:rPr lang="en-US" dirty="0" smtClean="0">
                <a:latin typeface="Calibri" charset="0"/>
                <a:ea typeface="MS PGothic" charset="0"/>
              </a:rPr>
              <a:t> expert, from design to operating mission-critical systems at scale. Whether you’re a developer, DBA, or architect, we can make you better at </a:t>
            </a:r>
            <a:r>
              <a:rPr lang="en-US" dirty="0" err="1" smtClean="0">
                <a:latin typeface="Calibri" charset="0"/>
                <a:ea typeface="MS PGothic" charset="0"/>
              </a:rPr>
              <a:t>MongoDB</a:t>
            </a:r>
            <a:r>
              <a:rPr lang="en-US" dirty="0" smtClean="0">
                <a:latin typeface="Calibri" charset="0"/>
                <a:ea typeface="MS PGothic" charset="0"/>
              </a:rPr>
              <a:t>.</a:t>
            </a:r>
            <a:endParaRPr lang="en-US" dirty="0">
              <a:latin typeface="Calibri" charset="0"/>
              <a:ea typeface="MS PGothic"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A90677D7-E78E-DB4D-8111-B8E1195745D6}" type="slidenum">
              <a:rPr lang="en-US" sz="1200">
                <a:latin typeface="Calibri" charset="0"/>
              </a:rPr>
              <a:pPr eaLnBrk="1" hangingPunct="1"/>
              <a:t>45</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other technologies in the market…</a:t>
            </a:r>
          </a:p>
          <a:p>
            <a:endParaRPr lang="en-US" dirty="0" smtClean="0"/>
          </a:p>
          <a:p>
            <a:r>
              <a:rPr lang="en-US" dirty="0" smtClean="0"/>
              <a:t>Relational databases</a:t>
            </a:r>
            <a:r>
              <a:rPr lang="en-US" baseline="0" dirty="0" smtClean="0"/>
              <a:t> laid the foundation for what you’d want out of your database</a:t>
            </a:r>
          </a:p>
          <a:p>
            <a:pPr marL="171450" indent="-171450">
              <a:buFont typeface="Arial"/>
              <a:buChar char="•"/>
            </a:pPr>
            <a:r>
              <a:rPr lang="en-US" baseline="0" dirty="0" smtClean="0"/>
              <a:t>Rich and fast access to the data, using an expressive query language and secondary indexes</a:t>
            </a:r>
          </a:p>
          <a:p>
            <a:pPr marL="171450" indent="-171450">
              <a:buFont typeface="Arial"/>
              <a:buChar char="•"/>
            </a:pPr>
            <a:r>
              <a:rPr lang="en-US" baseline="0" dirty="0" smtClean="0"/>
              <a:t>Strong consistency, so you know you’re always getting the most up to date version of the data</a:t>
            </a:r>
            <a:endParaRPr lang="en-US" dirty="0" smtClean="0"/>
          </a:p>
          <a:p>
            <a:endParaRPr lang="en-US" dirty="0" smtClean="0"/>
          </a:p>
          <a:p>
            <a:r>
              <a:rPr lang="en-US" dirty="0" smtClean="0"/>
              <a:t>But they weren’t built for the world we just talked about</a:t>
            </a:r>
          </a:p>
          <a:p>
            <a:pPr marL="171450" indent="-171450">
              <a:buFont typeface="Arial"/>
              <a:buChar char="•"/>
            </a:pPr>
            <a:r>
              <a:rPr lang="en-US" dirty="0" smtClean="0"/>
              <a:t>Built for waterfall </a:t>
            </a:r>
            <a:r>
              <a:rPr lang="en-US" dirty="0" err="1" smtClean="0"/>
              <a:t>dev</a:t>
            </a:r>
            <a:r>
              <a:rPr lang="en-US" dirty="0" smtClean="0"/>
              <a:t> cycles, structured data</a:t>
            </a:r>
          </a:p>
          <a:p>
            <a:pPr marL="171450" indent="-171450">
              <a:buFont typeface="Arial"/>
              <a:buChar char="•"/>
            </a:pPr>
            <a:r>
              <a:rPr lang="en-US" dirty="0" smtClean="0"/>
              <a:t>Built for </a:t>
            </a:r>
            <a:r>
              <a:rPr lang="en-US" baseline="0" dirty="0" smtClean="0"/>
              <a:t>internal users, not large numbers of users all across the global</a:t>
            </a:r>
          </a:p>
          <a:p>
            <a:pPr marL="171450" indent="-171450">
              <a:buFont typeface="Arial"/>
              <a:buChar char="•"/>
            </a:pPr>
            <a:r>
              <a:rPr lang="en-US" baseline="0" dirty="0" smtClean="0"/>
              <a:t>(From vendors who want large license fees upfront)</a:t>
            </a:r>
          </a:p>
          <a:p>
            <a:pPr marL="171450" indent="-171450">
              <a:buFont typeface="Arial"/>
              <a:buChar char="•"/>
            </a:pPr>
            <a:endParaRPr lang="en-US" baseline="0" dirty="0" smtClean="0"/>
          </a:p>
          <a:p>
            <a:pPr marL="0" indent="0">
              <a:buFont typeface="Arial"/>
              <a:buNone/>
            </a:pPr>
            <a:r>
              <a:rPr lang="en-US" baseline="0" dirty="0" smtClean="0"/>
              <a:t>--&gt; So what they have in data access and consistency, they lack in flexibility, scalability and performance</a:t>
            </a:r>
          </a:p>
          <a:p>
            <a:pPr marL="171450" indent="-171450">
              <a:buFont typeface="Arial"/>
              <a:buChar char="•"/>
            </a:pP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BDD25B-C199-5041-A009-85A5D6B7A570}" type="slidenum">
              <a:rPr lang="en-US" smtClean="0"/>
              <a:t>6</a:t>
            </a:fld>
            <a:endParaRPr lang="en-US"/>
          </a:p>
        </p:txBody>
      </p:sp>
    </p:spTree>
    <p:extLst>
      <p:ext uri="{BB962C8B-B14F-4D97-AF65-F5344CB8AC3E}">
        <p14:creationId xmlns:p14="http://schemas.microsoft.com/office/powerpoint/2010/main" val="186569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aseline="0" dirty="0" err="1" smtClean="0"/>
              <a:t>NoSQL</a:t>
            </a:r>
            <a:r>
              <a:rPr lang="en-US" baseline="0" dirty="0" smtClean="0"/>
              <a:t> databases have tried to address the new world…</a:t>
            </a:r>
          </a:p>
          <a:p>
            <a:pPr marL="171450" indent="-171450">
              <a:buFont typeface="Arial"/>
              <a:buChar char="•"/>
            </a:pPr>
            <a:r>
              <a:rPr lang="en-US" baseline="0" dirty="0" smtClean="0"/>
              <a:t>They all have relatively flexible data models</a:t>
            </a:r>
          </a:p>
          <a:p>
            <a:pPr marL="171450" indent="-171450">
              <a:buFont typeface="Arial"/>
              <a:buChar char="•"/>
            </a:pPr>
            <a:r>
              <a:rPr lang="en-US" baseline="0" dirty="0" smtClean="0"/>
              <a:t>They were all built to scale out </a:t>
            </a:r>
            <a:r>
              <a:rPr lang="en-US" baseline="0" dirty="0" err="1" smtClean="0"/>
              <a:t>horizontall</a:t>
            </a:r>
            <a:endParaRPr lang="en-US" baseline="0" dirty="0" smtClean="0"/>
          </a:p>
          <a:p>
            <a:pPr marL="171450" indent="-171450">
              <a:buFont typeface="Arial"/>
              <a:buChar char="•"/>
            </a:pPr>
            <a:r>
              <a:rPr lang="en-US" baseline="0" dirty="0" smtClean="0"/>
              <a:t>And they were built for performance</a:t>
            </a:r>
          </a:p>
          <a:p>
            <a:pPr marL="171450" indent="-171450">
              <a:buFont typeface="Arial"/>
              <a:buChar char="•"/>
            </a:pPr>
            <a:endParaRPr lang="en-US" baseline="0" dirty="0" smtClean="0"/>
          </a:p>
          <a:p>
            <a:pPr marL="171450" indent="-171450">
              <a:buFont typeface="Arial"/>
              <a:buChar char="•"/>
            </a:pPr>
            <a:r>
              <a:rPr lang="en-US" baseline="0" dirty="0" smtClean="0"/>
              <a:t>But in doing so, they have sacrificed the core database capabilities you’ve come to expect and rely on in order to build fully functional apps, like rich querying, secondary indexes and strong consistency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BDD25B-C199-5041-A009-85A5D6B7A570}" type="slidenum">
              <a:rPr lang="en-US" smtClean="0"/>
              <a:t>7</a:t>
            </a:fld>
            <a:endParaRPr lang="en-US"/>
          </a:p>
        </p:txBody>
      </p:sp>
    </p:spTree>
    <p:extLst>
      <p:ext uri="{BB962C8B-B14F-4D97-AF65-F5344CB8AC3E}">
        <p14:creationId xmlns:p14="http://schemas.microsoft.com/office/powerpoint/2010/main" val="192129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MongoDB</a:t>
            </a:r>
            <a:r>
              <a:rPr lang="en-US" dirty="0" smtClean="0"/>
              <a:t> was built to address the way the world has changed while preserving the core database capabilities required to build functional</a:t>
            </a:r>
            <a:r>
              <a:rPr lang="en-US" baseline="0" dirty="0" smtClean="0"/>
              <a:t> apps</a:t>
            </a:r>
          </a:p>
          <a:p>
            <a:endParaRPr lang="en-US" dirty="0" smtClean="0"/>
          </a:p>
          <a:p>
            <a:r>
              <a:rPr lang="en-US" dirty="0" err="1" smtClean="0"/>
              <a:t>MongoDB</a:t>
            </a:r>
            <a:r>
              <a:rPr lang="en-US" dirty="0" smtClean="0"/>
              <a:t> is the </a:t>
            </a:r>
            <a:r>
              <a:rPr lang="en-US" i="1" dirty="0" smtClean="0"/>
              <a:t>only</a:t>
            </a:r>
            <a:r>
              <a:rPr lang="en-US" i="0" dirty="0" smtClean="0"/>
              <a:t> database that</a:t>
            </a:r>
            <a:r>
              <a:rPr lang="en-US" i="0" baseline="0" dirty="0" smtClean="0"/>
              <a:t> harnesses the innovations of </a:t>
            </a:r>
            <a:r>
              <a:rPr lang="en-US" i="0" baseline="0" dirty="0" err="1" smtClean="0"/>
              <a:t>NoSQL</a:t>
            </a:r>
            <a:r>
              <a:rPr lang="en-US" i="0" baseline="0" dirty="0" smtClean="0"/>
              <a:t> and maintains the foundation of relational databases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BDD25B-C199-5041-A009-85A5D6B7A570}" type="slidenum">
              <a:rPr lang="en-US" smtClean="0"/>
              <a:t>8</a:t>
            </a:fld>
            <a:endParaRPr lang="en-US"/>
          </a:p>
        </p:txBody>
      </p:sp>
    </p:spTree>
    <p:extLst>
      <p:ext uri="{BB962C8B-B14F-4D97-AF65-F5344CB8AC3E}">
        <p14:creationId xmlns:p14="http://schemas.microsoft.com/office/powerpoint/2010/main" val="298334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MongoDB</a:t>
            </a:r>
            <a:r>
              <a:rPr lang="en-US" dirty="0" smtClean="0"/>
              <a:t> was built to address the way the world has changed while preserving the core database capabilities required to build functional</a:t>
            </a:r>
            <a:r>
              <a:rPr lang="en-US" baseline="0" dirty="0" smtClean="0"/>
              <a:t> apps</a:t>
            </a:r>
          </a:p>
          <a:p>
            <a:endParaRPr lang="en-US" dirty="0" smtClean="0"/>
          </a:p>
          <a:p>
            <a:r>
              <a:rPr lang="en-US" dirty="0" err="1" smtClean="0"/>
              <a:t>MongoDB</a:t>
            </a:r>
            <a:r>
              <a:rPr lang="en-US" dirty="0" smtClean="0"/>
              <a:t> is the </a:t>
            </a:r>
            <a:r>
              <a:rPr lang="en-US" i="1" dirty="0" smtClean="0"/>
              <a:t>only</a:t>
            </a:r>
            <a:r>
              <a:rPr lang="en-US" i="0" dirty="0" smtClean="0"/>
              <a:t> database that</a:t>
            </a:r>
            <a:r>
              <a:rPr lang="en-US" i="0" baseline="0" dirty="0" smtClean="0"/>
              <a:t> harnesses the innovations of </a:t>
            </a:r>
            <a:r>
              <a:rPr lang="en-US" i="0" baseline="0" dirty="0" err="1" smtClean="0"/>
              <a:t>NoSQL</a:t>
            </a:r>
            <a:r>
              <a:rPr lang="en-US" i="0" baseline="0" dirty="0" smtClean="0"/>
              <a:t> and maintains the foundation of relational databases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BDD25B-C199-5041-A009-85A5D6B7A570}" type="slidenum">
              <a:rPr lang="en-US" smtClean="0"/>
              <a:t>9</a:t>
            </a:fld>
            <a:endParaRPr lang="en-US"/>
          </a:p>
        </p:txBody>
      </p:sp>
    </p:spTree>
    <p:extLst>
      <p:ext uri="{BB962C8B-B14F-4D97-AF65-F5344CB8AC3E}">
        <p14:creationId xmlns:p14="http://schemas.microsoft.com/office/powerpoint/2010/main" val="2983343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This is where MongoDB fits into the existing enterprise IT stack</a:t>
            </a:r>
          </a:p>
          <a:p>
            <a:r>
              <a:rPr lang="en-US">
                <a:latin typeface="Calibri" charset="0"/>
                <a:ea typeface="MS PGothic" charset="0"/>
              </a:rPr>
              <a:t>MongoDB is an operational data store used for online data, in the same way that Oracle is an operational data store. It supports applications that ingest, store, manage and even analyze data in real-time. (Compared to Hadoop and data warehouses, which are used for offline, batch analytical workloads.)</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332F77A7-28D0-554A-97E0-B02B17788104}" type="slidenum">
              <a:rPr lang="en-US" sz="1200">
                <a:latin typeface="Calibri" charset="0"/>
              </a:rPr>
              <a:pPr eaLnBrk="1" hangingPunct="1"/>
              <a:t>11</a:t>
            </a:fld>
            <a:endParaRPr lang="en-US" sz="120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ea typeface="MS PGothic" charset="0"/>
              </a:rPr>
              <a:t>This is where MongoDB fits into the existing enterprise IT stack</a:t>
            </a:r>
          </a:p>
          <a:p>
            <a:r>
              <a:rPr lang="en-US">
                <a:latin typeface="Calibri" charset="0"/>
                <a:ea typeface="MS PGothic" charset="0"/>
              </a:rPr>
              <a:t>MongoDB is an operational data store used for online data, in the same way that Oracle is an operational data store. It supports applications that ingest, store, manage and even analyze data in real-time. (Compared to Hadoop and data warehouses, which are used for offline, batch analytical workloads.)</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332F77A7-28D0-554A-97E0-B02B17788104}" type="slidenum">
              <a:rPr lang="en-US" sz="1200">
                <a:latin typeface="Calibri" charset="0"/>
              </a:rPr>
              <a:pPr eaLnBrk="1" hangingPunct="1"/>
              <a:t>12</a:t>
            </a:fld>
            <a:endParaRPr lang="en-US" sz="120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forces at work</a:t>
            </a:r>
            <a:r>
              <a:rPr lang="en-US" baseline="0" dirty="0" smtClean="0"/>
              <a:t> changing how we build and run applications today:</a:t>
            </a:r>
          </a:p>
          <a:p>
            <a:endParaRPr lang="en-US" baseline="0" dirty="0" smtClean="0"/>
          </a:p>
          <a:p>
            <a:pPr defTabSz="457137">
              <a:defRPr/>
            </a:pPr>
            <a:r>
              <a:rPr lang="en-US" baseline="0" dirty="0" smtClean="0"/>
              <a:t>Development methods have shifted from waterfall patterns that unfold over 12-24 months to iterative patterns that evolve on a monthly basis. </a:t>
            </a:r>
            <a:r>
              <a:rPr lang="en-US" b="1" baseline="0" dirty="0" smtClean="0"/>
              <a:t>Organizations need software and infrastructure that support fast time to market.</a:t>
            </a:r>
          </a:p>
          <a:p>
            <a:endParaRPr lang="en-US" baseline="0" dirty="0" smtClean="0"/>
          </a:p>
          <a:p>
            <a:pPr defTabSz="457137">
              <a:defRPr/>
            </a:pPr>
            <a:r>
              <a:rPr lang="en-US" baseline="0" dirty="0" smtClean="0"/>
              <a:t>Application costs have shifted, from being dominated by costs associated with infrastructure to being dominated by costs associated with engineers. </a:t>
            </a:r>
            <a:r>
              <a:rPr lang="en-US" b="1" baseline="0" dirty="0" smtClean="0"/>
              <a:t>Organizations need software and infrastructure that help to lower engineering costs.</a:t>
            </a:r>
          </a:p>
          <a:p>
            <a:endParaRPr lang="en-US" baseline="0" dirty="0" smtClean="0"/>
          </a:p>
          <a:p>
            <a:r>
              <a:rPr lang="en-US" baseline="0" dirty="0" smtClean="0"/>
              <a:t>In the background, there is what Gartner calls a “</a:t>
            </a:r>
            <a:r>
              <a:rPr lang="en-US" b="1" baseline="0" dirty="0" smtClean="0"/>
              <a:t>nexus of forces</a:t>
            </a:r>
            <a:r>
              <a:rPr lang="en-US" baseline="0" dirty="0" smtClean="0"/>
              <a:t>” that are driving massive change in how organizations run their business.</a:t>
            </a:r>
          </a:p>
          <a:p>
            <a:endParaRPr lang="en-US" baseline="0" dirty="0" smtClean="0"/>
          </a:p>
          <a:p>
            <a:pPr marL="171426" indent="-171426">
              <a:buFont typeface="Arial"/>
              <a:buChar char="•"/>
            </a:pPr>
            <a:r>
              <a:rPr lang="en-US" b="1" baseline="0" dirty="0" smtClean="0"/>
              <a:t>Mobile </a:t>
            </a:r>
            <a:r>
              <a:rPr lang="en-US" baseline="0" dirty="0" smtClean="0"/>
              <a:t>usage is now &gt;50% of all internet usage. Users are online continuously, throughout the day, and there are more of them than ever before.</a:t>
            </a:r>
          </a:p>
          <a:p>
            <a:pPr marL="171426" indent="-171426" defTabSz="457137">
              <a:buFont typeface="Arial"/>
              <a:buChar char="•"/>
              <a:defRPr/>
            </a:pPr>
            <a:r>
              <a:rPr lang="en-US" b="1" dirty="0" smtClean="0"/>
              <a:t>Social</a:t>
            </a:r>
            <a:r>
              <a:rPr lang="en-US" b="1" baseline="0" dirty="0" smtClean="0"/>
              <a:t> </a:t>
            </a:r>
            <a:r>
              <a:rPr lang="en-US" baseline="0" dirty="0" smtClean="0"/>
              <a:t>dominates use of the internet, including 93% of businesses use social media. </a:t>
            </a:r>
            <a:endParaRPr lang="en-US" dirty="0" smtClean="0"/>
          </a:p>
          <a:p>
            <a:pPr marL="171426" indent="-171426">
              <a:buFont typeface="Arial"/>
              <a:buChar char="•"/>
            </a:pPr>
            <a:r>
              <a:rPr lang="en-US" b="1" dirty="0" smtClean="0"/>
              <a:t>Data </a:t>
            </a:r>
            <a:r>
              <a:rPr lang="en-US" dirty="0" smtClean="0"/>
              <a:t>growth</a:t>
            </a:r>
            <a:r>
              <a:rPr lang="en-US" baseline="0" dirty="0" smtClean="0"/>
              <a:t> is unprecedented. 90% of all data created in the history of mankind was created in the last two years. Unstructured growing at 2x structured.</a:t>
            </a:r>
          </a:p>
          <a:p>
            <a:pPr marL="171426" indent="-171426">
              <a:buFont typeface="Arial"/>
              <a:buChar char="•"/>
            </a:pPr>
            <a:r>
              <a:rPr lang="en-US" b="1" baseline="0" dirty="0" smtClean="0"/>
              <a:t>Cloud</a:t>
            </a:r>
            <a:r>
              <a:rPr lang="en-US" baseline="0" dirty="0" smtClean="0"/>
              <a:t> infrastructure costs have been declining approximately 30% YOY for the past two decades.</a:t>
            </a:r>
          </a:p>
          <a:p>
            <a:pPr marL="171426" indent="-171426">
              <a:buFont typeface="Arial"/>
              <a:buChar char="•"/>
            </a:pPr>
            <a:endParaRPr lang="en-US" baseline="0" dirty="0" smtClean="0"/>
          </a:p>
          <a:p>
            <a:r>
              <a:rPr lang="en-US" baseline="0" dirty="0" smtClean="0"/>
              <a:t>MongoDB was designed to help organizations capitalize on these trends by providing a database that dramatically speeds how quickly applications can be brought to market, and leverages modern infrastructure trends to drive down costs.</a:t>
            </a:r>
          </a:p>
        </p:txBody>
      </p:sp>
      <p:sp>
        <p:nvSpPr>
          <p:cNvPr id="4" name="Slide Number Placeholder 3"/>
          <p:cNvSpPr>
            <a:spLocks noGrp="1"/>
          </p:cNvSpPr>
          <p:nvPr>
            <p:ph type="sldNum" sz="quarter" idx="10"/>
          </p:nvPr>
        </p:nvSpPr>
        <p:spPr/>
        <p:txBody>
          <a:bodyPr/>
          <a:lstStyle/>
          <a:p>
            <a:pPr>
              <a:defRPr/>
            </a:pPr>
            <a:fld id="{EF5BCB04-1587-0C4F-A249-967211888C05}" type="slidenum">
              <a:rPr lang="en-US" smtClean="0"/>
              <a:pPr>
                <a:defRPr/>
              </a:pPr>
              <a:t>13</a:t>
            </a:fld>
            <a:endParaRPr lang="en-US"/>
          </a:p>
        </p:txBody>
      </p:sp>
    </p:spTree>
    <p:extLst>
      <p:ext uri="{BB962C8B-B14F-4D97-AF65-F5344CB8AC3E}">
        <p14:creationId xmlns:p14="http://schemas.microsoft.com/office/powerpoint/2010/main" val="345492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Here we have greatly reduced the relational data model for this application to two tables. In reality no database has two tables. It is much more common to have hundreds or thousands of tables. And as a developer where do you begin when you have a complex data model?? If you’re building an app you’re really thinking about just a hand full of common things, like products, and these can be represented in a document much more easily that a complex relational model where the data is broken up in a way that doesn’t really reflect the way you think about the data or write an application.</a:t>
            </a:r>
          </a:p>
        </p:txBody>
      </p:sp>
      <p:sp>
        <p:nvSpPr>
          <p:cNvPr id="4" name="Slide Number Placeholder 3"/>
          <p:cNvSpPr>
            <a:spLocks noGrp="1"/>
          </p:cNvSpPr>
          <p:nvPr>
            <p:ph type="sldNum" sz="quarter" idx="5"/>
          </p:nvPr>
        </p:nvSpPr>
        <p:spPr/>
        <p:txBody>
          <a:bodyPr/>
          <a:lstStyle/>
          <a:p>
            <a:pPr>
              <a:defRPr/>
            </a:pPr>
            <a:fld id="{A8111276-7490-A247-AF80-4CDB298D0FC6}"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24242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24242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5662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41248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24242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50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2423"/>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rgbClr val="242423"/>
                </a:solidFill>
              </a:defRPr>
            </a:lvl1pPr>
            <a:lvl2pPr>
              <a:defRPr>
                <a:solidFill>
                  <a:srgbClr val="242423"/>
                </a:solidFill>
              </a:defRPr>
            </a:lvl2pPr>
            <a:lvl3pPr>
              <a:defRPr>
                <a:solidFill>
                  <a:srgbClr val="242423"/>
                </a:solidFill>
              </a:defRPr>
            </a:lvl3pPr>
            <a:lvl4pPr>
              <a:defRPr>
                <a:solidFill>
                  <a:srgbClr val="242423"/>
                </a:solidFill>
              </a:defRPr>
            </a:lvl4pPr>
            <a:lvl5pPr>
              <a:defRPr>
                <a:solidFill>
                  <a:srgbClr val="24242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7772400" y="6350715"/>
            <a:ext cx="914400" cy="260383"/>
          </a:xfrm>
          <a:prstGeom prst="rect">
            <a:avLst/>
          </a:prstGeom>
        </p:spPr>
      </p:pic>
    </p:spTree>
    <p:extLst>
      <p:ext uri="{BB962C8B-B14F-4D97-AF65-F5344CB8AC3E}">
        <p14:creationId xmlns:p14="http://schemas.microsoft.com/office/powerpoint/2010/main" val="321132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457200" y="6356350"/>
            <a:ext cx="2895600" cy="271463"/>
          </a:xfrm>
          <a:prstGeom prst="rect">
            <a:avLst/>
          </a:prstGeom>
        </p:spPr>
        <p:txBody>
          <a:bodyPr anchor="ctr" anchorCtr="0"/>
          <a:lstStyle>
            <a:lvl1pPr algn="l" fontAlgn="auto">
              <a:spcBef>
                <a:spcPts val="0"/>
              </a:spcBef>
              <a:spcAft>
                <a:spcPts val="0"/>
              </a:spcAft>
              <a:defRPr sz="800">
                <a:solidFill>
                  <a:srgbClr val="FFFFFF"/>
                </a:solidFill>
                <a:latin typeface="Arial"/>
                <a:ea typeface="+mn-ea"/>
                <a:cs typeface="+mn-cs"/>
              </a:defRPr>
            </a:lvl1pPr>
          </a:lstStyle>
          <a:p>
            <a:pPr>
              <a:defRPr/>
            </a:pPr>
            <a:endParaRPr lang="en-US" dirty="0"/>
          </a:p>
        </p:txBody>
      </p:sp>
      <p:pic>
        <p:nvPicPr>
          <p:cNvPr id="12" name="Picture 11" descr="MongoDB_Logo_Knockout_RGB.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3083" y="6313464"/>
            <a:ext cx="1283717" cy="368324"/>
          </a:xfrm>
          <a:prstGeom prst="rect">
            <a:avLst/>
          </a:prstGeom>
        </p:spPr>
      </p:pic>
      <p:sp>
        <p:nvSpPr>
          <p:cNvPr id="7" name="Title 1"/>
          <p:cNvSpPr>
            <a:spLocks noGrp="1"/>
          </p:cNvSpPr>
          <p:nvPr>
            <p:ph type="title"/>
          </p:nvPr>
        </p:nvSpPr>
        <p:spPr>
          <a:xfrm>
            <a:off x="508000" y="2857500"/>
            <a:ext cx="8178799" cy="114300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0152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403379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eader + Paragraph">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lvl1pPr>
              <a:defRPr>
                <a:solidFill>
                  <a:srgbClr val="6BA342"/>
                </a:solidFill>
              </a:defRPr>
            </a:lvl1pPr>
          </a:lstStyle>
          <a:p>
            <a:r>
              <a:rPr lang="en-US" dirty="0" smtClean="0"/>
              <a:t>Click to edit Master title style</a:t>
            </a:r>
            <a:endParaRPr lang="en-US" dirty="0"/>
          </a:p>
        </p:txBody>
      </p:sp>
      <p:sp>
        <p:nvSpPr>
          <p:cNvPr id="3" name="Text Placeholder 2"/>
          <p:cNvSpPr>
            <a:spLocks noGrp="1"/>
          </p:cNvSpPr>
          <p:nvPr>
            <p:ph type="body" sz="quarter" idx="12" hasCustomPrompt="1"/>
          </p:nvPr>
        </p:nvSpPr>
        <p:spPr>
          <a:xfrm>
            <a:off x="628650" y="1503680"/>
            <a:ext cx="7899400" cy="4371094"/>
          </a:xfrm>
        </p:spPr>
        <p:txBody>
          <a:bodyPr/>
          <a:lstStyle>
            <a:lvl1pPr marL="0" indent="0">
              <a:lnSpc>
                <a:spcPts val="3440"/>
              </a:lnSpc>
              <a:spcBef>
                <a:spcPts val="0"/>
              </a:spcBef>
              <a:spcAft>
                <a:spcPts val="1400"/>
              </a:spcAft>
              <a:buNone/>
              <a:defRPr sz="2800" spc="-90" baseline="0"/>
            </a:lvl1pPr>
          </a:lstStyle>
          <a:p>
            <a:pPr lvl="0"/>
            <a:r>
              <a:rPr lang="en-US" dirty="0" smtClean="0"/>
              <a:t>Insert text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adipscing</a:t>
            </a:r>
            <a:r>
              <a:rPr lang="en-US" dirty="0" smtClean="0"/>
              <a:t> </a:t>
            </a:r>
            <a:r>
              <a:rPr lang="en-US" dirty="0" err="1" smtClean="0"/>
              <a:t>elit</a:t>
            </a:r>
            <a:r>
              <a:rPr lang="en-US" dirty="0" smtClean="0"/>
              <a:t>.</a:t>
            </a:r>
          </a:p>
          <a:p>
            <a:pPr lvl="0"/>
            <a:r>
              <a:rPr lang="en-US" dirty="0" err="1" smtClean="0"/>
              <a:t>Sed</a:t>
            </a:r>
            <a:r>
              <a:rPr lang="en-US" dirty="0" smtClean="0"/>
              <a:t> dolor ante, </a:t>
            </a:r>
            <a:r>
              <a:rPr lang="en-US" dirty="0" err="1" smtClean="0"/>
              <a:t>tincidunt</a:t>
            </a:r>
            <a:r>
              <a:rPr lang="en-US" dirty="0" smtClean="0"/>
              <a:t> </a:t>
            </a:r>
            <a:r>
              <a:rPr lang="en-US" dirty="0" err="1" smtClean="0"/>
              <a:t>consequat</a:t>
            </a:r>
            <a:r>
              <a:rPr lang="en-US" dirty="0" smtClean="0"/>
              <a:t> </a:t>
            </a:r>
            <a:r>
              <a:rPr lang="en-US" dirty="0" err="1" smtClean="0"/>
              <a:t>fringilla</a:t>
            </a:r>
            <a:r>
              <a:rPr lang="en-US" dirty="0" smtClean="0"/>
              <a:t>, </a:t>
            </a:r>
            <a:r>
              <a:rPr lang="en-US" dirty="0" err="1" smtClean="0"/>
              <a:t>portitor</a:t>
            </a:r>
            <a:r>
              <a:rPr lang="en-US" dirty="0" smtClean="0"/>
              <a:t> id </a:t>
            </a:r>
            <a:r>
              <a:rPr lang="en-US" dirty="0" err="1" smtClean="0"/>
              <a:t>libero</a:t>
            </a:r>
            <a:r>
              <a:rPr lang="en-US" dirty="0" smtClean="0"/>
              <a:t>. </a:t>
            </a:r>
            <a:r>
              <a:rPr lang="en-US" dirty="0" err="1" smtClean="0"/>
              <a:t>Fusce</a:t>
            </a:r>
            <a:r>
              <a:rPr lang="en-US" dirty="0" smtClean="0"/>
              <a:t> non </a:t>
            </a:r>
            <a:r>
              <a:rPr lang="en-US" dirty="0" err="1" smtClean="0"/>
              <a:t>lectus</a:t>
            </a:r>
            <a:r>
              <a:rPr lang="en-US" dirty="0" smtClean="0"/>
              <a:t> </a:t>
            </a:r>
            <a:r>
              <a:rPr lang="en-US" dirty="0" err="1" smtClean="0"/>
              <a:t>nisl</a:t>
            </a:r>
            <a:r>
              <a:rPr lang="en-US" dirty="0" smtClean="0"/>
              <a:t>, </a:t>
            </a:r>
            <a:r>
              <a:rPr lang="en-US" dirty="0" err="1" smtClean="0"/>
              <a:t>sed</a:t>
            </a:r>
            <a:r>
              <a:rPr lang="en-US" dirty="0" smtClean="0"/>
              <a:t> </a:t>
            </a:r>
            <a:r>
              <a:rPr lang="en-US" dirty="0" err="1" smtClean="0"/>
              <a:t>facilisis</a:t>
            </a:r>
            <a:r>
              <a:rPr lang="en-US" dirty="0" smtClean="0"/>
              <a:t> </a:t>
            </a:r>
            <a:r>
              <a:rPr lang="en-US" dirty="0" err="1" smtClean="0"/>
              <a:t>auge</a:t>
            </a:r>
            <a:r>
              <a:rPr lang="en-US" dirty="0" smtClean="0"/>
              <a:t>.</a:t>
            </a:r>
            <a:endParaRPr lang="en-US" dirty="0"/>
          </a:p>
        </p:txBody>
      </p:sp>
      <p:sp>
        <p:nvSpPr>
          <p:cNvPr id="7" name="Rectangle 6"/>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a:r>
              <a:rPr lang="en-US" dirty="0" smtClean="0"/>
              <a:t>Talk Title (abbreviated if necessary), Speaker</a:t>
            </a:r>
            <a:endParaRPr lang="en-US" dirty="0"/>
          </a:p>
        </p:txBody>
      </p:sp>
      <p:pic>
        <p:nvPicPr>
          <p:cNvPr id="10" name="Picture 9"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190862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3148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Content Placeholder 4"/>
          <p:cNvSpPr>
            <a:spLocks noGrp="1"/>
          </p:cNvSpPr>
          <p:nvPr>
            <p:ph sz="quarter" idx="10"/>
          </p:nvPr>
        </p:nvSpPr>
        <p:spPr>
          <a:xfrm>
            <a:off x="457200" y="1449388"/>
            <a:ext cx="8229600" cy="4971416"/>
          </a:xfrm>
          <a:prstGeom prst="rect">
            <a:avLst/>
          </a:prstGeom>
        </p:spPr>
        <p:txBody>
          <a:bodyPr vert="horz"/>
          <a:lstStyle>
            <a:lvl1pPr>
              <a:defRPr sz="2800">
                <a:solidFill>
                  <a:srgbClr val="032381"/>
                </a:solidFill>
                <a:latin typeface="Calibri"/>
                <a:cs typeface="Calibri"/>
              </a:defRPr>
            </a:lvl1pPr>
            <a:lvl2pPr>
              <a:defRPr sz="2400">
                <a:solidFill>
                  <a:srgbClr val="032381"/>
                </a:solidFill>
                <a:latin typeface="Calibri"/>
                <a:cs typeface="Calibri"/>
              </a:defRPr>
            </a:lvl2pPr>
            <a:lvl3pPr>
              <a:defRPr sz="1800" baseline="0">
                <a:solidFill>
                  <a:srgbClr val="032381"/>
                </a:solidFill>
                <a:latin typeface="Calibri"/>
                <a:cs typeface="Calibri"/>
              </a:defRPr>
            </a:lvl3pPr>
            <a:lvl4pPr>
              <a:defRPr sz="1600" baseline="0">
                <a:solidFill>
                  <a:srgbClr val="032381"/>
                </a:solidFill>
                <a:latin typeface="Calibri"/>
                <a:cs typeface="Calibri"/>
              </a:defRPr>
            </a:lvl4pPr>
            <a:lvl5pPr>
              <a:defRPr sz="1400" baseline="0">
                <a:solidFill>
                  <a:srgbClr val="032381"/>
                </a:solidFill>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itle 8"/>
          <p:cNvSpPr>
            <a:spLocks noGrp="1"/>
          </p:cNvSpPr>
          <p:nvPr>
            <p:ph type="title"/>
          </p:nvPr>
        </p:nvSpPr>
        <p:spPr>
          <a:xfrm>
            <a:off x="457200" y="0"/>
            <a:ext cx="8229600" cy="1143000"/>
          </a:xfrm>
          <a:prstGeom prst="rect">
            <a:avLst/>
          </a:prstGeom>
        </p:spPr>
        <p:txBody>
          <a:bodyPr vert="horz" anchor="ctr" anchorCtr="0">
            <a:normAutofit/>
          </a:bodyPr>
          <a:lstStyle>
            <a:lvl1pPr algn="l">
              <a:defRPr>
                <a:effectLst>
                  <a:outerShdw blurRad="50800" dist="38100" dir="2700000" algn="tl" rotWithShape="0">
                    <a:srgbClr val="000000">
                      <a:alpha val="40000"/>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79156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8000" y="2857500"/>
            <a:ext cx="8178799" cy="114300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356332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4753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9" r:id="rId10"/>
  </p:sldLayoutIdLst>
  <p:txStyles>
    <p:titleStyle>
      <a:lvl1pPr algn="ctr" defTabSz="457200" rtl="0" eaLnBrk="1" latinLnBrk="0" hangingPunct="1">
        <a:spcBef>
          <a:spcPct val="0"/>
        </a:spcBef>
        <a:buNone/>
        <a:defRPr sz="3600" b="1" kern="1200" spc="-150">
          <a:solidFill>
            <a:srgbClr val="24242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rgbClr val="6D6C6C"/>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6D6C6C"/>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6D6C6C"/>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6D6C6C"/>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6D6C6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9" Type="http://schemas.openxmlformats.org/officeDocument/2006/relationships/image" Target="../media/image20.png"/><Relationship Id="rId20" Type="http://schemas.openxmlformats.org/officeDocument/2006/relationships/image" Target="../media/image31.png"/><Relationship Id="rId21" Type="http://schemas.openxmlformats.org/officeDocument/2006/relationships/image" Target="../media/image32.png"/><Relationship Id="rId22" Type="http://schemas.openxmlformats.org/officeDocument/2006/relationships/image" Target="../media/image33.png"/><Relationship Id="rId23" Type="http://schemas.openxmlformats.org/officeDocument/2006/relationships/image" Target="../media/image34.png"/><Relationship Id="rId24" Type="http://schemas.openxmlformats.org/officeDocument/2006/relationships/image" Target="../media/image35.png"/><Relationship Id="rId25" Type="http://schemas.openxmlformats.org/officeDocument/2006/relationships/image" Target="../media/image36.png"/><Relationship Id="rId26" Type="http://schemas.openxmlformats.org/officeDocument/2006/relationships/image" Target="../media/image37.png"/><Relationship Id="rId27" Type="http://schemas.openxmlformats.org/officeDocument/2006/relationships/image" Target="../media/image38.png"/><Relationship Id="rId28" Type="http://schemas.openxmlformats.org/officeDocument/2006/relationships/image" Target="../media/image39.png"/><Relationship Id="rId29" Type="http://schemas.openxmlformats.org/officeDocument/2006/relationships/image" Target="../media/image4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27.png"/><Relationship Id="rId17" Type="http://schemas.openxmlformats.org/officeDocument/2006/relationships/image" Target="../media/image28.png"/><Relationship Id="rId18" Type="http://schemas.openxmlformats.org/officeDocument/2006/relationships/image" Target="../media/image29.png"/><Relationship Id="rId19" Type="http://schemas.openxmlformats.org/officeDocument/2006/relationships/image" Target="../media/image30.png"/><Relationship Id="rId1" Type="http://schemas.openxmlformats.org/officeDocument/2006/relationships/slideLayout" Target="../slideLayouts/slideLayout10.xml"/><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emf"/></Relationships>
</file>

<file path=ppt/slides/_rels/slide31.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5.png"/><Relationship Id="rId1" Type="http://schemas.openxmlformats.org/officeDocument/2006/relationships/slideLayout" Target="../slideLayouts/slideLayout3.xml"/><Relationship Id="rId2"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5.png"/><Relationship Id="rId1" Type="http://schemas.openxmlformats.org/officeDocument/2006/relationships/slideLayout" Target="../slideLayouts/slideLayout3.xml"/><Relationship Id="rId2"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9.png"/><Relationship Id="rId3" Type="http://schemas.openxmlformats.org/officeDocument/2006/relationships/image" Target="../media/image50.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1" Type="http://schemas.openxmlformats.org/officeDocument/2006/relationships/slideLayout" Target="../slideLayouts/slideLayout3.xml"/><Relationship Id="rId2"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emf"/><Relationship Id="rId3"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7.emf"/><Relationship Id="rId4" Type="http://schemas.openxmlformats.org/officeDocument/2006/relationships/image" Target="../media/image58.emf"/><Relationship Id="rId5" Type="http://schemas.openxmlformats.org/officeDocument/2006/relationships/image" Target="../media/image59.emf"/><Relationship Id="rId6" Type="http://schemas.openxmlformats.org/officeDocument/2006/relationships/image" Target="../media/image60.emf"/><Relationship Id="rId7" Type="http://schemas.openxmlformats.org/officeDocument/2006/relationships/image" Target="../media/image61.emf"/><Relationship Id="rId8" Type="http://schemas.openxmlformats.org/officeDocument/2006/relationships/image" Target="../media/image62.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286000" y="2778043"/>
            <a:ext cx="4572000" cy="1301914"/>
          </a:xfrm>
          <a:prstGeom prst="rect">
            <a:avLst/>
          </a:prstGeom>
        </p:spPr>
      </p:pic>
    </p:spTree>
    <p:extLst>
      <p:ext uri="{BB962C8B-B14F-4D97-AF65-F5344CB8AC3E}">
        <p14:creationId xmlns:p14="http://schemas.microsoft.com/office/powerpoint/2010/main" val="41501538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t>
            </a:r>
            <a:r>
              <a:rPr lang="en-US" dirty="0" err="1" smtClean="0"/>
              <a:t>MongoDB</a:t>
            </a:r>
            <a:r>
              <a:rPr lang="en-US" dirty="0" smtClean="0"/>
              <a:t> is NOT</a:t>
            </a:r>
            <a:endParaRPr lang="en-US" dirty="0"/>
          </a:p>
        </p:txBody>
      </p:sp>
      <p:sp>
        <p:nvSpPr>
          <p:cNvPr id="4" name="Content Placeholder 3"/>
          <p:cNvSpPr>
            <a:spLocks noGrp="1"/>
          </p:cNvSpPr>
          <p:nvPr>
            <p:ph idx="1"/>
          </p:nvPr>
        </p:nvSpPr>
        <p:spPr/>
        <p:txBody>
          <a:bodyPr>
            <a:noAutofit/>
          </a:bodyPr>
          <a:lstStyle/>
          <a:p>
            <a:r>
              <a:rPr lang="en-US" sz="2000" dirty="0" smtClean="0"/>
              <a:t>An analytical suite</a:t>
            </a:r>
          </a:p>
          <a:p>
            <a:pPr lvl="1"/>
            <a:r>
              <a:rPr lang="en-US" sz="2000" dirty="0" smtClean="0"/>
              <a:t>Not competing with SAS or SPSS</a:t>
            </a:r>
          </a:p>
          <a:p>
            <a:r>
              <a:rPr lang="en-US" sz="2000" dirty="0" smtClean="0"/>
              <a:t>A data warehouse technology</a:t>
            </a:r>
          </a:p>
          <a:p>
            <a:pPr lvl="1"/>
            <a:r>
              <a:rPr lang="en-US" sz="2000" dirty="0" smtClean="0"/>
              <a:t>Not competing with Teradata, </a:t>
            </a:r>
            <a:r>
              <a:rPr lang="en-US" sz="2000" dirty="0" err="1" smtClean="0"/>
              <a:t>Netezza</a:t>
            </a:r>
            <a:r>
              <a:rPr lang="en-US" sz="2000" dirty="0" smtClean="0"/>
              <a:t>, </a:t>
            </a:r>
            <a:r>
              <a:rPr lang="en-US" sz="2000" dirty="0" err="1" smtClean="0"/>
              <a:t>Vertica</a:t>
            </a:r>
            <a:endParaRPr lang="en-US" sz="2000" dirty="0" smtClean="0"/>
          </a:p>
          <a:p>
            <a:r>
              <a:rPr lang="en-US" sz="2000" dirty="0" smtClean="0"/>
              <a:t>A BI tool</a:t>
            </a:r>
          </a:p>
          <a:p>
            <a:pPr lvl="1"/>
            <a:r>
              <a:rPr lang="en-US" sz="2000" dirty="0" smtClean="0"/>
              <a:t>Not competing with Tableau or </a:t>
            </a:r>
            <a:r>
              <a:rPr lang="en-US" sz="2000" dirty="0" err="1" smtClean="0"/>
              <a:t>QlikView</a:t>
            </a:r>
            <a:endParaRPr lang="en-US" sz="2000" dirty="0" smtClean="0"/>
          </a:p>
          <a:p>
            <a:r>
              <a:rPr lang="en-US" sz="2000" dirty="0" err="1" smtClean="0"/>
              <a:t>Backoffice</a:t>
            </a:r>
            <a:r>
              <a:rPr lang="en-US" sz="2000" dirty="0" smtClean="0"/>
              <a:t> transaction processing</a:t>
            </a:r>
          </a:p>
          <a:p>
            <a:pPr lvl="1"/>
            <a:r>
              <a:rPr lang="en-US" sz="2000" dirty="0" smtClean="0"/>
              <a:t>Not competing with IBM Mainframes</a:t>
            </a:r>
          </a:p>
          <a:p>
            <a:r>
              <a:rPr lang="en-US" sz="2000" dirty="0" smtClean="0"/>
              <a:t>Backend for a billing system or general ledger system</a:t>
            </a:r>
          </a:p>
          <a:p>
            <a:pPr lvl="1"/>
            <a:r>
              <a:rPr lang="en-US" sz="2000" dirty="0" smtClean="0"/>
              <a:t>Not competing with Oracle RAC</a:t>
            </a:r>
            <a:endParaRPr lang="en-US" sz="2000" dirty="0"/>
          </a:p>
          <a:p>
            <a:r>
              <a:rPr lang="en-US" sz="2000" dirty="0" smtClean="0"/>
              <a:t>A search engine</a:t>
            </a:r>
          </a:p>
          <a:p>
            <a:pPr lvl="1"/>
            <a:r>
              <a:rPr lang="en-US" sz="2000" dirty="0" smtClean="0"/>
              <a:t>Not competing with </a:t>
            </a:r>
            <a:r>
              <a:rPr lang="en-US" sz="2000" dirty="0" err="1" smtClean="0"/>
              <a:t>Elasticsearch</a:t>
            </a:r>
            <a:r>
              <a:rPr lang="en-US" sz="2000" dirty="0" smtClean="0"/>
              <a:t>, SOLR</a:t>
            </a:r>
          </a:p>
        </p:txBody>
      </p:sp>
    </p:spTree>
    <p:extLst>
      <p:ext uri="{BB962C8B-B14F-4D97-AF65-F5344CB8AC3E}">
        <p14:creationId xmlns:p14="http://schemas.microsoft.com/office/powerpoint/2010/main" val="16577306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MongoDB</a:t>
            </a:r>
            <a:r>
              <a:rPr lang="en-US" dirty="0" smtClean="0"/>
              <a:t> and Enterprise IT Stack</a:t>
            </a:r>
            <a:endParaRPr lang="en-US" dirty="0"/>
          </a:p>
        </p:txBody>
      </p:sp>
      <p:pic>
        <p:nvPicPr>
          <p:cNvPr id="25" name="Picture 24" descr="enterprise-ITsta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23" y="1344705"/>
            <a:ext cx="7530354" cy="5020236"/>
          </a:xfrm>
          <a:prstGeom prst="rect">
            <a:avLst/>
          </a:prstGeom>
        </p:spPr>
      </p:pic>
    </p:spTree>
    <p:extLst>
      <p:ext uri="{BB962C8B-B14F-4D97-AF65-F5344CB8AC3E}">
        <p14:creationId xmlns:p14="http://schemas.microsoft.com/office/powerpoint/2010/main" val="34670419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MongoDB</a:t>
            </a:r>
            <a:r>
              <a:rPr lang="en-US" dirty="0" smtClean="0"/>
              <a:t> and Enterprise IT Stack</a:t>
            </a:r>
            <a:endParaRPr lang="en-US" dirty="0"/>
          </a:p>
        </p:txBody>
      </p:sp>
      <p:pic>
        <p:nvPicPr>
          <p:cNvPr id="25" name="Picture 24" descr="enterprise-ITsta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23" y="1344705"/>
            <a:ext cx="7530354" cy="5020236"/>
          </a:xfrm>
          <a:prstGeom prst="rect">
            <a:avLst/>
          </a:prstGeom>
        </p:spPr>
      </p:pic>
      <p:sp>
        <p:nvSpPr>
          <p:cNvPr id="4" name="Oval 3"/>
          <p:cNvSpPr/>
          <p:nvPr/>
        </p:nvSpPr>
        <p:spPr>
          <a:xfrm>
            <a:off x="2578666" y="3216147"/>
            <a:ext cx="1796525" cy="1700213"/>
          </a:xfrm>
          <a:prstGeom prst="ellipse">
            <a:avLst/>
          </a:prstGeom>
          <a:solidFill>
            <a:srgbClr val="008000">
              <a:alpha val="41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solidFill>
                  <a:schemeClr val="bg1"/>
                </a:solidFill>
              </a:rPr>
              <a:t>OLTP</a:t>
            </a:r>
            <a:endParaRPr lang="en-US" sz="3600" b="1" dirty="0">
              <a:solidFill>
                <a:schemeClr val="bg1"/>
              </a:solidFill>
            </a:endParaRPr>
          </a:p>
        </p:txBody>
      </p:sp>
      <p:sp>
        <p:nvSpPr>
          <p:cNvPr id="5" name="Oval 4"/>
          <p:cNvSpPr/>
          <p:nvPr/>
        </p:nvSpPr>
        <p:spPr>
          <a:xfrm>
            <a:off x="4789294" y="3216147"/>
            <a:ext cx="1796525" cy="1700213"/>
          </a:xfrm>
          <a:prstGeom prst="ellipse">
            <a:avLst/>
          </a:prstGeom>
          <a:solidFill>
            <a:srgbClr val="FF6600">
              <a:alpha val="41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smtClean="0">
                <a:solidFill>
                  <a:srgbClr val="FFFFFF"/>
                </a:solidFill>
              </a:rPr>
              <a:t>OLAP</a:t>
            </a:r>
            <a:endParaRPr lang="en-US" sz="3600" b="1" dirty="0">
              <a:solidFill>
                <a:srgbClr val="FFFFFF"/>
              </a:solidFill>
            </a:endParaRPr>
          </a:p>
        </p:txBody>
      </p:sp>
    </p:spTree>
    <p:extLst>
      <p:ext uri="{BB962C8B-B14F-4D97-AF65-F5344CB8AC3E}">
        <p14:creationId xmlns:p14="http://schemas.microsoft.com/office/powerpoint/2010/main" val="42350859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Factors Driving Modern Applications</a:t>
            </a:r>
            <a:endParaRPr lang="en-US" dirty="0"/>
          </a:p>
        </p:txBody>
      </p:sp>
      <p:sp>
        <p:nvSpPr>
          <p:cNvPr id="15" name="Shape 196"/>
          <p:cNvSpPr txBox="1"/>
          <p:nvPr/>
        </p:nvSpPr>
        <p:spPr>
          <a:xfrm>
            <a:off x="5715000" y="1881051"/>
            <a:ext cx="4194701" cy="938349"/>
          </a:xfrm>
          <a:prstGeom prst="rect">
            <a:avLst/>
          </a:prstGeom>
          <a:noFill/>
          <a:ln>
            <a:noFill/>
          </a:ln>
        </p:spPr>
        <p:txBody>
          <a:bodyPr lIns="91425" tIns="45700" rIns="91425" bIns="45700" anchor="ctr" anchorCtr="0">
            <a:noAutofit/>
          </a:bodyPr>
          <a:lstStyle/>
          <a:p>
            <a:pPr marR="0" lvl="0" algn="l" rtl="0">
              <a:lnSpc>
                <a:spcPct val="150000"/>
              </a:lnSpc>
              <a:spcBef>
                <a:spcPts val="0"/>
              </a:spcBef>
              <a:spcAft>
                <a:spcPts val="0"/>
              </a:spcAft>
              <a:buClr>
                <a:srgbClr val="000000"/>
              </a:buClr>
              <a:buSzPct val="100000"/>
            </a:pPr>
            <a:r>
              <a:rPr lang="en-US" sz="1600" b="1" i="0" u="none" strike="noStrike" cap="none" baseline="0" dirty="0" smtClean="0">
                <a:solidFill>
                  <a:schemeClr val="bg2">
                    <a:lumMod val="25000"/>
                  </a:schemeClr>
                </a:solidFill>
                <a:latin typeface="Arial"/>
                <a:ea typeface="Arial"/>
                <a:cs typeface="Arial"/>
                <a:sym typeface="Arial"/>
                <a:rtl val="0"/>
              </a:rPr>
              <a:t>Data</a:t>
            </a:r>
          </a:p>
          <a:p>
            <a:pPr marL="176212" marR="0" lvl="0" indent="-176212" algn="l" rtl="0">
              <a:lnSpc>
                <a:spcPct val="150000"/>
              </a:lnSpc>
              <a:spcBef>
                <a:spcPts val="0"/>
              </a:spcBef>
              <a:spcAft>
                <a:spcPts val="0"/>
              </a:spcAft>
              <a:buClr>
                <a:srgbClr val="000000"/>
              </a:buClr>
              <a:buSzPct val="100000"/>
              <a:buFont typeface="Arial"/>
              <a:buChar char="•"/>
            </a:pPr>
            <a:r>
              <a:rPr lang="en-US" sz="1400" b="0" i="0" u="none" strike="noStrike" cap="none" baseline="0" dirty="0" smtClean="0">
                <a:solidFill>
                  <a:schemeClr val="bg2">
                    <a:lumMod val="25000"/>
                  </a:schemeClr>
                </a:solidFill>
                <a:latin typeface="Arial"/>
                <a:ea typeface="Arial"/>
                <a:cs typeface="Arial"/>
                <a:sym typeface="Arial"/>
                <a:rtl val="0"/>
              </a:rPr>
              <a:t>90</a:t>
            </a:r>
            <a:r>
              <a:rPr lang="en-US" sz="1400" b="0" i="0" u="none" strike="noStrike" cap="none" baseline="0" dirty="0">
                <a:solidFill>
                  <a:schemeClr val="bg2">
                    <a:lumMod val="25000"/>
                  </a:schemeClr>
                </a:solidFill>
                <a:latin typeface="Arial"/>
                <a:ea typeface="Arial"/>
                <a:cs typeface="Arial"/>
                <a:sym typeface="Arial"/>
                <a:rtl val="0"/>
              </a:rPr>
              <a:t>% data created in last 2 years</a:t>
            </a:r>
          </a:p>
          <a:p>
            <a:pPr marL="176212" marR="0" lvl="0" indent="-176212" algn="l" rtl="0">
              <a:lnSpc>
                <a:spcPct val="150000"/>
              </a:lnSpc>
              <a:spcBef>
                <a:spcPts val="0"/>
              </a:spcBef>
              <a:spcAft>
                <a:spcPts val="0"/>
              </a:spcAft>
              <a:buClr>
                <a:srgbClr val="000000"/>
              </a:buClr>
              <a:buSzPct val="100000"/>
              <a:buFont typeface="Arial"/>
              <a:buChar char="•"/>
            </a:pPr>
            <a:r>
              <a:rPr lang="en-US" sz="1400" b="0" i="0" u="none" strike="noStrike" cap="none" baseline="0" dirty="0">
                <a:solidFill>
                  <a:schemeClr val="bg2">
                    <a:lumMod val="25000"/>
                  </a:schemeClr>
                </a:solidFill>
                <a:latin typeface="Arial"/>
                <a:ea typeface="Arial"/>
                <a:cs typeface="Arial"/>
                <a:sym typeface="Arial"/>
                <a:rtl val="0"/>
              </a:rPr>
              <a:t>80% enterprise data is unstructured</a:t>
            </a:r>
          </a:p>
          <a:p>
            <a:pPr marL="176212" marR="0" lvl="0" indent="-176212" algn="l" rtl="0">
              <a:lnSpc>
                <a:spcPct val="150000"/>
              </a:lnSpc>
              <a:spcBef>
                <a:spcPts val="0"/>
              </a:spcBef>
              <a:spcAft>
                <a:spcPts val="0"/>
              </a:spcAft>
              <a:buClr>
                <a:srgbClr val="000000"/>
              </a:buClr>
              <a:buSzPct val="100000"/>
              <a:buFont typeface="Arial"/>
              <a:buChar char="•"/>
            </a:pPr>
            <a:r>
              <a:rPr lang="en-US" sz="1400" b="0" i="0" u="none" strike="noStrike" cap="none" baseline="0" dirty="0">
                <a:solidFill>
                  <a:schemeClr val="bg2">
                    <a:lumMod val="25000"/>
                  </a:schemeClr>
                </a:solidFill>
                <a:latin typeface="Arial"/>
                <a:ea typeface="Arial"/>
                <a:cs typeface="Arial"/>
                <a:sym typeface="Arial"/>
                <a:rtl val="0"/>
              </a:rPr>
              <a:t>Unstructured data growing 2X rate </a:t>
            </a:r>
            <a:endParaRPr lang="en-US" sz="1400" dirty="0">
              <a:solidFill>
                <a:schemeClr val="bg2">
                  <a:lumMod val="25000"/>
                </a:schemeClr>
              </a:solidFill>
              <a:latin typeface="Arial"/>
              <a:ea typeface="Arial"/>
              <a:cs typeface="Arial"/>
              <a:sym typeface="Arial"/>
              <a:rtl val="0"/>
            </a:endParaRPr>
          </a:p>
          <a:p>
            <a:pPr marR="0" lvl="0" algn="l" rtl="0">
              <a:lnSpc>
                <a:spcPct val="150000"/>
              </a:lnSpc>
              <a:spcBef>
                <a:spcPts val="0"/>
              </a:spcBef>
              <a:spcAft>
                <a:spcPts val="0"/>
              </a:spcAft>
              <a:buClr>
                <a:srgbClr val="000000"/>
              </a:buClr>
              <a:buSzPct val="100000"/>
            </a:pPr>
            <a:r>
              <a:rPr lang="en-US" sz="1400" b="0" i="0" u="none" strike="noStrike" cap="none" dirty="0" smtClean="0">
                <a:solidFill>
                  <a:schemeClr val="bg2">
                    <a:lumMod val="25000"/>
                  </a:schemeClr>
                </a:solidFill>
                <a:latin typeface="Arial"/>
                <a:ea typeface="Arial"/>
                <a:cs typeface="Arial"/>
                <a:sym typeface="Arial"/>
                <a:rtl val="0"/>
              </a:rPr>
              <a:t>      </a:t>
            </a:r>
            <a:r>
              <a:rPr lang="en-US" sz="1400" b="0" i="0" u="none" strike="noStrike" cap="none" baseline="0" dirty="0" smtClean="0">
                <a:solidFill>
                  <a:schemeClr val="bg2">
                    <a:lumMod val="25000"/>
                  </a:schemeClr>
                </a:solidFill>
                <a:latin typeface="Arial"/>
                <a:ea typeface="Arial"/>
                <a:cs typeface="Arial"/>
                <a:sym typeface="Arial"/>
                <a:rtl val="0"/>
              </a:rPr>
              <a:t>of </a:t>
            </a:r>
            <a:r>
              <a:rPr lang="en-US" sz="1400" b="0" i="0" u="none" strike="noStrike" cap="none" baseline="0" dirty="0">
                <a:solidFill>
                  <a:schemeClr val="bg2">
                    <a:lumMod val="25000"/>
                  </a:schemeClr>
                </a:solidFill>
                <a:latin typeface="Arial"/>
                <a:ea typeface="Arial"/>
                <a:cs typeface="Arial"/>
                <a:sym typeface="Arial"/>
                <a:rtl val="0"/>
              </a:rPr>
              <a:t>structured data</a:t>
            </a:r>
          </a:p>
        </p:txBody>
      </p:sp>
      <p:sp>
        <p:nvSpPr>
          <p:cNvPr id="16" name="Shape 197"/>
          <p:cNvSpPr txBox="1"/>
          <p:nvPr/>
        </p:nvSpPr>
        <p:spPr>
          <a:xfrm>
            <a:off x="323344" y="1957801"/>
            <a:ext cx="2877056" cy="861599"/>
          </a:xfrm>
          <a:prstGeom prst="rect">
            <a:avLst/>
          </a:prstGeom>
          <a:noFill/>
          <a:ln>
            <a:noFill/>
          </a:ln>
        </p:spPr>
        <p:txBody>
          <a:bodyPr lIns="91425" tIns="45700" rIns="91425" bIns="45700" anchor="ctr" anchorCtr="0">
            <a:noAutofit/>
          </a:bodyPr>
          <a:lstStyle/>
          <a:p>
            <a:pPr marR="0" lvl="0" rtl="0">
              <a:lnSpc>
                <a:spcPct val="150000"/>
              </a:lnSpc>
              <a:spcBef>
                <a:spcPts val="0"/>
              </a:spcBef>
              <a:spcAft>
                <a:spcPts val="0"/>
              </a:spcAft>
              <a:buClr>
                <a:srgbClr val="000000"/>
              </a:buClr>
              <a:buSzPct val="100000"/>
            </a:pPr>
            <a:r>
              <a:rPr lang="en-US" sz="1600" b="1" i="0" u="none" strike="noStrike" cap="none" baseline="0" dirty="0" smtClean="0">
                <a:solidFill>
                  <a:schemeClr val="bg2">
                    <a:lumMod val="25000"/>
                  </a:schemeClr>
                </a:solidFill>
                <a:latin typeface="Arial"/>
                <a:ea typeface="Arial"/>
                <a:cs typeface="Arial"/>
                <a:sym typeface="Arial"/>
                <a:rtl val="0"/>
              </a:rPr>
              <a:t>Mobile</a:t>
            </a:r>
          </a:p>
          <a:p>
            <a:pPr marL="176212" marR="0" lvl="0" indent="-176212" rtl="0">
              <a:lnSpc>
                <a:spcPct val="150000"/>
              </a:lnSpc>
              <a:spcBef>
                <a:spcPts val="0"/>
              </a:spcBef>
              <a:spcAft>
                <a:spcPts val="0"/>
              </a:spcAft>
              <a:buClr>
                <a:srgbClr val="000000"/>
              </a:buClr>
              <a:buSzPct val="100000"/>
              <a:buFont typeface="Arial"/>
              <a:buChar char="•"/>
            </a:pPr>
            <a:r>
              <a:rPr lang="en-US" sz="1400" b="0" i="0" u="none" strike="noStrike" cap="none" baseline="0" dirty="0" smtClean="0">
                <a:solidFill>
                  <a:schemeClr val="bg2">
                    <a:lumMod val="25000"/>
                  </a:schemeClr>
                </a:solidFill>
                <a:latin typeface="Arial"/>
                <a:ea typeface="Arial"/>
                <a:cs typeface="Arial"/>
                <a:sym typeface="Arial"/>
                <a:rtl val="0"/>
              </a:rPr>
              <a:t>2 </a:t>
            </a:r>
            <a:r>
              <a:rPr lang="en-US" sz="1400" b="0" i="0" u="none" strike="noStrike" cap="none" baseline="0" dirty="0">
                <a:solidFill>
                  <a:schemeClr val="bg2">
                    <a:lumMod val="25000"/>
                  </a:schemeClr>
                </a:solidFill>
                <a:latin typeface="Arial"/>
                <a:ea typeface="Arial"/>
                <a:cs typeface="Arial"/>
                <a:sym typeface="Arial"/>
                <a:rtl val="0"/>
              </a:rPr>
              <a:t>Billion smartphones by 2015</a:t>
            </a:r>
          </a:p>
          <a:p>
            <a:pPr marL="176212" marR="0" lvl="0" indent="-176212" rtl="0">
              <a:lnSpc>
                <a:spcPct val="150000"/>
              </a:lnSpc>
              <a:spcBef>
                <a:spcPts val="0"/>
              </a:spcBef>
              <a:spcAft>
                <a:spcPts val="0"/>
              </a:spcAft>
              <a:buClr>
                <a:srgbClr val="000000"/>
              </a:buClr>
              <a:buSzPct val="100000"/>
              <a:buFont typeface="Arial"/>
              <a:buChar char="•"/>
            </a:pPr>
            <a:r>
              <a:rPr lang="en-US" sz="1400" b="0" i="0" u="none" strike="noStrike" cap="none" baseline="0" dirty="0">
                <a:solidFill>
                  <a:schemeClr val="bg2">
                    <a:lumMod val="25000"/>
                  </a:schemeClr>
                </a:solidFill>
                <a:latin typeface="Arial"/>
                <a:ea typeface="Arial"/>
                <a:cs typeface="Arial"/>
                <a:sym typeface="Arial"/>
                <a:rtl val="0"/>
              </a:rPr>
              <a:t>Mobile now &gt;50% internet use</a:t>
            </a:r>
          </a:p>
          <a:p>
            <a:pPr marL="176212" marR="0" lvl="0" indent="-176212" rtl="0">
              <a:lnSpc>
                <a:spcPct val="150000"/>
              </a:lnSpc>
              <a:spcBef>
                <a:spcPts val="0"/>
              </a:spcBef>
              <a:spcAft>
                <a:spcPts val="0"/>
              </a:spcAft>
              <a:buClr>
                <a:srgbClr val="000000"/>
              </a:buClr>
              <a:buSzPct val="100000"/>
              <a:buFont typeface="Arial"/>
              <a:buChar char="•"/>
            </a:pPr>
            <a:r>
              <a:rPr lang="en-US" sz="1400" b="0" i="0" u="none" strike="noStrike" cap="none" baseline="0" dirty="0">
                <a:solidFill>
                  <a:schemeClr val="bg2">
                    <a:lumMod val="25000"/>
                  </a:schemeClr>
                </a:solidFill>
                <a:latin typeface="Arial"/>
                <a:ea typeface="Arial"/>
                <a:cs typeface="Arial"/>
                <a:sym typeface="Arial"/>
                <a:rtl val="0"/>
              </a:rPr>
              <a:t>26 Billion devices on </a:t>
            </a:r>
            <a:r>
              <a:rPr lang="en-US" sz="1400" b="0" i="0" u="none" strike="noStrike" cap="none" baseline="0" dirty="0" err="1">
                <a:solidFill>
                  <a:schemeClr val="bg2">
                    <a:lumMod val="25000"/>
                  </a:schemeClr>
                </a:solidFill>
                <a:latin typeface="Arial"/>
                <a:ea typeface="Arial"/>
                <a:cs typeface="Arial"/>
                <a:sym typeface="Arial"/>
                <a:rtl val="0"/>
              </a:rPr>
              <a:t>IoT</a:t>
            </a:r>
            <a:r>
              <a:rPr lang="en-US" sz="1400" b="0" i="0" u="none" strike="noStrike" cap="none" baseline="0" dirty="0">
                <a:solidFill>
                  <a:schemeClr val="bg2">
                    <a:lumMod val="25000"/>
                  </a:schemeClr>
                </a:solidFill>
                <a:latin typeface="Arial"/>
                <a:ea typeface="Arial"/>
                <a:cs typeface="Arial"/>
                <a:sym typeface="Arial"/>
                <a:rtl val="0"/>
              </a:rPr>
              <a:t> by 2020</a:t>
            </a:r>
          </a:p>
        </p:txBody>
      </p:sp>
      <p:sp>
        <p:nvSpPr>
          <p:cNvPr id="17" name="Shape 199"/>
          <p:cNvSpPr txBox="1"/>
          <p:nvPr/>
        </p:nvSpPr>
        <p:spPr>
          <a:xfrm>
            <a:off x="336178" y="4419600"/>
            <a:ext cx="3626222" cy="1354400"/>
          </a:xfrm>
          <a:prstGeom prst="rect">
            <a:avLst/>
          </a:prstGeom>
          <a:noFill/>
          <a:ln>
            <a:noFill/>
          </a:ln>
        </p:spPr>
        <p:txBody>
          <a:bodyPr lIns="91425" tIns="45700" rIns="91425" bIns="45700" anchor="ctr" anchorCtr="0">
            <a:noAutofit/>
          </a:bodyPr>
          <a:lstStyle/>
          <a:p>
            <a:pPr marR="0" lvl="0" rtl="0">
              <a:lnSpc>
                <a:spcPct val="150000"/>
              </a:lnSpc>
              <a:spcBef>
                <a:spcPts val="0"/>
              </a:spcBef>
              <a:spcAft>
                <a:spcPts val="0"/>
              </a:spcAft>
              <a:buClr>
                <a:srgbClr val="000000"/>
              </a:buClr>
              <a:buSzPct val="100000"/>
            </a:pPr>
            <a:r>
              <a:rPr lang="en-US" sz="1600" b="1" i="0" u="none" strike="noStrike" cap="none" baseline="0" dirty="0" smtClean="0">
                <a:solidFill>
                  <a:schemeClr val="bg2">
                    <a:lumMod val="25000"/>
                  </a:schemeClr>
                </a:solidFill>
                <a:latin typeface="Arial"/>
                <a:ea typeface="Arial"/>
                <a:cs typeface="Arial"/>
                <a:sym typeface="Arial"/>
                <a:rtl val="0"/>
              </a:rPr>
              <a:t>Social</a:t>
            </a:r>
          </a:p>
          <a:p>
            <a:pPr marL="176212" marR="0" lvl="0" indent="-176212" rtl="0">
              <a:lnSpc>
                <a:spcPct val="150000"/>
              </a:lnSpc>
              <a:spcBef>
                <a:spcPts val="0"/>
              </a:spcBef>
              <a:spcAft>
                <a:spcPts val="0"/>
              </a:spcAft>
              <a:buClr>
                <a:srgbClr val="000000"/>
              </a:buClr>
              <a:buSzPct val="100000"/>
              <a:buFont typeface="Arial"/>
              <a:buChar char="•"/>
            </a:pPr>
            <a:r>
              <a:rPr lang="en-US" sz="1400" b="0" i="0" u="none" strike="noStrike" cap="none" baseline="0" dirty="0" smtClean="0">
                <a:solidFill>
                  <a:schemeClr val="bg2">
                    <a:lumMod val="25000"/>
                  </a:schemeClr>
                </a:solidFill>
                <a:latin typeface="Arial"/>
                <a:ea typeface="Arial"/>
                <a:cs typeface="Arial"/>
                <a:sym typeface="Arial"/>
                <a:rtl val="0"/>
              </a:rPr>
              <a:t>72</a:t>
            </a:r>
            <a:r>
              <a:rPr lang="en-US" sz="1400" b="0" i="0" u="none" strike="noStrike" cap="none" baseline="0" dirty="0">
                <a:solidFill>
                  <a:schemeClr val="bg2">
                    <a:lumMod val="25000"/>
                  </a:schemeClr>
                </a:solidFill>
                <a:latin typeface="Arial"/>
                <a:ea typeface="Arial"/>
                <a:cs typeface="Arial"/>
                <a:sym typeface="Arial"/>
                <a:rtl val="0"/>
              </a:rPr>
              <a:t>% </a:t>
            </a:r>
            <a:r>
              <a:rPr lang="en-US" sz="1400" b="0" i="0" u="none" strike="noStrike" cap="none" baseline="0" dirty="0" smtClean="0">
                <a:solidFill>
                  <a:schemeClr val="bg2">
                    <a:lumMod val="25000"/>
                  </a:schemeClr>
                </a:solidFill>
                <a:latin typeface="Arial"/>
                <a:ea typeface="Arial"/>
                <a:cs typeface="Arial"/>
                <a:sym typeface="Arial"/>
                <a:rtl val="0"/>
              </a:rPr>
              <a:t>of internet use</a:t>
            </a:r>
            <a:r>
              <a:rPr lang="en-US" sz="1400" b="0" i="0" u="none" strike="noStrike" cap="none" dirty="0" smtClean="0">
                <a:solidFill>
                  <a:schemeClr val="bg2">
                    <a:lumMod val="25000"/>
                  </a:schemeClr>
                </a:solidFill>
                <a:latin typeface="Arial"/>
                <a:ea typeface="Arial"/>
                <a:cs typeface="Arial"/>
                <a:sym typeface="Arial"/>
                <a:rtl val="0"/>
              </a:rPr>
              <a:t> is </a:t>
            </a:r>
            <a:r>
              <a:rPr lang="en-US" sz="1400" b="0" i="0" u="none" strike="noStrike" cap="none" baseline="0" dirty="0" smtClean="0">
                <a:solidFill>
                  <a:schemeClr val="bg2">
                    <a:lumMod val="25000"/>
                  </a:schemeClr>
                </a:solidFill>
                <a:latin typeface="Arial"/>
                <a:ea typeface="Arial"/>
                <a:cs typeface="Arial"/>
                <a:sym typeface="Arial"/>
                <a:rtl val="0"/>
              </a:rPr>
              <a:t>social </a:t>
            </a:r>
            <a:r>
              <a:rPr lang="en-US" sz="1400" b="0" i="0" u="none" strike="noStrike" cap="none" baseline="0" dirty="0">
                <a:solidFill>
                  <a:schemeClr val="bg2">
                    <a:lumMod val="25000"/>
                  </a:schemeClr>
                </a:solidFill>
                <a:latin typeface="Arial"/>
                <a:ea typeface="Arial"/>
                <a:cs typeface="Arial"/>
                <a:sym typeface="Arial"/>
                <a:rtl val="0"/>
              </a:rPr>
              <a:t>media</a:t>
            </a:r>
          </a:p>
          <a:p>
            <a:pPr marL="176212" marR="0" lvl="0" indent="-176212" rtl="0">
              <a:lnSpc>
                <a:spcPct val="150000"/>
              </a:lnSpc>
              <a:spcBef>
                <a:spcPts val="0"/>
              </a:spcBef>
              <a:spcAft>
                <a:spcPts val="0"/>
              </a:spcAft>
              <a:buClr>
                <a:srgbClr val="000000"/>
              </a:buClr>
              <a:buSzPct val="100000"/>
              <a:buFont typeface="Arial"/>
              <a:buChar char="•"/>
            </a:pPr>
            <a:r>
              <a:rPr lang="en-US" sz="1400" b="0" i="0" u="none" strike="noStrike" cap="none" baseline="0" dirty="0">
                <a:solidFill>
                  <a:schemeClr val="bg2">
                    <a:lumMod val="25000"/>
                  </a:schemeClr>
                </a:solidFill>
                <a:latin typeface="Arial"/>
                <a:ea typeface="Arial"/>
                <a:cs typeface="Arial"/>
                <a:sym typeface="Arial"/>
                <a:rtl val="0"/>
              </a:rPr>
              <a:t>2 Billion active users </a:t>
            </a:r>
            <a:r>
              <a:rPr lang="en-US" sz="1400" b="0" i="0" u="none" strike="noStrike" cap="none" baseline="0" dirty="0" smtClean="0">
                <a:solidFill>
                  <a:schemeClr val="bg2">
                    <a:lumMod val="25000"/>
                  </a:schemeClr>
                </a:solidFill>
                <a:latin typeface="Arial"/>
                <a:ea typeface="Arial"/>
                <a:cs typeface="Arial"/>
                <a:sym typeface="Arial"/>
                <a:rtl val="0"/>
              </a:rPr>
              <a:t>monthly</a:t>
            </a:r>
          </a:p>
          <a:p>
            <a:pPr marL="176212" indent="-176212">
              <a:lnSpc>
                <a:spcPct val="150000"/>
              </a:lnSpc>
              <a:spcBef>
                <a:spcPts val="0"/>
              </a:spcBef>
              <a:spcAft>
                <a:spcPts val="0"/>
              </a:spcAft>
              <a:buClr>
                <a:srgbClr val="000000"/>
              </a:buClr>
              <a:buSzPct val="100000"/>
              <a:buFont typeface="Arial"/>
              <a:buChar char="•"/>
            </a:pPr>
            <a:r>
              <a:rPr lang="en-US" sz="1400" dirty="0">
                <a:solidFill>
                  <a:schemeClr val="bg2">
                    <a:lumMod val="25000"/>
                  </a:schemeClr>
                </a:solidFill>
                <a:latin typeface="Arial"/>
                <a:ea typeface="Arial"/>
                <a:cs typeface="Arial"/>
                <a:sym typeface="Arial"/>
                <a:rtl val="0"/>
              </a:rPr>
              <a:t>93% </a:t>
            </a:r>
            <a:r>
              <a:rPr lang="en-US" sz="1400" dirty="0" smtClean="0">
                <a:solidFill>
                  <a:schemeClr val="bg2">
                    <a:lumMod val="25000"/>
                  </a:schemeClr>
                </a:solidFill>
                <a:latin typeface="Arial"/>
                <a:ea typeface="Arial"/>
                <a:cs typeface="Arial"/>
                <a:sym typeface="Arial"/>
                <a:rtl val="0"/>
              </a:rPr>
              <a:t>of businesses use </a:t>
            </a:r>
            <a:r>
              <a:rPr lang="en-US" sz="1400" dirty="0">
                <a:solidFill>
                  <a:schemeClr val="bg2">
                    <a:lumMod val="25000"/>
                  </a:schemeClr>
                </a:solidFill>
                <a:latin typeface="Arial"/>
                <a:ea typeface="Arial"/>
                <a:cs typeface="Arial"/>
                <a:sym typeface="Arial"/>
                <a:rtl val="0"/>
              </a:rPr>
              <a:t>social </a:t>
            </a:r>
            <a:r>
              <a:rPr lang="en-US" sz="1400" dirty="0" smtClean="0">
                <a:solidFill>
                  <a:schemeClr val="bg2">
                    <a:lumMod val="25000"/>
                  </a:schemeClr>
                </a:solidFill>
                <a:latin typeface="Arial"/>
                <a:ea typeface="Arial"/>
                <a:cs typeface="Arial"/>
                <a:sym typeface="Arial"/>
                <a:rtl val="0"/>
              </a:rPr>
              <a:t>media</a:t>
            </a:r>
            <a:endParaRPr lang="en-US" sz="1400" dirty="0">
              <a:solidFill>
                <a:schemeClr val="bg2">
                  <a:lumMod val="25000"/>
                </a:schemeClr>
              </a:solidFill>
              <a:latin typeface="Arial"/>
              <a:ea typeface="Arial"/>
              <a:cs typeface="Arial"/>
              <a:sym typeface="Arial"/>
              <a:rtl val="0"/>
            </a:endParaRPr>
          </a:p>
        </p:txBody>
      </p:sp>
      <p:sp>
        <p:nvSpPr>
          <p:cNvPr id="23" name="Shape 205"/>
          <p:cNvSpPr txBox="1"/>
          <p:nvPr/>
        </p:nvSpPr>
        <p:spPr>
          <a:xfrm>
            <a:off x="5638800" y="4429740"/>
            <a:ext cx="3356467" cy="1361460"/>
          </a:xfrm>
          <a:prstGeom prst="rect">
            <a:avLst/>
          </a:prstGeom>
          <a:noFill/>
          <a:ln>
            <a:noFill/>
          </a:ln>
        </p:spPr>
        <p:txBody>
          <a:bodyPr lIns="91425" tIns="45700" rIns="91425" bIns="45700" anchor="ctr" anchorCtr="0">
            <a:noAutofit/>
          </a:bodyPr>
          <a:lstStyle/>
          <a:p>
            <a:pPr marR="0" lvl="0" algn="l" rtl="0">
              <a:lnSpc>
                <a:spcPct val="150000"/>
              </a:lnSpc>
              <a:spcBef>
                <a:spcPts val="0"/>
              </a:spcBef>
              <a:spcAft>
                <a:spcPts val="0"/>
              </a:spcAft>
              <a:buClr>
                <a:srgbClr val="000000"/>
              </a:buClr>
              <a:buSzPct val="100000"/>
            </a:pPr>
            <a:r>
              <a:rPr lang="en-US" sz="1600" b="1" dirty="0" smtClean="0">
                <a:solidFill>
                  <a:schemeClr val="bg2">
                    <a:lumMod val="25000"/>
                  </a:schemeClr>
                </a:solidFill>
                <a:latin typeface="Arial"/>
                <a:cs typeface="Arial"/>
              </a:rPr>
              <a:t>Cloud</a:t>
            </a:r>
          </a:p>
          <a:p>
            <a:pPr marL="176212" marR="0" lvl="0" indent="-176212" algn="l" rtl="0">
              <a:lnSpc>
                <a:spcPct val="150000"/>
              </a:lnSpc>
              <a:spcBef>
                <a:spcPts val="0"/>
              </a:spcBef>
              <a:spcAft>
                <a:spcPts val="0"/>
              </a:spcAft>
              <a:buClr>
                <a:srgbClr val="000000"/>
              </a:buClr>
              <a:buSzPct val="100000"/>
              <a:buFont typeface="Arial"/>
              <a:buChar char="•"/>
            </a:pPr>
            <a:r>
              <a:rPr lang="en-US" sz="1400" dirty="0" smtClean="0">
                <a:solidFill>
                  <a:schemeClr val="bg2">
                    <a:lumMod val="25000"/>
                  </a:schemeClr>
                </a:solidFill>
                <a:latin typeface="Arial"/>
                <a:cs typeface="Arial"/>
              </a:rPr>
              <a:t>Compute </a:t>
            </a:r>
            <a:r>
              <a:rPr lang="en-US" sz="1400" dirty="0">
                <a:solidFill>
                  <a:schemeClr val="bg2">
                    <a:lumMod val="25000"/>
                  </a:schemeClr>
                </a:solidFill>
                <a:latin typeface="Arial"/>
                <a:cs typeface="Arial"/>
              </a:rPr>
              <a:t>costs declining 33% YOY</a:t>
            </a:r>
          </a:p>
          <a:p>
            <a:pPr marL="176212" marR="0" lvl="0" indent="-176212" algn="l" rtl="0">
              <a:lnSpc>
                <a:spcPct val="150000"/>
              </a:lnSpc>
              <a:spcBef>
                <a:spcPts val="0"/>
              </a:spcBef>
              <a:spcAft>
                <a:spcPts val="0"/>
              </a:spcAft>
              <a:buClr>
                <a:srgbClr val="000000"/>
              </a:buClr>
              <a:buSzPct val="100000"/>
              <a:buFont typeface="Arial"/>
              <a:buChar char="•"/>
            </a:pPr>
            <a:r>
              <a:rPr lang="en-US" sz="1400" dirty="0">
                <a:solidFill>
                  <a:schemeClr val="bg2">
                    <a:lumMod val="25000"/>
                  </a:schemeClr>
                </a:solidFill>
                <a:latin typeface="Arial"/>
                <a:cs typeface="Arial"/>
              </a:rPr>
              <a:t>Storage costs declining 38% YOY</a:t>
            </a:r>
          </a:p>
          <a:p>
            <a:pPr marL="176212" marR="0" lvl="0" indent="-176212" algn="l" rtl="0">
              <a:lnSpc>
                <a:spcPct val="150000"/>
              </a:lnSpc>
              <a:spcBef>
                <a:spcPts val="0"/>
              </a:spcBef>
              <a:spcAft>
                <a:spcPts val="0"/>
              </a:spcAft>
              <a:buClr>
                <a:srgbClr val="000000"/>
              </a:buClr>
              <a:buSzPct val="100000"/>
              <a:buFont typeface="Arial"/>
              <a:buChar char="•"/>
            </a:pPr>
            <a:r>
              <a:rPr lang="en-US" sz="1400" dirty="0">
                <a:solidFill>
                  <a:schemeClr val="bg2">
                    <a:lumMod val="25000"/>
                  </a:schemeClr>
                </a:solidFill>
                <a:latin typeface="Arial"/>
                <a:cs typeface="Arial"/>
              </a:rPr>
              <a:t>Network costs declining 27% YOY</a:t>
            </a:r>
          </a:p>
        </p:txBody>
      </p:sp>
      <p:pic>
        <p:nvPicPr>
          <p:cNvPr id="30" name="Picture 29" descr="relational-database.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590800"/>
            <a:ext cx="2305210" cy="2286000"/>
          </a:xfrm>
          <a:prstGeom prst="rect">
            <a:avLst/>
          </a:prstGeom>
        </p:spPr>
      </p:pic>
    </p:spTree>
    <p:extLst>
      <p:ext uri="{BB962C8B-B14F-4D97-AF65-F5344CB8AC3E}">
        <p14:creationId xmlns:p14="http://schemas.microsoft.com/office/powerpoint/2010/main" val="12186518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Strategic Advantages</a:t>
            </a:r>
            <a:endParaRPr lang="en-US" dirty="0"/>
          </a:p>
        </p:txBody>
      </p:sp>
      <p:sp>
        <p:nvSpPr>
          <p:cNvPr id="3" name="Rounded Rectangle 2"/>
          <p:cNvSpPr/>
          <p:nvPr/>
        </p:nvSpPr>
        <p:spPr bwMode="auto">
          <a:xfrm>
            <a:off x="957832" y="4091747"/>
            <a:ext cx="1308255" cy="1155570"/>
          </a:xfrm>
          <a:prstGeom prst="roundRect">
            <a:avLst/>
          </a:prstGeom>
          <a:solidFill>
            <a:schemeClr val="tx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 name="Rounded Rectangle 3"/>
          <p:cNvSpPr/>
          <p:nvPr/>
        </p:nvSpPr>
        <p:spPr bwMode="auto">
          <a:xfrm>
            <a:off x="2395423" y="4091751"/>
            <a:ext cx="1308255" cy="1155570"/>
          </a:xfrm>
          <a:prstGeom prst="roundRect">
            <a:avLst/>
          </a:prstGeom>
          <a:solidFill>
            <a:schemeClr val="tx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5" name="Rounded Rectangle 4"/>
          <p:cNvSpPr/>
          <p:nvPr/>
        </p:nvSpPr>
        <p:spPr bwMode="auto">
          <a:xfrm>
            <a:off x="3833014" y="4091749"/>
            <a:ext cx="1308255" cy="1155570"/>
          </a:xfrm>
          <a:prstGeom prst="roundRect">
            <a:avLst/>
          </a:prstGeom>
          <a:solidFill>
            <a:schemeClr val="tx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6" name="Rounded Rectangle 5"/>
          <p:cNvSpPr/>
          <p:nvPr/>
        </p:nvSpPr>
        <p:spPr bwMode="auto">
          <a:xfrm>
            <a:off x="5270604" y="4091748"/>
            <a:ext cx="1308255" cy="1155570"/>
          </a:xfrm>
          <a:prstGeom prst="roundRect">
            <a:avLst/>
          </a:prstGeom>
          <a:solidFill>
            <a:schemeClr val="tx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7" name="TextBox 6"/>
          <p:cNvSpPr txBox="1"/>
          <p:nvPr/>
        </p:nvSpPr>
        <p:spPr>
          <a:xfrm>
            <a:off x="889526" y="5374819"/>
            <a:ext cx="3482819" cy="742028"/>
          </a:xfrm>
          <a:prstGeom prst="rect">
            <a:avLst/>
          </a:prstGeom>
          <a:noFill/>
        </p:spPr>
        <p:txBody>
          <a:bodyPr wrap="none" lIns="64291" tIns="32146" rIns="64291" bIns="32146" rtlCol="0">
            <a:spAutoFit/>
          </a:bodyPr>
          <a:lstStyle/>
          <a:p>
            <a:r>
              <a:rPr lang="en-US" sz="2800" dirty="0" smtClean="0">
                <a:solidFill>
                  <a:srgbClr val="000090"/>
                </a:solidFill>
              </a:rPr>
              <a:t>Horizontally Scalable</a:t>
            </a:r>
          </a:p>
          <a:p>
            <a:r>
              <a:rPr lang="en-US" sz="1600" dirty="0" smtClean="0">
                <a:solidFill>
                  <a:srgbClr val="000090"/>
                </a:solidFill>
              </a:rPr>
              <a:t>-</a:t>
            </a:r>
            <a:r>
              <a:rPr lang="en-US" sz="1600" dirty="0" err="1" smtClean="0">
                <a:solidFill>
                  <a:srgbClr val="000090"/>
                </a:solidFill>
              </a:rPr>
              <a:t>Sharding</a:t>
            </a:r>
            <a:endParaRPr lang="en-US" sz="1600" dirty="0">
              <a:solidFill>
                <a:srgbClr val="000090"/>
              </a:solidFill>
            </a:endParaRPr>
          </a:p>
        </p:txBody>
      </p:sp>
      <p:cxnSp>
        <p:nvCxnSpPr>
          <p:cNvPr id="8" name="Straight Arrow Connector 7"/>
          <p:cNvCxnSpPr>
            <a:stCxn id="7" idx="3"/>
          </p:cNvCxnSpPr>
          <p:nvPr/>
        </p:nvCxnSpPr>
        <p:spPr bwMode="auto">
          <a:xfrm>
            <a:off x="4372345" y="5745833"/>
            <a:ext cx="2078371" cy="0"/>
          </a:xfrm>
          <a:prstGeom prst="straightConnector1">
            <a:avLst/>
          </a:prstGeom>
          <a:solidFill>
            <a:srgbClr val="000000"/>
          </a:solidFill>
          <a:ln w="57150" cap="flat" cmpd="sng" algn="ctr">
            <a:solidFill>
              <a:schemeClr val="tx1"/>
            </a:solidFill>
            <a:prstDash val="solid"/>
            <a:round/>
            <a:headEnd type="none" w="med" len="med"/>
            <a:tailEnd type="arrow"/>
          </a:ln>
          <a:effectLst/>
        </p:spPr>
      </p:cxnSp>
      <p:sp>
        <p:nvSpPr>
          <p:cNvPr id="9" name="Multidocument 8"/>
          <p:cNvSpPr/>
          <p:nvPr/>
        </p:nvSpPr>
        <p:spPr bwMode="auto">
          <a:xfrm>
            <a:off x="5701291" y="4288117"/>
            <a:ext cx="423416" cy="396846"/>
          </a:xfrm>
          <a:prstGeom prst="flowChartMulti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10" name="Multidocument 9"/>
          <p:cNvSpPr/>
          <p:nvPr/>
        </p:nvSpPr>
        <p:spPr bwMode="auto">
          <a:xfrm>
            <a:off x="4277874" y="4288117"/>
            <a:ext cx="423416" cy="396846"/>
          </a:xfrm>
          <a:prstGeom prst="flowChartMulti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11" name="Multidocument 10"/>
          <p:cNvSpPr/>
          <p:nvPr/>
        </p:nvSpPr>
        <p:spPr bwMode="auto">
          <a:xfrm>
            <a:off x="2854457" y="4288117"/>
            <a:ext cx="423416" cy="396846"/>
          </a:xfrm>
          <a:prstGeom prst="flowChartMulti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12" name="Multidocument 11"/>
          <p:cNvSpPr/>
          <p:nvPr/>
        </p:nvSpPr>
        <p:spPr bwMode="auto">
          <a:xfrm>
            <a:off x="1431040" y="4288117"/>
            <a:ext cx="423416" cy="396846"/>
          </a:xfrm>
          <a:prstGeom prst="flowChartMulti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cxnSp>
        <p:nvCxnSpPr>
          <p:cNvPr id="13" name="Straight Connector 12"/>
          <p:cNvCxnSpPr>
            <a:stCxn id="9" idx="0"/>
          </p:cNvCxnSpPr>
          <p:nvPr/>
        </p:nvCxnSpPr>
        <p:spPr bwMode="auto">
          <a:xfrm flipV="1">
            <a:off x="5942128" y="2700731"/>
            <a:ext cx="711003" cy="1587386"/>
          </a:xfrm>
          <a:prstGeom prst="line">
            <a:avLst/>
          </a:prstGeom>
          <a:solidFill>
            <a:srgbClr val="000000"/>
          </a:solidFill>
          <a:ln w="25400" cap="flat" cmpd="sng" algn="ctr">
            <a:solidFill>
              <a:srgbClr val="7FD13B"/>
            </a:solidFill>
            <a:prstDash val="solid"/>
            <a:round/>
            <a:headEnd type="none" w="med" len="med"/>
            <a:tailEnd type="none" w="med" len="med"/>
          </a:ln>
          <a:effectLst/>
        </p:spPr>
      </p:cxnSp>
      <p:cxnSp>
        <p:nvCxnSpPr>
          <p:cNvPr id="14" name="Straight Connector 13"/>
          <p:cNvCxnSpPr>
            <a:stCxn id="9" idx="3"/>
          </p:cNvCxnSpPr>
          <p:nvPr/>
        </p:nvCxnSpPr>
        <p:spPr bwMode="auto">
          <a:xfrm flipV="1">
            <a:off x="6124707" y="3704156"/>
            <a:ext cx="1899316" cy="782384"/>
          </a:xfrm>
          <a:prstGeom prst="line">
            <a:avLst/>
          </a:prstGeom>
          <a:solidFill>
            <a:srgbClr val="000000"/>
          </a:solidFill>
          <a:ln w="25400" cap="flat" cmpd="sng" algn="ctr">
            <a:solidFill>
              <a:srgbClr val="7FD13B"/>
            </a:solidFill>
            <a:prstDash val="solid"/>
            <a:round/>
            <a:headEnd type="none" w="med" len="med"/>
            <a:tailEnd type="none" w="med" len="med"/>
          </a:ln>
          <a:effectLst/>
        </p:spPr>
      </p:cxnSp>
      <p:sp>
        <p:nvSpPr>
          <p:cNvPr id="15" name="TextBox 14"/>
          <p:cNvSpPr txBox="1"/>
          <p:nvPr/>
        </p:nvSpPr>
        <p:spPr>
          <a:xfrm>
            <a:off x="6863192" y="1482322"/>
            <a:ext cx="1367131" cy="926694"/>
          </a:xfrm>
          <a:prstGeom prst="rect">
            <a:avLst/>
          </a:prstGeom>
          <a:noFill/>
        </p:spPr>
        <p:txBody>
          <a:bodyPr wrap="none" lIns="64291" tIns="32146" rIns="64291" bIns="32146" rtlCol="0">
            <a:spAutoFit/>
          </a:bodyPr>
          <a:lstStyle/>
          <a:p>
            <a:r>
              <a:rPr lang="en-US" sz="2800" dirty="0" smtClean="0">
                <a:solidFill>
                  <a:srgbClr val="032381"/>
                </a:solidFill>
              </a:rPr>
              <a:t>Agile</a:t>
            </a:r>
          </a:p>
          <a:p>
            <a:r>
              <a:rPr lang="en-US" sz="2800" dirty="0" smtClean="0">
                <a:solidFill>
                  <a:srgbClr val="032381"/>
                </a:solidFill>
              </a:rPr>
              <a:t>Flexible</a:t>
            </a:r>
            <a:endParaRPr lang="en-US" sz="2800" dirty="0">
              <a:solidFill>
                <a:srgbClr val="032381"/>
              </a:solidFill>
            </a:endParaRPr>
          </a:p>
        </p:txBody>
      </p:sp>
      <p:sp>
        <p:nvSpPr>
          <p:cNvPr id="16" name="TextBox 15"/>
          <p:cNvSpPr txBox="1"/>
          <p:nvPr/>
        </p:nvSpPr>
        <p:spPr>
          <a:xfrm>
            <a:off x="114300" y="2571468"/>
            <a:ext cx="3475408" cy="926694"/>
          </a:xfrm>
          <a:prstGeom prst="rect">
            <a:avLst/>
          </a:prstGeom>
          <a:noFill/>
        </p:spPr>
        <p:txBody>
          <a:bodyPr wrap="square" lIns="64291" tIns="32146" rIns="64291" bIns="32146" rtlCol="0">
            <a:spAutoFit/>
          </a:bodyPr>
          <a:lstStyle/>
          <a:p>
            <a:r>
              <a:rPr lang="en-US" sz="2800" dirty="0" smtClean="0">
                <a:solidFill>
                  <a:srgbClr val="032381"/>
                </a:solidFill>
              </a:rPr>
              <a:t>High Performance &amp;</a:t>
            </a:r>
          </a:p>
          <a:p>
            <a:r>
              <a:rPr lang="en-US" sz="2800" dirty="0" smtClean="0">
                <a:solidFill>
                  <a:srgbClr val="032381"/>
                </a:solidFill>
              </a:rPr>
              <a:t>Strong Consistency</a:t>
            </a:r>
            <a:endParaRPr lang="en-US" sz="1600" dirty="0" smtClean="0">
              <a:solidFill>
                <a:srgbClr val="032381"/>
              </a:solidFill>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1030001" y="4742899"/>
            <a:ext cx="1107941" cy="39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2481767" y="4757072"/>
            <a:ext cx="1107941" cy="39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3905184" y="4771245"/>
            <a:ext cx="1107941" cy="39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5342775" y="4785418"/>
            <a:ext cx="1107941" cy="39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 name="Up-Down Arrow 20"/>
          <p:cNvSpPr/>
          <p:nvPr/>
        </p:nvSpPr>
        <p:spPr bwMode="auto">
          <a:xfrm>
            <a:off x="3467357" y="2256651"/>
            <a:ext cx="624467" cy="1433332"/>
          </a:xfrm>
          <a:prstGeom prst="upDownArrow">
            <a:avLst/>
          </a:prstGeom>
          <a:solidFill>
            <a:schemeClr val="tx1"/>
          </a:solidFill>
          <a:ln w="25400" cap="flat" cmpd="sng" algn="ctr">
            <a:solidFill>
              <a:srgbClr val="FFFFFF"/>
            </a:solid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22" name="Rounded Rectangle 21"/>
          <p:cNvSpPr/>
          <p:nvPr/>
        </p:nvSpPr>
        <p:spPr bwMode="auto">
          <a:xfrm>
            <a:off x="2395423" y="1479615"/>
            <a:ext cx="2745846" cy="577785"/>
          </a:xfrm>
          <a:prstGeom prst="roundRect">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291" tIns="32146" rIns="64291" bIns="32146" numCol="1" rtlCol="0" anchor="t" anchorCtr="0" compatLnSpc="1">
            <a:prstTxWarp prst="textNoShape">
              <a:avLst/>
            </a:prstTxWarp>
          </a:bodyPr>
          <a:lstStyle/>
          <a:p>
            <a:pPr algn="ctr" defTabSz="642915" fontAlgn="base">
              <a:spcBef>
                <a:spcPct val="0"/>
              </a:spcBef>
              <a:spcAft>
                <a:spcPct val="0"/>
              </a:spcAft>
            </a:pPr>
            <a:r>
              <a:rPr lang="en-US" sz="1600" dirty="0" smtClean="0">
                <a:solidFill>
                  <a:srgbClr val="FFFFFF"/>
                </a:solidFill>
                <a:latin typeface="Helvetica"/>
                <a:ea typeface="ヒラギノ角ゴ ProN W3" pitchFamily="-65" charset="-128"/>
                <a:cs typeface="Helvetica"/>
                <a:sym typeface="Gill Sans" pitchFamily="-65" charset="0"/>
              </a:rPr>
              <a:t>Application</a:t>
            </a:r>
            <a:endParaRPr lang="en-US" sz="1600" dirty="0">
              <a:solidFill>
                <a:srgbClr val="FFFFFF"/>
              </a:solidFill>
              <a:latin typeface="Helvetica"/>
              <a:ea typeface="ヒラギノ角ゴ ProN W3" pitchFamily="-65" charset="-128"/>
              <a:cs typeface="Helvetica"/>
              <a:sym typeface="Gill Sans" pitchFamily="-65" charset="0"/>
            </a:endParaRPr>
          </a:p>
        </p:txBody>
      </p:sp>
      <p:sp>
        <p:nvSpPr>
          <p:cNvPr id="23" name="TextBox 22"/>
          <p:cNvSpPr txBox="1"/>
          <p:nvPr/>
        </p:nvSpPr>
        <p:spPr>
          <a:xfrm>
            <a:off x="4139581" y="2571468"/>
            <a:ext cx="2225318" cy="1172915"/>
          </a:xfrm>
          <a:prstGeom prst="rect">
            <a:avLst/>
          </a:prstGeom>
          <a:noFill/>
        </p:spPr>
        <p:txBody>
          <a:bodyPr wrap="square" lIns="64291" tIns="32146" rIns="64291" bIns="32146" rtlCol="0">
            <a:spAutoFit/>
          </a:bodyPr>
          <a:lstStyle/>
          <a:p>
            <a:r>
              <a:rPr lang="en-US" sz="2800" dirty="0" smtClean="0">
                <a:solidFill>
                  <a:srgbClr val="032381"/>
                </a:solidFill>
              </a:rPr>
              <a:t>Highly</a:t>
            </a:r>
          </a:p>
          <a:p>
            <a:r>
              <a:rPr lang="en-US" sz="2800" dirty="0" smtClean="0">
                <a:solidFill>
                  <a:srgbClr val="032381"/>
                </a:solidFill>
              </a:rPr>
              <a:t>Available</a:t>
            </a:r>
          </a:p>
          <a:p>
            <a:r>
              <a:rPr lang="en-US" sz="1600" dirty="0" smtClean="0">
                <a:solidFill>
                  <a:srgbClr val="032381"/>
                </a:solidFill>
              </a:rPr>
              <a:t>-Replica Sets</a:t>
            </a:r>
            <a:endParaRPr lang="en-US" sz="1400" dirty="0" smtClean="0">
              <a:solidFill>
                <a:srgbClr val="032381"/>
              </a:solidFill>
            </a:endParaRPr>
          </a:p>
        </p:txBody>
      </p:sp>
      <p:sp>
        <p:nvSpPr>
          <p:cNvPr id="66" name="Rectangle 65"/>
          <p:cNvSpPr/>
          <p:nvPr/>
        </p:nvSpPr>
        <p:spPr>
          <a:xfrm>
            <a:off x="6667306" y="2543034"/>
            <a:ext cx="2324294" cy="1357581"/>
          </a:xfrm>
          <a:prstGeom prst="rect">
            <a:avLst/>
          </a:prstGeom>
          <a:ln>
            <a:solidFill>
              <a:srgbClr val="FFFFFF"/>
            </a:solidFill>
          </a:ln>
        </p:spPr>
        <p:txBody>
          <a:bodyPr wrap="square" lIns="64291" tIns="32146" rIns="64291" bIns="32146">
            <a:spAutoFit/>
          </a:bodyPr>
          <a:lstStyle/>
          <a:p>
            <a:pPr marL="27905"/>
            <a:r>
              <a:rPr lang="en-US" sz="1400" dirty="0"/>
              <a:t>{ </a:t>
            </a:r>
            <a:r>
              <a:rPr lang="en-US" sz="1400" dirty="0">
                <a:solidFill>
                  <a:schemeClr val="accent1"/>
                </a:solidFill>
              </a:rPr>
              <a:t>author</a:t>
            </a:r>
            <a:r>
              <a:rPr lang="en-US" sz="1400" dirty="0"/>
              <a:t>: </a:t>
            </a:r>
            <a:r>
              <a:rPr lang="en-US" sz="1400" dirty="0" smtClean="0"/>
              <a:t>“</a:t>
            </a:r>
            <a:r>
              <a:rPr lang="en-US" sz="1400" dirty="0" err="1" smtClean="0"/>
              <a:t>eliot</a:t>
            </a:r>
            <a:r>
              <a:rPr lang="en-US" sz="1400" dirty="0" smtClean="0"/>
              <a:t>”</a:t>
            </a:r>
            <a:r>
              <a:rPr lang="en-US" sz="1400" dirty="0"/>
              <a:t>,</a:t>
            </a:r>
          </a:p>
          <a:p>
            <a:pPr marL="27905"/>
            <a:r>
              <a:rPr lang="en-US" sz="1400" dirty="0"/>
              <a:t>  </a:t>
            </a:r>
            <a:r>
              <a:rPr lang="en-US" sz="1400" dirty="0">
                <a:solidFill>
                  <a:srgbClr val="7FD13B"/>
                </a:solidFill>
              </a:rPr>
              <a:t>date</a:t>
            </a:r>
            <a:r>
              <a:rPr lang="en-US" sz="1400" dirty="0"/>
              <a:t>: new Date(),</a:t>
            </a:r>
          </a:p>
          <a:p>
            <a:pPr marL="27905"/>
            <a:r>
              <a:rPr lang="en-US" sz="1400" dirty="0">
                <a:solidFill>
                  <a:srgbClr val="3366FF"/>
                </a:solidFill>
              </a:rPr>
              <a:t>  </a:t>
            </a:r>
            <a:r>
              <a:rPr lang="en-US" sz="1400" dirty="0">
                <a:solidFill>
                  <a:srgbClr val="7FD13B"/>
                </a:solidFill>
              </a:rPr>
              <a:t>text</a:t>
            </a:r>
            <a:r>
              <a:rPr lang="en-US" sz="1400" dirty="0"/>
              <a:t>: </a:t>
            </a:r>
            <a:r>
              <a:rPr lang="en-US" sz="1400" dirty="0" smtClean="0"/>
              <a:t>“</a:t>
            </a:r>
            <a:r>
              <a:rPr lang="en-US" sz="1400" dirty="0" err="1" smtClean="0"/>
              <a:t>MongoDB</a:t>
            </a:r>
            <a:r>
              <a:rPr lang="en-US" sz="1400" dirty="0" smtClean="0"/>
              <a:t>”</a:t>
            </a:r>
            <a:r>
              <a:rPr lang="en-US" sz="1400" dirty="0"/>
              <a:t>,</a:t>
            </a:r>
          </a:p>
          <a:p>
            <a:pPr marL="27905"/>
            <a:r>
              <a:rPr lang="hu-HU" sz="1400" dirty="0">
                <a:solidFill>
                  <a:srgbClr val="3366FF"/>
                </a:solidFill>
              </a:rPr>
              <a:t>  </a:t>
            </a:r>
            <a:r>
              <a:rPr lang="hu-HU" sz="1400" dirty="0">
                <a:solidFill>
                  <a:srgbClr val="7FD13B"/>
                </a:solidFill>
              </a:rPr>
              <a:t>tags</a:t>
            </a:r>
            <a:r>
              <a:rPr lang="hu-HU" sz="1400" dirty="0"/>
              <a:t>: [</a:t>
            </a:r>
            <a:r>
              <a:rPr lang="hu-HU" sz="1400" dirty="0" smtClean="0"/>
              <a:t>“database”</a:t>
            </a:r>
            <a:r>
              <a:rPr lang="hu-HU" sz="1400" dirty="0"/>
              <a:t>, </a:t>
            </a:r>
            <a:r>
              <a:rPr lang="hu-HU" sz="1400" dirty="0" smtClean="0"/>
              <a:t>“flexible</a:t>
            </a:r>
            <a:r>
              <a:rPr lang="hu-HU" sz="1400" dirty="0"/>
              <a:t>”, </a:t>
            </a:r>
            <a:r>
              <a:rPr lang="hu-HU" sz="1400" dirty="0" smtClean="0"/>
              <a:t>“JSON”</a:t>
            </a:r>
            <a:r>
              <a:rPr lang="hu-HU" sz="1400" dirty="0"/>
              <a:t>]}</a:t>
            </a:r>
          </a:p>
          <a:p>
            <a:pPr marL="27905"/>
            <a:endParaRPr lang="hu-HU" sz="1400" dirty="0"/>
          </a:p>
        </p:txBody>
      </p:sp>
    </p:spTree>
    <p:extLst>
      <p:ext uri="{BB962C8B-B14F-4D97-AF65-F5344CB8AC3E}">
        <p14:creationId xmlns:p14="http://schemas.microsoft.com/office/powerpoint/2010/main" val="696020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Document Data Model</a:t>
            </a:r>
            <a:endParaRPr lang="en-US" dirty="0"/>
          </a:p>
        </p:txBody>
      </p:sp>
      <p:sp>
        <p:nvSpPr>
          <p:cNvPr id="21506" name="Content Placeholder 3"/>
          <p:cNvSpPr txBox="1">
            <a:spLocks/>
          </p:cNvSpPr>
          <p:nvPr/>
        </p:nvSpPr>
        <p:spPr bwMode="auto">
          <a:xfrm>
            <a:off x="320524" y="1365956"/>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a:solidFill>
                  <a:srgbClr val="4E4C4C"/>
                </a:solidFill>
                <a:latin typeface="Arial"/>
              </a:rPr>
              <a:t>Relational</a:t>
            </a:r>
          </a:p>
        </p:txBody>
      </p:sp>
      <p:sp>
        <p:nvSpPr>
          <p:cNvPr id="21507" name="Content Placeholder 3"/>
          <p:cNvSpPr txBox="1">
            <a:spLocks/>
          </p:cNvSpPr>
          <p:nvPr/>
        </p:nvSpPr>
        <p:spPr bwMode="auto">
          <a:xfrm>
            <a:off x="5433786" y="1365956"/>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err="1">
                <a:solidFill>
                  <a:srgbClr val="4E4C4C"/>
                </a:solidFill>
                <a:latin typeface="Arial"/>
              </a:rPr>
              <a:t>MongoDB</a:t>
            </a:r>
            <a:endParaRPr lang="en-US" sz="2800" dirty="0">
              <a:solidFill>
                <a:srgbClr val="4E4C4C"/>
              </a:solidFill>
              <a:latin typeface="Arial"/>
            </a:endParaRPr>
          </a:p>
        </p:txBody>
      </p:sp>
      <p:sp>
        <p:nvSpPr>
          <p:cNvPr id="6" name="Right Arrow 5"/>
          <p:cNvSpPr/>
          <p:nvPr/>
        </p:nvSpPr>
        <p:spPr>
          <a:xfrm>
            <a:off x="4481286" y="3636963"/>
            <a:ext cx="722162" cy="549275"/>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5433786" y="1898650"/>
            <a:ext cx="3416300" cy="42164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82880" rIns="182880" anchor="ctr"/>
          <a:lstStyle/>
          <a:p>
            <a:pPr eaLnBrk="1" hangingPunct="1">
              <a:spcBef>
                <a:spcPct val="20000"/>
              </a:spcBef>
              <a:buFont typeface="Arial" charset="0"/>
              <a:buNone/>
            </a:pPr>
            <a:r>
              <a:rPr lang="en-US" sz="1450" dirty="0">
                <a:solidFill>
                  <a:srgbClr val="6D6C6C"/>
                </a:solidFill>
                <a:latin typeface="Courier" charset="0"/>
                <a:cs typeface="Courier" charset="0"/>
              </a:rPr>
              <a:t>{ </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err="1">
                <a:solidFill>
                  <a:srgbClr val="5B972B"/>
                </a:solidFill>
                <a:latin typeface="Courier" charset="0"/>
                <a:cs typeface="Courier" charset="0"/>
              </a:rPr>
              <a:t>first_name</a:t>
            </a:r>
            <a:r>
              <a:rPr lang="en-US" sz="1450" dirty="0">
                <a:solidFill>
                  <a:srgbClr val="6D6C6C"/>
                </a:solidFill>
                <a:latin typeface="Courier" charset="0"/>
                <a:cs typeface="Courier" charset="0"/>
              </a:rPr>
              <a:t>: ‘Paul’,</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surname</a:t>
            </a:r>
            <a:r>
              <a:rPr lang="en-US" sz="1450" dirty="0">
                <a:solidFill>
                  <a:srgbClr val="6D6C6C"/>
                </a:solidFill>
                <a:latin typeface="Courier" charset="0"/>
                <a:cs typeface="Courier" charset="0"/>
              </a:rPr>
              <a:t>: ‘Miller’,</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city</a:t>
            </a:r>
            <a:r>
              <a:rPr lang="en-US" sz="1450" dirty="0">
                <a:solidFill>
                  <a:srgbClr val="6D6C6C"/>
                </a:solidFill>
                <a:latin typeface="Courier" charset="0"/>
                <a:cs typeface="Courier" charset="0"/>
              </a:rPr>
              <a:t>: ‘London’,</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location</a:t>
            </a:r>
            <a:r>
              <a:rPr lang="en-US" sz="1450" dirty="0">
                <a:solidFill>
                  <a:srgbClr val="6D6C6C"/>
                </a:solidFill>
                <a:latin typeface="Courier" charset="0"/>
                <a:cs typeface="Courier" charset="0"/>
              </a:rPr>
              <a:t>: [45.123,47.232],</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cars</a:t>
            </a:r>
            <a:r>
              <a:rPr lang="en-US" sz="1450" dirty="0">
                <a:solidFill>
                  <a:srgbClr val="6D6C6C"/>
                </a:solidFill>
                <a:latin typeface="Courier" charset="0"/>
                <a:cs typeface="Courier" charset="0"/>
              </a:rPr>
              <a:t>: [ </a:t>
            </a:r>
          </a:p>
          <a:p>
            <a:pPr eaLnBrk="1" hangingPunct="1">
              <a:spcBef>
                <a:spcPct val="20000"/>
              </a:spcBef>
              <a:buFont typeface="Arial" charset="0"/>
              <a:buNone/>
            </a:pPr>
            <a:r>
              <a:rPr lang="en-US" sz="1450" dirty="0">
                <a:solidFill>
                  <a:srgbClr val="6D6C6C"/>
                </a:solidFill>
                <a:latin typeface="Courier" charset="0"/>
                <a:cs typeface="Courier" charset="0"/>
              </a:rPr>
              <a:t>    { </a:t>
            </a:r>
            <a:r>
              <a:rPr lang="en-US" sz="1450" dirty="0">
                <a:solidFill>
                  <a:srgbClr val="5B972B"/>
                </a:solidFill>
                <a:latin typeface="Courier" charset="0"/>
                <a:cs typeface="Courier" charset="0"/>
              </a:rPr>
              <a:t>model</a:t>
            </a:r>
            <a:r>
              <a:rPr lang="en-US" sz="1450" dirty="0">
                <a:solidFill>
                  <a:srgbClr val="6D6C6C"/>
                </a:solidFill>
                <a:latin typeface="Courier" charset="0"/>
                <a:cs typeface="Courier" charset="0"/>
              </a:rPr>
              <a:t>: ‘Bentley’,</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year</a:t>
            </a:r>
            <a:r>
              <a:rPr lang="en-US" sz="1450" dirty="0">
                <a:solidFill>
                  <a:srgbClr val="6D6C6C"/>
                </a:solidFill>
                <a:latin typeface="Courier" charset="0"/>
                <a:cs typeface="Courier" charset="0"/>
              </a:rPr>
              <a:t>: 1973,</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value</a:t>
            </a:r>
            <a:r>
              <a:rPr lang="en-US" sz="1450" dirty="0">
                <a:solidFill>
                  <a:srgbClr val="6D6C6C"/>
                </a:solidFill>
                <a:latin typeface="Courier" charset="0"/>
                <a:cs typeface="Courier" charset="0"/>
              </a:rPr>
              <a:t>: 100000, … },</a:t>
            </a:r>
          </a:p>
          <a:p>
            <a:pPr eaLnBrk="1" hangingPunct="1">
              <a:spcBef>
                <a:spcPct val="20000"/>
              </a:spcBef>
              <a:buFont typeface="Arial" charset="0"/>
              <a:buNone/>
            </a:pPr>
            <a:r>
              <a:rPr lang="en-US" sz="1450" dirty="0">
                <a:solidFill>
                  <a:srgbClr val="6D6C6C"/>
                </a:solidFill>
                <a:latin typeface="Courier" charset="0"/>
                <a:cs typeface="Courier" charset="0"/>
              </a:rPr>
              <a:t>    { </a:t>
            </a:r>
            <a:r>
              <a:rPr lang="en-US" sz="1450" dirty="0">
                <a:solidFill>
                  <a:srgbClr val="5B972B"/>
                </a:solidFill>
                <a:latin typeface="Courier" charset="0"/>
                <a:cs typeface="Courier" charset="0"/>
              </a:rPr>
              <a:t>model</a:t>
            </a:r>
            <a:r>
              <a:rPr lang="en-US" sz="1450" dirty="0">
                <a:solidFill>
                  <a:srgbClr val="6D6C6C"/>
                </a:solidFill>
                <a:latin typeface="Courier" charset="0"/>
                <a:cs typeface="Courier" charset="0"/>
              </a:rPr>
              <a:t>: ‘Rolls Royce’</a:t>
            </a:r>
            <a:r>
              <a:rPr lang="en-US" altLang="ja-JP" sz="1450" dirty="0">
                <a:solidFill>
                  <a:srgbClr val="6D6C6C"/>
                </a:solidFill>
                <a:latin typeface="Courier" charset="0"/>
                <a:cs typeface="Courier" charset="0"/>
              </a:rPr>
              <a:t>,</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year</a:t>
            </a:r>
            <a:r>
              <a:rPr lang="en-US" sz="1450" dirty="0">
                <a:solidFill>
                  <a:srgbClr val="6D6C6C"/>
                </a:solidFill>
                <a:latin typeface="Courier" charset="0"/>
                <a:cs typeface="Courier" charset="0"/>
              </a:rPr>
              <a:t>: 1965,</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dirty="0">
                <a:solidFill>
                  <a:srgbClr val="5B972B"/>
                </a:solidFill>
                <a:latin typeface="Courier" charset="0"/>
                <a:cs typeface="Courier" charset="0"/>
              </a:rPr>
              <a:t>value</a:t>
            </a:r>
            <a:r>
              <a:rPr lang="en-US" sz="1450" dirty="0">
                <a:solidFill>
                  <a:srgbClr val="6D6C6C"/>
                </a:solidFill>
                <a:latin typeface="Courier" charset="0"/>
                <a:cs typeface="Courier" charset="0"/>
              </a:rPr>
              <a:t>: 330000, … }</a:t>
            </a:r>
          </a:p>
          <a:p>
            <a:pPr eaLnBrk="1" hangingPunct="1">
              <a:spcBef>
                <a:spcPct val="20000"/>
              </a:spcBef>
              <a:buFont typeface="Arial" charset="0"/>
              <a:buNone/>
            </a:pPr>
            <a:r>
              <a:rPr lang="en-US" sz="1450" dirty="0">
                <a:solidFill>
                  <a:srgbClr val="6D6C6C"/>
                </a:solidFill>
                <a:latin typeface="Courier" charset="0"/>
                <a:cs typeface="Courier" charset="0"/>
              </a:rPr>
              <a:t> </a:t>
            </a:r>
            <a:r>
              <a:rPr lang="en-US" sz="1450">
                <a:solidFill>
                  <a:srgbClr val="6D6C6C"/>
                </a:solidFill>
                <a:latin typeface="Courier" charset="0"/>
                <a:cs typeface="Courier" charset="0"/>
              </a:rPr>
              <a:t> </a:t>
            </a:r>
            <a:r>
              <a:rPr lang="en-US" sz="1450" smtClean="0">
                <a:solidFill>
                  <a:srgbClr val="6D6C6C"/>
                </a:solidFill>
                <a:latin typeface="Courier" charset="0"/>
                <a:cs typeface="Courier" charset="0"/>
              </a:rPr>
              <a:t>]</a:t>
            </a:r>
            <a:endParaRPr lang="en-US" sz="1450" dirty="0">
              <a:solidFill>
                <a:srgbClr val="6D6C6C"/>
              </a:solidFill>
              <a:latin typeface="Courier" charset="0"/>
              <a:cs typeface="Courier" charset="0"/>
            </a:endParaRPr>
          </a:p>
          <a:p>
            <a:pPr eaLnBrk="1" hangingPunct="1">
              <a:spcBef>
                <a:spcPct val="20000"/>
              </a:spcBef>
              <a:buFont typeface="Arial" charset="0"/>
              <a:buNone/>
            </a:pPr>
            <a:r>
              <a:rPr lang="en-US" sz="1450" dirty="0">
                <a:solidFill>
                  <a:srgbClr val="6D6C6C"/>
                </a:solidFill>
                <a:latin typeface="Courier" charset="0"/>
                <a:cs typeface="Courier" charset="0"/>
              </a:rPr>
              <a:t>}</a:t>
            </a:r>
          </a:p>
        </p:txBody>
      </p:sp>
      <p:pic>
        <p:nvPicPr>
          <p:cNvPr id="9" name="Picture 8" descr="DocData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24" y="2435736"/>
            <a:ext cx="4053303" cy="2958740"/>
          </a:xfrm>
          <a:prstGeom prst="rect">
            <a:avLst/>
          </a:prstGeom>
        </p:spPr>
      </p:pic>
    </p:spTree>
    <p:extLst>
      <p:ext uri="{BB962C8B-B14F-4D97-AF65-F5344CB8AC3E}">
        <p14:creationId xmlns:p14="http://schemas.microsoft.com/office/powerpoint/2010/main" val="14561781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 More With Your Data</a:t>
            </a:r>
            <a:endParaRPr lang="en-US" dirty="0"/>
          </a:p>
        </p:txBody>
      </p:sp>
      <p:sp>
        <p:nvSpPr>
          <p:cNvPr id="31746" name="Content Placeholder 3"/>
          <p:cNvSpPr txBox="1">
            <a:spLocks/>
          </p:cNvSpPr>
          <p:nvPr/>
        </p:nvSpPr>
        <p:spPr bwMode="auto">
          <a:xfrm>
            <a:off x="5391453" y="1422400"/>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err="1">
                <a:solidFill>
                  <a:schemeClr val="accent6"/>
                </a:solidFill>
                <a:latin typeface="Arial"/>
              </a:rPr>
              <a:t>MongoDB</a:t>
            </a:r>
            <a:endParaRPr lang="en-US" sz="2800" dirty="0">
              <a:solidFill>
                <a:schemeClr val="accent6"/>
              </a:solidFill>
              <a:latin typeface="Arial"/>
            </a:endParaRPr>
          </a:p>
        </p:txBody>
      </p:sp>
      <p:sp>
        <p:nvSpPr>
          <p:cNvPr id="24" name="Rectangle 23"/>
          <p:cNvSpPr/>
          <p:nvPr/>
        </p:nvSpPr>
        <p:spPr>
          <a:xfrm>
            <a:off x="5391453" y="1898650"/>
            <a:ext cx="3416300" cy="42164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82880" rIns="182880" anchor="ctr"/>
          <a:lstStyle/>
          <a:p>
            <a:pPr eaLnBrk="1" hangingPunct="1">
              <a:spcBef>
                <a:spcPct val="20000"/>
              </a:spcBef>
              <a:buFont typeface="Arial" charset="0"/>
              <a:buNone/>
            </a:pPr>
            <a:r>
              <a:rPr lang="en-US" sz="1450" dirty="0">
                <a:solidFill>
                  <a:srgbClr val="684839"/>
                </a:solidFill>
                <a:latin typeface="Courier" charset="0"/>
                <a:cs typeface="Courier" charset="0"/>
              </a:rPr>
              <a:t>{ </a:t>
            </a:r>
          </a:p>
          <a:p>
            <a:pPr eaLnBrk="1" hangingPunct="1">
              <a:spcBef>
                <a:spcPct val="20000"/>
              </a:spcBef>
              <a:buFont typeface="Arial" charset="0"/>
              <a:buNone/>
            </a:pPr>
            <a:r>
              <a:rPr lang="en-US" sz="1450" dirty="0">
                <a:solidFill>
                  <a:srgbClr val="008000"/>
                </a:solidFill>
                <a:latin typeface="Courier" charset="0"/>
                <a:cs typeface="Courier" charset="0"/>
              </a:rPr>
              <a:t>  </a:t>
            </a:r>
            <a:r>
              <a:rPr lang="en-US" sz="1450" dirty="0" err="1">
                <a:solidFill>
                  <a:srgbClr val="6B90FC"/>
                </a:solidFill>
                <a:latin typeface="Courier" charset="0"/>
                <a:cs typeface="Courier" charset="0"/>
              </a:rPr>
              <a:t>first_name</a:t>
            </a:r>
            <a:r>
              <a:rPr lang="en-US" sz="1450" dirty="0">
                <a:solidFill>
                  <a:srgbClr val="684839"/>
                </a:solidFill>
                <a:latin typeface="Courier" charset="0"/>
                <a:cs typeface="Courier" charset="0"/>
              </a:rPr>
              <a:t>: ‘Paul’,</a:t>
            </a:r>
          </a:p>
          <a:p>
            <a:pPr eaLnBrk="1" hangingPunct="1">
              <a:spcBef>
                <a:spcPct val="20000"/>
              </a:spcBef>
              <a:buFont typeface="Arial" charset="0"/>
              <a:buNone/>
            </a:pPr>
            <a:r>
              <a:rPr lang="en-US" sz="1450" dirty="0">
                <a:solidFill>
                  <a:srgbClr val="6B90FC"/>
                </a:solidFill>
                <a:latin typeface="Courier" charset="0"/>
                <a:cs typeface="Courier" charset="0"/>
              </a:rPr>
              <a:t>  surname</a:t>
            </a:r>
            <a:r>
              <a:rPr lang="en-US" sz="1450" dirty="0">
                <a:solidFill>
                  <a:srgbClr val="684839"/>
                </a:solidFill>
                <a:latin typeface="Courier" charset="0"/>
                <a:cs typeface="Courier" charset="0"/>
              </a:rPr>
              <a:t>: ‘Miller’,</a:t>
            </a:r>
          </a:p>
          <a:p>
            <a:pPr eaLnBrk="1" hangingPunct="1">
              <a:spcBef>
                <a:spcPct val="20000"/>
              </a:spcBef>
              <a:buFont typeface="Arial" charset="0"/>
              <a:buNone/>
            </a:pPr>
            <a:r>
              <a:rPr lang="en-US" sz="1450" dirty="0">
                <a:solidFill>
                  <a:srgbClr val="6B90FC"/>
                </a:solidFill>
                <a:latin typeface="Courier" charset="0"/>
                <a:cs typeface="Courier" charset="0"/>
              </a:rPr>
              <a:t>  city</a:t>
            </a:r>
            <a:r>
              <a:rPr lang="en-US" sz="1450" dirty="0">
                <a:solidFill>
                  <a:srgbClr val="684839"/>
                </a:solidFill>
                <a:latin typeface="Courier" charset="0"/>
                <a:cs typeface="Courier" charset="0"/>
              </a:rPr>
              <a:t>: ‘London’,</a:t>
            </a:r>
          </a:p>
          <a:p>
            <a:pPr eaLnBrk="1" hangingPunct="1">
              <a:spcBef>
                <a:spcPct val="20000"/>
              </a:spcBef>
              <a:buFont typeface="Arial" charset="0"/>
              <a:buNone/>
            </a:pPr>
            <a:r>
              <a:rPr lang="en-US" sz="1450" dirty="0">
                <a:solidFill>
                  <a:srgbClr val="6B90FC"/>
                </a:solidFill>
                <a:latin typeface="Courier" charset="0"/>
                <a:cs typeface="Courier" charset="0"/>
              </a:rPr>
              <a:t>  location</a:t>
            </a:r>
            <a:r>
              <a:rPr lang="en-US" sz="1450" dirty="0">
                <a:solidFill>
                  <a:srgbClr val="684839"/>
                </a:solidFill>
                <a:latin typeface="Courier" charset="0"/>
                <a:cs typeface="Courier" charset="0"/>
              </a:rPr>
              <a:t>: [45.123,47.232],</a:t>
            </a:r>
          </a:p>
          <a:p>
            <a:pPr eaLnBrk="1" hangingPunct="1">
              <a:spcBef>
                <a:spcPct val="20000"/>
              </a:spcBef>
              <a:buFont typeface="Arial" charset="0"/>
              <a:buNone/>
            </a:pPr>
            <a:r>
              <a:rPr lang="en-US" sz="1450" dirty="0">
                <a:solidFill>
                  <a:srgbClr val="6B90FC"/>
                </a:solidFill>
                <a:latin typeface="Courier" charset="0"/>
                <a:cs typeface="Courier" charset="0"/>
              </a:rPr>
              <a:t>  cars</a:t>
            </a:r>
            <a:r>
              <a:rPr lang="en-US" sz="1450" dirty="0">
                <a:solidFill>
                  <a:srgbClr val="684839"/>
                </a:solidFill>
                <a:latin typeface="Courier" charset="0"/>
                <a:cs typeface="Courier" charset="0"/>
              </a:rPr>
              <a:t>: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 {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‘Bentley’,</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1973,</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rgbClr val="684839"/>
                </a:solidFill>
                <a:latin typeface="Courier" charset="0"/>
                <a:cs typeface="Courier" charset="0"/>
              </a:rPr>
              <a:t>: 100000,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a:t>
            </a:r>
            <a:r>
              <a:rPr lang="en-US" sz="1450" dirty="0">
                <a:latin typeface="Courier" charset="0"/>
                <a:cs typeface="Courier" charset="0"/>
              </a:rPr>
              <a:t>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‘Rolls Royce’</a:t>
            </a:r>
            <a:r>
              <a:rPr lang="en-US" altLang="ja-JP" sz="1450" dirty="0">
                <a:solidFill>
                  <a:srgbClr val="684839"/>
                </a:solidFill>
                <a:latin typeface="Courier" charset="0"/>
                <a:cs typeface="Courier" charset="0"/>
              </a:rPr>
              <a:t>,</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1965,</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chemeClr val="tx1">
                    <a:lumMod val="75000"/>
                    <a:lumOff val="25000"/>
                  </a:schemeClr>
                </a:solidFill>
                <a:latin typeface="Courier" charset="0"/>
                <a:cs typeface="Courier" charset="0"/>
              </a:rPr>
              <a:t>: 330000, …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a:t>
            </a:r>
          </a:p>
        </p:txBody>
      </p:sp>
      <p:graphicFrame>
        <p:nvGraphicFramePr>
          <p:cNvPr id="25" name="Table 24"/>
          <p:cNvGraphicFramePr>
            <a:graphicFrameLocks noGrp="1"/>
          </p:cNvGraphicFramePr>
          <p:nvPr>
            <p:extLst>
              <p:ext uri="{D42A27DB-BD31-4B8C-83A1-F6EECF244321}">
                <p14:modId xmlns:p14="http://schemas.microsoft.com/office/powerpoint/2010/main" val="100304232"/>
              </p:ext>
            </p:extLst>
          </p:nvPr>
        </p:nvGraphicFramePr>
        <p:xfrm>
          <a:off x="235186" y="997424"/>
          <a:ext cx="4769556" cy="5634797"/>
        </p:xfrm>
        <a:graphic>
          <a:graphicData uri="http://schemas.openxmlformats.org/drawingml/2006/table">
            <a:tbl>
              <a:tblPr firstRow="1" bandRow="1">
                <a:tableStyleId>{5C22544A-7EE6-4342-B048-85BDC9FD1C3A}</a:tableStyleId>
              </a:tblPr>
              <a:tblGrid>
                <a:gridCol w="1552221"/>
                <a:gridCol w="3217335"/>
              </a:tblGrid>
              <a:tr h="1263643">
                <a:tc>
                  <a:txBody>
                    <a:bodyPr/>
                    <a:lstStyle/>
                    <a:p>
                      <a:pPr algn="r"/>
                      <a:r>
                        <a:rPr lang="en-US" sz="1600" b="1" dirty="0" smtClean="0">
                          <a:solidFill>
                            <a:schemeClr val="bg1"/>
                          </a:solidFill>
                          <a:latin typeface="Arial"/>
                          <a:cs typeface="Arial"/>
                        </a:rPr>
                        <a:t>Rich</a:t>
                      </a:r>
                      <a:r>
                        <a:rPr lang="en-US" sz="1600" b="1" baseline="0" dirty="0" smtClean="0">
                          <a:solidFill>
                            <a:schemeClr val="bg1"/>
                          </a:solidFill>
                          <a:latin typeface="Arial"/>
                          <a:cs typeface="Arial"/>
                        </a:rPr>
                        <a:t> Queries</a:t>
                      </a:r>
                      <a:endParaRPr lang="en-US" sz="1600" b="1" dirty="0">
                        <a:solidFill>
                          <a:schemeClr val="bg1"/>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solidFill>
                      <a:srgbClr val="5B972B"/>
                    </a:solidFill>
                  </a:tcPr>
                </a:tc>
                <a:tc>
                  <a:txBody>
                    <a:bodyPr/>
                    <a:lstStyle/>
                    <a:p>
                      <a:pPr marL="0" indent="0">
                        <a:buFont typeface="Arial"/>
                        <a:buNone/>
                        <a:defRPr/>
                      </a:pPr>
                      <a:r>
                        <a:rPr lang="en-US" sz="1400" b="0" dirty="0" smtClean="0">
                          <a:solidFill>
                            <a:srgbClr val="6D6C6C"/>
                          </a:solidFill>
                          <a:latin typeface="Arial"/>
                          <a:cs typeface="Arial"/>
                        </a:rPr>
                        <a:t>Find Paul’s cars</a:t>
                      </a:r>
                    </a:p>
                    <a:p>
                      <a:pPr marL="0" indent="0">
                        <a:buFont typeface="Arial"/>
                        <a:buNone/>
                        <a:defRPr/>
                      </a:pPr>
                      <a:endParaRPr lang="en-US" sz="1400" b="0" dirty="0" smtClean="0">
                        <a:solidFill>
                          <a:srgbClr val="6D6C6C"/>
                        </a:solidFill>
                        <a:latin typeface="Arial"/>
                        <a:cs typeface="Arial"/>
                      </a:endParaRPr>
                    </a:p>
                    <a:p>
                      <a:pPr marL="0" indent="0">
                        <a:buFont typeface="Arial"/>
                        <a:buNone/>
                        <a:defRPr/>
                      </a:pPr>
                      <a:r>
                        <a:rPr lang="en-US" sz="1400" b="0" dirty="0" smtClean="0">
                          <a:solidFill>
                            <a:srgbClr val="6D6C6C"/>
                          </a:solidFill>
                          <a:latin typeface="Arial"/>
                          <a:cs typeface="Arial"/>
                        </a:rPr>
                        <a:t>Find everybody in London with a car built between 1970 and 1980</a:t>
                      </a:r>
                      <a:endParaRPr lang="en-US" sz="1400" b="0" dirty="0">
                        <a:solidFill>
                          <a:srgbClr val="6D6C6C"/>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noFill/>
                  </a:tcPr>
                </a:tc>
              </a:tr>
              <a:tr h="1035837">
                <a:tc>
                  <a:txBody>
                    <a:bodyPr/>
                    <a:lstStyle/>
                    <a:p>
                      <a:pPr algn="r"/>
                      <a:r>
                        <a:rPr lang="en-US" sz="1600" b="1" dirty="0" smtClean="0">
                          <a:solidFill>
                            <a:schemeClr val="bg1"/>
                          </a:solidFill>
                          <a:latin typeface="Arial"/>
                          <a:cs typeface="Arial"/>
                        </a:rPr>
                        <a:t>Geospatial</a:t>
                      </a:r>
                      <a:endParaRPr lang="en-US" sz="1600" b="1" dirty="0">
                        <a:solidFill>
                          <a:schemeClr val="bg1"/>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solidFill>
                      <a:srgbClr val="5B972B"/>
                    </a:solidFill>
                  </a:tcPr>
                </a:tc>
                <a:tc>
                  <a:txBody>
                    <a:bodyPr/>
                    <a:lstStyle/>
                    <a:p>
                      <a:pPr marL="0" indent="0">
                        <a:buFont typeface="Arial"/>
                        <a:buNone/>
                        <a:defRPr/>
                      </a:pPr>
                      <a:r>
                        <a:rPr lang="en-US" sz="1400" b="0" dirty="0" smtClean="0">
                          <a:solidFill>
                            <a:srgbClr val="6D6C6C"/>
                          </a:solidFill>
                          <a:latin typeface="Arial"/>
                          <a:cs typeface="Arial"/>
                        </a:rPr>
                        <a:t>Find all of the car owners within 5km of Trafalgar Sq.</a:t>
                      </a:r>
                      <a:endParaRPr lang="en-US" sz="1400" b="0" dirty="0">
                        <a:solidFill>
                          <a:srgbClr val="6D6C6C"/>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noFill/>
                  </a:tcPr>
                </a:tc>
              </a:tr>
              <a:tr h="1035837">
                <a:tc>
                  <a:txBody>
                    <a:bodyPr/>
                    <a:lstStyle/>
                    <a:p>
                      <a:pPr algn="r"/>
                      <a:r>
                        <a:rPr lang="en-US" sz="1600" b="1" dirty="0" smtClean="0">
                          <a:solidFill>
                            <a:schemeClr val="bg1"/>
                          </a:solidFill>
                          <a:latin typeface="Arial"/>
                          <a:cs typeface="Arial"/>
                        </a:rPr>
                        <a:t>Text Search</a:t>
                      </a:r>
                      <a:endParaRPr lang="en-US" sz="1600" b="1" dirty="0">
                        <a:solidFill>
                          <a:schemeClr val="bg1"/>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solidFill>
                      <a:srgbClr val="5B972B"/>
                    </a:solidFill>
                  </a:tcPr>
                </a:tc>
                <a:tc>
                  <a:txBody>
                    <a:bodyPr/>
                    <a:lstStyle/>
                    <a:p>
                      <a:pPr marL="0" indent="0">
                        <a:buFont typeface="Arial"/>
                        <a:buNone/>
                        <a:defRPr/>
                      </a:pPr>
                      <a:r>
                        <a:rPr lang="en-US" sz="1400" b="0" dirty="0" smtClean="0">
                          <a:solidFill>
                            <a:srgbClr val="6D6C6C"/>
                          </a:solidFill>
                          <a:latin typeface="Arial"/>
                          <a:cs typeface="Arial"/>
                        </a:rPr>
                        <a:t>Find all the cars described as having leather seats</a:t>
                      </a:r>
                      <a:endParaRPr lang="en-US" sz="1400" b="0" dirty="0">
                        <a:solidFill>
                          <a:srgbClr val="6D6C6C"/>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noFill/>
                  </a:tcPr>
                </a:tc>
              </a:tr>
              <a:tr h="1035837">
                <a:tc>
                  <a:txBody>
                    <a:bodyPr/>
                    <a:lstStyle/>
                    <a:p>
                      <a:pPr algn="r"/>
                      <a:r>
                        <a:rPr lang="en-US" sz="1600" b="1" dirty="0" smtClean="0">
                          <a:solidFill>
                            <a:schemeClr val="bg1"/>
                          </a:solidFill>
                          <a:latin typeface="Arial"/>
                          <a:cs typeface="Arial"/>
                        </a:rPr>
                        <a:t>Aggregation</a:t>
                      </a:r>
                      <a:endParaRPr lang="en-US" sz="1600" b="1" dirty="0">
                        <a:solidFill>
                          <a:schemeClr val="bg1"/>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solidFill>
                      <a:srgbClr val="5B972B"/>
                    </a:solidFill>
                  </a:tcPr>
                </a:tc>
                <a:tc>
                  <a:txBody>
                    <a:bodyPr/>
                    <a:lstStyle/>
                    <a:p>
                      <a:pPr marL="0" indent="0">
                        <a:buFont typeface="Arial"/>
                        <a:buNone/>
                        <a:defRPr/>
                      </a:pPr>
                      <a:r>
                        <a:rPr lang="en-US" sz="1400" b="0" dirty="0" smtClean="0">
                          <a:solidFill>
                            <a:srgbClr val="6D6C6C"/>
                          </a:solidFill>
                          <a:latin typeface="Arial"/>
                          <a:cs typeface="Arial"/>
                        </a:rPr>
                        <a:t>Calculate the average value of Paul’s car collection</a:t>
                      </a:r>
                      <a:endParaRPr lang="en-US" sz="1400" b="0" dirty="0">
                        <a:solidFill>
                          <a:srgbClr val="6D6C6C"/>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noFill/>
                  </a:tcPr>
                </a:tc>
              </a:tr>
              <a:tr h="1263643">
                <a:tc>
                  <a:txBody>
                    <a:bodyPr/>
                    <a:lstStyle/>
                    <a:p>
                      <a:pPr algn="r"/>
                      <a:r>
                        <a:rPr lang="en-US" sz="1600" b="1" dirty="0" smtClean="0">
                          <a:solidFill>
                            <a:schemeClr val="bg1"/>
                          </a:solidFill>
                          <a:latin typeface="Arial"/>
                          <a:cs typeface="Arial"/>
                        </a:rPr>
                        <a:t>Map Reduce</a:t>
                      </a:r>
                      <a:endParaRPr lang="en-US" sz="1600" b="1" dirty="0">
                        <a:solidFill>
                          <a:schemeClr val="bg1"/>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solidFill>
                      <a:srgbClr val="5B972B"/>
                    </a:solidFill>
                  </a:tcPr>
                </a:tc>
                <a:tc>
                  <a:txBody>
                    <a:bodyPr/>
                    <a:lstStyle/>
                    <a:p>
                      <a:pPr marL="0" indent="0">
                        <a:buFont typeface="Arial"/>
                        <a:buNone/>
                        <a:defRPr/>
                      </a:pPr>
                      <a:r>
                        <a:rPr lang="en-US" sz="1400" b="0" dirty="0" smtClean="0">
                          <a:solidFill>
                            <a:srgbClr val="6D6C6C"/>
                          </a:solidFill>
                          <a:latin typeface="Arial"/>
                          <a:cs typeface="Arial"/>
                        </a:rPr>
                        <a:t>What is the ownership pattern of colors by geography over time?</a:t>
                      </a:r>
                    </a:p>
                    <a:p>
                      <a:pPr marL="0" indent="0">
                        <a:buFont typeface="Arial"/>
                        <a:buNone/>
                        <a:defRPr/>
                      </a:pPr>
                      <a:r>
                        <a:rPr lang="en-US" sz="1400" b="0" dirty="0" smtClean="0">
                          <a:solidFill>
                            <a:srgbClr val="6D6C6C"/>
                          </a:solidFill>
                          <a:latin typeface="Arial"/>
                          <a:cs typeface="Arial"/>
                        </a:rPr>
                        <a:t>(is purple trending up in China?)</a:t>
                      </a:r>
                      <a:endParaRPr lang="en-US" sz="1400" b="0" dirty="0">
                        <a:solidFill>
                          <a:srgbClr val="6D6C6C"/>
                        </a:solidFill>
                        <a:latin typeface="Arial"/>
                        <a:cs typeface="Arial"/>
                      </a:endParaRPr>
                    </a:p>
                  </a:txBody>
                  <a:tcPr marL="91443" marR="91443" marT="45748" marB="45748" anchor="ctr">
                    <a:lnL w="12700" cap="flat" cmpd="sng" algn="ctr">
                      <a:solidFill>
                        <a:srgbClr val="B3B2B2"/>
                      </a:solidFill>
                      <a:prstDash val="dot"/>
                      <a:round/>
                      <a:headEnd type="none" w="med" len="med"/>
                      <a:tailEnd type="none" w="med" len="med"/>
                    </a:lnL>
                    <a:lnR w="12700" cap="flat" cmpd="sng" algn="ctr">
                      <a:solidFill>
                        <a:srgbClr val="B3B2B2"/>
                      </a:solidFill>
                      <a:prstDash val="dot"/>
                      <a:round/>
                      <a:headEnd type="none" w="med" len="med"/>
                      <a:tailEnd type="none" w="med" len="med"/>
                    </a:lnR>
                    <a:lnT w="12700" cap="flat" cmpd="sng" algn="ctr">
                      <a:solidFill>
                        <a:srgbClr val="B3B2B2"/>
                      </a:solidFill>
                      <a:prstDash val="dot"/>
                      <a:round/>
                      <a:headEnd type="none" w="med" len="med"/>
                      <a:tailEnd type="none" w="med" len="med"/>
                    </a:lnT>
                    <a:lnB w="12700" cap="flat" cmpd="sng" algn="ctr">
                      <a:solidFill>
                        <a:srgbClr val="B3B2B2"/>
                      </a:solidFill>
                      <a:prstDash val="dot"/>
                      <a:round/>
                      <a:headEnd type="none" w="med" len="med"/>
                      <a:tailEnd type="none" w="med" len="med"/>
                    </a:lnB>
                    <a:noFill/>
                  </a:tcPr>
                </a:tc>
              </a:tr>
            </a:tbl>
          </a:graphicData>
        </a:graphic>
      </p:graphicFrame>
    </p:spTree>
    <p:extLst>
      <p:ext uri="{BB962C8B-B14F-4D97-AF65-F5344CB8AC3E}">
        <p14:creationId xmlns:p14="http://schemas.microsoft.com/office/powerpoint/2010/main" val="14304094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 For These Challenges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84890406"/>
              </p:ext>
            </p:extLst>
          </p:nvPr>
        </p:nvGraphicFramePr>
        <p:xfrm>
          <a:off x="457200" y="1807496"/>
          <a:ext cx="8229599" cy="4297679"/>
        </p:xfrm>
        <a:graphic>
          <a:graphicData uri="http://schemas.openxmlformats.org/drawingml/2006/table">
            <a:tbl>
              <a:tblPr firstRow="1" bandRow="1">
                <a:tableStyleId>{7E9639D4-E3E2-4D34-9284-5A2195B3D0D7}</a:tableStyleId>
              </a:tblPr>
              <a:tblGrid>
                <a:gridCol w="1382110"/>
                <a:gridCol w="1821793"/>
                <a:gridCol w="5025696"/>
              </a:tblGrid>
              <a:tr h="370840">
                <a:tc>
                  <a:txBody>
                    <a:bodyPr/>
                    <a:lstStyle/>
                    <a:p>
                      <a:r>
                        <a:rPr lang="en-US" sz="1400" dirty="0" smtClean="0"/>
                        <a:t>Addresses</a:t>
                      </a:r>
                      <a:endParaRPr lang="en-US" sz="1400" dirty="0"/>
                    </a:p>
                  </a:txBody>
                  <a:tcPr/>
                </a:tc>
                <a:tc>
                  <a:txBody>
                    <a:bodyPr/>
                    <a:lstStyle/>
                    <a:p>
                      <a:r>
                        <a:rPr lang="en-US" sz="1400" dirty="0" smtClean="0"/>
                        <a:t>Requirement</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b="0" dirty="0" smtClean="0"/>
                        <a:t>Data Types</a:t>
                      </a:r>
                      <a:endParaRPr lang="en-US" sz="1400" b="0" dirty="0"/>
                    </a:p>
                  </a:txBody>
                  <a:tcPr/>
                </a:tc>
                <a:tc>
                  <a:txBody>
                    <a:bodyPr/>
                    <a:lstStyle/>
                    <a:p>
                      <a:r>
                        <a:rPr lang="en-US" sz="1400" b="1" dirty="0" smtClean="0"/>
                        <a:t>Hierarchical</a:t>
                      </a:r>
                      <a:r>
                        <a:rPr lang="en-US" sz="1400" b="1" baseline="0" dirty="0" smtClean="0"/>
                        <a:t> data structure</a:t>
                      </a:r>
                      <a:endParaRPr lang="en-US" sz="1400" b="1" dirty="0"/>
                    </a:p>
                  </a:txBody>
                  <a:tcPr/>
                </a:tc>
                <a:tc>
                  <a:txBody>
                    <a:bodyPr/>
                    <a:lstStyle/>
                    <a:p>
                      <a:r>
                        <a:rPr lang="en-US" sz="1400" dirty="0" smtClean="0"/>
                        <a:t>Can</a:t>
                      </a:r>
                      <a:r>
                        <a:rPr lang="en-US" sz="1400" baseline="0" dirty="0" smtClean="0"/>
                        <a:t> match the structure of objects in today’s OOP languages</a:t>
                      </a:r>
                      <a:endParaRPr lang="en-US" sz="1400" dirty="0"/>
                    </a:p>
                  </a:txBody>
                  <a:tcPr/>
                </a:tc>
              </a:tr>
              <a:tr h="370840">
                <a:tc>
                  <a:txBody>
                    <a:bodyPr/>
                    <a:lstStyle/>
                    <a:p>
                      <a:r>
                        <a:rPr lang="en-US" sz="1400" b="0" dirty="0" smtClean="0"/>
                        <a:t>Data Types, Agile</a:t>
                      </a:r>
                      <a:endParaRPr lang="en-US" sz="1400" b="0" dirty="0"/>
                    </a:p>
                  </a:txBody>
                  <a:tcPr/>
                </a:tc>
                <a:tc>
                  <a:txBody>
                    <a:bodyPr/>
                    <a:lstStyle/>
                    <a:p>
                      <a:r>
                        <a:rPr lang="en-US" sz="1400" b="1" dirty="0" smtClean="0"/>
                        <a:t>Dynamic schema</a:t>
                      </a:r>
                      <a:endParaRPr lang="en-US" sz="1400" b="1" dirty="0"/>
                    </a:p>
                  </a:txBody>
                  <a:tcPr/>
                </a:tc>
                <a:tc>
                  <a:txBody>
                    <a:bodyPr/>
                    <a:lstStyle/>
                    <a:p>
                      <a:r>
                        <a:rPr lang="en-US" sz="1400" dirty="0" smtClean="0"/>
                        <a:t>Can handle differently shaped</a:t>
                      </a:r>
                      <a:r>
                        <a:rPr lang="en-US" sz="1400" baseline="0" dirty="0" smtClean="0"/>
                        <a:t> data in a table/collection and not a predefined schema</a:t>
                      </a:r>
                      <a:endParaRPr lang="en-US" sz="1400" dirty="0"/>
                    </a:p>
                  </a:txBody>
                  <a:tcPr/>
                </a:tc>
              </a:tr>
              <a:tr h="370840">
                <a:tc>
                  <a:txBody>
                    <a:bodyPr/>
                    <a:lstStyle/>
                    <a:p>
                      <a:r>
                        <a:rPr lang="en-US" sz="1400" b="0" dirty="0" smtClean="0"/>
                        <a:t>Agile</a:t>
                      </a:r>
                      <a:endParaRPr lang="en-US" sz="1400" b="0" dirty="0"/>
                    </a:p>
                  </a:txBody>
                  <a:tcPr/>
                </a:tc>
                <a:tc>
                  <a:txBody>
                    <a:bodyPr/>
                    <a:lstStyle/>
                    <a:p>
                      <a:r>
                        <a:rPr lang="en-US" sz="1400" b="1" dirty="0" smtClean="0"/>
                        <a:t>Native OOP language</a:t>
                      </a:r>
                      <a:endParaRPr lang="en-US" sz="1400" b="1" dirty="0"/>
                    </a:p>
                  </a:txBody>
                  <a:tcPr/>
                </a:tc>
                <a:tc>
                  <a:txBody>
                    <a:bodyPr/>
                    <a:lstStyle/>
                    <a:p>
                      <a:r>
                        <a:rPr lang="en-US" sz="1400" dirty="0" smtClean="0"/>
                        <a:t>Keeps developers in one environment</a:t>
                      </a:r>
                      <a:r>
                        <a:rPr lang="en-US" sz="1400" baseline="0" dirty="0" smtClean="0"/>
                        <a:t> and encapsulates functionality/validation/rules in one place</a:t>
                      </a:r>
                      <a:endParaRPr lang="en-US" sz="1400" dirty="0"/>
                    </a:p>
                  </a:txBody>
                  <a:tcPr/>
                </a:tc>
              </a:tr>
              <a:tr h="370840">
                <a:tc>
                  <a:txBody>
                    <a:bodyPr/>
                    <a:lstStyle/>
                    <a:p>
                      <a:r>
                        <a:rPr lang="en-US" sz="1400" b="0" dirty="0" smtClean="0"/>
                        <a:t>Volume</a:t>
                      </a:r>
                      <a:endParaRPr lang="en-US" sz="1400" b="0" dirty="0"/>
                    </a:p>
                  </a:txBody>
                  <a:tcPr/>
                </a:tc>
                <a:tc>
                  <a:txBody>
                    <a:bodyPr/>
                    <a:lstStyle/>
                    <a:p>
                      <a:r>
                        <a:rPr lang="en-US" sz="1400" b="1" dirty="0" smtClean="0"/>
                        <a:t>Scale</a:t>
                      </a:r>
                      <a:endParaRPr lang="en-US" sz="1400" b="1" dirty="0"/>
                    </a:p>
                  </a:txBody>
                  <a:tcPr/>
                </a:tc>
                <a:tc>
                  <a:txBody>
                    <a:bodyPr/>
                    <a:lstStyle/>
                    <a:p>
                      <a:r>
                        <a:rPr lang="en-US" sz="1400" dirty="0" smtClean="0"/>
                        <a:t>Can efficiently handle 100s </a:t>
                      </a:r>
                      <a:r>
                        <a:rPr lang="en-US" sz="1400" dirty="0" err="1" smtClean="0"/>
                        <a:t>tera</a:t>
                      </a:r>
                      <a:r>
                        <a:rPr lang="en-US" sz="1400" dirty="0" smtClean="0"/>
                        <a:t> &amp; petabytes of data</a:t>
                      </a:r>
                      <a:endParaRPr lang="en-US" sz="1400" dirty="0"/>
                    </a:p>
                  </a:txBody>
                  <a:tcPr/>
                </a:tc>
              </a:tr>
              <a:tr h="370840">
                <a:tc>
                  <a:txBody>
                    <a:bodyPr/>
                    <a:lstStyle/>
                    <a:p>
                      <a:r>
                        <a:rPr lang="en-US" sz="1400" b="0" dirty="0" smtClean="0"/>
                        <a:t>Volumes, New Arch</a:t>
                      </a:r>
                      <a:endParaRPr lang="en-US" sz="1400" b="0" dirty="0"/>
                    </a:p>
                  </a:txBody>
                  <a:tcPr/>
                </a:tc>
                <a:tc>
                  <a:txBody>
                    <a:bodyPr/>
                    <a:lstStyle/>
                    <a:p>
                      <a:r>
                        <a:rPr lang="en-US" sz="1400" b="1" dirty="0" smtClean="0"/>
                        <a:t>Performance</a:t>
                      </a:r>
                      <a:endParaRPr lang="en-US" sz="1400" b="1" dirty="0"/>
                    </a:p>
                  </a:txBody>
                  <a:tcPr/>
                </a:tc>
                <a:tc>
                  <a:txBody>
                    <a:bodyPr/>
                    <a:lstStyle/>
                    <a:p>
                      <a:r>
                        <a:rPr lang="en-US" sz="1400" dirty="0" smtClean="0"/>
                        <a:t>High throughput on</a:t>
                      </a:r>
                      <a:r>
                        <a:rPr lang="en-US" sz="1400" baseline="0" dirty="0" smtClean="0"/>
                        <a:t> a single node and scales horizontally easily</a:t>
                      </a:r>
                      <a:endParaRPr lang="en-US" sz="1400" dirty="0"/>
                    </a:p>
                  </a:txBody>
                  <a:tcPr/>
                </a:tc>
              </a:tr>
              <a:tr h="370840">
                <a:tc>
                  <a:txBody>
                    <a:bodyPr/>
                    <a:lstStyle/>
                    <a:p>
                      <a:r>
                        <a:rPr lang="en-US" sz="1400" b="0" dirty="0" smtClean="0"/>
                        <a:t>Still required</a:t>
                      </a:r>
                      <a:endParaRPr lang="en-US" sz="1400" b="0" dirty="0"/>
                    </a:p>
                  </a:txBody>
                  <a:tcPr/>
                </a:tc>
                <a:tc>
                  <a:txBody>
                    <a:bodyPr/>
                    <a:lstStyle/>
                    <a:p>
                      <a:r>
                        <a:rPr lang="en-US" sz="1400" b="1" dirty="0" smtClean="0"/>
                        <a:t>Software cost</a:t>
                      </a:r>
                      <a:endParaRPr lang="en-US" sz="1400" b="1" dirty="0"/>
                    </a:p>
                  </a:txBody>
                  <a:tcPr/>
                </a:tc>
                <a:tc>
                  <a:txBody>
                    <a:bodyPr/>
                    <a:lstStyle/>
                    <a:p>
                      <a:r>
                        <a:rPr lang="en-US" sz="1400" dirty="0" smtClean="0"/>
                        <a:t>Open source </a:t>
                      </a:r>
                      <a:r>
                        <a:rPr lang="en-US" sz="1400" baseline="0" dirty="0" smtClean="0"/>
                        <a:t>with premium value added services</a:t>
                      </a:r>
                      <a:endParaRPr lang="en-US" sz="1400" dirty="0"/>
                    </a:p>
                  </a:txBody>
                  <a:tcPr/>
                </a:tc>
              </a:tr>
              <a:tr h="370840">
                <a:tc>
                  <a:txBody>
                    <a:bodyPr/>
                    <a:lstStyle/>
                    <a:p>
                      <a:r>
                        <a:rPr lang="en-US" sz="1400" b="0" dirty="0" smtClean="0"/>
                        <a:t>Still required</a:t>
                      </a:r>
                      <a:endParaRPr lang="en-US" sz="1400" b="0" dirty="0"/>
                    </a:p>
                  </a:txBody>
                  <a:tcPr/>
                </a:tc>
                <a:tc>
                  <a:txBody>
                    <a:bodyPr/>
                    <a:lstStyle/>
                    <a:p>
                      <a:r>
                        <a:rPr lang="en-US" sz="1400" b="1" dirty="0" smtClean="0"/>
                        <a:t>Data consistency</a:t>
                      </a:r>
                      <a:endParaRPr lang="en-US" sz="1400" b="1" dirty="0"/>
                    </a:p>
                  </a:txBody>
                  <a:tcPr/>
                </a:tc>
                <a:tc>
                  <a:txBody>
                    <a:bodyPr/>
                    <a:lstStyle/>
                    <a:p>
                      <a:r>
                        <a:rPr lang="en-US" sz="1400" dirty="0" smtClean="0"/>
                        <a:t>How soon</a:t>
                      </a:r>
                      <a:r>
                        <a:rPr lang="en-US" sz="1400" baseline="0" dirty="0" smtClean="0"/>
                        <a:t> you can read data that was just written</a:t>
                      </a:r>
                      <a:endParaRPr lang="en-US" sz="1400" dirty="0"/>
                    </a:p>
                  </a:txBody>
                  <a:tcPr/>
                </a:tc>
              </a:tr>
              <a:tr h="370840">
                <a:tc>
                  <a:txBody>
                    <a:bodyPr/>
                    <a:lstStyle/>
                    <a:p>
                      <a:r>
                        <a:rPr lang="en-US" sz="1400" b="0" dirty="0" smtClean="0"/>
                        <a:t>Still required</a:t>
                      </a:r>
                      <a:endParaRPr lang="en-US" sz="1400" b="0" dirty="0"/>
                    </a:p>
                  </a:txBody>
                  <a:tcPr/>
                </a:tc>
                <a:tc>
                  <a:txBody>
                    <a:bodyPr/>
                    <a:lstStyle/>
                    <a:p>
                      <a:r>
                        <a:rPr lang="en-US" sz="1400" b="1" dirty="0" smtClean="0"/>
                        <a:t>Rich</a:t>
                      </a:r>
                      <a:r>
                        <a:rPr lang="en-US" sz="1400" b="1" baseline="0" dirty="0" smtClean="0"/>
                        <a:t> querying</a:t>
                      </a:r>
                      <a:endParaRPr lang="en-US" sz="1400" b="1" dirty="0"/>
                    </a:p>
                  </a:txBody>
                  <a:tcPr/>
                </a:tc>
                <a:tc>
                  <a:txBody>
                    <a:bodyPr/>
                    <a:lstStyle/>
                    <a:p>
                      <a:r>
                        <a:rPr lang="en-US" sz="1400" dirty="0" smtClean="0"/>
                        <a:t>Querying</a:t>
                      </a:r>
                      <a:r>
                        <a:rPr lang="en-US" sz="1400" baseline="0" dirty="0" smtClean="0"/>
                        <a:t> based on any field, e.g. secondary indexes</a:t>
                      </a:r>
                      <a:endParaRPr lang="en-US" sz="1400" dirty="0"/>
                    </a:p>
                  </a:txBody>
                  <a:tcPr/>
                </a:tc>
              </a:tr>
              <a:tr h="370840">
                <a:tc>
                  <a:txBody>
                    <a:bodyPr/>
                    <a:lstStyle/>
                    <a:p>
                      <a:r>
                        <a:rPr lang="en-US" sz="1400" b="0" dirty="0" smtClean="0"/>
                        <a:t>Still required</a:t>
                      </a:r>
                      <a:endParaRPr lang="en-US" sz="1400" b="0" dirty="0"/>
                    </a:p>
                  </a:txBody>
                  <a:tcPr/>
                </a:tc>
                <a:tc>
                  <a:txBody>
                    <a:bodyPr/>
                    <a:lstStyle/>
                    <a:p>
                      <a:r>
                        <a:rPr lang="en-US" sz="1400" b="1" dirty="0" smtClean="0"/>
                        <a:t>Ease</a:t>
                      </a:r>
                      <a:r>
                        <a:rPr lang="en-US" sz="1400" b="1" baseline="0" dirty="0" smtClean="0"/>
                        <a:t> of use</a:t>
                      </a:r>
                      <a:endParaRPr lang="en-US" sz="1400" b="1" dirty="0"/>
                    </a:p>
                  </a:txBody>
                  <a:tcPr/>
                </a:tc>
                <a:tc>
                  <a:txBody>
                    <a:bodyPr/>
                    <a:lstStyle/>
                    <a:p>
                      <a:r>
                        <a:rPr lang="en-US" sz="1400" dirty="0" smtClean="0"/>
                        <a:t>Short learning curve and easy to design</a:t>
                      </a:r>
                      <a:endParaRPr lang="en-US" sz="1400" dirty="0"/>
                    </a:p>
                  </a:txBody>
                  <a:tcPr/>
                </a:tc>
              </a:tr>
            </a:tbl>
          </a:graphicData>
        </a:graphic>
      </p:graphicFrame>
    </p:spTree>
    <p:extLst>
      <p:ext uri="{BB962C8B-B14F-4D97-AF65-F5344CB8AC3E}">
        <p14:creationId xmlns:p14="http://schemas.microsoft.com/office/powerpoint/2010/main" val="2029900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Databases Stack Up</a:t>
            </a:r>
          </a:p>
        </p:txBody>
      </p:sp>
      <p:graphicFrame>
        <p:nvGraphicFramePr>
          <p:cNvPr id="3" name="Table 2"/>
          <p:cNvGraphicFramePr>
            <a:graphicFrameLocks noGrp="1"/>
          </p:cNvGraphicFramePr>
          <p:nvPr>
            <p:extLst>
              <p:ext uri="{D42A27DB-BD31-4B8C-83A1-F6EECF244321}">
                <p14:modId xmlns:p14="http://schemas.microsoft.com/office/powerpoint/2010/main" val="4036988438"/>
              </p:ext>
            </p:extLst>
          </p:nvPr>
        </p:nvGraphicFramePr>
        <p:xfrm>
          <a:off x="457200" y="1230430"/>
          <a:ext cx="8394937" cy="4142712"/>
        </p:xfrm>
        <a:graphic>
          <a:graphicData uri="http://schemas.openxmlformats.org/drawingml/2006/table">
            <a:tbl>
              <a:tblPr firstRow="1" bandRow="1">
                <a:tableStyleId>{7E9639D4-E3E2-4D34-9284-5A2195B3D0D7}</a:tableStyleId>
              </a:tblPr>
              <a:tblGrid>
                <a:gridCol w="1858242"/>
                <a:gridCol w="1604016"/>
                <a:gridCol w="1591813"/>
                <a:gridCol w="1670433"/>
                <a:gridCol w="1670433"/>
              </a:tblGrid>
              <a:tr h="422485">
                <a:tc>
                  <a:txBody>
                    <a:bodyPr/>
                    <a:lstStyle/>
                    <a:p>
                      <a:pPr algn="ctr"/>
                      <a:r>
                        <a:rPr lang="en-US" sz="1600" dirty="0" smtClean="0"/>
                        <a:t>Requirement</a:t>
                      </a:r>
                      <a:endParaRPr lang="en-US" sz="1600" dirty="0"/>
                    </a:p>
                  </a:txBody>
                  <a:tcPr/>
                </a:tc>
                <a:tc>
                  <a:txBody>
                    <a:bodyPr/>
                    <a:lstStyle/>
                    <a:p>
                      <a:pPr algn="ctr"/>
                      <a:r>
                        <a:rPr lang="en-US" sz="1600" dirty="0" smtClean="0"/>
                        <a:t>RDBMS</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smtClean="0"/>
                        <a:t>Key/value</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smtClean="0"/>
                        <a:t>Wide column</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err="1" smtClean="0"/>
                        <a:t>MongoDB</a:t>
                      </a:r>
                      <a:endParaRPr lang="en-US" sz="1600" dirty="0"/>
                    </a:p>
                  </a:txBody>
                  <a:tcPr>
                    <a:lnB w="12700" cap="flat" cmpd="sng" algn="ctr">
                      <a:solidFill>
                        <a:prstClr val="white">
                          <a:lumMod val="50000"/>
                        </a:prstClr>
                      </a:solidFill>
                      <a:prstDash val="solid"/>
                      <a:round/>
                      <a:headEnd type="none" w="med" len="med"/>
                      <a:tailEnd type="none" w="med" len="med"/>
                    </a:lnB>
                  </a:tcPr>
                </a:tc>
              </a:tr>
              <a:tr h="399514">
                <a:tc>
                  <a:txBody>
                    <a:bodyPr/>
                    <a:lstStyle/>
                    <a:p>
                      <a:pPr algn="l"/>
                      <a:r>
                        <a:rPr lang="en-US" sz="1600" b="1" dirty="0" smtClean="0"/>
                        <a:t>Hierarchical</a:t>
                      </a:r>
                      <a:r>
                        <a:rPr lang="en-US" sz="1600" b="1" baseline="0" dirty="0" smtClean="0"/>
                        <a:t> data</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3314">
                <a:tc>
                  <a:txBody>
                    <a:bodyPr/>
                    <a:lstStyle/>
                    <a:p>
                      <a:pPr algn="l"/>
                      <a:r>
                        <a:rPr lang="en-US" sz="1600" b="1" dirty="0" smtClean="0"/>
                        <a:t>Dynamic schema</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36141">
                <a:tc>
                  <a:txBody>
                    <a:bodyPr/>
                    <a:lstStyle/>
                    <a:p>
                      <a:pPr algn="l"/>
                      <a:r>
                        <a:rPr lang="en-US" sz="1600" b="1" dirty="0" smtClean="0"/>
                        <a:t>Native OOP </a:t>
                      </a:r>
                      <a:r>
                        <a:rPr lang="en-US" sz="1600" b="1" dirty="0" err="1" smtClean="0"/>
                        <a:t>lang</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326367">
                <a:tc>
                  <a:txBody>
                    <a:bodyPr/>
                    <a:lstStyle/>
                    <a:p>
                      <a:pPr algn="l"/>
                      <a:r>
                        <a:rPr lang="en-US" sz="1600" b="1" dirty="0" smtClean="0"/>
                        <a:t>Software cost</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Poor</a:t>
                      </a: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Performance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kern="1200" dirty="0" smtClean="0">
                          <a:solidFill>
                            <a:schemeClr val="tx1">
                              <a:lumMod val="75000"/>
                              <a:lumOff val="25000"/>
                            </a:schemeClr>
                          </a:solidFill>
                          <a:latin typeface="+mn-lt"/>
                          <a:ea typeface="+mn-ea"/>
                          <a:cs typeface="+mn-cs"/>
                        </a:rPr>
                        <a:t>Great</a:t>
                      </a:r>
                      <a:endParaRPr lang="en-US" sz="1600" b="0" kern="1200" dirty="0">
                        <a:solidFill>
                          <a:schemeClr val="tx1">
                            <a:lumMod val="75000"/>
                            <a:lumOff val="25000"/>
                          </a:schemeClr>
                        </a:solidFill>
                        <a:latin typeface="+mn-lt"/>
                        <a:ea typeface="+mn-ea"/>
                        <a:cs typeface="+mn-cs"/>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Scale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36038">
                <a:tc>
                  <a:txBody>
                    <a:bodyPr/>
                    <a:lstStyle/>
                    <a:p>
                      <a:pPr algn="l"/>
                      <a:r>
                        <a:rPr lang="en-US" sz="1600" b="1" dirty="0" smtClean="0"/>
                        <a:t>Data consistency</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lumMod val="60000"/>
                        <a:lumOff val="40000"/>
                      </a:schemeClr>
                    </a:solidFill>
                  </a:tcPr>
                </a:tc>
              </a:tr>
              <a:tr h="422485">
                <a:tc>
                  <a:txBody>
                    <a:bodyPr/>
                    <a:lstStyle/>
                    <a:p>
                      <a:pPr algn="l"/>
                      <a:r>
                        <a:rPr lang="en-US" sz="1600" b="1" dirty="0" smtClean="0"/>
                        <a:t>Rich</a:t>
                      </a:r>
                      <a:r>
                        <a:rPr lang="en-US" sz="1600" b="1" baseline="0" dirty="0" smtClean="0"/>
                        <a:t> querying</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Ease</a:t>
                      </a:r>
                      <a:r>
                        <a:rPr lang="en-US" sz="1600" b="1" baseline="0" dirty="0" smtClean="0"/>
                        <a:t> of use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bl>
          </a:graphicData>
        </a:graphic>
      </p:graphicFrame>
    </p:spTree>
    <p:extLst>
      <p:ext uri="{BB962C8B-B14F-4D97-AF65-F5344CB8AC3E}">
        <p14:creationId xmlns:p14="http://schemas.microsoft.com/office/powerpoint/2010/main" val="243527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15682001"/>
              </p:ext>
            </p:extLst>
          </p:nvPr>
        </p:nvGraphicFramePr>
        <p:xfrm>
          <a:off x="457200" y="1230430"/>
          <a:ext cx="8394937" cy="4142712"/>
        </p:xfrm>
        <a:graphic>
          <a:graphicData uri="http://schemas.openxmlformats.org/drawingml/2006/table">
            <a:tbl>
              <a:tblPr firstRow="1" bandRow="1">
                <a:tableStyleId>{7E9639D4-E3E2-4D34-9284-5A2195B3D0D7}</a:tableStyleId>
              </a:tblPr>
              <a:tblGrid>
                <a:gridCol w="1858242"/>
                <a:gridCol w="1604016"/>
                <a:gridCol w="1591813"/>
                <a:gridCol w="1670433"/>
                <a:gridCol w="1670433"/>
              </a:tblGrid>
              <a:tr h="422485">
                <a:tc>
                  <a:txBody>
                    <a:bodyPr/>
                    <a:lstStyle/>
                    <a:p>
                      <a:pPr algn="ctr"/>
                      <a:r>
                        <a:rPr lang="en-US" sz="1600" dirty="0" smtClean="0"/>
                        <a:t>Requirement</a:t>
                      </a:r>
                      <a:endParaRPr lang="en-US" sz="1600" dirty="0"/>
                    </a:p>
                  </a:txBody>
                  <a:tcPr/>
                </a:tc>
                <a:tc>
                  <a:txBody>
                    <a:bodyPr/>
                    <a:lstStyle/>
                    <a:p>
                      <a:pPr algn="ctr"/>
                      <a:r>
                        <a:rPr lang="en-US" sz="1600" dirty="0" smtClean="0"/>
                        <a:t>RDBMS</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smtClean="0"/>
                        <a:t>Key/value</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smtClean="0"/>
                        <a:t>Wide column</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err="1" smtClean="0"/>
                        <a:t>MongoDB</a:t>
                      </a:r>
                      <a:endParaRPr lang="en-US" sz="1600" dirty="0"/>
                    </a:p>
                  </a:txBody>
                  <a:tcPr>
                    <a:lnB w="12700" cap="flat" cmpd="sng" algn="ctr">
                      <a:solidFill>
                        <a:prstClr val="white">
                          <a:lumMod val="50000"/>
                        </a:prstClr>
                      </a:solidFill>
                      <a:prstDash val="solid"/>
                      <a:round/>
                      <a:headEnd type="none" w="med" len="med"/>
                      <a:tailEnd type="none" w="med" len="med"/>
                    </a:lnB>
                  </a:tcPr>
                </a:tc>
              </a:tr>
              <a:tr h="399514">
                <a:tc>
                  <a:txBody>
                    <a:bodyPr/>
                    <a:lstStyle/>
                    <a:p>
                      <a:pPr algn="l"/>
                      <a:r>
                        <a:rPr lang="en-US" sz="1600" b="1" dirty="0" smtClean="0"/>
                        <a:t>Hierarchical</a:t>
                      </a:r>
                      <a:r>
                        <a:rPr lang="en-US" sz="1600" b="1" baseline="0" dirty="0" smtClean="0"/>
                        <a:t> data</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3314">
                <a:tc>
                  <a:txBody>
                    <a:bodyPr/>
                    <a:lstStyle/>
                    <a:p>
                      <a:pPr algn="l"/>
                      <a:r>
                        <a:rPr lang="en-US" sz="1600" b="1" dirty="0" smtClean="0"/>
                        <a:t>Dynamic schema</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36141">
                <a:tc>
                  <a:txBody>
                    <a:bodyPr/>
                    <a:lstStyle/>
                    <a:p>
                      <a:pPr algn="l"/>
                      <a:r>
                        <a:rPr lang="en-US" sz="1600" b="1" dirty="0" smtClean="0"/>
                        <a:t>Native OOP </a:t>
                      </a:r>
                      <a:r>
                        <a:rPr lang="en-US" sz="1600" b="1" dirty="0" err="1" smtClean="0"/>
                        <a:t>lang</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326367">
                <a:tc>
                  <a:txBody>
                    <a:bodyPr/>
                    <a:lstStyle/>
                    <a:p>
                      <a:pPr algn="l"/>
                      <a:r>
                        <a:rPr lang="en-US" sz="1600" b="1" dirty="0" smtClean="0"/>
                        <a:t>Software cost</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Poor</a:t>
                      </a: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Performance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kern="1200" dirty="0" smtClean="0">
                          <a:solidFill>
                            <a:schemeClr val="tx1">
                              <a:lumMod val="75000"/>
                              <a:lumOff val="25000"/>
                            </a:schemeClr>
                          </a:solidFill>
                          <a:latin typeface="+mn-lt"/>
                          <a:ea typeface="+mn-ea"/>
                          <a:cs typeface="+mn-cs"/>
                        </a:rPr>
                        <a:t>Great</a:t>
                      </a:r>
                      <a:endParaRPr lang="en-US" sz="1600" b="0" kern="1200" dirty="0">
                        <a:solidFill>
                          <a:schemeClr val="tx1">
                            <a:lumMod val="75000"/>
                            <a:lumOff val="25000"/>
                          </a:schemeClr>
                        </a:solidFill>
                        <a:latin typeface="+mn-lt"/>
                        <a:ea typeface="+mn-ea"/>
                        <a:cs typeface="+mn-cs"/>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Scale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36038">
                <a:tc>
                  <a:txBody>
                    <a:bodyPr/>
                    <a:lstStyle/>
                    <a:p>
                      <a:pPr algn="l"/>
                      <a:r>
                        <a:rPr lang="en-US" sz="1600" b="1" dirty="0" smtClean="0"/>
                        <a:t>Data consistency</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FCE93"/>
                    </a:solidFill>
                  </a:tcPr>
                </a:tc>
              </a:tr>
              <a:tr h="422485">
                <a:tc>
                  <a:txBody>
                    <a:bodyPr/>
                    <a:lstStyle/>
                    <a:p>
                      <a:pPr algn="l"/>
                      <a:r>
                        <a:rPr lang="en-US" sz="1600" b="1" dirty="0" smtClean="0"/>
                        <a:t>Rich</a:t>
                      </a:r>
                      <a:r>
                        <a:rPr lang="en-US" sz="1600" b="1" baseline="0" dirty="0" smtClean="0"/>
                        <a:t> querying</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Ease</a:t>
                      </a:r>
                      <a:r>
                        <a:rPr lang="en-US" sz="1600" b="1" baseline="0" dirty="0" smtClean="0"/>
                        <a:t> of use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bl>
          </a:graphicData>
        </a:graphic>
      </p:graphicFrame>
      <p:sp>
        <p:nvSpPr>
          <p:cNvPr id="2" name="Title 1"/>
          <p:cNvSpPr>
            <a:spLocks noGrp="1"/>
          </p:cNvSpPr>
          <p:nvPr>
            <p:ph type="title"/>
          </p:nvPr>
        </p:nvSpPr>
        <p:spPr/>
        <p:txBody>
          <a:bodyPr/>
          <a:lstStyle/>
          <a:p>
            <a:r>
              <a:rPr lang="en-US" dirty="0"/>
              <a:t>How Databases Stack Up</a:t>
            </a:r>
          </a:p>
        </p:txBody>
      </p:sp>
      <p:grpSp>
        <p:nvGrpSpPr>
          <p:cNvPr id="8" name="Group 7"/>
          <p:cNvGrpSpPr/>
          <p:nvPr/>
        </p:nvGrpSpPr>
        <p:grpSpPr>
          <a:xfrm>
            <a:off x="2360570" y="1651000"/>
            <a:ext cx="6491567" cy="2851517"/>
            <a:chOff x="2360570" y="1651000"/>
            <a:chExt cx="6491567" cy="2851517"/>
          </a:xfrm>
        </p:grpSpPr>
        <p:sp>
          <p:nvSpPr>
            <p:cNvPr id="4" name="Rounded Rectangle 3"/>
            <p:cNvSpPr/>
            <p:nvPr/>
          </p:nvSpPr>
          <p:spPr>
            <a:xfrm>
              <a:off x="2360570" y="1651000"/>
              <a:ext cx="6491567" cy="2851517"/>
            </a:xfrm>
            <a:prstGeom prst="roundRect">
              <a:avLst/>
            </a:prstGeom>
            <a:solidFill>
              <a:schemeClr val="accent3">
                <a:lumMod val="60000"/>
                <a:lumOff val="40000"/>
                <a:alpha val="51000"/>
              </a:schemeClr>
            </a:solid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5" name="TextBox 4"/>
            <p:cNvSpPr txBox="1"/>
            <p:nvPr/>
          </p:nvSpPr>
          <p:spPr>
            <a:xfrm>
              <a:off x="3182013" y="2552705"/>
              <a:ext cx="5030749" cy="830997"/>
            </a:xfrm>
            <a:prstGeom prst="rect">
              <a:avLst/>
            </a:prstGeom>
          </p:spPr>
          <p:txBody>
            <a:bodyPr wrap="none" lIns="0" tIns="0" rIns="0" bIns="0" rtlCol="0">
              <a:spAutoFit/>
            </a:bodyPr>
            <a:lstStyle/>
            <a:p>
              <a:pPr marL="0" indent="0" algn="ctr">
                <a:buFont typeface="Arial"/>
                <a:buNone/>
              </a:pPr>
              <a:r>
                <a:rPr lang="en-US" sz="5400" b="1" dirty="0" smtClean="0"/>
                <a:t>VALUE OF NOSQL</a:t>
              </a:r>
            </a:p>
          </p:txBody>
        </p:sp>
      </p:grpSp>
    </p:spTree>
    <p:extLst>
      <p:ext uri="{BB962C8B-B14F-4D97-AF65-F5344CB8AC3E}">
        <p14:creationId xmlns:p14="http://schemas.microsoft.com/office/powerpoint/2010/main" val="2630318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prstGeom prst="rect">
            <a:avLst/>
          </a:prstGeom>
        </p:spPr>
        <p:txBody>
          <a:bodyPr>
            <a:normAutofit fontScale="90000"/>
          </a:bodyPr>
          <a:lstStyle/>
          <a:p>
            <a:pPr eaLnBrk="1" fontAlgn="auto" hangingPunct="1">
              <a:spcAft>
                <a:spcPts val="0"/>
              </a:spcAft>
              <a:defRPr/>
            </a:pPr>
            <a:r>
              <a:rPr lang="en-US" dirty="0" smtClean="0">
                <a:ea typeface="+mj-ea"/>
                <a:cs typeface="+mj-cs"/>
              </a:rPr>
              <a:t>When should you use </a:t>
            </a:r>
            <a:r>
              <a:rPr lang="en-US" dirty="0" err="1" smtClean="0">
                <a:ea typeface="+mj-ea"/>
                <a:cs typeface="+mj-cs"/>
              </a:rPr>
              <a:t>MongoDB</a:t>
            </a:r>
            <a:r>
              <a:rPr lang="en-US" dirty="0" smtClean="0">
                <a:ea typeface="+mj-ea"/>
                <a:cs typeface="+mj-cs"/>
              </a:rPr>
              <a:t/>
            </a:r>
            <a:br>
              <a:rPr lang="en-US" dirty="0" smtClean="0">
                <a:ea typeface="+mj-ea"/>
                <a:cs typeface="+mj-cs"/>
              </a:rPr>
            </a:br>
            <a:r>
              <a:rPr lang="en-US" sz="2400" dirty="0">
                <a:ea typeface="+mj-ea"/>
                <a:cs typeface="+mj-cs"/>
              </a:rPr>
              <a:t/>
            </a:r>
            <a:br>
              <a:rPr lang="en-US" sz="2400" dirty="0">
                <a:ea typeface="+mj-ea"/>
                <a:cs typeface="+mj-cs"/>
              </a:rPr>
            </a:br>
            <a:r>
              <a:rPr lang="en-US" sz="2400" dirty="0" smtClean="0">
                <a:ea typeface="+mj-ea"/>
                <a:cs typeface="+mj-cs"/>
              </a:rPr>
              <a:t>	</a:t>
            </a:r>
            <a:r>
              <a:rPr lang="en-US" sz="3600" dirty="0" smtClean="0">
                <a:ea typeface="+mj-ea"/>
                <a:cs typeface="+mj-cs"/>
              </a:rPr>
              <a:t>…. And when you should not….</a:t>
            </a:r>
            <a:endParaRPr lang="en-US" dirty="0">
              <a:latin typeface="Segoe Light"/>
              <a:ea typeface="+mj-ea"/>
              <a:cs typeface="Segoe Light"/>
            </a:endParaRPr>
          </a:p>
        </p:txBody>
      </p:sp>
      <p:sp>
        <p:nvSpPr>
          <p:cNvPr id="3" name="Subtitle 2"/>
          <p:cNvSpPr>
            <a:spLocks noGrp="1"/>
          </p:cNvSpPr>
          <p:nvPr>
            <p:ph type="subTitle" idx="1"/>
          </p:nvPr>
        </p:nvSpPr>
        <p:spPr/>
        <p:txBody>
          <a:bodyPr/>
          <a:lstStyle/>
          <a:p>
            <a:r>
              <a:rPr lang="en-US" dirty="0" err="1"/>
              <a:t>Edouard</a:t>
            </a:r>
            <a:r>
              <a:rPr lang="en-US" dirty="0"/>
              <a:t> </a:t>
            </a:r>
            <a:r>
              <a:rPr lang="en-US" dirty="0" err="1"/>
              <a:t>Servan</a:t>
            </a:r>
            <a:r>
              <a:rPr lang="en-US" dirty="0"/>
              <a:t>-Schreiber, Ph.D.</a:t>
            </a:r>
            <a:br>
              <a:rPr lang="en-US" dirty="0"/>
            </a:br>
            <a:r>
              <a:rPr lang="en-US" i="1" dirty="0"/>
              <a:t>Director for Solution Architecture</a:t>
            </a:r>
            <a:br>
              <a:rPr lang="en-US" i="1" dirty="0"/>
            </a:br>
            <a:r>
              <a:rPr lang="en-US" i="1" dirty="0" err="1"/>
              <a:t>MongoDB</a:t>
            </a:r>
            <a:r>
              <a:rPr lang="en-US" i="1" dirty="0"/>
              <a:t/>
            </a:r>
            <a:br>
              <a:rPr lang="en-US" i="1" dirty="0"/>
            </a:br>
            <a:r>
              <a:rPr lang="en-US" sz="1400" i="1" dirty="0" err="1"/>
              <a:t>edss@mongodb.com</a:t>
            </a:r>
            <a:r>
              <a:rPr lang="en-US" sz="1400" i="1" dirty="0"/>
              <a:t/>
            </a:r>
            <a:br>
              <a:rPr lang="en-US" sz="1400" i="1" dirty="0"/>
            </a:br>
            <a:r>
              <a:rPr lang="en-US" sz="1400" i="1" dirty="0"/>
              <a:t/>
            </a:r>
            <a:br>
              <a:rPr lang="en-US" sz="1400" i="1" dirty="0"/>
            </a:br>
            <a:endParaRPr lang="en-US" dirty="0"/>
          </a:p>
        </p:txBody>
      </p:sp>
    </p:spTree>
    <p:extLst>
      <p:ext uri="{BB962C8B-B14F-4D97-AF65-F5344CB8AC3E}">
        <p14:creationId xmlns:p14="http://schemas.microsoft.com/office/powerpoint/2010/main" val="32211400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133607327"/>
              </p:ext>
            </p:extLst>
          </p:nvPr>
        </p:nvGraphicFramePr>
        <p:xfrm>
          <a:off x="457200" y="1230430"/>
          <a:ext cx="8394937" cy="4142712"/>
        </p:xfrm>
        <a:graphic>
          <a:graphicData uri="http://schemas.openxmlformats.org/drawingml/2006/table">
            <a:tbl>
              <a:tblPr firstRow="1" bandRow="1">
                <a:tableStyleId>{7E9639D4-E3E2-4D34-9284-5A2195B3D0D7}</a:tableStyleId>
              </a:tblPr>
              <a:tblGrid>
                <a:gridCol w="1858242"/>
                <a:gridCol w="1604016"/>
                <a:gridCol w="1591813"/>
                <a:gridCol w="1670433"/>
                <a:gridCol w="1670433"/>
              </a:tblGrid>
              <a:tr h="422485">
                <a:tc>
                  <a:txBody>
                    <a:bodyPr/>
                    <a:lstStyle/>
                    <a:p>
                      <a:pPr algn="ctr"/>
                      <a:r>
                        <a:rPr lang="en-US" sz="1600" dirty="0" smtClean="0"/>
                        <a:t>Requirement</a:t>
                      </a:r>
                      <a:endParaRPr lang="en-US" sz="1600" dirty="0"/>
                    </a:p>
                  </a:txBody>
                  <a:tcPr/>
                </a:tc>
                <a:tc>
                  <a:txBody>
                    <a:bodyPr/>
                    <a:lstStyle/>
                    <a:p>
                      <a:pPr algn="ctr"/>
                      <a:r>
                        <a:rPr lang="en-US" sz="1600" dirty="0" smtClean="0"/>
                        <a:t>RDBMS</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smtClean="0"/>
                        <a:t>Key/value</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smtClean="0"/>
                        <a:t>Wide column</a:t>
                      </a:r>
                      <a:endParaRPr lang="en-US" sz="1600" dirty="0"/>
                    </a:p>
                  </a:txBody>
                  <a:tcPr>
                    <a:lnB w="12700" cap="flat" cmpd="sng" algn="ctr">
                      <a:solidFill>
                        <a:prstClr val="white">
                          <a:lumMod val="50000"/>
                        </a:prstClr>
                      </a:solidFill>
                      <a:prstDash val="solid"/>
                      <a:round/>
                      <a:headEnd type="none" w="med" len="med"/>
                      <a:tailEnd type="none" w="med" len="med"/>
                    </a:lnB>
                  </a:tcPr>
                </a:tc>
                <a:tc>
                  <a:txBody>
                    <a:bodyPr/>
                    <a:lstStyle/>
                    <a:p>
                      <a:pPr algn="ctr"/>
                      <a:r>
                        <a:rPr lang="en-US" sz="1600" dirty="0" err="1" smtClean="0"/>
                        <a:t>MongoDB</a:t>
                      </a:r>
                      <a:endParaRPr lang="en-US" sz="1600" dirty="0"/>
                    </a:p>
                  </a:txBody>
                  <a:tcPr>
                    <a:lnB w="12700" cap="flat" cmpd="sng" algn="ctr">
                      <a:solidFill>
                        <a:prstClr val="white">
                          <a:lumMod val="50000"/>
                        </a:prstClr>
                      </a:solidFill>
                      <a:prstDash val="solid"/>
                      <a:round/>
                      <a:headEnd type="none" w="med" len="med"/>
                      <a:tailEnd type="none" w="med" len="med"/>
                    </a:lnB>
                  </a:tcPr>
                </a:tc>
              </a:tr>
              <a:tr h="399514">
                <a:tc>
                  <a:txBody>
                    <a:bodyPr/>
                    <a:lstStyle/>
                    <a:p>
                      <a:pPr algn="l"/>
                      <a:r>
                        <a:rPr lang="en-US" sz="1600" b="1" dirty="0" smtClean="0"/>
                        <a:t>Hierarchical</a:t>
                      </a:r>
                      <a:r>
                        <a:rPr lang="en-US" sz="1600" b="1" baseline="0" dirty="0" smtClean="0"/>
                        <a:t> data</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3314">
                <a:tc>
                  <a:txBody>
                    <a:bodyPr/>
                    <a:lstStyle/>
                    <a:p>
                      <a:pPr algn="l"/>
                      <a:r>
                        <a:rPr lang="en-US" sz="1600" b="1" dirty="0" smtClean="0"/>
                        <a:t>Dynamic schema</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36141">
                <a:tc>
                  <a:txBody>
                    <a:bodyPr/>
                    <a:lstStyle/>
                    <a:p>
                      <a:pPr algn="l"/>
                      <a:r>
                        <a:rPr lang="en-US" sz="1600" b="1" dirty="0" smtClean="0"/>
                        <a:t>Native OOP </a:t>
                      </a:r>
                      <a:r>
                        <a:rPr lang="en-US" sz="1600" b="1" dirty="0" err="1" smtClean="0"/>
                        <a:t>lang</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326367">
                <a:tc>
                  <a:txBody>
                    <a:bodyPr/>
                    <a:lstStyle/>
                    <a:p>
                      <a:pPr algn="l"/>
                      <a:r>
                        <a:rPr lang="en-US" sz="1600" b="1" dirty="0" smtClean="0"/>
                        <a:t>Software cost</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Poor</a:t>
                      </a: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Performance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kern="1200" dirty="0" smtClean="0">
                          <a:solidFill>
                            <a:schemeClr val="tx1">
                              <a:lumMod val="75000"/>
                              <a:lumOff val="25000"/>
                            </a:schemeClr>
                          </a:solidFill>
                          <a:latin typeface="+mn-lt"/>
                          <a:ea typeface="+mn-ea"/>
                          <a:cs typeface="+mn-cs"/>
                        </a:rPr>
                        <a:t>Great</a:t>
                      </a:r>
                      <a:endParaRPr lang="en-US" sz="1600" b="0" kern="1200" dirty="0">
                        <a:solidFill>
                          <a:schemeClr val="tx1">
                            <a:lumMod val="75000"/>
                            <a:lumOff val="25000"/>
                          </a:schemeClr>
                        </a:solidFill>
                        <a:latin typeface="+mn-lt"/>
                        <a:ea typeface="+mn-ea"/>
                        <a:cs typeface="+mn-cs"/>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Scale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36038">
                <a:tc>
                  <a:txBody>
                    <a:bodyPr/>
                    <a:lstStyle/>
                    <a:p>
                      <a:pPr algn="l"/>
                      <a:r>
                        <a:rPr lang="en-US" sz="1600" b="1" dirty="0" smtClean="0"/>
                        <a:t>Data consistency</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AFCE93"/>
                    </a:solidFill>
                  </a:tcPr>
                </a:tc>
              </a:tr>
              <a:tr h="422485">
                <a:tc>
                  <a:txBody>
                    <a:bodyPr/>
                    <a:lstStyle/>
                    <a:p>
                      <a:pPr algn="l"/>
                      <a:r>
                        <a:rPr lang="en-US" sz="1600" b="1" dirty="0" smtClean="0"/>
                        <a:t>Rich</a:t>
                      </a:r>
                      <a:r>
                        <a:rPr lang="en-US" sz="1600" b="1" baseline="0" dirty="0" smtClean="0"/>
                        <a:t> querying</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chemeClr val="accent3">
                        <a:alpha val="50000"/>
                      </a:scheme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r h="422485">
                <a:tc>
                  <a:txBody>
                    <a:bodyPr/>
                    <a:lstStyle/>
                    <a:p>
                      <a:pPr algn="l"/>
                      <a:r>
                        <a:rPr lang="en-US" sz="1600" b="1" dirty="0" smtClean="0"/>
                        <a:t>Ease</a:t>
                      </a:r>
                      <a:r>
                        <a:rPr lang="en-US" sz="1600" b="1" baseline="0" dirty="0" smtClean="0"/>
                        <a:t> of use</a:t>
                      </a:r>
                      <a:endParaRPr lang="en-US" sz="1600" b="1" dirty="0"/>
                    </a:p>
                  </a:txBody>
                  <a:tcPr anchor="ctr">
                    <a:lnR w="12700" cap="flat" cmpd="sng" algn="ctr">
                      <a:solidFill>
                        <a:prstClr val="white">
                          <a:lumMod val="50000"/>
                        </a:prstClr>
                      </a:solidFill>
                      <a:prstDash val="solid"/>
                      <a:round/>
                      <a:headEnd type="none" w="med" len="med"/>
                      <a:tailEnd type="none" w="med" len="med"/>
                    </a:lnR>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Good</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FF99"/>
                    </a:solidFill>
                  </a:tcPr>
                </a:tc>
                <a:tc>
                  <a:txBody>
                    <a:bodyPr/>
                    <a:lstStyle/>
                    <a:p>
                      <a:pPr algn="ctr"/>
                      <a:r>
                        <a:rPr lang="en-US" sz="1600" b="0" dirty="0" smtClean="0">
                          <a:solidFill>
                            <a:schemeClr val="tx1">
                              <a:lumMod val="75000"/>
                              <a:lumOff val="25000"/>
                            </a:schemeClr>
                          </a:solidFill>
                        </a:rPr>
                        <a:t>Poor</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tx1">
                              <a:lumMod val="75000"/>
                              <a:lumOff val="25000"/>
                            </a:schemeClr>
                          </a:solidFill>
                        </a:rPr>
                        <a:t>Great</a:t>
                      </a:r>
                      <a:endParaRPr lang="en-US" sz="1600" b="0" dirty="0">
                        <a:solidFill>
                          <a:schemeClr val="tx1">
                            <a:lumMod val="75000"/>
                            <a:lumOff val="25000"/>
                          </a:schemeClr>
                        </a:solidFill>
                      </a:endParaRPr>
                    </a:p>
                  </a:txBody>
                  <a:tcPr anchor="ct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BBD49E"/>
                    </a:solidFill>
                  </a:tcPr>
                </a:tc>
              </a:tr>
            </a:tbl>
          </a:graphicData>
        </a:graphic>
      </p:graphicFrame>
      <p:sp>
        <p:nvSpPr>
          <p:cNvPr id="2" name="Title 1"/>
          <p:cNvSpPr>
            <a:spLocks noGrp="1"/>
          </p:cNvSpPr>
          <p:nvPr>
            <p:ph type="title"/>
          </p:nvPr>
        </p:nvSpPr>
        <p:spPr/>
        <p:txBody>
          <a:bodyPr/>
          <a:lstStyle/>
          <a:p>
            <a:r>
              <a:rPr lang="en-US" dirty="0"/>
              <a:t>How Databases Stack Up</a:t>
            </a:r>
          </a:p>
        </p:txBody>
      </p:sp>
      <p:grpSp>
        <p:nvGrpSpPr>
          <p:cNvPr id="11" name="Group 10"/>
          <p:cNvGrpSpPr/>
          <p:nvPr/>
        </p:nvGrpSpPr>
        <p:grpSpPr>
          <a:xfrm>
            <a:off x="2360570" y="1651000"/>
            <a:ext cx="6491567" cy="2851517"/>
            <a:chOff x="2360570" y="1651000"/>
            <a:chExt cx="6491567" cy="2851517"/>
          </a:xfrm>
        </p:grpSpPr>
        <p:sp>
          <p:nvSpPr>
            <p:cNvPr id="12" name="Rounded Rectangle 11"/>
            <p:cNvSpPr/>
            <p:nvPr/>
          </p:nvSpPr>
          <p:spPr>
            <a:xfrm>
              <a:off x="2360570" y="1651000"/>
              <a:ext cx="6491567" cy="2851517"/>
            </a:xfrm>
            <a:prstGeom prst="roundRect">
              <a:avLst/>
            </a:prstGeom>
            <a:solidFill>
              <a:schemeClr val="accent3">
                <a:lumMod val="60000"/>
                <a:lumOff val="40000"/>
                <a:alpha val="51000"/>
              </a:schemeClr>
            </a:solid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3" name="TextBox 12"/>
            <p:cNvSpPr txBox="1"/>
            <p:nvPr/>
          </p:nvSpPr>
          <p:spPr>
            <a:xfrm>
              <a:off x="3182013" y="2552705"/>
              <a:ext cx="5030749" cy="830997"/>
            </a:xfrm>
            <a:prstGeom prst="rect">
              <a:avLst/>
            </a:prstGeom>
          </p:spPr>
          <p:txBody>
            <a:bodyPr wrap="none" lIns="0" tIns="0" rIns="0" bIns="0" rtlCol="0">
              <a:spAutoFit/>
            </a:bodyPr>
            <a:lstStyle/>
            <a:p>
              <a:pPr marL="0" indent="0" algn="ctr">
                <a:buFont typeface="Arial"/>
                <a:buNone/>
              </a:pPr>
              <a:r>
                <a:rPr lang="en-US" sz="5400" b="1" dirty="0" smtClean="0"/>
                <a:t>VALUE OF NOSQL</a:t>
              </a:r>
            </a:p>
          </p:txBody>
        </p:sp>
      </p:grpSp>
      <p:sp>
        <p:nvSpPr>
          <p:cNvPr id="16" name="Rounded Rectangle 15"/>
          <p:cNvSpPr/>
          <p:nvPr/>
        </p:nvSpPr>
        <p:spPr>
          <a:xfrm>
            <a:off x="2360570" y="1651000"/>
            <a:ext cx="6491567" cy="3722142"/>
          </a:xfrm>
          <a:prstGeom prst="roundRect">
            <a:avLst/>
          </a:prstGeom>
          <a:solidFill>
            <a:schemeClr val="accent3">
              <a:lumMod val="60000"/>
              <a:lumOff val="40000"/>
              <a:alpha val="51000"/>
            </a:schemeClr>
          </a:solid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7" name="TextBox 16"/>
          <p:cNvSpPr txBox="1"/>
          <p:nvPr/>
        </p:nvSpPr>
        <p:spPr>
          <a:xfrm>
            <a:off x="2818660" y="4557510"/>
            <a:ext cx="5577849" cy="738664"/>
          </a:xfrm>
          <a:prstGeom prst="rect">
            <a:avLst/>
          </a:prstGeom>
        </p:spPr>
        <p:txBody>
          <a:bodyPr wrap="none" lIns="0" tIns="0" rIns="0" bIns="0" rtlCol="0" anchor="b">
            <a:spAutoFit/>
          </a:bodyPr>
          <a:lstStyle/>
          <a:p>
            <a:pPr marL="0" indent="0" algn="ctr">
              <a:buFont typeface="Arial"/>
              <a:buNone/>
            </a:pPr>
            <a:r>
              <a:rPr lang="en-US" sz="4800" b="1" dirty="0" smtClean="0"/>
              <a:t>VALUE OF MONGODB</a:t>
            </a:r>
          </a:p>
        </p:txBody>
      </p:sp>
    </p:spTree>
    <p:extLst>
      <p:ext uri="{BB962C8B-B14F-4D97-AF65-F5344CB8AC3E}">
        <p14:creationId xmlns:p14="http://schemas.microsoft.com/office/powerpoint/2010/main" val="1893123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77239118"/>
              </p:ext>
            </p:extLst>
          </p:nvPr>
        </p:nvGraphicFramePr>
        <p:xfrm>
          <a:off x="457200" y="1422400"/>
          <a:ext cx="8229600" cy="4851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solidFill>
                            <a:schemeClr val="tx1"/>
                          </a:solidFill>
                        </a:rPr>
                        <a:t>MongoDB</a:t>
                      </a:r>
                      <a:r>
                        <a:rPr lang="en-US" dirty="0" smtClean="0">
                          <a:solidFill>
                            <a:schemeClr val="tx1"/>
                          </a:solidFill>
                        </a:rPr>
                        <a:t> does well</a:t>
                      </a:r>
                      <a:endParaRPr lang="en-US" dirty="0">
                        <a:solidFill>
                          <a:schemeClr val="tx1"/>
                        </a:solidFill>
                      </a:endParaRPr>
                    </a:p>
                  </a:txBody>
                  <a:tcPr/>
                </a:tc>
                <a:tc>
                  <a:txBody>
                    <a:bodyPr/>
                    <a:lstStyle/>
                    <a:p>
                      <a:r>
                        <a:rPr lang="en-US" dirty="0" err="1" smtClean="0">
                          <a:solidFill>
                            <a:schemeClr val="tx1"/>
                          </a:solidFill>
                        </a:rPr>
                        <a:t>MongoDB</a:t>
                      </a:r>
                      <a:r>
                        <a:rPr lang="en-US" dirty="0" smtClean="0">
                          <a:solidFill>
                            <a:schemeClr val="tx1"/>
                          </a:solidFill>
                        </a:rPr>
                        <a:t> does less well</a:t>
                      </a:r>
                      <a:endParaRPr lang="en-US" dirty="0">
                        <a:solidFill>
                          <a:schemeClr val="tx1"/>
                        </a:solidFill>
                      </a:endParaRPr>
                    </a:p>
                  </a:txBody>
                  <a:tcPr/>
                </a:tc>
              </a:tr>
              <a:tr h="370840">
                <a:tc>
                  <a:txBody>
                    <a:bodyPr/>
                    <a:lstStyle/>
                    <a:p>
                      <a:pPr marL="285750" indent="-285750">
                        <a:buFont typeface="Arial"/>
                        <a:buChar char="•"/>
                      </a:pPr>
                      <a:r>
                        <a:rPr lang="en-US" b="1" dirty="0" smtClean="0"/>
                        <a:t>Straightforward</a:t>
                      </a:r>
                      <a:r>
                        <a:rPr lang="en-US" dirty="0" smtClean="0"/>
                        <a:t> replication</a:t>
                      </a:r>
                    </a:p>
                    <a:p>
                      <a:pPr marL="285750" indent="-285750">
                        <a:buFont typeface="Arial"/>
                        <a:buChar char="•"/>
                      </a:pPr>
                      <a:r>
                        <a:rPr lang="en-US" dirty="0" smtClean="0"/>
                        <a:t>High performance</a:t>
                      </a:r>
                      <a:r>
                        <a:rPr lang="en-US" baseline="0" dirty="0" smtClean="0"/>
                        <a:t> </a:t>
                      </a:r>
                      <a:r>
                        <a:rPr lang="en-US" b="1" baseline="0" dirty="0" smtClean="0"/>
                        <a:t>on mixed workloads</a:t>
                      </a:r>
                      <a:r>
                        <a:rPr lang="en-US" baseline="0" dirty="0" smtClean="0"/>
                        <a:t> of reads, writes and updates</a:t>
                      </a:r>
                    </a:p>
                    <a:p>
                      <a:pPr marL="285750" indent="-285750">
                        <a:buFont typeface="Arial"/>
                        <a:buChar char="•"/>
                      </a:pPr>
                      <a:r>
                        <a:rPr lang="en-US" baseline="0" dirty="0" smtClean="0"/>
                        <a:t>Scaling </a:t>
                      </a:r>
                      <a:r>
                        <a:rPr lang="en-US" b="1" baseline="0" dirty="0" smtClean="0"/>
                        <a:t>on demand</a:t>
                      </a:r>
                    </a:p>
                    <a:p>
                      <a:pPr marL="285750" indent="-285750">
                        <a:buFont typeface="Arial"/>
                        <a:buChar char="•"/>
                      </a:pPr>
                      <a:r>
                        <a:rPr lang="en-US" b="0" baseline="0" dirty="0" smtClean="0"/>
                        <a:t>Location based deployments</a:t>
                      </a:r>
                    </a:p>
                    <a:p>
                      <a:pPr marL="285750" indent="-285750">
                        <a:buFont typeface="Arial"/>
                        <a:buChar char="•"/>
                      </a:pPr>
                      <a:r>
                        <a:rPr lang="en-US" baseline="0" dirty="0" smtClean="0"/>
                        <a:t>Geo spatial queries</a:t>
                      </a:r>
                    </a:p>
                    <a:p>
                      <a:pPr marL="285750" indent="-285750">
                        <a:buFont typeface="Arial"/>
                        <a:buChar char="•"/>
                      </a:pPr>
                      <a:r>
                        <a:rPr lang="en-US" baseline="0" dirty="0" smtClean="0"/>
                        <a:t>High Availability and </a:t>
                      </a:r>
                      <a:r>
                        <a:rPr lang="en-US" b="1" baseline="0" dirty="0" smtClean="0"/>
                        <a:t>auto failover</a:t>
                      </a:r>
                    </a:p>
                    <a:p>
                      <a:pPr marL="285750" indent="-285750">
                        <a:buFont typeface="Arial"/>
                        <a:buChar char="•"/>
                      </a:pPr>
                      <a:r>
                        <a:rPr lang="en-US" b="1" baseline="0" dirty="0" smtClean="0"/>
                        <a:t>Flexible</a:t>
                      </a:r>
                      <a:r>
                        <a:rPr lang="en-US" baseline="0" dirty="0" smtClean="0"/>
                        <a:t> schema &amp; secondary indexing</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Agile development in most programming languages</a:t>
                      </a:r>
                    </a:p>
                    <a:p>
                      <a:pPr marL="285750" indent="-285750">
                        <a:buFont typeface="Arial"/>
                        <a:buChar char="•"/>
                      </a:pPr>
                      <a:r>
                        <a:rPr lang="en-US" baseline="0" dirty="0" smtClean="0"/>
                        <a:t>Commodity infrastructure</a:t>
                      </a:r>
                    </a:p>
                    <a:p>
                      <a:pPr marL="285750" indent="-285750">
                        <a:buFont typeface="Arial"/>
                        <a:buChar char="•"/>
                      </a:pPr>
                      <a:r>
                        <a:rPr lang="en-US" b="1" baseline="0" dirty="0" smtClean="0"/>
                        <a:t>Real time </a:t>
                      </a:r>
                      <a:r>
                        <a:rPr lang="en-US" baseline="0" dirty="0" smtClean="0"/>
                        <a:t>analytics</a:t>
                      </a:r>
                    </a:p>
                    <a:p>
                      <a:pPr marL="285750" indent="-285750">
                        <a:buFont typeface="Arial"/>
                        <a:buChar char="•"/>
                      </a:pPr>
                      <a:r>
                        <a:rPr lang="en-US" baseline="0" dirty="0" smtClean="0"/>
                        <a:t>Text indexing</a:t>
                      </a:r>
                    </a:p>
                    <a:p>
                      <a:pPr marL="285750" indent="-285750">
                        <a:buFont typeface="Arial"/>
                        <a:buChar char="•"/>
                      </a:pPr>
                      <a:r>
                        <a:rPr lang="en-US" baseline="0" dirty="0" smtClean="0"/>
                        <a:t>Data consistency</a:t>
                      </a:r>
                    </a:p>
                    <a:p>
                      <a:pPr marL="285750" indent="-285750">
                        <a:buFont typeface="Arial"/>
                        <a:buChar char="•"/>
                      </a:pPr>
                      <a:r>
                        <a:rPr lang="en-US" baseline="0" dirty="0" smtClean="0"/>
                        <a:t>Compression</a:t>
                      </a:r>
                    </a:p>
                  </a:txBody>
                  <a:tcPr/>
                </a:tc>
                <a:tc>
                  <a:txBody>
                    <a:bodyPr/>
                    <a:lstStyle/>
                    <a:p>
                      <a:pPr marL="285750" indent="-285750">
                        <a:buFont typeface="Arial"/>
                        <a:buChar char="•"/>
                      </a:pPr>
                      <a:r>
                        <a:rPr lang="en-US" dirty="0" smtClean="0"/>
                        <a:t>Resource management *</a:t>
                      </a:r>
                    </a:p>
                    <a:p>
                      <a:pPr marL="285750" indent="-285750">
                        <a:buFont typeface="Arial"/>
                        <a:buChar char="•"/>
                      </a:pPr>
                      <a:endParaRPr lang="en-US" dirty="0" smtClean="0"/>
                    </a:p>
                    <a:p>
                      <a:pPr marL="285750" indent="-285750">
                        <a:buFont typeface="Arial"/>
                        <a:buChar char="•"/>
                      </a:pPr>
                      <a:r>
                        <a:rPr lang="en-US" dirty="0" smtClean="0"/>
                        <a:t>Collection scanning under load *</a:t>
                      </a:r>
                    </a:p>
                    <a:p>
                      <a:pPr marL="285750" indent="-285750">
                        <a:buFont typeface="Arial"/>
                        <a:buChar char="•"/>
                      </a:pPr>
                      <a:endParaRPr lang="en-US" dirty="0" smtClean="0"/>
                    </a:p>
                    <a:p>
                      <a:pPr marL="285750" indent="-285750">
                        <a:buFont typeface="Arial"/>
                        <a:buChar char="•"/>
                      </a:pPr>
                      <a:r>
                        <a:rPr lang="en-US" dirty="0" smtClean="0"/>
                        <a:t>Absolute</a:t>
                      </a:r>
                      <a:r>
                        <a:rPr lang="en-US" baseline="0" dirty="0" smtClean="0"/>
                        <a:t> write availability</a:t>
                      </a:r>
                    </a:p>
                    <a:p>
                      <a:pPr marL="285750" indent="-285750">
                        <a:buFont typeface="Arial"/>
                        <a:buChar char="•"/>
                      </a:pPr>
                      <a:endParaRPr lang="en-US" baseline="0" dirty="0" smtClean="0"/>
                    </a:p>
                    <a:p>
                      <a:pPr marL="285750" indent="-285750">
                        <a:buFont typeface="Arial"/>
                        <a:buChar char="•"/>
                      </a:pPr>
                      <a:r>
                        <a:rPr lang="en-US" baseline="0" dirty="0" smtClean="0"/>
                        <a:t>Faceted search</a:t>
                      </a:r>
                    </a:p>
                    <a:p>
                      <a:pPr marL="285750" indent="-285750">
                        <a:buFont typeface="Arial"/>
                        <a:buChar char="•"/>
                      </a:pPr>
                      <a:endParaRPr lang="en-US" baseline="0" dirty="0" smtClean="0"/>
                    </a:p>
                    <a:p>
                      <a:pPr marL="285750" indent="-285750">
                        <a:buFont typeface="Arial"/>
                        <a:buChar char="•"/>
                      </a:pPr>
                      <a:r>
                        <a:rPr lang="en-US" baseline="0" dirty="0" smtClean="0"/>
                        <a:t>Joins across collections</a:t>
                      </a:r>
                    </a:p>
                    <a:p>
                      <a:pPr marL="0" indent="0">
                        <a:buFont typeface="Arial"/>
                        <a:buNone/>
                      </a:pPr>
                      <a:endParaRPr lang="en-US" dirty="0" smtClean="0"/>
                    </a:p>
                    <a:p>
                      <a:pPr marL="285750" indent="-285750">
                        <a:buFont typeface="Arial"/>
                        <a:buChar char="•"/>
                      </a:pPr>
                      <a:r>
                        <a:rPr lang="en-US" dirty="0" smtClean="0"/>
                        <a:t>SQL*</a:t>
                      </a:r>
                    </a:p>
                    <a:p>
                      <a:pPr marL="285750" indent="-285750">
                        <a:buFont typeface="Arial"/>
                        <a:buChar char="•"/>
                      </a:pP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Transactions over multiple docs</a:t>
                      </a:r>
                    </a:p>
                  </a:txBody>
                  <a:tcPr/>
                </a:tc>
              </a:tr>
            </a:tbl>
          </a:graphicData>
        </a:graphic>
      </p:graphicFrame>
      <p:sp>
        <p:nvSpPr>
          <p:cNvPr id="3" name="Title 2"/>
          <p:cNvSpPr>
            <a:spLocks noGrp="1"/>
          </p:cNvSpPr>
          <p:nvPr>
            <p:ph type="title"/>
          </p:nvPr>
        </p:nvSpPr>
        <p:spPr/>
        <p:txBody>
          <a:bodyPr>
            <a:normAutofit fontScale="90000"/>
          </a:bodyPr>
          <a:lstStyle/>
          <a:p>
            <a:r>
              <a:rPr lang="en-US" dirty="0" smtClean="0"/>
              <a:t>As a database, where does </a:t>
            </a:r>
            <a:r>
              <a:rPr lang="en-US" dirty="0" err="1" smtClean="0"/>
              <a:t>MongoDB</a:t>
            </a:r>
            <a:r>
              <a:rPr lang="en-US" dirty="0" smtClean="0"/>
              <a:t> shine?</a:t>
            </a:r>
            <a:endParaRPr lang="en-US" dirty="0"/>
          </a:p>
        </p:txBody>
      </p:sp>
    </p:spTree>
    <p:extLst>
      <p:ext uri="{BB962C8B-B14F-4D97-AF65-F5344CB8AC3E}">
        <p14:creationId xmlns:p14="http://schemas.microsoft.com/office/powerpoint/2010/main" val="2514921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20912955"/>
              </p:ext>
            </p:extLst>
          </p:nvPr>
        </p:nvGraphicFramePr>
        <p:xfrm>
          <a:off x="457200" y="1422400"/>
          <a:ext cx="4114800" cy="4851400"/>
        </p:xfrm>
        <a:graphic>
          <a:graphicData uri="http://schemas.openxmlformats.org/drawingml/2006/table">
            <a:tbl>
              <a:tblPr firstRow="1" bandRow="1">
                <a:tableStyleId>{5C22544A-7EE6-4342-B048-85BDC9FD1C3A}</a:tableStyleId>
              </a:tblPr>
              <a:tblGrid>
                <a:gridCol w="4114800"/>
              </a:tblGrid>
              <a:tr h="370840">
                <a:tc>
                  <a:txBody>
                    <a:bodyPr/>
                    <a:lstStyle/>
                    <a:p>
                      <a:r>
                        <a:rPr lang="en-US" dirty="0" err="1" smtClean="0">
                          <a:solidFill>
                            <a:srgbClr val="000000"/>
                          </a:solidFill>
                        </a:rPr>
                        <a:t>MongoDB</a:t>
                      </a:r>
                      <a:r>
                        <a:rPr lang="en-US" dirty="0" smtClean="0">
                          <a:solidFill>
                            <a:srgbClr val="000000"/>
                          </a:solidFill>
                        </a:rPr>
                        <a:t> does well</a:t>
                      </a:r>
                      <a:endParaRPr lang="en-US" dirty="0">
                        <a:solidFill>
                          <a:srgbClr val="000000"/>
                        </a:solidFill>
                      </a:endParaRPr>
                    </a:p>
                  </a:txBody>
                  <a:tcPr/>
                </a:tc>
              </a:tr>
              <a:tr h="370840">
                <a:tc>
                  <a:txBody>
                    <a:bodyPr/>
                    <a:lstStyle/>
                    <a:p>
                      <a:pPr marL="285750" indent="-285750">
                        <a:buFont typeface="Arial"/>
                        <a:buChar char="•"/>
                      </a:pPr>
                      <a:r>
                        <a:rPr lang="en-US" b="1" dirty="0" smtClean="0"/>
                        <a:t>Straightforward</a:t>
                      </a:r>
                      <a:r>
                        <a:rPr lang="en-US" dirty="0" smtClean="0"/>
                        <a:t> replication</a:t>
                      </a:r>
                    </a:p>
                    <a:p>
                      <a:pPr marL="285750" indent="-285750">
                        <a:buFont typeface="Arial"/>
                        <a:buChar char="•"/>
                      </a:pPr>
                      <a:r>
                        <a:rPr lang="en-US" dirty="0" smtClean="0"/>
                        <a:t>High performance</a:t>
                      </a:r>
                      <a:r>
                        <a:rPr lang="en-US" baseline="0" dirty="0" smtClean="0"/>
                        <a:t> </a:t>
                      </a:r>
                      <a:r>
                        <a:rPr lang="en-US" b="1" baseline="0" dirty="0" smtClean="0"/>
                        <a:t>on mixed workloads</a:t>
                      </a:r>
                      <a:r>
                        <a:rPr lang="en-US" baseline="0" dirty="0" smtClean="0"/>
                        <a:t> of reads, writes and updates</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Scaling </a:t>
                      </a:r>
                      <a:r>
                        <a:rPr lang="en-US" b="1" baseline="0" dirty="0" smtClean="0"/>
                        <a:t>on demand</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b="0" baseline="0" dirty="0" smtClean="0"/>
                        <a:t>Location based deployment</a:t>
                      </a:r>
                      <a:endParaRPr lang="en-US" b="1" baseline="0" dirty="0" smtClean="0"/>
                    </a:p>
                    <a:p>
                      <a:pPr marL="285750" indent="-285750">
                        <a:buFont typeface="Arial"/>
                        <a:buChar char="•"/>
                      </a:pPr>
                      <a:r>
                        <a:rPr lang="en-US" baseline="0" dirty="0" smtClean="0"/>
                        <a:t>Geo spatial queries</a:t>
                      </a:r>
                    </a:p>
                    <a:p>
                      <a:pPr marL="285750" indent="-285750">
                        <a:buFont typeface="Arial"/>
                        <a:buChar char="•"/>
                      </a:pPr>
                      <a:r>
                        <a:rPr lang="en-US" baseline="0" dirty="0" smtClean="0"/>
                        <a:t>High Availability and </a:t>
                      </a:r>
                      <a:r>
                        <a:rPr lang="en-US" b="1" baseline="0" dirty="0" smtClean="0"/>
                        <a:t>auto failover</a:t>
                      </a:r>
                    </a:p>
                    <a:p>
                      <a:pPr marL="285750" indent="-285750">
                        <a:buFont typeface="Arial"/>
                        <a:buChar char="•"/>
                      </a:pPr>
                      <a:r>
                        <a:rPr lang="en-US" b="1" baseline="0" dirty="0" smtClean="0"/>
                        <a:t>Flexible</a:t>
                      </a:r>
                      <a:r>
                        <a:rPr lang="en-US" baseline="0" dirty="0" smtClean="0"/>
                        <a:t> schema &amp; secondary indexing</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Agile development in most programming languages</a:t>
                      </a:r>
                    </a:p>
                    <a:p>
                      <a:pPr marL="285750" indent="-285750">
                        <a:buFont typeface="Arial"/>
                        <a:buChar char="•"/>
                      </a:pPr>
                      <a:r>
                        <a:rPr lang="en-US" baseline="0" dirty="0" smtClean="0"/>
                        <a:t>Commodity infrastructure</a:t>
                      </a:r>
                    </a:p>
                    <a:p>
                      <a:pPr marL="285750" indent="-285750">
                        <a:buFont typeface="Arial"/>
                        <a:buChar char="•"/>
                      </a:pPr>
                      <a:r>
                        <a:rPr lang="en-US" b="1" baseline="0" dirty="0" smtClean="0"/>
                        <a:t>Real time </a:t>
                      </a:r>
                      <a:r>
                        <a:rPr lang="en-US" baseline="0" dirty="0" smtClean="0"/>
                        <a:t>analytics</a:t>
                      </a:r>
                    </a:p>
                    <a:p>
                      <a:pPr marL="285750" indent="-285750">
                        <a:buFont typeface="Arial"/>
                        <a:buChar char="•"/>
                      </a:pPr>
                      <a:r>
                        <a:rPr lang="en-US" baseline="0" dirty="0" smtClean="0"/>
                        <a:t>Text indexing</a:t>
                      </a:r>
                    </a:p>
                    <a:p>
                      <a:pPr marL="285750" indent="-285750">
                        <a:buFont typeface="Arial"/>
                        <a:buChar char="•"/>
                      </a:pPr>
                      <a:r>
                        <a:rPr lang="en-US" baseline="0" dirty="0" smtClean="0"/>
                        <a:t>Data consistency</a:t>
                      </a:r>
                    </a:p>
                    <a:p>
                      <a:pPr marL="285750" indent="-285750">
                        <a:buFont typeface="Arial"/>
                        <a:buChar char="•"/>
                      </a:pPr>
                      <a:r>
                        <a:rPr lang="en-US" baseline="0" dirty="0" smtClean="0"/>
                        <a:t>Compression</a:t>
                      </a:r>
                    </a:p>
                  </a:txBody>
                  <a:tcPr/>
                </a:tc>
              </a:tr>
            </a:tbl>
          </a:graphicData>
        </a:graphic>
      </p:graphicFrame>
      <p:sp>
        <p:nvSpPr>
          <p:cNvPr id="3" name="Title 2"/>
          <p:cNvSpPr>
            <a:spLocks noGrp="1"/>
          </p:cNvSpPr>
          <p:nvPr>
            <p:ph type="title"/>
          </p:nvPr>
        </p:nvSpPr>
        <p:spPr/>
        <p:txBody>
          <a:bodyPr>
            <a:normAutofit fontScale="90000"/>
          </a:bodyPr>
          <a:lstStyle/>
          <a:p>
            <a:r>
              <a:rPr lang="en-US" dirty="0" smtClean="0"/>
              <a:t>As a database, where does </a:t>
            </a:r>
            <a:r>
              <a:rPr lang="en-US" dirty="0" err="1" smtClean="0"/>
              <a:t>MongoDB</a:t>
            </a:r>
            <a:r>
              <a:rPr lang="en-US" dirty="0" smtClean="0"/>
              <a:t> shine?</a:t>
            </a:r>
            <a:endParaRPr lang="en-US" dirty="0"/>
          </a:p>
        </p:txBody>
      </p:sp>
      <p:sp>
        <p:nvSpPr>
          <p:cNvPr id="5" name="TextBox 4"/>
          <p:cNvSpPr txBox="1"/>
          <p:nvPr/>
        </p:nvSpPr>
        <p:spPr>
          <a:xfrm>
            <a:off x="4902200" y="1861978"/>
            <a:ext cx="3949700" cy="4431984"/>
          </a:xfrm>
          <a:prstGeom prst="rect">
            <a:avLst/>
          </a:prstGeom>
        </p:spPr>
        <p:txBody>
          <a:bodyPr wrap="square" lIns="0" tIns="0" rIns="0" bIns="0" rtlCol="0">
            <a:spAutoFit/>
          </a:bodyPr>
          <a:lstStyle/>
          <a:p>
            <a:r>
              <a:rPr lang="en-US" sz="1800" dirty="0" smtClean="0"/>
              <a:t>Easy to initiate</a:t>
            </a:r>
          </a:p>
          <a:p>
            <a:r>
              <a:rPr lang="en-US" sz="1800" dirty="0" smtClean="0"/>
              <a:t>All reads, mixed, and mostly writes</a:t>
            </a:r>
          </a:p>
          <a:p>
            <a:pPr marL="285750" indent="-285750">
              <a:buFont typeface="Arial"/>
              <a:buChar char="•"/>
            </a:pPr>
            <a:endParaRPr lang="en-US" sz="1800" dirty="0"/>
          </a:p>
          <a:p>
            <a:pPr marL="285750" indent="-285750">
              <a:buFont typeface="Arial"/>
              <a:buChar char="•"/>
            </a:pPr>
            <a:endParaRPr lang="en-US" sz="1800" dirty="0" smtClean="0"/>
          </a:p>
          <a:p>
            <a:r>
              <a:rPr lang="en-US" sz="1800" dirty="0" smtClean="0"/>
              <a:t>No expensive overprovisioning</a:t>
            </a:r>
          </a:p>
          <a:p>
            <a:r>
              <a:rPr lang="en-US" sz="1800" dirty="0" smtClean="0"/>
              <a:t>One cluster can span the globe</a:t>
            </a:r>
          </a:p>
          <a:p>
            <a:r>
              <a:rPr lang="en-US" sz="1800" dirty="0" smtClean="0"/>
              <a:t>Easy to build relevant mobile apps</a:t>
            </a:r>
          </a:p>
          <a:p>
            <a:r>
              <a:rPr lang="en-US" sz="1800" dirty="0" smtClean="0"/>
              <a:t>Low stress operations</a:t>
            </a:r>
          </a:p>
          <a:p>
            <a:r>
              <a:rPr lang="en-US" sz="1800" dirty="0" smtClean="0"/>
              <a:t>No need for complex data modeling</a:t>
            </a:r>
            <a:endParaRPr lang="en-US" sz="1800" dirty="0"/>
          </a:p>
          <a:p>
            <a:r>
              <a:rPr lang="en-US" sz="1800" dirty="0" smtClean="0"/>
              <a:t>No need to give up your favorite development language</a:t>
            </a:r>
          </a:p>
          <a:p>
            <a:r>
              <a:rPr lang="en-US" sz="1800" dirty="0" smtClean="0"/>
              <a:t>No vendor lock-in through hardware</a:t>
            </a:r>
          </a:p>
          <a:p>
            <a:r>
              <a:rPr lang="en-US" sz="1800" dirty="0" smtClean="0"/>
              <a:t>Get value from data </a:t>
            </a:r>
            <a:r>
              <a:rPr lang="en-US" sz="1800" i="1" dirty="0" smtClean="0"/>
              <a:t>right away !</a:t>
            </a:r>
            <a:endParaRPr lang="en-US" sz="1800" dirty="0" smtClean="0"/>
          </a:p>
          <a:p>
            <a:r>
              <a:rPr lang="en-US" sz="1800" dirty="0" smtClean="0"/>
              <a:t>Basic search feature</a:t>
            </a:r>
          </a:p>
          <a:p>
            <a:r>
              <a:rPr lang="en-US" sz="1800" dirty="0" smtClean="0"/>
              <a:t>Simpler app design </a:t>
            </a:r>
          </a:p>
          <a:p>
            <a:r>
              <a:rPr lang="en-US" sz="1800" dirty="0" smtClean="0"/>
              <a:t>With new version </a:t>
            </a:r>
            <a:r>
              <a:rPr lang="en-US" dirty="0" smtClean="0"/>
              <a:t>3.0</a:t>
            </a:r>
            <a:endParaRPr lang="en-US" sz="1800" dirty="0" smtClean="0"/>
          </a:p>
        </p:txBody>
      </p:sp>
      <p:cxnSp>
        <p:nvCxnSpPr>
          <p:cNvPr id="6" name="Straight Arrow Connector 5"/>
          <p:cNvCxnSpPr/>
          <p:nvPr/>
        </p:nvCxnSpPr>
        <p:spPr>
          <a:xfrm>
            <a:off x="4572000" y="2014999"/>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572000" y="2278702"/>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572000" y="3104507"/>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572000" y="3382089"/>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572000" y="3659670"/>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572000" y="3944191"/>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572000" y="4214833"/>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572000" y="4485475"/>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572000" y="5033699"/>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572000" y="5311281"/>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572000" y="5581923"/>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572000" y="5838686"/>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572000" y="6144026"/>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110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979039"/>
              </p:ext>
            </p:extLst>
          </p:nvPr>
        </p:nvGraphicFramePr>
        <p:xfrm>
          <a:off x="4775200" y="1422400"/>
          <a:ext cx="4114800" cy="4028440"/>
        </p:xfrm>
        <a:graphic>
          <a:graphicData uri="http://schemas.openxmlformats.org/drawingml/2006/table">
            <a:tbl>
              <a:tblPr firstRow="1" bandRow="1">
                <a:tableStyleId>{5C22544A-7EE6-4342-B048-85BDC9FD1C3A}</a:tableStyleId>
              </a:tblPr>
              <a:tblGrid>
                <a:gridCol w="4114800"/>
              </a:tblGrid>
              <a:tr h="370840">
                <a:tc>
                  <a:txBody>
                    <a:bodyPr/>
                    <a:lstStyle/>
                    <a:p>
                      <a:r>
                        <a:rPr lang="en-US" dirty="0" err="1" smtClean="0">
                          <a:solidFill>
                            <a:srgbClr val="000000"/>
                          </a:solidFill>
                        </a:rPr>
                        <a:t>MongoDB</a:t>
                      </a:r>
                      <a:r>
                        <a:rPr lang="en-US" dirty="0" smtClean="0">
                          <a:solidFill>
                            <a:srgbClr val="000000"/>
                          </a:solidFill>
                        </a:rPr>
                        <a:t> does less well</a:t>
                      </a:r>
                      <a:endParaRPr lang="en-US" dirty="0">
                        <a:solidFill>
                          <a:srgbClr val="000000"/>
                        </a:solidFill>
                      </a:endParaRPr>
                    </a:p>
                  </a:txBody>
                  <a:tcPr/>
                </a:tc>
              </a:tr>
              <a:tr h="370840">
                <a:tc>
                  <a:txBody>
                    <a:bodyPr/>
                    <a:lstStyle/>
                    <a:p>
                      <a:pPr marL="285750" indent="-285750">
                        <a:buFont typeface="Arial"/>
                        <a:buChar char="•"/>
                      </a:pPr>
                      <a:r>
                        <a:rPr lang="en-US" dirty="0" smtClean="0"/>
                        <a:t>Resource management *</a:t>
                      </a:r>
                    </a:p>
                    <a:p>
                      <a:pPr marL="285750" indent="-285750">
                        <a:buFont typeface="Arial"/>
                        <a:buChar char="•"/>
                      </a:pPr>
                      <a:endParaRPr lang="en-US" dirty="0" smtClean="0"/>
                    </a:p>
                    <a:p>
                      <a:pPr marL="285750" indent="-285750">
                        <a:buFont typeface="Arial"/>
                        <a:buChar char="•"/>
                      </a:pPr>
                      <a:r>
                        <a:rPr lang="en-US" dirty="0" smtClean="0"/>
                        <a:t>Collection scanning under load *</a:t>
                      </a:r>
                    </a:p>
                    <a:p>
                      <a:pPr marL="285750" indent="-285750">
                        <a:buFont typeface="Arial"/>
                        <a:buChar char="•"/>
                      </a:pPr>
                      <a:endParaRPr lang="en-US" dirty="0" smtClean="0"/>
                    </a:p>
                    <a:p>
                      <a:pPr marL="285750" indent="-285750">
                        <a:buFont typeface="Arial"/>
                        <a:buChar char="•"/>
                      </a:pPr>
                      <a:r>
                        <a:rPr lang="en-US" dirty="0" smtClean="0"/>
                        <a:t>Absolute</a:t>
                      </a:r>
                      <a:r>
                        <a:rPr lang="en-US" baseline="0" dirty="0" smtClean="0"/>
                        <a:t> write availability</a:t>
                      </a:r>
                    </a:p>
                    <a:p>
                      <a:pPr marL="285750" indent="-285750">
                        <a:buFont typeface="Arial"/>
                        <a:buChar char="•"/>
                      </a:pPr>
                      <a:endParaRPr lang="en-US" baseline="0" dirty="0" smtClean="0"/>
                    </a:p>
                    <a:p>
                      <a:pPr marL="285750" indent="-285750">
                        <a:buFont typeface="Arial"/>
                        <a:buChar char="•"/>
                      </a:pPr>
                      <a:r>
                        <a:rPr lang="en-US" baseline="0" dirty="0" smtClean="0"/>
                        <a:t>Faceted search</a:t>
                      </a:r>
                    </a:p>
                    <a:p>
                      <a:pPr marL="285750" indent="-285750">
                        <a:buFont typeface="Arial"/>
                        <a:buChar char="•"/>
                      </a:pPr>
                      <a:endParaRPr lang="en-US" baseline="0" dirty="0" smtClean="0"/>
                    </a:p>
                    <a:p>
                      <a:pPr marL="285750" indent="-285750">
                        <a:buFont typeface="Arial"/>
                        <a:buChar char="•"/>
                      </a:pPr>
                      <a:r>
                        <a:rPr lang="en-US" baseline="0" dirty="0" smtClean="0"/>
                        <a:t>Joins across collections</a:t>
                      </a:r>
                    </a:p>
                    <a:p>
                      <a:pPr marL="0" indent="0">
                        <a:buFont typeface="Arial"/>
                        <a:buNone/>
                      </a:pPr>
                      <a:endParaRPr lang="en-US" dirty="0" smtClean="0"/>
                    </a:p>
                    <a:p>
                      <a:pPr marL="285750" indent="-285750">
                        <a:buFont typeface="Arial"/>
                        <a:buChar char="•"/>
                      </a:pPr>
                      <a:r>
                        <a:rPr lang="en-US" dirty="0" smtClean="0"/>
                        <a:t>SQL*</a:t>
                      </a:r>
                    </a:p>
                    <a:p>
                      <a:pPr marL="285750" indent="-285750">
                        <a:buFont typeface="Arial"/>
                        <a:buChar char="•"/>
                      </a:pP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Transactions over multiple docs</a:t>
                      </a:r>
                    </a:p>
                  </a:txBody>
                  <a:tcPr/>
                </a:tc>
              </a:tr>
            </a:tbl>
          </a:graphicData>
        </a:graphic>
      </p:graphicFrame>
      <p:sp>
        <p:nvSpPr>
          <p:cNvPr id="3" name="Title 2"/>
          <p:cNvSpPr>
            <a:spLocks noGrp="1"/>
          </p:cNvSpPr>
          <p:nvPr>
            <p:ph type="title"/>
          </p:nvPr>
        </p:nvSpPr>
        <p:spPr/>
        <p:txBody>
          <a:bodyPr>
            <a:normAutofit fontScale="90000"/>
          </a:bodyPr>
          <a:lstStyle/>
          <a:p>
            <a:r>
              <a:rPr lang="en-US" dirty="0" smtClean="0"/>
              <a:t>As a database, where does </a:t>
            </a:r>
            <a:r>
              <a:rPr lang="en-US" dirty="0" err="1" smtClean="0"/>
              <a:t>MongoDB</a:t>
            </a:r>
            <a:r>
              <a:rPr lang="en-US" dirty="0" smtClean="0"/>
              <a:t> shine?</a:t>
            </a:r>
            <a:endParaRPr lang="en-US" dirty="0"/>
          </a:p>
        </p:txBody>
      </p:sp>
      <p:sp>
        <p:nvSpPr>
          <p:cNvPr id="5" name="TextBox 4"/>
          <p:cNvSpPr txBox="1"/>
          <p:nvPr/>
        </p:nvSpPr>
        <p:spPr>
          <a:xfrm>
            <a:off x="622300" y="1844496"/>
            <a:ext cx="3949700" cy="3877985"/>
          </a:xfrm>
          <a:prstGeom prst="rect">
            <a:avLst/>
          </a:prstGeom>
        </p:spPr>
        <p:txBody>
          <a:bodyPr wrap="square" lIns="0" tIns="0" rIns="0" bIns="0" rtlCol="0">
            <a:spAutoFit/>
          </a:bodyPr>
          <a:lstStyle/>
          <a:p>
            <a:r>
              <a:rPr lang="en-US" sz="1800" dirty="0" smtClean="0"/>
              <a:t>Needs to be done at infrastructure level</a:t>
            </a:r>
          </a:p>
          <a:p>
            <a:endParaRPr lang="en-US" sz="1800" dirty="0" smtClean="0"/>
          </a:p>
          <a:p>
            <a:r>
              <a:rPr lang="en-US" sz="1800" dirty="0" smtClean="0"/>
              <a:t>Concurrent scans can disrupt the working set</a:t>
            </a:r>
          </a:p>
          <a:p>
            <a:r>
              <a:rPr lang="en-US" sz="1800" dirty="0" smtClean="0"/>
              <a:t>Consistency </a:t>
            </a:r>
            <a:r>
              <a:rPr lang="en-US" sz="1800" dirty="0" err="1" smtClean="0"/>
              <a:t>vs</a:t>
            </a:r>
            <a:r>
              <a:rPr lang="en-US" sz="1800" dirty="0" smtClean="0"/>
              <a:t> Availability</a:t>
            </a:r>
          </a:p>
          <a:p>
            <a:pPr marL="285750" indent="-285750">
              <a:buFont typeface="Arial"/>
              <a:buChar char="•"/>
            </a:pPr>
            <a:endParaRPr lang="en-US" sz="1800" dirty="0"/>
          </a:p>
          <a:p>
            <a:r>
              <a:rPr lang="en-US" sz="1800" dirty="0" smtClean="0"/>
              <a:t>Core value of search engines</a:t>
            </a:r>
          </a:p>
          <a:p>
            <a:pPr marL="285750" indent="-285750">
              <a:buFont typeface="Arial"/>
              <a:buChar char="•"/>
            </a:pPr>
            <a:endParaRPr lang="en-US" sz="1800" dirty="0"/>
          </a:p>
          <a:p>
            <a:r>
              <a:rPr lang="en-US" sz="1800" dirty="0" smtClean="0"/>
              <a:t>Doc model mitigates need for this</a:t>
            </a:r>
          </a:p>
          <a:p>
            <a:pPr marL="285750" indent="-285750">
              <a:buFont typeface="Arial"/>
              <a:buChar char="•"/>
            </a:pPr>
            <a:endParaRPr lang="en-US" sz="1800" dirty="0"/>
          </a:p>
          <a:p>
            <a:r>
              <a:rPr lang="en-US" sz="1800" dirty="0" smtClean="0"/>
              <a:t>Some partial solutions (ODBC)</a:t>
            </a:r>
          </a:p>
          <a:p>
            <a:endParaRPr lang="en-US" dirty="0"/>
          </a:p>
          <a:p>
            <a:r>
              <a:rPr lang="en-US" dirty="0"/>
              <a:t>Pushed to application level. Rarely needed with good schema </a:t>
            </a:r>
            <a:r>
              <a:rPr lang="en-US" dirty="0" smtClean="0"/>
              <a:t>design</a:t>
            </a:r>
            <a:endParaRPr lang="en-US" dirty="0"/>
          </a:p>
        </p:txBody>
      </p:sp>
      <p:cxnSp>
        <p:nvCxnSpPr>
          <p:cNvPr id="6" name="Straight Arrow Connector 5"/>
          <p:cNvCxnSpPr/>
          <p:nvPr/>
        </p:nvCxnSpPr>
        <p:spPr>
          <a:xfrm flipH="1">
            <a:off x="4571999" y="1995423"/>
            <a:ext cx="203201"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571999" y="2545137"/>
            <a:ext cx="203201"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571999" y="3082214"/>
            <a:ext cx="203201"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4571999" y="3625610"/>
            <a:ext cx="203201"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571999" y="4169005"/>
            <a:ext cx="203201"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571999" y="4731357"/>
            <a:ext cx="203201"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4571999" y="5274752"/>
            <a:ext cx="203201"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6844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9275"/>
            <a:ext cx="8229600" cy="1143000"/>
          </a:xfrm>
        </p:spPr>
        <p:txBody>
          <a:bodyPr/>
          <a:lstStyle/>
          <a:p>
            <a:r>
              <a:rPr lang="en-US" dirty="0" smtClean="0">
                <a:solidFill>
                  <a:schemeClr val="tx2">
                    <a:lumMod val="90000"/>
                    <a:lumOff val="10000"/>
                  </a:schemeClr>
                </a:solidFill>
              </a:rPr>
              <a:t>MongoDB Use Cases</a:t>
            </a:r>
            <a:endParaRPr lang="en-US" dirty="0">
              <a:solidFill>
                <a:schemeClr val="tx2">
                  <a:lumMod val="90000"/>
                  <a:lumOff val="1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60038742"/>
              </p:ext>
            </p:extLst>
          </p:nvPr>
        </p:nvGraphicFramePr>
        <p:xfrm>
          <a:off x="0" y="1374196"/>
          <a:ext cx="9144000" cy="2808611"/>
        </p:xfrm>
        <a:graphic>
          <a:graphicData uri="http://schemas.openxmlformats.org/drawingml/2006/table">
            <a:tbl>
              <a:tblPr firstRow="1" bandRow="1">
                <a:tableStyleId>{5C22544A-7EE6-4342-B048-85BDC9FD1C3A}</a:tableStyleId>
              </a:tblPr>
              <a:tblGrid>
                <a:gridCol w="2286000"/>
                <a:gridCol w="2286000"/>
                <a:gridCol w="2286000"/>
                <a:gridCol w="2286000"/>
              </a:tblGrid>
              <a:tr h="495759">
                <a:tc>
                  <a:txBody>
                    <a:bodyPr/>
                    <a:lstStyle/>
                    <a:p>
                      <a:pPr algn="ctr"/>
                      <a:r>
                        <a:rPr lang="en-US" sz="1600" dirty="0" smtClean="0">
                          <a:latin typeface="Arial"/>
                          <a:cs typeface="Arial"/>
                        </a:rPr>
                        <a:t>Single View</a:t>
                      </a:r>
                      <a:endParaRPr lang="en-US" sz="1600" dirty="0">
                        <a:latin typeface="Arial"/>
                        <a:cs typeface="Arial"/>
                      </a:endParaRPr>
                    </a:p>
                  </a:txBody>
                  <a:tcPr anchor="ctr">
                    <a:lnR w="12700" cap="flat" cmpd="sng" algn="ctr">
                      <a:solidFill>
                        <a:prstClr val="white">
                          <a:lumMod val="85000"/>
                        </a:prstClr>
                      </a:solidFill>
                      <a:prstDash val="sysDot"/>
                      <a:round/>
                      <a:headEnd type="none" w="med" len="med"/>
                      <a:tailEnd type="none" w="med" len="med"/>
                    </a:lnR>
                    <a:solidFill>
                      <a:srgbClr val="383737"/>
                    </a:solidFill>
                  </a:tcPr>
                </a:tc>
                <a:tc>
                  <a:txBody>
                    <a:bodyPr/>
                    <a:lstStyle/>
                    <a:p>
                      <a:pPr algn="ctr"/>
                      <a:r>
                        <a:rPr lang="en-US" sz="1600" dirty="0" smtClean="0">
                          <a:latin typeface="Arial"/>
                          <a:cs typeface="Arial"/>
                        </a:rPr>
                        <a:t>Internet of Things</a:t>
                      </a:r>
                      <a:endParaRPr lang="en-US" sz="1600" dirty="0">
                        <a:latin typeface="Arial"/>
                        <a:cs typeface="Arial"/>
                      </a:endParaRPr>
                    </a:p>
                  </a:txBody>
                  <a:tcPr anchor="ctr">
                    <a:lnL w="12700" cap="flat" cmpd="sng" algn="ctr">
                      <a:solidFill>
                        <a:prstClr val="white">
                          <a:lumMod val="85000"/>
                        </a:prstClr>
                      </a:solidFill>
                      <a:prstDash val="sysDot"/>
                      <a:round/>
                      <a:headEnd type="none" w="med" len="med"/>
                      <a:tailEnd type="none" w="med" len="med"/>
                    </a:lnL>
                    <a:lnR w="12700" cap="flat" cmpd="sng" algn="ctr">
                      <a:solidFill>
                        <a:prstClr val="white">
                          <a:lumMod val="85000"/>
                        </a:prstClr>
                      </a:solidFill>
                      <a:prstDash val="sysDot"/>
                      <a:round/>
                      <a:headEnd type="none" w="med" len="med"/>
                      <a:tailEnd type="none" w="med" len="med"/>
                    </a:lnR>
                    <a:solidFill>
                      <a:srgbClr val="383737"/>
                    </a:solidFill>
                  </a:tcPr>
                </a:tc>
                <a:tc>
                  <a:txBody>
                    <a:bodyPr/>
                    <a:lstStyle/>
                    <a:p>
                      <a:pPr algn="ctr"/>
                      <a:r>
                        <a:rPr lang="en-US" sz="1600" dirty="0" smtClean="0">
                          <a:latin typeface="Arial"/>
                          <a:cs typeface="Arial"/>
                        </a:rPr>
                        <a:t>Mobile</a:t>
                      </a:r>
                      <a:endParaRPr lang="en-US" sz="1600" dirty="0">
                        <a:latin typeface="Arial"/>
                        <a:cs typeface="Arial"/>
                      </a:endParaRPr>
                    </a:p>
                  </a:txBody>
                  <a:tcPr anchor="ctr">
                    <a:lnL w="12700" cap="flat" cmpd="sng" algn="ctr">
                      <a:solidFill>
                        <a:prstClr val="white">
                          <a:lumMod val="85000"/>
                        </a:prstClr>
                      </a:solidFill>
                      <a:prstDash val="sysDot"/>
                      <a:round/>
                      <a:headEnd type="none" w="med" len="med"/>
                      <a:tailEnd type="none" w="med" len="med"/>
                    </a:lnL>
                    <a:lnR w="12700" cap="flat" cmpd="sng" algn="ctr">
                      <a:solidFill>
                        <a:prstClr val="white">
                          <a:lumMod val="85000"/>
                        </a:prstClr>
                      </a:solidFill>
                      <a:prstDash val="sysDot"/>
                      <a:round/>
                      <a:headEnd type="none" w="med" len="med"/>
                      <a:tailEnd type="none" w="med" len="med"/>
                    </a:lnR>
                    <a:solidFill>
                      <a:srgbClr val="383737"/>
                    </a:solidFill>
                  </a:tcPr>
                </a:tc>
                <a:tc>
                  <a:txBody>
                    <a:bodyPr/>
                    <a:lstStyle/>
                    <a:p>
                      <a:pPr algn="ctr"/>
                      <a:r>
                        <a:rPr lang="en-US" sz="1600" dirty="0" smtClean="0">
                          <a:latin typeface="Arial"/>
                          <a:cs typeface="Arial"/>
                        </a:rPr>
                        <a:t>Real-Time Analytics</a:t>
                      </a:r>
                      <a:endParaRPr lang="en-US" sz="1600" dirty="0">
                        <a:latin typeface="Arial"/>
                        <a:cs typeface="Arial"/>
                      </a:endParaRPr>
                    </a:p>
                  </a:txBody>
                  <a:tcPr anchor="ctr">
                    <a:lnL w="12700" cap="flat" cmpd="sng" algn="ctr">
                      <a:solidFill>
                        <a:prstClr val="white">
                          <a:lumMod val="85000"/>
                        </a:prstClr>
                      </a:solidFill>
                      <a:prstDash val="sysDot"/>
                      <a:round/>
                      <a:headEnd type="none" w="med" len="med"/>
                      <a:tailEnd type="none" w="med" len="med"/>
                    </a:lnL>
                    <a:solidFill>
                      <a:srgbClr val="383737"/>
                    </a:solidFill>
                  </a:tcPr>
                </a:tc>
              </a:tr>
              <a:tr h="2312852">
                <a:tc>
                  <a:txBody>
                    <a:bodyPr/>
                    <a:lstStyle/>
                    <a:p>
                      <a:endParaRPr lang="en-US" sz="1600" dirty="0"/>
                    </a:p>
                  </a:txBody>
                  <a:tcPr>
                    <a:lnR w="12700" cap="flat" cmpd="sng" algn="ctr">
                      <a:solidFill>
                        <a:prstClr val="white">
                          <a:lumMod val="85000"/>
                        </a:prstClr>
                      </a:solidFill>
                      <a:prstDash val="sysDot"/>
                      <a:round/>
                      <a:headEnd type="none" w="med" len="med"/>
                      <a:tailEnd type="none" w="med" len="med"/>
                    </a:lnR>
                    <a:noFill/>
                  </a:tcPr>
                </a:tc>
                <a:tc>
                  <a:txBody>
                    <a:bodyPr/>
                    <a:lstStyle/>
                    <a:p>
                      <a:endParaRPr lang="en-US" sz="1600" dirty="0"/>
                    </a:p>
                  </a:txBody>
                  <a:tcPr>
                    <a:lnL w="12700" cap="flat" cmpd="sng" algn="ctr">
                      <a:solidFill>
                        <a:prstClr val="white">
                          <a:lumMod val="85000"/>
                        </a:prstClr>
                      </a:solidFill>
                      <a:prstDash val="sysDot"/>
                      <a:round/>
                      <a:headEnd type="none" w="med" len="med"/>
                      <a:tailEnd type="none" w="med" len="med"/>
                    </a:lnL>
                    <a:lnR w="12700" cap="flat" cmpd="sng" algn="ctr">
                      <a:solidFill>
                        <a:prstClr val="white">
                          <a:lumMod val="85000"/>
                        </a:prstClr>
                      </a:solidFill>
                      <a:prstDash val="sysDot"/>
                      <a:round/>
                      <a:headEnd type="none" w="med" len="med"/>
                      <a:tailEnd type="none" w="med" len="med"/>
                    </a:lnR>
                    <a:noFill/>
                  </a:tcPr>
                </a:tc>
                <a:tc>
                  <a:txBody>
                    <a:bodyPr/>
                    <a:lstStyle/>
                    <a:p>
                      <a:endParaRPr lang="en-US" sz="1600" dirty="0"/>
                    </a:p>
                  </a:txBody>
                  <a:tcPr>
                    <a:lnL w="12700" cap="flat" cmpd="sng" algn="ctr">
                      <a:solidFill>
                        <a:prstClr val="white">
                          <a:lumMod val="85000"/>
                        </a:prstClr>
                      </a:solidFill>
                      <a:prstDash val="sysDot"/>
                      <a:round/>
                      <a:headEnd type="none" w="med" len="med"/>
                      <a:tailEnd type="none" w="med" len="med"/>
                    </a:lnL>
                    <a:lnR w="12700" cap="flat" cmpd="sng" algn="ctr">
                      <a:solidFill>
                        <a:prstClr val="white">
                          <a:lumMod val="85000"/>
                        </a:prstClr>
                      </a:solidFill>
                      <a:prstDash val="sysDot"/>
                      <a:round/>
                      <a:headEnd type="none" w="med" len="med"/>
                      <a:tailEnd type="none" w="med" len="med"/>
                    </a:lnR>
                    <a:noFill/>
                  </a:tcPr>
                </a:tc>
                <a:tc>
                  <a:txBody>
                    <a:bodyPr/>
                    <a:lstStyle/>
                    <a:p>
                      <a:endParaRPr lang="en-US" sz="1600" dirty="0"/>
                    </a:p>
                  </a:txBody>
                  <a:tcPr>
                    <a:lnL w="12700" cap="flat" cmpd="sng" algn="ctr">
                      <a:solidFill>
                        <a:prstClr val="white">
                          <a:lumMod val="85000"/>
                        </a:prstClr>
                      </a:solidFill>
                      <a:prstDash val="sysDot"/>
                      <a:round/>
                      <a:headEnd type="none" w="med" len="med"/>
                      <a:tailEnd type="none" w="med" len="med"/>
                    </a:lnL>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05805890"/>
              </p:ext>
            </p:extLst>
          </p:nvPr>
        </p:nvGraphicFramePr>
        <p:xfrm>
          <a:off x="0" y="4182807"/>
          <a:ext cx="9144000" cy="2675193"/>
        </p:xfrm>
        <a:graphic>
          <a:graphicData uri="http://schemas.openxmlformats.org/drawingml/2006/table">
            <a:tbl>
              <a:tblPr firstRow="1" bandRow="1">
                <a:tableStyleId>{5C22544A-7EE6-4342-B048-85BDC9FD1C3A}</a:tableStyleId>
              </a:tblPr>
              <a:tblGrid>
                <a:gridCol w="3048000"/>
                <a:gridCol w="3048000"/>
                <a:gridCol w="3048000"/>
              </a:tblGrid>
              <a:tr h="472209">
                <a:tc>
                  <a:txBody>
                    <a:bodyPr/>
                    <a:lstStyle/>
                    <a:p>
                      <a:pPr algn="ctr"/>
                      <a:r>
                        <a:rPr lang="en-US" sz="1600" dirty="0" smtClean="0">
                          <a:latin typeface="Arial"/>
                          <a:cs typeface="Arial"/>
                        </a:rPr>
                        <a:t>Catalog</a:t>
                      </a:r>
                      <a:endParaRPr lang="en-US" sz="1600" dirty="0">
                        <a:latin typeface="Arial"/>
                        <a:cs typeface="Arial"/>
                      </a:endParaRPr>
                    </a:p>
                  </a:txBody>
                  <a:tcPr anchor="ctr">
                    <a:lnR w="12700" cap="flat" cmpd="sng" algn="ctr">
                      <a:solidFill>
                        <a:prstClr val="white">
                          <a:lumMod val="85000"/>
                        </a:prstClr>
                      </a:solidFill>
                      <a:prstDash val="sysDot"/>
                      <a:round/>
                      <a:headEnd type="none" w="med" len="med"/>
                      <a:tailEnd type="none" w="med" len="med"/>
                    </a:lnR>
                    <a:solidFill>
                      <a:srgbClr val="383737"/>
                    </a:solidFill>
                  </a:tcPr>
                </a:tc>
                <a:tc>
                  <a:txBody>
                    <a:bodyPr/>
                    <a:lstStyle/>
                    <a:p>
                      <a:pPr algn="ctr"/>
                      <a:r>
                        <a:rPr lang="en-US" sz="1600" dirty="0" smtClean="0">
                          <a:latin typeface="Arial"/>
                          <a:cs typeface="Arial"/>
                        </a:rPr>
                        <a:t>Personalization</a:t>
                      </a:r>
                      <a:endParaRPr lang="en-US" sz="1600" dirty="0">
                        <a:latin typeface="Arial"/>
                        <a:cs typeface="Arial"/>
                      </a:endParaRPr>
                    </a:p>
                  </a:txBody>
                  <a:tcPr anchor="ctr">
                    <a:lnL w="12700" cap="flat" cmpd="sng" algn="ctr">
                      <a:solidFill>
                        <a:prstClr val="white">
                          <a:lumMod val="85000"/>
                        </a:prstClr>
                      </a:solidFill>
                      <a:prstDash val="sysDot"/>
                      <a:round/>
                      <a:headEnd type="none" w="med" len="med"/>
                      <a:tailEnd type="none" w="med" len="med"/>
                    </a:lnL>
                    <a:lnR w="12700" cap="flat" cmpd="sng" algn="ctr">
                      <a:solidFill>
                        <a:prstClr val="white">
                          <a:lumMod val="85000"/>
                        </a:prstClr>
                      </a:solidFill>
                      <a:prstDash val="sysDot"/>
                      <a:round/>
                      <a:headEnd type="none" w="med" len="med"/>
                      <a:tailEnd type="none" w="med" len="med"/>
                    </a:lnR>
                    <a:solidFill>
                      <a:srgbClr val="383737"/>
                    </a:solidFill>
                  </a:tcPr>
                </a:tc>
                <a:tc>
                  <a:txBody>
                    <a:bodyPr/>
                    <a:lstStyle/>
                    <a:p>
                      <a:pPr algn="ctr"/>
                      <a:r>
                        <a:rPr lang="en-US" sz="1600" dirty="0" smtClean="0">
                          <a:latin typeface="Arial"/>
                          <a:cs typeface="Arial"/>
                        </a:rPr>
                        <a:t>Content Management</a:t>
                      </a:r>
                      <a:endParaRPr lang="en-US" sz="1600" dirty="0">
                        <a:latin typeface="Arial"/>
                        <a:cs typeface="Arial"/>
                      </a:endParaRPr>
                    </a:p>
                  </a:txBody>
                  <a:tcPr anchor="ctr">
                    <a:lnL w="12700" cap="flat" cmpd="sng" algn="ctr">
                      <a:solidFill>
                        <a:prstClr val="white">
                          <a:lumMod val="85000"/>
                        </a:prstClr>
                      </a:solidFill>
                      <a:prstDash val="sysDot"/>
                      <a:round/>
                      <a:headEnd type="none" w="med" len="med"/>
                      <a:tailEnd type="none" w="med" len="med"/>
                    </a:lnL>
                    <a:solidFill>
                      <a:srgbClr val="383737"/>
                    </a:solidFill>
                  </a:tcPr>
                </a:tc>
              </a:tr>
              <a:tr h="2202984">
                <a:tc>
                  <a:txBody>
                    <a:bodyPr/>
                    <a:lstStyle/>
                    <a:p>
                      <a:endParaRPr lang="en-US" sz="1600" dirty="0"/>
                    </a:p>
                  </a:txBody>
                  <a:tcPr>
                    <a:lnR w="12700" cap="flat" cmpd="sng" algn="ctr">
                      <a:solidFill>
                        <a:prstClr val="white">
                          <a:lumMod val="85000"/>
                        </a:prstClr>
                      </a:solidFill>
                      <a:prstDash val="sysDot"/>
                      <a:round/>
                      <a:headEnd type="none" w="med" len="med"/>
                      <a:tailEnd type="none" w="med" len="med"/>
                    </a:lnR>
                    <a:noFill/>
                  </a:tcPr>
                </a:tc>
                <a:tc>
                  <a:txBody>
                    <a:bodyPr/>
                    <a:lstStyle/>
                    <a:p>
                      <a:endParaRPr lang="en-US" sz="1600" dirty="0"/>
                    </a:p>
                  </a:txBody>
                  <a:tcPr>
                    <a:lnL w="12700" cap="flat" cmpd="sng" algn="ctr">
                      <a:solidFill>
                        <a:prstClr val="white">
                          <a:lumMod val="85000"/>
                        </a:prstClr>
                      </a:solidFill>
                      <a:prstDash val="sysDot"/>
                      <a:round/>
                      <a:headEnd type="none" w="med" len="med"/>
                      <a:tailEnd type="none" w="med" len="med"/>
                    </a:lnL>
                    <a:lnR w="12700" cap="flat" cmpd="sng" algn="ctr">
                      <a:solidFill>
                        <a:prstClr val="white">
                          <a:lumMod val="85000"/>
                        </a:prstClr>
                      </a:solidFill>
                      <a:prstDash val="sysDot"/>
                      <a:round/>
                      <a:headEnd type="none" w="med" len="med"/>
                      <a:tailEnd type="none" w="med" len="med"/>
                    </a:lnR>
                    <a:noFill/>
                  </a:tcPr>
                </a:tc>
                <a:tc>
                  <a:txBody>
                    <a:bodyPr/>
                    <a:lstStyle/>
                    <a:p>
                      <a:endParaRPr lang="en-US" sz="1600" dirty="0"/>
                    </a:p>
                  </a:txBody>
                  <a:tcPr>
                    <a:lnL w="12700" cap="flat" cmpd="sng" algn="ctr">
                      <a:solidFill>
                        <a:prstClr val="white">
                          <a:lumMod val="85000"/>
                        </a:prstClr>
                      </a:solidFill>
                      <a:prstDash val="sysDot"/>
                      <a:round/>
                      <a:headEnd type="none" w="med" len="med"/>
                      <a:tailEnd type="none" w="med" len="med"/>
                    </a:lnL>
                    <a:noFill/>
                  </a:tcPr>
                </a:tc>
              </a:tr>
            </a:tbl>
          </a:graphicData>
        </a:graphic>
      </p:graphicFrame>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0856" y="2480699"/>
            <a:ext cx="513153" cy="501850"/>
          </a:xfrm>
          <a:prstGeom prst="rect">
            <a:avLst/>
          </a:prstGeom>
        </p:spPr>
      </p:pic>
      <p:pic>
        <p:nvPicPr>
          <p:cNvPr id="6" name="Picture 5" descr="Stripe-logo.jpe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78097" y="3107287"/>
            <a:ext cx="698670" cy="34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etLife_206x150.png"/>
          <p:cNvPicPr>
            <a:picLocks noChangeAspect="1"/>
          </p:cNvPicPr>
          <p:nvPr/>
        </p:nvPicPr>
        <p:blipFill>
          <a:blip r:embed="rId4" cstate="email">
            <a:extLst>
              <a:ext uri="{28A0092B-C50C-407E-A947-70E740481C1C}">
                <a14:useLocalDpi xmlns:a14="http://schemas.microsoft.com/office/drawing/2010/main"/>
              </a:ext>
            </a:extLst>
          </a:blip>
          <a:srcRect l="11635" t="34669" r="11421" b="31314"/>
          <a:stretch>
            <a:fillRect/>
          </a:stretch>
        </p:blipFill>
        <p:spPr bwMode="auto">
          <a:xfrm>
            <a:off x="609600" y="2022058"/>
            <a:ext cx="1035664" cy="33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17816" y="3581883"/>
            <a:ext cx="1019233" cy="402273"/>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97619" y="2064325"/>
            <a:ext cx="1322665" cy="232829"/>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935259" y="2560388"/>
            <a:ext cx="847385" cy="221980"/>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57864" y="3045602"/>
            <a:ext cx="1002174" cy="347210"/>
          </a:xfrm>
          <a:prstGeom prst="rect">
            <a:avLst/>
          </a:prstGeom>
        </p:spPr>
      </p:pic>
      <p:pic>
        <p:nvPicPr>
          <p:cNvPr id="12" name="Picture 1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758637" y="3552142"/>
            <a:ext cx="1200629" cy="402273"/>
          </a:xfrm>
          <a:prstGeom prst="rect">
            <a:avLst/>
          </a:prstGeom>
        </p:spPr>
      </p:pic>
      <p:pic>
        <p:nvPicPr>
          <p:cNvPr id="14" name="Picture 38" descr="O2logo.png"/>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531915" y="2538295"/>
            <a:ext cx="411162" cy="40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382969" y="3083743"/>
            <a:ext cx="709055" cy="3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311642" y="3619463"/>
            <a:ext cx="924088" cy="277227"/>
          </a:xfrm>
          <a:prstGeom prst="rect">
            <a:avLst/>
          </a:prstGeom>
        </p:spPr>
      </p:pic>
      <p:pic>
        <p:nvPicPr>
          <p:cNvPr id="17" name="Picture 3"/>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415301" y="2036609"/>
            <a:ext cx="1179444" cy="36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752615" y="2552413"/>
            <a:ext cx="504817" cy="504817"/>
          </a:xfrm>
          <a:prstGeom prst="rect">
            <a:avLst/>
          </a:prstGeom>
        </p:spPr>
      </p:pic>
      <p:pic>
        <p:nvPicPr>
          <p:cNvPr id="20" name="Picture 19"/>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7380116" y="3725049"/>
            <a:ext cx="1249814" cy="259107"/>
          </a:xfrm>
          <a:prstGeom prst="rect">
            <a:avLst/>
          </a:prstGeom>
        </p:spPr>
      </p:pic>
      <p:pic>
        <p:nvPicPr>
          <p:cNvPr id="21" name="Picture 20"/>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160221" y="5368838"/>
            <a:ext cx="1042336" cy="312545"/>
          </a:xfrm>
          <a:prstGeom prst="rect">
            <a:avLst/>
          </a:prstGeom>
        </p:spPr>
      </p:pic>
      <p:pic>
        <p:nvPicPr>
          <p:cNvPr id="22" name="Picture 2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3941480" y="6406823"/>
            <a:ext cx="1479818" cy="298326"/>
          </a:xfrm>
          <a:prstGeom prst="rect">
            <a:avLst/>
          </a:prstGeom>
        </p:spPr>
      </p:pic>
      <p:pic>
        <p:nvPicPr>
          <p:cNvPr id="24" name="Picture 23"/>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4055536" y="5837418"/>
            <a:ext cx="1251707" cy="390279"/>
          </a:xfrm>
          <a:prstGeom prst="rect">
            <a:avLst/>
          </a:prstGeom>
        </p:spPr>
      </p:pic>
      <p:pic>
        <p:nvPicPr>
          <p:cNvPr id="25" name="Picture 24"/>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a:off x="3830953" y="4862882"/>
            <a:ext cx="1700873" cy="396101"/>
          </a:xfrm>
          <a:prstGeom prst="rect">
            <a:avLst/>
          </a:prstGeom>
        </p:spPr>
      </p:pic>
      <p:pic>
        <p:nvPicPr>
          <p:cNvPr id="26" name="Picture 2"/>
          <p:cNvPicPr>
            <a:picLocks noChangeAspect="1"/>
          </p:cNvPicPr>
          <p:nvPr/>
        </p:nvPicPr>
        <p:blipFill>
          <a:blip r:embed="rId20" cstate="email">
            <a:extLst>
              <a:ext uri="{28A0092B-C50C-407E-A947-70E740481C1C}">
                <a14:useLocalDpi xmlns:a14="http://schemas.microsoft.com/office/drawing/2010/main"/>
              </a:ext>
            </a:extLst>
          </a:blip>
          <a:srcRect/>
          <a:stretch>
            <a:fillRect/>
          </a:stretch>
        </p:blipFill>
        <p:spPr bwMode="auto">
          <a:xfrm>
            <a:off x="1181472" y="5335889"/>
            <a:ext cx="745038" cy="43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
          <p:cNvPicPr>
            <a:picLocks noChangeAspect="1"/>
          </p:cNvPicPr>
          <p:nvPr/>
        </p:nvPicPr>
        <p:blipFill>
          <a:blip r:embed="rId21" cstate="email">
            <a:extLst>
              <a:ext uri="{28A0092B-C50C-407E-A947-70E740481C1C}">
                <a14:useLocalDpi xmlns:a14="http://schemas.microsoft.com/office/drawing/2010/main"/>
              </a:ext>
            </a:extLst>
          </a:blip>
          <a:srcRect/>
          <a:stretch>
            <a:fillRect/>
          </a:stretch>
        </p:blipFill>
        <p:spPr bwMode="auto">
          <a:xfrm>
            <a:off x="821983" y="4851393"/>
            <a:ext cx="1464017" cy="3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331805" y="5870361"/>
            <a:ext cx="444373" cy="446356"/>
          </a:xfrm>
          <a:prstGeom prst="rect">
            <a:avLst/>
          </a:prstGeom>
        </p:spPr>
      </p:pic>
      <p:pic>
        <p:nvPicPr>
          <p:cNvPr id="29" name="Picture 28"/>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1195777" y="6446546"/>
            <a:ext cx="716428" cy="258603"/>
          </a:xfrm>
          <a:prstGeom prst="rect">
            <a:avLst/>
          </a:prstGeom>
        </p:spPr>
      </p:pic>
      <p:pic>
        <p:nvPicPr>
          <p:cNvPr id="30" name="Picture 29"/>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7097533" y="5845154"/>
            <a:ext cx="1040055" cy="425980"/>
          </a:xfrm>
          <a:prstGeom prst="rect">
            <a:avLst/>
          </a:prstGeom>
        </p:spPr>
      </p:pic>
      <p:pic>
        <p:nvPicPr>
          <p:cNvPr id="31" name="Picture 30"/>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7115715" y="5407571"/>
            <a:ext cx="1003690" cy="300540"/>
          </a:xfrm>
          <a:prstGeom prst="rect">
            <a:avLst/>
          </a:prstGeom>
        </p:spPr>
      </p:pic>
      <p:pic>
        <p:nvPicPr>
          <p:cNvPr id="32" name="Picture 31"/>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6938110" y="4966262"/>
            <a:ext cx="1358900" cy="258086"/>
          </a:xfrm>
          <a:prstGeom prst="rect">
            <a:avLst/>
          </a:prstGeom>
        </p:spPr>
      </p:pic>
      <p:pic>
        <p:nvPicPr>
          <p:cNvPr id="34" name="Picture 33"/>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6705600" y="6373541"/>
            <a:ext cx="1823921" cy="317804"/>
          </a:xfrm>
          <a:prstGeom prst="rect">
            <a:avLst/>
          </a:prstGeom>
        </p:spPr>
      </p:pic>
      <p:pic>
        <p:nvPicPr>
          <p:cNvPr id="36" name="Picture 35"/>
          <p:cNvPicPr>
            <a:picLocks noChangeAspect="1"/>
          </p:cNvPicPr>
          <p:nvPr/>
        </p:nvPicPr>
        <p:blipFill rotWithShape="1">
          <a:blip r:embed="rId28" cstate="email">
            <a:extLst>
              <a:ext uri="{28A0092B-C50C-407E-A947-70E740481C1C}">
                <a14:useLocalDpi xmlns:a14="http://schemas.microsoft.com/office/drawing/2010/main"/>
              </a:ext>
            </a:extLst>
          </a:blip>
          <a:srcRect/>
          <a:stretch/>
        </p:blipFill>
        <p:spPr>
          <a:xfrm>
            <a:off x="4903028" y="1993947"/>
            <a:ext cx="1668936" cy="423663"/>
          </a:xfrm>
          <a:prstGeom prst="rect">
            <a:avLst/>
          </a:prstGeom>
        </p:spPr>
      </p:pic>
      <p:pic>
        <p:nvPicPr>
          <p:cNvPr id="37" name="Picture 36"/>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7589194" y="3157892"/>
            <a:ext cx="831659" cy="529237"/>
          </a:xfrm>
          <a:prstGeom prst="rect">
            <a:avLst/>
          </a:prstGeom>
        </p:spPr>
      </p:pic>
    </p:spTree>
    <p:extLst>
      <p:ext uri="{BB962C8B-B14F-4D97-AF65-F5344CB8AC3E}">
        <p14:creationId xmlns:p14="http://schemas.microsoft.com/office/powerpoint/2010/main" val="36084615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35432535"/>
              </p:ext>
            </p:extLst>
          </p:nvPr>
        </p:nvGraphicFramePr>
        <p:xfrm>
          <a:off x="457200" y="1422400"/>
          <a:ext cx="8229600" cy="5400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solidFill>
                            <a:srgbClr val="000000"/>
                          </a:solidFill>
                        </a:rPr>
                        <a:t>MongoDB</a:t>
                      </a:r>
                      <a:r>
                        <a:rPr lang="en-US" dirty="0" smtClean="0">
                          <a:solidFill>
                            <a:srgbClr val="000000"/>
                          </a:solidFill>
                        </a:rPr>
                        <a:t> is good for</a:t>
                      </a:r>
                      <a:endParaRPr lang="en-US" dirty="0">
                        <a:solidFill>
                          <a:srgbClr val="000000"/>
                        </a:solidFill>
                      </a:endParaRPr>
                    </a:p>
                  </a:txBody>
                  <a:tcPr/>
                </a:tc>
                <a:tc>
                  <a:txBody>
                    <a:bodyPr/>
                    <a:lstStyle/>
                    <a:p>
                      <a:r>
                        <a:rPr lang="en-US" dirty="0" err="1" smtClean="0">
                          <a:solidFill>
                            <a:srgbClr val="000000"/>
                          </a:solidFill>
                        </a:rPr>
                        <a:t>MongoDB</a:t>
                      </a:r>
                      <a:r>
                        <a:rPr lang="en-US" dirty="0" smtClean="0">
                          <a:solidFill>
                            <a:srgbClr val="000000"/>
                          </a:solidFill>
                        </a:rPr>
                        <a:t> is less good for</a:t>
                      </a:r>
                      <a:endParaRPr lang="en-US" dirty="0">
                        <a:solidFill>
                          <a:srgbClr val="000000"/>
                        </a:solidFill>
                      </a:endParaRPr>
                    </a:p>
                  </a:txBody>
                  <a:tcPr/>
                </a:tc>
              </a:tr>
              <a:tr h="370840">
                <a:tc>
                  <a:txBody>
                    <a:bodyPr/>
                    <a:lstStyle/>
                    <a:p>
                      <a:pPr marL="285750" indent="-285750">
                        <a:buFont typeface="Arial"/>
                        <a:buChar char="•"/>
                      </a:pPr>
                      <a:r>
                        <a:rPr lang="en-US" dirty="0" smtClean="0"/>
                        <a:t>Single</a:t>
                      </a:r>
                      <a:r>
                        <a:rPr lang="en-US" baseline="0" dirty="0" smtClean="0"/>
                        <a:t> View</a:t>
                      </a:r>
                    </a:p>
                    <a:p>
                      <a:pPr marL="285750" indent="-285750">
                        <a:buFont typeface="Arial"/>
                        <a:buChar char="•"/>
                      </a:pPr>
                      <a:r>
                        <a:rPr lang="en-US" baseline="0" dirty="0" smtClean="0"/>
                        <a:t>Internet of Things – sensor data</a:t>
                      </a:r>
                    </a:p>
                    <a:p>
                      <a:pPr marL="285750" indent="-285750">
                        <a:buFont typeface="Arial"/>
                        <a:buChar char="•"/>
                      </a:pPr>
                      <a:r>
                        <a:rPr lang="en-US" baseline="0" dirty="0" smtClean="0"/>
                        <a:t>Mobile apps – geospatial</a:t>
                      </a:r>
                    </a:p>
                    <a:p>
                      <a:pPr marL="285750" indent="-285750">
                        <a:buFont typeface="Arial"/>
                        <a:buChar char="•"/>
                      </a:pPr>
                      <a:r>
                        <a:rPr lang="en-US" baseline="0" dirty="0" smtClean="0"/>
                        <a:t>Real-time analytics</a:t>
                      </a:r>
                    </a:p>
                    <a:p>
                      <a:pPr marL="285750" indent="-285750">
                        <a:buFont typeface="Arial"/>
                        <a:buChar char="•"/>
                      </a:pPr>
                      <a:r>
                        <a:rPr lang="en-US" baseline="0" dirty="0" smtClean="0"/>
                        <a:t>Catalog</a:t>
                      </a:r>
                    </a:p>
                    <a:p>
                      <a:pPr marL="285750" indent="-285750">
                        <a:buFont typeface="Arial"/>
                        <a:buChar char="•"/>
                      </a:pPr>
                      <a:r>
                        <a:rPr lang="en-US" baseline="0" dirty="0" smtClean="0"/>
                        <a:t>Personalization</a:t>
                      </a:r>
                    </a:p>
                    <a:p>
                      <a:pPr marL="285750" indent="-285750">
                        <a:buFont typeface="Arial"/>
                        <a:buChar char="•"/>
                      </a:pPr>
                      <a:r>
                        <a:rPr lang="en-US" baseline="0" dirty="0" smtClean="0"/>
                        <a:t>Content management</a:t>
                      </a:r>
                    </a:p>
                    <a:p>
                      <a:pPr marL="285750" indent="-285750">
                        <a:buFont typeface="Arial"/>
                        <a:buChar char="•"/>
                      </a:pPr>
                      <a:r>
                        <a:rPr lang="en-US" dirty="0" smtClean="0"/>
                        <a:t>Inventory management</a:t>
                      </a:r>
                    </a:p>
                    <a:p>
                      <a:pPr marL="285750" indent="-285750">
                        <a:buFont typeface="Arial"/>
                        <a:buChar char="•"/>
                      </a:pPr>
                      <a:r>
                        <a:rPr lang="en-US" dirty="0" smtClean="0"/>
                        <a:t>Personalization engines</a:t>
                      </a:r>
                    </a:p>
                    <a:p>
                      <a:pPr marL="285750" indent="-285750">
                        <a:buFont typeface="Arial"/>
                        <a:buChar char="•"/>
                      </a:pPr>
                      <a:r>
                        <a:rPr lang="en-US" dirty="0" smtClean="0"/>
                        <a:t>Shopping</a:t>
                      </a:r>
                      <a:r>
                        <a:rPr lang="en-US" baseline="0" dirty="0" smtClean="0"/>
                        <a:t> cart</a:t>
                      </a:r>
                      <a:endParaRPr lang="en-US" dirty="0" smtClean="0"/>
                    </a:p>
                    <a:p>
                      <a:pPr marL="285750" indent="-285750">
                        <a:buFont typeface="Arial"/>
                        <a:buChar char="•"/>
                      </a:pPr>
                      <a:r>
                        <a:rPr lang="en-US" dirty="0" smtClean="0"/>
                        <a:t>Dependent </a:t>
                      </a:r>
                      <a:r>
                        <a:rPr lang="en-US" dirty="0" err="1" smtClean="0"/>
                        <a:t>datamarts</a:t>
                      </a:r>
                      <a:endParaRPr lang="en-US" dirty="0" smtClean="0"/>
                    </a:p>
                    <a:p>
                      <a:pPr marL="285750" indent="-285750">
                        <a:buFont typeface="Arial"/>
                        <a:buChar char="•"/>
                      </a:pPr>
                      <a:r>
                        <a:rPr lang="en-US" dirty="0" smtClean="0"/>
                        <a:t>Archiving</a:t>
                      </a:r>
                      <a:r>
                        <a:rPr lang="en-US" baseline="0" dirty="0" smtClean="0"/>
                        <a:t> for fast lookup</a:t>
                      </a:r>
                    </a:p>
                    <a:p>
                      <a:pPr marL="285750" indent="-285750">
                        <a:buFont typeface="Arial"/>
                        <a:buChar char="•"/>
                      </a:pPr>
                      <a:r>
                        <a:rPr lang="en-US" baseline="0" dirty="0" smtClean="0"/>
                        <a:t>Collaboration tools</a:t>
                      </a:r>
                    </a:p>
                    <a:p>
                      <a:pPr marL="285750" indent="-285750">
                        <a:buFont typeface="Arial"/>
                        <a:buChar char="•"/>
                      </a:pPr>
                      <a:r>
                        <a:rPr lang="en-US" baseline="0" dirty="0" smtClean="0"/>
                        <a:t>Messaging applications</a:t>
                      </a:r>
                    </a:p>
                    <a:p>
                      <a:pPr marL="285750" indent="-285750">
                        <a:buFont typeface="Arial"/>
                        <a:buChar char="•"/>
                      </a:pPr>
                      <a:r>
                        <a:rPr lang="en-US" baseline="0" dirty="0" smtClean="0"/>
                        <a:t>Log file aggregation</a:t>
                      </a:r>
                    </a:p>
                    <a:p>
                      <a:pPr marL="285750" indent="-285750">
                        <a:buFont typeface="Arial"/>
                        <a:buChar char="•"/>
                      </a:pPr>
                      <a:r>
                        <a:rPr lang="en-US" baseline="0" dirty="0" smtClean="0"/>
                        <a:t>Caching</a:t>
                      </a:r>
                    </a:p>
                    <a:p>
                      <a:pPr marL="285750" indent="-285750">
                        <a:buFont typeface="Arial"/>
                        <a:buChar char="•"/>
                      </a:pPr>
                      <a:r>
                        <a:rPr lang="en-US" baseline="0" dirty="0" err="1" smtClean="0"/>
                        <a:t>Adserving</a:t>
                      </a:r>
                      <a:endParaRPr lang="en-US" baseline="0" dirty="0" smtClean="0"/>
                    </a:p>
                    <a:p>
                      <a:pPr marL="285750" indent="-285750">
                        <a:buFont typeface="Arial"/>
                        <a:buChar char="•"/>
                      </a:pPr>
                      <a:r>
                        <a:rPr lang="en-US" dirty="0" smtClean="0"/>
                        <a:t>……</a:t>
                      </a:r>
                      <a:endParaRPr lang="en-US" dirty="0"/>
                    </a:p>
                  </a:txBody>
                  <a:tcPr/>
                </a:tc>
                <a:tc>
                  <a:txBody>
                    <a:bodyPr/>
                    <a:lstStyle/>
                    <a:p>
                      <a:pPr marL="285750" indent="-285750">
                        <a:buFont typeface="Arial"/>
                        <a:buChar char="•"/>
                      </a:pPr>
                      <a:r>
                        <a:rPr lang="en-US" dirty="0" smtClean="0"/>
                        <a:t>Search</a:t>
                      </a:r>
                      <a:r>
                        <a:rPr lang="en-US" baseline="0" dirty="0" smtClean="0"/>
                        <a:t> engine</a:t>
                      </a:r>
                    </a:p>
                    <a:p>
                      <a:pPr marL="285750" indent="-285750">
                        <a:buFont typeface="Arial"/>
                        <a:buChar char="•"/>
                      </a:pPr>
                      <a:endParaRPr lang="en-US" baseline="0" dirty="0" smtClean="0"/>
                    </a:p>
                    <a:p>
                      <a:pPr marL="285750" indent="-285750">
                        <a:buFont typeface="Arial"/>
                        <a:buChar char="•"/>
                      </a:pPr>
                      <a:r>
                        <a:rPr lang="en-US" dirty="0" smtClean="0"/>
                        <a:t>Slicing and dicing of data in </a:t>
                      </a:r>
                      <a:r>
                        <a:rPr lang="en-US" b="1" dirty="0" smtClean="0"/>
                        <a:t>unplanned</a:t>
                      </a:r>
                      <a:r>
                        <a:rPr lang="en-US" dirty="0" smtClean="0"/>
                        <a:t> ways requiring joins and full scans</a:t>
                      </a:r>
                    </a:p>
                    <a:p>
                      <a:pPr marL="285750" indent="-285750">
                        <a:buFont typeface="Arial"/>
                        <a:buChar char="•"/>
                      </a:pPr>
                      <a:endParaRPr lang="en-US" dirty="0" smtClean="0"/>
                    </a:p>
                    <a:p>
                      <a:pPr marL="285750" indent="-285750">
                        <a:buFont typeface="Arial"/>
                        <a:buChar char="•"/>
                      </a:pPr>
                      <a:r>
                        <a:rPr lang="en-US" dirty="0" smtClean="0"/>
                        <a:t>Nanosecond latency writing </a:t>
                      </a:r>
                      <a:r>
                        <a:rPr lang="en-US" baseline="0" dirty="0" smtClean="0"/>
                        <a:t>(real time tick data)</a:t>
                      </a:r>
                    </a:p>
                    <a:p>
                      <a:pPr marL="285750" indent="-285750">
                        <a:buFont typeface="Arial"/>
                        <a:buChar char="•"/>
                      </a:pPr>
                      <a:endParaRPr lang="en-US" baseline="0" dirty="0" smtClean="0"/>
                    </a:p>
                    <a:p>
                      <a:pPr marL="285750" indent="-285750">
                        <a:buFont typeface="Arial"/>
                        <a:buChar char="•"/>
                      </a:pPr>
                      <a:r>
                        <a:rPr lang="en-US" baseline="0" dirty="0" smtClean="0"/>
                        <a:t>Uptime beyond 99.999%, instant failover</a:t>
                      </a:r>
                    </a:p>
                    <a:p>
                      <a:pPr marL="285750" indent="-285750">
                        <a:buFont typeface="Arial"/>
                        <a:buChar char="•"/>
                      </a:pPr>
                      <a:endParaRPr lang="en-US" baseline="0" dirty="0" smtClean="0"/>
                    </a:p>
                    <a:p>
                      <a:pPr marL="285750" indent="-285750">
                        <a:buFont typeface="Arial"/>
                        <a:buChar char="•"/>
                      </a:pPr>
                      <a:r>
                        <a:rPr lang="en-US" baseline="0" dirty="0" smtClean="0"/>
                        <a:t>Batch processing</a:t>
                      </a:r>
                    </a:p>
                    <a:p>
                      <a:pPr marL="285750" indent="-285750">
                        <a:buFont typeface="Arial"/>
                        <a:buChar char="•"/>
                      </a:pPr>
                      <a:endParaRPr lang="en-US" dirty="0"/>
                    </a:p>
                  </a:txBody>
                  <a:tcPr/>
                </a:tc>
              </a:tr>
            </a:tbl>
          </a:graphicData>
        </a:graphic>
      </p:graphicFrame>
      <p:sp>
        <p:nvSpPr>
          <p:cNvPr id="3" name="Title 2"/>
          <p:cNvSpPr>
            <a:spLocks noGrp="1"/>
          </p:cNvSpPr>
          <p:nvPr>
            <p:ph type="title"/>
          </p:nvPr>
        </p:nvSpPr>
        <p:spPr/>
        <p:txBody>
          <a:bodyPr/>
          <a:lstStyle/>
          <a:p>
            <a:r>
              <a:rPr lang="en-US" dirty="0" smtClean="0"/>
              <a:t>Use cases where </a:t>
            </a:r>
            <a:r>
              <a:rPr lang="en-US" dirty="0" err="1" smtClean="0"/>
              <a:t>MongoDB</a:t>
            </a:r>
            <a:r>
              <a:rPr lang="en-US" dirty="0" smtClean="0"/>
              <a:t> shines</a:t>
            </a:r>
            <a:endParaRPr lang="en-US" dirty="0"/>
          </a:p>
        </p:txBody>
      </p:sp>
    </p:spTree>
    <p:extLst>
      <p:ext uri="{BB962C8B-B14F-4D97-AF65-F5344CB8AC3E}">
        <p14:creationId xmlns:p14="http://schemas.microsoft.com/office/powerpoint/2010/main" val="9439142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61376316"/>
              </p:ext>
            </p:extLst>
          </p:nvPr>
        </p:nvGraphicFramePr>
        <p:xfrm>
          <a:off x="457200" y="1422400"/>
          <a:ext cx="4114800" cy="5400040"/>
        </p:xfrm>
        <a:graphic>
          <a:graphicData uri="http://schemas.openxmlformats.org/drawingml/2006/table">
            <a:tbl>
              <a:tblPr firstRow="1" bandRow="1">
                <a:tableStyleId>{5C22544A-7EE6-4342-B048-85BDC9FD1C3A}</a:tableStyleId>
              </a:tblPr>
              <a:tblGrid>
                <a:gridCol w="4114800"/>
              </a:tblGrid>
              <a:tr h="370840">
                <a:tc>
                  <a:txBody>
                    <a:bodyPr/>
                    <a:lstStyle/>
                    <a:p>
                      <a:r>
                        <a:rPr lang="en-US" dirty="0" err="1" smtClean="0">
                          <a:solidFill>
                            <a:srgbClr val="000000"/>
                          </a:solidFill>
                        </a:rPr>
                        <a:t>MongoDB</a:t>
                      </a:r>
                      <a:r>
                        <a:rPr lang="en-US" dirty="0" smtClean="0">
                          <a:solidFill>
                            <a:srgbClr val="000000"/>
                          </a:solidFill>
                        </a:rPr>
                        <a:t> is good for</a:t>
                      </a:r>
                      <a:endParaRPr lang="en-US" dirty="0">
                        <a:solidFill>
                          <a:srgbClr val="000000"/>
                        </a:solidFill>
                      </a:endParaRPr>
                    </a:p>
                  </a:txBody>
                  <a:tcPr/>
                </a:tc>
              </a:tr>
              <a:tr h="370840">
                <a:tc>
                  <a:txBody>
                    <a:bodyPr/>
                    <a:lstStyle/>
                    <a:p>
                      <a:pPr marL="285750" indent="-285750">
                        <a:buFont typeface="Arial"/>
                        <a:buChar char="•"/>
                      </a:pPr>
                      <a:r>
                        <a:rPr lang="en-US" dirty="0" smtClean="0"/>
                        <a:t>Single</a:t>
                      </a:r>
                      <a:r>
                        <a:rPr lang="en-US" baseline="0" dirty="0" smtClean="0"/>
                        <a:t> View</a:t>
                      </a:r>
                    </a:p>
                    <a:p>
                      <a:pPr marL="285750" indent="-285750">
                        <a:buFont typeface="Arial"/>
                        <a:buChar char="•"/>
                      </a:pPr>
                      <a:r>
                        <a:rPr lang="en-US" baseline="0" dirty="0" smtClean="0"/>
                        <a:t>Internet of Things – sensor data</a:t>
                      </a:r>
                    </a:p>
                    <a:p>
                      <a:pPr marL="285750" indent="-285750">
                        <a:buFont typeface="Arial"/>
                        <a:buChar char="•"/>
                      </a:pPr>
                      <a:r>
                        <a:rPr lang="en-US" baseline="0" dirty="0" smtClean="0"/>
                        <a:t>Mobile apps – geospatial</a:t>
                      </a:r>
                    </a:p>
                    <a:p>
                      <a:pPr marL="285750" indent="-285750">
                        <a:buFont typeface="Arial"/>
                        <a:buChar char="•"/>
                      </a:pPr>
                      <a:r>
                        <a:rPr lang="en-US" baseline="0" dirty="0" smtClean="0"/>
                        <a:t>Real-time analytics</a:t>
                      </a:r>
                    </a:p>
                    <a:p>
                      <a:pPr marL="285750" indent="-285750">
                        <a:buFont typeface="Arial"/>
                        <a:buChar char="•"/>
                      </a:pPr>
                      <a:r>
                        <a:rPr lang="en-US" baseline="0" dirty="0" smtClean="0"/>
                        <a:t>Catalog</a:t>
                      </a:r>
                    </a:p>
                    <a:p>
                      <a:pPr marL="285750" indent="-285750">
                        <a:buFont typeface="Arial"/>
                        <a:buChar char="•"/>
                      </a:pPr>
                      <a:r>
                        <a:rPr lang="en-US" baseline="0" dirty="0" smtClean="0"/>
                        <a:t>Personalization</a:t>
                      </a:r>
                    </a:p>
                    <a:p>
                      <a:pPr marL="285750" indent="-285750">
                        <a:buFont typeface="Arial"/>
                        <a:buChar char="•"/>
                      </a:pPr>
                      <a:r>
                        <a:rPr lang="en-US" baseline="0" dirty="0" smtClean="0"/>
                        <a:t>Content management</a:t>
                      </a:r>
                    </a:p>
                    <a:p>
                      <a:pPr marL="285750" indent="-285750">
                        <a:buFont typeface="Arial"/>
                        <a:buChar char="•"/>
                      </a:pPr>
                      <a:r>
                        <a:rPr lang="en-US" dirty="0" smtClean="0"/>
                        <a:t>Inventory management</a:t>
                      </a:r>
                    </a:p>
                    <a:p>
                      <a:pPr marL="285750" indent="-285750">
                        <a:buFont typeface="Arial"/>
                        <a:buChar char="•"/>
                      </a:pPr>
                      <a:r>
                        <a:rPr lang="en-US" dirty="0" smtClean="0"/>
                        <a:t>Personalization engines</a:t>
                      </a:r>
                    </a:p>
                    <a:p>
                      <a:pPr marL="285750" indent="-285750">
                        <a:buFont typeface="Arial"/>
                        <a:buChar char="•"/>
                      </a:pPr>
                      <a:r>
                        <a:rPr lang="en-US" dirty="0" smtClean="0"/>
                        <a:t>Shopping</a:t>
                      </a:r>
                      <a:r>
                        <a:rPr lang="en-US" baseline="0" dirty="0" smtClean="0"/>
                        <a:t> cart</a:t>
                      </a:r>
                      <a:endParaRPr lang="en-US" dirty="0" smtClean="0"/>
                    </a:p>
                    <a:p>
                      <a:pPr marL="285750" indent="-285750">
                        <a:buFont typeface="Arial"/>
                        <a:buChar char="•"/>
                      </a:pPr>
                      <a:r>
                        <a:rPr lang="en-US" dirty="0" smtClean="0"/>
                        <a:t>Dependent </a:t>
                      </a:r>
                      <a:r>
                        <a:rPr lang="en-US" dirty="0" err="1" smtClean="0"/>
                        <a:t>datamarts</a:t>
                      </a:r>
                      <a:endParaRPr lang="en-US" dirty="0" smtClean="0"/>
                    </a:p>
                    <a:p>
                      <a:pPr marL="285750" indent="-285750">
                        <a:buFont typeface="Arial"/>
                        <a:buChar char="•"/>
                      </a:pPr>
                      <a:r>
                        <a:rPr lang="en-US" dirty="0" smtClean="0"/>
                        <a:t>Archiving</a:t>
                      </a:r>
                      <a:r>
                        <a:rPr lang="en-US" baseline="0" dirty="0" smtClean="0"/>
                        <a:t> for fast lookup</a:t>
                      </a:r>
                    </a:p>
                    <a:p>
                      <a:pPr marL="285750" indent="-285750">
                        <a:buFont typeface="Arial"/>
                        <a:buChar char="•"/>
                      </a:pPr>
                      <a:r>
                        <a:rPr lang="en-US" baseline="0" dirty="0" smtClean="0"/>
                        <a:t>Collaboration tools</a:t>
                      </a:r>
                    </a:p>
                    <a:p>
                      <a:pPr marL="285750" indent="-285750">
                        <a:buFont typeface="Arial"/>
                        <a:buChar char="•"/>
                      </a:pPr>
                      <a:r>
                        <a:rPr lang="en-US" baseline="0" dirty="0" smtClean="0"/>
                        <a:t>Messaging applications</a:t>
                      </a:r>
                    </a:p>
                    <a:p>
                      <a:pPr marL="285750" indent="-285750">
                        <a:buFont typeface="Arial"/>
                        <a:buChar char="•"/>
                      </a:pPr>
                      <a:r>
                        <a:rPr lang="en-US" baseline="0" dirty="0" smtClean="0"/>
                        <a:t>Log file aggregation</a:t>
                      </a:r>
                    </a:p>
                    <a:p>
                      <a:pPr marL="285750" indent="-285750">
                        <a:buFont typeface="Arial"/>
                        <a:buChar char="•"/>
                      </a:pPr>
                      <a:r>
                        <a:rPr lang="en-US" baseline="0" dirty="0" smtClean="0"/>
                        <a:t>Caching</a:t>
                      </a:r>
                    </a:p>
                    <a:p>
                      <a:pPr marL="285750" indent="-285750">
                        <a:buFont typeface="Arial"/>
                        <a:buChar char="•"/>
                      </a:pPr>
                      <a:r>
                        <a:rPr lang="en-US" baseline="0" dirty="0" err="1" smtClean="0"/>
                        <a:t>Adserving</a:t>
                      </a:r>
                      <a:endParaRPr lang="en-US" baseline="0" dirty="0" smtClean="0"/>
                    </a:p>
                    <a:p>
                      <a:pPr marL="285750" indent="-285750">
                        <a:buFont typeface="Arial"/>
                        <a:buChar char="•"/>
                      </a:pPr>
                      <a:r>
                        <a:rPr lang="en-US" dirty="0" smtClean="0"/>
                        <a:t>……</a:t>
                      </a:r>
                      <a:endParaRPr lang="en-US" dirty="0"/>
                    </a:p>
                  </a:txBody>
                  <a:tcPr/>
                </a:tc>
              </a:tr>
            </a:tbl>
          </a:graphicData>
        </a:graphic>
      </p:graphicFrame>
      <p:sp>
        <p:nvSpPr>
          <p:cNvPr id="3" name="Title 2"/>
          <p:cNvSpPr>
            <a:spLocks noGrp="1"/>
          </p:cNvSpPr>
          <p:nvPr>
            <p:ph type="title"/>
          </p:nvPr>
        </p:nvSpPr>
        <p:spPr/>
        <p:txBody>
          <a:bodyPr/>
          <a:lstStyle/>
          <a:p>
            <a:r>
              <a:rPr lang="en-US" dirty="0" smtClean="0"/>
              <a:t>Use cases where </a:t>
            </a:r>
            <a:r>
              <a:rPr lang="en-US" dirty="0" err="1" smtClean="0"/>
              <a:t>MongoDB</a:t>
            </a:r>
            <a:r>
              <a:rPr lang="en-US" dirty="0" smtClean="0"/>
              <a:t> shines</a:t>
            </a:r>
            <a:endParaRPr lang="en-US" dirty="0"/>
          </a:p>
        </p:txBody>
      </p:sp>
      <p:sp>
        <p:nvSpPr>
          <p:cNvPr id="4" name="TextBox 3"/>
          <p:cNvSpPr txBox="1"/>
          <p:nvPr/>
        </p:nvSpPr>
        <p:spPr>
          <a:xfrm>
            <a:off x="4850892" y="1844496"/>
            <a:ext cx="4050581" cy="4431984"/>
          </a:xfrm>
          <a:prstGeom prst="rect">
            <a:avLst/>
          </a:prstGeom>
        </p:spPr>
        <p:txBody>
          <a:bodyPr wrap="square" lIns="0" tIns="0" rIns="0" bIns="0" rtlCol="0">
            <a:spAutoFit/>
          </a:bodyPr>
          <a:lstStyle/>
          <a:p>
            <a:pPr marL="285750" indent="-285750">
              <a:buFont typeface="Arial"/>
              <a:buChar char="•"/>
            </a:pPr>
            <a:endParaRPr lang="en-US" sz="1800" dirty="0" smtClean="0"/>
          </a:p>
          <a:p>
            <a:r>
              <a:rPr lang="en-US" sz="1800" dirty="0" smtClean="0"/>
              <a:t>Mixture of analytics and archiving</a:t>
            </a:r>
          </a:p>
          <a:p>
            <a:endParaRPr lang="en-US" sz="1800" dirty="0"/>
          </a:p>
          <a:p>
            <a:r>
              <a:rPr lang="en-US" sz="1800" dirty="0" smtClean="0"/>
              <a:t>Build information from data as it comes in</a:t>
            </a:r>
          </a:p>
          <a:p>
            <a:pPr marL="285750" indent="-285750">
              <a:buFont typeface="Arial"/>
              <a:buChar char="•"/>
            </a:pPr>
            <a:endParaRPr lang="en-US" sz="1800" dirty="0" smtClean="0"/>
          </a:p>
          <a:p>
            <a:pPr marL="285750" indent="-285750">
              <a:buFont typeface="Arial"/>
              <a:buChar char="•"/>
            </a:pPr>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smtClean="0"/>
          </a:p>
          <a:p>
            <a:pPr marL="285750" indent="-285750">
              <a:buFont typeface="Arial"/>
              <a:buChar char="•"/>
            </a:pPr>
            <a:endParaRPr lang="en-US" sz="1800" dirty="0" smtClean="0"/>
          </a:p>
          <a:p>
            <a:r>
              <a:rPr lang="en-US" sz="1800" dirty="0" smtClean="0"/>
              <a:t>Extract from DW for analysis</a:t>
            </a:r>
          </a:p>
          <a:p>
            <a:r>
              <a:rPr lang="en-US" sz="1800" dirty="0" smtClean="0"/>
              <a:t>Large volume, targeted queries</a:t>
            </a:r>
          </a:p>
          <a:p>
            <a:r>
              <a:rPr lang="en-US" sz="1800" dirty="0" smtClean="0"/>
              <a:t>Sharing in near real time</a:t>
            </a:r>
          </a:p>
          <a:p>
            <a:r>
              <a:rPr lang="en-US" sz="1800" dirty="0" smtClean="0"/>
              <a:t>Twitter-like apps</a:t>
            </a:r>
          </a:p>
          <a:p>
            <a:r>
              <a:rPr lang="en-US" sz="1800" dirty="0" smtClean="0"/>
              <a:t>E.g., SPLUNK</a:t>
            </a:r>
          </a:p>
          <a:p>
            <a:r>
              <a:rPr lang="en-US" sz="1800" dirty="0" smtClean="0"/>
              <a:t>Enable massive reads on consolidated data</a:t>
            </a:r>
          </a:p>
        </p:txBody>
      </p:sp>
      <p:cxnSp>
        <p:nvCxnSpPr>
          <p:cNvPr id="8" name="Straight Arrow Connector 7"/>
          <p:cNvCxnSpPr/>
          <p:nvPr/>
        </p:nvCxnSpPr>
        <p:spPr>
          <a:xfrm>
            <a:off x="4572000" y="2280122"/>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572000" y="2829452"/>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572000" y="5033699"/>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572000" y="5311281"/>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572000" y="5566147"/>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572000" y="5838686"/>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572000" y="6128250"/>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572000" y="4741828"/>
            <a:ext cx="278892"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2635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03380335"/>
              </p:ext>
            </p:extLst>
          </p:nvPr>
        </p:nvGraphicFramePr>
        <p:xfrm>
          <a:off x="4711700" y="1422400"/>
          <a:ext cx="4114800" cy="5092700"/>
        </p:xfrm>
        <a:graphic>
          <a:graphicData uri="http://schemas.openxmlformats.org/drawingml/2006/table">
            <a:tbl>
              <a:tblPr firstRow="1" bandRow="1">
                <a:tableStyleId>{5C22544A-7EE6-4342-B048-85BDC9FD1C3A}</a:tableStyleId>
              </a:tblPr>
              <a:tblGrid>
                <a:gridCol w="4114800"/>
              </a:tblGrid>
              <a:tr h="468811">
                <a:tc>
                  <a:txBody>
                    <a:bodyPr/>
                    <a:lstStyle/>
                    <a:p>
                      <a:r>
                        <a:rPr lang="en-US" dirty="0" err="1" smtClean="0">
                          <a:solidFill>
                            <a:srgbClr val="000000"/>
                          </a:solidFill>
                        </a:rPr>
                        <a:t>MongoDB</a:t>
                      </a:r>
                      <a:r>
                        <a:rPr lang="en-US" dirty="0" smtClean="0">
                          <a:solidFill>
                            <a:srgbClr val="000000"/>
                          </a:solidFill>
                        </a:rPr>
                        <a:t> is less good for</a:t>
                      </a:r>
                      <a:endParaRPr lang="en-US" dirty="0">
                        <a:solidFill>
                          <a:srgbClr val="000000"/>
                        </a:solidFill>
                      </a:endParaRPr>
                    </a:p>
                  </a:txBody>
                  <a:tcPr/>
                </a:tc>
              </a:tr>
              <a:tr h="4623889">
                <a:tc>
                  <a:txBody>
                    <a:bodyPr/>
                    <a:lstStyle/>
                    <a:p>
                      <a:pPr marL="285750" indent="-285750">
                        <a:buFont typeface="Arial"/>
                        <a:buChar char="•"/>
                      </a:pPr>
                      <a:r>
                        <a:rPr lang="en-US" dirty="0" smtClean="0"/>
                        <a:t>Search</a:t>
                      </a:r>
                      <a:r>
                        <a:rPr lang="en-US" baseline="0" dirty="0" smtClean="0"/>
                        <a:t> engine</a:t>
                      </a:r>
                    </a:p>
                    <a:p>
                      <a:pPr marL="285750" indent="-285750">
                        <a:buFont typeface="Arial"/>
                        <a:buChar char="•"/>
                      </a:pPr>
                      <a:endParaRPr lang="en-US" baseline="0" dirty="0" smtClean="0"/>
                    </a:p>
                    <a:p>
                      <a:pPr marL="285750" indent="-285750">
                        <a:buFont typeface="Arial"/>
                        <a:buChar char="•"/>
                      </a:pPr>
                      <a:r>
                        <a:rPr lang="en-US" dirty="0" smtClean="0"/>
                        <a:t>Slicing and dicing of data in </a:t>
                      </a:r>
                      <a:r>
                        <a:rPr lang="en-US" b="1" dirty="0" smtClean="0"/>
                        <a:t>unplanned</a:t>
                      </a:r>
                      <a:r>
                        <a:rPr lang="en-US" dirty="0" smtClean="0"/>
                        <a:t> ways requiring joins and full scans</a:t>
                      </a:r>
                    </a:p>
                    <a:p>
                      <a:pPr marL="285750" indent="-285750">
                        <a:buFont typeface="Arial"/>
                        <a:buChar char="•"/>
                      </a:pPr>
                      <a:endParaRPr lang="en-US" dirty="0" smtClean="0"/>
                    </a:p>
                    <a:p>
                      <a:pPr marL="285750" indent="-285750">
                        <a:buFont typeface="Arial"/>
                        <a:buChar char="•"/>
                      </a:pPr>
                      <a:r>
                        <a:rPr lang="en-US" dirty="0" smtClean="0"/>
                        <a:t>Nanosecond latency writing </a:t>
                      </a:r>
                      <a:r>
                        <a:rPr lang="en-US" baseline="0" dirty="0" smtClean="0"/>
                        <a:t>(real time tick data)</a:t>
                      </a:r>
                    </a:p>
                    <a:p>
                      <a:pPr marL="285750" indent="-285750">
                        <a:buFont typeface="Arial"/>
                        <a:buChar char="•"/>
                      </a:pPr>
                      <a:endParaRPr lang="en-US" baseline="0" dirty="0" smtClean="0"/>
                    </a:p>
                    <a:p>
                      <a:pPr marL="285750" indent="-285750">
                        <a:buFont typeface="Arial"/>
                        <a:buChar char="•"/>
                      </a:pPr>
                      <a:r>
                        <a:rPr lang="en-US" baseline="0" dirty="0" smtClean="0"/>
                        <a:t>Uptime beyond 99.999%, instant failover</a:t>
                      </a:r>
                    </a:p>
                    <a:p>
                      <a:pPr marL="0" indent="0">
                        <a:buFont typeface="Arial"/>
                        <a:buNone/>
                      </a:pPr>
                      <a:endParaRPr lang="en-US" baseline="0" dirty="0" smtClean="0"/>
                    </a:p>
                    <a:p>
                      <a:pPr marL="285750" indent="-285750">
                        <a:buFont typeface="Arial"/>
                        <a:buChar char="•"/>
                      </a:pPr>
                      <a:r>
                        <a:rPr lang="en-US" baseline="0" dirty="0" smtClean="0"/>
                        <a:t>Batch processing</a:t>
                      </a:r>
                    </a:p>
                    <a:p>
                      <a:pPr marL="285750" indent="-285750">
                        <a:buFont typeface="Arial"/>
                        <a:buChar char="•"/>
                      </a:pPr>
                      <a:endParaRPr lang="en-US" dirty="0"/>
                    </a:p>
                  </a:txBody>
                  <a:tcPr/>
                </a:tc>
              </a:tr>
            </a:tbl>
          </a:graphicData>
        </a:graphic>
      </p:graphicFrame>
      <p:sp>
        <p:nvSpPr>
          <p:cNvPr id="3" name="Title 2"/>
          <p:cNvSpPr>
            <a:spLocks noGrp="1"/>
          </p:cNvSpPr>
          <p:nvPr>
            <p:ph type="title"/>
          </p:nvPr>
        </p:nvSpPr>
        <p:spPr/>
        <p:txBody>
          <a:bodyPr/>
          <a:lstStyle/>
          <a:p>
            <a:r>
              <a:rPr lang="en-US" dirty="0" smtClean="0"/>
              <a:t>Use cases where </a:t>
            </a:r>
            <a:r>
              <a:rPr lang="en-US" dirty="0" err="1" smtClean="0"/>
              <a:t>MongoDB</a:t>
            </a:r>
            <a:r>
              <a:rPr lang="en-US" dirty="0" smtClean="0"/>
              <a:t> shines</a:t>
            </a:r>
            <a:endParaRPr lang="en-US" dirty="0"/>
          </a:p>
        </p:txBody>
      </p:sp>
      <p:sp>
        <p:nvSpPr>
          <p:cNvPr id="4" name="TextBox 3"/>
          <p:cNvSpPr txBox="1"/>
          <p:nvPr/>
        </p:nvSpPr>
        <p:spPr>
          <a:xfrm>
            <a:off x="457200" y="1924012"/>
            <a:ext cx="3949700" cy="3323987"/>
          </a:xfrm>
          <a:prstGeom prst="rect">
            <a:avLst/>
          </a:prstGeom>
        </p:spPr>
        <p:txBody>
          <a:bodyPr wrap="square" lIns="0" tIns="0" rIns="0" bIns="0" rtlCol="0">
            <a:spAutoFit/>
          </a:bodyPr>
          <a:lstStyle/>
          <a:p>
            <a:r>
              <a:rPr lang="en-US" sz="1800" dirty="0" smtClean="0"/>
              <a:t>Text indexing only for elementary uses</a:t>
            </a:r>
            <a:endParaRPr lang="en-US" sz="1800" dirty="0"/>
          </a:p>
          <a:p>
            <a:pPr marL="285750" indent="-285750">
              <a:buFont typeface="Arial"/>
              <a:buChar char="•"/>
            </a:pPr>
            <a:endParaRPr lang="en-US" sz="1800" dirty="0" smtClean="0"/>
          </a:p>
          <a:p>
            <a:r>
              <a:rPr lang="en-US" sz="1800" dirty="0" smtClean="0"/>
              <a:t>Classic DW usage. </a:t>
            </a:r>
            <a:r>
              <a:rPr lang="en-US" sz="1800" dirty="0" err="1" smtClean="0"/>
              <a:t>MongoDB</a:t>
            </a:r>
            <a:r>
              <a:rPr lang="en-US" sz="1800" dirty="0" smtClean="0"/>
              <a:t> needs known query pattern.</a:t>
            </a:r>
          </a:p>
          <a:p>
            <a:pPr marL="285750" indent="-285750">
              <a:buFont typeface="Arial"/>
              <a:buChar char="•"/>
            </a:pPr>
            <a:endParaRPr lang="en-US" sz="1800" dirty="0"/>
          </a:p>
          <a:p>
            <a:r>
              <a:rPr lang="en-US" sz="1800" dirty="0" smtClean="0"/>
              <a:t>Specialty DBs like </a:t>
            </a:r>
            <a:r>
              <a:rPr lang="en-US" sz="1800" b="1" dirty="0" err="1" smtClean="0"/>
              <a:t>Kdb</a:t>
            </a:r>
            <a:r>
              <a:rPr lang="en-US" sz="1800" dirty="0" smtClean="0"/>
              <a:t> are built for this</a:t>
            </a:r>
          </a:p>
          <a:p>
            <a:pPr marL="285750" indent="-285750">
              <a:buFont typeface="Arial"/>
              <a:buChar char="•"/>
            </a:pPr>
            <a:endParaRPr lang="en-US" sz="1800" dirty="0"/>
          </a:p>
          <a:p>
            <a:endParaRPr lang="en-US" sz="1800" dirty="0" smtClean="0"/>
          </a:p>
          <a:p>
            <a:r>
              <a:rPr lang="en-US" dirty="0" err="1" smtClean="0"/>
              <a:t>MongoDB</a:t>
            </a:r>
            <a:r>
              <a:rPr lang="en-US" dirty="0" smtClean="0"/>
              <a:t> needs a few seconds for a failover</a:t>
            </a:r>
            <a:endParaRPr lang="en-US" sz="1800" dirty="0"/>
          </a:p>
          <a:p>
            <a:endParaRPr lang="en-US" sz="1800" dirty="0" smtClean="0"/>
          </a:p>
          <a:p>
            <a:r>
              <a:rPr lang="en-US" sz="1800" dirty="0" smtClean="0"/>
              <a:t>That’s what </a:t>
            </a:r>
            <a:r>
              <a:rPr lang="en-US" sz="1800" dirty="0" err="1" smtClean="0"/>
              <a:t>Hadoop</a:t>
            </a:r>
            <a:r>
              <a:rPr lang="en-US" sz="1800" dirty="0" smtClean="0"/>
              <a:t> is for….</a:t>
            </a:r>
          </a:p>
        </p:txBody>
      </p:sp>
      <p:sp>
        <p:nvSpPr>
          <p:cNvPr id="6" name="TextBox 5"/>
          <p:cNvSpPr txBox="1"/>
          <p:nvPr/>
        </p:nvSpPr>
        <p:spPr>
          <a:xfrm>
            <a:off x="457200" y="5450879"/>
            <a:ext cx="4030518" cy="1231106"/>
          </a:xfrm>
          <a:prstGeom prst="rect">
            <a:avLst/>
          </a:prstGeom>
          <a:solidFill>
            <a:schemeClr val="bg1"/>
          </a:solidFill>
        </p:spPr>
        <p:txBody>
          <a:bodyPr wrap="square" lIns="0" tIns="0" rIns="0" bIns="0" rtlCol="0">
            <a:spAutoFit/>
          </a:bodyPr>
          <a:lstStyle/>
          <a:p>
            <a:pPr marL="0" indent="0">
              <a:buFont typeface="Arial"/>
              <a:buNone/>
            </a:pPr>
            <a:r>
              <a:rPr lang="en-US" sz="1600" u="sng" dirty="0" smtClean="0"/>
              <a:t>Note</a:t>
            </a:r>
            <a:r>
              <a:rPr lang="en-US" sz="1600" dirty="0" smtClean="0"/>
              <a:t>: transaction processing does not require database transactions. Move money from account A to account B is never instantaneous and requires actual processing…. Usually in batch</a:t>
            </a:r>
          </a:p>
        </p:txBody>
      </p:sp>
      <p:cxnSp>
        <p:nvCxnSpPr>
          <p:cNvPr id="7" name="Straight Arrow Connector 6"/>
          <p:cNvCxnSpPr/>
          <p:nvPr/>
        </p:nvCxnSpPr>
        <p:spPr>
          <a:xfrm flipH="1">
            <a:off x="4406901" y="2092541"/>
            <a:ext cx="304800"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4406901" y="2627313"/>
            <a:ext cx="304800"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406901" y="3448273"/>
            <a:ext cx="304800"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406901" y="4266539"/>
            <a:ext cx="304800"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4406901" y="5106385"/>
            <a:ext cx="304800" cy="0"/>
          </a:xfrm>
          <a:prstGeom prst="straightConnector1">
            <a:avLst/>
          </a:prstGeom>
          <a:ln>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8886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Consolidation</a:t>
            </a:r>
            <a:endParaRPr lang="en-US" sz="2400" dirty="0"/>
          </a:p>
        </p:txBody>
      </p:sp>
      <p:sp>
        <p:nvSpPr>
          <p:cNvPr id="7" name="Can 6"/>
          <p:cNvSpPr/>
          <p:nvPr/>
        </p:nvSpPr>
        <p:spPr>
          <a:xfrm>
            <a:off x="5569711" y="4977686"/>
            <a:ext cx="1322191" cy="990150"/>
          </a:xfrm>
          <a:prstGeom prst="can">
            <a:avLst/>
          </a:prstGeom>
          <a:solidFill>
            <a:schemeClr val="accent5">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Data Warehouse</a:t>
            </a:r>
            <a:endParaRPr lang="en-US" sz="1400" dirty="0">
              <a:solidFill>
                <a:schemeClr val="tx1"/>
              </a:solidFill>
              <a:latin typeface="Calibri"/>
              <a:cs typeface="Calibri"/>
            </a:endParaRPr>
          </a:p>
        </p:txBody>
      </p:sp>
      <p:sp>
        <p:nvSpPr>
          <p:cNvPr id="25" name="TextBox 24"/>
          <p:cNvSpPr txBox="1"/>
          <p:nvPr/>
        </p:nvSpPr>
        <p:spPr>
          <a:xfrm>
            <a:off x="306925" y="2720516"/>
            <a:ext cx="2459040" cy="492443"/>
          </a:xfrm>
          <a:prstGeom prst="rect">
            <a:avLst/>
          </a:prstGeom>
        </p:spPr>
        <p:txBody>
          <a:bodyPr wrap="square" lIns="0" tIns="0" rIns="0" bIns="0" rtlCol="0">
            <a:spAutoFit/>
          </a:bodyPr>
          <a:lstStyle/>
          <a:p>
            <a:r>
              <a:rPr lang="en-US" sz="1600" dirty="0" smtClean="0">
                <a:solidFill>
                  <a:srgbClr val="535353"/>
                </a:solidFill>
                <a:latin typeface="Calibri"/>
                <a:cs typeface="Calibri"/>
              </a:rPr>
              <a:t>Real-time or</a:t>
            </a:r>
          </a:p>
          <a:p>
            <a:r>
              <a:rPr lang="en-US" sz="1600" dirty="0" smtClean="0">
                <a:solidFill>
                  <a:srgbClr val="535353"/>
                </a:solidFill>
                <a:latin typeface="Calibri"/>
                <a:cs typeface="Calibri"/>
              </a:rPr>
              <a:t>Batch</a:t>
            </a:r>
          </a:p>
        </p:txBody>
      </p:sp>
      <p:sp>
        <p:nvSpPr>
          <p:cNvPr id="26" name="Rounded Rectangle 25"/>
          <p:cNvSpPr/>
          <p:nvPr/>
        </p:nvSpPr>
        <p:spPr>
          <a:xfrm>
            <a:off x="3732843" y="1632102"/>
            <a:ext cx="1035050" cy="4077967"/>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b="1" dirty="0">
              <a:solidFill>
                <a:schemeClr val="tx1"/>
              </a:solidFill>
            </a:endParaRPr>
          </a:p>
        </p:txBody>
      </p:sp>
      <p:grpSp>
        <p:nvGrpSpPr>
          <p:cNvPr id="30" name="Group 64"/>
          <p:cNvGrpSpPr>
            <a:grpSpLocks/>
          </p:cNvGrpSpPr>
          <p:nvPr/>
        </p:nvGrpSpPr>
        <p:grpSpPr bwMode="auto">
          <a:xfrm>
            <a:off x="3889489" y="3186030"/>
            <a:ext cx="698500" cy="698500"/>
            <a:chOff x="6389101" y="2925901"/>
            <a:chExt cx="1506399" cy="1506399"/>
          </a:xfrm>
        </p:grpSpPr>
        <p:sp>
          <p:nvSpPr>
            <p:cNvPr id="31" name="Can 30"/>
            <p:cNvSpPr/>
            <p:nvPr/>
          </p:nvSpPr>
          <p:spPr>
            <a:xfrm>
              <a:off x="6601366" y="3014915"/>
              <a:ext cx="1033937" cy="1331793"/>
            </a:xfrm>
            <a:prstGeom prst="can">
              <a:avLst/>
            </a:prstGeom>
            <a:solidFill>
              <a:srgbClr val="E3F1F8"/>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solidFill>
                  <a:schemeClr val="tx1"/>
                </a:solidFill>
              </a:endParaRPr>
            </a:p>
          </p:txBody>
        </p:sp>
        <p:pic>
          <p:nvPicPr>
            <p:cNvPr id="32" name="Picture 66"/>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89101" y="2925901"/>
              <a:ext cx="1506399" cy="150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Rounded Rectangle 39"/>
          <p:cNvSpPr/>
          <p:nvPr/>
        </p:nvSpPr>
        <p:spPr>
          <a:xfrm>
            <a:off x="5533268" y="1773271"/>
            <a:ext cx="1498600" cy="889000"/>
          </a:xfrm>
          <a:prstGeom prst="roundRect">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Engagement </a:t>
            </a:r>
            <a:r>
              <a:rPr lang="en-US" sz="1400" dirty="0" err="1" smtClean="0">
                <a:solidFill>
                  <a:schemeClr val="tx1"/>
                </a:solidFill>
                <a:latin typeface="Calibri"/>
                <a:cs typeface="Calibri"/>
              </a:rPr>
              <a:t>Applicaiton</a:t>
            </a:r>
            <a:endParaRPr lang="en-US" sz="1400" dirty="0">
              <a:solidFill>
                <a:schemeClr val="tx1"/>
              </a:solidFill>
              <a:latin typeface="Calibri"/>
              <a:cs typeface="Calibri"/>
            </a:endParaRPr>
          </a:p>
        </p:txBody>
      </p:sp>
      <p:sp>
        <p:nvSpPr>
          <p:cNvPr id="41" name="Rounded Rectangle 40"/>
          <p:cNvSpPr/>
          <p:nvPr/>
        </p:nvSpPr>
        <p:spPr>
          <a:xfrm>
            <a:off x="5533268" y="2810536"/>
            <a:ext cx="1498600" cy="889000"/>
          </a:xfrm>
          <a:prstGeom prst="roundRect">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Calibri"/>
                <a:cs typeface="Calibri"/>
              </a:rPr>
              <a:t>Engagement </a:t>
            </a:r>
            <a:r>
              <a:rPr lang="en-US" sz="1400" dirty="0" err="1">
                <a:solidFill>
                  <a:schemeClr val="tx1"/>
                </a:solidFill>
                <a:latin typeface="Calibri"/>
                <a:cs typeface="Calibri"/>
              </a:rPr>
              <a:t>Applicaiton</a:t>
            </a:r>
            <a:endParaRPr lang="en-US" sz="1400" dirty="0">
              <a:solidFill>
                <a:schemeClr val="tx1"/>
              </a:solidFill>
              <a:latin typeface="Calibri"/>
              <a:cs typeface="Calibri"/>
            </a:endParaRPr>
          </a:p>
        </p:txBody>
      </p:sp>
      <p:sp>
        <p:nvSpPr>
          <p:cNvPr id="42" name="TextBox 41"/>
          <p:cNvSpPr txBox="1"/>
          <p:nvPr/>
        </p:nvSpPr>
        <p:spPr>
          <a:xfrm>
            <a:off x="2924831" y="1304495"/>
            <a:ext cx="2410277" cy="276999"/>
          </a:xfrm>
          <a:prstGeom prst="rect">
            <a:avLst/>
          </a:prstGeom>
        </p:spPr>
        <p:txBody>
          <a:bodyPr wrap="square" lIns="0" tIns="0" rIns="0" bIns="0" rtlCol="0">
            <a:spAutoFit/>
          </a:bodyPr>
          <a:lstStyle/>
          <a:p>
            <a:pPr algn="ctr"/>
            <a:r>
              <a:rPr lang="en-US" sz="1800" b="1" dirty="0" smtClean="0">
                <a:solidFill>
                  <a:srgbClr val="535353"/>
                </a:solidFill>
                <a:latin typeface="Calibri"/>
                <a:cs typeface="Calibri"/>
              </a:rPr>
              <a:t>Operational Data Hub</a:t>
            </a:r>
          </a:p>
        </p:txBody>
      </p:sp>
      <p:sp>
        <p:nvSpPr>
          <p:cNvPr id="8" name="Left-Right Arrow 7"/>
          <p:cNvSpPr/>
          <p:nvPr/>
        </p:nvSpPr>
        <p:spPr>
          <a:xfrm>
            <a:off x="4784603" y="2022097"/>
            <a:ext cx="717282" cy="386984"/>
          </a:xfrm>
          <a:prstGeom prst="lef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44" name="Left-Right Arrow 43"/>
          <p:cNvSpPr/>
          <p:nvPr/>
        </p:nvSpPr>
        <p:spPr>
          <a:xfrm>
            <a:off x="4767893" y="3045807"/>
            <a:ext cx="700572" cy="386984"/>
          </a:xfrm>
          <a:prstGeom prst="lef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46" name="TextBox 45"/>
          <p:cNvSpPr txBox="1"/>
          <p:nvPr/>
        </p:nvSpPr>
        <p:spPr>
          <a:xfrm>
            <a:off x="7142661" y="1406544"/>
            <a:ext cx="2103971" cy="2215991"/>
          </a:xfrm>
          <a:prstGeom prst="rect">
            <a:avLst/>
          </a:prstGeom>
        </p:spPr>
        <p:txBody>
          <a:bodyPr wrap="square" lIns="0" tIns="0" rIns="0" bIns="0" rtlCol="0">
            <a:spAutoFit/>
          </a:bodyPr>
          <a:lstStyle/>
          <a:p>
            <a:r>
              <a:rPr lang="en-US" sz="1600" b="1" dirty="0" smtClean="0">
                <a:solidFill>
                  <a:srgbClr val="535353"/>
                </a:solidFill>
                <a:latin typeface="Calibri"/>
                <a:cs typeface="Calibri"/>
              </a:rPr>
              <a:t>Benefits</a:t>
            </a:r>
          </a:p>
          <a:p>
            <a:pPr marL="176213" indent="-176213">
              <a:buFont typeface="Arial"/>
              <a:buChar char="•"/>
            </a:pPr>
            <a:r>
              <a:rPr lang="en-US" sz="1600" dirty="0" smtClean="0">
                <a:solidFill>
                  <a:srgbClr val="535353"/>
                </a:solidFill>
                <a:latin typeface="Calibri"/>
                <a:cs typeface="Calibri"/>
              </a:rPr>
              <a:t>Real-time</a:t>
            </a:r>
          </a:p>
          <a:p>
            <a:pPr marL="176213" indent="-176213">
              <a:buFont typeface="Arial"/>
              <a:buChar char="•"/>
            </a:pPr>
            <a:r>
              <a:rPr lang="en-US" sz="1600" dirty="0" smtClean="0">
                <a:solidFill>
                  <a:srgbClr val="535353"/>
                </a:solidFill>
                <a:latin typeface="Calibri"/>
                <a:cs typeface="Calibri"/>
              </a:rPr>
              <a:t>Complete details</a:t>
            </a:r>
          </a:p>
          <a:p>
            <a:pPr marL="176213" indent="-176213">
              <a:buFont typeface="Arial"/>
              <a:buChar char="•"/>
            </a:pPr>
            <a:r>
              <a:rPr lang="en-US" sz="1600" dirty="0" smtClean="0">
                <a:solidFill>
                  <a:srgbClr val="535353"/>
                </a:solidFill>
                <a:latin typeface="Calibri"/>
                <a:cs typeface="Calibri"/>
              </a:rPr>
              <a:t>Agile</a:t>
            </a:r>
          </a:p>
          <a:p>
            <a:pPr marL="176213" indent="-176213">
              <a:buFont typeface="Arial"/>
              <a:buChar char="•"/>
            </a:pPr>
            <a:r>
              <a:rPr lang="en-US" sz="1600" dirty="0" smtClean="0">
                <a:solidFill>
                  <a:srgbClr val="535353"/>
                </a:solidFill>
                <a:latin typeface="Calibri"/>
                <a:cs typeface="Calibri"/>
              </a:rPr>
              <a:t>Higher customer retention</a:t>
            </a:r>
          </a:p>
          <a:p>
            <a:pPr marL="176213" indent="-176213">
              <a:buFont typeface="Arial"/>
              <a:buChar char="•"/>
            </a:pPr>
            <a:r>
              <a:rPr lang="en-US" sz="1600" dirty="0" smtClean="0">
                <a:solidFill>
                  <a:srgbClr val="535353"/>
                </a:solidFill>
                <a:latin typeface="Calibri"/>
                <a:cs typeface="Calibri"/>
              </a:rPr>
              <a:t>Increase wallet share</a:t>
            </a:r>
          </a:p>
          <a:p>
            <a:pPr marL="176213" indent="-176213">
              <a:buFont typeface="Arial"/>
              <a:buChar char="•"/>
            </a:pPr>
            <a:r>
              <a:rPr lang="en-US" sz="1600" dirty="0" smtClean="0">
                <a:solidFill>
                  <a:srgbClr val="535353"/>
                </a:solidFill>
                <a:latin typeface="Calibri"/>
                <a:cs typeface="Calibri"/>
              </a:rPr>
              <a:t>Proactive exception handling</a:t>
            </a:r>
          </a:p>
        </p:txBody>
      </p:sp>
      <p:sp>
        <p:nvSpPr>
          <p:cNvPr id="38" name="Rounded Rectangle 37"/>
          <p:cNvSpPr/>
          <p:nvPr/>
        </p:nvSpPr>
        <p:spPr>
          <a:xfrm rot="16200000">
            <a:off x="6695623" y="5123875"/>
            <a:ext cx="1497620" cy="799471"/>
          </a:xfrm>
          <a:prstGeom prst="round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Strategic Reporting</a:t>
            </a:r>
            <a:endParaRPr lang="en-US" sz="1400" dirty="0">
              <a:solidFill>
                <a:schemeClr val="tx1"/>
              </a:solidFill>
              <a:latin typeface="Calibri"/>
              <a:cs typeface="Calibri"/>
            </a:endParaRPr>
          </a:p>
        </p:txBody>
      </p:sp>
      <p:sp>
        <p:nvSpPr>
          <p:cNvPr id="43" name="Rounded Rectangle 42"/>
          <p:cNvSpPr/>
          <p:nvPr/>
        </p:nvSpPr>
        <p:spPr>
          <a:xfrm>
            <a:off x="5569711" y="3884530"/>
            <a:ext cx="1498600" cy="889000"/>
          </a:xfrm>
          <a:prstGeom prst="roundRect">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Operational Reporting</a:t>
            </a:r>
            <a:endParaRPr lang="en-US" sz="1400" dirty="0">
              <a:solidFill>
                <a:schemeClr val="tx1"/>
              </a:solidFill>
              <a:latin typeface="Calibri"/>
              <a:cs typeface="Calibri"/>
            </a:endParaRPr>
          </a:p>
        </p:txBody>
      </p:sp>
      <p:sp>
        <p:nvSpPr>
          <p:cNvPr id="48" name="Left-Right Arrow 47"/>
          <p:cNvSpPr/>
          <p:nvPr/>
        </p:nvSpPr>
        <p:spPr>
          <a:xfrm>
            <a:off x="4801313" y="4147555"/>
            <a:ext cx="700572" cy="386984"/>
          </a:xfrm>
          <a:prstGeom prst="lef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49" name="Can 48"/>
          <p:cNvSpPr/>
          <p:nvPr/>
        </p:nvSpPr>
        <p:spPr>
          <a:xfrm>
            <a:off x="1231645" y="1425567"/>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Cards </a:t>
            </a:r>
            <a:endParaRPr lang="en-US" sz="1400" dirty="0">
              <a:solidFill>
                <a:schemeClr val="tx1"/>
              </a:solidFill>
              <a:latin typeface="Calibri"/>
              <a:cs typeface="Calibri"/>
            </a:endParaRPr>
          </a:p>
        </p:txBody>
      </p:sp>
      <p:sp>
        <p:nvSpPr>
          <p:cNvPr id="50" name="Can 49"/>
          <p:cNvSpPr/>
          <p:nvPr/>
        </p:nvSpPr>
        <p:spPr>
          <a:xfrm>
            <a:off x="1231645" y="3118048"/>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Loans</a:t>
            </a:r>
            <a:endParaRPr lang="en-US" sz="1400" dirty="0">
              <a:solidFill>
                <a:schemeClr val="tx1"/>
              </a:solidFill>
              <a:latin typeface="Calibri"/>
              <a:cs typeface="Calibri"/>
            </a:endParaRPr>
          </a:p>
        </p:txBody>
      </p:sp>
      <p:sp>
        <p:nvSpPr>
          <p:cNvPr id="51" name="Can 50"/>
          <p:cNvSpPr/>
          <p:nvPr/>
        </p:nvSpPr>
        <p:spPr>
          <a:xfrm>
            <a:off x="1290535" y="4905978"/>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Deposits</a:t>
            </a:r>
            <a:endParaRPr lang="en-US" sz="1400" dirty="0">
              <a:solidFill>
                <a:schemeClr val="tx1"/>
              </a:solidFill>
              <a:latin typeface="Calibri"/>
              <a:cs typeface="Calibri"/>
            </a:endParaRPr>
          </a:p>
        </p:txBody>
      </p:sp>
      <p:sp>
        <p:nvSpPr>
          <p:cNvPr id="54" name="Can 53"/>
          <p:cNvSpPr/>
          <p:nvPr/>
        </p:nvSpPr>
        <p:spPr>
          <a:xfrm>
            <a:off x="1384045" y="1577967"/>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Cards </a:t>
            </a:r>
            <a:endParaRPr lang="en-US" sz="1400" dirty="0">
              <a:solidFill>
                <a:schemeClr val="tx1"/>
              </a:solidFill>
              <a:latin typeface="Calibri"/>
              <a:cs typeface="Calibri"/>
            </a:endParaRPr>
          </a:p>
        </p:txBody>
      </p:sp>
      <p:sp>
        <p:nvSpPr>
          <p:cNvPr id="55" name="Can 54"/>
          <p:cNvSpPr/>
          <p:nvPr/>
        </p:nvSpPr>
        <p:spPr>
          <a:xfrm>
            <a:off x="1536445" y="1730367"/>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Data Source 1</a:t>
            </a:r>
            <a:endParaRPr lang="en-US" sz="1400" dirty="0">
              <a:solidFill>
                <a:schemeClr val="tx1"/>
              </a:solidFill>
              <a:latin typeface="Calibri"/>
              <a:cs typeface="Calibri"/>
            </a:endParaRPr>
          </a:p>
        </p:txBody>
      </p:sp>
      <p:sp>
        <p:nvSpPr>
          <p:cNvPr id="56" name="Can 55"/>
          <p:cNvSpPr/>
          <p:nvPr/>
        </p:nvSpPr>
        <p:spPr>
          <a:xfrm>
            <a:off x="1384045" y="3270448"/>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Loans</a:t>
            </a:r>
            <a:endParaRPr lang="en-US" sz="1400" dirty="0">
              <a:solidFill>
                <a:schemeClr val="tx1"/>
              </a:solidFill>
              <a:latin typeface="Calibri"/>
              <a:cs typeface="Calibri"/>
            </a:endParaRPr>
          </a:p>
        </p:txBody>
      </p:sp>
      <p:sp>
        <p:nvSpPr>
          <p:cNvPr id="57" name="Can 56"/>
          <p:cNvSpPr/>
          <p:nvPr/>
        </p:nvSpPr>
        <p:spPr>
          <a:xfrm>
            <a:off x="1536445" y="3422848"/>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Data Source 2</a:t>
            </a:r>
            <a:endParaRPr lang="en-US" sz="1400" dirty="0">
              <a:solidFill>
                <a:schemeClr val="tx1"/>
              </a:solidFill>
              <a:latin typeface="Calibri"/>
              <a:cs typeface="Calibri"/>
            </a:endParaRPr>
          </a:p>
        </p:txBody>
      </p:sp>
      <p:sp>
        <p:nvSpPr>
          <p:cNvPr id="58" name="Can 57"/>
          <p:cNvSpPr/>
          <p:nvPr/>
        </p:nvSpPr>
        <p:spPr>
          <a:xfrm>
            <a:off x="1442935" y="5058378"/>
            <a:ext cx="923357"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Deposits</a:t>
            </a:r>
            <a:endParaRPr lang="en-US" sz="1400" dirty="0">
              <a:solidFill>
                <a:schemeClr val="tx1"/>
              </a:solidFill>
              <a:latin typeface="Calibri"/>
              <a:cs typeface="Calibri"/>
            </a:endParaRPr>
          </a:p>
        </p:txBody>
      </p:sp>
      <p:sp>
        <p:nvSpPr>
          <p:cNvPr id="33" name="Rectangle 32"/>
          <p:cNvSpPr/>
          <p:nvPr/>
        </p:nvSpPr>
        <p:spPr>
          <a:xfrm rot="5400000">
            <a:off x="1728281" y="4430307"/>
            <a:ext cx="646331" cy="646331"/>
          </a:xfrm>
          <a:prstGeom prst="rect">
            <a:avLst/>
          </a:prstGeom>
        </p:spPr>
        <p:txBody>
          <a:bodyPr wrap="none" anchor="ctr">
            <a:spAutoFit/>
          </a:bodyPr>
          <a:lstStyle/>
          <a:p>
            <a:pPr lvl="0" algn="ctr"/>
            <a:r>
              <a:rPr lang="en-US" sz="3600" dirty="0">
                <a:solidFill>
                  <a:prstClr val="white">
                    <a:lumMod val="50000"/>
                  </a:prstClr>
                </a:solidFill>
              </a:rPr>
              <a:t>…</a:t>
            </a:r>
          </a:p>
        </p:txBody>
      </p:sp>
      <p:sp>
        <p:nvSpPr>
          <p:cNvPr id="34" name="Can 33"/>
          <p:cNvSpPr/>
          <p:nvPr/>
        </p:nvSpPr>
        <p:spPr>
          <a:xfrm>
            <a:off x="1593067" y="5210778"/>
            <a:ext cx="989070" cy="977361"/>
          </a:xfrm>
          <a:prstGeom prst="can">
            <a:avLst/>
          </a:prstGeom>
          <a:solidFill>
            <a:srgbClr val="99D07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Calibri"/>
                <a:cs typeface="Calibri"/>
              </a:rPr>
              <a:t>Data Source n</a:t>
            </a:r>
            <a:endParaRPr lang="en-US" sz="1400" dirty="0">
              <a:solidFill>
                <a:schemeClr val="tx1"/>
              </a:solidFill>
              <a:latin typeface="Calibri"/>
              <a:cs typeface="Calibri"/>
            </a:endParaRPr>
          </a:p>
        </p:txBody>
      </p:sp>
      <p:sp>
        <p:nvSpPr>
          <p:cNvPr id="35" name="Right Arrow 34"/>
          <p:cNvSpPr/>
          <p:nvPr/>
        </p:nvSpPr>
        <p:spPr>
          <a:xfrm>
            <a:off x="2659111" y="1835727"/>
            <a:ext cx="1014614" cy="447250"/>
          </a:xfrm>
          <a:prstGeom prs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6" name="Right Arrow 35"/>
          <p:cNvSpPr/>
          <p:nvPr/>
        </p:nvSpPr>
        <p:spPr>
          <a:xfrm>
            <a:off x="2659111" y="3302979"/>
            <a:ext cx="1014614" cy="447250"/>
          </a:xfrm>
          <a:prstGeom prs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7" name="Right Arrow 36"/>
          <p:cNvSpPr/>
          <p:nvPr/>
        </p:nvSpPr>
        <p:spPr>
          <a:xfrm>
            <a:off x="2659111" y="5246713"/>
            <a:ext cx="1014614" cy="447250"/>
          </a:xfrm>
          <a:prstGeom prs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9" name="Left-Right Arrow 38"/>
          <p:cNvSpPr/>
          <p:nvPr/>
        </p:nvSpPr>
        <p:spPr>
          <a:xfrm>
            <a:off x="4832696" y="5323085"/>
            <a:ext cx="700572" cy="386984"/>
          </a:xfrm>
          <a:prstGeom prst="lef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3" name="Picture 2"/>
          <p:cNvPicPr>
            <a:picLocks noChangeAspect="1"/>
          </p:cNvPicPr>
          <p:nvPr/>
        </p:nvPicPr>
        <p:blipFill>
          <a:blip r:embed="rId4"/>
          <a:stretch>
            <a:fillRect/>
          </a:stretch>
        </p:blipFill>
        <p:spPr>
          <a:xfrm>
            <a:off x="3673725" y="6040562"/>
            <a:ext cx="1169030" cy="820066"/>
          </a:xfrm>
          <a:prstGeom prst="rect">
            <a:avLst/>
          </a:prstGeom>
        </p:spPr>
      </p:pic>
      <p:sp>
        <p:nvSpPr>
          <p:cNvPr id="4" name="Down Arrow 3"/>
          <p:cNvSpPr/>
          <p:nvPr/>
        </p:nvSpPr>
        <p:spPr>
          <a:xfrm>
            <a:off x="4039230" y="5710069"/>
            <a:ext cx="354970" cy="325670"/>
          </a:xfrm>
          <a:prstGeom prst="down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286357331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p:cNvPicPr>
            <a:picLocks/>
          </p:cNvPicPr>
          <p:nvPr/>
        </p:nvPicPr>
        <p:blipFill>
          <a:blip r:embed="rId2">
            <a:extLst>
              <a:ext uri="{28A0092B-C50C-407E-A947-70E740481C1C}">
                <a14:useLocalDpi xmlns:a14="http://schemas.microsoft.com/office/drawing/2010/main"/>
              </a:ext>
            </a:extLst>
          </a:blip>
          <a:srcRect/>
          <a:stretch>
            <a:fillRect/>
          </a:stretch>
        </p:blipFill>
        <p:spPr bwMode="auto">
          <a:xfrm>
            <a:off x="1202270" y="1413396"/>
            <a:ext cx="7848600" cy="382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Rectangle 94"/>
          <p:cNvSpPr/>
          <p:nvPr/>
        </p:nvSpPr>
        <p:spPr>
          <a:xfrm>
            <a:off x="8467" y="3445926"/>
            <a:ext cx="3204637" cy="2734742"/>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 name="Title 1"/>
          <p:cNvSpPr>
            <a:spLocks noGrp="1"/>
          </p:cNvSpPr>
          <p:nvPr>
            <p:ph type="title"/>
          </p:nvPr>
        </p:nvSpPr>
        <p:spPr/>
        <p:txBody>
          <a:bodyPr>
            <a:normAutofit/>
          </a:bodyPr>
          <a:lstStyle/>
          <a:p>
            <a:r>
              <a:rPr lang="en-US" dirty="0" smtClean="0"/>
              <a:t>Data </a:t>
            </a:r>
            <a:r>
              <a:rPr lang="en-US" dirty="0"/>
              <a:t>Hub for Large Investment Bank</a:t>
            </a:r>
          </a:p>
        </p:txBody>
      </p:sp>
      <p:sp>
        <p:nvSpPr>
          <p:cNvPr id="21" name="TextBox 20"/>
          <p:cNvSpPr txBox="1"/>
          <p:nvPr/>
        </p:nvSpPr>
        <p:spPr>
          <a:xfrm>
            <a:off x="88904" y="3672570"/>
            <a:ext cx="1524000" cy="923330"/>
          </a:xfrm>
          <a:prstGeom prst="rect">
            <a:avLst/>
          </a:prstGeom>
        </p:spPr>
        <p:txBody>
          <a:bodyPr wrap="square" lIns="0" tIns="0" rIns="0" bIns="0" rtlCol="0">
            <a:spAutoFit/>
          </a:bodyPr>
          <a:lstStyle/>
          <a:p>
            <a:pPr marL="0" indent="0">
              <a:buFont typeface="Arial"/>
              <a:buNone/>
            </a:pPr>
            <a:r>
              <a:rPr lang="en-US" sz="1200" dirty="0" smtClean="0"/>
              <a:t>Feeds &amp; Batch data</a:t>
            </a:r>
          </a:p>
          <a:p>
            <a:pPr marL="171450" indent="-171450">
              <a:buFont typeface="Arial"/>
              <a:buChar char="•"/>
            </a:pPr>
            <a:r>
              <a:rPr lang="en-US" sz="1200" dirty="0" smtClean="0"/>
              <a:t>Pricing</a:t>
            </a:r>
          </a:p>
          <a:p>
            <a:pPr marL="171450" indent="-171450">
              <a:buFont typeface="Arial"/>
              <a:buChar char="•"/>
            </a:pPr>
            <a:r>
              <a:rPr lang="en-US" sz="1200" dirty="0" smtClean="0"/>
              <a:t>Accounts</a:t>
            </a:r>
          </a:p>
          <a:p>
            <a:pPr marL="171450" indent="-171450">
              <a:buFont typeface="Arial"/>
              <a:buChar char="•"/>
            </a:pPr>
            <a:r>
              <a:rPr lang="en-US" sz="1200" dirty="0" smtClean="0"/>
              <a:t>Securities Master</a:t>
            </a:r>
          </a:p>
          <a:p>
            <a:pPr marL="171450" indent="-171450">
              <a:buFont typeface="Arial"/>
              <a:buChar char="•"/>
            </a:pPr>
            <a:r>
              <a:rPr lang="en-US" sz="1200" dirty="0" smtClean="0"/>
              <a:t>Corporate actions</a:t>
            </a:r>
          </a:p>
        </p:txBody>
      </p:sp>
      <p:sp>
        <p:nvSpPr>
          <p:cNvPr id="23" name="Can 22"/>
          <p:cNvSpPr/>
          <p:nvPr/>
        </p:nvSpPr>
        <p:spPr>
          <a:xfrm>
            <a:off x="1972736" y="3555638"/>
            <a:ext cx="104139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Source Master Data (RDBMS)</a:t>
            </a:r>
            <a:endParaRPr lang="en-US" sz="1200" dirty="0">
              <a:solidFill>
                <a:schemeClr val="tx1"/>
              </a:solidFill>
            </a:endParaRPr>
          </a:p>
        </p:txBody>
      </p:sp>
      <p:sp>
        <p:nvSpPr>
          <p:cNvPr id="28" name="Right Arrow 27"/>
          <p:cNvSpPr/>
          <p:nvPr/>
        </p:nvSpPr>
        <p:spPr>
          <a:xfrm>
            <a:off x="1477437" y="3970505"/>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9" name="Can 28"/>
          <p:cNvSpPr/>
          <p:nvPr/>
        </p:nvSpPr>
        <p:spPr>
          <a:xfrm>
            <a:off x="3437471" y="25569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0" name="Can 29"/>
          <p:cNvSpPr/>
          <p:nvPr/>
        </p:nvSpPr>
        <p:spPr>
          <a:xfrm>
            <a:off x="5037671" y="21166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1" name="Can 30"/>
          <p:cNvSpPr/>
          <p:nvPr/>
        </p:nvSpPr>
        <p:spPr>
          <a:xfrm>
            <a:off x="8128005" y="24468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2" name="Can 31"/>
          <p:cNvSpPr/>
          <p:nvPr/>
        </p:nvSpPr>
        <p:spPr>
          <a:xfrm>
            <a:off x="7281339" y="34459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3" name="Can 32"/>
          <p:cNvSpPr/>
          <p:nvPr/>
        </p:nvSpPr>
        <p:spPr>
          <a:xfrm>
            <a:off x="8242307" y="43476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4" name="Can 33"/>
          <p:cNvSpPr/>
          <p:nvPr/>
        </p:nvSpPr>
        <p:spPr>
          <a:xfrm>
            <a:off x="2984504" y="23918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5" name="Can 34"/>
          <p:cNvSpPr/>
          <p:nvPr/>
        </p:nvSpPr>
        <p:spPr>
          <a:xfrm>
            <a:off x="4097871" y="40174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6" name="Can 35"/>
          <p:cNvSpPr/>
          <p:nvPr/>
        </p:nvSpPr>
        <p:spPr>
          <a:xfrm>
            <a:off x="5266271" y="22817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cxnSp>
        <p:nvCxnSpPr>
          <p:cNvPr id="52" name="Curved Connector 51"/>
          <p:cNvCxnSpPr>
            <a:stCxn id="29" idx="1"/>
            <a:endCxn id="30" idx="2"/>
          </p:cNvCxnSpPr>
          <p:nvPr/>
        </p:nvCxnSpPr>
        <p:spPr>
          <a:xfrm rot="5400000" flipH="1" flipV="1">
            <a:off x="4157138" y="1676393"/>
            <a:ext cx="275167" cy="1485900"/>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29" idx="1"/>
            <a:endCxn id="36" idx="2"/>
          </p:cNvCxnSpPr>
          <p:nvPr/>
        </p:nvCxnSpPr>
        <p:spPr>
          <a:xfrm rot="5400000" flipH="1" flipV="1">
            <a:off x="4353988" y="1644643"/>
            <a:ext cx="110067" cy="1714500"/>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8" name="Curved Connector 57"/>
          <p:cNvCxnSpPr>
            <a:stCxn id="29" idx="3"/>
            <a:endCxn id="35" idx="2"/>
          </p:cNvCxnSpPr>
          <p:nvPr/>
        </p:nvCxnSpPr>
        <p:spPr>
          <a:xfrm rot="16200000" flipH="1">
            <a:off x="3177122" y="3261775"/>
            <a:ext cx="1295399" cy="546100"/>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Curved Connector 60"/>
          <p:cNvCxnSpPr>
            <a:stCxn id="29" idx="3"/>
            <a:endCxn id="31" idx="2"/>
          </p:cNvCxnSpPr>
          <p:nvPr/>
        </p:nvCxnSpPr>
        <p:spPr>
          <a:xfrm rot="5400000" flipH="1" flipV="1">
            <a:off x="5702304" y="461426"/>
            <a:ext cx="275167" cy="4576234"/>
          </a:xfrm>
          <a:prstGeom prst="curvedConnector4">
            <a:avLst>
              <a:gd name="adj1" fmla="val -83077"/>
              <a:gd name="adj2" fmla="val 51249"/>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a:stCxn id="29" idx="3"/>
            <a:endCxn id="32" idx="2"/>
          </p:cNvCxnSpPr>
          <p:nvPr/>
        </p:nvCxnSpPr>
        <p:spPr>
          <a:xfrm rot="16200000" flipH="1">
            <a:off x="5054606" y="1384291"/>
            <a:ext cx="723899" cy="3729568"/>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a:stCxn id="29" idx="3"/>
            <a:endCxn id="33" idx="2"/>
          </p:cNvCxnSpPr>
          <p:nvPr/>
        </p:nvCxnSpPr>
        <p:spPr>
          <a:xfrm rot="16200000" flipH="1">
            <a:off x="5084240" y="1354657"/>
            <a:ext cx="1625599" cy="4690536"/>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29" idx="0"/>
            <a:endCxn id="34" idx="0"/>
          </p:cNvCxnSpPr>
          <p:nvPr/>
        </p:nvCxnSpPr>
        <p:spPr>
          <a:xfrm rot="16200000" flipV="1">
            <a:off x="3242738" y="2305042"/>
            <a:ext cx="165100" cy="452967"/>
          </a:xfrm>
          <a:prstGeom prst="curvedConnector3">
            <a:avLst>
              <a:gd name="adj1" fmla="val 273077"/>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4097872" y="2097093"/>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89" name="TextBox 88"/>
          <p:cNvSpPr txBox="1"/>
          <p:nvPr/>
        </p:nvSpPr>
        <p:spPr>
          <a:xfrm>
            <a:off x="4250272" y="2464594"/>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0" name="TextBox 89"/>
          <p:cNvSpPr txBox="1"/>
          <p:nvPr/>
        </p:nvSpPr>
        <p:spPr>
          <a:xfrm>
            <a:off x="6764873" y="2427293"/>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1" name="TextBox 90"/>
          <p:cNvSpPr txBox="1"/>
          <p:nvPr/>
        </p:nvSpPr>
        <p:spPr>
          <a:xfrm>
            <a:off x="6163741" y="3353592"/>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2" name="TextBox 91"/>
          <p:cNvSpPr txBox="1"/>
          <p:nvPr/>
        </p:nvSpPr>
        <p:spPr>
          <a:xfrm>
            <a:off x="6163741" y="4095225"/>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3" name="TextBox 92"/>
          <p:cNvSpPr txBox="1"/>
          <p:nvPr/>
        </p:nvSpPr>
        <p:spPr>
          <a:xfrm>
            <a:off x="3407837" y="3623725"/>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4" name="TextBox 93"/>
          <p:cNvSpPr txBox="1"/>
          <p:nvPr/>
        </p:nvSpPr>
        <p:spPr>
          <a:xfrm>
            <a:off x="3170779" y="1965861"/>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6" name="Can 95"/>
          <p:cNvSpPr/>
          <p:nvPr/>
        </p:nvSpPr>
        <p:spPr>
          <a:xfrm>
            <a:off x="1989666" y="4979996"/>
            <a:ext cx="102446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Destination</a:t>
            </a:r>
          </a:p>
          <a:p>
            <a:pPr algn="ctr"/>
            <a:r>
              <a:rPr lang="en-US" sz="1200" dirty="0" smtClean="0">
                <a:solidFill>
                  <a:schemeClr val="tx1"/>
                </a:solidFill>
              </a:rPr>
              <a:t>Data</a:t>
            </a:r>
          </a:p>
          <a:p>
            <a:pPr algn="ctr"/>
            <a:r>
              <a:rPr lang="en-US" sz="1200" dirty="0" smtClean="0">
                <a:solidFill>
                  <a:schemeClr val="tx1"/>
                </a:solidFill>
              </a:rPr>
              <a:t>(RDBMS)</a:t>
            </a:r>
            <a:endParaRPr lang="en-US" sz="1200" dirty="0">
              <a:solidFill>
                <a:schemeClr val="tx1"/>
              </a:solidFill>
            </a:endParaRPr>
          </a:p>
        </p:txBody>
      </p:sp>
      <p:sp>
        <p:nvSpPr>
          <p:cNvPr id="37" name="TextBox 36"/>
          <p:cNvSpPr txBox="1"/>
          <p:nvPr/>
        </p:nvSpPr>
        <p:spPr>
          <a:xfrm>
            <a:off x="419105" y="4835457"/>
            <a:ext cx="1553631" cy="1292662"/>
          </a:xfrm>
          <a:prstGeom prst="rect">
            <a:avLst/>
          </a:prstGeom>
        </p:spPr>
        <p:txBody>
          <a:bodyPr wrap="square" lIns="0" tIns="0" rIns="0" bIns="0" rtlCol="0">
            <a:spAutoFit/>
          </a:bodyPr>
          <a:lstStyle/>
          <a:p>
            <a:pPr marL="0" indent="0">
              <a:buFont typeface="Arial"/>
              <a:buNone/>
            </a:pPr>
            <a:r>
              <a:rPr lang="en-US" sz="1200" dirty="0" smtClean="0"/>
              <a:t>Each represents</a:t>
            </a:r>
          </a:p>
          <a:p>
            <a:pPr marL="171450" indent="-171450">
              <a:buFont typeface="Arial"/>
              <a:buChar char="•"/>
            </a:pPr>
            <a:r>
              <a:rPr lang="en-US" sz="1200" dirty="0" smtClean="0"/>
              <a:t>People $</a:t>
            </a:r>
          </a:p>
          <a:p>
            <a:pPr marL="171450" indent="-171450">
              <a:buFont typeface="Arial"/>
              <a:buChar char="•"/>
            </a:pPr>
            <a:r>
              <a:rPr lang="en-US" sz="1200" dirty="0" smtClean="0"/>
              <a:t>Hardware $</a:t>
            </a:r>
          </a:p>
          <a:p>
            <a:pPr marL="171450" indent="-171450">
              <a:buFont typeface="Arial"/>
              <a:buChar char="•"/>
            </a:pPr>
            <a:r>
              <a:rPr lang="en-US" sz="1200" dirty="0" smtClean="0"/>
              <a:t>License $</a:t>
            </a:r>
          </a:p>
          <a:p>
            <a:pPr marL="171450" indent="-171450">
              <a:buFont typeface="Arial"/>
              <a:buChar char="•"/>
            </a:pPr>
            <a:r>
              <a:rPr lang="en-US" sz="1200" dirty="0" err="1" smtClean="0"/>
              <a:t>Reg</a:t>
            </a:r>
            <a:r>
              <a:rPr lang="en-US" sz="1200" dirty="0" smtClean="0"/>
              <a:t> penalty $</a:t>
            </a:r>
          </a:p>
          <a:p>
            <a:pPr marL="171450" indent="-171450">
              <a:buFont typeface="Arial"/>
              <a:buChar char="•"/>
            </a:pPr>
            <a:r>
              <a:rPr lang="en-US" sz="1200" dirty="0" smtClean="0"/>
              <a:t>&amp; other downstream problems</a:t>
            </a:r>
          </a:p>
        </p:txBody>
      </p:sp>
      <p:sp>
        <p:nvSpPr>
          <p:cNvPr id="38" name="Right Arrow 37"/>
          <p:cNvSpPr/>
          <p:nvPr/>
        </p:nvSpPr>
        <p:spPr>
          <a:xfrm rot="5400000">
            <a:off x="2281771" y="4646700"/>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5354014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ＭＳ Ｐゴシック" charset="0"/>
              </a:rPr>
              <a:t>Agenda</a:t>
            </a:r>
            <a:endParaRPr lang="en-US" dirty="0">
              <a:ea typeface="ＭＳ Ｐゴシック" charset="0"/>
            </a:endParaRPr>
          </a:p>
        </p:txBody>
      </p:sp>
      <p:sp>
        <p:nvSpPr>
          <p:cNvPr id="6145" name="Content Placeholder 3"/>
          <p:cNvSpPr>
            <a:spLocks noGrp="1"/>
          </p:cNvSpPr>
          <p:nvPr>
            <p:ph idx="1"/>
          </p:nvPr>
        </p:nvSpPr>
        <p:spPr/>
        <p:txBody>
          <a:bodyPr>
            <a:normAutofit/>
          </a:bodyPr>
          <a:lstStyle/>
          <a:p>
            <a:r>
              <a:rPr lang="en-US" sz="2400" dirty="0" smtClean="0">
                <a:ea typeface="MS PGothic" charset="0"/>
              </a:rPr>
              <a:t>What is </a:t>
            </a:r>
            <a:r>
              <a:rPr lang="en-US" sz="2400" dirty="0" err="1" smtClean="0">
                <a:ea typeface="MS PGothic" charset="0"/>
              </a:rPr>
              <a:t>MongoDB</a:t>
            </a:r>
            <a:r>
              <a:rPr lang="en-US" sz="2400" dirty="0" smtClean="0">
                <a:ea typeface="MS PGothic" charset="0"/>
              </a:rPr>
              <a:t>?</a:t>
            </a:r>
          </a:p>
          <a:p>
            <a:r>
              <a:rPr lang="en-US" sz="2400" dirty="0" smtClean="0">
                <a:ea typeface="MS PGothic" charset="0"/>
              </a:rPr>
              <a:t>What is </a:t>
            </a:r>
            <a:r>
              <a:rPr lang="en-US" sz="2400" dirty="0" err="1" smtClean="0">
                <a:ea typeface="MS PGothic" charset="0"/>
              </a:rPr>
              <a:t>MongoDB</a:t>
            </a:r>
            <a:r>
              <a:rPr lang="en-US" sz="2400" dirty="0" smtClean="0">
                <a:ea typeface="MS PGothic" charset="0"/>
              </a:rPr>
              <a:t> for?</a:t>
            </a:r>
          </a:p>
          <a:p>
            <a:r>
              <a:rPr lang="en-US" sz="2400" dirty="0" smtClean="0">
                <a:ea typeface="MS PGothic" charset="0"/>
              </a:rPr>
              <a:t>What does </a:t>
            </a:r>
            <a:r>
              <a:rPr lang="en-US" sz="2400" dirty="0" err="1" smtClean="0">
                <a:ea typeface="MS PGothic" charset="0"/>
              </a:rPr>
              <a:t>MongoDB</a:t>
            </a:r>
            <a:r>
              <a:rPr lang="en-US" sz="2400" dirty="0" smtClean="0">
                <a:ea typeface="MS PGothic" charset="0"/>
              </a:rPr>
              <a:t> do very well…. And less well</a:t>
            </a:r>
          </a:p>
          <a:p>
            <a:r>
              <a:rPr lang="en-US" sz="2400" dirty="0" smtClean="0">
                <a:ea typeface="MS PGothic" charset="0"/>
              </a:rPr>
              <a:t>What do customers do very well with </a:t>
            </a:r>
            <a:r>
              <a:rPr lang="en-US" sz="2400" dirty="0" err="1" smtClean="0">
                <a:ea typeface="MS PGothic" charset="0"/>
              </a:rPr>
              <a:t>MongoDB</a:t>
            </a:r>
            <a:r>
              <a:rPr lang="en-US" sz="2400" dirty="0" smtClean="0">
                <a:ea typeface="MS PGothic" charset="0"/>
              </a:rPr>
              <a:t>, and what they do not do</a:t>
            </a:r>
          </a:p>
          <a:p>
            <a:r>
              <a:rPr lang="en-US" sz="2400" dirty="0" smtClean="0">
                <a:ea typeface="MS PGothic" charset="0"/>
              </a:rPr>
              <a:t>Some unusual use cases</a:t>
            </a:r>
          </a:p>
          <a:p>
            <a:r>
              <a:rPr lang="en-US" sz="2400" dirty="0" smtClean="0">
                <a:ea typeface="MS PGothic" charset="0"/>
              </a:rPr>
              <a:t>When you should use </a:t>
            </a:r>
            <a:r>
              <a:rPr lang="en-US" sz="2400" dirty="0" err="1" smtClean="0">
                <a:ea typeface="MS PGothic" charset="0"/>
              </a:rPr>
              <a:t>MongoDB</a:t>
            </a:r>
            <a:endParaRPr lang="en-US" sz="2400" dirty="0" smtClean="0">
              <a:ea typeface="MS PGothic" charset="0"/>
            </a:endParaRPr>
          </a:p>
          <a:p>
            <a:endParaRPr lang="en-US" sz="2400" dirty="0" smtClean="0">
              <a:ea typeface="MS PGothic" charset="0"/>
            </a:endParaRPr>
          </a:p>
          <a:p>
            <a:endParaRPr lang="en-US" sz="2400" dirty="0">
              <a:ea typeface="MS PGothic" charset="0"/>
            </a:endParaRPr>
          </a:p>
        </p:txBody>
      </p:sp>
    </p:spTree>
    <p:extLst>
      <p:ext uri="{BB962C8B-B14F-4D97-AF65-F5344CB8AC3E}">
        <p14:creationId xmlns:p14="http://schemas.microsoft.com/office/powerpoint/2010/main" val="31861362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p:cNvPicPr>
            <a:picLocks/>
          </p:cNvPicPr>
          <p:nvPr/>
        </p:nvPicPr>
        <p:blipFill>
          <a:blip r:embed="rId2">
            <a:extLst>
              <a:ext uri="{28A0092B-C50C-407E-A947-70E740481C1C}">
                <a14:useLocalDpi xmlns:a14="http://schemas.microsoft.com/office/drawing/2010/main"/>
              </a:ext>
            </a:extLst>
          </a:blip>
          <a:srcRect/>
          <a:stretch>
            <a:fillRect/>
          </a:stretch>
        </p:blipFill>
        <p:spPr bwMode="auto">
          <a:xfrm>
            <a:off x="1202270" y="1413396"/>
            <a:ext cx="7848600" cy="382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Rectangle 94"/>
          <p:cNvSpPr/>
          <p:nvPr/>
        </p:nvSpPr>
        <p:spPr>
          <a:xfrm>
            <a:off x="8467" y="3445926"/>
            <a:ext cx="3204637" cy="2734742"/>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 name="Title 1"/>
          <p:cNvSpPr>
            <a:spLocks noGrp="1"/>
          </p:cNvSpPr>
          <p:nvPr>
            <p:ph type="title"/>
          </p:nvPr>
        </p:nvSpPr>
        <p:spPr/>
        <p:txBody>
          <a:bodyPr>
            <a:normAutofit/>
          </a:bodyPr>
          <a:lstStyle/>
          <a:p>
            <a:r>
              <a:rPr lang="en-US" dirty="0" smtClean="0"/>
              <a:t>Data </a:t>
            </a:r>
            <a:r>
              <a:rPr lang="en-US" dirty="0"/>
              <a:t>Hub for </a:t>
            </a:r>
            <a:r>
              <a:rPr lang="en-US" dirty="0" smtClean="0"/>
              <a:t>Large Investment Bank</a:t>
            </a:r>
            <a:endParaRPr lang="en-US" dirty="0"/>
          </a:p>
        </p:txBody>
      </p:sp>
      <p:sp>
        <p:nvSpPr>
          <p:cNvPr id="21" name="TextBox 20"/>
          <p:cNvSpPr txBox="1"/>
          <p:nvPr/>
        </p:nvSpPr>
        <p:spPr>
          <a:xfrm>
            <a:off x="88904" y="3672570"/>
            <a:ext cx="1524000" cy="923330"/>
          </a:xfrm>
          <a:prstGeom prst="rect">
            <a:avLst/>
          </a:prstGeom>
        </p:spPr>
        <p:txBody>
          <a:bodyPr wrap="square" lIns="0" tIns="0" rIns="0" bIns="0" rtlCol="0">
            <a:spAutoFit/>
          </a:bodyPr>
          <a:lstStyle/>
          <a:p>
            <a:pPr marL="0" indent="0">
              <a:buFont typeface="Arial"/>
              <a:buNone/>
            </a:pPr>
            <a:r>
              <a:rPr lang="en-US" sz="1200" dirty="0" smtClean="0"/>
              <a:t>Feeds &amp; Batch data</a:t>
            </a:r>
          </a:p>
          <a:p>
            <a:pPr marL="171450" indent="-171450">
              <a:buFont typeface="Arial"/>
              <a:buChar char="•"/>
            </a:pPr>
            <a:r>
              <a:rPr lang="en-US" sz="1200" dirty="0" smtClean="0"/>
              <a:t>Pricing</a:t>
            </a:r>
          </a:p>
          <a:p>
            <a:pPr marL="171450" indent="-171450">
              <a:buFont typeface="Arial"/>
              <a:buChar char="•"/>
            </a:pPr>
            <a:r>
              <a:rPr lang="en-US" sz="1200" dirty="0" smtClean="0"/>
              <a:t>Accounts</a:t>
            </a:r>
          </a:p>
          <a:p>
            <a:pPr marL="171450" indent="-171450">
              <a:buFont typeface="Arial"/>
              <a:buChar char="•"/>
            </a:pPr>
            <a:r>
              <a:rPr lang="en-US" sz="1200" dirty="0" smtClean="0"/>
              <a:t>Securities Master</a:t>
            </a:r>
          </a:p>
          <a:p>
            <a:pPr marL="171450" indent="-171450">
              <a:buFont typeface="Arial"/>
              <a:buChar char="•"/>
            </a:pPr>
            <a:r>
              <a:rPr lang="en-US" sz="1200" dirty="0" smtClean="0"/>
              <a:t>Corporate actions</a:t>
            </a:r>
          </a:p>
        </p:txBody>
      </p:sp>
      <p:sp>
        <p:nvSpPr>
          <p:cNvPr id="23" name="Can 22"/>
          <p:cNvSpPr/>
          <p:nvPr/>
        </p:nvSpPr>
        <p:spPr>
          <a:xfrm>
            <a:off x="1972736" y="3555638"/>
            <a:ext cx="104139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Source Master Data (RDBMS)</a:t>
            </a:r>
            <a:endParaRPr lang="en-US" sz="1200" dirty="0">
              <a:solidFill>
                <a:schemeClr val="tx1"/>
              </a:solidFill>
            </a:endParaRPr>
          </a:p>
        </p:txBody>
      </p:sp>
      <p:sp>
        <p:nvSpPr>
          <p:cNvPr id="28" name="Right Arrow 27"/>
          <p:cNvSpPr/>
          <p:nvPr/>
        </p:nvSpPr>
        <p:spPr>
          <a:xfrm>
            <a:off x="1477437" y="3970505"/>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9" name="Can 28"/>
          <p:cNvSpPr/>
          <p:nvPr/>
        </p:nvSpPr>
        <p:spPr>
          <a:xfrm>
            <a:off x="3437471" y="25569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0" name="Can 29"/>
          <p:cNvSpPr/>
          <p:nvPr/>
        </p:nvSpPr>
        <p:spPr>
          <a:xfrm>
            <a:off x="5037671" y="21166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1" name="Can 30"/>
          <p:cNvSpPr/>
          <p:nvPr/>
        </p:nvSpPr>
        <p:spPr>
          <a:xfrm>
            <a:off x="8128005" y="24468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2" name="Can 31"/>
          <p:cNvSpPr/>
          <p:nvPr/>
        </p:nvSpPr>
        <p:spPr>
          <a:xfrm>
            <a:off x="7281339" y="34459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3" name="Can 32"/>
          <p:cNvSpPr/>
          <p:nvPr/>
        </p:nvSpPr>
        <p:spPr>
          <a:xfrm>
            <a:off x="8242307" y="43476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4" name="Can 33"/>
          <p:cNvSpPr/>
          <p:nvPr/>
        </p:nvSpPr>
        <p:spPr>
          <a:xfrm>
            <a:off x="2984504" y="23918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5" name="Can 34"/>
          <p:cNvSpPr/>
          <p:nvPr/>
        </p:nvSpPr>
        <p:spPr>
          <a:xfrm>
            <a:off x="4097871" y="40174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6" name="Can 35"/>
          <p:cNvSpPr/>
          <p:nvPr/>
        </p:nvSpPr>
        <p:spPr>
          <a:xfrm>
            <a:off x="5266271" y="22817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cxnSp>
        <p:nvCxnSpPr>
          <p:cNvPr id="52" name="Curved Connector 51"/>
          <p:cNvCxnSpPr>
            <a:stCxn id="29" idx="1"/>
            <a:endCxn id="30" idx="2"/>
          </p:cNvCxnSpPr>
          <p:nvPr/>
        </p:nvCxnSpPr>
        <p:spPr>
          <a:xfrm rot="5400000" flipH="1" flipV="1">
            <a:off x="4157138" y="1676393"/>
            <a:ext cx="275167" cy="1485900"/>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29" idx="1"/>
            <a:endCxn id="36" idx="2"/>
          </p:cNvCxnSpPr>
          <p:nvPr/>
        </p:nvCxnSpPr>
        <p:spPr>
          <a:xfrm rot="5400000" flipH="1" flipV="1">
            <a:off x="4353988" y="1644643"/>
            <a:ext cx="110067" cy="1714500"/>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8" name="Curved Connector 57"/>
          <p:cNvCxnSpPr>
            <a:stCxn id="29" idx="3"/>
            <a:endCxn id="35" idx="2"/>
          </p:cNvCxnSpPr>
          <p:nvPr/>
        </p:nvCxnSpPr>
        <p:spPr>
          <a:xfrm rot="16200000" flipH="1">
            <a:off x="3177122" y="3261775"/>
            <a:ext cx="1295399" cy="546100"/>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Curved Connector 60"/>
          <p:cNvCxnSpPr>
            <a:stCxn id="29" idx="3"/>
            <a:endCxn id="31" idx="2"/>
          </p:cNvCxnSpPr>
          <p:nvPr/>
        </p:nvCxnSpPr>
        <p:spPr>
          <a:xfrm rot="5400000" flipH="1" flipV="1">
            <a:off x="5702304" y="461426"/>
            <a:ext cx="275167" cy="4576234"/>
          </a:xfrm>
          <a:prstGeom prst="curvedConnector4">
            <a:avLst>
              <a:gd name="adj1" fmla="val -83077"/>
              <a:gd name="adj2" fmla="val 51249"/>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a:stCxn id="29" idx="3"/>
            <a:endCxn id="32" idx="2"/>
          </p:cNvCxnSpPr>
          <p:nvPr/>
        </p:nvCxnSpPr>
        <p:spPr>
          <a:xfrm rot="16200000" flipH="1">
            <a:off x="5054606" y="1384291"/>
            <a:ext cx="723899" cy="3729568"/>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a:stCxn id="29" idx="3"/>
            <a:endCxn id="33" idx="2"/>
          </p:cNvCxnSpPr>
          <p:nvPr/>
        </p:nvCxnSpPr>
        <p:spPr>
          <a:xfrm rot="16200000" flipH="1">
            <a:off x="5084240" y="1354657"/>
            <a:ext cx="1625599" cy="4690536"/>
          </a:xfrm>
          <a:prstGeom prst="curvedConnector2">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29" idx="0"/>
            <a:endCxn id="34" idx="0"/>
          </p:cNvCxnSpPr>
          <p:nvPr/>
        </p:nvCxnSpPr>
        <p:spPr>
          <a:xfrm rot="16200000" flipV="1">
            <a:off x="3242738" y="2305042"/>
            <a:ext cx="165100" cy="452967"/>
          </a:xfrm>
          <a:prstGeom prst="curvedConnector3">
            <a:avLst>
              <a:gd name="adj1" fmla="val 273077"/>
            </a:avLst>
          </a:prstGeom>
          <a:ln>
            <a:solidFill>
              <a:schemeClr val="accent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4097872" y="2097093"/>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89" name="TextBox 88"/>
          <p:cNvSpPr txBox="1"/>
          <p:nvPr/>
        </p:nvSpPr>
        <p:spPr>
          <a:xfrm>
            <a:off x="4250272" y="2464594"/>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0" name="TextBox 89"/>
          <p:cNvSpPr txBox="1"/>
          <p:nvPr/>
        </p:nvSpPr>
        <p:spPr>
          <a:xfrm>
            <a:off x="6764873" y="2427293"/>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1" name="TextBox 90"/>
          <p:cNvSpPr txBox="1"/>
          <p:nvPr/>
        </p:nvSpPr>
        <p:spPr>
          <a:xfrm>
            <a:off x="6163741" y="3353592"/>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2" name="TextBox 91"/>
          <p:cNvSpPr txBox="1"/>
          <p:nvPr/>
        </p:nvSpPr>
        <p:spPr>
          <a:xfrm>
            <a:off x="6163741" y="4095225"/>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3" name="TextBox 92"/>
          <p:cNvSpPr txBox="1"/>
          <p:nvPr/>
        </p:nvSpPr>
        <p:spPr>
          <a:xfrm>
            <a:off x="3407837" y="3623725"/>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4" name="TextBox 93"/>
          <p:cNvSpPr txBox="1"/>
          <p:nvPr/>
        </p:nvSpPr>
        <p:spPr>
          <a:xfrm>
            <a:off x="3170779" y="1965861"/>
            <a:ext cx="516467" cy="184666"/>
          </a:xfrm>
          <a:prstGeom prst="rect">
            <a:avLst/>
          </a:prstGeom>
        </p:spPr>
        <p:txBody>
          <a:bodyPr wrap="square" lIns="0" tIns="0" rIns="0" bIns="0" rtlCol="0">
            <a:spAutoFit/>
          </a:bodyPr>
          <a:lstStyle/>
          <a:p>
            <a:pPr marL="0" indent="0">
              <a:buFont typeface="Arial"/>
              <a:buNone/>
            </a:pPr>
            <a:r>
              <a:rPr lang="en-US" sz="1200" dirty="0" smtClean="0">
                <a:solidFill>
                  <a:schemeClr val="accent2">
                    <a:lumMod val="50000"/>
                  </a:schemeClr>
                </a:solidFill>
              </a:rPr>
              <a:t>Batch</a:t>
            </a:r>
          </a:p>
        </p:txBody>
      </p:sp>
      <p:sp>
        <p:nvSpPr>
          <p:cNvPr id="96" name="Can 95"/>
          <p:cNvSpPr/>
          <p:nvPr/>
        </p:nvSpPr>
        <p:spPr>
          <a:xfrm>
            <a:off x="1989666" y="4979996"/>
            <a:ext cx="102446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Destination</a:t>
            </a:r>
          </a:p>
          <a:p>
            <a:pPr algn="ctr"/>
            <a:r>
              <a:rPr lang="en-US" sz="1200" dirty="0" smtClean="0">
                <a:solidFill>
                  <a:schemeClr val="tx1"/>
                </a:solidFill>
              </a:rPr>
              <a:t>Data</a:t>
            </a:r>
          </a:p>
          <a:p>
            <a:pPr algn="ctr"/>
            <a:r>
              <a:rPr lang="en-US" sz="1200" dirty="0" smtClean="0">
                <a:solidFill>
                  <a:schemeClr val="tx1"/>
                </a:solidFill>
              </a:rPr>
              <a:t>(RDBMS)</a:t>
            </a:r>
            <a:endParaRPr lang="en-US" sz="1200" dirty="0">
              <a:solidFill>
                <a:schemeClr val="tx1"/>
              </a:solidFill>
            </a:endParaRPr>
          </a:p>
        </p:txBody>
      </p:sp>
      <p:sp>
        <p:nvSpPr>
          <p:cNvPr id="37" name="TextBox 36"/>
          <p:cNvSpPr txBox="1"/>
          <p:nvPr/>
        </p:nvSpPr>
        <p:spPr>
          <a:xfrm>
            <a:off x="419105" y="4835457"/>
            <a:ext cx="1553631" cy="1292662"/>
          </a:xfrm>
          <a:prstGeom prst="rect">
            <a:avLst/>
          </a:prstGeom>
        </p:spPr>
        <p:txBody>
          <a:bodyPr wrap="square" lIns="0" tIns="0" rIns="0" bIns="0" rtlCol="0">
            <a:spAutoFit/>
          </a:bodyPr>
          <a:lstStyle/>
          <a:p>
            <a:pPr marL="0" indent="0">
              <a:buFont typeface="Arial"/>
              <a:buNone/>
            </a:pPr>
            <a:r>
              <a:rPr lang="en-US" sz="1200" dirty="0" smtClean="0"/>
              <a:t>Each represents</a:t>
            </a:r>
          </a:p>
          <a:p>
            <a:pPr marL="171450" indent="-171450">
              <a:buFont typeface="Arial"/>
              <a:buChar char="•"/>
            </a:pPr>
            <a:r>
              <a:rPr lang="en-US" sz="1200" dirty="0" smtClean="0"/>
              <a:t>People $</a:t>
            </a:r>
          </a:p>
          <a:p>
            <a:pPr marL="171450" indent="-171450">
              <a:buFont typeface="Arial"/>
              <a:buChar char="•"/>
            </a:pPr>
            <a:r>
              <a:rPr lang="en-US" sz="1200" dirty="0" smtClean="0"/>
              <a:t>Hardware $</a:t>
            </a:r>
          </a:p>
          <a:p>
            <a:pPr marL="171450" indent="-171450">
              <a:buFont typeface="Arial"/>
              <a:buChar char="•"/>
            </a:pPr>
            <a:r>
              <a:rPr lang="en-US" sz="1200" dirty="0" smtClean="0"/>
              <a:t>License $</a:t>
            </a:r>
          </a:p>
          <a:p>
            <a:pPr marL="171450" indent="-171450">
              <a:buFont typeface="Arial"/>
              <a:buChar char="•"/>
            </a:pPr>
            <a:r>
              <a:rPr lang="en-US" sz="1200" dirty="0" err="1" smtClean="0"/>
              <a:t>Reg</a:t>
            </a:r>
            <a:r>
              <a:rPr lang="en-US" sz="1200" dirty="0" smtClean="0"/>
              <a:t> penalty $</a:t>
            </a:r>
          </a:p>
          <a:p>
            <a:pPr marL="171450" indent="-171450">
              <a:buFont typeface="Arial"/>
              <a:buChar char="•"/>
            </a:pPr>
            <a:r>
              <a:rPr lang="en-US" sz="1200" dirty="0" smtClean="0"/>
              <a:t>&amp; other downstream problems</a:t>
            </a:r>
          </a:p>
        </p:txBody>
      </p:sp>
      <p:sp>
        <p:nvSpPr>
          <p:cNvPr id="38" name="Right Arrow 37"/>
          <p:cNvSpPr/>
          <p:nvPr/>
        </p:nvSpPr>
        <p:spPr>
          <a:xfrm rot="5400000">
            <a:off x="2281771" y="4646700"/>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9" name="Content Placeholder 1"/>
          <p:cNvSpPr txBox="1">
            <a:spLocks/>
          </p:cNvSpPr>
          <p:nvPr/>
        </p:nvSpPr>
        <p:spPr>
          <a:xfrm>
            <a:off x="4452938" y="2722026"/>
            <a:ext cx="2625725" cy="3167156"/>
          </a:xfrm>
          <a:prstGeom prst="rect">
            <a:avLst/>
          </a:prstGeom>
          <a:solidFill>
            <a:schemeClr val="bg1"/>
          </a:solidFill>
          <a:ln>
            <a:solidFill>
              <a:srgbClr val="437126"/>
            </a:solidFill>
          </a:ln>
        </p:spPr>
        <p:txBody>
          <a:bodyPr lIns="0" tIns="0" rIns="0" bIns="0">
            <a:normAutofit lnSpcReduction="10000"/>
          </a:bodyPr>
          <a:lstStyle>
            <a:lvl1pPr marL="342900" indent="-342900" algn="l" defTabSz="457200" rtl="0" eaLnBrk="1" latinLnBrk="0" hangingPunct="1">
              <a:spcBef>
                <a:spcPts val="1272"/>
              </a:spcBef>
              <a:buFont typeface="Arial"/>
              <a:buChar char="•"/>
              <a:defRPr sz="2800" kern="1200" baseline="0">
                <a:solidFill>
                  <a:schemeClr val="tx1">
                    <a:lumMod val="65000"/>
                    <a:lumOff val="35000"/>
                  </a:schemeClr>
                </a:solidFill>
                <a:latin typeface="+mn-lt"/>
                <a:ea typeface="+mn-ea"/>
                <a:cs typeface="+mn-cs"/>
              </a:defRPr>
            </a:lvl1pPr>
            <a:lvl2pPr marL="742950" indent="-285750" algn="l" defTabSz="457200" rtl="0" eaLnBrk="1" latinLnBrk="0" hangingPunct="1">
              <a:lnSpc>
                <a:spcPts val="2780"/>
              </a:lnSpc>
              <a:spcBef>
                <a:spcPts val="600"/>
              </a:spcBef>
              <a:spcAft>
                <a:spcPts val="0"/>
              </a:spcAft>
              <a:buFont typeface="Arial"/>
              <a:buChar char="–"/>
              <a:defRPr sz="2400" kern="1200" baseline="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4592" indent="-164592">
              <a:defRPr/>
            </a:pPr>
            <a:r>
              <a:rPr lang="en-US" sz="1800" dirty="0" smtClean="0"/>
              <a:t>Delays up to 36 hours in distributing data by batch</a:t>
            </a:r>
            <a:endParaRPr lang="en-US" sz="1800" dirty="0"/>
          </a:p>
          <a:p>
            <a:pPr marL="164592" indent="-164592">
              <a:defRPr/>
            </a:pPr>
            <a:r>
              <a:rPr lang="en-US" sz="1800" dirty="0" smtClean="0"/>
              <a:t>Charged multiple times globally for same data</a:t>
            </a:r>
          </a:p>
          <a:p>
            <a:pPr marL="164592" indent="-164592">
              <a:defRPr/>
            </a:pPr>
            <a:r>
              <a:rPr lang="en-US" sz="1800" dirty="0" smtClean="0"/>
              <a:t>Incurring regulatory penalties from missing SLAs </a:t>
            </a:r>
          </a:p>
          <a:p>
            <a:pPr marL="164592" indent="-164592">
              <a:defRPr/>
            </a:pPr>
            <a:r>
              <a:rPr lang="en-US" sz="1800" dirty="0" smtClean="0"/>
              <a:t>Had to manage 20 distributed systems with same data</a:t>
            </a:r>
          </a:p>
        </p:txBody>
      </p:sp>
    </p:spTree>
    <p:extLst>
      <p:ext uri="{BB962C8B-B14F-4D97-AF65-F5344CB8AC3E}">
        <p14:creationId xmlns:p14="http://schemas.microsoft.com/office/powerpoint/2010/main" val="4605055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an 95"/>
          <p:cNvSpPr/>
          <p:nvPr/>
        </p:nvSpPr>
        <p:spPr>
          <a:xfrm>
            <a:off x="1989666" y="4979996"/>
            <a:ext cx="102446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47" name="Picture 4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1928" y="5129300"/>
            <a:ext cx="571761" cy="571761"/>
          </a:xfrm>
          <a:prstGeom prst="rect">
            <a:avLst/>
          </a:prstGeom>
        </p:spPr>
      </p:pic>
      <p:pic>
        <p:nvPicPr>
          <p:cNvPr id="6" name="Picture 10"/>
          <p:cNvPicPr>
            <a:picLocks/>
          </p:cNvPicPr>
          <p:nvPr/>
        </p:nvPicPr>
        <p:blipFill>
          <a:blip r:embed="rId3">
            <a:extLst>
              <a:ext uri="{28A0092B-C50C-407E-A947-70E740481C1C}">
                <a14:useLocalDpi xmlns:a14="http://schemas.microsoft.com/office/drawing/2010/main"/>
              </a:ext>
            </a:extLst>
          </a:blip>
          <a:srcRect/>
          <a:stretch>
            <a:fillRect/>
          </a:stretch>
        </p:blipFill>
        <p:spPr bwMode="auto">
          <a:xfrm>
            <a:off x="1202270" y="1413396"/>
            <a:ext cx="7848600" cy="382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Rectangle 94"/>
          <p:cNvSpPr/>
          <p:nvPr/>
        </p:nvSpPr>
        <p:spPr>
          <a:xfrm>
            <a:off x="8467" y="3445926"/>
            <a:ext cx="3204637" cy="2734742"/>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 name="Title 1"/>
          <p:cNvSpPr>
            <a:spLocks noGrp="1"/>
          </p:cNvSpPr>
          <p:nvPr>
            <p:ph type="title"/>
          </p:nvPr>
        </p:nvSpPr>
        <p:spPr/>
        <p:txBody>
          <a:bodyPr>
            <a:normAutofit/>
          </a:bodyPr>
          <a:lstStyle/>
          <a:p>
            <a:r>
              <a:rPr lang="en-US" dirty="0" smtClean="0"/>
              <a:t>Data </a:t>
            </a:r>
            <a:r>
              <a:rPr lang="en-US" dirty="0"/>
              <a:t>Hub for Large Investment Bank</a:t>
            </a:r>
          </a:p>
        </p:txBody>
      </p:sp>
      <p:sp>
        <p:nvSpPr>
          <p:cNvPr id="21" name="TextBox 20"/>
          <p:cNvSpPr txBox="1"/>
          <p:nvPr/>
        </p:nvSpPr>
        <p:spPr>
          <a:xfrm>
            <a:off x="88904" y="3672570"/>
            <a:ext cx="1524000" cy="923330"/>
          </a:xfrm>
          <a:prstGeom prst="rect">
            <a:avLst/>
          </a:prstGeom>
        </p:spPr>
        <p:txBody>
          <a:bodyPr wrap="square" lIns="0" tIns="0" rIns="0" bIns="0" rtlCol="0">
            <a:spAutoFit/>
          </a:bodyPr>
          <a:lstStyle/>
          <a:p>
            <a:pPr marL="0" indent="0">
              <a:buFont typeface="Arial"/>
              <a:buNone/>
            </a:pPr>
            <a:r>
              <a:rPr lang="en-US" sz="1200" dirty="0" smtClean="0"/>
              <a:t>Feeds &amp; Batch data</a:t>
            </a:r>
          </a:p>
          <a:p>
            <a:pPr marL="171450" indent="-171450">
              <a:buFont typeface="Arial"/>
              <a:buChar char="•"/>
            </a:pPr>
            <a:r>
              <a:rPr lang="en-US" sz="1200" dirty="0" smtClean="0"/>
              <a:t>Pricing</a:t>
            </a:r>
          </a:p>
          <a:p>
            <a:pPr marL="171450" indent="-171450">
              <a:buFont typeface="Arial"/>
              <a:buChar char="•"/>
            </a:pPr>
            <a:r>
              <a:rPr lang="en-US" sz="1200" dirty="0" smtClean="0"/>
              <a:t>Accounts</a:t>
            </a:r>
          </a:p>
          <a:p>
            <a:pPr marL="171450" indent="-171450">
              <a:buFont typeface="Arial"/>
              <a:buChar char="•"/>
            </a:pPr>
            <a:r>
              <a:rPr lang="en-US" sz="1200" dirty="0" smtClean="0"/>
              <a:t>Securities Master</a:t>
            </a:r>
          </a:p>
          <a:p>
            <a:pPr marL="171450" indent="-171450">
              <a:buFont typeface="Arial"/>
              <a:buChar char="•"/>
            </a:pPr>
            <a:r>
              <a:rPr lang="en-US" sz="1200" dirty="0" smtClean="0"/>
              <a:t>Corporate actions</a:t>
            </a:r>
          </a:p>
        </p:txBody>
      </p:sp>
      <p:sp>
        <p:nvSpPr>
          <p:cNvPr id="23" name="Can 22"/>
          <p:cNvSpPr/>
          <p:nvPr/>
        </p:nvSpPr>
        <p:spPr>
          <a:xfrm>
            <a:off x="1972736" y="3555638"/>
            <a:ext cx="104139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8" name="Right Arrow 27"/>
          <p:cNvSpPr/>
          <p:nvPr/>
        </p:nvSpPr>
        <p:spPr>
          <a:xfrm>
            <a:off x="1477437" y="3970505"/>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9" name="Can 28"/>
          <p:cNvSpPr/>
          <p:nvPr/>
        </p:nvSpPr>
        <p:spPr>
          <a:xfrm>
            <a:off x="3437471" y="25569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0" name="Can 29"/>
          <p:cNvSpPr/>
          <p:nvPr/>
        </p:nvSpPr>
        <p:spPr>
          <a:xfrm>
            <a:off x="5037671" y="21166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1" name="Can 30"/>
          <p:cNvSpPr/>
          <p:nvPr/>
        </p:nvSpPr>
        <p:spPr>
          <a:xfrm>
            <a:off x="8128005" y="24468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2" name="Can 31"/>
          <p:cNvSpPr/>
          <p:nvPr/>
        </p:nvSpPr>
        <p:spPr>
          <a:xfrm>
            <a:off x="7281339" y="34459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3" name="Can 32"/>
          <p:cNvSpPr/>
          <p:nvPr/>
        </p:nvSpPr>
        <p:spPr>
          <a:xfrm>
            <a:off x="8242307" y="43476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4" name="Can 33"/>
          <p:cNvSpPr/>
          <p:nvPr/>
        </p:nvSpPr>
        <p:spPr>
          <a:xfrm>
            <a:off x="2984504" y="23918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5" name="Can 34"/>
          <p:cNvSpPr/>
          <p:nvPr/>
        </p:nvSpPr>
        <p:spPr>
          <a:xfrm>
            <a:off x="4097871" y="40174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6" name="Can 35"/>
          <p:cNvSpPr/>
          <p:nvPr/>
        </p:nvSpPr>
        <p:spPr>
          <a:xfrm>
            <a:off x="5266271" y="22817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cxnSp>
        <p:nvCxnSpPr>
          <p:cNvPr id="52" name="Curved Connector 51"/>
          <p:cNvCxnSpPr>
            <a:stCxn id="29" idx="1"/>
            <a:endCxn id="30" idx="2"/>
          </p:cNvCxnSpPr>
          <p:nvPr/>
        </p:nvCxnSpPr>
        <p:spPr>
          <a:xfrm rot="5400000" flipH="1" flipV="1">
            <a:off x="4157138" y="1676393"/>
            <a:ext cx="275167" cy="1485900"/>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29" idx="1"/>
            <a:endCxn id="36" idx="2"/>
          </p:cNvCxnSpPr>
          <p:nvPr/>
        </p:nvCxnSpPr>
        <p:spPr>
          <a:xfrm rot="5400000" flipH="1" flipV="1">
            <a:off x="4353988" y="1644643"/>
            <a:ext cx="110067" cy="1714500"/>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58" name="Curved Connector 57"/>
          <p:cNvCxnSpPr>
            <a:stCxn id="29" idx="3"/>
            <a:endCxn id="35" idx="2"/>
          </p:cNvCxnSpPr>
          <p:nvPr/>
        </p:nvCxnSpPr>
        <p:spPr>
          <a:xfrm rot="16200000" flipH="1">
            <a:off x="3177122" y="3261775"/>
            <a:ext cx="1295399" cy="546100"/>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61" name="Curved Connector 60"/>
          <p:cNvCxnSpPr>
            <a:stCxn id="29" idx="3"/>
            <a:endCxn id="31" idx="2"/>
          </p:cNvCxnSpPr>
          <p:nvPr/>
        </p:nvCxnSpPr>
        <p:spPr>
          <a:xfrm rot="5400000" flipH="1" flipV="1">
            <a:off x="5702304" y="461426"/>
            <a:ext cx="275167" cy="4576234"/>
          </a:xfrm>
          <a:prstGeom prst="curvedConnector4">
            <a:avLst>
              <a:gd name="adj1" fmla="val -83077"/>
              <a:gd name="adj2" fmla="val 51249"/>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a:stCxn id="29" idx="3"/>
            <a:endCxn id="32" idx="2"/>
          </p:cNvCxnSpPr>
          <p:nvPr/>
        </p:nvCxnSpPr>
        <p:spPr>
          <a:xfrm rot="16200000" flipH="1">
            <a:off x="5054606" y="1384291"/>
            <a:ext cx="723899" cy="3729568"/>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a:stCxn id="29" idx="3"/>
            <a:endCxn id="33" idx="2"/>
          </p:cNvCxnSpPr>
          <p:nvPr/>
        </p:nvCxnSpPr>
        <p:spPr>
          <a:xfrm rot="16200000" flipH="1">
            <a:off x="5084240" y="1354657"/>
            <a:ext cx="1625599" cy="4690536"/>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29" idx="0"/>
            <a:endCxn id="3" idx="0"/>
          </p:cNvCxnSpPr>
          <p:nvPr/>
        </p:nvCxnSpPr>
        <p:spPr>
          <a:xfrm rot="16200000" flipV="1">
            <a:off x="3238984" y="2301289"/>
            <a:ext cx="176845" cy="448730"/>
          </a:xfrm>
          <a:prstGeom prst="curvedConnector3">
            <a:avLst>
              <a:gd name="adj1" fmla="val 229266"/>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4097872" y="2097093"/>
            <a:ext cx="668867"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89" name="TextBox 88"/>
          <p:cNvSpPr txBox="1"/>
          <p:nvPr/>
        </p:nvSpPr>
        <p:spPr>
          <a:xfrm>
            <a:off x="4250272" y="2464594"/>
            <a:ext cx="677328"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0" name="TextBox 89"/>
          <p:cNvSpPr txBox="1"/>
          <p:nvPr/>
        </p:nvSpPr>
        <p:spPr>
          <a:xfrm>
            <a:off x="6764873" y="2427293"/>
            <a:ext cx="880527"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1" name="TextBox 90"/>
          <p:cNvSpPr txBox="1"/>
          <p:nvPr/>
        </p:nvSpPr>
        <p:spPr>
          <a:xfrm>
            <a:off x="6163741" y="3353592"/>
            <a:ext cx="702726"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2" name="TextBox 91"/>
          <p:cNvSpPr txBox="1"/>
          <p:nvPr/>
        </p:nvSpPr>
        <p:spPr>
          <a:xfrm>
            <a:off x="6163741" y="4095225"/>
            <a:ext cx="702726"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3" name="TextBox 92"/>
          <p:cNvSpPr txBox="1"/>
          <p:nvPr/>
        </p:nvSpPr>
        <p:spPr>
          <a:xfrm>
            <a:off x="3795189" y="3740294"/>
            <a:ext cx="690035"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4" name="TextBox 93"/>
          <p:cNvSpPr txBox="1"/>
          <p:nvPr/>
        </p:nvSpPr>
        <p:spPr>
          <a:xfrm>
            <a:off x="2993245" y="1977505"/>
            <a:ext cx="931061"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37" name="TextBox 36"/>
          <p:cNvSpPr txBox="1"/>
          <p:nvPr/>
        </p:nvSpPr>
        <p:spPr>
          <a:xfrm>
            <a:off x="419105" y="4835457"/>
            <a:ext cx="1553631" cy="1292662"/>
          </a:xfrm>
          <a:prstGeom prst="rect">
            <a:avLst/>
          </a:prstGeom>
        </p:spPr>
        <p:txBody>
          <a:bodyPr wrap="square" lIns="0" tIns="0" rIns="0" bIns="0" rtlCol="0">
            <a:spAutoFit/>
          </a:bodyPr>
          <a:lstStyle/>
          <a:p>
            <a:pPr marL="0" indent="0">
              <a:buFont typeface="Arial"/>
              <a:buNone/>
            </a:pPr>
            <a:r>
              <a:rPr lang="en-US" sz="1200" dirty="0" smtClean="0"/>
              <a:t>Each represents</a:t>
            </a:r>
          </a:p>
          <a:p>
            <a:pPr marL="171450" indent="-171450">
              <a:buFont typeface="Arial"/>
              <a:buChar char="•"/>
            </a:pPr>
            <a:r>
              <a:rPr lang="en-US" sz="1200" dirty="0" smtClean="0"/>
              <a:t>No people $</a:t>
            </a:r>
          </a:p>
          <a:p>
            <a:pPr marL="171450" indent="-171450">
              <a:buFont typeface="Arial"/>
              <a:buChar char="•"/>
            </a:pPr>
            <a:r>
              <a:rPr lang="en-US" sz="1200" dirty="0" smtClean="0"/>
              <a:t>Less hardware $</a:t>
            </a:r>
          </a:p>
          <a:p>
            <a:pPr marL="171450" indent="-171450">
              <a:buFont typeface="Arial"/>
              <a:buChar char="•"/>
            </a:pPr>
            <a:r>
              <a:rPr lang="en-US" sz="1200" dirty="0" smtClean="0"/>
              <a:t>Less license $</a:t>
            </a:r>
          </a:p>
          <a:p>
            <a:pPr marL="171450" indent="-171450">
              <a:buFont typeface="Arial"/>
              <a:buChar char="•"/>
            </a:pPr>
            <a:r>
              <a:rPr lang="en-US" sz="1200" dirty="0" smtClean="0"/>
              <a:t>No penalty $</a:t>
            </a:r>
          </a:p>
          <a:p>
            <a:pPr marL="171450" indent="-171450">
              <a:buFont typeface="Arial"/>
              <a:buChar char="•"/>
            </a:pPr>
            <a:r>
              <a:rPr lang="en-US" sz="1200" dirty="0" smtClean="0"/>
              <a:t>&amp; many less problems</a:t>
            </a:r>
          </a:p>
        </p:txBody>
      </p:sp>
      <p:sp>
        <p:nvSpPr>
          <p:cNvPr id="38" name="Right Arrow 37"/>
          <p:cNvSpPr/>
          <p:nvPr/>
        </p:nvSpPr>
        <p:spPr>
          <a:xfrm rot="5400000">
            <a:off x="2281771" y="4646700"/>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50381" y="2437231"/>
            <a:ext cx="305320" cy="305320"/>
          </a:xfrm>
          <a:prstGeom prst="rect">
            <a:avLst/>
          </a:prstGeom>
        </p:spPr>
      </p:pic>
      <p:pic>
        <p:nvPicPr>
          <p:cNvPr id="40" name="Picture 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07578" y="2611959"/>
            <a:ext cx="305320" cy="305320"/>
          </a:xfrm>
          <a:prstGeom prst="rect">
            <a:avLst/>
          </a:prstGeom>
        </p:spPr>
      </p:pic>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12270" y="2154751"/>
            <a:ext cx="305320" cy="305320"/>
          </a:xfrm>
          <a:prstGeom prst="rect">
            <a:avLst/>
          </a:prstGeom>
        </p:spPr>
      </p:pic>
      <p:pic>
        <p:nvPicPr>
          <p:cNvPr id="42" name="Picture 4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32406" y="2332552"/>
            <a:ext cx="305320" cy="305320"/>
          </a:xfrm>
          <a:prstGeom prst="rect">
            <a:avLst/>
          </a:prstGeom>
        </p:spPr>
      </p:pic>
      <p:pic>
        <p:nvPicPr>
          <p:cNvPr id="43" name="Picture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98115" y="2492898"/>
            <a:ext cx="305320" cy="305320"/>
          </a:xfrm>
          <a:prstGeom prst="rect">
            <a:avLst/>
          </a:prstGeom>
        </p:spPr>
      </p:pic>
      <p:pic>
        <p:nvPicPr>
          <p:cNvPr id="44" name="Picture 4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53164" y="3487999"/>
            <a:ext cx="305320" cy="305320"/>
          </a:xfrm>
          <a:prstGeom prst="rect">
            <a:avLst/>
          </a:prstGeom>
        </p:spPr>
      </p:pic>
      <p:pic>
        <p:nvPicPr>
          <p:cNvPr id="45" name="Picture 4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12412" y="4392438"/>
            <a:ext cx="305320" cy="305320"/>
          </a:xfrm>
          <a:prstGeom prst="rect">
            <a:avLst/>
          </a:prstGeom>
        </p:spPr>
      </p:pic>
      <p:pic>
        <p:nvPicPr>
          <p:cNvPr id="46" name="Picture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70222" y="4067958"/>
            <a:ext cx="305320" cy="305320"/>
          </a:xfrm>
          <a:prstGeom prst="rect">
            <a:avLst/>
          </a:prstGeom>
        </p:spPr>
      </p:pic>
      <p:sp>
        <p:nvSpPr>
          <p:cNvPr id="4" name="TextBox 3"/>
          <p:cNvSpPr txBox="1"/>
          <p:nvPr/>
        </p:nvSpPr>
        <p:spPr>
          <a:xfrm>
            <a:off x="1833040" y="5610155"/>
            <a:ext cx="1346461" cy="677108"/>
          </a:xfrm>
          <a:prstGeom prst="rect">
            <a:avLst/>
          </a:prstGeom>
        </p:spPr>
        <p:txBody>
          <a:bodyPr wrap="square" lIns="0" tIns="0" rIns="0" bIns="0" rtlCol="0">
            <a:spAutoFit/>
          </a:bodyPr>
          <a:lstStyle/>
          <a:p>
            <a:pPr algn="ctr"/>
            <a:r>
              <a:rPr lang="en-US" sz="1200" dirty="0" err="1"/>
              <a:t>MongoDB</a:t>
            </a:r>
            <a:r>
              <a:rPr lang="en-US" sz="1200" dirty="0"/>
              <a:t> </a:t>
            </a:r>
            <a:r>
              <a:rPr lang="en-US" sz="1200" dirty="0" err="1"/>
              <a:t>Secondaries</a:t>
            </a:r>
            <a:endParaRPr lang="en-US" sz="1200" dirty="0"/>
          </a:p>
          <a:p>
            <a:pPr marL="0" indent="0">
              <a:buFont typeface="Arial"/>
              <a:buNone/>
            </a:pPr>
            <a:endParaRPr lang="en-US" sz="2000" dirty="0" smtClean="0"/>
          </a:p>
        </p:txBody>
      </p:sp>
      <p:pic>
        <p:nvPicPr>
          <p:cNvPr id="48" name="Picture 4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1928" y="3658052"/>
            <a:ext cx="571761" cy="571761"/>
          </a:xfrm>
          <a:prstGeom prst="rect">
            <a:avLst/>
          </a:prstGeom>
        </p:spPr>
      </p:pic>
      <p:sp>
        <p:nvSpPr>
          <p:cNvPr id="49" name="TextBox 48"/>
          <p:cNvSpPr txBox="1"/>
          <p:nvPr/>
        </p:nvSpPr>
        <p:spPr>
          <a:xfrm>
            <a:off x="1832784" y="4128213"/>
            <a:ext cx="1346461" cy="677108"/>
          </a:xfrm>
          <a:prstGeom prst="rect">
            <a:avLst/>
          </a:prstGeom>
        </p:spPr>
        <p:txBody>
          <a:bodyPr wrap="square" lIns="0" tIns="0" rIns="0" bIns="0" rtlCol="0">
            <a:spAutoFit/>
          </a:bodyPr>
          <a:lstStyle/>
          <a:p>
            <a:pPr algn="ctr"/>
            <a:r>
              <a:rPr lang="en-US" sz="1200" dirty="0" err="1"/>
              <a:t>MongoDB</a:t>
            </a:r>
            <a:r>
              <a:rPr lang="en-US" sz="1200" dirty="0"/>
              <a:t> </a:t>
            </a:r>
            <a:endParaRPr lang="en-US" sz="1200" dirty="0" smtClean="0"/>
          </a:p>
          <a:p>
            <a:pPr algn="ctr"/>
            <a:r>
              <a:rPr lang="en-US" sz="1200" dirty="0" smtClean="0"/>
              <a:t>Primary</a:t>
            </a:r>
            <a:endParaRPr lang="en-US" sz="1200" dirty="0"/>
          </a:p>
          <a:p>
            <a:pPr marL="0" indent="0">
              <a:buFont typeface="Arial"/>
              <a:buNone/>
            </a:pPr>
            <a:endParaRPr lang="en-US" sz="2000" dirty="0" smtClean="0"/>
          </a:p>
        </p:txBody>
      </p:sp>
    </p:spTree>
    <p:extLst>
      <p:ext uri="{BB962C8B-B14F-4D97-AF65-F5344CB8AC3E}">
        <p14:creationId xmlns:p14="http://schemas.microsoft.com/office/powerpoint/2010/main" val="42100134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an 95"/>
          <p:cNvSpPr/>
          <p:nvPr/>
        </p:nvSpPr>
        <p:spPr>
          <a:xfrm>
            <a:off x="1989666" y="4979996"/>
            <a:ext cx="102446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47" name="Picture 4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1928" y="5129300"/>
            <a:ext cx="571761" cy="571761"/>
          </a:xfrm>
          <a:prstGeom prst="rect">
            <a:avLst/>
          </a:prstGeom>
        </p:spPr>
      </p:pic>
      <p:pic>
        <p:nvPicPr>
          <p:cNvPr id="6" name="Picture 10"/>
          <p:cNvPicPr>
            <a:picLocks/>
          </p:cNvPicPr>
          <p:nvPr/>
        </p:nvPicPr>
        <p:blipFill>
          <a:blip r:embed="rId3">
            <a:extLst>
              <a:ext uri="{28A0092B-C50C-407E-A947-70E740481C1C}">
                <a14:useLocalDpi xmlns:a14="http://schemas.microsoft.com/office/drawing/2010/main"/>
              </a:ext>
            </a:extLst>
          </a:blip>
          <a:srcRect/>
          <a:stretch>
            <a:fillRect/>
          </a:stretch>
        </p:blipFill>
        <p:spPr bwMode="auto">
          <a:xfrm>
            <a:off x="1202270" y="1413396"/>
            <a:ext cx="7848600" cy="382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Rectangle 94"/>
          <p:cNvSpPr/>
          <p:nvPr/>
        </p:nvSpPr>
        <p:spPr>
          <a:xfrm>
            <a:off x="8467" y="3445926"/>
            <a:ext cx="3204637" cy="2734742"/>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 name="Title 1"/>
          <p:cNvSpPr>
            <a:spLocks noGrp="1"/>
          </p:cNvSpPr>
          <p:nvPr>
            <p:ph type="title"/>
          </p:nvPr>
        </p:nvSpPr>
        <p:spPr/>
        <p:txBody>
          <a:bodyPr>
            <a:normAutofit/>
          </a:bodyPr>
          <a:lstStyle/>
          <a:p>
            <a:r>
              <a:rPr lang="en-US" dirty="0" smtClean="0"/>
              <a:t>Data </a:t>
            </a:r>
            <a:r>
              <a:rPr lang="en-US" dirty="0"/>
              <a:t>Hub for Large Investment Bank</a:t>
            </a:r>
          </a:p>
        </p:txBody>
      </p:sp>
      <p:sp>
        <p:nvSpPr>
          <p:cNvPr id="21" name="TextBox 20"/>
          <p:cNvSpPr txBox="1"/>
          <p:nvPr/>
        </p:nvSpPr>
        <p:spPr>
          <a:xfrm>
            <a:off x="88904" y="3672570"/>
            <a:ext cx="1524000" cy="923330"/>
          </a:xfrm>
          <a:prstGeom prst="rect">
            <a:avLst/>
          </a:prstGeom>
        </p:spPr>
        <p:txBody>
          <a:bodyPr wrap="square" lIns="0" tIns="0" rIns="0" bIns="0" rtlCol="0">
            <a:spAutoFit/>
          </a:bodyPr>
          <a:lstStyle/>
          <a:p>
            <a:pPr marL="0" indent="0">
              <a:buFont typeface="Arial"/>
              <a:buNone/>
            </a:pPr>
            <a:r>
              <a:rPr lang="en-US" sz="1200" dirty="0" smtClean="0"/>
              <a:t>Feeds &amp; Batch data</a:t>
            </a:r>
          </a:p>
          <a:p>
            <a:pPr marL="171450" indent="-171450">
              <a:buFont typeface="Arial"/>
              <a:buChar char="•"/>
            </a:pPr>
            <a:r>
              <a:rPr lang="en-US" sz="1200" dirty="0" smtClean="0"/>
              <a:t>Pricing</a:t>
            </a:r>
          </a:p>
          <a:p>
            <a:pPr marL="171450" indent="-171450">
              <a:buFont typeface="Arial"/>
              <a:buChar char="•"/>
            </a:pPr>
            <a:r>
              <a:rPr lang="en-US" sz="1200" dirty="0" smtClean="0"/>
              <a:t>Accounts</a:t>
            </a:r>
          </a:p>
          <a:p>
            <a:pPr marL="171450" indent="-171450">
              <a:buFont typeface="Arial"/>
              <a:buChar char="•"/>
            </a:pPr>
            <a:r>
              <a:rPr lang="en-US" sz="1200" dirty="0" smtClean="0"/>
              <a:t>Securities Master</a:t>
            </a:r>
          </a:p>
          <a:p>
            <a:pPr marL="171450" indent="-171450">
              <a:buFont typeface="Arial"/>
              <a:buChar char="•"/>
            </a:pPr>
            <a:r>
              <a:rPr lang="en-US" sz="1200" dirty="0" smtClean="0"/>
              <a:t>Corporate actions</a:t>
            </a:r>
          </a:p>
        </p:txBody>
      </p:sp>
      <p:sp>
        <p:nvSpPr>
          <p:cNvPr id="23" name="Can 22"/>
          <p:cNvSpPr/>
          <p:nvPr/>
        </p:nvSpPr>
        <p:spPr>
          <a:xfrm>
            <a:off x="1972736" y="3555638"/>
            <a:ext cx="1041398" cy="1065199"/>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8" name="Right Arrow 27"/>
          <p:cNvSpPr/>
          <p:nvPr/>
        </p:nvSpPr>
        <p:spPr>
          <a:xfrm>
            <a:off x="1477437" y="3970505"/>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9" name="Can 28"/>
          <p:cNvSpPr/>
          <p:nvPr/>
        </p:nvSpPr>
        <p:spPr>
          <a:xfrm>
            <a:off x="3437471" y="25569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0" name="Can 29"/>
          <p:cNvSpPr/>
          <p:nvPr/>
        </p:nvSpPr>
        <p:spPr>
          <a:xfrm>
            <a:off x="5037671" y="21166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1" name="Can 30"/>
          <p:cNvSpPr/>
          <p:nvPr/>
        </p:nvSpPr>
        <p:spPr>
          <a:xfrm>
            <a:off x="8128005" y="24468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2" name="Can 31"/>
          <p:cNvSpPr/>
          <p:nvPr/>
        </p:nvSpPr>
        <p:spPr>
          <a:xfrm>
            <a:off x="7281339" y="34459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3" name="Can 32"/>
          <p:cNvSpPr/>
          <p:nvPr/>
        </p:nvSpPr>
        <p:spPr>
          <a:xfrm>
            <a:off x="8242307" y="43476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4" name="Can 33"/>
          <p:cNvSpPr/>
          <p:nvPr/>
        </p:nvSpPr>
        <p:spPr>
          <a:xfrm>
            <a:off x="2984504" y="2391826"/>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5" name="Can 34"/>
          <p:cNvSpPr/>
          <p:nvPr/>
        </p:nvSpPr>
        <p:spPr>
          <a:xfrm>
            <a:off x="4097871" y="4017425"/>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36" name="Can 35"/>
          <p:cNvSpPr/>
          <p:nvPr/>
        </p:nvSpPr>
        <p:spPr>
          <a:xfrm>
            <a:off x="5266271" y="2281759"/>
            <a:ext cx="228600" cy="3302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cxnSp>
        <p:nvCxnSpPr>
          <p:cNvPr id="52" name="Curved Connector 51"/>
          <p:cNvCxnSpPr>
            <a:stCxn id="29" idx="1"/>
            <a:endCxn id="30" idx="2"/>
          </p:cNvCxnSpPr>
          <p:nvPr/>
        </p:nvCxnSpPr>
        <p:spPr>
          <a:xfrm rot="5400000" flipH="1" flipV="1">
            <a:off x="4157138" y="1676393"/>
            <a:ext cx="275167" cy="1485900"/>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29" idx="1"/>
            <a:endCxn id="36" idx="2"/>
          </p:cNvCxnSpPr>
          <p:nvPr/>
        </p:nvCxnSpPr>
        <p:spPr>
          <a:xfrm rot="5400000" flipH="1" flipV="1">
            <a:off x="4353988" y="1644643"/>
            <a:ext cx="110067" cy="1714500"/>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58" name="Curved Connector 57"/>
          <p:cNvCxnSpPr>
            <a:stCxn id="29" idx="3"/>
            <a:endCxn id="35" idx="2"/>
          </p:cNvCxnSpPr>
          <p:nvPr/>
        </p:nvCxnSpPr>
        <p:spPr>
          <a:xfrm rot="16200000" flipH="1">
            <a:off x="3177122" y="3261775"/>
            <a:ext cx="1295399" cy="546100"/>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61" name="Curved Connector 60"/>
          <p:cNvCxnSpPr>
            <a:stCxn id="29" idx="3"/>
            <a:endCxn id="31" idx="2"/>
          </p:cNvCxnSpPr>
          <p:nvPr/>
        </p:nvCxnSpPr>
        <p:spPr>
          <a:xfrm rot="5400000" flipH="1" flipV="1">
            <a:off x="5702304" y="461426"/>
            <a:ext cx="275167" cy="4576234"/>
          </a:xfrm>
          <a:prstGeom prst="curvedConnector4">
            <a:avLst>
              <a:gd name="adj1" fmla="val -83077"/>
              <a:gd name="adj2" fmla="val 51249"/>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a:stCxn id="29" idx="3"/>
            <a:endCxn id="32" idx="2"/>
          </p:cNvCxnSpPr>
          <p:nvPr/>
        </p:nvCxnSpPr>
        <p:spPr>
          <a:xfrm rot="16200000" flipH="1">
            <a:off x="5054606" y="1384291"/>
            <a:ext cx="723899" cy="3729568"/>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a:stCxn id="29" idx="3"/>
            <a:endCxn id="33" idx="2"/>
          </p:cNvCxnSpPr>
          <p:nvPr/>
        </p:nvCxnSpPr>
        <p:spPr>
          <a:xfrm rot="16200000" flipH="1">
            <a:off x="5084240" y="1354657"/>
            <a:ext cx="1625599" cy="4690536"/>
          </a:xfrm>
          <a:prstGeom prst="curved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29" idx="0"/>
            <a:endCxn id="3" idx="0"/>
          </p:cNvCxnSpPr>
          <p:nvPr/>
        </p:nvCxnSpPr>
        <p:spPr>
          <a:xfrm rot="16200000" flipV="1">
            <a:off x="3238984" y="2301289"/>
            <a:ext cx="176845" cy="448730"/>
          </a:xfrm>
          <a:prstGeom prst="curvedConnector3">
            <a:avLst>
              <a:gd name="adj1" fmla="val 229266"/>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4097872" y="2097093"/>
            <a:ext cx="668867"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89" name="TextBox 88"/>
          <p:cNvSpPr txBox="1"/>
          <p:nvPr/>
        </p:nvSpPr>
        <p:spPr>
          <a:xfrm>
            <a:off x="4250272" y="2464594"/>
            <a:ext cx="677328"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0" name="TextBox 89"/>
          <p:cNvSpPr txBox="1"/>
          <p:nvPr/>
        </p:nvSpPr>
        <p:spPr>
          <a:xfrm>
            <a:off x="6764873" y="2427293"/>
            <a:ext cx="880527"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1" name="TextBox 90"/>
          <p:cNvSpPr txBox="1"/>
          <p:nvPr/>
        </p:nvSpPr>
        <p:spPr>
          <a:xfrm>
            <a:off x="6163741" y="3353592"/>
            <a:ext cx="702726"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2" name="TextBox 91"/>
          <p:cNvSpPr txBox="1"/>
          <p:nvPr/>
        </p:nvSpPr>
        <p:spPr>
          <a:xfrm>
            <a:off x="6163741" y="4095225"/>
            <a:ext cx="702726"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3" name="TextBox 92"/>
          <p:cNvSpPr txBox="1"/>
          <p:nvPr/>
        </p:nvSpPr>
        <p:spPr>
          <a:xfrm>
            <a:off x="3795189" y="3740294"/>
            <a:ext cx="690035"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94" name="TextBox 93"/>
          <p:cNvSpPr txBox="1"/>
          <p:nvPr/>
        </p:nvSpPr>
        <p:spPr>
          <a:xfrm>
            <a:off x="2993245" y="1977505"/>
            <a:ext cx="931061" cy="184666"/>
          </a:xfrm>
          <a:prstGeom prst="rect">
            <a:avLst/>
          </a:prstGeom>
        </p:spPr>
        <p:txBody>
          <a:bodyPr wrap="square" lIns="0" tIns="0" rIns="0" bIns="0" rtlCol="0">
            <a:spAutoFit/>
          </a:bodyPr>
          <a:lstStyle/>
          <a:p>
            <a:pPr marL="0" indent="0">
              <a:buFont typeface="Arial"/>
              <a:buNone/>
            </a:pPr>
            <a:r>
              <a:rPr lang="en-US" sz="1200" dirty="0" smtClean="0">
                <a:solidFill>
                  <a:srgbClr val="000090"/>
                </a:solidFill>
              </a:rPr>
              <a:t>Real-time</a:t>
            </a:r>
          </a:p>
        </p:txBody>
      </p:sp>
      <p:sp>
        <p:nvSpPr>
          <p:cNvPr id="37" name="TextBox 36"/>
          <p:cNvSpPr txBox="1"/>
          <p:nvPr/>
        </p:nvSpPr>
        <p:spPr>
          <a:xfrm>
            <a:off x="419105" y="4835457"/>
            <a:ext cx="1553631" cy="1292662"/>
          </a:xfrm>
          <a:prstGeom prst="rect">
            <a:avLst/>
          </a:prstGeom>
        </p:spPr>
        <p:txBody>
          <a:bodyPr wrap="square" lIns="0" tIns="0" rIns="0" bIns="0" rtlCol="0">
            <a:spAutoFit/>
          </a:bodyPr>
          <a:lstStyle/>
          <a:p>
            <a:pPr marL="0" indent="0">
              <a:buFont typeface="Arial"/>
              <a:buNone/>
            </a:pPr>
            <a:r>
              <a:rPr lang="en-US" sz="1200" dirty="0" smtClean="0"/>
              <a:t>Each represents</a:t>
            </a:r>
          </a:p>
          <a:p>
            <a:pPr marL="171450" indent="-171450">
              <a:buFont typeface="Arial"/>
              <a:buChar char="•"/>
            </a:pPr>
            <a:r>
              <a:rPr lang="en-US" sz="1200" dirty="0" smtClean="0"/>
              <a:t>No people $</a:t>
            </a:r>
          </a:p>
          <a:p>
            <a:pPr marL="171450" indent="-171450">
              <a:buFont typeface="Arial"/>
              <a:buChar char="•"/>
            </a:pPr>
            <a:r>
              <a:rPr lang="en-US" sz="1200" dirty="0" smtClean="0"/>
              <a:t>Less hardware $</a:t>
            </a:r>
          </a:p>
          <a:p>
            <a:pPr marL="171450" indent="-171450">
              <a:buFont typeface="Arial"/>
              <a:buChar char="•"/>
            </a:pPr>
            <a:r>
              <a:rPr lang="en-US" sz="1200" dirty="0" smtClean="0"/>
              <a:t>Less license $</a:t>
            </a:r>
          </a:p>
          <a:p>
            <a:pPr marL="171450" indent="-171450">
              <a:buFont typeface="Arial"/>
              <a:buChar char="•"/>
            </a:pPr>
            <a:r>
              <a:rPr lang="en-US" sz="1200" dirty="0" smtClean="0"/>
              <a:t>No penalty $</a:t>
            </a:r>
          </a:p>
          <a:p>
            <a:pPr marL="171450" indent="-171450">
              <a:buFont typeface="Arial"/>
              <a:buChar char="•"/>
            </a:pPr>
            <a:r>
              <a:rPr lang="en-US" sz="1200" dirty="0" smtClean="0"/>
              <a:t>&amp; many less problems</a:t>
            </a:r>
          </a:p>
        </p:txBody>
      </p:sp>
      <p:sp>
        <p:nvSpPr>
          <p:cNvPr id="38" name="Right Arrow 37"/>
          <p:cNvSpPr/>
          <p:nvPr/>
        </p:nvSpPr>
        <p:spPr>
          <a:xfrm rot="5400000">
            <a:off x="2281771" y="4646700"/>
            <a:ext cx="431800" cy="330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50381" y="2437231"/>
            <a:ext cx="305320" cy="305320"/>
          </a:xfrm>
          <a:prstGeom prst="rect">
            <a:avLst/>
          </a:prstGeom>
        </p:spPr>
      </p:pic>
      <p:pic>
        <p:nvPicPr>
          <p:cNvPr id="40" name="Picture 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07578" y="2611959"/>
            <a:ext cx="305320" cy="305320"/>
          </a:xfrm>
          <a:prstGeom prst="rect">
            <a:avLst/>
          </a:prstGeom>
        </p:spPr>
      </p:pic>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12270" y="2154751"/>
            <a:ext cx="305320" cy="305320"/>
          </a:xfrm>
          <a:prstGeom prst="rect">
            <a:avLst/>
          </a:prstGeom>
        </p:spPr>
      </p:pic>
      <p:pic>
        <p:nvPicPr>
          <p:cNvPr id="42" name="Picture 4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32406" y="2332552"/>
            <a:ext cx="305320" cy="305320"/>
          </a:xfrm>
          <a:prstGeom prst="rect">
            <a:avLst/>
          </a:prstGeom>
        </p:spPr>
      </p:pic>
      <p:pic>
        <p:nvPicPr>
          <p:cNvPr id="43" name="Picture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98115" y="2492898"/>
            <a:ext cx="305320" cy="305320"/>
          </a:xfrm>
          <a:prstGeom prst="rect">
            <a:avLst/>
          </a:prstGeom>
        </p:spPr>
      </p:pic>
      <p:pic>
        <p:nvPicPr>
          <p:cNvPr id="44" name="Picture 4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53164" y="3487999"/>
            <a:ext cx="305320" cy="305320"/>
          </a:xfrm>
          <a:prstGeom prst="rect">
            <a:avLst/>
          </a:prstGeom>
        </p:spPr>
      </p:pic>
      <p:pic>
        <p:nvPicPr>
          <p:cNvPr id="45" name="Picture 4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12412" y="4392438"/>
            <a:ext cx="305320" cy="305320"/>
          </a:xfrm>
          <a:prstGeom prst="rect">
            <a:avLst/>
          </a:prstGeom>
        </p:spPr>
      </p:pic>
      <p:pic>
        <p:nvPicPr>
          <p:cNvPr id="46" name="Picture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70222" y="4067958"/>
            <a:ext cx="305320" cy="305320"/>
          </a:xfrm>
          <a:prstGeom prst="rect">
            <a:avLst/>
          </a:prstGeom>
        </p:spPr>
      </p:pic>
      <p:sp>
        <p:nvSpPr>
          <p:cNvPr id="4" name="TextBox 3"/>
          <p:cNvSpPr txBox="1"/>
          <p:nvPr/>
        </p:nvSpPr>
        <p:spPr>
          <a:xfrm>
            <a:off x="1833040" y="5610155"/>
            <a:ext cx="1346461" cy="677108"/>
          </a:xfrm>
          <a:prstGeom prst="rect">
            <a:avLst/>
          </a:prstGeom>
        </p:spPr>
        <p:txBody>
          <a:bodyPr wrap="square" lIns="0" tIns="0" rIns="0" bIns="0" rtlCol="0">
            <a:spAutoFit/>
          </a:bodyPr>
          <a:lstStyle/>
          <a:p>
            <a:pPr algn="ctr"/>
            <a:r>
              <a:rPr lang="en-US" sz="1200" dirty="0" err="1"/>
              <a:t>MongoDB</a:t>
            </a:r>
            <a:r>
              <a:rPr lang="en-US" sz="1200" dirty="0"/>
              <a:t> </a:t>
            </a:r>
            <a:r>
              <a:rPr lang="en-US" sz="1200" dirty="0" err="1"/>
              <a:t>Secondaries</a:t>
            </a:r>
            <a:endParaRPr lang="en-US" sz="1200" dirty="0"/>
          </a:p>
          <a:p>
            <a:pPr marL="0" indent="0">
              <a:buFont typeface="Arial"/>
              <a:buNone/>
            </a:pPr>
            <a:endParaRPr lang="en-US" sz="2000" dirty="0" smtClean="0"/>
          </a:p>
        </p:txBody>
      </p:sp>
      <p:pic>
        <p:nvPicPr>
          <p:cNvPr id="48" name="Picture 4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1928" y="3658052"/>
            <a:ext cx="571761" cy="571761"/>
          </a:xfrm>
          <a:prstGeom prst="rect">
            <a:avLst/>
          </a:prstGeom>
        </p:spPr>
      </p:pic>
      <p:sp>
        <p:nvSpPr>
          <p:cNvPr id="49" name="TextBox 48"/>
          <p:cNvSpPr txBox="1"/>
          <p:nvPr/>
        </p:nvSpPr>
        <p:spPr>
          <a:xfrm>
            <a:off x="1832784" y="4128213"/>
            <a:ext cx="1346461" cy="677108"/>
          </a:xfrm>
          <a:prstGeom prst="rect">
            <a:avLst/>
          </a:prstGeom>
        </p:spPr>
        <p:txBody>
          <a:bodyPr wrap="square" lIns="0" tIns="0" rIns="0" bIns="0" rtlCol="0">
            <a:spAutoFit/>
          </a:bodyPr>
          <a:lstStyle/>
          <a:p>
            <a:pPr algn="ctr"/>
            <a:r>
              <a:rPr lang="en-US" sz="1200" dirty="0" err="1"/>
              <a:t>MongoDB</a:t>
            </a:r>
            <a:r>
              <a:rPr lang="en-US" sz="1200" dirty="0"/>
              <a:t> </a:t>
            </a:r>
            <a:endParaRPr lang="en-US" sz="1200" dirty="0" smtClean="0"/>
          </a:p>
          <a:p>
            <a:pPr algn="ctr"/>
            <a:r>
              <a:rPr lang="en-US" sz="1200" dirty="0" smtClean="0"/>
              <a:t>Primary</a:t>
            </a:r>
            <a:endParaRPr lang="en-US" sz="1200" dirty="0"/>
          </a:p>
          <a:p>
            <a:pPr marL="0" indent="0">
              <a:buFont typeface="Arial"/>
              <a:buNone/>
            </a:pPr>
            <a:endParaRPr lang="en-US" sz="2000" dirty="0" smtClean="0"/>
          </a:p>
        </p:txBody>
      </p:sp>
      <p:sp>
        <p:nvSpPr>
          <p:cNvPr id="50" name="Content Placeholder 1"/>
          <p:cNvSpPr txBox="1">
            <a:spLocks/>
          </p:cNvSpPr>
          <p:nvPr/>
        </p:nvSpPr>
        <p:spPr bwMode="auto">
          <a:xfrm>
            <a:off x="4485224" y="3353592"/>
            <a:ext cx="2933170" cy="3008312"/>
          </a:xfrm>
          <a:prstGeom prst="rect">
            <a:avLst/>
          </a:prstGeom>
          <a:solidFill>
            <a:srgbClr val="FFFFFF"/>
          </a:solidFill>
          <a:ln>
            <a:solidFill>
              <a:srgbClr val="437126"/>
            </a:solidFill>
          </a:ln>
          <a:extLst/>
        </p:spPr>
        <p:txBody>
          <a:bodyPr lIns="0" tIns="0" rIns="0" bIns="0"/>
          <a:lstStyle>
            <a:lvl1pPr marL="163513" indent="-163513"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Char char="•"/>
            </a:pPr>
            <a:r>
              <a:rPr lang="en-US" sz="1800" dirty="0" smtClean="0">
                <a:solidFill>
                  <a:srgbClr val="595959"/>
                </a:solidFill>
              </a:rPr>
              <a:t>Will save about $40,000,000 in costs and penalties over 5 years</a:t>
            </a:r>
          </a:p>
          <a:p>
            <a:pPr eaLnBrk="1" hangingPunct="1">
              <a:spcBef>
                <a:spcPts val="1275"/>
              </a:spcBef>
              <a:buFont typeface="Arial" charset="0"/>
              <a:buChar char="•"/>
            </a:pPr>
            <a:r>
              <a:rPr lang="en-US" sz="1800" dirty="0" smtClean="0">
                <a:solidFill>
                  <a:srgbClr val="595959"/>
                </a:solidFill>
              </a:rPr>
              <a:t>Only charged once for data</a:t>
            </a:r>
          </a:p>
          <a:p>
            <a:pPr eaLnBrk="1" hangingPunct="1">
              <a:spcBef>
                <a:spcPts val="1275"/>
              </a:spcBef>
              <a:buFont typeface="Arial" charset="0"/>
              <a:buChar char="•"/>
            </a:pPr>
            <a:r>
              <a:rPr lang="en-US" sz="1800" dirty="0" smtClean="0">
                <a:solidFill>
                  <a:srgbClr val="595959"/>
                </a:solidFill>
              </a:rPr>
              <a:t>Data in sync globally and read locally </a:t>
            </a:r>
          </a:p>
          <a:p>
            <a:pPr eaLnBrk="1" hangingPunct="1">
              <a:spcBef>
                <a:spcPts val="1275"/>
              </a:spcBef>
              <a:buFont typeface="Arial" charset="0"/>
              <a:buChar char="•"/>
            </a:pPr>
            <a:r>
              <a:rPr lang="en-US" sz="1800" dirty="0" smtClean="0">
                <a:solidFill>
                  <a:srgbClr val="595959"/>
                </a:solidFill>
              </a:rPr>
              <a:t>Capacity to move to one global shared data service</a:t>
            </a:r>
          </a:p>
          <a:p>
            <a:pPr eaLnBrk="1" hangingPunct="1">
              <a:spcBef>
                <a:spcPts val="1275"/>
              </a:spcBef>
              <a:buFont typeface="Arial" charset="0"/>
              <a:buChar char="•"/>
            </a:pPr>
            <a:endParaRPr lang="en-US" sz="1800" dirty="0">
              <a:solidFill>
                <a:srgbClr val="595959"/>
              </a:solidFill>
            </a:endParaRPr>
          </a:p>
        </p:txBody>
      </p:sp>
    </p:spTree>
    <p:extLst>
      <p:ext uri="{BB962C8B-B14F-4D97-AF65-F5344CB8AC3E}">
        <p14:creationId xmlns:p14="http://schemas.microsoft.com/office/powerpoint/2010/main" val="36410282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Similarity Database</a:t>
            </a:r>
            <a:endParaRPr lang="en-US" dirty="0"/>
          </a:p>
        </p:txBody>
      </p:sp>
      <p:sp>
        <p:nvSpPr>
          <p:cNvPr id="5" name="Content Placeholder 4"/>
          <p:cNvSpPr>
            <a:spLocks noGrp="1"/>
          </p:cNvSpPr>
          <p:nvPr>
            <p:ph idx="1"/>
          </p:nvPr>
        </p:nvSpPr>
        <p:spPr>
          <a:xfrm>
            <a:off x="457201" y="1600200"/>
            <a:ext cx="4468217" cy="4525963"/>
          </a:xfrm>
        </p:spPr>
        <p:txBody>
          <a:bodyPr>
            <a:normAutofit fontScale="92500" lnSpcReduction="10000"/>
          </a:bodyPr>
          <a:lstStyle/>
          <a:p>
            <a:r>
              <a:rPr lang="en-US" sz="2400" dirty="0" smtClean="0">
                <a:solidFill>
                  <a:schemeClr val="tx1">
                    <a:lumMod val="90000"/>
                    <a:lumOff val="10000"/>
                  </a:schemeClr>
                </a:solidFill>
              </a:rPr>
              <a:t>Store Chemical Compounds – Fingerprints</a:t>
            </a:r>
          </a:p>
          <a:p>
            <a:r>
              <a:rPr lang="en-US" sz="2400" dirty="0" smtClean="0">
                <a:solidFill>
                  <a:schemeClr val="tx1">
                    <a:lumMod val="90000"/>
                    <a:lumOff val="10000"/>
                  </a:schemeClr>
                </a:solidFill>
              </a:rPr>
              <a:t>Want to find compounds which are “close” to a given compound</a:t>
            </a:r>
          </a:p>
          <a:p>
            <a:r>
              <a:rPr lang="en-US" sz="2400" dirty="0" smtClean="0">
                <a:solidFill>
                  <a:schemeClr val="tx1">
                    <a:lumMod val="90000"/>
                    <a:lumOff val="10000"/>
                  </a:schemeClr>
                </a:solidFill>
              </a:rPr>
              <a:t>Need to return quickly a small set of reasonable candidates</a:t>
            </a:r>
          </a:p>
          <a:p>
            <a:r>
              <a:rPr lang="en-US" sz="2400" dirty="0" smtClean="0">
                <a:solidFill>
                  <a:schemeClr val="tx1">
                    <a:lumMod val="90000"/>
                    <a:lumOff val="10000"/>
                  </a:schemeClr>
                </a:solidFill>
              </a:rPr>
              <a:t>Few researchers working concurrently</a:t>
            </a:r>
          </a:p>
          <a:p>
            <a:r>
              <a:rPr lang="en-US" sz="2400" dirty="0" smtClean="0">
                <a:solidFill>
                  <a:schemeClr val="tx1">
                    <a:lumMod val="90000"/>
                    <a:lumOff val="10000"/>
                  </a:schemeClr>
                </a:solidFill>
              </a:rPr>
              <a:t>Use </a:t>
            </a:r>
            <a:r>
              <a:rPr lang="en-US" sz="2400" dirty="0" err="1" smtClean="0">
                <a:solidFill>
                  <a:schemeClr val="tx1">
                    <a:lumMod val="90000"/>
                    <a:lumOff val="10000"/>
                  </a:schemeClr>
                </a:solidFill>
              </a:rPr>
              <a:t>Tanimoto</a:t>
            </a:r>
            <a:r>
              <a:rPr lang="en-US" sz="2400" dirty="0" smtClean="0">
                <a:solidFill>
                  <a:schemeClr val="tx1">
                    <a:lumMod val="90000"/>
                    <a:lumOff val="10000"/>
                  </a:schemeClr>
                </a:solidFill>
              </a:rPr>
              <a:t> association coefficient to compare two compounds based on their common fingerprints</a:t>
            </a:r>
            <a:endParaRPr lang="en-US" sz="2400" dirty="0">
              <a:solidFill>
                <a:schemeClr val="tx1">
                  <a:lumMod val="90000"/>
                  <a:lumOff val="10000"/>
                </a:schemeClr>
              </a:solidFill>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727323" y="4090354"/>
            <a:ext cx="4113427" cy="1358900"/>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25418" y="1600200"/>
            <a:ext cx="3915332" cy="2159342"/>
          </a:xfrm>
          <a:prstGeom prst="rect">
            <a:avLst/>
          </a:prstGeom>
        </p:spPr>
      </p:pic>
    </p:spTree>
    <p:extLst>
      <p:ext uri="{BB962C8B-B14F-4D97-AF65-F5344CB8AC3E}">
        <p14:creationId xmlns:p14="http://schemas.microsoft.com/office/powerpoint/2010/main" val="412680513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Big Data Genomics</a:t>
            </a:r>
            <a:endParaRPr lang="en-US" dirty="0"/>
          </a:p>
        </p:txBody>
      </p:sp>
      <p:sp>
        <p:nvSpPr>
          <p:cNvPr id="2" name="Content Placeholder 1"/>
          <p:cNvSpPr>
            <a:spLocks noGrp="1"/>
          </p:cNvSpPr>
          <p:nvPr>
            <p:ph idx="1"/>
          </p:nvPr>
        </p:nvSpPr>
        <p:spPr>
          <a:xfrm>
            <a:off x="457200" y="1600200"/>
            <a:ext cx="4276768" cy="4525963"/>
          </a:xfrm>
        </p:spPr>
        <p:txBody>
          <a:bodyPr>
            <a:normAutofit/>
          </a:bodyPr>
          <a:lstStyle/>
          <a:p>
            <a:r>
              <a:rPr lang="en-US" sz="2000" dirty="0" smtClean="0">
                <a:solidFill>
                  <a:schemeClr val="tx1">
                    <a:lumMod val="90000"/>
                    <a:lumOff val="10000"/>
                  </a:schemeClr>
                </a:solidFill>
              </a:rPr>
              <a:t>Very large base of DNA sample sequences</a:t>
            </a:r>
          </a:p>
          <a:p>
            <a:pPr lvl="1"/>
            <a:r>
              <a:rPr lang="en-US" sz="2000" dirty="0" smtClean="0">
                <a:solidFill>
                  <a:schemeClr val="tx1">
                    <a:lumMod val="90000"/>
                    <a:lumOff val="10000"/>
                  </a:schemeClr>
                </a:solidFill>
              </a:rPr>
              <a:t>Origin, collection method, sequence, date, …</a:t>
            </a:r>
          </a:p>
          <a:p>
            <a:r>
              <a:rPr lang="en-US" sz="2000" dirty="0" smtClean="0">
                <a:solidFill>
                  <a:schemeClr val="tx1">
                    <a:lumMod val="90000"/>
                    <a:lumOff val="10000"/>
                  </a:schemeClr>
                </a:solidFill>
              </a:rPr>
              <a:t>Enumeration of mutations relative to reference sequence</a:t>
            </a:r>
          </a:p>
          <a:p>
            <a:pPr lvl="1"/>
            <a:r>
              <a:rPr lang="en-US" sz="2000" dirty="0" smtClean="0">
                <a:solidFill>
                  <a:schemeClr val="tx1">
                    <a:lumMod val="90000"/>
                    <a:lumOff val="10000"/>
                  </a:schemeClr>
                </a:solidFill>
              </a:rPr>
              <a:t>Positions, mutation type, base</a:t>
            </a:r>
          </a:p>
          <a:p>
            <a:r>
              <a:rPr lang="en-US" sz="2000" dirty="0" smtClean="0">
                <a:solidFill>
                  <a:schemeClr val="tx1">
                    <a:lumMod val="90000"/>
                    <a:lumOff val="10000"/>
                  </a:schemeClr>
                </a:solidFill>
              </a:rPr>
              <a:t>Need to retrieve efficiently all sequences showing a particular mutation</a:t>
            </a:r>
            <a:endParaRPr lang="en-US" sz="2000" dirty="0">
              <a:solidFill>
                <a:schemeClr val="tx1">
                  <a:lumMod val="90000"/>
                  <a:lumOff val="10000"/>
                </a:schemeClr>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82031" y="5285018"/>
            <a:ext cx="4263566" cy="1569411"/>
          </a:xfrm>
          <a:prstGeom prst="rect">
            <a:avLst/>
          </a:prstGeom>
        </p:spPr>
      </p:pic>
      <p:sp>
        <p:nvSpPr>
          <p:cNvPr id="5" name="Content Placeholder 1"/>
          <p:cNvSpPr txBox="1">
            <a:spLocks/>
          </p:cNvSpPr>
          <p:nvPr/>
        </p:nvSpPr>
        <p:spPr>
          <a:xfrm>
            <a:off x="4862260" y="1600200"/>
            <a:ext cx="364348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600" kern="1200">
                <a:solidFill>
                  <a:srgbClr val="242423"/>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242423"/>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242423"/>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242423"/>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24242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tx1">
                    <a:lumMod val="90000"/>
                    <a:lumOff val="10000"/>
                  </a:schemeClr>
                </a:solidFill>
              </a:rPr>
              <a:t>Similar to Content Management System pattern</a:t>
            </a:r>
          </a:p>
          <a:p>
            <a:r>
              <a:rPr lang="en-US" sz="1800" dirty="0" smtClean="0">
                <a:solidFill>
                  <a:schemeClr val="tx1">
                    <a:lumMod val="90000"/>
                    <a:lumOff val="10000"/>
                  </a:schemeClr>
                </a:solidFill>
              </a:rPr>
              <a:t>Add tag array in sequence document with mutation names</a:t>
            </a:r>
          </a:p>
          <a:p>
            <a:r>
              <a:rPr lang="en-US" sz="1800" dirty="0" smtClean="0">
                <a:solidFill>
                  <a:schemeClr val="tx1">
                    <a:lumMod val="90000"/>
                    <a:lumOff val="10000"/>
                  </a:schemeClr>
                </a:solidFill>
              </a:rPr>
              <a:t>Index tag array</a:t>
            </a:r>
          </a:p>
          <a:p>
            <a:r>
              <a:rPr lang="en-US" sz="1800" dirty="0" smtClean="0">
                <a:solidFill>
                  <a:schemeClr val="tx1">
                    <a:lumMod val="90000"/>
                    <a:lumOff val="10000"/>
                  </a:schemeClr>
                </a:solidFill>
              </a:rPr>
              <a:t>Queries looking for affected sequences are indexed and very fast </a:t>
            </a:r>
          </a:p>
          <a:p>
            <a:r>
              <a:rPr lang="en-US" sz="1800" dirty="0" smtClean="0">
                <a:solidFill>
                  <a:schemeClr val="tx1">
                    <a:lumMod val="90000"/>
                    <a:lumOff val="10000"/>
                  </a:schemeClr>
                </a:solidFill>
              </a:rPr>
              <a:t>Easy to setup, flexible representation and details for sequences, flexible evolution</a:t>
            </a:r>
          </a:p>
          <a:p>
            <a:r>
              <a:rPr lang="en-US" sz="1800" dirty="0" smtClean="0">
                <a:solidFill>
                  <a:schemeClr val="tx1">
                    <a:lumMod val="90000"/>
                    <a:lumOff val="10000"/>
                  </a:schemeClr>
                </a:solidFill>
              </a:rPr>
              <a:t>Can scale to massive volumes</a:t>
            </a:r>
            <a:endParaRPr lang="en-US" sz="1800" dirty="0">
              <a:solidFill>
                <a:schemeClr val="tx1">
                  <a:lumMod val="90000"/>
                  <a:lumOff val="10000"/>
                </a:schemeClr>
              </a:solidFill>
            </a:endParaRPr>
          </a:p>
        </p:txBody>
      </p:sp>
    </p:spTree>
    <p:extLst>
      <p:ext uri="{BB962C8B-B14F-4D97-AF65-F5344CB8AC3E}">
        <p14:creationId xmlns:p14="http://schemas.microsoft.com/office/powerpoint/2010/main" val="20367627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IoT</a:t>
            </a:r>
            <a:r>
              <a:rPr lang="en-US" sz="3200" dirty="0" smtClean="0"/>
              <a:t>:</a:t>
            </a:r>
            <a:r>
              <a:rPr lang="en-US" sz="3200" dirty="0"/>
              <a:t> </a:t>
            </a:r>
            <a:r>
              <a:rPr lang="en-US" sz="3200" dirty="0" smtClean="0"/>
              <a:t>Large Industrial Vehicle Manufacturer</a:t>
            </a:r>
            <a:endParaRPr lang="en-US" sz="3200" dirty="0"/>
          </a:p>
        </p:txBody>
      </p:sp>
      <p:sp>
        <p:nvSpPr>
          <p:cNvPr id="3" name="Rounded Rectangle 2"/>
          <p:cNvSpPr/>
          <p:nvPr/>
        </p:nvSpPr>
        <p:spPr>
          <a:xfrm>
            <a:off x="4851400" y="1460500"/>
            <a:ext cx="10160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1</a:t>
            </a:r>
          </a:p>
          <a:p>
            <a:pPr algn="ctr"/>
            <a:r>
              <a:rPr lang="en-US" sz="1200" dirty="0" smtClean="0">
                <a:solidFill>
                  <a:schemeClr val="tx1"/>
                </a:solidFill>
              </a:rPr>
              <a:t>Secondary</a:t>
            </a:r>
            <a:endParaRPr lang="en-US" sz="1200" dirty="0">
              <a:solidFill>
                <a:schemeClr val="tx1"/>
              </a:solidFill>
            </a:endParaRPr>
          </a:p>
        </p:txBody>
      </p:sp>
      <p:sp>
        <p:nvSpPr>
          <p:cNvPr id="4" name="Rounded Rectangle 3"/>
          <p:cNvSpPr/>
          <p:nvPr/>
        </p:nvSpPr>
        <p:spPr>
          <a:xfrm>
            <a:off x="4851400" y="2476500"/>
            <a:ext cx="10160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2</a:t>
            </a:r>
          </a:p>
          <a:p>
            <a:pPr algn="ctr"/>
            <a:r>
              <a:rPr lang="en-US" sz="1200" dirty="0" smtClean="0">
                <a:solidFill>
                  <a:schemeClr val="tx1"/>
                </a:solidFill>
              </a:rPr>
              <a:t>Secondary</a:t>
            </a:r>
            <a:endParaRPr lang="en-US" sz="1200" dirty="0">
              <a:solidFill>
                <a:schemeClr val="tx1"/>
              </a:solidFill>
            </a:endParaRPr>
          </a:p>
        </p:txBody>
      </p:sp>
      <p:sp>
        <p:nvSpPr>
          <p:cNvPr id="5" name="Rounded Rectangle 4"/>
          <p:cNvSpPr/>
          <p:nvPr/>
        </p:nvSpPr>
        <p:spPr>
          <a:xfrm>
            <a:off x="4851400" y="3441700"/>
            <a:ext cx="10160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3</a:t>
            </a:r>
          </a:p>
          <a:p>
            <a:pPr algn="ctr"/>
            <a:r>
              <a:rPr lang="en-US" sz="1200" dirty="0" smtClean="0">
                <a:solidFill>
                  <a:schemeClr val="tx1"/>
                </a:solidFill>
              </a:rPr>
              <a:t>Secondary</a:t>
            </a:r>
            <a:endParaRPr lang="en-US" sz="1200" dirty="0">
              <a:solidFill>
                <a:schemeClr val="tx1"/>
              </a:solidFill>
            </a:endParaRPr>
          </a:p>
        </p:txBody>
      </p:sp>
      <p:sp>
        <p:nvSpPr>
          <p:cNvPr id="6" name="Rounded Rectangle 5"/>
          <p:cNvSpPr/>
          <p:nvPr/>
        </p:nvSpPr>
        <p:spPr>
          <a:xfrm>
            <a:off x="1219200" y="1460500"/>
            <a:ext cx="10160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1</a:t>
            </a:r>
          </a:p>
          <a:p>
            <a:pPr algn="ctr"/>
            <a:r>
              <a:rPr lang="en-US" sz="1200" dirty="0" smtClean="0">
                <a:solidFill>
                  <a:schemeClr val="tx1"/>
                </a:solidFill>
              </a:rPr>
              <a:t>Primary</a:t>
            </a:r>
          </a:p>
        </p:txBody>
      </p:sp>
      <p:sp>
        <p:nvSpPr>
          <p:cNvPr id="7" name="Rounded Rectangle 6"/>
          <p:cNvSpPr/>
          <p:nvPr/>
        </p:nvSpPr>
        <p:spPr>
          <a:xfrm>
            <a:off x="1282700" y="2476500"/>
            <a:ext cx="10287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1</a:t>
            </a:r>
          </a:p>
          <a:p>
            <a:pPr algn="ctr"/>
            <a:r>
              <a:rPr lang="en-US" sz="1200" dirty="0" smtClean="0">
                <a:solidFill>
                  <a:schemeClr val="tx1"/>
                </a:solidFill>
              </a:rPr>
              <a:t>Secondary</a:t>
            </a:r>
            <a:endParaRPr lang="en-US" sz="1200" dirty="0">
              <a:solidFill>
                <a:schemeClr val="tx1"/>
              </a:solidFill>
            </a:endParaRPr>
          </a:p>
        </p:txBody>
      </p:sp>
      <p:pic>
        <p:nvPicPr>
          <p:cNvPr id="8"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210027" y="1443433"/>
            <a:ext cx="373293" cy="321868"/>
          </a:xfrm>
          <a:prstGeom prst="rect">
            <a:avLst/>
          </a:prstGeom>
          <a:noFill/>
          <a:ln>
            <a:noFill/>
          </a:ln>
          <a:effectLst/>
          <a:extLst/>
        </p:spPr>
      </p:pic>
      <p:pic>
        <p:nvPicPr>
          <p:cNvPr id="13"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270553" y="1913332"/>
            <a:ext cx="373293" cy="321868"/>
          </a:xfrm>
          <a:prstGeom prst="rect">
            <a:avLst/>
          </a:prstGeom>
          <a:noFill/>
          <a:ln>
            <a:noFill/>
          </a:ln>
          <a:effectLst/>
          <a:extLst/>
        </p:spPr>
      </p:pic>
      <p:pic>
        <p:nvPicPr>
          <p:cNvPr id="14"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292099" y="2400300"/>
            <a:ext cx="373293" cy="321868"/>
          </a:xfrm>
          <a:prstGeom prst="rect">
            <a:avLst/>
          </a:prstGeom>
          <a:noFill/>
          <a:ln>
            <a:noFill/>
          </a:ln>
          <a:effectLst/>
          <a:extLst/>
        </p:spPr>
      </p:pic>
      <p:pic>
        <p:nvPicPr>
          <p:cNvPr id="15"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297091" y="2874568"/>
            <a:ext cx="373293" cy="321868"/>
          </a:xfrm>
          <a:prstGeom prst="rect">
            <a:avLst/>
          </a:prstGeom>
          <a:noFill/>
          <a:ln>
            <a:noFill/>
          </a:ln>
          <a:effectLst/>
          <a:extLst/>
        </p:spPr>
      </p:pic>
      <p:sp>
        <p:nvSpPr>
          <p:cNvPr id="17" name="Rounded Rectangle 16"/>
          <p:cNvSpPr/>
          <p:nvPr/>
        </p:nvSpPr>
        <p:spPr>
          <a:xfrm>
            <a:off x="6934200" y="1460500"/>
            <a:ext cx="10160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1</a:t>
            </a:r>
          </a:p>
          <a:p>
            <a:pPr algn="ctr"/>
            <a:r>
              <a:rPr lang="en-US" sz="1200" dirty="0" smtClean="0">
                <a:solidFill>
                  <a:schemeClr val="tx1"/>
                </a:solidFill>
              </a:rPr>
              <a:t>Primary</a:t>
            </a:r>
          </a:p>
        </p:txBody>
      </p:sp>
      <p:sp>
        <p:nvSpPr>
          <p:cNvPr id="18" name="Rounded Rectangle 17"/>
          <p:cNvSpPr/>
          <p:nvPr/>
        </p:nvSpPr>
        <p:spPr>
          <a:xfrm>
            <a:off x="6934200" y="2546350"/>
            <a:ext cx="10287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1</a:t>
            </a:r>
          </a:p>
          <a:p>
            <a:pPr algn="ctr"/>
            <a:r>
              <a:rPr lang="en-US" sz="1200" dirty="0" smtClean="0">
                <a:solidFill>
                  <a:schemeClr val="tx1"/>
                </a:solidFill>
              </a:rPr>
              <a:t>Secondary</a:t>
            </a:r>
            <a:endParaRPr lang="en-US" sz="1200" dirty="0">
              <a:solidFill>
                <a:schemeClr val="tx1"/>
              </a:solidFill>
            </a:endParaRPr>
          </a:p>
        </p:txBody>
      </p:sp>
      <p:pic>
        <p:nvPicPr>
          <p:cNvPr id="19"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8500153" y="1345797"/>
            <a:ext cx="373293" cy="321868"/>
          </a:xfrm>
          <a:prstGeom prst="rect">
            <a:avLst/>
          </a:prstGeom>
          <a:noFill/>
          <a:ln>
            <a:noFill/>
          </a:ln>
          <a:effectLst/>
          <a:extLst/>
        </p:spPr>
      </p:pic>
      <p:pic>
        <p:nvPicPr>
          <p:cNvPr id="20"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8560679" y="1815696"/>
            <a:ext cx="373293" cy="321868"/>
          </a:xfrm>
          <a:prstGeom prst="rect">
            <a:avLst/>
          </a:prstGeom>
          <a:noFill/>
          <a:ln>
            <a:noFill/>
          </a:ln>
          <a:effectLst/>
          <a:extLst/>
        </p:spPr>
      </p:pic>
      <p:pic>
        <p:nvPicPr>
          <p:cNvPr id="21"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8582225" y="2302664"/>
            <a:ext cx="373293" cy="321868"/>
          </a:xfrm>
          <a:prstGeom prst="rect">
            <a:avLst/>
          </a:prstGeom>
          <a:noFill/>
          <a:ln>
            <a:noFill/>
          </a:ln>
          <a:effectLst/>
          <a:extLst/>
        </p:spPr>
      </p:pic>
      <p:pic>
        <p:nvPicPr>
          <p:cNvPr id="22"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8587217" y="2776932"/>
            <a:ext cx="373293" cy="321868"/>
          </a:xfrm>
          <a:prstGeom prst="rect">
            <a:avLst/>
          </a:prstGeom>
          <a:noFill/>
          <a:ln>
            <a:noFill/>
          </a:ln>
          <a:effectLst/>
          <a:extLst/>
        </p:spPr>
      </p:pic>
      <p:cxnSp>
        <p:nvCxnSpPr>
          <p:cNvPr id="24" name="Straight Arrow Connector 23"/>
          <p:cNvCxnSpPr>
            <a:stCxn id="6" idx="3"/>
            <a:endCxn id="3" idx="1"/>
          </p:cNvCxnSpPr>
          <p:nvPr/>
        </p:nvCxnSpPr>
        <p:spPr>
          <a:xfrm>
            <a:off x="2235200" y="1771650"/>
            <a:ext cx="2616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0"/>
            <a:endCxn id="6" idx="2"/>
          </p:cNvCxnSpPr>
          <p:nvPr/>
        </p:nvCxnSpPr>
        <p:spPr>
          <a:xfrm flipH="1" flipV="1">
            <a:off x="1727200" y="2082800"/>
            <a:ext cx="69850" cy="3937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4" idx="0"/>
            <a:endCxn id="17" idx="1"/>
          </p:cNvCxnSpPr>
          <p:nvPr/>
        </p:nvCxnSpPr>
        <p:spPr>
          <a:xfrm flipV="1">
            <a:off x="5359400" y="1771650"/>
            <a:ext cx="1574800" cy="7048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2273300" y="5041900"/>
            <a:ext cx="10160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1</a:t>
            </a:r>
          </a:p>
          <a:p>
            <a:pPr algn="ctr"/>
            <a:r>
              <a:rPr lang="en-US" sz="1200" dirty="0" smtClean="0">
                <a:solidFill>
                  <a:schemeClr val="tx1"/>
                </a:solidFill>
              </a:rPr>
              <a:t>Primary</a:t>
            </a:r>
          </a:p>
        </p:txBody>
      </p:sp>
      <p:sp>
        <p:nvSpPr>
          <p:cNvPr id="34" name="Rounded Rectangle 33"/>
          <p:cNvSpPr/>
          <p:nvPr/>
        </p:nvSpPr>
        <p:spPr>
          <a:xfrm>
            <a:off x="2260600" y="6019800"/>
            <a:ext cx="1028700" cy="622300"/>
          </a:xfrm>
          <a:prstGeom prst="roundRect">
            <a:avLst/>
          </a:prstGeom>
          <a:solidFill>
            <a:srgbClr val="B3856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Shard 1</a:t>
            </a:r>
          </a:p>
          <a:p>
            <a:pPr algn="ctr"/>
            <a:r>
              <a:rPr lang="en-US" sz="1200" dirty="0" smtClean="0">
                <a:solidFill>
                  <a:schemeClr val="tx1"/>
                </a:solidFill>
              </a:rPr>
              <a:t>Secondary</a:t>
            </a:r>
            <a:endParaRPr lang="en-US" sz="1200" dirty="0">
              <a:solidFill>
                <a:schemeClr val="tx1"/>
              </a:solidFill>
            </a:endParaRPr>
          </a:p>
        </p:txBody>
      </p:sp>
      <p:cxnSp>
        <p:nvCxnSpPr>
          <p:cNvPr id="35" name="Straight Arrow Connector 34"/>
          <p:cNvCxnSpPr>
            <a:stCxn id="5" idx="1"/>
            <a:endCxn id="33" idx="0"/>
          </p:cNvCxnSpPr>
          <p:nvPr/>
        </p:nvCxnSpPr>
        <p:spPr>
          <a:xfrm flipH="1">
            <a:off x="2781300" y="3752850"/>
            <a:ext cx="2070100"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4" idx="0"/>
            <a:endCxn id="33" idx="2"/>
          </p:cNvCxnSpPr>
          <p:nvPr/>
        </p:nvCxnSpPr>
        <p:spPr>
          <a:xfrm flipV="1">
            <a:off x="2774950" y="5664200"/>
            <a:ext cx="6350" cy="355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8" idx="0"/>
            <a:endCxn id="17" idx="2"/>
          </p:cNvCxnSpPr>
          <p:nvPr/>
        </p:nvCxnSpPr>
        <p:spPr>
          <a:xfrm flipH="1" flipV="1">
            <a:off x="7442200" y="2082800"/>
            <a:ext cx="6350" cy="4635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9" idx="1"/>
            <a:endCxn id="17" idx="3"/>
          </p:cNvCxnSpPr>
          <p:nvPr/>
        </p:nvCxnSpPr>
        <p:spPr>
          <a:xfrm flipH="1">
            <a:off x="7950200" y="1506731"/>
            <a:ext cx="549953" cy="264919"/>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0" idx="1"/>
            <a:endCxn id="17" idx="3"/>
          </p:cNvCxnSpPr>
          <p:nvPr/>
        </p:nvCxnSpPr>
        <p:spPr>
          <a:xfrm flipH="1" flipV="1">
            <a:off x="7950200" y="1771650"/>
            <a:ext cx="610479" cy="204980"/>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17" idx="3"/>
          </p:cNvCxnSpPr>
          <p:nvPr/>
        </p:nvCxnSpPr>
        <p:spPr>
          <a:xfrm flipH="1" flipV="1">
            <a:off x="7950200" y="1771650"/>
            <a:ext cx="736601" cy="774700"/>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2" idx="1"/>
            <a:endCxn id="17" idx="3"/>
          </p:cNvCxnSpPr>
          <p:nvPr/>
        </p:nvCxnSpPr>
        <p:spPr>
          <a:xfrm flipH="1" flipV="1">
            <a:off x="7950200" y="1771650"/>
            <a:ext cx="637017" cy="1166216"/>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56"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3790470" y="4872433"/>
            <a:ext cx="373293" cy="321868"/>
          </a:xfrm>
          <a:prstGeom prst="rect">
            <a:avLst/>
          </a:prstGeom>
          <a:noFill/>
          <a:ln>
            <a:noFill/>
          </a:ln>
          <a:effectLst/>
          <a:extLst/>
        </p:spPr>
      </p:pic>
      <p:pic>
        <p:nvPicPr>
          <p:cNvPr id="57"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3850996" y="5342332"/>
            <a:ext cx="373293" cy="321868"/>
          </a:xfrm>
          <a:prstGeom prst="rect">
            <a:avLst/>
          </a:prstGeom>
          <a:noFill/>
          <a:ln>
            <a:noFill/>
          </a:ln>
          <a:effectLst/>
          <a:extLst/>
        </p:spPr>
      </p:pic>
      <p:pic>
        <p:nvPicPr>
          <p:cNvPr id="58"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3872542" y="5829300"/>
            <a:ext cx="373293" cy="321868"/>
          </a:xfrm>
          <a:prstGeom prst="rect">
            <a:avLst/>
          </a:prstGeom>
          <a:noFill/>
          <a:ln>
            <a:noFill/>
          </a:ln>
          <a:effectLst/>
          <a:extLst/>
        </p:spPr>
      </p:pic>
      <p:pic>
        <p:nvPicPr>
          <p:cNvPr id="59" name="Picture 23"/>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3877534" y="6303568"/>
            <a:ext cx="373293" cy="321868"/>
          </a:xfrm>
          <a:prstGeom prst="rect">
            <a:avLst/>
          </a:prstGeom>
          <a:noFill/>
          <a:ln>
            <a:noFill/>
          </a:ln>
          <a:effectLst/>
          <a:extLst/>
        </p:spPr>
      </p:pic>
      <p:cxnSp>
        <p:nvCxnSpPr>
          <p:cNvPr id="60" name="Straight Arrow Connector 59"/>
          <p:cNvCxnSpPr>
            <a:stCxn id="56" idx="1"/>
          </p:cNvCxnSpPr>
          <p:nvPr/>
        </p:nvCxnSpPr>
        <p:spPr>
          <a:xfrm flipH="1">
            <a:off x="3240518" y="5033367"/>
            <a:ext cx="549952" cy="264919"/>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7" idx="1"/>
          </p:cNvCxnSpPr>
          <p:nvPr/>
        </p:nvCxnSpPr>
        <p:spPr>
          <a:xfrm flipH="1" flipV="1">
            <a:off x="3240518" y="5298286"/>
            <a:ext cx="610478" cy="204980"/>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33" idx="3"/>
          </p:cNvCxnSpPr>
          <p:nvPr/>
        </p:nvCxnSpPr>
        <p:spPr>
          <a:xfrm flipH="1" flipV="1">
            <a:off x="3289300" y="5353050"/>
            <a:ext cx="687819" cy="719936"/>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9" idx="1"/>
            <a:endCxn id="33" idx="3"/>
          </p:cNvCxnSpPr>
          <p:nvPr/>
        </p:nvCxnSpPr>
        <p:spPr>
          <a:xfrm flipH="1" flipV="1">
            <a:off x="3289300" y="5353050"/>
            <a:ext cx="588234" cy="1111452"/>
          </a:xfrm>
          <a:prstGeom prst="straightConnector1">
            <a:avLst/>
          </a:prstGeom>
          <a:ln>
            <a:solidFill>
              <a:schemeClr val="tx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8" idx="3"/>
            <a:endCxn id="6" idx="1"/>
          </p:cNvCxnSpPr>
          <p:nvPr/>
        </p:nvCxnSpPr>
        <p:spPr>
          <a:xfrm>
            <a:off x="583320" y="1604367"/>
            <a:ext cx="635880" cy="167283"/>
          </a:xfrm>
          <a:prstGeom prst="straightConnector1">
            <a:avLst/>
          </a:prstGeom>
          <a:ln>
            <a:solidFill>
              <a:srgbClr val="684839"/>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13" idx="3"/>
            <a:endCxn id="6" idx="1"/>
          </p:cNvCxnSpPr>
          <p:nvPr/>
        </p:nvCxnSpPr>
        <p:spPr>
          <a:xfrm flipV="1">
            <a:off x="643846" y="1771650"/>
            <a:ext cx="575354" cy="302616"/>
          </a:xfrm>
          <a:prstGeom prst="straightConnector1">
            <a:avLst/>
          </a:prstGeom>
          <a:ln>
            <a:solidFill>
              <a:srgbClr val="684839"/>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4" idx="3"/>
            <a:endCxn id="6" idx="1"/>
          </p:cNvCxnSpPr>
          <p:nvPr/>
        </p:nvCxnSpPr>
        <p:spPr>
          <a:xfrm flipV="1">
            <a:off x="665392" y="1771650"/>
            <a:ext cx="553808" cy="789584"/>
          </a:xfrm>
          <a:prstGeom prst="straightConnector1">
            <a:avLst/>
          </a:prstGeom>
          <a:ln>
            <a:solidFill>
              <a:srgbClr val="684839"/>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5" idx="3"/>
            <a:endCxn id="6" idx="1"/>
          </p:cNvCxnSpPr>
          <p:nvPr/>
        </p:nvCxnSpPr>
        <p:spPr>
          <a:xfrm flipV="1">
            <a:off x="670384" y="1771650"/>
            <a:ext cx="548816" cy="1263852"/>
          </a:xfrm>
          <a:prstGeom prst="straightConnector1">
            <a:avLst/>
          </a:prstGeom>
          <a:ln>
            <a:solidFill>
              <a:srgbClr val="684839"/>
            </a:solidFill>
            <a:tailEnd type="arrow"/>
          </a:ln>
        </p:spPr>
        <p:style>
          <a:lnRef idx="2">
            <a:schemeClr val="accent1"/>
          </a:lnRef>
          <a:fillRef idx="0">
            <a:schemeClr val="accent1"/>
          </a:fillRef>
          <a:effectRef idx="1">
            <a:schemeClr val="accent1"/>
          </a:effectRef>
          <a:fontRef idx="minor">
            <a:schemeClr val="tx1"/>
          </a:fontRef>
        </p:style>
      </p:cxnSp>
      <p:sp>
        <p:nvSpPr>
          <p:cNvPr id="81" name="Rounded Rectangle 80"/>
          <p:cNvSpPr/>
          <p:nvPr/>
        </p:nvSpPr>
        <p:spPr>
          <a:xfrm>
            <a:off x="3403600" y="1244600"/>
            <a:ext cx="2908300" cy="3238500"/>
          </a:xfrm>
          <a:prstGeom prst="roundRect">
            <a:avLst/>
          </a:prstGeom>
          <a:no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2" name="TextBox 81"/>
          <p:cNvSpPr txBox="1"/>
          <p:nvPr/>
        </p:nvSpPr>
        <p:spPr>
          <a:xfrm>
            <a:off x="3618202" y="2580883"/>
            <a:ext cx="826799" cy="615553"/>
          </a:xfrm>
          <a:prstGeom prst="rect">
            <a:avLst/>
          </a:prstGeom>
        </p:spPr>
        <p:txBody>
          <a:bodyPr wrap="none" lIns="0" tIns="0" rIns="0" bIns="0" rtlCol="0">
            <a:spAutoFit/>
          </a:bodyPr>
          <a:lstStyle/>
          <a:p>
            <a:pPr marL="0" indent="0" algn="ctr">
              <a:buFont typeface="Arial"/>
              <a:buNone/>
            </a:pPr>
            <a:r>
              <a:rPr lang="en-US" sz="2000" dirty="0" smtClean="0"/>
              <a:t>Central </a:t>
            </a:r>
          </a:p>
          <a:p>
            <a:pPr marL="0" indent="0" algn="ctr">
              <a:buFont typeface="Arial"/>
              <a:buNone/>
            </a:pPr>
            <a:r>
              <a:rPr lang="en-US" sz="2000" dirty="0" smtClean="0"/>
              <a:t>Hub</a:t>
            </a:r>
          </a:p>
        </p:txBody>
      </p:sp>
      <p:sp>
        <p:nvSpPr>
          <p:cNvPr id="83" name="Rounded Rectangle 82"/>
          <p:cNvSpPr/>
          <p:nvPr/>
        </p:nvSpPr>
        <p:spPr>
          <a:xfrm>
            <a:off x="2019" y="1255318"/>
            <a:ext cx="2652281" cy="2808682"/>
          </a:xfrm>
          <a:prstGeom prst="roundRect">
            <a:avLst/>
          </a:prstGeom>
          <a:no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4" name="TextBox 83"/>
          <p:cNvSpPr txBox="1"/>
          <p:nvPr/>
        </p:nvSpPr>
        <p:spPr>
          <a:xfrm>
            <a:off x="782202" y="3348836"/>
            <a:ext cx="1012397" cy="615553"/>
          </a:xfrm>
          <a:prstGeom prst="rect">
            <a:avLst/>
          </a:prstGeom>
        </p:spPr>
        <p:txBody>
          <a:bodyPr wrap="none" lIns="0" tIns="0" rIns="0" bIns="0" rtlCol="0">
            <a:spAutoFit/>
          </a:bodyPr>
          <a:lstStyle/>
          <a:p>
            <a:pPr marL="0" indent="0" algn="ctr">
              <a:buFont typeface="Arial"/>
              <a:buNone/>
            </a:pPr>
            <a:r>
              <a:rPr lang="en-US" sz="2000" dirty="0" smtClean="0"/>
              <a:t>Regional</a:t>
            </a:r>
          </a:p>
          <a:p>
            <a:pPr marL="0" indent="0" algn="ctr">
              <a:buFont typeface="Arial"/>
              <a:buNone/>
            </a:pPr>
            <a:r>
              <a:rPr lang="en-US" sz="2000" dirty="0" smtClean="0"/>
              <a:t>Hub</a:t>
            </a:r>
          </a:p>
        </p:txBody>
      </p:sp>
      <p:sp>
        <p:nvSpPr>
          <p:cNvPr id="85" name="Rounded Rectangle 84"/>
          <p:cNvSpPr/>
          <p:nvPr/>
        </p:nvSpPr>
        <p:spPr>
          <a:xfrm>
            <a:off x="6466319" y="1308107"/>
            <a:ext cx="2652281" cy="2808682"/>
          </a:xfrm>
          <a:prstGeom prst="roundRect">
            <a:avLst/>
          </a:prstGeom>
          <a:no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6" name="TextBox 85"/>
          <p:cNvSpPr txBox="1"/>
          <p:nvPr/>
        </p:nvSpPr>
        <p:spPr>
          <a:xfrm>
            <a:off x="7310002" y="3401625"/>
            <a:ext cx="1012397" cy="615553"/>
          </a:xfrm>
          <a:prstGeom prst="rect">
            <a:avLst/>
          </a:prstGeom>
        </p:spPr>
        <p:txBody>
          <a:bodyPr wrap="none" lIns="0" tIns="0" rIns="0" bIns="0" rtlCol="0">
            <a:spAutoFit/>
          </a:bodyPr>
          <a:lstStyle/>
          <a:p>
            <a:pPr marL="0" indent="0" algn="ctr">
              <a:buFont typeface="Arial"/>
              <a:buNone/>
            </a:pPr>
            <a:r>
              <a:rPr lang="en-US" sz="2000" dirty="0" smtClean="0"/>
              <a:t>Regional</a:t>
            </a:r>
          </a:p>
          <a:p>
            <a:pPr marL="0" indent="0" algn="ctr">
              <a:buFont typeface="Arial"/>
              <a:buNone/>
            </a:pPr>
            <a:r>
              <a:rPr lang="en-US" sz="2000" dirty="0" smtClean="0"/>
              <a:t>Hub</a:t>
            </a:r>
          </a:p>
        </p:txBody>
      </p:sp>
      <p:sp>
        <p:nvSpPr>
          <p:cNvPr id="87" name="Rounded Rectangle 86"/>
          <p:cNvSpPr/>
          <p:nvPr/>
        </p:nvSpPr>
        <p:spPr>
          <a:xfrm>
            <a:off x="723901" y="4762500"/>
            <a:ext cx="3721100" cy="2076060"/>
          </a:xfrm>
          <a:prstGeom prst="roundRect">
            <a:avLst/>
          </a:prstGeom>
          <a:no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8" name="TextBox 87"/>
          <p:cNvSpPr txBox="1"/>
          <p:nvPr/>
        </p:nvSpPr>
        <p:spPr>
          <a:xfrm>
            <a:off x="1030501" y="5503266"/>
            <a:ext cx="1012397" cy="615553"/>
          </a:xfrm>
          <a:prstGeom prst="rect">
            <a:avLst/>
          </a:prstGeom>
        </p:spPr>
        <p:txBody>
          <a:bodyPr wrap="none" lIns="0" tIns="0" rIns="0" bIns="0" rtlCol="0">
            <a:spAutoFit/>
          </a:bodyPr>
          <a:lstStyle/>
          <a:p>
            <a:pPr marL="0" indent="0" algn="ctr">
              <a:buFont typeface="Arial"/>
              <a:buNone/>
            </a:pPr>
            <a:r>
              <a:rPr lang="en-US" sz="2000" dirty="0" smtClean="0"/>
              <a:t>Regional</a:t>
            </a:r>
          </a:p>
          <a:p>
            <a:pPr marL="0" indent="0" algn="ctr">
              <a:buFont typeface="Arial"/>
              <a:buNone/>
            </a:pPr>
            <a:r>
              <a:rPr lang="en-US" sz="2000" dirty="0" smtClean="0"/>
              <a:t>Hub</a:t>
            </a:r>
          </a:p>
        </p:txBody>
      </p:sp>
      <p:pic>
        <p:nvPicPr>
          <p:cNvPr id="90" name="Picture 89" descr="IoT.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970" y="5342332"/>
            <a:ext cx="2880064" cy="1456334"/>
          </a:xfrm>
          <a:prstGeom prst="rect">
            <a:avLst/>
          </a:prstGeom>
        </p:spPr>
      </p:pic>
      <p:cxnSp>
        <p:nvCxnSpPr>
          <p:cNvPr id="92" name="Straight Arrow Connector 91"/>
          <p:cNvCxnSpPr>
            <a:stCxn id="5" idx="3"/>
            <a:endCxn id="90" idx="0"/>
          </p:cNvCxnSpPr>
          <p:nvPr/>
        </p:nvCxnSpPr>
        <p:spPr>
          <a:xfrm>
            <a:off x="5867400" y="3752850"/>
            <a:ext cx="1442602" cy="1589482"/>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4" idx="3"/>
            <a:endCxn id="90" idx="0"/>
          </p:cNvCxnSpPr>
          <p:nvPr/>
        </p:nvCxnSpPr>
        <p:spPr>
          <a:xfrm>
            <a:off x="5867400" y="2787650"/>
            <a:ext cx="1442602" cy="2554682"/>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3" idx="3"/>
            <a:endCxn id="90" idx="0"/>
          </p:cNvCxnSpPr>
          <p:nvPr/>
        </p:nvCxnSpPr>
        <p:spPr>
          <a:xfrm>
            <a:off x="5867400" y="1771650"/>
            <a:ext cx="1442602" cy="3570682"/>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658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What database do you need for your business?</a:t>
            </a:r>
            <a:endParaRPr lang="en-US" dirty="0"/>
          </a:p>
        </p:txBody>
      </p:sp>
    </p:spTree>
    <p:extLst>
      <p:ext uri="{BB962C8B-B14F-4D97-AF65-F5344CB8AC3E}">
        <p14:creationId xmlns:p14="http://schemas.microsoft.com/office/powerpoint/2010/main" val="366488500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vehicle do you want for a race?</a:t>
            </a:r>
            <a:endParaRPr lang="en-US" dirty="0"/>
          </a:p>
        </p:txBody>
      </p:sp>
      <p:pic>
        <p:nvPicPr>
          <p:cNvPr id="3" name="Picture 2"/>
          <p:cNvPicPr>
            <a:picLocks noChangeAspect="1"/>
          </p:cNvPicPr>
          <p:nvPr/>
        </p:nvPicPr>
        <p:blipFill>
          <a:blip r:embed="rId2"/>
          <a:stretch>
            <a:fillRect/>
          </a:stretch>
        </p:blipFill>
        <p:spPr>
          <a:xfrm>
            <a:off x="218093" y="1575599"/>
            <a:ext cx="2577184" cy="1930400"/>
          </a:xfrm>
          <a:prstGeom prst="rect">
            <a:avLst/>
          </a:prstGeom>
        </p:spPr>
      </p:pic>
      <p:pic>
        <p:nvPicPr>
          <p:cNvPr id="4" name="Picture 3"/>
          <p:cNvPicPr>
            <a:picLocks noChangeAspect="1"/>
          </p:cNvPicPr>
          <p:nvPr/>
        </p:nvPicPr>
        <p:blipFill>
          <a:blip r:embed="rId3"/>
          <a:stretch>
            <a:fillRect/>
          </a:stretch>
        </p:blipFill>
        <p:spPr>
          <a:xfrm>
            <a:off x="5793393" y="1744124"/>
            <a:ext cx="2748197" cy="2050578"/>
          </a:xfrm>
          <a:prstGeom prst="rect">
            <a:avLst/>
          </a:prstGeom>
        </p:spPr>
      </p:pic>
      <p:pic>
        <p:nvPicPr>
          <p:cNvPr id="5" name="Picture 4"/>
          <p:cNvPicPr>
            <a:picLocks noChangeAspect="1"/>
          </p:cNvPicPr>
          <p:nvPr/>
        </p:nvPicPr>
        <p:blipFill>
          <a:blip r:embed="rId4"/>
          <a:stretch>
            <a:fillRect/>
          </a:stretch>
        </p:blipFill>
        <p:spPr>
          <a:xfrm>
            <a:off x="190500" y="4267200"/>
            <a:ext cx="2581145" cy="1968500"/>
          </a:xfrm>
          <a:prstGeom prst="rect">
            <a:avLst/>
          </a:prstGeom>
        </p:spPr>
      </p:pic>
      <p:pic>
        <p:nvPicPr>
          <p:cNvPr id="6" name="Picture 5"/>
          <p:cNvPicPr>
            <a:picLocks noChangeAspect="1"/>
          </p:cNvPicPr>
          <p:nvPr/>
        </p:nvPicPr>
        <p:blipFill>
          <a:blip r:embed="rId5"/>
          <a:stretch>
            <a:fillRect/>
          </a:stretch>
        </p:blipFill>
        <p:spPr>
          <a:xfrm>
            <a:off x="3187700" y="4635500"/>
            <a:ext cx="2748197" cy="1828800"/>
          </a:xfrm>
          <a:prstGeom prst="rect">
            <a:avLst/>
          </a:prstGeom>
        </p:spPr>
      </p:pic>
      <p:pic>
        <p:nvPicPr>
          <p:cNvPr id="7" name="Picture 6"/>
          <p:cNvPicPr>
            <a:picLocks noChangeAspect="1"/>
          </p:cNvPicPr>
          <p:nvPr/>
        </p:nvPicPr>
        <p:blipFill>
          <a:blip r:embed="rId6"/>
          <a:stretch>
            <a:fillRect/>
          </a:stretch>
        </p:blipFill>
        <p:spPr>
          <a:xfrm>
            <a:off x="6322228" y="3924299"/>
            <a:ext cx="2821772" cy="1736475"/>
          </a:xfrm>
          <a:prstGeom prst="rect">
            <a:avLst/>
          </a:prstGeom>
        </p:spPr>
      </p:pic>
      <p:pic>
        <p:nvPicPr>
          <p:cNvPr id="8" name="Picture 7"/>
          <p:cNvPicPr>
            <a:picLocks noChangeAspect="1"/>
          </p:cNvPicPr>
          <p:nvPr/>
        </p:nvPicPr>
        <p:blipFill>
          <a:blip r:embed="rId7"/>
          <a:stretch>
            <a:fillRect/>
          </a:stretch>
        </p:blipFill>
        <p:spPr>
          <a:xfrm>
            <a:off x="2971800" y="2374899"/>
            <a:ext cx="2328333" cy="1549400"/>
          </a:xfrm>
          <a:prstGeom prst="rect">
            <a:avLst/>
          </a:prstGeom>
        </p:spPr>
      </p:pic>
    </p:spTree>
    <p:extLst>
      <p:ext uri="{BB962C8B-B14F-4D97-AF65-F5344CB8AC3E}">
        <p14:creationId xmlns:p14="http://schemas.microsoft.com/office/powerpoint/2010/main" val="305456205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244" y="2975570"/>
            <a:ext cx="8907562" cy="1846659"/>
          </a:xfrm>
          <a:prstGeom prst="rect">
            <a:avLst/>
          </a:prstGeom>
        </p:spPr>
        <p:txBody>
          <a:bodyPr wrap="none" lIns="0" tIns="0" rIns="0" bIns="0" rtlCol="0">
            <a:spAutoFit/>
          </a:bodyPr>
          <a:lstStyle/>
          <a:p>
            <a:pPr marL="0" indent="0" algn="ctr">
              <a:buFont typeface="Arial"/>
              <a:buNone/>
            </a:pPr>
            <a:r>
              <a:rPr lang="en-US" sz="6000" dirty="0" smtClean="0"/>
              <a:t>WHAT ARE YOU TRYING </a:t>
            </a:r>
          </a:p>
          <a:p>
            <a:pPr marL="0" indent="0" algn="ctr">
              <a:buFont typeface="Arial"/>
              <a:buNone/>
            </a:pPr>
            <a:r>
              <a:rPr lang="en-US" sz="6000" dirty="0" smtClean="0"/>
              <a:t>TO ACHIEVE?</a:t>
            </a:r>
          </a:p>
        </p:txBody>
      </p:sp>
    </p:spTree>
    <p:extLst>
      <p:ext uri="{BB962C8B-B14F-4D97-AF65-F5344CB8AC3E}">
        <p14:creationId xmlns:p14="http://schemas.microsoft.com/office/powerpoint/2010/main" val="287266458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important aspect of </a:t>
            </a:r>
            <a:r>
              <a:rPr lang="en-US" dirty="0" err="1" smtClean="0"/>
              <a:t>MongoDB</a:t>
            </a:r>
            <a:endParaRPr lang="en-US" dirty="0"/>
          </a:p>
        </p:txBody>
      </p:sp>
      <p:sp>
        <p:nvSpPr>
          <p:cNvPr id="2" name="Content Placeholder 1"/>
          <p:cNvSpPr>
            <a:spLocks noGrp="1"/>
          </p:cNvSpPr>
          <p:nvPr>
            <p:ph idx="1"/>
          </p:nvPr>
        </p:nvSpPr>
        <p:spPr/>
        <p:txBody>
          <a:bodyPr>
            <a:normAutofit/>
          </a:bodyPr>
          <a:lstStyle/>
          <a:p>
            <a:r>
              <a:rPr lang="en-US" sz="2800" dirty="0" err="1" smtClean="0"/>
              <a:t>MongoDB</a:t>
            </a:r>
            <a:r>
              <a:rPr lang="en-US" sz="2800" dirty="0" smtClean="0"/>
              <a:t> was not designed for niche use cases</a:t>
            </a:r>
            <a:endParaRPr lang="en-US" sz="2800" dirty="0"/>
          </a:p>
          <a:p>
            <a:r>
              <a:rPr lang="en-US" sz="2800" dirty="0" err="1" smtClean="0"/>
              <a:t>MongoDB</a:t>
            </a:r>
            <a:r>
              <a:rPr lang="en-US" sz="2800" dirty="0" smtClean="0"/>
              <a:t> strives to have excellent characteristics applicable to a very broad range of use cases</a:t>
            </a:r>
          </a:p>
          <a:p>
            <a:endParaRPr lang="en-US" sz="2800" dirty="0" smtClean="0"/>
          </a:p>
          <a:p>
            <a:endParaRPr lang="en-US" sz="2800" dirty="0"/>
          </a:p>
          <a:p>
            <a:pPr marL="0" indent="0">
              <a:buNone/>
            </a:pPr>
            <a:r>
              <a:rPr lang="en-US" sz="2800" dirty="0" smtClean="0"/>
              <a:t>	</a:t>
            </a:r>
            <a:r>
              <a:rPr lang="en-US" sz="2800" dirty="0" err="1" smtClean="0"/>
              <a:t>MongoDB</a:t>
            </a:r>
            <a:r>
              <a:rPr lang="en-US" sz="2800" dirty="0" smtClean="0"/>
              <a:t> is the </a:t>
            </a:r>
            <a:r>
              <a:rPr lang="en-US" sz="2800" b="1" dirty="0" smtClean="0"/>
              <a:t>most balanced database</a:t>
            </a:r>
            <a:r>
              <a:rPr lang="en-US" sz="2800" dirty="0" smtClean="0"/>
              <a:t> for 	Enterprise applications and performance</a:t>
            </a:r>
          </a:p>
        </p:txBody>
      </p:sp>
      <p:sp>
        <p:nvSpPr>
          <p:cNvPr id="4" name="Rounded Rectangle 3"/>
          <p:cNvSpPr/>
          <p:nvPr/>
        </p:nvSpPr>
        <p:spPr>
          <a:xfrm>
            <a:off x="584200" y="4348008"/>
            <a:ext cx="7912100" cy="1092200"/>
          </a:xfrm>
          <a:prstGeom prst="roundRect">
            <a:avLst/>
          </a:prstGeom>
          <a:noFill/>
          <a:ln w="571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1795617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1143000"/>
          </a:xfrm>
        </p:spPr>
        <p:txBody>
          <a:bodyPr>
            <a:noAutofit/>
          </a:bodyPr>
          <a:lstStyle/>
          <a:p>
            <a:r>
              <a:rPr lang="en-US" sz="3600" dirty="0" smtClean="0"/>
              <a:t>CREATE APPLICATIONS </a:t>
            </a:r>
            <a:br>
              <a:rPr lang="en-US" sz="3600" dirty="0" smtClean="0"/>
            </a:br>
            <a:r>
              <a:rPr lang="en-US" sz="3600" dirty="0" smtClean="0"/>
              <a:t>NEVER BEFORE POSSIBLE</a:t>
            </a:r>
            <a:endParaRPr lang="en-US" sz="3600" dirty="0"/>
          </a:p>
        </p:txBody>
      </p:sp>
      <p:cxnSp>
        <p:nvCxnSpPr>
          <p:cNvPr id="12" name="Straight Connector 11"/>
          <p:cNvCxnSpPr>
            <a:stCxn id="17" idx="0"/>
          </p:cNvCxnSpPr>
          <p:nvPr/>
        </p:nvCxnSpPr>
        <p:spPr>
          <a:xfrm>
            <a:off x="4582319" y="2968662"/>
            <a:ext cx="0" cy="2365338"/>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2479188986"/>
              </p:ext>
            </p:extLst>
          </p:nvPr>
        </p:nvGraphicFramePr>
        <p:xfrm>
          <a:off x="695291" y="2968662"/>
          <a:ext cx="7774056" cy="370840"/>
        </p:xfrm>
        <a:graphic>
          <a:graphicData uri="http://schemas.openxmlformats.org/drawingml/2006/table">
            <a:tbl>
              <a:tblPr firstRow="1" bandRow="1">
                <a:tableStyleId>{5C22544A-7EE6-4342-B048-85BDC9FD1C3A}</a:tableStyleId>
              </a:tblPr>
              <a:tblGrid>
                <a:gridCol w="3887028"/>
                <a:gridCol w="3887028"/>
              </a:tblGrid>
              <a:tr h="370840">
                <a:tc>
                  <a:txBody>
                    <a:bodyPr/>
                    <a:lstStyle/>
                    <a:p>
                      <a:pPr algn="ctr"/>
                      <a:r>
                        <a:rPr lang="en-US" sz="1600" b="0" dirty="0" smtClean="0">
                          <a:solidFill>
                            <a:srgbClr val="6D6C6C"/>
                          </a:solidFill>
                          <a:latin typeface="Arial"/>
                          <a:cs typeface="Arial"/>
                        </a:rPr>
                        <a:t>AGILE</a:t>
                      </a:r>
                      <a:endParaRPr lang="en-US" sz="1600" b="0" dirty="0">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0" dirty="0" smtClean="0">
                          <a:solidFill>
                            <a:srgbClr val="6D6C6C"/>
                          </a:solidFill>
                          <a:latin typeface="Arial"/>
                          <a:cs typeface="Arial"/>
                        </a:rPr>
                        <a:t>SCALABLE</a:t>
                      </a:r>
                      <a:endParaRPr lang="en-US" sz="1600" b="0" dirty="0">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pic>
        <p:nvPicPr>
          <p:cNvPr id="8" name="Picture 7" descr="agile.e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30" y="3689873"/>
            <a:ext cx="1397977" cy="1371600"/>
          </a:xfrm>
          <a:prstGeom prst="rect">
            <a:avLst/>
          </a:prstGeom>
        </p:spPr>
      </p:pic>
      <p:pic>
        <p:nvPicPr>
          <p:cNvPr id="9" name="Picture 8" descr="scalable.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199" y="3689873"/>
            <a:ext cx="1634565" cy="1360506"/>
          </a:xfrm>
          <a:prstGeom prst="rect">
            <a:avLst/>
          </a:prstGeom>
        </p:spPr>
      </p:pic>
    </p:spTree>
    <p:extLst>
      <p:ext uri="{BB962C8B-B14F-4D97-AF65-F5344CB8AC3E}">
        <p14:creationId xmlns:p14="http://schemas.microsoft.com/office/powerpoint/2010/main" val="255997429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Technical: Why </a:t>
            </a:r>
            <a:r>
              <a:rPr lang="en-US" dirty="0" err="1"/>
              <a:t>MongoDB</a:t>
            </a:r>
            <a:endParaRPr lang="en-US" dirty="0"/>
          </a:p>
        </p:txBody>
      </p:sp>
      <p:sp>
        <p:nvSpPr>
          <p:cNvPr id="2" name="Content Placeholder 1"/>
          <p:cNvSpPr>
            <a:spLocks noGrp="1"/>
          </p:cNvSpPr>
          <p:nvPr>
            <p:ph idx="1"/>
          </p:nvPr>
        </p:nvSpPr>
        <p:spPr/>
        <p:txBody>
          <a:bodyPr numCol="2">
            <a:normAutofit/>
          </a:bodyPr>
          <a:lstStyle/>
          <a:p>
            <a:r>
              <a:rPr lang="en-US" sz="2000" dirty="0" smtClean="0"/>
              <a:t>High performance (1000’s – millions queries / sec) - reads &amp; writes</a:t>
            </a:r>
          </a:p>
          <a:p>
            <a:r>
              <a:rPr lang="en-US" sz="2000" dirty="0"/>
              <a:t>Need flexible </a:t>
            </a:r>
            <a:r>
              <a:rPr lang="en-US" sz="2000" dirty="0" smtClean="0"/>
              <a:t>schema, rich querying with any number of secondary indexes</a:t>
            </a:r>
            <a:endParaRPr lang="en-US" sz="2000" dirty="0"/>
          </a:p>
          <a:p>
            <a:r>
              <a:rPr lang="en-US" sz="2000" dirty="0" smtClean="0"/>
              <a:t>Need for replication across multiple data centers, even globally</a:t>
            </a:r>
          </a:p>
          <a:p>
            <a:r>
              <a:rPr lang="en-US" sz="2000" dirty="0" smtClean="0"/>
              <a:t>Need to deploy rapidly and scale on demand (start small and fast, grow easily)</a:t>
            </a:r>
          </a:p>
          <a:p>
            <a:r>
              <a:rPr lang="en-US" sz="2000" dirty="0" smtClean="0"/>
              <a:t>99.999% availability </a:t>
            </a:r>
          </a:p>
          <a:p>
            <a:r>
              <a:rPr lang="en-US" sz="2000" dirty="0" smtClean="0"/>
              <a:t>Real time analysis in the database, under load</a:t>
            </a:r>
          </a:p>
          <a:p>
            <a:r>
              <a:rPr lang="en-US" sz="2000" dirty="0" smtClean="0"/>
              <a:t>Geospatial querying</a:t>
            </a:r>
          </a:p>
          <a:p>
            <a:r>
              <a:rPr lang="en-US" sz="2000" dirty="0" smtClean="0"/>
              <a:t>Processing in real time, not in batch</a:t>
            </a:r>
          </a:p>
          <a:p>
            <a:r>
              <a:rPr lang="en-US" sz="2000" dirty="0" smtClean="0"/>
              <a:t>Need to promote agile coding methodologies</a:t>
            </a:r>
          </a:p>
          <a:p>
            <a:r>
              <a:rPr lang="en-US" sz="2000" dirty="0" smtClean="0"/>
              <a:t>Deploy over commodity computing and storage architectures </a:t>
            </a:r>
          </a:p>
          <a:p>
            <a:r>
              <a:rPr lang="en-US" sz="2000" dirty="0" smtClean="0"/>
              <a:t>Point in Time recovery</a:t>
            </a:r>
          </a:p>
          <a:p>
            <a:r>
              <a:rPr lang="en-US" sz="2000" dirty="0" smtClean="0"/>
              <a:t>Need strong data consistency</a:t>
            </a:r>
          </a:p>
          <a:p>
            <a:r>
              <a:rPr lang="en-US" sz="2000" dirty="0" smtClean="0"/>
              <a:t>Advanced security</a:t>
            </a:r>
          </a:p>
        </p:txBody>
      </p:sp>
    </p:spTree>
    <p:extLst>
      <p:ext uri="{BB962C8B-B14F-4D97-AF65-F5344CB8AC3E}">
        <p14:creationId xmlns:p14="http://schemas.microsoft.com/office/powerpoint/2010/main" val="62516653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Technical: Why </a:t>
            </a:r>
            <a:r>
              <a:rPr lang="en-US" dirty="0" err="1"/>
              <a:t>MongoDB</a:t>
            </a:r>
            <a:endParaRPr lang="en-US" dirty="0"/>
          </a:p>
        </p:txBody>
      </p:sp>
      <p:sp>
        <p:nvSpPr>
          <p:cNvPr id="2" name="Content Placeholder 1"/>
          <p:cNvSpPr>
            <a:spLocks noGrp="1"/>
          </p:cNvSpPr>
          <p:nvPr>
            <p:ph idx="1"/>
          </p:nvPr>
        </p:nvSpPr>
        <p:spPr/>
        <p:txBody>
          <a:bodyPr numCol="2">
            <a:normAutofit/>
          </a:bodyPr>
          <a:lstStyle/>
          <a:p>
            <a:r>
              <a:rPr lang="en-US" sz="2000" dirty="0" smtClean="0"/>
              <a:t>High performance (1000’s – millions queries / sec) - reads &amp; writes</a:t>
            </a:r>
          </a:p>
          <a:p>
            <a:r>
              <a:rPr lang="en-US" sz="2000" dirty="0"/>
              <a:t>Need flexible </a:t>
            </a:r>
            <a:r>
              <a:rPr lang="en-US" sz="2000" dirty="0" smtClean="0"/>
              <a:t>schema, rich querying with any number of secondary indexes</a:t>
            </a:r>
            <a:endParaRPr lang="en-US" sz="2000" dirty="0"/>
          </a:p>
          <a:p>
            <a:r>
              <a:rPr lang="en-US" sz="2000" dirty="0" smtClean="0"/>
              <a:t>Need for replication across multiple data centers, even globally</a:t>
            </a:r>
          </a:p>
          <a:p>
            <a:r>
              <a:rPr lang="en-US" sz="2000" dirty="0" smtClean="0"/>
              <a:t>Need to deploy rapidly and scale on demand (start small and fast, grow easily)</a:t>
            </a:r>
          </a:p>
          <a:p>
            <a:r>
              <a:rPr lang="en-US" sz="2000" dirty="0" smtClean="0"/>
              <a:t>99.999% availability </a:t>
            </a:r>
          </a:p>
          <a:p>
            <a:r>
              <a:rPr lang="en-US" sz="2000" dirty="0" smtClean="0"/>
              <a:t>Real time analysis in the database, under load</a:t>
            </a:r>
          </a:p>
          <a:p>
            <a:r>
              <a:rPr lang="en-US" sz="2000" dirty="0" smtClean="0"/>
              <a:t>Geospatial querying</a:t>
            </a:r>
          </a:p>
          <a:p>
            <a:r>
              <a:rPr lang="en-US" sz="2000" dirty="0" smtClean="0"/>
              <a:t>Processing in real time, not in batch</a:t>
            </a:r>
          </a:p>
          <a:p>
            <a:r>
              <a:rPr lang="en-US" sz="2000" dirty="0" smtClean="0"/>
              <a:t>Need to promote agile coding methodologies</a:t>
            </a:r>
          </a:p>
          <a:p>
            <a:r>
              <a:rPr lang="en-US" sz="2000" dirty="0" smtClean="0"/>
              <a:t>Deploy over commodity computing and storage architectures </a:t>
            </a:r>
          </a:p>
          <a:p>
            <a:r>
              <a:rPr lang="en-US" sz="2000" dirty="0" smtClean="0"/>
              <a:t>Point in Time recovery</a:t>
            </a:r>
          </a:p>
          <a:p>
            <a:r>
              <a:rPr lang="en-US" sz="2000" dirty="0" smtClean="0"/>
              <a:t>Need strong data consistency</a:t>
            </a:r>
          </a:p>
          <a:p>
            <a:r>
              <a:rPr lang="en-US" sz="2000" dirty="0" smtClean="0"/>
              <a:t>Advanced security</a:t>
            </a:r>
          </a:p>
        </p:txBody>
      </p:sp>
      <p:sp>
        <p:nvSpPr>
          <p:cNvPr id="4" name="TextBox 3"/>
          <p:cNvSpPr txBox="1"/>
          <p:nvPr/>
        </p:nvSpPr>
        <p:spPr>
          <a:xfrm rot="19881565">
            <a:off x="519183" y="3058182"/>
            <a:ext cx="7767151" cy="1477328"/>
          </a:xfrm>
          <a:prstGeom prst="rect">
            <a:avLst/>
          </a:prstGeom>
          <a:solidFill>
            <a:srgbClr val="CCFFCC">
              <a:alpha val="54000"/>
            </a:srgbClr>
          </a:solidFill>
          <a:ln w="57150" cmpd="sng">
            <a:solidFill>
              <a:schemeClr val="accent1">
                <a:lumMod val="75000"/>
              </a:schemeClr>
            </a:solidFill>
          </a:ln>
        </p:spPr>
        <p:txBody>
          <a:bodyPr wrap="none" lIns="0" tIns="0" rIns="0" bIns="0" rtlCol="0">
            <a:spAutoFit/>
          </a:bodyPr>
          <a:lstStyle/>
          <a:p>
            <a:pPr marL="0" indent="0" algn="ctr">
              <a:buFont typeface="Arial"/>
              <a:buNone/>
            </a:pPr>
            <a:r>
              <a:rPr lang="en-US" sz="4800" dirty="0" smtClean="0"/>
              <a:t>If 3 or more apply to you….</a:t>
            </a:r>
          </a:p>
          <a:p>
            <a:pPr marL="0" indent="0" algn="ctr">
              <a:buFont typeface="Arial"/>
              <a:buNone/>
            </a:pPr>
            <a:r>
              <a:rPr lang="en-US" sz="4800" dirty="0" smtClean="0"/>
              <a:t>you should try out </a:t>
            </a:r>
            <a:r>
              <a:rPr lang="en-US" sz="4800" dirty="0" err="1" smtClean="0"/>
              <a:t>MongoDB</a:t>
            </a:r>
            <a:endParaRPr lang="en-US" sz="4800" dirty="0" smtClean="0"/>
          </a:p>
        </p:txBody>
      </p:sp>
    </p:spTree>
    <p:extLst>
      <p:ext uri="{BB962C8B-B14F-4D97-AF65-F5344CB8AC3E}">
        <p14:creationId xmlns:p14="http://schemas.microsoft.com/office/powerpoint/2010/main" val="153191977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Business: Why </a:t>
            </a:r>
            <a:r>
              <a:rPr lang="en-US" dirty="0" err="1" smtClean="0"/>
              <a:t>MongoDB</a:t>
            </a:r>
            <a:endParaRPr lang="en-US" dirty="0"/>
          </a:p>
        </p:txBody>
      </p:sp>
      <p:sp>
        <p:nvSpPr>
          <p:cNvPr id="2" name="Content Placeholder 1"/>
          <p:cNvSpPr>
            <a:spLocks noGrp="1"/>
          </p:cNvSpPr>
          <p:nvPr>
            <p:ph idx="1"/>
          </p:nvPr>
        </p:nvSpPr>
        <p:spPr/>
        <p:txBody>
          <a:bodyPr numCol="1"/>
          <a:lstStyle/>
          <a:p>
            <a:r>
              <a:rPr lang="en-US" sz="2400" dirty="0" smtClean="0"/>
              <a:t>Management tooling and services</a:t>
            </a:r>
          </a:p>
          <a:p>
            <a:r>
              <a:rPr lang="en-US" sz="2400" dirty="0" smtClean="0"/>
              <a:t>Ease of hiring </a:t>
            </a:r>
          </a:p>
          <a:p>
            <a:r>
              <a:rPr lang="en-US" sz="2400" dirty="0" smtClean="0"/>
              <a:t>Commercial license</a:t>
            </a:r>
          </a:p>
          <a:p>
            <a:r>
              <a:rPr lang="en-US" sz="2400" dirty="0" smtClean="0"/>
              <a:t>Ease of developer adoption</a:t>
            </a:r>
          </a:p>
          <a:p>
            <a:r>
              <a:rPr lang="en-US" sz="2400" dirty="0" smtClean="0"/>
              <a:t>Global Support</a:t>
            </a:r>
          </a:p>
          <a:p>
            <a:r>
              <a:rPr lang="en-US" sz="2400" dirty="0" smtClean="0"/>
              <a:t>Global Professional Services</a:t>
            </a:r>
          </a:p>
          <a:p>
            <a:r>
              <a:rPr lang="en-US" sz="2400" dirty="0" smtClean="0"/>
              <a:t>IT ecosystem integration</a:t>
            </a:r>
          </a:p>
          <a:p>
            <a:r>
              <a:rPr lang="en-US" sz="2400" dirty="0" smtClean="0"/>
              <a:t>Company stability</a:t>
            </a:r>
          </a:p>
          <a:p>
            <a:r>
              <a:rPr lang="en-US" sz="2400" dirty="0" smtClean="0"/>
              <a:t>De facto standard for next generation database</a:t>
            </a:r>
          </a:p>
        </p:txBody>
      </p:sp>
    </p:spTree>
    <p:extLst>
      <p:ext uri="{BB962C8B-B14F-4D97-AF65-F5344CB8AC3E}">
        <p14:creationId xmlns:p14="http://schemas.microsoft.com/office/powerpoint/2010/main" val="2074977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Business: Why </a:t>
            </a:r>
            <a:r>
              <a:rPr lang="en-US" dirty="0" err="1"/>
              <a:t>MongoDB</a:t>
            </a:r>
            <a:endParaRPr lang="en-US" dirty="0"/>
          </a:p>
        </p:txBody>
      </p:sp>
      <p:sp>
        <p:nvSpPr>
          <p:cNvPr id="2" name="Content Placeholder 1"/>
          <p:cNvSpPr>
            <a:spLocks noGrp="1"/>
          </p:cNvSpPr>
          <p:nvPr>
            <p:ph idx="1"/>
          </p:nvPr>
        </p:nvSpPr>
        <p:spPr/>
        <p:txBody>
          <a:bodyPr numCol="1"/>
          <a:lstStyle/>
          <a:p>
            <a:r>
              <a:rPr lang="en-US" sz="2400" dirty="0" smtClean="0"/>
              <a:t>Management tooling and services</a:t>
            </a:r>
          </a:p>
          <a:p>
            <a:r>
              <a:rPr lang="en-US" sz="2400" dirty="0" smtClean="0"/>
              <a:t>Ease of hiring </a:t>
            </a:r>
          </a:p>
          <a:p>
            <a:r>
              <a:rPr lang="en-US" sz="2400" dirty="0" smtClean="0"/>
              <a:t>Commercial license</a:t>
            </a:r>
          </a:p>
          <a:p>
            <a:r>
              <a:rPr lang="en-US" sz="2400" dirty="0" smtClean="0"/>
              <a:t>Ease of developer adoption</a:t>
            </a:r>
          </a:p>
          <a:p>
            <a:r>
              <a:rPr lang="en-US" sz="2400" dirty="0" smtClean="0"/>
              <a:t>Global Support</a:t>
            </a:r>
          </a:p>
          <a:p>
            <a:r>
              <a:rPr lang="en-US" sz="2400" dirty="0" smtClean="0"/>
              <a:t>Global Professional Services</a:t>
            </a:r>
          </a:p>
          <a:p>
            <a:r>
              <a:rPr lang="en-US" sz="2400" dirty="0" smtClean="0"/>
              <a:t>IT ecosystem integration</a:t>
            </a:r>
          </a:p>
          <a:p>
            <a:r>
              <a:rPr lang="en-US" sz="2400" dirty="0" smtClean="0"/>
              <a:t>Company stability</a:t>
            </a:r>
          </a:p>
          <a:p>
            <a:r>
              <a:rPr lang="en-US" sz="2400" dirty="0" smtClean="0"/>
              <a:t>De facto standard for next generation database</a:t>
            </a:r>
          </a:p>
        </p:txBody>
      </p:sp>
      <p:sp>
        <p:nvSpPr>
          <p:cNvPr id="4" name="TextBox 3"/>
          <p:cNvSpPr txBox="1"/>
          <p:nvPr/>
        </p:nvSpPr>
        <p:spPr>
          <a:xfrm rot="19881565">
            <a:off x="-198860" y="3058182"/>
            <a:ext cx="9203240" cy="1477328"/>
          </a:xfrm>
          <a:prstGeom prst="rect">
            <a:avLst/>
          </a:prstGeom>
          <a:solidFill>
            <a:srgbClr val="CCFFCC">
              <a:alpha val="68000"/>
            </a:srgbClr>
          </a:solidFill>
          <a:ln w="57150" cmpd="sng">
            <a:solidFill>
              <a:schemeClr val="accent1">
                <a:lumMod val="75000"/>
              </a:schemeClr>
            </a:solidFill>
          </a:ln>
        </p:spPr>
        <p:txBody>
          <a:bodyPr wrap="none" lIns="0" tIns="0" rIns="0" bIns="0" rtlCol="0">
            <a:spAutoFit/>
          </a:bodyPr>
          <a:lstStyle/>
          <a:p>
            <a:pPr marL="0" indent="0" algn="ctr">
              <a:buFont typeface="Arial"/>
              <a:buNone/>
            </a:pPr>
            <a:r>
              <a:rPr lang="en-US" sz="4800" dirty="0" smtClean="0"/>
              <a:t>If 2 or more are relevant to you….</a:t>
            </a:r>
          </a:p>
          <a:p>
            <a:pPr marL="0" indent="0" algn="ctr">
              <a:buFont typeface="Arial"/>
              <a:buNone/>
            </a:pPr>
            <a:r>
              <a:rPr lang="en-US" sz="4800" dirty="0" smtClean="0"/>
              <a:t>you should consider  </a:t>
            </a:r>
            <a:r>
              <a:rPr lang="en-US" sz="4800" dirty="0" err="1" smtClean="0"/>
              <a:t>MongoDB</a:t>
            </a:r>
            <a:endParaRPr lang="en-US" sz="4800" dirty="0" smtClean="0"/>
          </a:p>
        </p:txBody>
      </p:sp>
    </p:spTree>
    <p:extLst>
      <p:ext uri="{BB962C8B-B14F-4D97-AF65-F5344CB8AC3E}">
        <p14:creationId xmlns:p14="http://schemas.microsoft.com/office/powerpoint/2010/main" val="2250235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2" name="Content Placeholder 1"/>
          <p:cNvSpPr>
            <a:spLocks noGrp="1"/>
          </p:cNvSpPr>
          <p:nvPr>
            <p:ph idx="1"/>
          </p:nvPr>
        </p:nvSpPr>
        <p:spPr/>
        <p:txBody>
          <a:bodyPr>
            <a:normAutofit/>
          </a:bodyPr>
          <a:lstStyle/>
          <a:p>
            <a:r>
              <a:rPr lang="en-US" sz="2400" dirty="0" err="1" smtClean="0"/>
              <a:t>MongoDB</a:t>
            </a:r>
            <a:r>
              <a:rPr lang="en-US" sz="2400" dirty="0" smtClean="0"/>
              <a:t> is for Systems of Engagement</a:t>
            </a:r>
          </a:p>
          <a:p>
            <a:r>
              <a:rPr lang="en-US" sz="2400" dirty="0" smtClean="0"/>
              <a:t>Complements search engines, </a:t>
            </a:r>
            <a:r>
              <a:rPr lang="en-US" sz="2400" dirty="0" err="1" smtClean="0"/>
              <a:t>Hadoop</a:t>
            </a:r>
            <a:r>
              <a:rPr lang="en-US" sz="2400" dirty="0" smtClean="0"/>
              <a:t> and Data Warehouses</a:t>
            </a:r>
          </a:p>
          <a:p>
            <a:pPr lvl="1"/>
            <a:r>
              <a:rPr lang="en-US" sz="2000" dirty="0" smtClean="0"/>
              <a:t>Does not replace these technologies</a:t>
            </a:r>
          </a:p>
          <a:p>
            <a:r>
              <a:rPr lang="en-US" sz="2400" dirty="0" smtClean="0"/>
              <a:t>Wide range of use cases – and that’s the </a:t>
            </a:r>
            <a:r>
              <a:rPr lang="en-US" sz="2400" i="1" dirty="0" smtClean="0"/>
              <a:t>core</a:t>
            </a:r>
            <a:r>
              <a:rPr lang="en-US" sz="2400" dirty="0" smtClean="0"/>
              <a:t> point !</a:t>
            </a:r>
          </a:p>
          <a:p>
            <a:pPr lvl="1"/>
            <a:r>
              <a:rPr lang="en-US" sz="2000" dirty="0" smtClean="0"/>
              <a:t>Excellent across many possible use cases, not just a few</a:t>
            </a:r>
          </a:p>
          <a:p>
            <a:r>
              <a:rPr lang="en-US" sz="2400" dirty="0" smtClean="0"/>
              <a:t>Recognized by Gartner and Forrester</a:t>
            </a:r>
          </a:p>
          <a:p>
            <a:r>
              <a:rPr lang="en-US" sz="2400" dirty="0" smtClean="0"/>
              <a:t>De facto standard for next generation database</a:t>
            </a:r>
          </a:p>
          <a:p>
            <a:r>
              <a:rPr lang="en-US" sz="2400" dirty="0" smtClean="0"/>
              <a:t>Enterprise maturity and integration</a:t>
            </a:r>
            <a:endParaRPr lang="en-US" sz="2400" dirty="0"/>
          </a:p>
        </p:txBody>
      </p:sp>
    </p:spTree>
    <p:extLst>
      <p:ext uri="{BB962C8B-B14F-4D97-AF65-F5344CB8AC3E}">
        <p14:creationId xmlns:p14="http://schemas.microsoft.com/office/powerpoint/2010/main" val="3662618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525"/>
            <a:ext cx="8229600" cy="1143000"/>
          </a:xfrm>
        </p:spPr>
        <p:txBody>
          <a:bodyPr/>
          <a:lstStyle/>
          <a:p>
            <a:pPr eaLnBrk="1" fontAlgn="auto" hangingPunct="1">
              <a:spcAft>
                <a:spcPts val="0"/>
              </a:spcAft>
              <a:defRPr/>
            </a:pPr>
            <a:r>
              <a:rPr lang="en-US" dirty="0" smtClean="0">
                <a:ea typeface="+mj-ea"/>
              </a:rPr>
              <a:t>We Can Help</a:t>
            </a:r>
            <a:endParaRPr lang="en-US" dirty="0">
              <a:ea typeface="+mj-ea"/>
            </a:endParaRPr>
          </a:p>
        </p:txBody>
      </p:sp>
      <p:sp>
        <p:nvSpPr>
          <p:cNvPr id="26" name="Content Placeholder 1"/>
          <p:cNvSpPr txBox="1">
            <a:spLocks/>
          </p:cNvSpPr>
          <p:nvPr/>
        </p:nvSpPr>
        <p:spPr bwMode="auto">
          <a:xfrm>
            <a:off x="1734526" y="1301140"/>
            <a:ext cx="7374984" cy="5175859"/>
          </a:xfrm>
          <a:prstGeom prst="rect">
            <a:avLst/>
          </a:prstGeom>
        </p:spPr>
        <p:txBody>
          <a:bodyPr lIns="0" tIns="0" rIns="0" bIns="0"/>
          <a:lstStyle>
            <a:lvl1pPr marL="342900" indent="-342900" algn="l" defTabSz="457200" rtl="0" eaLnBrk="1" latinLnBrk="0" hangingPunct="1">
              <a:spcBef>
                <a:spcPts val="1272"/>
              </a:spcBef>
              <a:buFont typeface="Arial"/>
              <a:buChar char="•"/>
              <a:defRPr sz="2800" kern="1200" baseline="0">
                <a:solidFill>
                  <a:schemeClr val="tx1">
                    <a:lumMod val="65000"/>
                    <a:lumOff val="35000"/>
                  </a:schemeClr>
                </a:solidFill>
                <a:latin typeface="+mn-lt"/>
                <a:ea typeface="+mn-ea"/>
                <a:cs typeface="+mn-cs"/>
              </a:defRPr>
            </a:lvl1pPr>
            <a:lvl2pPr marL="742950" indent="-285750" algn="l" defTabSz="457200" rtl="0" eaLnBrk="1" latinLnBrk="0" hangingPunct="1">
              <a:lnSpc>
                <a:spcPts val="2780"/>
              </a:lnSpc>
              <a:spcBef>
                <a:spcPts val="600"/>
              </a:spcBef>
              <a:spcAft>
                <a:spcPts val="0"/>
              </a:spcAft>
              <a:buFont typeface="Arial"/>
              <a:buChar char="–"/>
              <a:defRPr sz="2400" kern="1200" baseline="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90000"/>
              </a:lnSpc>
              <a:spcBef>
                <a:spcPts val="0"/>
              </a:spcBef>
              <a:spcAft>
                <a:spcPts val="500"/>
              </a:spcAft>
              <a:buFont typeface="Arial"/>
              <a:buNone/>
              <a:defRPr/>
            </a:pPr>
            <a:r>
              <a:rPr lang="en-US" sz="2000" b="1" dirty="0" err="1" smtClean="0">
                <a:solidFill>
                  <a:srgbClr val="6D6C6C"/>
                </a:solidFill>
                <a:latin typeface="Arial"/>
                <a:cs typeface="Arial"/>
              </a:rPr>
              <a:t>MongoDB</a:t>
            </a:r>
            <a:r>
              <a:rPr lang="en-US" sz="2000" b="1" dirty="0" smtClean="0">
                <a:solidFill>
                  <a:srgbClr val="6D6C6C"/>
                </a:solidFill>
                <a:latin typeface="Arial"/>
                <a:cs typeface="Arial"/>
              </a:rPr>
              <a:t> Enterprise Advanced</a:t>
            </a:r>
          </a:p>
          <a:p>
            <a:pPr marL="0" indent="0" fontAlgn="auto">
              <a:lnSpc>
                <a:spcPct val="90000"/>
              </a:lnSpc>
              <a:spcBef>
                <a:spcPts val="0"/>
              </a:spcBef>
              <a:spcAft>
                <a:spcPts val="500"/>
              </a:spcAft>
              <a:buNone/>
              <a:defRPr/>
            </a:pPr>
            <a:r>
              <a:rPr lang="en-US" sz="1600" dirty="0" smtClean="0">
                <a:solidFill>
                  <a:srgbClr val="6D6C6C"/>
                </a:solidFill>
                <a:latin typeface="Arial"/>
                <a:cs typeface="Arial"/>
              </a:rPr>
              <a:t>The best way to run </a:t>
            </a:r>
            <a:r>
              <a:rPr lang="en-US" sz="1600" dirty="0" err="1" smtClean="0">
                <a:solidFill>
                  <a:srgbClr val="6D6C6C"/>
                </a:solidFill>
                <a:latin typeface="Arial"/>
                <a:cs typeface="Arial"/>
              </a:rPr>
              <a:t>MongoDB</a:t>
            </a:r>
            <a:r>
              <a:rPr lang="en-US" sz="1600" dirty="0" smtClean="0">
                <a:solidFill>
                  <a:srgbClr val="6D6C6C"/>
                </a:solidFill>
                <a:latin typeface="Arial"/>
                <a:cs typeface="Arial"/>
              </a:rPr>
              <a:t> in your data center</a:t>
            </a:r>
          </a:p>
          <a:p>
            <a:pPr marL="0" indent="0" fontAlgn="auto">
              <a:lnSpc>
                <a:spcPct val="90000"/>
              </a:lnSpc>
              <a:spcBef>
                <a:spcPts val="0"/>
              </a:spcBef>
              <a:spcAft>
                <a:spcPts val="500"/>
              </a:spcAft>
              <a:buNone/>
              <a:defRPr/>
            </a:pPr>
            <a:endParaRPr lang="en-US" sz="1600" dirty="0">
              <a:solidFill>
                <a:srgbClr val="6D6C6C"/>
              </a:solidFill>
              <a:latin typeface="Arial"/>
              <a:cs typeface="Arial"/>
            </a:endParaRPr>
          </a:p>
          <a:p>
            <a:pPr marL="0" indent="0">
              <a:lnSpc>
                <a:spcPct val="90000"/>
              </a:lnSpc>
              <a:spcBef>
                <a:spcPts val="0"/>
              </a:spcBef>
              <a:spcAft>
                <a:spcPts val="500"/>
              </a:spcAft>
              <a:buNone/>
              <a:defRPr/>
            </a:pPr>
            <a:r>
              <a:rPr lang="en-US" sz="2000" b="1" dirty="0">
                <a:solidFill>
                  <a:srgbClr val="6D6C6C"/>
                </a:solidFill>
                <a:latin typeface="Arial"/>
                <a:cs typeface="Arial"/>
              </a:rPr>
              <a:t>MongoDB Management Service (MMS)</a:t>
            </a:r>
          </a:p>
          <a:p>
            <a:pPr marL="0" indent="0" fontAlgn="auto">
              <a:lnSpc>
                <a:spcPct val="90000"/>
              </a:lnSpc>
              <a:spcBef>
                <a:spcPts val="0"/>
              </a:spcBef>
              <a:spcAft>
                <a:spcPts val="500"/>
              </a:spcAft>
              <a:buNone/>
              <a:defRPr/>
            </a:pPr>
            <a:r>
              <a:rPr lang="en-US" sz="1600" dirty="0" smtClean="0">
                <a:solidFill>
                  <a:srgbClr val="6D6C6C"/>
                </a:solidFill>
                <a:latin typeface="Arial"/>
                <a:cs typeface="Arial"/>
              </a:rPr>
              <a:t>The easiest way to run MongoDB in the cloud</a:t>
            </a:r>
          </a:p>
          <a:p>
            <a:pPr marL="0" indent="0" fontAlgn="auto">
              <a:lnSpc>
                <a:spcPct val="90000"/>
              </a:lnSpc>
              <a:spcBef>
                <a:spcPts val="0"/>
              </a:spcBef>
              <a:spcAft>
                <a:spcPts val="500"/>
              </a:spcAft>
              <a:buNone/>
              <a:defRPr/>
            </a:pPr>
            <a:endParaRPr lang="en-US" sz="1600" dirty="0">
              <a:solidFill>
                <a:srgbClr val="6D6C6C"/>
              </a:solidFill>
              <a:latin typeface="Arial"/>
              <a:cs typeface="Arial"/>
            </a:endParaRPr>
          </a:p>
          <a:p>
            <a:pPr marL="0" indent="0">
              <a:lnSpc>
                <a:spcPct val="90000"/>
              </a:lnSpc>
              <a:spcBef>
                <a:spcPts val="0"/>
              </a:spcBef>
              <a:spcAft>
                <a:spcPts val="500"/>
              </a:spcAft>
              <a:buNone/>
              <a:defRPr/>
            </a:pPr>
            <a:r>
              <a:rPr lang="en-US" sz="2000" b="1" dirty="0">
                <a:solidFill>
                  <a:srgbClr val="6D6C6C"/>
                </a:solidFill>
                <a:latin typeface="Arial"/>
                <a:cs typeface="Arial"/>
              </a:rPr>
              <a:t>Production Support</a:t>
            </a:r>
          </a:p>
          <a:p>
            <a:pPr marL="0" indent="0" fontAlgn="auto">
              <a:lnSpc>
                <a:spcPct val="90000"/>
              </a:lnSpc>
              <a:spcBef>
                <a:spcPts val="0"/>
              </a:spcBef>
              <a:spcAft>
                <a:spcPts val="500"/>
              </a:spcAft>
              <a:buNone/>
              <a:defRPr/>
            </a:pPr>
            <a:r>
              <a:rPr lang="en-US" sz="1600" dirty="0" smtClean="0">
                <a:solidFill>
                  <a:srgbClr val="6D6C6C"/>
                </a:solidFill>
                <a:latin typeface="Arial"/>
                <a:cs typeface="Arial"/>
              </a:rPr>
              <a:t>In production and under control</a:t>
            </a:r>
          </a:p>
          <a:p>
            <a:pPr marL="0" indent="0" fontAlgn="auto">
              <a:lnSpc>
                <a:spcPct val="90000"/>
              </a:lnSpc>
              <a:spcBef>
                <a:spcPts val="0"/>
              </a:spcBef>
              <a:spcAft>
                <a:spcPts val="500"/>
              </a:spcAft>
              <a:buNone/>
              <a:defRPr/>
            </a:pPr>
            <a:endParaRPr lang="en-US" sz="1600" dirty="0">
              <a:solidFill>
                <a:srgbClr val="6D6C6C"/>
              </a:solidFill>
              <a:latin typeface="Arial"/>
              <a:cs typeface="Arial"/>
            </a:endParaRPr>
          </a:p>
          <a:p>
            <a:pPr marL="0" indent="0">
              <a:lnSpc>
                <a:spcPct val="90000"/>
              </a:lnSpc>
              <a:spcBef>
                <a:spcPts val="0"/>
              </a:spcBef>
              <a:spcAft>
                <a:spcPts val="500"/>
              </a:spcAft>
              <a:buNone/>
              <a:defRPr/>
            </a:pPr>
            <a:r>
              <a:rPr lang="en-US" sz="2000" b="1" dirty="0">
                <a:solidFill>
                  <a:srgbClr val="6D6C6C"/>
                </a:solidFill>
                <a:latin typeface="Arial"/>
                <a:cs typeface="Arial"/>
              </a:rPr>
              <a:t>Development Support</a:t>
            </a:r>
          </a:p>
          <a:p>
            <a:pPr marL="0" indent="0" fontAlgn="auto">
              <a:lnSpc>
                <a:spcPct val="90000"/>
              </a:lnSpc>
              <a:spcBef>
                <a:spcPts val="0"/>
              </a:spcBef>
              <a:spcAft>
                <a:spcPts val="500"/>
              </a:spcAft>
              <a:buNone/>
              <a:defRPr/>
            </a:pPr>
            <a:r>
              <a:rPr lang="en-US" sz="1600" dirty="0" smtClean="0">
                <a:solidFill>
                  <a:srgbClr val="6D6C6C"/>
                </a:solidFill>
                <a:latin typeface="Arial"/>
                <a:cs typeface="Arial"/>
              </a:rPr>
              <a:t>Let’s get you running</a:t>
            </a:r>
          </a:p>
          <a:p>
            <a:pPr marL="0" indent="0" fontAlgn="auto">
              <a:lnSpc>
                <a:spcPct val="90000"/>
              </a:lnSpc>
              <a:spcBef>
                <a:spcPts val="0"/>
              </a:spcBef>
              <a:spcAft>
                <a:spcPts val="500"/>
              </a:spcAft>
              <a:buNone/>
              <a:defRPr/>
            </a:pPr>
            <a:endParaRPr lang="en-US" sz="1600" dirty="0">
              <a:solidFill>
                <a:srgbClr val="6D6C6C"/>
              </a:solidFill>
              <a:latin typeface="Arial"/>
              <a:cs typeface="Arial"/>
            </a:endParaRPr>
          </a:p>
          <a:p>
            <a:pPr marL="0" indent="0">
              <a:lnSpc>
                <a:spcPct val="90000"/>
              </a:lnSpc>
              <a:spcBef>
                <a:spcPts val="0"/>
              </a:spcBef>
              <a:spcAft>
                <a:spcPts val="500"/>
              </a:spcAft>
              <a:buNone/>
              <a:defRPr/>
            </a:pPr>
            <a:r>
              <a:rPr lang="en-US" sz="2000" b="1" dirty="0">
                <a:solidFill>
                  <a:srgbClr val="6D6C6C"/>
                </a:solidFill>
                <a:latin typeface="Arial"/>
                <a:cs typeface="Arial"/>
              </a:rPr>
              <a:t>Consulting</a:t>
            </a:r>
          </a:p>
          <a:p>
            <a:pPr marL="0" indent="0" fontAlgn="auto">
              <a:lnSpc>
                <a:spcPct val="90000"/>
              </a:lnSpc>
              <a:spcBef>
                <a:spcPts val="0"/>
              </a:spcBef>
              <a:spcAft>
                <a:spcPts val="500"/>
              </a:spcAft>
              <a:buNone/>
              <a:defRPr/>
            </a:pPr>
            <a:r>
              <a:rPr lang="en-US" sz="1600" dirty="0" smtClean="0">
                <a:solidFill>
                  <a:srgbClr val="6D6C6C"/>
                </a:solidFill>
                <a:latin typeface="Arial"/>
                <a:cs typeface="Arial"/>
              </a:rPr>
              <a:t>We solve problems</a:t>
            </a:r>
          </a:p>
          <a:p>
            <a:pPr marL="0" indent="0" fontAlgn="auto">
              <a:lnSpc>
                <a:spcPct val="90000"/>
              </a:lnSpc>
              <a:spcBef>
                <a:spcPts val="0"/>
              </a:spcBef>
              <a:spcAft>
                <a:spcPts val="500"/>
              </a:spcAft>
              <a:buNone/>
              <a:defRPr/>
            </a:pPr>
            <a:endParaRPr lang="en-US" sz="1600" dirty="0">
              <a:solidFill>
                <a:srgbClr val="6D6C6C"/>
              </a:solidFill>
              <a:latin typeface="Arial"/>
              <a:cs typeface="Arial"/>
            </a:endParaRPr>
          </a:p>
          <a:p>
            <a:pPr marL="0" indent="0">
              <a:lnSpc>
                <a:spcPct val="90000"/>
              </a:lnSpc>
              <a:spcBef>
                <a:spcPts val="0"/>
              </a:spcBef>
              <a:spcAft>
                <a:spcPts val="500"/>
              </a:spcAft>
              <a:buNone/>
              <a:defRPr/>
            </a:pPr>
            <a:r>
              <a:rPr lang="en-US" sz="2000" b="1" dirty="0">
                <a:solidFill>
                  <a:srgbClr val="6D6C6C"/>
                </a:solidFill>
                <a:latin typeface="Arial"/>
                <a:cs typeface="Arial"/>
              </a:rPr>
              <a:t>Training</a:t>
            </a:r>
          </a:p>
          <a:p>
            <a:pPr marL="0" indent="0" fontAlgn="auto">
              <a:lnSpc>
                <a:spcPct val="90000"/>
              </a:lnSpc>
              <a:spcBef>
                <a:spcPts val="0"/>
              </a:spcBef>
              <a:spcAft>
                <a:spcPts val="500"/>
              </a:spcAft>
              <a:buNone/>
              <a:defRPr/>
            </a:pPr>
            <a:r>
              <a:rPr lang="en-US" sz="1600" dirty="0" smtClean="0">
                <a:solidFill>
                  <a:srgbClr val="6D6C6C"/>
                </a:solidFill>
                <a:latin typeface="Arial"/>
                <a:cs typeface="Arial"/>
              </a:rPr>
              <a:t>Get your teams up to speed</a:t>
            </a:r>
            <a:endParaRPr lang="en-US" sz="1600" dirty="0">
              <a:solidFill>
                <a:srgbClr val="6D6C6C"/>
              </a:solidFill>
              <a:latin typeface="Arial"/>
              <a:cs typeface="Arial"/>
            </a:endParaRPr>
          </a:p>
        </p:txBody>
      </p:sp>
      <p:pic>
        <p:nvPicPr>
          <p:cNvPr id="4" name="Picture 3" descr="enterprise.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88" y="1351940"/>
            <a:ext cx="378259" cy="457200"/>
          </a:xfrm>
          <a:prstGeom prst="rect">
            <a:avLst/>
          </a:prstGeom>
        </p:spPr>
      </p:pic>
      <p:pic>
        <p:nvPicPr>
          <p:cNvPr id="5" name="Picture 4" descr="MMS.e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88" y="2356926"/>
            <a:ext cx="457200" cy="243913"/>
          </a:xfrm>
          <a:prstGeom prst="rect">
            <a:avLst/>
          </a:prstGeom>
        </p:spPr>
      </p:pic>
      <p:pic>
        <p:nvPicPr>
          <p:cNvPr id="6" name="Picture 5" descr="production-support.e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388" y="3123225"/>
            <a:ext cx="434340" cy="457200"/>
          </a:xfrm>
          <a:prstGeom prst="rect">
            <a:avLst/>
          </a:prstGeom>
        </p:spPr>
      </p:pic>
      <p:pic>
        <p:nvPicPr>
          <p:cNvPr id="7" name="Picture 6" descr="dev-support.em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388" y="4039311"/>
            <a:ext cx="452328" cy="457200"/>
          </a:xfrm>
          <a:prstGeom prst="rect">
            <a:avLst/>
          </a:prstGeom>
        </p:spPr>
      </p:pic>
      <p:pic>
        <p:nvPicPr>
          <p:cNvPr id="8" name="Picture 7" descr="consulting.em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516" y="5006197"/>
            <a:ext cx="457200" cy="367204"/>
          </a:xfrm>
          <a:prstGeom prst="rect">
            <a:avLst/>
          </a:prstGeom>
        </p:spPr>
      </p:pic>
      <p:pic>
        <p:nvPicPr>
          <p:cNvPr id="10" name="Picture 9" descr="training.em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528" y="5883088"/>
            <a:ext cx="457200" cy="412806"/>
          </a:xfrm>
          <a:prstGeom prst="rect">
            <a:avLst/>
          </a:prstGeom>
        </p:spPr>
      </p:pic>
    </p:spTree>
    <p:extLst>
      <p:ext uri="{BB962C8B-B14F-4D97-AF65-F5344CB8AC3E}">
        <p14:creationId xmlns:p14="http://schemas.microsoft.com/office/powerpoint/2010/main" val="210734921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86000" y="2778043"/>
            <a:ext cx="4572000" cy="1301914"/>
          </a:xfrm>
          <a:prstGeom prst="rect">
            <a:avLst/>
          </a:prstGeom>
        </p:spPr>
      </p:pic>
    </p:spTree>
    <p:extLst>
      <p:ext uri="{BB962C8B-B14F-4D97-AF65-F5344CB8AC3E}">
        <p14:creationId xmlns:p14="http://schemas.microsoft.com/office/powerpoint/2010/main" val="84725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t>
            </a:r>
            <a:r>
              <a:rPr lang="en-US" dirty="0" err="1" smtClean="0"/>
              <a:t>MongoDB</a:t>
            </a:r>
            <a:r>
              <a:rPr lang="en-US" dirty="0" smtClean="0"/>
              <a:t> for?</a:t>
            </a:r>
            <a:endParaRPr lang="en-US" dirty="0"/>
          </a:p>
        </p:txBody>
      </p:sp>
      <p:sp>
        <p:nvSpPr>
          <p:cNvPr id="4" name="Content Placeholder 3"/>
          <p:cNvSpPr>
            <a:spLocks noGrp="1"/>
          </p:cNvSpPr>
          <p:nvPr>
            <p:ph idx="1"/>
          </p:nvPr>
        </p:nvSpPr>
        <p:spPr/>
        <p:txBody>
          <a:bodyPr>
            <a:normAutofit/>
          </a:bodyPr>
          <a:lstStyle/>
          <a:p>
            <a:r>
              <a:rPr lang="en-US" sz="2400" dirty="0" smtClean="0"/>
              <a:t>The data store for all </a:t>
            </a:r>
            <a:r>
              <a:rPr lang="en-US" sz="2400" b="1" dirty="0" smtClean="0"/>
              <a:t>systems of engagement</a:t>
            </a:r>
            <a:r>
              <a:rPr lang="en-US" sz="2400" dirty="0" smtClean="0"/>
              <a:t> </a:t>
            </a:r>
          </a:p>
          <a:p>
            <a:pPr lvl="1"/>
            <a:r>
              <a:rPr lang="en-US" sz="2400" dirty="0" smtClean="0"/>
              <a:t>Demanding, real-time SLAs</a:t>
            </a:r>
          </a:p>
          <a:p>
            <a:pPr lvl="1"/>
            <a:r>
              <a:rPr lang="en-US" sz="2400" dirty="0" smtClean="0"/>
              <a:t>Diverse, mixed data sets</a:t>
            </a:r>
          </a:p>
          <a:p>
            <a:pPr lvl="1"/>
            <a:r>
              <a:rPr lang="en-US" sz="2400" dirty="0" smtClean="0"/>
              <a:t>Massive concurrency</a:t>
            </a:r>
          </a:p>
          <a:p>
            <a:pPr lvl="1"/>
            <a:r>
              <a:rPr lang="en-US" sz="2400" dirty="0" smtClean="0"/>
              <a:t>Globally deployed over multiple sites</a:t>
            </a:r>
          </a:p>
          <a:p>
            <a:pPr lvl="1"/>
            <a:r>
              <a:rPr lang="en-US" sz="2400" dirty="0" smtClean="0"/>
              <a:t>No downtime tolerated</a:t>
            </a:r>
          </a:p>
          <a:p>
            <a:pPr lvl="1"/>
            <a:r>
              <a:rPr lang="en-US" sz="2400" dirty="0" smtClean="0"/>
              <a:t>Able to grow with user needs</a:t>
            </a:r>
          </a:p>
          <a:p>
            <a:pPr lvl="1"/>
            <a:r>
              <a:rPr lang="en-US" sz="2400" dirty="0" smtClean="0"/>
              <a:t>High uncertainty in sizing</a:t>
            </a:r>
          </a:p>
          <a:p>
            <a:pPr lvl="1"/>
            <a:r>
              <a:rPr lang="en-US" sz="2400" dirty="0" smtClean="0"/>
              <a:t>Fast scaling needs</a:t>
            </a:r>
          </a:p>
          <a:p>
            <a:pPr lvl="1"/>
            <a:r>
              <a:rPr lang="en-US" sz="2400" dirty="0" smtClean="0"/>
              <a:t>Delivers a seamless and consistent experience</a:t>
            </a:r>
            <a:endParaRPr lang="en-US" sz="2400" dirty="0"/>
          </a:p>
        </p:txBody>
      </p:sp>
    </p:spTree>
    <p:extLst>
      <p:ext uri="{BB962C8B-B14F-4D97-AF65-F5344CB8AC3E}">
        <p14:creationId xmlns:p14="http://schemas.microsoft.com/office/powerpoint/2010/main" val="31510287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1286070" y="1359646"/>
            <a:ext cx="3192351" cy="4653834"/>
            <a:chOff x="1286070" y="1359646"/>
            <a:chExt cx="3192351" cy="4653834"/>
          </a:xfrm>
        </p:grpSpPr>
        <p:cxnSp>
          <p:nvCxnSpPr>
            <p:cNvPr id="70" name="Straight Connector 69"/>
            <p:cNvCxnSpPr/>
            <p:nvPr/>
          </p:nvCxnSpPr>
          <p:spPr>
            <a:xfrm>
              <a:off x="1925922" y="3729592"/>
              <a:ext cx="2552499"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flipH="1">
              <a:off x="2628763" y="2268565"/>
              <a:ext cx="1741086" cy="2872746"/>
              <a:chOff x="9974696" y="2347248"/>
              <a:chExt cx="1488652" cy="2456237"/>
            </a:xfrm>
            <a:effectLst/>
          </p:grpSpPr>
          <p:cxnSp>
            <p:nvCxnSpPr>
              <p:cNvPr id="74" name="Straight Connector 73"/>
              <p:cNvCxnSpPr/>
              <p:nvPr/>
            </p:nvCxnSpPr>
            <p:spPr>
              <a:xfrm>
                <a:off x="9974696" y="3355980"/>
                <a:ext cx="1447505" cy="144750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0114773" y="2347248"/>
                <a:ext cx="1348575" cy="134857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9" name="Oval 78"/>
            <p:cNvSpPr>
              <a:spLocks noChangeAspect="1"/>
            </p:cNvSpPr>
            <p:nvPr/>
          </p:nvSpPr>
          <p:spPr>
            <a:xfrm>
              <a:off x="1796237" y="1359646"/>
              <a:ext cx="1390294" cy="1390294"/>
            </a:xfrm>
            <a:prstGeom prst="ellipse">
              <a:avLst/>
            </a:prstGeom>
            <a:solidFill>
              <a:schemeClr val="bg1"/>
            </a:solidFill>
            <a:ln w="57150">
              <a:solidFill>
                <a:srgbClr val="42994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a:spLocks noChangeAspect="1"/>
            </p:cNvSpPr>
            <p:nvPr/>
          </p:nvSpPr>
          <p:spPr>
            <a:xfrm>
              <a:off x="1323552" y="2972939"/>
              <a:ext cx="1390294" cy="1390294"/>
            </a:xfrm>
            <a:prstGeom prst="ellipse">
              <a:avLst/>
            </a:prstGeom>
            <a:solidFill>
              <a:schemeClr val="bg1"/>
            </a:solidFill>
            <a:ln w="57150">
              <a:solidFill>
                <a:srgbClr val="42994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81" name="Oval 80"/>
            <p:cNvSpPr>
              <a:spLocks noChangeAspect="1"/>
            </p:cNvSpPr>
            <p:nvPr/>
          </p:nvSpPr>
          <p:spPr>
            <a:xfrm>
              <a:off x="1830756" y="4623186"/>
              <a:ext cx="1390294" cy="1390294"/>
            </a:xfrm>
            <a:prstGeom prst="ellipse">
              <a:avLst/>
            </a:prstGeom>
            <a:solidFill>
              <a:schemeClr val="bg1"/>
            </a:solidFill>
            <a:ln w="57150">
              <a:solidFill>
                <a:srgbClr val="42994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7" name="TextBox 36"/>
            <p:cNvSpPr txBox="1"/>
            <p:nvPr/>
          </p:nvSpPr>
          <p:spPr>
            <a:xfrm>
              <a:off x="1637117" y="1651357"/>
              <a:ext cx="1731776" cy="971911"/>
            </a:xfrm>
            <a:prstGeom prst="rect">
              <a:avLst/>
            </a:prstGeom>
            <a:noFill/>
            <a:effectLst/>
          </p:spPr>
          <p:txBody>
            <a:bodyPr wrap="square" rtlCol="0">
              <a:spAutoFit/>
            </a:bodyPr>
            <a:lstStyle/>
            <a:p>
              <a:pPr algn="ctr"/>
              <a:r>
                <a:rPr lang="en-US" sz="1600" b="1" dirty="0" smtClean="0">
                  <a:latin typeface="Arial"/>
                  <a:cs typeface="Arial"/>
                </a:rPr>
                <a:t>Expressive Query Language</a:t>
              </a:r>
              <a:endParaRPr lang="en-US" sz="1600" b="1" dirty="0">
                <a:latin typeface="Arial"/>
                <a:cs typeface="Arial"/>
              </a:endParaRPr>
            </a:p>
          </p:txBody>
        </p:sp>
        <p:sp>
          <p:nvSpPr>
            <p:cNvPr id="40" name="TextBox 39"/>
            <p:cNvSpPr txBox="1"/>
            <p:nvPr/>
          </p:nvSpPr>
          <p:spPr>
            <a:xfrm>
              <a:off x="1286070" y="3356847"/>
              <a:ext cx="1457497" cy="971911"/>
            </a:xfrm>
            <a:prstGeom prst="rect">
              <a:avLst/>
            </a:prstGeom>
            <a:noFill/>
            <a:effectLst/>
          </p:spPr>
          <p:txBody>
            <a:bodyPr wrap="square" rtlCol="0">
              <a:spAutoFit/>
            </a:bodyPr>
            <a:lstStyle/>
            <a:p>
              <a:pPr algn="ctr"/>
              <a:r>
                <a:rPr lang="en-US" sz="1600" b="1" dirty="0" smtClean="0">
                  <a:latin typeface="Arial"/>
                  <a:cs typeface="Arial"/>
                </a:rPr>
                <a:t>Strong</a:t>
              </a:r>
            </a:p>
            <a:p>
              <a:pPr algn="ctr"/>
              <a:r>
                <a:rPr lang="en-US" sz="1600" b="1" dirty="0" smtClean="0">
                  <a:latin typeface="Arial"/>
                  <a:cs typeface="Arial"/>
                </a:rPr>
                <a:t>Consistency</a:t>
              </a:r>
              <a:endParaRPr lang="en-US" sz="1600" b="1" dirty="0">
                <a:latin typeface="Arial"/>
                <a:cs typeface="Arial"/>
              </a:endParaRPr>
            </a:p>
          </p:txBody>
        </p:sp>
        <p:sp>
          <p:nvSpPr>
            <p:cNvPr id="43" name="TextBox 42"/>
            <p:cNvSpPr txBox="1"/>
            <p:nvPr/>
          </p:nvSpPr>
          <p:spPr>
            <a:xfrm>
              <a:off x="1796691" y="5084241"/>
              <a:ext cx="1457497" cy="683938"/>
            </a:xfrm>
            <a:prstGeom prst="rect">
              <a:avLst/>
            </a:prstGeom>
            <a:noFill/>
            <a:effectLst/>
          </p:spPr>
          <p:txBody>
            <a:bodyPr wrap="square" rtlCol="0">
              <a:spAutoFit/>
            </a:bodyPr>
            <a:lstStyle/>
            <a:p>
              <a:pPr algn="ctr"/>
              <a:r>
                <a:rPr lang="en-US" sz="1600" b="1" dirty="0" smtClean="0">
                  <a:latin typeface="Arial"/>
                  <a:cs typeface="Arial"/>
                </a:rPr>
                <a:t>Secondary Indexes </a:t>
              </a:r>
              <a:endParaRPr lang="en-US" sz="1600" b="1" dirty="0">
                <a:latin typeface="Arial"/>
                <a:cs typeface="Arial"/>
              </a:endParaRPr>
            </a:p>
          </p:txBody>
        </p:sp>
      </p:grpSp>
      <p:grpSp>
        <p:nvGrpSpPr>
          <p:cNvPr id="96" name="Group 95"/>
          <p:cNvGrpSpPr/>
          <p:nvPr/>
        </p:nvGrpSpPr>
        <p:grpSpPr>
          <a:xfrm>
            <a:off x="4906189" y="1359646"/>
            <a:ext cx="2951742" cy="4653834"/>
            <a:chOff x="4906189" y="1359646"/>
            <a:chExt cx="2951742" cy="4653834"/>
          </a:xfrm>
        </p:grpSpPr>
        <p:cxnSp>
          <p:nvCxnSpPr>
            <p:cNvPr id="95" name="Straight Connector 94"/>
            <p:cNvCxnSpPr/>
            <p:nvPr/>
          </p:nvCxnSpPr>
          <p:spPr>
            <a:xfrm>
              <a:off x="4906189" y="3729592"/>
              <a:ext cx="2552499"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5174563" y="2481074"/>
              <a:ext cx="1003197" cy="1003197"/>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330749" y="4005166"/>
              <a:ext cx="760035" cy="760035"/>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82" name="Oval 81"/>
            <p:cNvSpPr>
              <a:spLocks noChangeAspect="1"/>
            </p:cNvSpPr>
            <p:nvPr/>
          </p:nvSpPr>
          <p:spPr>
            <a:xfrm>
              <a:off x="5732581" y="1359646"/>
              <a:ext cx="1390294" cy="1390294"/>
            </a:xfrm>
            <a:prstGeom prst="ellipse">
              <a:avLst/>
            </a:prstGeom>
            <a:solidFill>
              <a:schemeClr val="bg1"/>
            </a:solidFill>
            <a:ln w="571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a:spLocks noChangeAspect="1"/>
            </p:cNvSpPr>
            <p:nvPr/>
          </p:nvSpPr>
          <p:spPr>
            <a:xfrm>
              <a:off x="6434035" y="2972939"/>
              <a:ext cx="1390294" cy="1390294"/>
            </a:xfrm>
            <a:prstGeom prst="ellipse">
              <a:avLst/>
            </a:prstGeom>
            <a:solidFill>
              <a:schemeClr val="bg1"/>
            </a:solidFill>
            <a:ln w="571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84" name="Oval 83"/>
            <p:cNvSpPr>
              <a:spLocks noChangeAspect="1"/>
            </p:cNvSpPr>
            <p:nvPr/>
          </p:nvSpPr>
          <p:spPr>
            <a:xfrm>
              <a:off x="5767100" y="4623186"/>
              <a:ext cx="1390294" cy="1390294"/>
            </a:xfrm>
            <a:prstGeom prst="ellipse">
              <a:avLst/>
            </a:prstGeom>
            <a:solidFill>
              <a:schemeClr val="bg1"/>
            </a:solidFill>
            <a:ln w="571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51" name="TextBox 50"/>
            <p:cNvSpPr txBox="1"/>
            <p:nvPr/>
          </p:nvSpPr>
          <p:spPr>
            <a:xfrm>
              <a:off x="5848570" y="1894137"/>
              <a:ext cx="1196990" cy="683938"/>
            </a:xfrm>
            <a:prstGeom prst="rect">
              <a:avLst/>
            </a:prstGeom>
            <a:noFill/>
            <a:effectLst/>
          </p:spPr>
          <p:txBody>
            <a:bodyPr wrap="square" rtlCol="0">
              <a:spAutoFit/>
            </a:bodyPr>
            <a:lstStyle/>
            <a:p>
              <a:pPr algn="ctr"/>
              <a:r>
                <a:rPr lang="en-US" sz="1600" b="1" dirty="0" smtClean="0">
                  <a:latin typeface="Arial"/>
                  <a:cs typeface="Arial"/>
                </a:rPr>
                <a:t>Flexibility</a:t>
              </a:r>
              <a:endParaRPr lang="en-US" sz="1600" b="1" dirty="0">
                <a:latin typeface="Arial"/>
                <a:cs typeface="Arial"/>
              </a:endParaRPr>
            </a:p>
          </p:txBody>
        </p:sp>
        <p:sp>
          <p:nvSpPr>
            <p:cNvPr id="54" name="TextBox 53"/>
            <p:cNvSpPr txBox="1"/>
            <p:nvPr/>
          </p:nvSpPr>
          <p:spPr>
            <a:xfrm>
              <a:off x="6400434" y="3514928"/>
              <a:ext cx="1457497" cy="395963"/>
            </a:xfrm>
            <a:prstGeom prst="rect">
              <a:avLst/>
            </a:prstGeom>
            <a:noFill/>
            <a:effectLst/>
          </p:spPr>
          <p:txBody>
            <a:bodyPr wrap="square" rtlCol="0">
              <a:spAutoFit/>
            </a:bodyPr>
            <a:lstStyle/>
            <a:p>
              <a:pPr algn="ctr"/>
              <a:r>
                <a:rPr lang="en-US" sz="1600" b="1" dirty="0" smtClean="0">
                  <a:latin typeface="Arial"/>
                  <a:cs typeface="Arial"/>
                </a:rPr>
                <a:t>Scalability</a:t>
              </a:r>
              <a:endParaRPr lang="en-US" sz="1600" b="1" dirty="0">
                <a:latin typeface="Arial"/>
                <a:cs typeface="Arial"/>
              </a:endParaRPr>
            </a:p>
          </p:txBody>
        </p:sp>
        <p:sp>
          <p:nvSpPr>
            <p:cNvPr id="57" name="TextBox 56"/>
            <p:cNvSpPr txBox="1"/>
            <p:nvPr/>
          </p:nvSpPr>
          <p:spPr>
            <a:xfrm>
              <a:off x="5688826" y="5192877"/>
              <a:ext cx="1587920" cy="683938"/>
            </a:xfrm>
            <a:prstGeom prst="rect">
              <a:avLst/>
            </a:prstGeom>
            <a:noFill/>
            <a:effectLst/>
          </p:spPr>
          <p:txBody>
            <a:bodyPr wrap="square" rtlCol="0">
              <a:spAutoFit/>
            </a:bodyPr>
            <a:lstStyle/>
            <a:p>
              <a:pPr algn="ctr"/>
              <a:r>
                <a:rPr lang="en-US" sz="1600" b="1" dirty="0" smtClean="0">
                  <a:latin typeface="Arial"/>
                  <a:cs typeface="Arial"/>
                </a:rPr>
                <a:t>Performance</a:t>
              </a:r>
              <a:endParaRPr lang="en-US" sz="1600" b="1" dirty="0">
                <a:latin typeface="Arial"/>
                <a:cs typeface="Arial"/>
              </a:endParaRPr>
            </a:p>
          </p:txBody>
        </p:sp>
        <p:cxnSp>
          <p:nvCxnSpPr>
            <p:cNvPr id="85" name="Straight Connector 84"/>
            <p:cNvCxnSpPr>
              <a:stCxn id="82" idx="1"/>
              <a:endCxn id="82" idx="5"/>
            </p:cNvCxnSpPr>
            <p:nvPr/>
          </p:nvCxnSpPr>
          <p:spPr>
            <a:xfrm>
              <a:off x="5936185" y="1563250"/>
              <a:ext cx="983086" cy="983086"/>
            </a:xfrm>
            <a:prstGeom prst="line">
              <a:avLst/>
            </a:prstGeom>
            <a:ln w="38100">
              <a:solidFill>
                <a:srgbClr val="C00000"/>
              </a:solidFill>
            </a:ln>
            <a:effectLst/>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a:off x="6597714" y="3176542"/>
              <a:ext cx="983086" cy="983086"/>
            </a:xfrm>
            <a:prstGeom prst="line">
              <a:avLst/>
            </a:prstGeom>
            <a:ln w="38100">
              <a:solidFill>
                <a:srgbClr val="C00000"/>
              </a:solidFill>
            </a:ln>
            <a:effectLst/>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5961866" y="4826790"/>
              <a:ext cx="983086" cy="983086"/>
            </a:xfrm>
            <a:prstGeom prst="line">
              <a:avLst/>
            </a:prstGeom>
            <a:ln w="38100">
              <a:solidFill>
                <a:srgbClr val="C00000"/>
              </a:solidFill>
            </a:ln>
            <a:effectLst/>
          </p:spPr>
          <p:style>
            <a:lnRef idx="3">
              <a:schemeClr val="dk1"/>
            </a:lnRef>
            <a:fillRef idx="0">
              <a:schemeClr val="dk1"/>
            </a:fillRef>
            <a:effectRef idx="2">
              <a:schemeClr val="dk1"/>
            </a:effectRef>
            <a:fontRef idx="minor">
              <a:schemeClr val="tx1"/>
            </a:fontRef>
          </p:style>
        </p:cxnSp>
      </p:grpSp>
      <p:sp>
        <p:nvSpPr>
          <p:cNvPr id="89" name="Title 3"/>
          <p:cNvSpPr>
            <a:spLocks noGrp="1"/>
          </p:cNvSpPr>
          <p:nvPr>
            <p:ph type="title"/>
          </p:nvPr>
        </p:nvSpPr>
        <p:spPr>
          <a:xfrm>
            <a:off x="457200" y="274638"/>
            <a:ext cx="8229600" cy="1143000"/>
          </a:xfrm>
        </p:spPr>
        <p:txBody>
          <a:bodyPr/>
          <a:lstStyle/>
          <a:p>
            <a:r>
              <a:rPr lang="en-US" dirty="0" smtClean="0"/>
              <a:t>Relational</a:t>
            </a:r>
            <a:endParaRPr lang="en-US" dirty="0"/>
          </a:p>
        </p:txBody>
      </p:sp>
      <p:grpSp>
        <p:nvGrpSpPr>
          <p:cNvPr id="76" name="Group 75"/>
          <p:cNvGrpSpPr>
            <a:grpSpLocks noChangeAspect="1"/>
          </p:cNvGrpSpPr>
          <p:nvPr/>
        </p:nvGrpSpPr>
        <p:grpSpPr>
          <a:xfrm>
            <a:off x="3563209" y="2747044"/>
            <a:ext cx="1925022" cy="1925022"/>
            <a:chOff x="2357971" y="707570"/>
            <a:chExt cx="2736004" cy="2736004"/>
          </a:xfrm>
          <a:effectLst/>
        </p:grpSpPr>
        <p:sp>
          <p:nvSpPr>
            <p:cNvPr id="77" name="Oval 76"/>
            <p:cNvSpPr>
              <a:spLocks noChangeAspect="1"/>
            </p:cNvSpPr>
            <p:nvPr/>
          </p:nvSpPr>
          <p:spPr>
            <a:xfrm>
              <a:off x="2357971" y="707570"/>
              <a:ext cx="2736004" cy="2736004"/>
            </a:xfrm>
            <a:prstGeom prst="ellipse">
              <a:avLst/>
            </a:prstGeom>
            <a:solidFill>
              <a:schemeClr val="bg1"/>
            </a:solidFill>
            <a:ln w="76200">
              <a:solidFill>
                <a:srgbClr val="A3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0070C0"/>
                </a:solidFill>
                <a:latin typeface="Arial"/>
                <a:cs typeface="Arial"/>
              </a:endParaRPr>
            </a:p>
          </p:txBody>
        </p:sp>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6277" y="1082043"/>
              <a:ext cx="2059391" cy="2059391"/>
            </a:xfrm>
            <a:prstGeom prst="rect">
              <a:avLst/>
            </a:prstGeom>
          </p:spPr>
        </p:pic>
      </p:grpSp>
    </p:spTree>
    <p:extLst>
      <p:ext uri="{BB962C8B-B14F-4D97-AF65-F5344CB8AC3E}">
        <p14:creationId xmlns:p14="http://schemas.microsoft.com/office/powerpoint/2010/main" val="1740415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p:cNvSpPr>
            <a:spLocks noGrp="1"/>
          </p:cNvSpPr>
          <p:nvPr>
            <p:ph type="title"/>
          </p:nvPr>
        </p:nvSpPr>
        <p:spPr>
          <a:xfrm>
            <a:off x="457200" y="274638"/>
            <a:ext cx="8229600" cy="1143000"/>
          </a:xfrm>
        </p:spPr>
        <p:txBody>
          <a:bodyPr/>
          <a:lstStyle/>
          <a:p>
            <a:r>
              <a:rPr lang="en-US" dirty="0" err="1" smtClean="0"/>
              <a:t>NoSQL</a:t>
            </a:r>
            <a:endParaRPr lang="en-US" dirty="0"/>
          </a:p>
        </p:txBody>
      </p:sp>
      <p:grpSp>
        <p:nvGrpSpPr>
          <p:cNvPr id="59" name="Group 58"/>
          <p:cNvGrpSpPr/>
          <p:nvPr/>
        </p:nvGrpSpPr>
        <p:grpSpPr>
          <a:xfrm>
            <a:off x="1286070" y="1359646"/>
            <a:ext cx="3083779" cy="4653834"/>
            <a:chOff x="1286070" y="1359646"/>
            <a:chExt cx="3083779" cy="4653834"/>
          </a:xfrm>
        </p:grpSpPr>
        <p:cxnSp>
          <p:nvCxnSpPr>
            <p:cNvPr id="32" name="Straight Connector 31"/>
            <p:cNvCxnSpPr/>
            <p:nvPr/>
          </p:nvCxnSpPr>
          <p:spPr>
            <a:xfrm>
              <a:off x="1925922" y="3729592"/>
              <a:ext cx="2111341"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flipH="1">
              <a:off x="2628763" y="2268565"/>
              <a:ext cx="1741086" cy="2872746"/>
              <a:chOff x="9974696" y="2347248"/>
              <a:chExt cx="1488652" cy="2456237"/>
            </a:xfrm>
            <a:effectLst/>
          </p:grpSpPr>
          <p:cxnSp>
            <p:nvCxnSpPr>
              <p:cNvPr id="54" name="Straight Connector 53"/>
              <p:cNvCxnSpPr/>
              <p:nvPr/>
            </p:nvCxnSpPr>
            <p:spPr>
              <a:xfrm>
                <a:off x="9974696" y="3355980"/>
                <a:ext cx="1447505" cy="144750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0114773" y="2347248"/>
                <a:ext cx="1348575" cy="134857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 name="Oval 36"/>
            <p:cNvSpPr>
              <a:spLocks noChangeAspect="1"/>
            </p:cNvSpPr>
            <p:nvPr/>
          </p:nvSpPr>
          <p:spPr>
            <a:xfrm>
              <a:off x="1796237" y="1359646"/>
              <a:ext cx="1390294" cy="1390294"/>
            </a:xfrm>
            <a:prstGeom prst="ellipse">
              <a:avLst/>
            </a:prstGeom>
            <a:solidFill>
              <a:schemeClr val="bg1"/>
            </a:solidFill>
            <a:ln w="571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8" name="Oval 37"/>
            <p:cNvSpPr>
              <a:spLocks noChangeAspect="1"/>
            </p:cNvSpPr>
            <p:nvPr/>
          </p:nvSpPr>
          <p:spPr>
            <a:xfrm>
              <a:off x="1323552" y="2972939"/>
              <a:ext cx="1390294" cy="1390294"/>
            </a:xfrm>
            <a:prstGeom prst="ellipse">
              <a:avLst/>
            </a:prstGeom>
            <a:solidFill>
              <a:schemeClr val="bg1"/>
            </a:solidFill>
            <a:ln w="571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9" name="Oval 38"/>
            <p:cNvSpPr>
              <a:spLocks noChangeAspect="1"/>
            </p:cNvSpPr>
            <p:nvPr/>
          </p:nvSpPr>
          <p:spPr>
            <a:xfrm>
              <a:off x="1830756" y="4623186"/>
              <a:ext cx="1390294" cy="1390294"/>
            </a:xfrm>
            <a:prstGeom prst="ellipse">
              <a:avLst/>
            </a:prstGeom>
            <a:solidFill>
              <a:schemeClr val="bg1"/>
            </a:solidFill>
            <a:ln w="571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43" name="TextBox 42"/>
            <p:cNvSpPr txBox="1"/>
            <p:nvPr/>
          </p:nvSpPr>
          <p:spPr>
            <a:xfrm>
              <a:off x="1637117" y="1651357"/>
              <a:ext cx="1731776" cy="971911"/>
            </a:xfrm>
            <a:prstGeom prst="rect">
              <a:avLst/>
            </a:prstGeom>
            <a:noFill/>
            <a:effectLst/>
          </p:spPr>
          <p:txBody>
            <a:bodyPr wrap="square" rtlCol="0">
              <a:spAutoFit/>
            </a:bodyPr>
            <a:lstStyle/>
            <a:p>
              <a:pPr algn="ctr"/>
              <a:r>
                <a:rPr lang="en-US" sz="1600" b="1" dirty="0" smtClean="0">
                  <a:latin typeface="Arial"/>
                  <a:cs typeface="Arial"/>
                </a:rPr>
                <a:t>Expressive Query Language</a:t>
              </a:r>
              <a:endParaRPr lang="en-US" sz="1600" b="1" dirty="0">
                <a:latin typeface="Arial"/>
                <a:cs typeface="Arial"/>
              </a:endParaRPr>
            </a:p>
          </p:txBody>
        </p:sp>
        <p:sp>
          <p:nvSpPr>
            <p:cNvPr id="44" name="TextBox 43"/>
            <p:cNvSpPr txBox="1"/>
            <p:nvPr/>
          </p:nvSpPr>
          <p:spPr>
            <a:xfrm>
              <a:off x="1286070" y="3356847"/>
              <a:ext cx="1457497" cy="971911"/>
            </a:xfrm>
            <a:prstGeom prst="rect">
              <a:avLst/>
            </a:prstGeom>
            <a:noFill/>
            <a:effectLst/>
          </p:spPr>
          <p:txBody>
            <a:bodyPr wrap="square" rtlCol="0">
              <a:spAutoFit/>
            </a:bodyPr>
            <a:lstStyle/>
            <a:p>
              <a:pPr algn="ctr"/>
              <a:r>
                <a:rPr lang="en-US" sz="1600" b="1" dirty="0" smtClean="0">
                  <a:latin typeface="Arial"/>
                  <a:cs typeface="Arial"/>
                </a:rPr>
                <a:t>Strong</a:t>
              </a:r>
            </a:p>
            <a:p>
              <a:pPr algn="ctr"/>
              <a:r>
                <a:rPr lang="en-US" sz="1600" b="1" dirty="0" smtClean="0">
                  <a:latin typeface="Arial"/>
                  <a:cs typeface="Arial"/>
                </a:rPr>
                <a:t>Consistency</a:t>
              </a:r>
              <a:endParaRPr lang="en-US" sz="1600" b="1" dirty="0">
                <a:latin typeface="Arial"/>
                <a:cs typeface="Arial"/>
              </a:endParaRPr>
            </a:p>
          </p:txBody>
        </p:sp>
        <p:sp>
          <p:nvSpPr>
            <p:cNvPr id="45" name="TextBox 44"/>
            <p:cNvSpPr txBox="1"/>
            <p:nvPr/>
          </p:nvSpPr>
          <p:spPr>
            <a:xfrm>
              <a:off x="1796691" y="5084241"/>
              <a:ext cx="1457497" cy="683938"/>
            </a:xfrm>
            <a:prstGeom prst="rect">
              <a:avLst/>
            </a:prstGeom>
            <a:noFill/>
            <a:effectLst/>
          </p:spPr>
          <p:txBody>
            <a:bodyPr wrap="square" rtlCol="0">
              <a:spAutoFit/>
            </a:bodyPr>
            <a:lstStyle/>
            <a:p>
              <a:pPr algn="ctr"/>
              <a:r>
                <a:rPr lang="en-US" sz="1600" b="1" dirty="0" smtClean="0">
                  <a:latin typeface="Arial"/>
                  <a:cs typeface="Arial"/>
                </a:rPr>
                <a:t>Secondary Indexes </a:t>
              </a:r>
              <a:endParaRPr lang="en-US" sz="1600" b="1" dirty="0">
                <a:latin typeface="Arial"/>
                <a:cs typeface="Arial"/>
              </a:endParaRPr>
            </a:p>
          </p:txBody>
        </p:sp>
        <p:cxnSp>
          <p:nvCxnSpPr>
            <p:cNvPr id="49" name="Straight Connector 48"/>
            <p:cNvCxnSpPr/>
            <p:nvPr/>
          </p:nvCxnSpPr>
          <p:spPr>
            <a:xfrm>
              <a:off x="1980470" y="1563250"/>
              <a:ext cx="983086" cy="983086"/>
            </a:xfrm>
            <a:prstGeom prst="line">
              <a:avLst/>
            </a:prstGeom>
            <a:ln w="38100">
              <a:solidFill>
                <a:srgbClr val="C00000"/>
              </a:solidFill>
            </a:ln>
            <a:effectLst/>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1548041" y="3176542"/>
              <a:ext cx="983086" cy="983086"/>
            </a:xfrm>
            <a:prstGeom prst="line">
              <a:avLst/>
            </a:prstGeom>
            <a:ln w="38100">
              <a:solidFill>
                <a:srgbClr val="C00000"/>
              </a:solidFill>
            </a:ln>
            <a:effectLst/>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2069466" y="4826790"/>
              <a:ext cx="983086" cy="983086"/>
            </a:xfrm>
            <a:prstGeom prst="line">
              <a:avLst/>
            </a:prstGeom>
            <a:ln w="38100">
              <a:solidFill>
                <a:srgbClr val="C00000"/>
              </a:solidFill>
            </a:ln>
            <a:effectLst/>
          </p:spPr>
          <p:style>
            <a:lnRef idx="3">
              <a:schemeClr val="dk1"/>
            </a:lnRef>
            <a:fillRef idx="0">
              <a:schemeClr val="dk1"/>
            </a:fillRef>
            <a:effectRef idx="2">
              <a:schemeClr val="dk1"/>
            </a:effectRef>
            <a:fontRef idx="minor">
              <a:schemeClr val="tx1"/>
            </a:fontRef>
          </p:style>
        </p:cxnSp>
      </p:grpSp>
      <p:grpSp>
        <p:nvGrpSpPr>
          <p:cNvPr id="58" name="Group 57"/>
          <p:cNvGrpSpPr/>
          <p:nvPr/>
        </p:nvGrpSpPr>
        <p:grpSpPr>
          <a:xfrm>
            <a:off x="4906189" y="1359646"/>
            <a:ext cx="2951742" cy="4653834"/>
            <a:chOff x="4906189" y="1359646"/>
            <a:chExt cx="2951742" cy="4653834"/>
          </a:xfrm>
        </p:grpSpPr>
        <p:cxnSp>
          <p:nvCxnSpPr>
            <p:cNvPr id="57" name="Straight Connector 56"/>
            <p:cNvCxnSpPr/>
            <p:nvPr/>
          </p:nvCxnSpPr>
          <p:spPr>
            <a:xfrm>
              <a:off x="4906189" y="3729592"/>
              <a:ext cx="2552499"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174563" y="2481074"/>
              <a:ext cx="1003197" cy="1003197"/>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0749" y="4005166"/>
              <a:ext cx="760035" cy="760035"/>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5732581" y="1359646"/>
              <a:ext cx="1390294" cy="1390294"/>
            </a:xfrm>
            <a:prstGeom prst="ellipse">
              <a:avLst/>
            </a:prstGeom>
            <a:solidFill>
              <a:schemeClr val="bg1"/>
            </a:solidFill>
            <a:ln w="57150">
              <a:solidFill>
                <a:srgbClr val="42994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a:spLocks noChangeAspect="1"/>
            </p:cNvSpPr>
            <p:nvPr/>
          </p:nvSpPr>
          <p:spPr>
            <a:xfrm>
              <a:off x="6434035" y="2972939"/>
              <a:ext cx="1390294" cy="1390294"/>
            </a:xfrm>
            <a:prstGeom prst="ellipse">
              <a:avLst/>
            </a:prstGeom>
            <a:solidFill>
              <a:schemeClr val="bg1"/>
            </a:solidFill>
            <a:ln w="57150">
              <a:solidFill>
                <a:srgbClr val="42994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a:spLocks noChangeAspect="1"/>
            </p:cNvSpPr>
            <p:nvPr/>
          </p:nvSpPr>
          <p:spPr>
            <a:xfrm>
              <a:off x="5767100" y="4623186"/>
              <a:ext cx="1390294" cy="1390294"/>
            </a:xfrm>
            <a:prstGeom prst="ellipse">
              <a:avLst/>
            </a:prstGeom>
            <a:solidFill>
              <a:schemeClr val="bg1"/>
            </a:solidFill>
            <a:ln w="57150">
              <a:solidFill>
                <a:srgbClr val="42994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5848570" y="1894137"/>
              <a:ext cx="1196990" cy="683938"/>
            </a:xfrm>
            <a:prstGeom prst="rect">
              <a:avLst/>
            </a:prstGeom>
            <a:noFill/>
            <a:effectLst/>
          </p:spPr>
          <p:txBody>
            <a:bodyPr wrap="square" rtlCol="0">
              <a:spAutoFit/>
            </a:bodyPr>
            <a:lstStyle/>
            <a:p>
              <a:pPr algn="ctr"/>
              <a:r>
                <a:rPr lang="en-US" sz="1600" b="1" dirty="0" smtClean="0">
                  <a:latin typeface="Arial"/>
                  <a:cs typeface="Arial"/>
                </a:rPr>
                <a:t>Flexibility</a:t>
              </a:r>
              <a:endParaRPr lang="en-US" sz="1600" b="1" dirty="0">
                <a:latin typeface="Arial"/>
                <a:cs typeface="Arial"/>
              </a:endParaRPr>
            </a:p>
          </p:txBody>
        </p:sp>
        <p:sp>
          <p:nvSpPr>
            <p:cNvPr id="47" name="TextBox 46"/>
            <p:cNvSpPr txBox="1"/>
            <p:nvPr/>
          </p:nvSpPr>
          <p:spPr>
            <a:xfrm>
              <a:off x="6400434" y="3514928"/>
              <a:ext cx="1457497" cy="395963"/>
            </a:xfrm>
            <a:prstGeom prst="rect">
              <a:avLst/>
            </a:prstGeom>
            <a:noFill/>
            <a:effectLst/>
          </p:spPr>
          <p:txBody>
            <a:bodyPr wrap="square" rtlCol="0">
              <a:spAutoFit/>
            </a:bodyPr>
            <a:lstStyle/>
            <a:p>
              <a:pPr algn="ctr"/>
              <a:r>
                <a:rPr lang="en-US" sz="1600" b="1" dirty="0" smtClean="0">
                  <a:latin typeface="Arial"/>
                  <a:cs typeface="Arial"/>
                </a:rPr>
                <a:t>Scalability</a:t>
              </a:r>
              <a:endParaRPr lang="en-US" sz="1600" b="1" dirty="0">
                <a:latin typeface="Arial"/>
                <a:cs typeface="Arial"/>
              </a:endParaRPr>
            </a:p>
          </p:txBody>
        </p:sp>
        <p:sp>
          <p:nvSpPr>
            <p:cNvPr id="48" name="TextBox 47"/>
            <p:cNvSpPr txBox="1"/>
            <p:nvPr/>
          </p:nvSpPr>
          <p:spPr>
            <a:xfrm>
              <a:off x="5688826" y="5192877"/>
              <a:ext cx="1587920" cy="683938"/>
            </a:xfrm>
            <a:prstGeom prst="rect">
              <a:avLst/>
            </a:prstGeom>
            <a:noFill/>
            <a:effectLst/>
          </p:spPr>
          <p:txBody>
            <a:bodyPr wrap="square" rtlCol="0">
              <a:spAutoFit/>
            </a:bodyPr>
            <a:lstStyle/>
            <a:p>
              <a:pPr algn="ctr"/>
              <a:r>
                <a:rPr lang="en-US" sz="1600" b="1" dirty="0" smtClean="0">
                  <a:latin typeface="Arial"/>
                  <a:cs typeface="Arial"/>
                </a:rPr>
                <a:t>Performance</a:t>
              </a:r>
              <a:endParaRPr lang="en-US" sz="1600" b="1" dirty="0">
                <a:latin typeface="Arial"/>
                <a:cs typeface="Arial"/>
              </a:endParaRPr>
            </a:p>
          </p:txBody>
        </p:sp>
      </p:grpSp>
      <p:grpSp>
        <p:nvGrpSpPr>
          <p:cNvPr id="36" name="Group 35"/>
          <p:cNvGrpSpPr>
            <a:grpSpLocks noChangeAspect="1"/>
          </p:cNvGrpSpPr>
          <p:nvPr/>
        </p:nvGrpSpPr>
        <p:grpSpPr>
          <a:xfrm>
            <a:off x="3563209" y="2747044"/>
            <a:ext cx="1925022" cy="1925022"/>
            <a:chOff x="2357971" y="707570"/>
            <a:chExt cx="2736004" cy="2736004"/>
          </a:xfrm>
          <a:effectLst/>
        </p:grpSpPr>
        <p:sp>
          <p:nvSpPr>
            <p:cNvPr id="52" name="Oval 51"/>
            <p:cNvSpPr>
              <a:spLocks noChangeAspect="1"/>
            </p:cNvSpPr>
            <p:nvPr/>
          </p:nvSpPr>
          <p:spPr>
            <a:xfrm>
              <a:off x="2357971" y="707570"/>
              <a:ext cx="2736004" cy="2736004"/>
            </a:xfrm>
            <a:prstGeom prst="ellipse">
              <a:avLst/>
            </a:prstGeom>
            <a:solidFill>
              <a:schemeClr val="bg1"/>
            </a:solidFill>
            <a:ln w="76200">
              <a:solidFill>
                <a:srgbClr val="A3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0070C0"/>
                </a:solidFill>
                <a:latin typeface="Arial"/>
                <a:cs typeface="Aria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6277" y="1082043"/>
              <a:ext cx="2059391" cy="2059391"/>
            </a:xfrm>
            <a:prstGeom prst="rect">
              <a:avLst/>
            </a:prstGeom>
          </p:spPr>
        </p:pic>
      </p:grpSp>
    </p:spTree>
    <p:extLst>
      <p:ext uri="{BB962C8B-B14F-4D97-AF65-F5344CB8AC3E}">
        <p14:creationId xmlns:p14="http://schemas.microsoft.com/office/powerpoint/2010/main" val="659043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p:cNvCxnSpPr/>
          <p:nvPr/>
        </p:nvCxnSpPr>
        <p:spPr>
          <a:xfrm>
            <a:off x="3659805" y="3729592"/>
            <a:ext cx="1795216"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83422" y="1359646"/>
            <a:ext cx="3468603" cy="4653834"/>
            <a:chOff x="183422" y="1359646"/>
            <a:chExt cx="3468603" cy="4653834"/>
          </a:xfrm>
        </p:grpSpPr>
        <p:grpSp>
          <p:nvGrpSpPr>
            <p:cNvPr id="60" name="Group 59"/>
            <p:cNvGrpSpPr/>
            <p:nvPr/>
          </p:nvGrpSpPr>
          <p:grpSpPr>
            <a:xfrm>
              <a:off x="183422" y="1359646"/>
              <a:ext cx="3083779" cy="4653834"/>
              <a:chOff x="183422" y="1359646"/>
              <a:chExt cx="3083779" cy="4653834"/>
            </a:xfrm>
          </p:grpSpPr>
          <p:cxnSp>
            <p:nvCxnSpPr>
              <p:cNvPr id="3" name="Straight Connector 2"/>
              <p:cNvCxnSpPr/>
              <p:nvPr/>
            </p:nvCxnSpPr>
            <p:spPr>
              <a:xfrm>
                <a:off x="1119100" y="3729592"/>
                <a:ext cx="1795216"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flipH="1">
                <a:off x="1526115" y="2268565"/>
                <a:ext cx="1741086" cy="2872746"/>
                <a:chOff x="9974696" y="2347248"/>
                <a:chExt cx="1488652" cy="2456237"/>
              </a:xfrm>
              <a:effectLst/>
            </p:grpSpPr>
            <p:cxnSp>
              <p:nvCxnSpPr>
                <p:cNvPr id="8" name="Straight Connector 7"/>
                <p:cNvCxnSpPr/>
                <p:nvPr/>
              </p:nvCxnSpPr>
              <p:spPr>
                <a:xfrm>
                  <a:off x="9974696" y="3355980"/>
                  <a:ext cx="1447505" cy="144750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0114773" y="2347248"/>
                  <a:ext cx="1348575" cy="134857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34469" y="1359646"/>
                <a:ext cx="1731776" cy="1390294"/>
                <a:chOff x="534469" y="1359646"/>
                <a:chExt cx="1731776" cy="1390294"/>
              </a:xfrm>
            </p:grpSpPr>
            <p:sp>
              <p:nvSpPr>
                <p:cNvPr id="13" name="Oval 12"/>
                <p:cNvSpPr>
                  <a:spLocks noChangeAspect="1"/>
                </p:cNvSpPr>
                <p:nvPr/>
              </p:nvSpPr>
              <p:spPr>
                <a:xfrm>
                  <a:off x="693589" y="135964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9" name="TextBox 18"/>
                <p:cNvSpPr txBox="1"/>
                <p:nvPr/>
              </p:nvSpPr>
              <p:spPr>
                <a:xfrm>
                  <a:off x="534469" y="1651357"/>
                  <a:ext cx="1731776" cy="971911"/>
                </a:xfrm>
                <a:prstGeom prst="rect">
                  <a:avLst/>
                </a:prstGeom>
                <a:noFill/>
                <a:effectLst/>
              </p:spPr>
              <p:txBody>
                <a:bodyPr wrap="square" rtlCol="0">
                  <a:spAutoFit/>
                </a:bodyPr>
                <a:lstStyle/>
                <a:p>
                  <a:pPr algn="ctr"/>
                  <a:r>
                    <a:rPr lang="en-US" sz="1600" b="1" dirty="0" smtClean="0">
                      <a:latin typeface="Arial"/>
                      <a:cs typeface="Arial"/>
                    </a:rPr>
                    <a:t>Expressive Query Language</a:t>
                  </a:r>
                  <a:endParaRPr lang="en-US" sz="1600" b="1" dirty="0">
                    <a:latin typeface="Arial"/>
                    <a:cs typeface="Arial"/>
                  </a:endParaRPr>
                </a:p>
              </p:txBody>
            </p:sp>
          </p:grpSp>
          <p:grpSp>
            <p:nvGrpSpPr>
              <p:cNvPr id="58" name="Group 57"/>
              <p:cNvGrpSpPr/>
              <p:nvPr/>
            </p:nvGrpSpPr>
            <p:grpSpPr>
              <a:xfrm>
                <a:off x="183422" y="2972939"/>
                <a:ext cx="1457497" cy="1390294"/>
                <a:chOff x="183422" y="2972939"/>
                <a:chExt cx="1457497" cy="1390294"/>
              </a:xfrm>
            </p:grpSpPr>
            <p:sp>
              <p:nvSpPr>
                <p:cNvPr id="14" name="Oval 13"/>
                <p:cNvSpPr>
                  <a:spLocks noChangeAspect="1"/>
                </p:cNvSpPr>
                <p:nvPr/>
              </p:nvSpPr>
              <p:spPr>
                <a:xfrm>
                  <a:off x="220904" y="2972939"/>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0" name="TextBox 19"/>
                <p:cNvSpPr txBox="1"/>
                <p:nvPr/>
              </p:nvSpPr>
              <p:spPr>
                <a:xfrm>
                  <a:off x="183422" y="3356847"/>
                  <a:ext cx="1457497" cy="971911"/>
                </a:xfrm>
                <a:prstGeom prst="rect">
                  <a:avLst/>
                </a:prstGeom>
                <a:noFill/>
                <a:effectLst/>
              </p:spPr>
              <p:txBody>
                <a:bodyPr wrap="square" rtlCol="0">
                  <a:spAutoFit/>
                </a:bodyPr>
                <a:lstStyle/>
                <a:p>
                  <a:pPr algn="ctr"/>
                  <a:r>
                    <a:rPr lang="en-US" sz="1600" b="1" dirty="0" smtClean="0">
                      <a:latin typeface="Arial"/>
                      <a:cs typeface="Arial"/>
                    </a:rPr>
                    <a:t>Strong</a:t>
                  </a:r>
                </a:p>
                <a:p>
                  <a:pPr algn="ctr"/>
                  <a:r>
                    <a:rPr lang="en-US" sz="1600" b="1" dirty="0" smtClean="0">
                      <a:latin typeface="Arial"/>
                      <a:cs typeface="Arial"/>
                    </a:rPr>
                    <a:t>Consistency</a:t>
                  </a:r>
                  <a:endParaRPr lang="en-US" sz="1600" b="1" dirty="0">
                    <a:latin typeface="Arial"/>
                    <a:cs typeface="Arial"/>
                  </a:endParaRPr>
                </a:p>
              </p:txBody>
            </p:sp>
          </p:grpSp>
          <p:grpSp>
            <p:nvGrpSpPr>
              <p:cNvPr id="59" name="Group 58"/>
              <p:cNvGrpSpPr/>
              <p:nvPr/>
            </p:nvGrpSpPr>
            <p:grpSpPr>
              <a:xfrm>
                <a:off x="694043" y="4623186"/>
                <a:ext cx="1457497" cy="1390294"/>
                <a:chOff x="694043" y="4623186"/>
                <a:chExt cx="1457497" cy="1390294"/>
              </a:xfrm>
            </p:grpSpPr>
            <p:sp>
              <p:nvSpPr>
                <p:cNvPr id="15" name="Oval 14"/>
                <p:cNvSpPr>
                  <a:spLocks noChangeAspect="1"/>
                </p:cNvSpPr>
                <p:nvPr/>
              </p:nvSpPr>
              <p:spPr>
                <a:xfrm>
                  <a:off x="728108" y="462318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1" name="TextBox 20"/>
                <p:cNvSpPr txBox="1"/>
                <p:nvPr/>
              </p:nvSpPr>
              <p:spPr>
                <a:xfrm>
                  <a:off x="694043" y="5084241"/>
                  <a:ext cx="1457497" cy="683938"/>
                </a:xfrm>
                <a:prstGeom prst="rect">
                  <a:avLst/>
                </a:prstGeom>
                <a:noFill/>
                <a:effectLst/>
              </p:spPr>
              <p:txBody>
                <a:bodyPr wrap="square" rtlCol="0">
                  <a:spAutoFit/>
                </a:bodyPr>
                <a:lstStyle/>
                <a:p>
                  <a:pPr algn="ctr"/>
                  <a:r>
                    <a:rPr lang="en-US" sz="1600" b="1" dirty="0" smtClean="0">
                      <a:latin typeface="Arial"/>
                      <a:cs typeface="Arial"/>
                    </a:rPr>
                    <a:t>Secondary Indexes </a:t>
                  </a:r>
                  <a:endParaRPr lang="en-US" sz="1600" b="1" dirty="0">
                    <a:latin typeface="Arial"/>
                    <a:cs typeface="Arial"/>
                  </a:endParaRPr>
                </a:p>
              </p:txBody>
            </p:sp>
          </p:grpSp>
        </p:grpSp>
        <p:grpSp>
          <p:nvGrpSpPr>
            <p:cNvPr id="10" name="Group 9"/>
            <p:cNvGrpSpPr>
              <a:grpSpLocks noChangeAspect="1"/>
            </p:cNvGrpSpPr>
            <p:nvPr/>
          </p:nvGrpSpPr>
          <p:grpSpPr>
            <a:xfrm>
              <a:off x="2332467" y="3008307"/>
              <a:ext cx="1319558" cy="1319558"/>
              <a:chOff x="2127559" y="707570"/>
              <a:chExt cx="2736004" cy="2736004"/>
            </a:xfrm>
            <a:effectLst/>
          </p:grpSpPr>
          <p:sp>
            <p:nvSpPr>
              <p:cNvPr id="11" name="Oval 10"/>
              <p:cNvSpPr>
                <a:spLocks noChangeAspect="1"/>
              </p:cNvSpPr>
              <p:nvPr/>
            </p:nvSpPr>
            <p:spPr>
              <a:xfrm>
                <a:off x="2127559" y="707570"/>
                <a:ext cx="2736004" cy="2736004"/>
              </a:xfrm>
              <a:prstGeom prst="ellipse">
                <a:avLst/>
              </a:prstGeom>
              <a:solidFill>
                <a:schemeClr val="bg1"/>
              </a:solidFill>
              <a:ln w="76200">
                <a:solidFill>
                  <a:srgbClr val="A3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0070C0"/>
                  </a:solidFill>
                  <a:latin typeface="Arial"/>
                  <a:cs typeface="Aria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5865" y="1082043"/>
                <a:ext cx="2059392" cy="2059392"/>
              </a:xfrm>
              <a:prstGeom prst="rect">
                <a:avLst/>
              </a:prstGeom>
            </p:spPr>
          </p:pic>
        </p:grpSp>
      </p:grpSp>
      <p:grpSp>
        <p:nvGrpSpPr>
          <p:cNvPr id="63" name="Group 62"/>
          <p:cNvGrpSpPr/>
          <p:nvPr/>
        </p:nvGrpSpPr>
        <p:grpSpPr>
          <a:xfrm>
            <a:off x="5482234" y="1359646"/>
            <a:ext cx="3530987" cy="4653834"/>
            <a:chOff x="5482234" y="1359646"/>
            <a:chExt cx="3530987" cy="4653834"/>
          </a:xfrm>
        </p:grpSpPr>
        <p:grpSp>
          <p:nvGrpSpPr>
            <p:cNvPr id="61" name="Group 60"/>
            <p:cNvGrpSpPr/>
            <p:nvPr/>
          </p:nvGrpSpPr>
          <p:grpSpPr>
            <a:xfrm>
              <a:off x="6329853" y="1359646"/>
              <a:ext cx="2683368" cy="4653834"/>
              <a:chOff x="6329853" y="1359646"/>
              <a:chExt cx="2683368" cy="4653834"/>
            </a:xfrm>
          </p:grpSpPr>
          <p:cxnSp>
            <p:nvCxnSpPr>
              <p:cNvPr id="28" name="Straight Connector 27"/>
              <p:cNvCxnSpPr/>
              <p:nvPr/>
            </p:nvCxnSpPr>
            <p:spPr>
              <a:xfrm>
                <a:off x="6486039" y="3729592"/>
                <a:ext cx="1443377"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329853" y="2481074"/>
                <a:ext cx="1003197" cy="1003197"/>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86039" y="4005166"/>
                <a:ext cx="760035" cy="760035"/>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34" name="Oval 33"/>
              <p:cNvSpPr>
                <a:spLocks noChangeAspect="1"/>
              </p:cNvSpPr>
              <p:nvPr/>
            </p:nvSpPr>
            <p:spPr>
              <a:xfrm>
                <a:off x="6887871" y="135964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5" name="Oval 34"/>
              <p:cNvSpPr>
                <a:spLocks noChangeAspect="1"/>
              </p:cNvSpPr>
              <p:nvPr/>
            </p:nvSpPr>
            <p:spPr>
              <a:xfrm>
                <a:off x="7589325" y="2972939"/>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6" name="Oval 35"/>
              <p:cNvSpPr>
                <a:spLocks noChangeAspect="1"/>
              </p:cNvSpPr>
              <p:nvPr/>
            </p:nvSpPr>
            <p:spPr>
              <a:xfrm>
                <a:off x="6922390" y="462318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7" name="TextBox 36"/>
              <p:cNvSpPr txBox="1"/>
              <p:nvPr/>
            </p:nvSpPr>
            <p:spPr>
              <a:xfrm>
                <a:off x="7003860" y="1894137"/>
                <a:ext cx="1196990" cy="683938"/>
              </a:xfrm>
              <a:prstGeom prst="rect">
                <a:avLst/>
              </a:prstGeom>
              <a:noFill/>
              <a:effectLst/>
            </p:spPr>
            <p:txBody>
              <a:bodyPr wrap="square" rtlCol="0">
                <a:spAutoFit/>
              </a:bodyPr>
              <a:lstStyle/>
              <a:p>
                <a:pPr algn="ctr"/>
                <a:r>
                  <a:rPr lang="en-US" sz="1600" b="1" dirty="0" smtClean="0">
                    <a:latin typeface="Arial"/>
                    <a:cs typeface="Arial"/>
                  </a:rPr>
                  <a:t>Flexibility</a:t>
                </a:r>
                <a:endParaRPr lang="en-US" sz="1600" b="1" dirty="0">
                  <a:latin typeface="Arial"/>
                  <a:cs typeface="Arial"/>
                </a:endParaRPr>
              </a:p>
            </p:txBody>
          </p:sp>
          <p:sp>
            <p:nvSpPr>
              <p:cNvPr id="38" name="TextBox 37"/>
              <p:cNvSpPr txBox="1"/>
              <p:nvPr/>
            </p:nvSpPr>
            <p:spPr>
              <a:xfrm>
                <a:off x="7555724" y="3514928"/>
                <a:ext cx="1457497" cy="395963"/>
              </a:xfrm>
              <a:prstGeom prst="rect">
                <a:avLst/>
              </a:prstGeom>
              <a:noFill/>
              <a:effectLst/>
            </p:spPr>
            <p:txBody>
              <a:bodyPr wrap="square" rtlCol="0">
                <a:spAutoFit/>
              </a:bodyPr>
              <a:lstStyle/>
              <a:p>
                <a:pPr algn="ctr"/>
                <a:r>
                  <a:rPr lang="en-US" sz="1600" b="1" dirty="0" smtClean="0">
                    <a:latin typeface="Arial"/>
                    <a:cs typeface="Arial"/>
                  </a:rPr>
                  <a:t>Scalability</a:t>
                </a:r>
                <a:endParaRPr lang="en-US" sz="1600" b="1" dirty="0">
                  <a:latin typeface="Arial"/>
                  <a:cs typeface="Arial"/>
                </a:endParaRPr>
              </a:p>
            </p:txBody>
          </p:sp>
          <p:sp>
            <p:nvSpPr>
              <p:cNvPr id="39" name="TextBox 38"/>
              <p:cNvSpPr txBox="1"/>
              <p:nvPr/>
            </p:nvSpPr>
            <p:spPr>
              <a:xfrm>
                <a:off x="6844116" y="5192877"/>
                <a:ext cx="1587920" cy="683938"/>
              </a:xfrm>
              <a:prstGeom prst="rect">
                <a:avLst/>
              </a:prstGeom>
              <a:noFill/>
              <a:effectLst/>
            </p:spPr>
            <p:txBody>
              <a:bodyPr wrap="square" rtlCol="0">
                <a:spAutoFit/>
              </a:bodyPr>
              <a:lstStyle/>
              <a:p>
                <a:pPr algn="ctr"/>
                <a:r>
                  <a:rPr lang="en-US" sz="1600" b="1" dirty="0" smtClean="0">
                    <a:latin typeface="Arial"/>
                    <a:cs typeface="Arial"/>
                  </a:rPr>
                  <a:t>Performance</a:t>
                </a:r>
                <a:endParaRPr lang="en-US" sz="1600" b="1" dirty="0">
                  <a:latin typeface="Arial"/>
                  <a:cs typeface="Arial"/>
                </a:endParaRPr>
              </a:p>
            </p:txBody>
          </p:sp>
        </p:grpSp>
        <p:grpSp>
          <p:nvGrpSpPr>
            <p:cNvPr id="40" name="Group 39"/>
            <p:cNvGrpSpPr>
              <a:grpSpLocks noChangeAspect="1"/>
            </p:cNvGrpSpPr>
            <p:nvPr/>
          </p:nvGrpSpPr>
          <p:grpSpPr>
            <a:xfrm>
              <a:off x="5482234" y="3069813"/>
              <a:ext cx="1319558" cy="1319558"/>
              <a:chOff x="2357971" y="707570"/>
              <a:chExt cx="2736004" cy="2736004"/>
            </a:xfrm>
            <a:effectLst/>
          </p:grpSpPr>
          <p:sp>
            <p:nvSpPr>
              <p:cNvPr id="41" name="Oval 40"/>
              <p:cNvSpPr>
                <a:spLocks noChangeAspect="1"/>
              </p:cNvSpPr>
              <p:nvPr/>
            </p:nvSpPr>
            <p:spPr>
              <a:xfrm>
                <a:off x="2357971" y="707570"/>
                <a:ext cx="2736004" cy="2736004"/>
              </a:xfrm>
              <a:prstGeom prst="ellipse">
                <a:avLst/>
              </a:prstGeom>
              <a:solidFill>
                <a:schemeClr val="bg1"/>
              </a:solidFill>
              <a:ln w="76200">
                <a:solidFill>
                  <a:srgbClr val="A3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0070C0"/>
                  </a:solidFill>
                  <a:latin typeface="Arial"/>
                  <a:cs typeface="Arial"/>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6277" y="1082043"/>
                <a:ext cx="2059391" cy="2059391"/>
              </a:xfrm>
              <a:prstGeom prst="rect">
                <a:avLst/>
              </a:prstGeom>
            </p:spPr>
          </p:pic>
        </p:grpSp>
      </p:grpSp>
      <p:sp>
        <p:nvSpPr>
          <p:cNvPr id="46" name="TextBox 45"/>
          <p:cNvSpPr txBox="1"/>
          <p:nvPr/>
        </p:nvSpPr>
        <p:spPr>
          <a:xfrm>
            <a:off x="218865" y="573303"/>
            <a:ext cx="2479643" cy="646331"/>
          </a:xfrm>
          <a:prstGeom prst="rect">
            <a:avLst/>
          </a:prstGeom>
          <a:noFill/>
        </p:spPr>
        <p:txBody>
          <a:bodyPr wrap="none" rtlCol="0">
            <a:noAutofit/>
          </a:bodyPr>
          <a:lstStyle/>
          <a:p>
            <a:pPr algn="ctr"/>
            <a:r>
              <a:rPr lang="en-US" sz="3200" b="1" dirty="0" smtClean="0">
                <a:solidFill>
                  <a:schemeClr val="tx1">
                    <a:lumMod val="75000"/>
                    <a:lumOff val="25000"/>
                  </a:schemeClr>
                </a:solidFill>
                <a:latin typeface="Arial"/>
                <a:cs typeface="Arial"/>
              </a:rPr>
              <a:t>Relational</a:t>
            </a:r>
            <a:endParaRPr lang="en-US" sz="2800" b="1" i="1" dirty="0">
              <a:solidFill>
                <a:schemeClr val="tx1">
                  <a:lumMod val="75000"/>
                  <a:lumOff val="25000"/>
                </a:schemeClr>
              </a:solidFill>
              <a:latin typeface="Arial"/>
              <a:cs typeface="Arial"/>
            </a:endParaRPr>
          </a:p>
        </p:txBody>
      </p:sp>
      <p:sp>
        <p:nvSpPr>
          <p:cNvPr id="47" name="TextBox 46"/>
          <p:cNvSpPr txBox="1"/>
          <p:nvPr/>
        </p:nvSpPr>
        <p:spPr>
          <a:xfrm>
            <a:off x="6360725" y="573303"/>
            <a:ext cx="2479643" cy="646331"/>
          </a:xfrm>
          <a:prstGeom prst="rect">
            <a:avLst/>
          </a:prstGeom>
          <a:noFill/>
        </p:spPr>
        <p:txBody>
          <a:bodyPr wrap="none" rtlCol="0">
            <a:noAutofit/>
          </a:bodyPr>
          <a:lstStyle/>
          <a:p>
            <a:pPr algn="ctr"/>
            <a:r>
              <a:rPr lang="en-US" sz="3200" b="1" dirty="0" err="1" smtClean="0">
                <a:solidFill>
                  <a:schemeClr val="tx1">
                    <a:lumMod val="75000"/>
                    <a:lumOff val="25000"/>
                  </a:schemeClr>
                </a:solidFill>
                <a:latin typeface="Arial"/>
                <a:cs typeface="Arial"/>
              </a:rPr>
              <a:t>NoSQL</a:t>
            </a:r>
            <a:endParaRPr lang="en-US" sz="2800" b="1" dirty="0">
              <a:solidFill>
                <a:schemeClr val="tx1">
                  <a:lumMod val="75000"/>
                  <a:lumOff val="25000"/>
                </a:schemeClr>
              </a:solidFill>
              <a:latin typeface="Arial"/>
              <a:cs typeface="Arial"/>
            </a:endParaRPr>
          </a:p>
        </p:txBody>
      </p:sp>
      <p:sp>
        <p:nvSpPr>
          <p:cNvPr id="56" name="TextBox 55"/>
          <p:cNvSpPr txBox="1"/>
          <p:nvPr/>
        </p:nvSpPr>
        <p:spPr>
          <a:xfrm>
            <a:off x="2536080" y="6160528"/>
            <a:ext cx="4071840" cy="456839"/>
          </a:xfrm>
          <a:prstGeom prst="rect">
            <a:avLst/>
          </a:prstGeom>
          <a:noFill/>
        </p:spPr>
        <p:txBody>
          <a:bodyPr wrap="none" rtlCol="0">
            <a:noAutofit/>
          </a:bodyPr>
          <a:lstStyle/>
          <a:p>
            <a:pPr algn="ctr"/>
            <a:r>
              <a:rPr lang="en-US" sz="2400" b="1" dirty="0" smtClean="0">
                <a:solidFill>
                  <a:schemeClr val="tx1">
                    <a:lumMod val="50000"/>
                    <a:lumOff val="50000"/>
                  </a:schemeClr>
                </a:solidFill>
                <a:latin typeface="Arial"/>
                <a:cs typeface="Arial"/>
              </a:rPr>
              <a:t>Relational + NoSQL</a:t>
            </a:r>
            <a:endParaRPr lang="en-US" sz="2400" b="1" i="1" dirty="0">
              <a:solidFill>
                <a:schemeClr val="tx1">
                  <a:lumMod val="50000"/>
                  <a:lumOff val="50000"/>
                </a:schemeClr>
              </a:solidFill>
              <a:latin typeface="Arial"/>
              <a:cs typeface="Arial"/>
            </a:endParaRPr>
          </a:p>
        </p:txBody>
      </p:sp>
      <p:grpSp>
        <p:nvGrpSpPr>
          <p:cNvPr id="53" name="Group 52"/>
          <p:cNvGrpSpPr/>
          <p:nvPr/>
        </p:nvGrpSpPr>
        <p:grpSpPr>
          <a:xfrm>
            <a:off x="3756104" y="2821079"/>
            <a:ext cx="1631792" cy="1631792"/>
            <a:chOff x="3660713" y="949007"/>
            <a:chExt cx="1319558" cy="1319558"/>
          </a:xfrm>
        </p:grpSpPr>
        <p:sp>
          <p:nvSpPr>
            <p:cNvPr id="50" name="Oval 49"/>
            <p:cNvSpPr>
              <a:spLocks noChangeAspect="1"/>
            </p:cNvSpPr>
            <p:nvPr/>
          </p:nvSpPr>
          <p:spPr>
            <a:xfrm>
              <a:off x="3660713" y="949007"/>
              <a:ext cx="1319558" cy="1319558"/>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pic>
          <p:nvPicPr>
            <p:cNvPr id="52" name="Picture 51" descr="MongoDB_Leaf_RG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856" y="1118194"/>
              <a:ext cx="465272" cy="981185"/>
            </a:xfrm>
            <a:prstGeom prst="rect">
              <a:avLst/>
            </a:prstGeom>
          </p:spPr>
        </p:pic>
      </p:grpSp>
    </p:spTree>
    <p:extLst>
      <p:ext uri="{BB962C8B-B14F-4D97-AF65-F5344CB8AC3E}">
        <p14:creationId xmlns:p14="http://schemas.microsoft.com/office/powerpoint/2010/main" val="1107945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par>
                          <p:cTn id="14" fill="hold">
                            <p:stCondLst>
                              <p:cond delay="500"/>
                            </p:stCondLst>
                            <p:childTnLst>
                              <p:par>
                                <p:cTn id="15" presetID="10" presetClass="entr" presetSubtype="0" fill="hold" grpId="0" nodeType="afterEffect">
                                  <p:stCondLst>
                                    <p:cond delay="1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par>
                                <p:cTn id="18" presetID="10" presetClass="exit" presetSubtype="0" fill="hold" nodeType="withEffect">
                                  <p:stCondLst>
                                    <p:cond delay="0"/>
                                  </p:stCondLst>
                                  <p:childTnLst>
                                    <p:animEffect transition="out" filter="fade">
                                      <p:cBhvr>
                                        <p:cTn id="19" dur="500"/>
                                        <p:tgtEl>
                                          <p:spTgt spid="70"/>
                                        </p:tgtEl>
                                      </p:cBhvr>
                                    </p:animEffect>
                                    <p:set>
                                      <p:cBhvr>
                                        <p:cTn id="20"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p:cNvCxnSpPr/>
          <p:nvPr/>
        </p:nvCxnSpPr>
        <p:spPr>
          <a:xfrm>
            <a:off x="3659805" y="3729592"/>
            <a:ext cx="1795216"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671586" y="1359646"/>
            <a:ext cx="3468603" cy="4653834"/>
            <a:chOff x="183422" y="1359646"/>
            <a:chExt cx="3468603" cy="4653834"/>
          </a:xfrm>
        </p:grpSpPr>
        <p:grpSp>
          <p:nvGrpSpPr>
            <p:cNvPr id="60" name="Group 59"/>
            <p:cNvGrpSpPr/>
            <p:nvPr/>
          </p:nvGrpSpPr>
          <p:grpSpPr>
            <a:xfrm>
              <a:off x="183422" y="1359646"/>
              <a:ext cx="3083779" cy="4653834"/>
              <a:chOff x="183422" y="1359646"/>
              <a:chExt cx="3083779" cy="4653834"/>
            </a:xfrm>
          </p:grpSpPr>
          <p:cxnSp>
            <p:nvCxnSpPr>
              <p:cNvPr id="3" name="Straight Connector 2"/>
              <p:cNvCxnSpPr/>
              <p:nvPr/>
            </p:nvCxnSpPr>
            <p:spPr>
              <a:xfrm>
                <a:off x="1119100" y="3729592"/>
                <a:ext cx="1795216"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flipH="1">
                <a:off x="1526115" y="2268565"/>
                <a:ext cx="1741086" cy="2872746"/>
                <a:chOff x="9974696" y="2347248"/>
                <a:chExt cx="1488652" cy="2456237"/>
              </a:xfrm>
              <a:effectLst/>
            </p:grpSpPr>
            <p:cxnSp>
              <p:nvCxnSpPr>
                <p:cNvPr id="8" name="Straight Connector 7"/>
                <p:cNvCxnSpPr/>
                <p:nvPr/>
              </p:nvCxnSpPr>
              <p:spPr>
                <a:xfrm>
                  <a:off x="9974696" y="3355980"/>
                  <a:ext cx="1447505" cy="144750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0114773" y="2347248"/>
                  <a:ext cx="1348575" cy="134857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34469" y="1359646"/>
                <a:ext cx="1731776" cy="1390294"/>
                <a:chOff x="534469" y="1359646"/>
                <a:chExt cx="1731776" cy="1390294"/>
              </a:xfrm>
            </p:grpSpPr>
            <p:sp>
              <p:nvSpPr>
                <p:cNvPr id="13" name="Oval 12"/>
                <p:cNvSpPr>
                  <a:spLocks noChangeAspect="1"/>
                </p:cNvSpPr>
                <p:nvPr/>
              </p:nvSpPr>
              <p:spPr>
                <a:xfrm>
                  <a:off x="693589" y="135964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9" name="TextBox 18"/>
                <p:cNvSpPr txBox="1"/>
                <p:nvPr/>
              </p:nvSpPr>
              <p:spPr>
                <a:xfrm>
                  <a:off x="534469" y="1651357"/>
                  <a:ext cx="1731776" cy="971911"/>
                </a:xfrm>
                <a:prstGeom prst="rect">
                  <a:avLst/>
                </a:prstGeom>
                <a:noFill/>
                <a:effectLst/>
              </p:spPr>
              <p:txBody>
                <a:bodyPr wrap="square" rtlCol="0">
                  <a:spAutoFit/>
                </a:bodyPr>
                <a:lstStyle/>
                <a:p>
                  <a:pPr algn="ctr"/>
                  <a:r>
                    <a:rPr lang="en-US" sz="1600" b="1" dirty="0" smtClean="0">
                      <a:latin typeface="Arial"/>
                      <a:cs typeface="Arial"/>
                    </a:rPr>
                    <a:t>Expressive Query Language</a:t>
                  </a:r>
                  <a:endParaRPr lang="en-US" sz="1600" b="1" dirty="0">
                    <a:latin typeface="Arial"/>
                    <a:cs typeface="Arial"/>
                  </a:endParaRPr>
                </a:p>
              </p:txBody>
            </p:sp>
          </p:grpSp>
          <p:grpSp>
            <p:nvGrpSpPr>
              <p:cNvPr id="58" name="Group 57"/>
              <p:cNvGrpSpPr/>
              <p:nvPr/>
            </p:nvGrpSpPr>
            <p:grpSpPr>
              <a:xfrm>
                <a:off x="183422" y="2972939"/>
                <a:ext cx="1457497" cy="1390294"/>
                <a:chOff x="183422" y="2972939"/>
                <a:chExt cx="1457497" cy="1390294"/>
              </a:xfrm>
            </p:grpSpPr>
            <p:sp>
              <p:nvSpPr>
                <p:cNvPr id="14" name="Oval 13"/>
                <p:cNvSpPr>
                  <a:spLocks noChangeAspect="1"/>
                </p:cNvSpPr>
                <p:nvPr/>
              </p:nvSpPr>
              <p:spPr>
                <a:xfrm>
                  <a:off x="220904" y="2972939"/>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0" name="TextBox 19"/>
                <p:cNvSpPr txBox="1"/>
                <p:nvPr/>
              </p:nvSpPr>
              <p:spPr>
                <a:xfrm>
                  <a:off x="183422" y="3356847"/>
                  <a:ext cx="1457497" cy="971911"/>
                </a:xfrm>
                <a:prstGeom prst="rect">
                  <a:avLst/>
                </a:prstGeom>
                <a:noFill/>
                <a:effectLst/>
              </p:spPr>
              <p:txBody>
                <a:bodyPr wrap="square" rtlCol="0">
                  <a:spAutoFit/>
                </a:bodyPr>
                <a:lstStyle/>
                <a:p>
                  <a:pPr algn="ctr"/>
                  <a:r>
                    <a:rPr lang="en-US" sz="1600" b="1" dirty="0" smtClean="0">
                      <a:latin typeface="Arial"/>
                      <a:cs typeface="Arial"/>
                    </a:rPr>
                    <a:t>Strong</a:t>
                  </a:r>
                </a:p>
                <a:p>
                  <a:pPr algn="ctr"/>
                  <a:r>
                    <a:rPr lang="en-US" sz="1600" b="1" dirty="0" smtClean="0">
                      <a:latin typeface="Arial"/>
                      <a:cs typeface="Arial"/>
                    </a:rPr>
                    <a:t>Consistency</a:t>
                  </a:r>
                  <a:endParaRPr lang="en-US" sz="1600" b="1" dirty="0">
                    <a:latin typeface="Arial"/>
                    <a:cs typeface="Arial"/>
                  </a:endParaRPr>
                </a:p>
              </p:txBody>
            </p:sp>
          </p:grpSp>
          <p:grpSp>
            <p:nvGrpSpPr>
              <p:cNvPr id="59" name="Group 58"/>
              <p:cNvGrpSpPr/>
              <p:nvPr/>
            </p:nvGrpSpPr>
            <p:grpSpPr>
              <a:xfrm>
                <a:off x="694043" y="4623186"/>
                <a:ext cx="1457497" cy="1390294"/>
                <a:chOff x="694043" y="4623186"/>
                <a:chExt cx="1457497" cy="1390294"/>
              </a:xfrm>
            </p:grpSpPr>
            <p:sp>
              <p:nvSpPr>
                <p:cNvPr id="15" name="Oval 14"/>
                <p:cNvSpPr>
                  <a:spLocks noChangeAspect="1"/>
                </p:cNvSpPr>
                <p:nvPr/>
              </p:nvSpPr>
              <p:spPr>
                <a:xfrm>
                  <a:off x="728108" y="462318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1" name="TextBox 20"/>
                <p:cNvSpPr txBox="1"/>
                <p:nvPr/>
              </p:nvSpPr>
              <p:spPr>
                <a:xfrm>
                  <a:off x="694043" y="5084241"/>
                  <a:ext cx="1457497" cy="683938"/>
                </a:xfrm>
                <a:prstGeom prst="rect">
                  <a:avLst/>
                </a:prstGeom>
                <a:noFill/>
                <a:effectLst/>
              </p:spPr>
              <p:txBody>
                <a:bodyPr wrap="square" rtlCol="0">
                  <a:spAutoFit/>
                </a:bodyPr>
                <a:lstStyle/>
                <a:p>
                  <a:pPr algn="ctr"/>
                  <a:r>
                    <a:rPr lang="en-US" sz="1600" b="1" dirty="0" smtClean="0">
                      <a:latin typeface="Arial"/>
                      <a:cs typeface="Arial"/>
                    </a:rPr>
                    <a:t>Secondary Indexes </a:t>
                  </a:r>
                  <a:endParaRPr lang="en-US" sz="1600" b="1" dirty="0">
                    <a:latin typeface="Arial"/>
                    <a:cs typeface="Arial"/>
                  </a:endParaRPr>
                </a:p>
              </p:txBody>
            </p:sp>
          </p:grpSp>
        </p:grpSp>
        <p:grpSp>
          <p:nvGrpSpPr>
            <p:cNvPr id="10" name="Group 9"/>
            <p:cNvGrpSpPr>
              <a:grpSpLocks noChangeAspect="1"/>
            </p:cNvGrpSpPr>
            <p:nvPr/>
          </p:nvGrpSpPr>
          <p:grpSpPr>
            <a:xfrm>
              <a:off x="2332467" y="3008307"/>
              <a:ext cx="1319558" cy="1319558"/>
              <a:chOff x="2127559" y="707570"/>
              <a:chExt cx="2736004" cy="2736004"/>
            </a:xfrm>
            <a:effectLst/>
          </p:grpSpPr>
          <p:sp>
            <p:nvSpPr>
              <p:cNvPr id="11" name="Oval 10"/>
              <p:cNvSpPr>
                <a:spLocks noChangeAspect="1"/>
              </p:cNvSpPr>
              <p:nvPr/>
            </p:nvSpPr>
            <p:spPr>
              <a:xfrm>
                <a:off x="2127559" y="707570"/>
                <a:ext cx="2736004" cy="2736004"/>
              </a:xfrm>
              <a:prstGeom prst="ellipse">
                <a:avLst/>
              </a:prstGeom>
              <a:solidFill>
                <a:schemeClr val="bg1"/>
              </a:solidFill>
              <a:ln w="76200">
                <a:solidFill>
                  <a:srgbClr val="A3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0070C0"/>
                  </a:solidFill>
                  <a:latin typeface="Arial"/>
                  <a:cs typeface="Aria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5865" y="1082043"/>
                <a:ext cx="2059392" cy="2059392"/>
              </a:xfrm>
              <a:prstGeom prst="rect">
                <a:avLst/>
              </a:prstGeom>
            </p:spPr>
          </p:pic>
        </p:grpSp>
      </p:grpSp>
      <p:grpSp>
        <p:nvGrpSpPr>
          <p:cNvPr id="63" name="Group 62"/>
          <p:cNvGrpSpPr/>
          <p:nvPr/>
        </p:nvGrpSpPr>
        <p:grpSpPr>
          <a:xfrm>
            <a:off x="3955583" y="1359646"/>
            <a:ext cx="3530987" cy="4653834"/>
            <a:chOff x="5482234" y="1359646"/>
            <a:chExt cx="3530987" cy="4653834"/>
          </a:xfrm>
        </p:grpSpPr>
        <p:grpSp>
          <p:nvGrpSpPr>
            <p:cNvPr id="61" name="Group 60"/>
            <p:cNvGrpSpPr/>
            <p:nvPr/>
          </p:nvGrpSpPr>
          <p:grpSpPr>
            <a:xfrm>
              <a:off x="6329853" y="1359646"/>
              <a:ext cx="2683368" cy="4653834"/>
              <a:chOff x="6329853" y="1359646"/>
              <a:chExt cx="2683368" cy="4653834"/>
            </a:xfrm>
          </p:grpSpPr>
          <p:cxnSp>
            <p:nvCxnSpPr>
              <p:cNvPr id="28" name="Straight Connector 27"/>
              <p:cNvCxnSpPr/>
              <p:nvPr/>
            </p:nvCxnSpPr>
            <p:spPr>
              <a:xfrm>
                <a:off x="6486039" y="3729592"/>
                <a:ext cx="1443377" cy="0"/>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329853" y="2481074"/>
                <a:ext cx="1003197" cy="1003197"/>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86039" y="4005166"/>
                <a:ext cx="760035" cy="760035"/>
              </a:xfrm>
              <a:prstGeom prst="line">
                <a:avLst/>
              </a:prstGeom>
              <a:ln>
                <a:solidFill>
                  <a:schemeClr val="tx1">
                    <a:lumMod val="75000"/>
                    <a:lumOff val="25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34" name="Oval 33"/>
              <p:cNvSpPr>
                <a:spLocks noChangeAspect="1"/>
              </p:cNvSpPr>
              <p:nvPr/>
            </p:nvSpPr>
            <p:spPr>
              <a:xfrm>
                <a:off x="6887871" y="135964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5" name="Oval 34"/>
              <p:cNvSpPr>
                <a:spLocks noChangeAspect="1"/>
              </p:cNvSpPr>
              <p:nvPr/>
            </p:nvSpPr>
            <p:spPr>
              <a:xfrm>
                <a:off x="7589325" y="2972939"/>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6" name="Oval 35"/>
              <p:cNvSpPr>
                <a:spLocks noChangeAspect="1"/>
              </p:cNvSpPr>
              <p:nvPr/>
            </p:nvSpPr>
            <p:spPr>
              <a:xfrm>
                <a:off x="6922390" y="4623186"/>
                <a:ext cx="1390294" cy="1390294"/>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7" name="TextBox 36"/>
              <p:cNvSpPr txBox="1"/>
              <p:nvPr/>
            </p:nvSpPr>
            <p:spPr>
              <a:xfrm>
                <a:off x="7003860" y="1894137"/>
                <a:ext cx="1196990" cy="683938"/>
              </a:xfrm>
              <a:prstGeom prst="rect">
                <a:avLst/>
              </a:prstGeom>
              <a:noFill/>
              <a:effectLst/>
            </p:spPr>
            <p:txBody>
              <a:bodyPr wrap="square" rtlCol="0">
                <a:spAutoFit/>
              </a:bodyPr>
              <a:lstStyle/>
              <a:p>
                <a:pPr algn="ctr"/>
                <a:r>
                  <a:rPr lang="en-US" sz="1600" b="1" dirty="0" smtClean="0">
                    <a:latin typeface="Arial"/>
                    <a:cs typeface="Arial"/>
                  </a:rPr>
                  <a:t>Flexibility</a:t>
                </a:r>
                <a:endParaRPr lang="en-US" sz="1600" b="1" dirty="0">
                  <a:latin typeface="Arial"/>
                  <a:cs typeface="Arial"/>
                </a:endParaRPr>
              </a:p>
            </p:txBody>
          </p:sp>
          <p:sp>
            <p:nvSpPr>
              <p:cNvPr id="38" name="TextBox 37"/>
              <p:cNvSpPr txBox="1"/>
              <p:nvPr/>
            </p:nvSpPr>
            <p:spPr>
              <a:xfrm>
                <a:off x="7555724" y="3514928"/>
                <a:ext cx="1457497" cy="395963"/>
              </a:xfrm>
              <a:prstGeom prst="rect">
                <a:avLst/>
              </a:prstGeom>
              <a:noFill/>
              <a:effectLst/>
            </p:spPr>
            <p:txBody>
              <a:bodyPr wrap="square" rtlCol="0">
                <a:spAutoFit/>
              </a:bodyPr>
              <a:lstStyle/>
              <a:p>
                <a:pPr algn="ctr"/>
                <a:r>
                  <a:rPr lang="en-US" sz="1600" b="1" dirty="0" smtClean="0">
                    <a:latin typeface="Arial"/>
                    <a:cs typeface="Arial"/>
                  </a:rPr>
                  <a:t>Scalability</a:t>
                </a:r>
                <a:endParaRPr lang="en-US" sz="1600" b="1" dirty="0">
                  <a:latin typeface="Arial"/>
                  <a:cs typeface="Arial"/>
                </a:endParaRPr>
              </a:p>
            </p:txBody>
          </p:sp>
          <p:sp>
            <p:nvSpPr>
              <p:cNvPr id="39" name="TextBox 38"/>
              <p:cNvSpPr txBox="1"/>
              <p:nvPr/>
            </p:nvSpPr>
            <p:spPr>
              <a:xfrm>
                <a:off x="6844116" y="5192877"/>
                <a:ext cx="1587920" cy="683938"/>
              </a:xfrm>
              <a:prstGeom prst="rect">
                <a:avLst/>
              </a:prstGeom>
              <a:noFill/>
              <a:effectLst/>
            </p:spPr>
            <p:txBody>
              <a:bodyPr wrap="square" rtlCol="0">
                <a:spAutoFit/>
              </a:bodyPr>
              <a:lstStyle/>
              <a:p>
                <a:pPr algn="ctr"/>
                <a:r>
                  <a:rPr lang="en-US" sz="1600" b="1" dirty="0" smtClean="0">
                    <a:latin typeface="Arial"/>
                    <a:cs typeface="Arial"/>
                  </a:rPr>
                  <a:t>Performance</a:t>
                </a:r>
                <a:endParaRPr lang="en-US" sz="1600" b="1" dirty="0">
                  <a:latin typeface="Arial"/>
                  <a:cs typeface="Arial"/>
                </a:endParaRPr>
              </a:p>
            </p:txBody>
          </p:sp>
        </p:grpSp>
        <p:grpSp>
          <p:nvGrpSpPr>
            <p:cNvPr id="40" name="Group 39"/>
            <p:cNvGrpSpPr>
              <a:grpSpLocks noChangeAspect="1"/>
            </p:cNvGrpSpPr>
            <p:nvPr/>
          </p:nvGrpSpPr>
          <p:grpSpPr>
            <a:xfrm>
              <a:off x="5482234" y="3069813"/>
              <a:ext cx="1319558" cy="1319558"/>
              <a:chOff x="2357971" y="707570"/>
              <a:chExt cx="2736004" cy="2736004"/>
            </a:xfrm>
            <a:effectLst/>
          </p:grpSpPr>
          <p:sp>
            <p:nvSpPr>
              <p:cNvPr id="41" name="Oval 40"/>
              <p:cNvSpPr>
                <a:spLocks noChangeAspect="1"/>
              </p:cNvSpPr>
              <p:nvPr/>
            </p:nvSpPr>
            <p:spPr>
              <a:xfrm>
                <a:off x="2357971" y="707570"/>
                <a:ext cx="2736004" cy="2736004"/>
              </a:xfrm>
              <a:prstGeom prst="ellipse">
                <a:avLst/>
              </a:prstGeom>
              <a:solidFill>
                <a:schemeClr val="bg1"/>
              </a:solidFill>
              <a:ln w="76200">
                <a:solidFill>
                  <a:srgbClr val="A3AA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0070C0"/>
                  </a:solidFill>
                  <a:latin typeface="Arial"/>
                  <a:cs typeface="Arial"/>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6277" y="1082043"/>
                <a:ext cx="2059391" cy="2059391"/>
              </a:xfrm>
              <a:prstGeom prst="rect">
                <a:avLst/>
              </a:prstGeom>
            </p:spPr>
          </p:pic>
        </p:grpSp>
      </p:grpSp>
      <p:sp>
        <p:nvSpPr>
          <p:cNvPr id="54" name="TextBox 53"/>
          <p:cNvSpPr txBox="1"/>
          <p:nvPr/>
        </p:nvSpPr>
        <p:spPr>
          <a:xfrm>
            <a:off x="2163724" y="423891"/>
            <a:ext cx="4843288" cy="646331"/>
          </a:xfrm>
          <a:prstGeom prst="rect">
            <a:avLst/>
          </a:prstGeom>
          <a:noFill/>
        </p:spPr>
        <p:txBody>
          <a:bodyPr wrap="none" rtlCol="0">
            <a:noAutofit/>
          </a:bodyPr>
          <a:lstStyle/>
          <a:p>
            <a:pPr algn="ctr"/>
            <a:r>
              <a:rPr lang="en-US" sz="4000" b="1" dirty="0" smtClean="0">
                <a:solidFill>
                  <a:schemeClr val="tx1">
                    <a:lumMod val="75000"/>
                    <a:lumOff val="25000"/>
                  </a:schemeClr>
                </a:solidFill>
                <a:latin typeface="Arial"/>
                <a:cs typeface="Arial"/>
              </a:rPr>
              <a:t>Nexus Architecture</a:t>
            </a:r>
            <a:endParaRPr lang="en-US" sz="3600" b="1" dirty="0">
              <a:solidFill>
                <a:schemeClr val="tx1">
                  <a:lumMod val="75000"/>
                  <a:lumOff val="25000"/>
                </a:schemeClr>
              </a:solidFill>
              <a:latin typeface="Arial"/>
              <a:cs typeface="Arial"/>
            </a:endParaRPr>
          </a:p>
        </p:txBody>
      </p:sp>
      <p:sp>
        <p:nvSpPr>
          <p:cNvPr id="56" name="TextBox 55"/>
          <p:cNvSpPr txBox="1"/>
          <p:nvPr/>
        </p:nvSpPr>
        <p:spPr>
          <a:xfrm>
            <a:off x="2536080" y="6160528"/>
            <a:ext cx="4071840" cy="456839"/>
          </a:xfrm>
          <a:prstGeom prst="rect">
            <a:avLst/>
          </a:prstGeom>
          <a:noFill/>
        </p:spPr>
        <p:txBody>
          <a:bodyPr wrap="none" rtlCol="0">
            <a:noAutofit/>
          </a:bodyPr>
          <a:lstStyle/>
          <a:p>
            <a:pPr algn="ctr"/>
            <a:r>
              <a:rPr lang="en-US" sz="2400" b="1" dirty="0" smtClean="0">
                <a:solidFill>
                  <a:schemeClr val="tx1">
                    <a:lumMod val="50000"/>
                    <a:lumOff val="50000"/>
                  </a:schemeClr>
                </a:solidFill>
                <a:latin typeface="Arial"/>
                <a:cs typeface="Arial"/>
              </a:rPr>
              <a:t>Relational + NoSQL</a:t>
            </a:r>
            <a:endParaRPr lang="en-US" sz="2400" b="1" i="1" dirty="0">
              <a:solidFill>
                <a:schemeClr val="tx1">
                  <a:lumMod val="50000"/>
                  <a:lumOff val="50000"/>
                </a:schemeClr>
              </a:solidFill>
              <a:latin typeface="Arial"/>
              <a:cs typeface="Arial"/>
            </a:endParaRPr>
          </a:p>
        </p:txBody>
      </p:sp>
      <p:grpSp>
        <p:nvGrpSpPr>
          <p:cNvPr id="53" name="Group 52"/>
          <p:cNvGrpSpPr/>
          <p:nvPr/>
        </p:nvGrpSpPr>
        <p:grpSpPr>
          <a:xfrm>
            <a:off x="3756104" y="2821079"/>
            <a:ext cx="1631792" cy="1631792"/>
            <a:chOff x="3660713" y="949007"/>
            <a:chExt cx="1319558" cy="1319558"/>
          </a:xfrm>
        </p:grpSpPr>
        <p:sp>
          <p:nvSpPr>
            <p:cNvPr id="50" name="Oval 49"/>
            <p:cNvSpPr>
              <a:spLocks noChangeAspect="1"/>
            </p:cNvSpPr>
            <p:nvPr/>
          </p:nvSpPr>
          <p:spPr>
            <a:xfrm>
              <a:off x="3660713" y="949007"/>
              <a:ext cx="1319558" cy="1319558"/>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pic>
          <p:nvPicPr>
            <p:cNvPr id="52" name="Picture 51" descr="MongoDB_Leaf_RG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856" y="1118194"/>
              <a:ext cx="465272" cy="981185"/>
            </a:xfrm>
            <a:prstGeom prst="rect">
              <a:avLst/>
            </a:prstGeom>
          </p:spPr>
        </p:pic>
      </p:grpSp>
    </p:spTree>
    <p:extLst>
      <p:ext uri="{BB962C8B-B14F-4D97-AF65-F5344CB8AC3E}">
        <p14:creationId xmlns:p14="http://schemas.microsoft.com/office/powerpoint/2010/main" val="840394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ntr" presetSubtype="0" fill="hold" grpId="0" nodeType="afterEffect">
                                  <p:stCondLst>
                                    <p:cond delay="10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100"/>
                            </p:stCondLst>
                            <p:childTnLst>
                              <p:par>
                                <p:cTn id="13" presetID="10" presetClass="entr" presetSubtype="0" fill="hold" grpId="0" nodeType="afterEffect">
                                  <p:stCondLst>
                                    <p:cond delay="10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xit" presetSubtype="0" fill="hold" nodeType="withEffect">
                                  <p:stCondLst>
                                    <p:cond delay="0"/>
                                  </p:stCondLst>
                                  <p:childTnLst>
                                    <p:animEffect transition="out" filter="fade">
                                      <p:cBhvr>
                                        <p:cTn id="17" dur="500"/>
                                        <p:tgtEl>
                                          <p:spTgt spid="70"/>
                                        </p:tgtEl>
                                      </p:cBhvr>
                                    </p:animEffect>
                                    <p:set>
                                      <p:cBhvr>
                                        <p:cTn id="18"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Lst>
  </p:timing>
</p:sld>
</file>

<file path=ppt/theme/theme1.xml><?xml version="1.0" encoding="utf-8"?>
<a:theme xmlns:a="http://schemas.openxmlformats.org/drawingml/2006/main" name="mongodb">
  <a:themeElements>
    <a:clrScheme name="MongoDB 2">
      <a:dk1>
        <a:sysClr val="windowText" lastClr="000000"/>
      </a:dk1>
      <a:lt1>
        <a:sysClr val="window" lastClr="FFFFFF"/>
      </a:lt1>
      <a:dk2>
        <a:srgbClr val="242423"/>
      </a:dk2>
      <a:lt2>
        <a:srgbClr val="FFFFFF"/>
      </a:lt2>
      <a:accent1>
        <a:srgbClr val="BBD49E"/>
      </a:accent1>
      <a:accent2>
        <a:srgbClr val="9ABF75"/>
      </a:accent2>
      <a:accent3>
        <a:srgbClr val="7AAB4E"/>
      </a:accent3>
      <a:accent4>
        <a:srgbClr val="5B972B"/>
      </a:accent4>
      <a:accent5>
        <a:srgbClr val="416A20"/>
      </a:accent5>
      <a:accent6>
        <a:srgbClr val="294216"/>
      </a:accent6>
      <a:hlink>
        <a:srgbClr val="5B972B"/>
      </a:hlink>
      <a:folHlink>
        <a:srgbClr val="416A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3602</Words>
  <Application>Microsoft Macintosh PowerPoint</Application>
  <PresentationFormat>On-screen Show (4:3)</PresentationFormat>
  <Paragraphs>858</Paragraphs>
  <Slides>46</Slides>
  <Notes>15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mongodb</vt:lpstr>
      <vt:lpstr>PowerPoint Presentation</vt:lpstr>
      <vt:lpstr>When should you use MongoDB   …. And when you should not….</vt:lpstr>
      <vt:lpstr>Agenda</vt:lpstr>
      <vt:lpstr>CREATE APPLICATIONS  NEVER BEFORE POSSIBLE</vt:lpstr>
      <vt:lpstr>What is MongoDB for?</vt:lpstr>
      <vt:lpstr>Relational</vt:lpstr>
      <vt:lpstr>NoSQL</vt:lpstr>
      <vt:lpstr>PowerPoint Presentation</vt:lpstr>
      <vt:lpstr>PowerPoint Presentation</vt:lpstr>
      <vt:lpstr>What MongoDB is NOT</vt:lpstr>
      <vt:lpstr>MongoDB and Enterprise IT Stack</vt:lpstr>
      <vt:lpstr>MongoDB and Enterprise IT Stack</vt:lpstr>
      <vt:lpstr>Factors Driving Modern Applications</vt:lpstr>
      <vt:lpstr>MongoDB Strategic Advantages</vt:lpstr>
      <vt:lpstr>Document Data Model</vt:lpstr>
      <vt:lpstr>Do More With Your Data</vt:lpstr>
      <vt:lpstr>Requirements For These Challenges</vt:lpstr>
      <vt:lpstr>How Databases Stack Up</vt:lpstr>
      <vt:lpstr>How Databases Stack Up</vt:lpstr>
      <vt:lpstr>How Databases Stack Up</vt:lpstr>
      <vt:lpstr>As a database, where does MongoDB shine?</vt:lpstr>
      <vt:lpstr>As a database, where does MongoDB shine?</vt:lpstr>
      <vt:lpstr>As a database, where does MongoDB shine?</vt:lpstr>
      <vt:lpstr>MongoDB Use Cases</vt:lpstr>
      <vt:lpstr>Use cases where MongoDB shines</vt:lpstr>
      <vt:lpstr>Use cases where MongoDB shines</vt:lpstr>
      <vt:lpstr>Use cases where MongoDB shines</vt:lpstr>
      <vt:lpstr>Data Consolidation</vt:lpstr>
      <vt:lpstr>Data Hub for Large Investment Bank</vt:lpstr>
      <vt:lpstr>Data Hub for Large Investment Bank</vt:lpstr>
      <vt:lpstr>Data Hub for Large Investment Bank</vt:lpstr>
      <vt:lpstr>Data Hub for Large Investment Bank</vt:lpstr>
      <vt:lpstr>Molecular Similarity Database</vt:lpstr>
      <vt:lpstr>Big Data Genomics</vt:lpstr>
      <vt:lpstr>IoT: Large Industrial Vehicle Manufacturer</vt:lpstr>
      <vt:lpstr>What database do you need for your business?</vt:lpstr>
      <vt:lpstr>What vehicle do you want for a race?</vt:lpstr>
      <vt:lpstr>PowerPoint Presentation</vt:lpstr>
      <vt:lpstr>The important aspect of MongoDB</vt:lpstr>
      <vt:lpstr>Technical: Why MongoDB</vt:lpstr>
      <vt:lpstr>Technical: Why MongoDB</vt:lpstr>
      <vt:lpstr>Business: Why MongoDB</vt:lpstr>
      <vt:lpstr>Business: Why MongoDB</vt:lpstr>
      <vt:lpstr>Summary</vt:lpstr>
      <vt:lpstr>We Can Help</vt:lpstr>
      <vt:lpstr>PowerPoint Presentation</vt:lpstr>
    </vt:vector>
  </TitlesOfParts>
  <Company>MongoDB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Daiji Shikama</dc:creator>
  <cp:lastModifiedBy>Edouard Servan-Schreiber</cp:lastModifiedBy>
  <cp:revision>28</cp:revision>
  <dcterms:created xsi:type="dcterms:W3CDTF">2014-10-03T18:11:52Z</dcterms:created>
  <dcterms:modified xsi:type="dcterms:W3CDTF">2015-05-19T15:26:23Z</dcterms:modified>
</cp:coreProperties>
</file>