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313" r:id="rId2"/>
    <p:sldId id="260" r:id="rId3"/>
    <p:sldId id="305" r:id="rId4"/>
    <p:sldId id="261" r:id="rId5"/>
    <p:sldId id="311" r:id="rId6"/>
    <p:sldId id="312" r:id="rId7"/>
    <p:sldId id="262" r:id="rId8"/>
    <p:sldId id="263" r:id="rId9"/>
    <p:sldId id="264" r:id="rId10"/>
    <p:sldId id="265" r:id="rId11"/>
    <p:sldId id="266" r:id="rId12"/>
    <p:sldId id="267" r:id="rId13"/>
    <p:sldId id="309" r:id="rId14"/>
    <p:sldId id="268" r:id="rId15"/>
    <p:sldId id="269" r:id="rId16"/>
    <p:sldId id="270" r:id="rId17"/>
    <p:sldId id="271" r:id="rId18"/>
    <p:sldId id="272" r:id="rId19"/>
    <p:sldId id="310" r:id="rId20"/>
    <p:sldId id="274" r:id="rId21"/>
    <p:sldId id="275" r:id="rId22"/>
    <p:sldId id="276" r:id="rId23"/>
    <p:sldId id="277" r:id="rId24"/>
    <p:sldId id="278" r:id="rId25"/>
    <p:sldId id="279" r:id="rId26"/>
    <p:sldId id="280" r:id="rId27"/>
    <p:sldId id="281" r:id="rId28"/>
    <p:sldId id="282" r:id="rId29"/>
    <p:sldId id="283" r:id="rId30"/>
    <p:sldId id="306"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308" r:id="rId44"/>
    <p:sldId id="296" r:id="rId45"/>
    <p:sldId id="297" r:id="rId46"/>
    <p:sldId id="298" r:id="rId47"/>
    <p:sldId id="299" r:id="rId48"/>
    <p:sldId id="257" r:id="rId49"/>
    <p:sldId id="307"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423"/>
    <a:srgbClr val="6D6C6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53" autoAdjust="0"/>
  </p:normalViewPr>
  <p:slideViewPr>
    <p:cSldViewPr snapToGrid="0" snapToObjects="1">
      <p:cViewPr>
        <p:scale>
          <a:sx n="108" d="100"/>
          <a:sy n="108" d="100"/>
        </p:scale>
        <p:origin x="-1008"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FC9B16-76C7-C748-A43D-1FB257083554}" type="datetimeFigureOut">
              <a:rPr lang="en-US" smtClean="0"/>
              <a:t>6/9/15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2AEB2-300E-824A-BC56-5EE9F050321E}" type="slidenum">
              <a:rPr lang="en-US" smtClean="0"/>
              <a:t>‹#›</a:t>
            </a:fld>
            <a:endParaRPr lang="en-US"/>
          </a:p>
        </p:txBody>
      </p:sp>
    </p:spTree>
    <p:extLst>
      <p:ext uri="{BB962C8B-B14F-4D97-AF65-F5344CB8AC3E}">
        <p14:creationId xmlns:p14="http://schemas.microsoft.com/office/powerpoint/2010/main" val="40922867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p>
          <a:p>
            <a:r>
              <a:rPr lang="en-US" dirty="0" smtClean="0"/>
              <a:t>This</a:t>
            </a:r>
            <a:r>
              <a:rPr lang="en-US" baseline="0" dirty="0" smtClean="0"/>
              <a:t> is Buzz Moschetti at </a:t>
            </a:r>
            <a:r>
              <a:rPr lang="en-US" baseline="0" dirty="0" err="1" smtClean="0"/>
              <a:t>MongoDB</a:t>
            </a:r>
            <a:r>
              <a:rPr lang="en-US" baseline="0" dirty="0" smtClean="0"/>
              <a:t>, and welcome </a:t>
            </a:r>
            <a:r>
              <a:rPr lang="en-US" dirty="0" smtClean="0"/>
              <a:t>to today’s webinar entitled</a:t>
            </a:r>
            <a:r>
              <a:rPr lang="en-US" baseline="0" dirty="0" smtClean="0"/>
              <a:t> “Schema Design”</a:t>
            </a:r>
          </a:p>
          <a:p>
            <a:r>
              <a:rPr lang="en-US" baseline="0" dirty="0" smtClean="0"/>
              <a:t>If your travel plans today do not include exploring schema design with </a:t>
            </a:r>
            <a:r>
              <a:rPr lang="en-US" baseline="0" dirty="0" err="1" smtClean="0"/>
              <a:t>MongoDB</a:t>
            </a:r>
            <a:r>
              <a:rPr lang="en-US" baseline="0" dirty="0" smtClean="0"/>
              <a:t> then please exit the aircraft immediately and see an agent at the gate</a:t>
            </a:r>
          </a:p>
          <a:p>
            <a:r>
              <a:rPr lang="en-US" baseline="0" dirty="0" smtClean="0"/>
              <a:t>Otherwise – WELCOME ABOARD for about the next hour.</a:t>
            </a:r>
          </a:p>
          <a:p>
            <a:endParaRPr lang="en-US" dirty="0"/>
          </a:p>
        </p:txBody>
      </p:sp>
      <p:sp>
        <p:nvSpPr>
          <p:cNvPr id="4" name="Slide Number Placeholder 3"/>
          <p:cNvSpPr>
            <a:spLocks noGrp="1"/>
          </p:cNvSpPr>
          <p:nvPr>
            <p:ph type="sldNum" sz="quarter" idx="10"/>
          </p:nvPr>
        </p:nvSpPr>
        <p:spPr/>
        <p:txBody>
          <a:bodyPr/>
          <a:lstStyle/>
          <a:p>
            <a:fld id="{4127CFAD-63D9-427B-9EB5-780FF78F24D4}" type="slidenum">
              <a:rPr lang="en-US" smtClean="0"/>
              <a:t>1</a:t>
            </a:fld>
            <a:endParaRPr lang="en-US"/>
          </a:p>
        </p:txBody>
      </p:sp>
    </p:spTree>
    <p:extLst>
      <p:ext uri="{BB962C8B-B14F-4D97-AF65-F5344CB8AC3E}">
        <p14:creationId xmlns:p14="http://schemas.microsoft.com/office/powerpoint/2010/main" val="108642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a:t>
            </a:r>
            <a:r>
              <a:rPr lang="en-US" baseline="0" dirty="0" smtClean="0"/>
              <a:t> course, in addition, you’ll got training and certification, etc. etc., </a:t>
            </a:r>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11</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Value can come in form of performance, lower storage costs, increased</a:t>
            </a:r>
            <a:r>
              <a:rPr lang="en-US" baseline="0" dirty="0" smtClean="0"/>
              <a:t> resiliency</a:t>
            </a:r>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12</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 </a:t>
            </a:r>
            <a:r>
              <a:rPr lang="en-US" dirty="0" err="1" smtClean="0"/>
              <a:t>secondaries</a:t>
            </a:r>
            <a:r>
              <a:rPr lang="en-US" dirty="0" smtClean="0"/>
              <a:t>:   Offer opportunity</a:t>
            </a:r>
            <a:r>
              <a:rPr lang="en-US" baseline="0" dirty="0" smtClean="0"/>
              <a:t> for solving global, scalable replication of data  ,  point-in-time reporting that doesn’t affect production ,  etc.</a:t>
            </a:r>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13</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14</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15</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16</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17</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Analogy:  the</a:t>
            </a:r>
            <a:r>
              <a:rPr lang="en-US" baseline="0" dirty="0" smtClean="0"/>
              <a:t> old house.  We know it, we love it, but to “fix” it, it might be better to tear it down and start new rather than systematically, painfully, go from room-to-room making a all sorts of disconnected modifications.</a:t>
            </a:r>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18</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This list of aspects is not from a book, but it is a good starting point.</a:t>
            </a:r>
          </a:p>
          <a:p>
            <a:r>
              <a:rPr lang="en-US" dirty="0" smtClean="0"/>
              <a:t>Difficulty </a:t>
            </a:r>
            <a:r>
              <a:rPr lang="en-US" dirty="0" smtClean="0"/>
              <a:t>is subjective and depends</a:t>
            </a:r>
            <a:r>
              <a:rPr lang="en-US" baseline="0" dirty="0" smtClean="0"/>
              <a:t> on your team skill and experience</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6362AEB2-300E-824A-BC56-5EE9F050321E}" type="slidenum">
              <a:rPr lang="en-US" smtClean="0"/>
              <a:t>19</a:t>
            </a:fld>
            <a:endParaRPr lang="en-US"/>
          </a:p>
        </p:txBody>
      </p:sp>
    </p:spTree>
    <p:extLst>
      <p:ext uri="{BB962C8B-B14F-4D97-AF65-F5344CB8AC3E}">
        <p14:creationId xmlns:p14="http://schemas.microsoft.com/office/powerpoint/2010/main" val="4121234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Rewrite.   Not as scary as it looks.</a:t>
            </a:r>
          </a:p>
          <a:p>
            <a:r>
              <a:rPr lang="en-US" dirty="0" smtClean="0"/>
              <a:t>Preserve GUIs and app logic</a:t>
            </a:r>
            <a:r>
              <a:rPr lang="en-US" baseline="0" dirty="0" smtClean="0"/>
              <a:t> and work your way DOWN instead of UP.</a:t>
            </a:r>
          </a:p>
          <a:p>
            <a:endParaRPr lang="en-US" dirty="0"/>
          </a:p>
        </p:txBody>
      </p:sp>
      <p:sp>
        <p:nvSpPr>
          <p:cNvPr id="4" name="Slide Number Placeholder 3"/>
          <p:cNvSpPr>
            <a:spLocks noGrp="1"/>
          </p:cNvSpPr>
          <p:nvPr>
            <p:ph type="sldNum" sz="quarter" idx="10"/>
          </p:nvPr>
        </p:nvSpPr>
        <p:spPr/>
        <p:txBody>
          <a:bodyPr/>
          <a:lstStyle/>
          <a:p>
            <a:fld id="{6362AEB2-300E-824A-BC56-5EE9F050321E}" type="slidenum">
              <a:rPr lang="en-US" smtClean="0"/>
              <a:t>20</a:t>
            </a:fld>
            <a:endParaRPr lang="en-US"/>
          </a:p>
        </p:txBody>
      </p:sp>
    </p:spTree>
    <p:extLst>
      <p:ext uri="{BB962C8B-B14F-4D97-AF65-F5344CB8AC3E}">
        <p14:creationId xmlns:p14="http://schemas.microsoft.com/office/powerpoint/2010/main" val="112977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ea typeface="MS PGothic" charset="0"/>
              </a:rPr>
              <a:t>Some quick logistics.</a:t>
            </a:r>
          </a:p>
          <a:p>
            <a:pPr eaLnBrk="1" hangingPunct="1">
              <a:spcBef>
                <a:spcPct val="0"/>
              </a:spcBef>
            </a:pPr>
            <a:r>
              <a:rPr lang="en-US" dirty="0" smtClean="0">
                <a:latin typeface="Calibri" charset="0"/>
                <a:ea typeface="MS PGothic" charset="0"/>
              </a:rPr>
              <a:t>In the last 5 to 10 </a:t>
            </a:r>
            <a:r>
              <a:rPr lang="en-US" dirty="0" err="1" smtClean="0">
                <a:latin typeface="Calibri" charset="0"/>
                <a:ea typeface="MS PGothic" charset="0"/>
              </a:rPr>
              <a:t>mins</a:t>
            </a:r>
            <a:r>
              <a:rPr lang="en-US" dirty="0" smtClean="0">
                <a:latin typeface="Calibri" charset="0"/>
                <a:ea typeface="MS PGothic" charset="0"/>
              </a:rPr>
              <a:t> today, we will answer the most common questions that have appeared</a:t>
            </a:r>
            <a:r>
              <a:rPr lang="en-US" baseline="0" dirty="0" smtClean="0">
                <a:latin typeface="Calibri" charset="0"/>
                <a:ea typeface="MS PGothic" charset="0"/>
              </a:rPr>
              <a:t> in the webinar.</a:t>
            </a:r>
          </a:p>
          <a:p>
            <a:pPr eaLnBrk="1" hangingPunct="1">
              <a:spcBef>
                <a:spcPct val="0"/>
              </a:spcBef>
            </a:pPr>
            <a:endParaRPr lang="en-US" dirty="0">
              <a:latin typeface="Calibri" charset="0"/>
              <a:ea typeface="MS PGothic" charset="0"/>
            </a:endParaRPr>
          </a:p>
        </p:txBody>
      </p:sp>
      <p:sp>
        <p:nvSpPr>
          <p:cNvPr id="112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7B33B811-0962-EB4F-8A18-BA4A49701911}" type="slidenum">
              <a:rPr lang="en-US" sz="1200">
                <a:latin typeface="Calibri" charset="0"/>
              </a:rPr>
              <a:pPr eaLnBrk="1" hangingPunct="1"/>
              <a:t>2</a:t>
            </a:fld>
            <a:endParaRPr lang="en-US" sz="1200">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21</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needs to reset expectations</a:t>
            </a:r>
          </a:p>
          <a:p>
            <a:r>
              <a:rPr lang="en-US" dirty="0" smtClean="0"/>
              <a:t>SA need to embrace</a:t>
            </a:r>
            <a:r>
              <a:rPr lang="en-US" baseline="0" dirty="0" smtClean="0"/>
              <a:t> distributed DB capabilities at </a:t>
            </a:r>
            <a:r>
              <a:rPr lang="en-US" baseline="0" dirty="0" err="1" smtClean="0"/>
              <a:t>infraftructure</a:t>
            </a:r>
            <a:r>
              <a:rPr lang="en-US" baseline="0" dirty="0" smtClean="0"/>
              <a:t> level, rich shape ecosystem, etc.</a:t>
            </a:r>
          </a:p>
          <a:p>
            <a:r>
              <a:rPr lang="en-US" baseline="0" dirty="0" smtClean="0"/>
              <a:t>Developers can get much closer to the persisted form of data (typically not a big problem)</a:t>
            </a:r>
          </a:p>
          <a:p>
            <a:r>
              <a:rPr lang="en-US" baseline="0" dirty="0" smtClean="0"/>
              <a:t>Data </a:t>
            </a:r>
            <a:r>
              <a:rPr lang="en-US" baseline="0" dirty="0" err="1" smtClean="0"/>
              <a:t>Archiectc</a:t>
            </a:r>
            <a:r>
              <a:rPr lang="en-US" baseline="0" dirty="0" smtClean="0"/>
              <a:t> need to embrace Rich Shapes.</a:t>
            </a:r>
          </a:p>
          <a:p>
            <a:r>
              <a:rPr lang="en-US" baseline="0" dirty="0" smtClean="0"/>
              <a:t>DBAs, </a:t>
            </a:r>
            <a:r>
              <a:rPr lang="en-US" baseline="0" dirty="0" err="1" smtClean="0"/>
              <a:t>SysAdmin</a:t>
            </a:r>
            <a:r>
              <a:rPr lang="en-US" baseline="0" dirty="0" smtClean="0"/>
              <a:t>, and </a:t>
            </a:r>
            <a:r>
              <a:rPr lang="en-US" baseline="0" dirty="0" err="1" smtClean="0"/>
              <a:t>Secuirty</a:t>
            </a:r>
            <a:r>
              <a:rPr lang="en-US" baseline="0" dirty="0" smtClean="0"/>
              <a:t> clearly need to be adjusting and monitoring a diff set of knobs – but with the same end goal.</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22</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Should not be a surprise</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23</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Developers and Data Architects need to embrace rich shape design and understand tradeoffs</a:t>
            </a:r>
          </a:p>
          <a:p>
            <a:endParaRPr lang="en-US" baseline="0" dirty="0" smtClean="0"/>
          </a:p>
          <a:p>
            <a:r>
              <a:rPr lang="en-US" baseline="0" dirty="0" smtClean="0"/>
              <a:t>Migrating to </a:t>
            </a:r>
            <a:r>
              <a:rPr lang="en-US" baseline="0" dirty="0" err="1" smtClean="0"/>
              <a:t>MongoDB</a:t>
            </a:r>
            <a:r>
              <a:rPr lang="en-US" baseline="0" dirty="0" smtClean="0"/>
              <a:t> likely has SOME amount of info architecture redesign.  Pragmatic choices.</a:t>
            </a:r>
          </a:p>
          <a:p>
            <a:endParaRPr lang="en-US" baseline="0" dirty="0" smtClean="0"/>
          </a:p>
          <a:p>
            <a:r>
              <a:rPr lang="en-US" baseline="0" dirty="0" smtClean="0"/>
              <a:t>On the right we see an example of a document with rich shape.    It’s not just </a:t>
            </a:r>
            <a:r>
              <a:rPr lang="en-US" baseline="0" dirty="0" err="1" smtClean="0"/>
              <a:t>name:scalar</a:t>
            </a:r>
            <a:r>
              <a:rPr lang="en-US" baseline="0" dirty="0" smtClean="0"/>
              <a:t> </a:t>
            </a:r>
            <a:r>
              <a:rPr lang="en-US" baseline="0" dirty="0" err="1" smtClean="0"/>
              <a:t>paris</a:t>
            </a:r>
            <a:r>
              <a:rPr lang="en-US" baseline="0" dirty="0" smtClean="0"/>
              <a:t>; fields can be lists, including lists of complex structures.   We call this embedding.</a:t>
            </a:r>
          </a:p>
          <a:p>
            <a:r>
              <a:rPr lang="en-US" baseline="0" dirty="0" smtClean="0"/>
              <a:t>Now, it’s not required when examining migration to embed everything but with </a:t>
            </a:r>
            <a:r>
              <a:rPr lang="en-US" baseline="0" dirty="0" err="1" smtClean="0"/>
              <a:t>MongoDB</a:t>
            </a:r>
            <a:r>
              <a:rPr lang="en-US" baseline="0" dirty="0" smtClean="0"/>
              <a:t> you have choices and certainly the “tightly bound” 1:n relationships are well-served by embedding</a:t>
            </a:r>
            <a:r>
              <a:rPr lang="en-US" baseline="0" dirty="0" smtClean="0"/>
              <a:t>.   </a:t>
            </a:r>
          </a:p>
          <a:p>
            <a:r>
              <a:rPr lang="en-US" baseline="0" dirty="0" smtClean="0"/>
              <a:t>Identifying belongs-to 1:n relationships and those entities well-expressed though polymorphism like a Product catalog or an Events collection are some of the reasons you typically end up with a dozen or collections in </a:t>
            </a:r>
            <a:r>
              <a:rPr lang="en-US" baseline="0" dirty="0" err="1" smtClean="0"/>
              <a:t>MongoDB</a:t>
            </a:r>
            <a:r>
              <a:rPr lang="en-US" baseline="0" dirty="0" smtClean="0"/>
              <a:t> instead of hundreds of tables in traditional RDBMS.</a:t>
            </a:r>
            <a:endParaRPr lang="en-US" baseline="0" dirty="0" smtClean="0"/>
          </a:p>
          <a:p>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24</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aseline="0" dirty="0" smtClean="0"/>
              <a:t>Here is an example of a article / blog tracker.   The RDBMS team did the theoretically good job by ensuring that 1:n relationships for tag, categories, and comments were set up in their own tables..</a:t>
            </a:r>
          </a:p>
          <a:p>
            <a:pPr eaLnBrk="1" hangingPunct="1">
              <a:defRPr/>
            </a:pPr>
            <a:r>
              <a:rPr lang="en-US" baseline="0" dirty="0" smtClean="0"/>
              <a:t>All too often especially for “small” things like tags and categories, designers take a shortcut and flatten out the data into the parent Article table, e.g. tag, tag2, and tag3.   </a:t>
            </a:r>
          </a:p>
          <a:p>
            <a:pPr eaLnBrk="1" hangingPunct="1">
              <a:defRPr/>
            </a:pPr>
            <a:r>
              <a:rPr lang="en-US" baseline="0" dirty="0" smtClean="0"/>
              <a:t>Or, to avoid running into the fieldN+1 problem, they create a single column a pack a semicolon delimited list into that column.</a:t>
            </a:r>
          </a:p>
          <a:p>
            <a:pPr eaLnBrk="1" hangingPunct="1">
              <a:defRPr/>
            </a:pPr>
            <a:endParaRPr lang="en-US" baseline="0" dirty="0" smtClean="0"/>
          </a:p>
          <a:p>
            <a:pPr eaLnBrk="1" hangingPunct="1">
              <a:defRPr/>
            </a:pPr>
            <a:r>
              <a:rPr lang="en-US" baseline="0" dirty="0" smtClean="0"/>
              <a:t>In migrating to </a:t>
            </a:r>
            <a:r>
              <a:rPr lang="en-US" baseline="0" dirty="0" err="1" smtClean="0"/>
              <a:t>MongoDB</a:t>
            </a:r>
            <a:r>
              <a:rPr lang="en-US" baseline="0" dirty="0" smtClean="0"/>
              <a:t>, we’d probably keep the Article and User collections separate but the other entities are well-managed as list fields in the Article document.</a:t>
            </a:r>
          </a:p>
          <a:p>
            <a:pPr eaLnBrk="1" hangingPunct="1">
              <a:defRPr/>
            </a:pPr>
            <a:r>
              <a:rPr lang="en-US" baseline="0" dirty="0" smtClean="0"/>
              <a:t>We could debate whether certain use cases would suggest moving Comment to its own collection but the point is at least you have choices.</a:t>
            </a:r>
          </a:p>
          <a:p>
            <a:pPr eaLnBrk="1" hangingPunct="1">
              <a:defRPr/>
            </a:pPr>
            <a:endParaRPr lang="en-US" dirty="0" smtClean="0"/>
          </a:p>
          <a:p>
            <a:pPr eaLnBrk="1" hangingPunct="1">
              <a:defRPr/>
            </a:pPr>
            <a:r>
              <a:rPr lang="en-US" dirty="0" smtClean="0"/>
              <a:t>All</a:t>
            </a:r>
            <a:r>
              <a:rPr lang="en-US" baseline="0" dirty="0" smtClean="0"/>
              <a:t> this is </a:t>
            </a:r>
            <a:r>
              <a:rPr lang="en-US" baseline="0" dirty="0" err="1" smtClean="0"/>
              <a:t>indexable</a:t>
            </a:r>
            <a:r>
              <a:rPr lang="en-US" baseline="0" dirty="0" smtClean="0"/>
              <a:t>:   	</a:t>
            </a:r>
            <a:r>
              <a:rPr lang="en-US" sz="1200" dirty="0" smtClean="0">
                <a:latin typeface="+mn-lt"/>
              </a:rPr>
              <a:t>Compound Indexes</a:t>
            </a:r>
          </a:p>
          <a:p>
            <a:pPr eaLnBrk="1" hangingPunct="1">
              <a:defRPr/>
            </a:pPr>
            <a:r>
              <a:rPr lang="en-US" sz="1200" dirty="0" smtClean="0">
                <a:latin typeface="+mn-lt"/>
              </a:rPr>
              <a:t>Unique indexes</a:t>
            </a:r>
          </a:p>
          <a:p>
            <a:pPr eaLnBrk="1" hangingPunct="1">
              <a:defRPr/>
            </a:pPr>
            <a:r>
              <a:rPr lang="en-US" sz="1200" dirty="0" smtClean="0">
                <a:latin typeface="+mn-lt"/>
              </a:rPr>
              <a:t>Array Indexes</a:t>
            </a:r>
          </a:p>
          <a:p>
            <a:pPr eaLnBrk="1" hangingPunct="1">
              <a:defRPr/>
            </a:pPr>
            <a:r>
              <a:rPr lang="en-US" sz="1200" dirty="0" smtClean="0">
                <a:latin typeface="+mn-lt"/>
              </a:rPr>
              <a:t>Text Indexes</a:t>
            </a:r>
          </a:p>
          <a:p>
            <a:pPr eaLnBrk="1" hangingPunct="1">
              <a:defRPr/>
            </a:pPr>
            <a:r>
              <a:rPr lang="en-US" sz="1200" dirty="0" smtClean="0">
                <a:latin typeface="+mn-lt"/>
              </a:rPr>
              <a:t>Geospatial indexes</a:t>
            </a:r>
          </a:p>
          <a:p>
            <a:pPr eaLnBrk="1" hangingPunct="1">
              <a:defRPr/>
            </a:pPr>
            <a:r>
              <a:rPr lang="en-US" sz="1200" dirty="0" smtClean="0">
                <a:latin typeface="+mn-lt"/>
              </a:rPr>
              <a:t>Sparse Indexes</a:t>
            </a:r>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25</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important</a:t>
            </a:r>
            <a:r>
              <a:rPr lang="en-US" baseline="0" dirty="0" smtClean="0"/>
              <a:t> design consideration when migrating is adopting structured or nested data.</a:t>
            </a:r>
          </a:p>
          <a:p>
            <a:r>
              <a:rPr lang="en-US" baseline="0" dirty="0" smtClean="0"/>
              <a:t>Let’s explore the value.</a:t>
            </a:r>
          </a:p>
          <a:p>
            <a:r>
              <a:rPr lang="en-US" baseline="0" dirty="0" smtClean="0"/>
              <a:t>We start with BUYER first, middle, and last columns in the RDBMS.   We choose to create a structure called consisting of first, last, and middle; in the example above, we’ll leave out middle name on purpose because we can.</a:t>
            </a:r>
          </a:p>
          <a:p>
            <a:r>
              <a:rPr lang="en-US" baseline="0" dirty="0" smtClean="0"/>
              <a:t>Inserting this in the RDBMS requires us to specify all the columns.</a:t>
            </a:r>
          </a:p>
          <a:p>
            <a:r>
              <a:rPr lang="en-US" baseline="0" dirty="0" smtClean="0"/>
              <a:t>In </a:t>
            </a:r>
            <a:r>
              <a:rPr lang="en-US" baseline="0" dirty="0" err="1" smtClean="0"/>
              <a:t>MongoDB</a:t>
            </a:r>
            <a:r>
              <a:rPr lang="en-US" baseline="0" dirty="0" smtClean="0"/>
              <a:t>, we save the entire </a:t>
            </a:r>
            <a:r>
              <a:rPr lang="en-US" baseline="0" dirty="0" err="1" smtClean="0"/>
              <a:t>structiure</a:t>
            </a:r>
            <a:r>
              <a:rPr lang="en-US" baseline="0" dirty="0" smtClean="0"/>
              <a:t> as field name </a:t>
            </a:r>
            <a:r>
              <a:rPr lang="en-US" baseline="0" dirty="0" err="1" smtClean="0"/>
              <a:t>buyer_name</a:t>
            </a:r>
            <a:endParaRPr lang="en-US" baseline="0" dirty="0" smtClean="0"/>
          </a:p>
          <a:p>
            <a:r>
              <a:rPr lang="en-US" baseline="0" dirty="0" smtClean="0"/>
              <a:t>Fetching is symmetric in that we ask for </a:t>
            </a:r>
            <a:r>
              <a:rPr lang="en-US" baseline="0" dirty="0" err="1" smtClean="0"/>
              <a:t>buyer_name</a:t>
            </a:r>
            <a:r>
              <a:rPr lang="en-US" baseline="0" dirty="0" smtClean="0"/>
              <a:t> and get back the </a:t>
            </a:r>
            <a:r>
              <a:rPr lang="en-US" baseline="0" dirty="0" err="1" smtClean="0"/>
              <a:t>struct</a:t>
            </a:r>
            <a:r>
              <a:rPr lang="en-US" baseline="0" dirty="0" smtClean="0"/>
              <a:t>.</a:t>
            </a:r>
          </a:p>
          <a:p>
            <a:r>
              <a:rPr lang="en-US" baseline="0" dirty="0" smtClean="0"/>
              <a:t>In fairness, the symmetry is also preserved with RDBMS</a:t>
            </a:r>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26</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all this?    Recall what I said at the beginning about overlooking options and new capabilities that </a:t>
            </a:r>
            <a:r>
              <a:rPr lang="en-US" dirty="0" err="1" smtClean="0"/>
              <a:t>MongoDB</a:t>
            </a:r>
            <a:r>
              <a:rPr lang="en-US" dirty="0" smtClean="0"/>
              <a:t> brings to the table</a:t>
            </a:r>
            <a:r>
              <a:rPr lang="en-US" baseline="0" dirty="0" smtClean="0"/>
              <a:t> as part of your migration!</a:t>
            </a:r>
            <a:endParaRPr lang="en-US" dirty="0" smtClean="0"/>
          </a:p>
          <a:p>
            <a:r>
              <a:rPr lang="en-US" dirty="0" smtClean="0"/>
              <a:t>Doing this work now will be leveraged in your day 2 and day3 enhancements to the migrated system.</a:t>
            </a:r>
          </a:p>
          <a:p>
            <a:r>
              <a:rPr lang="en-US" dirty="0" smtClean="0"/>
              <a:t>Creating </a:t>
            </a:r>
            <a:r>
              <a:rPr lang="en-US" dirty="0" smtClean="0"/>
              <a:t>structures</a:t>
            </a:r>
            <a:r>
              <a:rPr lang="en-US" baseline="0" dirty="0" smtClean="0"/>
              <a:t> makes it easy to add new fields without changing other parts of the code that save and fetch.</a:t>
            </a:r>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27</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where the approach really shines is when you have</a:t>
            </a:r>
            <a:r>
              <a:rPr lang="en-US" baseline="0" dirty="0" smtClean="0"/>
              <a:t> several of the same kind of thing that you wish to manage consistently.</a:t>
            </a:r>
          </a:p>
          <a:p>
            <a:r>
              <a:rPr lang="en-US" dirty="0" smtClean="0"/>
              <a:t>Code and data both are clearer</a:t>
            </a:r>
            <a:r>
              <a:rPr lang="en-US" baseline="0" dirty="0" smtClean="0"/>
              <a:t> and more robustly changed.</a:t>
            </a:r>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28</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legacy</a:t>
            </a:r>
            <a:r>
              <a:rPr lang="en-US" baseline="0" dirty="0" smtClean="0"/>
              <a:t> RDBMS schemas grow over time and end up like the above.</a:t>
            </a:r>
          </a:p>
          <a:p>
            <a:r>
              <a:rPr lang="en-US" baseline="0" dirty="0" smtClean="0"/>
              <a:t>In a greenfield environment you might create a 1:n relationship but our context here day is migration.</a:t>
            </a:r>
          </a:p>
          <a:p>
            <a:r>
              <a:rPr lang="en-US" baseline="0" dirty="0" smtClean="0"/>
              <a:t>In </a:t>
            </a:r>
            <a:r>
              <a:rPr lang="en-US" baseline="0" dirty="0" smtClean="0"/>
              <a:t>any event, we now have to add TITLE to everything that seems to be a name….</a:t>
            </a:r>
          </a:p>
          <a:p>
            <a:r>
              <a:rPr lang="en-US" baseline="0" dirty="0" smtClean="0"/>
              <a:t>This is a tedious and error-prone process</a:t>
            </a:r>
            <a:r>
              <a:rPr lang="en-US" baseline="0" dirty="0" smtClean="0"/>
              <a:t>.</a:t>
            </a:r>
          </a:p>
          <a:p>
            <a:endParaRPr lang="en-US" baseline="0" dirty="0" smtClean="0"/>
          </a:p>
          <a:p>
            <a:r>
              <a:rPr lang="en-US" baseline="0" dirty="0" smtClean="0"/>
              <a:t>Look what has already happened.  Somehow along the way, we didn’t add CLERK_MIDDLE_NAME</a:t>
            </a:r>
          </a:p>
          <a:p>
            <a:r>
              <a:rPr lang="en-US" baseline="0" dirty="0" smtClean="0"/>
              <a:t>And this QUEUE thing showed up – which looks a lot like contact name but it isn’t.   It is only supposed to have FIRST and LAST name.  So it becomes increasingly difficult even to use column name patterns as a means of finding what needs to be changed.</a:t>
            </a:r>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29</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adopting structured data, you can take advantage of software to help build</a:t>
            </a:r>
            <a:r>
              <a:rPr lang="en-US" baseline="0" dirty="0" smtClean="0"/>
              <a:t> and manipulate these items.</a:t>
            </a:r>
          </a:p>
          <a:p>
            <a:r>
              <a:rPr lang="en-US" baseline="0" dirty="0" smtClean="0"/>
              <a:t>And </a:t>
            </a:r>
            <a:r>
              <a:rPr lang="en-US" baseline="0" dirty="0" err="1" smtClean="0"/>
              <a:t>MongoDB</a:t>
            </a:r>
            <a:r>
              <a:rPr lang="en-US" baseline="0" dirty="0" smtClean="0"/>
              <a:t> makes it easy to store, retrieve, and query them.</a:t>
            </a:r>
          </a:p>
          <a:p>
            <a:r>
              <a:rPr lang="en-US" dirty="0" smtClean="0"/>
              <a:t>And yes, it is possible to</a:t>
            </a:r>
            <a:r>
              <a:rPr lang="en-US" baseline="0" dirty="0" smtClean="0"/>
              <a:t> extract just parts of the nested structure via the </a:t>
            </a:r>
            <a:r>
              <a:rPr lang="en-US" baseline="0" dirty="0" err="1" smtClean="0"/>
              <a:t>MongoDB</a:t>
            </a:r>
            <a:r>
              <a:rPr lang="en-US" baseline="0" dirty="0" smtClean="0"/>
              <a:t> projection syntax, e.g. </a:t>
            </a:r>
            <a:r>
              <a:rPr lang="en-US" baseline="0" dirty="0" err="1" smtClean="0"/>
              <a:t>buyer_name.first</a:t>
            </a:r>
            <a:endParaRPr lang="en-US" baseline="0" dirty="0" smtClean="0"/>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30</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2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r>
              <a:rPr lang="en-US" dirty="0" smtClean="0">
                <a:latin typeface="Calibri" charset="0"/>
                <a:ea typeface="MS PGothic" charset="0"/>
              </a:rPr>
              <a:t>Very briefly, a little bit about the person talking to you today over the</a:t>
            </a:r>
            <a:r>
              <a:rPr lang="en-US" baseline="0" dirty="0" smtClean="0">
                <a:latin typeface="Calibri" charset="0"/>
                <a:ea typeface="MS PGothic" charset="0"/>
              </a:rPr>
              <a:t> net.</a:t>
            </a:r>
          </a:p>
          <a:p>
            <a:pPr eaLnBrk="1" hangingPunct="1">
              <a:spcBef>
                <a:spcPct val="0"/>
              </a:spcBef>
            </a:pPr>
            <a:endParaRPr lang="en-US" dirty="0">
              <a:latin typeface="Calibri" charset="0"/>
              <a:ea typeface="MS PGothic" charset="0"/>
            </a:endParaRPr>
          </a:p>
        </p:txBody>
      </p:sp>
      <p:sp>
        <p:nvSpPr>
          <p:cNvPr id="112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eaLnBrk="1" hangingPunct="1"/>
            <a:fld id="{7B33B811-0962-EB4F-8A18-BA4A49701911}" type="slidenum">
              <a:rPr lang="en-US" sz="1200">
                <a:latin typeface="Calibri" charset="0"/>
              </a:rPr>
              <a:pPr eaLnBrk="1" hangingPunct="1"/>
              <a:t>3</a:t>
            </a:fld>
            <a:endParaRPr lang="en-US" sz="1200">
              <a:latin typeface="Calibri"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end,</a:t>
            </a:r>
            <a:r>
              <a:rPr lang="en-US" baseline="0" dirty="0" smtClean="0"/>
              <a:t> you have choice.   </a:t>
            </a:r>
          </a:p>
          <a:p>
            <a:r>
              <a:rPr lang="en-US" baseline="0" dirty="0" smtClean="0"/>
              <a:t>And it is a spectrum of effort to value, not a single “do it or don’t do it” proposition.</a:t>
            </a:r>
          </a:p>
          <a:p>
            <a:r>
              <a:rPr lang="en-US" baseline="0" dirty="0" smtClean="0"/>
              <a:t>Data Architects and developers need to work together to find the sweet spot.</a:t>
            </a:r>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31</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 this talk about schema,</a:t>
            </a:r>
            <a:r>
              <a:rPr lang="en-US" baseline="0" dirty="0" smtClean="0"/>
              <a:t> it’s important to keep the value formula in mind.</a:t>
            </a:r>
          </a:p>
          <a:p>
            <a:r>
              <a:rPr lang="en-US" baseline="0" dirty="0" smtClean="0"/>
              <a:t>Sometimes, the pain relief provided in the infrastructure space – combined HA/DR, </a:t>
            </a:r>
            <a:r>
              <a:rPr lang="en-US" baseline="0" dirty="0" err="1" smtClean="0"/>
              <a:t>webscale</a:t>
            </a:r>
            <a:r>
              <a:rPr lang="en-US" baseline="0" dirty="0" smtClean="0"/>
              <a:t> read performance – might be enough to warrant migration LEGACY TABLES and all.</a:t>
            </a:r>
          </a:p>
          <a:p>
            <a:endParaRPr lang="en-US" baseline="0" dirty="0" smtClean="0"/>
          </a:p>
          <a:p>
            <a:r>
              <a:rPr lang="en-US" baseline="0" dirty="0" smtClean="0"/>
              <a:t>In fact, along those lines, it is possible to take a multiphase approach to the migration where Day 1 go-live has a “suboptimal schema” but value is delivered.  The benefit here is all parties from developer to operations can become comfortable running and modifying the new stack.   Then, months later, the Phase II optimized schema is activated and the software switched over to use it instead.</a:t>
            </a:r>
          </a:p>
        </p:txBody>
      </p:sp>
      <p:sp>
        <p:nvSpPr>
          <p:cNvPr id="4" name="Slide Number Placeholder 3"/>
          <p:cNvSpPr>
            <a:spLocks noGrp="1"/>
          </p:cNvSpPr>
          <p:nvPr>
            <p:ph type="sldNum" sz="quarter" idx="10"/>
          </p:nvPr>
        </p:nvSpPr>
        <p:spPr/>
        <p:txBody>
          <a:bodyPr/>
          <a:lstStyle/>
          <a:p>
            <a:fld id="{EBB0C9B5-07CC-6149-8DA6-C739CED6656D}" type="slidenum">
              <a:rPr lang="en-US" smtClean="0"/>
              <a:pPr/>
              <a:t>32</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on roles, a brief</a:t>
            </a:r>
            <a:r>
              <a:rPr lang="en-US" baseline="0" dirty="0" smtClean="0"/>
              <a:t> note on DBAs</a:t>
            </a:r>
          </a:p>
          <a:p>
            <a:r>
              <a:rPr lang="en-US" baseline="0" dirty="0" smtClean="0"/>
              <a:t>We’ve heard people say “With </a:t>
            </a:r>
            <a:r>
              <a:rPr lang="en-US" baseline="0" dirty="0" err="1" smtClean="0"/>
              <a:t>MongoDB</a:t>
            </a:r>
            <a:r>
              <a:rPr lang="en-US" baseline="0" dirty="0" smtClean="0"/>
              <a:t> you don’t need DBAs” and that’s not true.</a:t>
            </a:r>
          </a:p>
          <a:p>
            <a:r>
              <a:rPr lang="en-US" baseline="0" dirty="0" smtClean="0"/>
              <a:t>You still need – in fact you WANT – DBAs but with </a:t>
            </a:r>
            <a:r>
              <a:rPr lang="en-US" baseline="0" dirty="0" err="1" smtClean="0"/>
              <a:t>MongoDB</a:t>
            </a:r>
            <a:r>
              <a:rPr lang="en-US" baseline="0" dirty="0" smtClean="0"/>
              <a:t>, you can create value by refocusing DBAs on the </a:t>
            </a:r>
            <a:r>
              <a:rPr lang="en-US" baseline="0" dirty="0" err="1" smtClean="0"/>
              <a:t>leveragable</a:t>
            </a:r>
            <a:r>
              <a:rPr lang="en-US" baseline="0" dirty="0" smtClean="0"/>
              <a:t> tasks and activities.</a:t>
            </a:r>
          </a:p>
          <a:p>
            <a:endParaRPr lang="en-US" baseline="0" dirty="0" smtClean="0"/>
          </a:p>
          <a:p>
            <a:r>
              <a:rPr lang="en-US" baseline="0" dirty="0" smtClean="0"/>
              <a:t>In almost any technology, you’ll have a handful of experts.   That’s a given.</a:t>
            </a:r>
          </a:p>
          <a:p>
            <a:r>
              <a:rPr lang="en-US" baseline="0" dirty="0" smtClean="0"/>
              <a:t>The next tier contains what should be highly </a:t>
            </a:r>
            <a:r>
              <a:rPr lang="en-US" baseline="0" dirty="0" err="1" smtClean="0"/>
              <a:t>leveragable</a:t>
            </a:r>
            <a:r>
              <a:rPr lang="en-US" baseline="0" dirty="0" smtClean="0"/>
              <a:t> tasks across many instances of databases.</a:t>
            </a:r>
          </a:p>
          <a:p>
            <a:r>
              <a:rPr lang="en-US" baseline="0" dirty="0" smtClean="0"/>
              <a:t>In fact, I’d assert that it is these tasks that most people believe are what most quote unquote “DBAs” should be doing.</a:t>
            </a:r>
          </a:p>
          <a:p>
            <a:endParaRPr lang="en-US" baseline="0" dirty="0" smtClean="0"/>
          </a:p>
          <a:p>
            <a:r>
              <a:rPr lang="en-US" baseline="0" dirty="0" smtClean="0"/>
              <a:t>But very often, RDBMS DBAs end up performing a lot of non-</a:t>
            </a:r>
            <a:r>
              <a:rPr lang="en-US" baseline="0" dirty="0" err="1" smtClean="0"/>
              <a:t>leveragable</a:t>
            </a:r>
            <a:r>
              <a:rPr lang="en-US" baseline="0" dirty="0" smtClean="0"/>
              <a:t> </a:t>
            </a:r>
            <a:r>
              <a:rPr lang="en-US" baseline="0" dirty="0" err="1" smtClean="0"/>
              <a:t>upstack</a:t>
            </a:r>
            <a:r>
              <a:rPr lang="en-US" baseline="0" dirty="0" smtClean="0"/>
              <a:t> work like basic DDL maintenance.</a:t>
            </a:r>
          </a:p>
          <a:p>
            <a:r>
              <a:rPr lang="en-US" baseline="0" dirty="0" smtClean="0"/>
              <a:t>With </a:t>
            </a:r>
            <a:r>
              <a:rPr lang="en-US" baseline="0" dirty="0" err="1" smtClean="0"/>
              <a:t>MongoDB</a:t>
            </a:r>
            <a:r>
              <a:rPr lang="en-US" baseline="0" dirty="0" smtClean="0"/>
              <a:t>, many of those tasks can be performed by developers and level 1 ops who are already “at scale”; in other words, the staffing / responsibility profile for these people is already assumed to be narrowly scoped to 1 or 2 apps.</a:t>
            </a:r>
          </a:p>
          <a:p>
            <a:endParaRPr lang="en-US" baseline="0"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33</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a:t>
            </a:r>
            <a:r>
              <a:rPr lang="en-US" baseline="0" dirty="0" smtClean="0"/>
              <a:t> it’s time to actually get some data into </a:t>
            </a:r>
            <a:r>
              <a:rPr lang="en-US" baseline="0" dirty="0" err="1" smtClean="0"/>
              <a:t>MongoDB</a:t>
            </a:r>
            <a:r>
              <a:rPr lang="en-US" baseline="0" dirty="0" smtClean="0"/>
              <a:t>.</a:t>
            </a:r>
          </a:p>
          <a:p>
            <a:r>
              <a:rPr lang="en-US" baseline="0" dirty="0" smtClean="0"/>
              <a:t>In almost all migrations, at some point early on in development, you’ll want to bulk load old data into the new schema to experiment with performance, indexing, and </a:t>
            </a:r>
            <a:r>
              <a:rPr lang="en-US" baseline="0" dirty="0" err="1" smtClean="0"/>
              <a:t>managability</a:t>
            </a:r>
            <a:r>
              <a:rPr lang="en-US" baseline="0" dirty="0" smtClean="0"/>
              <a:t>.</a:t>
            </a:r>
          </a:p>
          <a:p>
            <a:r>
              <a:rPr lang="en-US" baseline="0" dirty="0" smtClean="0"/>
              <a:t>And you’ll probably want to turn that crank a few times.</a:t>
            </a:r>
          </a:p>
          <a:p>
            <a:r>
              <a:rPr lang="en-US" baseline="0" dirty="0" smtClean="0"/>
              <a:t>Especially at the start of an effort, you don’t need a robust operationalized, </a:t>
            </a:r>
            <a:r>
              <a:rPr lang="en-US" baseline="0" dirty="0" err="1" smtClean="0"/>
              <a:t>reconciliable</a:t>
            </a:r>
            <a:r>
              <a:rPr lang="en-US" baseline="0" dirty="0" smtClean="0"/>
              <a:t> incremental update and transfer system.</a:t>
            </a:r>
          </a:p>
          <a:p>
            <a:r>
              <a:rPr lang="en-US" baseline="0" dirty="0" smtClean="0"/>
              <a:t>Also, the operational profile and information architecture of the RDBMS system to be migrated might demand different approaches for extracting and massaging the data.</a:t>
            </a:r>
          </a:p>
          <a:p>
            <a:r>
              <a:rPr lang="en-US" baseline="0" dirty="0" smtClean="0"/>
              <a:t>So let’s take a look at some of our options.</a:t>
            </a:r>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34</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can start with CR-delimited JSON (somehow) then</a:t>
            </a:r>
            <a:r>
              <a:rPr lang="en-US" baseline="0" dirty="0" smtClean="0"/>
              <a:t> </a:t>
            </a:r>
            <a:r>
              <a:rPr lang="en-US" baseline="0" dirty="0" err="1" smtClean="0"/>
              <a:t>mongoimport</a:t>
            </a:r>
            <a:r>
              <a:rPr lang="en-US" baseline="0" dirty="0" smtClean="0"/>
              <a:t> is a fine way to start</a:t>
            </a:r>
            <a:r>
              <a:rPr lang="en-US" baseline="0" dirty="0" smtClean="0"/>
              <a:t>.</a:t>
            </a:r>
          </a:p>
          <a:p>
            <a:r>
              <a:rPr lang="en-US" baseline="0" dirty="0" smtClean="0"/>
              <a:t>CR-delimited JSON is easy to produce given almost any input source; it’s easier to construct than </a:t>
            </a:r>
            <a:r>
              <a:rPr lang="en-US" baseline="0" dirty="0" err="1" smtClean="0"/>
              <a:t>XMLbecause</a:t>
            </a:r>
            <a:r>
              <a:rPr lang="en-US" baseline="0" dirty="0" smtClean="0"/>
              <a:t> field names don’t need closing tags and arrays are natively supported – VERY important and powerful stuff!</a:t>
            </a:r>
            <a:endParaRPr lang="en-US" dirty="0" smtClean="0"/>
          </a:p>
          <a:p>
            <a:r>
              <a:rPr lang="en-US" dirty="0" smtClean="0"/>
              <a:t>And</a:t>
            </a:r>
            <a:r>
              <a:rPr lang="en-US" baseline="0" dirty="0" smtClean="0"/>
              <a:t> the performance and </a:t>
            </a:r>
            <a:r>
              <a:rPr lang="en-US" baseline="0" dirty="0" err="1" smtClean="0"/>
              <a:t>tunability</a:t>
            </a:r>
            <a:r>
              <a:rPr lang="en-US" baseline="0" dirty="0" smtClean="0"/>
              <a:t> (i.e. threads and buffer sizes) in </a:t>
            </a:r>
            <a:r>
              <a:rPr lang="en-US" baseline="0" dirty="0" err="1" smtClean="0"/>
              <a:t>mongoimport</a:t>
            </a:r>
            <a:r>
              <a:rPr lang="en-US" baseline="0" dirty="0" smtClean="0"/>
              <a:t> v </a:t>
            </a:r>
            <a:r>
              <a:rPr lang="en-US" baseline="0" dirty="0" smtClean="0"/>
              <a:t>3.0 </a:t>
            </a:r>
            <a:r>
              <a:rPr lang="en-US" baseline="0" dirty="0" smtClean="0"/>
              <a:t>has been significantly improved.</a:t>
            </a:r>
          </a:p>
          <a:p>
            <a:r>
              <a:rPr lang="en-US" baseline="0" dirty="0" smtClean="0"/>
              <a:t>Safety tip:   JSON does not support Dates natively; thus, we use </a:t>
            </a:r>
            <a:r>
              <a:rPr lang="en-US" baseline="0" dirty="0" err="1" smtClean="0"/>
              <a:t>MongoDB</a:t>
            </a:r>
            <a:r>
              <a:rPr lang="en-US" baseline="0" dirty="0" smtClean="0"/>
              <a:t> type metadata conventions to direct </a:t>
            </a:r>
            <a:r>
              <a:rPr lang="en-US" baseline="0" dirty="0" err="1" smtClean="0"/>
              <a:t>mongoimport</a:t>
            </a:r>
            <a:r>
              <a:rPr lang="en-US" baseline="0" dirty="0" smtClean="0"/>
              <a:t> to treat strings as Dates as shown in green above</a:t>
            </a:r>
            <a:r>
              <a:rPr lang="en-US" baseline="0" dirty="0" smtClean="0"/>
              <a:t>.   DO NOT allow dates to come across as strings or integers!   Many of the problems in data transfer involve loss of type fidelity so nip that in the bud at the start.</a:t>
            </a:r>
          </a:p>
          <a:p>
            <a:endParaRPr lang="en-US" baseline="0" dirty="0" smtClean="0"/>
          </a:p>
          <a:p>
            <a:r>
              <a:rPr lang="en-US" baseline="0" dirty="0" smtClean="0"/>
              <a:t>CR-delimited JSON is actually pretty powerful in its own right.   Standard systems tools for counting lines and such work well on it and </a:t>
            </a:r>
            <a:r>
              <a:rPr lang="en-US" baseline="0" dirty="0" err="1" smtClean="0"/>
              <a:t>opern</a:t>
            </a:r>
            <a:r>
              <a:rPr lang="en-US" baseline="0" dirty="0" smtClean="0"/>
              <a:t> source tools like </a:t>
            </a:r>
            <a:r>
              <a:rPr lang="en-US" baseline="0" dirty="0" err="1" smtClean="0"/>
              <a:t>jq</a:t>
            </a:r>
            <a:r>
              <a:rPr lang="en-US" baseline="0" dirty="0" smtClean="0"/>
              <a:t> can be brought to bear on it.</a:t>
            </a:r>
          </a:p>
          <a:p>
            <a:r>
              <a:rPr lang="en-US" baseline="0" dirty="0" smtClean="0"/>
              <a:t>As you can imagine, it also compresses pretty well.</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35</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Calibri" charset="0"/>
              </a:rPr>
              <a:t>Of course, there is ETL, and the way you’d use it HERE is pretty much much the same way you’ve always designed,</a:t>
            </a:r>
            <a:r>
              <a:rPr lang="en-US" baseline="0" dirty="0" smtClean="0">
                <a:latin typeface="Calibri" charset="0"/>
              </a:rPr>
              <a:t> configured, and operated it.</a:t>
            </a:r>
            <a:endParaRPr lang="en-US" dirty="0" smtClean="0">
              <a:latin typeface="Calibri" charset="0"/>
            </a:endParaRPr>
          </a:p>
          <a:p>
            <a:r>
              <a:rPr lang="en-US" dirty="0" err="1" smtClean="0">
                <a:latin typeface="Calibri" charset="0"/>
              </a:rPr>
              <a:t>Pentaho</a:t>
            </a:r>
            <a:r>
              <a:rPr lang="en-US" dirty="0" smtClean="0">
                <a:latin typeface="Calibri" charset="0"/>
              </a:rPr>
              <a:t> &amp; </a:t>
            </a:r>
            <a:r>
              <a:rPr lang="en-US" dirty="0" err="1" smtClean="0">
                <a:latin typeface="Calibri" charset="0"/>
              </a:rPr>
              <a:t>Informatica</a:t>
            </a:r>
            <a:r>
              <a:rPr lang="en-US" dirty="0" smtClean="0">
                <a:latin typeface="Calibri" charset="0"/>
              </a:rPr>
              <a:t> have partnership with </a:t>
            </a:r>
            <a:r>
              <a:rPr lang="en-US" dirty="0" err="1" smtClean="0">
                <a:latin typeface="Calibri" charset="0"/>
              </a:rPr>
              <a:t>MongoDB</a:t>
            </a:r>
            <a:endParaRPr lang="en-US" dirty="0" smtClean="0">
              <a:latin typeface="Calibri" charset="0"/>
            </a:endParaRPr>
          </a:p>
          <a:p>
            <a:r>
              <a:rPr lang="en-US" dirty="0" smtClean="0">
                <a:latin typeface="Calibri" charset="0"/>
              </a:rPr>
              <a:t>GUI based tools</a:t>
            </a:r>
          </a:p>
          <a:p>
            <a:r>
              <a:rPr lang="en-US" dirty="0" smtClean="0">
                <a:latin typeface="Calibri" charset="0"/>
              </a:rPr>
              <a:t>As powerful tools, they offer Mapping, workflow that transform, change schema along the way</a:t>
            </a:r>
          </a:p>
          <a:p>
            <a:r>
              <a:rPr lang="en-US" dirty="0" smtClean="0">
                <a:latin typeface="Calibri" charset="0"/>
              </a:rPr>
              <a:t>Can handle different sources</a:t>
            </a:r>
          </a:p>
          <a:p>
            <a:r>
              <a:rPr lang="en-US" dirty="0" smtClean="0">
                <a:latin typeface="Calibri" charset="0"/>
              </a:rPr>
              <a:t>Stable, robust, scalable migrations for large, complex data sets.</a:t>
            </a:r>
          </a:p>
          <a:p>
            <a:endParaRPr lang="en-US" dirty="0" smtClean="0">
              <a:latin typeface="Calibri" charset="0"/>
            </a:endParaRPr>
          </a:p>
          <a:p>
            <a:r>
              <a:rPr lang="en-US" dirty="0" err="1" smtClean="0">
                <a:latin typeface="Calibri" charset="0"/>
              </a:rPr>
              <a:t>Pentaho</a:t>
            </a:r>
            <a:r>
              <a:rPr lang="en-US" dirty="0" smtClean="0">
                <a:latin typeface="Calibri" charset="0"/>
              </a:rPr>
              <a:t> in particular embraces</a:t>
            </a:r>
            <a:r>
              <a:rPr lang="en-US" baseline="0" dirty="0" smtClean="0">
                <a:latin typeface="Calibri" charset="0"/>
              </a:rPr>
              <a:t> rich shape and has decent capability around “merging” RDBMS tables into more complex </a:t>
            </a:r>
            <a:r>
              <a:rPr lang="en-US" baseline="0" dirty="0" err="1" smtClean="0">
                <a:latin typeface="Calibri" charset="0"/>
              </a:rPr>
              <a:t>MongoDB</a:t>
            </a:r>
            <a:r>
              <a:rPr lang="en-US" baseline="0" dirty="0" smtClean="0">
                <a:latin typeface="Calibri" charset="0"/>
              </a:rPr>
              <a:t> embedded documents.</a:t>
            </a:r>
            <a:endParaRPr lang="en-US" dirty="0" smtClean="0">
              <a:latin typeface="Calibri" charset="0"/>
            </a:endParaRPr>
          </a:p>
          <a:p>
            <a:r>
              <a:rPr lang="en-US" dirty="0" smtClean="0">
                <a:latin typeface="Calibri" charset="0"/>
              </a:rPr>
              <a:t>But there are limitations in this space</a:t>
            </a:r>
            <a:r>
              <a:rPr lang="en-US" dirty="0" smtClean="0">
                <a:latin typeface="Calibri" charset="0"/>
              </a:rPr>
              <a:t>.</a:t>
            </a:r>
          </a:p>
          <a:p>
            <a:endParaRPr lang="en-US" dirty="0" smtClean="0">
              <a:latin typeface="Calibri" charset="0"/>
            </a:endParaRPr>
          </a:p>
          <a:p>
            <a:r>
              <a:rPr lang="en-US" dirty="0" smtClean="0">
                <a:latin typeface="Calibri" charset="0"/>
              </a:rPr>
              <a:t>IMPORTANT POINT:  In general, design for the “best” model in </a:t>
            </a:r>
            <a:r>
              <a:rPr lang="en-US" dirty="0" err="1" smtClean="0">
                <a:latin typeface="Calibri" charset="0"/>
              </a:rPr>
              <a:t>MongoDB</a:t>
            </a:r>
            <a:r>
              <a:rPr lang="en-US" dirty="0" smtClean="0">
                <a:latin typeface="Calibri" charset="0"/>
              </a:rPr>
              <a:t> and employ the “best” ETL tool that can get you there.   We mentioned this earlier:</a:t>
            </a:r>
            <a:r>
              <a:rPr lang="en-US" baseline="0" dirty="0" smtClean="0">
                <a:latin typeface="Calibri" charset="0"/>
              </a:rPr>
              <a:t>  do not let the tail wag the dog.  In this case, do not let certain conveniences or shortcuts in the ETL environment drive data modeling decisions in </a:t>
            </a:r>
            <a:r>
              <a:rPr lang="en-US" baseline="0" dirty="0" err="1" smtClean="0">
                <a:latin typeface="Calibri" charset="0"/>
              </a:rPr>
              <a:t>MongoDB</a:t>
            </a:r>
            <a:r>
              <a:rPr lang="en-US" baseline="0" dirty="0" smtClean="0">
                <a:latin typeface="Calibri" charset="0"/>
              </a:rPr>
              <a:t>.</a:t>
            </a:r>
            <a:endParaRPr lang="en-US" dirty="0" smtClean="0">
              <a:latin typeface="Calibri" charset="0"/>
            </a:endParaRPr>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36</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mongoDB</a:t>
            </a:r>
            <a:r>
              <a:rPr lang="en-US" dirty="0" smtClean="0"/>
              <a:t> community is very large</a:t>
            </a:r>
            <a:r>
              <a:rPr lang="en-US" baseline="0" dirty="0" smtClean="0"/>
              <a:t> – we’re </a:t>
            </a:r>
            <a:r>
              <a:rPr lang="en-US" dirty="0" smtClean="0"/>
              <a:t>approaching 10 million downloads, </a:t>
            </a:r>
          </a:p>
          <a:p>
            <a:r>
              <a:rPr lang="en-US" dirty="0" smtClean="0"/>
              <a:t>Many people have</a:t>
            </a:r>
            <a:r>
              <a:rPr lang="en-US" baseline="0" dirty="0" smtClean="0"/>
              <a:t> </a:t>
            </a:r>
            <a:r>
              <a:rPr lang="en-US" baseline="0" dirty="0" smtClean="0">
                <a:latin typeface="Calibri" charset="0"/>
              </a:rPr>
              <a:t>built interesting tools that specialize in one thing or another and can be added to your bulk migration arsenal.</a:t>
            </a:r>
          </a:p>
          <a:p>
            <a:endParaRPr lang="en-US" baseline="0" dirty="0" smtClean="0">
              <a:latin typeface="Calibri" charset="0"/>
            </a:endParaRPr>
          </a:p>
          <a:p>
            <a:r>
              <a:rPr lang="en-US" baseline="0" dirty="0" err="1" smtClean="0">
                <a:latin typeface="Calibri" charset="0"/>
              </a:rPr>
              <a:t>Firehose</a:t>
            </a:r>
            <a:r>
              <a:rPr lang="en-US" baseline="0" dirty="0" smtClean="0">
                <a:latin typeface="Calibri" charset="0"/>
              </a:rPr>
              <a:t> is one example that specializes in loading and diagnostic functions but exposes them in a way to make it easy for you to incorporate into your apps should you desire to do so.</a:t>
            </a:r>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37</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mongomtimport</a:t>
            </a:r>
            <a:r>
              <a:rPr lang="en-US" dirty="0" smtClean="0"/>
              <a:t> mimics</a:t>
            </a:r>
            <a:r>
              <a:rPr lang="en-US" baseline="0" dirty="0" smtClean="0"/>
              <a:t> most of the factory </a:t>
            </a:r>
            <a:r>
              <a:rPr lang="en-US" baseline="0" dirty="0" err="1" smtClean="0"/>
              <a:t>mongoimport</a:t>
            </a:r>
            <a:r>
              <a:rPr lang="en-US" baseline="0" dirty="0" smtClean="0"/>
              <a:t> functionality but permits user-defined and compiled parser and/or data handlers to be supplied on the command line.   This gives you essentially unlimited functional capability that can operate on each document prior to being inserted into </a:t>
            </a:r>
            <a:r>
              <a:rPr lang="en-US" baseline="0" dirty="0" err="1" smtClean="0"/>
              <a:t>MongoDB</a:t>
            </a:r>
            <a:r>
              <a:rPr lang="en-US" baseline="0" dirty="0" smtClean="0"/>
              <a:t>.</a:t>
            </a:r>
            <a:endParaRPr lang="en-US" dirty="0" smtClean="0">
              <a:latin typeface="Calibri" charset="0"/>
            </a:endParaRPr>
          </a:p>
        </p:txBody>
      </p:sp>
      <p:sp>
        <p:nvSpPr>
          <p:cNvPr id="4" name="Slide Number Placeholder 3"/>
          <p:cNvSpPr>
            <a:spLocks noGrp="1"/>
          </p:cNvSpPr>
          <p:nvPr>
            <p:ph type="sldNum" sz="quarter" idx="10"/>
          </p:nvPr>
        </p:nvSpPr>
        <p:spPr/>
        <p:txBody>
          <a:bodyPr/>
          <a:lstStyle/>
          <a:p>
            <a:fld id="{EBB0C9B5-07CC-6149-8DA6-C739CED6656D}" type="slidenum">
              <a:rPr lang="en-US" smtClean="0"/>
              <a:pPr/>
              <a:t>38</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a:t>
            </a:r>
            <a:r>
              <a:rPr lang="en-US" baseline="0" dirty="0" smtClean="0"/>
              <a:t> as an old time Perl hacker, I will shameless plug r2m.</a:t>
            </a:r>
            <a:br>
              <a:rPr lang="en-US" baseline="0" dirty="0" smtClean="0"/>
            </a:br>
            <a:r>
              <a:rPr lang="en-US" baseline="0" dirty="0" smtClean="0"/>
              <a:t>R2m brings the RAD and expressive power of </a:t>
            </a:r>
            <a:r>
              <a:rPr lang="en-US" baseline="0" dirty="0" err="1" smtClean="0"/>
              <a:t>perl</a:t>
            </a:r>
            <a:r>
              <a:rPr lang="en-US" baseline="0" dirty="0" smtClean="0"/>
              <a:t> together with a mongo loader framework to enable complex data manipulation and shape transformation.</a:t>
            </a:r>
          </a:p>
          <a:p>
            <a:r>
              <a:rPr lang="en-US" baseline="0" dirty="0" smtClean="0">
                <a:latin typeface="Calibri" charset="0"/>
              </a:rPr>
              <a:t>Because it uses the DBD/DBI framework as an input source, it can not only connect to all the RDBMSs but also Excel, web services, </a:t>
            </a:r>
            <a:r>
              <a:rPr lang="en-US" baseline="0" dirty="0" err="1" smtClean="0">
                <a:latin typeface="Calibri" charset="0"/>
              </a:rPr>
              <a:t>flatfiles</a:t>
            </a:r>
            <a:r>
              <a:rPr lang="en-US" baseline="0" dirty="0" smtClean="0">
                <a:latin typeface="Calibri" charset="0"/>
              </a:rPr>
              <a:t>, etc.  There are literally dozens of DBD adapters you can use</a:t>
            </a:r>
          </a:p>
          <a:p>
            <a:endParaRPr lang="en-US" baseline="0" dirty="0" smtClean="0">
              <a:latin typeface="Calibri" charset="0"/>
            </a:endParaRPr>
          </a:p>
          <a:p>
            <a:r>
              <a:rPr lang="en-US" baseline="0" dirty="0" smtClean="0">
                <a:latin typeface="Calibri" charset="0"/>
              </a:rPr>
              <a:t>In this example, I am sure I could have changed the example above to fit in 3 lines instead of 6 but we’re going for clarity here.</a:t>
            </a:r>
          </a:p>
          <a:p>
            <a:r>
              <a:rPr lang="en-US" baseline="0" dirty="0" smtClean="0">
                <a:latin typeface="Calibri" charset="0"/>
              </a:rPr>
              <a:t>A flat structure of uppercased data is transformed into a nested structure of capitalized names.</a:t>
            </a:r>
          </a:p>
          <a:p>
            <a:r>
              <a:rPr lang="en-US" baseline="0" dirty="0" smtClean="0">
                <a:latin typeface="Calibri" charset="0"/>
              </a:rPr>
              <a:t>The iteration over the CONTACT table and other common logic like type conversion is handled by the framework.</a:t>
            </a:r>
            <a:endParaRPr lang="en-US" dirty="0" smtClean="0">
              <a:latin typeface="Calibri" charset="0"/>
            </a:endParaRPr>
          </a:p>
        </p:txBody>
      </p:sp>
      <p:sp>
        <p:nvSpPr>
          <p:cNvPr id="4" name="Slide Number Placeholder 3"/>
          <p:cNvSpPr>
            <a:spLocks noGrp="1"/>
          </p:cNvSpPr>
          <p:nvPr>
            <p:ph type="sldNum" sz="quarter" idx="10"/>
          </p:nvPr>
        </p:nvSpPr>
        <p:spPr/>
        <p:txBody>
          <a:bodyPr/>
          <a:lstStyle/>
          <a:p>
            <a:fld id="{EBB0C9B5-07CC-6149-8DA6-C739CED6656D}" type="slidenum">
              <a:rPr lang="en-US" smtClean="0"/>
              <a:pPr/>
              <a:t>39</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R2m</a:t>
            </a:r>
            <a:r>
              <a:rPr lang="en-US" baseline="0" dirty="0" smtClean="0"/>
              <a:t> also makes it fairly easy to create 1:n embedding of Lists through the “join” function.</a:t>
            </a:r>
          </a:p>
          <a:p>
            <a:endParaRPr lang="en-US" baseline="0" dirty="0" smtClean="0"/>
          </a:p>
          <a:p>
            <a:r>
              <a:rPr lang="en-US" baseline="0" dirty="0" smtClean="0"/>
              <a:t>And of course, in the end, with drivers for 10 languages including agile ones like python, </a:t>
            </a:r>
            <a:r>
              <a:rPr lang="en-US" baseline="0" dirty="0" err="1" smtClean="0"/>
              <a:t>perl</a:t>
            </a:r>
            <a:r>
              <a:rPr lang="en-US" baseline="0" dirty="0" smtClean="0"/>
              <a:t>, ruby, and </a:t>
            </a:r>
            <a:r>
              <a:rPr lang="en-US" baseline="0" dirty="0" err="1" smtClean="0"/>
              <a:t>javascript</a:t>
            </a:r>
            <a:r>
              <a:rPr lang="en-US" baseline="0" dirty="0" smtClean="0"/>
              <a:t>, you can always WRITE YOUR OWN.</a:t>
            </a:r>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40</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4</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Cutover</a:t>
            </a:r>
            <a:r>
              <a:rPr lang="en-US" baseline="0" dirty="0" smtClean="0"/>
              <a:t> is NOT something you think about one month before the event.</a:t>
            </a:r>
            <a:endParaRPr lang="en-US" dirty="0" smtClean="0"/>
          </a:p>
          <a:p>
            <a:r>
              <a:rPr lang="en-US" dirty="0" smtClean="0"/>
              <a:t>It’s important and useful to think about system cutover very early in the migration effort because you</a:t>
            </a:r>
            <a:r>
              <a:rPr lang="en-US" baseline="0" dirty="0" smtClean="0"/>
              <a:t> have some options.</a:t>
            </a:r>
          </a:p>
          <a:p>
            <a:r>
              <a:rPr lang="en-US" baseline="0" dirty="0" smtClean="0"/>
              <a:t>Depending on your tolerance for downtime, failback, and investment in new code in the stack, you can adopt different approaches for making this happen.</a:t>
            </a:r>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41</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dirty="0" smtClean="0">
                <a:latin typeface="+mn-lt"/>
                <a:cs typeface="+mn-cs"/>
              </a:rPr>
              <a:t>This slide brought to you by the patient Technical</a:t>
            </a:r>
            <a:r>
              <a:rPr lang="en-US" sz="1200" baseline="0" dirty="0" smtClean="0">
                <a:latin typeface="+mn-lt"/>
                <a:cs typeface="+mn-cs"/>
              </a:rPr>
              <a:t> Support Engineering staff at </a:t>
            </a:r>
            <a:r>
              <a:rPr lang="en-US" sz="1200" baseline="0" dirty="0" err="1" smtClean="0">
                <a:latin typeface="+mn-lt"/>
                <a:cs typeface="+mn-cs"/>
              </a:rPr>
              <a:t>MongoDB</a:t>
            </a:r>
            <a:r>
              <a:rPr lang="en-US" sz="1200" baseline="0" dirty="0" smtClean="0">
                <a:latin typeface="+mn-lt"/>
                <a:cs typeface="+mn-cs"/>
              </a:rPr>
              <a:t>, who have received many a frantic call about go-live in 24 hours and “something not working.” </a:t>
            </a:r>
          </a:p>
          <a:p>
            <a:pPr marL="0" indent="0">
              <a:buFont typeface="Arial"/>
              <a:buNone/>
            </a:pPr>
            <a:endParaRPr lang="en-US" sz="1200" baseline="0" dirty="0" smtClean="0">
              <a:latin typeface="+mn-lt"/>
              <a:cs typeface="+mn-cs"/>
            </a:endParaRPr>
          </a:p>
          <a:p>
            <a:pPr marL="0" indent="0">
              <a:buFont typeface="Arial"/>
              <a:buNone/>
            </a:pPr>
            <a:r>
              <a:rPr lang="en-US" sz="1200" baseline="0" dirty="0" smtClean="0">
                <a:latin typeface="+mn-lt"/>
                <a:cs typeface="+mn-cs"/>
              </a:rPr>
              <a:t>B</a:t>
            </a:r>
            <a:r>
              <a:rPr lang="en-US" sz="1200" dirty="0" smtClean="0">
                <a:latin typeface="+mn-lt"/>
                <a:cs typeface="+mn-cs"/>
              </a:rPr>
              <a:t>uild</a:t>
            </a:r>
            <a:r>
              <a:rPr lang="en-US" sz="1200" baseline="0" dirty="0" smtClean="0">
                <a:latin typeface="+mn-lt"/>
                <a:cs typeface="+mn-cs"/>
              </a:rPr>
              <a:t> scripts that pound the DB and push the machine and disks to the max.</a:t>
            </a:r>
          </a:p>
          <a:p>
            <a:pPr marL="0" indent="0">
              <a:buFont typeface="Arial"/>
              <a:buNone/>
            </a:pPr>
            <a:endParaRPr lang="en-US" sz="1200" baseline="0" dirty="0" smtClean="0">
              <a:latin typeface="+mn-lt"/>
              <a:cs typeface="+mn-cs"/>
            </a:endParaRPr>
          </a:p>
          <a:p>
            <a:pPr marL="0" indent="0">
              <a:buFont typeface="Arial"/>
              <a:buNone/>
            </a:pPr>
            <a:r>
              <a:rPr lang="en-US" sz="1200" baseline="0" dirty="0" smtClean="0">
                <a:latin typeface="+mn-lt"/>
                <a:cs typeface="+mn-cs"/>
              </a:rPr>
              <a:t>Identify your first bottlenecks that lie ahead of your stated performance requirements.</a:t>
            </a:r>
          </a:p>
          <a:p>
            <a:pPr marL="0" indent="0">
              <a:buFont typeface="Arial"/>
              <a:buNone/>
            </a:pPr>
            <a:endParaRPr lang="en-US" sz="1200" baseline="0" dirty="0" smtClean="0">
              <a:latin typeface="+mn-lt"/>
              <a:cs typeface="+mn-cs"/>
            </a:endParaRPr>
          </a:p>
          <a:p>
            <a:pPr marL="0" indent="0">
              <a:buFont typeface="Arial"/>
              <a:buNone/>
            </a:pPr>
            <a:r>
              <a:rPr lang="en-US" sz="1200" baseline="0" dirty="0" smtClean="0">
                <a:latin typeface="+mn-lt"/>
                <a:cs typeface="+mn-cs"/>
              </a:rPr>
              <a:t>Remember:   You don’t have a lot of experience and years worth of built-in assumptions about how this system SHOULD perform.</a:t>
            </a:r>
            <a:endParaRPr lang="en-US" sz="1200" dirty="0" smtClean="0">
              <a:latin typeface="Arial"/>
              <a:cs typeface="Arial"/>
            </a:endParaRPr>
          </a:p>
        </p:txBody>
      </p:sp>
      <p:sp>
        <p:nvSpPr>
          <p:cNvPr id="4" name="Slide Number Placeholder 3"/>
          <p:cNvSpPr>
            <a:spLocks noGrp="1"/>
          </p:cNvSpPr>
          <p:nvPr>
            <p:ph type="sldNum" sz="quarter" idx="10"/>
          </p:nvPr>
        </p:nvSpPr>
        <p:spPr/>
        <p:txBody>
          <a:bodyPr/>
          <a:lstStyle/>
          <a:p>
            <a:fld id="{EBB0C9B5-07CC-6149-8DA6-C739CED6656D}" type="slidenum">
              <a:rPr lang="en-US" smtClean="0"/>
              <a:pPr/>
              <a:t>42</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a:t>
            </a:r>
            <a:r>
              <a:rPr lang="en-US" baseline="0" dirty="0" smtClean="0"/>
              <a:t>   </a:t>
            </a:r>
          </a:p>
          <a:p>
            <a:r>
              <a:rPr lang="en-US" baseline="0" dirty="0" smtClean="0"/>
              <a:t>Very conservative; little or no direct impact on live old stack    In fact, you can blur migrate and rewrite here.</a:t>
            </a:r>
          </a:p>
          <a:p>
            <a:r>
              <a:rPr lang="en-US" baseline="0" dirty="0" err="1" smtClean="0"/>
              <a:t>Oftimes</a:t>
            </a:r>
            <a:r>
              <a:rPr lang="en-US" baseline="0" dirty="0" smtClean="0"/>
              <a:t> an entire copy of the stack is made so breaking changes can be introduced and dealt with across the stack without a giant coordinated release.</a:t>
            </a:r>
          </a:p>
          <a:p>
            <a:endParaRPr lang="en-US" baseline="0" dirty="0" smtClean="0"/>
          </a:p>
          <a:p>
            <a:r>
              <a:rPr lang="en-US" baseline="0" dirty="0" smtClean="0"/>
              <a:t>CONS</a:t>
            </a:r>
          </a:p>
          <a:p>
            <a:r>
              <a:rPr lang="en-US" baseline="0" dirty="0" smtClean="0"/>
              <a:t>That Sunday is going to be a </a:t>
            </a:r>
            <a:r>
              <a:rPr lang="en-US" baseline="0" dirty="0" err="1" smtClean="0"/>
              <a:t>doozie</a:t>
            </a:r>
            <a:r>
              <a:rPr lang="en-US" baseline="0" dirty="0" smtClean="0"/>
              <a:t>!</a:t>
            </a:r>
          </a:p>
          <a:p>
            <a:r>
              <a:rPr lang="en-US" baseline="0" dirty="0" smtClean="0"/>
              <a:t>Unclear what failback looks like</a:t>
            </a:r>
          </a:p>
          <a:p>
            <a:r>
              <a:rPr lang="en-US" baseline="0" dirty="0" smtClean="0"/>
              <a:t>Variation:   Partition data in some way (region?  User sets?) and run dual live ; requires app topside changes to put user onto the right stack</a:t>
            </a:r>
          </a:p>
        </p:txBody>
      </p:sp>
      <p:sp>
        <p:nvSpPr>
          <p:cNvPr id="4" name="Slide Number Placeholder 3"/>
          <p:cNvSpPr>
            <a:spLocks noGrp="1"/>
          </p:cNvSpPr>
          <p:nvPr>
            <p:ph type="sldNum" sz="quarter" idx="10"/>
          </p:nvPr>
        </p:nvSpPr>
        <p:spPr/>
        <p:txBody>
          <a:bodyPr/>
          <a:lstStyle/>
          <a:p>
            <a:fld id="{EBB0C9B5-07CC-6149-8DA6-C739CED6656D}" type="slidenum">
              <a:rPr lang="en-US" smtClean="0"/>
              <a:pPr/>
              <a:t>43</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a:t>
            </a:r>
          </a:p>
          <a:p>
            <a:r>
              <a:rPr lang="en-US" dirty="0" smtClean="0"/>
              <a:t>Gets</a:t>
            </a:r>
            <a:r>
              <a:rPr lang="en-US" baseline="0" dirty="0" smtClean="0"/>
              <a:t> a DAL in there which is good.</a:t>
            </a:r>
          </a:p>
          <a:p>
            <a:r>
              <a:rPr lang="en-US" baseline="0" dirty="0" smtClean="0"/>
              <a:t>Can periodically test thru special pathways into staged </a:t>
            </a:r>
            <a:r>
              <a:rPr lang="en-US" baseline="0" dirty="0" err="1" smtClean="0"/>
              <a:t>MongoDB</a:t>
            </a:r>
            <a:r>
              <a:rPr lang="en-US" baseline="0" dirty="0" smtClean="0"/>
              <a:t> stack</a:t>
            </a:r>
          </a:p>
          <a:p>
            <a:r>
              <a:rPr lang="en-US" baseline="0" dirty="0" smtClean="0"/>
              <a:t>Reasonable failback </a:t>
            </a:r>
          </a:p>
          <a:p>
            <a:endParaRPr lang="en-US" baseline="0" dirty="0" smtClean="0"/>
          </a:p>
          <a:p>
            <a:r>
              <a:rPr lang="en-US" baseline="0" dirty="0" smtClean="0"/>
              <a:t>CONS:</a:t>
            </a:r>
          </a:p>
          <a:p>
            <a:r>
              <a:rPr lang="en-US" dirty="0" smtClean="0"/>
              <a:t>You may not</a:t>
            </a:r>
            <a:r>
              <a:rPr lang="en-US" baseline="0" dirty="0" smtClean="0"/>
              <a:t> want / be able to engineer in a DAL.</a:t>
            </a:r>
          </a:p>
          <a:p>
            <a:r>
              <a:rPr lang="en-US" baseline="0" dirty="0" smtClean="0"/>
              <a:t>Last flush of activity might be longer than minutes</a:t>
            </a:r>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44</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PROS:</a:t>
            </a:r>
          </a:p>
          <a:p>
            <a:r>
              <a:rPr lang="en-US" dirty="0" smtClean="0"/>
              <a:t>Continuous</a:t>
            </a:r>
            <a:r>
              <a:rPr lang="en-US" baseline="0" dirty="0" smtClean="0"/>
              <a:t> incremental migration.</a:t>
            </a:r>
          </a:p>
          <a:p>
            <a:endParaRPr lang="en-US" baseline="0" dirty="0" smtClean="0"/>
          </a:p>
          <a:p>
            <a:r>
              <a:rPr lang="en-US" baseline="0" dirty="0" smtClean="0"/>
              <a:t>CONS</a:t>
            </a:r>
          </a:p>
          <a:p>
            <a:r>
              <a:rPr lang="en-US" baseline="0" dirty="0" smtClean="0"/>
              <a:t>Some environments might not tolerate performance hit of copy/sync</a:t>
            </a:r>
          </a:p>
          <a:p>
            <a:r>
              <a:rPr lang="en-US" baseline="0" dirty="0" smtClean="0"/>
              <a:t>Still a Day 1 migration event when new stack goes live</a:t>
            </a:r>
          </a:p>
          <a:p>
            <a:r>
              <a:rPr lang="en-US" baseline="0" dirty="0" smtClean="0"/>
              <a:t>NEEDS VERY GOOD TESTING</a:t>
            </a:r>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45</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don’t have to go at this alone.</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46</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latin typeface="Calibri" charset="0"/>
              </a:rPr>
              <a:t>Migration has</a:t>
            </a:r>
            <a:r>
              <a:rPr lang="en-US" baseline="0" dirty="0" smtClean="0">
                <a:latin typeface="Calibri" charset="0"/>
              </a:rPr>
              <a:t> worked and has produced value for a number of projects</a:t>
            </a:r>
          </a:p>
          <a:p>
            <a:endParaRPr lang="en-US" dirty="0" smtClean="0">
              <a:latin typeface="Calibri" charset="0"/>
            </a:endParaRPr>
          </a:p>
          <a:p>
            <a:r>
              <a:rPr lang="en-US" dirty="0" smtClean="0">
                <a:latin typeface="Calibri" charset="0"/>
              </a:rPr>
              <a:t>Edmunds </a:t>
            </a:r>
            <a:r>
              <a:rPr lang="en-US" dirty="0">
                <a:latin typeface="Calibri" charset="0"/>
              </a:rPr>
              <a:t>– Billing, online advertising, user data (Oracle</a:t>
            </a:r>
            <a:r>
              <a:rPr lang="en-US" dirty="0" smtClean="0">
                <a:latin typeface="Calibri" charset="0"/>
              </a:rPr>
              <a:t>)</a:t>
            </a:r>
            <a:endParaRPr lang="en-US" dirty="0">
              <a:latin typeface="Calibri" charset="0"/>
            </a:endParaRPr>
          </a:p>
          <a:p>
            <a:r>
              <a:rPr lang="en-US" dirty="0" err="1">
                <a:latin typeface="Calibri" charset="0"/>
              </a:rPr>
              <a:t>Metlife</a:t>
            </a:r>
            <a:r>
              <a:rPr lang="en-US" dirty="0">
                <a:latin typeface="Calibri" charset="0"/>
              </a:rPr>
              <a:t> – Single view of 100M+ customers and 70 systems in 90 days</a:t>
            </a:r>
          </a:p>
          <a:p>
            <a:r>
              <a:rPr lang="en-US" dirty="0">
                <a:latin typeface="Calibri" charset="0"/>
              </a:rPr>
              <a:t>Cisco -  Analytics, Social Networking (Various)</a:t>
            </a:r>
          </a:p>
          <a:p>
            <a:r>
              <a:rPr lang="en-US" dirty="0" err="1">
                <a:latin typeface="Calibri" charset="0"/>
              </a:rPr>
              <a:t>Salesforce</a:t>
            </a:r>
            <a:r>
              <a:rPr lang="en-US" dirty="0">
                <a:latin typeface="Calibri" charset="0"/>
              </a:rPr>
              <a:t> – Real time analytics (Various)</a:t>
            </a:r>
          </a:p>
          <a:p>
            <a:r>
              <a:rPr lang="en-US" dirty="0">
                <a:latin typeface="Calibri" charset="0"/>
              </a:rPr>
              <a:t>Expedia – Special travel offers in real time</a:t>
            </a:r>
          </a:p>
          <a:p>
            <a:r>
              <a:rPr lang="en-US" dirty="0">
                <a:latin typeface="Calibri" charset="0"/>
              </a:rPr>
              <a:t>Adobe – Digital experience management platform</a:t>
            </a:r>
          </a:p>
          <a:p>
            <a:r>
              <a:rPr lang="en-US" b="1" dirty="0" err="1">
                <a:latin typeface="Calibri" charset="0"/>
              </a:rPr>
              <a:t>Shutterfly</a:t>
            </a:r>
            <a:r>
              <a:rPr lang="en-US" b="1" dirty="0">
                <a:latin typeface="Calibri" charset="0"/>
              </a:rPr>
              <a:t> – Developed nearly a dozen projects on </a:t>
            </a:r>
            <a:r>
              <a:rPr lang="en-US" b="1" dirty="0" err="1">
                <a:latin typeface="Calibri" charset="0"/>
              </a:rPr>
              <a:t>MongoDB</a:t>
            </a:r>
            <a:r>
              <a:rPr lang="en-US" b="1" dirty="0">
                <a:latin typeface="Calibri" charset="0"/>
              </a:rPr>
              <a:t> storing more than 20TB data (Oracle</a:t>
            </a:r>
            <a:r>
              <a:rPr lang="en-US" dirty="0" smtClean="0">
                <a:latin typeface="Calibri" charset="0"/>
              </a:rPr>
              <a:t>)     Need for Rich shape</a:t>
            </a:r>
            <a:r>
              <a:rPr lang="en-US" baseline="0" dirty="0" smtClean="0">
                <a:latin typeface="Calibri" charset="0"/>
              </a:rPr>
              <a:t> management and legacy pain of RDMS produced value.</a:t>
            </a:r>
            <a:endParaRPr lang="en-US" dirty="0">
              <a:latin typeface="Calibri" charset="0"/>
            </a:endParaRPr>
          </a:p>
          <a:p>
            <a:r>
              <a:rPr lang="en-US" dirty="0">
                <a:latin typeface="Calibri" charset="0"/>
              </a:rPr>
              <a:t>Craigslist – Archive data migration (MySQL)</a:t>
            </a:r>
          </a:p>
          <a:p>
            <a:r>
              <a:rPr lang="en-US" dirty="0">
                <a:latin typeface="Calibri" charset="0"/>
              </a:rPr>
              <a:t>MTV -  Centralized Content Management (Various</a:t>
            </a:r>
            <a:r>
              <a:rPr lang="en-US" dirty="0" smtClean="0">
                <a:latin typeface="Calibri" charset="0"/>
              </a:rPr>
              <a:t>)</a:t>
            </a:r>
          </a:p>
          <a:p>
            <a:endParaRPr lang="en-US" dirty="0" smtClean="0">
              <a:latin typeface="Calibri" charset="0"/>
            </a:endParaRPr>
          </a:p>
          <a:p>
            <a:r>
              <a:rPr lang="en-US" dirty="0" smtClean="0">
                <a:latin typeface="Calibri" charset="0"/>
              </a:rPr>
              <a:t>(Large broker / dealer did reference data conversion which</a:t>
            </a:r>
            <a:r>
              <a:rPr lang="en-US" baseline="0" dirty="0" smtClean="0">
                <a:latin typeface="Calibri" charset="0"/>
              </a:rPr>
              <a:t> led to direct reduction in cost of 10mm and follow on saves of 30mm)</a:t>
            </a:r>
          </a:p>
          <a:p>
            <a:endParaRPr lang="en-US" dirty="0">
              <a:latin typeface="Calibri" charset="0"/>
            </a:endParaRPr>
          </a:p>
          <a:p>
            <a:endParaRPr lang="en-US" dirty="0">
              <a:latin typeface="Calibri" charset="0"/>
            </a:endParaRPr>
          </a:p>
          <a:p>
            <a:endParaRPr lang="en-US" dirty="0">
              <a:latin typeface="Calibri" charset="0"/>
            </a:endParaRPr>
          </a:p>
          <a:p>
            <a:endParaRPr lang="en-US" dirty="0">
              <a:latin typeface="Calibri" charset="0"/>
            </a:endParaRPr>
          </a:p>
        </p:txBody>
      </p:sp>
      <p:sp>
        <p:nvSpPr>
          <p:cNvPr id="102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fld id="{EF01DC7A-3F4D-C747-A9EF-1D5C14BDB683}" type="slidenum">
              <a:rPr lang="en-US" sz="1200"/>
              <a:pPr eaLnBrk="1" hangingPunct="1"/>
              <a:t>47</a:t>
            </a:fld>
            <a:endParaRPr lang="en-US"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behalf of all of us at </a:t>
            </a:r>
            <a:r>
              <a:rPr lang="en-US" baseline="0" dirty="0" err="1" smtClean="0"/>
              <a:t>MongoDB</a:t>
            </a:r>
            <a:r>
              <a:rPr lang="en-US" baseline="0" dirty="0" smtClean="0"/>
              <a:t> , thank you for attending this webinar!</a:t>
            </a:r>
          </a:p>
          <a:p>
            <a:r>
              <a:rPr lang="en-US" baseline="0" dirty="0" smtClean="0"/>
              <a:t>I hope what you saw and heard today gave you some insight and clues into what you might face in your own migration efforts.</a:t>
            </a:r>
          </a:p>
          <a:p>
            <a:r>
              <a:rPr lang="en-US" baseline="0" dirty="0" smtClean="0"/>
              <a:t>Remember you can always reach out to us at </a:t>
            </a:r>
            <a:r>
              <a:rPr lang="en-US" baseline="0" dirty="0" err="1" smtClean="0"/>
              <a:t>MongoDB</a:t>
            </a:r>
            <a:r>
              <a:rPr lang="en-US" baseline="0" dirty="0" smtClean="0"/>
              <a:t> for guidance.</a:t>
            </a:r>
          </a:p>
          <a:p>
            <a:endParaRPr lang="en-US" baseline="0" dirty="0" smtClean="0"/>
          </a:p>
          <a:p>
            <a:r>
              <a:rPr lang="en-US" baseline="0" dirty="0" smtClean="0"/>
              <a:t>And with that, </a:t>
            </a:r>
            <a:r>
              <a:rPr lang="en-US" baseline="0" dirty="0" smtClean="0"/>
              <a:t>Code well, and be well!</a:t>
            </a:r>
          </a:p>
        </p:txBody>
      </p:sp>
      <p:sp>
        <p:nvSpPr>
          <p:cNvPr id="4" name="Slide Number Placeholder 3"/>
          <p:cNvSpPr>
            <a:spLocks noGrp="1"/>
          </p:cNvSpPr>
          <p:nvPr>
            <p:ph type="sldNum" sz="quarter" idx="10"/>
          </p:nvPr>
        </p:nvSpPr>
        <p:spPr/>
        <p:txBody>
          <a:bodyPr/>
          <a:lstStyle/>
          <a:p>
            <a:fld id="{6362AEB2-300E-824A-BC56-5EE9F050321E}" type="slidenum">
              <a:rPr lang="en-US" smtClean="0"/>
              <a:t>49</a:t>
            </a:fld>
            <a:endParaRPr lang="en-US"/>
          </a:p>
        </p:txBody>
      </p:sp>
    </p:spTree>
    <p:extLst>
      <p:ext uri="{BB962C8B-B14F-4D97-AF65-F5344CB8AC3E}">
        <p14:creationId xmlns:p14="http://schemas.microsoft.com/office/powerpoint/2010/main" val="48947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5</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this at all?</a:t>
            </a:r>
            <a:r>
              <a:rPr lang="en-US" baseline="0" dirty="0" smtClean="0"/>
              <a:t>   This isn’t easy, </a:t>
            </a:r>
            <a:r>
              <a:rPr lang="en-US" baseline="0" dirty="0" err="1" smtClean="0"/>
              <a:t>mongoDB</a:t>
            </a:r>
            <a:r>
              <a:rPr lang="en-US" baseline="0" dirty="0" smtClean="0"/>
              <a:t> or otherwise.</a:t>
            </a:r>
            <a:endParaRPr lang="en-US" dirty="0" smtClean="0"/>
          </a:p>
          <a:p>
            <a:r>
              <a:rPr lang="en-US" dirty="0" smtClean="0"/>
              <a:t>Changing your persistence engine is akin</a:t>
            </a:r>
            <a:r>
              <a:rPr lang="en-US" baseline="0" dirty="0" smtClean="0"/>
              <a:t> to a heart transplant.</a:t>
            </a:r>
          </a:p>
          <a:p>
            <a:r>
              <a:rPr lang="en-US" baseline="0" dirty="0" smtClean="0"/>
              <a:t>You don’t do this lightly – especially if you’ve got some semblance of a functioning heart!</a:t>
            </a:r>
          </a:p>
          <a:p>
            <a:r>
              <a:rPr lang="en-US" baseline="0" dirty="0" smtClean="0"/>
              <a:t>You would be looking at migration if you had some clear, measurable pains that prevented you from achieving your business / </a:t>
            </a:r>
            <a:r>
              <a:rPr lang="en-US" baseline="0" dirty="0" err="1" smtClean="0"/>
              <a:t>plaform</a:t>
            </a:r>
            <a:r>
              <a:rPr lang="en-US" baseline="0" dirty="0" smtClean="0"/>
              <a:t> value goals.</a:t>
            </a:r>
          </a:p>
          <a:p>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7</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exhaustive list, and 2 isn’t the special number.   Just</a:t>
            </a:r>
            <a:r>
              <a:rPr lang="en-US" baseline="0" dirty="0" smtClean="0"/>
              <a:t> 1 (like global replication) might be enough.</a:t>
            </a:r>
          </a:p>
          <a:p>
            <a:r>
              <a:rPr lang="en-US" baseline="0" dirty="0" smtClean="0"/>
              <a:t>But by the same token, you don’t want to “check off” ALL of the boxes because the ones you check off drive activities and design and cost of the migration</a:t>
            </a:r>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8</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Maybe obvious, maybe not</a:t>
            </a:r>
            <a:r>
              <a:rPr lang="en-US" dirty="0" smtClean="0"/>
              <a:t>.</a:t>
            </a:r>
          </a:p>
          <a:p>
            <a:r>
              <a:rPr lang="en-US" dirty="0" smtClean="0"/>
              <a:t>Blind migration</a:t>
            </a:r>
            <a:r>
              <a:rPr lang="en-US" baseline="0" dirty="0" smtClean="0"/>
              <a:t> of content from RDBMS misses options to add value and also will very likely drag in technology or information architecture </a:t>
            </a:r>
            <a:r>
              <a:rPr lang="en-US" baseline="0" dirty="0" err="1" smtClean="0"/>
              <a:t>accomodations</a:t>
            </a:r>
            <a:r>
              <a:rPr lang="en-US" baseline="0" dirty="0" smtClean="0"/>
              <a:t> and work-</a:t>
            </a:r>
            <a:r>
              <a:rPr lang="en-US" baseline="0" dirty="0" err="1" smtClean="0"/>
              <a:t>arounds</a:t>
            </a:r>
            <a:r>
              <a:rPr lang="en-US" baseline="0" dirty="0" smtClean="0"/>
              <a:t> from the past.</a:t>
            </a:r>
            <a:endParaRPr lang="en-US" dirty="0" smtClean="0"/>
          </a:p>
          <a:p>
            <a:r>
              <a:rPr lang="en-US" dirty="0" smtClean="0"/>
              <a:t>When migrating</a:t>
            </a:r>
            <a:r>
              <a:rPr lang="en-US" baseline="0" dirty="0" smtClean="0"/>
              <a:t> to </a:t>
            </a:r>
            <a:r>
              <a:rPr lang="en-US" baseline="0" dirty="0" err="1" smtClean="0"/>
              <a:t>MongoDB</a:t>
            </a:r>
            <a:r>
              <a:rPr lang="en-US" baseline="0" dirty="0" smtClean="0"/>
              <a:t>, it is valuable and useful to examine the existing system stack overall.</a:t>
            </a:r>
            <a:endParaRPr lang="en-US" dirty="0" smtClean="0"/>
          </a:p>
        </p:txBody>
      </p:sp>
      <p:sp>
        <p:nvSpPr>
          <p:cNvPr id="4" name="Slide Number Placeholder 3"/>
          <p:cNvSpPr>
            <a:spLocks noGrp="1"/>
          </p:cNvSpPr>
          <p:nvPr>
            <p:ph type="sldNum" sz="quarter" idx="10"/>
          </p:nvPr>
        </p:nvSpPr>
        <p:spPr/>
        <p:txBody>
          <a:bodyPr/>
          <a:lstStyle/>
          <a:p>
            <a:fld id="{EBB0C9B5-07CC-6149-8DA6-C739CED6656D}" type="slidenum">
              <a:rPr lang="en-US" smtClean="0"/>
              <a:pPr/>
              <a:t>9</a:t>
            </a:fld>
            <a:endParaRPr lang="en-US"/>
          </a:p>
        </p:txBody>
      </p:sp>
    </p:spTree>
    <p:extLst>
      <p:ext uri="{BB962C8B-B14F-4D97-AF65-F5344CB8AC3E}">
        <p14:creationId xmlns:p14="http://schemas.microsoft.com/office/powerpoint/2010/main" val="3459631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reason you want to examine the stack is because</a:t>
            </a:r>
            <a:r>
              <a:rPr lang="en-US" baseline="0" dirty="0" smtClean="0"/>
              <a:t> you can apply migration dollars in DIFFERENT parts of the stack, not JUST the </a:t>
            </a:r>
            <a:r>
              <a:rPr lang="en-US" baseline="0" dirty="0" err="1" smtClean="0"/>
              <a:t>persistor</a:t>
            </a:r>
            <a:r>
              <a:rPr lang="en-US" baseline="0" dirty="0" smtClean="0"/>
              <a:t>.</a:t>
            </a:r>
          </a:p>
          <a:p>
            <a:r>
              <a:rPr lang="en-US" baseline="0" dirty="0" smtClean="0"/>
              <a:t>This forms a set of possible migration options, each with a cost / value equation.</a:t>
            </a:r>
          </a:p>
          <a:p>
            <a:r>
              <a:rPr lang="en-US" baseline="0" dirty="0" smtClean="0"/>
              <a:t>And not all investments yield the same </a:t>
            </a:r>
            <a:r>
              <a:rPr lang="en-US" baseline="0" dirty="0" err="1" smtClean="0"/>
              <a:t>leveragable</a:t>
            </a:r>
            <a:r>
              <a:rPr lang="en-US" baseline="0" dirty="0" smtClean="0"/>
              <a:t> value.</a:t>
            </a:r>
          </a:p>
          <a:p>
            <a:r>
              <a:rPr lang="en-US" baseline="0" dirty="0" smtClean="0"/>
              <a:t>It is important at the very start to EXPLORE YOUR OPTIONS.</a:t>
            </a:r>
          </a:p>
          <a:p>
            <a:endParaRPr lang="en-US" dirty="0"/>
          </a:p>
        </p:txBody>
      </p:sp>
      <p:sp>
        <p:nvSpPr>
          <p:cNvPr id="4" name="Slide Number Placeholder 3"/>
          <p:cNvSpPr>
            <a:spLocks noGrp="1"/>
          </p:cNvSpPr>
          <p:nvPr>
            <p:ph type="sldNum" sz="quarter" idx="10"/>
          </p:nvPr>
        </p:nvSpPr>
        <p:spPr/>
        <p:txBody>
          <a:bodyPr/>
          <a:lstStyle/>
          <a:p>
            <a:fld id="{6362AEB2-300E-824A-BC56-5EE9F050321E}" type="slidenum">
              <a:rPr lang="en-US" smtClean="0"/>
              <a:t>10</a:t>
            </a:fld>
            <a:endParaRPr lang="en-US"/>
          </a:p>
        </p:txBody>
      </p:sp>
    </p:spTree>
    <p:extLst>
      <p:ext uri="{BB962C8B-B14F-4D97-AF65-F5344CB8AC3E}">
        <p14:creationId xmlns:p14="http://schemas.microsoft.com/office/powerpoint/2010/main" val="795200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242423"/>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24242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5662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24242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15063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42423"/>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rgbClr val="242423"/>
                </a:solidFill>
              </a:defRPr>
            </a:lvl1pPr>
            <a:lvl2pPr>
              <a:defRPr>
                <a:solidFill>
                  <a:srgbClr val="242423"/>
                </a:solidFill>
              </a:defRPr>
            </a:lvl2pPr>
            <a:lvl3pPr>
              <a:defRPr>
                <a:solidFill>
                  <a:srgbClr val="242423"/>
                </a:solidFill>
              </a:defRPr>
            </a:lvl3pPr>
            <a:lvl4pPr>
              <a:defRPr>
                <a:solidFill>
                  <a:srgbClr val="242423"/>
                </a:solidFill>
              </a:defRPr>
            </a:lvl4pPr>
            <a:lvl5pPr>
              <a:defRPr>
                <a:solidFill>
                  <a:srgbClr val="242423"/>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
          <a:stretch>
            <a:fillRect/>
          </a:stretch>
        </p:blipFill>
        <p:spPr>
          <a:xfrm>
            <a:off x="7772400" y="6350715"/>
            <a:ext cx="914400" cy="260383"/>
          </a:xfrm>
          <a:prstGeom prst="rect">
            <a:avLst/>
          </a:prstGeom>
        </p:spPr>
      </p:pic>
    </p:spTree>
    <p:extLst>
      <p:ext uri="{BB962C8B-B14F-4D97-AF65-F5344CB8AC3E}">
        <p14:creationId xmlns:p14="http://schemas.microsoft.com/office/powerpoint/2010/main" val="3211328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Title Placeholder 17"/>
          <p:cNvSpPr>
            <a:spLocks noGrp="1"/>
          </p:cNvSpPr>
          <p:nvPr>
            <p:ph type="title"/>
          </p:nvPr>
        </p:nvSpPr>
        <p:spPr>
          <a:xfrm>
            <a:off x="457200" y="9275"/>
            <a:ext cx="8229600" cy="1143000"/>
          </a:xfrm>
          <a:prstGeom prst="rect">
            <a:avLst/>
          </a:prstGeom>
        </p:spPr>
        <p:txBody>
          <a:bodyPr/>
          <a:lstStyle/>
          <a:p>
            <a:r>
              <a:rPr lang="en-US" smtClean="0"/>
              <a:t>Click to edit Master title style</a:t>
            </a:r>
            <a:endParaRPr lang="en-US" dirty="0"/>
          </a:p>
        </p:txBody>
      </p:sp>
    </p:spTree>
    <p:extLst>
      <p:ext uri="{BB962C8B-B14F-4D97-AF65-F5344CB8AC3E}">
        <p14:creationId xmlns:p14="http://schemas.microsoft.com/office/powerpoint/2010/main" val="2327081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475355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3" r:id="rId4"/>
  </p:sldLayoutIdLst>
  <p:txStyles>
    <p:titleStyle>
      <a:lvl1pPr algn="ctr" defTabSz="457200" rtl="0" eaLnBrk="1" latinLnBrk="0" hangingPunct="1">
        <a:spcBef>
          <a:spcPct val="0"/>
        </a:spcBef>
        <a:buNone/>
        <a:defRPr sz="3600" b="1" kern="1200" spc="-150">
          <a:solidFill>
            <a:srgbClr val="24242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rgbClr val="6D6C6C"/>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rgbClr val="6D6C6C"/>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rgbClr val="6D6C6C"/>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rgbClr val="6D6C6C"/>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rgbClr val="6D6C6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emf"/><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6.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image" Target="../media/image23.emf"/><Relationship Id="rId6" Type="http://schemas.openxmlformats.org/officeDocument/2006/relationships/image" Target="../media/image24.emf"/><Relationship Id="rId7" Type="http://schemas.openxmlformats.org/officeDocument/2006/relationships/image" Target="../media/image25.emf"/><Relationship Id="rId8" Type="http://schemas.openxmlformats.org/officeDocument/2006/relationships/image" Target="../media/image26.emf"/><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image" Target="../media/image34.png"/><Relationship Id="rId11" Type="http://schemas.openxmlformats.org/officeDocument/2006/relationships/image" Target="../media/image35.png"/><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36.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184541"/>
            <a:ext cx="7772400" cy="1470025"/>
          </a:xfrm>
        </p:spPr>
        <p:txBody>
          <a:bodyPr>
            <a:noAutofit/>
          </a:bodyPr>
          <a:lstStyle/>
          <a:p>
            <a:r>
              <a:rPr lang="en-US" sz="5400" dirty="0" smtClean="0"/>
              <a:t>Migrating from</a:t>
            </a:r>
            <a:br>
              <a:rPr lang="en-US" sz="5400" dirty="0" smtClean="0"/>
            </a:br>
            <a:r>
              <a:rPr lang="en-US" sz="5400" dirty="0" smtClean="0"/>
              <a:t>RDBMS to </a:t>
            </a:r>
            <a:r>
              <a:rPr lang="en-US" sz="5400" dirty="0" err="1" smtClean="0"/>
              <a:t>MongoDB</a:t>
            </a:r>
            <a:endParaRPr lang="en-US" sz="5400" dirty="0"/>
          </a:p>
        </p:txBody>
      </p:sp>
      <p:sp>
        <p:nvSpPr>
          <p:cNvPr id="2" name="Subtitle 1"/>
          <p:cNvSpPr>
            <a:spLocks noGrp="1"/>
          </p:cNvSpPr>
          <p:nvPr>
            <p:ph type="subTitle" idx="1"/>
          </p:nvPr>
        </p:nvSpPr>
        <p:spPr>
          <a:xfrm>
            <a:off x="1371600" y="4342915"/>
            <a:ext cx="6400800" cy="1776410"/>
          </a:xfrm>
        </p:spPr>
        <p:txBody>
          <a:bodyPr>
            <a:normAutofit/>
          </a:bodyPr>
          <a:lstStyle/>
          <a:p>
            <a:r>
              <a:rPr lang="en-US" sz="3200" dirty="0" smtClean="0"/>
              <a:t>Buzz Moschetti</a:t>
            </a:r>
          </a:p>
          <a:p>
            <a:r>
              <a:rPr lang="en-US" sz="1800" i="1" dirty="0" smtClean="0"/>
              <a:t>Enterprise Architect, MongoDB</a:t>
            </a:r>
          </a:p>
          <a:p>
            <a:r>
              <a:rPr lang="en-US" sz="1800" dirty="0" err="1"/>
              <a:t>b</a:t>
            </a:r>
            <a:r>
              <a:rPr lang="en-US" sz="1800" dirty="0" err="1" smtClean="0"/>
              <a:t>uzz.moschetti@mongodb.com</a:t>
            </a:r>
            <a:endParaRPr lang="en-US" sz="1800" dirty="0" smtClean="0"/>
          </a:p>
          <a:p>
            <a:r>
              <a:rPr lang="en-US" sz="1800" dirty="0" smtClean="0"/>
              <a:t>@</a:t>
            </a:r>
            <a:r>
              <a:rPr lang="en-US" sz="1800" dirty="0" err="1" smtClean="0"/>
              <a:t>buzzmoschetti</a:t>
            </a:r>
            <a:endParaRPr lang="en-US" sz="1800" dirty="0"/>
          </a:p>
        </p:txBody>
      </p:sp>
      <p:pic>
        <p:nvPicPr>
          <p:cNvPr id="12" name="Picture 11" descr="MongoDB-White-Color.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642139"/>
            <a:ext cx="2286000" cy="546100"/>
          </a:xfrm>
          <a:prstGeom prst="rect">
            <a:avLst/>
          </a:prstGeom>
        </p:spPr>
      </p:pic>
    </p:spTree>
    <p:extLst>
      <p:ext uri="{BB962C8B-B14F-4D97-AF65-F5344CB8AC3E}">
        <p14:creationId xmlns:p14="http://schemas.microsoft.com/office/powerpoint/2010/main" val="34354728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Migration Effort &amp; Target Value</a:t>
            </a:r>
            <a:endParaRPr lang="en-US" dirty="0"/>
          </a:p>
        </p:txBody>
      </p:sp>
      <p:sp>
        <p:nvSpPr>
          <p:cNvPr id="5" name="TextBox 4"/>
          <p:cNvSpPr txBox="1"/>
          <p:nvPr/>
        </p:nvSpPr>
        <p:spPr>
          <a:xfrm>
            <a:off x="1871328" y="1796130"/>
            <a:ext cx="6112954" cy="1477328"/>
          </a:xfrm>
          <a:prstGeom prst="rect">
            <a:avLst/>
          </a:prstGeom>
        </p:spPr>
        <p:txBody>
          <a:bodyPr wrap="square" lIns="0" tIns="0" rIns="0" bIns="0" rtlCol="0">
            <a:spAutoFit/>
          </a:bodyPr>
          <a:lstStyle/>
          <a:p>
            <a:pPr marL="0" indent="0">
              <a:buFont typeface="Arial"/>
              <a:buNone/>
            </a:pPr>
            <a:r>
              <a:rPr lang="en-US" sz="3200" dirty="0" smtClean="0">
                <a:latin typeface="Arial"/>
                <a:cs typeface="Arial"/>
              </a:rPr>
              <a:t>Target Value = </a:t>
            </a:r>
            <a:r>
              <a:rPr lang="en-US" sz="3200" dirty="0" err="1" smtClean="0">
                <a:latin typeface="Arial"/>
                <a:cs typeface="Arial"/>
              </a:rPr>
              <a:t>CurrentValue</a:t>
            </a:r>
            <a:endParaRPr lang="en-US" sz="3200" dirty="0" smtClean="0">
              <a:latin typeface="Arial"/>
              <a:cs typeface="Arial"/>
            </a:endParaRPr>
          </a:p>
          <a:p>
            <a:pPr marL="0" indent="0">
              <a:buFont typeface="Arial"/>
              <a:buNone/>
            </a:pPr>
            <a:r>
              <a:rPr lang="en-US" sz="3200" dirty="0" smtClean="0">
                <a:latin typeface="Arial"/>
                <a:cs typeface="Arial"/>
              </a:rPr>
              <a:t>                     + Pain Relief </a:t>
            </a:r>
          </a:p>
          <a:p>
            <a:pPr marL="0" indent="0">
              <a:buFont typeface="Arial"/>
              <a:buNone/>
            </a:pPr>
            <a:r>
              <a:rPr lang="en-US" sz="3200" dirty="0" smtClean="0">
                <a:latin typeface="Arial"/>
                <a:cs typeface="Arial"/>
              </a:rPr>
              <a:t>                     – Migration Effort</a:t>
            </a:r>
            <a:endParaRPr lang="en-US" dirty="0" smtClean="0">
              <a:latin typeface="Arial"/>
              <a:cs typeface="Arial"/>
            </a:endParaRPr>
          </a:p>
        </p:txBody>
      </p:sp>
      <p:sp>
        <p:nvSpPr>
          <p:cNvPr id="6" name="TextBox 5"/>
          <p:cNvSpPr txBox="1"/>
          <p:nvPr/>
        </p:nvSpPr>
        <p:spPr>
          <a:xfrm>
            <a:off x="4698461" y="4094544"/>
            <a:ext cx="3285821" cy="1538883"/>
          </a:xfrm>
          <a:prstGeom prst="rect">
            <a:avLst/>
          </a:prstGeom>
        </p:spPr>
        <p:txBody>
          <a:bodyPr wrap="square" lIns="0" tIns="0" rIns="0" bIns="0" rtlCol="0">
            <a:spAutoFit/>
          </a:bodyPr>
          <a:lstStyle/>
          <a:p>
            <a:r>
              <a:rPr lang="en-US" sz="2000" dirty="0" smtClean="0">
                <a:latin typeface="Arial"/>
                <a:cs typeface="Arial"/>
              </a:rPr>
              <a:t>Migration Effort is:</a:t>
            </a:r>
          </a:p>
          <a:p>
            <a:pPr marL="342900" indent="-342900">
              <a:buFont typeface="Arial"/>
              <a:buChar char="•"/>
            </a:pPr>
            <a:r>
              <a:rPr lang="en-US" sz="2000" dirty="0" smtClean="0">
                <a:latin typeface="Arial"/>
                <a:cs typeface="Arial"/>
              </a:rPr>
              <a:t>Variable / “Tunable”</a:t>
            </a:r>
          </a:p>
          <a:p>
            <a:pPr marL="342900" indent="-342900">
              <a:buFont typeface="Arial"/>
              <a:buChar char="•"/>
            </a:pPr>
            <a:r>
              <a:rPr lang="en-US" sz="2000" dirty="0" smtClean="0">
                <a:latin typeface="Arial"/>
                <a:cs typeface="Arial"/>
              </a:rPr>
              <a:t>Can occur at different amounts in different levels of the stack</a:t>
            </a:r>
          </a:p>
        </p:txBody>
      </p:sp>
      <p:sp>
        <p:nvSpPr>
          <p:cNvPr id="7" name="TextBox 6"/>
          <p:cNvSpPr txBox="1"/>
          <p:nvPr/>
        </p:nvSpPr>
        <p:spPr>
          <a:xfrm>
            <a:off x="1478598" y="4094544"/>
            <a:ext cx="3335588" cy="923330"/>
          </a:xfrm>
          <a:prstGeom prst="rect">
            <a:avLst/>
          </a:prstGeom>
        </p:spPr>
        <p:txBody>
          <a:bodyPr wrap="square" lIns="0" tIns="0" rIns="0" bIns="0" rtlCol="0">
            <a:spAutoFit/>
          </a:bodyPr>
          <a:lstStyle/>
          <a:p>
            <a:r>
              <a:rPr lang="en-US" sz="2000" dirty="0" smtClean="0">
                <a:latin typeface="Arial"/>
                <a:cs typeface="Arial"/>
              </a:rPr>
              <a:t>Pain Relief:</a:t>
            </a:r>
          </a:p>
          <a:p>
            <a:pPr marL="342900" indent="-342900">
              <a:buFont typeface="Arial"/>
              <a:buChar char="•"/>
            </a:pPr>
            <a:r>
              <a:rPr lang="en-US" sz="2000" dirty="0" smtClean="0">
                <a:latin typeface="Arial"/>
                <a:cs typeface="Arial"/>
              </a:rPr>
              <a:t>Highly Variable</a:t>
            </a:r>
          </a:p>
          <a:p>
            <a:pPr marL="342900" indent="-342900">
              <a:buFont typeface="Arial"/>
              <a:buChar char="•"/>
            </a:pPr>
            <a:r>
              <a:rPr lang="en-US" sz="2000" dirty="0" smtClean="0">
                <a:latin typeface="Arial"/>
                <a:cs typeface="Arial"/>
              </a:rPr>
              <a:t>Potentially non-linear</a:t>
            </a:r>
          </a:p>
        </p:txBody>
      </p:sp>
    </p:spTree>
    <p:extLst>
      <p:ext uri="{BB962C8B-B14F-4D97-AF65-F5344CB8AC3E}">
        <p14:creationId xmlns:p14="http://schemas.microsoft.com/office/powerpoint/2010/main" val="258261741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Stack: The Obvious</a:t>
            </a:r>
            <a:endParaRPr lang="en-US" dirty="0"/>
          </a:p>
        </p:txBody>
      </p:sp>
      <p:sp>
        <p:nvSpPr>
          <p:cNvPr id="5" name="Rectangle 4"/>
          <p:cNvSpPr/>
          <p:nvPr/>
        </p:nvSpPr>
        <p:spPr>
          <a:xfrm>
            <a:off x="577319" y="4188237"/>
            <a:ext cx="2514518"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RDBMS</a:t>
            </a:r>
            <a:endParaRPr lang="en-US" dirty="0">
              <a:solidFill>
                <a:schemeClr val="tx1"/>
              </a:solidFill>
              <a:latin typeface="Arial"/>
              <a:cs typeface="Arial"/>
            </a:endParaRPr>
          </a:p>
        </p:txBody>
      </p:sp>
      <p:sp>
        <p:nvSpPr>
          <p:cNvPr id="11" name="Rectangle 10"/>
          <p:cNvSpPr/>
          <p:nvPr/>
        </p:nvSpPr>
        <p:spPr>
          <a:xfrm>
            <a:off x="577318" y="3662303"/>
            <a:ext cx="2514519"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JDBC</a:t>
            </a:r>
            <a:endParaRPr lang="en-US" dirty="0">
              <a:solidFill>
                <a:schemeClr val="tx1"/>
              </a:solidFill>
              <a:latin typeface="Arial"/>
              <a:cs typeface="Arial"/>
            </a:endParaRPr>
          </a:p>
        </p:txBody>
      </p:sp>
      <p:sp>
        <p:nvSpPr>
          <p:cNvPr id="13" name="Rectangle 12"/>
          <p:cNvSpPr/>
          <p:nvPr/>
        </p:nvSpPr>
        <p:spPr>
          <a:xfrm>
            <a:off x="577318" y="3136369"/>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SQL / </a:t>
            </a:r>
            <a:r>
              <a:rPr lang="en-US" dirty="0" err="1" smtClean="0">
                <a:solidFill>
                  <a:schemeClr val="tx1"/>
                </a:solidFill>
                <a:latin typeface="Arial"/>
                <a:cs typeface="Arial"/>
              </a:rPr>
              <a:t>ResultSet</a:t>
            </a:r>
            <a:endParaRPr lang="en-US" dirty="0">
              <a:solidFill>
                <a:schemeClr val="tx1"/>
              </a:solidFill>
              <a:latin typeface="Arial"/>
              <a:cs typeface="Arial"/>
            </a:endParaRPr>
          </a:p>
        </p:txBody>
      </p:sp>
      <p:sp>
        <p:nvSpPr>
          <p:cNvPr id="14" name="Rectangle 13"/>
          <p:cNvSpPr/>
          <p:nvPr/>
        </p:nvSpPr>
        <p:spPr>
          <a:xfrm>
            <a:off x="577319" y="2611967"/>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ORM</a:t>
            </a:r>
            <a:endParaRPr lang="en-US" dirty="0">
              <a:solidFill>
                <a:schemeClr val="tx1"/>
              </a:solidFill>
              <a:latin typeface="Arial"/>
              <a:cs typeface="Arial"/>
            </a:endParaRPr>
          </a:p>
        </p:txBody>
      </p:sp>
      <p:sp>
        <p:nvSpPr>
          <p:cNvPr id="15" name="Rectangle 14"/>
          <p:cNvSpPr/>
          <p:nvPr/>
        </p:nvSpPr>
        <p:spPr>
          <a:xfrm>
            <a:off x="577317" y="2087565"/>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POJOs</a:t>
            </a:r>
            <a:endParaRPr lang="en-US" dirty="0">
              <a:solidFill>
                <a:schemeClr val="tx1"/>
              </a:solidFill>
              <a:latin typeface="Arial"/>
              <a:cs typeface="Arial"/>
            </a:endParaRPr>
          </a:p>
        </p:txBody>
      </p:sp>
      <p:sp>
        <p:nvSpPr>
          <p:cNvPr id="7" name="TextBox 6"/>
          <p:cNvSpPr txBox="1"/>
          <p:nvPr/>
        </p:nvSpPr>
        <p:spPr>
          <a:xfrm>
            <a:off x="4413240" y="3528295"/>
            <a:ext cx="3657760" cy="1938992"/>
          </a:xfrm>
          <a:prstGeom prst="rect">
            <a:avLst/>
          </a:prstGeom>
        </p:spPr>
        <p:txBody>
          <a:bodyPr wrap="square" lIns="0" tIns="0" rIns="0" bIns="0" rtlCol="0">
            <a:spAutoFit/>
          </a:bodyPr>
          <a:lstStyle/>
          <a:p>
            <a:pPr marL="0" indent="0">
              <a:buFont typeface="Arial"/>
              <a:buNone/>
            </a:pPr>
            <a:r>
              <a:rPr lang="en-US" dirty="0" smtClean="0">
                <a:latin typeface="Arial"/>
                <a:cs typeface="Arial"/>
              </a:rPr>
              <a:t>Assume there will be many changes at this level:</a:t>
            </a:r>
          </a:p>
          <a:p>
            <a:pPr marL="342900" indent="-342900">
              <a:buFont typeface="Arial"/>
              <a:buChar char="•"/>
            </a:pPr>
            <a:r>
              <a:rPr lang="en-US" dirty="0" smtClean="0">
                <a:latin typeface="Arial"/>
                <a:cs typeface="Arial"/>
              </a:rPr>
              <a:t>Schema</a:t>
            </a:r>
          </a:p>
          <a:p>
            <a:pPr marL="342900" indent="-342900">
              <a:buFont typeface="Arial"/>
              <a:buChar char="•"/>
            </a:pPr>
            <a:r>
              <a:rPr lang="en-US" dirty="0" smtClean="0">
                <a:latin typeface="Arial"/>
                <a:cs typeface="Arial"/>
              </a:rPr>
              <a:t>Stored Procedure Rewrite</a:t>
            </a:r>
          </a:p>
          <a:p>
            <a:pPr marL="342900" indent="-342900">
              <a:buFont typeface="Arial"/>
              <a:buChar char="•"/>
            </a:pPr>
            <a:r>
              <a:rPr lang="en-US" dirty="0" smtClean="0">
                <a:latin typeface="Arial"/>
                <a:cs typeface="Arial"/>
              </a:rPr>
              <a:t>Ops management</a:t>
            </a:r>
          </a:p>
          <a:p>
            <a:pPr marL="342900" indent="-342900">
              <a:buFont typeface="Arial"/>
              <a:buChar char="•"/>
            </a:pPr>
            <a:r>
              <a:rPr lang="en-US" dirty="0" smtClean="0">
                <a:latin typeface="Arial"/>
                <a:cs typeface="Arial"/>
              </a:rPr>
              <a:t>Backup &amp; Restore</a:t>
            </a:r>
          </a:p>
          <a:p>
            <a:pPr marL="342900" indent="-342900">
              <a:buFont typeface="Arial"/>
              <a:buChar char="•"/>
            </a:pPr>
            <a:r>
              <a:rPr lang="en-US" dirty="0" smtClean="0">
                <a:latin typeface="Arial"/>
                <a:cs typeface="Arial"/>
              </a:rPr>
              <a:t>Test Environment setup</a:t>
            </a:r>
          </a:p>
        </p:txBody>
      </p:sp>
      <p:sp>
        <p:nvSpPr>
          <p:cNvPr id="17" name="Rectangle 16"/>
          <p:cNvSpPr/>
          <p:nvPr/>
        </p:nvSpPr>
        <p:spPr>
          <a:xfrm>
            <a:off x="577319" y="1563163"/>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Apps</a:t>
            </a:r>
            <a:endParaRPr lang="en-US" dirty="0">
              <a:solidFill>
                <a:schemeClr val="tx1"/>
              </a:solidFill>
              <a:latin typeface="Arial"/>
              <a:cs typeface="Arial"/>
            </a:endParaRPr>
          </a:p>
        </p:txBody>
      </p:sp>
      <p:sp>
        <p:nvSpPr>
          <p:cNvPr id="18" name="Left Arrow 17"/>
          <p:cNvSpPr/>
          <p:nvPr/>
        </p:nvSpPr>
        <p:spPr>
          <a:xfrm>
            <a:off x="3284279" y="4148221"/>
            <a:ext cx="756922" cy="942836"/>
          </a:xfrm>
          <a:prstGeom prst="leftArrow">
            <a:avLst>
              <a:gd name="adj1" fmla="val 50000"/>
              <a:gd name="adj2" fmla="val 187777"/>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2" name="Rectangle 11"/>
          <p:cNvSpPr/>
          <p:nvPr/>
        </p:nvSpPr>
        <p:spPr>
          <a:xfrm>
            <a:off x="577321" y="5022036"/>
            <a:ext cx="2514518" cy="6336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Storage Layer</a:t>
            </a:r>
            <a:endParaRPr lang="en-US" dirty="0">
              <a:solidFill>
                <a:schemeClr val="tx1"/>
              </a:solidFill>
              <a:latin typeface="Arial"/>
              <a:cs typeface="Arial"/>
            </a:endParaRPr>
          </a:p>
        </p:txBody>
      </p:sp>
    </p:spTree>
    <p:extLst>
      <p:ext uri="{BB962C8B-B14F-4D97-AF65-F5344CB8AC3E}">
        <p14:creationId xmlns:p14="http://schemas.microsoft.com/office/powerpoint/2010/main" val="236206783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a:t>
            </a:r>
            <a:r>
              <a:rPr lang="fr-FR" dirty="0" smtClean="0"/>
              <a:t>’</a:t>
            </a:r>
            <a:r>
              <a:rPr lang="en-US" dirty="0" smtClean="0"/>
              <a:t>t Forget the Storage</a:t>
            </a:r>
            <a:endParaRPr lang="en-US" dirty="0"/>
          </a:p>
        </p:txBody>
      </p:sp>
      <p:sp>
        <p:nvSpPr>
          <p:cNvPr id="7" name="TextBox 6"/>
          <p:cNvSpPr txBox="1"/>
          <p:nvPr/>
        </p:nvSpPr>
        <p:spPr>
          <a:xfrm>
            <a:off x="4451730" y="4812413"/>
            <a:ext cx="4259286" cy="1107996"/>
          </a:xfrm>
          <a:prstGeom prst="rect">
            <a:avLst/>
          </a:prstGeom>
        </p:spPr>
        <p:txBody>
          <a:bodyPr wrap="square" lIns="0" tIns="0" rIns="0" bIns="0" rtlCol="0">
            <a:spAutoFit/>
          </a:bodyPr>
          <a:lstStyle/>
          <a:p>
            <a:pPr marL="0" indent="0">
              <a:buFont typeface="Arial"/>
              <a:buNone/>
            </a:pPr>
            <a:r>
              <a:rPr lang="en-US" dirty="0" smtClean="0">
                <a:latin typeface="Arial"/>
                <a:cs typeface="Arial"/>
              </a:rPr>
              <a:t>Most RDBMS are deployed over SAN.  </a:t>
            </a:r>
          </a:p>
          <a:p>
            <a:pPr marL="0" indent="0">
              <a:buFont typeface="Arial"/>
              <a:buNone/>
            </a:pPr>
            <a:r>
              <a:rPr lang="en-US" dirty="0" err="1" smtClean="0">
                <a:latin typeface="Arial"/>
                <a:cs typeface="Arial"/>
              </a:rPr>
              <a:t>MongoDB</a:t>
            </a:r>
            <a:r>
              <a:rPr lang="en-US" dirty="0" smtClean="0">
                <a:latin typeface="Arial"/>
                <a:cs typeface="Arial"/>
              </a:rPr>
              <a:t> works on SAN, too – but value may exist in switching to locally attached storage</a:t>
            </a:r>
            <a:endParaRPr lang="en-US" dirty="0" smtClean="0">
              <a:solidFill>
                <a:schemeClr val="bg1">
                  <a:lumMod val="75000"/>
                </a:schemeClr>
              </a:solidFill>
              <a:latin typeface="Arial"/>
              <a:cs typeface="Arial"/>
            </a:endParaRPr>
          </a:p>
        </p:txBody>
      </p:sp>
      <p:sp>
        <p:nvSpPr>
          <p:cNvPr id="12" name="Rectangle 11"/>
          <p:cNvSpPr/>
          <p:nvPr/>
        </p:nvSpPr>
        <p:spPr>
          <a:xfrm>
            <a:off x="577319" y="4188237"/>
            <a:ext cx="2514518"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RDBMS</a:t>
            </a:r>
            <a:endParaRPr lang="en-US" dirty="0">
              <a:solidFill>
                <a:schemeClr val="tx1"/>
              </a:solidFill>
              <a:latin typeface="Arial"/>
              <a:cs typeface="Arial"/>
            </a:endParaRPr>
          </a:p>
        </p:txBody>
      </p:sp>
      <p:sp>
        <p:nvSpPr>
          <p:cNvPr id="16" name="Rectangle 15"/>
          <p:cNvSpPr/>
          <p:nvPr/>
        </p:nvSpPr>
        <p:spPr>
          <a:xfrm>
            <a:off x="577318" y="3662303"/>
            <a:ext cx="2514519"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JDBC</a:t>
            </a:r>
            <a:endParaRPr lang="en-US" dirty="0">
              <a:solidFill>
                <a:schemeClr val="tx1"/>
              </a:solidFill>
              <a:latin typeface="Arial"/>
              <a:cs typeface="Arial"/>
            </a:endParaRPr>
          </a:p>
        </p:txBody>
      </p:sp>
      <p:sp>
        <p:nvSpPr>
          <p:cNvPr id="19" name="Rectangle 18"/>
          <p:cNvSpPr/>
          <p:nvPr/>
        </p:nvSpPr>
        <p:spPr>
          <a:xfrm>
            <a:off x="577318" y="3136369"/>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SQL / </a:t>
            </a:r>
            <a:r>
              <a:rPr lang="en-US" dirty="0" err="1" smtClean="0">
                <a:solidFill>
                  <a:schemeClr val="tx1"/>
                </a:solidFill>
                <a:latin typeface="Arial"/>
                <a:cs typeface="Arial"/>
              </a:rPr>
              <a:t>ResultSet</a:t>
            </a:r>
            <a:endParaRPr lang="en-US" dirty="0">
              <a:solidFill>
                <a:schemeClr val="tx1"/>
              </a:solidFill>
              <a:latin typeface="Arial"/>
              <a:cs typeface="Arial"/>
            </a:endParaRPr>
          </a:p>
        </p:txBody>
      </p:sp>
      <p:sp>
        <p:nvSpPr>
          <p:cNvPr id="20" name="Rectangle 19"/>
          <p:cNvSpPr/>
          <p:nvPr/>
        </p:nvSpPr>
        <p:spPr>
          <a:xfrm>
            <a:off x="577319" y="2611967"/>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ORM</a:t>
            </a:r>
            <a:endParaRPr lang="en-US" dirty="0">
              <a:solidFill>
                <a:schemeClr val="tx1"/>
              </a:solidFill>
              <a:latin typeface="Arial"/>
              <a:cs typeface="Arial"/>
            </a:endParaRPr>
          </a:p>
        </p:txBody>
      </p:sp>
      <p:sp>
        <p:nvSpPr>
          <p:cNvPr id="21" name="Rectangle 20"/>
          <p:cNvSpPr/>
          <p:nvPr/>
        </p:nvSpPr>
        <p:spPr>
          <a:xfrm>
            <a:off x="577317" y="2087565"/>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POJOs</a:t>
            </a:r>
            <a:endParaRPr lang="en-US" dirty="0">
              <a:solidFill>
                <a:schemeClr val="tx1"/>
              </a:solidFill>
              <a:latin typeface="Arial"/>
              <a:cs typeface="Arial"/>
            </a:endParaRPr>
          </a:p>
        </p:txBody>
      </p:sp>
      <p:sp>
        <p:nvSpPr>
          <p:cNvPr id="22" name="Rectangle 21"/>
          <p:cNvSpPr/>
          <p:nvPr/>
        </p:nvSpPr>
        <p:spPr>
          <a:xfrm>
            <a:off x="577319" y="1563163"/>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Apps</a:t>
            </a:r>
            <a:endParaRPr lang="en-US" dirty="0">
              <a:solidFill>
                <a:schemeClr val="tx1"/>
              </a:solidFill>
              <a:latin typeface="Arial"/>
              <a:cs typeface="Arial"/>
            </a:endParaRPr>
          </a:p>
        </p:txBody>
      </p:sp>
      <p:sp>
        <p:nvSpPr>
          <p:cNvPr id="23" name="Left Arrow 22"/>
          <p:cNvSpPr/>
          <p:nvPr/>
        </p:nvSpPr>
        <p:spPr>
          <a:xfrm>
            <a:off x="3284279" y="4864389"/>
            <a:ext cx="756922" cy="942836"/>
          </a:xfrm>
          <a:prstGeom prst="leftArrow">
            <a:avLst>
              <a:gd name="adj1" fmla="val 50000"/>
              <a:gd name="adj2" fmla="val 187777"/>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1" name="Rectangle 10"/>
          <p:cNvSpPr/>
          <p:nvPr/>
        </p:nvSpPr>
        <p:spPr>
          <a:xfrm>
            <a:off x="577321" y="5022036"/>
            <a:ext cx="2514518" cy="6336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Storage Layer</a:t>
            </a:r>
            <a:endParaRPr lang="en-US" dirty="0">
              <a:solidFill>
                <a:schemeClr val="tx1"/>
              </a:solidFill>
              <a:latin typeface="Arial"/>
              <a:cs typeface="Arial"/>
            </a:endParaRPr>
          </a:p>
        </p:txBody>
      </p:sp>
    </p:spTree>
    <p:extLst>
      <p:ext uri="{BB962C8B-B14F-4D97-AF65-F5344CB8AC3E}">
        <p14:creationId xmlns:p14="http://schemas.microsoft.com/office/powerpoint/2010/main" val="289636981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Obvious But Important</a:t>
            </a:r>
            <a:endParaRPr lang="en-US" dirty="0"/>
          </a:p>
        </p:txBody>
      </p:sp>
      <p:sp>
        <p:nvSpPr>
          <p:cNvPr id="7" name="TextBox 6"/>
          <p:cNvSpPr txBox="1"/>
          <p:nvPr/>
        </p:nvSpPr>
        <p:spPr>
          <a:xfrm>
            <a:off x="4451730" y="3072229"/>
            <a:ext cx="4259286" cy="2492990"/>
          </a:xfrm>
          <a:prstGeom prst="rect">
            <a:avLst/>
          </a:prstGeom>
        </p:spPr>
        <p:txBody>
          <a:bodyPr wrap="square" lIns="0" tIns="0" rIns="0" bIns="0" rtlCol="0">
            <a:spAutoFit/>
          </a:bodyPr>
          <a:lstStyle/>
          <a:p>
            <a:pPr marL="0" indent="0">
              <a:buFont typeface="Arial"/>
              <a:buNone/>
            </a:pPr>
            <a:r>
              <a:rPr lang="en-US" dirty="0" smtClean="0">
                <a:latin typeface="Arial"/>
                <a:cs typeface="Arial"/>
              </a:rPr>
              <a:t>Opportunities may exist to increase platform value:</a:t>
            </a:r>
          </a:p>
          <a:p>
            <a:pPr marL="342900" indent="-342900">
              <a:buFont typeface="Arial"/>
              <a:buChar char="•"/>
            </a:pPr>
            <a:endParaRPr lang="en-US" dirty="0" smtClean="0">
              <a:latin typeface="Arial"/>
              <a:cs typeface="Arial"/>
            </a:endParaRPr>
          </a:p>
          <a:p>
            <a:pPr marL="342900" indent="-342900">
              <a:buFont typeface="Arial"/>
              <a:buChar char="•"/>
            </a:pPr>
            <a:r>
              <a:rPr lang="en-US" dirty="0" smtClean="0">
                <a:latin typeface="Arial"/>
                <a:cs typeface="Arial"/>
              </a:rPr>
              <a:t>Convergence of HA and DR</a:t>
            </a:r>
          </a:p>
          <a:p>
            <a:pPr marL="342900" indent="-342900">
              <a:buFont typeface="Arial"/>
              <a:buChar char="•"/>
            </a:pPr>
            <a:r>
              <a:rPr lang="en-US" dirty="0" smtClean="0">
                <a:latin typeface="Arial"/>
                <a:cs typeface="Arial"/>
              </a:rPr>
              <a:t>Read-only use of </a:t>
            </a:r>
            <a:r>
              <a:rPr lang="en-US" dirty="0" err="1" smtClean="0">
                <a:latin typeface="Arial"/>
                <a:cs typeface="Arial"/>
              </a:rPr>
              <a:t>secondaries</a:t>
            </a:r>
            <a:endParaRPr lang="en-US" dirty="0" smtClean="0">
              <a:latin typeface="Arial"/>
              <a:cs typeface="Arial"/>
            </a:endParaRPr>
          </a:p>
          <a:p>
            <a:pPr marL="342900" indent="-342900">
              <a:buFont typeface="Arial"/>
              <a:buChar char="•"/>
            </a:pPr>
            <a:r>
              <a:rPr lang="en-US" dirty="0">
                <a:solidFill>
                  <a:schemeClr val="bg1">
                    <a:lumMod val="75000"/>
                  </a:schemeClr>
                </a:solidFill>
                <a:latin typeface="Arial"/>
                <a:cs typeface="Arial"/>
              </a:rPr>
              <a:t>Schema</a:t>
            </a:r>
          </a:p>
          <a:p>
            <a:pPr marL="342900" indent="-342900">
              <a:buFont typeface="Arial"/>
              <a:buChar char="•"/>
            </a:pPr>
            <a:r>
              <a:rPr lang="en-US" dirty="0">
                <a:solidFill>
                  <a:schemeClr val="bg1">
                    <a:lumMod val="75000"/>
                  </a:schemeClr>
                </a:solidFill>
                <a:latin typeface="Arial"/>
                <a:cs typeface="Arial"/>
              </a:rPr>
              <a:t>Ops management</a:t>
            </a:r>
          </a:p>
          <a:p>
            <a:pPr marL="342900" indent="-342900">
              <a:buFont typeface="Arial"/>
              <a:buChar char="•"/>
            </a:pPr>
            <a:r>
              <a:rPr lang="en-US" dirty="0">
                <a:solidFill>
                  <a:schemeClr val="bg1">
                    <a:lumMod val="75000"/>
                  </a:schemeClr>
                </a:solidFill>
                <a:latin typeface="Arial"/>
                <a:cs typeface="Arial"/>
              </a:rPr>
              <a:t>Backup &amp; Restore</a:t>
            </a:r>
          </a:p>
          <a:p>
            <a:pPr marL="342900" indent="-342900">
              <a:buFont typeface="Arial"/>
              <a:buChar char="•"/>
            </a:pPr>
            <a:r>
              <a:rPr lang="en-US" dirty="0">
                <a:solidFill>
                  <a:schemeClr val="bg1">
                    <a:lumMod val="75000"/>
                  </a:schemeClr>
                </a:solidFill>
                <a:latin typeface="Arial"/>
                <a:cs typeface="Arial"/>
              </a:rPr>
              <a:t>Test Environment setup</a:t>
            </a:r>
            <a:endParaRPr lang="en-US" dirty="0" smtClean="0">
              <a:solidFill>
                <a:schemeClr val="bg1">
                  <a:lumMod val="75000"/>
                </a:schemeClr>
              </a:solidFill>
              <a:latin typeface="Arial"/>
              <a:cs typeface="Arial"/>
            </a:endParaRPr>
          </a:p>
        </p:txBody>
      </p:sp>
      <p:sp>
        <p:nvSpPr>
          <p:cNvPr id="12" name="Rectangle 11"/>
          <p:cNvSpPr/>
          <p:nvPr/>
        </p:nvSpPr>
        <p:spPr>
          <a:xfrm>
            <a:off x="577319" y="4188237"/>
            <a:ext cx="2514518"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RDBMS</a:t>
            </a:r>
            <a:endParaRPr lang="en-US" dirty="0">
              <a:solidFill>
                <a:schemeClr val="tx1"/>
              </a:solidFill>
              <a:latin typeface="Arial"/>
              <a:cs typeface="Arial"/>
            </a:endParaRPr>
          </a:p>
        </p:txBody>
      </p:sp>
      <p:sp>
        <p:nvSpPr>
          <p:cNvPr id="16" name="Rectangle 15"/>
          <p:cNvSpPr/>
          <p:nvPr/>
        </p:nvSpPr>
        <p:spPr>
          <a:xfrm>
            <a:off x="577318" y="3662303"/>
            <a:ext cx="2514519"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JDBC</a:t>
            </a:r>
            <a:endParaRPr lang="en-US" dirty="0">
              <a:solidFill>
                <a:schemeClr val="tx1"/>
              </a:solidFill>
              <a:latin typeface="Arial"/>
              <a:cs typeface="Arial"/>
            </a:endParaRPr>
          </a:p>
        </p:txBody>
      </p:sp>
      <p:sp>
        <p:nvSpPr>
          <p:cNvPr id="19" name="Rectangle 18"/>
          <p:cNvSpPr/>
          <p:nvPr/>
        </p:nvSpPr>
        <p:spPr>
          <a:xfrm>
            <a:off x="577318" y="3136369"/>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SQL / </a:t>
            </a:r>
            <a:r>
              <a:rPr lang="en-US" dirty="0" err="1" smtClean="0">
                <a:solidFill>
                  <a:schemeClr val="tx1"/>
                </a:solidFill>
                <a:latin typeface="Arial"/>
                <a:cs typeface="Arial"/>
              </a:rPr>
              <a:t>ResultSet</a:t>
            </a:r>
            <a:endParaRPr lang="en-US" dirty="0">
              <a:solidFill>
                <a:schemeClr val="tx1"/>
              </a:solidFill>
              <a:latin typeface="Arial"/>
              <a:cs typeface="Arial"/>
            </a:endParaRPr>
          </a:p>
        </p:txBody>
      </p:sp>
      <p:sp>
        <p:nvSpPr>
          <p:cNvPr id="20" name="Rectangle 19"/>
          <p:cNvSpPr/>
          <p:nvPr/>
        </p:nvSpPr>
        <p:spPr>
          <a:xfrm>
            <a:off x="577319" y="2611967"/>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ORM</a:t>
            </a:r>
            <a:endParaRPr lang="en-US" dirty="0">
              <a:solidFill>
                <a:schemeClr val="tx1"/>
              </a:solidFill>
              <a:latin typeface="Arial"/>
              <a:cs typeface="Arial"/>
            </a:endParaRPr>
          </a:p>
        </p:txBody>
      </p:sp>
      <p:sp>
        <p:nvSpPr>
          <p:cNvPr id="21" name="Rectangle 20"/>
          <p:cNvSpPr/>
          <p:nvPr/>
        </p:nvSpPr>
        <p:spPr>
          <a:xfrm>
            <a:off x="577317" y="2087565"/>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POJOs</a:t>
            </a:r>
            <a:endParaRPr lang="en-US" dirty="0">
              <a:solidFill>
                <a:schemeClr val="tx1"/>
              </a:solidFill>
              <a:latin typeface="Arial"/>
              <a:cs typeface="Arial"/>
            </a:endParaRPr>
          </a:p>
        </p:txBody>
      </p:sp>
      <p:sp>
        <p:nvSpPr>
          <p:cNvPr id="22" name="Rectangle 21"/>
          <p:cNvSpPr/>
          <p:nvPr/>
        </p:nvSpPr>
        <p:spPr>
          <a:xfrm>
            <a:off x="577319" y="1563163"/>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Apps</a:t>
            </a:r>
            <a:endParaRPr lang="en-US" dirty="0">
              <a:solidFill>
                <a:schemeClr val="tx1"/>
              </a:solidFill>
              <a:latin typeface="Arial"/>
              <a:cs typeface="Arial"/>
            </a:endParaRPr>
          </a:p>
        </p:txBody>
      </p:sp>
      <p:sp>
        <p:nvSpPr>
          <p:cNvPr id="23" name="Left Arrow 22"/>
          <p:cNvSpPr/>
          <p:nvPr/>
        </p:nvSpPr>
        <p:spPr>
          <a:xfrm>
            <a:off x="3284279" y="4135393"/>
            <a:ext cx="756922" cy="942836"/>
          </a:xfrm>
          <a:prstGeom prst="leftArrow">
            <a:avLst>
              <a:gd name="adj1" fmla="val 50000"/>
              <a:gd name="adj2" fmla="val 187777"/>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1" name="Rectangle 10"/>
          <p:cNvSpPr/>
          <p:nvPr/>
        </p:nvSpPr>
        <p:spPr>
          <a:xfrm>
            <a:off x="577321" y="5022036"/>
            <a:ext cx="2514518" cy="6336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Storage Layer</a:t>
            </a:r>
            <a:endParaRPr lang="en-US" dirty="0">
              <a:solidFill>
                <a:schemeClr val="tx1"/>
              </a:solidFill>
              <a:latin typeface="Arial"/>
              <a:cs typeface="Arial"/>
            </a:endParaRPr>
          </a:p>
        </p:txBody>
      </p:sp>
    </p:spTree>
    <p:extLst>
      <p:ext uri="{BB962C8B-B14F-4D97-AF65-F5344CB8AC3E}">
        <p14:creationId xmlns:p14="http://schemas.microsoft.com/office/powerpoint/2010/main" val="9008848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O/JDBC is about Rectangles</a:t>
            </a:r>
            <a:endParaRPr lang="en-US" dirty="0"/>
          </a:p>
        </p:txBody>
      </p:sp>
      <p:sp>
        <p:nvSpPr>
          <p:cNvPr id="7" name="TextBox 6"/>
          <p:cNvSpPr txBox="1"/>
          <p:nvPr/>
        </p:nvSpPr>
        <p:spPr>
          <a:xfrm>
            <a:off x="4669822" y="2418001"/>
            <a:ext cx="3707635" cy="2215992"/>
          </a:xfrm>
          <a:prstGeom prst="rect">
            <a:avLst/>
          </a:prstGeom>
        </p:spPr>
        <p:txBody>
          <a:bodyPr wrap="square" lIns="0" tIns="0" rIns="0" bIns="0" rtlCol="0">
            <a:spAutoFit/>
          </a:bodyPr>
          <a:lstStyle/>
          <a:p>
            <a:pPr marL="0" indent="0">
              <a:buFont typeface="Arial"/>
              <a:buNone/>
            </a:pPr>
            <a:r>
              <a:rPr lang="en-US" dirty="0" err="1" smtClean="0">
                <a:latin typeface="Arial"/>
                <a:cs typeface="Arial"/>
              </a:rPr>
              <a:t>MongoDB</a:t>
            </a:r>
            <a:r>
              <a:rPr lang="en-US" dirty="0" smtClean="0">
                <a:latin typeface="Arial"/>
                <a:cs typeface="Arial"/>
              </a:rPr>
              <a:t> uses different drivers, so different</a:t>
            </a:r>
          </a:p>
          <a:p>
            <a:pPr marL="342900" indent="-342900">
              <a:buFont typeface="Arial"/>
              <a:buChar char="•"/>
            </a:pPr>
            <a:r>
              <a:rPr lang="en-US" dirty="0" smtClean="0">
                <a:latin typeface="Arial"/>
                <a:cs typeface="Arial"/>
              </a:rPr>
              <a:t>Data shape APIs</a:t>
            </a:r>
          </a:p>
          <a:p>
            <a:pPr marL="342900" indent="-342900">
              <a:buFont typeface="Arial"/>
              <a:buChar char="•"/>
            </a:pPr>
            <a:r>
              <a:rPr lang="en-US" dirty="0" smtClean="0">
                <a:latin typeface="Arial"/>
                <a:cs typeface="Arial"/>
              </a:rPr>
              <a:t>Connection pooling</a:t>
            </a:r>
          </a:p>
          <a:p>
            <a:pPr marL="342900" indent="-342900">
              <a:buFont typeface="Arial"/>
              <a:buChar char="•"/>
            </a:pPr>
            <a:r>
              <a:rPr lang="en-US" dirty="0" smtClean="0">
                <a:latin typeface="Arial"/>
                <a:cs typeface="Arial"/>
              </a:rPr>
              <a:t>Write durability</a:t>
            </a:r>
          </a:p>
          <a:p>
            <a:endParaRPr lang="en-US" dirty="0" smtClean="0">
              <a:latin typeface="Arial"/>
              <a:cs typeface="Arial"/>
            </a:endParaRPr>
          </a:p>
          <a:p>
            <a:pPr marL="0" indent="0">
              <a:buFont typeface="Arial"/>
              <a:buNone/>
            </a:pPr>
            <a:r>
              <a:rPr lang="en-US" dirty="0" smtClean="0">
                <a:latin typeface="Arial"/>
                <a:cs typeface="Arial"/>
              </a:rPr>
              <a:t>And most importantly</a:t>
            </a:r>
          </a:p>
          <a:p>
            <a:pPr marL="342900" indent="-342900">
              <a:buFont typeface="Arial"/>
              <a:buChar char="•"/>
            </a:pPr>
            <a:r>
              <a:rPr lang="en-US" dirty="0" smtClean="0">
                <a:latin typeface="Arial"/>
                <a:cs typeface="Arial"/>
              </a:rPr>
              <a:t>No multi-document TX </a:t>
            </a:r>
          </a:p>
        </p:txBody>
      </p:sp>
      <p:sp>
        <p:nvSpPr>
          <p:cNvPr id="11" name="Rectangle 10"/>
          <p:cNvSpPr/>
          <p:nvPr/>
        </p:nvSpPr>
        <p:spPr>
          <a:xfrm>
            <a:off x="577319" y="4188237"/>
            <a:ext cx="2514518"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RDBMS</a:t>
            </a:r>
            <a:endParaRPr lang="en-US" dirty="0">
              <a:solidFill>
                <a:schemeClr val="tx1"/>
              </a:solidFill>
              <a:latin typeface="Arial"/>
              <a:cs typeface="Arial"/>
            </a:endParaRPr>
          </a:p>
        </p:txBody>
      </p:sp>
      <p:sp>
        <p:nvSpPr>
          <p:cNvPr id="13" name="Rectangle 12"/>
          <p:cNvSpPr/>
          <p:nvPr/>
        </p:nvSpPr>
        <p:spPr>
          <a:xfrm>
            <a:off x="577318" y="3662303"/>
            <a:ext cx="2514519"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JDBC</a:t>
            </a:r>
            <a:endParaRPr lang="en-US" dirty="0">
              <a:solidFill>
                <a:schemeClr val="tx1"/>
              </a:solidFill>
              <a:latin typeface="Arial"/>
              <a:cs typeface="Arial"/>
            </a:endParaRPr>
          </a:p>
        </p:txBody>
      </p:sp>
      <p:sp>
        <p:nvSpPr>
          <p:cNvPr id="14" name="Rectangle 13"/>
          <p:cNvSpPr/>
          <p:nvPr/>
        </p:nvSpPr>
        <p:spPr>
          <a:xfrm>
            <a:off x="577318" y="3136369"/>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SQL / </a:t>
            </a:r>
            <a:r>
              <a:rPr lang="en-US" dirty="0" err="1" smtClean="0">
                <a:solidFill>
                  <a:schemeClr val="tx1"/>
                </a:solidFill>
                <a:latin typeface="Arial"/>
                <a:cs typeface="Arial"/>
              </a:rPr>
              <a:t>ResultSet</a:t>
            </a:r>
            <a:endParaRPr lang="en-US" dirty="0">
              <a:solidFill>
                <a:schemeClr val="tx1"/>
              </a:solidFill>
              <a:latin typeface="Arial"/>
              <a:cs typeface="Arial"/>
            </a:endParaRPr>
          </a:p>
        </p:txBody>
      </p:sp>
      <p:sp>
        <p:nvSpPr>
          <p:cNvPr id="15" name="Rectangle 14"/>
          <p:cNvSpPr/>
          <p:nvPr/>
        </p:nvSpPr>
        <p:spPr>
          <a:xfrm>
            <a:off x="577319" y="2611967"/>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ORM</a:t>
            </a:r>
            <a:endParaRPr lang="en-US" dirty="0">
              <a:solidFill>
                <a:schemeClr val="tx1"/>
              </a:solidFill>
              <a:latin typeface="Arial"/>
              <a:cs typeface="Arial"/>
            </a:endParaRPr>
          </a:p>
        </p:txBody>
      </p:sp>
      <p:sp>
        <p:nvSpPr>
          <p:cNvPr id="20" name="Rectangle 19"/>
          <p:cNvSpPr/>
          <p:nvPr/>
        </p:nvSpPr>
        <p:spPr>
          <a:xfrm>
            <a:off x="577317" y="2087565"/>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POJOs</a:t>
            </a:r>
            <a:endParaRPr lang="en-US" dirty="0">
              <a:solidFill>
                <a:schemeClr val="tx1"/>
              </a:solidFill>
              <a:latin typeface="Arial"/>
              <a:cs typeface="Arial"/>
            </a:endParaRPr>
          </a:p>
        </p:txBody>
      </p:sp>
      <p:sp>
        <p:nvSpPr>
          <p:cNvPr id="22" name="Rectangle 21"/>
          <p:cNvSpPr/>
          <p:nvPr/>
        </p:nvSpPr>
        <p:spPr>
          <a:xfrm>
            <a:off x="577319" y="1563163"/>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Apps</a:t>
            </a:r>
            <a:endParaRPr lang="en-US" dirty="0">
              <a:solidFill>
                <a:schemeClr val="tx1"/>
              </a:solidFill>
              <a:latin typeface="Arial"/>
              <a:cs typeface="Arial"/>
            </a:endParaRPr>
          </a:p>
        </p:txBody>
      </p:sp>
      <p:sp>
        <p:nvSpPr>
          <p:cNvPr id="23" name="Left Arrow 22"/>
          <p:cNvSpPr/>
          <p:nvPr/>
        </p:nvSpPr>
        <p:spPr>
          <a:xfrm>
            <a:off x="3284279" y="3455509"/>
            <a:ext cx="756922" cy="942836"/>
          </a:xfrm>
          <a:prstGeom prst="leftArrow">
            <a:avLst>
              <a:gd name="adj1" fmla="val 50000"/>
              <a:gd name="adj2" fmla="val 187777"/>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2" name="Rectangle 11"/>
          <p:cNvSpPr/>
          <p:nvPr/>
        </p:nvSpPr>
        <p:spPr>
          <a:xfrm>
            <a:off x="577321" y="5022036"/>
            <a:ext cx="2514518" cy="6336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Storage Layer</a:t>
            </a:r>
            <a:endParaRPr lang="en-US" dirty="0">
              <a:solidFill>
                <a:schemeClr val="tx1"/>
              </a:solidFill>
              <a:latin typeface="Arial"/>
              <a:cs typeface="Arial"/>
            </a:endParaRPr>
          </a:p>
        </p:txBody>
      </p:sp>
    </p:spTree>
    <p:extLst>
      <p:ext uri="{BB962C8B-B14F-4D97-AF65-F5344CB8AC3E}">
        <p14:creationId xmlns:p14="http://schemas.microsoft.com/office/powerpoint/2010/main" val="12168417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means… well… No SQL </a:t>
            </a:r>
            <a:endParaRPr lang="en-US" dirty="0"/>
          </a:p>
        </p:txBody>
      </p:sp>
      <p:sp>
        <p:nvSpPr>
          <p:cNvPr id="7" name="TextBox 6"/>
          <p:cNvSpPr txBox="1"/>
          <p:nvPr/>
        </p:nvSpPr>
        <p:spPr>
          <a:xfrm>
            <a:off x="4477387" y="2665023"/>
            <a:ext cx="4156656" cy="1661994"/>
          </a:xfrm>
          <a:prstGeom prst="rect">
            <a:avLst/>
          </a:prstGeom>
        </p:spPr>
        <p:txBody>
          <a:bodyPr wrap="square" lIns="0" tIns="0" rIns="0" bIns="0" rtlCol="0">
            <a:spAutoFit/>
          </a:bodyPr>
          <a:lstStyle/>
          <a:p>
            <a:pPr marL="0" indent="0">
              <a:buFont typeface="Arial"/>
              <a:buNone/>
            </a:pPr>
            <a:r>
              <a:rPr lang="en-US" dirty="0" err="1" smtClean="0">
                <a:latin typeface="Arial"/>
                <a:cs typeface="Arial"/>
              </a:rPr>
              <a:t>MongoDB</a:t>
            </a:r>
            <a:r>
              <a:rPr lang="en-US" dirty="0" smtClean="0">
                <a:latin typeface="Arial"/>
                <a:cs typeface="Arial"/>
              </a:rPr>
              <a:t> doesn’t use SQL nor does it return data in rectangular form where each field is a scalar</a:t>
            </a:r>
          </a:p>
          <a:p>
            <a:pPr marL="0" indent="0">
              <a:buFont typeface="Arial"/>
              <a:buNone/>
            </a:pPr>
            <a:endParaRPr lang="en-US" dirty="0">
              <a:latin typeface="Arial"/>
              <a:cs typeface="Arial"/>
            </a:endParaRPr>
          </a:p>
          <a:p>
            <a:pPr marL="0" indent="0">
              <a:buFont typeface="Arial"/>
              <a:buNone/>
            </a:pPr>
            <a:r>
              <a:rPr lang="en-US" dirty="0">
                <a:latin typeface="Arial"/>
                <a:cs typeface="Arial"/>
              </a:rPr>
              <a:t>And most importantly</a:t>
            </a:r>
          </a:p>
          <a:p>
            <a:pPr marL="342900" indent="-342900">
              <a:buFont typeface="Arial"/>
              <a:buChar char="•"/>
            </a:pPr>
            <a:r>
              <a:rPr lang="en-US" dirty="0">
                <a:latin typeface="Arial"/>
                <a:cs typeface="Arial"/>
              </a:rPr>
              <a:t>No </a:t>
            </a:r>
            <a:r>
              <a:rPr lang="en-US" dirty="0" smtClean="0">
                <a:latin typeface="Arial"/>
                <a:cs typeface="Arial"/>
              </a:rPr>
              <a:t>JOINs in the database</a:t>
            </a:r>
          </a:p>
        </p:txBody>
      </p:sp>
      <p:sp>
        <p:nvSpPr>
          <p:cNvPr id="11" name="Rectangle 10"/>
          <p:cNvSpPr/>
          <p:nvPr/>
        </p:nvSpPr>
        <p:spPr>
          <a:xfrm>
            <a:off x="577319" y="4188237"/>
            <a:ext cx="2514518"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RDBMS</a:t>
            </a:r>
            <a:endParaRPr lang="en-US" dirty="0">
              <a:solidFill>
                <a:schemeClr val="tx1"/>
              </a:solidFill>
              <a:latin typeface="Arial"/>
              <a:cs typeface="Arial"/>
            </a:endParaRPr>
          </a:p>
        </p:txBody>
      </p:sp>
      <p:sp>
        <p:nvSpPr>
          <p:cNvPr id="13" name="Rectangle 12"/>
          <p:cNvSpPr/>
          <p:nvPr/>
        </p:nvSpPr>
        <p:spPr>
          <a:xfrm>
            <a:off x="577318" y="3662303"/>
            <a:ext cx="2514519"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JDBC</a:t>
            </a:r>
            <a:endParaRPr lang="en-US" dirty="0">
              <a:solidFill>
                <a:schemeClr val="tx1"/>
              </a:solidFill>
              <a:latin typeface="Arial"/>
              <a:cs typeface="Arial"/>
            </a:endParaRPr>
          </a:p>
        </p:txBody>
      </p:sp>
      <p:sp>
        <p:nvSpPr>
          <p:cNvPr id="14" name="Rectangle 13"/>
          <p:cNvSpPr/>
          <p:nvPr/>
        </p:nvSpPr>
        <p:spPr>
          <a:xfrm>
            <a:off x="577318" y="3136369"/>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SQL / </a:t>
            </a:r>
            <a:r>
              <a:rPr lang="en-US" dirty="0" err="1" smtClean="0">
                <a:solidFill>
                  <a:schemeClr val="tx1"/>
                </a:solidFill>
                <a:latin typeface="Arial"/>
                <a:cs typeface="Arial"/>
              </a:rPr>
              <a:t>ResultSet</a:t>
            </a:r>
            <a:endParaRPr lang="en-US" dirty="0">
              <a:solidFill>
                <a:schemeClr val="tx1"/>
              </a:solidFill>
              <a:latin typeface="Arial"/>
              <a:cs typeface="Arial"/>
            </a:endParaRPr>
          </a:p>
        </p:txBody>
      </p:sp>
      <p:sp>
        <p:nvSpPr>
          <p:cNvPr id="15" name="Rectangle 14"/>
          <p:cNvSpPr/>
          <p:nvPr/>
        </p:nvSpPr>
        <p:spPr>
          <a:xfrm>
            <a:off x="577319" y="2611967"/>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ORM</a:t>
            </a:r>
            <a:endParaRPr lang="en-US" dirty="0">
              <a:solidFill>
                <a:schemeClr val="tx1"/>
              </a:solidFill>
              <a:latin typeface="Arial"/>
              <a:cs typeface="Arial"/>
            </a:endParaRPr>
          </a:p>
        </p:txBody>
      </p:sp>
      <p:sp>
        <p:nvSpPr>
          <p:cNvPr id="22" name="Rectangle 21"/>
          <p:cNvSpPr/>
          <p:nvPr/>
        </p:nvSpPr>
        <p:spPr>
          <a:xfrm>
            <a:off x="577317" y="2087565"/>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POJOs</a:t>
            </a:r>
            <a:endParaRPr lang="en-US" dirty="0">
              <a:solidFill>
                <a:schemeClr val="tx1"/>
              </a:solidFill>
              <a:latin typeface="Arial"/>
              <a:cs typeface="Arial"/>
            </a:endParaRPr>
          </a:p>
        </p:txBody>
      </p:sp>
      <p:sp>
        <p:nvSpPr>
          <p:cNvPr id="23" name="Rectangle 22"/>
          <p:cNvSpPr/>
          <p:nvPr/>
        </p:nvSpPr>
        <p:spPr>
          <a:xfrm>
            <a:off x="577319" y="1563163"/>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Apps</a:t>
            </a:r>
            <a:endParaRPr lang="en-US" dirty="0">
              <a:solidFill>
                <a:schemeClr val="tx1"/>
              </a:solidFill>
              <a:latin typeface="Arial"/>
              <a:cs typeface="Arial"/>
            </a:endParaRPr>
          </a:p>
        </p:txBody>
      </p:sp>
      <p:sp>
        <p:nvSpPr>
          <p:cNvPr id="24" name="Left Arrow 23"/>
          <p:cNvSpPr/>
          <p:nvPr/>
        </p:nvSpPr>
        <p:spPr>
          <a:xfrm>
            <a:off x="3284279" y="2955217"/>
            <a:ext cx="756922" cy="942836"/>
          </a:xfrm>
          <a:prstGeom prst="leftArrow">
            <a:avLst>
              <a:gd name="adj1" fmla="val 50000"/>
              <a:gd name="adj2" fmla="val 187777"/>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2" name="Rectangle 11"/>
          <p:cNvSpPr/>
          <p:nvPr/>
        </p:nvSpPr>
        <p:spPr>
          <a:xfrm>
            <a:off x="577321" y="5022036"/>
            <a:ext cx="2514518" cy="6336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Storage Layer</a:t>
            </a:r>
            <a:endParaRPr lang="en-US" dirty="0">
              <a:solidFill>
                <a:schemeClr val="tx1"/>
              </a:solidFill>
              <a:latin typeface="Arial"/>
              <a:cs typeface="Arial"/>
            </a:endParaRPr>
          </a:p>
        </p:txBody>
      </p:sp>
    </p:spTree>
    <p:extLst>
      <p:ext uri="{BB962C8B-B14F-4D97-AF65-F5344CB8AC3E}">
        <p14:creationId xmlns:p14="http://schemas.microsoft.com/office/powerpoint/2010/main" val="96234115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Goodbye, ORM</a:t>
            </a:r>
            <a:endParaRPr lang="en-US" dirty="0"/>
          </a:p>
        </p:txBody>
      </p:sp>
      <p:sp>
        <p:nvSpPr>
          <p:cNvPr id="7" name="TextBox 6"/>
          <p:cNvSpPr txBox="1"/>
          <p:nvPr/>
        </p:nvSpPr>
        <p:spPr>
          <a:xfrm>
            <a:off x="4695480" y="2254532"/>
            <a:ext cx="3991320" cy="1138773"/>
          </a:xfrm>
          <a:prstGeom prst="rect">
            <a:avLst/>
          </a:prstGeom>
        </p:spPr>
        <p:txBody>
          <a:bodyPr wrap="square" lIns="0" tIns="0" rIns="0" bIns="0" rtlCol="0">
            <a:spAutoFit/>
          </a:bodyPr>
          <a:lstStyle/>
          <a:p>
            <a:pPr marL="0" indent="0">
              <a:buFont typeface="Arial"/>
              <a:buNone/>
            </a:pPr>
            <a:r>
              <a:rPr lang="en-US" dirty="0" smtClean="0">
                <a:latin typeface="Arial"/>
                <a:cs typeface="Arial"/>
              </a:rPr>
              <a:t>ORMs are designed to move rectangles of often repeating columns into POJOs. This is unnecessary in </a:t>
            </a:r>
            <a:r>
              <a:rPr lang="en-US" dirty="0" err="1" smtClean="0">
                <a:latin typeface="Arial"/>
                <a:cs typeface="Arial"/>
              </a:rPr>
              <a:t>MongoDB</a:t>
            </a:r>
            <a:r>
              <a:rPr lang="en-US" sz="2000" dirty="0" smtClean="0">
                <a:latin typeface="Arial"/>
                <a:cs typeface="Arial"/>
              </a:rPr>
              <a:t>.</a:t>
            </a:r>
          </a:p>
        </p:txBody>
      </p:sp>
      <p:sp>
        <p:nvSpPr>
          <p:cNvPr id="11" name="Rectangle 10"/>
          <p:cNvSpPr/>
          <p:nvPr/>
        </p:nvSpPr>
        <p:spPr>
          <a:xfrm>
            <a:off x="577319" y="4188237"/>
            <a:ext cx="2514518"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RDBMS</a:t>
            </a:r>
            <a:endParaRPr lang="en-US" dirty="0">
              <a:solidFill>
                <a:schemeClr val="tx1"/>
              </a:solidFill>
              <a:latin typeface="Arial"/>
              <a:cs typeface="Arial"/>
            </a:endParaRPr>
          </a:p>
        </p:txBody>
      </p:sp>
      <p:sp>
        <p:nvSpPr>
          <p:cNvPr id="13" name="Rectangle 12"/>
          <p:cNvSpPr/>
          <p:nvPr/>
        </p:nvSpPr>
        <p:spPr>
          <a:xfrm>
            <a:off x="577318" y="3662303"/>
            <a:ext cx="2514519"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JDBC</a:t>
            </a:r>
            <a:endParaRPr lang="en-US" dirty="0">
              <a:solidFill>
                <a:schemeClr val="tx1"/>
              </a:solidFill>
              <a:latin typeface="Arial"/>
              <a:cs typeface="Arial"/>
            </a:endParaRPr>
          </a:p>
        </p:txBody>
      </p:sp>
      <p:sp>
        <p:nvSpPr>
          <p:cNvPr id="14" name="Rectangle 13"/>
          <p:cNvSpPr/>
          <p:nvPr/>
        </p:nvSpPr>
        <p:spPr>
          <a:xfrm>
            <a:off x="577318" y="3136369"/>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SQL / </a:t>
            </a:r>
            <a:r>
              <a:rPr lang="en-US" dirty="0" err="1" smtClean="0">
                <a:solidFill>
                  <a:schemeClr val="tx1"/>
                </a:solidFill>
                <a:latin typeface="Arial"/>
                <a:cs typeface="Arial"/>
              </a:rPr>
              <a:t>ResultSet</a:t>
            </a:r>
            <a:endParaRPr lang="en-US" dirty="0">
              <a:solidFill>
                <a:schemeClr val="tx1"/>
              </a:solidFill>
              <a:latin typeface="Arial"/>
              <a:cs typeface="Arial"/>
            </a:endParaRPr>
          </a:p>
        </p:txBody>
      </p:sp>
      <p:sp>
        <p:nvSpPr>
          <p:cNvPr id="15" name="Rectangle 14"/>
          <p:cNvSpPr/>
          <p:nvPr/>
        </p:nvSpPr>
        <p:spPr>
          <a:xfrm>
            <a:off x="577319" y="2611967"/>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ORM</a:t>
            </a:r>
            <a:endParaRPr lang="en-US" dirty="0">
              <a:solidFill>
                <a:schemeClr val="tx1"/>
              </a:solidFill>
              <a:latin typeface="Arial"/>
              <a:cs typeface="Arial"/>
            </a:endParaRPr>
          </a:p>
        </p:txBody>
      </p:sp>
      <p:sp>
        <p:nvSpPr>
          <p:cNvPr id="21" name="Rectangle 20"/>
          <p:cNvSpPr/>
          <p:nvPr/>
        </p:nvSpPr>
        <p:spPr>
          <a:xfrm>
            <a:off x="577317" y="2087565"/>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POJOs</a:t>
            </a:r>
            <a:endParaRPr lang="en-US" dirty="0">
              <a:solidFill>
                <a:schemeClr val="tx1"/>
              </a:solidFill>
              <a:latin typeface="Arial"/>
              <a:cs typeface="Arial"/>
            </a:endParaRPr>
          </a:p>
        </p:txBody>
      </p:sp>
      <p:sp>
        <p:nvSpPr>
          <p:cNvPr id="22" name="Rectangle 21"/>
          <p:cNvSpPr/>
          <p:nvPr/>
        </p:nvSpPr>
        <p:spPr>
          <a:xfrm>
            <a:off x="577319" y="1563163"/>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Apps</a:t>
            </a:r>
            <a:endParaRPr lang="en-US" dirty="0">
              <a:solidFill>
                <a:schemeClr val="tx1"/>
              </a:solidFill>
              <a:latin typeface="Arial"/>
              <a:cs typeface="Arial"/>
            </a:endParaRPr>
          </a:p>
        </p:txBody>
      </p:sp>
      <p:sp>
        <p:nvSpPr>
          <p:cNvPr id="23" name="Left Arrow 22"/>
          <p:cNvSpPr/>
          <p:nvPr/>
        </p:nvSpPr>
        <p:spPr>
          <a:xfrm>
            <a:off x="3284279" y="2416441"/>
            <a:ext cx="756922" cy="942836"/>
          </a:xfrm>
          <a:prstGeom prst="leftArrow">
            <a:avLst>
              <a:gd name="adj1" fmla="val 50000"/>
              <a:gd name="adj2" fmla="val 187777"/>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2" name="Rectangle 11"/>
          <p:cNvSpPr/>
          <p:nvPr/>
        </p:nvSpPr>
        <p:spPr>
          <a:xfrm>
            <a:off x="577321" y="5022036"/>
            <a:ext cx="2514518" cy="6336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Storage Layer</a:t>
            </a:r>
            <a:endParaRPr lang="en-US" dirty="0">
              <a:solidFill>
                <a:schemeClr val="tx1"/>
              </a:solidFill>
              <a:latin typeface="Arial"/>
              <a:cs typeface="Arial"/>
            </a:endParaRPr>
          </a:p>
        </p:txBody>
      </p:sp>
    </p:spTree>
    <p:extLst>
      <p:ext uri="{BB962C8B-B14F-4D97-AF65-F5344CB8AC3E}">
        <p14:creationId xmlns:p14="http://schemas.microsoft.com/office/powerpoint/2010/main" val="14693959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Tail (might) Wag The Dog</a:t>
            </a:r>
            <a:endParaRPr lang="en-US" dirty="0"/>
          </a:p>
        </p:txBody>
      </p:sp>
      <p:sp>
        <p:nvSpPr>
          <p:cNvPr id="7" name="TextBox 6"/>
          <p:cNvSpPr txBox="1"/>
          <p:nvPr/>
        </p:nvSpPr>
        <p:spPr>
          <a:xfrm>
            <a:off x="4695480" y="1780113"/>
            <a:ext cx="3656318" cy="3046988"/>
          </a:xfrm>
          <a:prstGeom prst="rect">
            <a:avLst/>
          </a:prstGeom>
        </p:spPr>
        <p:txBody>
          <a:bodyPr wrap="square" lIns="0" tIns="0" rIns="0" bIns="0" rtlCol="0">
            <a:spAutoFit/>
          </a:bodyPr>
          <a:lstStyle/>
          <a:p>
            <a:pPr marL="0" indent="0">
              <a:buFont typeface="Arial"/>
              <a:buNone/>
            </a:pPr>
            <a:r>
              <a:rPr lang="en-US" dirty="0" smtClean="0">
                <a:latin typeface="Arial"/>
                <a:cs typeface="Arial"/>
              </a:rPr>
              <a:t>Common POJOs </a:t>
            </a:r>
            <a:r>
              <a:rPr lang="en-US" dirty="0" err="1" smtClean="0">
                <a:latin typeface="Arial"/>
                <a:cs typeface="Arial"/>
              </a:rPr>
              <a:t>NoNos</a:t>
            </a:r>
            <a:r>
              <a:rPr lang="en-US" dirty="0" smtClean="0">
                <a:latin typeface="Arial"/>
                <a:cs typeface="Arial"/>
              </a:rPr>
              <a:t>:</a:t>
            </a:r>
          </a:p>
          <a:p>
            <a:pPr marL="342900" indent="-342900">
              <a:buFont typeface="Arial"/>
              <a:buChar char="•"/>
            </a:pPr>
            <a:r>
              <a:rPr lang="en-US" dirty="0" smtClean="0">
                <a:latin typeface="Arial"/>
                <a:cs typeface="Arial"/>
              </a:rPr>
              <a:t>Mimic underlying relational design for ease of ORM integration</a:t>
            </a:r>
          </a:p>
          <a:p>
            <a:endParaRPr lang="en-US" dirty="0">
              <a:latin typeface="Arial"/>
              <a:cs typeface="Arial"/>
            </a:endParaRPr>
          </a:p>
          <a:p>
            <a:pPr marL="342900" indent="-342900">
              <a:buFont typeface="Arial"/>
              <a:buChar char="•"/>
            </a:pPr>
            <a:r>
              <a:rPr lang="en-US" dirty="0" smtClean="0">
                <a:latin typeface="Arial"/>
                <a:cs typeface="Arial"/>
              </a:rPr>
              <a:t>Carrying fields like “id” which violate object / containing domain design</a:t>
            </a:r>
          </a:p>
          <a:p>
            <a:endParaRPr lang="en-US" dirty="0" smtClean="0">
              <a:latin typeface="Arial"/>
              <a:cs typeface="Arial"/>
            </a:endParaRPr>
          </a:p>
          <a:p>
            <a:pPr marL="342900" indent="-342900">
              <a:buFont typeface="Arial"/>
              <a:buChar char="•"/>
            </a:pPr>
            <a:r>
              <a:rPr lang="en-US" dirty="0" smtClean="0">
                <a:latin typeface="Arial"/>
                <a:cs typeface="Arial"/>
              </a:rPr>
              <a:t>Lack of testability without a </a:t>
            </a:r>
            <a:r>
              <a:rPr lang="en-US" dirty="0" err="1" smtClean="0">
                <a:latin typeface="Arial"/>
                <a:cs typeface="Arial"/>
              </a:rPr>
              <a:t>persistor</a:t>
            </a:r>
            <a:endParaRPr lang="en-US" dirty="0" smtClean="0">
              <a:latin typeface="Arial"/>
              <a:cs typeface="Arial"/>
            </a:endParaRPr>
          </a:p>
        </p:txBody>
      </p:sp>
      <p:sp>
        <p:nvSpPr>
          <p:cNvPr id="11" name="Rectangle 10"/>
          <p:cNvSpPr/>
          <p:nvPr/>
        </p:nvSpPr>
        <p:spPr>
          <a:xfrm>
            <a:off x="577319" y="4188237"/>
            <a:ext cx="2514518"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RDBMS</a:t>
            </a:r>
            <a:endParaRPr lang="en-US" dirty="0">
              <a:solidFill>
                <a:schemeClr val="tx1"/>
              </a:solidFill>
              <a:latin typeface="Arial"/>
              <a:cs typeface="Arial"/>
            </a:endParaRPr>
          </a:p>
        </p:txBody>
      </p:sp>
      <p:sp>
        <p:nvSpPr>
          <p:cNvPr id="13" name="Rectangle 12"/>
          <p:cNvSpPr/>
          <p:nvPr/>
        </p:nvSpPr>
        <p:spPr>
          <a:xfrm>
            <a:off x="577318" y="3662303"/>
            <a:ext cx="2514519"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JDBC</a:t>
            </a:r>
            <a:endParaRPr lang="en-US" dirty="0">
              <a:solidFill>
                <a:schemeClr val="tx1"/>
              </a:solidFill>
              <a:latin typeface="Arial"/>
              <a:cs typeface="Arial"/>
            </a:endParaRPr>
          </a:p>
        </p:txBody>
      </p:sp>
      <p:sp>
        <p:nvSpPr>
          <p:cNvPr id="14" name="Rectangle 13"/>
          <p:cNvSpPr/>
          <p:nvPr/>
        </p:nvSpPr>
        <p:spPr>
          <a:xfrm>
            <a:off x="577318" y="3136369"/>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SQL / </a:t>
            </a:r>
            <a:r>
              <a:rPr lang="en-US" dirty="0" err="1" smtClean="0">
                <a:solidFill>
                  <a:schemeClr val="tx1"/>
                </a:solidFill>
                <a:latin typeface="Arial"/>
                <a:cs typeface="Arial"/>
              </a:rPr>
              <a:t>ResultSet</a:t>
            </a:r>
            <a:endParaRPr lang="en-US" dirty="0">
              <a:solidFill>
                <a:schemeClr val="tx1"/>
              </a:solidFill>
              <a:latin typeface="Arial"/>
              <a:cs typeface="Arial"/>
            </a:endParaRPr>
          </a:p>
        </p:txBody>
      </p:sp>
      <p:sp>
        <p:nvSpPr>
          <p:cNvPr id="15" name="Rectangle 14"/>
          <p:cNvSpPr/>
          <p:nvPr/>
        </p:nvSpPr>
        <p:spPr>
          <a:xfrm>
            <a:off x="577319" y="2611967"/>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ORM</a:t>
            </a:r>
            <a:endParaRPr lang="en-US" dirty="0">
              <a:solidFill>
                <a:schemeClr val="tx1"/>
              </a:solidFill>
              <a:latin typeface="Arial"/>
              <a:cs typeface="Arial"/>
            </a:endParaRPr>
          </a:p>
        </p:txBody>
      </p:sp>
      <p:sp>
        <p:nvSpPr>
          <p:cNvPr id="21" name="Rectangle 20"/>
          <p:cNvSpPr/>
          <p:nvPr/>
        </p:nvSpPr>
        <p:spPr>
          <a:xfrm>
            <a:off x="577317" y="2087565"/>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POJOs</a:t>
            </a:r>
            <a:endParaRPr lang="en-US" dirty="0">
              <a:solidFill>
                <a:schemeClr val="tx1"/>
              </a:solidFill>
              <a:latin typeface="Arial"/>
              <a:cs typeface="Arial"/>
            </a:endParaRPr>
          </a:p>
        </p:txBody>
      </p:sp>
      <p:sp>
        <p:nvSpPr>
          <p:cNvPr id="22" name="Rectangle 21"/>
          <p:cNvSpPr/>
          <p:nvPr/>
        </p:nvSpPr>
        <p:spPr>
          <a:xfrm>
            <a:off x="577319" y="1563163"/>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Apps</a:t>
            </a:r>
            <a:endParaRPr lang="en-US" dirty="0">
              <a:solidFill>
                <a:schemeClr val="tx1"/>
              </a:solidFill>
              <a:latin typeface="Arial"/>
              <a:cs typeface="Arial"/>
            </a:endParaRPr>
          </a:p>
        </p:txBody>
      </p:sp>
      <p:sp>
        <p:nvSpPr>
          <p:cNvPr id="23" name="Left Arrow 22"/>
          <p:cNvSpPr/>
          <p:nvPr/>
        </p:nvSpPr>
        <p:spPr>
          <a:xfrm>
            <a:off x="3284279" y="1890493"/>
            <a:ext cx="756922" cy="942836"/>
          </a:xfrm>
          <a:prstGeom prst="leftArrow">
            <a:avLst>
              <a:gd name="adj1" fmla="val 50000"/>
              <a:gd name="adj2" fmla="val 187777"/>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12" name="Rectangle 11"/>
          <p:cNvSpPr/>
          <p:nvPr/>
        </p:nvSpPr>
        <p:spPr>
          <a:xfrm>
            <a:off x="577321" y="5022036"/>
            <a:ext cx="2514518" cy="6336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Storage Layer</a:t>
            </a:r>
            <a:endParaRPr lang="en-US" dirty="0">
              <a:solidFill>
                <a:schemeClr val="tx1"/>
              </a:solidFill>
              <a:latin typeface="Arial"/>
              <a:cs typeface="Arial"/>
            </a:endParaRPr>
          </a:p>
        </p:txBody>
      </p:sp>
    </p:spTree>
    <p:extLst>
      <p:ext uri="{BB962C8B-B14F-4D97-AF65-F5344CB8AC3E}">
        <p14:creationId xmlns:p14="http://schemas.microsoft.com/office/powerpoint/2010/main" val="31674760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338276" y="1563163"/>
            <a:ext cx="782581" cy="404543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Arial"/>
              <a:cs typeface="Arial"/>
            </a:endParaRPr>
          </a:p>
        </p:txBody>
      </p:sp>
      <p:sp>
        <p:nvSpPr>
          <p:cNvPr id="2" name="Title 1"/>
          <p:cNvSpPr>
            <a:spLocks noGrp="1"/>
          </p:cNvSpPr>
          <p:nvPr>
            <p:ph type="title"/>
          </p:nvPr>
        </p:nvSpPr>
        <p:spPr/>
        <p:txBody>
          <a:bodyPr>
            <a:normAutofit fontScale="90000"/>
          </a:bodyPr>
          <a:lstStyle/>
          <a:p>
            <a:r>
              <a:rPr lang="en-US" dirty="0" smtClean="0"/>
              <a:t>Migrate Or Rewrite: Cost/Benefit Analysis</a:t>
            </a:r>
            <a:endParaRPr lang="en-US" dirty="0"/>
          </a:p>
        </p:txBody>
      </p:sp>
      <p:sp>
        <p:nvSpPr>
          <p:cNvPr id="7" name="TextBox 6"/>
          <p:cNvSpPr txBox="1"/>
          <p:nvPr/>
        </p:nvSpPr>
        <p:spPr>
          <a:xfrm>
            <a:off x="4130686" y="5689580"/>
            <a:ext cx="1451255" cy="553998"/>
          </a:xfrm>
          <a:prstGeom prst="rect">
            <a:avLst/>
          </a:prstGeom>
        </p:spPr>
        <p:txBody>
          <a:bodyPr wrap="square" lIns="0" tIns="0" rIns="0" bIns="0" rtlCol="0">
            <a:spAutoFit/>
          </a:bodyPr>
          <a:lstStyle/>
          <a:p>
            <a:pPr marL="0" indent="0" algn="ctr">
              <a:buFont typeface="Arial"/>
              <a:buNone/>
            </a:pPr>
            <a:r>
              <a:rPr lang="en-US" dirty="0" smtClean="0">
                <a:latin typeface="Arial"/>
                <a:cs typeface="Arial"/>
              </a:rPr>
              <a:t>Migration</a:t>
            </a:r>
          </a:p>
          <a:p>
            <a:pPr marL="0" indent="0" algn="ctr">
              <a:buFont typeface="Arial"/>
              <a:buNone/>
            </a:pPr>
            <a:r>
              <a:rPr lang="en-US" dirty="0" smtClean="0">
                <a:latin typeface="Arial"/>
                <a:cs typeface="Arial"/>
              </a:rPr>
              <a:t>Approach</a:t>
            </a:r>
          </a:p>
        </p:txBody>
      </p:sp>
      <p:sp>
        <p:nvSpPr>
          <p:cNvPr id="11" name="Rectangle 10"/>
          <p:cNvSpPr/>
          <p:nvPr/>
        </p:nvSpPr>
        <p:spPr>
          <a:xfrm>
            <a:off x="577319" y="4188237"/>
            <a:ext cx="2514518"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RDBMS</a:t>
            </a:r>
            <a:endParaRPr lang="en-US" dirty="0">
              <a:solidFill>
                <a:schemeClr val="tx1"/>
              </a:solidFill>
              <a:latin typeface="Arial"/>
              <a:cs typeface="Arial"/>
            </a:endParaRPr>
          </a:p>
        </p:txBody>
      </p:sp>
      <p:sp>
        <p:nvSpPr>
          <p:cNvPr id="13" name="Rectangle 12"/>
          <p:cNvSpPr/>
          <p:nvPr/>
        </p:nvSpPr>
        <p:spPr>
          <a:xfrm>
            <a:off x="577318" y="3662303"/>
            <a:ext cx="2514519"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JDBC</a:t>
            </a:r>
            <a:endParaRPr lang="en-US" dirty="0">
              <a:solidFill>
                <a:schemeClr val="tx1"/>
              </a:solidFill>
              <a:latin typeface="Arial"/>
              <a:cs typeface="Arial"/>
            </a:endParaRPr>
          </a:p>
        </p:txBody>
      </p:sp>
      <p:sp>
        <p:nvSpPr>
          <p:cNvPr id="14" name="Rectangle 13"/>
          <p:cNvSpPr/>
          <p:nvPr/>
        </p:nvSpPr>
        <p:spPr>
          <a:xfrm>
            <a:off x="577318" y="3136369"/>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SQL / </a:t>
            </a:r>
            <a:r>
              <a:rPr lang="en-US" dirty="0" err="1" smtClean="0">
                <a:solidFill>
                  <a:schemeClr val="tx1"/>
                </a:solidFill>
                <a:latin typeface="Arial"/>
                <a:cs typeface="Arial"/>
              </a:rPr>
              <a:t>ResultSet</a:t>
            </a:r>
            <a:endParaRPr lang="en-US" dirty="0">
              <a:solidFill>
                <a:schemeClr val="tx1"/>
              </a:solidFill>
              <a:latin typeface="Arial"/>
              <a:cs typeface="Arial"/>
            </a:endParaRPr>
          </a:p>
        </p:txBody>
      </p:sp>
      <p:sp>
        <p:nvSpPr>
          <p:cNvPr id="15" name="Rectangle 14"/>
          <p:cNvSpPr/>
          <p:nvPr/>
        </p:nvSpPr>
        <p:spPr>
          <a:xfrm>
            <a:off x="577319" y="2611967"/>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ORM</a:t>
            </a:r>
            <a:endParaRPr lang="en-US" dirty="0">
              <a:solidFill>
                <a:schemeClr val="tx1"/>
              </a:solidFill>
              <a:latin typeface="Arial"/>
              <a:cs typeface="Arial"/>
            </a:endParaRPr>
          </a:p>
        </p:txBody>
      </p:sp>
      <p:sp>
        <p:nvSpPr>
          <p:cNvPr id="21" name="Rectangle 20"/>
          <p:cNvSpPr/>
          <p:nvPr/>
        </p:nvSpPr>
        <p:spPr>
          <a:xfrm>
            <a:off x="577317" y="2087565"/>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POJOs</a:t>
            </a:r>
            <a:endParaRPr lang="en-US" dirty="0">
              <a:solidFill>
                <a:schemeClr val="tx1"/>
              </a:solidFill>
              <a:latin typeface="Arial"/>
              <a:cs typeface="Arial"/>
            </a:endParaRPr>
          </a:p>
        </p:txBody>
      </p:sp>
      <p:sp>
        <p:nvSpPr>
          <p:cNvPr id="22" name="Rectangle 21"/>
          <p:cNvSpPr/>
          <p:nvPr/>
        </p:nvSpPr>
        <p:spPr>
          <a:xfrm>
            <a:off x="577319" y="1563163"/>
            <a:ext cx="2514520"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Apps</a:t>
            </a:r>
            <a:endParaRPr lang="en-US" dirty="0">
              <a:solidFill>
                <a:schemeClr val="tx1"/>
              </a:solidFill>
              <a:latin typeface="Arial"/>
              <a:cs typeface="Arial"/>
            </a:endParaRPr>
          </a:p>
        </p:txBody>
      </p:sp>
      <p:sp>
        <p:nvSpPr>
          <p:cNvPr id="24" name="TextBox 23"/>
          <p:cNvSpPr txBox="1"/>
          <p:nvPr/>
        </p:nvSpPr>
        <p:spPr>
          <a:xfrm>
            <a:off x="6802746" y="5689580"/>
            <a:ext cx="1451255" cy="553998"/>
          </a:xfrm>
          <a:prstGeom prst="rect">
            <a:avLst/>
          </a:prstGeom>
        </p:spPr>
        <p:txBody>
          <a:bodyPr wrap="square" lIns="0" tIns="0" rIns="0" bIns="0" rtlCol="0">
            <a:spAutoFit/>
          </a:bodyPr>
          <a:lstStyle/>
          <a:p>
            <a:pPr marL="0" indent="0" algn="ctr">
              <a:buFont typeface="Arial"/>
              <a:buNone/>
            </a:pPr>
            <a:r>
              <a:rPr lang="en-US" dirty="0" smtClean="0">
                <a:latin typeface="Arial"/>
                <a:cs typeface="Arial"/>
              </a:rPr>
              <a:t>Rewrite</a:t>
            </a:r>
          </a:p>
          <a:p>
            <a:pPr marL="0" indent="0" algn="ctr">
              <a:buFont typeface="Arial"/>
              <a:buNone/>
            </a:pPr>
            <a:r>
              <a:rPr lang="en-US" dirty="0" smtClean="0">
                <a:latin typeface="Arial"/>
                <a:cs typeface="Arial"/>
              </a:rPr>
              <a:t>Approach</a:t>
            </a:r>
          </a:p>
        </p:txBody>
      </p:sp>
      <p:sp>
        <p:nvSpPr>
          <p:cNvPr id="25" name="TextBox 24"/>
          <p:cNvSpPr txBox="1"/>
          <p:nvPr/>
        </p:nvSpPr>
        <p:spPr>
          <a:xfrm rot="16200000">
            <a:off x="6526231" y="2830364"/>
            <a:ext cx="2371587" cy="430887"/>
          </a:xfrm>
          <a:prstGeom prst="rect">
            <a:avLst/>
          </a:prstGeom>
        </p:spPr>
        <p:txBody>
          <a:bodyPr wrap="square" lIns="0" tIns="0" rIns="0" bIns="0" rtlCol="0">
            <a:spAutoFit/>
          </a:bodyPr>
          <a:lstStyle/>
          <a:p>
            <a:pPr marL="0" indent="0">
              <a:buFont typeface="Arial"/>
              <a:buNone/>
            </a:pPr>
            <a:r>
              <a:rPr lang="en-US" sz="1400" dirty="0" smtClean="0">
                <a:latin typeface="Arial"/>
                <a:cs typeface="Arial"/>
              </a:rPr>
              <a:t>Constant marginal cost</a:t>
            </a:r>
          </a:p>
          <a:p>
            <a:pPr marL="0" indent="0">
              <a:buFont typeface="Arial"/>
              <a:buNone/>
            </a:pPr>
            <a:r>
              <a:rPr lang="en-US" sz="1400" dirty="0" smtClean="0">
                <a:latin typeface="Arial"/>
                <a:cs typeface="Arial"/>
              </a:rPr>
              <a:t>Consistent and clean design</a:t>
            </a:r>
          </a:p>
        </p:txBody>
      </p:sp>
      <p:sp>
        <p:nvSpPr>
          <p:cNvPr id="6" name="Down Arrow 5"/>
          <p:cNvSpPr/>
          <p:nvPr/>
        </p:nvSpPr>
        <p:spPr>
          <a:xfrm>
            <a:off x="4079677" y="1563163"/>
            <a:ext cx="1950031" cy="4045430"/>
          </a:xfrm>
          <a:prstGeom prst="downArrow">
            <a:avLst>
              <a:gd name="adj1" fmla="val 100000"/>
              <a:gd name="adj2" fmla="val 282317"/>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Arial"/>
              <a:cs typeface="Arial"/>
            </a:endParaRPr>
          </a:p>
        </p:txBody>
      </p:sp>
      <p:sp>
        <p:nvSpPr>
          <p:cNvPr id="4" name="TextBox 3"/>
          <p:cNvSpPr txBox="1"/>
          <p:nvPr/>
        </p:nvSpPr>
        <p:spPr>
          <a:xfrm rot="16200000">
            <a:off x="4066172" y="2360200"/>
            <a:ext cx="1957875" cy="646331"/>
          </a:xfrm>
          <a:prstGeom prst="rect">
            <a:avLst/>
          </a:prstGeom>
          <a:solidFill>
            <a:schemeClr val="bg1"/>
          </a:solidFill>
        </p:spPr>
        <p:txBody>
          <a:bodyPr wrap="square" lIns="0" tIns="0" rIns="0" bIns="0" rtlCol="0">
            <a:spAutoFit/>
          </a:bodyPr>
          <a:lstStyle/>
          <a:p>
            <a:pPr marL="0" indent="0">
              <a:buFont typeface="Arial"/>
              <a:buNone/>
            </a:pPr>
            <a:r>
              <a:rPr lang="en-US" sz="1400" dirty="0" smtClean="0">
                <a:latin typeface="Arial"/>
                <a:cs typeface="Arial"/>
              </a:rPr>
              <a:t>Increasing marginal cost</a:t>
            </a:r>
          </a:p>
          <a:p>
            <a:pPr marL="0" indent="0">
              <a:buFont typeface="Arial"/>
              <a:buNone/>
            </a:pPr>
            <a:r>
              <a:rPr lang="en-US" sz="1400" dirty="0" smtClean="0">
                <a:latin typeface="Arial"/>
                <a:cs typeface="Arial"/>
              </a:rPr>
              <a:t>Decreasing value of</a:t>
            </a:r>
          </a:p>
          <a:p>
            <a:pPr marL="0" indent="0">
              <a:buFont typeface="Arial"/>
              <a:buNone/>
            </a:pPr>
            <a:r>
              <a:rPr lang="en-US" sz="1400" dirty="0" smtClean="0">
                <a:latin typeface="Arial"/>
                <a:cs typeface="Arial"/>
              </a:rPr>
              <a:t> migration vs. rewrite </a:t>
            </a:r>
          </a:p>
        </p:txBody>
      </p:sp>
      <p:cxnSp>
        <p:nvCxnSpPr>
          <p:cNvPr id="10" name="Straight Arrow Connector 9"/>
          <p:cNvCxnSpPr/>
          <p:nvPr/>
        </p:nvCxnSpPr>
        <p:spPr>
          <a:xfrm>
            <a:off x="7081696" y="2013949"/>
            <a:ext cx="0" cy="30080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6972647" y="1500837"/>
            <a:ext cx="320729" cy="492443"/>
          </a:xfrm>
          <a:prstGeom prst="rect">
            <a:avLst/>
          </a:prstGeom>
        </p:spPr>
        <p:txBody>
          <a:bodyPr wrap="square" lIns="0" tIns="0" rIns="0" bIns="0" rtlCol="0">
            <a:spAutoFit/>
          </a:bodyPr>
          <a:lstStyle/>
          <a:p>
            <a:pPr marL="0" indent="0">
              <a:buFont typeface="Arial"/>
              <a:buNone/>
            </a:pPr>
            <a:r>
              <a:rPr lang="en-US" sz="3200" dirty="0" smtClean="0">
                <a:latin typeface="Arial"/>
                <a:cs typeface="Arial"/>
              </a:rPr>
              <a:t>$</a:t>
            </a:r>
          </a:p>
        </p:txBody>
      </p:sp>
      <p:sp>
        <p:nvSpPr>
          <p:cNvPr id="29" name="TextBox 28"/>
          <p:cNvSpPr txBox="1"/>
          <p:nvPr/>
        </p:nvSpPr>
        <p:spPr>
          <a:xfrm>
            <a:off x="6983928" y="5138125"/>
            <a:ext cx="320729" cy="492443"/>
          </a:xfrm>
          <a:prstGeom prst="rect">
            <a:avLst/>
          </a:prstGeom>
        </p:spPr>
        <p:txBody>
          <a:bodyPr wrap="square" lIns="0" tIns="0" rIns="0" bIns="0" rtlCol="0">
            <a:spAutoFit/>
          </a:bodyPr>
          <a:lstStyle/>
          <a:p>
            <a:pPr marL="0" indent="0">
              <a:buFont typeface="Arial"/>
              <a:buNone/>
            </a:pPr>
            <a:r>
              <a:rPr lang="en-US" sz="3200" dirty="0" smtClean="0">
                <a:latin typeface="Arial"/>
                <a:cs typeface="Arial"/>
              </a:rPr>
              <a:t>$</a:t>
            </a:r>
          </a:p>
        </p:txBody>
      </p:sp>
      <p:cxnSp>
        <p:nvCxnSpPr>
          <p:cNvPr id="30" name="Straight Arrow Connector 29"/>
          <p:cNvCxnSpPr/>
          <p:nvPr/>
        </p:nvCxnSpPr>
        <p:spPr>
          <a:xfrm flipV="1">
            <a:off x="3795924" y="2509344"/>
            <a:ext cx="0" cy="271132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3545756" y="1345365"/>
            <a:ext cx="320729" cy="1107996"/>
          </a:xfrm>
          <a:prstGeom prst="rect">
            <a:avLst/>
          </a:prstGeom>
        </p:spPr>
        <p:txBody>
          <a:bodyPr wrap="square" lIns="0" tIns="0" rIns="0" bIns="0" rtlCol="0">
            <a:spAutoFit/>
          </a:bodyPr>
          <a:lstStyle/>
          <a:p>
            <a:pPr marL="0" indent="0">
              <a:buFont typeface="Arial"/>
              <a:buNone/>
            </a:pPr>
            <a:r>
              <a:rPr lang="en-US" sz="7200" dirty="0" smtClean="0">
                <a:latin typeface="Arial"/>
                <a:cs typeface="Arial"/>
              </a:rPr>
              <a:t>$</a:t>
            </a:r>
          </a:p>
        </p:txBody>
      </p:sp>
      <p:sp>
        <p:nvSpPr>
          <p:cNvPr id="32" name="TextBox 31"/>
          <p:cNvSpPr txBox="1"/>
          <p:nvPr/>
        </p:nvSpPr>
        <p:spPr>
          <a:xfrm>
            <a:off x="3762301" y="5393149"/>
            <a:ext cx="320729" cy="215444"/>
          </a:xfrm>
          <a:prstGeom prst="rect">
            <a:avLst/>
          </a:prstGeom>
        </p:spPr>
        <p:txBody>
          <a:bodyPr wrap="square" lIns="0" tIns="0" rIns="0" bIns="0" rtlCol="0">
            <a:spAutoFit/>
          </a:bodyPr>
          <a:lstStyle/>
          <a:p>
            <a:pPr marL="0" indent="0">
              <a:buFont typeface="Arial"/>
              <a:buNone/>
            </a:pPr>
            <a:r>
              <a:rPr lang="en-US" sz="1400" dirty="0" smtClean="0">
                <a:latin typeface="Arial"/>
                <a:cs typeface="Arial"/>
              </a:rPr>
              <a:t>$</a:t>
            </a:r>
          </a:p>
        </p:txBody>
      </p:sp>
      <p:cxnSp>
        <p:nvCxnSpPr>
          <p:cNvPr id="23" name="Straight Arrow Connector 22"/>
          <p:cNvCxnSpPr/>
          <p:nvPr/>
        </p:nvCxnSpPr>
        <p:spPr>
          <a:xfrm flipV="1">
            <a:off x="5557108" y="5689581"/>
            <a:ext cx="0" cy="55399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8178933" y="5689581"/>
            <a:ext cx="0" cy="55399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577321" y="5022036"/>
            <a:ext cx="2514518" cy="633683"/>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latin typeface="Arial"/>
                <a:cs typeface="Arial"/>
              </a:rPr>
              <a:t>Storage Layer</a:t>
            </a:r>
            <a:endParaRPr lang="en-US" dirty="0">
              <a:solidFill>
                <a:schemeClr val="tx1"/>
              </a:solidFill>
              <a:latin typeface="Arial"/>
              <a:cs typeface="Arial"/>
            </a:endParaRPr>
          </a:p>
        </p:txBody>
      </p:sp>
    </p:spTree>
    <p:extLst>
      <p:ext uri="{BB962C8B-B14F-4D97-AF65-F5344CB8AC3E}">
        <p14:creationId xmlns:p14="http://schemas.microsoft.com/office/powerpoint/2010/main" val="422007886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Sample Migration Investment “Calculator”</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427216245"/>
              </p:ext>
            </p:extLst>
          </p:nvPr>
        </p:nvGraphicFramePr>
        <p:xfrm>
          <a:off x="1205945" y="1332863"/>
          <a:ext cx="6683469" cy="3593115"/>
        </p:xfrm>
        <a:graphic>
          <a:graphicData uri="http://schemas.openxmlformats.org/drawingml/2006/table">
            <a:tbl>
              <a:tblPr firstRow="1" bandRow="1">
                <a:tableStyleId>{5C22544A-7EE6-4342-B048-85BDC9FD1C3A}</a:tableStyleId>
              </a:tblPr>
              <a:tblGrid>
                <a:gridCol w="4426067"/>
                <a:gridCol w="1167456"/>
                <a:gridCol w="1089946"/>
              </a:tblGrid>
              <a:tr h="230182">
                <a:tc>
                  <a:txBody>
                    <a:bodyPr/>
                    <a:lstStyle/>
                    <a:p>
                      <a:r>
                        <a:rPr lang="en-US" dirty="0" smtClean="0">
                          <a:latin typeface="Arial"/>
                          <a:cs typeface="Arial"/>
                        </a:rPr>
                        <a:t>Design Aspect</a:t>
                      </a:r>
                      <a:endParaRPr lang="en-US" dirty="0">
                        <a:latin typeface="Arial"/>
                        <a:cs typeface="Arial"/>
                      </a:endParaRPr>
                    </a:p>
                  </a:txBody>
                  <a:tcPr/>
                </a:tc>
                <a:tc>
                  <a:txBody>
                    <a:bodyPr/>
                    <a:lstStyle/>
                    <a:p>
                      <a:r>
                        <a:rPr lang="en-US" dirty="0" smtClean="0">
                          <a:latin typeface="Arial"/>
                          <a:cs typeface="Arial"/>
                        </a:rPr>
                        <a:t>Difficulty</a:t>
                      </a:r>
                      <a:endParaRPr lang="en-US" dirty="0">
                        <a:latin typeface="Arial"/>
                        <a:cs typeface="Arial"/>
                      </a:endParaRPr>
                    </a:p>
                  </a:txBody>
                  <a:tcPr/>
                </a:tc>
                <a:tc>
                  <a:txBody>
                    <a:bodyPr/>
                    <a:lstStyle/>
                    <a:p>
                      <a:r>
                        <a:rPr lang="en-US" dirty="0" smtClean="0">
                          <a:latin typeface="Arial"/>
                          <a:cs typeface="Arial"/>
                        </a:rPr>
                        <a:t>Include</a:t>
                      </a:r>
                      <a:endParaRPr lang="en-US" dirty="0">
                        <a:latin typeface="Arial"/>
                        <a:cs typeface="Arial"/>
                      </a:endParaRPr>
                    </a:p>
                  </a:txBody>
                  <a:tcPr/>
                </a:tc>
              </a:tr>
              <a:tr h="230182">
                <a:tc>
                  <a:txBody>
                    <a:bodyPr/>
                    <a:lstStyle/>
                    <a:p>
                      <a:r>
                        <a:rPr lang="en-US" sz="1300" dirty="0" smtClean="0">
                          <a:latin typeface="Arial"/>
                          <a:cs typeface="Arial"/>
                        </a:rPr>
                        <a:t>Two-phase XA commit to external systems (e.g. queues)</a:t>
                      </a:r>
                      <a:endParaRPr lang="en-US" sz="1300" dirty="0">
                        <a:latin typeface="Arial"/>
                        <a:cs typeface="Arial"/>
                      </a:endParaRPr>
                    </a:p>
                  </a:txBody>
                  <a:tcPr/>
                </a:tc>
                <a:tc>
                  <a:txBody>
                    <a:bodyPr/>
                    <a:lstStyle/>
                    <a:p>
                      <a:r>
                        <a:rPr lang="en-US" sz="1300" dirty="0" smtClean="0">
                          <a:latin typeface="Arial"/>
                          <a:cs typeface="Arial"/>
                        </a:rPr>
                        <a:t>-5</a:t>
                      </a:r>
                      <a:endParaRPr lang="en-US" sz="1300" dirty="0">
                        <a:latin typeface="Arial"/>
                        <a:cs typeface="Arial"/>
                      </a:endParaRPr>
                    </a:p>
                  </a:txBody>
                  <a:tcPr/>
                </a:tc>
                <a:tc>
                  <a:txBody>
                    <a:bodyPr/>
                    <a:lstStyle/>
                    <a:p>
                      <a:endParaRPr lang="en-US" sz="1300" dirty="0">
                        <a:latin typeface="Arial"/>
                        <a:cs typeface="Arial"/>
                      </a:endParaRPr>
                    </a:p>
                  </a:txBody>
                  <a:tcPr/>
                </a:tc>
              </a:tr>
              <a:tr h="230182">
                <a:tc>
                  <a:txBody>
                    <a:bodyPr/>
                    <a:lstStyle/>
                    <a:p>
                      <a:r>
                        <a:rPr lang="en-US" sz="1300" dirty="0" smtClean="0">
                          <a:latin typeface="Arial"/>
                          <a:cs typeface="Arial"/>
                        </a:rPr>
                        <a:t>More</a:t>
                      </a:r>
                      <a:r>
                        <a:rPr lang="en-US" sz="1300" baseline="0" dirty="0" smtClean="0">
                          <a:latin typeface="Arial"/>
                          <a:cs typeface="Arial"/>
                        </a:rPr>
                        <a:t> than 100 tables most of which are critical</a:t>
                      </a:r>
                      <a:endParaRPr lang="en-US" sz="1300" dirty="0">
                        <a:latin typeface="Arial"/>
                        <a:cs typeface="Arial"/>
                      </a:endParaRPr>
                    </a:p>
                  </a:txBody>
                  <a:tcPr/>
                </a:tc>
                <a:tc>
                  <a:txBody>
                    <a:bodyPr/>
                    <a:lstStyle/>
                    <a:p>
                      <a:r>
                        <a:rPr lang="en-US" sz="1300" dirty="0" smtClean="0">
                          <a:latin typeface="Arial"/>
                          <a:cs typeface="Arial"/>
                        </a:rPr>
                        <a:t>-3</a:t>
                      </a:r>
                      <a:endParaRPr lang="en-US" sz="1300" dirty="0">
                        <a:latin typeface="Arial"/>
                        <a:cs typeface="Arial"/>
                      </a:endParaRPr>
                    </a:p>
                  </a:txBody>
                  <a:tcPr/>
                </a:tc>
                <a:tc>
                  <a:txBody>
                    <a:bodyPr/>
                    <a:lstStyle/>
                    <a:p>
                      <a:r>
                        <a:rPr lang="en-US" sz="1300" dirty="0" smtClean="0">
                          <a:latin typeface="Arial"/>
                          <a:ea typeface="Zapf Dingbats"/>
                          <a:cs typeface="Arial"/>
                          <a:sym typeface="Zapf Dingbats"/>
                        </a:rPr>
                        <a:t>✔</a:t>
                      </a:r>
                      <a:endParaRPr lang="en-US" sz="1300" dirty="0">
                        <a:latin typeface="Arial"/>
                        <a:cs typeface="Arial"/>
                      </a:endParaRPr>
                    </a:p>
                  </a:txBody>
                  <a:tcPr/>
                </a:tc>
              </a:tr>
              <a:tr h="230182">
                <a:tc>
                  <a:txBody>
                    <a:bodyPr/>
                    <a:lstStyle/>
                    <a:p>
                      <a:r>
                        <a:rPr lang="en-US" sz="1300" dirty="0" smtClean="0">
                          <a:latin typeface="Arial"/>
                          <a:cs typeface="Arial"/>
                        </a:rPr>
                        <a:t>Extensive,</a:t>
                      </a:r>
                      <a:r>
                        <a:rPr lang="en-US" sz="1300" baseline="0" dirty="0" smtClean="0">
                          <a:latin typeface="Arial"/>
                          <a:cs typeface="Arial"/>
                        </a:rPr>
                        <a:t> complex </a:t>
                      </a:r>
                      <a:r>
                        <a:rPr lang="en-US" sz="1300" dirty="0" smtClean="0">
                          <a:latin typeface="Arial"/>
                          <a:cs typeface="Arial"/>
                        </a:rPr>
                        <a:t>use of ORMs</a:t>
                      </a:r>
                      <a:endParaRPr lang="en-US" sz="1300" dirty="0">
                        <a:latin typeface="Arial"/>
                        <a:cs typeface="Arial"/>
                      </a:endParaRPr>
                    </a:p>
                  </a:txBody>
                  <a:tcPr/>
                </a:tc>
                <a:tc>
                  <a:txBody>
                    <a:bodyPr/>
                    <a:lstStyle/>
                    <a:p>
                      <a:r>
                        <a:rPr lang="en-US" sz="1300" dirty="0" smtClean="0">
                          <a:latin typeface="Arial"/>
                          <a:cs typeface="Arial"/>
                        </a:rPr>
                        <a:t>-3</a:t>
                      </a:r>
                      <a:endParaRPr lang="en-US" sz="1300" dirty="0">
                        <a:latin typeface="Arial"/>
                        <a:cs typeface="Arial"/>
                      </a:endParaRPr>
                    </a:p>
                  </a:txBody>
                  <a:tcPr/>
                </a:tc>
                <a:tc>
                  <a:txBody>
                    <a:bodyPr/>
                    <a:lstStyle/>
                    <a:p>
                      <a:endParaRPr lang="en-US" sz="1300" dirty="0">
                        <a:latin typeface="Arial"/>
                        <a:cs typeface="Arial"/>
                      </a:endParaRPr>
                    </a:p>
                  </a:txBody>
                  <a:tcPr/>
                </a:tc>
              </a:tr>
              <a:tr h="230182">
                <a:tc>
                  <a:txBody>
                    <a:bodyPr/>
                    <a:lstStyle/>
                    <a:p>
                      <a:r>
                        <a:rPr lang="en-US" sz="1300" dirty="0" smtClean="0">
                          <a:latin typeface="Arial"/>
                          <a:cs typeface="Arial"/>
                        </a:rPr>
                        <a:t>Hundreds</a:t>
                      </a:r>
                      <a:r>
                        <a:rPr lang="en-US" sz="1300" baseline="0" dirty="0" smtClean="0">
                          <a:latin typeface="Arial"/>
                          <a:cs typeface="Arial"/>
                        </a:rPr>
                        <a:t> of SQL driven BI reports</a:t>
                      </a:r>
                      <a:endParaRPr lang="en-US" sz="1300" dirty="0">
                        <a:latin typeface="Arial"/>
                        <a:cs typeface="Arial"/>
                      </a:endParaRPr>
                    </a:p>
                  </a:txBody>
                  <a:tcPr/>
                </a:tc>
                <a:tc>
                  <a:txBody>
                    <a:bodyPr/>
                    <a:lstStyle/>
                    <a:p>
                      <a:r>
                        <a:rPr lang="en-US" sz="1300" dirty="0" smtClean="0">
                          <a:latin typeface="Arial"/>
                          <a:cs typeface="Arial"/>
                        </a:rPr>
                        <a:t>-2</a:t>
                      </a:r>
                      <a:endParaRPr lang="en-US" sz="1300" dirty="0">
                        <a:latin typeface="Arial"/>
                        <a:cs typeface="Aria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300" dirty="0" smtClean="0">
                        <a:latin typeface="Arial"/>
                        <a:cs typeface="Arial"/>
                      </a:endParaRPr>
                    </a:p>
                  </a:txBody>
                  <a:tcPr/>
                </a:tc>
              </a:tr>
              <a:tr h="230182">
                <a:tc>
                  <a:txBody>
                    <a:bodyPr/>
                    <a:lstStyle/>
                    <a:p>
                      <a:r>
                        <a:rPr lang="en-US" sz="1300" dirty="0" smtClean="0">
                          <a:latin typeface="Arial"/>
                          <a:cs typeface="Arial"/>
                        </a:rPr>
                        <a:t>Compartmentalized dynamic SQL generation</a:t>
                      </a:r>
                      <a:endParaRPr lang="en-US" sz="1300" dirty="0">
                        <a:latin typeface="Arial"/>
                        <a:cs typeface="Arial"/>
                      </a:endParaRPr>
                    </a:p>
                  </a:txBody>
                  <a:tcPr/>
                </a:tc>
                <a:tc>
                  <a:txBody>
                    <a:bodyPr/>
                    <a:lstStyle/>
                    <a:p>
                      <a:r>
                        <a:rPr lang="en-US" sz="1300" dirty="0" smtClean="0">
                          <a:latin typeface="Arial"/>
                          <a:cs typeface="Arial"/>
                        </a:rPr>
                        <a:t>+2</a:t>
                      </a:r>
                      <a:endParaRPr lang="en-US" sz="1300" dirty="0">
                        <a:latin typeface="Arial"/>
                        <a:cs typeface="Aria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latin typeface="Arial"/>
                          <a:ea typeface="Zapf Dingbats"/>
                          <a:cs typeface="Arial"/>
                          <a:sym typeface="Zapf Dingbats"/>
                        </a:rPr>
                        <a:t>✔</a:t>
                      </a:r>
                      <a:endParaRPr lang="en-US" sz="1300" dirty="0" smtClean="0">
                        <a:latin typeface="Arial"/>
                        <a:cs typeface="Arial"/>
                      </a:endParaRPr>
                    </a:p>
                  </a:txBody>
                  <a:tcPr/>
                </a:tc>
              </a:tr>
              <a:tr h="331755">
                <a:tc>
                  <a:txBody>
                    <a:bodyPr/>
                    <a:lstStyle/>
                    <a:p>
                      <a:r>
                        <a:rPr lang="en-US" sz="1300" dirty="0" smtClean="0">
                          <a:latin typeface="Arial"/>
                          <a:cs typeface="Arial"/>
                        </a:rPr>
                        <a:t>Core logic</a:t>
                      </a:r>
                      <a:r>
                        <a:rPr lang="en-US" sz="1300" baseline="0" dirty="0" smtClean="0">
                          <a:latin typeface="Arial"/>
                          <a:cs typeface="Arial"/>
                        </a:rPr>
                        <a:t> code (POJOs) free of persistence bits</a:t>
                      </a:r>
                      <a:endParaRPr lang="en-US" sz="1300" dirty="0">
                        <a:latin typeface="Arial"/>
                        <a:cs typeface="Arial"/>
                      </a:endParaRPr>
                    </a:p>
                  </a:txBody>
                  <a:tcPr/>
                </a:tc>
                <a:tc>
                  <a:txBody>
                    <a:bodyPr/>
                    <a:lstStyle/>
                    <a:p>
                      <a:r>
                        <a:rPr lang="en-US" sz="1300" dirty="0" smtClean="0">
                          <a:latin typeface="Arial"/>
                          <a:cs typeface="Arial"/>
                        </a:rPr>
                        <a:t>+2</a:t>
                      </a:r>
                      <a:endParaRPr lang="en-US" sz="1300" dirty="0">
                        <a:latin typeface="Arial"/>
                        <a:cs typeface="Aria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300" dirty="0" smtClean="0">
                          <a:latin typeface="Arial"/>
                          <a:ea typeface="Zapf Dingbats"/>
                          <a:cs typeface="Arial"/>
                          <a:sym typeface="Zapf Dingbats"/>
                        </a:rPr>
                        <a:t>✔</a:t>
                      </a:r>
                      <a:endParaRPr lang="en-US" sz="1300" dirty="0" smtClean="0">
                        <a:latin typeface="Arial"/>
                        <a:cs typeface="Arial"/>
                      </a:endParaRPr>
                    </a:p>
                  </a:txBody>
                  <a:tcPr/>
                </a:tc>
              </a:tr>
              <a:tr h="230182">
                <a:tc>
                  <a:txBody>
                    <a:bodyPr/>
                    <a:lstStyle/>
                    <a:p>
                      <a:r>
                        <a:rPr lang="en-US" sz="1300" dirty="0" smtClean="0">
                          <a:latin typeface="Arial"/>
                          <a:cs typeface="Arial"/>
                        </a:rPr>
                        <a:t>Need to save and fetch BLOB data </a:t>
                      </a:r>
                      <a:endParaRPr lang="en-US" sz="1300" dirty="0">
                        <a:latin typeface="Arial"/>
                        <a:cs typeface="Arial"/>
                      </a:endParaRPr>
                    </a:p>
                  </a:txBody>
                  <a:tcPr/>
                </a:tc>
                <a:tc>
                  <a:txBody>
                    <a:bodyPr/>
                    <a:lstStyle/>
                    <a:p>
                      <a:r>
                        <a:rPr lang="en-US" sz="1300" dirty="0" smtClean="0">
                          <a:latin typeface="Arial"/>
                          <a:cs typeface="Arial"/>
                        </a:rPr>
                        <a:t>+2</a:t>
                      </a:r>
                      <a:endParaRPr lang="en-US" sz="1300" dirty="0">
                        <a:latin typeface="Arial"/>
                        <a:cs typeface="Arial"/>
                      </a:endParaRPr>
                    </a:p>
                  </a:txBody>
                  <a:tcPr/>
                </a:tc>
                <a:tc>
                  <a:txBody>
                    <a:bodyPr/>
                    <a:lstStyle/>
                    <a:p>
                      <a:endParaRPr lang="en-US" sz="1300" dirty="0">
                        <a:latin typeface="Arial"/>
                        <a:cs typeface="Arial"/>
                      </a:endParaRPr>
                    </a:p>
                  </a:txBody>
                  <a:tcPr/>
                </a:tc>
              </a:tr>
              <a:tr h="230182">
                <a:tc>
                  <a:txBody>
                    <a:bodyPr/>
                    <a:lstStyle/>
                    <a:p>
                      <a:r>
                        <a:rPr lang="en-US" sz="1300" dirty="0" smtClean="0">
                          <a:latin typeface="Arial"/>
                          <a:cs typeface="Arial"/>
                        </a:rPr>
                        <a:t>Need to save and query third party data that</a:t>
                      </a:r>
                      <a:r>
                        <a:rPr lang="en-US" sz="1300" baseline="0" dirty="0" smtClean="0">
                          <a:latin typeface="Arial"/>
                          <a:cs typeface="Arial"/>
                        </a:rPr>
                        <a:t> can change</a:t>
                      </a:r>
                      <a:endParaRPr lang="en-US" sz="1300" dirty="0">
                        <a:latin typeface="Arial"/>
                        <a:cs typeface="Arial"/>
                      </a:endParaRPr>
                    </a:p>
                  </a:txBody>
                  <a:tcPr/>
                </a:tc>
                <a:tc>
                  <a:txBody>
                    <a:bodyPr/>
                    <a:lstStyle/>
                    <a:p>
                      <a:r>
                        <a:rPr lang="en-US" sz="1300" dirty="0" smtClean="0">
                          <a:latin typeface="Arial"/>
                          <a:cs typeface="Arial"/>
                        </a:rPr>
                        <a:t>+4</a:t>
                      </a:r>
                      <a:endParaRPr lang="en-US" sz="1300" dirty="0">
                        <a:latin typeface="Arial"/>
                        <a:cs typeface="Arial"/>
                      </a:endParaRPr>
                    </a:p>
                  </a:txBody>
                  <a:tcPr/>
                </a:tc>
                <a:tc>
                  <a:txBody>
                    <a:bodyPr/>
                    <a:lstStyle/>
                    <a:p>
                      <a:endParaRPr lang="en-US" sz="1300" dirty="0">
                        <a:latin typeface="Arial"/>
                        <a:cs typeface="Arial"/>
                      </a:endParaRPr>
                    </a:p>
                  </a:txBody>
                  <a:tcPr/>
                </a:tc>
              </a:tr>
              <a:tr h="230182">
                <a:tc>
                  <a:txBody>
                    <a:bodyPr/>
                    <a:lstStyle/>
                    <a:p>
                      <a:r>
                        <a:rPr lang="en-US" sz="1300" dirty="0" smtClean="0">
                          <a:latin typeface="Arial"/>
                          <a:cs typeface="Arial"/>
                        </a:rPr>
                        <a:t>Fully factored DAL incl. query</a:t>
                      </a:r>
                      <a:r>
                        <a:rPr lang="en-US" sz="1300" baseline="0" dirty="0" smtClean="0">
                          <a:latin typeface="Arial"/>
                          <a:cs typeface="Arial"/>
                        </a:rPr>
                        <a:t> parameterization</a:t>
                      </a:r>
                      <a:endParaRPr lang="en-US" sz="1300" dirty="0">
                        <a:latin typeface="Arial"/>
                        <a:cs typeface="Arial"/>
                      </a:endParaRPr>
                    </a:p>
                  </a:txBody>
                  <a:tcPr/>
                </a:tc>
                <a:tc>
                  <a:txBody>
                    <a:bodyPr/>
                    <a:lstStyle/>
                    <a:p>
                      <a:r>
                        <a:rPr lang="en-US" sz="1300" dirty="0" smtClean="0">
                          <a:latin typeface="Arial"/>
                          <a:cs typeface="Arial"/>
                        </a:rPr>
                        <a:t>+4</a:t>
                      </a:r>
                      <a:endParaRPr lang="en-US" sz="1300" dirty="0">
                        <a:latin typeface="Arial"/>
                        <a:cs typeface="Arial"/>
                      </a:endParaRPr>
                    </a:p>
                  </a:txBody>
                  <a:tcPr/>
                </a:tc>
                <a:tc>
                  <a:txBody>
                    <a:bodyPr/>
                    <a:lstStyle/>
                    <a:p>
                      <a:endParaRPr lang="en-US" sz="1300" dirty="0">
                        <a:latin typeface="Arial"/>
                        <a:cs typeface="Arial"/>
                      </a:endParaRPr>
                    </a:p>
                  </a:txBody>
                  <a:tcPr/>
                </a:tc>
              </a:tr>
              <a:tr h="230182">
                <a:tc>
                  <a:txBody>
                    <a:bodyPr/>
                    <a:lstStyle/>
                    <a:p>
                      <a:r>
                        <a:rPr lang="en-US" sz="1300" dirty="0" smtClean="0">
                          <a:latin typeface="Arial"/>
                          <a:cs typeface="Arial"/>
                        </a:rPr>
                        <a:t>Desire to simplify persistence design</a:t>
                      </a:r>
                      <a:endParaRPr lang="en-US" sz="1300" dirty="0">
                        <a:latin typeface="Arial"/>
                        <a:cs typeface="Arial"/>
                      </a:endParaRPr>
                    </a:p>
                  </a:txBody>
                  <a:tcPr/>
                </a:tc>
                <a:tc>
                  <a:txBody>
                    <a:bodyPr/>
                    <a:lstStyle/>
                    <a:p>
                      <a:r>
                        <a:rPr lang="en-US" sz="1300" dirty="0" smtClean="0">
                          <a:latin typeface="Arial"/>
                          <a:cs typeface="Arial"/>
                        </a:rPr>
                        <a:t>+4</a:t>
                      </a:r>
                      <a:endParaRPr lang="en-US" sz="1300" dirty="0">
                        <a:latin typeface="Arial"/>
                        <a:cs typeface="Arial"/>
                      </a:endParaRPr>
                    </a:p>
                  </a:txBody>
                  <a:tcPr/>
                </a:tc>
                <a:tc>
                  <a:txBody>
                    <a:bodyPr/>
                    <a:lstStyle/>
                    <a:p>
                      <a:endParaRPr lang="en-US" sz="1300" dirty="0">
                        <a:latin typeface="Arial"/>
                        <a:cs typeface="Arial"/>
                      </a:endParaRPr>
                    </a:p>
                  </a:txBody>
                  <a:tcPr/>
                </a:tc>
              </a:tr>
              <a:tr h="230182">
                <a:tc>
                  <a:txBody>
                    <a:bodyPr/>
                    <a:lstStyle/>
                    <a:p>
                      <a:r>
                        <a:rPr lang="en-US" sz="1300" b="1" dirty="0" smtClean="0">
                          <a:latin typeface="Arial"/>
                          <a:cs typeface="Arial"/>
                        </a:rPr>
                        <a:t>SCORE</a:t>
                      </a:r>
                      <a:endParaRPr lang="en-US" sz="1300" b="1" dirty="0">
                        <a:latin typeface="Arial"/>
                        <a:cs typeface="Arial"/>
                      </a:endParaRPr>
                    </a:p>
                  </a:txBody>
                  <a:tcPr/>
                </a:tc>
                <a:tc>
                  <a:txBody>
                    <a:bodyPr/>
                    <a:lstStyle/>
                    <a:p>
                      <a:endParaRPr lang="en-US" sz="1300" b="1" dirty="0">
                        <a:latin typeface="Arial"/>
                        <a:cs typeface="Arial"/>
                      </a:endParaRPr>
                    </a:p>
                  </a:txBody>
                  <a:tcPr/>
                </a:tc>
                <a:tc>
                  <a:txBody>
                    <a:bodyPr/>
                    <a:lstStyle/>
                    <a:p>
                      <a:r>
                        <a:rPr lang="en-US" sz="1300" b="1" dirty="0" smtClean="0">
                          <a:latin typeface="Arial"/>
                          <a:cs typeface="Arial"/>
                        </a:rPr>
                        <a:t>+1</a:t>
                      </a:r>
                      <a:endParaRPr lang="en-US" sz="1300" b="1" dirty="0">
                        <a:latin typeface="Arial"/>
                        <a:cs typeface="Arial"/>
                      </a:endParaRPr>
                    </a:p>
                  </a:txBody>
                  <a:tcPr/>
                </a:tc>
              </a:tr>
            </a:tbl>
          </a:graphicData>
        </a:graphic>
      </p:graphicFrame>
      <p:sp>
        <p:nvSpPr>
          <p:cNvPr id="7" name="TextBox 6"/>
          <p:cNvSpPr txBox="1"/>
          <p:nvPr/>
        </p:nvSpPr>
        <p:spPr>
          <a:xfrm>
            <a:off x="846726" y="5246522"/>
            <a:ext cx="7312634" cy="615553"/>
          </a:xfrm>
          <a:prstGeom prst="rect">
            <a:avLst/>
          </a:prstGeom>
        </p:spPr>
        <p:txBody>
          <a:bodyPr wrap="square" lIns="0" tIns="0" rIns="0" bIns="0" rtlCol="0">
            <a:spAutoFit/>
          </a:bodyPr>
          <a:lstStyle/>
          <a:p>
            <a:pPr marL="0" indent="0">
              <a:buFont typeface="Arial"/>
              <a:buNone/>
            </a:pPr>
            <a:r>
              <a:rPr lang="en-US" sz="2000" dirty="0" smtClean="0">
                <a:latin typeface="Arial"/>
                <a:cs typeface="Arial"/>
              </a:rPr>
              <a:t>If score is less than </a:t>
            </a:r>
            <a:r>
              <a:rPr lang="en-US" sz="2000" dirty="0">
                <a:latin typeface="Arial"/>
                <a:cs typeface="Arial"/>
              </a:rPr>
              <a:t>0</a:t>
            </a:r>
            <a:r>
              <a:rPr lang="en-US" sz="2000" dirty="0" smtClean="0">
                <a:latin typeface="Arial"/>
                <a:cs typeface="Arial"/>
              </a:rPr>
              <a:t>, significant investment may be required to produce desired migration value</a:t>
            </a:r>
          </a:p>
        </p:txBody>
      </p:sp>
    </p:spTree>
    <p:extLst>
      <p:ext uri="{BB962C8B-B14F-4D97-AF65-F5344CB8AC3E}">
        <p14:creationId xmlns:p14="http://schemas.microsoft.com/office/powerpoint/2010/main" val="277439737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Before We Begin</a:t>
            </a:r>
            <a:endParaRPr lang="en-US" dirty="0">
              <a:ea typeface="+mj-ea"/>
            </a:endParaRPr>
          </a:p>
        </p:txBody>
      </p:sp>
      <p:sp>
        <p:nvSpPr>
          <p:cNvPr id="3" name="Rectangle 2"/>
          <p:cNvSpPr/>
          <p:nvPr/>
        </p:nvSpPr>
        <p:spPr>
          <a:xfrm>
            <a:off x="603288" y="1349366"/>
            <a:ext cx="7733759" cy="3416320"/>
          </a:xfrm>
          <a:prstGeom prst="rect">
            <a:avLst/>
          </a:prstGeom>
        </p:spPr>
        <p:txBody>
          <a:bodyPr wrap="square">
            <a:spAutoFit/>
          </a:bodyPr>
          <a:lstStyle/>
          <a:p>
            <a:pPr marL="457200" indent="-457200">
              <a:buFont typeface="Arial"/>
              <a:buChar char="•"/>
            </a:pPr>
            <a:endParaRPr lang="en-US" sz="2400" dirty="0" smtClean="0">
              <a:latin typeface="Arial"/>
              <a:cs typeface="Arial"/>
            </a:endParaRPr>
          </a:p>
          <a:p>
            <a:pPr marL="457200" indent="-457200">
              <a:buFont typeface="Arial"/>
              <a:buChar char="•"/>
            </a:pPr>
            <a:r>
              <a:rPr lang="en-US" sz="2400" dirty="0">
                <a:latin typeface="Arial"/>
                <a:cs typeface="Arial"/>
              </a:rPr>
              <a:t>This webinar is being recorded</a:t>
            </a:r>
          </a:p>
          <a:p>
            <a:pPr marL="457200" indent="-457200">
              <a:buFont typeface="Arial"/>
              <a:buChar char="•"/>
            </a:pPr>
            <a:r>
              <a:rPr lang="en-US" sz="2400" dirty="0">
                <a:latin typeface="Arial"/>
                <a:cs typeface="Arial"/>
              </a:rPr>
              <a:t>Use The Chat Window for</a:t>
            </a:r>
          </a:p>
          <a:p>
            <a:pPr marL="914400" lvl="1" indent="-457200">
              <a:buFont typeface="Arial"/>
              <a:buChar char="•"/>
            </a:pPr>
            <a:r>
              <a:rPr lang="en-US" sz="2400" dirty="0">
                <a:latin typeface="Arial"/>
                <a:cs typeface="Arial"/>
              </a:rPr>
              <a:t>Technical assistance</a:t>
            </a:r>
          </a:p>
          <a:p>
            <a:pPr marL="914400" lvl="1" indent="-457200">
              <a:buFont typeface="Arial"/>
              <a:buChar char="•"/>
            </a:pPr>
            <a:r>
              <a:rPr lang="en-US" sz="2400" dirty="0">
                <a:latin typeface="Arial"/>
                <a:cs typeface="Arial"/>
              </a:rPr>
              <a:t>Q&amp;A</a:t>
            </a:r>
          </a:p>
          <a:p>
            <a:pPr marL="1371600" lvl="2" indent="-457200">
              <a:buFont typeface="Arial"/>
              <a:buChar char="•"/>
            </a:pPr>
            <a:r>
              <a:rPr lang="en-US" sz="2400" dirty="0" err="1">
                <a:latin typeface="Arial"/>
                <a:cs typeface="Arial"/>
              </a:rPr>
              <a:t>MongoDB</a:t>
            </a:r>
            <a:r>
              <a:rPr lang="en-US" sz="2400" dirty="0">
                <a:latin typeface="Arial"/>
                <a:cs typeface="Arial"/>
              </a:rPr>
              <a:t> Team will answer quick questions in </a:t>
            </a:r>
            <a:r>
              <a:rPr lang="en-US" sz="2400" dirty="0" err="1">
                <a:latin typeface="Arial"/>
                <a:cs typeface="Arial"/>
              </a:rPr>
              <a:t>realtime</a:t>
            </a:r>
            <a:endParaRPr lang="en-US" sz="2400" dirty="0">
              <a:latin typeface="Arial"/>
              <a:cs typeface="Arial"/>
            </a:endParaRPr>
          </a:p>
          <a:p>
            <a:pPr marL="1371600" lvl="2" indent="-457200">
              <a:buFont typeface="Arial"/>
              <a:buChar char="•"/>
            </a:pPr>
            <a:r>
              <a:rPr lang="en-US" sz="2400" dirty="0">
                <a:latin typeface="Arial"/>
                <a:cs typeface="Arial"/>
              </a:rPr>
              <a:t>“Common” questions will be reviewed at the end of the </a:t>
            </a:r>
            <a:r>
              <a:rPr lang="en-US" sz="2400" dirty="0" smtClean="0">
                <a:latin typeface="Arial"/>
                <a:cs typeface="Arial"/>
              </a:rPr>
              <a:t>webinar</a:t>
            </a:r>
            <a:endParaRPr lang="en-US" sz="2400" dirty="0">
              <a:latin typeface="Arial"/>
              <a:cs typeface="Arial"/>
            </a:endParaRPr>
          </a:p>
        </p:txBody>
      </p:sp>
    </p:spTree>
    <p:extLst>
      <p:ext uri="{BB962C8B-B14F-4D97-AF65-F5344CB8AC3E}">
        <p14:creationId xmlns:p14="http://schemas.microsoft.com/office/powerpoint/2010/main" val="290830811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Migration Spectrum</a:t>
            </a:r>
            <a:endParaRPr lang="en-US" dirty="0"/>
          </a:p>
        </p:txBody>
      </p:sp>
      <p:sp>
        <p:nvSpPr>
          <p:cNvPr id="2" name="TextBox 1"/>
          <p:cNvSpPr txBox="1"/>
          <p:nvPr/>
        </p:nvSpPr>
        <p:spPr>
          <a:xfrm>
            <a:off x="602972" y="1731731"/>
            <a:ext cx="5336940" cy="1538883"/>
          </a:xfrm>
          <a:prstGeom prst="rect">
            <a:avLst/>
          </a:prstGeom>
        </p:spPr>
        <p:txBody>
          <a:bodyPr wrap="square" lIns="0" tIns="0" rIns="0" bIns="0" rtlCol="0">
            <a:spAutoFit/>
          </a:bodyPr>
          <a:lstStyle/>
          <a:p>
            <a:pPr marL="342900" indent="-342900">
              <a:buFont typeface="Arial"/>
              <a:buChar char="•"/>
            </a:pPr>
            <a:r>
              <a:rPr lang="en-US" sz="2000" dirty="0" smtClean="0">
                <a:latin typeface="Arial"/>
                <a:cs typeface="Arial"/>
              </a:rPr>
              <a:t>Small number of tables (20)</a:t>
            </a:r>
          </a:p>
          <a:p>
            <a:pPr marL="342900" indent="-342900">
              <a:buFont typeface="Arial"/>
              <a:buChar char="•"/>
            </a:pPr>
            <a:r>
              <a:rPr lang="en-US" sz="2000" dirty="0" smtClean="0">
                <a:latin typeface="Arial"/>
                <a:cs typeface="Arial"/>
              </a:rPr>
              <a:t>Complex data shapes stored in BLOBs</a:t>
            </a:r>
          </a:p>
          <a:p>
            <a:pPr marL="342900" indent="-342900">
              <a:buFont typeface="Arial"/>
              <a:buChar char="•"/>
            </a:pPr>
            <a:r>
              <a:rPr lang="en-US" sz="2000" dirty="0" smtClean="0">
                <a:latin typeface="Arial"/>
                <a:cs typeface="Arial"/>
              </a:rPr>
              <a:t>Millions or billions of items</a:t>
            </a:r>
          </a:p>
          <a:p>
            <a:pPr marL="342900" indent="-342900">
              <a:buFont typeface="Arial"/>
              <a:buChar char="•"/>
            </a:pPr>
            <a:r>
              <a:rPr lang="en-US" sz="2000" dirty="0" smtClean="0">
                <a:latin typeface="Arial"/>
                <a:cs typeface="Arial"/>
              </a:rPr>
              <a:t>Frequent (monthly) change in data shapes</a:t>
            </a:r>
          </a:p>
          <a:p>
            <a:pPr marL="342900" indent="-342900">
              <a:buFont typeface="Arial"/>
              <a:buChar char="•"/>
            </a:pPr>
            <a:r>
              <a:rPr lang="en-US" sz="2000" dirty="0" smtClean="0">
                <a:latin typeface="Arial"/>
                <a:cs typeface="Arial"/>
              </a:rPr>
              <a:t>Well-constructed software stack with DAL</a:t>
            </a:r>
          </a:p>
        </p:txBody>
      </p:sp>
      <p:sp>
        <p:nvSpPr>
          <p:cNvPr id="5" name="TextBox 4"/>
          <p:cNvSpPr txBox="1"/>
          <p:nvPr/>
        </p:nvSpPr>
        <p:spPr>
          <a:xfrm>
            <a:off x="602972" y="4282918"/>
            <a:ext cx="5336940" cy="1538883"/>
          </a:xfrm>
          <a:prstGeom prst="rect">
            <a:avLst/>
          </a:prstGeom>
        </p:spPr>
        <p:txBody>
          <a:bodyPr wrap="square" lIns="0" tIns="0" rIns="0" bIns="0" rtlCol="0">
            <a:spAutoFit/>
          </a:bodyPr>
          <a:lstStyle/>
          <a:p>
            <a:pPr marL="342900" indent="-342900">
              <a:buFont typeface="Arial"/>
              <a:buChar char="•"/>
            </a:pPr>
            <a:r>
              <a:rPr lang="en-US" sz="2000" dirty="0" smtClean="0">
                <a:latin typeface="Arial"/>
                <a:cs typeface="Arial"/>
              </a:rPr>
              <a:t>POJO or apps directly constructing and executing SQL</a:t>
            </a:r>
          </a:p>
          <a:p>
            <a:pPr marL="342900" indent="-342900">
              <a:buFont typeface="Arial"/>
              <a:buChar char="•"/>
            </a:pPr>
            <a:r>
              <a:rPr lang="en-US" sz="2000" dirty="0">
                <a:latin typeface="Arial"/>
                <a:cs typeface="Arial"/>
              </a:rPr>
              <a:t>Hundreds of tables</a:t>
            </a:r>
          </a:p>
          <a:p>
            <a:pPr marL="342900" indent="-342900">
              <a:buFont typeface="Arial"/>
              <a:buChar char="•"/>
            </a:pPr>
            <a:r>
              <a:rPr lang="en-US" sz="2000" dirty="0" smtClean="0">
                <a:latin typeface="Arial"/>
                <a:cs typeface="Arial"/>
              </a:rPr>
              <a:t>Slow growth</a:t>
            </a:r>
          </a:p>
          <a:p>
            <a:pPr marL="342900" indent="-342900">
              <a:buFont typeface="Arial"/>
              <a:buChar char="•"/>
            </a:pPr>
            <a:r>
              <a:rPr lang="en-US" sz="2000" dirty="0" smtClean="0">
                <a:latin typeface="Arial"/>
                <a:cs typeface="Arial"/>
              </a:rPr>
              <a:t>Extensive SQL-based BI reporting</a:t>
            </a:r>
          </a:p>
        </p:txBody>
      </p:sp>
      <p:sp>
        <p:nvSpPr>
          <p:cNvPr id="4" name="Right Arrow 3"/>
          <p:cNvSpPr/>
          <p:nvPr/>
        </p:nvSpPr>
        <p:spPr>
          <a:xfrm>
            <a:off x="5939912" y="2155045"/>
            <a:ext cx="590142" cy="731178"/>
          </a:xfrm>
          <a:prstGeom prst="rightArrow">
            <a:avLst>
              <a:gd name="adj1" fmla="val 50000"/>
              <a:gd name="adj2" fmla="val 10000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7" name="Right Arrow 6"/>
          <p:cNvSpPr/>
          <p:nvPr/>
        </p:nvSpPr>
        <p:spPr>
          <a:xfrm>
            <a:off x="5938362" y="4744716"/>
            <a:ext cx="590142" cy="731178"/>
          </a:xfrm>
          <a:prstGeom prst="rightArrow">
            <a:avLst>
              <a:gd name="adj1" fmla="val 50000"/>
              <a:gd name="adj2" fmla="val 100000"/>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8" name="Rectangle 7"/>
          <p:cNvSpPr/>
          <p:nvPr/>
        </p:nvSpPr>
        <p:spPr>
          <a:xfrm>
            <a:off x="6792409" y="1692286"/>
            <a:ext cx="1766101" cy="1655296"/>
          </a:xfrm>
          <a:prstGeom prst="rect">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solidFill>
                  <a:schemeClr val="bg1"/>
                </a:solidFill>
                <a:latin typeface="Arial"/>
                <a:cs typeface="Arial"/>
              </a:rPr>
              <a:t>GOOD</a:t>
            </a:r>
          </a:p>
        </p:txBody>
      </p:sp>
      <p:sp>
        <p:nvSpPr>
          <p:cNvPr id="9" name="Rectangle 8"/>
          <p:cNvSpPr/>
          <p:nvPr/>
        </p:nvSpPr>
        <p:spPr>
          <a:xfrm>
            <a:off x="6792409" y="4307181"/>
            <a:ext cx="1766101" cy="1580734"/>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solidFill>
                  <a:schemeClr val="bg1"/>
                </a:solidFill>
                <a:latin typeface="Arial"/>
                <a:cs typeface="Arial"/>
              </a:rPr>
              <a:t>REWRITE</a:t>
            </a:r>
          </a:p>
          <a:p>
            <a:pPr algn="ctr"/>
            <a:r>
              <a:rPr lang="en-US" sz="2400" dirty="0" smtClean="0">
                <a:solidFill>
                  <a:schemeClr val="bg1"/>
                </a:solidFill>
                <a:latin typeface="Arial"/>
                <a:cs typeface="Arial"/>
              </a:rPr>
              <a:t>INSTEAD</a:t>
            </a:r>
          </a:p>
        </p:txBody>
      </p:sp>
    </p:spTree>
    <p:extLst>
      <p:ext uri="{BB962C8B-B14F-4D97-AF65-F5344CB8AC3E}">
        <p14:creationId xmlns:p14="http://schemas.microsoft.com/office/powerpoint/2010/main" val="191727069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dirty="0" smtClean="0"/>
              <a:t>What Are People Going To Do Differently?</a:t>
            </a:r>
            <a:endParaRPr lang="en-US" sz="3300" dirty="0"/>
          </a:p>
        </p:txBody>
      </p:sp>
      <p:pic>
        <p:nvPicPr>
          <p:cNvPr id="3" name="Picture 2"/>
          <p:cNvPicPr>
            <a:picLocks noChangeAspect="1"/>
          </p:cNvPicPr>
          <p:nvPr/>
        </p:nvPicPr>
        <p:blipFill>
          <a:blip r:embed="rId3"/>
          <a:stretch>
            <a:fillRect/>
          </a:stretch>
        </p:blipFill>
        <p:spPr>
          <a:xfrm>
            <a:off x="2728908" y="1433440"/>
            <a:ext cx="3642192" cy="4249223"/>
          </a:xfrm>
          <a:prstGeom prst="rect">
            <a:avLst/>
          </a:prstGeom>
        </p:spPr>
      </p:pic>
    </p:spTree>
    <p:extLst>
      <p:ext uri="{BB962C8B-B14F-4D97-AF65-F5344CB8AC3E}">
        <p14:creationId xmlns:p14="http://schemas.microsoft.com/office/powerpoint/2010/main" val="426269503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Everyone Needs To Change A Bit</a:t>
            </a:r>
            <a:endParaRPr lang="en-US" dirty="0"/>
          </a:p>
        </p:txBody>
      </p:sp>
      <p:sp>
        <p:nvSpPr>
          <p:cNvPr id="9" name="TextBox 8"/>
          <p:cNvSpPr txBox="1"/>
          <p:nvPr/>
        </p:nvSpPr>
        <p:spPr>
          <a:xfrm>
            <a:off x="1141797" y="1949276"/>
            <a:ext cx="5041868" cy="3877985"/>
          </a:xfrm>
          <a:prstGeom prst="rect">
            <a:avLst/>
          </a:prstGeom>
        </p:spPr>
        <p:txBody>
          <a:bodyPr wrap="square" lIns="0" tIns="0" rIns="0" bIns="0" rtlCol="0">
            <a:spAutoFit/>
          </a:bodyPr>
          <a:lstStyle/>
          <a:p>
            <a:pPr marL="342900" indent="-342900">
              <a:buFont typeface="Arial"/>
              <a:buChar char="•"/>
            </a:pPr>
            <a:r>
              <a:rPr lang="en-US" sz="3600" dirty="0" smtClean="0">
                <a:latin typeface="Arial"/>
                <a:cs typeface="Arial"/>
              </a:rPr>
              <a:t>Line of business</a:t>
            </a:r>
          </a:p>
          <a:p>
            <a:pPr marL="342900" indent="-342900">
              <a:buFont typeface="Arial"/>
              <a:buChar char="•"/>
            </a:pPr>
            <a:r>
              <a:rPr lang="en-US" sz="3600" dirty="0" smtClean="0">
                <a:latin typeface="Arial"/>
                <a:cs typeface="Arial"/>
              </a:rPr>
              <a:t>Solution Architects</a:t>
            </a:r>
          </a:p>
          <a:p>
            <a:pPr marL="342900" indent="-342900">
              <a:buFont typeface="Arial"/>
              <a:buChar char="•"/>
            </a:pPr>
            <a:r>
              <a:rPr lang="en-US" sz="3600" dirty="0" smtClean="0">
                <a:latin typeface="Arial"/>
                <a:cs typeface="Arial"/>
              </a:rPr>
              <a:t>Developers</a:t>
            </a:r>
          </a:p>
          <a:p>
            <a:pPr marL="342900" indent="-342900">
              <a:buFont typeface="Arial"/>
              <a:buChar char="•"/>
            </a:pPr>
            <a:r>
              <a:rPr lang="en-US" sz="3600" dirty="0" smtClean="0">
                <a:latin typeface="Arial"/>
                <a:cs typeface="Arial"/>
              </a:rPr>
              <a:t>Data Architects</a:t>
            </a:r>
          </a:p>
          <a:p>
            <a:pPr marL="342900" indent="-342900">
              <a:buFont typeface="Arial"/>
              <a:buChar char="•"/>
            </a:pPr>
            <a:r>
              <a:rPr lang="en-US" sz="3600" dirty="0" smtClean="0">
                <a:latin typeface="Arial"/>
                <a:cs typeface="Arial"/>
              </a:rPr>
              <a:t>DBAs</a:t>
            </a:r>
          </a:p>
          <a:p>
            <a:pPr marL="342900" indent="-342900">
              <a:buFont typeface="Arial"/>
              <a:buChar char="•"/>
            </a:pPr>
            <a:r>
              <a:rPr lang="en-US" sz="3600" dirty="0" smtClean="0">
                <a:latin typeface="Arial"/>
                <a:cs typeface="Arial"/>
              </a:rPr>
              <a:t>System Administrators</a:t>
            </a:r>
          </a:p>
          <a:p>
            <a:pPr marL="342900" indent="-342900">
              <a:buFont typeface="Arial"/>
              <a:buChar char="•"/>
            </a:pPr>
            <a:r>
              <a:rPr lang="en-US" sz="3600" dirty="0" smtClean="0">
                <a:latin typeface="Arial"/>
                <a:cs typeface="Arial"/>
              </a:rPr>
              <a:t>Security</a:t>
            </a:r>
          </a:p>
        </p:txBody>
      </p:sp>
    </p:spTree>
    <p:extLst>
      <p:ext uri="{BB962C8B-B14F-4D97-AF65-F5344CB8AC3E}">
        <p14:creationId xmlns:p14="http://schemas.microsoft.com/office/powerpoint/2010/main" val="32490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…especially these guys</a:t>
            </a:r>
            <a:endParaRPr lang="en-US" dirty="0"/>
          </a:p>
        </p:txBody>
      </p:sp>
      <p:sp>
        <p:nvSpPr>
          <p:cNvPr id="9" name="TextBox 8"/>
          <p:cNvSpPr txBox="1"/>
          <p:nvPr/>
        </p:nvSpPr>
        <p:spPr>
          <a:xfrm>
            <a:off x="1141797" y="1949276"/>
            <a:ext cx="5041868" cy="3877985"/>
          </a:xfrm>
          <a:prstGeom prst="rect">
            <a:avLst/>
          </a:prstGeom>
        </p:spPr>
        <p:txBody>
          <a:bodyPr wrap="square" lIns="0" tIns="0" rIns="0" bIns="0" rtlCol="0">
            <a:spAutoFit/>
          </a:bodyPr>
          <a:lstStyle/>
          <a:p>
            <a:pPr marL="342900" indent="-342900">
              <a:buFont typeface="Arial"/>
              <a:buChar char="•"/>
            </a:pPr>
            <a:r>
              <a:rPr lang="en-US" sz="3600" dirty="0" smtClean="0">
                <a:solidFill>
                  <a:srgbClr val="C0C0C0"/>
                </a:solidFill>
                <a:latin typeface="Arial"/>
                <a:cs typeface="Arial"/>
              </a:rPr>
              <a:t>Line of business</a:t>
            </a:r>
          </a:p>
          <a:p>
            <a:pPr marL="342900" indent="-342900">
              <a:buFont typeface="Arial"/>
              <a:buChar char="•"/>
            </a:pPr>
            <a:r>
              <a:rPr lang="en-US" sz="3600" dirty="0" smtClean="0">
                <a:solidFill>
                  <a:srgbClr val="C0C0C0"/>
                </a:solidFill>
                <a:latin typeface="Arial"/>
                <a:cs typeface="Arial"/>
              </a:rPr>
              <a:t>Solution Architects</a:t>
            </a:r>
          </a:p>
          <a:p>
            <a:pPr marL="342900" indent="-342900">
              <a:buFont typeface="Arial"/>
              <a:buChar char="•"/>
            </a:pPr>
            <a:r>
              <a:rPr lang="en-US" sz="3600" dirty="0" smtClean="0">
                <a:solidFill>
                  <a:srgbClr val="000000"/>
                </a:solidFill>
                <a:latin typeface="Arial"/>
                <a:cs typeface="Arial"/>
              </a:rPr>
              <a:t>Developers</a:t>
            </a:r>
          </a:p>
          <a:p>
            <a:pPr marL="342900" indent="-342900">
              <a:buFont typeface="Arial"/>
              <a:buChar char="•"/>
            </a:pPr>
            <a:r>
              <a:rPr lang="en-US" sz="3600" dirty="0" smtClean="0">
                <a:latin typeface="Arial"/>
                <a:cs typeface="Arial"/>
              </a:rPr>
              <a:t>Data Architects</a:t>
            </a:r>
          </a:p>
          <a:p>
            <a:pPr marL="342900" indent="-342900">
              <a:buFont typeface="Arial"/>
              <a:buChar char="•"/>
            </a:pPr>
            <a:r>
              <a:rPr lang="en-US" sz="3600" dirty="0" smtClean="0">
                <a:latin typeface="Arial"/>
                <a:cs typeface="Arial"/>
              </a:rPr>
              <a:t>DBAs</a:t>
            </a:r>
          </a:p>
          <a:p>
            <a:pPr marL="342900" indent="-342900">
              <a:buFont typeface="Arial"/>
              <a:buChar char="•"/>
            </a:pPr>
            <a:r>
              <a:rPr lang="en-US" sz="3600" dirty="0" smtClean="0">
                <a:solidFill>
                  <a:srgbClr val="C0C0C0"/>
                </a:solidFill>
                <a:latin typeface="Arial"/>
                <a:cs typeface="Arial"/>
              </a:rPr>
              <a:t>System Administrators</a:t>
            </a:r>
          </a:p>
          <a:p>
            <a:pPr marL="342900" indent="-342900">
              <a:buFont typeface="Arial"/>
              <a:buChar char="•"/>
            </a:pPr>
            <a:r>
              <a:rPr lang="en-US" sz="3600" dirty="0" smtClean="0">
                <a:solidFill>
                  <a:srgbClr val="C0C0C0"/>
                </a:solidFill>
                <a:latin typeface="Arial"/>
                <a:cs typeface="Arial"/>
              </a:rPr>
              <a:t>Security</a:t>
            </a:r>
          </a:p>
        </p:txBody>
      </p:sp>
    </p:spTree>
    <p:extLst>
      <p:ext uri="{BB962C8B-B14F-4D97-AF65-F5344CB8AC3E}">
        <p14:creationId xmlns:p14="http://schemas.microsoft.com/office/powerpoint/2010/main" val="215637728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9364"/>
            <a:ext cx="8229600" cy="1143000"/>
          </a:xfrm>
        </p:spPr>
        <p:txBody>
          <a:bodyPr>
            <a:normAutofit/>
          </a:bodyPr>
          <a:lstStyle/>
          <a:p>
            <a:r>
              <a:rPr lang="en-US" dirty="0" smtClean="0"/>
              <a:t>Data Architect’s View: Data Modeling</a:t>
            </a:r>
            <a:endParaRPr lang="en-US" dirty="0"/>
          </a:p>
        </p:txBody>
      </p:sp>
      <p:sp>
        <p:nvSpPr>
          <p:cNvPr id="4" name="Content Placeholder 2"/>
          <p:cNvSpPr txBox="1">
            <a:spLocks/>
          </p:cNvSpPr>
          <p:nvPr/>
        </p:nvSpPr>
        <p:spPr>
          <a:xfrm>
            <a:off x="4052669" y="1957388"/>
            <a:ext cx="3944938" cy="3875087"/>
          </a:xfrm>
          <a:prstGeom prst="rect">
            <a:avLst/>
          </a:prstGeom>
        </p:spPr>
        <p:txBody>
          <a:bodyPr/>
          <a:lst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Arial"/>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Arial"/>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Font typeface="Arial" charset="0"/>
              <a:buNone/>
            </a:pPr>
            <a:endParaRPr lang="en-US" smtClean="0">
              <a:solidFill>
                <a:srgbClr val="6D6C6C"/>
              </a:solidFill>
              <a:latin typeface="Arial" charset="0"/>
            </a:endParaRPr>
          </a:p>
          <a:p>
            <a:pPr marL="0" indent="0">
              <a:lnSpc>
                <a:spcPct val="120000"/>
              </a:lnSpc>
              <a:buFont typeface="Arial" charset="0"/>
              <a:buNone/>
            </a:pPr>
            <a:endParaRPr lang="en-US" dirty="0">
              <a:solidFill>
                <a:srgbClr val="6D6C6C"/>
              </a:solidFill>
              <a:latin typeface="Arial" charset="0"/>
            </a:endParaRPr>
          </a:p>
        </p:txBody>
      </p:sp>
      <p:pic>
        <p:nvPicPr>
          <p:cNvPr id="5" name="Picture 1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2392" y="1873250"/>
            <a:ext cx="3795923" cy="406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3"/>
          <p:cNvSpPr txBox="1">
            <a:spLocks/>
          </p:cNvSpPr>
          <p:nvPr/>
        </p:nvSpPr>
        <p:spPr bwMode="auto">
          <a:xfrm>
            <a:off x="395288" y="1485900"/>
            <a:ext cx="34163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spcBef>
                <a:spcPct val="20000"/>
              </a:spcBef>
              <a:buFont typeface="Arial" charset="0"/>
              <a:buNone/>
            </a:pPr>
            <a:r>
              <a:rPr lang="en-US" sz="1800" b="1" dirty="0">
                <a:solidFill>
                  <a:srgbClr val="008000"/>
                </a:solidFill>
                <a:latin typeface="Arial"/>
                <a:cs typeface="Arial"/>
              </a:rPr>
              <a:t>RDBMS</a:t>
            </a:r>
          </a:p>
        </p:txBody>
      </p:sp>
      <p:pic>
        <p:nvPicPr>
          <p:cNvPr id="7" name="Content Placeholder 5"/>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57200" y="2019528"/>
            <a:ext cx="3416300" cy="3806825"/>
          </a:xfrm>
          <a:prstGeom prst="rect">
            <a:avLst/>
          </a:prstGeom>
          <a:ln w="28575" cmpd="sng">
            <a:solidFill>
              <a:schemeClr val="bg1">
                <a:lumMod val="50000"/>
              </a:schemeClr>
            </a:solidFill>
          </a:ln>
          <a:effectLst/>
          <a:extLst>
            <a:ext uri="{909E8E84-426E-40dd-AFC4-6F175D3DCCD1}">
              <a14:hiddenFill xmlns:a14="http://schemas.microsoft.com/office/drawing/2010/main">
                <a:solidFill>
                  <a:srgbClr val="FFFFFF"/>
                </a:solidFill>
              </a14:hiddenFill>
            </a:ext>
          </a:extLst>
        </p:spPr>
      </p:pic>
      <p:sp>
        <p:nvSpPr>
          <p:cNvPr id="8" name="Content Placeholder 3"/>
          <p:cNvSpPr txBox="1">
            <a:spLocks/>
          </p:cNvSpPr>
          <p:nvPr/>
        </p:nvSpPr>
        <p:spPr bwMode="auto">
          <a:xfrm>
            <a:off x="5090894" y="1485900"/>
            <a:ext cx="34163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ctr" eaLnBrk="1" hangingPunct="1">
              <a:spcBef>
                <a:spcPts val="1275"/>
              </a:spcBef>
              <a:buFont typeface="Arial" charset="0"/>
              <a:buNone/>
            </a:pPr>
            <a:r>
              <a:rPr lang="en-US" sz="1800" b="1">
                <a:solidFill>
                  <a:srgbClr val="008000"/>
                </a:solidFill>
                <a:latin typeface="Arial"/>
                <a:cs typeface="Arial"/>
              </a:rPr>
              <a:t>MongoDB</a:t>
            </a:r>
          </a:p>
        </p:txBody>
      </p:sp>
      <p:sp>
        <p:nvSpPr>
          <p:cNvPr id="10" name="Content Placeholder 8"/>
          <p:cNvSpPr txBox="1">
            <a:spLocks/>
          </p:cNvSpPr>
          <p:nvPr/>
        </p:nvSpPr>
        <p:spPr bwMode="auto">
          <a:xfrm>
            <a:off x="5090894" y="2227358"/>
            <a:ext cx="3557421" cy="3476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lnSpc>
                <a:spcPts val="1275"/>
              </a:lnSpc>
              <a:spcBef>
                <a:spcPts val="75"/>
              </a:spcBef>
              <a:spcAft>
                <a:spcPts val="300"/>
              </a:spcAft>
              <a:buFont typeface="Arial" charset="0"/>
              <a:buNone/>
            </a:pPr>
            <a:r>
              <a:rPr lang="en-US" sz="1500" b="1" dirty="0">
                <a:solidFill>
                  <a:srgbClr val="404040"/>
                </a:solidFill>
                <a:latin typeface="Courier New" charset="0"/>
              </a:rPr>
              <a:t>{  </a:t>
            </a:r>
          </a:p>
          <a:p>
            <a:pPr eaLnBrk="1" hangingPunct="1">
              <a:lnSpc>
                <a:spcPts val="1275"/>
              </a:lnSpc>
              <a:spcBef>
                <a:spcPts val="75"/>
              </a:spcBef>
              <a:spcAft>
                <a:spcPts val="300"/>
              </a:spcAft>
              <a:buFont typeface="Arial" charset="0"/>
              <a:buNone/>
            </a:pPr>
            <a:r>
              <a:rPr lang="en-US" sz="1500" b="1" dirty="0" smtClean="0">
                <a:solidFill>
                  <a:srgbClr val="404040"/>
                </a:solidFill>
                <a:latin typeface="Courier New" charset="0"/>
              </a:rPr>
              <a:t>  name: {</a:t>
            </a:r>
          </a:p>
          <a:p>
            <a:pPr eaLnBrk="1" hangingPunct="1">
              <a:lnSpc>
                <a:spcPts val="1275"/>
              </a:lnSpc>
              <a:spcBef>
                <a:spcPts val="75"/>
              </a:spcBef>
              <a:spcAft>
                <a:spcPts val="300"/>
              </a:spcAft>
              <a:buFont typeface="Arial" charset="0"/>
              <a:buNone/>
            </a:pPr>
            <a:r>
              <a:rPr lang="en-US" sz="1500" b="1" dirty="0" smtClean="0">
                <a:solidFill>
                  <a:srgbClr val="404040"/>
                </a:solidFill>
                <a:latin typeface="Courier New" charset="0"/>
              </a:rPr>
              <a:t>      last: "Dunham”,</a:t>
            </a:r>
          </a:p>
          <a:p>
            <a:pPr eaLnBrk="1" hangingPunct="1">
              <a:lnSpc>
                <a:spcPts val="1275"/>
              </a:lnSpc>
              <a:spcBef>
                <a:spcPts val="75"/>
              </a:spcBef>
              <a:spcAft>
                <a:spcPts val="300"/>
              </a:spcAft>
              <a:buFont typeface="Arial" charset="0"/>
              <a:buNone/>
            </a:pPr>
            <a:r>
              <a:rPr lang="en-US" sz="1500" b="1" dirty="0" smtClean="0">
                <a:solidFill>
                  <a:srgbClr val="404040"/>
                </a:solidFill>
                <a:latin typeface="Courier New" charset="0"/>
              </a:rPr>
              <a:t>      first: “Justin”</a:t>
            </a:r>
          </a:p>
          <a:p>
            <a:pPr eaLnBrk="1" hangingPunct="1">
              <a:lnSpc>
                <a:spcPts val="1275"/>
              </a:lnSpc>
              <a:spcBef>
                <a:spcPts val="75"/>
              </a:spcBef>
              <a:spcAft>
                <a:spcPts val="300"/>
              </a:spcAft>
              <a:buFont typeface="Arial" charset="0"/>
              <a:buNone/>
            </a:pPr>
            <a:r>
              <a:rPr lang="en-US" sz="1500" b="1" dirty="0">
                <a:solidFill>
                  <a:srgbClr val="404040"/>
                </a:solidFill>
                <a:latin typeface="Courier New" charset="0"/>
              </a:rPr>
              <a:t> </a:t>
            </a:r>
            <a:r>
              <a:rPr lang="en-US" sz="1500" b="1" dirty="0" smtClean="0">
                <a:solidFill>
                  <a:srgbClr val="404040"/>
                </a:solidFill>
                <a:latin typeface="Courier New" charset="0"/>
              </a:rPr>
              <a:t> },</a:t>
            </a:r>
            <a:endParaRPr lang="en-US" sz="1500" b="1" dirty="0">
              <a:solidFill>
                <a:srgbClr val="404040"/>
              </a:solidFill>
              <a:latin typeface="Courier New" charset="0"/>
            </a:endParaRPr>
          </a:p>
          <a:p>
            <a:pPr eaLnBrk="1" hangingPunct="1">
              <a:lnSpc>
                <a:spcPts val="1275"/>
              </a:lnSpc>
              <a:spcBef>
                <a:spcPts val="75"/>
              </a:spcBef>
              <a:spcAft>
                <a:spcPts val="300"/>
              </a:spcAft>
              <a:buFont typeface="Arial" charset="0"/>
              <a:buNone/>
            </a:pPr>
            <a:r>
              <a:rPr lang="en-US" sz="1500" b="1" dirty="0">
                <a:solidFill>
                  <a:srgbClr val="404040"/>
                </a:solidFill>
                <a:latin typeface="Courier New" charset="0"/>
              </a:rPr>
              <a:t>  </a:t>
            </a:r>
            <a:r>
              <a:rPr lang="en-US" sz="1500" b="1" dirty="0" smtClean="0">
                <a:solidFill>
                  <a:srgbClr val="404040"/>
                </a:solidFill>
                <a:latin typeface="Courier New" charset="0"/>
              </a:rPr>
              <a:t>department </a:t>
            </a:r>
            <a:r>
              <a:rPr lang="en-US" sz="1500" b="1" dirty="0">
                <a:solidFill>
                  <a:srgbClr val="404040"/>
                </a:solidFill>
                <a:latin typeface="Courier New" charset="0"/>
              </a:rPr>
              <a:t>: "Marketing"</a:t>
            </a:r>
            <a:r>
              <a:rPr lang="en-US" sz="1500" b="1" dirty="0" smtClean="0">
                <a:solidFill>
                  <a:srgbClr val="404040"/>
                </a:solidFill>
                <a:latin typeface="Courier New" charset="0"/>
              </a:rPr>
              <a:t>,</a:t>
            </a:r>
          </a:p>
          <a:p>
            <a:pPr eaLnBrk="1" hangingPunct="1">
              <a:lnSpc>
                <a:spcPts val="1275"/>
              </a:lnSpc>
              <a:spcBef>
                <a:spcPts val="75"/>
              </a:spcBef>
              <a:spcAft>
                <a:spcPts val="300"/>
              </a:spcAft>
              <a:buFont typeface="Arial" charset="0"/>
              <a:buNone/>
            </a:pPr>
            <a:r>
              <a:rPr lang="en-US" sz="1500" b="1" dirty="0">
                <a:solidFill>
                  <a:srgbClr val="404040"/>
                </a:solidFill>
                <a:latin typeface="Courier New" charset="0"/>
              </a:rPr>
              <a:t> </a:t>
            </a:r>
            <a:r>
              <a:rPr lang="en-US" sz="1500" b="1" dirty="0" smtClean="0">
                <a:solidFill>
                  <a:srgbClr val="404040"/>
                </a:solidFill>
                <a:latin typeface="Courier New" charset="0"/>
              </a:rPr>
              <a:t> pets: [ “dog”, “cat” ], </a:t>
            </a:r>
            <a:endParaRPr lang="en-US" sz="1500" b="1" dirty="0">
              <a:solidFill>
                <a:srgbClr val="404040"/>
              </a:solidFill>
              <a:latin typeface="Courier New" charset="0"/>
            </a:endParaRPr>
          </a:p>
          <a:p>
            <a:pPr eaLnBrk="1" hangingPunct="1">
              <a:lnSpc>
                <a:spcPts val="1275"/>
              </a:lnSpc>
              <a:spcBef>
                <a:spcPts val="75"/>
              </a:spcBef>
              <a:spcAft>
                <a:spcPts val="300"/>
              </a:spcAft>
              <a:buFont typeface="Arial" charset="0"/>
              <a:buNone/>
            </a:pPr>
            <a:r>
              <a:rPr lang="en-US" sz="1500" b="1" dirty="0">
                <a:solidFill>
                  <a:srgbClr val="404040"/>
                </a:solidFill>
                <a:latin typeface="Courier New" charset="0"/>
              </a:rPr>
              <a:t>  </a:t>
            </a:r>
            <a:r>
              <a:rPr lang="en-US" sz="1500" b="1" dirty="0" smtClean="0">
                <a:solidFill>
                  <a:srgbClr val="404040"/>
                </a:solidFill>
                <a:latin typeface="Courier New" charset="0"/>
              </a:rPr>
              <a:t>title </a:t>
            </a:r>
            <a:r>
              <a:rPr lang="en-US" sz="1500" b="1" dirty="0">
                <a:solidFill>
                  <a:srgbClr val="404040"/>
                </a:solidFill>
                <a:latin typeface="Courier New" charset="0"/>
              </a:rPr>
              <a:t>: </a:t>
            </a:r>
            <a:r>
              <a:rPr lang="en-US" sz="1500" b="1" dirty="0" smtClean="0">
                <a:solidFill>
                  <a:srgbClr val="404040"/>
                </a:solidFill>
                <a:latin typeface="Courier New" charset="0"/>
              </a:rPr>
              <a:t>“Manager"</a:t>
            </a:r>
            <a:r>
              <a:rPr lang="en-US" sz="1500" b="1" dirty="0">
                <a:solidFill>
                  <a:srgbClr val="404040"/>
                </a:solidFill>
                <a:latin typeface="Courier New" charset="0"/>
              </a:rPr>
              <a:t>,</a:t>
            </a:r>
          </a:p>
          <a:p>
            <a:pPr eaLnBrk="1" hangingPunct="1">
              <a:lnSpc>
                <a:spcPts val="1275"/>
              </a:lnSpc>
              <a:spcBef>
                <a:spcPts val="75"/>
              </a:spcBef>
              <a:spcAft>
                <a:spcPts val="300"/>
              </a:spcAft>
              <a:buFont typeface="Arial" charset="0"/>
              <a:buNone/>
            </a:pPr>
            <a:r>
              <a:rPr lang="en-US" sz="1500" b="1" dirty="0" smtClean="0">
                <a:solidFill>
                  <a:srgbClr val="404040"/>
                </a:solidFill>
                <a:latin typeface="Courier New" charset="0"/>
              </a:rPr>
              <a:t>  </a:t>
            </a:r>
            <a:r>
              <a:rPr lang="en-US" sz="1500" b="1" dirty="0" err="1" smtClean="0">
                <a:solidFill>
                  <a:srgbClr val="404040"/>
                </a:solidFill>
                <a:latin typeface="Courier New" charset="0"/>
              </a:rPr>
              <a:t>locationCode</a:t>
            </a:r>
            <a:r>
              <a:rPr lang="en-US" sz="1500" b="1" dirty="0" smtClean="0">
                <a:solidFill>
                  <a:srgbClr val="404040"/>
                </a:solidFill>
                <a:latin typeface="Courier New" charset="0"/>
              </a:rPr>
              <a:t>: “NYC23”,</a:t>
            </a:r>
          </a:p>
          <a:p>
            <a:pPr eaLnBrk="1" hangingPunct="1">
              <a:lnSpc>
                <a:spcPts val="1275"/>
              </a:lnSpc>
              <a:spcBef>
                <a:spcPts val="75"/>
              </a:spcBef>
              <a:spcAft>
                <a:spcPts val="300"/>
              </a:spcAft>
              <a:buFont typeface="Arial" charset="0"/>
              <a:buNone/>
            </a:pPr>
            <a:r>
              <a:rPr lang="en-US" sz="1500" b="1" dirty="0" smtClean="0">
                <a:solidFill>
                  <a:srgbClr val="404040"/>
                </a:solidFill>
                <a:latin typeface="Courier New" charset="0"/>
              </a:rPr>
              <a:t>  benefits </a:t>
            </a:r>
            <a:r>
              <a:rPr lang="en-US" sz="1500" b="1" dirty="0">
                <a:solidFill>
                  <a:srgbClr val="404040"/>
                </a:solidFill>
                <a:latin typeface="Courier New" charset="0"/>
              </a:rPr>
              <a:t>: [</a:t>
            </a:r>
          </a:p>
          <a:p>
            <a:pPr eaLnBrk="1" hangingPunct="1">
              <a:lnSpc>
                <a:spcPts val="1275"/>
              </a:lnSpc>
              <a:spcBef>
                <a:spcPts val="75"/>
              </a:spcBef>
              <a:spcAft>
                <a:spcPts val="300"/>
              </a:spcAft>
              <a:buFont typeface="Arial" charset="0"/>
              <a:buNone/>
            </a:pPr>
            <a:r>
              <a:rPr lang="en-US" sz="1500" b="1" dirty="0">
                <a:solidFill>
                  <a:srgbClr val="404040"/>
                </a:solidFill>
                <a:latin typeface="Courier New" charset="0"/>
              </a:rPr>
              <a:t>   </a:t>
            </a:r>
            <a:r>
              <a:rPr lang="en-US" sz="1500" b="1" dirty="0" smtClean="0">
                <a:solidFill>
                  <a:srgbClr val="404040"/>
                </a:solidFill>
                <a:latin typeface="Courier New" charset="0"/>
              </a:rPr>
              <a:t>   </a:t>
            </a:r>
            <a:r>
              <a:rPr lang="en-US" sz="1500" b="1" dirty="0">
                <a:solidFill>
                  <a:srgbClr val="404040"/>
                </a:solidFill>
                <a:latin typeface="Courier New" charset="0"/>
              </a:rPr>
              <a:t>{  type :  "Health",</a:t>
            </a:r>
          </a:p>
          <a:p>
            <a:pPr eaLnBrk="1" hangingPunct="1">
              <a:lnSpc>
                <a:spcPts val="1275"/>
              </a:lnSpc>
              <a:spcBef>
                <a:spcPts val="75"/>
              </a:spcBef>
              <a:spcAft>
                <a:spcPts val="300"/>
              </a:spcAft>
              <a:buFont typeface="Arial" charset="0"/>
              <a:buNone/>
            </a:pPr>
            <a:r>
              <a:rPr lang="en-US" sz="1500" b="1" dirty="0">
                <a:solidFill>
                  <a:srgbClr val="404040"/>
                </a:solidFill>
                <a:latin typeface="Courier New" charset="0"/>
              </a:rPr>
              <a:t>   </a:t>
            </a:r>
            <a:r>
              <a:rPr lang="en-US" sz="1500" b="1" dirty="0" smtClean="0">
                <a:solidFill>
                  <a:srgbClr val="404040"/>
                </a:solidFill>
                <a:latin typeface="Courier New" charset="0"/>
              </a:rPr>
              <a:t>      </a:t>
            </a:r>
            <a:r>
              <a:rPr lang="en-US" sz="1500" b="1" dirty="0">
                <a:solidFill>
                  <a:srgbClr val="404040"/>
                </a:solidFill>
                <a:latin typeface="Courier New" charset="0"/>
              </a:rPr>
              <a:t>plan : </a:t>
            </a:r>
            <a:r>
              <a:rPr lang="en-US" sz="1500" b="1" dirty="0" smtClean="0">
                <a:solidFill>
                  <a:srgbClr val="404040"/>
                </a:solidFill>
                <a:latin typeface="Courier New" charset="0"/>
              </a:rPr>
              <a:t>“Plus</a:t>
            </a:r>
            <a:r>
              <a:rPr lang="en-US" sz="1500" b="1" dirty="0">
                <a:solidFill>
                  <a:srgbClr val="404040"/>
                </a:solidFill>
                <a:latin typeface="Courier New" charset="0"/>
              </a:rPr>
              <a:t>" },</a:t>
            </a:r>
          </a:p>
          <a:p>
            <a:pPr eaLnBrk="1" hangingPunct="1">
              <a:lnSpc>
                <a:spcPts val="1275"/>
              </a:lnSpc>
              <a:spcBef>
                <a:spcPts val="75"/>
              </a:spcBef>
              <a:spcAft>
                <a:spcPts val="300"/>
              </a:spcAft>
              <a:buFont typeface="Arial" charset="0"/>
              <a:buNone/>
            </a:pPr>
            <a:r>
              <a:rPr lang="en-US" sz="1500" b="1" dirty="0">
                <a:solidFill>
                  <a:srgbClr val="404040"/>
                </a:solidFill>
                <a:latin typeface="Courier New" charset="0"/>
              </a:rPr>
              <a:t>   </a:t>
            </a:r>
            <a:r>
              <a:rPr lang="en-US" sz="1500" b="1" dirty="0" smtClean="0">
                <a:solidFill>
                  <a:srgbClr val="404040"/>
                </a:solidFill>
                <a:latin typeface="Courier New" charset="0"/>
              </a:rPr>
              <a:t>   </a:t>
            </a:r>
            <a:r>
              <a:rPr lang="en-US" sz="1500" b="1" dirty="0">
                <a:solidFill>
                  <a:srgbClr val="404040"/>
                </a:solidFill>
                <a:latin typeface="Courier New" charset="0"/>
              </a:rPr>
              <a:t>{  type :   "Dental",</a:t>
            </a:r>
          </a:p>
          <a:p>
            <a:pPr eaLnBrk="1" hangingPunct="1">
              <a:lnSpc>
                <a:spcPts val="1275"/>
              </a:lnSpc>
              <a:spcBef>
                <a:spcPts val="75"/>
              </a:spcBef>
              <a:spcAft>
                <a:spcPts val="300"/>
              </a:spcAft>
              <a:buFont typeface="Arial" charset="0"/>
              <a:buNone/>
            </a:pPr>
            <a:r>
              <a:rPr lang="en-US" sz="1500" b="1" dirty="0">
                <a:solidFill>
                  <a:srgbClr val="404040"/>
                </a:solidFill>
                <a:latin typeface="Courier New" charset="0"/>
              </a:rPr>
              <a:t>   </a:t>
            </a:r>
            <a:r>
              <a:rPr lang="en-US" sz="1500" b="1" dirty="0" smtClean="0">
                <a:solidFill>
                  <a:srgbClr val="404040"/>
                </a:solidFill>
                <a:latin typeface="Courier New" charset="0"/>
              </a:rPr>
              <a:t>      </a:t>
            </a:r>
            <a:r>
              <a:rPr lang="en-US" sz="1500" b="1" dirty="0">
                <a:solidFill>
                  <a:srgbClr val="404040"/>
                </a:solidFill>
                <a:latin typeface="Courier New" charset="0"/>
              </a:rPr>
              <a:t>plan : "</a:t>
            </a:r>
            <a:r>
              <a:rPr lang="en-US" sz="1500" b="1" dirty="0" smtClean="0">
                <a:solidFill>
                  <a:srgbClr val="404040"/>
                </a:solidFill>
                <a:latin typeface="Courier New" charset="0"/>
              </a:rPr>
              <a:t>Standard”,</a:t>
            </a:r>
          </a:p>
          <a:p>
            <a:pPr eaLnBrk="1" hangingPunct="1">
              <a:lnSpc>
                <a:spcPts val="1275"/>
              </a:lnSpc>
              <a:spcBef>
                <a:spcPts val="75"/>
              </a:spcBef>
              <a:spcAft>
                <a:spcPts val="300"/>
              </a:spcAft>
              <a:buFont typeface="Arial" charset="0"/>
              <a:buNone/>
            </a:pPr>
            <a:r>
              <a:rPr lang="en-US" sz="1500" b="1" dirty="0">
                <a:solidFill>
                  <a:srgbClr val="404040"/>
                </a:solidFill>
                <a:latin typeface="Courier New" charset="0"/>
              </a:rPr>
              <a:t> </a:t>
            </a:r>
            <a:r>
              <a:rPr lang="en-US" sz="1500" b="1" dirty="0" smtClean="0">
                <a:solidFill>
                  <a:srgbClr val="404040"/>
                </a:solidFill>
                <a:latin typeface="Courier New" charset="0"/>
              </a:rPr>
              <a:t>        </a:t>
            </a:r>
            <a:r>
              <a:rPr lang="en-US" sz="1500" b="1" dirty="0" err="1" smtClean="0">
                <a:solidFill>
                  <a:srgbClr val="404040"/>
                </a:solidFill>
                <a:latin typeface="Courier New" charset="0"/>
              </a:rPr>
              <a:t>optin</a:t>
            </a:r>
            <a:r>
              <a:rPr lang="en-US" sz="1500" b="1" dirty="0" smtClean="0">
                <a:solidFill>
                  <a:srgbClr val="404040"/>
                </a:solidFill>
                <a:latin typeface="Courier New" charset="0"/>
              </a:rPr>
              <a:t>: true </a:t>
            </a:r>
            <a:r>
              <a:rPr lang="en-US" sz="1500" b="1" dirty="0">
                <a:solidFill>
                  <a:srgbClr val="404040"/>
                </a:solidFill>
                <a:latin typeface="Courier New" charset="0"/>
              </a:rPr>
              <a:t>}</a:t>
            </a:r>
          </a:p>
          <a:p>
            <a:pPr eaLnBrk="1" hangingPunct="1">
              <a:lnSpc>
                <a:spcPts val="1275"/>
              </a:lnSpc>
              <a:spcBef>
                <a:spcPts val="75"/>
              </a:spcBef>
              <a:spcAft>
                <a:spcPts val="300"/>
              </a:spcAft>
              <a:buFont typeface="Arial" charset="0"/>
              <a:buNone/>
            </a:pPr>
            <a:r>
              <a:rPr lang="en-US" sz="1500" b="1" dirty="0" smtClean="0">
                <a:solidFill>
                  <a:srgbClr val="404040"/>
                </a:solidFill>
                <a:latin typeface="Courier New" charset="0"/>
              </a:rPr>
              <a:t>  ] </a:t>
            </a:r>
            <a:endParaRPr lang="en-US" sz="1500" b="1" dirty="0">
              <a:solidFill>
                <a:srgbClr val="404040"/>
              </a:solidFill>
              <a:latin typeface="Courier New" charset="0"/>
            </a:endParaRPr>
          </a:p>
          <a:p>
            <a:pPr eaLnBrk="1" hangingPunct="1">
              <a:lnSpc>
                <a:spcPts val="1275"/>
              </a:lnSpc>
              <a:spcBef>
                <a:spcPts val="75"/>
              </a:spcBef>
              <a:spcAft>
                <a:spcPts val="300"/>
              </a:spcAft>
              <a:buFont typeface="Arial" charset="0"/>
              <a:buNone/>
            </a:pPr>
            <a:r>
              <a:rPr lang="en-US" sz="1500" b="1" dirty="0">
                <a:solidFill>
                  <a:srgbClr val="404040"/>
                </a:solidFill>
                <a:latin typeface="Courier New" charset="0"/>
              </a:rPr>
              <a:t>}</a:t>
            </a:r>
          </a:p>
        </p:txBody>
      </p:sp>
      <p:sp>
        <p:nvSpPr>
          <p:cNvPr id="11" name="Isosceles Triangle 10"/>
          <p:cNvSpPr/>
          <p:nvPr/>
        </p:nvSpPr>
        <p:spPr>
          <a:xfrm rot="5400000">
            <a:off x="3474025" y="3726657"/>
            <a:ext cx="2028825" cy="369888"/>
          </a:xfrm>
          <a:prstGeom prst="triangle">
            <a:avLst/>
          </a:prstGeom>
          <a:solidFill>
            <a:srgbClr val="5CA93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400" dirty="0">
              <a:solidFill>
                <a:schemeClr val="bg1">
                  <a:lumMod val="25000"/>
                </a:schemeClr>
              </a:solidFill>
              <a:latin typeface="Calibri" pitchFamily="34" charset="0"/>
            </a:endParaRPr>
          </a:p>
        </p:txBody>
      </p:sp>
    </p:spTree>
    <p:extLst>
      <p:ext uri="{BB962C8B-B14F-4D97-AF65-F5344CB8AC3E}">
        <p14:creationId xmlns:p14="http://schemas.microsoft.com/office/powerpoint/2010/main" val="294357573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pic>
        <p:nvPicPr>
          <p:cNvPr id="1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68296"/>
            <a:ext cx="3971925" cy="393065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19638" y="1968296"/>
            <a:ext cx="4194175" cy="391795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14" name="Table 13"/>
          <p:cNvGraphicFramePr>
            <a:graphicFrameLocks noGrp="1"/>
          </p:cNvGraphicFramePr>
          <p:nvPr>
            <p:extLst>
              <p:ext uri="{D42A27DB-BD31-4B8C-83A1-F6EECF244321}">
                <p14:modId xmlns:p14="http://schemas.microsoft.com/office/powerpoint/2010/main" val="1684433553"/>
              </p:ext>
            </p:extLst>
          </p:nvPr>
        </p:nvGraphicFramePr>
        <p:xfrm>
          <a:off x="457197" y="1458022"/>
          <a:ext cx="8457360" cy="370840"/>
        </p:xfrm>
        <a:graphic>
          <a:graphicData uri="http://schemas.openxmlformats.org/drawingml/2006/table">
            <a:tbl>
              <a:tblPr firstRow="1" bandRow="1">
                <a:tableStyleId>{5C22544A-7EE6-4342-B048-85BDC9FD1C3A}</a:tableStyleId>
              </a:tblPr>
              <a:tblGrid>
                <a:gridCol w="4090291"/>
                <a:gridCol w="4367069"/>
              </a:tblGrid>
              <a:tr h="370840">
                <a:tc>
                  <a:txBody>
                    <a:bodyPr/>
                    <a:lstStyle/>
                    <a:p>
                      <a:pPr algn="l"/>
                      <a:r>
                        <a:rPr lang="en-US" sz="1600" b="0" dirty="0" smtClean="0">
                          <a:ln>
                            <a:solidFill>
                              <a:srgbClr val="008000"/>
                            </a:solidFill>
                          </a:ln>
                          <a:solidFill>
                            <a:srgbClr val="6D6C6C"/>
                          </a:solidFill>
                          <a:latin typeface="Arial"/>
                          <a:cs typeface="Arial"/>
                        </a:rPr>
                        <a:t>                  5 tables in RDBMS</a:t>
                      </a:r>
                      <a:endParaRPr lang="en-US" sz="1600" b="0" dirty="0">
                        <a:ln>
                          <a:solidFill>
                            <a:srgbClr val="008000"/>
                          </a:solidFill>
                        </a:ln>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0" dirty="0" smtClean="0">
                          <a:ln>
                            <a:solidFill>
                              <a:srgbClr val="008000"/>
                            </a:solidFill>
                          </a:ln>
                          <a:solidFill>
                            <a:srgbClr val="6D6C6C"/>
                          </a:solidFill>
                          <a:latin typeface="Arial"/>
                          <a:cs typeface="Arial"/>
                        </a:rPr>
                        <a:t>2 documents in MongoDB</a:t>
                      </a:r>
                      <a:endParaRPr lang="en-US" sz="1600" b="0" dirty="0">
                        <a:ln>
                          <a:solidFill>
                            <a:srgbClr val="008000"/>
                          </a:solidFill>
                        </a:ln>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9587176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Structures: Beyond Scalars</a:t>
            </a:r>
            <a:endParaRPr lang="en-US" dirty="0"/>
          </a:p>
        </p:txBody>
      </p:sp>
      <p:sp>
        <p:nvSpPr>
          <p:cNvPr id="17" name="TextBox 16"/>
          <p:cNvSpPr txBox="1"/>
          <p:nvPr/>
        </p:nvSpPr>
        <p:spPr>
          <a:xfrm>
            <a:off x="590142" y="1885656"/>
            <a:ext cx="3143150" cy="2462213"/>
          </a:xfrm>
          <a:prstGeom prst="rect">
            <a:avLst/>
          </a:prstGeom>
        </p:spPr>
        <p:txBody>
          <a:bodyPr wrap="square" lIns="0" tIns="0" rIns="0" bIns="0" rtlCol="0">
            <a:spAutoFit/>
          </a:bodyPr>
          <a:lstStyle/>
          <a:p>
            <a:pPr marL="0" indent="0">
              <a:buFont typeface="Arial"/>
              <a:buNone/>
            </a:pPr>
            <a:r>
              <a:rPr lang="en-US" sz="2000" dirty="0">
                <a:latin typeface="Arial"/>
                <a:cs typeface="Arial"/>
              </a:rPr>
              <a:t>BUYER_FIRST_NAME</a:t>
            </a:r>
          </a:p>
          <a:p>
            <a:pPr marL="0" indent="0">
              <a:buFont typeface="Arial"/>
              <a:buNone/>
            </a:pPr>
            <a:r>
              <a:rPr lang="en-US" sz="2000" dirty="0">
                <a:latin typeface="Arial"/>
                <a:cs typeface="Arial"/>
              </a:rPr>
              <a:t>BUYER_LAST_NAME</a:t>
            </a:r>
          </a:p>
          <a:p>
            <a:pPr marL="0" indent="0">
              <a:buFont typeface="Arial"/>
              <a:buNone/>
            </a:pPr>
            <a:r>
              <a:rPr lang="en-US" sz="2000" dirty="0">
                <a:latin typeface="Arial"/>
                <a:cs typeface="Arial"/>
              </a:rPr>
              <a:t>BUYER_MIDDLE_NAME</a:t>
            </a:r>
            <a:br>
              <a:rPr lang="en-US" sz="2000" dirty="0">
                <a:latin typeface="Arial"/>
                <a:cs typeface="Arial"/>
              </a:rPr>
            </a:br>
            <a:endParaRPr lang="en-US" sz="2000" dirty="0">
              <a:latin typeface="Arial"/>
              <a:cs typeface="Arial"/>
            </a:endParaRPr>
          </a:p>
          <a:p>
            <a:pPr marL="0" indent="0">
              <a:buFont typeface="Arial"/>
              <a:buNone/>
            </a:pPr>
            <a:r>
              <a:rPr lang="en-US" sz="2000" dirty="0" smtClean="0">
                <a:latin typeface="Arial"/>
                <a:cs typeface="Arial"/>
              </a:rPr>
              <a:t>INSERT INTO COLL </a:t>
            </a:r>
          </a:p>
          <a:p>
            <a:r>
              <a:rPr lang="en-US" sz="2000" dirty="0">
                <a:latin typeface="Arial"/>
                <a:cs typeface="Arial"/>
              </a:rPr>
              <a:t>BUYER_FIRST_NAME</a:t>
            </a:r>
          </a:p>
          <a:p>
            <a:r>
              <a:rPr lang="en-US" sz="2000" dirty="0">
                <a:latin typeface="Arial"/>
                <a:cs typeface="Arial"/>
              </a:rPr>
              <a:t>BUYER_LAST_NAME</a:t>
            </a:r>
          </a:p>
          <a:p>
            <a:r>
              <a:rPr lang="en-US" sz="2000" dirty="0">
                <a:latin typeface="Arial"/>
                <a:cs typeface="Arial"/>
              </a:rPr>
              <a:t>BUYER_MIDDLE_NAME</a:t>
            </a:r>
            <a:endParaRPr lang="en-US" sz="2000" dirty="0" smtClean="0">
              <a:latin typeface="Arial"/>
              <a:cs typeface="Arial"/>
            </a:endParaRPr>
          </a:p>
        </p:txBody>
      </p:sp>
      <p:sp>
        <p:nvSpPr>
          <p:cNvPr id="4" name="TextBox 3"/>
          <p:cNvSpPr txBox="1"/>
          <p:nvPr/>
        </p:nvSpPr>
        <p:spPr>
          <a:xfrm>
            <a:off x="5170162" y="1885656"/>
            <a:ext cx="2386228" cy="2154436"/>
          </a:xfrm>
          <a:prstGeom prst="rect">
            <a:avLst/>
          </a:prstGeom>
        </p:spPr>
        <p:txBody>
          <a:bodyPr wrap="square" lIns="0" tIns="0" rIns="0" bIns="0" rtlCol="0">
            <a:spAutoFit/>
          </a:bodyPr>
          <a:lstStyle/>
          <a:p>
            <a:pPr marL="0" indent="0">
              <a:buFont typeface="Arial"/>
              <a:buNone/>
            </a:pPr>
            <a:r>
              <a:rPr lang="en-US" sz="2000" dirty="0" smtClean="0">
                <a:latin typeface="Arial"/>
                <a:cs typeface="Arial"/>
              </a:rPr>
              <a:t>Map </a:t>
            </a:r>
            <a:r>
              <a:rPr lang="en-US" sz="2000" dirty="0" err="1" smtClean="0">
                <a:latin typeface="Arial"/>
                <a:cs typeface="Arial"/>
              </a:rPr>
              <a:t>bn</a:t>
            </a:r>
            <a:r>
              <a:rPr lang="en-US" sz="2000" dirty="0" smtClean="0">
                <a:latin typeface="Arial"/>
                <a:cs typeface="Arial"/>
              </a:rPr>
              <a:t> = </a:t>
            </a:r>
            <a:r>
              <a:rPr lang="en-US" sz="2000" dirty="0" err="1" smtClean="0">
                <a:latin typeface="Arial"/>
                <a:cs typeface="Arial"/>
              </a:rPr>
              <a:t>makeName</a:t>
            </a:r>
            <a:r>
              <a:rPr lang="en-US" sz="2000" dirty="0" smtClean="0">
                <a:latin typeface="Arial"/>
                <a:cs typeface="Arial"/>
              </a:rPr>
              <a:t>(FIRST, LAST, MIDDLE);</a:t>
            </a:r>
          </a:p>
          <a:p>
            <a:pPr marL="0" indent="0">
              <a:buFont typeface="Arial"/>
              <a:buNone/>
            </a:pPr>
            <a:endParaRPr lang="en-US" sz="2000" dirty="0">
              <a:latin typeface="Arial"/>
              <a:cs typeface="Arial"/>
            </a:endParaRPr>
          </a:p>
          <a:p>
            <a:pPr marL="0" indent="0">
              <a:buFont typeface="Arial"/>
              <a:buNone/>
            </a:pPr>
            <a:endParaRPr lang="en-US" sz="2000" dirty="0" smtClean="0">
              <a:latin typeface="Arial"/>
              <a:cs typeface="Arial"/>
            </a:endParaRPr>
          </a:p>
          <a:p>
            <a:pPr marL="0" indent="0">
              <a:buFont typeface="Arial"/>
              <a:buNone/>
            </a:pPr>
            <a:r>
              <a:rPr lang="en-US" sz="2000" dirty="0" err="1" smtClean="0">
                <a:latin typeface="Arial"/>
                <a:cs typeface="Arial"/>
              </a:rPr>
              <a:t>Collection.insert</a:t>
            </a:r>
            <a:r>
              <a:rPr lang="en-US" sz="2000" dirty="0" smtClean="0">
                <a:latin typeface="Arial"/>
                <a:cs typeface="Arial"/>
              </a:rPr>
              <a:t>(</a:t>
            </a:r>
          </a:p>
          <a:p>
            <a:pPr marL="0" indent="0">
              <a:buFont typeface="Arial"/>
              <a:buNone/>
            </a:pPr>
            <a:r>
              <a:rPr lang="en-US" sz="2000" dirty="0" smtClean="0">
                <a:latin typeface="Arial"/>
                <a:cs typeface="Arial"/>
              </a:rPr>
              <a:t>{“</a:t>
            </a:r>
            <a:r>
              <a:rPr lang="en-US" sz="2000" dirty="0" err="1" smtClean="0">
                <a:latin typeface="Arial"/>
                <a:cs typeface="Arial"/>
              </a:rPr>
              <a:t>buyer_name</a:t>
            </a:r>
            <a:r>
              <a:rPr lang="en-US" sz="2000" dirty="0" smtClean="0">
                <a:latin typeface="Arial"/>
                <a:cs typeface="Arial"/>
              </a:rPr>
              <a:t>”, </a:t>
            </a:r>
            <a:r>
              <a:rPr lang="en-US" sz="2000" dirty="0" err="1" smtClean="0">
                <a:latin typeface="Arial"/>
                <a:cs typeface="Arial"/>
              </a:rPr>
              <a:t>bn</a:t>
            </a:r>
            <a:r>
              <a:rPr lang="en-US" sz="2000" dirty="0" smtClean="0">
                <a:latin typeface="Arial"/>
                <a:cs typeface="Arial"/>
              </a:rPr>
              <a:t>});</a:t>
            </a:r>
          </a:p>
        </p:txBody>
      </p:sp>
      <p:graphicFrame>
        <p:nvGraphicFramePr>
          <p:cNvPr id="5" name="Table 4"/>
          <p:cNvGraphicFramePr>
            <a:graphicFrameLocks noGrp="1"/>
          </p:cNvGraphicFramePr>
          <p:nvPr>
            <p:extLst>
              <p:ext uri="{D42A27DB-BD31-4B8C-83A1-F6EECF244321}">
                <p14:modId xmlns:p14="http://schemas.microsoft.com/office/powerpoint/2010/main" val="3059207475"/>
              </p:ext>
            </p:extLst>
          </p:nvPr>
        </p:nvGraphicFramePr>
        <p:xfrm>
          <a:off x="1141796" y="1425366"/>
          <a:ext cx="6555713" cy="370840"/>
        </p:xfrm>
        <a:graphic>
          <a:graphicData uri="http://schemas.openxmlformats.org/drawingml/2006/table">
            <a:tbl>
              <a:tblPr firstRow="1" bandRow="1">
                <a:tableStyleId>{5C22544A-7EE6-4342-B048-85BDC9FD1C3A}</a:tableStyleId>
              </a:tblPr>
              <a:tblGrid>
                <a:gridCol w="3170584"/>
                <a:gridCol w="3385129"/>
              </a:tblGrid>
              <a:tr h="370840">
                <a:tc>
                  <a:txBody>
                    <a:bodyPr/>
                    <a:lstStyle/>
                    <a:p>
                      <a:pPr algn="l"/>
                      <a:r>
                        <a:rPr lang="en-US" sz="1600" b="0" dirty="0" smtClean="0">
                          <a:ln>
                            <a:solidFill>
                              <a:srgbClr val="008000"/>
                            </a:solidFill>
                          </a:ln>
                          <a:solidFill>
                            <a:srgbClr val="6D6C6C"/>
                          </a:solidFill>
                          <a:latin typeface="Arial"/>
                          <a:cs typeface="Arial"/>
                        </a:rPr>
                        <a:t>RDBMS</a:t>
                      </a:r>
                      <a:endParaRPr lang="en-US" sz="1600" b="0" dirty="0">
                        <a:ln>
                          <a:solidFill>
                            <a:srgbClr val="008000"/>
                          </a:solidFill>
                        </a:ln>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0" dirty="0" err="1" smtClean="0">
                          <a:ln>
                            <a:solidFill>
                              <a:srgbClr val="008000"/>
                            </a:solidFill>
                          </a:ln>
                          <a:solidFill>
                            <a:srgbClr val="6D6C6C"/>
                          </a:solidFill>
                          <a:latin typeface="Arial"/>
                          <a:cs typeface="Arial"/>
                        </a:rPr>
                        <a:t>MongoDB</a:t>
                      </a:r>
                      <a:endParaRPr lang="en-US" sz="1600" b="0" dirty="0">
                        <a:ln>
                          <a:solidFill>
                            <a:srgbClr val="008000"/>
                          </a:solidFill>
                        </a:ln>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3" name="TextBox 2"/>
          <p:cNvSpPr txBox="1"/>
          <p:nvPr/>
        </p:nvSpPr>
        <p:spPr>
          <a:xfrm>
            <a:off x="581210" y="4597652"/>
            <a:ext cx="3660968" cy="1538883"/>
          </a:xfrm>
          <a:prstGeom prst="rect">
            <a:avLst/>
          </a:prstGeom>
        </p:spPr>
        <p:txBody>
          <a:bodyPr wrap="square" lIns="0" tIns="0" rIns="0" bIns="0" rtlCol="0">
            <a:spAutoFit/>
          </a:bodyPr>
          <a:lstStyle/>
          <a:p>
            <a:pPr marL="0" indent="0">
              <a:buFont typeface="Arial"/>
              <a:buNone/>
            </a:pPr>
            <a:r>
              <a:rPr lang="en-US" sz="2000" dirty="0">
                <a:latin typeface="Arial"/>
                <a:cs typeface="Arial"/>
              </a:rPr>
              <a:t>Select BUYER_FIRST_NAME</a:t>
            </a:r>
          </a:p>
          <a:p>
            <a:pPr marL="0" indent="0">
              <a:buFont typeface="Arial"/>
              <a:buNone/>
            </a:pPr>
            <a:r>
              <a:rPr lang="en-US" sz="2000" dirty="0">
                <a:latin typeface="Arial"/>
                <a:cs typeface="Arial"/>
              </a:rPr>
              <a:t>BUYER_LAST_NAME</a:t>
            </a:r>
          </a:p>
          <a:p>
            <a:pPr marL="0" indent="0">
              <a:buFont typeface="Arial"/>
              <a:buNone/>
            </a:pPr>
            <a:r>
              <a:rPr lang="en-US" sz="2000" dirty="0">
                <a:latin typeface="Arial"/>
                <a:cs typeface="Arial"/>
              </a:rPr>
              <a:t>BUYER_MIDDLE_NAME</a:t>
            </a:r>
            <a:br>
              <a:rPr lang="en-US" sz="2000" dirty="0">
                <a:latin typeface="Arial"/>
                <a:cs typeface="Arial"/>
              </a:rPr>
            </a:br>
            <a:r>
              <a:rPr lang="en-US" sz="2000" dirty="0" smtClean="0">
                <a:latin typeface="Arial"/>
                <a:cs typeface="Arial"/>
              </a:rPr>
              <a:t>..</a:t>
            </a:r>
            <a:endParaRPr lang="en-US" sz="2000" dirty="0">
              <a:latin typeface="Arial"/>
              <a:cs typeface="Arial"/>
            </a:endParaRPr>
          </a:p>
          <a:p>
            <a:pPr marL="0" indent="0">
              <a:buFont typeface="Arial"/>
              <a:buNone/>
            </a:pPr>
            <a:r>
              <a:rPr lang="en-US" sz="2000" dirty="0" smtClean="0">
                <a:latin typeface="Arial"/>
                <a:cs typeface="Arial"/>
              </a:rPr>
              <a:t> </a:t>
            </a:r>
          </a:p>
        </p:txBody>
      </p:sp>
      <p:sp>
        <p:nvSpPr>
          <p:cNvPr id="7" name="TextBox 6"/>
          <p:cNvSpPr txBox="1"/>
          <p:nvPr/>
        </p:nvSpPr>
        <p:spPr>
          <a:xfrm>
            <a:off x="5154122" y="4527822"/>
            <a:ext cx="3172012" cy="615553"/>
          </a:xfrm>
          <a:prstGeom prst="rect">
            <a:avLst/>
          </a:prstGeom>
        </p:spPr>
        <p:txBody>
          <a:bodyPr wrap="square" lIns="0" tIns="0" rIns="0" bIns="0" rtlCol="0">
            <a:spAutoFit/>
          </a:bodyPr>
          <a:lstStyle/>
          <a:p>
            <a:pPr marL="0" indent="0">
              <a:buFont typeface="Arial"/>
              <a:buNone/>
            </a:pPr>
            <a:r>
              <a:rPr lang="en-US" sz="2000" dirty="0" err="1" smtClean="0">
                <a:latin typeface="Arial"/>
                <a:cs typeface="Arial"/>
              </a:rPr>
              <a:t>Collection.find</a:t>
            </a:r>
            <a:r>
              <a:rPr lang="en-US" sz="2000" dirty="0" smtClean="0">
                <a:latin typeface="Arial"/>
                <a:cs typeface="Arial"/>
              </a:rPr>
              <a:t>(</a:t>
            </a:r>
            <a:r>
              <a:rPr lang="en-US" sz="2000" dirty="0" err="1" smtClean="0">
                <a:latin typeface="Arial"/>
                <a:cs typeface="Arial"/>
              </a:rPr>
              <a:t>pred</a:t>
            </a:r>
            <a:r>
              <a:rPr lang="en-US" sz="2000" dirty="0" smtClean="0">
                <a:latin typeface="Arial"/>
                <a:cs typeface="Arial"/>
              </a:rPr>
              <a:t>, {“buyer_name”:1});</a:t>
            </a:r>
          </a:p>
        </p:txBody>
      </p:sp>
      <p:sp>
        <p:nvSpPr>
          <p:cNvPr id="6" name="TextBox 5"/>
          <p:cNvSpPr txBox="1"/>
          <p:nvPr/>
        </p:nvSpPr>
        <p:spPr>
          <a:xfrm>
            <a:off x="7556390" y="1901133"/>
            <a:ext cx="1693453" cy="861774"/>
          </a:xfrm>
          <a:prstGeom prst="rect">
            <a:avLst/>
          </a:prstGeom>
        </p:spPr>
        <p:txBody>
          <a:bodyPr wrap="square" lIns="0" tIns="0" rIns="0" bIns="0" rtlCol="0">
            <a:spAutoFit/>
          </a:bodyPr>
          <a:lstStyle/>
          <a:p>
            <a:pPr marL="0" indent="0">
              <a:buFont typeface="Arial"/>
              <a:buNone/>
            </a:pPr>
            <a:r>
              <a:rPr lang="en-US" sz="1400" dirty="0" smtClean="0">
                <a:latin typeface="Arial"/>
                <a:cs typeface="Arial"/>
              </a:rPr>
              <a:t>{</a:t>
            </a:r>
          </a:p>
          <a:p>
            <a:pPr marL="0" indent="0">
              <a:buFont typeface="Arial"/>
              <a:buNone/>
            </a:pPr>
            <a:r>
              <a:rPr lang="en-US" sz="1400" dirty="0">
                <a:latin typeface="Arial"/>
                <a:cs typeface="Arial"/>
              </a:rPr>
              <a:t> </a:t>
            </a:r>
            <a:r>
              <a:rPr lang="en-US" sz="1400" dirty="0" smtClean="0">
                <a:latin typeface="Arial"/>
                <a:cs typeface="Arial"/>
              </a:rPr>
              <a:t> first: “Buzz”,</a:t>
            </a:r>
          </a:p>
          <a:p>
            <a:pPr marL="0" indent="0">
              <a:buFont typeface="Arial"/>
              <a:buNone/>
            </a:pPr>
            <a:r>
              <a:rPr lang="en-US" sz="1400" dirty="0">
                <a:latin typeface="Arial"/>
                <a:cs typeface="Arial"/>
              </a:rPr>
              <a:t> </a:t>
            </a:r>
            <a:r>
              <a:rPr lang="en-US" sz="1400" dirty="0" smtClean="0">
                <a:latin typeface="Arial"/>
                <a:cs typeface="Arial"/>
              </a:rPr>
              <a:t> last: “Moschetti”</a:t>
            </a:r>
          </a:p>
          <a:p>
            <a:pPr marL="0" indent="0">
              <a:buFont typeface="Arial"/>
              <a:buNone/>
            </a:pPr>
            <a:r>
              <a:rPr lang="en-US" sz="1400" dirty="0">
                <a:latin typeface="Arial"/>
                <a:cs typeface="Arial"/>
              </a:rPr>
              <a:t>}</a:t>
            </a:r>
            <a:endParaRPr lang="en-US" sz="1400" dirty="0" smtClean="0">
              <a:latin typeface="Arial"/>
              <a:cs typeface="Arial"/>
            </a:endParaRPr>
          </a:p>
        </p:txBody>
      </p:sp>
    </p:spTree>
    <p:extLst>
      <p:ext uri="{BB962C8B-B14F-4D97-AF65-F5344CB8AC3E}">
        <p14:creationId xmlns:p14="http://schemas.microsoft.com/office/powerpoint/2010/main" val="247290469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Graceful Pick-Up of New Fields</a:t>
            </a:r>
            <a:endParaRPr lang="en-US" dirty="0"/>
          </a:p>
        </p:txBody>
      </p:sp>
      <p:sp>
        <p:nvSpPr>
          <p:cNvPr id="17" name="TextBox 16"/>
          <p:cNvSpPr txBox="1"/>
          <p:nvPr/>
        </p:nvSpPr>
        <p:spPr>
          <a:xfrm>
            <a:off x="590141" y="1834344"/>
            <a:ext cx="3502367" cy="2462213"/>
          </a:xfrm>
          <a:prstGeom prst="rect">
            <a:avLst/>
          </a:prstGeom>
        </p:spPr>
        <p:txBody>
          <a:bodyPr wrap="square" lIns="0" tIns="0" rIns="0" bIns="0" rtlCol="0">
            <a:spAutoFit/>
          </a:bodyPr>
          <a:lstStyle/>
          <a:p>
            <a:pPr marL="0" indent="0">
              <a:buFont typeface="Arial"/>
              <a:buNone/>
            </a:pPr>
            <a:r>
              <a:rPr lang="en-US" sz="2000" dirty="0" smtClean="0">
                <a:latin typeface="Arial"/>
                <a:cs typeface="Arial"/>
              </a:rPr>
              <a:t>BUYER_FIRST_NAME</a:t>
            </a:r>
          </a:p>
          <a:p>
            <a:pPr marL="0" indent="0">
              <a:buFont typeface="Arial"/>
              <a:buNone/>
            </a:pPr>
            <a:r>
              <a:rPr lang="en-US" sz="2000" dirty="0" smtClean="0">
                <a:latin typeface="Arial"/>
                <a:cs typeface="Arial"/>
              </a:rPr>
              <a:t>BUYER_LAST_NAME</a:t>
            </a:r>
          </a:p>
          <a:p>
            <a:pPr marL="0" indent="0">
              <a:buFont typeface="Arial"/>
              <a:buNone/>
            </a:pPr>
            <a:r>
              <a:rPr lang="en-US" sz="2000" dirty="0" smtClean="0">
                <a:latin typeface="Arial"/>
                <a:cs typeface="Arial"/>
              </a:rPr>
              <a:t>BUYER_MIDDLE_NAME</a:t>
            </a:r>
            <a:br>
              <a:rPr lang="en-US" sz="2000" dirty="0" smtClean="0">
                <a:latin typeface="Arial"/>
                <a:cs typeface="Arial"/>
              </a:rPr>
            </a:br>
            <a:r>
              <a:rPr lang="en-US" sz="2000" dirty="0" smtClean="0">
                <a:solidFill>
                  <a:srgbClr val="FF0000"/>
                </a:solidFill>
                <a:latin typeface="Arial"/>
                <a:cs typeface="Arial"/>
              </a:rPr>
              <a:t>BUYER_NICKNAME</a:t>
            </a:r>
          </a:p>
          <a:p>
            <a:pPr marL="0" indent="0">
              <a:buFont typeface="Arial"/>
              <a:buNone/>
            </a:pPr>
            <a:endParaRPr lang="en-US" sz="2000" b="1" dirty="0">
              <a:latin typeface="Arial"/>
              <a:cs typeface="Arial"/>
            </a:endParaRPr>
          </a:p>
          <a:p>
            <a:pPr marL="0" indent="0">
              <a:buFont typeface="Arial"/>
              <a:buNone/>
            </a:pPr>
            <a:r>
              <a:rPr lang="en-US" sz="2000" dirty="0" smtClean="0">
                <a:latin typeface="Arial"/>
                <a:cs typeface="Arial"/>
              </a:rPr>
              <a:t>INSERT INTO COLL</a:t>
            </a:r>
          </a:p>
          <a:p>
            <a:pPr marL="0" indent="0">
              <a:buFont typeface="Arial"/>
              <a:buNone/>
            </a:pPr>
            <a:r>
              <a:rPr lang="en-US" sz="2000" dirty="0" smtClean="0">
                <a:latin typeface="Arial"/>
                <a:cs typeface="Arial"/>
              </a:rPr>
              <a:t>[</a:t>
            </a:r>
            <a:r>
              <a:rPr lang="en-US" sz="2000" dirty="0" err="1" smtClean="0">
                <a:latin typeface="Arial"/>
                <a:cs typeface="Arial"/>
              </a:rPr>
              <a:t>prev</a:t>
            </a:r>
            <a:r>
              <a:rPr lang="en-US" sz="2000" dirty="0" smtClean="0">
                <a:latin typeface="Arial"/>
                <a:cs typeface="Arial"/>
              </a:rPr>
              <a:t> </a:t>
            </a:r>
            <a:r>
              <a:rPr lang="en-US" sz="2000" dirty="0" smtClean="0">
                <a:solidFill>
                  <a:srgbClr val="FF0000"/>
                </a:solidFill>
                <a:latin typeface="Arial"/>
                <a:cs typeface="Arial"/>
              </a:rPr>
              <a:t>+ NICKNAME</a:t>
            </a:r>
            <a:r>
              <a:rPr lang="en-US" sz="2000" dirty="0" smtClean="0">
                <a:latin typeface="Arial"/>
                <a:cs typeface="Arial"/>
              </a:rPr>
              <a:t>]</a:t>
            </a:r>
            <a:br>
              <a:rPr lang="en-US" sz="2000" dirty="0" smtClean="0">
                <a:latin typeface="Arial"/>
                <a:cs typeface="Arial"/>
              </a:rPr>
            </a:br>
            <a:endParaRPr lang="en-US" sz="2000" dirty="0" smtClean="0">
              <a:latin typeface="Arial"/>
              <a:cs typeface="Arial"/>
            </a:endParaRPr>
          </a:p>
        </p:txBody>
      </p:sp>
      <p:sp>
        <p:nvSpPr>
          <p:cNvPr id="4" name="TextBox 3"/>
          <p:cNvSpPr txBox="1"/>
          <p:nvPr/>
        </p:nvSpPr>
        <p:spPr>
          <a:xfrm>
            <a:off x="5170161" y="1834344"/>
            <a:ext cx="2908190" cy="923330"/>
          </a:xfrm>
          <a:prstGeom prst="rect">
            <a:avLst/>
          </a:prstGeom>
        </p:spPr>
        <p:txBody>
          <a:bodyPr wrap="square" lIns="0" tIns="0" rIns="0" bIns="0" rtlCol="0">
            <a:spAutoFit/>
          </a:bodyPr>
          <a:lstStyle/>
          <a:p>
            <a:pPr marL="0" indent="0">
              <a:buFont typeface="Arial"/>
              <a:buNone/>
            </a:pPr>
            <a:r>
              <a:rPr lang="en-US" sz="2000" dirty="0" smtClean="0">
                <a:latin typeface="Arial"/>
                <a:cs typeface="Arial"/>
              </a:rPr>
              <a:t>Map </a:t>
            </a:r>
            <a:r>
              <a:rPr lang="en-US" sz="2000" dirty="0" err="1" smtClean="0">
                <a:latin typeface="Arial"/>
                <a:cs typeface="Arial"/>
              </a:rPr>
              <a:t>bn</a:t>
            </a:r>
            <a:r>
              <a:rPr lang="en-US" sz="2000" dirty="0" smtClean="0">
                <a:latin typeface="Arial"/>
                <a:cs typeface="Arial"/>
              </a:rPr>
              <a:t> = </a:t>
            </a:r>
            <a:r>
              <a:rPr lang="en-US" sz="2000" dirty="0" err="1">
                <a:latin typeface="Arial"/>
                <a:cs typeface="Arial"/>
              </a:rPr>
              <a:t>makeName</a:t>
            </a:r>
            <a:r>
              <a:rPr lang="en-US" sz="2000" dirty="0">
                <a:latin typeface="Arial"/>
                <a:cs typeface="Arial"/>
              </a:rPr>
              <a:t>(FIRST, LAST, MIDDLE</a:t>
            </a:r>
            <a:r>
              <a:rPr lang="en-US" sz="2000" dirty="0" smtClean="0">
                <a:latin typeface="Arial"/>
                <a:cs typeface="Arial"/>
              </a:rPr>
              <a:t>,</a:t>
            </a:r>
            <a:r>
              <a:rPr lang="en-US" sz="2000" dirty="0" smtClean="0">
                <a:solidFill>
                  <a:srgbClr val="3366FF"/>
                </a:solidFill>
                <a:latin typeface="Arial"/>
                <a:cs typeface="Arial"/>
              </a:rPr>
              <a:t>NICKNAME</a:t>
            </a:r>
            <a:r>
              <a:rPr lang="en-US" sz="2000" dirty="0" smtClean="0">
                <a:latin typeface="Arial"/>
                <a:cs typeface="Arial"/>
              </a:rPr>
              <a:t>);</a:t>
            </a:r>
            <a:endParaRPr lang="en-US" sz="2000" dirty="0">
              <a:latin typeface="Arial"/>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2980207581"/>
              </p:ext>
            </p:extLst>
          </p:nvPr>
        </p:nvGraphicFramePr>
        <p:xfrm>
          <a:off x="1141796" y="1412538"/>
          <a:ext cx="6555713" cy="370840"/>
        </p:xfrm>
        <a:graphic>
          <a:graphicData uri="http://schemas.openxmlformats.org/drawingml/2006/table">
            <a:tbl>
              <a:tblPr firstRow="1" bandRow="1">
                <a:tableStyleId>{5C22544A-7EE6-4342-B048-85BDC9FD1C3A}</a:tableStyleId>
              </a:tblPr>
              <a:tblGrid>
                <a:gridCol w="3170584"/>
                <a:gridCol w="3385129"/>
              </a:tblGrid>
              <a:tr h="370840">
                <a:tc>
                  <a:txBody>
                    <a:bodyPr/>
                    <a:lstStyle/>
                    <a:p>
                      <a:pPr algn="l"/>
                      <a:r>
                        <a:rPr lang="en-US" sz="1600" b="0" dirty="0" smtClean="0">
                          <a:ln>
                            <a:solidFill>
                              <a:srgbClr val="008000"/>
                            </a:solidFill>
                          </a:ln>
                          <a:solidFill>
                            <a:srgbClr val="6D6C6C"/>
                          </a:solidFill>
                          <a:latin typeface="Arial"/>
                          <a:cs typeface="Arial"/>
                        </a:rPr>
                        <a:t>RDBMS</a:t>
                      </a:r>
                      <a:endParaRPr lang="en-US" sz="1600" b="0" dirty="0">
                        <a:ln>
                          <a:solidFill>
                            <a:srgbClr val="008000"/>
                          </a:solidFill>
                        </a:ln>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0" dirty="0" err="1" smtClean="0">
                          <a:ln>
                            <a:solidFill>
                              <a:srgbClr val="008000"/>
                            </a:solidFill>
                          </a:ln>
                          <a:solidFill>
                            <a:srgbClr val="6D6C6C"/>
                          </a:solidFill>
                          <a:latin typeface="Arial"/>
                          <a:cs typeface="Arial"/>
                        </a:rPr>
                        <a:t>MongoDB</a:t>
                      </a:r>
                      <a:endParaRPr lang="en-US" sz="1600" b="0" dirty="0">
                        <a:ln>
                          <a:solidFill>
                            <a:srgbClr val="008000"/>
                          </a:solidFill>
                        </a:ln>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3" name="TextBox 2"/>
          <p:cNvSpPr txBox="1"/>
          <p:nvPr/>
        </p:nvSpPr>
        <p:spPr>
          <a:xfrm>
            <a:off x="559832" y="4476862"/>
            <a:ext cx="3660968" cy="1538883"/>
          </a:xfrm>
          <a:prstGeom prst="rect">
            <a:avLst/>
          </a:prstGeom>
        </p:spPr>
        <p:txBody>
          <a:bodyPr wrap="square" lIns="0" tIns="0" rIns="0" bIns="0" rtlCol="0">
            <a:spAutoFit/>
          </a:bodyPr>
          <a:lstStyle/>
          <a:p>
            <a:pPr marL="0" indent="0">
              <a:buFont typeface="Arial"/>
              <a:buNone/>
            </a:pPr>
            <a:r>
              <a:rPr lang="en-US" sz="2000" dirty="0">
                <a:latin typeface="Arial"/>
                <a:cs typeface="Arial"/>
              </a:rPr>
              <a:t>Select BUYER_FIRST_NAME</a:t>
            </a:r>
          </a:p>
          <a:p>
            <a:pPr marL="0" indent="0">
              <a:buFont typeface="Arial"/>
              <a:buNone/>
            </a:pPr>
            <a:r>
              <a:rPr lang="en-US" sz="2000" dirty="0">
                <a:latin typeface="Arial"/>
                <a:cs typeface="Arial"/>
              </a:rPr>
              <a:t>BUYER_LAST_NAME</a:t>
            </a:r>
          </a:p>
          <a:p>
            <a:pPr marL="0" indent="0">
              <a:buFont typeface="Arial"/>
              <a:buNone/>
            </a:pPr>
            <a:r>
              <a:rPr lang="en-US" sz="2000" dirty="0">
                <a:latin typeface="Arial"/>
                <a:cs typeface="Arial"/>
              </a:rPr>
              <a:t>BUYER_MIDDLE_NAME</a:t>
            </a:r>
            <a:br>
              <a:rPr lang="en-US" sz="2000" dirty="0">
                <a:latin typeface="Arial"/>
                <a:cs typeface="Arial"/>
              </a:rPr>
            </a:br>
            <a:r>
              <a:rPr lang="en-US" sz="2000" dirty="0" smtClean="0">
                <a:solidFill>
                  <a:srgbClr val="FF0000"/>
                </a:solidFill>
                <a:latin typeface="Arial"/>
                <a:cs typeface="Arial"/>
              </a:rPr>
              <a:t>BUYER_NICKNAME </a:t>
            </a:r>
            <a:r>
              <a:rPr lang="en-US" sz="2000" dirty="0" smtClean="0">
                <a:latin typeface="Arial"/>
                <a:cs typeface="Arial"/>
              </a:rPr>
              <a:t>….</a:t>
            </a:r>
            <a:endParaRPr lang="en-US" sz="2000" dirty="0">
              <a:latin typeface="Arial"/>
              <a:cs typeface="Arial"/>
            </a:endParaRPr>
          </a:p>
          <a:p>
            <a:pPr marL="0" indent="0">
              <a:buFont typeface="Arial"/>
              <a:buNone/>
            </a:pPr>
            <a:r>
              <a:rPr lang="en-US" sz="2000" dirty="0" smtClean="0">
                <a:latin typeface="Arial"/>
                <a:cs typeface="Arial"/>
              </a:rPr>
              <a:t> </a:t>
            </a:r>
          </a:p>
        </p:txBody>
      </p:sp>
      <p:sp>
        <p:nvSpPr>
          <p:cNvPr id="7" name="TextBox 6"/>
          <p:cNvSpPr txBox="1"/>
          <p:nvPr/>
        </p:nvSpPr>
        <p:spPr>
          <a:xfrm>
            <a:off x="5154122" y="3536941"/>
            <a:ext cx="3390108" cy="2154436"/>
          </a:xfrm>
          <a:prstGeom prst="rect">
            <a:avLst/>
          </a:prstGeom>
        </p:spPr>
        <p:txBody>
          <a:bodyPr wrap="square" lIns="0" tIns="0" rIns="0" bIns="0" rtlCol="0">
            <a:spAutoFit/>
          </a:bodyPr>
          <a:lstStyle/>
          <a:p>
            <a:r>
              <a:rPr lang="en-US" sz="2000" dirty="0" err="1">
                <a:latin typeface="Arial"/>
                <a:cs typeface="Arial"/>
              </a:rPr>
              <a:t>Collection.insert</a:t>
            </a:r>
            <a:r>
              <a:rPr lang="en-US" sz="2000" dirty="0">
                <a:latin typeface="Arial"/>
                <a:cs typeface="Arial"/>
              </a:rPr>
              <a:t>(</a:t>
            </a:r>
          </a:p>
          <a:p>
            <a:r>
              <a:rPr lang="en-US" sz="2000" dirty="0">
                <a:latin typeface="Arial"/>
                <a:cs typeface="Arial"/>
              </a:rPr>
              <a:t>{“</a:t>
            </a:r>
            <a:r>
              <a:rPr lang="en-US" sz="2000" dirty="0" err="1">
                <a:latin typeface="Arial"/>
                <a:cs typeface="Arial"/>
              </a:rPr>
              <a:t>buyer_name</a:t>
            </a:r>
            <a:r>
              <a:rPr lang="en-US" sz="2000" dirty="0">
                <a:latin typeface="Arial"/>
                <a:cs typeface="Arial"/>
              </a:rPr>
              <a:t>”, </a:t>
            </a:r>
            <a:r>
              <a:rPr lang="en-US" sz="2000" dirty="0" err="1">
                <a:latin typeface="Arial"/>
                <a:cs typeface="Arial"/>
              </a:rPr>
              <a:t>bn</a:t>
            </a:r>
            <a:r>
              <a:rPr lang="en-US" sz="2000" dirty="0">
                <a:latin typeface="Arial"/>
                <a:cs typeface="Arial"/>
              </a:rPr>
              <a:t>});</a:t>
            </a:r>
          </a:p>
          <a:p>
            <a:pPr marL="0" indent="0">
              <a:buFont typeface="Arial"/>
              <a:buNone/>
            </a:pPr>
            <a:endParaRPr lang="en-US" sz="2000" dirty="0" smtClean="0">
              <a:latin typeface="Arial"/>
              <a:cs typeface="Arial"/>
            </a:endParaRPr>
          </a:p>
          <a:p>
            <a:pPr marL="0" indent="0">
              <a:buFont typeface="Arial"/>
              <a:buNone/>
            </a:pPr>
            <a:r>
              <a:rPr lang="en-US" sz="2000" dirty="0" err="1" smtClean="0">
                <a:latin typeface="Arial"/>
                <a:cs typeface="Arial"/>
              </a:rPr>
              <a:t>Collection.find</a:t>
            </a:r>
            <a:r>
              <a:rPr lang="en-US" sz="2000" dirty="0" smtClean="0">
                <a:latin typeface="Arial"/>
                <a:cs typeface="Arial"/>
              </a:rPr>
              <a:t>(</a:t>
            </a:r>
            <a:r>
              <a:rPr lang="en-US" sz="2000" dirty="0" err="1" smtClean="0">
                <a:latin typeface="Arial"/>
                <a:cs typeface="Arial"/>
              </a:rPr>
              <a:t>pred</a:t>
            </a:r>
            <a:r>
              <a:rPr lang="en-US" sz="2000" dirty="0" smtClean="0">
                <a:latin typeface="Arial"/>
                <a:cs typeface="Arial"/>
              </a:rPr>
              <a:t>, {“buyer_name”:1});</a:t>
            </a:r>
          </a:p>
          <a:p>
            <a:pPr marL="0" indent="0">
              <a:buFont typeface="Arial"/>
              <a:buNone/>
            </a:pPr>
            <a:endParaRPr lang="en-US" sz="2000" dirty="0">
              <a:latin typeface="Arial"/>
              <a:cs typeface="Arial"/>
            </a:endParaRPr>
          </a:p>
          <a:p>
            <a:pPr marL="0" indent="0">
              <a:buFont typeface="Arial"/>
              <a:buNone/>
            </a:pPr>
            <a:r>
              <a:rPr lang="en-US" sz="2000" dirty="0" smtClean="0">
                <a:solidFill>
                  <a:srgbClr val="008000"/>
                </a:solidFill>
                <a:latin typeface="Arial"/>
                <a:cs typeface="Arial"/>
              </a:rPr>
              <a:t>NO change</a:t>
            </a:r>
            <a:endParaRPr lang="en-US" sz="2000" dirty="0">
              <a:latin typeface="Arial"/>
              <a:cs typeface="Arial"/>
            </a:endParaRPr>
          </a:p>
        </p:txBody>
      </p:sp>
    </p:spTree>
    <p:extLst>
      <p:ext uri="{BB962C8B-B14F-4D97-AF65-F5344CB8AC3E}">
        <p14:creationId xmlns:p14="http://schemas.microsoft.com/office/powerpoint/2010/main" val="264840762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Instances Really Benefit</a:t>
            </a:r>
            <a:endParaRPr lang="en-US" dirty="0"/>
          </a:p>
        </p:txBody>
      </p:sp>
      <p:sp>
        <p:nvSpPr>
          <p:cNvPr id="17" name="TextBox 16"/>
          <p:cNvSpPr txBox="1"/>
          <p:nvPr/>
        </p:nvSpPr>
        <p:spPr>
          <a:xfrm>
            <a:off x="590142" y="2052515"/>
            <a:ext cx="3143150" cy="2523768"/>
          </a:xfrm>
          <a:prstGeom prst="rect">
            <a:avLst/>
          </a:prstGeom>
        </p:spPr>
        <p:txBody>
          <a:bodyPr wrap="square" lIns="0" tIns="0" rIns="0" bIns="0" rtlCol="0">
            <a:spAutoFit/>
          </a:bodyPr>
          <a:lstStyle/>
          <a:p>
            <a:pPr marL="0" indent="0">
              <a:buFont typeface="Arial"/>
              <a:buNone/>
            </a:pPr>
            <a:r>
              <a:rPr lang="en-US" sz="1200" dirty="0" smtClean="0">
                <a:latin typeface="Arial"/>
                <a:cs typeface="Arial"/>
              </a:rPr>
              <a:t>BUYER_FIRST_NAME</a:t>
            </a:r>
          </a:p>
          <a:p>
            <a:pPr marL="0" indent="0">
              <a:buFont typeface="Arial"/>
              <a:buNone/>
            </a:pPr>
            <a:r>
              <a:rPr lang="en-US" sz="1200" dirty="0" smtClean="0">
                <a:latin typeface="Arial"/>
                <a:cs typeface="Arial"/>
              </a:rPr>
              <a:t>BUYER_LAST_NAME</a:t>
            </a:r>
          </a:p>
          <a:p>
            <a:pPr marL="0" indent="0">
              <a:buFont typeface="Arial"/>
              <a:buNone/>
            </a:pPr>
            <a:r>
              <a:rPr lang="en-US" sz="1200" dirty="0" smtClean="0">
                <a:latin typeface="Arial"/>
                <a:cs typeface="Arial"/>
              </a:rPr>
              <a:t>BUYER_MIDDLE_NAME</a:t>
            </a:r>
            <a:br>
              <a:rPr lang="en-US" sz="1200" dirty="0" smtClean="0">
                <a:latin typeface="Arial"/>
                <a:cs typeface="Arial"/>
              </a:rPr>
            </a:br>
            <a:r>
              <a:rPr lang="en-US" sz="1200" dirty="0" smtClean="0">
                <a:latin typeface="Arial"/>
                <a:cs typeface="Arial"/>
              </a:rPr>
              <a:t>BUYER_NICKNAME</a:t>
            </a:r>
          </a:p>
          <a:p>
            <a:pPr marL="0" indent="0">
              <a:buFont typeface="Arial"/>
              <a:buNone/>
            </a:pPr>
            <a:r>
              <a:rPr lang="en-US" sz="1200" dirty="0" smtClean="0">
                <a:solidFill>
                  <a:srgbClr val="FF0000"/>
                </a:solidFill>
                <a:latin typeface="Arial"/>
                <a:cs typeface="Arial"/>
              </a:rPr>
              <a:t>SELLER_FIRST_NAME</a:t>
            </a:r>
            <a:endParaRPr lang="en-US" sz="1200" dirty="0">
              <a:solidFill>
                <a:srgbClr val="FF0000"/>
              </a:solidFill>
              <a:latin typeface="Arial"/>
              <a:cs typeface="Arial"/>
            </a:endParaRPr>
          </a:p>
          <a:p>
            <a:pPr marL="0" indent="0">
              <a:buFont typeface="Arial"/>
              <a:buNone/>
            </a:pPr>
            <a:r>
              <a:rPr lang="en-US" sz="1200" dirty="0" smtClean="0">
                <a:solidFill>
                  <a:srgbClr val="FF0000"/>
                </a:solidFill>
                <a:latin typeface="Arial"/>
                <a:cs typeface="Arial"/>
              </a:rPr>
              <a:t>SELLER_LAST_NAME</a:t>
            </a:r>
            <a:endParaRPr lang="en-US" sz="1200" dirty="0">
              <a:solidFill>
                <a:srgbClr val="FF0000"/>
              </a:solidFill>
              <a:latin typeface="Arial"/>
              <a:cs typeface="Arial"/>
            </a:endParaRPr>
          </a:p>
          <a:p>
            <a:pPr marL="0" indent="0">
              <a:buFont typeface="Arial"/>
              <a:buNone/>
            </a:pPr>
            <a:r>
              <a:rPr lang="en-US" sz="1200" dirty="0" smtClean="0">
                <a:solidFill>
                  <a:srgbClr val="FF0000"/>
                </a:solidFill>
                <a:latin typeface="Arial"/>
                <a:cs typeface="Arial"/>
              </a:rPr>
              <a:t>SELLER_MIDDLE_NAME</a:t>
            </a:r>
            <a:r>
              <a:rPr lang="en-US" sz="1200" dirty="0">
                <a:solidFill>
                  <a:srgbClr val="FF0000"/>
                </a:solidFill>
                <a:latin typeface="Arial"/>
                <a:cs typeface="Arial"/>
              </a:rPr>
              <a:t/>
            </a:r>
            <a:br>
              <a:rPr lang="en-US" sz="1200" dirty="0">
                <a:solidFill>
                  <a:srgbClr val="FF0000"/>
                </a:solidFill>
                <a:latin typeface="Arial"/>
                <a:cs typeface="Arial"/>
              </a:rPr>
            </a:br>
            <a:r>
              <a:rPr lang="en-US" sz="1200" dirty="0" smtClean="0">
                <a:solidFill>
                  <a:srgbClr val="FF0000"/>
                </a:solidFill>
                <a:latin typeface="Arial"/>
                <a:cs typeface="Arial"/>
              </a:rPr>
              <a:t>SELLER_NICKNAME</a:t>
            </a:r>
            <a:endParaRPr lang="en-US" sz="1200" dirty="0">
              <a:solidFill>
                <a:srgbClr val="FF0000"/>
              </a:solidFill>
              <a:latin typeface="Arial"/>
              <a:cs typeface="Arial"/>
            </a:endParaRPr>
          </a:p>
          <a:p>
            <a:endParaRPr lang="en-US" sz="2000" dirty="0">
              <a:latin typeface="Arial"/>
              <a:cs typeface="Arial"/>
            </a:endParaRPr>
          </a:p>
          <a:p>
            <a:r>
              <a:rPr lang="en-US" sz="1200" dirty="0" smtClean="0">
                <a:latin typeface="Arial"/>
                <a:cs typeface="Arial"/>
              </a:rPr>
              <a:t>INSERT </a:t>
            </a:r>
            <a:r>
              <a:rPr lang="en-US" sz="1200" dirty="0">
                <a:latin typeface="Arial"/>
                <a:cs typeface="Arial"/>
              </a:rPr>
              <a:t>INTO COLL</a:t>
            </a:r>
          </a:p>
          <a:p>
            <a:r>
              <a:rPr lang="en-US" sz="1200" dirty="0">
                <a:latin typeface="Arial"/>
                <a:cs typeface="Arial"/>
              </a:rPr>
              <a:t>[</a:t>
            </a:r>
            <a:r>
              <a:rPr lang="en-US" sz="1200" dirty="0" err="1">
                <a:latin typeface="Arial"/>
                <a:cs typeface="Arial"/>
              </a:rPr>
              <a:t>prev</a:t>
            </a:r>
            <a:r>
              <a:rPr lang="en-US" sz="1200" dirty="0">
                <a:latin typeface="Arial"/>
                <a:cs typeface="Arial"/>
              </a:rPr>
              <a:t> + </a:t>
            </a:r>
            <a:r>
              <a:rPr lang="en-US" sz="1200" dirty="0">
                <a:solidFill>
                  <a:srgbClr val="FF0000"/>
                </a:solidFill>
                <a:latin typeface="Arial"/>
                <a:cs typeface="Arial"/>
              </a:rPr>
              <a:t>SELLER_FIRST_NAME, SELLER_LAST_NAME, SELLER….</a:t>
            </a:r>
            <a:r>
              <a:rPr lang="en-US" sz="1200" dirty="0">
                <a:latin typeface="Arial"/>
                <a:cs typeface="Arial"/>
              </a:rPr>
              <a:t>]</a:t>
            </a:r>
          </a:p>
          <a:p>
            <a:pPr marL="0" indent="0">
              <a:buFont typeface="Arial"/>
              <a:buNone/>
            </a:pPr>
            <a:endParaRPr lang="en-US" sz="1200" dirty="0" smtClean="0">
              <a:latin typeface="Arial"/>
              <a:cs typeface="Arial"/>
            </a:endParaRPr>
          </a:p>
        </p:txBody>
      </p:sp>
      <p:sp>
        <p:nvSpPr>
          <p:cNvPr id="4" name="TextBox 3"/>
          <p:cNvSpPr txBox="1"/>
          <p:nvPr/>
        </p:nvSpPr>
        <p:spPr>
          <a:xfrm>
            <a:off x="4782081" y="2052515"/>
            <a:ext cx="3871209" cy="3231654"/>
          </a:xfrm>
          <a:prstGeom prst="rect">
            <a:avLst/>
          </a:prstGeom>
        </p:spPr>
        <p:txBody>
          <a:bodyPr wrap="square" lIns="0" tIns="0" rIns="0" bIns="0" rtlCol="0">
            <a:spAutoFit/>
          </a:bodyPr>
          <a:lstStyle/>
          <a:p>
            <a:pPr marL="0" indent="0">
              <a:buFont typeface="Arial"/>
              <a:buNone/>
            </a:pPr>
            <a:r>
              <a:rPr lang="en-US" dirty="0" smtClean="0">
                <a:latin typeface="Arial"/>
                <a:cs typeface="Arial"/>
              </a:rPr>
              <a:t>Map </a:t>
            </a:r>
            <a:r>
              <a:rPr lang="en-US" dirty="0" err="1" smtClean="0">
                <a:latin typeface="Arial"/>
                <a:cs typeface="Arial"/>
              </a:rPr>
              <a:t>bn</a:t>
            </a:r>
            <a:r>
              <a:rPr lang="en-US" dirty="0" smtClean="0">
                <a:latin typeface="Arial"/>
                <a:cs typeface="Arial"/>
              </a:rPr>
              <a:t> = </a:t>
            </a:r>
            <a:r>
              <a:rPr lang="en-US" dirty="0" err="1">
                <a:latin typeface="Arial"/>
                <a:cs typeface="Arial"/>
              </a:rPr>
              <a:t>makeName</a:t>
            </a:r>
            <a:r>
              <a:rPr lang="en-US" dirty="0">
                <a:latin typeface="Arial"/>
                <a:cs typeface="Arial"/>
              </a:rPr>
              <a:t>(FIRST, LAST, MIDDLE</a:t>
            </a:r>
            <a:r>
              <a:rPr lang="en-US" dirty="0" smtClean="0">
                <a:latin typeface="Arial"/>
                <a:cs typeface="Arial"/>
              </a:rPr>
              <a:t>,NICKNAME</a:t>
            </a:r>
            <a:r>
              <a:rPr lang="en-US" dirty="0">
                <a:latin typeface="Arial"/>
                <a:cs typeface="Arial"/>
              </a:rPr>
              <a:t>);</a:t>
            </a:r>
          </a:p>
          <a:p>
            <a:r>
              <a:rPr lang="en-US" dirty="0">
                <a:solidFill>
                  <a:srgbClr val="3366FF"/>
                </a:solidFill>
                <a:latin typeface="Arial"/>
                <a:cs typeface="Arial"/>
              </a:rPr>
              <a:t>Map </a:t>
            </a:r>
            <a:r>
              <a:rPr lang="en-US" dirty="0" err="1" smtClean="0">
                <a:solidFill>
                  <a:srgbClr val="3366FF"/>
                </a:solidFill>
                <a:latin typeface="Arial"/>
                <a:cs typeface="Arial"/>
              </a:rPr>
              <a:t>sn</a:t>
            </a:r>
            <a:r>
              <a:rPr lang="en-US" dirty="0" smtClean="0">
                <a:solidFill>
                  <a:srgbClr val="3366FF"/>
                </a:solidFill>
                <a:latin typeface="Arial"/>
                <a:cs typeface="Arial"/>
              </a:rPr>
              <a:t> </a:t>
            </a:r>
            <a:r>
              <a:rPr lang="en-US" dirty="0">
                <a:solidFill>
                  <a:srgbClr val="3366FF"/>
                </a:solidFill>
                <a:latin typeface="Arial"/>
                <a:cs typeface="Arial"/>
              </a:rPr>
              <a:t>= </a:t>
            </a:r>
            <a:r>
              <a:rPr lang="en-US" dirty="0" err="1">
                <a:solidFill>
                  <a:srgbClr val="3366FF"/>
                </a:solidFill>
                <a:latin typeface="Arial"/>
                <a:cs typeface="Arial"/>
              </a:rPr>
              <a:t>makeName</a:t>
            </a:r>
            <a:r>
              <a:rPr lang="en-US" dirty="0">
                <a:solidFill>
                  <a:srgbClr val="3366FF"/>
                </a:solidFill>
                <a:latin typeface="Arial"/>
                <a:cs typeface="Arial"/>
              </a:rPr>
              <a:t>(FIRST, LAST, MIDDLE</a:t>
            </a:r>
            <a:r>
              <a:rPr lang="en-US" dirty="0" smtClean="0">
                <a:solidFill>
                  <a:srgbClr val="3366FF"/>
                </a:solidFill>
                <a:latin typeface="Arial"/>
                <a:cs typeface="Arial"/>
              </a:rPr>
              <a:t>,NICKNAME</a:t>
            </a:r>
            <a:r>
              <a:rPr lang="en-US" dirty="0">
                <a:solidFill>
                  <a:srgbClr val="3366FF"/>
                </a:solidFill>
                <a:latin typeface="Arial"/>
                <a:cs typeface="Arial"/>
              </a:rPr>
              <a:t>);</a:t>
            </a:r>
          </a:p>
          <a:p>
            <a:pPr marL="0" indent="0">
              <a:buFont typeface="Arial"/>
              <a:buNone/>
            </a:pPr>
            <a:endParaRPr lang="en-US" dirty="0">
              <a:solidFill>
                <a:srgbClr val="3366FF"/>
              </a:solidFill>
              <a:latin typeface="Arial"/>
              <a:cs typeface="Arial"/>
            </a:endParaRPr>
          </a:p>
          <a:p>
            <a:pPr marL="0" indent="0">
              <a:buFont typeface="Arial"/>
              <a:buNone/>
            </a:pPr>
            <a:endParaRPr lang="en-US" sz="2000" dirty="0" smtClean="0">
              <a:latin typeface="Arial"/>
              <a:cs typeface="Arial"/>
            </a:endParaRPr>
          </a:p>
          <a:p>
            <a:pPr marL="0" indent="0">
              <a:buFont typeface="Arial"/>
              <a:buNone/>
            </a:pPr>
            <a:r>
              <a:rPr lang="en-US" sz="2000" dirty="0" err="1" smtClean="0">
                <a:latin typeface="Arial"/>
                <a:cs typeface="Arial"/>
              </a:rPr>
              <a:t>Collection.insert</a:t>
            </a:r>
            <a:r>
              <a:rPr lang="en-US" sz="2000" dirty="0" smtClean="0">
                <a:latin typeface="Arial"/>
                <a:cs typeface="Arial"/>
              </a:rPr>
              <a:t>(</a:t>
            </a:r>
          </a:p>
          <a:p>
            <a:pPr marL="0" indent="0">
              <a:buFont typeface="Arial"/>
              <a:buNone/>
            </a:pPr>
            <a:r>
              <a:rPr lang="en-US" sz="2000" dirty="0" smtClean="0">
                <a:latin typeface="Arial"/>
                <a:cs typeface="Arial"/>
              </a:rPr>
              <a:t>{“</a:t>
            </a:r>
            <a:r>
              <a:rPr lang="en-US" sz="2000" dirty="0" err="1">
                <a:latin typeface="Arial"/>
                <a:cs typeface="Arial"/>
              </a:rPr>
              <a:t>buyer_name</a:t>
            </a:r>
            <a:r>
              <a:rPr lang="en-US" sz="2000" dirty="0">
                <a:latin typeface="Arial"/>
                <a:cs typeface="Arial"/>
              </a:rPr>
              <a:t>”, </a:t>
            </a:r>
            <a:r>
              <a:rPr lang="en-US" sz="2000" dirty="0" err="1" smtClean="0">
                <a:latin typeface="Arial"/>
                <a:cs typeface="Arial"/>
              </a:rPr>
              <a:t>bn</a:t>
            </a:r>
            <a:r>
              <a:rPr lang="en-US" sz="2000" dirty="0" smtClean="0">
                <a:latin typeface="Arial"/>
                <a:cs typeface="Arial"/>
              </a:rPr>
              <a:t>,</a:t>
            </a:r>
          </a:p>
          <a:p>
            <a:pPr marL="0" indent="0">
              <a:buFont typeface="Arial"/>
              <a:buNone/>
            </a:pPr>
            <a:r>
              <a:rPr lang="en-US" sz="2000" dirty="0" smtClean="0">
                <a:solidFill>
                  <a:srgbClr val="3366FF"/>
                </a:solidFill>
                <a:latin typeface="Arial"/>
                <a:cs typeface="Arial"/>
              </a:rPr>
              <a:t>“</a:t>
            </a:r>
            <a:r>
              <a:rPr lang="en-US" sz="2000" dirty="0" err="1" smtClean="0">
                <a:solidFill>
                  <a:srgbClr val="3366FF"/>
                </a:solidFill>
                <a:latin typeface="Arial"/>
                <a:cs typeface="Arial"/>
              </a:rPr>
              <a:t>seller_name</a:t>
            </a:r>
            <a:r>
              <a:rPr lang="en-US" sz="2000" dirty="0" smtClean="0">
                <a:solidFill>
                  <a:srgbClr val="3366FF"/>
                </a:solidFill>
                <a:latin typeface="Arial"/>
                <a:cs typeface="Arial"/>
              </a:rPr>
              <a:t>”: </a:t>
            </a:r>
            <a:r>
              <a:rPr lang="en-US" sz="2000" dirty="0" err="1" smtClean="0">
                <a:solidFill>
                  <a:srgbClr val="3366FF"/>
                </a:solidFill>
                <a:latin typeface="Arial"/>
                <a:cs typeface="Arial"/>
              </a:rPr>
              <a:t>sn</a:t>
            </a:r>
            <a:r>
              <a:rPr lang="en-US" sz="2000" dirty="0" smtClean="0">
                <a:latin typeface="Arial"/>
                <a:cs typeface="Arial"/>
              </a:rPr>
              <a:t>});</a:t>
            </a:r>
            <a:endParaRPr lang="en-US" sz="2000" dirty="0">
              <a:latin typeface="Arial"/>
              <a:cs typeface="Arial"/>
            </a:endParaRPr>
          </a:p>
          <a:p>
            <a:pPr marL="0" indent="0">
              <a:buFont typeface="Arial"/>
              <a:buNone/>
            </a:pPr>
            <a:endParaRPr lang="en-US" sz="2000" dirty="0">
              <a:latin typeface="Arial"/>
              <a:cs typeface="Arial"/>
            </a:endParaRPr>
          </a:p>
          <a:p>
            <a:pPr marL="0" indent="0">
              <a:buFont typeface="Arial"/>
              <a:buNone/>
            </a:pPr>
            <a:endParaRPr lang="en-US" sz="2000" dirty="0" smtClean="0">
              <a:latin typeface="Arial"/>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3621008470"/>
              </p:ext>
            </p:extLst>
          </p:nvPr>
        </p:nvGraphicFramePr>
        <p:xfrm>
          <a:off x="1141796" y="1643442"/>
          <a:ext cx="6555713" cy="370840"/>
        </p:xfrm>
        <a:graphic>
          <a:graphicData uri="http://schemas.openxmlformats.org/drawingml/2006/table">
            <a:tbl>
              <a:tblPr firstRow="1" bandRow="1">
                <a:tableStyleId>{5C22544A-7EE6-4342-B048-85BDC9FD1C3A}</a:tableStyleId>
              </a:tblPr>
              <a:tblGrid>
                <a:gridCol w="3170584"/>
                <a:gridCol w="3385129"/>
              </a:tblGrid>
              <a:tr h="370840">
                <a:tc>
                  <a:txBody>
                    <a:bodyPr/>
                    <a:lstStyle/>
                    <a:p>
                      <a:pPr algn="l"/>
                      <a:r>
                        <a:rPr lang="en-US" sz="1600" b="0" dirty="0" smtClean="0">
                          <a:ln>
                            <a:solidFill>
                              <a:srgbClr val="008000"/>
                            </a:solidFill>
                          </a:ln>
                          <a:solidFill>
                            <a:srgbClr val="6D6C6C"/>
                          </a:solidFill>
                          <a:latin typeface="Arial"/>
                          <a:cs typeface="Arial"/>
                        </a:rPr>
                        <a:t>RDBMS</a:t>
                      </a:r>
                      <a:endParaRPr lang="en-US" sz="1600" b="0" dirty="0">
                        <a:ln>
                          <a:solidFill>
                            <a:srgbClr val="008000"/>
                          </a:solidFill>
                        </a:ln>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0" dirty="0" err="1" smtClean="0">
                          <a:ln>
                            <a:solidFill>
                              <a:srgbClr val="008000"/>
                            </a:solidFill>
                          </a:ln>
                          <a:solidFill>
                            <a:srgbClr val="6D6C6C"/>
                          </a:solidFill>
                          <a:latin typeface="Arial"/>
                          <a:cs typeface="Arial"/>
                        </a:rPr>
                        <a:t>MongoDB</a:t>
                      </a:r>
                      <a:endParaRPr lang="en-US" sz="1600" b="0" dirty="0">
                        <a:ln>
                          <a:solidFill>
                            <a:srgbClr val="008000"/>
                          </a:solidFill>
                        </a:ln>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3" name="TextBox 2"/>
          <p:cNvSpPr txBox="1"/>
          <p:nvPr/>
        </p:nvSpPr>
        <p:spPr>
          <a:xfrm>
            <a:off x="572661" y="4464034"/>
            <a:ext cx="2839900" cy="1477328"/>
          </a:xfrm>
          <a:prstGeom prst="rect">
            <a:avLst/>
          </a:prstGeom>
        </p:spPr>
        <p:txBody>
          <a:bodyPr wrap="square" lIns="0" tIns="0" rIns="0" bIns="0" rtlCol="0">
            <a:spAutoFit/>
          </a:bodyPr>
          <a:lstStyle/>
          <a:p>
            <a:pPr marL="0" indent="0">
              <a:buFont typeface="Arial"/>
              <a:buNone/>
            </a:pPr>
            <a:r>
              <a:rPr lang="en-US" sz="1200" dirty="0">
                <a:latin typeface="Arial"/>
                <a:cs typeface="Arial"/>
              </a:rPr>
              <a:t>Select BUYER_FIRST_NAME</a:t>
            </a:r>
          </a:p>
          <a:p>
            <a:pPr marL="0" indent="0">
              <a:buFont typeface="Arial"/>
              <a:buNone/>
            </a:pPr>
            <a:r>
              <a:rPr lang="en-US" sz="1200" dirty="0">
                <a:latin typeface="Arial"/>
                <a:cs typeface="Arial"/>
              </a:rPr>
              <a:t>BUYER_LAST_NAME</a:t>
            </a:r>
          </a:p>
          <a:p>
            <a:pPr marL="0" indent="0">
              <a:buFont typeface="Arial"/>
              <a:buNone/>
            </a:pPr>
            <a:r>
              <a:rPr lang="en-US" sz="1200" dirty="0">
                <a:latin typeface="Arial"/>
                <a:cs typeface="Arial"/>
              </a:rPr>
              <a:t>BUYER_MIDDLE_NAME</a:t>
            </a:r>
            <a:br>
              <a:rPr lang="en-US" sz="1200" dirty="0">
                <a:latin typeface="Arial"/>
                <a:cs typeface="Arial"/>
              </a:rPr>
            </a:br>
            <a:r>
              <a:rPr lang="en-US" sz="1200" dirty="0" smtClean="0">
                <a:latin typeface="Arial"/>
                <a:cs typeface="Arial"/>
              </a:rPr>
              <a:t>BUYER_NICKNAME</a:t>
            </a:r>
            <a:endParaRPr lang="en-US" sz="1200" dirty="0">
              <a:latin typeface="Arial"/>
              <a:cs typeface="Arial"/>
            </a:endParaRPr>
          </a:p>
          <a:p>
            <a:pPr marL="0" indent="0">
              <a:buFont typeface="Arial"/>
              <a:buNone/>
            </a:pPr>
            <a:r>
              <a:rPr lang="en-US" sz="1200" dirty="0">
                <a:solidFill>
                  <a:srgbClr val="FF0000"/>
                </a:solidFill>
                <a:latin typeface="Arial"/>
                <a:cs typeface="Arial"/>
              </a:rPr>
              <a:t>SELLER_FIRST_NAME</a:t>
            </a:r>
          </a:p>
          <a:p>
            <a:pPr marL="0" indent="0">
              <a:buFont typeface="Arial"/>
              <a:buNone/>
            </a:pPr>
            <a:r>
              <a:rPr lang="en-US" sz="1200" dirty="0">
                <a:solidFill>
                  <a:srgbClr val="FF0000"/>
                </a:solidFill>
                <a:latin typeface="Arial"/>
                <a:cs typeface="Arial"/>
              </a:rPr>
              <a:t>SELLER_LAST_NAME</a:t>
            </a:r>
          </a:p>
          <a:p>
            <a:pPr marL="0" indent="0">
              <a:buFont typeface="Arial"/>
              <a:buNone/>
            </a:pPr>
            <a:r>
              <a:rPr lang="en-US" sz="1200" dirty="0">
                <a:solidFill>
                  <a:srgbClr val="FF0000"/>
                </a:solidFill>
                <a:latin typeface="Arial"/>
                <a:cs typeface="Arial"/>
              </a:rPr>
              <a:t>SELLER_MIDDLE_NAME</a:t>
            </a:r>
            <a:br>
              <a:rPr lang="en-US" sz="1200" dirty="0">
                <a:solidFill>
                  <a:srgbClr val="FF0000"/>
                </a:solidFill>
                <a:latin typeface="Arial"/>
                <a:cs typeface="Arial"/>
              </a:rPr>
            </a:br>
            <a:r>
              <a:rPr lang="en-US" sz="1200" dirty="0" smtClean="0">
                <a:solidFill>
                  <a:srgbClr val="FF0000"/>
                </a:solidFill>
                <a:latin typeface="Arial"/>
                <a:cs typeface="Arial"/>
              </a:rPr>
              <a:t>SELLER_NICKNAME</a:t>
            </a:r>
            <a:endParaRPr lang="en-US" sz="2000" dirty="0" smtClean="0">
              <a:solidFill>
                <a:srgbClr val="FF0000"/>
              </a:solidFill>
              <a:latin typeface="Arial"/>
              <a:cs typeface="Arial"/>
            </a:endParaRPr>
          </a:p>
        </p:txBody>
      </p:sp>
      <p:sp>
        <p:nvSpPr>
          <p:cNvPr id="7" name="TextBox 6"/>
          <p:cNvSpPr txBox="1"/>
          <p:nvPr/>
        </p:nvSpPr>
        <p:spPr>
          <a:xfrm>
            <a:off x="4782081" y="4841008"/>
            <a:ext cx="4118168" cy="923330"/>
          </a:xfrm>
          <a:prstGeom prst="rect">
            <a:avLst/>
          </a:prstGeom>
        </p:spPr>
        <p:txBody>
          <a:bodyPr wrap="square" lIns="0" tIns="0" rIns="0" bIns="0" rtlCol="0">
            <a:spAutoFit/>
          </a:bodyPr>
          <a:lstStyle/>
          <a:p>
            <a:pPr marL="0" indent="0">
              <a:buFont typeface="Arial"/>
              <a:buNone/>
            </a:pPr>
            <a:r>
              <a:rPr lang="en-US" sz="2000" dirty="0" err="1" smtClean="0">
                <a:latin typeface="Arial"/>
                <a:cs typeface="Arial"/>
              </a:rPr>
              <a:t>Collection.find</a:t>
            </a:r>
            <a:r>
              <a:rPr lang="en-US" sz="2000" dirty="0" smtClean="0">
                <a:latin typeface="Arial"/>
                <a:cs typeface="Arial"/>
              </a:rPr>
              <a:t>(</a:t>
            </a:r>
            <a:r>
              <a:rPr lang="en-US" sz="2000" dirty="0" err="1" smtClean="0">
                <a:latin typeface="Arial"/>
                <a:cs typeface="Arial"/>
              </a:rPr>
              <a:t>pred</a:t>
            </a:r>
            <a:r>
              <a:rPr lang="en-US" sz="2000" dirty="0" smtClean="0">
                <a:latin typeface="Arial"/>
                <a:cs typeface="Arial"/>
              </a:rPr>
              <a:t>,</a:t>
            </a:r>
          </a:p>
          <a:p>
            <a:pPr marL="0" indent="0">
              <a:buFont typeface="Arial"/>
              <a:buNone/>
            </a:pPr>
            <a:r>
              <a:rPr lang="en-US" sz="2000" dirty="0" smtClean="0">
                <a:latin typeface="Arial"/>
                <a:cs typeface="Arial"/>
              </a:rPr>
              <a:t>{“buyer_name”:1, </a:t>
            </a:r>
            <a:r>
              <a:rPr lang="en-US" sz="2000" dirty="0" smtClean="0">
                <a:solidFill>
                  <a:srgbClr val="3366FF"/>
                </a:solidFill>
                <a:latin typeface="Arial"/>
                <a:cs typeface="Arial"/>
              </a:rPr>
              <a:t>“seller_name”:1</a:t>
            </a:r>
            <a:r>
              <a:rPr lang="en-US" sz="2000" dirty="0" smtClean="0">
                <a:latin typeface="Arial"/>
                <a:cs typeface="Arial"/>
              </a:rPr>
              <a:t>});</a:t>
            </a:r>
          </a:p>
          <a:p>
            <a:pPr marL="0" indent="0">
              <a:buFont typeface="Arial"/>
              <a:buNone/>
            </a:pPr>
            <a:endParaRPr lang="en-US" sz="2000" dirty="0">
              <a:latin typeface="Arial"/>
              <a:cs typeface="Arial"/>
            </a:endParaRPr>
          </a:p>
        </p:txBody>
      </p:sp>
      <p:sp>
        <p:nvSpPr>
          <p:cNvPr id="8" name="Rectangle 7"/>
          <p:cNvSpPr/>
          <p:nvPr/>
        </p:nvSpPr>
        <p:spPr>
          <a:xfrm>
            <a:off x="4676250" y="5679583"/>
            <a:ext cx="1519279" cy="369332"/>
          </a:xfrm>
          <a:prstGeom prst="rect">
            <a:avLst/>
          </a:prstGeom>
        </p:spPr>
        <p:txBody>
          <a:bodyPr wrap="none">
            <a:spAutoFit/>
          </a:bodyPr>
          <a:lstStyle/>
          <a:p>
            <a:pPr marL="0" indent="0">
              <a:buFont typeface="Arial"/>
              <a:buNone/>
            </a:pPr>
            <a:r>
              <a:rPr lang="en-US" dirty="0" smtClean="0">
                <a:solidFill>
                  <a:srgbClr val="008000"/>
                </a:solidFill>
                <a:latin typeface="Arial"/>
                <a:cs typeface="Arial"/>
              </a:rPr>
              <a:t>Easy change</a:t>
            </a:r>
            <a:endParaRPr lang="en-US" dirty="0">
              <a:latin typeface="Arial"/>
              <a:cs typeface="Arial"/>
            </a:endParaRPr>
          </a:p>
        </p:txBody>
      </p:sp>
    </p:spTree>
    <p:extLst>
      <p:ext uri="{BB962C8B-B14F-4D97-AF65-F5344CB8AC3E}">
        <p14:creationId xmlns:p14="http://schemas.microsoft.com/office/powerpoint/2010/main" val="282181796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especially on Day 3</a:t>
            </a:r>
            <a:endParaRPr lang="en-US" dirty="0"/>
          </a:p>
        </p:txBody>
      </p:sp>
      <p:sp>
        <p:nvSpPr>
          <p:cNvPr id="17" name="TextBox 16"/>
          <p:cNvSpPr txBox="1"/>
          <p:nvPr/>
        </p:nvSpPr>
        <p:spPr>
          <a:xfrm>
            <a:off x="457200" y="1860013"/>
            <a:ext cx="2476033" cy="3877985"/>
          </a:xfrm>
          <a:prstGeom prst="rect">
            <a:avLst/>
          </a:prstGeom>
        </p:spPr>
        <p:txBody>
          <a:bodyPr wrap="square" lIns="0" tIns="0" rIns="0" bIns="0" rtlCol="0">
            <a:spAutoFit/>
          </a:bodyPr>
          <a:lstStyle/>
          <a:p>
            <a:pPr marL="0" indent="0">
              <a:buFont typeface="Arial"/>
              <a:buNone/>
            </a:pPr>
            <a:r>
              <a:rPr lang="en-US" sz="1400" dirty="0" smtClean="0">
                <a:latin typeface="Arial"/>
                <a:cs typeface="Arial"/>
              </a:rPr>
              <a:t>BUYER_FIRST_NAME</a:t>
            </a:r>
          </a:p>
          <a:p>
            <a:pPr marL="0" indent="0">
              <a:buFont typeface="Arial"/>
              <a:buNone/>
            </a:pPr>
            <a:r>
              <a:rPr lang="en-US" sz="1400" dirty="0" smtClean="0">
                <a:latin typeface="Arial"/>
                <a:cs typeface="Arial"/>
              </a:rPr>
              <a:t>BUYER_LAST_NAME</a:t>
            </a:r>
          </a:p>
          <a:p>
            <a:pPr marL="0" indent="0">
              <a:buFont typeface="Arial"/>
              <a:buNone/>
            </a:pPr>
            <a:r>
              <a:rPr lang="en-US" sz="1400" dirty="0" smtClean="0">
                <a:latin typeface="Arial"/>
                <a:cs typeface="Arial"/>
              </a:rPr>
              <a:t>BUYER_MIDDLE_NAME</a:t>
            </a:r>
            <a:br>
              <a:rPr lang="en-US" sz="1400" dirty="0" smtClean="0">
                <a:latin typeface="Arial"/>
                <a:cs typeface="Arial"/>
              </a:rPr>
            </a:br>
            <a:r>
              <a:rPr lang="en-US" sz="1400" dirty="0" smtClean="0">
                <a:latin typeface="Arial"/>
                <a:cs typeface="Arial"/>
              </a:rPr>
              <a:t>BUYER_NICKNAME</a:t>
            </a:r>
          </a:p>
          <a:p>
            <a:pPr marL="0" indent="0">
              <a:buFont typeface="Arial"/>
              <a:buNone/>
            </a:pPr>
            <a:r>
              <a:rPr lang="en-US" sz="1400" dirty="0" smtClean="0">
                <a:latin typeface="Arial"/>
                <a:cs typeface="Arial"/>
              </a:rPr>
              <a:t>SELLER_FIRST_NAME</a:t>
            </a:r>
            <a:endParaRPr lang="en-US" sz="1400" dirty="0">
              <a:latin typeface="Arial"/>
              <a:cs typeface="Arial"/>
            </a:endParaRPr>
          </a:p>
          <a:p>
            <a:pPr marL="0" indent="0">
              <a:buFont typeface="Arial"/>
              <a:buNone/>
            </a:pPr>
            <a:r>
              <a:rPr lang="en-US" sz="1400" dirty="0" smtClean="0">
                <a:latin typeface="Arial"/>
                <a:cs typeface="Arial"/>
              </a:rPr>
              <a:t>SELLER_LAST_NAME</a:t>
            </a:r>
            <a:endParaRPr lang="en-US" sz="1400" dirty="0">
              <a:latin typeface="Arial"/>
              <a:cs typeface="Arial"/>
            </a:endParaRPr>
          </a:p>
          <a:p>
            <a:pPr marL="0" indent="0">
              <a:buFont typeface="Arial"/>
              <a:buNone/>
            </a:pPr>
            <a:r>
              <a:rPr lang="en-US" sz="1400" dirty="0" smtClean="0">
                <a:latin typeface="Arial"/>
                <a:cs typeface="Arial"/>
              </a:rPr>
              <a:t>SELLER_MIDDLE_NAME</a:t>
            </a:r>
            <a:r>
              <a:rPr lang="en-US" sz="1400" dirty="0">
                <a:latin typeface="Arial"/>
                <a:cs typeface="Arial"/>
              </a:rPr>
              <a:t/>
            </a:r>
            <a:br>
              <a:rPr lang="en-US" sz="1400" dirty="0">
                <a:latin typeface="Arial"/>
                <a:cs typeface="Arial"/>
              </a:rPr>
            </a:br>
            <a:r>
              <a:rPr lang="en-US" sz="1400" dirty="0" smtClean="0">
                <a:latin typeface="Arial"/>
                <a:cs typeface="Arial"/>
              </a:rPr>
              <a:t>SELLER_NICKNAME</a:t>
            </a:r>
          </a:p>
          <a:p>
            <a:pPr marL="0" indent="0">
              <a:buFont typeface="Arial"/>
              <a:buNone/>
            </a:pPr>
            <a:r>
              <a:rPr lang="en-US" sz="1400" dirty="0" smtClean="0">
                <a:latin typeface="Arial"/>
                <a:cs typeface="Arial"/>
              </a:rPr>
              <a:t>LAWYER_FIRST_NAME</a:t>
            </a:r>
            <a:endParaRPr lang="en-US" sz="1400" dirty="0">
              <a:latin typeface="Arial"/>
              <a:cs typeface="Arial"/>
            </a:endParaRPr>
          </a:p>
          <a:p>
            <a:pPr marL="0" indent="0">
              <a:buFont typeface="Arial"/>
              <a:buNone/>
            </a:pPr>
            <a:r>
              <a:rPr lang="en-US" sz="1400" dirty="0" smtClean="0">
                <a:latin typeface="Arial"/>
                <a:cs typeface="Arial"/>
              </a:rPr>
              <a:t>LAWYER_LAST_NAME</a:t>
            </a:r>
            <a:endParaRPr lang="en-US" sz="1400" dirty="0">
              <a:latin typeface="Arial"/>
              <a:cs typeface="Arial"/>
            </a:endParaRPr>
          </a:p>
          <a:p>
            <a:pPr marL="0" indent="0">
              <a:buFont typeface="Arial"/>
              <a:buNone/>
            </a:pPr>
            <a:r>
              <a:rPr lang="en-US" sz="1400" dirty="0" smtClean="0">
                <a:latin typeface="Arial"/>
                <a:cs typeface="Arial"/>
              </a:rPr>
              <a:t>LAWYER_MIDDLE_NAME</a:t>
            </a:r>
            <a:r>
              <a:rPr lang="en-US" sz="1400" dirty="0">
                <a:latin typeface="Arial"/>
                <a:cs typeface="Arial"/>
              </a:rPr>
              <a:t/>
            </a:r>
            <a:br>
              <a:rPr lang="en-US" sz="1400" dirty="0">
                <a:latin typeface="Arial"/>
                <a:cs typeface="Arial"/>
              </a:rPr>
            </a:br>
            <a:r>
              <a:rPr lang="en-US" sz="1400" dirty="0" smtClean="0">
                <a:latin typeface="Arial"/>
                <a:cs typeface="Arial"/>
              </a:rPr>
              <a:t>LAWYER_NICKNAME</a:t>
            </a:r>
            <a:endParaRPr lang="en-US" sz="1400" dirty="0">
              <a:latin typeface="Arial"/>
              <a:cs typeface="Arial"/>
            </a:endParaRPr>
          </a:p>
          <a:p>
            <a:pPr marL="0" indent="0">
              <a:buFont typeface="Arial"/>
              <a:buNone/>
            </a:pPr>
            <a:r>
              <a:rPr lang="en-US" sz="1400" dirty="0" smtClean="0">
                <a:latin typeface="Arial"/>
                <a:cs typeface="Arial"/>
              </a:rPr>
              <a:t>CLERK_FIRST_NAME</a:t>
            </a:r>
          </a:p>
          <a:p>
            <a:pPr marL="0" indent="0">
              <a:buFont typeface="Arial"/>
              <a:buNone/>
            </a:pPr>
            <a:r>
              <a:rPr lang="en-US" sz="1400" dirty="0" smtClean="0">
                <a:latin typeface="Arial"/>
                <a:cs typeface="Arial"/>
              </a:rPr>
              <a:t>CLERK_LAST_NAME</a:t>
            </a:r>
            <a:endParaRPr lang="en-US" sz="1400" dirty="0">
              <a:latin typeface="Arial"/>
              <a:cs typeface="Arial"/>
            </a:endParaRPr>
          </a:p>
          <a:p>
            <a:pPr marL="0" indent="0">
              <a:buFont typeface="Arial"/>
              <a:buNone/>
            </a:pPr>
            <a:r>
              <a:rPr lang="en-US" sz="1400" dirty="0" smtClean="0">
                <a:latin typeface="Arial"/>
                <a:cs typeface="Arial"/>
              </a:rPr>
              <a:t>CLERK_NICKNAME</a:t>
            </a:r>
          </a:p>
          <a:p>
            <a:pPr marL="0" indent="0">
              <a:buFont typeface="Arial"/>
              <a:buNone/>
            </a:pPr>
            <a:r>
              <a:rPr lang="en-US" sz="1400" dirty="0" smtClean="0">
                <a:latin typeface="Arial"/>
                <a:cs typeface="Arial"/>
              </a:rPr>
              <a:t>QUEUE_FIRST_NAME</a:t>
            </a:r>
          </a:p>
          <a:p>
            <a:pPr marL="0" indent="0">
              <a:buFont typeface="Arial"/>
              <a:buNone/>
            </a:pPr>
            <a:r>
              <a:rPr lang="en-US" sz="1400" dirty="0" smtClean="0">
                <a:latin typeface="Arial"/>
                <a:cs typeface="Arial"/>
              </a:rPr>
              <a:t>QUEUE_LAST_NAME</a:t>
            </a:r>
          </a:p>
          <a:p>
            <a:r>
              <a:rPr lang="en-US" sz="1400" dirty="0" smtClean="0">
                <a:latin typeface="Arial"/>
                <a:cs typeface="Arial"/>
              </a:rPr>
              <a:t>…</a:t>
            </a:r>
            <a:endParaRPr lang="en-US" sz="1400" dirty="0">
              <a:latin typeface="Arial"/>
              <a:cs typeface="Arial"/>
            </a:endParaRPr>
          </a:p>
        </p:txBody>
      </p:sp>
      <p:sp>
        <p:nvSpPr>
          <p:cNvPr id="6" name="TextBox 5"/>
          <p:cNvSpPr txBox="1"/>
          <p:nvPr/>
        </p:nvSpPr>
        <p:spPr>
          <a:xfrm>
            <a:off x="3106105" y="2244670"/>
            <a:ext cx="5580695" cy="3016211"/>
          </a:xfrm>
          <a:prstGeom prst="rect">
            <a:avLst/>
          </a:prstGeom>
        </p:spPr>
        <p:txBody>
          <a:bodyPr wrap="square" lIns="0" tIns="0" rIns="0" bIns="0" rtlCol="0">
            <a:spAutoFit/>
          </a:bodyPr>
          <a:lstStyle/>
          <a:p>
            <a:pPr marL="0" indent="0">
              <a:buFont typeface="Arial"/>
              <a:buNone/>
            </a:pPr>
            <a:r>
              <a:rPr lang="en-US" sz="2800" dirty="0" smtClean="0">
                <a:latin typeface="Arial"/>
                <a:cs typeface="Arial"/>
              </a:rPr>
              <a:t>Need to add TITLE to all names</a:t>
            </a:r>
          </a:p>
          <a:p>
            <a:pPr marL="0" indent="0">
              <a:buFont typeface="Arial"/>
              <a:buNone/>
            </a:pPr>
            <a:endParaRPr lang="en-US" sz="2800" dirty="0">
              <a:latin typeface="Arial"/>
              <a:cs typeface="Arial"/>
            </a:endParaRPr>
          </a:p>
          <a:p>
            <a:pPr marL="342900" indent="-342900">
              <a:buFont typeface="Arial"/>
              <a:buChar char="•"/>
            </a:pPr>
            <a:r>
              <a:rPr lang="en-US" sz="2800" dirty="0" smtClean="0">
                <a:latin typeface="Arial"/>
                <a:cs typeface="Arial"/>
              </a:rPr>
              <a:t>What’s a “name”?</a:t>
            </a:r>
          </a:p>
          <a:p>
            <a:pPr marL="342900" indent="-342900">
              <a:buFont typeface="Arial"/>
              <a:buChar char="•"/>
            </a:pPr>
            <a:r>
              <a:rPr lang="en-US" sz="2800" dirty="0" smtClean="0">
                <a:latin typeface="Arial"/>
                <a:cs typeface="Arial"/>
              </a:rPr>
              <a:t>Did you find them all?</a:t>
            </a:r>
          </a:p>
          <a:p>
            <a:pPr marL="342900" indent="-342900">
              <a:buFont typeface="Arial"/>
              <a:buChar char="•"/>
            </a:pPr>
            <a:r>
              <a:rPr lang="en-US" sz="2800" dirty="0" smtClean="0">
                <a:latin typeface="Arial"/>
                <a:cs typeface="Arial"/>
              </a:rPr>
              <a:t>QUEUE is not a “name”</a:t>
            </a:r>
          </a:p>
          <a:p>
            <a:pPr marL="0" indent="0">
              <a:buFont typeface="Arial"/>
              <a:buNone/>
            </a:pPr>
            <a:endParaRPr lang="en-US" sz="2800" dirty="0">
              <a:latin typeface="Arial"/>
              <a:cs typeface="Arial"/>
            </a:endParaRPr>
          </a:p>
          <a:p>
            <a:pPr marL="0" indent="0">
              <a:buFont typeface="Arial"/>
              <a:buNone/>
            </a:pPr>
            <a:endParaRPr lang="en-US" sz="2800" dirty="0" smtClean="0">
              <a:latin typeface="Arial"/>
              <a:cs typeface="Arial"/>
            </a:endParaRPr>
          </a:p>
        </p:txBody>
      </p:sp>
      <p:pic>
        <p:nvPicPr>
          <p:cNvPr id="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7782" y="4715667"/>
            <a:ext cx="1452562"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15374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Who Am I?</a:t>
            </a:r>
            <a:endParaRPr lang="en-US" dirty="0">
              <a:ea typeface="+mj-ea"/>
            </a:endParaRPr>
          </a:p>
        </p:txBody>
      </p:sp>
      <p:sp>
        <p:nvSpPr>
          <p:cNvPr id="3" name="Rectangle 2"/>
          <p:cNvSpPr/>
          <p:nvPr/>
        </p:nvSpPr>
        <p:spPr>
          <a:xfrm>
            <a:off x="603288" y="1349366"/>
            <a:ext cx="7929562" cy="3877985"/>
          </a:xfrm>
          <a:prstGeom prst="rect">
            <a:avLst/>
          </a:prstGeom>
        </p:spPr>
        <p:txBody>
          <a:bodyPr wrap="square">
            <a:spAutoFit/>
          </a:bodyPr>
          <a:lstStyle/>
          <a:p>
            <a:pPr marL="457200" indent="-457200">
              <a:buFont typeface="Arial"/>
              <a:buChar char="•"/>
            </a:pPr>
            <a:r>
              <a:rPr lang="en-US" dirty="0">
                <a:latin typeface="Arial"/>
                <a:cs typeface="Arial"/>
              </a:rPr>
              <a:t>Yes, I use “Buzz” on my business </a:t>
            </a:r>
            <a:r>
              <a:rPr lang="en-US" dirty="0" smtClean="0">
                <a:latin typeface="Arial"/>
                <a:cs typeface="Arial"/>
              </a:rPr>
              <a:t>cards</a:t>
            </a:r>
          </a:p>
          <a:p>
            <a:endParaRPr lang="en-US" dirty="0">
              <a:latin typeface="Arial"/>
              <a:cs typeface="Arial"/>
            </a:endParaRPr>
          </a:p>
          <a:p>
            <a:pPr marL="457200" indent="-457200">
              <a:buFont typeface="Arial"/>
              <a:buChar char="•"/>
            </a:pPr>
            <a:r>
              <a:rPr lang="en-US" dirty="0">
                <a:latin typeface="Arial"/>
                <a:cs typeface="Arial"/>
              </a:rPr>
              <a:t>Former Investment Bank Chief Architect at </a:t>
            </a:r>
            <a:r>
              <a:rPr lang="en-US" dirty="0" err="1">
                <a:latin typeface="Arial"/>
                <a:cs typeface="Arial"/>
              </a:rPr>
              <a:t>JPMorganChase</a:t>
            </a:r>
            <a:r>
              <a:rPr lang="en-US" dirty="0">
                <a:latin typeface="Arial"/>
                <a:cs typeface="Arial"/>
              </a:rPr>
              <a:t> and Bear Stearns before </a:t>
            </a:r>
            <a:r>
              <a:rPr lang="en-US" dirty="0" smtClean="0">
                <a:latin typeface="Arial"/>
                <a:cs typeface="Arial"/>
              </a:rPr>
              <a:t>that</a:t>
            </a:r>
          </a:p>
          <a:p>
            <a:endParaRPr lang="en-US" dirty="0">
              <a:latin typeface="Arial"/>
              <a:cs typeface="Arial"/>
            </a:endParaRPr>
          </a:p>
          <a:p>
            <a:pPr marL="457200" indent="-457200">
              <a:buFont typeface="Arial"/>
              <a:buChar char="•"/>
            </a:pPr>
            <a:r>
              <a:rPr lang="en-US" dirty="0">
                <a:latin typeface="Arial"/>
                <a:cs typeface="Arial"/>
              </a:rPr>
              <a:t>Over </a:t>
            </a:r>
            <a:r>
              <a:rPr lang="en-US" dirty="0" smtClean="0">
                <a:latin typeface="Arial"/>
                <a:cs typeface="Arial"/>
              </a:rPr>
              <a:t>27 </a:t>
            </a:r>
            <a:r>
              <a:rPr lang="en-US" dirty="0">
                <a:latin typeface="Arial"/>
                <a:cs typeface="Arial"/>
              </a:rPr>
              <a:t>years of designing and building systems</a:t>
            </a:r>
          </a:p>
          <a:p>
            <a:pPr marL="1197864" lvl="1" indent="-457200">
              <a:buFont typeface="Arial"/>
              <a:buChar char="•"/>
            </a:pPr>
            <a:r>
              <a:rPr lang="en-US" sz="2000" dirty="0">
                <a:latin typeface="Arial"/>
                <a:cs typeface="Arial"/>
              </a:rPr>
              <a:t>Big and small</a:t>
            </a:r>
          </a:p>
          <a:p>
            <a:pPr marL="1197864" lvl="1" indent="-457200">
              <a:buFont typeface="Arial"/>
              <a:buChar char="•"/>
            </a:pPr>
            <a:r>
              <a:rPr lang="en-US" sz="2000" dirty="0">
                <a:latin typeface="Arial"/>
                <a:cs typeface="Arial"/>
              </a:rPr>
              <a:t>Super-specialized to broadly useful in any vertical</a:t>
            </a:r>
          </a:p>
          <a:p>
            <a:pPr marL="1197864" lvl="1" indent="-457200">
              <a:buFont typeface="Arial"/>
              <a:buChar char="•"/>
            </a:pPr>
            <a:r>
              <a:rPr lang="en-US" sz="2000" dirty="0">
                <a:latin typeface="Arial"/>
                <a:cs typeface="Arial"/>
              </a:rPr>
              <a:t>“Traditional” to completely disruptive</a:t>
            </a:r>
          </a:p>
          <a:p>
            <a:pPr marL="1197864" lvl="1" indent="-457200">
              <a:buFont typeface="Arial"/>
              <a:buChar char="•"/>
            </a:pPr>
            <a:r>
              <a:rPr lang="en-US" sz="2000" dirty="0">
                <a:latin typeface="Arial"/>
                <a:cs typeface="Arial"/>
              </a:rPr>
              <a:t>Advocate of language leverage and strong </a:t>
            </a:r>
            <a:r>
              <a:rPr lang="en-US" sz="2000" dirty="0" smtClean="0">
                <a:latin typeface="Arial"/>
                <a:cs typeface="Arial"/>
              </a:rPr>
              <a:t>factoring</a:t>
            </a:r>
          </a:p>
          <a:p>
            <a:pPr marL="1197864" lvl="1" indent="-457200">
              <a:buFont typeface="Arial"/>
              <a:buChar char="•"/>
            </a:pPr>
            <a:r>
              <a:rPr lang="en-US" sz="2000" dirty="0" smtClean="0">
                <a:latin typeface="Arial"/>
                <a:cs typeface="Arial"/>
              </a:rPr>
              <a:t>Inventor of </a:t>
            </a:r>
            <a:r>
              <a:rPr lang="en-US" sz="2000" dirty="0" err="1" smtClean="0">
                <a:latin typeface="Arial"/>
                <a:cs typeface="Arial"/>
              </a:rPr>
              <a:t>perl</a:t>
            </a:r>
            <a:r>
              <a:rPr lang="en-US" sz="2000" dirty="0" smtClean="0">
                <a:latin typeface="Arial"/>
                <a:cs typeface="Arial"/>
              </a:rPr>
              <a:t> DBI/DBD</a:t>
            </a:r>
          </a:p>
          <a:p>
            <a:pPr marL="740664" lvl="1"/>
            <a:endParaRPr lang="en-US" sz="2000" dirty="0">
              <a:latin typeface="Arial"/>
              <a:cs typeface="Arial"/>
            </a:endParaRPr>
          </a:p>
          <a:p>
            <a:pPr marL="457200" indent="-457200">
              <a:buFont typeface="Arial"/>
              <a:buChar char="•"/>
            </a:pPr>
            <a:r>
              <a:rPr lang="en-US" dirty="0" smtClean="0">
                <a:latin typeface="Arial"/>
                <a:cs typeface="Arial"/>
              </a:rPr>
              <a:t>Still </a:t>
            </a:r>
            <a:r>
              <a:rPr lang="en-US" dirty="0">
                <a:latin typeface="Arial"/>
                <a:cs typeface="Arial"/>
              </a:rPr>
              <a:t>programming – using </a:t>
            </a:r>
            <a:r>
              <a:rPr lang="en-US" dirty="0" err="1">
                <a:latin typeface="Arial"/>
                <a:cs typeface="Arial"/>
              </a:rPr>
              <a:t>emacs</a:t>
            </a:r>
            <a:r>
              <a:rPr lang="en-US" dirty="0">
                <a:latin typeface="Arial"/>
                <a:cs typeface="Arial"/>
              </a:rPr>
              <a:t>, of course</a:t>
            </a:r>
          </a:p>
        </p:txBody>
      </p:sp>
    </p:spTree>
    <p:extLst>
      <p:ext uri="{BB962C8B-B14F-4D97-AF65-F5344CB8AC3E}">
        <p14:creationId xmlns:p14="http://schemas.microsoft.com/office/powerpoint/2010/main" val="31316386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 with Rich Shape Design</a:t>
            </a:r>
            <a:endParaRPr lang="en-US" dirty="0"/>
          </a:p>
        </p:txBody>
      </p:sp>
      <p:sp>
        <p:nvSpPr>
          <p:cNvPr id="7" name="TextBox 6"/>
          <p:cNvSpPr txBox="1"/>
          <p:nvPr/>
        </p:nvSpPr>
        <p:spPr>
          <a:xfrm>
            <a:off x="1113986" y="2144443"/>
            <a:ext cx="6623359" cy="615553"/>
          </a:xfrm>
          <a:prstGeom prst="rect">
            <a:avLst/>
          </a:prstGeom>
        </p:spPr>
        <p:txBody>
          <a:bodyPr wrap="square" lIns="0" tIns="0" rIns="0" bIns="0" rtlCol="0">
            <a:spAutoFit/>
          </a:bodyPr>
          <a:lstStyle/>
          <a:p>
            <a:pPr marL="0" indent="0">
              <a:buFont typeface="Arial"/>
              <a:buNone/>
            </a:pPr>
            <a:r>
              <a:rPr lang="en-US" sz="2000" dirty="0" smtClean="0"/>
              <a:t>Map </a:t>
            </a:r>
            <a:r>
              <a:rPr lang="en-US" sz="2000" dirty="0" err="1" smtClean="0"/>
              <a:t>bn</a:t>
            </a:r>
            <a:r>
              <a:rPr lang="en-US" sz="2000" dirty="0" smtClean="0"/>
              <a:t> = </a:t>
            </a:r>
            <a:r>
              <a:rPr lang="en-US" sz="2000" dirty="0" err="1"/>
              <a:t>makeName</a:t>
            </a:r>
            <a:r>
              <a:rPr lang="en-US" sz="2000" dirty="0"/>
              <a:t>(FIRST, LAST, MIDDLE</a:t>
            </a:r>
            <a:r>
              <a:rPr lang="en-US" sz="2000" dirty="0" smtClean="0"/>
              <a:t>,NICKNAME,</a:t>
            </a:r>
            <a:r>
              <a:rPr lang="en-US" sz="2000" dirty="0" smtClean="0">
                <a:solidFill>
                  <a:srgbClr val="3366FF"/>
                </a:solidFill>
              </a:rPr>
              <a:t>TITLE</a:t>
            </a:r>
            <a:r>
              <a:rPr lang="en-US" sz="2000" dirty="0" smtClean="0"/>
              <a:t>)</a:t>
            </a:r>
            <a:r>
              <a:rPr lang="en-US" sz="2000" dirty="0"/>
              <a:t>;</a:t>
            </a:r>
          </a:p>
          <a:p>
            <a:r>
              <a:rPr lang="en-US" sz="2000" dirty="0"/>
              <a:t>Map </a:t>
            </a:r>
            <a:r>
              <a:rPr lang="en-US" sz="2000" dirty="0" err="1" smtClean="0"/>
              <a:t>sn</a:t>
            </a:r>
            <a:r>
              <a:rPr lang="en-US" sz="2000" dirty="0" smtClean="0"/>
              <a:t> </a:t>
            </a:r>
            <a:r>
              <a:rPr lang="en-US" sz="2000" dirty="0"/>
              <a:t>= </a:t>
            </a:r>
            <a:r>
              <a:rPr lang="en-US" sz="2000" dirty="0" err="1"/>
              <a:t>makeName</a:t>
            </a:r>
            <a:r>
              <a:rPr lang="en-US" sz="2000" dirty="0"/>
              <a:t>(FIRST, LAST, MIDDLE,NICKNAME,</a:t>
            </a:r>
            <a:r>
              <a:rPr lang="en-US" sz="2000" dirty="0">
                <a:solidFill>
                  <a:srgbClr val="3366FF"/>
                </a:solidFill>
              </a:rPr>
              <a:t>TITLE</a:t>
            </a:r>
            <a:r>
              <a:rPr lang="en-US" sz="2000" dirty="0"/>
              <a:t>)</a:t>
            </a:r>
            <a:r>
              <a:rPr lang="en-US" sz="2000" dirty="0" smtClean="0"/>
              <a:t>;</a:t>
            </a:r>
            <a:endParaRPr lang="en-US" sz="2000" dirty="0"/>
          </a:p>
        </p:txBody>
      </p:sp>
      <p:graphicFrame>
        <p:nvGraphicFramePr>
          <p:cNvPr id="8" name="Table 7"/>
          <p:cNvGraphicFramePr>
            <a:graphicFrameLocks noGrp="1"/>
          </p:cNvGraphicFramePr>
          <p:nvPr>
            <p:extLst>
              <p:ext uri="{D42A27DB-BD31-4B8C-83A1-F6EECF244321}">
                <p14:modId xmlns:p14="http://schemas.microsoft.com/office/powerpoint/2010/main" val="1110883495"/>
              </p:ext>
            </p:extLst>
          </p:nvPr>
        </p:nvGraphicFramePr>
        <p:xfrm>
          <a:off x="1885887" y="1489510"/>
          <a:ext cx="3207295" cy="370840"/>
        </p:xfrm>
        <a:graphic>
          <a:graphicData uri="http://schemas.openxmlformats.org/drawingml/2006/table">
            <a:tbl>
              <a:tblPr firstRow="1" bandRow="1">
                <a:tableStyleId>{5C22544A-7EE6-4342-B048-85BDC9FD1C3A}</a:tableStyleId>
              </a:tblPr>
              <a:tblGrid>
                <a:gridCol w="1551166"/>
                <a:gridCol w="1656129"/>
              </a:tblGrid>
              <a:tr h="370840">
                <a:tc>
                  <a:txBody>
                    <a:bodyPr/>
                    <a:lstStyle/>
                    <a:p>
                      <a:pPr algn="l"/>
                      <a:endParaRPr lang="en-US" sz="1600" b="0" dirty="0">
                        <a:ln>
                          <a:solidFill>
                            <a:srgbClr val="008000"/>
                          </a:solidFill>
                        </a:ln>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b="0" dirty="0" err="1" smtClean="0">
                          <a:ln>
                            <a:solidFill>
                              <a:srgbClr val="008000"/>
                            </a:solidFill>
                          </a:ln>
                          <a:solidFill>
                            <a:srgbClr val="6D6C6C"/>
                          </a:solidFill>
                          <a:latin typeface="Arial"/>
                          <a:cs typeface="Arial"/>
                        </a:rPr>
                        <a:t>MongoDB</a:t>
                      </a:r>
                      <a:endParaRPr lang="en-US" sz="1600" b="0" dirty="0">
                        <a:ln>
                          <a:solidFill>
                            <a:srgbClr val="008000"/>
                          </a:solidFill>
                        </a:ln>
                        <a:solidFill>
                          <a:srgbClr val="6D6C6C"/>
                        </a:solidFill>
                        <a:latin typeface="Arial"/>
                        <a:cs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10" name="TextBox 9"/>
          <p:cNvSpPr txBox="1"/>
          <p:nvPr/>
        </p:nvSpPr>
        <p:spPr>
          <a:xfrm>
            <a:off x="1430434" y="4007527"/>
            <a:ext cx="7145854" cy="1231106"/>
          </a:xfrm>
          <a:prstGeom prst="rect">
            <a:avLst/>
          </a:prstGeom>
        </p:spPr>
        <p:txBody>
          <a:bodyPr wrap="square" lIns="0" tIns="0" rIns="0" bIns="0" rtlCol="0">
            <a:spAutoFit/>
          </a:bodyPr>
          <a:lstStyle/>
          <a:p>
            <a:pPr marL="0" indent="0">
              <a:buFont typeface="Arial"/>
              <a:buNone/>
            </a:pPr>
            <a:r>
              <a:rPr lang="en-US" sz="2000" dirty="0" err="1"/>
              <a:t>Collection.insert</a:t>
            </a:r>
            <a:r>
              <a:rPr lang="en-US" sz="2000" dirty="0" smtClean="0"/>
              <a:t>({</a:t>
            </a:r>
            <a:r>
              <a:rPr lang="en-US" sz="2000" dirty="0"/>
              <a:t>“</a:t>
            </a:r>
            <a:r>
              <a:rPr lang="en-US" sz="2000" dirty="0" err="1"/>
              <a:t>buyer_name</a:t>
            </a:r>
            <a:r>
              <a:rPr lang="en-US" sz="2000" dirty="0"/>
              <a:t>”, </a:t>
            </a:r>
            <a:r>
              <a:rPr lang="en-US" sz="2000" dirty="0" err="1"/>
              <a:t>bn</a:t>
            </a:r>
            <a:r>
              <a:rPr lang="en-US" sz="2000" dirty="0" smtClean="0"/>
              <a:t>, “</a:t>
            </a:r>
            <a:r>
              <a:rPr lang="en-US" sz="2000" dirty="0" err="1"/>
              <a:t>seller_name</a:t>
            </a:r>
            <a:r>
              <a:rPr lang="en-US" sz="2000" dirty="0"/>
              <a:t>”: </a:t>
            </a:r>
            <a:r>
              <a:rPr lang="en-US" sz="2000" dirty="0" err="1"/>
              <a:t>sn</a:t>
            </a:r>
            <a:r>
              <a:rPr lang="en-US" sz="2000" dirty="0"/>
              <a:t>});</a:t>
            </a:r>
          </a:p>
          <a:p>
            <a:pPr marL="0" indent="0">
              <a:buFont typeface="Arial"/>
              <a:buNone/>
            </a:pPr>
            <a:endParaRPr lang="en-US" sz="2000" dirty="0" smtClean="0"/>
          </a:p>
          <a:p>
            <a:pPr marL="0" indent="0">
              <a:buFont typeface="Arial"/>
              <a:buNone/>
            </a:pPr>
            <a:r>
              <a:rPr lang="en-US" sz="2000" dirty="0" err="1" smtClean="0"/>
              <a:t>Collection.find</a:t>
            </a:r>
            <a:r>
              <a:rPr lang="en-US" sz="2000" dirty="0" smtClean="0"/>
              <a:t>(</a:t>
            </a:r>
            <a:r>
              <a:rPr lang="en-US" sz="2000" dirty="0" err="1" smtClean="0"/>
              <a:t>pred</a:t>
            </a:r>
            <a:r>
              <a:rPr lang="en-US" sz="2000" dirty="0" smtClean="0"/>
              <a:t>, {“buyer_name”:1, “seller_name”:1});</a:t>
            </a:r>
          </a:p>
          <a:p>
            <a:pPr marL="0" indent="0">
              <a:buFont typeface="Arial"/>
              <a:buNone/>
            </a:pPr>
            <a:endParaRPr lang="en-US" sz="2000" dirty="0"/>
          </a:p>
        </p:txBody>
      </p:sp>
      <p:sp>
        <p:nvSpPr>
          <p:cNvPr id="11" name="Rectangle 10"/>
          <p:cNvSpPr/>
          <p:nvPr/>
        </p:nvSpPr>
        <p:spPr>
          <a:xfrm>
            <a:off x="3452114" y="5085410"/>
            <a:ext cx="1555684" cy="461665"/>
          </a:xfrm>
          <a:prstGeom prst="rect">
            <a:avLst/>
          </a:prstGeom>
        </p:spPr>
        <p:txBody>
          <a:bodyPr wrap="none">
            <a:spAutoFit/>
          </a:bodyPr>
          <a:lstStyle/>
          <a:p>
            <a:pPr marL="0" indent="0">
              <a:buFont typeface="Arial"/>
              <a:buNone/>
            </a:pPr>
            <a:r>
              <a:rPr lang="en-US" sz="2400" dirty="0" smtClean="0">
                <a:solidFill>
                  <a:srgbClr val="008000"/>
                </a:solidFill>
              </a:rPr>
              <a:t>NO change</a:t>
            </a:r>
            <a:endParaRPr lang="en-US" sz="2400" dirty="0"/>
          </a:p>
        </p:txBody>
      </p:sp>
      <p:sp>
        <p:nvSpPr>
          <p:cNvPr id="12" name="Rectangle 11"/>
          <p:cNvSpPr/>
          <p:nvPr/>
        </p:nvSpPr>
        <p:spPr>
          <a:xfrm>
            <a:off x="3428596" y="2770211"/>
            <a:ext cx="1710625" cy="461665"/>
          </a:xfrm>
          <a:prstGeom prst="rect">
            <a:avLst/>
          </a:prstGeom>
        </p:spPr>
        <p:txBody>
          <a:bodyPr wrap="none">
            <a:spAutoFit/>
          </a:bodyPr>
          <a:lstStyle/>
          <a:p>
            <a:pPr marL="0" indent="0">
              <a:buFont typeface="Arial"/>
              <a:buNone/>
            </a:pPr>
            <a:r>
              <a:rPr lang="en-US" sz="2400" dirty="0" smtClean="0">
                <a:solidFill>
                  <a:srgbClr val="008000"/>
                </a:solidFill>
              </a:rPr>
              <a:t>Easy change</a:t>
            </a:r>
            <a:endParaRPr lang="en-US" sz="2400" dirty="0"/>
          </a:p>
        </p:txBody>
      </p:sp>
    </p:spTree>
    <p:extLst>
      <p:ext uri="{BB962C8B-B14F-4D97-AF65-F5344CB8AC3E}">
        <p14:creationId xmlns:p14="http://schemas.microsoft.com/office/powerpoint/2010/main" val="182189527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Architects:  You Have Choices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33215040"/>
              </p:ext>
            </p:extLst>
          </p:nvPr>
        </p:nvGraphicFramePr>
        <p:xfrm>
          <a:off x="457200" y="1838211"/>
          <a:ext cx="8229600" cy="2687319"/>
        </p:xfrm>
        <a:graphic>
          <a:graphicData uri="http://schemas.openxmlformats.org/drawingml/2006/table">
            <a:tbl>
              <a:tblPr>
                <a:tableStyleId>{3C2FFA5D-87B4-456A-9821-1D502468CF0F}</a:tableStyleId>
              </a:tblPr>
              <a:tblGrid>
                <a:gridCol w="1659615"/>
                <a:gridCol w="2989200"/>
                <a:gridCol w="3580785"/>
              </a:tblGrid>
              <a:tr h="370840">
                <a:tc>
                  <a:txBody>
                    <a:bodyPr/>
                    <a:lstStyle/>
                    <a:p>
                      <a:endParaRPr lang="en-US" dirty="0">
                        <a:latin typeface="Arial"/>
                        <a:cs typeface="Arial"/>
                      </a:endParaRPr>
                    </a:p>
                  </a:txBody>
                  <a:tcPr/>
                </a:tc>
                <a:tc>
                  <a:txBody>
                    <a:bodyPr/>
                    <a:lstStyle/>
                    <a:p>
                      <a:pPr algn="ctr"/>
                      <a:r>
                        <a:rPr lang="en-US" b="1" dirty="0" smtClean="0">
                          <a:latin typeface="Arial"/>
                          <a:cs typeface="Arial"/>
                        </a:rPr>
                        <a:t>Less Schema Migration</a:t>
                      </a:r>
                      <a:endParaRPr lang="en-US" b="1" dirty="0">
                        <a:latin typeface="Arial"/>
                        <a:cs typeface="Arial"/>
                      </a:endParaRPr>
                    </a:p>
                  </a:txBody>
                  <a:tcPr/>
                </a:tc>
                <a:tc>
                  <a:txBody>
                    <a:bodyPr/>
                    <a:lstStyle/>
                    <a:p>
                      <a:pPr algn="ctr"/>
                      <a:r>
                        <a:rPr lang="en-US" b="1" dirty="0" smtClean="0">
                          <a:latin typeface="Arial"/>
                          <a:cs typeface="Arial"/>
                        </a:rPr>
                        <a:t>More Schema Migration</a:t>
                      </a:r>
                      <a:endParaRPr lang="en-US" b="1" dirty="0">
                        <a:latin typeface="Arial"/>
                        <a:cs typeface="Arial"/>
                      </a:endParaRPr>
                    </a:p>
                  </a:txBody>
                  <a:tcPr/>
                </a:tc>
              </a:tr>
              <a:tr h="370840">
                <a:tc>
                  <a:txBody>
                    <a:bodyPr/>
                    <a:lstStyle/>
                    <a:p>
                      <a:r>
                        <a:rPr lang="en-US" b="1" dirty="0" smtClean="0">
                          <a:latin typeface="Arial"/>
                          <a:cs typeface="Arial"/>
                        </a:rPr>
                        <a:t>Advantages</a:t>
                      </a:r>
                      <a:endParaRPr lang="en-US" b="1" dirty="0">
                        <a:latin typeface="Arial"/>
                        <a:cs typeface="Arial"/>
                      </a:endParaRPr>
                    </a:p>
                  </a:txBody>
                  <a:tcPr/>
                </a:tc>
                <a:tc>
                  <a:txBody>
                    <a:bodyPr/>
                    <a:lstStyle/>
                    <a:p>
                      <a:pPr marL="285750" indent="-285750">
                        <a:buFont typeface="Arial"/>
                        <a:buChar char="•"/>
                      </a:pPr>
                      <a:r>
                        <a:rPr lang="en-US" sz="1400" dirty="0" smtClean="0">
                          <a:latin typeface="Arial"/>
                          <a:cs typeface="Arial"/>
                        </a:rPr>
                        <a:t>Less effort to migrate bulk data</a:t>
                      </a:r>
                    </a:p>
                    <a:p>
                      <a:pPr marL="285750" indent="-285750">
                        <a:buFont typeface="Arial"/>
                        <a:buChar char="•"/>
                      </a:pPr>
                      <a:r>
                        <a:rPr lang="en-US" sz="1400" dirty="0" smtClean="0">
                          <a:latin typeface="Arial"/>
                          <a:cs typeface="Arial"/>
                        </a:rPr>
                        <a:t>Less changes to </a:t>
                      </a:r>
                      <a:r>
                        <a:rPr lang="en-US" sz="1400" dirty="0" err="1" smtClean="0">
                          <a:latin typeface="Arial"/>
                          <a:cs typeface="Arial"/>
                        </a:rPr>
                        <a:t>upstack</a:t>
                      </a:r>
                      <a:r>
                        <a:rPr lang="en-US" sz="1400" baseline="0" dirty="0" smtClean="0">
                          <a:latin typeface="Arial"/>
                          <a:cs typeface="Arial"/>
                        </a:rPr>
                        <a:t> code</a:t>
                      </a:r>
                    </a:p>
                    <a:p>
                      <a:pPr marL="285750" indent="-285750">
                        <a:buFont typeface="Arial"/>
                        <a:buChar char="•"/>
                      </a:pPr>
                      <a:r>
                        <a:rPr lang="en-US" sz="1400" baseline="0" dirty="0" smtClean="0">
                          <a:latin typeface="Arial"/>
                          <a:cs typeface="Arial"/>
                        </a:rPr>
                        <a:t>Less work to switch feed constructors</a:t>
                      </a:r>
                      <a:endParaRPr lang="en-US" sz="1400" dirty="0">
                        <a:latin typeface="Arial"/>
                        <a:cs typeface="Arial"/>
                      </a:endParaRPr>
                    </a:p>
                  </a:txBody>
                  <a:tcPr/>
                </a:tc>
                <a:tc>
                  <a:txBody>
                    <a:bodyPr/>
                    <a:lstStyle/>
                    <a:p>
                      <a:pPr marL="285750" indent="-285750">
                        <a:buFont typeface="Arial"/>
                        <a:buChar char="•"/>
                      </a:pPr>
                      <a:r>
                        <a:rPr lang="en-US" sz="1400" dirty="0" smtClean="0">
                          <a:latin typeface="Arial"/>
                          <a:cs typeface="Arial"/>
                        </a:rPr>
                        <a:t>Use conversion effort to fix sins of past</a:t>
                      </a:r>
                    </a:p>
                    <a:p>
                      <a:pPr marL="285750" indent="-285750">
                        <a:buFont typeface="Arial"/>
                        <a:buChar char="•"/>
                      </a:pPr>
                      <a:r>
                        <a:rPr lang="en-US" sz="1400" dirty="0" smtClean="0">
                          <a:latin typeface="Arial"/>
                          <a:cs typeface="Arial"/>
                        </a:rPr>
                        <a:t>Structured</a:t>
                      </a:r>
                      <a:r>
                        <a:rPr lang="en-US" sz="1400" baseline="0" dirty="0" smtClean="0">
                          <a:latin typeface="Arial"/>
                          <a:cs typeface="Arial"/>
                        </a:rPr>
                        <a:t> data offers better day 2 agility</a:t>
                      </a:r>
                    </a:p>
                    <a:p>
                      <a:pPr marL="285750" indent="-285750">
                        <a:buFont typeface="Arial"/>
                        <a:buChar char="•"/>
                      </a:pPr>
                      <a:r>
                        <a:rPr lang="en-US" sz="1400" baseline="0" dirty="0" smtClean="0">
                          <a:latin typeface="Arial"/>
                          <a:cs typeface="Arial"/>
                        </a:rPr>
                        <a:t>Potential performance improvements with appropriate 1:n embedding</a:t>
                      </a:r>
                      <a:endParaRPr lang="en-US" sz="1400" dirty="0">
                        <a:latin typeface="Arial"/>
                        <a:cs typeface="Arial"/>
                      </a:endParaRPr>
                    </a:p>
                  </a:txBody>
                  <a:tcPr/>
                </a:tc>
              </a:tr>
              <a:tr h="370840">
                <a:tc>
                  <a:txBody>
                    <a:bodyPr/>
                    <a:lstStyle/>
                    <a:p>
                      <a:r>
                        <a:rPr lang="en-US" b="1" dirty="0" smtClean="0">
                          <a:latin typeface="Arial"/>
                          <a:cs typeface="Arial"/>
                        </a:rPr>
                        <a:t>Challenges</a:t>
                      </a:r>
                      <a:endParaRPr lang="en-US" b="1" dirty="0">
                        <a:latin typeface="Arial"/>
                        <a:cs typeface="Arial"/>
                      </a:endParaRPr>
                    </a:p>
                  </a:txBody>
                  <a:tcPr/>
                </a:tc>
                <a:tc>
                  <a:txBody>
                    <a:bodyPr/>
                    <a:lstStyle/>
                    <a:p>
                      <a:pPr marL="285750" indent="-285750">
                        <a:buFont typeface="Arial"/>
                        <a:buChar char="•"/>
                      </a:pPr>
                      <a:r>
                        <a:rPr lang="en-US" sz="1400" dirty="0" smtClean="0">
                          <a:latin typeface="Arial"/>
                          <a:cs typeface="Arial"/>
                        </a:rPr>
                        <a:t>Unnecessary JOIN functionality forced </a:t>
                      </a:r>
                      <a:r>
                        <a:rPr lang="en-US" sz="1400" dirty="0" err="1" smtClean="0">
                          <a:latin typeface="Arial"/>
                          <a:cs typeface="Arial"/>
                        </a:rPr>
                        <a:t>upstack</a:t>
                      </a:r>
                      <a:endParaRPr lang="en-US" sz="1400" dirty="0" smtClean="0">
                        <a:latin typeface="Arial"/>
                        <a:cs typeface="Arial"/>
                      </a:endParaRPr>
                    </a:p>
                    <a:p>
                      <a:pPr marL="285750" indent="-285750">
                        <a:buFont typeface="Arial"/>
                        <a:buChar char="•"/>
                      </a:pPr>
                      <a:r>
                        <a:rPr lang="en-US" sz="1400" dirty="0" smtClean="0">
                          <a:latin typeface="Arial"/>
                          <a:cs typeface="Arial"/>
                        </a:rPr>
                        <a:t>Perpetuating</a:t>
                      </a:r>
                      <a:r>
                        <a:rPr lang="en-US" sz="1400" baseline="0" dirty="0" smtClean="0">
                          <a:latin typeface="Arial"/>
                          <a:cs typeface="Arial"/>
                        </a:rPr>
                        <a:t> field overloading</a:t>
                      </a:r>
                    </a:p>
                    <a:p>
                      <a:pPr marL="285750" indent="-285750">
                        <a:buFont typeface="Arial"/>
                        <a:buChar char="•"/>
                      </a:pPr>
                      <a:r>
                        <a:rPr lang="en-US" sz="1400" dirty="0" smtClean="0">
                          <a:latin typeface="Arial"/>
                          <a:cs typeface="Arial"/>
                        </a:rPr>
                        <a:t>Perpetuating non-scalar field encoding/formatting</a:t>
                      </a:r>
                      <a:endParaRPr lang="en-US" sz="1400" dirty="0">
                        <a:latin typeface="Arial"/>
                        <a:cs typeface="Arial"/>
                      </a:endParaRPr>
                    </a:p>
                  </a:txBody>
                  <a:tcPr/>
                </a:tc>
                <a:tc>
                  <a:txBody>
                    <a:bodyPr/>
                    <a:lstStyle/>
                    <a:p>
                      <a:pPr marL="285750" indent="-285750">
                        <a:buFont typeface="Arial"/>
                        <a:buChar char="•"/>
                      </a:pPr>
                      <a:r>
                        <a:rPr lang="en-US" sz="1400" dirty="0" smtClean="0">
                          <a:latin typeface="Arial"/>
                          <a:cs typeface="Arial"/>
                        </a:rPr>
                        <a:t>Additional investment in design</a:t>
                      </a:r>
                    </a:p>
                  </a:txBody>
                  <a:tcPr/>
                </a:tc>
              </a:tr>
            </a:tbl>
          </a:graphicData>
        </a:graphic>
      </p:graphicFrame>
    </p:spTree>
    <p:extLst>
      <p:ext uri="{BB962C8B-B14F-4D97-AF65-F5344CB8AC3E}">
        <p14:creationId xmlns:p14="http://schemas.microsoft.com/office/powerpoint/2010/main" val="352960394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Forget The Formula</a:t>
            </a:r>
            <a:endParaRPr lang="en-US" dirty="0"/>
          </a:p>
        </p:txBody>
      </p:sp>
      <p:sp>
        <p:nvSpPr>
          <p:cNvPr id="5" name="TextBox 4"/>
          <p:cNvSpPr txBox="1"/>
          <p:nvPr/>
        </p:nvSpPr>
        <p:spPr>
          <a:xfrm>
            <a:off x="1638407" y="3782591"/>
            <a:ext cx="6531604" cy="1969770"/>
          </a:xfrm>
          <a:prstGeom prst="rect">
            <a:avLst/>
          </a:prstGeom>
        </p:spPr>
        <p:txBody>
          <a:bodyPr wrap="square" lIns="0" tIns="0" rIns="0" bIns="0" rtlCol="0">
            <a:spAutoFit/>
          </a:bodyPr>
          <a:lstStyle/>
          <a:p>
            <a:pPr marL="0" indent="0">
              <a:buFont typeface="Arial"/>
              <a:buNone/>
            </a:pPr>
            <a:r>
              <a:rPr lang="en-US" sz="3200" dirty="0" smtClean="0">
                <a:latin typeface="Arial"/>
                <a:cs typeface="Arial"/>
              </a:rPr>
              <a:t>Even </a:t>
            </a:r>
            <a:r>
              <a:rPr lang="en-US" sz="3200" b="1" dirty="0" smtClean="0">
                <a:latin typeface="Arial"/>
                <a:cs typeface="Arial"/>
              </a:rPr>
              <a:t>without</a:t>
            </a:r>
            <a:r>
              <a:rPr lang="en-US" sz="3200" dirty="0" smtClean="0">
                <a:latin typeface="Arial"/>
                <a:cs typeface="Arial"/>
              </a:rPr>
              <a:t> major schema change, horizontal scalability and mixed read/write performance may deliver desired platform value!</a:t>
            </a:r>
            <a:endParaRPr lang="en-US" dirty="0" smtClean="0">
              <a:latin typeface="Arial"/>
              <a:cs typeface="Arial"/>
            </a:endParaRPr>
          </a:p>
        </p:txBody>
      </p:sp>
      <p:sp>
        <p:nvSpPr>
          <p:cNvPr id="6" name="TextBox 5"/>
          <p:cNvSpPr txBox="1"/>
          <p:nvPr/>
        </p:nvSpPr>
        <p:spPr>
          <a:xfrm>
            <a:off x="1577356" y="1642242"/>
            <a:ext cx="6112954" cy="1477328"/>
          </a:xfrm>
          <a:prstGeom prst="rect">
            <a:avLst/>
          </a:prstGeom>
        </p:spPr>
        <p:txBody>
          <a:bodyPr wrap="square" lIns="0" tIns="0" rIns="0" bIns="0" rtlCol="0">
            <a:spAutoFit/>
          </a:bodyPr>
          <a:lstStyle/>
          <a:p>
            <a:pPr marL="0" indent="0">
              <a:buFont typeface="Arial"/>
              <a:buNone/>
            </a:pPr>
            <a:r>
              <a:rPr lang="en-US" sz="3200" dirty="0" smtClean="0">
                <a:latin typeface="Arial"/>
                <a:cs typeface="Arial"/>
              </a:rPr>
              <a:t>Target Value = </a:t>
            </a:r>
            <a:r>
              <a:rPr lang="en-US" sz="3200" dirty="0" err="1" smtClean="0">
                <a:latin typeface="Arial"/>
                <a:cs typeface="Arial"/>
              </a:rPr>
              <a:t>CurrentValue</a:t>
            </a:r>
            <a:endParaRPr lang="en-US" sz="3200" dirty="0" smtClean="0">
              <a:latin typeface="Arial"/>
              <a:cs typeface="Arial"/>
            </a:endParaRPr>
          </a:p>
          <a:p>
            <a:pPr marL="0" indent="0">
              <a:buFont typeface="Arial"/>
              <a:buNone/>
            </a:pPr>
            <a:r>
              <a:rPr lang="en-US" sz="3200" dirty="0" smtClean="0">
                <a:latin typeface="Arial"/>
                <a:cs typeface="Arial"/>
              </a:rPr>
              <a:t>                     + Pain Relief </a:t>
            </a:r>
          </a:p>
          <a:p>
            <a:pPr marL="0" indent="0">
              <a:buFont typeface="Arial"/>
              <a:buNone/>
            </a:pPr>
            <a:r>
              <a:rPr lang="en-US" sz="3200" dirty="0" smtClean="0">
                <a:latin typeface="Arial"/>
                <a:cs typeface="Arial"/>
              </a:rPr>
              <a:t>                     – Migration Effort</a:t>
            </a:r>
            <a:endParaRPr lang="en-US" dirty="0" smtClean="0">
              <a:latin typeface="Arial"/>
              <a:cs typeface="Arial"/>
            </a:endParaRPr>
          </a:p>
        </p:txBody>
      </p:sp>
    </p:spTree>
    <p:extLst>
      <p:ext uri="{BB962C8B-B14F-4D97-AF65-F5344CB8AC3E}">
        <p14:creationId xmlns:p14="http://schemas.microsoft.com/office/powerpoint/2010/main" val="386330222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DBAs Focus on </a:t>
            </a:r>
            <a:r>
              <a:rPr lang="en-US" sz="3400" dirty="0" err="1" smtClean="0"/>
              <a:t>Leverageable</a:t>
            </a:r>
            <a:r>
              <a:rPr lang="en-US" sz="3400" dirty="0" smtClean="0"/>
              <a:t> Work</a:t>
            </a:r>
            <a:endParaRPr lang="en-US" sz="3400" dirty="0"/>
          </a:p>
        </p:txBody>
      </p:sp>
      <p:cxnSp>
        <p:nvCxnSpPr>
          <p:cNvPr id="5" name="Straight Connector 4"/>
          <p:cNvCxnSpPr/>
          <p:nvPr/>
        </p:nvCxnSpPr>
        <p:spPr>
          <a:xfrm>
            <a:off x="1193126" y="5695511"/>
            <a:ext cx="7299793" cy="1"/>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193126" y="1346907"/>
            <a:ext cx="0" cy="4348605"/>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180962" y="5772405"/>
            <a:ext cx="1334235" cy="615553"/>
          </a:xfrm>
          <a:prstGeom prst="rect">
            <a:avLst/>
          </a:prstGeom>
        </p:spPr>
        <p:txBody>
          <a:bodyPr wrap="square" lIns="0" tIns="0" rIns="0" bIns="0" rtlCol="0">
            <a:spAutoFit/>
          </a:bodyPr>
          <a:lstStyle/>
          <a:p>
            <a:pPr marL="0" indent="0">
              <a:buFont typeface="Arial"/>
              <a:buNone/>
            </a:pPr>
            <a:r>
              <a:rPr lang="en-US" sz="2000" dirty="0" smtClean="0">
                <a:latin typeface="Arial"/>
                <a:cs typeface="Arial"/>
              </a:rPr>
              <a:t>Traditional</a:t>
            </a:r>
          </a:p>
          <a:p>
            <a:pPr marL="0" indent="0">
              <a:buFont typeface="Arial"/>
              <a:buNone/>
            </a:pPr>
            <a:r>
              <a:rPr lang="en-US" sz="2000" dirty="0" smtClean="0">
                <a:latin typeface="Arial"/>
                <a:cs typeface="Arial"/>
              </a:rPr>
              <a:t>RDBMS</a:t>
            </a:r>
          </a:p>
        </p:txBody>
      </p:sp>
      <p:sp>
        <p:nvSpPr>
          <p:cNvPr id="15" name="TextBox 14"/>
          <p:cNvSpPr txBox="1"/>
          <p:nvPr/>
        </p:nvSpPr>
        <p:spPr>
          <a:xfrm>
            <a:off x="6810720" y="5772477"/>
            <a:ext cx="1964413" cy="307777"/>
          </a:xfrm>
          <a:prstGeom prst="rect">
            <a:avLst/>
          </a:prstGeom>
        </p:spPr>
        <p:txBody>
          <a:bodyPr wrap="square" lIns="0" tIns="0" rIns="0" bIns="0" rtlCol="0">
            <a:spAutoFit/>
          </a:bodyPr>
          <a:lstStyle/>
          <a:p>
            <a:pPr marL="0" indent="0">
              <a:buFont typeface="Arial"/>
              <a:buNone/>
            </a:pPr>
            <a:r>
              <a:rPr lang="en-US" sz="2000" dirty="0" err="1" smtClean="0">
                <a:latin typeface="Arial"/>
                <a:cs typeface="Arial"/>
              </a:rPr>
              <a:t>MongoDB</a:t>
            </a:r>
            <a:endParaRPr lang="en-US" sz="2000" dirty="0" smtClean="0">
              <a:latin typeface="Arial"/>
              <a:cs typeface="Arial"/>
            </a:endParaRPr>
          </a:p>
        </p:txBody>
      </p:sp>
      <p:sp>
        <p:nvSpPr>
          <p:cNvPr id="9" name="Rectangle 8"/>
          <p:cNvSpPr/>
          <p:nvPr/>
        </p:nvSpPr>
        <p:spPr>
          <a:xfrm>
            <a:off x="2283595" y="5254098"/>
            <a:ext cx="896495" cy="441413"/>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EXPERTS</a:t>
            </a:r>
            <a:endParaRPr lang="en-US" sz="1200" dirty="0">
              <a:solidFill>
                <a:schemeClr val="tx1"/>
              </a:solidFill>
              <a:latin typeface="Arial"/>
              <a:cs typeface="Arial"/>
            </a:endParaRPr>
          </a:p>
        </p:txBody>
      </p:sp>
      <p:sp>
        <p:nvSpPr>
          <p:cNvPr id="19" name="Rectangle 18"/>
          <p:cNvSpPr/>
          <p:nvPr/>
        </p:nvSpPr>
        <p:spPr>
          <a:xfrm>
            <a:off x="2283595" y="3873966"/>
            <a:ext cx="896495" cy="1380132"/>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“TRUE”</a:t>
            </a:r>
            <a:br>
              <a:rPr lang="en-US" sz="1200" dirty="0" smtClean="0">
                <a:solidFill>
                  <a:schemeClr val="tx1"/>
                </a:solidFill>
                <a:latin typeface="Arial"/>
                <a:cs typeface="Arial"/>
              </a:rPr>
            </a:br>
            <a:r>
              <a:rPr lang="en-US" sz="1200" dirty="0" smtClean="0">
                <a:solidFill>
                  <a:schemeClr val="tx1"/>
                </a:solidFill>
                <a:latin typeface="Arial"/>
                <a:cs typeface="Arial"/>
              </a:rPr>
              <a:t>ADMIN</a:t>
            </a:r>
            <a:endParaRPr lang="en-US" sz="1200" dirty="0">
              <a:solidFill>
                <a:schemeClr val="tx1"/>
              </a:solidFill>
              <a:latin typeface="Arial"/>
              <a:cs typeface="Arial"/>
            </a:endParaRPr>
          </a:p>
        </p:txBody>
      </p:sp>
      <p:sp>
        <p:nvSpPr>
          <p:cNvPr id="20" name="Rectangle 19"/>
          <p:cNvSpPr/>
          <p:nvPr/>
        </p:nvSpPr>
        <p:spPr>
          <a:xfrm>
            <a:off x="2283595" y="1346907"/>
            <a:ext cx="896495" cy="2527059"/>
          </a:xfrm>
          <a:prstGeom prst="rect">
            <a:avLst/>
          </a:prstGeom>
          <a:solidFill>
            <a:srgbClr val="FFFF0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SDLC</a:t>
            </a:r>
            <a:endParaRPr lang="en-US" sz="1200" dirty="0">
              <a:solidFill>
                <a:schemeClr val="tx1"/>
              </a:solidFill>
              <a:latin typeface="Arial"/>
              <a:cs typeface="Arial"/>
            </a:endParaRPr>
          </a:p>
        </p:txBody>
      </p:sp>
      <p:sp>
        <p:nvSpPr>
          <p:cNvPr id="24" name="Rectangle 23"/>
          <p:cNvSpPr/>
          <p:nvPr/>
        </p:nvSpPr>
        <p:spPr>
          <a:xfrm>
            <a:off x="6913352" y="5254099"/>
            <a:ext cx="896495" cy="441414"/>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EXPERTS</a:t>
            </a:r>
            <a:endParaRPr lang="en-US" sz="1200" dirty="0">
              <a:solidFill>
                <a:schemeClr val="tx1"/>
              </a:solidFill>
              <a:latin typeface="Arial"/>
              <a:cs typeface="Arial"/>
            </a:endParaRPr>
          </a:p>
        </p:txBody>
      </p:sp>
      <p:sp>
        <p:nvSpPr>
          <p:cNvPr id="22" name="Rectangle 21"/>
          <p:cNvSpPr/>
          <p:nvPr/>
        </p:nvSpPr>
        <p:spPr>
          <a:xfrm>
            <a:off x="6923084" y="3873965"/>
            <a:ext cx="896495" cy="1380133"/>
          </a:xfrm>
          <a:prstGeom prst="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“TRUE”</a:t>
            </a:r>
            <a:br>
              <a:rPr lang="en-US" sz="1200" dirty="0" smtClean="0">
                <a:solidFill>
                  <a:schemeClr val="tx1"/>
                </a:solidFill>
                <a:latin typeface="Arial"/>
                <a:cs typeface="Arial"/>
              </a:rPr>
            </a:br>
            <a:r>
              <a:rPr lang="en-US" sz="1200" dirty="0" smtClean="0">
                <a:solidFill>
                  <a:schemeClr val="tx1"/>
                </a:solidFill>
                <a:latin typeface="Arial"/>
                <a:cs typeface="Arial"/>
              </a:rPr>
              <a:t>ADMIN</a:t>
            </a:r>
            <a:endParaRPr lang="en-US" sz="1200" dirty="0">
              <a:solidFill>
                <a:schemeClr val="tx1"/>
              </a:solidFill>
              <a:latin typeface="Arial"/>
              <a:cs typeface="Arial"/>
            </a:endParaRPr>
          </a:p>
        </p:txBody>
      </p:sp>
      <p:sp>
        <p:nvSpPr>
          <p:cNvPr id="23" name="Rectangle 22"/>
          <p:cNvSpPr/>
          <p:nvPr/>
        </p:nvSpPr>
        <p:spPr>
          <a:xfrm>
            <a:off x="6923084" y="3104299"/>
            <a:ext cx="896495" cy="769667"/>
          </a:xfrm>
          <a:prstGeom prst="rect">
            <a:avLst/>
          </a:prstGeom>
          <a:solidFill>
            <a:srgbClr val="008000"/>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SDLC</a:t>
            </a:r>
            <a:endParaRPr lang="en-US" sz="1200" dirty="0">
              <a:solidFill>
                <a:schemeClr val="tx1"/>
              </a:solidFill>
              <a:latin typeface="Arial"/>
              <a:cs typeface="Arial"/>
            </a:endParaRPr>
          </a:p>
        </p:txBody>
      </p:sp>
      <p:sp>
        <p:nvSpPr>
          <p:cNvPr id="7" name="TextBox 6"/>
          <p:cNvSpPr txBox="1"/>
          <p:nvPr/>
        </p:nvSpPr>
        <p:spPr>
          <a:xfrm>
            <a:off x="3892192" y="5254097"/>
            <a:ext cx="2963238" cy="430887"/>
          </a:xfrm>
          <a:prstGeom prst="rect">
            <a:avLst/>
          </a:prstGeom>
          <a:solidFill>
            <a:schemeClr val="bg1"/>
          </a:solidFill>
        </p:spPr>
        <p:txBody>
          <a:bodyPr wrap="square" lIns="0" tIns="0" rIns="0" bIns="0" rtlCol="0">
            <a:spAutoFit/>
          </a:bodyPr>
          <a:lstStyle/>
          <a:p>
            <a:pPr marL="0" indent="0">
              <a:buFont typeface="Arial"/>
              <a:buNone/>
            </a:pPr>
            <a:r>
              <a:rPr lang="en-US" sz="1400" dirty="0" smtClean="0">
                <a:latin typeface="Arial"/>
                <a:cs typeface="Arial"/>
              </a:rPr>
              <a:t>Small number, highly leveraged.   Scales to overall organization</a:t>
            </a:r>
          </a:p>
        </p:txBody>
      </p:sp>
      <p:sp>
        <p:nvSpPr>
          <p:cNvPr id="18" name="TextBox 17"/>
          <p:cNvSpPr txBox="1"/>
          <p:nvPr/>
        </p:nvSpPr>
        <p:spPr>
          <a:xfrm>
            <a:off x="3892188" y="4079214"/>
            <a:ext cx="2492883" cy="861774"/>
          </a:xfrm>
          <a:prstGeom prst="rect">
            <a:avLst/>
          </a:prstGeom>
          <a:solidFill>
            <a:schemeClr val="bg1"/>
          </a:solidFill>
        </p:spPr>
        <p:txBody>
          <a:bodyPr wrap="square" lIns="0" tIns="0" rIns="0" bIns="0" rtlCol="0">
            <a:spAutoFit/>
          </a:bodyPr>
          <a:lstStyle/>
          <a:p>
            <a:pPr marL="0" indent="0">
              <a:buFont typeface="Arial"/>
              <a:buNone/>
            </a:pPr>
            <a:r>
              <a:rPr lang="en-US" sz="1400" dirty="0" smtClean="0">
                <a:latin typeface="Arial"/>
                <a:cs typeface="Arial"/>
              </a:rPr>
              <a:t>Monitoring, ops, user/entitlement admin, etc.  Scales with number of databases and physical platforms</a:t>
            </a:r>
          </a:p>
        </p:txBody>
      </p:sp>
      <p:sp>
        <p:nvSpPr>
          <p:cNvPr id="21" name="TextBox 20"/>
          <p:cNvSpPr txBox="1"/>
          <p:nvPr/>
        </p:nvSpPr>
        <p:spPr>
          <a:xfrm>
            <a:off x="3306830" y="1885699"/>
            <a:ext cx="1349687" cy="1508105"/>
          </a:xfrm>
          <a:prstGeom prst="rect">
            <a:avLst/>
          </a:prstGeom>
          <a:solidFill>
            <a:schemeClr val="bg1"/>
          </a:solidFill>
        </p:spPr>
        <p:txBody>
          <a:bodyPr wrap="square" lIns="0" tIns="0" rIns="0" bIns="0" rtlCol="0">
            <a:spAutoFit/>
          </a:bodyPr>
          <a:lstStyle/>
          <a:p>
            <a:pPr marL="0" indent="0">
              <a:buFont typeface="Arial"/>
              <a:buNone/>
            </a:pPr>
            <a:r>
              <a:rPr lang="en-US" sz="1400" dirty="0" smtClean="0">
                <a:latin typeface="Arial"/>
                <a:cs typeface="Arial"/>
              </a:rPr>
              <a:t>Test setup, ALTER TABLE, production release.   Does not scale well, i.e. one DBA for one or two apps.</a:t>
            </a:r>
          </a:p>
        </p:txBody>
      </p:sp>
      <p:cxnSp>
        <p:nvCxnSpPr>
          <p:cNvPr id="29" name="Straight Connector 28"/>
          <p:cNvCxnSpPr/>
          <p:nvPr/>
        </p:nvCxnSpPr>
        <p:spPr>
          <a:xfrm flipV="1">
            <a:off x="3194466" y="5254097"/>
            <a:ext cx="3718886" cy="12830"/>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flipV="1">
            <a:off x="3204198" y="3861135"/>
            <a:ext cx="3718886" cy="12830"/>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rot="16200000">
            <a:off x="-679947" y="3568488"/>
            <a:ext cx="3168808" cy="307777"/>
          </a:xfrm>
          <a:prstGeom prst="rect">
            <a:avLst/>
          </a:prstGeom>
        </p:spPr>
        <p:txBody>
          <a:bodyPr wrap="square" lIns="0" tIns="0" rIns="0" bIns="0" rtlCol="0">
            <a:spAutoFit/>
          </a:bodyPr>
          <a:lstStyle/>
          <a:p>
            <a:pPr marL="0" indent="0">
              <a:buFont typeface="Arial"/>
              <a:buNone/>
            </a:pPr>
            <a:r>
              <a:rPr lang="en-US" sz="2000" dirty="0" smtClean="0">
                <a:latin typeface="Arial"/>
                <a:cs typeface="Arial"/>
              </a:rPr>
              <a:t>Aggregate Activity / Tasks </a:t>
            </a:r>
          </a:p>
        </p:txBody>
      </p:sp>
      <p:sp>
        <p:nvSpPr>
          <p:cNvPr id="34" name="TextBox 33"/>
          <p:cNvSpPr txBox="1"/>
          <p:nvPr/>
        </p:nvSpPr>
        <p:spPr>
          <a:xfrm>
            <a:off x="5642492" y="2999361"/>
            <a:ext cx="1233167" cy="861774"/>
          </a:xfrm>
          <a:prstGeom prst="rect">
            <a:avLst/>
          </a:prstGeom>
          <a:solidFill>
            <a:schemeClr val="bg1"/>
          </a:solidFill>
        </p:spPr>
        <p:txBody>
          <a:bodyPr wrap="square" lIns="0" tIns="0" rIns="0" bIns="0" rtlCol="0">
            <a:spAutoFit/>
          </a:bodyPr>
          <a:lstStyle/>
          <a:p>
            <a:pPr marL="0" indent="0">
              <a:buFont typeface="Arial"/>
              <a:buNone/>
            </a:pPr>
            <a:r>
              <a:rPr lang="en-US" sz="1400" dirty="0" smtClean="0">
                <a:latin typeface="Arial"/>
                <a:cs typeface="Arial"/>
              </a:rPr>
              <a:t>Developers/PIM – already at scale – pick up many tasks</a:t>
            </a:r>
          </a:p>
        </p:txBody>
      </p:sp>
    </p:spTree>
    <p:extLst>
      <p:ext uri="{BB962C8B-B14F-4D97-AF65-F5344CB8AC3E}">
        <p14:creationId xmlns:p14="http://schemas.microsoft.com/office/powerpoint/2010/main" val="344415961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dirty="0" smtClean="0"/>
              <a:t>Bulk Migration</a:t>
            </a:r>
            <a:endParaRPr lang="en-US" sz="3300" dirty="0"/>
          </a:p>
        </p:txBody>
      </p:sp>
      <p:pic>
        <p:nvPicPr>
          <p:cNvPr id="4" name="Picture 3"/>
          <p:cNvPicPr>
            <a:picLocks noChangeAspect="1"/>
          </p:cNvPicPr>
          <p:nvPr/>
        </p:nvPicPr>
        <p:blipFill>
          <a:blip r:embed="rId3"/>
          <a:stretch>
            <a:fillRect/>
          </a:stretch>
        </p:blipFill>
        <p:spPr>
          <a:xfrm>
            <a:off x="923702" y="1266876"/>
            <a:ext cx="7342044" cy="5001768"/>
          </a:xfrm>
          <a:prstGeom prst="rect">
            <a:avLst/>
          </a:prstGeom>
        </p:spPr>
      </p:pic>
    </p:spTree>
    <p:extLst>
      <p:ext uri="{BB962C8B-B14F-4D97-AF65-F5344CB8AC3E}">
        <p14:creationId xmlns:p14="http://schemas.microsoft.com/office/powerpoint/2010/main" val="195232840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The Factory: </a:t>
            </a:r>
            <a:r>
              <a:rPr lang="en-US" dirty="0" err="1" smtClean="0"/>
              <a:t>mongoimport</a:t>
            </a:r>
            <a:endParaRPr lang="en-US" dirty="0"/>
          </a:p>
        </p:txBody>
      </p:sp>
      <p:sp>
        <p:nvSpPr>
          <p:cNvPr id="4" name="Rectangle 1"/>
          <p:cNvSpPr>
            <a:spLocks noChangeArrowheads="1"/>
          </p:cNvSpPr>
          <p:nvPr/>
        </p:nvSpPr>
        <p:spPr bwMode="auto">
          <a:xfrm>
            <a:off x="1123797" y="1152275"/>
            <a:ext cx="7015163" cy="600164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sz="1200" b="1" dirty="0" smtClean="0"/>
              <a:t>$ head -1 </a:t>
            </a:r>
            <a:r>
              <a:rPr lang="en-US" sz="1200" b="1" dirty="0" err="1" smtClean="0"/>
              <a:t>customers.json</a:t>
            </a:r>
            <a:endParaRPr lang="en-US" sz="1200" b="1" dirty="0" smtClean="0"/>
          </a:p>
          <a:p>
            <a:r>
              <a:rPr lang="en-US" sz="1200" dirty="0"/>
              <a:t>{ "name": { "last": "Dunham", "first": "Justin" }, "department" : "Marketing", "pets": [ "dog", "cat" ] , </a:t>
            </a:r>
            <a:r>
              <a:rPr lang="en-US" sz="1200" dirty="0">
                <a:solidFill>
                  <a:srgbClr val="008000"/>
                </a:solidFill>
              </a:rPr>
              <a:t>"hire": {"$date": "2012-12-14T00:00:00Z"} </a:t>
            </a:r>
            <a:r>
              <a:rPr lang="en-US" sz="1200" dirty="0"/>
              <a:t>,"title" : "Manager", "</a:t>
            </a:r>
            <a:r>
              <a:rPr lang="en-US" sz="1200" dirty="0" err="1"/>
              <a:t>locationCode</a:t>
            </a:r>
            <a:r>
              <a:rPr lang="en-US" sz="1200" dirty="0"/>
              <a:t>": "NYC23"  , "benefits" : [ { "</a:t>
            </a:r>
            <a:r>
              <a:rPr lang="en-US" sz="1200" dirty="0" err="1"/>
              <a:t>type":"Health</a:t>
            </a:r>
            <a:r>
              <a:rPr lang="en-US" sz="1200" dirty="0"/>
              <a:t>", "</a:t>
            </a:r>
            <a:r>
              <a:rPr lang="en-US" sz="1200" dirty="0" err="1"/>
              <a:t>plan":"Plus</a:t>
            </a:r>
            <a:r>
              <a:rPr lang="en-US" sz="1200" dirty="0"/>
              <a:t>" }, { "type" : "Dental", "plan" : "Standard", "</a:t>
            </a:r>
            <a:r>
              <a:rPr lang="en-US" sz="1200" dirty="0" err="1"/>
              <a:t>optin</a:t>
            </a:r>
            <a:r>
              <a:rPr lang="en-US" sz="1200" dirty="0"/>
              <a:t>": true }]</a:t>
            </a:r>
            <a:r>
              <a:rPr lang="en-US" sz="1200" dirty="0" smtClean="0"/>
              <a:t>}</a:t>
            </a:r>
          </a:p>
          <a:p>
            <a:r>
              <a:rPr lang="en-US" sz="1200" b="1" dirty="0" smtClean="0"/>
              <a:t>$ </a:t>
            </a:r>
            <a:r>
              <a:rPr lang="en-US" sz="1200" b="1" dirty="0" err="1"/>
              <a:t>mongoimport</a:t>
            </a:r>
            <a:r>
              <a:rPr lang="en-US" sz="1200" b="1" dirty="0"/>
              <a:t> --</a:t>
            </a:r>
            <a:r>
              <a:rPr lang="en-US" sz="1200" b="1" dirty="0" err="1"/>
              <a:t>db</a:t>
            </a:r>
            <a:r>
              <a:rPr lang="en-US" sz="1200" b="1" dirty="0"/>
              <a:t> test --collection customers </a:t>
            </a:r>
            <a:r>
              <a:rPr lang="en-US" sz="1200" b="1" dirty="0" smtClean="0"/>
              <a:t>–drop &lt; </a:t>
            </a:r>
            <a:r>
              <a:rPr lang="en-US" sz="1200" b="1" dirty="0" err="1"/>
              <a:t>customers.json</a:t>
            </a:r>
            <a:r>
              <a:rPr lang="en-US" sz="1200" b="1" dirty="0"/>
              <a:t> </a:t>
            </a:r>
          </a:p>
          <a:p>
            <a:r>
              <a:rPr lang="en-US" sz="1200" dirty="0" smtClean="0"/>
              <a:t>connected </a:t>
            </a:r>
            <a:r>
              <a:rPr lang="en-US" sz="1200" dirty="0"/>
              <a:t>to: 127.0.0.1</a:t>
            </a:r>
          </a:p>
          <a:p>
            <a:r>
              <a:rPr lang="en-US" sz="1200" dirty="0"/>
              <a:t>2014-11-26T08:36:47.509-0800 imported 1000 objects</a:t>
            </a:r>
          </a:p>
          <a:p>
            <a:r>
              <a:rPr lang="en-US" sz="1200" b="1" dirty="0"/>
              <a:t>$ mongo</a:t>
            </a:r>
          </a:p>
          <a:p>
            <a:r>
              <a:rPr lang="en-US" sz="1200" dirty="0" err="1"/>
              <a:t>MongoDB</a:t>
            </a:r>
            <a:r>
              <a:rPr lang="en-US" sz="1200" dirty="0"/>
              <a:t> shell version: 2.6.5</a:t>
            </a:r>
          </a:p>
          <a:p>
            <a:r>
              <a:rPr lang="en-US" sz="1200" dirty="0"/>
              <a:t>connecting to: test</a:t>
            </a:r>
          </a:p>
          <a:p>
            <a:pPr marL="171450" indent="-171450">
              <a:buFont typeface="Wingdings" charset="0"/>
              <a:buChar char="Ø"/>
            </a:pPr>
            <a:r>
              <a:rPr lang="en-US" sz="1200" b="1" dirty="0" err="1" smtClean="0"/>
              <a:t>db.customers.findOne</a:t>
            </a:r>
            <a:r>
              <a:rPr lang="en-US" sz="1200" b="1" dirty="0"/>
              <a:t>(</a:t>
            </a:r>
            <a:r>
              <a:rPr lang="en-US" sz="1200" b="1" dirty="0" smtClean="0"/>
              <a:t>)</a:t>
            </a:r>
          </a:p>
          <a:p>
            <a:r>
              <a:rPr lang="en-US" sz="1200" dirty="0"/>
              <a:t>{</a:t>
            </a:r>
          </a:p>
          <a:p>
            <a:r>
              <a:rPr lang="en-US" sz="1200" dirty="0"/>
              <a:t>	"_id" : </a:t>
            </a:r>
            <a:r>
              <a:rPr lang="en-US" sz="1200" dirty="0" err="1"/>
              <a:t>ObjectId</a:t>
            </a:r>
            <a:r>
              <a:rPr lang="en-US" sz="1200" dirty="0"/>
              <a:t>("548f5c2da40d2829f0ed8be9"),</a:t>
            </a:r>
          </a:p>
          <a:p>
            <a:r>
              <a:rPr lang="en-US" sz="1200" dirty="0"/>
              <a:t>	"name" : </a:t>
            </a:r>
            <a:r>
              <a:rPr lang="en-US" sz="1200" dirty="0" smtClean="0"/>
              <a:t>{ "</a:t>
            </a:r>
            <a:r>
              <a:rPr lang="en-US" sz="1200" dirty="0"/>
              <a:t>last" : "</a:t>
            </a:r>
            <a:r>
              <a:rPr lang="en-US" sz="1200" dirty="0" smtClean="0"/>
              <a:t>Dunham”, “first</a:t>
            </a:r>
            <a:r>
              <a:rPr lang="en-US" sz="1200" dirty="0"/>
              <a:t>" : "</a:t>
            </a:r>
            <a:r>
              <a:rPr lang="en-US" sz="1200" dirty="0" smtClean="0"/>
              <a:t>Justin” }</a:t>
            </a:r>
            <a:r>
              <a:rPr lang="en-US" sz="1200" dirty="0"/>
              <a:t>,</a:t>
            </a:r>
          </a:p>
          <a:p>
            <a:r>
              <a:rPr lang="en-US" sz="1200" dirty="0"/>
              <a:t>	"department" : "Marketing",</a:t>
            </a:r>
          </a:p>
          <a:p>
            <a:r>
              <a:rPr lang="en-US" sz="1200" dirty="0"/>
              <a:t>	"pets" : </a:t>
            </a:r>
            <a:r>
              <a:rPr lang="en-US" sz="1200" dirty="0" smtClean="0"/>
              <a:t>[ "</a:t>
            </a:r>
            <a:r>
              <a:rPr lang="en-US" sz="1200" dirty="0" err="1" smtClean="0"/>
              <a:t>dog”"cat</a:t>
            </a:r>
            <a:r>
              <a:rPr lang="en-US" sz="1200" dirty="0" smtClean="0"/>
              <a:t>”]</a:t>
            </a:r>
            <a:r>
              <a:rPr lang="en-US" sz="1200" dirty="0"/>
              <a:t>,</a:t>
            </a:r>
          </a:p>
          <a:p>
            <a:r>
              <a:rPr lang="en-US" sz="1200" dirty="0"/>
              <a:t>	</a:t>
            </a:r>
            <a:r>
              <a:rPr lang="en-US" sz="1200" dirty="0">
                <a:solidFill>
                  <a:srgbClr val="008000"/>
                </a:solidFill>
              </a:rPr>
              <a:t>"hire" : </a:t>
            </a:r>
            <a:r>
              <a:rPr lang="en-US" sz="1200" dirty="0" err="1">
                <a:solidFill>
                  <a:srgbClr val="008000"/>
                </a:solidFill>
              </a:rPr>
              <a:t>ISODate</a:t>
            </a:r>
            <a:r>
              <a:rPr lang="en-US" sz="1200" dirty="0">
                <a:solidFill>
                  <a:srgbClr val="008000"/>
                </a:solidFill>
              </a:rPr>
              <a:t>("2012-12-14T00:00:00Z"),</a:t>
            </a:r>
          </a:p>
          <a:p>
            <a:r>
              <a:rPr lang="en-US" sz="1200" dirty="0"/>
              <a:t>	"title" : "Manager",</a:t>
            </a:r>
          </a:p>
          <a:p>
            <a:r>
              <a:rPr lang="en-US" sz="1200" dirty="0"/>
              <a:t>	"</a:t>
            </a:r>
            <a:r>
              <a:rPr lang="en-US" sz="1200" dirty="0" err="1"/>
              <a:t>locationCode</a:t>
            </a:r>
            <a:r>
              <a:rPr lang="en-US" sz="1200" dirty="0"/>
              <a:t>" : "NYC23",</a:t>
            </a:r>
          </a:p>
          <a:p>
            <a:r>
              <a:rPr lang="en-US" sz="1200" dirty="0"/>
              <a:t>	"benefits" : [</a:t>
            </a:r>
          </a:p>
          <a:p>
            <a:r>
              <a:rPr lang="en-US" sz="1200" dirty="0"/>
              <a:t>		{</a:t>
            </a:r>
          </a:p>
          <a:p>
            <a:r>
              <a:rPr lang="en-US" sz="1200" dirty="0"/>
              <a:t>			"type" : "Health",</a:t>
            </a:r>
          </a:p>
          <a:p>
            <a:r>
              <a:rPr lang="en-US" sz="1200" dirty="0"/>
              <a:t>			"plan" : "Plus"</a:t>
            </a:r>
          </a:p>
          <a:p>
            <a:r>
              <a:rPr lang="en-US" sz="1200" dirty="0"/>
              <a:t>		}</a:t>
            </a:r>
            <a:r>
              <a:rPr lang="en-US" sz="1200" dirty="0" smtClean="0"/>
              <a:t>,{</a:t>
            </a:r>
            <a:endParaRPr lang="en-US" sz="1200" dirty="0"/>
          </a:p>
          <a:p>
            <a:r>
              <a:rPr lang="en-US" sz="1200" dirty="0"/>
              <a:t>			"type" : "Dental",</a:t>
            </a:r>
          </a:p>
          <a:p>
            <a:r>
              <a:rPr lang="en-US" sz="1200" dirty="0"/>
              <a:t>			"plan" : "Standard",</a:t>
            </a:r>
          </a:p>
          <a:p>
            <a:r>
              <a:rPr lang="en-US" sz="1200" dirty="0"/>
              <a:t>			"</a:t>
            </a:r>
            <a:r>
              <a:rPr lang="en-US" sz="1200" dirty="0" err="1"/>
              <a:t>optin</a:t>
            </a:r>
            <a:r>
              <a:rPr lang="en-US" sz="1200" dirty="0"/>
              <a:t>" : true</a:t>
            </a:r>
          </a:p>
          <a:p>
            <a:r>
              <a:rPr lang="en-US" sz="1200" dirty="0"/>
              <a:t>		}</a:t>
            </a:r>
          </a:p>
          <a:p>
            <a:r>
              <a:rPr lang="en-US" sz="1200" dirty="0"/>
              <a:t>	]</a:t>
            </a:r>
          </a:p>
          <a:p>
            <a:r>
              <a:rPr lang="en-US" sz="1200" dirty="0"/>
              <a:t>}</a:t>
            </a:r>
          </a:p>
          <a:p>
            <a:endParaRPr lang="en-US" sz="1200" b="1" dirty="0"/>
          </a:p>
        </p:txBody>
      </p:sp>
    </p:spTree>
    <p:extLst>
      <p:ext uri="{BB962C8B-B14F-4D97-AF65-F5344CB8AC3E}">
        <p14:creationId xmlns:p14="http://schemas.microsoft.com/office/powerpoint/2010/main" val="405122878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vendor ETL</a:t>
            </a:r>
            <a:endParaRPr lang="en-US" dirty="0"/>
          </a:p>
        </p:txBody>
      </p:sp>
      <p:pic>
        <p:nvPicPr>
          <p:cNvPr id="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379538"/>
            <a:ext cx="4687887"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n 4"/>
          <p:cNvSpPr/>
          <p:nvPr/>
        </p:nvSpPr>
        <p:spPr>
          <a:xfrm>
            <a:off x="530225" y="4552950"/>
            <a:ext cx="1895475" cy="1454150"/>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200" dirty="0">
                <a:solidFill>
                  <a:schemeClr val="tx1"/>
                </a:solidFill>
                <a:latin typeface="Arial"/>
                <a:cs typeface="Arial"/>
              </a:rPr>
              <a:t>Source Database</a:t>
            </a:r>
          </a:p>
        </p:txBody>
      </p:sp>
      <p:grpSp>
        <p:nvGrpSpPr>
          <p:cNvPr id="6" name="Group 6"/>
          <p:cNvGrpSpPr>
            <a:grpSpLocks/>
          </p:cNvGrpSpPr>
          <p:nvPr/>
        </p:nvGrpSpPr>
        <p:grpSpPr bwMode="auto">
          <a:xfrm>
            <a:off x="6162675" y="4552950"/>
            <a:ext cx="1895475" cy="1454150"/>
            <a:chOff x="4918500" y="4339470"/>
            <a:chExt cx="1895428" cy="1452905"/>
          </a:xfrm>
        </p:grpSpPr>
        <p:sp>
          <p:nvSpPr>
            <p:cNvPr id="7" name="Can 6"/>
            <p:cNvSpPr/>
            <p:nvPr/>
          </p:nvSpPr>
          <p:spPr>
            <a:xfrm>
              <a:off x="4918500" y="4339470"/>
              <a:ext cx="1895428" cy="1452905"/>
            </a:xfrm>
            <a:prstGeom prst="can">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200" dirty="0">
                <a:solidFill>
                  <a:schemeClr val="tx1"/>
                </a:solidFill>
              </a:endParaRPr>
            </a:p>
          </p:txBody>
        </p:sp>
        <p:pic>
          <p:nvPicPr>
            <p:cNvPr id="8" name="Picture 8" descr="MongoDB_Logo_FullColor_RGB.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51014" y="4918651"/>
              <a:ext cx="1656681" cy="484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Cube 8"/>
          <p:cNvSpPr/>
          <p:nvPr/>
        </p:nvSpPr>
        <p:spPr>
          <a:xfrm>
            <a:off x="3335338" y="4691063"/>
            <a:ext cx="1847850" cy="942975"/>
          </a:xfrm>
          <a:prstGeom prst="cub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00" dirty="0">
                <a:solidFill>
                  <a:schemeClr val="tx1"/>
                </a:solidFill>
                <a:latin typeface="Arial"/>
                <a:cs typeface="Arial"/>
              </a:rPr>
              <a:t>ETL</a:t>
            </a:r>
          </a:p>
        </p:txBody>
      </p:sp>
      <p:cxnSp>
        <p:nvCxnSpPr>
          <p:cNvPr id="10" name="Straight Connector 9"/>
          <p:cNvCxnSpPr>
            <a:stCxn id="4" idx="2"/>
          </p:cNvCxnSpPr>
          <p:nvPr/>
        </p:nvCxnSpPr>
        <p:spPr>
          <a:xfrm>
            <a:off x="3040857" y="3873500"/>
            <a:ext cx="1100931" cy="9240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7" idx="2"/>
            <a:endCxn id="9" idx="4"/>
          </p:cNvCxnSpPr>
          <p:nvPr/>
        </p:nvCxnSpPr>
        <p:spPr>
          <a:xfrm flipH="1">
            <a:off x="4948238" y="5280025"/>
            <a:ext cx="1214437" cy="0"/>
          </a:xfrm>
          <a:prstGeom prst="line">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stCxn id="5" idx="4"/>
            <a:endCxn id="9" idx="2"/>
          </p:cNvCxnSpPr>
          <p:nvPr/>
        </p:nvCxnSpPr>
        <p:spPr>
          <a:xfrm>
            <a:off x="2425700" y="5280025"/>
            <a:ext cx="909638" cy="0"/>
          </a:xfrm>
          <a:prstGeom prst="line">
            <a:avLst/>
          </a:prstGeom>
          <a:ln>
            <a:headEnd type="none"/>
            <a:tailEnd type="arrow"/>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62675" y="1908175"/>
            <a:ext cx="21431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43550" y="2678113"/>
            <a:ext cx="332898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03879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Efforts</a:t>
            </a:r>
            <a:endParaRPr lang="en-US" dirty="0"/>
          </a:p>
        </p:txBody>
      </p:sp>
      <p:sp>
        <p:nvSpPr>
          <p:cNvPr id="16" name="TextBox 15"/>
          <p:cNvSpPr txBox="1"/>
          <p:nvPr/>
        </p:nvSpPr>
        <p:spPr>
          <a:xfrm>
            <a:off x="609600" y="1422340"/>
            <a:ext cx="7960294" cy="2585323"/>
          </a:xfrm>
          <a:prstGeom prst="rect">
            <a:avLst/>
          </a:prstGeom>
        </p:spPr>
        <p:txBody>
          <a:bodyPr wrap="square" lIns="0" tIns="0" rIns="0" bIns="0" rtlCol="0">
            <a:spAutoFit/>
          </a:bodyPr>
          <a:lstStyle/>
          <a:p>
            <a:pPr marL="0" indent="0">
              <a:buFont typeface="Arial"/>
              <a:buNone/>
            </a:pPr>
            <a:r>
              <a:rPr lang="en-US" sz="2400" dirty="0" err="1" smtClean="0">
                <a:latin typeface="Courier"/>
                <a:cs typeface="Courier"/>
              </a:rPr>
              <a:t>github.com</a:t>
            </a:r>
            <a:r>
              <a:rPr lang="en-US" sz="2400" dirty="0">
                <a:latin typeface="Courier"/>
                <a:cs typeface="Courier"/>
              </a:rPr>
              <a:t>/</a:t>
            </a:r>
            <a:r>
              <a:rPr lang="en-US" sz="2400" dirty="0" err="1">
                <a:latin typeface="Courier"/>
                <a:cs typeface="Courier"/>
              </a:rPr>
              <a:t>bryanreinero</a:t>
            </a:r>
            <a:r>
              <a:rPr lang="en-US" sz="2400" dirty="0">
                <a:latin typeface="Courier"/>
                <a:cs typeface="Courier"/>
              </a:rPr>
              <a:t>/</a:t>
            </a:r>
            <a:r>
              <a:rPr lang="en-US" sz="2400" dirty="0" err="1">
                <a:latin typeface="Courier"/>
                <a:cs typeface="Courier"/>
              </a:rPr>
              <a:t>Firehose</a:t>
            </a:r>
            <a:endParaRPr lang="en-US" sz="2400" dirty="0" smtClean="0">
              <a:latin typeface="Courier"/>
              <a:cs typeface="Courier"/>
            </a:endParaRPr>
          </a:p>
          <a:p>
            <a:pPr marL="0" indent="0">
              <a:buFont typeface="Arial"/>
              <a:buNone/>
            </a:pPr>
            <a:r>
              <a:rPr lang="en-US" sz="2400" dirty="0" smtClean="0">
                <a:latin typeface="Arial"/>
                <a:cs typeface="Arial"/>
              </a:rPr>
              <a:t> </a:t>
            </a:r>
          </a:p>
          <a:p>
            <a:pPr marL="342900" indent="-342900">
              <a:buFont typeface="Arial"/>
              <a:buChar char="•"/>
            </a:pPr>
            <a:r>
              <a:rPr lang="en-US" sz="2000" dirty="0" smtClean="0">
                <a:latin typeface="Arial"/>
                <a:cs typeface="Arial"/>
              </a:rPr>
              <a:t>Componentized CLI, DB-writer, and instrumentation modules</a:t>
            </a:r>
          </a:p>
          <a:p>
            <a:pPr marL="342900" indent="-342900">
              <a:buFont typeface="Arial"/>
              <a:buChar char="•"/>
            </a:pPr>
            <a:endParaRPr lang="en-US" sz="2000" dirty="0">
              <a:latin typeface="Arial"/>
              <a:cs typeface="Arial"/>
            </a:endParaRPr>
          </a:p>
          <a:p>
            <a:pPr marL="342900" indent="-342900">
              <a:buFont typeface="Arial"/>
              <a:buChar char="•"/>
            </a:pPr>
            <a:r>
              <a:rPr lang="en-US" sz="2000" dirty="0" smtClean="0">
                <a:latin typeface="Arial"/>
                <a:cs typeface="Arial"/>
              </a:rPr>
              <a:t>Multithreaded</a:t>
            </a:r>
          </a:p>
          <a:p>
            <a:pPr marL="342900" indent="-342900">
              <a:buFont typeface="Arial"/>
              <a:buChar char="•"/>
            </a:pPr>
            <a:endParaRPr lang="en-US" sz="2000" dirty="0">
              <a:latin typeface="Arial"/>
              <a:cs typeface="Arial"/>
            </a:endParaRPr>
          </a:p>
          <a:p>
            <a:pPr marL="342900" indent="-342900">
              <a:buFont typeface="Arial"/>
              <a:buChar char="•"/>
            </a:pPr>
            <a:r>
              <a:rPr lang="en-US" sz="2000" dirty="0" smtClean="0">
                <a:latin typeface="Arial"/>
                <a:cs typeface="Arial"/>
              </a:rPr>
              <a:t>Application framework</a:t>
            </a:r>
          </a:p>
          <a:p>
            <a:pPr marL="800100" lvl="1" indent="-342900">
              <a:buFont typeface="Arial"/>
              <a:buChar char="•"/>
            </a:pPr>
            <a:r>
              <a:rPr lang="en-US" sz="2000" dirty="0" smtClean="0">
                <a:latin typeface="Arial"/>
                <a:cs typeface="Arial"/>
              </a:rPr>
              <a:t>Good starting point for your own custom loaders</a:t>
            </a:r>
          </a:p>
        </p:txBody>
      </p:sp>
    </p:spTree>
    <p:extLst>
      <p:ext uri="{BB962C8B-B14F-4D97-AF65-F5344CB8AC3E}">
        <p14:creationId xmlns:p14="http://schemas.microsoft.com/office/powerpoint/2010/main" val="398840593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 Efforts</a:t>
            </a:r>
            <a:endParaRPr lang="en-US" dirty="0"/>
          </a:p>
        </p:txBody>
      </p:sp>
      <p:sp>
        <p:nvSpPr>
          <p:cNvPr id="16" name="TextBox 15"/>
          <p:cNvSpPr txBox="1"/>
          <p:nvPr/>
        </p:nvSpPr>
        <p:spPr>
          <a:xfrm>
            <a:off x="609600" y="1422340"/>
            <a:ext cx="7960294" cy="3693319"/>
          </a:xfrm>
          <a:prstGeom prst="rect">
            <a:avLst/>
          </a:prstGeom>
        </p:spPr>
        <p:txBody>
          <a:bodyPr wrap="square" lIns="0" tIns="0" rIns="0" bIns="0" rtlCol="0">
            <a:spAutoFit/>
          </a:bodyPr>
          <a:lstStyle/>
          <a:p>
            <a:pPr marL="0" indent="0">
              <a:buFont typeface="Arial"/>
              <a:buNone/>
            </a:pPr>
            <a:r>
              <a:rPr lang="en-US" sz="2400" dirty="0" err="1" smtClean="0">
                <a:latin typeface="Courier"/>
                <a:cs typeface="Courier"/>
              </a:rPr>
              <a:t>github.com</a:t>
            </a:r>
            <a:r>
              <a:rPr lang="en-US" sz="2400" dirty="0" smtClean="0">
                <a:latin typeface="Courier"/>
                <a:cs typeface="Courier"/>
              </a:rPr>
              <a:t>/</a:t>
            </a:r>
            <a:r>
              <a:rPr lang="en-US" sz="2400" dirty="0" err="1" smtClean="0">
                <a:latin typeface="Courier"/>
                <a:cs typeface="Courier"/>
              </a:rPr>
              <a:t>buzzm</a:t>
            </a:r>
            <a:r>
              <a:rPr lang="en-US" sz="2400" dirty="0" smtClean="0">
                <a:latin typeface="Courier"/>
                <a:cs typeface="Courier"/>
              </a:rPr>
              <a:t>/</a:t>
            </a:r>
            <a:r>
              <a:rPr lang="en-US" sz="2400" dirty="0" err="1" smtClean="0">
                <a:latin typeface="Courier"/>
                <a:cs typeface="Courier"/>
              </a:rPr>
              <a:t>mongomtimport</a:t>
            </a:r>
            <a:endParaRPr lang="en-US" sz="2400" dirty="0" smtClean="0">
              <a:latin typeface="Courier"/>
              <a:cs typeface="Courier"/>
            </a:endParaRPr>
          </a:p>
          <a:p>
            <a:pPr marL="0" indent="0">
              <a:buFont typeface="Arial"/>
              <a:buNone/>
            </a:pPr>
            <a:endParaRPr lang="en-US" sz="2400" dirty="0" smtClean="0">
              <a:latin typeface="Arial"/>
              <a:cs typeface="Arial"/>
            </a:endParaRPr>
          </a:p>
          <a:p>
            <a:pPr marL="342900" indent="-342900">
              <a:buFont typeface="Arial"/>
              <a:buChar char="•"/>
            </a:pPr>
            <a:r>
              <a:rPr lang="en-US" sz="2000" dirty="0" smtClean="0">
                <a:latin typeface="Arial"/>
                <a:cs typeface="Arial"/>
              </a:rPr>
              <a:t>High performance Java multithreaded loader</a:t>
            </a:r>
          </a:p>
          <a:p>
            <a:pPr marL="342900" indent="-342900">
              <a:buFont typeface="Arial"/>
              <a:buChar char="•"/>
            </a:pPr>
            <a:endParaRPr lang="en-US" sz="2000" dirty="0">
              <a:latin typeface="Arial"/>
              <a:cs typeface="Arial"/>
            </a:endParaRPr>
          </a:p>
          <a:p>
            <a:pPr marL="342900" indent="-342900">
              <a:buFont typeface="Arial"/>
              <a:buChar char="•"/>
            </a:pPr>
            <a:r>
              <a:rPr lang="en-US" sz="2000" dirty="0" smtClean="0">
                <a:latin typeface="Arial"/>
                <a:cs typeface="Arial"/>
              </a:rPr>
              <a:t>User-defined parsers and handlers for special transformations</a:t>
            </a:r>
          </a:p>
          <a:p>
            <a:pPr marL="800100" lvl="1" indent="-342900">
              <a:buFont typeface="Arial"/>
              <a:buChar char="•"/>
            </a:pPr>
            <a:r>
              <a:rPr lang="en-US" sz="2000" dirty="0" smtClean="0">
                <a:latin typeface="Arial"/>
                <a:cs typeface="Arial"/>
              </a:rPr>
              <a:t>Field encrypt / decrypt</a:t>
            </a:r>
          </a:p>
          <a:p>
            <a:pPr marL="800100" lvl="1" indent="-342900">
              <a:buFont typeface="Arial"/>
              <a:buChar char="•"/>
            </a:pPr>
            <a:r>
              <a:rPr lang="en-US" sz="2000" dirty="0" smtClean="0">
                <a:latin typeface="Arial"/>
                <a:cs typeface="Arial"/>
              </a:rPr>
              <a:t>Hashing</a:t>
            </a:r>
          </a:p>
          <a:p>
            <a:pPr marL="800100" lvl="1" indent="-342900">
              <a:buFont typeface="Arial"/>
              <a:buChar char="•"/>
            </a:pPr>
            <a:r>
              <a:rPr lang="en-US" sz="2000" dirty="0" smtClean="0">
                <a:latin typeface="Arial"/>
                <a:cs typeface="Arial"/>
              </a:rPr>
              <a:t>Reference Data lookup and incorporation</a:t>
            </a:r>
          </a:p>
          <a:p>
            <a:pPr lvl="1"/>
            <a:endParaRPr lang="en-US" sz="2000" dirty="0" smtClean="0">
              <a:latin typeface="Arial"/>
              <a:cs typeface="Arial"/>
            </a:endParaRPr>
          </a:p>
          <a:p>
            <a:pPr marL="342900" indent="-342900">
              <a:buFont typeface="Arial"/>
              <a:buChar char="•"/>
            </a:pPr>
            <a:r>
              <a:rPr lang="en-US" sz="2000" dirty="0" smtClean="0">
                <a:latin typeface="Arial"/>
                <a:cs typeface="Arial"/>
              </a:rPr>
              <a:t>Advanced features for delimited and fixed-width files</a:t>
            </a:r>
          </a:p>
          <a:p>
            <a:pPr marL="800100" lvl="1" indent="-342900">
              <a:buFont typeface="Arial"/>
              <a:buChar char="•"/>
            </a:pPr>
            <a:r>
              <a:rPr lang="en-US" sz="2000" dirty="0" smtClean="0">
                <a:latin typeface="Arial"/>
                <a:cs typeface="Arial"/>
              </a:rPr>
              <a:t>Type assignment including arrays of scalars</a:t>
            </a:r>
          </a:p>
          <a:p>
            <a:pPr marL="800100" lvl="1" indent="-342900">
              <a:buFont typeface="Arial"/>
              <a:buChar char="•"/>
            </a:pPr>
            <a:endParaRPr lang="en-US" sz="1200" dirty="0">
              <a:latin typeface="Arial"/>
              <a:cs typeface="Arial"/>
            </a:endParaRPr>
          </a:p>
        </p:txBody>
      </p:sp>
    </p:spTree>
    <p:extLst>
      <p:ext uri="{BB962C8B-B14F-4D97-AF65-F5344CB8AC3E}">
        <p14:creationId xmlns:p14="http://schemas.microsoft.com/office/powerpoint/2010/main" val="313413915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Shameless Plug for r2m</a:t>
            </a:r>
            <a:endParaRPr lang="en-US" dirty="0"/>
          </a:p>
        </p:txBody>
      </p:sp>
      <p:sp>
        <p:nvSpPr>
          <p:cNvPr id="3" name="TextBox 2"/>
          <p:cNvSpPr txBox="1"/>
          <p:nvPr/>
        </p:nvSpPr>
        <p:spPr>
          <a:xfrm>
            <a:off x="1995154" y="2420488"/>
            <a:ext cx="4034564" cy="3877985"/>
          </a:xfrm>
          <a:prstGeom prst="rect">
            <a:avLst/>
          </a:prstGeom>
        </p:spPr>
        <p:txBody>
          <a:bodyPr wrap="square" lIns="0" tIns="0" rIns="0" bIns="0" rtlCol="0">
            <a:spAutoFit/>
          </a:bodyPr>
          <a:lstStyle/>
          <a:p>
            <a:endParaRPr lang="en-US" sz="1400" dirty="0">
              <a:latin typeface="Courier"/>
              <a:cs typeface="Courier"/>
            </a:endParaRPr>
          </a:p>
          <a:p>
            <a:r>
              <a:rPr lang="en-US" sz="1400" dirty="0" smtClean="0">
                <a:latin typeface="Courier"/>
                <a:cs typeface="Courier"/>
              </a:rPr>
              <a:t># r2m script fragment</a:t>
            </a:r>
          </a:p>
          <a:p>
            <a:r>
              <a:rPr lang="en-US" sz="1400" dirty="0" smtClean="0">
                <a:latin typeface="Courier"/>
                <a:cs typeface="Courier"/>
              </a:rPr>
              <a:t>collections </a:t>
            </a:r>
            <a:r>
              <a:rPr lang="en-US" sz="1400" dirty="0">
                <a:latin typeface="Courier"/>
                <a:cs typeface="Courier"/>
              </a:rPr>
              <a:t>=&gt; {</a:t>
            </a:r>
          </a:p>
          <a:p>
            <a:r>
              <a:rPr lang="en-US" sz="1400" dirty="0" smtClean="0">
                <a:latin typeface="Courier"/>
                <a:cs typeface="Courier"/>
              </a:rPr>
              <a:t>  </a:t>
            </a:r>
            <a:r>
              <a:rPr lang="en-US" sz="1400" dirty="0" smtClean="0">
                <a:solidFill>
                  <a:srgbClr val="660066"/>
                </a:solidFill>
                <a:latin typeface="Courier"/>
                <a:cs typeface="Courier"/>
              </a:rPr>
              <a:t>peeps </a:t>
            </a:r>
            <a:r>
              <a:rPr lang="en-US" sz="1400" dirty="0" smtClean="0">
                <a:latin typeface="Courier"/>
                <a:cs typeface="Courier"/>
              </a:rPr>
              <a:t>=</a:t>
            </a:r>
            <a:r>
              <a:rPr lang="en-US" sz="1400" dirty="0">
                <a:latin typeface="Courier"/>
                <a:cs typeface="Courier"/>
              </a:rPr>
              <a:t>&gt; {</a:t>
            </a:r>
          </a:p>
          <a:p>
            <a:r>
              <a:rPr lang="en-US" sz="1400" dirty="0">
                <a:latin typeface="Courier"/>
                <a:cs typeface="Courier"/>
              </a:rPr>
              <a:t> </a:t>
            </a:r>
            <a:r>
              <a:rPr lang="en-US" sz="1400" dirty="0" smtClean="0">
                <a:latin typeface="Courier"/>
                <a:cs typeface="Courier"/>
              </a:rPr>
              <a:t>   </a:t>
            </a:r>
            <a:r>
              <a:rPr lang="en-US" sz="1400" dirty="0" err="1">
                <a:latin typeface="Courier"/>
                <a:cs typeface="Courier"/>
              </a:rPr>
              <a:t>tblsrc</a:t>
            </a:r>
            <a:r>
              <a:rPr lang="en-US" sz="1400" dirty="0">
                <a:latin typeface="Courier"/>
                <a:cs typeface="Courier"/>
              </a:rPr>
              <a:t> =&gt; "contact",</a:t>
            </a:r>
          </a:p>
          <a:p>
            <a:r>
              <a:rPr lang="en-US" sz="1400" dirty="0" smtClean="0">
                <a:latin typeface="Courier"/>
                <a:cs typeface="Courier"/>
              </a:rPr>
              <a:t>    </a:t>
            </a:r>
            <a:r>
              <a:rPr lang="en-US" sz="1400" dirty="0" err="1">
                <a:latin typeface="Courier"/>
                <a:cs typeface="Courier"/>
              </a:rPr>
              <a:t>flds</a:t>
            </a:r>
            <a:r>
              <a:rPr lang="en-US" sz="1400" dirty="0">
                <a:latin typeface="Courier"/>
                <a:cs typeface="Courier"/>
              </a:rPr>
              <a:t> =&gt; {</a:t>
            </a:r>
          </a:p>
          <a:p>
            <a:r>
              <a:rPr lang="en-US" sz="1400" dirty="0" smtClean="0">
                <a:latin typeface="Courier"/>
                <a:cs typeface="Courier"/>
              </a:rPr>
              <a:t>      </a:t>
            </a:r>
            <a:r>
              <a:rPr lang="en-US" sz="1400" dirty="0" smtClean="0">
                <a:solidFill>
                  <a:srgbClr val="3366FF"/>
                </a:solidFill>
                <a:latin typeface="Courier"/>
                <a:cs typeface="Courier"/>
              </a:rPr>
              <a:t>name</a:t>
            </a:r>
            <a:r>
              <a:rPr lang="en-US" sz="1400" dirty="0" smtClean="0">
                <a:latin typeface="Courier"/>
                <a:cs typeface="Courier"/>
              </a:rPr>
              <a:t> </a:t>
            </a:r>
            <a:r>
              <a:rPr lang="en-US" sz="1400" dirty="0">
                <a:latin typeface="Courier"/>
                <a:cs typeface="Courier"/>
              </a:rPr>
              <a:t>=&gt; [ "</a:t>
            </a:r>
            <a:r>
              <a:rPr lang="en-US" sz="1400" dirty="0" err="1">
                <a:latin typeface="Courier"/>
                <a:cs typeface="Courier"/>
              </a:rPr>
              <a:t>fld</a:t>
            </a:r>
            <a:r>
              <a:rPr lang="en-US" sz="1400" dirty="0">
                <a:latin typeface="Courier"/>
                <a:cs typeface="Courier"/>
              </a:rPr>
              <a:t>", {</a:t>
            </a:r>
          </a:p>
          <a:p>
            <a:r>
              <a:rPr lang="en-US" sz="1400" dirty="0" smtClean="0">
                <a:latin typeface="Courier"/>
                <a:cs typeface="Courier"/>
              </a:rPr>
              <a:t>        </a:t>
            </a:r>
            <a:r>
              <a:rPr lang="en-US" sz="1400" dirty="0" err="1" smtClean="0">
                <a:latin typeface="Courier"/>
                <a:cs typeface="Courier"/>
              </a:rPr>
              <a:t>colsrc</a:t>
            </a:r>
            <a:r>
              <a:rPr lang="en-US" sz="1400" dirty="0" smtClean="0">
                <a:latin typeface="Courier"/>
                <a:cs typeface="Courier"/>
              </a:rPr>
              <a:t> </a:t>
            </a:r>
            <a:r>
              <a:rPr lang="en-US" sz="1400" dirty="0">
                <a:latin typeface="Courier"/>
                <a:cs typeface="Courier"/>
              </a:rPr>
              <a:t>=&gt; ["</a:t>
            </a:r>
            <a:r>
              <a:rPr lang="en-US" sz="1400" dirty="0" smtClean="0">
                <a:latin typeface="Courier"/>
                <a:cs typeface="Courier"/>
              </a:rPr>
              <a:t>FNAME”,"</a:t>
            </a:r>
            <a:r>
              <a:rPr lang="en-US" sz="1400" dirty="0">
                <a:latin typeface="Courier"/>
                <a:cs typeface="Courier"/>
              </a:rPr>
              <a:t>LNAME"],                                     </a:t>
            </a:r>
          </a:p>
          <a:p>
            <a:r>
              <a:rPr lang="en-US" sz="1400" dirty="0">
                <a:latin typeface="Courier"/>
                <a:cs typeface="Courier"/>
              </a:rPr>
              <a:t>        </a:t>
            </a:r>
            <a:r>
              <a:rPr lang="en-US" sz="1400" dirty="0" smtClean="0">
                <a:latin typeface="Courier"/>
                <a:cs typeface="Courier"/>
              </a:rPr>
              <a:t>f </a:t>
            </a:r>
            <a:r>
              <a:rPr lang="en-US" sz="1400" dirty="0">
                <a:latin typeface="Courier"/>
                <a:cs typeface="Courier"/>
              </a:rPr>
              <a:t>=&gt; sub {</a:t>
            </a:r>
          </a:p>
          <a:p>
            <a:r>
              <a:rPr lang="en-US" sz="1400" dirty="0" smtClean="0">
                <a:latin typeface="Courier"/>
                <a:cs typeface="Courier"/>
              </a:rPr>
              <a:t>         </a:t>
            </a:r>
            <a:r>
              <a:rPr lang="en-US" sz="1400" dirty="0">
                <a:latin typeface="Courier"/>
                <a:cs typeface="Courier"/>
              </a:rPr>
              <a:t>my($</a:t>
            </a:r>
            <a:r>
              <a:rPr lang="en-US" sz="1400" dirty="0" err="1">
                <a:latin typeface="Courier"/>
                <a:cs typeface="Courier"/>
              </a:rPr>
              <a:t>ctx</a:t>
            </a:r>
            <a:r>
              <a:rPr lang="en-US" sz="1400" dirty="0">
                <a:latin typeface="Courier"/>
                <a:cs typeface="Courier"/>
              </a:rPr>
              <a:t>,$</a:t>
            </a:r>
            <a:r>
              <a:rPr lang="en-US" sz="1400" dirty="0" err="1">
                <a:latin typeface="Courier"/>
                <a:cs typeface="Courier"/>
              </a:rPr>
              <a:t>vals</a:t>
            </a:r>
            <a:r>
              <a:rPr lang="en-US" sz="1400" dirty="0">
                <a:latin typeface="Courier"/>
                <a:cs typeface="Courier"/>
              </a:rPr>
              <a:t>) = @_;</a:t>
            </a:r>
          </a:p>
          <a:p>
            <a:r>
              <a:rPr lang="en-US" sz="1400" dirty="0" smtClean="0">
                <a:latin typeface="Courier"/>
                <a:cs typeface="Courier"/>
              </a:rPr>
              <a:t>         </a:t>
            </a:r>
            <a:r>
              <a:rPr lang="en-US" sz="1400" dirty="0">
                <a:latin typeface="Courier"/>
                <a:cs typeface="Courier"/>
              </a:rPr>
              <a:t>my $</a:t>
            </a:r>
            <a:r>
              <a:rPr lang="en-US" sz="1400" dirty="0" err="1">
                <a:latin typeface="Courier"/>
                <a:cs typeface="Courier"/>
              </a:rPr>
              <a:t>fn</a:t>
            </a:r>
            <a:r>
              <a:rPr lang="en-US" sz="1400" dirty="0">
                <a:latin typeface="Courier"/>
                <a:cs typeface="Courier"/>
              </a:rPr>
              <a:t> = $</a:t>
            </a:r>
            <a:r>
              <a:rPr lang="en-US" sz="1400" dirty="0" err="1">
                <a:latin typeface="Courier"/>
                <a:cs typeface="Courier"/>
              </a:rPr>
              <a:t>vals</a:t>
            </a:r>
            <a:r>
              <a:rPr lang="en-US" sz="1400" dirty="0">
                <a:latin typeface="Courier"/>
                <a:cs typeface="Courier"/>
              </a:rPr>
              <a:t>-&gt;{"</a:t>
            </a:r>
            <a:r>
              <a:rPr lang="en-US" sz="1400" dirty="0" smtClean="0">
                <a:latin typeface="Courier"/>
                <a:cs typeface="Courier"/>
              </a:rPr>
              <a:t>FNAME”};</a:t>
            </a:r>
          </a:p>
          <a:p>
            <a:r>
              <a:rPr lang="en-US" sz="1400" dirty="0" smtClean="0">
                <a:latin typeface="Courier"/>
                <a:cs typeface="Courier"/>
              </a:rPr>
              <a:t>         $</a:t>
            </a:r>
            <a:r>
              <a:rPr lang="en-US" sz="1400" dirty="0" err="1" smtClean="0">
                <a:latin typeface="Courier"/>
                <a:cs typeface="Courier"/>
              </a:rPr>
              <a:t>fn</a:t>
            </a:r>
            <a:r>
              <a:rPr lang="en-US" sz="1400" dirty="0" smtClean="0">
                <a:latin typeface="Courier"/>
                <a:cs typeface="Courier"/>
              </a:rPr>
              <a:t> = </a:t>
            </a:r>
            <a:r>
              <a:rPr lang="en-US" sz="1400" dirty="0" err="1" smtClean="0">
                <a:latin typeface="Courier"/>
                <a:cs typeface="Courier"/>
              </a:rPr>
              <a:t>ucfirst</a:t>
            </a:r>
            <a:r>
              <a:rPr lang="en-US" sz="1400" dirty="0" smtClean="0">
                <a:latin typeface="Courier"/>
                <a:cs typeface="Courier"/>
              </a:rPr>
              <a:t>(</a:t>
            </a:r>
            <a:r>
              <a:rPr lang="en-US" sz="1400" dirty="0" err="1" smtClean="0">
                <a:latin typeface="Courier"/>
                <a:cs typeface="Courier"/>
              </a:rPr>
              <a:t>lc</a:t>
            </a:r>
            <a:r>
              <a:rPr lang="en-US" sz="1400" dirty="0" smtClean="0">
                <a:latin typeface="Courier"/>
                <a:cs typeface="Courier"/>
              </a:rPr>
              <a:t>($</a:t>
            </a:r>
            <a:r>
              <a:rPr lang="en-US" sz="1400" dirty="0" err="1" smtClean="0">
                <a:latin typeface="Courier"/>
                <a:cs typeface="Courier"/>
              </a:rPr>
              <a:t>fn</a:t>
            </a:r>
            <a:r>
              <a:rPr lang="en-US" sz="1400" dirty="0" smtClean="0">
                <a:latin typeface="Courier"/>
                <a:cs typeface="Courier"/>
              </a:rPr>
              <a:t>));</a:t>
            </a:r>
          </a:p>
          <a:p>
            <a:r>
              <a:rPr lang="en-US" sz="1400" dirty="0">
                <a:latin typeface="Courier"/>
                <a:cs typeface="Courier"/>
              </a:rPr>
              <a:t> </a:t>
            </a:r>
            <a:r>
              <a:rPr lang="en-US" sz="1400" dirty="0" smtClean="0">
                <a:latin typeface="Courier"/>
                <a:cs typeface="Courier"/>
              </a:rPr>
              <a:t>        my </a:t>
            </a:r>
            <a:r>
              <a:rPr lang="en-US" sz="1400" dirty="0">
                <a:latin typeface="Courier"/>
                <a:cs typeface="Courier"/>
              </a:rPr>
              <a:t>$</a:t>
            </a:r>
            <a:r>
              <a:rPr lang="en-US" sz="1400" dirty="0" err="1">
                <a:latin typeface="Courier"/>
                <a:cs typeface="Courier"/>
              </a:rPr>
              <a:t>ln</a:t>
            </a:r>
            <a:r>
              <a:rPr lang="en-US" sz="1400" dirty="0">
                <a:latin typeface="Courier"/>
                <a:cs typeface="Courier"/>
              </a:rPr>
              <a:t> = $</a:t>
            </a:r>
            <a:r>
              <a:rPr lang="en-US" sz="1400" dirty="0" err="1">
                <a:latin typeface="Courier"/>
                <a:cs typeface="Courier"/>
              </a:rPr>
              <a:t>vals</a:t>
            </a:r>
            <a:r>
              <a:rPr lang="en-US" sz="1400" dirty="0">
                <a:latin typeface="Courier"/>
                <a:cs typeface="Courier"/>
              </a:rPr>
              <a:t>-&gt;{"LNAME"}</a:t>
            </a:r>
            <a:r>
              <a:rPr lang="en-US" sz="1400" dirty="0" smtClean="0">
                <a:latin typeface="Courier"/>
                <a:cs typeface="Courier"/>
              </a:rPr>
              <a:t>;</a:t>
            </a:r>
          </a:p>
          <a:p>
            <a:r>
              <a:rPr lang="en-US" sz="1400" dirty="0" smtClean="0">
                <a:latin typeface="Courier"/>
                <a:cs typeface="Courier"/>
              </a:rPr>
              <a:t>         $</a:t>
            </a:r>
            <a:r>
              <a:rPr lang="en-US" sz="1400" dirty="0" err="1" smtClean="0">
                <a:latin typeface="Courier"/>
                <a:cs typeface="Courier"/>
              </a:rPr>
              <a:t>ln</a:t>
            </a:r>
            <a:r>
              <a:rPr lang="en-US" sz="1400" dirty="0" smtClean="0">
                <a:latin typeface="Courier"/>
                <a:cs typeface="Courier"/>
              </a:rPr>
              <a:t> </a:t>
            </a:r>
            <a:r>
              <a:rPr lang="en-US" sz="1400" dirty="0">
                <a:latin typeface="Courier"/>
                <a:cs typeface="Courier"/>
              </a:rPr>
              <a:t>= </a:t>
            </a:r>
            <a:r>
              <a:rPr lang="en-US" sz="1400" dirty="0" err="1">
                <a:latin typeface="Courier"/>
                <a:cs typeface="Courier"/>
              </a:rPr>
              <a:t>ucfirst</a:t>
            </a:r>
            <a:r>
              <a:rPr lang="en-US" sz="1400" dirty="0">
                <a:latin typeface="Courier"/>
                <a:cs typeface="Courier"/>
              </a:rPr>
              <a:t>(</a:t>
            </a:r>
            <a:r>
              <a:rPr lang="en-US" sz="1400" dirty="0" err="1">
                <a:latin typeface="Courier"/>
                <a:cs typeface="Courier"/>
              </a:rPr>
              <a:t>lc</a:t>
            </a:r>
            <a:r>
              <a:rPr lang="en-US" sz="1400" dirty="0">
                <a:latin typeface="Courier"/>
                <a:cs typeface="Courier"/>
              </a:rPr>
              <a:t>(</a:t>
            </a:r>
            <a:r>
              <a:rPr lang="en-US" sz="1400" dirty="0" smtClean="0">
                <a:latin typeface="Courier"/>
                <a:cs typeface="Courier"/>
              </a:rPr>
              <a:t>$</a:t>
            </a:r>
            <a:r>
              <a:rPr lang="en-US" sz="1400" dirty="0" err="1" smtClean="0">
                <a:latin typeface="Courier"/>
                <a:cs typeface="Courier"/>
              </a:rPr>
              <a:t>ln</a:t>
            </a:r>
            <a:r>
              <a:rPr lang="en-US" sz="1400" dirty="0">
                <a:latin typeface="Courier"/>
                <a:cs typeface="Courier"/>
              </a:rPr>
              <a:t>))</a:t>
            </a:r>
            <a:r>
              <a:rPr lang="en-US" sz="1400" dirty="0" smtClean="0">
                <a:latin typeface="Courier"/>
                <a:cs typeface="Courier"/>
              </a:rPr>
              <a:t>;</a:t>
            </a:r>
            <a:endParaRPr lang="en-US" sz="1400" dirty="0">
              <a:latin typeface="Courier"/>
              <a:cs typeface="Courier"/>
            </a:endParaRPr>
          </a:p>
          <a:p>
            <a:r>
              <a:rPr lang="en-US" sz="1400" dirty="0" smtClean="0">
                <a:latin typeface="Courier"/>
                <a:cs typeface="Courier"/>
              </a:rPr>
              <a:t>         </a:t>
            </a:r>
            <a:r>
              <a:rPr lang="en-US" sz="1400" dirty="0">
                <a:latin typeface="Courier"/>
                <a:cs typeface="Courier"/>
              </a:rPr>
              <a:t>return { </a:t>
            </a:r>
            <a:r>
              <a:rPr lang="en-US" sz="1400" dirty="0">
                <a:solidFill>
                  <a:srgbClr val="FF0000"/>
                </a:solidFill>
                <a:latin typeface="Courier"/>
                <a:cs typeface="Courier"/>
              </a:rPr>
              <a:t>first</a:t>
            </a:r>
            <a:r>
              <a:rPr lang="en-US" sz="1400" dirty="0">
                <a:solidFill>
                  <a:srgbClr val="660066"/>
                </a:solidFill>
                <a:latin typeface="Courier"/>
                <a:cs typeface="Courier"/>
              </a:rPr>
              <a:t> </a:t>
            </a:r>
            <a:r>
              <a:rPr lang="en-US" sz="1400" dirty="0">
                <a:latin typeface="Courier"/>
                <a:cs typeface="Courier"/>
              </a:rPr>
              <a:t>=&gt; $</a:t>
            </a:r>
            <a:r>
              <a:rPr lang="en-US" sz="1400" dirty="0" err="1">
                <a:latin typeface="Courier"/>
                <a:cs typeface="Courier"/>
              </a:rPr>
              <a:t>fn</a:t>
            </a:r>
            <a:r>
              <a:rPr lang="en-US" sz="1400" dirty="0" smtClean="0">
                <a:latin typeface="Courier"/>
                <a:cs typeface="Courier"/>
              </a:rPr>
              <a:t>,</a:t>
            </a:r>
          </a:p>
          <a:p>
            <a:r>
              <a:rPr lang="en-US" sz="1400" dirty="0">
                <a:latin typeface="Courier"/>
                <a:cs typeface="Courier"/>
              </a:rPr>
              <a:t> </a:t>
            </a:r>
            <a:r>
              <a:rPr lang="en-US" sz="1400" dirty="0" smtClean="0">
                <a:latin typeface="Courier"/>
                <a:cs typeface="Courier"/>
              </a:rPr>
              <a:t>                 </a:t>
            </a:r>
            <a:r>
              <a:rPr lang="en-US" sz="1400" dirty="0" smtClean="0">
                <a:solidFill>
                  <a:srgbClr val="FF0000"/>
                </a:solidFill>
                <a:latin typeface="Courier"/>
                <a:cs typeface="Courier"/>
              </a:rPr>
              <a:t>last</a:t>
            </a:r>
            <a:r>
              <a:rPr lang="en-US" sz="1400" dirty="0" smtClean="0">
                <a:latin typeface="Courier"/>
                <a:cs typeface="Courier"/>
              </a:rPr>
              <a:t> </a:t>
            </a:r>
            <a:r>
              <a:rPr lang="en-US" sz="1400" dirty="0">
                <a:latin typeface="Courier"/>
                <a:cs typeface="Courier"/>
              </a:rPr>
              <a:t>=&gt; $</a:t>
            </a:r>
            <a:r>
              <a:rPr lang="en-US" sz="1400" dirty="0" err="1">
                <a:latin typeface="Courier"/>
                <a:cs typeface="Courier"/>
              </a:rPr>
              <a:t>ln</a:t>
            </a:r>
            <a:r>
              <a:rPr lang="en-US" sz="1400" dirty="0">
                <a:latin typeface="Courier"/>
                <a:cs typeface="Courier"/>
              </a:rPr>
              <a:t> };</a:t>
            </a:r>
          </a:p>
          <a:p>
            <a:r>
              <a:rPr lang="en-US" sz="1400" dirty="0" smtClean="0">
                <a:latin typeface="Courier"/>
                <a:cs typeface="Courier"/>
              </a:rPr>
              <a:t>        </a:t>
            </a:r>
            <a:r>
              <a:rPr lang="en-US" sz="1400" dirty="0">
                <a:latin typeface="Courier"/>
                <a:cs typeface="Courier"/>
              </a:rPr>
              <a:t>}</a:t>
            </a:r>
          </a:p>
          <a:p>
            <a:r>
              <a:rPr lang="en-US" sz="1400" dirty="0" smtClean="0">
                <a:latin typeface="Courier"/>
                <a:cs typeface="Courier"/>
              </a:rPr>
              <a:t>     </a:t>
            </a:r>
            <a:r>
              <a:rPr lang="en-US" sz="1400" dirty="0">
                <a:latin typeface="Courier"/>
                <a:cs typeface="Courier"/>
              </a:rPr>
              <a:t>}</a:t>
            </a:r>
            <a:r>
              <a:rPr lang="en-US" sz="1400" dirty="0" smtClean="0">
                <a:latin typeface="Courier"/>
                <a:cs typeface="Courier"/>
              </a:rPr>
              <a:t>]</a:t>
            </a:r>
            <a:endParaRPr lang="en-US" sz="1400" dirty="0">
              <a:latin typeface="Courier"/>
              <a:cs typeface="Courier"/>
            </a:endParaRPr>
          </a:p>
        </p:txBody>
      </p:sp>
      <p:sp>
        <p:nvSpPr>
          <p:cNvPr id="16" name="TextBox 15"/>
          <p:cNvSpPr txBox="1"/>
          <p:nvPr/>
        </p:nvSpPr>
        <p:spPr>
          <a:xfrm>
            <a:off x="609600" y="1422340"/>
            <a:ext cx="6882643" cy="984885"/>
          </a:xfrm>
          <a:prstGeom prst="rect">
            <a:avLst/>
          </a:prstGeom>
        </p:spPr>
        <p:txBody>
          <a:bodyPr wrap="square" lIns="0" tIns="0" rIns="0" bIns="0" rtlCol="0">
            <a:spAutoFit/>
          </a:bodyPr>
          <a:lstStyle/>
          <a:p>
            <a:r>
              <a:rPr lang="en-US" sz="2400" dirty="0" err="1" smtClean="0">
                <a:latin typeface="Courier"/>
                <a:cs typeface="Courier"/>
              </a:rPr>
              <a:t>github.com</a:t>
            </a:r>
            <a:r>
              <a:rPr lang="en-US" sz="2400" dirty="0">
                <a:latin typeface="Courier"/>
                <a:cs typeface="Courier"/>
              </a:rPr>
              <a:t>/</a:t>
            </a:r>
            <a:r>
              <a:rPr lang="en-US" sz="2400" dirty="0" err="1">
                <a:latin typeface="Courier"/>
                <a:cs typeface="Courier"/>
              </a:rPr>
              <a:t>buzzm</a:t>
            </a:r>
            <a:r>
              <a:rPr lang="en-US" sz="2400" dirty="0" smtClean="0">
                <a:latin typeface="Courier"/>
                <a:cs typeface="Courier"/>
              </a:rPr>
              <a:t>/r2m</a:t>
            </a:r>
          </a:p>
          <a:p>
            <a:pPr marL="342900" indent="-342900">
              <a:buFont typeface="Arial"/>
              <a:buChar char="•"/>
            </a:pPr>
            <a:r>
              <a:rPr lang="en-US" sz="2000" dirty="0" smtClean="0">
                <a:latin typeface="Arial"/>
                <a:cs typeface="Arial"/>
              </a:rPr>
              <a:t>Perl DBD/DBI based framework</a:t>
            </a:r>
          </a:p>
          <a:p>
            <a:pPr marL="342900" indent="-342900">
              <a:buFont typeface="Arial"/>
              <a:buChar char="•"/>
            </a:pPr>
            <a:r>
              <a:rPr lang="en-US" sz="2000" dirty="0" smtClean="0">
                <a:latin typeface="Arial"/>
                <a:cs typeface="Arial"/>
              </a:rPr>
              <a:t>Highly customizable but still “framework-convenient”</a:t>
            </a:r>
            <a:endParaRPr lang="en-US" sz="1200" dirty="0">
              <a:latin typeface="Arial"/>
              <a:cs typeface="Arial"/>
            </a:endParaRPr>
          </a:p>
        </p:txBody>
      </p:sp>
      <p:graphicFrame>
        <p:nvGraphicFramePr>
          <p:cNvPr id="4" name="Table 3"/>
          <p:cNvGraphicFramePr>
            <a:graphicFrameLocks noGrp="1"/>
          </p:cNvGraphicFramePr>
          <p:nvPr>
            <p:extLst>
              <p:ext uri="{D42A27DB-BD31-4B8C-83A1-F6EECF244321}">
                <p14:modId xmlns:p14="http://schemas.microsoft.com/office/powerpoint/2010/main" val="4288128714"/>
              </p:ext>
            </p:extLst>
          </p:nvPr>
        </p:nvGraphicFramePr>
        <p:xfrm>
          <a:off x="197248" y="4113384"/>
          <a:ext cx="1874880" cy="1135121"/>
        </p:xfrm>
        <a:graphic>
          <a:graphicData uri="http://schemas.openxmlformats.org/drawingml/2006/table">
            <a:tbl>
              <a:tblPr firstRow="1" bandRow="1">
                <a:tableStyleId>{10A1B5D5-9B99-4C35-A422-299274C87663}</a:tableStyleId>
              </a:tblPr>
              <a:tblGrid>
                <a:gridCol w="918891"/>
                <a:gridCol w="955989"/>
              </a:tblGrid>
              <a:tr h="312161">
                <a:tc>
                  <a:txBody>
                    <a:bodyPr/>
                    <a:lstStyle/>
                    <a:p>
                      <a:r>
                        <a:rPr lang="en-US" sz="1200" dirty="0" smtClean="0"/>
                        <a:t>CONTACT</a:t>
                      </a:r>
                      <a:endParaRPr lang="en-US" sz="1200" dirty="0"/>
                    </a:p>
                  </a:txBody>
                  <a:tcPr/>
                </a:tc>
                <a:tc>
                  <a:txBody>
                    <a:bodyPr/>
                    <a:lstStyle/>
                    <a:p>
                      <a:endParaRPr lang="en-US" sz="1200" dirty="0"/>
                    </a:p>
                  </a:txBody>
                  <a:tcPr/>
                </a:tc>
              </a:tr>
              <a:tr h="254562">
                <a:tc>
                  <a:txBody>
                    <a:bodyPr/>
                    <a:lstStyle/>
                    <a:p>
                      <a:r>
                        <a:rPr lang="en-US" sz="1200" b="1" dirty="0" smtClean="0"/>
                        <a:t>FNAME</a:t>
                      </a:r>
                      <a:endParaRPr lang="en-US" sz="1200" b="1" dirty="0"/>
                    </a:p>
                  </a:txBody>
                  <a:tcPr/>
                </a:tc>
                <a:tc>
                  <a:txBody>
                    <a:bodyPr/>
                    <a:lstStyle/>
                    <a:p>
                      <a:r>
                        <a:rPr lang="en-US" sz="1200" b="1" dirty="0" smtClean="0"/>
                        <a:t>LNAME</a:t>
                      </a:r>
                      <a:endParaRPr lang="en-US" sz="1200" b="1" dirty="0"/>
                    </a:p>
                  </a:txBody>
                  <a:tcPr/>
                </a:tc>
              </a:tr>
              <a:tr h="254562">
                <a:tc>
                  <a:txBody>
                    <a:bodyPr/>
                    <a:lstStyle/>
                    <a:p>
                      <a:r>
                        <a:rPr lang="en-US" sz="1200" dirty="0" smtClean="0"/>
                        <a:t>JONES</a:t>
                      </a:r>
                      <a:endParaRPr lang="en-US" sz="1200" dirty="0"/>
                    </a:p>
                  </a:txBody>
                  <a:tcPr/>
                </a:tc>
                <a:tc>
                  <a:txBody>
                    <a:bodyPr/>
                    <a:lstStyle/>
                    <a:p>
                      <a:r>
                        <a:rPr lang="en-US" sz="1200" dirty="0" smtClean="0"/>
                        <a:t>BOB</a:t>
                      </a:r>
                      <a:endParaRPr lang="en-US" sz="1200" dirty="0"/>
                    </a:p>
                  </a:txBody>
                  <a:tcPr/>
                </a:tc>
              </a:tr>
              <a:tr h="254562">
                <a:tc>
                  <a:txBody>
                    <a:bodyPr/>
                    <a:lstStyle/>
                    <a:p>
                      <a:r>
                        <a:rPr lang="en-US" sz="1200" dirty="0" smtClean="0"/>
                        <a:t>KALAN</a:t>
                      </a:r>
                      <a:endParaRPr lang="en-US" sz="1200" dirty="0"/>
                    </a:p>
                  </a:txBody>
                  <a:tcPr/>
                </a:tc>
                <a:tc>
                  <a:txBody>
                    <a:bodyPr/>
                    <a:lstStyle/>
                    <a:p>
                      <a:r>
                        <a:rPr lang="en-US" sz="1200" dirty="0" smtClean="0"/>
                        <a:t>MATT</a:t>
                      </a:r>
                      <a:endParaRPr lang="en-US" sz="1200" dirty="0"/>
                    </a:p>
                  </a:txBody>
                  <a:tcPr/>
                </a:tc>
              </a:tr>
            </a:tbl>
          </a:graphicData>
        </a:graphic>
      </p:graphicFrame>
      <p:sp>
        <p:nvSpPr>
          <p:cNvPr id="6" name="TextBox 5"/>
          <p:cNvSpPr txBox="1"/>
          <p:nvPr/>
        </p:nvSpPr>
        <p:spPr>
          <a:xfrm>
            <a:off x="6640730" y="2896610"/>
            <a:ext cx="2161531" cy="3416320"/>
          </a:xfrm>
          <a:prstGeom prst="rect">
            <a:avLst/>
          </a:prstGeom>
        </p:spPr>
        <p:txBody>
          <a:bodyPr wrap="square" lIns="0" tIns="0" rIns="0" bIns="0" rtlCol="0">
            <a:spAutoFit/>
          </a:bodyPr>
          <a:lstStyle/>
          <a:p>
            <a:r>
              <a:rPr lang="en-US" sz="1400" dirty="0" smtClean="0">
                <a:latin typeface="Courier"/>
                <a:cs typeface="Courier"/>
              </a:rPr>
              <a:t>Collection “</a:t>
            </a:r>
            <a:r>
              <a:rPr lang="en-US" sz="1400" dirty="0" smtClean="0">
                <a:solidFill>
                  <a:srgbClr val="660066"/>
                </a:solidFill>
                <a:latin typeface="Courier"/>
                <a:cs typeface="Courier"/>
              </a:rPr>
              <a:t>peeps</a:t>
            </a:r>
            <a:r>
              <a:rPr lang="en-US" sz="1400" dirty="0" smtClean="0">
                <a:latin typeface="Courier"/>
                <a:cs typeface="Courier"/>
              </a:rPr>
              <a:t>”</a:t>
            </a:r>
          </a:p>
          <a:p>
            <a:r>
              <a:rPr lang="en-US" sz="1400" dirty="0" smtClean="0">
                <a:latin typeface="Courier"/>
                <a:cs typeface="Courier"/>
              </a:rPr>
              <a:t>{</a:t>
            </a:r>
          </a:p>
          <a:p>
            <a:r>
              <a:rPr lang="en-US" sz="1400" dirty="0">
                <a:latin typeface="Courier"/>
                <a:cs typeface="Courier"/>
              </a:rPr>
              <a:t> </a:t>
            </a:r>
            <a:r>
              <a:rPr lang="en-US" sz="1400" dirty="0" smtClean="0">
                <a:latin typeface="Courier"/>
                <a:cs typeface="Courier"/>
              </a:rPr>
              <a:t> </a:t>
            </a:r>
            <a:r>
              <a:rPr lang="en-US" sz="1400" dirty="0" smtClean="0">
                <a:solidFill>
                  <a:srgbClr val="3366FF"/>
                </a:solidFill>
                <a:latin typeface="Courier"/>
                <a:cs typeface="Courier"/>
              </a:rPr>
              <a:t>name</a:t>
            </a:r>
            <a:r>
              <a:rPr lang="en-US" sz="1400" dirty="0" smtClean="0">
                <a:latin typeface="Courier"/>
                <a:cs typeface="Courier"/>
              </a:rPr>
              <a:t>: {</a:t>
            </a:r>
          </a:p>
          <a:p>
            <a:r>
              <a:rPr lang="en-US" sz="1400" dirty="0">
                <a:latin typeface="Courier"/>
                <a:cs typeface="Courier"/>
              </a:rPr>
              <a:t> </a:t>
            </a:r>
            <a:r>
              <a:rPr lang="en-US" sz="1400" dirty="0" smtClean="0">
                <a:latin typeface="Courier"/>
                <a:cs typeface="Courier"/>
              </a:rPr>
              <a:t>   </a:t>
            </a:r>
            <a:r>
              <a:rPr lang="en-US" sz="1400" dirty="0" smtClean="0">
                <a:solidFill>
                  <a:srgbClr val="FF0000"/>
                </a:solidFill>
                <a:latin typeface="Courier"/>
                <a:cs typeface="Courier"/>
              </a:rPr>
              <a:t>first</a:t>
            </a:r>
            <a:r>
              <a:rPr lang="en-US" sz="1400" dirty="0" smtClean="0">
                <a:latin typeface="Courier"/>
                <a:cs typeface="Courier"/>
              </a:rPr>
              <a:t>: “Bob”,</a:t>
            </a:r>
          </a:p>
          <a:p>
            <a:r>
              <a:rPr lang="en-US" sz="1400" dirty="0">
                <a:latin typeface="Courier"/>
                <a:cs typeface="Courier"/>
              </a:rPr>
              <a:t> </a:t>
            </a:r>
            <a:r>
              <a:rPr lang="en-US" sz="1400" dirty="0" smtClean="0">
                <a:latin typeface="Courier"/>
                <a:cs typeface="Courier"/>
              </a:rPr>
              <a:t>   </a:t>
            </a:r>
            <a:r>
              <a:rPr lang="en-US" sz="1400" dirty="0" smtClean="0">
                <a:solidFill>
                  <a:srgbClr val="FF0000"/>
                </a:solidFill>
                <a:latin typeface="Courier"/>
                <a:cs typeface="Courier"/>
              </a:rPr>
              <a:t>last</a:t>
            </a:r>
            <a:r>
              <a:rPr lang="en-US" sz="1400" dirty="0" smtClean="0">
                <a:latin typeface="Courier"/>
                <a:cs typeface="Courier"/>
              </a:rPr>
              <a:t>: “Jones”</a:t>
            </a:r>
          </a:p>
          <a:p>
            <a:r>
              <a:rPr lang="en-US" sz="1400" dirty="0">
                <a:latin typeface="Courier"/>
                <a:cs typeface="Courier"/>
              </a:rPr>
              <a:t> </a:t>
            </a:r>
            <a:r>
              <a:rPr lang="en-US" sz="1400" dirty="0" smtClean="0">
                <a:latin typeface="Courier"/>
                <a:cs typeface="Courier"/>
              </a:rPr>
              <a:t> }</a:t>
            </a:r>
          </a:p>
          <a:p>
            <a:r>
              <a:rPr lang="en-US" sz="1400" dirty="0" smtClean="0">
                <a:latin typeface="Courier"/>
                <a:cs typeface="Courier"/>
              </a:rPr>
              <a:t>  . . . </a:t>
            </a:r>
          </a:p>
          <a:p>
            <a:r>
              <a:rPr lang="en-US" sz="1400" dirty="0" smtClean="0">
                <a:latin typeface="Courier"/>
                <a:cs typeface="Courier"/>
              </a:rPr>
              <a:t>}</a:t>
            </a:r>
          </a:p>
          <a:p>
            <a:r>
              <a:rPr lang="en-US" sz="1400" dirty="0">
                <a:latin typeface="Courier"/>
                <a:cs typeface="Courier"/>
              </a:rPr>
              <a:t>{</a:t>
            </a:r>
          </a:p>
          <a:p>
            <a:r>
              <a:rPr lang="en-US" sz="1400" dirty="0">
                <a:latin typeface="Courier"/>
                <a:cs typeface="Courier"/>
              </a:rPr>
              <a:t>  </a:t>
            </a:r>
            <a:r>
              <a:rPr lang="en-US" sz="1400" dirty="0">
                <a:solidFill>
                  <a:srgbClr val="3366FF"/>
                </a:solidFill>
                <a:latin typeface="Courier"/>
                <a:cs typeface="Courier"/>
              </a:rPr>
              <a:t>name</a:t>
            </a:r>
            <a:r>
              <a:rPr lang="en-US" sz="1400" dirty="0">
                <a:latin typeface="Courier"/>
                <a:cs typeface="Courier"/>
              </a:rPr>
              <a:t>: {</a:t>
            </a:r>
          </a:p>
          <a:p>
            <a:r>
              <a:rPr lang="en-US" sz="1400" dirty="0">
                <a:latin typeface="Courier"/>
                <a:cs typeface="Courier"/>
              </a:rPr>
              <a:t>    </a:t>
            </a:r>
            <a:r>
              <a:rPr lang="en-US" sz="1400" dirty="0">
                <a:solidFill>
                  <a:srgbClr val="FF0000"/>
                </a:solidFill>
                <a:latin typeface="Courier"/>
                <a:cs typeface="Courier"/>
              </a:rPr>
              <a:t>first</a:t>
            </a:r>
            <a:r>
              <a:rPr lang="en-US" sz="1400" dirty="0">
                <a:latin typeface="Courier"/>
                <a:cs typeface="Courier"/>
              </a:rPr>
              <a:t>: </a:t>
            </a:r>
            <a:r>
              <a:rPr lang="en-US" sz="1400" dirty="0" smtClean="0">
                <a:latin typeface="Courier"/>
                <a:cs typeface="Courier"/>
              </a:rPr>
              <a:t>“Matt”</a:t>
            </a:r>
            <a:r>
              <a:rPr lang="en-US" sz="1400" dirty="0">
                <a:latin typeface="Courier"/>
                <a:cs typeface="Courier"/>
              </a:rPr>
              <a:t>,</a:t>
            </a:r>
          </a:p>
          <a:p>
            <a:r>
              <a:rPr lang="en-US" sz="1400" dirty="0">
                <a:latin typeface="Courier"/>
                <a:cs typeface="Courier"/>
              </a:rPr>
              <a:t>    </a:t>
            </a:r>
            <a:r>
              <a:rPr lang="en-US" sz="1400" dirty="0">
                <a:solidFill>
                  <a:srgbClr val="FF0000"/>
                </a:solidFill>
                <a:latin typeface="Courier"/>
                <a:cs typeface="Courier"/>
              </a:rPr>
              <a:t>last</a:t>
            </a:r>
            <a:r>
              <a:rPr lang="en-US" sz="1400" dirty="0">
                <a:latin typeface="Courier"/>
                <a:cs typeface="Courier"/>
              </a:rPr>
              <a:t>: </a:t>
            </a:r>
            <a:r>
              <a:rPr lang="en-US" sz="1400" dirty="0" smtClean="0">
                <a:latin typeface="Courier"/>
                <a:cs typeface="Courier"/>
              </a:rPr>
              <a:t>“</a:t>
            </a:r>
            <a:r>
              <a:rPr lang="en-US" sz="1400" dirty="0" err="1" smtClean="0">
                <a:latin typeface="Courier"/>
                <a:cs typeface="Courier"/>
              </a:rPr>
              <a:t>Kalan</a:t>
            </a:r>
            <a:r>
              <a:rPr lang="en-US" sz="1400" dirty="0" smtClean="0">
                <a:latin typeface="Courier"/>
                <a:cs typeface="Courier"/>
              </a:rPr>
              <a:t>”</a:t>
            </a:r>
            <a:endParaRPr lang="en-US" sz="1400" dirty="0">
              <a:latin typeface="Courier"/>
              <a:cs typeface="Courier"/>
            </a:endParaRPr>
          </a:p>
          <a:p>
            <a:r>
              <a:rPr lang="en-US" sz="1400" dirty="0">
                <a:latin typeface="Courier"/>
                <a:cs typeface="Courier"/>
              </a:rPr>
              <a:t>  }</a:t>
            </a:r>
          </a:p>
          <a:p>
            <a:r>
              <a:rPr lang="en-US" sz="1400" dirty="0">
                <a:latin typeface="Courier"/>
                <a:cs typeface="Courier"/>
              </a:rPr>
              <a:t>  . . . </a:t>
            </a:r>
          </a:p>
          <a:p>
            <a:r>
              <a:rPr lang="en-US" sz="1400" dirty="0">
                <a:latin typeface="Courier"/>
                <a:cs typeface="Courier"/>
              </a:rPr>
              <a:t>}</a:t>
            </a:r>
          </a:p>
          <a:p>
            <a:endParaRPr lang="en-US" sz="1200" dirty="0">
              <a:latin typeface="Courier"/>
              <a:cs typeface="Courier"/>
            </a:endParaRPr>
          </a:p>
        </p:txBody>
      </p:sp>
      <p:sp>
        <p:nvSpPr>
          <p:cNvPr id="5" name="Right Arrow 4"/>
          <p:cNvSpPr/>
          <p:nvPr/>
        </p:nvSpPr>
        <p:spPr>
          <a:xfrm>
            <a:off x="2296424" y="4113384"/>
            <a:ext cx="320729" cy="1184443"/>
          </a:xfrm>
          <a:prstGeom prst="rightArrow">
            <a:avLst>
              <a:gd name="adj1" fmla="val 50000"/>
              <a:gd name="adj2" fmla="val 100000"/>
            </a:avLst>
          </a:prstGeom>
          <a:solidFill>
            <a:schemeClr val="accent1">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8" name="Right Arrow 7"/>
          <p:cNvSpPr/>
          <p:nvPr/>
        </p:nvSpPr>
        <p:spPr>
          <a:xfrm>
            <a:off x="6119522" y="4113384"/>
            <a:ext cx="320729" cy="1184443"/>
          </a:xfrm>
          <a:prstGeom prst="rightArrow">
            <a:avLst>
              <a:gd name="adj1" fmla="val 50000"/>
              <a:gd name="adj2" fmla="val 100000"/>
            </a:avLst>
          </a:prstGeom>
          <a:solidFill>
            <a:schemeClr val="accent1">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Tree>
    <p:extLst>
      <p:ext uri="{BB962C8B-B14F-4D97-AF65-F5344CB8AC3E}">
        <p14:creationId xmlns:p14="http://schemas.microsoft.com/office/powerpoint/2010/main" val="286533957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Goal</a:t>
            </a:r>
            <a:endParaRPr lang="en-US" dirty="0"/>
          </a:p>
        </p:txBody>
      </p:sp>
      <p:sp>
        <p:nvSpPr>
          <p:cNvPr id="21" name="TextBox 20"/>
          <p:cNvSpPr txBox="1"/>
          <p:nvPr/>
        </p:nvSpPr>
        <p:spPr>
          <a:xfrm>
            <a:off x="1135346" y="1718576"/>
            <a:ext cx="6919487" cy="984885"/>
          </a:xfrm>
          <a:prstGeom prst="rect">
            <a:avLst/>
          </a:prstGeom>
        </p:spPr>
        <p:txBody>
          <a:bodyPr wrap="square" lIns="0" tIns="0" rIns="0" bIns="0" rtlCol="0">
            <a:spAutoFit/>
          </a:bodyPr>
          <a:lstStyle/>
          <a:p>
            <a:pPr marL="0" indent="0">
              <a:buFont typeface="Arial"/>
              <a:buNone/>
            </a:pPr>
            <a:r>
              <a:rPr lang="en-US" sz="3200" dirty="0" smtClean="0">
                <a:latin typeface="Arial"/>
                <a:cs typeface="Arial"/>
              </a:rPr>
              <a:t>Explore issues in moving an </a:t>
            </a:r>
            <a:r>
              <a:rPr lang="en-US" sz="3200" b="1" dirty="0" smtClean="0">
                <a:latin typeface="Arial"/>
                <a:cs typeface="Arial"/>
              </a:rPr>
              <a:t>existing</a:t>
            </a:r>
            <a:r>
              <a:rPr lang="en-US" sz="3200" dirty="0" smtClean="0">
                <a:latin typeface="Arial"/>
                <a:cs typeface="Arial"/>
              </a:rPr>
              <a:t> RDBMS system to </a:t>
            </a:r>
            <a:r>
              <a:rPr lang="en-US" sz="3200" dirty="0" err="1" smtClean="0">
                <a:latin typeface="Arial"/>
                <a:cs typeface="Arial"/>
              </a:rPr>
              <a:t>MongoDB</a:t>
            </a:r>
            <a:endParaRPr lang="en-US" sz="2000" dirty="0" smtClean="0">
              <a:latin typeface="Arial"/>
              <a:cs typeface="Arial"/>
            </a:endParaRPr>
          </a:p>
        </p:txBody>
      </p:sp>
      <p:sp>
        <p:nvSpPr>
          <p:cNvPr id="4" name="TextBox 3"/>
          <p:cNvSpPr txBox="1"/>
          <p:nvPr/>
        </p:nvSpPr>
        <p:spPr>
          <a:xfrm>
            <a:off x="1291410" y="3114044"/>
            <a:ext cx="6246034" cy="2769989"/>
          </a:xfrm>
          <a:prstGeom prst="rect">
            <a:avLst/>
          </a:prstGeom>
        </p:spPr>
        <p:txBody>
          <a:bodyPr wrap="square" lIns="0" tIns="0" rIns="0" bIns="0" rtlCol="0">
            <a:spAutoFit/>
          </a:bodyPr>
          <a:lstStyle/>
          <a:p>
            <a:pPr marL="342900" indent="-342900">
              <a:buFont typeface="Arial"/>
              <a:buChar char="•"/>
            </a:pPr>
            <a:r>
              <a:rPr lang="en-US" sz="3200" dirty="0" smtClean="0">
                <a:latin typeface="Arial"/>
                <a:cs typeface="Arial"/>
              </a:rPr>
              <a:t>What is </a:t>
            </a:r>
            <a:r>
              <a:rPr lang="en-US" sz="3200" dirty="0" err="1" smtClean="0">
                <a:latin typeface="Arial"/>
                <a:cs typeface="Arial"/>
              </a:rPr>
              <a:t>MongoDB</a:t>
            </a:r>
            <a:r>
              <a:rPr lang="en-US" sz="3200" dirty="0" smtClean="0">
                <a:latin typeface="Arial"/>
                <a:cs typeface="Arial"/>
              </a:rPr>
              <a:t>?</a:t>
            </a:r>
          </a:p>
          <a:p>
            <a:pPr marL="342900" indent="-342900">
              <a:buFont typeface="Arial"/>
              <a:buChar char="•"/>
            </a:pPr>
            <a:r>
              <a:rPr lang="en-US" sz="3200" dirty="0" smtClean="0">
                <a:latin typeface="Arial"/>
                <a:cs typeface="Arial"/>
              </a:rPr>
              <a:t>Determining Migration Value</a:t>
            </a:r>
          </a:p>
          <a:p>
            <a:pPr marL="342900" indent="-342900">
              <a:buFont typeface="Arial"/>
              <a:buChar char="•"/>
            </a:pPr>
            <a:r>
              <a:rPr lang="en-US" sz="3200" dirty="0" smtClean="0">
                <a:latin typeface="Arial"/>
                <a:cs typeface="Arial"/>
              </a:rPr>
              <a:t>Roles and Responsibilities</a:t>
            </a:r>
          </a:p>
          <a:p>
            <a:pPr marL="342900" indent="-342900">
              <a:buFont typeface="Arial"/>
              <a:buChar char="•"/>
            </a:pPr>
            <a:r>
              <a:rPr lang="en-US" sz="3200" dirty="0" smtClean="0">
                <a:latin typeface="Arial"/>
                <a:cs typeface="Arial"/>
              </a:rPr>
              <a:t>Bulk Migration Techniques</a:t>
            </a:r>
          </a:p>
          <a:p>
            <a:pPr marL="342900" indent="-342900">
              <a:buFont typeface="Arial"/>
              <a:buChar char="•"/>
            </a:pPr>
            <a:r>
              <a:rPr lang="en-US" sz="3200" dirty="0" smtClean="0">
                <a:latin typeface="Arial"/>
                <a:cs typeface="Arial"/>
              </a:rPr>
              <a:t>System Cutover</a:t>
            </a:r>
          </a:p>
          <a:p>
            <a:pPr marL="0" indent="0">
              <a:buFont typeface="Arial"/>
              <a:buNone/>
            </a:pPr>
            <a:endParaRPr lang="en-US" sz="2000" dirty="0" smtClean="0">
              <a:latin typeface="Arial"/>
              <a:cs typeface="Arial"/>
            </a:endParaRPr>
          </a:p>
        </p:txBody>
      </p:sp>
    </p:spTree>
    <p:extLst>
      <p:ext uri="{BB962C8B-B14F-4D97-AF65-F5344CB8AC3E}">
        <p14:creationId xmlns:p14="http://schemas.microsoft.com/office/powerpoint/2010/main" val="53640324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r2m works well for 1:n embedding</a:t>
            </a:r>
            <a:endParaRPr lang="en-US" dirty="0"/>
          </a:p>
        </p:txBody>
      </p:sp>
      <p:sp>
        <p:nvSpPr>
          <p:cNvPr id="3" name="TextBox 2"/>
          <p:cNvSpPr txBox="1"/>
          <p:nvPr/>
        </p:nvSpPr>
        <p:spPr>
          <a:xfrm>
            <a:off x="2303059" y="1688340"/>
            <a:ext cx="4445097" cy="4308871"/>
          </a:xfrm>
          <a:prstGeom prst="rect">
            <a:avLst/>
          </a:prstGeom>
        </p:spPr>
        <p:txBody>
          <a:bodyPr wrap="square" lIns="0" tIns="0" rIns="0" bIns="0" rtlCol="0">
            <a:spAutoFit/>
          </a:bodyPr>
          <a:lstStyle/>
          <a:p>
            <a:r>
              <a:rPr lang="en-US" sz="1400" dirty="0" smtClean="0">
                <a:latin typeface="Courier"/>
                <a:cs typeface="Courier"/>
              </a:rPr>
              <a:t>#r2m script fragment</a:t>
            </a:r>
          </a:p>
          <a:p>
            <a:r>
              <a:rPr lang="en-US" sz="1400" dirty="0" smtClean="0">
                <a:latin typeface="Courier"/>
                <a:cs typeface="Courier"/>
              </a:rPr>
              <a:t>…</a:t>
            </a:r>
          </a:p>
          <a:p>
            <a:r>
              <a:rPr lang="en-US" sz="1400" dirty="0">
                <a:latin typeface="Courier"/>
                <a:cs typeface="Courier"/>
              </a:rPr>
              <a:t>collections =&gt; {</a:t>
            </a:r>
          </a:p>
          <a:p>
            <a:r>
              <a:rPr lang="en-US" sz="1400" dirty="0">
                <a:latin typeface="Courier"/>
                <a:cs typeface="Courier"/>
              </a:rPr>
              <a:t>  </a:t>
            </a:r>
            <a:r>
              <a:rPr lang="en-US" sz="1400" dirty="0" smtClean="0">
                <a:solidFill>
                  <a:srgbClr val="660066"/>
                </a:solidFill>
                <a:latin typeface="Courier"/>
                <a:cs typeface="Courier"/>
              </a:rPr>
              <a:t>peeps </a:t>
            </a:r>
            <a:r>
              <a:rPr lang="en-US" sz="1400" dirty="0" smtClean="0">
                <a:latin typeface="Courier"/>
                <a:cs typeface="Courier"/>
              </a:rPr>
              <a:t>=</a:t>
            </a:r>
            <a:r>
              <a:rPr lang="en-US" sz="1400" dirty="0">
                <a:latin typeface="Courier"/>
                <a:cs typeface="Courier"/>
              </a:rPr>
              <a:t>&gt; {</a:t>
            </a:r>
          </a:p>
          <a:p>
            <a:r>
              <a:rPr lang="en-US" sz="1400" dirty="0">
                <a:latin typeface="Courier"/>
                <a:cs typeface="Courier"/>
              </a:rPr>
              <a:t>    </a:t>
            </a:r>
            <a:r>
              <a:rPr lang="en-US" sz="1400" dirty="0" err="1">
                <a:latin typeface="Courier"/>
                <a:cs typeface="Courier"/>
              </a:rPr>
              <a:t>tblsrc</a:t>
            </a:r>
            <a:r>
              <a:rPr lang="en-US" sz="1400" dirty="0">
                <a:latin typeface="Courier"/>
                <a:cs typeface="Courier"/>
              </a:rPr>
              <a:t> =&gt; </a:t>
            </a:r>
            <a:r>
              <a:rPr lang="en-US" sz="1400" dirty="0" smtClean="0">
                <a:latin typeface="Courier"/>
                <a:cs typeface="Courier"/>
              </a:rPr>
              <a:t>”contact"</a:t>
            </a:r>
            <a:r>
              <a:rPr lang="en-US" sz="1400" dirty="0">
                <a:latin typeface="Courier"/>
                <a:cs typeface="Courier"/>
              </a:rPr>
              <a:t>,</a:t>
            </a:r>
          </a:p>
          <a:p>
            <a:r>
              <a:rPr lang="en-US" sz="1400" dirty="0">
                <a:latin typeface="Courier"/>
                <a:cs typeface="Courier"/>
              </a:rPr>
              <a:t>    </a:t>
            </a:r>
            <a:r>
              <a:rPr lang="en-US" sz="1400" dirty="0" err="1">
                <a:latin typeface="Courier"/>
                <a:cs typeface="Courier"/>
              </a:rPr>
              <a:t>flds</a:t>
            </a:r>
            <a:r>
              <a:rPr lang="en-US" sz="1400" dirty="0">
                <a:latin typeface="Courier"/>
                <a:cs typeface="Courier"/>
              </a:rPr>
              <a:t> =&gt; {</a:t>
            </a:r>
          </a:p>
          <a:p>
            <a:r>
              <a:rPr lang="en-US" sz="1400" dirty="0">
                <a:latin typeface="Courier"/>
                <a:cs typeface="Courier"/>
              </a:rPr>
              <a:t>      </a:t>
            </a:r>
            <a:r>
              <a:rPr lang="en-US" sz="1400" dirty="0" err="1" smtClean="0">
                <a:solidFill>
                  <a:srgbClr val="0000FF"/>
                </a:solidFill>
                <a:latin typeface="Courier"/>
                <a:cs typeface="Courier"/>
              </a:rPr>
              <a:t>lname</a:t>
            </a:r>
            <a:r>
              <a:rPr lang="en-US" sz="1400" dirty="0" smtClean="0">
                <a:solidFill>
                  <a:srgbClr val="0000FF"/>
                </a:solidFill>
                <a:latin typeface="Courier"/>
                <a:cs typeface="Courier"/>
              </a:rPr>
              <a:t> </a:t>
            </a:r>
            <a:r>
              <a:rPr lang="en-US" sz="1400" dirty="0">
                <a:latin typeface="Courier"/>
                <a:cs typeface="Courier"/>
              </a:rPr>
              <a:t>=&gt; </a:t>
            </a:r>
            <a:r>
              <a:rPr lang="en-US" sz="1400" dirty="0" smtClean="0">
                <a:latin typeface="Courier"/>
                <a:cs typeface="Courier"/>
              </a:rPr>
              <a:t>“LNAME</a:t>
            </a:r>
            <a:r>
              <a:rPr lang="en-US" sz="1400" dirty="0">
                <a:latin typeface="Courier"/>
                <a:cs typeface="Courier"/>
              </a:rPr>
              <a:t>",</a:t>
            </a:r>
          </a:p>
          <a:p>
            <a:r>
              <a:rPr lang="en-US" sz="1400" dirty="0">
                <a:latin typeface="Courier"/>
                <a:cs typeface="Courier"/>
              </a:rPr>
              <a:t>      </a:t>
            </a:r>
            <a:r>
              <a:rPr lang="en-US" sz="1400" dirty="0">
                <a:solidFill>
                  <a:srgbClr val="0000FF"/>
                </a:solidFill>
                <a:latin typeface="Courier"/>
                <a:cs typeface="Courier"/>
              </a:rPr>
              <a:t>phones</a:t>
            </a:r>
            <a:r>
              <a:rPr lang="en-US" sz="1400" dirty="0">
                <a:latin typeface="Courier"/>
                <a:cs typeface="Courier"/>
              </a:rPr>
              <a:t> =&gt; [ "join", {</a:t>
            </a:r>
          </a:p>
          <a:p>
            <a:r>
              <a:rPr lang="en-US" sz="1400" dirty="0">
                <a:latin typeface="Courier"/>
                <a:cs typeface="Courier"/>
              </a:rPr>
              <a:t>          link =&gt; </a:t>
            </a:r>
            <a:r>
              <a:rPr lang="en-US" sz="1400" dirty="0" smtClean="0">
                <a:latin typeface="Courier"/>
                <a:cs typeface="Courier"/>
              </a:rPr>
              <a:t>[“</a:t>
            </a:r>
            <a:r>
              <a:rPr lang="en-US" sz="1400" dirty="0" err="1" smtClean="0">
                <a:latin typeface="Courier"/>
                <a:cs typeface="Courier"/>
              </a:rPr>
              <a:t>uid</a:t>
            </a:r>
            <a:r>
              <a:rPr lang="en-US" sz="1400" dirty="0">
                <a:latin typeface="Courier"/>
                <a:cs typeface="Courier"/>
              </a:rPr>
              <a:t>", </a:t>
            </a:r>
            <a:r>
              <a:rPr lang="en-US" sz="1400" dirty="0" smtClean="0">
                <a:latin typeface="Courier"/>
                <a:cs typeface="Courier"/>
              </a:rPr>
              <a:t>“</a:t>
            </a:r>
            <a:r>
              <a:rPr lang="en-US" sz="1400" dirty="0" err="1">
                <a:latin typeface="Courier"/>
                <a:cs typeface="Courier"/>
              </a:rPr>
              <a:t>x</a:t>
            </a:r>
            <a:r>
              <a:rPr lang="en-US" sz="1400" dirty="0" err="1" smtClean="0">
                <a:latin typeface="Courier"/>
                <a:cs typeface="Courier"/>
              </a:rPr>
              <a:t>id</a:t>
            </a:r>
            <a:r>
              <a:rPr lang="en-US" sz="1400" dirty="0">
                <a:latin typeface="Courier"/>
                <a:cs typeface="Courier"/>
              </a:rPr>
              <a:t>"]</a:t>
            </a:r>
          </a:p>
          <a:p>
            <a:r>
              <a:rPr lang="en-US" sz="1400" dirty="0">
                <a:latin typeface="Courier"/>
                <a:cs typeface="Courier"/>
              </a:rPr>
              <a:t>                  },</a:t>
            </a:r>
          </a:p>
          <a:p>
            <a:r>
              <a:rPr lang="en-US" sz="1400" dirty="0">
                <a:latin typeface="Courier"/>
                <a:cs typeface="Courier"/>
              </a:rPr>
              <a:t>          { </a:t>
            </a:r>
            <a:r>
              <a:rPr lang="en-US" sz="1400" dirty="0" err="1">
                <a:latin typeface="Courier"/>
                <a:cs typeface="Courier"/>
              </a:rPr>
              <a:t>tblsrc</a:t>
            </a:r>
            <a:r>
              <a:rPr lang="en-US" sz="1400" dirty="0">
                <a:latin typeface="Courier"/>
                <a:cs typeface="Courier"/>
              </a:rPr>
              <a:t> =&gt; "phones",</a:t>
            </a:r>
          </a:p>
          <a:p>
            <a:r>
              <a:rPr lang="en-US" sz="1400" dirty="0">
                <a:latin typeface="Courier"/>
                <a:cs typeface="Courier"/>
              </a:rPr>
              <a:t>            </a:t>
            </a:r>
            <a:r>
              <a:rPr lang="en-US" sz="1400" dirty="0" err="1">
                <a:latin typeface="Courier"/>
                <a:cs typeface="Courier"/>
              </a:rPr>
              <a:t>flds</a:t>
            </a:r>
            <a:r>
              <a:rPr lang="en-US" sz="1400" dirty="0">
                <a:latin typeface="Courier"/>
                <a:cs typeface="Courier"/>
              </a:rPr>
              <a:t> =&gt; {</a:t>
            </a:r>
          </a:p>
          <a:p>
            <a:r>
              <a:rPr lang="en-US" sz="1400" dirty="0" smtClean="0">
                <a:latin typeface="Courier"/>
                <a:cs typeface="Courier"/>
              </a:rPr>
              <a:t>              </a:t>
            </a:r>
            <a:r>
              <a:rPr lang="en-US" sz="1400" dirty="0">
                <a:solidFill>
                  <a:srgbClr val="FF6600"/>
                </a:solidFill>
                <a:latin typeface="Courier"/>
                <a:cs typeface="Courier"/>
              </a:rPr>
              <a:t>number</a:t>
            </a:r>
            <a:r>
              <a:rPr lang="en-US" sz="1400" dirty="0">
                <a:latin typeface="Courier"/>
                <a:cs typeface="Courier"/>
              </a:rPr>
              <a:t> =&gt; "</a:t>
            </a:r>
            <a:r>
              <a:rPr lang="en-US" sz="1400" dirty="0" smtClean="0">
                <a:latin typeface="Courier"/>
                <a:cs typeface="Courier"/>
              </a:rPr>
              <a:t>NUM”,</a:t>
            </a:r>
          </a:p>
          <a:p>
            <a:r>
              <a:rPr lang="en-US" sz="1400" dirty="0">
                <a:solidFill>
                  <a:srgbClr val="FF6600"/>
                </a:solidFill>
                <a:latin typeface="Courier"/>
                <a:cs typeface="Courier"/>
              </a:rPr>
              <a:t> </a:t>
            </a:r>
            <a:r>
              <a:rPr lang="en-US" sz="1400" dirty="0" smtClean="0">
                <a:solidFill>
                  <a:srgbClr val="FF6600"/>
                </a:solidFill>
                <a:latin typeface="Courier"/>
                <a:cs typeface="Courier"/>
              </a:rPr>
              <a:t>             type</a:t>
            </a:r>
            <a:r>
              <a:rPr lang="en-US" sz="1400" dirty="0" smtClean="0">
                <a:latin typeface="Courier"/>
                <a:cs typeface="Courier"/>
              </a:rPr>
              <a:t> </a:t>
            </a:r>
            <a:r>
              <a:rPr lang="en-US" sz="1400" dirty="0">
                <a:latin typeface="Courier"/>
                <a:cs typeface="Courier"/>
              </a:rPr>
              <a:t>=&gt; "</a:t>
            </a:r>
            <a:r>
              <a:rPr lang="en-US" sz="1400" dirty="0" smtClean="0">
                <a:latin typeface="Courier"/>
                <a:cs typeface="Courier"/>
              </a:rPr>
              <a:t>TYPE”</a:t>
            </a:r>
          </a:p>
          <a:p>
            <a:r>
              <a:rPr lang="en-US" sz="1400" dirty="0">
                <a:latin typeface="Courier"/>
                <a:cs typeface="Courier"/>
              </a:rPr>
              <a:t> </a:t>
            </a:r>
            <a:r>
              <a:rPr lang="en-US" sz="1400" dirty="0" smtClean="0">
                <a:latin typeface="Courier"/>
                <a:cs typeface="Courier"/>
              </a:rPr>
              <a:t>           }            </a:t>
            </a:r>
            <a:endParaRPr lang="en-US" sz="1400" dirty="0">
              <a:latin typeface="Courier"/>
              <a:cs typeface="Courier"/>
            </a:endParaRPr>
          </a:p>
          <a:p>
            <a:r>
              <a:rPr lang="en-US" sz="1400" dirty="0">
                <a:latin typeface="Courier"/>
                <a:cs typeface="Courier"/>
              </a:rPr>
              <a:t>          }]</a:t>
            </a:r>
          </a:p>
          <a:p>
            <a:r>
              <a:rPr lang="en-US" sz="1400" dirty="0">
                <a:latin typeface="Courier"/>
                <a:cs typeface="Courier"/>
              </a:rPr>
              <a:t>	}</a:t>
            </a:r>
          </a:p>
          <a:p>
            <a:r>
              <a:rPr lang="en-US" sz="1400" dirty="0">
                <a:latin typeface="Courier"/>
                <a:cs typeface="Courier"/>
              </a:rPr>
              <a:t>     }</a:t>
            </a:r>
          </a:p>
          <a:p>
            <a:endParaRPr lang="en-US" sz="1400" dirty="0">
              <a:latin typeface="Courier"/>
              <a:cs typeface="Courier"/>
            </a:endParaRPr>
          </a:p>
          <a:p>
            <a:endParaRPr lang="en-US" sz="1400" dirty="0" smtClean="0">
              <a:latin typeface="Courier"/>
              <a:cs typeface="Courier"/>
            </a:endParaRPr>
          </a:p>
        </p:txBody>
      </p:sp>
      <p:sp>
        <p:nvSpPr>
          <p:cNvPr id="6" name="TextBox 5"/>
          <p:cNvSpPr txBox="1"/>
          <p:nvPr/>
        </p:nvSpPr>
        <p:spPr>
          <a:xfrm>
            <a:off x="6372902" y="1690759"/>
            <a:ext cx="2899390" cy="4308871"/>
          </a:xfrm>
          <a:prstGeom prst="rect">
            <a:avLst/>
          </a:prstGeom>
        </p:spPr>
        <p:txBody>
          <a:bodyPr wrap="square" lIns="0" tIns="0" rIns="0" bIns="0" rtlCol="0">
            <a:spAutoFit/>
          </a:bodyPr>
          <a:lstStyle/>
          <a:p>
            <a:r>
              <a:rPr lang="en-US" sz="1400" dirty="0" smtClean="0">
                <a:latin typeface="Courier"/>
                <a:cs typeface="Courier"/>
              </a:rPr>
              <a:t>Collection “</a:t>
            </a:r>
            <a:r>
              <a:rPr lang="en-US" sz="1400" dirty="0" smtClean="0">
                <a:solidFill>
                  <a:srgbClr val="660066"/>
                </a:solidFill>
                <a:latin typeface="Courier"/>
                <a:cs typeface="Courier"/>
              </a:rPr>
              <a:t>peeps</a:t>
            </a:r>
            <a:r>
              <a:rPr lang="en-US" sz="1400" dirty="0" smtClean="0">
                <a:latin typeface="Courier"/>
                <a:cs typeface="Courier"/>
              </a:rPr>
              <a:t>”</a:t>
            </a:r>
          </a:p>
          <a:p>
            <a:r>
              <a:rPr lang="en-US" sz="1400" dirty="0" smtClean="0">
                <a:latin typeface="Courier"/>
                <a:cs typeface="Courier"/>
              </a:rPr>
              <a:t>{</a:t>
            </a:r>
          </a:p>
          <a:p>
            <a:r>
              <a:rPr lang="en-US" sz="1400" dirty="0">
                <a:latin typeface="Courier"/>
                <a:cs typeface="Courier"/>
              </a:rPr>
              <a:t> </a:t>
            </a:r>
            <a:r>
              <a:rPr lang="en-US" sz="1400" dirty="0" smtClean="0">
                <a:latin typeface="Courier"/>
                <a:cs typeface="Courier"/>
              </a:rPr>
              <a:t> </a:t>
            </a:r>
            <a:r>
              <a:rPr lang="en-US" sz="1400" dirty="0" err="1" smtClean="0">
                <a:solidFill>
                  <a:srgbClr val="0000FF"/>
                </a:solidFill>
                <a:latin typeface="Courier"/>
                <a:cs typeface="Courier"/>
              </a:rPr>
              <a:t>lname</a:t>
            </a:r>
            <a:r>
              <a:rPr lang="en-US" sz="1400" dirty="0" smtClean="0">
                <a:latin typeface="Courier"/>
                <a:cs typeface="Courier"/>
              </a:rPr>
              <a:t>: “JONES”,</a:t>
            </a:r>
          </a:p>
          <a:p>
            <a:r>
              <a:rPr lang="en-US" sz="1400" dirty="0">
                <a:latin typeface="Courier"/>
                <a:cs typeface="Courier"/>
              </a:rPr>
              <a:t> </a:t>
            </a:r>
            <a:r>
              <a:rPr lang="en-US" sz="1400" dirty="0" smtClean="0">
                <a:latin typeface="Courier"/>
                <a:cs typeface="Courier"/>
              </a:rPr>
              <a:t> </a:t>
            </a:r>
            <a:r>
              <a:rPr lang="en-US" sz="1400" dirty="0" smtClean="0">
                <a:solidFill>
                  <a:srgbClr val="0000FF"/>
                </a:solidFill>
                <a:latin typeface="Courier"/>
                <a:cs typeface="Courier"/>
              </a:rPr>
              <a:t>phones</a:t>
            </a:r>
            <a:r>
              <a:rPr lang="en-US" sz="1400" dirty="0" smtClean="0">
                <a:latin typeface="Courier"/>
                <a:cs typeface="Courier"/>
              </a:rPr>
              <a:t>: [</a:t>
            </a:r>
          </a:p>
          <a:p>
            <a:r>
              <a:rPr lang="en-US" sz="1400" dirty="0" smtClean="0">
                <a:latin typeface="Courier"/>
                <a:cs typeface="Courier"/>
              </a:rPr>
              <a:t>  { "</a:t>
            </a:r>
            <a:r>
              <a:rPr lang="en-US" sz="1400" dirty="0" smtClean="0">
                <a:solidFill>
                  <a:srgbClr val="FF6600"/>
                </a:solidFill>
                <a:latin typeface="Courier"/>
                <a:cs typeface="Courier"/>
              </a:rPr>
              <a:t>number</a:t>
            </a:r>
            <a:r>
              <a:rPr lang="en-US" sz="1400" dirty="0" smtClean="0">
                <a:latin typeface="Courier"/>
                <a:cs typeface="Courier"/>
              </a:rPr>
              <a:t>”:”272-1234"</a:t>
            </a:r>
            <a:r>
              <a:rPr lang="en-US" sz="1400" dirty="0">
                <a:latin typeface="Courier"/>
                <a:cs typeface="Courier"/>
              </a:rPr>
              <a:t>,</a:t>
            </a:r>
          </a:p>
          <a:p>
            <a:r>
              <a:rPr lang="en-US" sz="1400" dirty="0" smtClean="0">
                <a:latin typeface="Courier"/>
                <a:cs typeface="Courier"/>
              </a:rPr>
              <a:t>    "</a:t>
            </a:r>
            <a:r>
              <a:rPr lang="en-US" sz="1400" dirty="0">
                <a:solidFill>
                  <a:srgbClr val="FF6600"/>
                </a:solidFill>
                <a:latin typeface="Courier"/>
                <a:cs typeface="Courier"/>
              </a:rPr>
              <a:t>type</a:t>
            </a:r>
            <a:r>
              <a:rPr lang="en-US" sz="1400" dirty="0">
                <a:latin typeface="Courier"/>
                <a:cs typeface="Courier"/>
              </a:rPr>
              <a:t>" : </a:t>
            </a:r>
            <a:r>
              <a:rPr lang="en-US" sz="1400" dirty="0" smtClean="0">
                <a:latin typeface="Courier"/>
                <a:cs typeface="Courier"/>
              </a:rPr>
              <a:t>”HOME” }</a:t>
            </a:r>
            <a:r>
              <a:rPr lang="en-US" sz="1400" dirty="0">
                <a:latin typeface="Courier"/>
                <a:cs typeface="Courier"/>
              </a:rPr>
              <a:t>,</a:t>
            </a:r>
          </a:p>
          <a:p>
            <a:r>
              <a:rPr lang="en-US" sz="1400" dirty="0" smtClean="0">
                <a:latin typeface="Courier"/>
                <a:cs typeface="Courier"/>
              </a:rPr>
              <a:t>  </a:t>
            </a:r>
            <a:r>
              <a:rPr lang="en-US" sz="1400" dirty="0">
                <a:latin typeface="Courier"/>
                <a:cs typeface="Courier"/>
              </a:rPr>
              <a:t>{ "</a:t>
            </a:r>
            <a:r>
              <a:rPr lang="en-US" sz="1400" dirty="0">
                <a:solidFill>
                  <a:srgbClr val="FF6600"/>
                </a:solidFill>
                <a:latin typeface="Courier"/>
                <a:cs typeface="Courier"/>
              </a:rPr>
              <a:t>number</a:t>
            </a:r>
            <a:r>
              <a:rPr lang="en-US" sz="1400" dirty="0">
                <a:latin typeface="Courier"/>
                <a:cs typeface="Courier"/>
              </a:rPr>
              <a:t>”:”272</a:t>
            </a:r>
            <a:r>
              <a:rPr lang="en-US" sz="1400" dirty="0" smtClean="0">
                <a:latin typeface="Courier"/>
                <a:cs typeface="Courier"/>
              </a:rPr>
              <a:t>-4432"</a:t>
            </a:r>
            <a:r>
              <a:rPr lang="en-US" sz="1400" dirty="0">
                <a:latin typeface="Courier"/>
                <a:cs typeface="Courier"/>
              </a:rPr>
              <a:t>,</a:t>
            </a:r>
          </a:p>
          <a:p>
            <a:r>
              <a:rPr lang="en-US" sz="1400" dirty="0">
                <a:latin typeface="Courier"/>
                <a:cs typeface="Courier"/>
              </a:rPr>
              <a:t>    "</a:t>
            </a:r>
            <a:r>
              <a:rPr lang="en-US" sz="1400" dirty="0">
                <a:solidFill>
                  <a:srgbClr val="FF6600"/>
                </a:solidFill>
                <a:latin typeface="Courier"/>
                <a:cs typeface="Courier"/>
              </a:rPr>
              <a:t>type</a:t>
            </a:r>
            <a:r>
              <a:rPr lang="en-US" sz="1400" dirty="0">
                <a:latin typeface="Courier"/>
                <a:cs typeface="Courier"/>
              </a:rPr>
              <a:t>" : </a:t>
            </a:r>
            <a:r>
              <a:rPr lang="en-US" sz="1400" dirty="0" smtClean="0">
                <a:latin typeface="Courier"/>
                <a:cs typeface="Courier"/>
              </a:rPr>
              <a:t>”HOME” </a:t>
            </a:r>
            <a:r>
              <a:rPr lang="en-US" sz="1400" dirty="0">
                <a:latin typeface="Courier"/>
                <a:cs typeface="Courier"/>
              </a:rPr>
              <a:t>},</a:t>
            </a:r>
            <a:endParaRPr lang="en-US" sz="1400" dirty="0" smtClean="0">
              <a:latin typeface="Courier"/>
              <a:cs typeface="Courier"/>
            </a:endParaRPr>
          </a:p>
          <a:p>
            <a:r>
              <a:rPr lang="en-US" sz="1400" dirty="0" smtClean="0">
                <a:latin typeface="Courier"/>
                <a:cs typeface="Courier"/>
              </a:rPr>
              <a:t>  </a:t>
            </a:r>
            <a:r>
              <a:rPr lang="en-US" sz="1400" dirty="0">
                <a:latin typeface="Courier"/>
                <a:cs typeface="Courier"/>
              </a:rPr>
              <a:t>{ "</a:t>
            </a:r>
            <a:r>
              <a:rPr lang="en-US" sz="1400" dirty="0">
                <a:solidFill>
                  <a:srgbClr val="FF6600"/>
                </a:solidFill>
                <a:latin typeface="Courier"/>
                <a:cs typeface="Courier"/>
              </a:rPr>
              <a:t>number</a:t>
            </a:r>
            <a:r>
              <a:rPr lang="en-US" sz="1400" dirty="0">
                <a:latin typeface="Courier"/>
                <a:cs typeface="Courier"/>
              </a:rPr>
              <a:t>”:</a:t>
            </a:r>
            <a:r>
              <a:rPr lang="en-US" sz="1400" dirty="0" smtClean="0">
                <a:latin typeface="Courier"/>
                <a:cs typeface="Courier"/>
              </a:rPr>
              <a:t>”523-7774"</a:t>
            </a:r>
            <a:r>
              <a:rPr lang="en-US" sz="1400" dirty="0">
                <a:latin typeface="Courier"/>
                <a:cs typeface="Courier"/>
              </a:rPr>
              <a:t>,</a:t>
            </a:r>
          </a:p>
          <a:p>
            <a:r>
              <a:rPr lang="en-US" sz="1400" dirty="0">
                <a:latin typeface="Courier"/>
                <a:cs typeface="Courier"/>
              </a:rPr>
              <a:t>    "</a:t>
            </a:r>
            <a:r>
              <a:rPr lang="en-US" sz="1400" dirty="0">
                <a:solidFill>
                  <a:srgbClr val="FF6600"/>
                </a:solidFill>
                <a:latin typeface="Courier"/>
                <a:cs typeface="Courier"/>
              </a:rPr>
              <a:t>type</a:t>
            </a:r>
            <a:r>
              <a:rPr lang="en-US" sz="1400" dirty="0">
                <a:latin typeface="Courier"/>
                <a:cs typeface="Courier"/>
              </a:rPr>
              <a:t>" : ”HOME” </a:t>
            </a:r>
            <a:r>
              <a:rPr lang="en-US" sz="1400" dirty="0" smtClean="0">
                <a:latin typeface="Courier"/>
                <a:cs typeface="Courier"/>
              </a:rPr>
              <a:t>}</a:t>
            </a:r>
          </a:p>
          <a:p>
            <a:r>
              <a:rPr lang="en-US" sz="1400" dirty="0" smtClean="0">
                <a:latin typeface="Courier"/>
                <a:cs typeface="Courier"/>
              </a:rPr>
              <a:t>  ]</a:t>
            </a:r>
          </a:p>
          <a:p>
            <a:r>
              <a:rPr lang="en-US" sz="1400" dirty="0" smtClean="0">
                <a:latin typeface="Courier"/>
                <a:cs typeface="Courier"/>
              </a:rPr>
              <a:t>  . . . </a:t>
            </a:r>
          </a:p>
          <a:p>
            <a:r>
              <a:rPr lang="en-US" sz="1400" dirty="0" smtClean="0">
                <a:latin typeface="Courier"/>
                <a:cs typeface="Courier"/>
              </a:rPr>
              <a:t>}</a:t>
            </a:r>
          </a:p>
          <a:p>
            <a:r>
              <a:rPr lang="en-US" sz="1400" dirty="0" smtClean="0">
                <a:latin typeface="Courier"/>
                <a:cs typeface="Courier"/>
              </a:rPr>
              <a:t>{</a:t>
            </a:r>
          </a:p>
          <a:p>
            <a:r>
              <a:rPr lang="en-US" sz="1400" dirty="0">
                <a:latin typeface="Courier"/>
                <a:cs typeface="Courier"/>
              </a:rPr>
              <a:t> </a:t>
            </a:r>
            <a:r>
              <a:rPr lang="en-US" sz="1400" dirty="0" smtClean="0">
                <a:latin typeface="Courier"/>
                <a:cs typeface="Courier"/>
              </a:rPr>
              <a:t> </a:t>
            </a:r>
            <a:r>
              <a:rPr lang="en-US" sz="1400" dirty="0" err="1" smtClean="0">
                <a:solidFill>
                  <a:srgbClr val="0000FF"/>
                </a:solidFill>
                <a:latin typeface="Courier"/>
                <a:cs typeface="Courier"/>
              </a:rPr>
              <a:t>lname</a:t>
            </a:r>
            <a:r>
              <a:rPr lang="en-US" sz="1400" dirty="0">
                <a:latin typeface="Courier"/>
                <a:cs typeface="Courier"/>
              </a:rPr>
              <a:t>: </a:t>
            </a:r>
            <a:r>
              <a:rPr lang="en-US" sz="1400" dirty="0" smtClean="0">
                <a:latin typeface="Courier"/>
                <a:cs typeface="Courier"/>
              </a:rPr>
              <a:t>“KALAN”,</a:t>
            </a:r>
            <a:endParaRPr lang="en-US" sz="1400" dirty="0">
              <a:latin typeface="Courier"/>
              <a:cs typeface="Courier"/>
            </a:endParaRPr>
          </a:p>
          <a:p>
            <a:r>
              <a:rPr lang="en-US" sz="1400" dirty="0">
                <a:latin typeface="Courier"/>
                <a:cs typeface="Courier"/>
              </a:rPr>
              <a:t>  </a:t>
            </a:r>
            <a:r>
              <a:rPr lang="en-US" sz="1400" dirty="0">
                <a:solidFill>
                  <a:srgbClr val="0000FF"/>
                </a:solidFill>
                <a:latin typeface="Courier"/>
                <a:cs typeface="Courier"/>
              </a:rPr>
              <a:t>phones</a:t>
            </a:r>
            <a:r>
              <a:rPr lang="en-US" sz="1400" dirty="0">
                <a:latin typeface="Courier"/>
                <a:cs typeface="Courier"/>
              </a:rPr>
              <a:t>: [</a:t>
            </a:r>
          </a:p>
          <a:p>
            <a:r>
              <a:rPr lang="en-US" sz="1400" dirty="0">
                <a:latin typeface="Courier"/>
                <a:cs typeface="Courier"/>
              </a:rPr>
              <a:t>  { "</a:t>
            </a:r>
            <a:r>
              <a:rPr lang="en-US" sz="1400" dirty="0">
                <a:solidFill>
                  <a:srgbClr val="FF6600"/>
                </a:solidFill>
                <a:latin typeface="Courier"/>
                <a:cs typeface="Courier"/>
              </a:rPr>
              <a:t>number</a:t>
            </a:r>
            <a:r>
              <a:rPr lang="en-US" sz="1400" dirty="0">
                <a:latin typeface="Courier"/>
                <a:cs typeface="Courier"/>
              </a:rPr>
              <a:t>”:</a:t>
            </a:r>
            <a:r>
              <a:rPr lang="en-US" sz="1400" dirty="0" smtClean="0">
                <a:latin typeface="Courier"/>
                <a:cs typeface="Courier"/>
              </a:rPr>
              <a:t>”423-8884"</a:t>
            </a:r>
            <a:r>
              <a:rPr lang="en-US" sz="1400" dirty="0">
                <a:latin typeface="Courier"/>
                <a:cs typeface="Courier"/>
              </a:rPr>
              <a:t>,</a:t>
            </a:r>
          </a:p>
          <a:p>
            <a:r>
              <a:rPr lang="en-US" sz="1400" dirty="0">
                <a:latin typeface="Courier"/>
                <a:cs typeface="Courier"/>
              </a:rPr>
              <a:t>    "</a:t>
            </a:r>
            <a:r>
              <a:rPr lang="en-US" sz="1400" dirty="0">
                <a:solidFill>
                  <a:srgbClr val="FF6600"/>
                </a:solidFill>
                <a:latin typeface="Courier"/>
                <a:cs typeface="Courier"/>
              </a:rPr>
              <a:t>type</a:t>
            </a:r>
            <a:r>
              <a:rPr lang="en-US" sz="1400" dirty="0">
                <a:latin typeface="Courier"/>
                <a:cs typeface="Courier"/>
              </a:rPr>
              <a:t>" : </a:t>
            </a:r>
            <a:r>
              <a:rPr lang="en-US" sz="1400" dirty="0" smtClean="0">
                <a:latin typeface="Courier"/>
                <a:cs typeface="Courier"/>
              </a:rPr>
              <a:t>”WORK” }</a:t>
            </a:r>
          </a:p>
          <a:p>
            <a:r>
              <a:rPr lang="en-US" sz="1400" dirty="0">
                <a:latin typeface="Courier"/>
                <a:cs typeface="Courier"/>
              </a:rPr>
              <a:t> </a:t>
            </a:r>
            <a:r>
              <a:rPr lang="en-US" sz="1400" dirty="0" smtClean="0">
                <a:latin typeface="Courier"/>
                <a:cs typeface="Courier"/>
              </a:rPr>
              <a:t> ]</a:t>
            </a:r>
          </a:p>
          <a:p>
            <a:r>
              <a:rPr lang="en-US" sz="1400" dirty="0">
                <a:latin typeface="Courier"/>
                <a:cs typeface="Courier"/>
              </a:rPr>
              <a:t>}</a:t>
            </a:r>
            <a:endParaRPr lang="en-US" sz="1200" dirty="0">
              <a:latin typeface="Courier"/>
              <a:cs typeface="Courier"/>
            </a:endParaRPr>
          </a:p>
        </p:txBody>
      </p:sp>
      <p:sp>
        <p:nvSpPr>
          <p:cNvPr id="5" name="Right Arrow 4"/>
          <p:cNvSpPr/>
          <p:nvPr/>
        </p:nvSpPr>
        <p:spPr>
          <a:xfrm>
            <a:off x="2694123" y="3433500"/>
            <a:ext cx="320729" cy="1184443"/>
          </a:xfrm>
          <a:prstGeom prst="rightArrow">
            <a:avLst>
              <a:gd name="adj1" fmla="val 50000"/>
              <a:gd name="adj2" fmla="val 100000"/>
            </a:avLst>
          </a:prstGeom>
          <a:solidFill>
            <a:schemeClr val="accent1">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8" name="Right Arrow 7"/>
          <p:cNvSpPr/>
          <p:nvPr/>
        </p:nvSpPr>
        <p:spPr>
          <a:xfrm>
            <a:off x="5888600" y="3433500"/>
            <a:ext cx="320729" cy="1184443"/>
          </a:xfrm>
          <a:prstGeom prst="rightArrow">
            <a:avLst>
              <a:gd name="adj1" fmla="val 50000"/>
              <a:gd name="adj2" fmla="val 100000"/>
            </a:avLst>
          </a:prstGeom>
          <a:solidFill>
            <a:schemeClr val="accent1">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271809801"/>
              </p:ext>
            </p:extLst>
          </p:nvPr>
        </p:nvGraphicFramePr>
        <p:xfrm>
          <a:off x="197247" y="3992089"/>
          <a:ext cx="2105811" cy="1645920"/>
        </p:xfrm>
        <a:graphic>
          <a:graphicData uri="http://schemas.openxmlformats.org/drawingml/2006/table">
            <a:tbl>
              <a:tblPr firstRow="1" bandRow="1">
                <a:tableStyleId>{10A1B5D5-9B99-4C35-A422-299274C87663}</a:tableStyleId>
              </a:tblPr>
              <a:tblGrid>
                <a:gridCol w="983038"/>
                <a:gridCol w="654288"/>
                <a:gridCol w="468485"/>
              </a:tblGrid>
              <a:tr h="254562">
                <a:tc>
                  <a:txBody>
                    <a:bodyPr/>
                    <a:lstStyle/>
                    <a:p>
                      <a:r>
                        <a:rPr lang="en-US" sz="1200" dirty="0" smtClean="0"/>
                        <a:t>PHONES</a:t>
                      </a:r>
                      <a:endParaRPr lang="en-US" sz="1200" dirty="0"/>
                    </a:p>
                  </a:txBody>
                  <a:tcPr/>
                </a:tc>
                <a:tc>
                  <a:txBody>
                    <a:bodyPr/>
                    <a:lstStyle/>
                    <a:p>
                      <a:endParaRPr lang="en-US" sz="1200" dirty="0"/>
                    </a:p>
                  </a:txBody>
                  <a:tcPr/>
                </a:tc>
                <a:tc>
                  <a:txBody>
                    <a:bodyPr/>
                    <a:lstStyle/>
                    <a:p>
                      <a:endParaRPr lang="en-US" sz="1200" dirty="0"/>
                    </a:p>
                  </a:txBody>
                  <a:tcPr/>
                </a:tc>
              </a:tr>
              <a:tr h="254562">
                <a:tc>
                  <a:txBody>
                    <a:bodyPr/>
                    <a:lstStyle/>
                    <a:p>
                      <a:r>
                        <a:rPr lang="en-US" sz="1200" b="1" dirty="0" smtClean="0"/>
                        <a:t>NUM</a:t>
                      </a:r>
                      <a:endParaRPr lang="en-US" sz="1200" b="1" dirty="0"/>
                    </a:p>
                  </a:txBody>
                  <a:tcPr/>
                </a:tc>
                <a:tc>
                  <a:txBody>
                    <a:bodyPr/>
                    <a:lstStyle/>
                    <a:p>
                      <a:r>
                        <a:rPr lang="en-US" sz="1200" b="1" dirty="0" smtClean="0"/>
                        <a:t>TYPE</a:t>
                      </a:r>
                      <a:endParaRPr lang="en-US" sz="1200" b="1" dirty="0"/>
                    </a:p>
                  </a:txBody>
                  <a:tcPr/>
                </a:tc>
                <a:tc>
                  <a:txBody>
                    <a:bodyPr/>
                    <a:lstStyle/>
                    <a:p>
                      <a:r>
                        <a:rPr lang="en-US" sz="1200" b="1" dirty="0" smtClean="0"/>
                        <a:t>XID</a:t>
                      </a:r>
                      <a:endParaRPr lang="en-US" sz="1200" b="1" dirty="0"/>
                    </a:p>
                  </a:txBody>
                  <a:tcPr/>
                </a:tc>
              </a:tr>
              <a:tr h="254562">
                <a:tc>
                  <a:txBody>
                    <a:bodyPr/>
                    <a:lstStyle/>
                    <a:p>
                      <a:r>
                        <a:rPr lang="en-US" sz="1200" dirty="0" smtClean="0"/>
                        <a:t>272-1234</a:t>
                      </a:r>
                      <a:endParaRPr lang="en-US" sz="1200" dirty="0"/>
                    </a:p>
                  </a:txBody>
                  <a:tcPr/>
                </a:tc>
                <a:tc>
                  <a:txBody>
                    <a:bodyPr/>
                    <a:lstStyle/>
                    <a:p>
                      <a:r>
                        <a:rPr lang="en-US" sz="1200" dirty="0" smtClean="0"/>
                        <a:t>HOME</a:t>
                      </a:r>
                      <a:endParaRPr lang="en-US" sz="1200" dirty="0"/>
                    </a:p>
                  </a:txBody>
                  <a:tcPr/>
                </a:tc>
                <a:tc>
                  <a:txBody>
                    <a:bodyPr/>
                    <a:lstStyle/>
                    <a:p>
                      <a:r>
                        <a:rPr lang="en-US" sz="1200" dirty="0" smtClean="0"/>
                        <a:t>1</a:t>
                      </a:r>
                      <a:endParaRPr lang="en-US" sz="1200" dirty="0"/>
                    </a:p>
                  </a:txBody>
                  <a:tcPr/>
                </a:tc>
              </a:tr>
              <a:tr h="254562">
                <a:tc>
                  <a:txBody>
                    <a:bodyPr/>
                    <a:lstStyle/>
                    <a:p>
                      <a:r>
                        <a:rPr lang="en-US" sz="1200" dirty="0" smtClean="0"/>
                        <a:t>272-4432</a:t>
                      </a:r>
                      <a:endParaRPr lang="en-US" sz="1200" dirty="0"/>
                    </a:p>
                  </a:txBody>
                  <a:tcPr/>
                </a:tc>
                <a:tc>
                  <a:txBody>
                    <a:bodyPr/>
                    <a:lstStyle/>
                    <a:p>
                      <a:r>
                        <a:rPr lang="en-US" sz="1200" dirty="0" smtClean="0"/>
                        <a:t>HOME</a:t>
                      </a:r>
                      <a:endParaRPr lang="en-US" sz="1200" dirty="0"/>
                    </a:p>
                  </a:txBody>
                  <a:tcPr/>
                </a:tc>
                <a:tc>
                  <a:txBody>
                    <a:bodyPr/>
                    <a:lstStyle/>
                    <a:p>
                      <a:r>
                        <a:rPr lang="en-US" sz="1200" dirty="0" smtClean="0"/>
                        <a:t>1</a:t>
                      </a:r>
                      <a:endParaRPr lang="en-US" sz="1200" dirty="0"/>
                    </a:p>
                  </a:txBody>
                  <a:tcPr/>
                </a:tc>
              </a:tr>
              <a:tr h="254562">
                <a:tc>
                  <a:txBody>
                    <a:bodyPr/>
                    <a:lstStyle/>
                    <a:p>
                      <a:r>
                        <a:rPr lang="en-US" sz="1200" dirty="0" smtClean="0"/>
                        <a:t>523-7774</a:t>
                      </a:r>
                      <a:endParaRPr lang="en-US" sz="1200" dirty="0"/>
                    </a:p>
                  </a:txBody>
                  <a:tcPr/>
                </a:tc>
                <a:tc>
                  <a:txBody>
                    <a:bodyPr/>
                    <a:lstStyle/>
                    <a:p>
                      <a:r>
                        <a:rPr lang="en-US" sz="1200" dirty="0" smtClean="0"/>
                        <a:t>HOME</a:t>
                      </a:r>
                      <a:endParaRPr lang="en-US" sz="1200" dirty="0"/>
                    </a:p>
                  </a:txBody>
                  <a:tcPr/>
                </a:tc>
                <a:tc>
                  <a:txBody>
                    <a:bodyPr/>
                    <a:lstStyle/>
                    <a:p>
                      <a:r>
                        <a:rPr lang="en-US" sz="1200" dirty="0" smtClean="0"/>
                        <a:t>1</a:t>
                      </a:r>
                      <a:endParaRPr lang="en-US" sz="1200" dirty="0"/>
                    </a:p>
                  </a:txBody>
                  <a:tcPr/>
                </a:tc>
              </a:tr>
              <a:tr h="254562">
                <a:tc>
                  <a:txBody>
                    <a:bodyPr/>
                    <a:lstStyle/>
                    <a:p>
                      <a:r>
                        <a:rPr lang="en-US" sz="1200" dirty="0" smtClean="0"/>
                        <a:t>423-8884</a:t>
                      </a:r>
                      <a:endParaRPr lang="en-US" sz="1200" dirty="0"/>
                    </a:p>
                  </a:txBody>
                  <a:tcPr/>
                </a:tc>
                <a:tc>
                  <a:txBody>
                    <a:bodyPr/>
                    <a:lstStyle/>
                    <a:p>
                      <a:r>
                        <a:rPr lang="en-US" sz="1200" dirty="0" smtClean="0"/>
                        <a:t>WORK</a:t>
                      </a:r>
                      <a:endParaRPr lang="en-US" sz="1200" dirty="0"/>
                    </a:p>
                  </a:txBody>
                  <a:tcPr/>
                </a:tc>
                <a:tc>
                  <a:txBody>
                    <a:bodyPr/>
                    <a:lstStyle/>
                    <a:p>
                      <a:r>
                        <a:rPr lang="en-US" sz="1200" dirty="0" smtClean="0"/>
                        <a:t>2</a:t>
                      </a:r>
                      <a:endParaRPr lang="en-US" sz="12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37664741"/>
              </p:ext>
            </p:extLst>
          </p:nvPr>
        </p:nvGraphicFramePr>
        <p:xfrm>
          <a:off x="197247" y="2497096"/>
          <a:ext cx="2048294" cy="1135121"/>
        </p:xfrm>
        <a:graphic>
          <a:graphicData uri="http://schemas.openxmlformats.org/drawingml/2006/table">
            <a:tbl>
              <a:tblPr firstRow="1" bandRow="1">
                <a:tableStyleId>{10A1B5D5-9B99-4C35-A422-299274C87663}</a:tableStyleId>
              </a:tblPr>
              <a:tblGrid>
                <a:gridCol w="793646"/>
                <a:gridCol w="812917"/>
                <a:gridCol w="441731"/>
              </a:tblGrid>
              <a:tr h="312161">
                <a:tc gridSpan="2">
                  <a:txBody>
                    <a:bodyPr/>
                    <a:lstStyle/>
                    <a:p>
                      <a:r>
                        <a:rPr lang="en-US" sz="1200" dirty="0" smtClean="0"/>
                        <a:t>CONTACT</a:t>
                      </a:r>
                      <a:endParaRPr lang="en-US" sz="1200" dirty="0"/>
                    </a:p>
                  </a:txBody>
                  <a:tcPr/>
                </a:tc>
                <a:tc hMerge="1">
                  <a:txBody>
                    <a:bodyPr/>
                    <a:lstStyle/>
                    <a:p>
                      <a:endParaRPr lang="en-US" sz="1200" dirty="0"/>
                    </a:p>
                  </a:txBody>
                  <a:tcPr/>
                </a:tc>
                <a:tc>
                  <a:txBody>
                    <a:bodyPr/>
                    <a:lstStyle/>
                    <a:p>
                      <a:endParaRPr lang="en-US" sz="1200" dirty="0"/>
                    </a:p>
                  </a:txBody>
                  <a:tcPr/>
                </a:tc>
              </a:tr>
              <a:tr h="254562">
                <a:tc>
                  <a:txBody>
                    <a:bodyPr/>
                    <a:lstStyle/>
                    <a:p>
                      <a:r>
                        <a:rPr lang="en-US" sz="1200" b="1" dirty="0" smtClean="0"/>
                        <a:t>FNAME</a:t>
                      </a:r>
                      <a:endParaRPr lang="en-US" sz="1200" b="1" dirty="0"/>
                    </a:p>
                  </a:txBody>
                  <a:tcPr/>
                </a:tc>
                <a:tc>
                  <a:txBody>
                    <a:bodyPr/>
                    <a:lstStyle/>
                    <a:p>
                      <a:r>
                        <a:rPr lang="en-US" sz="1200" b="1" dirty="0" smtClean="0"/>
                        <a:t>LNAME</a:t>
                      </a:r>
                      <a:endParaRPr lang="en-US" sz="1200" b="1" dirty="0"/>
                    </a:p>
                  </a:txBody>
                  <a:tcPr/>
                </a:tc>
                <a:tc>
                  <a:txBody>
                    <a:bodyPr/>
                    <a:lstStyle/>
                    <a:p>
                      <a:r>
                        <a:rPr lang="en-US" sz="1200" b="1" dirty="0" smtClean="0"/>
                        <a:t>UID</a:t>
                      </a:r>
                      <a:endParaRPr lang="en-US" sz="1200" b="1" dirty="0"/>
                    </a:p>
                  </a:txBody>
                  <a:tcPr/>
                </a:tc>
              </a:tr>
              <a:tr h="254562">
                <a:tc>
                  <a:txBody>
                    <a:bodyPr/>
                    <a:lstStyle/>
                    <a:p>
                      <a:r>
                        <a:rPr lang="en-US" sz="1200" dirty="0" smtClean="0"/>
                        <a:t>JONES</a:t>
                      </a:r>
                      <a:endParaRPr lang="en-US" sz="1200" dirty="0"/>
                    </a:p>
                  </a:txBody>
                  <a:tcPr/>
                </a:tc>
                <a:tc>
                  <a:txBody>
                    <a:bodyPr/>
                    <a:lstStyle/>
                    <a:p>
                      <a:r>
                        <a:rPr lang="en-US" sz="1200" dirty="0" smtClean="0"/>
                        <a:t>BOB</a:t>
                      </a:r>
                      <a:endParaRPr lang="en-US" sz="1200" dirty="0"/>
                    </a:p>
                  </a:txBody>
                  <a:tcPr/>
                </a:tc>
                <a:tc>
                  <a:txBody>
                    <a:bodyPr/>
                    <a:lstStyle/>
                    <a:p>
                      <a:r>
                        <a:rPr lang="en-US" sz="1200" dirty="0" smtClean="0"/>
                        <a:t>1</a:t>
                      </a:r>
                      <a:endParaRPr lang="en-US" sz="1200" dirty="0"/>
                    </a:p>
                  </a:txBody>
                  <a:tcPr/>
                </a:tc>
              </a:tr>
              <a:tr h="254562">
                <a:tc>
                  <a:txBody>
                    <a:bodyPr/>
                    <a:lstStyle/>
                    <a:p>
                      <a:r>
                        <a:rPr lang="en-US" sz="1200" dirty="0" smtClean="0"/>
                        <a:t>KALAN</a:t>
                      </a:r>
                      <a:endParaRPr lang="en-US" sz="1200" dirty="0"/>
                    </a:p>
                  </a:txBody>
                  <a:tcPr/>
                </a:tc>
                <a:tc>
                  <a:txBody>
                    <a:bodyPr/>
                    <a:lstStyle/>
                    <a:p>
                      <a:r>
                        <a:rPr lang="en-US" sz="1200" dirty="0" smtClean="0"/>
                        <a:t>MATT</a:t>
                      </a:r>
                      <a:endParaRPr lang="en-US" sz="1200" dirty="0"/>
                    </a:p>
                  </a:txBody>
                  <a:tcPr/>
                </a:tc>
                <a:tc>
                  <a:txBody>
                    <a:bodyPr/>
                    <a:lstStyle/>
                    <a:p>
                      <a:r>
                        <a:rPr lang="en-US" sz="1200" dirty="0" smtClean="0"/>
                        <a:t>2</a:t>
                      </a:r>
                      <a:endParaRPr lang="en-US" sz="1200" dirty="0"/>
                    </a:p>
                  </a:txBody>
                  <a:tcPr/>
                </a:tc>
              </a:tr>
            </a:tbl>
          </a:graphicData>
        </a:graphic>
      </p:graphicFrame>
    </p:spTree>
    <p:extLst>
      <p:ext uri="{BB962C8B-B14F-4D97-AF65-F5344CB8AC3E}">
        <p14:creationId xmlns:p14="http://schemas.microsoft.com/office/powerpoint/2010/main" val="348213915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300" dirty="0" smtClean="0"/>
              <a:t>System Cutover</a:t>
            </a:r>
            <a:endParaRPr lang="en-US" sz="3300" dirty="0"/>
          </a:p>
        </p:txBody>
      </p:sp>
      <p:pic>
        <p:nvPicPr>
          <p:cNvPr id="3" name="Picture 2"/>
          <p:cNvPicPr>
            <a:picLocks noChangeAspect="1"/>
          </p:cNvPicPr>
          <p:nvPr/>
        </p:nvPicPr>
        <p:blipFill>
          <a:blip r:embed="rId3"/>
          <a:stretch>
            <a:fillRect/>
          </a:stretch>
        </p:blipFill>
        <p:spPr>
          <a:xfrm>
            <a:off x="882063" y="1260038"/>
            <a:ext cx="7434668" cy="4992624"/>
          </a:xfrm>
          <a:prstGeom prst="rect">
            <a:avLst/>
          </a:prstGeom>
        </p:spPr>
      </p:pic>
    </p:spTree>
    <p:extLst>
      <p:ext uri="{BB962C8B-B14F-4D97-AF65-F5344CB8AC3E}">
        <p14:creationId xmlns:p14="http://schemas.microsoft.com/office/powerpoint/2010/main" val="74468806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 and Test</a:t>
            </a:r>
            <a:endParaRPr lang="en-US" dirty="0"/>
          </a:p>
        </p:txBody>
      </p:sp>
      <p:sp>
        <p:nvSpPr>
          <p:cNvPr id="51" name="TextBox 50"/>
          <p:cNvSpPr txBox="1"/>
          <p:nvPr/>
        </p:nvSpPr>
        <p:spPr>
          <a:xfrm>
            <a:off x="3990831" y="2183327"/>
            <a:ext cx="4075761" cy="2585323"/>
          </a:xfrm>
          <a:prstGeom prst="rect">
            <a:avLst/>
          </a:prstGeom>
        </p:spPr>
        <p:txBody>
          <a:bodyPr wrap="square" lIns="0" tIns="0" rIns="0" bIns="0" rtlCol="0">
            <a:spAutoFit/>
          </a:bodyPr>
          <a:lstStyle/>
          <a:p>
            <a:pPr marL="0" indent="0">
              <a:buFont typeface="Arial"/>
              <a:buNone/>
            </a:pPr>
            <a:r>
              <a:rPr lang="en-US" sz="2400" b="1" dirty="0" smtClean="0">
                <a:solidFill>
                  <a:srgbClr val="000000"/>
                </a:solidFill>
                <a:latin typeface="Arial"/>
                <a:cs typeface="Arial"/>
              </a:rPr>
              <a:t>Way</a:t>
            </a:r>
            <a:r>
              <a:rPr lang="en-US" sz="2400" dirty="0" smtClean="0">
                <a:latin typeface="Arial"/>
                <a:cs typeface="Arial"/>
              </a:rPr>
              <a:t> before you go live, </a:t>
            </a:r>
            <a:r>
              <a:rPr lang="en-US" sz="2400" dirty="0" smtClean="0">
                <a:effectLst>
                  <a:glow rad="139700">
                    <a:srgbClr val="FF0000">
                      <a:alpha val="75000"/>
                    </a:srgbClr>
                  </a:glow>
                </a:effectLst>
                <a:latin typeface="Arial"/>
                <a:cs typeface="Arial"/>
              </a:rPr>
              <a:t>TEST</a:t>
            </a:r>
          </a:p>
          <a:p>
            <a:pPr marL="0" indent="0">
              <a:buFont typeface="Arial"/>
              <a:buNone/>
            </a:pPr>
            <a:endParaRPr lang="en-US" sz="2400" dirty="0">
              <a:latin typeface="Arial"/>
              <a:cs typeface="Arial"/>
            </a:endParaRPr>
          </a:p>
          <a:p>
            <a:pPr marL="0" indent="0">
              <a:buFont typeface="Arial"/>
              <a:buNone/>
            </a:pPr>
            <a:r>
              <a:rPr lang="en-US" sz="2400" dirty="0" smtClean="0">
                <a:latin typeface="Arial"/>
                <a:cs typeface="Arial"/>
              </a:rPr>
              <a:t>Try to break the system</a:t>
            </a:r>
          </a:p>
          <a:p>
            <a:pPr marL="0" indent="0">
              <a:buFont typeface="Arial"/>
              <a:buNone/>
            </a:pPr>
            <a:endParaRPr lang="en-US" sz="2400" dirty="0">
              <a:latin typeface="Arial"/>
              <a:cs typeface="Arial"/>
            </a:endParaRPr>
          </a:p>
          <a:p>
            <a:pPr marL="0" indent="0">
              <a:buFont typeface="Arial"/>
              <a:buNone/>
            </a:pPr>
            <a:r>
              <a:rPr lang="en-US" sz="2400" b="1" dirty="0" smtClean="0">
                <a:latin typeface="Arial"/>
                <a:cs typeface="Arial"/>
              </a:rPr>
              <a:t>ESPECIALLY</a:t>
            </a:r>
            <a:r>
              <a:rPr lang="en-US" sz="2400" dirty="0" smtClean="0">
                <a:latin typeface="Arial"/>
                <a:cs typeface="Arial"/>
              </a:rPr>
              <a:t> if performance and/or scalability was a major pain relief factor</a:t>
            </a:r>
          </a:p>
        </p:txBody>
      </p:sp>
      <p:pic>
        <p:nvPicPr>
          <p:cNvPr id="6" name="Picture 5"/>
          <p:cNvPicPr>
            <a:picLocks noChangeAspect="1"/>
          </p:cNvPicPr>
          <p:nvPr/>
        </p:nvPicPr>
        <p:blipFill>
          <a:blip r:embed="rId3"/>
          <a:stretch>
            <a:fillRect/>
          </a:stretch>
        </p:blipFill>
        <p:spPr>
          <a:xfrm>
            <a:off x="680621" y="2029174"/>
            <a:ext cx="2844800" cy="2857500"/>
          </a:xfrm>
          <a:prstGeom prst="rect">
            <a:avLst/>
          </a:prstGeom>
        </p:spPr>
      </p:pic>
    </p:spTree>
    <p:extLst>
      <p:ext uri="{BB962C8B-B14F-4D97-AF65-F5344CB8AC3E}">
        <p14:creationId xmlns:p14="http://schemas.microsoft.com/office/powerpoint/2010/main" val="375829521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“Hours” Downtime Approach</a:t>
            </a:r>
            <a:endParaRPr lang="en-US" dirty="0"/>
          </a:p>
        </p:txBody>
      </p:sp>
      <p:sp>
        <p:nvSpPr>
          <p:cNvPr id="11" name="Rectangle 10"/>
          <p:cNvSpPr/>
          <p:nvPr/>
        </p:nvSpPr>
        <p:spPr>
          <a:xfrm>
            <a:off x="481316" y="4691738"/>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RDBMS</a:t>
            </a:r>
            <a:endParaRPr lang="en-US" sz="1400" dirty="0">
              <a:solidFill>
                <a:schemeClr val="tx1"/>
              </a:solidFill>
              <a:latin typeface="Arial"/>
              <a:cs typeface="Arial"/>
            </a:endParaRPr>
          </a:p>
        </p:txBody>
      </p:sp>
      <p:sp>
        <p:nvSpPr>
          <p:cNvPr id="12" name="Rectangle 11"/>
          <p:cNvSpPr/>
          <p:nvPr/>
        </p:nvSpPr>
        <p:spPr>
          <a:xfrm>
            <a:off x="481315" y="3973384"/>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JDBC</a:t>
            </a:r>
            <a:endParaRPr lang="en-US" sz="1400" dirty="0">
              <a:solidFill>
                <a:schemeClr val="tx1"/>
              </a:solidFill>
              <a:latin typeface="Arial"/>
              <a:cs typeface="Arial"/>
            </a:endParaRPr>
          </a:p>
        </p:txBody>
      </p:sp>
      <p:sp>
        <p:nvSpPr>
          <p:cNvPr id="13" name="Rectangle 12"/>
          <p:cNvSpPr/>
          <p:nvPr/>
        </p:nvSpPr>
        <p:spPr>
          <a:xfrm>
            <a:off x="481314" y="3434622"/>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SQL / </a:t>
            </a:r>
            <a:r>
              <a:rPr lang="en-US" sz="1400" dirty="0" err="1" smtClean="0">
                <a:solidFill>
                  <a:schemeClr val="tx1"/>
                </a:solidFill>
                <a:latin typeface="Arial"/>
                <a:cs typeface="Arial"/>
              </a:rPr>
              <a:t>ResultSet</a:t>
            </a:r>
            <a:endParaRPr lang="en-US" sz="1400" dirty="0">
              <a:solidFill>
                <a:schemeClr val="tx1"/>
              </a:solidFill>
              <a:latin typeface="Arial"/>
              <a:cs typeface="Arial"/>
            </a:endParaRPr>
          </a:p>
        </p:txBody>
      </p:sp>
      <p:sp>
        <p:nvSpPr>
          <p:cNvPr id="14" name="Rectangle 13"/>
          <p:cNvSpPr/>
          <p:nvPr/>
        </p:nvSpPr>
        <p:spPr>
          <a:xfrm>
            <a:off x="481315" y="2910220"/>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ORM</a:t>
            </a:r>
            <a:endParaRPr lang="en-US" sz="1400" dirty="0">
              <a:solidFill>
                <a:schemeClr val="tx1"/>
              </a:solidFill>
              <a:latin typeface="Arial"/>
              <a:cs typeface="Arial"/>
            </a:endParaRPr>
          </a:p>
        </p:txBody>
      </p:sp>
      <p:sp>
        <p:nvSpPr>
          <p:cNvPr id="15" name="Rectangle 14"/>
          <p:cNvSpPr/>
          <p:nvPr/>
        </p:nvSpPr>
        <p:spPr>
          <a:xfrm>
            <a:off x="481313" y="2385818"/>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POJOs</a:t>
            </a:r>
            <a:endParaRPr lang="en-US" sz="1400" dirty="0">
              <a:solidFill>
                <a:schemeClr val="tx1"/>
              </a:solidFill>
              <a:latin typeface="Arial"/>
              <a:cs typeface="Arial"/>
            </a:endParaRPr>
          </a:p>
        </p:txBody>
      </p:sp>
      <p:sp>
        <p:nvSpPr>
          <p:cNvPr id="16" name="Rectangle 15"/>
          <p:cNvSpPr/>
          <p:nvPr/>
        </p:nvSpPr>
        <p:spPr>
          <a:xfrm>
            <a:off x="481315" y="1861416"/>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Apps</a:t>
            </a:r>
            <a:endParaRPr lang="en-US" sz="1400" dirty="0">
              <a:solidFill>
                <a:schemeClr val="tx1"/>
              </a:solidFill>
              <a:latin typeface="Arial"/>
              <a:cs typeface="Arial"/>
            </a:endParaRPr>
          </a:p>
        </p:txBody>
      </p:sp>
      <p:sp>
        <p:nvSpPr>
          <p:cNvPr id="17" name="Rectangle 16"/>
          <p:cNvSpPr/>
          <p:nvPr/>
        </p:nvSpPr>
        <p:spPr>
          <a:xfrm>
            <a:off x="1737030" y="4691738"/>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a:cs typeface="Arial"/>
            </a:endParaRPr>
          </a:p>
        </p:txBody>
      </p:sp>
      <p:sp>
        <p:nvSpPr>
          <p:cNvPr id="18" name="Rectangle 17"/>
          <p:cNvSpPr/>
          <p:nvPr/>
        </p:nvSpPr>
        <p:spPr>
          <a:xfrm>
            <a:off x="1737029" y="3460264"/>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Arial"/>
                <a:cs typeface="Arial"/>
              </a:rPr>
              <a:t>MongoDB</a:t>
            </a:r>
            <a:endParaRPr lang="en-US" sz="1400" dirty="0" smtClean="0">
              <a:solidFill>
                <a:schemeClr val="tx1"/>
              </a:solidFill>
              <a:latin typeface="Arial"/>
              <a:cs typeface="Arial"/>
            </a:endParaRPr>
          </a:p>
          <a:p>
            <a:pPr algn="ctr"/>
            <a:r>
              <a:rPr lang="en-US" sz="1400" dirty="0" smtClean="0">
                <a:solidFill>
                  <a:schemeClr val="tx1"/>
                </a:solidFill>
                <a:latin typeface="Arial"/>
                <a:cs typeface="Arial"/>
              </a:rPr>
              <a:t>Drivers</a:t>
            </a:r>
            <a:endParaRPr lang="en-US" sz="1400" dirty="0">
              <a:solidFill>
                <a:schemeClr val="tx1"/>
              </a:solidFill>
              <a:latin typeface="Arial"/>
              <a:cs typeface="Arial"/>
            </a:endParaRPr>
          </a:p>
        </p:txBody>
      </p:sp>
      <p:sp>
        <p:nvSpPr>
          <p:cNvPr id="19" name="Rectangle 18"/>
          <p:cNvSpPr/>
          <p:nvPr/>
        </p:nvSpPr>
        <p:spPr>
          <a:xfrm>
            <a:off x="1737028" y="2921502"/>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DAL</a:t>
            </a:r>
            <a:endParaRPr lang="en-US" sz="1400" dirty="0">
              <a:solidFill>
                <a:schemeClr val="tx1"/>
              </a:solidFill>
              <a:latin typeface="Arial"/>
              <a:cs typeface="Arial"/>
            </a:endParaRPr>
          </a:p>
        </p:txBody>
      </p:sp>
      <p:sp>
        <p:nvSpPr>
          <p:cNvPr id="21" name="Rectangle 20"/>
          <p:cNvSpPr/>
          <p:nvPr/>
        </p:nvSpPr>
        <p:spPr>
          <a:xfrm>
            <a:off x="1737027" y="2385818"/>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POJOs</a:t>
            </a:r>
            <a:endParaRPr lang="en-US" sz="1400" dirty="0">
              <a:solidFill>
                <a:schemeClr val="tx1"/>
              </a:solidFill>
              <a:latin typeface="Arial"/>
              <a:cs typeface="Arial"/>
            </a:endParaRPr>
          </a:p>
        </p:txBody>
      </p:sp>
      <p:sp>
        <p:nvSpPr>
          <p:cNvPr id="22" name="Rectangle 21"/>
          <p:cNvSpPr/>
          <p:nvPr/>
        </p:nvSpPr>
        <p:spPr>
          <a:xfrm>
            <a:off x="1737029" y="1861416"/>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Apps</a:t>
            </a:r>
            <a:endParaRPr lang="en-US" sz="1400" dirty="0">
              <a:solidFill>
                <a:schemeClr val="tx1"/>
              </a:solidFill>
              <a:latin typeface="Arial"/>
              <a:cs typeface="Arial"/>
            </a:endParaRPr>
          </a:p>
        </p:txBody>
      </p:sp>
      <p:pic>
        <p:nvPicPr>
          <p:cNvPr id="24" name="Picture 23"/>
          <p:cNvPicPr>
            <a:picLocks noChangeAspect="1"/>
          </p:cNvPicPr>
          <p:nvPr/>
        </p:nvPicPr>
        <p:blipFill>
          <a:blip r:embed="rId3"/>
          <a:stretch>
            <a:fillRect/>
          </a:stretch>
        </p:blipFill>
        <p:spPr>
          <a:xfrm>
            <a:off x="1762688" y="4979563"/>
            <a:ext cx="925253" cy="266988"/>
          </a:xfrm>
          <a:prstGeom prst="rect">
            <a:avLst/>
          </a:prstGeom>
        </p:spPr>
      </p:pic>
      <p:sp>
        <p:nvSpPr>
          <p:cNvPr id="4" name="Down Arrow 3"/>
          <p:cNvSpPr/>
          <p:nvPr/>
        </p:nvSpPr>
        <p:spPr>
          <a:xfrm>
            <a:off x="833900" y="1244279"/>
            <a:ext cx="397702" cy="617137"/>
          </a:xfrm>
          <a:prstGeom prst="downArrow">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Arial"/>
              <a:cs typeface="Arial"/>
            </a:endParaRPr>
          </a:p>
        </p:txBody>
      </p:sp>
      <p:sp>
        <p:nvSpPr>
          <p:cNvPr id="25" name="Rectangle 24"/>
          <p:cNvSpPr/>
          <p:nvPr/>
        </p:nvSpPr>
        <p:spPr>
          <a:xfrm>
            <a:off x="3533070" y="4690202"/>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RDBMS</a:t>
            </a:r>
            <a:endParaRPr lang="en-US" sz="1400" dirty="0">
              <a:solidFill>
                <a:schemeClr val="tx1"/>
              </a:solidFill>
              <a:latin typeface="Arial"/>
              <a:cs typeface="Arial"/>
            </a:endParaRPr>
          </a:p>
        </p:txBody>
      </p:sp>
      <p:sp>
        <p:nvSpPr>
          <p:cNvPr id="26" name="Rectangle 25"/>
          <p:cNvSpPr/>
          <p:nvPr/>
        </p:nvSpPr>
        <p:spPr>
          <a:xfrm>
            <a:off x="3533069" y="3971848"/>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JDBC</a:t>
            </a:r>
            <a:endParaRPr lang="en-US" sz="1400" dirty="0">
              <a:solidFill>
                <a:schemeClr val="tx1"/>
              </a:solidFill>
              <a:latin typeface="Arial"/>
              <a:cs typeface="Arial"/>
            </a:endParaRPr>
          </a:p>
        </p:txBody>
      </p:sp>
      <p:sp>
        <p:nvSpPr>
          <p:cNvPr id="27" name="Rectangle 26"/>
          <p:cNvSpPr/>
          <p:nvPr/>
        </p:nvSpPr>
        <p:spPr>
          <a:xfrm>
            <a:off x="3533068" y="3433086"/>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SQL / </a:t>
            </a:r>
            <a:r>
              <a:rPr lang="en-US" sz="1400" dirty="0" err="1" smtClean="0">
                <a:solidFill>
                  <a:schemeClr val="tx1"/>
                </a:solidFill>
                <a:latin typeface="Arial"/>
                <a:cs typeface="Arial"/>
              </a:rPr>
              <a:t>ResultSet</a:t>
            </a:r>
            <a:endParaRPr lang="en-US" sz="1400" dirty="0">
              <a:solidFill>
                <a:schemeClr val="tx1"/>
              </a:solidFill>
              <a:latin typeface="Arial"/>
              <a:cs typeface="Arial"/>
            </a:endParaRPr>
          </a:p>
        </p:txBody>
      </p:sp>
      <p:sp>
        <p:nvSpPr>
          <p:cNvPr id="28" name="Rectangle 27"/>
          <p:cNvSpPr/>
          <p:nvPr/>
        </p:nvSpPr>
        <p:spPr>
          <a:xfrm>
            <a:off x="3533069" y="2908684"/>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ORM</a:t>
            </a:r>
            <a:endParaRPr lang="en-US" sz="1400" dirty="0">
              <a:solidFill>
                <a:schemeClr val="tx1"/>
              </a:solidFill>
              <a:latin typeface="Arial"/>
              <a:cs typeface="Arial"/>
            </a:endParaRPr>
          </a:p>
        </p:txBody>
      </p:sp>
      <p:sp>
        <p:nvSpPr>
          <p:cNvPr id="29" name="Rectangle 28"/>
          <p:cNvSpPr/>
          <p:nvPr/>
        </p:nvSpPr>
        <p:spPr>
          <a:xfrm>
            <a:off x="3533067" y="2384282"/>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POJOs</a:t>
            </a:r>
            <a:endParaRPr lang="en-US" sz="1400" dirty="0">
              <a:solidFill>
                <a:schemeClr val="tx1"/>
              </a:solidFill>
              <a:latin typeface="Arial"/>
              <a:cs typeface="Arial"/>
            </a:endParaRPr>
          </a:p>
        </p:txBody>
      </p:sp>
      <p:sp>
        <p:nvSpPr>
          <p:cNvPr id="30" name="Rectangle 29"/>
          <p:cNvSpPr/>
          <p:nvPr/>
        </p:nvSpPr>
        <p:spPr>
          <a:xfrm>
            <a:off x="3533069" y="1859880"/>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Apps</a:t>
            </a:r>
            <a:endParaRPr lang="en-US" sz="1400" dirty="0">
              <a:solidFill>
                <a:schemeClr val="tx1"/>
              </a:solidFill>
              <a:latin typeface="Arial"/>
              <a:cs typeface="Arial"/>
            </a:endParaRPr>
          </a:p>
        </p:txBody>
      </p:sp>
      <p:sp>
        <p:nvSpPr>
          <p:cNvPr id="31" name="Rectangle 30"/>
          <p:cNvSpPr/>
          <p:nvPr/>
        </p:nvSpPr>
        <p:spPr>
          <a:xfrm>
            <a:off x="4788784" y="4690202"/>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a:cs typeface="Arial"/>
            </a:endParaRPr>
          </a:p>
        </p:txBody>
      </p:sp>
      <p:sp>
        <p:nvSpPr>
          <p:cNvPr id="32" name="Rectangle 31"/>
          <p:cNvSpPr/>
          <p:nvPr/>
        </p:nvSpPr>
        <p:spPr>
          <a:xfrm>
            <a:off x="4788783" y="3445900"/>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Arial"/>
                <a:cs typeface="Arial"/>
              </a:rPr>
              <a:t>MongoDB</a:t>
            </a:r>
            <a:endParaRPr lang="en-US" sz="1400" dirty="0" smtClean="0">
              <a:solidFill>
                <a:schemeClr val="tx1"/>
              </a:solidFill>
              <a:latin typeface="Arial"/>
              <a:cs typeface="Arial"/>
            </a:endParaRPr>
          </a:p>
          <a:p>
            <a:pPr algn="ctr"/>
            <a:r>
              <a:rPr lang="en-US" sz="1400" dirty="0" smtClean="0">
                <a:solidFill>
                  <a:schemeClr val="tx1"/>
                </a:solidFill>
                <a:latin typeface="Arial"/>
                <a:cs typeface="Arial"/>
              </a:rPr>
              <a:t>Drivers</a:t>
            </a:r>
            <a:endParaRPr lang="en-US" sz="1400" dirty="0">
              <a:solidFill>
                <a:schemeClr val="tx1"/>
              </a:solidFill>
              <a:latin typeface="Arial"/>
              <a:cs typeface="Arial"/>
            </a:endParaRPr>
          </a:p>
        </p:txBody>
      </p:sp>
      <p:sp>
        <p:nvSpPr>
          <p:cNvPr id="33" name="Rectangle 32"/>
          <p:cNvSpPr/>
          <p:nvPr/>
        </p:nvSpPr>
        <p:spPr>
          <a:xfrm>
            <a:off x="4788782" y="2907138"/>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DAL</a:t>
            </a:r>
            <a:endParaRPr lang="en-US" sz="1400" dirty="0">
              <a:solidFill>
                <a:schemeClr val="tx1"/>
              </a:solidFill>
              <a:latin typeface="Arial"/>
              <a:cs typeface="Arial"/>
            </a:endParaRPr>
          </a:p>
        </p:txBody>
      </p:sp>
      <p:sp>
        <p:nvSpPr>
          <p:cNvPr id="34" name="Rectangle 33"/>
          <p:cNvSpPr/>
          <p:nvPr/>
        </p:nvSpPr>
        <p:spPr>
          <a:xfrm>
            <a:off x="4788781" y="2384282"/>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POJOs</a:t>
            </a:r>
            <a:endParaRPr lang="en-US" sz="1400" dirty="0">
              <a:solidFill>
                <a:schemeClr val="tx1"/>
              </a:solidFill>
              <a:latin typeface="Arial"/>
              <a:cs typeface="Arial"/>
            </a:endParaRPr>
          </a:p>
        </p:txBody>
      </p:sp>
      <p:sp>
        <p:nvSpPr>
          <p:cNvPr id="35" name="Rectangle 34"/>
          <p:cNvSpPr/>
          <p:nvPr/>
        </p:nvSpPr>
        <p:spPr>
          <a:xfrm>
            <a:off x="4788783" y="1859880"/>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Apps</a:t>
            </a:r>
            <a:endParaRPr lang="en-US" sz="1400" dirty="0">
              <a:solidFill>
                <a:schemeClr val="tx1"/>
              </a:solidFill>
              <a:latin typeface="Arial"/>
              <a:cs typeface="Arial"/>
            </a:endParaRPr>
          </a:p>
        </p:txBody>
      </p:sp>
      <p:pic>
        <p:nvPicPr>
          <p:cNvPr id="36" name="Picture 35"/>
          <p:cNvPicPr>
            <a:picLocks noChangeAspect="1"/>
          </p:cNvPicPr>
          <p:nvPr/>
        </p:nvPicPr>
        <p:blipFill>
          <a:blip r:embed="rId3"/>
          <a:stretch>
            <a:fillRect/>
          </a:stretch>
        </p:blipFill>
        <p:spPr>
          <a:xfrm>
            <a:off x="4814442" y="4978027"/>
            <a:ext cx="925253" cy="266988"/>
          </a:xfrm>
          <a:prstGeom prst="rect">
            <a:avLst/>
          </a:prstGeom>
        </p:spPr>
      </p:pic>
      <p:sp>
        <p:nvSpPr>
          <p:cNvPr id="7" name="Curved Up Arrow 6"/>
          <p:cNvSpPr/>
          <p:nvPr/>
        </p:nvSpPr>
        <p:spPr>
          <a:xfrm>
            <a:off x="4220801" y="5525537"/>
            <a:ext cx="1064822" cy="426511"/>
          </a:xfrm>
          <a:prstGeom prst="curvedUpArrow">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Arial"/>
              <a:cs typeface="Arial"/>
            </a:endParaRPr>
          </a:p>
        </p:txBody>
      </p:sp>
      <p:sp>
        <p:nvSpPr>
          <p:cNvPr id="38" name="Rectangle 37"/>
          <p:cNvSpPr/>
          <p:nvPr/>
        </p:nvSpPr>
        <p:spPr>
          <a:xfrm>
            <a:off x="6398563" y="4690202"/>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RDBMS</a:t>
            </a:r>
            <a:endParaRPr lang="en-US" sz="1400" dirty="0">
              <a:solidFill>
                <a:schemeClr val="tx1"/>
              </a:solidFill>
              <a:latin typeface="Arial"/>
              <a:cs typeface="Arial"/>
            </a:endParaRPr>
          </a:p>
        </p:txBody>
      </p:sp>
      <p:sp>
        <p:nvSpPr>
          <p:cNvPr id="39" name="Rectangle 38"/>
          <p:cNvSpPr/>
          <p:nvPr/>
        </p:nvSpPr>
        <p:spPr>
          <a:xfrm>
            <a:off x="6398562" y="3971848"/>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JDBC</a:t>
            </a:r>
            <a:endParaRPr lang="en-US" sz="1400" dirty="0">
              <a:solidFill>
                <a:schemeClr val="tx1"/>
              </a:solidFill>
              <a:latin typeface="Arial"/>
              <a:cs typeface="Arial"/>
            </a:endParaRPr>
          </a:p>
        </p:txBody>
      </p:sp>
      <p:sp>
        <p:nvSpPr>
          <p:cNvPr id="40" name="Rectangle 39"/>
          <p:cNvSpPr/>
          <p:nvPr/>
        </p:nvSpPr>
        <p:spPr>
          <a:xfrm>
            <a:off x="6398561" y="3433086"/>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SQL / </a:t>
            </a:r>
            <a:r>
              <a:rPr lang="en-US" sz="1400" dirty="0" err="1" smtClean="0">
                <a:solidFill>
                  <a:schemeClr val="tx1"/>
                </a:solidFill>
                <a:latin typeface="Arial"/>
                <a:cs typeface="Arial"/>
              </a:rPr>
              <a:t>ResultSet</a:t>
            </a:r>
            <a:endParaRPr lang="en-US" sz="1400" dirty="0">
              <a:solidFill>
                <a:schemeClr val="tx1"/>
              </a:solidFill>
              <a:latin typeface="Arial"/>
              <a:cs typeface="Arial"/>
            </a:endParaRPr>
          </a:p>
        </p:txBody>
      </p:sp>
      <p:sp>
        <p:nvSpPr>
          <p:cNvPr id="41" name="Rectangle 40"/>
          <p:cNvSpPr/>
          <p:nvPr/>
        </p:nvSpPr>
        <p:spPr>
          <a:xfrm>
            <a:off x="6398562" y="2908684"/>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ORM</a:t>
            </a:r>
            <a:endParaRPr lang="en-US" sz="1400" dirty="0">
              <a:solidFill>
                <a:schemeClr val="tx1"/>
              </a:solidFill>
              <a:latin typeface="Arial"/>
              <a:cs typeface="Arial"/>
            </a:endParaRPr>
          </a:p>
        </p:txBody>
      </p:sp>
      <p:sp>
        <p:nvSpPr>
          <p:cNvPr id="42" name="Rectangle 41"/>
          <p:cNvSpPr/>
          <p:nvPr/>
        </p:nvSpPr>
        <p:spPr>
          <a:xfrm>
            <a:off x="6398560" y="2384282"/>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POJOs</a:t>
            </a:r>
            <a:endParaRPr lang="en-US" sz="1400" dirty="0">
              <a:solidFill>
                <a:schemeClr val="tx1"/>
              </a:solidFill>
              <a:latin typeface="Arial"/>
              <a:cs typeface="Arial"/>
            </a:endParaRPr>
          </a:p>
        </p:txBody>
      </p:sp>
      <p:sp>
        <p:nvSpPr>
          <p:cNvPr id="43" name="Rectangle 42"/>
          <p:cNvSpPr/>
          <p:nvPr/>
        </p:nvSpPr>
        <p:spPr>
          <a:xfrm>
            <a:off x="6398562" y="1859880"/>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Apps</a:t>
            </a:r>
            <a:endParaRPr lang="en-US" sz="1400" dirty="0">
              <a:solidFill>
                <a:schemeClr val="tx1"/>
              </a:solidFill>
              <a:latin typeface="Arial"/>
              <a:cs typeface="Arial"/>
            </a:endParaRPr>
          </a:p>
        </p:txBody>
      </p:sp>
      <p:sp>
        <p:nvSpPr>
          <p:cNvPr id="44" name="Rectangle 43"/>
          <p:cNvSpPr/>
          <p:nvPr/>
        </p:nvSpPr>
        <p:spPr>
          <a:xfrm>
            <a:off x="7654277" y="4690202"/>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a:cs typeface="Arial"/>
            </a:endParaRPr>
          </a:p>
        </p:txBody>
      </p:sp>
      <p:sp>
        <p:nvSpPr>
          <p:cNvPr id="45" name="Rectangle 44"/>
          <p:cNvSpPr/>
          <p:nvPr/>
        </p:nvSpPr>
        <p:spPr>
          <a:xfrm>
            <a:off x="7654276" y="3445900"/>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Arial"/>
                <a:cs typeface="Arial"/>
              </a:rPr>
              <a:t>MongoDB</a:t>
            </a:r>
            <a:endParaRPr lang="en-US" sz="1400" dirty="0" smtClean="0">
              <a:solidFill>
                <a:schemeClr val="tx1"/>
              </a:solidFill>
              <a:latin typeface="Arial"/>
              <a:cs typeface="Arial"/>
            </a:endParaRPr>
          </a:p>
          <a:p>
            <a:pPr algn="ctr"/>
            <a:r>
              <a:rPr lang="en-US" sz="1400" dirty="0" smtClean="0">
                <a:solidFill>
                  <a:schemeClr val="tx1"/>
                </a:solidFill>
                <a:latin typeface="Arial"/>
                <a:cs typeface="Arial"/>
              </a:rPr>
              <a:t>Drivers</a:t>
            </a:r>
            <a:endParaRPr lang="en-US" sz="1400" dirty="0">
              <a:solidFill>
                <a:schemeClr val="tx1"/>
              </a:solidFill>
              <a:latin typeface="Arial"/>
              <a:cs typeface="Arial"/>
            </a:endParaRPr>
          </a:p>
        </p:txBody>
      </p:sp>
      <p:sp>
        <p:nvSpPr>
          <p:cNvPr id="46" name="Rectangle 45"/>
          <p:cNvSpPr/>
          <p:nvPr/>
        </p:nvSpPr>
        <p:spPr>
          <a:xfrm>
            <a:off x="7654275" y="2907138"/>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DAL</a:t>
            </a:r>
            <a:endParaRPr lang="en-US" sz="1400" dirty="0">
              <a:solidFill>
                <a:schemeClr val="tx1"/>
              </a:solidFill>
              <a:latin typeface="Arial"/>
              <a:cs typeface="Arial"/>
            </a:endParaRPr>
          </a:p>
        </p:txBody>
      </p:sp>
      <p:sp>
        <p:nvSpPr>
          <p:cNvPr id="47" name="Rectangle 46"/>
          <p:cNvSpPr/>
          <p:nvPr/>
        </p:nvSpPr>
        <p:spPr>
          <a:xfrm>
            <a:off x="7654274" y="2384282"/>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POJOs</a:t>
            </a:r>
            <a:endParaRPr lang="en-US" sz="1400" dirty="0">
              <a:solidFill>
                <a:schemeClr val="tx1"/>
              </a:solidFill>
              <a:latin typeface="Arial"/>
              <a:cs typeface="Arial"/>
            </a:endParaRPr>
          </a:p>
        </p:txBody>
      </p:sp>
      <p:sp>
        <p:nvSpPr>
          <p:cNvPr id="48" name="Rectangle 47"/>
          <p:cNvSpPr/>
          <p:nvPr/>
        </p:nvSpPr>
        <p:spPr>
          <a:xfrm>
            <a:off x="7654276" y="1859880"/>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Apps</a:t>
            </a:r>
            <a:endParaRPr lang="en-US" sz="1400" dirty="0">
              <a:solidFill>
                <a:schemeClr val="tx1"/>
              </a:solidFill>
              <a:latin typeface="Arial"/>
              <a:cs typeface="Arial"/>
            </a:endParaRPr>
          </a:p>
        </p:txBody>
      </p:sp>
      <p:pic>
        <p:nvPicPr>
          <p:cNvPr id="49" name="Picture 48"/>
          <p:cNvPicPr>
            <a:picLocks noChangeAspect="1"/>
          </p:cNvPicPr>
          <p:nvPr/>
        </p:nvPicPr>
        <p:blipFill>
          <a:blip r:embed="rId3"/>
          <a:stretch>
            <a:fillRect/>
          </a:stretch>
        </p:blipFill>
        <p:spPr>
          <a:xfrm>
            <a:off x="7679935" y="4978027"/>
            <a:ext cx="925253" cy="266988"/>
          </a:xfrm>
          <a:prstGeom prst="rect">
            <a:avLst/>
          </a:prstGeom>
        </p:spPr>
      </p:pic>
      <p:sp>
        <p:nvSpPr>
          <p:cNvPr id="50" name="Down Arrow 49"/>
          <p:cNvSpPr/>
          <p:nvPr/>
        </p:nvSpPr>
        <p:spPr>
          <a:xfrm>
            <a:off x="7969920" y="1242743"/>
            <a:ext cx="397702" cy="617137"/>
          </a:xfrm>
          <a:prstGeom prst="downArrow">
            <a:avLst/>
          </a:prstGeom>
          <a:solidFill>
            <a:srgbClr val="008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Arial"/>
              <a:cs typeface="Arial"/>
            </a:endParaRPr>
          </a:p>
        </p:txBody>
      </p:sp>
      <p:cxnSp>
        <p:nvCxnSpPr>
          <p:cNvPr id="52" name="Straight Connector 51"/>
          <p:cNvCxnSpPr/>
          <p:nvPr/>
        </p:nvCxnSpPr>
        <p:spPr>
          <a:xfrm flipH="1">
            <a:off x="3117490" y="1744564"/>
            <a:ext cx="25659" cy="380982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6130798" y="1744564"/>
            <a:ext cx="25659" cy="380982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621659" y="5970039"/>
            <a:ext cx="2230742" cy="246221"/>
          </a:xfrm>
          <a:prstGeom prst="rect">
            <a:avLst/>
          </a:prstGeom>
        </p:spPr>
        <p:txBody>
          <a:bodyPr wrap="square" lIns="0" tIns="0" rIns="0" bIns="0" rtlCol="0">
            <a:spAutoFit/>
          </a:bodyPr>
          <a:lstStyle/>
          <a:p>
            <a:pPr marL="0" indent="0">
              <a:buFont typeface="Arial"/>
              <a:buNone/>
            </a:pPr>
            <a:r>
              <a:rPr lang="en-US" sz="1600" dirty="0" smtClean="0">
                <a:latin typeface="Arial"/>
                <a:cs typeface="Arial"/>
              </a:rPr>
              <a:t>LIVE ON OLD STACK</a:t>
            </a:r>
          </a:p>
        </p:txBody>
      </p:sp>
      <p:sp>
        <p:nvSpPr>
          <p:cNvPr id="51" name="TextBox 50"/>
          <p:cNvSpPr txBox="1"/>
          <p:nvPr/>
        </p:nvSpPr>
        <p:spPr>
          <a:xfrm>
            <a:off x="3790931" y="6064103"/>
            <a:ext cx="2539769" cy="492443"/>
          </a:xfrm>
          <a:prstGeom prst="rect">
            <a:avLst/>
          </a:prstGeom>
        </p:spPr>
        <p:txBody>
          <a:bodyPr wrap="square" lIns="0" tIns="0" rIns="0" bIns="0" rtlCol="0">
            <a:spAutoFit/>
          </a:bodyPr>
          <a:lstStyle/>
          <a:p>
            <a:pPr marL="0" indent="0">
              <a:buFont typeface="Arial"/>
              <a:buNone/>
            </a:pPr>
            <a:r>
              <a:rPr lang="en-US" sz="1600" dirty="0" smtClean="0">
                <a:latin typeface="Arial"/>
                <a:cs typeface="Arial"/>
              </a:rPr>
              <a:t>“MANY HOURS ONE SUNDAY NIGHT…”</a:t>
            </a:r>
          </a:p>
        </p:txBody>
      </p:sp>
      <p:sp>
        <p:nvSpPr>
          <p:cNvPr id="54" name="TextBox 53"/>
          <p:cNvSpPr txBox="1"/>
          <p:nvPr/>
        </p:nvSpPr>
        <p:spPr>
          <a:xfrm>
            <a:off x="6456058" y="5970039"/>
            <a:ext cx="2230742" cy="246221"/>
          </a:xfrm>
          <a:prstGeom prst="rect">
            <a:avLst/>
          </a:prstGeom>
        </p:spPr>
        <p:txBody>
          <a:bodyPr wrap="square" lIns="0" tIns="0" rIns="0" bIns="0" rtlCol="0">
            <a:spAutoFit/>
          </a:bodyPr>
          <a:lstStyle/>
          <a:p>
            <a:pPr marL="0" indent="0">
              <a:buFont typeface="Arial"/>
              <a:buNone/>
            </a:pPr>
            <a:r>
              <a:rPr lang="en-US" sz="1600" dirty="0" smtClean="0">
                <a:latin typeface="Arial"/>
                <a:cs typeface="Arial"/>
              </a:rPr>
              <a:t>LIVE ON NEW STACK</a:t>
            </a:r>
          </a:p>
        </p:txBody>
      </p:sp>
      <p:pic>
        <p:nvPicPr>
          <p:cNvPr id="56" name="Picture 55"/>
          <p:cNvPicPr>
            <a:picLocks noChangeAspect="1"/>
          </p:cNvPicPr>
          <p:nvPr/>
        </p:nvPicPr>
        <p:blipFill>
          <a:blip r:embed="rId4"/>
          <a:stretch>
            <a:fillRect/>
          </a:stretch>
        </p:blipFill>
        <p:spPr>
          <a:xfrm>
            <a:off x="3875164" y="1559960"/>
            <a:ext cx="373804" cy="373804"/>
          </a:xfrm>
          <a:prstGeom prst="rect">
            <a:avLst/>
          </a:prstGeom>
        </p:spPr>
      </p:pic>
    </p:spTree>
    <p:extLst>
      <p:ext uri="{BB962C8B-B14F-4D97-AF65-F5344CB8AC3E}">
        <p14:creationId xmlns:p14="http://schemas.microsoft.com/office/powerpoint/2010/main" val="408996029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“Minutes” Downtime Approach</a:t>
            </a:r>
            <a:endParaRPr lang="en-US" dirty="0"/>
          </a:p>
        </p:txBody>
      </p:sp>
      <p:sp>
        <p:nvSpPr>
          <p:cNvPr id="59" name="Rectangle 58"/>
          <p:cNvSpPr/>
          <p:nvPr/>
        </p:nvSpPr>
        <p:spPr>
          <a:xfrm>
            <a:off x="727504" y="4499326"/>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RDBMS</a:t>
            </a:r>
            <a:endParaRPr lang="en-US" sz="1400" dirty="0">
              <a:solidFill>
                <a:schemeClr val="tx1"/>
              </a:solidFill>
              <a:latin typeface="Arial"/>
              <a:cs typeface="Arial"/>
            </a:endParaRPr>
          </a:p>
        </p:txBody>
      </p:sp>
      <p:sp>
        <p:nvSpPr>
          <p:cNvPr id="60" name="Rectangle 59"/>
          <p:cNvSpPr/>
          <p:nvPr/>
        </p:nvSpPr>
        <p:spPr>
          <a:xfrm>
            <a:off x="727503" y="3716832"/>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JDBC</a:t>
            </a:r>
            <a:endParaRPr lang="en-US" sz="1400" dirty="0">
              <a:solidFill>
                <a:schemeClr val="tx1"/>
              </a:solidFill>
              <a:latin typeface="Arial"/>
              <a:cs typeface="Arial"/>
            </a:endParaRPr>
          </a:p>
        </p:txBody>
      </p:sp>
      <p:sp>
        <p:nvSpPr>
          <p:cNvPr id="61" name="Rectangle 60"/>
          <p:cNvSpPr/>
          <p:nvPr/>
        </p:nvSpPr>
        <p:spPr>
          <a:xfrm>
            <a:off x="727502" y="3178070"/>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SQL / </a:t>
            </a:r>
            <a:r>
              <a:rPr lang="en-US" sz="1400" dirty="0" err="1" smtClean="0">
                <a:solidFill>
                  <a:schemeClr val="tx1"/>
                </a:solidFill>
                <a:latin typeface="Arial"/>
                <a:cs typeface="Arial"/>
              </a:rPr>
              <a:t>ResultSet</a:t>
            </a:r>
            <a:endParaRPr lang="en-US" sz="1400" dirty="0">
              <a:solidFill>
                <a:schemeClr val="tx1"/>
              </a:solidFill>
              <a:latin typeface="Arial"/>
              <a:cs typeface="Arial"/>
            </a:endParaRPr>
          </a:p>
        </p:txBody>
      </p:sp>
      <p:sp>
        <p:nvSpPr>
          <p:cNvPr id="62" name="Rectangle 61"/>
          <p:cNvSpPr/>
          <p:nvPr/>
        </p:nvSpPr>
        <p:spPr>
          <a:xfrm>
            <a:off x="727503" y="2860702"/>
            <a:ext cx="1026337" cy="317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ORM</a:t>
            </a:r>
            <a:endParaRPr lang="en-US" sz="1400" dirty="0">
              <a:solidFill>
                <a:schemeClr val="tx1"/>
              </a:solidFill>
              <a:latin typeface="Arial"/>
              <a:cs typeface="Arial"/>
            </a:endParaRPr>
          </a:p>
        </p:txBody>
      </p:sp>
      <p:sp>
        <p:nvSpPr>
          <p:cNvPr id="63" name="Rectangle 62"/>
          <p:cNvSpPr/>
          <p:nvPr/>
        </p:nvSpPr>
        <p:spPr>
          <a:xfrm>
            <a:off x="727501" y="2013814"/>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POJOs</a:t>
            </a:r>
            <a:endParaRPr lang="en-US" sz="1400" dirty="0">
              <a:solidFill>
                <a:schemeClr val="tx1"/>
              </a:solidFill>
              <a:latin typeface="Arial"/>
              <a:cs typeface="Arial"/>
            </a:endParaRPr>
          </a:p>
        </p:txBody>
      </p:sp>
      <p:sp>
        <p:nvSpPr>
          <p:cNvPr id="64" name="Rectangle 63"/>
          <p:cNvSpPr/>
          <p:nvPr/>
        </p:nvSpPr>
        <p:spPr>
          <a:xfrm>
            <a:off x="727503" y="1489412"/>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Apps</a:t>
            </a:r>
            <a:endParaRPr lang="en-US" sz="1400" dirty="0">
              <a:solidFill>
                <a:schemeClr val="tx1"/>
              </a:solidFill>
              <a:latin typeface="Arial"/>
              <a:cs typeface="Arial"/>
            </a:endParaRPr>
          </a:p>
        </p:txBody>
      </p:sp>
      <p:sp>
        <p:nvSpPr>
          <p:cNvPr id="65" name="Rectangle 64"/>
          <p:cNvSpPr/>
          <p:nvPr/>
        </p:nvSpPr>
        <p:spPr>
          <a:xfrm>
            <a:off x="727501" y="2543334"/>
            <a:ext cx="2172788" cy="317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DAL</a:t>
            </a:r>
            <a:endParaRPr lang="en-US" sz="1400" dirty="0">
              <a:solidFill>
                <a:schemeClr val="tx1"/>
              </a:solidFill>
              <a:latin typeface="Arial"/>
              <a:cs typeface="Arial"/>
            </a:endParaRPr>
          </a:p>
        </p:txBody>
      </p:sp>
      <p:sp>
        <p:nvSpPr>
          <p:cNvPr id="66" name="Rectangle 65"/>
          <p:cNvSpPr/>
          <p:nvPr/>
        </p:nvSpPr>
        <p:spPr>
          <a:xfrm>
            <a:off x="1873953" y="4521784"/>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a:cs typeface="Arial"/>
            </a:endParaRPr>
          </a:p>
        </p:txBody>
      </p:sp>
      <p:sp>
        <p:nvSpPr>
          <p:cNvPr id="67" name="Rectangle 66"/>
          <p:cNvSpPr/>
          <p:nvPr/>
        </p:nvSpPr>
        <p:spPr>
          <a:xfrm>
            <a:off x="1873953" y="2858888"/>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Arial"/>
                <a:cs typeface="Arial"/>
              </a:rPr>
              <a:t>MongoDB</a:t>
            </a:r>
            <a:endParaRPr lang="en-US" sz="1400" dirty="0" smtClean="0">
              <a:solidFill>
                <a:schemeClr val="tx1"/>
              </a:solidFill>
              <a:latin typeface="Arial"/>
              <a:cs typeface="Arial"/>
            </a:endParaRPr>
          </a:p>
          <a:p>
            <a:pPr algn="ctr"/>
            <a:r>
              <a:rPr lang="en-US" sz="1400" dirty="0" smtClean="0">
                <a:solidFill>
                  <a:schemeClr val="tx1"/>
                </a:solidFill>
                <a:latin typeface="Arial"/>
                <a:cs typeface="Arial"/>
              </a:rPr>
              <a:t>Drivers</a:t>
            </a:r>
            <a:endParaRPr lang="en-US" sz="1400" dirty="0">
              <a:solidFill>
                <a:schemeClr val="tx1"/>
              </a:solidFill>
              <a:latin typeface="Arial"/>
              <a:cs typeface="Arial"/>
            </a:endParaRPr>
          </a:p>
        </p:txBody>
      </p:sp>
      <p:pic>
        <p:nvPicPr>
          <p:cNvPr id="68" name="Picture 67"/>
          <p:cNvPicPr>
            <a:picLocks noChangeAspect="1"/>
          </p:cNvPicPr>
          <p:nvPr/>
        </p:nvPicPr>
        <p:blipFill>
          <a:blip r:embed="rId3"/>
          <a:stretch>
            <a:fillRect/>
          </a:stretch>
        </p:blipFill>
        <p:spPr>
          <a:xfrm>
            <a:off x="1923720" y="4789543"/>
            <a:ext cx="925253" cy="266988"/>
          </a:xfrm>
          <a:prstGeom prst="rect">
            <a:avLst/>
          </a:prstGeom>
        </p:spPr>
      </p:pic>
      <p:sp>
        <p:nvSpPr>
          <p:cNvPr id="69" name="Curved Up Arrow 68"/>
          <p:cNvSpPr/>
          <p:nvPr/>
        </p:nvSpPr>
        <p:spPr>
          <a:xfrm>
            <a:off x="1221429" y="5355583"/>
            <a:ext cx="1064822" cy="426511"/>
          </a:xfrm>
          <a:prstGeom prst="curvedUpArrow">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Arial"/>
              <a:cs typeface="Arial"/>
            </a:endParaRPr>
          </a:p>
        </p:txBody>
      </p:sp>
      <p:cxnSp>
        <p:nvCxnSpPr>
          <p:cNvPr id="5" name="Straight Arrow Connector 4"/>
          <p:cNvCxnSpPr/>
          <p:nvPr/>
        </p:nvCxnSpPr>
        <p:spPr>
          <a:xfrm>
            <a:off x="1221429" y="1346907"/>
            <a:ext cx="0" cy="34426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6156814" y="4509221"/>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RDBMS</a:t>
            </a:r>
            <a:endParaRPr lang="en-US" sz="1400" dirty="0">
              <a:solidFill>
                <a:schemeClr val="tx1"/>
              </a:solidFill>
              <a:latin typeface="Arial"/>
              <a:cs typeface="Arial"/>
            </a:endParaRPr>
          </a:p>
        </p:txBody>
      </p:sp>
      <p:sp>
        <p:nvSpPr>
          <p:cNvPr id="71" name="Rectangle 70"/>
          <p:cNvSpPr/>
          <p:nvPr/>
        </p:nvSpPr>
        <p:spPr>
          <a:xfrm>
            <a:off x="6156813" y="3726727"/>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JDBC</a:t>
            </a:r>
            <a:endParaRPr lang="en-US" sz="1400" dirty="0">
              <a:solidFill>
                <a:schemeClr val="tx1"/>
              </a:solidFill>
              <a:latin typeface="Arial"/>
              <a:cs typeface="Arial"/>
            </a:endParaRPr>
          </a:p>
        </p:txBody>
      </p:sp>
      <p:sp>
        <p:nvSpPr>
          <p:cNvPr id="72" name="Rectangle 71"/>
          <p:cNvSpPr/>
          <p:nvPr/>
        </p:nvSpPr>
        <p:spPr>
          <a:xfrm>
            <a:off x="6156812" y="3187965"/>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SQL / </a:t>
            </a:r>
            <a:r>
              <a:rPr lang="en-US" sz="1400" dirty="0" err="1" smtClean="0">
                <a:solidFill>
                  <a:schemeClr val="tx1"/>
                </a:solidFill>
                <a:latin typeface="Arial"/>
                <a:cs typeface="Arial"/>
              </a:rPr>
              <a:t>ResultSet</a:t>
            </a:r>
            <a:endParaRPr lang="en-US" sz="1400" dirty="0">
              <a:solidFill>
                <a:schemeClr val="tx1"/>
              </a:solidFill>
              <a:latin typeface="Arial"/>
              <a:cs typeface="Arial"/>
            </a:endParaRPr>
          </a:p>
        </p:txBody>
      </p:sp>
      <p:sp>
        <p:nvSpPr>
          <p:cNvPr id="73" name="Rectangle 72"/>
          <p:cNvSpPr/>
          <p:nvPr/>
        </p:nvSpPr>
        <p:spPr>
          <a:xfrm>
            <a:off x="6156813" y="2870597"/>
            <a:ext cx="1026337" cy="317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ORM</a:t>
            </a:r>
            <a:endParaRPr lang="en-US" sz="1400" dirty="0">
              <a:solidFill>
                <a:schemeClr val="tx1"/>
              </a:solidFill>
              <a:latin typeface="Arial"/>
              <a:cs typeface="Arial"/>
            </a:endParaRPr>
          </a:p>
        </p:txBody>
      </p:sp>
      <p:sp>
        <p:nvSpPr>
          <p:cNvPr id="74" name="Rectangle 73"/>
          <p:cNvSpPr/>
          <p:nvPr/>
        </p:nvSpPr>
        <p:spPr>
          <a:xfrm>
            <a:off x="6156811" y="2023709"/>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POJOs</a:t>
            </a:r>
            <a:endParaRPr lang="en-US" sz="1400" dirty="0">
              <a:solidFill>
                <a:schemeClr val="tx1"/>
              </a:solidFill>
              <a:latin typeface="Arial"/>
              <a:cs typeface="Arial"/>
            </a:endParaRPr>
          </a:p>
        </p:txBody>
      </p:sp>
      <p:sp>
        <p:nvSpPr>
          <p:cNvPr id="75" name="Rectangle 74"/>
          <p:cNvSpPr/>
          <p:nvPr/>
        </p:nvSpPr>
        <p:spPr>
          <a:xfrm>
            <a:off x="6156813" y="1499307"/>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Apps</a:t>
            </a:r>
            <a:endParaRPr lang="en-US" sz="1400" dirty="0">
              <a:solidFill>
                <a:schemeClr val="tx1"/>
              </a:solidFill>
              <a:latin typeface="Arial"/>
              <a:cs typeface="Arial"/>
            </a:endParaRPr>
          </a:p>
        </p:txBody>
      </p:sp>
      <p:sp>
        <p:nvSpPr>
          <p:cNvPr id="76" name="Rectangle 75"/>
          <p:cNvSpPr/>
          <p:nvPr/>
        </p:nvSpPr>
        <p:spPr>
          <a:xfrm>
            <a:off x="6156811" y="2553229"/>
            <a:ext cx="2172788" cy="317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DAL</a:t>
            </a:r>
            <a:endParaRPr lang="en-US" sz="1400" dirty="0">
              <a:solidFill>
                <a:schemeClr val="tx1"/>
              </a:solidFill>
              <a:latin typeface="Arial"/>
              <a:cs typeface="Arial"/>
            </a:endParaRPr>
          </a:p>
        </p:txBody>
      </p:sp>
      <p:sp>
        <p:nvSpPr>
          <p:cNvPr id="77" name="Rectangle 76"/>
          <p:cNvSpPr/>
          <p:nvPr/>
        </p:nvSpPr>
        <p:spPr>
          <a:xfrm>
            <a:off x="7303263" y="4531679"/>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a:cs typeface="Arial"/>
            </a:endParaRPr>
          </a:p>
        </p:txBody>
      </p:sp>
      <p:sp>
        <p:nvSpPr>
          <p:cNvPr id="78" name="Rectangle 77"/>
          <p:cNvSpPr/>
          <p:nvPr/>
        </p:nvSpPr>
        <p:spPr>
          <a:xfrm>
            <a:off x="7303263" y="2868783"/>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Arial"/>
                <a:cs typeface="Arial"/>
              </a:rPr>
              <a:t>MongoDB</a:t>
            </a:r>
            <a:endParaRPr lang="en-US" sz="1400" dirty="0" smtClean="0">
              <a:solidFill>
                <a:schemeClr val="tx1"/>
              </a:solidFill>
              <a:latin typeface="Arial"/>
              <a:cs typeface="Arial"/>
            </a:endParaRPr>
          </a:p>
          <a:p>
            <a:pPr algn="ctr"/>
            <a:r>
              <a:rPr lang="en-US" sz="1400" dirty="0" smtClean="0">
                <a:solidFill>
                  <a:schemeClr val="tx1"/>
                </a:solidFill>
                <a:latin typeface="Arial"/>
                <a:cs typeface="Arial"/>
              </a:rPr>
              <a:t>Drivers</a:t>
            </a:r>
            <a:endParaRPr lang="en-US" sz="1400" dirty="0">
              <a:solidFill>
                <a:schemeClr val="tx1"/>
              </a:solidFill>
              <a:latin typeface="Arial"/>
              <a:cs typeface="Arial"/>
            </a:endParaRPr>
          </a:p>
        </p:txBody>
      </p:sp>
      <p:pic>
        <p:nvPicPr>
          <p:cNvPr id="79" name="Picture 78"/>
          <p:cNvPicPr>
            <a:picLocks noChangeAspect="1"/>
          </p:cNvPicPr>
          <p:nvPr/>
        </p:nvPicPr>
        <p:blipFill>
          <a:blip r:embed="rId3"/>
          <a:stretch>
            <a:fillRect/>
          </a:stretch>
        </p:blipFill>
        <p:spPr>
          <a:xfrm>
            <a:off x="7353030" y="4799438"/>
            <a:ext cx="925253" cy="266988"/>
          </a:xfrm>
          <a:prstGeom prst="rect">
            <a:avLst/>
          </a:prstGeom>
        </p:spPr>
      </p:pic>
      <p:cxnSp>
        <p:nvCxnSpPr>
          <p:cNvPr id="10" name="Curved Connector 9"/>
          <p:cNvCxnSpPr>
            <a:endCxn id="79" idx="0"/>
          </p:cNvCxnSpPr>
          <p:nvPr/>
        </p:nvCxnSpPr>
        <p:spPr>
          <a:xfrm rot="16200000" flipH="1">
            <a:off x="5504285" y="2488065"/>
            <a:ext cx="3465357" cy="1157388"/>
          </a:xfrm>
          <a:prstGeom prst="curvedConnector3">
            <a:avLst>
              <a:gd name="adj1" fmla="val 39635"/>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618231" y="5970039"/>
            <a:ext cx="2838872" cy="246221"/>
          </a:xfrm>
          <a:prstGeom prst="rect">
            <a:avLst/>
          </a:prstGeom>
        </p:spPr>
        <p:txBody>
          <a:bodyPr wrap="square" lIns="0" tIns="0" rIns="0" bIns="0" rtlCol="0">
            <a:spAutoFit/>
          </a:bodyPr>
          <a:lstStyle/>
          <a:p>
            <a:pPr marL="0" indent="0">
              <a:buFont typeface="Arial"/>
              <a:buNone/>
            </a:pPr>
            <a:r>
              <a:rPr lang="en-US" sz="1600" dirty="0" smtClean="0">
                <a:latin typeface="Arial"/>
                <a:cs typeface="Arial"/>
              </a:rPr>
              <a:t>LIVE ON MERGED STACK</a:t>
            </a:r>
          </a:p>
        </p:txBody>
      </p:sp>
      <p:sp>
        <p:nvSpPr>
          <p:cNvPr id="27" name="TextBox 26"/>
          <p:cNvSpPr txBox="1"/>
          <p:nvPr/>
        </p:nvSpPr>
        <p:spPr>
          <a:xfrm>
            <a:off x="6658269" y="5544478"/>
            <a:ext cx="1921339" cy="492443"/>
          </a:xfrm>
          <a:prstGeom prst="rect">
            <a:avLst/>
          </a:prstGeom>
        </p:spPr>
        <p:txBody>
          <a:bodyPr wrap="square" lIns="0" tIns="0" rIns="0" bIns="0" rtlCol="0">
            <a:spAutoFit/>
          </a:bodyPr>
          <a:lstStyle/>
          <a:p>
            <a:pPr marL="0" indent="0">
              <a:buFont typeface="Arial"/>
              <a:buNone/>
            </a:pPr>
            <a:r>
              <a:rPr lang="en-US" sz="1600" dirty="0" smtClean="0">
                <a:latin typeface="Arial"/>
                <a:cs typeface="Arial"/>
              </a:rPr>
              <a:t>SOFTWARE</a:t>
            </a:r>
          </a:p>
          <a:p>
            <a:pPr marL="0" indent="0">
              <a:buFont typeface="Arial"/>
              <a:buNone/>
            </a:pPr>
            <a:r>
              <a:rPr lang="en-US" sz="1600" dirty="0" smtClean="0">
                <a:latin typeface="Arial"/>
                <a:cs typeface="Arial"/>
              </a:rPr>
              <a:t>SWITCHOVER</a:t>
            </a:r>
          </a:p>
        </p:txBody>
      </p:sp>
      <p:sp>
        <p:nvSpPr>
          <p:cNvPr id="29" name="Rectangle 28"/>
          <p:cNvSpPr/>
          <p:nvPr/>
        </p:nvSpPr>
        <p:spPr>
          <a:xfrm>
            <a:off x="3568141" y="4499326"/>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RDBMS</a:t>
            </a:r>
            <a:endParaRPr lang="en-US" sz="1400" dirty="0">
              <a:solidFill>
                <a:schemeClr val="tx1"/>
              </a:solidFill>
              <a:latin typeface="Arial"/>
              <a:cs typeface="Arial"/>
            </a:endParaRPr>
          </a:p>
        </p:txBody>
      </p:sp>
      <p:sp>
        <p:nvSpPr>
          <p:cNvPr id="30" name="Rectangle 29"/>
          <p:cNvSpPr/>
          <p:nvPr/>
        </p:nvSpPr>
        <p:spPr>
          <a:xfrm>
            <a:off x="3568140" y="3716832"/>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JDBC</a:t>
            </a:r>
            <a:endParaRPr lang="en-US" sz="1400" dirty="0">
              <a:solidFill>
                <a:schemeClr val="tx1"/>
              </a:solidFill>
              <a:latin typeface="Arial"/>
              <a:cs typeface="Arial"/>
            </a:endParaRPr>
          </a:p>
        </p:txBody>
      </p:sp>
      <p:sp>
        <p:nvSpPr>
          <p:cNvPr id="31" name="Rectangle 30"/>
          <p:cNvSpPr/>
          <p:nvPr/>
        </p:nvSpPr>
        <p:spPr>
          <a:xfrm>
            <a:off x="3568139" y="3178070"/>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SQL / </a:t>
            </a:r>
            <a:r>
              <a:rPr lang="en-US" sz="1400" dirty="0" err="1" smtClean="0">
                <a:solidFill>
                  <a:schemeClr val="tx1"/>
                </a:solidFill>
                <a:latin typeface="Arial"/>
                <a:cs typeface="Arial"/>
              </a:rPr>
              <a:t>ResultSet</a:t>
            </a:r>
            <a:endParaRPr lang="en-US" sz="1400" dirty="0">
              <a:solidFill>
                <a:schemeClr val="tx1"/>
              </a:solidFill>
              <a:latin typeface="Arial"/>
              <a:cs typeface="Arial"/>
            </a:endParaRPr>
          </a:p>
        </p:txBody>
      </p:sp>
      <p:sp>
        <p:nvSpPr>
          <p:cNvPr id="32" name="Rectangle 31"/>
          <p:cNvSpPr/>
          <p:nvPr/>
        </p:nvSpPr>
        <p:spPr>
          <a:xfrm>
            <a:off x="3568140" y="2860702"/>
            <a:ext cx="1026337" cy="317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ORM</a:t>
            </a:r>
            <a:endParaRPr lang="en-US" sz="1400" dirty="0">
              <a:solidFill>
                <a:schemeClr val="tx1"/>
              </a:solidFill>
              <a:latin typeface="Arial"/>
              <a:cs typeface="Arial"/>
            </a:endParaRPr>
          </a:p>
        </p:txBody>
      </p:sp>
      <p:sp>
        <p:nvSpPr>
          <p:cNvPr id="33" name="Rectangle 32"/>
          <p:cNvSpPr/>
          <p:nvPr/>
        </p:nvSpPr>
        <p:spPr>
          <a:xfrm>
            <a:off x="3568138" y="2013814"/>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POJOs</a:t>
            </a:r>
            <a:endParaRPr lang="en-US" sz="1400" dirty="0">
              <a:solidFill>
                <a:schemeClr val="tx1"/>
              </a:solidFill>
              <a:latin typeface="Arial"/>
              <a:cs typeface="Arial"/>
            </a:endParaRPr>
          </a:p>
        </p:txBody>
      </p:sp>
      <p:sp>
        <p:nvSpPr>
          <p:cNvPr id="34" name="Rectangle 33"/>
          <p:cNvSpPr/>
          <p:nvPr/>
        </p:nvSpPr>
        <p:spPr>
          <a:xfrm>
            <a:off x="3568140" y="1489412"/>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Apps</a:t>
            </a:r>
            <a:endParaRPr lang="en-US" sz="1400" dirty="0">
              <a:solidFill>
                <a:schemeClr val="tx1"/>
              </a:solidFill>
              <a:latin typeface="Arial"/>
              <a:cs typeface="Arial"/>
            </a:endParaRPr>
          </a:p>
        </p:txBody>
      </p:sp>
      <p:sp>
        <p:nvSpPr>
          <p:cNvPr id="35" name="Rectangle 34"/>
          <p:cNvSpPr/>
          <p:nvPr/>
        </p:nvSpPr>
        <p:spPr>
          <a:xfrm>
            <a:off x="3568138" y="2543334"/>
            <a:ext cx="2172788" cy="317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DAL</a:t>
            </a:r>
            <a:endParaRPr lang="en-US" sz="1400" dirty="0">
              <a:solidFill>
                <a:schemeClr val="tx1"/>
              </a:solidFill>
              <a:latin typeface="Arial"/>
              <a:cs typeface="Arial"/>
            </a:endParaRPr>
          </a:p>
        </p:txBody>
      </p:sp>
      <p:sp>
        <p:nvSpPr>
          <p:cNvPr id="36" name="Rectangle 35"/>
          <p:cNvSpPr/>
          <p:nvPr/>
        </p:nvSpPr>
        <p:spPr>
          <a:xfrm>
            <a:off x="4714590" y="4521784"/>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a:cs typeface="Arial"/>
            </a:endParaRPr>
          </a:p>
        </p:txBody>
      </p:sp>
      <p:sp>
        <p:nvSpPr>
          <p:cNvPr id="37" name="Rectangle 36"/>
          <p:cNvSpPr/>
          <p:nvPr/>
        </p:nvSpPr>
        <p:spPr>
          <a:xfrm>
            <a:off x="4714590" y="2858888"/>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Arial"/>
                <a:cs typeface="Arial"/>
              </a:rPr>
              <a:t>MongoDB</a:t>
            </a:r>
            <a:endParaRPr lang="en-US" sz="1400" dirty="0" smtClean="0">
              <a:solidFill>
                <a:schemeClr val="tx1"/>
              </a:solidFill>
              <a:latin typeface="Arial"/>
              <a:cs typeface="Arial"/>
            </a:endParaRPr>
          </a:p>
          <a:p>
            <a:pPr algn="ctr"/>
            <a:r>
              <a:rPr lang="en-US" sz="1400" dirty="0" smtClean="0">
                <a:solidFill>
                  <a:schemeClr val="tx1"/>
                </a:solidFill>
                <a:latin typeface="Arial"/>
                <a:cs typeface="Arial"/>
              </a:rPr>
              <a:t>Drivers</a:t>
            </a:r>
            <a:endParaRPr lang="en-US" sz="1400" dirty="0">
              <a:solidFill>
                <a:schemeClr val="tx1"/>
              </a:solidFill>
              <a:latin typeface="Arial"/>
              <a:cs typeface="Arial"/>
            </a:endParaRPr>
          </a:p>
        </p:txBody>
      </p:sp>
      <p:pic>
        <p:nvPicPr>
          <p:cNvPr id="38" name="Picture 37"/>
          <p:cNvPicPr>
            <a:picLocks noChangeAspect="1"/>
          </p:cNvPicPr>
          <p:nvPr/>
        </p:nvPicPr>
        <p:blipFill>
          <a:blip r:embed="rId3"/>
          <a:stretch>
            <a:fillRect/>
          </a:stretch>
        </p:blipFill>
        <p:spPr>
          <a:xfrm>
            <a:off x="4764357" y="4789543"/>
            <a:ext cx="925253" cy="266988"/>
          </a:xfrm>
          <a:prstGeom prst="rect">
            <a:avLst/>
          </a:prstGeom>
        </p:spPr>
      </p:pic>
      <p:sp>
        <p:nvSpPr>
          <p:cNvPr id="39" name="Curved Up Arrow 38"/>
          <p:cNvSpPr/>
          <p:nvPr/>
        </p:nvSpPr>
        <p:spPr>
          <a:xfrm>
            <a:off x="4062066" y="5355583"/>
            <a:ext cx="1064822" cy="426511"/>
          </a:xfrm>
          <a:prstGeom prst="curvedUpArrow">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latin typeface="Arial"/>
              <a:cs typeface="Arial"/>
            </a:endParaRPr>
          </a:p>
        </p:txBody>
      </p:sp>
      <p:sp>
        <p:nvSpPr>
          <p:cNvPr id="41" name="TextBox 40"/>
          <p:cNvSpPr txBox="1"/>
          <p:nvPr/>
        </p:nvSpPr>
        <p:spPr>
          <a:xfrm>
            <a:off x="3458868" y="5970039"/>
            <a:ext cx="2838872" cy="738664"/>
          </a:xfrm>
          <a:prstGeom prst="rect">
            <a:avLst/>
          </a:prstGeom>
        </p:spPr>
        <p:txBody>
          <a:bodyPr wrap="square" lIns="0" tIns="0" rIns="0" bIns="0" rtlCol="0">
            <a:spAutoFit/>
          </a:bodyPr>
          <a:lstStyle/>
          <a:p>
            <a:pPr marL="0" indent="0">
              <a:buFont typeface="Arial"/>
              <a:buNone/>
            </a:pPr>
            <a:r>
              <a:rPr lang="en-US" sz="1600" dirty="0" smtClean="0">
                <a:latin typeface="Arial"/>
                <a:cs typeface="Arial"/>
              </a:rPr>
              <a:t>BLOCK ACTIVITY, COMPLETE LAST “FLUSH” OF DATA</a:t>
            </a:r>
          </a:p>
        </p:txBody>
      </p:sp>
      <p:pic>
        <p:nvPicPr>
          <p:cNvPr id="4" name="Picture 3"/>
          <p:cNvPicPr>
            <a:picLocks noChangeAspect="1"/>
          </p:cNvPicPr>
          <p:nvPr/>
        </p:nvPicPr>
        <p:blipFill>
          <a:blip r:embed="rId4"/>
          <a:stretch>
            <a:fillRect/>
          </a:stretch>
        </p:blipFill>
        <p:spPr>
          <a:xfrm>
            <a:off x="3875164" y="1230736"/>
            <a:ext cx="373804" cy="373804"/>
          </a:xfrm>
          <a:prstGeom prst="rect">
            <a:avLst/>
          </a:prstGeom>
        </p:spPr>
      </p:pic>
    </p:spTree>
    <p:extLst>
      <p:ext uri="{BB962C8B-B14F-4D97-AF65-F5344CB8AC3E}">
        <p14:creationId xmlns:p14="http://schemas.microsoft.com/office/powerpoint/2010/main" val="5422533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 Downtime Approach</a:t>
            </a:r>
            <a:endParaRPr lang="en-US" dirty="0"/>
          </a:p>
        </p:txBody>
      </p:sp>
      <p:sp>
        <p:nvSpPr>
          <p:cNvPr id="59" name="Rectangle 58"/>
          <p:cNvSpPr/>
          <p:nvPr/>
        </p:nvSpPr>
        <p:spPr>
          <a:xfrm>
            <a:off x="1796525" y="4396702"/>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RDBMS</a:t>
            </a:r>
            <a:endParaRPr lang="en-US" sz="1400" dirty="0">
              <a:solidFill>
                <a:schemeClr val="tx1"/>
              </a:solidFill>
              <a:latin typeface="Arial"/>
              <a:cs typeface="Arial"/>
            </a:endParaRPr>
          </a:p>
        </p:txBody>
      </p:sp>
      <p:sp>
        <p:nvSpPr>
          <p:cNvPr id="60" name="Rectangle 59"/>
          <p:cNvSpPr/>
          <p:nvPr/>
        </p:nvSpPr>
        <p:spPr>
          <a:xfrm>
            <a:off x="1796524" y="3716832"/>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JDBC</a:t>
            </a:r>
            <a:endParaRPr lang="en-US" sz="1400" dirty="0">
              <a:solidFill>
                <a:schemeClr val="tx1"/>
              </a:solidFill>
              <a:latin typeface="Arial"/>
              <a:cs typeface="Arial"/>
            </a:endParaRPr>
          </a:p>
        </p:txBody>
      </p:sp>
      <p:sp>
        <p:nvSpPr>
          <p:cNvPr id="61" name="Rectangle 60"/>
          <p:cNvSpPr/>
          <p:nvPr/>
        </p:nvSpPr>
        <p:spPr>
          <a:xfrm>
            <a:off x="1796523" y="3178070"/>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SQL / </a:t>
            </a:r>
            <a:r>
              <a:rPr lang="en-US" sz="1400" dirty="0" err="1" smtClean="0">
                <a:solidFill>
                  <a:schemeClr val="tx1"/>
                </a:solidFill>
                <a:latin typeface="Arial"/>
                <a:cs typeface="Arial"/>
              </a:rPr>
              <a:t>ResultSet</a:t>
            </a:r>
            <a:endParaRPr lang="en-US" sz="1400" dirty="0">
              <a:solidFill>
                <a:schemeClr val="tx1"/>
              </a:solidFill>
              <a:latin typeface="Arial"/>
              <a:cs typeface="Arial"/>
            </a:endParaRPr>
          </a:p>
        </p:txBody>
      </p:sp>
      <p:sp>
        <p:nvSpPr>
          <p:cNvPr id="62" name="Rectangle 61"/>
          <p:cNvSpPr/>
          <p:nvPr/>
        </p:nvSpPr>
        <p:spPr>
          <a:xfrm>
            <a:off x="1796524" y="2860702"/>
            <a:ext cx="1026337" cy="317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ORM</a:t>
            </a:r>
            <a:endParaRPr lang="en-US" sz="1400" dirty="0">
              <a:solidFill>
                <a:schemeClr val="tx1"/>
              </a:solidFill>
              <a:latin typeface="Arial"/>
              <a:cs typeface="Arial"/>
            </a:endParaRPr>
          </a:p>
        </p:txBody>
      </p:sp>
      <p:sp>
        <p:nvSpPr>
          <p:cNvPr id="63" name="Rectangle 62"/>
          <p:cNvSpPr/>
          <p:nvPr/>
        </p:nvSpPr>
        <p:spPr>
          <a:xfrm>
            <a:off x="1796522" y="2013814"/>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POJOs</a:t>
            </a:r>
            <a:endParaRPr lang="en-US" sz="1400" dirty="0">
              <a:solidFill>
                <a:schemeClr val="tx1"/>
              </a:solidFill>
              <a:latin typeface="Arial"/>
              <a:cs typeface="Arial"/>
            </a:endParaRPr>
          </a:p>
        </p:txBody>
      </p:sp>
      <p:sp>
        <p:nvSpPr>
          <p:cNvPr id="64" name="Rectangle 63"/>
          <p:cNvSpPr/>
          <p:nvPr/>
        </p:nvSpPr>
        <p:spPr>
          <a:xfrm>
            <a:off x="2302161" y="1489412"/>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Apps</a:t>
            </a:r>
            <a:endParaRPr lang="en-US" sz="1400" dirty="0">
              <a:solidFill>
                <a:schemeClr val="tx1"/>
              </a:solidFill>
              <a:latin typeface="Arial"/>
              <a:cs typeface="Arial"/>
            </a:endParaRPr>
          </a:p>
        </p:txBody>
      </p:sp>
      <p:sp>
        <p:nvSpPr>
          <p:cNvPr id="65" name="Rectangle 64"/>
          <p:cNvSpPr/>
          <p:nvPr/>
        </p:nvSpPr>
        <p:spPr>
          <a:xfrm>
            <a:off x="1796522" y="2543334"/>
            <a:ext cx="2172788" cy="317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DAL</a:t>
            </a:r>
            <a:endParaRPr lang="en-US" sz="1400" dirty="0">
              <a:solidFill>
                <a:schemeClr val="tx1"/>
              </a:solidFill>
              <a:latin typeface="Arial"/>
              <a:cs typeface="Arial"/>
            </a:endParaRPr>
          </a:p>
        </p:txBody>
      </p:sp>
      <p:sp>
        <p:nvSpPr>
          <p:cNvPr id="66" name="Rectangle 65"/>
          <p:cNvSpPr/>
          <p:nvPr/>
        </p:nvSpPr>
        <p:spPr>
          <a:xfrm>
            <a:off x="2942974" y="4419160"/>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a:cs typeface="Arial"/>
            </a:endParaRPr>
          </a:p>
        </p:txBody>
      </p:sp>
      <p:sp>
        <p:nvSpPr>
          <p:cNvPr id="67" name="Rectangle 66"/>
          <p:cNvSpPr/>
          <p:nvPr/>
        </p:nvSpPr>
        <p:spPr>
          <a:xfrm>
            <a:off x="2942974" y="2858888"/>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Arial"/>
                <a:cs typeface="Arial"/>
              </a:rPr>
              <a:t>MongoDB</a:t>
            </a:r>
            <a:endParaRPr lang="en-US" sz="1400" dirty="0" smtClean="0">
              <a:solidFill>
                <a:schemeClr val="tx1"/>
              </a:solidFill>
              <a:latin typeface="Arial"/>
              <a:cs typeface="Arial"/>
            </a:endParaRPr>
          </a:p>
          <a:p>
            <a:pPr algn="ctr"/>
            <a:r>
              <a:rPr lang="en-US" sz="1400" dirty="0" smtClean="0">
                <a:solidFill>
                  <a:schemeClr val="tx1"/>
                </a:solidFill>
                <a:latin typeface="Arial"/>
                <a:cs typeface="Arial"/>
              </a:rPr>
              <a:t>Drivers</a:t>
            </a:r>
            <a:endParaRPr lang="en-US" sz="1400" dirty="0">
              <a:solidFill>
                <a:schemeClr val="tx1"/>
              </a:solidFill>
              <a:latin typeface="Arial"/>
              <a:cs typeface="Arial"/>
            </a:endParaRPr>
          </a:p>
        </p:txBody>
      </p:sp>
      <p:pic>
        <p:nvPicPr>
          <p:cNvPr id="68" name="Picture 67"/>
          <p:cNvPicPr>
            <a:picLocks noChangeAspect="1"/>
          </p:cNvPicPr>
          <p:nvPr/>
        </p:nvPicPr>
        <p:blipFill>
          <a:blip r:embed="rId3"/>
          <a:stretch>
            <a:fillRect/>
          </a:stretch>
        </p:blipFill>
        <p:spPr>
          <a:xfrm>
            <a:off x="2992741" y="4686919"/>
            <a:ext cx="925253" cy="266988"/>
          </a:xfrm>
          <a:prstGeom prst="rect">
            <a:avLst/>
          </a:prstGeom>
        </p:spPr>
      </p:pic>
      <p:cxnSp>
        <p:nvCxnSpPr>
          <p:cNvPr id="5" name="Straight Arrow Connector 4"/>
          <p:cNvCxnSpPr/>
          <p:nvPr/>
        </p:nvCxnSpPr>
        <p:spPr>
          <a:xfrm flipH="1">
            <a:off x="2619702" y="1857804"/>
            <a:ext cx="237709" cy="7958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9" name="Rectangle 88"/>
          <p:cNvSpPr/>
          <p:nvPr/>
        </p:nvSpPr>
        <p:spPr>
          <a:xfrm>
            <a:off x="5244491" y="2023711"/>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POJOs</a:t>
            </a:r>
            <a:endParaRPr lang="en-US" sz="1400" dirty="0">
              <a:solidFill>
                <a:schemeClr val="tx1"/>
              </a:solidFill>
              <a:latin typeface="Arial"/>
              <a:cs typeface="Arial"/>
            </a:endParaRPr>
          </a:p>
        </p:txBody>
      </p:sp>
      <p:sp>
        <p:nvSpPr>
          <p:cNvPr id="90" name="Rectangle 89"/>
          <p:cNvSpPr/>
          <p:nvPr/>
        </p:nvSpPr>
        <p:spPr>
          <a:xfrm>
            <a:off x="5244493" y="1499309"/>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Apps</a:t>
            </a:r>
            <a:endParaRPr lang="en-US" sz="1400" dirty="0">
              <a:solidFill>
                <a:schemeClr val="tx1"/>
              </a:solidFill>
              <a:latin typeface="Arial"/>
              <a:cs typeface="Arial"/>
            </a:endParaRPr>
          </a:p>
        </p:txBody>
      </p:sp>
      <p:sp>
        <p:nvSpPr>
          <p:cNvPr id="91" name="Rectangle 90"/>
          <p:cNvSpPr/>
          <p:nvPr/>
        </p:nvSpPr>
        <p:spPr>
          <a:xfrm>
            <a:off x="5244491" y="2553231"/>
            <a:ext cx="2172788" cy="317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DAL</a:t>
            </a:r>
            <a:endParaRPr lang="en-US" sz="1400" dirty="0">
              <a:solidFill>
                <a:schemeClr val="tx1"/>
              </a:solidFill>
              <a:latin typeface="Arial"/>
              <a:cs typeface="Arial"/>
            </a:endParaRPr>
          </a:p>
        </p:txBody>
      </p:sp>
      <p:sp>
        <p:nvSpPr>
          <p:cNvPr id="92" name="Rectangle 91"/>
          <p:cNvSpPr/>
          <p:nvPr/>
        </p:nvSpPr>
        <p:spPr>
          <a:xfrm>
            <a:off x="6390943" y="4429057"/>
            <a:ext cx="1026336" cy="83379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solidFill>
                <a:schemeClr val="tx1"/>
              </a:solidFill>
              <a:latin typeface="Arial"/>
              <a:cs typeface="Arial"/>
            </a:endParaRPr>
          </a:p>
        </p:txBody>
      </p:sp>
      <p:sp>
        <p:nvSpPr>
          <p:cNvPr id="93" name="Rectangle 92"/>
          <p:cNvSpPr/>
          <p:nvPr/>
        </p:nvSpPr>
        <p:spPr>
          <a:xfrm>
            <a:off x="6390943" y="2868785"/>
            <a:ext cx="1026336"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smtClean="0">
                <a:solidFill>
                  <a:schemeClr val="tx1"/>
                </a:solidFill>
                <a:latin typeface="Arial"/>
                <a:cs typeface="Arial"/>
              </a:rPr>
              <a:t>MongoDB</a:t>
            </a:r>
            <a:endParaRPr lang="en-US" sz="1400" dirty="0" smtClean="0">
              <a:solidFill>
                <a:schemeClr val="tx1"/>
              </a:solidFill>
              <a:latin typeface="Arial"/>
              <a:cs typeface="Arial"/>
            </a:endParaRPr>
          </a:p>
          <a:p>
            <a:pPr algn="ctr"/>
            <a:r>
              <a:rPr lang="en-US" sz="1400" dirty="0">
                <a:solidFill>
                  <a:schemeClr val="tx1"/>
                </a:solidFill>
                <a:latin typeface="Arial"/>
                <a:cs typeface="Arial"/>
              </a:rPr>
              <a:t>D</a:t>
            </a:r>
            <a:r>
              <a:rPr lang="en-US" sz="1400" dirty="0" smtClean="0">
                <a:solidFill>
                  <a:schemeClr val="tx1"/>
                </a:solidFill>
                <a:latin typeface="Arial"/>
                <a:cs typeface="Arial"/>
              </a:rPr>
              <a:t>rivers</a:t>
            </a:r>
            <a:endParaRPr lang="en-US" sz="1400" dirty="0">
              <a:solidFill>
                <a:schemeClr val="tx1"/>
              </a:solidFill>
              <a:latin typeface="Arial"/>
              <a:cs typeface="Arial"/>
            </a:endParaRPr>
          </a:p>
        </p:txBody>
      </p:sp>
      <p:pic>
        <p:nvPicPr>
          <p:cNvPr id="94" name="Picture 93"/>
          <p:cNvPicPr>
            <a:picLocks noChangeAspect="1"/>
          </p:cNvPicPr>
          <p:nvPr/>
        </p:nvPicPr>
        <p:blipFill>
          <a:blip r:embed="rId3"/>
          <a:stretch>
            <a:fillRect/>
          </a:stretch>
        </p:blipFill>
        <p:spPr>
          <a:xfrm>
            <a:off x="6440710" y="4696816"/>
            <a:ext cx="925253" cy="266988"/>
          </a:xfrm>
          <a:prstGeom prst="rect">
            <a:avLst/>
          </a:prstGeom>
        </p:spPr>
      </p:pic>
      <p:cxnSp>
        <p:nvCxnSpPr>
          <p:cNvPr id="40" name="Curved Connector 39"/>
          <p:cNvCxnSpPr/>
          <p:nvPr/>
        </p:nvCxnSpPr>
        <p:spPr>
          <a:xfrm rot="16200000" flipH="1">
            <a:off x="5497647" y="1595213"/>
            <a:ext cx="1654767" cy="1158162"/>
          </a:xfrm>
          <a:prstGeom prst="curvedConnector3">
            <a:avLst>
              <a:gd name="adj1" fmla="val 81783"/>
            </a:avLst>
          </a:prstGeom>
          <a:ln>
            <a:tailEnd type="arrow"/>
          </a:ln>
        </p:spPr>
        <p:style>
          <a:lnRef idx="2">
            <a:schemeClr val="accent1"/>
          </a:lnRef>
          <a:fillRef idx="0">
            <a:schemeClr val="accent1"/>
          </a:fillRef>
          <a:effectRef idx="1">
            <a:schemeClr val="accent1"/>
          </a:effectRef>
          <a:fontRef idx="minor">
            <a:schemeClr val="tx1"/>
          </a:fontRef>
        </p:style>
      </p:cxnSp>
      <p:sp>
        <p:nvSpPr>
          <p:cNvPr id="4" name="Oval 3"/>
          <p:cNvSpPr/>
          <p:nvPr/>
        </p:nvSpPr>
        <p:spPr>
          <a:xfrm>
            <a:off x="3174547" y="2349091"/>
            <a:ext cx="307901" cy="304577"/>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2</a:t>
            </a:r>
            <a:endParaRPr lang="en-US" sz="1200" dirty="0">
              <a:solidFill>
                <a:schemeClr val="tx1"/>
              </a:solidFill>
              <a:latin typeface="Arial"/>
              <a:cs typeface="Arial"/>
            </a:endParaRPr>
          </a:p>
        </p:txBody>
      </p:sp>
      <p:sp>
        <p:nvSpPr>
          <p:cNvPr id="6" name="TextBox 5"/>
          <p:cNvSpPr txBox="1"/>
          <p:nvPr/>
        </p:nvSpPr>
        <p:spPr>
          <a:xfrm>
            <a:off x="457200" y="5314167"/>
            <a:ext cx="7958745" cy="1077218"/>
          </a:xfrm>
          <a:prstGeom prst="rect">
            <a:avLst/>
          </a:prstGeom>
        </p:spPr>
        <p:txBody>
          <a:bodyPr wrap="square" lIns="0" tIns="0" rIns="0" bIns="0" rtlCol="0">
            <a:spAutoFit/>
          </a:bodyPr>
          <a:lstStyle/>
          <a:p>
            <a:pPr marL="457200" indent="-457200">
              <a:buFont typeface="Arial"/>
              <a:buAutoNum type="arabicPeriod"/>
            </a:pPr>
            <a:r>
              <a:rPr lang="en-US" sz="1400" dirty="0" smtClean="0">
                <a:latin typeface="Arial"/>
                <a:cs typeface="Arial"/>
              </a:rPr>
              <a:t>DAL submits operation to </a:t>
            </a:r>
            <a:r>
              <a:rPr lang="en-US" sz="1400" dirty="0" err="1" smtClean="0">
                <a:latin typeface="Arial"/>
                <a:cs typeface="Arial"/>
              </a:rPr>
              <a:t>MongoDB</a:t>
            </a:r>
            <a:r>
              <a:rPr lang="en-US" sz="1400" dirty="0" smtClean="0">
                <a:latin typeface="Arial"/>
                <a:cs typeface="Arial"/>
              </a:rPr>
              <a:t> “side” first</a:t>
            </a:r>
          </a:p>
          <a:p>
            <a:pPr marL="457200" indent="-457200">
              <a:buFont typeface="Arial"/>
              <a:buAutoNum type="arabicPeriod"/>
            </a:pPr>
            <a:r>
              <a:rPr lang="en-US" sz="1400" dirty="0" smtClean="0">
                <a:latin typeface="Arial"/>
                <a:cs typeface="Arial"/>
              </a:rPr>
              <a:t>If operation fails, DAL calls a shunt [T] to the RDBMS side and copies/sync state to </a:t>
            </a:r>
            <a:r>
              <a:rPr lang="en-US" sz="1400" dirty="0" err="1" smtClean="0">
                <a:latin typeface="Arial"/>
                <a:cs typeface="Arial"/>
              </a:rPr>
              <a:t>MongoDB</a:t>
            </a:r>
            <a:r>
              <a:rPr lang="en-US" sz="1400" dirty="0" smtClean="0">
                <a:latin typeface="Arial"/>
                <a:cs typeface="Arial"/>
              </a:rPr>
              <a:t>.  Operation (1) is called again and succeeds</a:t>
            </a:r>
          </a:p>
          <a:p>
            <a:pPr marL="457200" indent="-457200">
              <a:buFont typeface="Arial"/>
              <a:buAutoNum type="arabicPeriod"/>
            </a:pPr>
            <a:r>
              <a:rPr lang="en-US" sz="1400" dirty="0" smtClean="0">
                <a:latin typeface="Arial"/>
                <a:cs typeface="Arial"/>
              </a:rPr>
              <a:t>“Disposable” Shepherd </a:t>
            </a:r>
            <a:r>
              <a:rPr lang="en-US" sz="1400" dirty="0" err="1" smtClean="0">
                <a:latin typeface="Arial"/>
                <a:cs typeface="Arial"/>
              </a:rPr>
              <a:t>utils</a:t>
            </a:r>
            <a:r>
              <a:rPr lang="en-US" sz="1400" dirty="0" smtClean="0">
                <a:latin typeface="Arial"/>
                <a:cs typeface="Arial"/>
              </a:rPr>
              <a:t> can generate additional conversion activity</a:t>
            </a:r>
          </a:p>
          <a:p>
            <a:pPr marL="457200" indent="-457200">
              <a:buFont typeface="Arial"/>
              <a:buAutoNum type="arabicPeriod"/>
            </a:pPr>
            <a:r>
              <a:rPr lang="en-US" sz="1400" dirty="0" smtClean="0">
                <a:latin typeface="Arial"/>
                <a:cs typeface="Arial"/>
              </a:rPr>
              <a:t>When shunt records no activity, migration is complete; shunt can be removed later</a:t>
            </a:r>
          </a:p>
        </p:txBody>
      </p:sp>
      <p:sp>
        <p:nvSpPr>
          <p:cNvPr id="12" name="Freeform 11"/>
          <p:cNvSpPr/>
          <p:nvPr/>
        </p:nvSpPr>
        <p:spPr>
          <a:xfrm>
            <a:off x="1959226" y="2719469"/>
            <a:ext cx="1684262" cy="1167319"/>
          </a:xfrm>
          <a:custGeom>
            <a:avLst/>
            <a:gdLst>
              <a:gd name="connsiteX0" fmla="*/ 29297 w 1684262"/>
              <a:gd name="connsiteY0" fmla="*/ 1167319 h 1167319"/>
              <a:gd name="connsiteX1" fmla="*/ 29297 w 1684262"/>
              <a:gd name="connsiteY1" fmla="*/ 1167319 h 1167319"/>
              <a:gd name="connsiteX2" fmla="*/ 3639 w 1684262"/>
              <a:gd name="connsiteY2" fmla="*/ 397658 h 1167319"/>
              <a:gd name="connsiteX3" fmla="*/ 29297 w 1684262"/>
              <a:gd name="connsiteY3" fmla="*/ 51311 h 1167319"/>
              <a:gd name="connsiteX4" fmla="*/ 42127 w 1684262"/>
              <a:gd name="connsiteY4" fmla="*/ 25655 h 1167319"/>
              <a:gd name="connsiteX5" fmla="*/ 1684262 w 1684262"/>
              <a:gd name="connsiteY5" fmla="*/ 0 h 1167319"/>
              <a:gd name="connsiteX6" fmla="*/ 1671433 w 1684262"/>
              <a:gd name="connsiteY6" fmla="*/ 269381 h 1167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4262" h="1167319">
                <a:moveTo>
                  <a:pt x="29297" y="1167319"/>
                </a:moveTo>
                <a:lnTo>
                  <a:pt x="29297" y="1167319"/>
                </a:lnTo>
                <a:cubicBezTo>
                  <a:pt x="21834" y="980767"/>
                  <a:pt x="3639" y="556489"/>
                  <a:pt x="3639" y="397658"/>
                </a:cubicBezTo>
                <a:cubicBezTo>
                  <a:pt x="3639" y="281860"/>
                  <a:pt x="-14252" y="160169"/>
                  <a:pt x="29297" y="51311"/>
                </a:cubicBezTo>
                <a:cubicBezTo>
                  <a:pt x="32849" y="42433"/>
                  <a:pt x="37850" y="34207"/>
                  <a:pt x="42127" y="25655"/>
                </a:cubicBezTo>
                <a:lnTo>
                  <a:pt x="1684262" y="0"/>
                </a:lnTo>
                <a:lnTo>
                  <a:pt x="1671433" y="269381"/>
                </a:lnTo>
              </a:path>
            </a:pathLst>
          </a:custGeom>
          <a:ln>
            <a:headEnd type="triangle"/>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Arial"/>
              <a:cs typeface="Arial"/>
            </a:endParaRPr>
          </a:p>
        </p:txBody>
      </p:sp>
      <p:sp>
        <p:nvSpPr>
          <p:cNvPr id="39" name="Oval 38"/>
          <p:cNvSpPr/>
          <p:nvPr/>
        </p:nvSpPr>
        <p:spPr>
          <a:xfrm>
            <a:off x="6614133" y="2504851"/>
            <a:ext cx="307901" cy="304577"/>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Arial"/>
                <a:cs typeface="Arial"/>
              </a:rPr>
              <a:t>4</a:t>
            </a:r>
          </a:p>
        </p:txBody>
      </p:sp>
      <p:sp>
        <p:nvSpPr>
          <p:cNvPr id="27" name="Rectangle 26"/>
          <p:cNvSpPr/>
          <p:nvPr/>
        </p:nvSpPr>
        <p:spPr>
          <a:xfrm>
            <a:off x="1275825" y="1499309"/>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Shepherd</a:t>
            </a:r>
            <a:endParaRPr lang="en-US" sz="1400" dirty="0">
              <a:solidFill>
                <a:schemeClr val="tx1"/>
              </a:solidFill>
              <a:latin typeface="Arial"/>
              <a:cs typeface="Arial"/>
            </a:endParaRPr>
          </a:p>
        </p:txBody>
      </p:sp>
      <p:sp>
        <p:nvSpPr>
          <p:cNvPr id="29" name="Oval 28"/>
          <p:cNvSpPr/>
          <p:nvPr/>
        </p:nvSpPr>
        <p:spPr>
          <a:xfrm>
            <a:off x="1118982" y="2104882"/>
            <a:ext cx="307901" cy="304577"/>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3</a:t>
            </a:r>
            <a:endParaRPr lang="en-US" sz="1200" dirty="0">
              <a:solidFill>
                <a:schemeClr val="tx1"/>
              </a:solidFill>
              <a:latin typeface="Arial"/>
              <a:cs typeface="Arial"/>
            </a:endParaRPr>
          </a:p>
        </p:txBody>
      </p:sp>
      <p:cxnSp>
        <p:nvCxnSpPr>
          <p:cNvPr id="30" name="Straight Arrow Connector 29"/>
          <p:cNvCxnSpPr/>
          <p:nvPr/>
        </p:nvCxnSpPr>
        <p:spPr>
          <a:xfrm>
            <a:off x="1951977" y="1857804"/>
            <a:ext cx="446838" cy="79586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311283" y="2477276"/>
            <a:ext cx="1026337" cy="52440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chemeClr val="tx1"/>
                </a:solidFill>
                <a:latin typeface="Arial"/>
                <a:cs typeface="Arial"/>
              </a:rPr>
              <a:t>Low-level</a:t>
            </a:r>
          </a:p>
          <a:p>
            <a:pPr algn="ctr"/>
            <a:r>
              <a:rPr lang="en-US" sz="1400" dirty="0" smtClean="0">
                <a:solidFill>
                  <a:schemeClr val="tx1"/>
                </a:solidFill>
                <a:latin typeface="Arial"/>
                <a:cs typeface="Arial"/>
              </a:rPr>
              <a:t>Shepherd</a:t>
            </a:r>
            <a:endParaRPr lang="en-US" sz="1400" dirty="0">
              <a:solidFill>
                <a:schemeClr val="tx1"/>
              </a:solidFill>
              <a:latin typeface="Arial"/>
              <a:cs typeface="Arial"/>
            </a:endParaRPr>
          </a:p>
        </p:txBody>
      </p:sp>
      <p:cxnSp>
        <p:nvCxnSpPr>
          <p:cNvPr id="34" name="Straight Arrow Connector 33"/>
          <p:cNvCxnSpPr>
            <a:stCxn id="33" idx="3"/>
          </p:cNvCxnSpPr>
          <p:nvPr/>
        </p:nvCxnSpPr>
        <p:spPr>
          <a:xfrm flipV="1">
            <a:off x="1337620" y="2719469"/>
            <a:ext cx="468739" cy="200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1937145" y="2537811"/>
            <a:ext cx="320542" cy="31736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a:cs typeface="Arial"/>
              </a:rPr>
              <a:t>T</a:t>
            </a:r>
          </a:p>
        </p:txBody>
      </p:sp>
      <p:sp>
        <p:nvSpPr>
          <p:cNvPr id="32" name="Oval 31"/>
          <p:cNvSpPr/>
          <p:nvPr/>
        </p:nvSpPr>
        <p:spPr>
          <a:xfrm>
            <a:off x="2320311" y="2590713"/>
            <a:ext cx="307901" cy="304577"/>
          </a:xfrm>
          <a:prstGeom prst="ellipse">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tx1"/>
                </a:solidFill>
                <a:latin typeface="Arial"/>
                <a:cs typeface="Arial"/>
              </a:rPr>
              <a:t>1</a:t>
            </a:r>
            <a:endParaRPr lang="en-US" sz="1200" dirty="0">
              <a:solidFill>
                <a:schemeClr val="tx1"/>
              </a:solidFill>
              <a:latin typeface="Arial"/>
              <a:cs typeface="Arial"/>
            </a:endParaRPr>
          </a:p>
        </p:txBody>
      </p:sp>
    </p:spTree>
    <p:extLst>
      <p:ext uri="{BB962C8B-B14F-4D97-AF65-F5344CB8AC3E}">
        <p14:creationId xmlns:p14="http://schemas.microsoft.com/office/powerpoint/2010/main" val="10296012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Is Here To Help</a:t>
            </a:r>
            <a:endParaRPr lang="en-US" dirty="0"/>
          </a:p>
        </p:txBody>
      </p:sp>
      <p:sp>
        <p:nvSpPr>
          <p:cNvPr id="29" name="Content Placeholder 1"/>
          <p:cNvSpPr txBox="1">
            <a:spLocks/>
          </p:cNvSpPr>
          <p:nvPr/>
        </p:nvSpPr>
        <p:spPr bwMode="auto">
          <a:xfrm>
            <a:off x="1735139" y="1370013"/>
            <a:ext cx="4887210"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lnSpc>
                <a:spcPct val="90000"/>
              </a:lnSpc>
              <a:spcAft>
                <a:spcPts val="500"/>
              </a:spcAft>
              <a:buFont typeface="Arial" charset="0"/>
              <a:buNone/>
            </a:pPr>
            <a:r>
              <a:rPr lang="en-US" sz="2000" b="1" dirty="0" err="1">
                <a:solidFill>
                  <a:srgbClr val="6D6C6C"/>
                </a:solidFill>
                <a:latin typeface="Arial" charset="0"/>
                <a:cs typeface="Arial" charset="0"/>
              </a:rPr>
              <a:t>MongoDB</a:t>
            </a:r>
            <a:r>
              <a:rPr lang="en-US" sz="2000" b="1" dirty="0">
                <a:solidFill>
                  <a:srgbClr val="6D6C6C"/>
                </a:solidFill>
                <a:latin typeface="Arial" charset="0"/>
                <a:cs typeface="Arial" charset="0"/>
              </a:rPr>
              <a:t> Enterprise Advanced</a:t>
            </a:r>
          </a:p>
          <a:p>
            <a:pPr eaLnBrk="1" hangingPunct="1">
              <a:lnSpc>
                <a:spcPct val="90000"/>
              </a:lnSpc>
              <a:spcAft>
                <a:spcPts val="500"/>
              </a:spcAft>
              <a:buFont typeface="Arial" charset="0"/>
              <a:buNone/>
            </a:pPr>
            <a:r>
              <a:rPr lang="en-US" sz="1600" dirty="0">
                <a:solidFill>
                  <a:srgbClr val="6D6C6C"/>
                </a:solidFill>
                <a:latin typeface="Arial" charset="0"/>
                <a:cs typeface="Arial" charset="0"/>
              </a:rPr>
              <a:t>The best way to run </a:t>
            </a:r>
            <a:r>
              <a:rPr lang="en-US" sz="1600" dirty="0" err="1">
                <a:solidFill>
                  <a:srgbClr val="6D6C6C"/>
                </a:solidFill>
                <a:latin typeface="Arial" charset="0"/>
                <a:cs typeface="Arial" charset="0"/>
              </a:rPr>
              <a:t>MongoDB</a:t>
            </a:r>
            <a:r>
              <a:rPr lang="en-US" sz="1600" dirty="0">
                <a:solidFill>
                  <a:srgbClr val="6D6C6C"/>
                </a:solidFill>
                <a:latin typeface="Arial" charset="0"/>
                <a:cs typeface="Arial" charset="0"/>
              </a:rPr>
              <a:t> in your data center</a:t>
            </a:r>
          </a:p>
          <a:p>
            <a:pPr eaLnBrk="1" hangingPunct="1">
              <a:lnSpc>
                <a:spcPct val="90000"/>
              </a:lnSpc>
              <a:spcAft>
                <a:spcPts val="500"/>
              </a:spcAft>
              <a:buFont typeface="Arial" charset="0"/>
              <a:buNone/>
            </a:pPr>
            <a:endParaRPr lang="en-US" sz="1600" dirty="0">
              <a:solidFill>
                <a:srgbClr val="6D6C6C"/>
              </a:solidFill>
              <a:latin typeface="Arial" charset="0"/>
              <a:cs typeface="Arial" charset="0"/>
            </a:endParaRPr>
          </a:p>
          <a:p>
            <a:pPr eaLnBrk="1" hangingPunct="1">
              <a:lnSpc>
                <a:spcPct val="90000"/>
              </a:lnSpc>
              <a:spcAft>
                <a:spcPts val="500"/>
              </a:spcAft>
              <a:buFont typeface="Arial" charset="0"/>
              <a:buNone/>
            </a:pPr>
            <a:r>
              <a:rPr lang="en-US" sz="2000" b="1" dirty="0" err="1">
                <a:solidFill>
                  <a:srgbClr val="6D6C6C"/>
                </a:solidFill>
                <a:latin typeface="Arial" charset="0"/>
                <a:cs typeface="Arial" charset="0"/>
              </a:rPr>
              <a:t>MongoDB</a:t>
            </a:r>
            <a:r>
              <a:rPr lang="en-US" sz="2000" b="1" dirty="0">
                <a:solidFill>
                  <a:srgbClr val="6D6C6C"/>
                </a:solidFill>
                <a:latin typeface="Arial" charset="0"/>
                <a:cs typeface="Arial" charset="0"/>
              </a:rPr>
              <a:t> Management Service (MMS)</a:t>
            </a:r>
          </a:p>
          <a:p>
            <a:pPr eaLnBrk="1" hangingPunct="1">
              <a:lnSpc>
                <a:spcPct val="90000"/>
              </a:lnSpc>
              <a:spcAft>
                <a:spcPts val="500"/>
              </a:spcAft>
              <a:buFont typeface="Arial" charset="0"/>
              <a:buNone/>
            </a:pPr>
            <a:r>
              <a:rPr lang="en-US" sz="1600" dirty="0">
                <a:solidFill>
                  <a:srgbClr val="6D6C6C"/>
                </a:solidFill>
                <a:latin typeface="Arial" charset="0"/>
                <a:cs typeface="Arial" charset="0"/>
              </a:rPr>
              <a:t>The easiest way to run </a:t>
            </a:r>
            <a:r>
              <a:rPr lang="en-US" sz="1600" dirty="0" err="1">
                <a:solidFill>
                  <a:srgbClr val="6D6C6C"/>
                </a:solidFill>
                <a:latin typeface="Arial" charset="0"/>
                <a:cs typeface="Arial" charset="0"/>
              </a:rPr>
              <a:t>MongoDB</a:t>
            </a:r>
            <a:r>
              <a:rPr lang="en-US" sz="1600" dirty="0">
                <a:solidFill>
                  <a:srgbClr val="6D6C6C"/>
                </a:solidFill>
                <a:latin typeface="Arial" charset="0"/>
                <a:cs typeface="Arial" charset="0"/>
              </a:rPr>
              <a:t> in the cloud</a:t>
            </a:r>
          </a:p>
          <a:p>
            <a:pPr eaLnBrk="1" hangingPunct="1">
              <a:lnSpc>
                <a:spcPct val="90000"/>
              </a:lnSpc>
              <a:spcAft>
                <a:spcPts val="500"/>
              </a:spcAft>
              <a:buFont typeface="Arial" charset="0"/>
              <a:buNone/>
            </a:pPr>
            <a:endParaRPr lang="en-US" sz="1600" dirty="0">
              <a:solidFill>
                <a:srgbClr val="6D6C6C"/>
              </a:solidFill>
              <a:latin typeface="Arial" charset="0"/>
              <a:cs typeface="Arial" charset="0"/>
            </a:endParaRPr>
          </a:p>
          <a:p>
            <a:pPr eaLnBrk="1" hangingPunct="1">
              <a:lnSpc>
                <a:spcPct val="90000"/>
              </a:lnSpc>
              <a:spcAft>
                <a:spcPts val="500"/>
              </a:spcAft>
              <a:buFont typeface="Arial" charset="0"/>
              <a:buNone/>
            </a:pPr>
            <a:r>
              <a:rPr lang="en-US" sz="2000" b="1" dirty="0">
                <a:solidFill>
                  <a:srgbClr val="6D6C6C"/>
                </a:solidFill>
                <a:latin typeface="Arial" charset="0"/>
                <a:cs typeface="Arial" charset="0"/>
              </a:rPr>
              <a:t>Production Support</a:t>
            </a:r>
          </a:p>
          <a:p>
            <a:pPr eaLnBrk="1" hangingPunct="1">
              <a:lnSpc>
                <a:spcPct val="90000"/>
              </a:lnSpc>
              <a:spcAft>
                <a:spcPts val="500"/>
              </a:spcAft>
              <a:buFont typeface="Arial" charset="0"/>
              <a:buNone/>
            </a:pPr>
            <a:r>
              <a:rPr lang="en-US" sz="1600" dirty="0">
                <a:solidFill>
                  <a:srgbClr val="6D6C6C"/>
                </a:solidFill>
                <a:latin typeface="Arial" charset="0"/>
                <a:cs typeface="Arial" charset="0"/>
              </a:rPr>
              <a:t>In production and under control</a:t>
            </a:r>
          </a:p>
          <a:p>
            <a:pPr eaLnBrk="1" hangingPunct="1">
              <a:lnSpc>
                <a:spcPct val="90000"/>
              </a:lnSpc>
              <a:spcAft>
                <a:spcPts val="500"/>
              </a:spcAft>
              <a:buFont typeface="Arial" charset="0"/>
              <a:buNone/>
            </a:pPr>
            <a:endParaRPr lang="en-US" sz="1600" dirty="0">
              <a:solidFill>
                <a:srgbClr val="6D6C6C"/>
              </a:solidFill>
              <a:latin typeface="Arial" charset="0"/>
              <a:cs typeface="Arial" charset="0"/>
            </a:endParaRPr>
          </a:p>
          <a:p>
            <a:pPr eaLnBrk="1" hangingPunct="1">
              <a:lnSpc>
                <a:spcPct val="90000"/>
              </a:lnSpc>
              <a:spcAft>
                <a:spcPts val="500"/>
              </a:spcAft>
              <a:buFont typeface="Arial" charset="0"/>
              <a:buNone/>
            </a:pPr>
            <a:r>
              <a:rPr lang="en-US" sz="2000" b="1" dirty="0">
                <a:solidFill>
                  <a:srgbClr val="6D6C6C"/>
                </a:solidFill>
                <a:latin typeface="Arial" charset="0"/>
                <a:cs typeface="Arial" charset="0"/>
              </a:rPr>
              <a:t>Development Support</a:t>
            </a:r>
          </a:p>
          <a:p>
            <a:pPr eaLnBrk="1" hangingPunct="1">
              <a:lnSpc>
                <a:spcPct val="90000"/>
              </a:lnSpc>
              <a:spcAft>
                <a:spcPts val="500"/>
              </a:spcAft>
              <a:buFont typeface="Arial" charset="0"/>
              <a:buNone/>
            </a:pPr>
            <a:r>
              <a:rPr lang="en-US" sz="1600" dirty="0">
                <a:solidFill>
                  <a:srgbClr val="6D6C6C"/>
                </a:solidFill>
                <a:latin typeface="Arial" charset="0"/>
                <a:cs typeface="Arial" charset="0"/>
              </a:rPr>
              <a:t>Let’s get you running</a:t>
            </a:r>
          </a:p>
          <a:p>
            <a:pPr eaLnBrk="1" hangingPunct="1">
              <a:lnSpc>
                <a:spcPct val="90000"/>
              </a:lnSpc>
              <a:spcAft>
                <a:spcPts val="500"/>
              </a:spcAft>
              <a:buFont typeface="Arial" charset="0"/>
              <a:buNone/>
            </a:pPr>
            <a:endParaRPr lang="en-US" sz="1600" dirty="0">
              <a:solidFill>
                <a:srgbClr val="6D6C6C"/>
              </a:solidFill>
              <a:latin typeface="Arial" charset="0"/>
              <a:cs typeface="Arial" charset="0"/>
            </a:endParaRPr>
          </a:p>
          <a:p>
            <a:pPr eaLnBrk="1" hangingPunct="1">
              <a:lnSpc>
                <a:spcPct val="90000"/>
              </a:lnSpc>
              <a:spcAft>
                <a:spcPts val="500"/>
              </a:spcAft>
              <a:buFont typeface="Arial" charset="0"/>
              <a:buNone/>
            </a:pPr>
            <a:r>
              <a:rPr lang="en-US" sz="2000" b="1" dirty="0">
                <a:solidFill>
                  <a:srgbClr val="6D6C6C"/>
                </a:solidFill>
                <a:latin typeface="Arial" charset="0"/>
                <a:cs typeface="Arial" charset="0"/>
              </a:rPr>
              <a:t>Consulting</a:t>
            </a:r>
          </a:p>
          <a:p>
            <a:pPr eaLnBrk="1" hangingPunct="1">
              <a:lnSpc>
                <a:spcPct val="90000"/>
              </a:lnSpc>
              <a:spcAft>
                <a:spcPts val="500"/>
              </a:spcAft>
              <a:buFont typeface="Arial" charset="0"/>
              <a:buNone/>
            </a:pPr>
            <a:r>
              <a:rPr lang="en-US" sz="1600" dirty="0">
                <a:solidFill>
                  <a:srgbClr val="6D6C6C"/>
                </a:solidFill>
                <a:latin typeface="Arial" charset="0"/>
                <a:cs typeface="Arial" charset="0"/>
              </a:rPr>
              <a:t>We solve problems</a:t>
            </a:r>
          </a:p>
          <a:p>
            <a:pPr eaLnBrk="1" hangingPunct="1">
              <a:lnSpc>
                <a:spcPct val="90000"/>
              </a:lnSpc>
              <a:spcAft>
                <a:spcPts val="500"/>
              </a:spcAft>
              <a:buFont typeface="Arial" charset="0"/>
              <a:buNone/>
            </a:pPr>
            <a:endParaRPr lang="en-US" sz="1600" dirty="0">
              <a:solidFill>
                <a:srgbClr val="6D6C6C"/>
              </a:solidFill>
              <a:latin typeface="Arial" charset="0"/>
              <a:cs typeface="Arial" charset="0"/>
            </a:endParaRPr>
          </a:p>
          <a:p>
            <a:pPr eaLnBrk="1" hangingPunct="1">
              <a:lnSpc>
                <a:spcPct val="90000"/>
              </a:lnSpc>
              <a:spcAft>
                <a:spcPts val="500"/>
              </a:spcAft>
              <a:buFont typeface="Arial" charset="0"/>
              <a:buNone/>
            </a:pPr>
            <a:r>
              <a:rPr lang="en-US" sz="2000" b="1" dirty="0">
                <a:solidFill>
                  <a:srgbClr val="6D6C6C"/>
                </a:solidFill>
                <a:latin typeface="Arial" charset="0"/>
                <a:cs typeface="Arial" charset="0"/>
              </a:rPr>
              <a:t>Training</a:t>
            </a:r>
          </a:p>
          <a:p>
            <a:pPr eaLnBrk="1" hangingPunct="1">
              <a:lnSpc>
                <a:spcPct val="90000"/>
              </a:lnSpc>
              <a:spcAft>
                <a:spcPts val="500"/>
              </a:spcAft>
              <a:buFont typeface="Arial" charset="0"/>
              <a:buNone/>
            </a:pPr>
            <a:r>
              <a:rPr lang="en-US" sz="1600" dirty="0">
                <a:solidFill>
                  <a:srgbClr val="6D6C6C"/>
                </a:solidFill>
                <a:latin typeface="Arial" charset="0"/>
                <a:cs typeface="Arial" charset="0"/>
              </a:rPr>
              <a:t>Get your teams up to speed.</a:t>
            </a:r>
          </a:p>
        </p:txBody>
      </p:sp>
      <p:pic>
        <p:nvPicPr>
          <p:cNvPr id="30" name="Picture 6" descr="enterprise.em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9150" y="1420813"/>
            <a:ext cx="37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7" descr="MMS.em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9150" y="2425700"/>
            <a:ext cx="45720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8" descr="production-support.em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9150" y="3190875"/>
            <a:ext cx="434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9" descr="dev-support.em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9150" y="4106863"/>
            <a:ext cx="45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0" descr="consulting.em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14388" y="507523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1" descr="training.emf"/>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6925" y="5951538"/>
            <a:ext cx="4572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3666524"/>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fontAlgn="auto" hangingPunct="1">
              <a:spcAft>
                <a:spcPts val="0"/>
              </a:spcAft>
              <a:defRPr/>
            </a:pPr>
            <a:r>
              <a:rPr lang="en-US" dirty="0" smtClean="0">
                <a:ea typeface="+mj-ea"/>
              </a:rPr>
              <a:t>Migration Success stories</a:t>
            </a:r>
            <a:endParaRPr lang="en-US" dirty="0">
              <a:ea typeface="+mj-ea"/>
            </a:endParaRPr>
          </a:p>
        </p:txBody>
      </p:sp>
      <p:pic>
        <p:nvPicPr>
          <p:cNvPr id="92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687638"/>
            <a:ext cx="2794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38475" y="1168400"/>
            <a:ext cx="2794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89650" y="1244600"/>
            <a:ext cx="2794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090863"/>
            <a:ext cx="2152650"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
          <p:cNvPicPr>
            <a:picLocks noChangeAspect="1"/>
          </p:cNvPicPr>
          <p:nvPr/>
        </p:nvPicPr>
        <p:blipFill>
          <a:blip r:embed="rId7">
            <a:extLst>
              <a:ext uri="{28A0092B-C50C-407E-A947-70E740481C1C}">
                <a14:useLocalDpi xmlns:a14="http://schemas.microsoft.com/office/drawing/2010/main" val="0"/>
              </a:ext>
            </a:extLst>
          </a:blip>
          <a:srcRect l="5" r="69771"/>
          <a:stretch>
            <a:fillRect/>
          </a:stretch>
        </p:blipFill>
        <p:spPr bwMode="auto">
          <a:xfrm>
            <a:off x="588963" y="4927600"/>
            <a:ext cx="1782762"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2"/>
          <p:cNvPicPr>
            <a:picLocks noChangeAspect="1"/>
          </p:cNvPicPr>
          <p:nvPr/>
        </p:nvPicPr>
        <p:blipFill>
          <a:blip r:embed="rId8">
            <a:extLst>
              <a:ext uri="{28A0092B-C50C-407E-A947-70E740481C1C}">
                <a14:useLocalDpi xmlns:a14="http://schemas.microsoft.com/office/drawing/2010/main" val="0"/>
              </a:ext>
            </a:extLst>
          </a:blip>
          <a:srcRect r="56425"/>
          <a:stretch>
            <a:fillRect/>
          </a:stretch>
        </p:blipFill>
        <p:spPr bwMode="auto">
          <a:xfrm>
            <a:off x="6608763" y="3090863"/>
            <a:ext cx="20780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p:cNvPicPr>
            <a:picLocks noChangeAspect="1"/>
          </p:cNvPicPr>
          <p:nvPr/>
        </p:nvPicPr>
        <p:blipFill>
          <a:blip r:embed="rId9">
            <a:extLst>
              <a:ext uri="{28A0092B-C50C-407E-A947-70E740481C1C}">
                <a14:useLocalDpi xmlns:a14="http://schemas.microsoft.com/office/drawing/2010/main" val="0"/>
              </a:ext>
            </a:extLst>
          </a:blip>
          <a:srcRect l="1677" r="62668"/>
          <a:stretch>
            <a:fillRect/>
          </a:stretch>
        </p:blipFill>
        <p:spPr bwMode="auto">
          <a:xfrm>
            <a:off x="6608763" y="4999038"/>
            <a:ext cx="1976437"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5"/>
          <p:cNvPicPr>
            <a:picLocks noChangeAspect="1"/>
          </p:cNvPicPr>
          <p:nvPr/>
        </p:nvPicPr>
        <p:blipFill>
          <a:blip r:embed="rId10">
            <a:extLst>
              <a:ext uri="{28A0092B-C50C-407E-A947-70E740481C1C}">
                <a14:useLocalDpi xmlns:a14="http://schemas.microsoft.com/office/drawing/2010/main" val="0"/>
              </a:ext>
            </a:extLst>
          </a:blip>
          <a:srcRect l="1323" r="72981"/>
          <a:stretch>
            <a:fillRect/>
          </a:stretch>
        </p:blipFill>
        <p:spPr bwMode="auto">
          <a:xfrm>
            <a:off x="668338" y="1616075"/>
            <a:ext cx="1519237"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7"/>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752850" y="4705350"/>
            <a:ext cx="163353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905415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86000" y="4272211"/>
            <a:ext cx="4572000" cy="1301914"/>
          </a:xfrm>
          <a:prstGeom prst="rect">
            <a:avLst/>
          </a:prstGeom>
        </p:spPr>
      </p:pic>
      <p:sp>
        <p:nvSpPr>
          <p:cNvPr id="2" name="Title 1"/>
          <p:cNvSpPr>
            <a:spLocks noGrp="1"/>
          </p:cNvSpPr>
          <p:nvPr>
            <p:ph type="ctrTitle"/>
          </p:nvPr>
        </p:nvSpPr>
        <p:spPr/>
        <p:txBody>
          <a:bodyPr/>
          <a:lstStyle/>
          <a:p>
            <a:r>
              <a:rPr lang="en-US" dirty="0" smtClean="0"/>
              <a:t>Questions &amp; Answers</a:t>
            </a:r>
            <a:endParaRPr lang="en-US" dirty="0"/>
          </a:p>
        </p:txBody>
      </p:sp>
    </p:spTree>
    <p:extLst>
      <p:ext uri="{BB962C8B-B14F-4D97-AF65-F5344CB8AC3E}">
        <p14:creationId xmlns:p14="http://schemas.microsoft.com/office/powerpoint/2010/main" val="847251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286000" y="4272211"/>
            <a:ext cx="4572000" cy="1301914"/>
          </a:xfrm>
          <a:prstGeom prst="rect">
            <a:avLst/>
          </a:prstGeom>
        </p:spPr>
      </p:pic>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14784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MongoDB</a:t>
            </a:r>
            <a:r>
              <a:rPr lang="en-US" dirty="0" smtClean="0"/>
              <a:t>:  The Leading </a:t>
            </a:r>
            <a:r>
              <a:rPr lang="en-US" dirty="0" err="1" smtClean="0"/>
              <a:t>NoSQL</a:t>
            </a:r>
            <a:r>
              <a:rPr lang="en-US" dirty="0" smtClean="0"/>
              <a:t> Database</a:t>
            </a:r>
            <a:endParaRPr lang="en-US" dirty="0"/>
          </a:p>
        </p:txBody>
      </p:sp>
      <p:sp>
        <p:nvSpPr>
          <p:cNvPr id="6" name="Content Placeholder 1"/>
          <p:cNvSpPr txBox="1">
            <a:spLocks/>
          </p:cNvSpPr>
          <p:nvPr/>
        </p:nvSpPr>
        <p:spPr bwMode="auto">
          <a:xfrm>
            <a:off x="3814763" y="4104837"/>
            <a:ext cx="16446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algn="ctr" eaLnBrk="1" hangingPunct="1">
              <a:spcBef>
                <a:spcPts val="1275"/>
              </a:spcBef>
              <a:buFont typeface="Arial" charset="0"/>
              <a:buNone/>
              <a:defRPr/>
            </a:pPr>
            <a:r>
              <a:rPr lang="en-US" dirty="0">
                <a:solidFill>
                  <a:srgbClr val="000000"/>
                </a:solidFill>
                <a:latin typeface="Arial"/>
                <a:cs typeface="Arial"/>
              </a:rPr>
              <a:t>Document Data Model</a:t>
            </a:r>
            <a:endParaRPr lang="en-US" sz="2000" dirty="0">
              <a:solidFill>
                <a:srgbClr val="000000"/>
              </a:solidFill>
              <a:latin typeface="Arial"/>
              <a:cs typeface="Arial"/>
            </a:endParaRPr>
          </a:p>
        </p:txBody>
      </p:sp>
      <p:sp>
        <p:nvSpPr>
          <p:cNvPr id="7" name="Content Placeholder 1"/>
          <p:cNvSpPr txBox="1">
            <a:spLocks/>
          </p:cNvSpPr>
          <p:nvPr/>
        </p:nvSpPr>
        <p:spPr bwMode="auto">
          <a:xfrm>
            <a:off x="6889750" y="4104837"/>
            <a:ext cx="153352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algn="ctr" eaLnBrk="1" hangingPunct="1">
              <a:spcBef>
                <a:spcPts val="1275"/>
              </a:spcBef>
              <a:buFont typeface="Arial" charset="0"/>
              <a:buNone/>
              <a:defRPr/>
            </a:pPr>
            <a:r>
              <a:rPr lang="en-US" dirty="0" smtClean="0">
                <a:solidFill>
                  <a:srgbClr val="000000"/>
                </a:solidFill>
                <a:latin typeface="Arial"/>
                <a:cs typeface="Arial"/>
              </a:rPr>
              <a:t> Open-Source</a:t>
            </a:r>
            <a:endParaRPr lang="en-US" sz="2000" dirty="0" smtClean="0">
              <a:solidFill>
                <a:srgbClr val="000000"/>
              </a:solidFill>
              <a:latin typeface="Arial"/>
              <a:cs typeface="Arial"/>
            </a:endParaRPr>
          </a:p>
        </p:txBody>
      </p:sp>
      <p:sp>
        <p:nvSpPr>
          <p:cNvPr id="8" name="Content Placeholder 1"/>
          <p:cNvSpPr txBox="1">
            <a:spLocks/>
          </p:cNvSpPr>
          <p:nvPr/>
        </p:nvSpPr>
        <p:spPr bwMode="auto">
          <a:xfrm>
            <a:off x="457199" y="4104836"/>
            <a:ext cx="2403709" cy="1322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Segoe" charset="0"/>
                <a:ea typeface="MS PGothic" charset="0"/>
                <a:cs typeface="MS PGothic" charset="0"/>
              </a:defRPr>
            </a:lvl1pPr>
            <a:lvl2pPr marL="742950" indent="-285750" eaLnBrk="0" hangingPunct="0">
              <a:defRPr sz="2400">
                <a:solidFill>
                  <a:schemeClr val="tx1"/>
                </a:solidFill>
                <a:latin typeface="Segoe" charset="0"/>
                <a:ea typeface="MS PGothic" charset="0"/>
                <a:cs typeface="MS PGothic" charset="0"/>
              </a:defRPr>
            </a:lvl2pPr>
            <a:lvl3pPr marL="1143000" indent="-228600" eaLnBrk="0" hangingPunct="0">
              <a:defRPr sz="2400">
                <a:solidFill>
                  <a:schemeClr val="tx1"/>
                </a:solidFill>
                <a:latin typeface="Segoe" charset="0"/>
                <a:ea typeface="MS PGothic" charset="0"/>
                <a:cs typeface="MS PGothic" charset="0"/>
              </a:defRPr>
            </a:lvl3pPr>
            <a:lvl4pPr marL="1600200" indent="-228600" eaLnBrk="0" hangingPunct="0">
              <a:defRPr sz="2400">
                <a:solidFill>
                  <a:schemeClr val="tx1"/>
                </a:solidFill>
                <a:latin typeface="Segoe" charset="0"/>
                <a:ea typeface="MS PGothic" charset="0"/>
                <a:cs typeface="MS PGothic" charset="0"/>
              </a:defRPr>
            </a:lvl4pPr>
            <a:lvl5pPr marL="2057400" indent="-228600" eaLnBrk="0" hangingPunct="0">
              <a:defRPr sz="2400">
                <a:solidFill>
                  <a:schemeClr val="tx1"/>
                </a:solidFill>
                <a:latin typeface="Segoe"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Segoe"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Segoe"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Segoe"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Segoe" charset="0"/>
                <a:ea typeface="MS PGothic" charset="0"/>
                <a:cs typeface="MS PGothic" charset="0"/>
              </a:defRPr>
            </a:lvl9pPr>
          </a:lstStyle>
          <a:p>
            <a:pPr algn="ctr" eaLnBrk="1" hangingPunct="1">
              <a:spcBef>
                <a:spcPts val="1275"/>
              </a:spcBef>
              <a:buFont typeface="Arial" charset="0"/>
              <a:buNone/>
              <a:defRPr/>
            </a:pPr>
            <a:r>
              <a:rPr lang="en-US" dirty="0" smtClean="0">
                <a:solidFill>
                  <a:srgbClr val="000000"/>
                </a:solidFill>
                <a:latin typeface="Arial"/>
                <a:cs typeface="Arial"/>
              </a:rPr>
              <a:t>Fully Featured</a:t>
            </a:r>
          </a:p>
          <a:p>
            <a:pPr algn="ctr" eaLnBrk="1" hangingPunct="1">
              <a:spcBef>
                <a:spcPts val="1275"/>
              </a:spcBef>
              <a:buFont typeface="Arial" charset="0"/>
              <a:buNone/>
              <a:defRPr/>
            </a:pPr>
            <a:r>
              <a:rPr lang="en-US" sz="2000" dirty="0" smtClean="0">
                <a:solidFill>
                  <a:srgbClr val="000000"/>
                </a:solidFill>
                <a:latin typeface="Arial"/>
                <a:cs typeface="Arial"/>
              </a:rPr>
              <a:t>High Performance</a:t>
            </a:r>
          </a:p>
          <a:p>
            <a:pPr algn="ctr" eaLnBrk="1" hangingPunct="1">
              <a:spcBef>
                <a:spcPts val="1275"/>
              </a:spcBef>
              <a:buFont typeface="Arial" charset="0"/>
              <a:buNone/>
              <a:defRPr/>
            </a:pPr>
            <a:r>
              <a:rPr lang="en-US" sz="2000" dirty="0" smtClean="0">
                <a:solidFill>
                  <a:srgbClr val="000000"/>
                </a:solidFill>
                <a:latin typeface="Arial"/>
                <a:cs typeface="Arial"/>
              </a:rPr>
              <a:t>Scalable</a:t>
            </a:r>
          </a:p>
        </p:txBody>
      </p:sp>
      <p:cxnSp>
        <p:nvCxnSpPr>
          <p:cNvPr id="9" name="Straight Connector 8"/>
          <p:cNvCxnSpPr/>
          <p:nvPr/>
        </p:nvCxnSpPr>
        <p:spPr>
          <a:xfrm>
            <a:off x="2992028" y="1697541"/>
            <a:ext cx="0" cy="3729673"/>
          </a:xfrm>
          <a:prstGeom prst="line">
            <a:avLst/>
          </a:prstGeom>
          <a:ln w="12700" cmpd="sng">
            <a:solidFill>
              <a:srgbClr val="C0C0C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6557072" y="1654679"/>
            <a:ext cx="0" cy="3772535"/>
          </a:xfrm>
          <a:prstGeom prst="line">
            <a:avLst/>
          </a:prstGeom>
          <a:ln w="12700" cmpd="sng">
            <a:solidFill>
              <a:srgbClr val="C0C0C0"/>
            </a:solidFill>
            <a:prstDash val="solid"/>
          </a:ln>
          <a:effectLst/>
        </p:spPr>
        <p:style>
          <a:lnRef idx="2">
            <a:schemeClr val="accent1"/>
          </a:lnRef>
          <a:fillRef idx="0">
            <a:schemeClr val="accent1"/>
          </a:fillRef>
          <a:effectRef idx="1">
            <a:schemeClr val="accent1"/>
          </a:effectRef>
          <a:fontRef idx="minor">
            <a:schemeClr val="tx1"/>
          </a:fontRef>
        </p:style>
      </p:cxnSp>
      <p:pic>
        <p:nvPicPr>
          <p:cNvPr id="11" name="Picture 15" descr="MongoDB-Characteristics-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8663" y="2027741"/>
            <a:ext cx="1684337"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6" descr="MongoDB-Characteristics-0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57988" y="1821366"/>
            <a:ext cx="185896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a:off x="3186606" y="1742471"/>
            <a:ext cx="3092634" cy="2062103"/>
          </a:xfrm>
          <a:prstGeom prst="rect">
            <a:avLst/>
          </a:prstGeom>
        </p:spPr>
        <p:txBody>
          <a:bodyPr wrap="square">
            <a:spAutoFit/>
          </a:bodyPr>
          <a:lstStyle/>
          <a:p>
            <a:pPr marL="27905"/>
            <a:r>
              <a:rPr lang="en-US" sz="1600" dirty="0">
                <a:solidFill>
                  <a:srgbClr val="000000"/>
                </a:solidFill>
                <a:latin typeface="Courier"/>
                <a:cs typeface="Courier"/>
              </a:rPr>
              <a:t>{ </a:t>
            </a:r>
            <a:endParaRPr lang="en-US" sz="1600" dirty="0" smtClean="0">
              <a:solidFill>
                <a:srgbClr val="000000"/>
              </a:solidFill>
              <a:latin typeface="Courier"/>
              <a:cs typeface="Courier"/>
            </a:endParaRPr>
          </a:p>
          <a:p>
            <a:pPr marL="27905"/>
            <a:r>
              <a:rPr lang="en-US" sz="1600" dirty="0">
                <a:solidFill>
                  <a:srgbClr val="000000"/>
                </a:solidFill>
                <a:latin typeface="Courier"/>
                <a:cs typeface="Courier"/>
              </a:rPr>
              <a:t> </a:t>
            </a:r>
            <a:r>
              <a:rPr lang="en-US" sz="1600" dirty="0" smtClean="0">
                <a:solidFill>
                  <a:srgbClr val="000000"/>
                </a:solidFill>
                <a:latin typeface="Courier"/>
                <a:cs typeface="Courier"/>
              </a:rPr>
              <a:t> name</a:t>
            </a:r>
            <a:r>
              <a:rPr lang="en-US" sz="1600" dirty="0">
                <a:solidFill>
                  <a:srgbClr val="000000"/>
                </a:solidFill>
                <a:latin typeface="Courier"/>
                <a:cs typeface="Courier"/>
              </a:rPr>
              <a:t>: “John Smith”,</a:t>
            </a:r>
          </a:p>
          <a:p>
            <a:pPr marL="27905"/>
            <a:r>
              <a:rPr lang="en-US" sz="1600" dirty="0">
                <a:solidFill>
                  <a:srgbClr val="000000"/>
                </a:solidFill>
                <a:latin typeface="Courier"/>
                <a:cs typeface="Courier"/>
              </a:rPr>
              <a:t>  </a:t>
            </a:r>
            <a:r>
              <a:rPr lang="en-US" sz="1600" dirty="0" err="1" smtClean="0">
                <a:solidFill>
                  <a:srgbClr val="000000"/>
                </a:solidFill>
                <a:latin typeface="Courier"/>
                <a:cs typeface="Courier"/>
              </a:rPr>
              <a:t>pfxs</a:t>
            </a:r>
            <a:r>
              <a:rPr lang="en-US" sz="1600" dirty="0" smtClean="0">
                <a:solidFill>
                  <a:srgbClr val="000000"/>
                </a:solidFill>
                <a:latin typeface="Courier"/>
                <a:cs typeface="Courier"/>
              </a:rPr>
              <a:t>: [“</a:t>
            </a:r>
            <a:r>
              <a:rPr lang="en-US" sz="1600" dirty="0" err="1" smtClean="0">
                <a:solidFill>
                  <a:srgbClr val="000000"/>
                </a:solidFill>
                <a:latin typeface="Courier"/>
                <a:cs typeface="Courier"/>
              </a:rPr>
              <a:t>Dr</a:t>
            </a:r>
            <a:r>
              <a:rPr lang="en-US" sz="1600" dirty="0" smtClean="0">
                <a:solidFill>
                  <a:srgbClr val="000000"/>
                </a:solidFill>
                <a:latin typeface="Courier"/>
                <a:cs typeface="Courier"/>
              </a:rPr>
              <a:t>.”,”Mr.”],</a:t>
            </a:r>
            <a:endParaRPr lang="en-US" sz="1600" dirty="0">
              <a:solidFill>
                <a:srgbClr val="000000"/>
              </a:solidFill>
              <a:latin typeface="Courier"/>
              <a:cs typeface="Courier"/>
            </a:endParaRPr>
          </a:p>
          <a:p>
            <a:pPr marL="27905"/>
            <a:r>
              <a:rPr lang="en-US" sz="1600" dirty="0">
                <a:solidFill>
                  <a:srgbClr val="000000"/>
                </a:solidFill>
                <a:latin typeface="Courier"/>
                <a:cs typeface="Courier"/>
              </a:rPr>
              <a:t>  address: “10 3</a:t>
            </a:r>
            <a:r>
              <a:rPr lang="en-US" sz="1600" baseline="30000" dirty="0">
                <a:solidFill>
                  <a:srgbClr val="000000"/>
                </a:solidFill>
                <a:latin typeface="Courier"/>
                <a:cs typeface="Courier"/>
              </a:rPr>
              <a:t>rd</a:t>
            </a:r>
            <a:r>
              <a:rPr lang="en-US" sz="1600" dirty="0">
                <a:solidFill>
                  <a:srgbClr val="000000"/>
                </a:solidFill>
                <a:latin typeface="Courier"/>
                <a:cs typeface="Courier"/>
              </a:rPr>
              <a:t> St.”,</a:t>
            </a:r>
          </a:p>
          <a:p>
            <a:pPr marL="27905"/>
            <a:r>
              <a:rPr lang="en-US" sz="1600" dirty="0">
                <a:solidFill>
                  <a:srgbClr val="000000"/>
                </a:solidFill>
                <a:latin typeface="Courier"/>
                <a:cs typeface="Courier"/>
              </a:rPr>
              <a:t>  phone: </a:t>
            </a:r>
            <a:r>
              <a:rPr lang="en-US" sz="1600" dirty="0" smtClean="0">
                <a:solidFill>
                  <a:srgbClr val="000000"/>
                </a:solidFill>
                <a:latin typeface="Courier"/>
                <a:cs typeface="Courier"/>
              </a:rPr>
              <a:t>{</a:t>
            </a:r>
            <a:endParaRPr lang="en-US" sz="1600" dirty="0">
              <a:solidFill>
                <a:srgbClr val="000000"/>
              </a:solidFill>
              <a:latin typeface="Courier"/>
              <a:cs typeface="Courier"/>
            </a:endParaRPr>
          </a:p>
          <a:p>
            <a:pPr marL="27905"/>
            <a:r>
              <a:rPr lang="en-US" sz="1600" dirty="0" smtClean="0">
                <a:solidFill>
                  <a:srgbClr val="000000"/>
                </a:solidFill>
                <a:latin typeface="Courier"/>
                <a:cs typeface="Courier"/>
              </a:rPr>
              <a:t>	home</a:t>
            </a:r>
            <a:r>
              <a:rPr lang="en-US" sz="1600" dirty="0">
                <a:solidFill>
                  <a:srgbClr val="000000"/>
                </a:solidFill>
                <a:latin typeface="Courier"/>
                <a:cs typeface="Courier"/>
              </a:rPr>
              <a:t>: </a:t>
            </a:r>
            <a:r>
              <a:rPr lang="en-US" sz="1600" dirty="0" smtClean="0">
                <a:solidFill>
                  <a:srgbClr val="000000"/>
                </a:solidFill>
                <a:latin typeface="Courier"/>
                <a:cs typeface="Courier"/>
              </a:rPr>
              <a:t>1234567890,</a:t>
            </a:r>
            <a:endParaRPr lang="en-US" sz="1600" dirty="0">
              <a:solidFill>
                <a:srgbClr val="000000"/>
              </a:solidFill>
              <a:latin typeface="Courier"/>
              <a:cs typeface="Courier"/>
            </a:endParaRPr>
          </a:p>
          <a:p>
            <a:pPr marL="27905"/>
            <a:r>
              <a:rPr lang="en-US" sz="1600" dirty="0">
                <a:solidFill>
                  <a:srgbClr val="000000"/>
                </a:solidFill>
                <a:latin typeface="Courier"/>
                <a:cs typeface="Courier"/>
              </a:rPr>
              <a:t>  </a:t>
            </a:r>
            <a:r>
              <a:rPr lang="en-US" sz="1600" dirty="0" smtClean="0">
                <a:solidFill>
                  <a:srgbClr val="000000"/>
                </a:solidFill>
                <a:latin typeface="Courier"/>
                <a:cs typeface="Courier"/>
              </a:rPr>
              <a:t>	mobile</a:t>
            </a:r>
            <a:r>
              <a:rPr lang="en-US" sz="1600" dirty="0">
                <a:solidFill>
                  <a:srgbClr val="000000"/>
                </a:solidFill>
                <a:latin typeface="Courier"/>
                <a:cs typeface="Courier"/>
              </a:rPr>
              <a:t>: </a:t>
            </a:r>
            <a:r>
              <a:rPr lang="en-US" sz="1600" dirty="0" smtClean="0">
                <a:solidFill>
                  <a:srgbClr val="000000"/>
                </a:solidFill>
                <a:latin typeface="Courier"/>
                <a:cs typeface="Courier"/>
              </a:rPr>
              <a:t>1234568138 }</a:t>
            </a:r>
            <a:endParaRPr lang="en-US" sz="1600" dirty="0">
              <a:solidFill>
                <a:srgbClr val="000000"/>
              </a:solidFill>
              <a:latin typeface="Courier"/>
              <a:cs typeface="Courier"/>
            </a:endParaRPr>
          </a:p>
          <a:p>
            <a:pPr marL="27905"/>
            <a:r>
              <a:rPr lang="en-US" sz="1600" dirty="0" smtClean="0">
                <a:solidFill>
                  <a:srgbClr val="000000"/>
                </a:solidFill>
                <a:latin typeface="Courier"/>
                <a:cs typeface="Courier"/>
              </a:rPr>
              <a:t>}</a:t>
            </a:r>
            <a:endParaRPr lang="en-US" sz="1600" dirty="0">
              <a:solidFill>
                <a:srgbClr val="000000"/>
              </a:solidFill>
              <a:latin typeface="Courier"/>
              <a:cs typeface="Courier"/>
            </a:endParaRPr>
          </a:p>
        </p:txBody>
      </p:sp>
    </p:spTree>
    <p:extLst>
      <p:ext uri="{BB962C8B-B14F-4D97-AF65-F5344CB8AC3E}">
        <p14:creationId xmlns:p14="http://schemas.microsoft.com/office/powerpoint/2010/main" val="201202719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is </a:t>
            </a:r>
            <a:r>
              <a:rPr lang="en-US" dirty="0" err="1" smtClean="0"/>
              <a:t>MongoDB</a:t>
            </a:r>
            <a:r>
              <a:rPr lang="en-US" dirty="0" smtClean="0"/>
              <a:t> for?</a:t>
            </a:r>
            <a:endParaRPr lang="en-US" dirty="0"/>
          </a:p>
        </p:txBody>
      </p:sp>
      <p:sp>
        <p:nvSpPr>
          <p:cNvPr id="4" name="Content Placeholder 3"/>
          <p:cNvSpPr>
            <a:spLocks noGrp="1"/>
          </p:cNvSpPr>
          <p:nvPr>
            <p:ph idx="1"/>
          </p:nvPr>
        </p:nvSpPr>
        <p:spPr/>
        <p:txBody>
          <a:bodyPr>
            <a:normAutofit/>
          </a:bodyPr>
          <a:lstStyle/>
          <a:p>
            <a:r>
              <a:rPr lang="en-US" sz="2400" dirty="0" smtClean="0"/>
              <a:t>The data store for all </a:t>
            </a:r>
            <a:r>
              <a:rPr lang="en-US" sz="2400" b="1" dirty="0" smtClean="0"/>
              <a:t>systems of engagement</a:t>
            </a:r>
            <a:r>
              <a:rPr lang="en-US" sz="2400" dirty="0" smtClean="0"/>
              <a:t> </a:t>
            </a:r>
          </a:p>
          <a:p>
            <a:pPr lvl="1"/>
            <a:r>
              <a:rPr lang="en-US" sz="2400" dirty="0" smtClean="0"/>
              <a:t>Demanding, real-time SLAs</a:t>
            </a:r>
          </a:p>
          <a:p>
            <a:pPr lvl="1"/>
            <a:r>
              <a:rPr lang="en-US" sz="2400" dirty="0" smtClean="0"/>
              <a:t>Diverse, mixed data sets</a:t>
            </a:r>
          </a:p>
          <a:p>
            <a:pPr lvl="1"/>
            <a:r>
              <a:rPr lang="en-US" sz="2400" dirty="0" smtClean="0"/>
              <a:t>Massive concurrency</a:t>
            </a:r>
          </a:p>
          <a:p>
            <a:pPr lvl="1"/>
            <a:r>
              <a:rPr lang="en-US" sz="2400" dirty="0" smtClean="0"/>
              <a:t>Globally deployed over multiple sites</a:t>
            </a:r>
          </a:p>
          <a:p>
            <a:pPr lvl="1"/>
            <a:r>
              <a:rPr lang="en-US" sz="2400" dirty="0" smtClean="0"/>
              <a:t>No downtime tolerated</a:t>
            </a:r>
          </a:p>
          <a:p>
            <a:pPr lvl="1"/>
            <a:r>
              <a:rPr lang="en-US" sz="2400" dirty="0" smtClean="0"/>
              <a:t>Able to grow with user needs</a:t>
            </a:r>
          </a:p>
          <a:p>
            <a:pPr lvl="1"/>
            <a:r>
              <a:rPr lang="en-US" sz="2400" dirty="0" smtClean="0"/>
              <a:t>High uncertainty in sizing</a:t>
            </a:r>
          </a:p>
          <a:p>
            <a:pPr lvl="1"/>
            <a:r>
              <a:rPr lang="en-US" sz="2400" dirty="0" smtClean="0"/>
              <a:t>Fast scaling needs</a:t>
            </a:r>
          </a:p>
          <a:p>
            <a:pPr lvl="1"/>
            <a:r>
              <a:rPr lang="en-US" sz="2400" dirty="0" smtClean="0"/>
              <a:t>Delivers a seamless and consistent experience</a:t>
            </a:r>
            <a:endParaRPr lang="en-US" sz="2400" dirty="0"/>
          </a:p>
        </p:txBody>
      </p:sp>
    </p:spTree>
    <p:extLst>
      <p:ext uri="{BB962C8B-B14F-4D97-AF65-F5344CB8AC3E}">
        <p14:creationId xmlns:p14="http://schemas.microsoft.com/office/powerpoint/2010/main" val="40551571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Migrate At All?</a:t>
            </a:r>
            <a:endParaRPr lang="en-US" dirty="0"/>
          </a:p>
        </p:txBody>
      </p:sp>
      <p:pic>
        <p:nvPicPr>
          <p:cNvPr id="4" name="Picture 3"/>
          <p:cNvPicPr>
            <a:picLocks noChangeAspect="1"/>
          </p:cNvPicPr>
          <p:nvPr/>
        </p:nvPicPr>
        <p:blipFill>
          <a:blip r:embed="rId3"/>
          <a:stretch>
            <a:fillRect/>
          </a:stretch>
        </p:blipFill>
        <p:spPr>
          <a:xfrm>
            <a:off x="678569" y="1281804"/>
            <a:ext cx="7725901" cy="4990932"/>
          </a:xfrm>
          <a:prstGeom prst="rect">
            <a:avLst/>
          </a:prstGeom>
        </p:spPr>
      </p:pic>
    </p:spTree>
    <p:extLst>
      <p:ext uri="{BB962C8B-B14F-4D97-AF65-F5344CB8AC3E}">
        <p14:creationId xmlns:p14="http://schemas.microsoft.com/office/powerpoint/2010/main" val="200738283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 Your Pain(s)</a:t>
            </a:r>
            <a:endParaRPr lang="en-US" dirty="0"/>
          </a:p>
        </p:txBody>
      </p:sp>
      <p:sp>
        <p:nvSpPr>
          <p:cNvPr id="21" name="TextBox 20"/>
          <p:cNvSpPr txBox="1"/>
          <p:nvPr/>
        </p:nvSpPr>
        <p:spPr>
          <a:xfrm>
            <a:off x="457200" y="1475184"/>
            <a:ext cx="8229600" cy="984885"/>
          </a:xfrm>
          <a:prstGeom prst="rect">
            <a:avLst/>
          </a:prstGeom>
        </p:spPr>
        <p:txBody>
          <a:bodyPr wrap="square" lIns="0" tIns="0" rIns="0" bIns="0" rtlCol="0">
            <a:spAutoFit/>
          </a:bodyPr>
          <a:lstStyle/>
          <a:p>
            <a:pPr marL="0" indent="0">
              <a:buFont typeface="Arial"/>
              <a:buNone/>
            </a:pPr>
            <a:r>
              <a:rPr lang="en-US" sz="3200" dirty="0" smtClean="0">
                <a:latin typeface="Arial"/>
                <a:cs typeface="Arial"/>
              </a:rPr>
              <a:t>Existing solution must be struggling to deliver 2 or more of the following capabilities:</a:t>
            </a:r>
            <a:endParaRPr lang="en-US" sz="2000" dirty="0" smtClean="0">
              <a:latin typeface="Arial"/>
              <a:cs typeface="Arial"/>
            </a:endParaRPr>
          </a:p>
        </p:txBody>
      </p:sp>
      <p:sp>
        <p:nvSpPr>
          <p:cNvPr id="5" name="Content Placeholder 1"/>
          <p:cNvSpPr txBox="1">
            <a:spLocks/>
          </p:cNvSpPr>
          <p:nvPr/>
        </p:nvSpPr>
        <p:spPr>
          <a:xfrm>
            <a:off x="679947" y="2730824"/>
            <a:ext cx="8229600" cy="3516258"/>
          </a:xfrm>
          <a:prstGeom prst="rect">
            <a:avLst/>
          </a:prstGeom>
        </p:spPr>
        <p:txBody>
          <a:bodyPr numCol="2">
            <a:normAutofit fontScale="92500" lnSpcReduction="10000"/>
          </a:bodyPr>
          <a:lstStyle>
            <a:lvl1pPr marL="342900" indent="-342900" algn="l" defTabSz="457200" rtl="0" eaLnBrk="1" fontAlgn="base" hangingPunct="1">
              <a:spcBef>
                <a:spcPts val="1275"/>
              </a:spcBef>
              <a:spcAft>
                <a:spcPct val="0"/>
              </a:spcAft>
              <a:buFont typeface="Arial" charset="0"/>
              <a:buChar char="•"/>
              <a:defRPr sz="2800" kern="1200">
                <a:solidFill>
                  <a:srgbClr val="595959"/>
                </a:solidFill>
                <a:latin typeface="Arial"/>
                <a:ea typeface="MS PGothic" pitchFamily="34" charset="-128"/>
                <a:cs typeface="ＭＳ Ｐゴシック" charset="0"/>
              </a:defRPr>
            </a:lvl1pPr>
            <a:lvl2pPr marL="742950" indent="-285750" algn="l" defTabSz="457200" rtl="0" eaLnBrk="1" fontAlgn="base" hangingPunct="1">
              <a:lnSpc>
                <a:spcPts val="2775"/>
              </a:lnSpc>
              <a:spcBef>
                <a:spcPts val="600"/>
              </a:spcBef>
              <a:spcAft>
                <a:spcPct val="0"/>
              </a:spcAft>
              <a:buFont typeface="Arial" charset="0"/>
              <a:buChar char="–"/>
              <a:defRPr sz="2400" kern="1200">
                <a:solidFill>
                  <a:srgbClr val="595959"/>
                </a:solidFill>
                <a:latin typeface="Arial"/>
                <a:ea typeface="MS PGothic" pitchFamily="34" charset="-128"/>
                <a:cs typeface="+mn-cs"/>
              </a:defRPr>
            </a:lvl2pPr>
            <a:lvl3pPr marL="11430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3pPr>
            <a:lvl4pPr marL="16002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4pPr>
            <a:lvl5pPr marL="2057400" indent="-228600" algn="l" defTabSz="457200" rtl="0" eaLnBrk="1" fontAlgn="base" hangingPunct="1">
              <a:spcBef>
                <a:spcPct val="20000"/>
              </a:spcBef>
              <a:spcAft>
                <a:spcPct val="0"/>
              </a:spcAft>
              <a:buFont typeface="Arial" charset="0"/>
              <a:buChar char="»"/>
              <a:defRPr sz="3200" kern="1200">
                <a:solidFill>
                  <a:srgbClr val="595959"/>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High performance (1000’s – millions queries / sec) - reads &amp; writes</a:t>
            </a:r>
          </a:p>
          <a:p>
            <a:r>
              <a:rPr lang="en-US" sz="2000" dirty="0" smtClean="0"/>
              <a:t>Need dynamic schema with rich shapes and rich querying</a:t>
            </a:r>
          </a:p>
          <a:p>
            <a:r>
              <a:rPr lang="en-US" sz="2000" dirty="0" smtClean="0"/>
              <a:t>Need truly agile </a:t>
            </a:r>
            <a:r>
              <a:rPr lang="en-US" sz="2000" dirty="0"/>
              <a:t>SDLC and quick time to market for </a:t>
            </a:r>
            <a:r>
              <a:rPr lang="en-US" sz="2000" dirty="0" smtClean="0"/>
              <a:t>new features</a:t>
            </a:r>
            <a:endParaRPr lang="en-US" sz="2000" dirty="0"/>
          </a:p>
          <a:p>
            <a:r>
              <a:rPr lang="en-US" sz="2000" dirty="0"/>
              <a:t>Geospatial </a:t>
            </a:r>
            <a:r>
              <a:rPr lang="en-US" sz="2000" dirty="0" smtClean="0"/>
              <a:t>querying</a:t>
            </a:r>
          </a:p>
          <a:p>
            <a:endParaRPr lang="en-US" sz="2000" dirty="0"/>
          </a:p>
          <a:p>
            <a:pPr marL="0" indent="0">
              <a:buNone/>
            </a:pPr>
            <a:endParaRPr lang="en-US" sz="2000" dirty="0"/>
          </a:p>
          <a:p>
            <a:r>
              <a:rPr lang="en-US" sz="2000" dirty="0" smtClean="0"/>
              <a:t>Need for effortless replication across multiple data centers, even globally</a:t>
            </a:r>
          </a:p>
          <a:p>
            <a:r>
              <a:rPr lang="en-US" sz="2000" dirty="0" smtClean="0"/>
              <a:t>Need to deploy rapidly and scale on demand</a:t>
            </a:r>
          </a:p>
          <a:p>
            <a:r>
              <a:rPr lang="en-US" sz="2000" dirty="0" smtClean="0"/>
              <a:t>99.999% uptime (&lt;10 </a:t>
            </a:r>
            <a:r>
              <a:rPr lang="en-US" sz="2000" dirty="0" err="1" smtClean="0"/>
              <a:t>mins</a:t>
            </a:r>
            <a:r>
              <a:rPr lang="en-US" sz="2000" dirty="0" smtClean="0"/>
              <a:t> / </a:t>
            </a:r>
            <a:r>
              <a:rPr lang="en-US" sz="2000" dirty="0" err="1" smtClean="0"/>
              <a:t>yr</a:t>
            </a:r>
            <a:r>
              <a:rPr lang="en-US" sz="2000" dirty="0" smtClean="0"/>
              <a:t>)</a:t>
            </a:r>
          </a:p>
          <a:p>
            <a:r>
              <a:rPr lang="en-US" sz="2000" dirty="0" smtClean="0"/>
              <a:t>Deploy over commodity computing and storage architectures </a:t>
            </a:r>
          </a:p>
          <a:p>
            <a:r>
              <a:rPr lang="en-US" sz="2000" dirty="0" smtClean="0"/>
              <a:t>Point in Time recovery</a:t>
            </a:r>
          </a:p>
        </p:txBody>
      </p:sp>
    </p:spTree>
    <p:extLst>
      <p:ext uri="{BB962C8B-B14F-4D97-AF65-F5344CB8AC3E}">
        <p14:creationId xmlns:p14="http://schemas.microsoft.com/office/powerpoint/2010/main" val="375361058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Migration Difficulty Varies By Architecture</a:t>
            </a:r>
            <a:endParaRPr lang="en-US" sz="3200" dirty="0"/>
          </a:p>
        </p:txBody>
      </p:sp>
      <p:sp>
        <p:nvSpPr>
          <p:cNvPr id="3" name="Rectangle 2"/>
          <p:cNvSpPr/>
          <p:nvPr/>
        </p:nvSpPr>
        <p:spPr>
          <a:xfrm>
            <a:off x="865332" y="2013337"/>
            <a:ext cx="7465025" cy="3970318"/>
          </a:xfrm>
          <a:prstGeom prst="rect">
            <a:avLst/>
          </a:prstGeom>
        </p:spPr>
        <p:txBody>
          <a:bodyPr wrap="square">
            <a:spAutoFit/>
          </a:bodyPr>
          <a:lstStyle/>
          <a:p>
            <a:pPr eaLnBrk="1" hangingPunct="1">
              <a:defRPr/>
            </a:pPr>
            <a:r>
              <a:rPr lang="en-US" sz="2800" dirty="0" smtClean="0">
                <a:latin typeface="Arial"/>
                <a:cs typeface="Arial"/>
              </a:rPr>
              <a:t>Migrating from RDBMS to </a:t>
            </a:r>
            <a:r>
              <a:rPr lang="en-US" sz="2800" dirty="0" err="1" smtClean="0">
                <a:latin typeface="Arial"/>
                <a:cs typeface="Arial"/>
              </a:rPr>
              <a:t>MongoDB</a:t>
            </a:r>
            <a:r>
              <a:rPr lang="en-US" sz="2800" dirty="0" smtClean="0">
                <a:latin typeface="Arial"/>
                <a:cs typeface="Arial"/>
              </a:rPr>
              <a:t> is </a:t>
            </a:r>
            <a:r>
              <a:rPr lang="en-US" sz="2800" b="1" dirty="0" smtClean="0">
                <a:latin typeface="Arial"/>
                <a:cs typeface="Arial"/>
              </a:rPr>
              <a:t>not</a:t>
            </a:r>
            <a:r>
              <a:rPr lang="en-US" sz="2800" dirty="0" smtClean="0">
                <a:latin typeface="Arial"/>
                <a:cs typeface="Arial"/>
              </a:rPr>
              <a:t> the same as migrating from one RDBMS to another.</a:t>
            </a:r>
          </a:p>
          <a:p>
            <a:pPr eaLnBrk="1" hangingPunct="1">
              <a:defRPr/>
            </a:pPr>
            <a:endParaRPr lang="en-US" sz="2800" dirty="0">
              <a:latin typeface="Arial"/>
              <a:cs typeface="Arial"/>
            </a:endParaRPr>
          </a:p>
          <a:p>
            <a:pPr eaLnBrk="1" hangingPunct="1">
              <a:defRPr/>
            </a:pPr>
            <a:r>
              <a:rPr lang="en-US" sz="2800" dirty="0" smtClean="0">
                <a:latin typeface="Arial"/>
                <a:cs typeface="Arial"/>
              </a:rPr>
              <a:t>To be successful, </a:t>
            </a:r>
            <a:r>
              <a:rPr lang="en-US" sz="2800" b="1" dirty="0" smtClean="0">
                <a:latin typeface="Arial"/>
                <a:cs typeface="Arial"/>
              </a:rPr>
              <a:t>you must address your overall design and technology stack</a:t>
            </a:r>
            <a:r>
              <a:rPr lang="en-US" sz="2800" dirty="0" smtClean="0">
                <a:latin typeface="Arial"/>
                <a:cs typeface="Arial"/>
              </a:rPr>
              <a:t>, not just schema design.</a:t>
            </a:r>
          </a:p>
          <a:p>
            <a:pPr eaLnBrk="1" hangingPunct="1">
              <a:defRPr/>
            </a:pPr>
            <a:endParaRPr lang="en-US" sz="2800" dirty="0">
              <a:latin typeface="Arial"/>
              <a:cs typeface="Arial"/>
            </a:endParaRPr>
          </a:p>
          <a:p>
            <a:pPr eaLnBrk="1" hangingPunct="1">
              <a:defRPr/>
            </a:pPr>
            <a:endParaRPr lang="en-US" sz="2800" dirty="0" smtClean="0">
              <a:latin typeface="Arial"/>
              <a:cs typeface="Arial"/>
            </a:endParaRPr>
          </a:p>
        </p:txBody>
      </p:sp>
    </p:spTree>
    <p:extLst>
      <p:ext uri="{BB962C8B-B14F-4D97-AF65-F5344CB8AC3E}">
        <p14:creationId xmlns:p14="http://schemas.microsoft.com/office/powerpoint/2010/main" val="135106460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plate">
  <a:themeElements>
    <a:clrScheme name="MongoDB 2">
      <a:dk1>
        <a:sysClr val="windowText" lastClr="000000"/>
      </a:dk1>
      <a:lt1>
        <a:sysClr val="window" lastClr="FFFFFF"/>
      </a:lt1>
      <a:dk2>
        <a:srgbClr val="242423"/>
      </a:dk2>
      <a:lt2>
        <a:srgbClr val="FFFFFF"/>
      </a:lt2>
      <a:accent1>
        <a:srgbClr val="BBD49E"/>
      </a:accent1>
      <a:accent2>
        <a:srgbClr val="9ABF75"/>
      </a:accent2>
      <a:accent3>
        <a:srgbClr val="7AAB4E"/>
      </a:accent3>
      <a:accent4>
        <a:srgbClr val="5B972B"/>
      </a:accent4>
      <a:accent5>
        <a:srgbClr val="416A20"/>
      </a:accent5>
      <a:accent6>
        <a:srgbClr val="294216"/>
      </a:accent6>
      <a:hlink>
        <a:srgbClr val="5B972B"/>
      </a:hlink>
      <a:folHlink>
        <a:srgbClr val="416A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Template.potx</Template>
  <TotalTime>3030</TotalTime>
  <Words>5595</Words>
  <Application>Microsoft Macintosh PowerPoint</Application>
  <PresentationFormat>On-screen Show (4:3)</PresentationFormat>
  <Paragraphs>938</Paragraphs>
  <Slides>49</Slides>
  <Notes>47</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Template</vt:lpstr>
      <vt:lpstr>Migrating from RDBMS to MongoDB</vt:lpstr>
      <vt:lpstr>Before We Begin</vt:lpstr>
      <vt:lpstr>Who Am I?</vt:lpstr>
      <vt:lpstr>Today’s Goal</vt:lpstr>
      <vt:lpstr>MongoDB:  The Leading NoSQL Database</vt:lpstr>
      <vt:lpstr>What is MongoDB for?</vt:lpstr>
      <vt:lpstr>Why Migrate At All?</vt:lpstr>
      <vt:lpstr>Understand Your Pain(s)</vt:lpstr>
      <vt:lpstr>Migration Difficulty Varies By Architecture</vt:lpstr>
      <vt:lpstr>Migration Effort &amp; Target Value</vt:lpstr>
      <vt:lpstr>The Stack: The Obvious</vt:lpstr>
      <vt:lpstr>Don’t Forget the Storage</vt:lpstr>
      <vt:lpstr>Less Obvious But Important</vt:lpstr>
      <vt:lpstr>O/JDBC is about Rectangles</vt:lpstr>
      <vt:lpstr>NoSQL means… well… No SQL </vt:lpstr>
      <vt:lpstr>Goodbye, ORM</vt:lpstr>
      <vt:lpstr>The Tail (might) Wag The Dog</vt:lpstr>
      <vt:lpstr>Migrate Or Rewrite: Cost/Benefit Analysis</vt:lpstr>
      <vt:lpstr>Sample Migration Investment “Calculator”</vt:lpstr>
      <vt:lpstr>Migration Spectrum</vt:lpstr>
      <vt:lpstr>What Are People Going To Do Differently?</vt:lpstr>
      <vt:lpstr>Everyone Needs To Change A Bit</vt:lpstr>
      <vt:lpstr>…especially these guys</vt:lpstr>
      <vt:lpstr>Data Architect’s View: Data Modeling</vt:lpstr>
      <vt:lpstr>An Example</vt:lpstr>
      <vt:lpstr>Structures: Beyond Scalars</vt:lpstr>
      <vt:lpstr>Graceful Pick-Up of New Fields</vt:lpstr>
      <vt:lpstr>New Instances Really Benefit</vt:lpstr>
      <vt:lpstr>… especially on Day 3</vt:lpstr>
      <vt:lpstr>Day 3 with Rich Shape Design</vt:lpstr>
      <vt:lpstr>Architects:  You Have Choices</vt:lpstr>
      <vt:lpstr>Don’t Forget The Formula</vt:lpstr>
      <vt:lpstr>DBAs Focus on Leverageable Work</vt:lpstr>
      <vt:lpstr>Bulk Migration</vt:lpstr>
      <vt:lpstr>From The Factory: mongoimport</vt:lpstr>
      <vt:lpstr>Traditional vendor ETL</vt:lpstr>
      <vt:lpstr>Community Efforts</vt:lpstr>
      <vt:lpstr>Community Efforts</vt:lpstr>
      <vt:lpstr>Shameless Plug for r2m</vt:lpstr>
      <vt:lpstr>r2m works well for 1:n embedding</vt:lpstr>
      <vt:lpstr>System Cutover</vt:lpstr>
      <vt:lpstr>STOP … and Test</vt:lpstr>
      <vt:lpstr>“Hours” Downtime Approach</vt:lpstr>
      <vt:lpstr>“Minutes” Downtime Approach</vt:lpstr>
      <vt:lpstr>Zero Downtime Approach</vt:lpstr>
      <vt:lpstr>MongoDB Is Here To Help</vt:lpstr>
      <vt:lpstr>Migration Success stories</vt:lpstr>
      <vt:lpstr>Questions &amp; Answers</vt:lpstr>
      <vt:lpstr>Thank you</vt:lpstr>
    </vt:vector>
  </TitlesOfParts>
  <Company>MongoDB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Daiji Shikama</dc:creator>
  <cp:lastModifiedBy>Buzz Moschetti</cp:lastModifiedBy>
  <cp:revision>113</cp:revision>
  <dcterms:created xsi:type="dcterms:W3CDTF">2014-10-03T18:11:52Z</dcterms:created>
  <dcterms:modified xsi:type="dcterms:W3CDTF">2015-06-10T13:55:52Z</dcterms:modified>
</cp:coreProperties>
</file>