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5" r:id="rId5"/>
    <p:sldId id="263" r:id="rId6"/>
    <p:sldId id="264" r:id="rId7"/>
    <p:sldId id="267" r:id="rId8"/>
    <p:sldId id="270" r:id="rId9"/>
    <p:sldId id="266" r:id="rId10"/>
    <p:sldId id="268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14154"/>
            <a:ext cx="10058400" cy="2221992"/>
          </a:xfrm>
        </p:spPr>
        <p:txBody>
          <a:bodyPr/>
          <a:lstStyle/>
          <a:p>
            <a:r>
              <a:rPr lang="en-CA" b="1" dirty="0" smtClean="0"/>
              <a:t>PHAST</a:t>
            </a:r>
            <a:br>
              <a:rPr lang="en-CA" b="1" dirty="0" smtClean="0"/>
            </a:br>
            <a:r>
              <a:rPr lang="en-CA" sz="4400" b="1" dirty="0" smtClean="0"/>
              <a:t>Practical Hybrid Active Smart Transportation</a:t>
            </a:r>
            <a:endParaRPr lang="en-CA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5922"/>
          </a:xfrm>
        </p:spPr>
        <p:txBody>
          <a:bodyPr>
            <a:normAutofit/>
          </a:bodyPr>
          <a:lstStyle/>
          <a:p>
            <a:r>
              <a:rPr lang="en-CA" sz="1800" dirty="0" smtClean="0"/>
              <a:t>Alfred Kenny, </a:t>
            </a:r>
            <a:r>
              <a:rPr lang="en-CA" sz="1800" dirty="0" err="1"/>
              <a:t>mcgill</a:t>
            </a:r>
            <a:r>
              <a:rPr lang="en-CA" sz="1800" dirty="0"/>
              <a:t> university</a:t>
            </a:r>
            <a:endParaRPr lang="en-CA" sz="1800" dirty="0" smtClean="0"/>
          </a:p>
          <a:p>
            <a:r>
              <a:rPr lang="en-CA" sz="1800" dirty="0" smtClean="0"/>
              <a:t>Daniel tweed, </a:t>
            </a:r>
            <a:r>
              <a:rPr lang="en-CA" sz="1800" dirty="0" err="1"/>
              <a:t>mcgill</a:t>
            </a:r>
            <a:r>
              <a:rPr lang="en-CA" sz="1800" dirty="0"/>
              <a:t> university</a:t>
            </a:r>
            <a:endParaRPr lang="en-CA" sz="1800" dirty="0" smtClean="0"/>
          </a:p>
          <a:p>
            <a:r>
              <a:rPr lang="en-CA" sz="1800" dirty="0" err="1" smtClean="0"/>
              <a:t>Nhat-quang</a:t>
            </a:r>
            <a:r>
              <a:rPr lang="en-CA" sz="1800" dirty="0" smtClean="0"/>
              <a:t> </a:t>
            </a:r>
            <a:r>
              <a:rPr lang="en-CA" sz="1800" dirty="0" err="1" smtClean="0"/>
              <a:t>dao</a:t>
            </a:r>
            <a:r>
              <a:rPr lang="en-CA" sz="1800" dirty="0" smtClean="0"/>
              <a:t>, </a:t>
            </a:r>
            <a:r>
              <a:rPr lang="en-CA" sz="1800" dirty="0" err="1"/>
              <a:t>mcgill</a:t>
            </a:r>
            <a:r>
              <a:rPr lang="en-CA" sz="1800" dirty="0"/>
              <a:t> </a:t>
            </a:r>
            <a:r>
              <a:rPr lang="en-CA" sz="1800" dirty="0" smtClean="0"/>
              <a:t>university</a:t>
            </a:r>
          </a:p>
          <a:p>
            <a:r>
              <a:rPr lang="en-CA" sz="1800" dirty="0" err="1"/>
              <a:t>Quang</a:t>
            </a:r>
            <a:r>
              <a:rPr lang="en-CA" sz="1800" dirty="0"/>
              <a:t>-dung ho, </a:t>
            </a:r>
            <a:r>
              <a:rPr lang="en-CA" sz="1800" dirty="0" err="1"/>
              <a:t>mcgill</a:t>
            </a:r>
            <a:r>
              <a:rPr lang="en-CA" sz="1800" dirty="0"/>
              <a:t> university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258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V1.1: No real-time update/re-routing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Read(S,D)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Calculate </a:t>
            </a:r>
            <a:r>
              <a:rPr lang="en-CA" dirty="0"/>
              <a:t>C_PUB(</a:t>
            </a:r>
            <a:r>
              <a:rPr lang="en-CA" dirty="0" err="1"/>
              <a:t>S,D,t</a:t>
            </a:r>
            <a:r>
              <a:rPr lang="en-CA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Calculate </a:t>
            </a:r>
            <a:r>
              <a:rPr lang="en-CA" dirty="0"/>
              <a:t>C_BIXI(</a:t>
            </a:r>
            <a:r>
              <a:rPr lang="en-CA" dirty="0" err="1"/>
              <a:t>S,D,t</a:t>
            </a:r>
            <a:r>
              <a:rPr lang="en-CA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Select route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Display decision and map  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82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V2.1: Real-time updates + re-routings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Read(S,D)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Calculate </a:t>
            </a:r>
            <a:r>
              <a:rPr lang="en-CA" dirty="0"/>
              <a:t>C_PUB(</a:t>
            </a:r>
            <a:r>
              <a:rPr lang="en-CA" dirty="0" err="1"/>
              <a:t>S,D,t</a:t>
            </a:r>
            <a:r>
              <a:rPr lang="en-CA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Calculate </a:t>
            </a:r>
            <a:r>
              <a:rPr lang="en-CA" dirty="0"/>
              <a:t>C_BIXI(</a:t>
            </a:r>
            <a:r>
              <a:rPr lang="en-CA" dirty="0" err="1"/>
              <a:t>S,D,t</a:t>
            </a:r>
            <a:r>
              <a:rPr lang="en-CA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Select route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Display decision and map</a:t>
            </a:r>
          </a:p>
          <a:p>
            <a:pPr marL="0" indent="0">
              <a:buNone/>
            </a:pPr>
            <a:r>
              <a:rPr lang="en-CA" b="1" dirty="0" smtClean="0"/>
              <a:t>If decision == BIXI</a:t>
            </a:r>
          </a:p>
          <a:p>
            <a:pPr marL="0" indent="0">
              <a:buNone/>
            </a:pPr>
            <a:r>
              <a:rPr lang="en-CA" dirty="0" smtClean="0"/>
              <a:t>Every 5 minutes (or upon related information updated): </a:t>
            </a:r>
            <a:r>
              <a:rPr lang="en-CA" dirty="0"/>
              <a:t>if </a:t>
            </a:r>
            <a:r>
              <a:rPr lang="en-CA" dirty="0" err="1"/>
              <a:t>AvailableBikes</a:t>
            </a:r>
            <a:r>
              <a:rPr lang="en-CA" dirty="0"/>
              <a:t>(S1,t)==0 </a:t>
            </a:r>
            <a:r>
              <a:rPr lang="en-CA" dirty="0" smtClean="0"/>
              <a:t> or </a:t>
            </a:r>
            <a:r>
              <a:rPr lang="en-CA" dirty="0" err="1" smtClean="0"/>
              <a:t>AvailableDocks</a:t>
            </a:r>
            <a:r>
              <a:rPr lang="en-CA" dirty="0" smtClean="0"/>
              <a:t>(D1,t</a:t>
            </a:r>
            <a:r>
              <a:rPr lang="en-CA" dirty="0"/>
              <a:t>)==0</a:t>
            </a: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if currently in SEG1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if </a:t>
            </a:r>
            <a:r>
              <a:rPr lang="en-CA" dirty="0" err="1" smtClean="0"/>
              <a:t>AvailableBikes</a:t>
            </a:r>
            <a:r>
              <a:rPr lang="en-CA" dirty="0" smtClean="0"/>
              <a:t>(S1,t)==0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if </a:t>
            </a:r>
            <a:r>
              <a:rPr lang="en-CA" dirty="0" err="1" smtClean="0"/>
              <a:t>AvailableDocks</a:t>
            </a:r>
            <a:r>
              <a:rPr lang="en-CA" dirty="0" smtClean="0"/>
              <a:t>(D1,t</a:t>
            </a:r>
            <a:r>
              <a:rPr lang="en-CA" dirty="0"/>
              <a:t>)==</a:t>
            </a:r>
            <a:r>
              <a:rPr lang="en-CA" dirty="0" smtClean="0"/>
              <a:t>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 </a:t>
            </a:r>
            <a:r>
              <a:rPr lang="en-CA" dirty="0"/>
              <a:t>if currently in </a:t>
            </a:r>
            <a:r>
              <a:rPr lang="en-CA" dirty="0" smtClean="0"/>
              <a:t>SEG2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if </a:t>
            </a:r>
            <a:r>
              <a:rPr lang="en-CA" dirty="0" err="1" smtClean="0"/>
              <a:t>AvailableDocks</a:t>
            </a:r>
            <a:r>
              <a:rPr lang="en-CA" dirty="0" smtClean="0"/>
              <a:t>(D1,t</a:t>
            </a:r>
            <a:r>
              <a:rPr lang="en-CA" dirty="0"/>
              <a:t>)==0</a:t>
            </a: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01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Google map APIs: find the route from S to D using bus or bike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CVST APIs to access bus and BIXI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CVST APIs to access to road blocks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How to test the application: scenarios, performance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How to demo the application: perform tests in advance, summarize, visualize the results for presentations, live demo?</a:t>
            </a:r>
          </a:p>
          <a:p>
            <a:pPr marL="0" indent="0">
              <a:buNone/>
            </a:pPr>
            <a:r>
              <a:rPr lang="en-CA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123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Google map </a:t>
            </a:r>
            <a:r>
              <a:rPr lang="en-CA" b="1" dirty="0" smtClean="0"/>
              <a:t>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</a:t>
            </a:r>
            <a:r>
              <a:rPr lang="en-CA" dirty="0" err="1" smtClean="0"/>
              <a:t>G_w</a:t>
            </a:r>
            <a:r>
              <a:rPr lang="en-CA" dirty="0" smtClean="0"/>
              <a:t>(X,Y): </a:t>
            </a:r>
            <a:r>
              <a:rPr lang="en-CA" dirty="0"/>
              <a:t>the cost of </a:t>
            </a:r>
            <a:r>
              <a:rPr lang="en-CA" dirty="0" smtClean="0"/>
              <a:t>walking from </a:t>
            </a:r>
            <a:r>
              <a:rPr lang="en-CA" dirty="0"/>
              <a:t>X to Y calculated by </a:t>
            </a:r>
            <a:r>
              <a:rPr lang="en-CA" dirty="0" err="1"/>
              <a:t>GoogleAPI</a:t>
            </a:r>
            <a:r>
              <a:rPr lang="en-CA" dirty="0"/>
              <a:t> at time </a:t>
            </a:r>
            <a:r>
              <a:rPr lang="en-CA" dirty="0" smtClean="0"/>
              <a:t>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</a:t>
            </a:r>
            <a:r>
              <a:rPr lang="en-CA" dirty="0" err="1" smtClean="0"/>
              <a:t>G_b</a:t>
            </a:r>
            <a:r>
              <a:rPr lang="en-CA" dirty="0" smtClean="0"/>
              <a:t>(X,Y): </a:t>
            </a:r>
            <a:r>
              <a:rPr lang="en-CA" dirty="0"/>
              <a:t>the cost of </a:t>
            </a:r>
            <a:r>
              <a:rPr lang="en-CA" dirty="0" smtClean="0"/>
              <a:t>biking from </a:t>
            </a:r>
            <a:r>
              <a:rPr lang="en-CA" dirty="0"/>
              <a:t>X to Y calculated by </a:t>
            </a:r>
            <a:r>
              <a:rPr lang="en-CA" dirty="0" err="1"/>
              <a:t>GoogleAPI</a:t>
            </a:r>
            <a:r>
              <a:rPr lang="en-CA" dirty="0"/>
              <a:t> at time </a:t>
            </a:r>
            <a:r>
              <a:rPr lang="en-CA" dirty="0" smtClean="0"/>
              <a:t>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dirty="0" smtClean="0"/>
              <a:t> </a:t>
            </a:r>
            <a:r>
              <a:rPr lang="en-CA" dirty="0" err="1" smtClean="0"/>
              <a:t>G_pub</a:t>
            </a:r>
            <a:r>
              <a:rPr lang="en-CA" dirty="0" smtClean="0"/>
              <a:t>(X,Y</a:t>
            </a:r>
            <a:r>
              <a:rPr lang="en-CA" dirty="0"/>
              <a:t>): the cost of </a:t>
            </a:r>
            <a:r>
              <a:rPr lang="en-CA" dirty="0" smtClean="0"/>
              <a:t>public </a:t>
            </a:r>
            <a:r>
              <a:rPr lang="en-CA" dirty="0"/>
              <a:t>transportation </a:t>
            </a:r>
            <a:r>
              <a:rPr lang="en-CA" dirty="0" smtClean="0"/>
              <a:t>(bus, metro, street car, …) from </a:t>
            </a:r>
            <a:r>
              <a:rPr lang="en-CA" dirty="0"/>
              <a:t>X to Y calculated by </a:t>
            </a:r>
            <a:r>
              <a:rPr lang="en-CA" dirty="0" err="1"/>
              <a:t>GoogleAPI</a:t>
            </a:r>
            <a:r>
              <a:rPr lang="en-CA" dirty="0"/>
              <a:t> at time t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70066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CVST </a:t>
            </a:r>
            <a:r>
              <a:rPr lang="en-CA" b="1" dirty="0" smtClean="0"/>
              <a:t>APIs to access bus and BIXI </a:t>
            </a:r>
            <a:r>
              <a:rPr lang="en-CA" b="1" dirty="0" smtClean="0"/>
              <a:t>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Stations(t): set of all BIXI stations in the city at time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 smtClean="0"/>
              <a:t>AvailableBikes</a:t>
            </a:r>
            <a:r>
              <a:rPr lang="en-CA" dirty="0" smtClean="0"/>
              <a:t>(</a:t>
            </a:r>
            <a:r>
              <a:rPr lang="en-CA" dirty="0" err="1" smtClean="0"/>
              <a:t>s,t</a:t>
            </a:r>
            <a:r>
              <a:rPr lang="en-CA" dirty="0"/>
              <a:t>): the number of available bikes at station s at time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</a:t>
            </a:r>
            <a:r>
              <a:rPr lang="en-CA" dirty="0" err="1" smtClean="0"/>
              <a:t>AvailableDocks</a:t>
            </a:r>
            <a:r>
              <a:rPr lang="en-CA" dirty="0" smtClean="0"/>
              <a:t>(</a:t>
            </a:r>
            <a:r>
              <a:rPr lang="en-CA" dirty="0" err="1" smtClean="0"/>
              <a:t>s,t</a:t>
            </a:r>
            <a:r>
              <a:rPr lang="en-CA" dirty="0"/>
              <a:t>): the number of available docks at station s at time </a:t>
            </a:r>
            <a:r>
              <a:rPr lang="en-CA" dirty="0" smtClean="0"/>
              <a:t>t</a:t>
            </a:r>
          </a:p>
          <a:p>
            <a:pPr marL="0" indent="0">
              <a:buNone/>
            </a:pPr>
            <a:r>
              <a:rPr lang="en-CA" b="1" dirty="0" smtClean="0"/>
              <a:t>Historical data (samples at 5min intervals)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</a:t>
            </a:r>
            <a:r>
              <a:rPr lang="en-CA" dirty="0" err="1" smtClean="0"/>
              <a:t>AvailableBikesAvg</a:t>
            </a:r>
            <a:r>
              <a:rPr lang="en-CA" dirty="0" smtClean="0"/>
              <a:t>(</a:t>
            </a:r>
            <a:r>
              <a:rPr lang="en-CA" dirty="0" err="1" smtClean="0"/>
              <a:t>s,t,P,W</a:t>
            </a:r>
            <a:r>
              <a:rPr lang="en-CA" dirty="0" smtClean="0"/>
              <a:t>): </a:t>
            </a:r>
            <a:r>
              <a:rPr lang="en-CA" dirty="0"/>
              <a:t>the </a:t>
            </a:r>
            <a:r>
              <a:rPr lang="en-CA" dirty="0" smtClean="0"/>
              <a:t>average number </a:t>
            </a:r>
            <a:r>
              <a:rPr lang="en-CA" dirty="0"/>
              <a:t>of available bikes </a:t>
            </a:r>
            <a:r>
              <a:rPr lang="en-CA" dirty="0" smtClean="0"/>
              <a:t>at station s over </a:t>
            </a:r>
            <a:r>
              <a:rPr lang="en-CA" dirty="0"/>
              <a:t>the last P observations (from current time) in the period from [t-W/2, T+W/2</a:t>
            </a:r>
            <a:r>
              <a:rPr lang="en-CA" dirty="0" smtClean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 smtClean="0"/>
              <a:t>AvailableDockaAvg</a:t>
            </a:r>
            <a:r>
              <a:rPr lang="en-CA" dirty="0" smtClean="0"/>
              <a:t>(</a:t>
            </a:r>
            <a:r>
              <a:rPr lang="en-CA" dirty="0" err="1"/>
              <a:t>d</a:t>
            </a:r>
            <a:r>
              <a:rPr lang="en-CA" dirty="0" err="1" smtClean="0"/>
              <a:t>,t,P,W</a:t>
            </a:r>
            <a:r>
              <a:rPr lang="en-CA" dirty="0"/>
              <a:t>): the average number of available </a:t>
            </a:r>
            <a:r>
              <a:rPr lang="en-CA" dirty="0" smtClean="0"/>
              <a:t>docks at </a:t>
            </a:r>
            <a:r>
              <a:rPr lang="en-CA" dirty="0"/>
              <a:t>station </a:t>
            </a:r>
            <a:r>
              <a:rPr lang="en-CA" dirty="0" smtClean="0"/>
              <a:t>d </a:t>
            </a:r>
            <a:r>
              <a:rPr lang="en-CA" dirty="0"/>
              <a:t>over the last P observations (from current time) in the period from [t-W/2, T+W/2]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0686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2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 smtClean="0"/>
              <a:t>Objectives:</a:t>
            </a:r>
            <a:r>
              <a:rPr lang="en-CA" sz="2400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 smtClean="0"/>
              <a:t> The best way for city transit using </a:t>
            </a:r>
            <a:r>
              <a:rPr lang="en-CA" sz="2400" dirty="0" smtClean="0"/>
              <a:t>public transportation </a:t>
            </a:r>
            <a:r>
              <a:rPr lang="en-CA" sz="2400" dirty="0" smtClean="0"/>
              <a:t>and BIXI services considering history and real-time transportation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 </a:t>
            </a:r>
            <a:r>
              <a:rPr lang="en-CA" sz="2400" dirty="0" smtClean="0"/>
              <a:t>Costs of transit: time required</a:t>
            </a:r>
          </a:p>
          <a:p>
            <a:pPr marL="0" indent="0">
              <a:buNone/>
            </a:pPr>
            <a:r>
              <a:rPr lang="en-CA" sz="2400" b="1" dirty="0" smtClean="0"/>
              <a:t>Frameworks/tools to be used:</a:t>
            </a:r>
            <a:r>
              <a:rPr lang="en-CA" sz="2400" dirty="0" smtClean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 CVST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 Google map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 </a:t>
            </a:r>
            <a:r>
              <a:rPr lang="en-CA" sz="2400" dirty="0" smtClean="0"/>
              <a:t>Sparks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 </a:t>
            </a:r>
            <a:r>
              <a:rPr lang="en-CA" sz="2400" dirty="0" smtClean="0"/>
              <a:t>Heat,  …</a:t>
            </a:r>
          </a:p>
          <a:p>
            <a:pPr>
              <a:buFontTx/>
              <a:buChar char="-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0933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55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600" b="1" dirty="0" smtClean="0"/>
              <a:t>Designs and milestones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7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S:</a:t>
            </a:r>
            <a:r>
              <a:rPr lang="en-CA" b="1" dirty="0" smtClean="0"/>
              <a:t> </a:t>
            </a:r>
            <a:r>
              <a:rPr lang="en-CA" dirty="0" smtClean="0"/>
              <a:t>original departure point</a:t>
            </a:r>
          </a:p>
          <a:p>
            <a:pPr marL="0" indent="0">
              <a:buNone/>
            </a:pPr>
            <a:r>
              <a:rPr lang="en-CA" dirty="0" smtClean="0"/>
              <a:t>D: final destination</a:t>
            </a:r>
          </a:p>
          <a:p>
            <a:pPr marL="0" indent="0">
              <a:buNone/>
            </a:pPr>
            <a:r>
              <a:rPr lang="en-CA" dirty="0" smtClean="0"/>
              <a:t>S1: </a:t>
            </a:r>
            <a:r>
              <a:rPr lang="en-CA" dirty="0"/>
              <a:t>departure BIXI station 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D1: </a:t>
            </a:r>
            <a:r>
              <a:rPr lang="en-CA" dirty="0" smtClean="0"/>
              <a:t>destination </a:t>
            </a:r>
            <a:r>
              <a:rPr lang="en-CA" dirty="0"/>
              <a:t>BIXI </a:t>
            </a:r>
            <a:r>
              <a:rPr lang="en-CA" dirty="0" smtClean="0"/>
              <a:t>station</a:t>
            </a:r>
          </a:p>
          <a:p>
            <a:r>
              <a:rPr lang="en-CA" b="1" dirty="0" smtClean="0"/>
              <a:t>Route planning for biking:</a:t>
            </a:r>
          </a:p>
          <a:p>
            <a:r>
              <a:rPr lang="en-CA" dirty="0" smtClean="0"/>
              <a:t>- SEG1: Current location to the best departure BIXI station to pickup a bike: walk from S to S1</a:t>
            </a:r>
          </a:p>
          <a:p>
            <a:r>
              <a:rPr lang="en-CA" dirty="0" smtClean="0"/>
              <a:t>- SEG2: Departure BIXI station to destination BIXI station: bike from S1 to D1</a:t>
            </a:r>
          </a:p>
          <a:p>
            <a:r>
              <a:rPr lang="en-CA" dirty="0" smtClean="0"/>
              <a:t>- SEG3: Destination BIXI station to the final destination: walk from D1 to D</a:t>
            </a:r>
          </a:p>
          <a:p>
            <a:endParaRPr lang="en-CA" dirty="0" smtClean="0"/>
          </a:p>
          <a:p>
            <a:r>
              <a:rPr lang="en-CA" dirty="0" smtClean="0"/>
              <a:t>S ----------------------&gt; S1</a:t>
            </a:r>
            <a:r>
              <a:rPr lang="en-CA" dirty="0"/>
              <a:t> </a:t>
            </a:r>
            <a:r>
              <a:rPr lang="en-CA" dirty="0" smtClean="0"/>
              <a:t>======================&gt; D1 ----------------------&gt; 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93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20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 B</a:t>
            </a:r>
            <a:r>
              <a:rPr lang="en-CA" dirty="0" smtClean="0"/>
              <a:t>: set of all bike stations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  </a:t>
            </a:r>
            <a:r>
              <a:rPr lang="en-CA" dirty="0" err="1"/>
              <a:t>AvailableBikes</a:t>
            </a:r>
            <a:r>
              <a:rPr lang="en-CA" dirty="0"/>
              <a:t>(</a:t>
            </a:r>
            <a:r>
              <a:rPr lang="en-CA" dirty="0" err="1"/>
              <a:t>s,t</a:t>
            </a:r>
            <a:r>
              <a:rPr lang="en-CA" dirty="0"/>
              <a:t>): the number of available bikes at station s at time 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err="1"/>
              <a:t>AvailableDocks</a:t>
            </a:r>
            <a:r>
              <a:rPr lang="en-CA" dirty="0"/>
              <a:t>(</a:t>
            </a:r>
            <a:r>
              <a:rPr lang="en-CA" dirty="0" err="1"/>
              <a:t>s,t</a:t>
            </a:r>
            <a:r>
              <a:rPr lang="en-CA" dirty="0"/>
              <a:t>): the number of available docks at station s at time 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 B_s</a:t>
            </a:r>
            <a:r>
              <a:rPr lang="en-CA" dirty="0" smtClean="0"/>
              <a:t>(</a:t>
            </a:r>
            <a:r>
              <a:rPr lang="en-CA" dirty="0" err="1" smtClean="0"/>
              <a:t>S,n,m,t</a:t>
            </a:r>
            <a:r>
              <a:rPr lang="en-CA" dirty="0" smtClean="0"/>
              <a:t>): </a:t>
            </a:r>
            <a:r>
              <a:rPr lang="en-CA" dirty="0"/>
              <a:t>set of n</a:t>
            </a:r>
            <a:r>
              <a:rPr lang="en-CA" dirty="0" smtClean="0"/>
              <a:t> bike stations that have (</a:t>
            </a:r>
            <a:r>
              <a:rPr lang="en-CA" dirty="0"/>
              <a:t>a</a:t>
            </a:r>
            <a:r>
              <a:rPr lang="en-CA" dirty="0" smtClean="0"/>
              <a:t>) </a:t>
            </a:r>
            <a:r>
              <a:rPr lang="en-CA" dirty="0"/>
              <a:t>shortest geo distances to </a:t>
            </a:r>
            <a:r>
              <a:rPr lang="en-CA" dirty="0" smtClean="0"/>
              <a:t>S and (b) at least m available bikes at time t</a:t>
            </a: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 </a:t>
            </a:r>
            <a:r>
              <a:rPr lang="en-CA" b="1" dirty="0" err="1" smtClean="0"/>
              <a:t>B_d</a:t>
            </a:r>
            <a:r>
              <a:rPr lang="en-CA" dirty="0" smtClean="0"/>
              <a:t>(</a:t>
            </a:r>
            <a:r>
              <a:rPr lang="en-CA" dirty="0" err="1" smtClean="0"/>
              <a:t>D,n,m,t</a:t>
            </a:r>
            <a:r>
              <a:rPr lang="en-CA" dirty="0" smtClean="0"/>
              <a:t>): </a:t>
            </a:r>
            <a:r>
              <a:rPr lang="en-CA" dirty="0"/>
              <a:t>set of n bike stations </a:t>
            </a:r>
            <a:r>
              <a:rPr lang="en-CA" dirty="0" smtClean="0"/>
              <a:t>that have (a) </a:t>
            </a:r>
            <a:r>
              <a:rPr lang="en-CA" dirty="0"/>
              <a:t>shortest geo distances to </a:t>
            </a:r>
            <a:r>
              <a:rPr lang="en-CA" dirty="0" smtClean="0"/>
              <a:t>D and (b) </a:t>
            </a:r>
            <a:r>
              <a:rPr lang="en-CA" dirty="0"/>
              <a:t>at least m available </a:t>
            </a:r>
            <a:r>
              <a:rPr lang="en-CA" dirty="0" smtClean="0"/>
              <a:t>docks at time 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 </a:t>
            </a:r>
            <a:r>
              <a:rPr lang="en-CA" dirty="0" err="1" smtClean="0"/>
              <a:t>G_w</a:t>
            </a:r>
            <a:r>
              <a:rPr lang="en-CA" dirty="0" smtClean="0"/>
              <a:t>(X,Y), </a:t>
            </a:r>
            <a:r>
              <a:rPr lang="en-CA" dirty="0" err="1" smtClean="0"/>
              <a:t>G_b</a:t>
            </a:r>
            <a:r>
              <a:rPr lang="en-CA" dirty="0" smtClean="0"/>
              <a:t>(X,Y), </a:t>
            </a:r>
            <a:r>
              <a:rPr lang="en-CA" dirty="0" err="1" smtClean="0"/>
              <a:t>G_pub</a:t>
            </a:r>
            <a:r>
              <a:rPr lang="en-CA" dirty="0" smtClean="0"/>
              <a:t>(X,Y</a:t>
            </a:r>
            <a:r>
              <a:rPr lang="en-CA" dirty="0"/>
              <a:t>)</a:t>
            </a:r>
            <a:r>
              <a:rPr lang="en-CA" dirty="0" smtClean="0"/>
              <a:t>: </a:t>
            </a:r>
            <a:r>
              <a:rPr lang="en-CA" dirty="0"/>
              <a:t>the cost of </a:t>
            </a:r>
            <a:r>
              <a:rPr lang="en-CA" dirty="0" smtClean="0"/>
              <a:t>walking/biking/public transportation </a:t>
            </a:r>
            <a:r>
              <a:rPr lang="en-CA" dirty="0"/>
              <a:t>from X to Y calculated by </a:t>
            </a:r>
            <a:r>
              <a:rPr lang="en-CA" dirty="0" err="1" smtClean="0"/>
              <a:t>GoogleAPI</a:t>
            </a:r>
            <a:r>
              <a:rPr lang="en-CA" dirty="0" smtClean="0"/>
              <a:t> at time t</a:t>
            </a:r>
          </a:p>
        </p:txBody>
      </p:sp>
    </p:spTree>
    <p:extLst>
      <p:ext uri="{BB962C8B-B14F-4D97-AF65-F5344CB8AC3E}">
        <p14:creationId xmlns:p14="http://schemas.microsoft.com/office/powerpoint/2010/main" val="22562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2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How to select S1?</a:t>
            </a:r>
          </a:p>
          <a:p>
            <a:pPr marL="0" indent="0">
              <a:buNone/>
            </a:pPr>
            <a:r>
              <a:rPr lang="en-CA" dirty="0" smtClean="0"/>
              <a:t>S1 \in </a:t>
            </a:r>
            <a:r>
              <a:rPr lang="en-CA" b="1" dirty="0"/>
              <a:t>B_s</a:t>
            </a:r>
            <a:r>
              <a:rPr lang="en-CA" dirty="0"/>
              <a:t>(</a:t>
            </a:r>
            <a:r>
              <a:rPr lang="en-CA" dirty="0" err="1"/>
              <a:t>S,n,m,t</a:t>
            </a:r>
            <a:r>
              <a:rPr lang="en-CA" dirty="0" smtClean="0"/>
              <a:t>) and </a:t>
            </a:r>
            <a:r>
              <a:rPr lang="en-CA" dirty="0" err="1" smtClean="0"/>
              <a:t>G_w</a:t>
            </a:r>
            <a:r>
              <a:rPr lang="en-CA" dirty="0" smtClean="0"/>
              <a:t>(S,S1) = min{</a:t>
            </a:r>
            <a:r>
              <a:rPr lang="en-CA" dirty="0" err="1" smtClean="0"/>
              <a:t>G_w</a:t>
            </a:r>
            <a:r>
              <a:rPr lang="en-CA" dirty="0" smtClean="0"/>
              <a:t>(S,s)}, \</a:t>
            </a:r>
            <a:r>
              <a:rPr lang="en-CA" dirty="0" err="1" smtClean="0"/>
              <a:t>forall</a:t>
            </a:r>
            <a:r>
              <a:rPr lang="en-CA" dirty="0" smtClean="0"/>
              <a:t> s \in </a:t>
            </a:r>
            <a:r>
              <a:rPr lang="en-CA" b="1" dirty="0" smtClean="0"/>
              <a:t>B_s</a:t>
            </a:r>
            <a:r>
              <a:rPr lang="en-CA" dirty="0" smtClean="0"/>
              <a:t>(</a:t>
            </a:r>
            <a:r>
              <a:rPr lang="en-CA" dirty="0" err="1" smtClean="0"/>
              <a:t>S,n,m,t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b="1" dirty="0"/>
              <a:t>How to select </a:t>
            </a:r>
            <a:r>
              <a:rPr lang="en-CA" b="1" dirty="0" smtClean="0"/>
              <a:t>D1</a:t>
            </a:r>
            <a:r>
              <a:rPr lang="en-CA" b="1" dirty="0"/>
              <a:t>?</a:t>
            </a:r>
          </a:p>
          <a:p>
            <a:pPr marL="0" indent="0">
              <a:buNone/>
            </a:pPr>
            <a:r>
              <a:rPr lang="en-CA" dirty="0" smtClean="0"/>
              <a:t>D1 </a:t>
            </a:r>
            <a:r>
              <a:rPr lang="en-CA" dirty="0"/>
              <a:t>\in </a:t>
            </a:r>
            <a:r>
              <a:rPr lang="en-CA" b="1" dirty="0" err="1" smtClean="0"/>
              <a:t>B_d</a:t>
            </a:r>
            <a:r>
              <a:rPr lang="en-CA" dirty="0" smtClean="0"/>
              <a:t>(</a:t>
            </a:r>
            <a:r>
              <a:rPr lang="en-CA" dirty="0" err="1"/>
              <a:t>D</a:t>
            </a:r>
            <a:r>
              <a:rPr lang="en-CA" dirty="0" err="1" smtClean="0"/>
              <a:t>,n,m,t</a:t>
            </a:r>
            <a:r>
              <a:rPr lang="en-CA" dirty="0"/>
              <a:t>) and </a:t>
            </a:r>
            <a:r>
              <a:rPr lang="en-CA" dirty="0" err="1" smtClean="0"/>
              <a:t>G_w</a:t>
            </a:r>
            <a:r>
              <a:rPr lang="en-CA" dirty="0" smtClean="0"/>
              <a:t>(D1,D) </a:t>
            </a:r>
            <a:r>
              <a:rPr lang="en-CA" dirty="0"/>
              <a:t>= </a:t>
            </a:r>
            <a:r>
              <a:rPr lang="en-CA" dirty="0" smtClean="0"/>
              <a:t>min{</a:t>
            </a:r>
            <a:r>
              <a:rPr lang="en-CA" dirty="0" err="1" smtClean="0"/>
              <a:t>G_w</a:t>
            </a:r>
            <a:r>
              <a:rPr lang="en-CA" dirty="0" smtClean="0"/>
              <a:t>(</a:t>
            </a:r>
            <a:r>
              <a:rPr lang="en-CA" dirty="0" err="1" smtClean="0"/>
              <a:t>d,D</a:t>
            </a:r>
            <a:r>
              <a:rPr lang="en-CA" dirty="0" smtClean="0"/>
              <a:t>)}, </a:t>
            </a:r>
            <a:r>
              <a:rPr lang="en-CA" dirty="0"/>
              <a:t>\</a:t>
            </a:r>
            <a:r>
              <a:rPr lang="en-CA" dirty="0" err="1"/>
              <a:t>forall</a:t>
            </a:r>
            <a:r>
              <a:rPr lang="en-CA" dirty="0"/>
              <a:t> </a:t>
            </a:r>
            <a:r>
              <a:rPr lang="en-CA" dirty="0" smtClean="0"/>
              <a:t>d </a:t>
            </a:r>
            <a:r>
              <a:rPr lang="en-CA" dirty="0"/>
              <a:t>\in </a:t>
            </a:r>
            <a:r>
              <a:rPr lang="en-CA" b="1" dirty="0" err="1" smtClean="0"/>
              <a:t>B_d</a:t>
            </a:r>
            <a:r>
              <a:rPr lang="en-CA" dirty="0" smtClean="0"/>
              <a:t>(</a:t>
            </a:r>
            <a:r>
              <a:rPr lang="en-CA" dirty="0" err="1"/>
              <a:t>D</a:t>
            </a:r>
            <a:r>
              <a:rPr lang="en-CA" dirty="0" err="1" smtClean="0"/>
              <a:t>,n,m,t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117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Public transportation cost:</a:t>
            </a:r>
          </a:p>
          <a:p>
            <a:pPr marL="0" indent="0">
              <a:buNone/>
            </a:pPr>
            <a:r>
              <a:rPr lang="en-CA" dirty="0" smtClean="0"/>
              <a:t>C_PUB(</a:t>
            </a:r>
            <a:r>
              <a:rPr lang="en-CA" dirty="0" err="1" smtClean="0"/>
              <a:t>S,D,t</a:t>
            </a:r>
            <a:r>
              <a:rPr lang="en-CA" dirty="0"/>
              <a:t>) = </a:t>
            </a:r>
            <a:r>
              <a:rPr lang="en-CA" dirty="0" smtClean="0"/>
              <a:t>G_PUB(S,S1,t)</a:t>
            </a:r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BIXI </a:t>
            </a:r>
            <a:r>
              <a:rPr lang="en-CA" b="1" dirty="0"/>
              <a:t>cost:</a:t>
            </a:r>
          </a:p>
          <a:p>
            <a:pPr marL="0" indent="0">
              <a:buNone/>
            </a:pPr>
            <a:r>
              <a:rPr lang="en-CA" dirty="0"/>
              <a:t>C_BIXI(</a:t>
            </a:r>
            <a:r>
              <a:rPr lang="en-CA" dirty="0" err="1"/>
              <a:t>S,D,t</a:t>
            </a:r>
            <a:r>
              <a:rPr lang="en-CA" dirty="0"/>
              <a:t>) = </a:t>
            </a:r>
            <a:r>
              <a:rPr lang="en-CA" dirty="0" err="1" smtClean="0"/>
              <a:t>G_w</a:t>
            </a:r>
            <a:r>
              <a:rPr lang="en-CA" dirty="0" smtClean="0"/>
              <a:t>(S,S1,t) </a:t>
            </a:r>
            <a:r>
              <a:rPr lang="en-CA" dirty="0"/>
              <a:t>+ </a:t>
            </a:r>
            <a:r>
              <a:rPr lang="en-CA" dirty="0" err="1" smtClean="0"/>
              <a:t>G_b</a:t>
            </a:r>
            <a:r>
              <a:rPr lang="en-CA" dirty="0" smtClean="0"/>
              <a:t>(S1,D1,t) </a:t>
            </a:r>
            <a:r>
              <a:rPr lang="en-CA" dirty="0"/>
              <a:t>+ </a:t>
            </a:r>
            <a:r>
              <a:rPr lang="en-CA" dirty="0" err="1" smtClean="0"/>
              <a:t>G_w</a:t>
            </a:r>
            <a:r>
              <a:rPr lang="en-CA" dirty="0" smtClean="0"/>
              <a:t>(D1,D,t)</a:t>
            </a:r>
          </a:p>
          <a:p>
            <a:pPr marL="0" indent="0">
              <a:buNone/>
            </a:pPr>
            <a:r>
              <a:rPr lang="en-CA" i="1" dirty="0" smtClean="0"/>
              <a:t>These 2 costs could be adjusted by other information from CVST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i="1" dirty="0"/>
              <a:t> </a:t>
            </a:r>
            <a:r>
              <a:rPr lang="en-CA" i="1" dirty="0" smtClean="0"/>
              <a:t>Road blocks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i="1" dirty="0"/>
              <a:t> </a:t>
            </a:r>
            <a:r>
              <a:rPr lang="en-CA" i="1" dirty="0" smtClean="0"/>
              <a:t>Constructions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i="1" dirty="0"/>
              <a:t> </a:t>
            </a:r>
            <a:r>
              <a:rPr lang="en-CA" i="1" dirty="0" smtClean="0"/>
              <a:t>Accidents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i="1" dirty="0"/>
              <a:t> </a:t>
            </a:r>
            <a:r>
              <a:rPr lang="en-CA" i="1" dirty="0" smtClean="0"/>
              <a:t>…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0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BIXI </a:t>
            </a:r>
            <a:r>
              <a:rPr lang="en-CA" b="1" dirty="0"/>
              <a:t>cost:</a:t>
            </a:r>
          </a:p>
          <a:p>
            <a:pPr marL="0" indent="0">
              <a:buNone/>
            </a:pPr>
            <a:r>
              <a:rPr lang="en-CA" dirty="0"/>
              <a:t>C_BIXI(</a:t>
            </a:r>
            <a:r>
              <a:rPr lang="en-CA" dirty="0" err="1"/>
              <a:t>S,D,t</a:t>
            </a:r>
            <a:r>
              <a:rPr lang="en-CA" dirty="0"/>
              <a:t>) = </a:t>
            </a:r>
            <a:r>
              <a:rPr lang="en-CA" dirty="0" err="1" smtClean="0"/>
              <a:t>G_w</a:t>
            </a:r>
            <a:r>
              <a:rPr lang="en-CA" dirty="0" smtClean="0"/>
              <a:t>(S,S1,t) </a:t>
            </a:r>
            <a:r>
              <a:rPr lang="en-CA" dirty="0"/>
              <a:t>+ </a:t>
            </a:r>
            <a:r>
              <a:rPr lang="en-CA" dirty="0" err="1" smtClean="0"/>
              <a:t>G_b</a:t>
            </a:r>
            <a:r>
              <a:rPr lang="en-CA" dirty="0" smtClean="0"/>
              <a:t>(S1,D1,t) </a:t>
            </a:r>
            <a:r>
              <a:rPr lang="en-CA" dirty="0"/>
              <a:t>+ </a:t>
            </a:r>
            <a:r>
              <a:rPr lang="en-CA" dirty="0" err="1" smtClean="0"/>
              <a:t>G_w</a:t>
            </a:r>
            <a:r>
              <a:rPr lang="en-CA" dirty="0" smtClean="0"/>
              <a:t>(D1,D,t)</a:t>
            </a:r>
          </a:p>
          <a:p>
            <a:pPr marL="0" indent="0">
              <a:buNone/>
            </a:pPr>
            <a:r>
              <a:rPr lang="en-CA" b="1" dirty="0" smtClean="0"/>
              <a:t>This cost could be associated with confidence level when combined with historical data over the last P observations (from current time) in the period from [t-W/2, T+W/2]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Confidence(s1,t)&gt;Confidence(s2,t) if </a:t>
            </a:r>
            <a:r>
              <a:rPr lang="en-CA" dirty="0" err="1" smtClean="0"/>
              <a:t>AvailableBikes</a:t>
            </a:r>
            <a:r>
              <a:rPr lang="en-CA" dirty="0" smtClean="0"/>
              <a:t>(s1,t)&gt;</a:t>
            </a:r>
            <a:r>
              <a:rPr lang="en-CA" dirty="0" err="1" smtClean="0"/>
              <a:t>AvailableBikes</a:t>
            </a:r>
            <a:r>
              <a:rPr lang="en-CA" dirty="0" smtClean="0"/>
              <a:t>(s2,t)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Confidence(s1,t</a:t>
            </a:r>
            <a:r>
              <a:rPr lang="en-CA" dirty="0"/>
              <a:t>)&gt;Confidence(s2,t) if </a:t>
            </a:r>
            <a:r>
              <a:rPr lang="en-CA" dirty="0" err="1" smtClean="0"/>
              <a:t>AvailableBikesAvg</a:t>
            </a:r>
            <a:r>
              <a:rPr lang="en-CA" dirty="0" smtClean="0"/>
              <a:t>(s1,t,P,W)&gt;</a:t>
            </a:r>
            <a:r>
              <a:rPr lang="en-CA" dirty="0" err="1" smtClean="0"/>
              <a:t>AvailableBikesAvg</a:t>
            </a:r>
            <a:r>
              <a:rPr lang="en-CA" dirty="0" smtClean="0"/>
              <a:t>(s2,t,P,W)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Confidence(d1,t</a:t>
            </a:r>
            <a:r>
              <a:rPr lang="en-CA" dirty="0"/>
              <a:t>)&gt;</a:t>
            </a:r>
            <a:r>
              <a:rPr lang="en-CA" dirty="0" smtClean="0"/>
              <a:t>Confidence(d2,t</a:t>
            </a:r>
            <a:r>
              <a:rPr lang="en-CA" dirty="0"/>
              <a:t>) if </a:t>
            </a:r>
            <a:r>
              <a:rPr lang="en-CA" dirty="0" err="1" smtClean="0"/>
              <a:t>AvailableDocks</a:t>
            </a:r>
            <a:r>
              <a:rPr lang="en-CA" dirty="0" smtClean="0"/>
              <a:t>(d1,t</a:t>
            </a:r>
            <a:r>
              <a:rPr lang="en-CA" dirty="0"/>
              <a:t>)&gt;</a:t>
            </a:r>
            <a:r>
              <a:rPr lang="en-CA" dirty="0" err="1" smtClean="0"/>
              <a:t>AvailableDocks</a:t>
            </a:r>
            <a:r>
              <a:rPr lang="en-CA" dirty="0" smtClean="0"/>
              <a:t>(d2,t</a:t>
            </a:r>
            <a:r>
              <a:rPr lang="en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Confidence(d1,t</a:t>
            </a:r>
            <a:r>
              <a:rPr lang="en-CA" dirty="0"/>
              <a:t>)&gt;</a:t>
            </a:r>
            <a:r>
              <a:rPr lang="en-CA" dirty="0" smtClean="0"/>
              <a:t>Confidence(d2,t</a:t>
            </a:r>
            <a:r>
              <a:rPr lang="en-CA" dirty="0"/>
              <a:t>) if </a:t>
            </a:r>
            <a:r>
              <a:rPr lang="en-CA" dirty="0" err="1" smtClean="0"/>
              <a:t>AvailableDocksAvg</a:t>
            </a:r>
            <a:r>
              <a:rPr lang="en-CA" dirty="0" smtClean="0"/>
              <a:t>(d1,t,P,W</a:t>
            </a:r>
            <a:r>
              <a:rPr lang="en-CA" dirty="0"/>
              <a:t>)&gt;</a:t>
            </a:r>
            <a:r>
              <a:rPr lang="en-CA" dirty="0" err="1" smtClean="0"/>
              <a:t>AvailableDocksAvg</a:t>
            </a:r>
            <a:r>
              <a:rPr lang="en-CA" dirty="0" smtClean="0"/>
              <a:t>(d2,t,P,W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69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</TotalTime>
  <Words>788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PHAST Practical Hybrid Active Smart Transportation</vt:lpstr>
      <vt:lpstr>Summary</vt:lpstr>
      <vt:lpstr>Example</vt:lpstr>
      <vt:lpstr>Designs and milestones</vt:lpstr>
      <vt:lpstr>Design</vt:lpstr>
      <vt:lpstr>Design</vt:lpstr>
      <vt:lpstr>Design</vt:lpstr>
      <vt:lpstr>Design</vt:lpstr>
      <vt:lpstr>Design</vt:lpstr>
      <vt:lpstr>V1.1: No real-time update/re-routing</vt:lpstr>
      <vt:lpstr>V2.1: Real-time updates + re-routings</vt:lpstr>
      <vt:lpstr>Tasks</vt:lpstr>
      <vt:lpstr>Tasks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Ho</dc:creator>
  <cp:lastModifiedBy>Stanley Ho</cp:lastModifiedBy>
  <cp:revision>45</cp:revision>
  <dcterms:created xsi:type="dcterms:W3CDTF">2015-10-09T13:15:33Z</dcterms:created>
  <dcterms:modified xsi:type="dcterms:W3CDTF">2015-10-10T15:10:01Z</dcterms:modified>
</cp:coreProperties>
</file>