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91" r:id="rId5"/>
    <p:sldId id="292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D6A0DF-D1FD-4877-AAEC-593B87C1A47C}">
  <a:tblStyle styleId="{B2D6A0DF-D1FD-4877-AAEC-593B87C1A4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C9000D-B530-1710-1E5F-361F286FA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1B269-EFC8-025B-37A1-156A7410AE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9701D-FE88-47CF-92B3-BEBC0612CA2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A426A-2E5A-5826-2DEF-DA7F7B61E6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92B9-E9F5-617E-9205-966892551C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3AF8-B0CD-49C2-A7E6-A06F61535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42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33e974e3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033e974e3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dfbd531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4dfbd531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7f6b860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c7f6b860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7f6b860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c7f6b860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04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7f6b860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c7f6b860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41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175" y="1511450"/>
            <a:ext cx="3962700" cy="16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175" y="3156250"/>
            <a:ext cx="3962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7305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3733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270475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270475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059900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4059900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4059900"/>
            <a:ext cx="2336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11800" y="1189100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557400" y="2989727"/>
            <a:ext cx="43602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3606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027100" y="1533450"/>
            <a:ext cx="34224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694500" y="1533450"/>
            <a:ext cx="34224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 idx="2"/>
          </p:nvPr>
        </p:nvSpPr>
        <p:spPr>
          <a:xfrm>
            <a:off x="937700" y="21567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937700" y="26844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3"/>
          </p:nvPr>
        </p:nvSpPr>
        <p:spPr>
          <a:xfrm>
            <a:off x="3484419" y="21567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4"/>
          </p:nvPr>
        </p:nvSpPr>
        <p:spPr>
          <a:xfrm>
            <a:off x="3484421" y="26844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5"/>
          </p:nvPr>
        </p:nvSpPr>
        <p:spPr>
          <a:xfrm>
            <a:off x="6031146" y="215672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6"/>
          </p:nvPr>
        </p:nvSpPr>
        <p:spPr>
          <a:xfrm>
            <a:off x="6031149" y="26844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title" idx="2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3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4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5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6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7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8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3140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72250"/>
            <a:ext cx="914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155850"/>
            <a:ext cx="5067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4"/>
          </p:nvPr>
        </p:nvSpPr>
        <p:spPr>
          <a:xfrm>
            <a:off x="3579000" y="22105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 idx="5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6"/>
          </p:nvPr>
        </p:nvSpPr>
        <p:spPr>
          <a:xfrm>
            <a:off x="1101175" y="36439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 idx="7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8"/>
          </p:nvPr>
        </p:nvSpPr>
        <p:spPr>
          <a:xfrm>
            <a:off x="3578948" y="36439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14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5"/>
          </p:nvPr>
        </p:nvSpPr>
        <p:spPr>
          <a:xfrm>
            <a:off x="6056727" y="36439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 hasCustomPrompt="1"/>
          </p:nvPr>
        </p:nvSpPr>
        <p:spPr>
          <a:xfrm>
            <a:off x="713100" y="2324000"/>
            <a:ext cx="2258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713100" y="3092902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323990"/>
            <a:ext cx="2258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3442950" y="3092876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323996"/>
            <a:ext cx="22581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172800" y="3092873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20000" y="5394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720000" y="2117375"/>
            <a:ext cx="3434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2"/>
          </p:nvPr>
        </p:nvSpPr>
        <p:spPr>
          <a:xfrm>
            <a:off x="720000" y="1708450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537425" y="21121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4863972" y="21121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4863975" y="2671100"/>
            <a:ext cx="27426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537425" y="2671100"/>
            <a:ext cx="27426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36201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1015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088300" y="1309950"/>
            <a:ext cx="4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088300" y="2151750"/>
            <a:ext cx="49674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35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ctrTitle"/>
          </p:nvPr>
        </p:nvSpPr>
        <p:spPr>
          <a:xfrm>
            <a:off x="113541" y="187216"/>
            <a:ext cx="5288476" cy="16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Báo cáo đồ án cuối kì</a:t>
            </a:r>
            <a:br>
              <a:rPr lang="vi-VN" sz="2000" dirty="0"/>
            </a:br>
            <a:r>
              <a:rPr lang="vi-VN" sz="32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PHẦN MỀM QUẢN LÝ THƯ VIỆN</a:t>
            </a:r>
            <a:endParaRPr sz="5300" dirty="0"/>
          </a:p>
        </p:txBody>
      </p:sp>
      <p:grpSp>
        <p:nvGrpSpPr>
          <p:cNvPr id="131" name="Google Shape;131;p28"/>
          <p:cNvGrpSpPr/>
          <p:nvPr/>
        </p:nvGrpSpPr>
        <p:grpSpPr>
          <a:xfrm>
            <a:off x="5143898" y="536625"/>
            <a:ext cx="3804902" cy="4070648"/>
            <a:chOff x="5143898" y="536625"/>
            <a:chExt cx="3804902" cy="4070648"/>
          </a:xfrm>
        </p:grpSpPr>
        <p:sp>
          <p:nvSpPr>
            <p:cNvPr id="132" name="Google Shape;132;p28"/>
            <p:cNvSpPr/>
            <p:nvPr/>
          </p:nvSpPr>
          <p:spPr>
            <a:xfrm>
              <a:off x="5945650" y="1341200"/>
              <a:ext cx="2461500" cy="24615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 flipH="1">
              <a:off x="5404000" y="851450"/>
              <a:ext cx="3544800" cy="3544800"/>
            </a:xfrm>
            <a:prstGeom prst="arc">
              <a:avLst>
                <a:gd name="adj1" fmla="val 16389578"/>
                <a:gd name="adj2" fmla="val 536789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28"/>
            <p:cNvGrpSpPr/>
            <p:nvPr/>
          </p:nvGrpSpPr>
          <p:grpSpPr>
            <a:xfrm>
              <a:off x="6333976" y="1737765"/>
              <a:ext cx="1684241" cy="1668020"/>
              <a:chOff x="5049725" y="1435050"/>
              <a:chExt cx="486550" cy="481850"/>
            </a:xfrm>
          </p:grpSpPr>
          <p:sp>
            <p:nvSpPr>
              <p:cNvPr id="135" name="Google Shape;135;p28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" name="Google Shape;136;p28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" name="Google Shape;137;p28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" name="Google Shape;138;p28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39" name="Google Shape;139;p28"/>
            <p:cNvSpPr/>
            <p:nvPr/>
          </p:nvSpPr>
          <p:spPr>
            <a:xfrm>
              <a:off x="6836800" y="536625"/>
              <a:ext cx="598200" cy="598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5543248" y="1100900"/>
              <a:ext cx="598200" cy="598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5143898" y="2273813"/>
              <a:ext cx="598200" cy="598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5543250" y="3446737"/>
              <a:ext cx="598200" cy="598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28"/>
            <p:cNvGrpSpPr/>
            <p:nvPr/>
          </p:nvGrpSpPr>
          <p:grpSpPr>
            <a:xfrm>
              <a:off x="5268668" y="2418027"/>
              <a:ext cx="348659" cy="305525"/>
              <a:chOff x="899850" y="871450"/>
              <a:chExt cx="483175" cy="423400"/>
            </a:xfrm>
          </p:grpSpPr>
          <p:sp>
            <p:nvSpPr>
              <p:cNvPr id="144" name="Google Shape;144;p28"/>
              <p:cNvSpPr/>
              <p:nvPr/>
            </p:nvSpPr>
            <p:spPr>
              <a:xfrm>
                <a:off x="1325175" y="1040825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4"/>
                    </a:cubicBezTo>
                    <a:cubicBezTo>
                      <a:pt x="2256" y="251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45;p28"/>
              <p:cNvSpPr/>
              <p:nvPr/>
            </p:nvSpPr>
            <p:spPr>
              <a:xfrm>
                <a:off x="1323750" y="956100"/>
                <a:ext cx="59275" cy="5652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61" extrusionOk="0">
                    <a:moveTo>
                      <a:pt x="1750" y="0"/>
                    </a:moveTo>
                    <a:cubicBezTo>
                      <a:pt x="1605" y="0"/>
                      <a:pt x="1461" y="55"/>
                      <a:pt x="1350" y="165"/>
                    </a:cubicBezTo>
                    <a:lnTo>
                      <a:pt x="220" y="1294"/>
                    </a:lnTo>
                    <a:cubicBezTo>
                      <a:pt x="0" y="1517"/>
                      <a:pt x="0" y="1872"/>
                      <a:pt x="220" y="2095"/>
                    </a:cubicBezTo>
                    <a:cubicBezTo>
                      <a:pt x="332" y="2205"/>
                      <a:pt x="476" y="2260"/>
                      <a:pt x="621" y="2260"/>
                    </a:cubicBezTo>
                    <a:cubicBezTo>
                      <a:pt x="765" y="2260"/>
                      <a:pt x="910" y="2205"/>
                      <a:pt x="1021" y="2095"/>
                    </a:cubicBezTo>
                    <a:lnTo>
                      <a:pt x="2151" y="966"/>
                    </a:lnTo>
                    <a:cubicBezTo>
                      <a:pt x="2370" y="743"/>
                      <a:pt x="2370" y="388"/>
                      <a:pt x="2151" y="165"/>
                    </a:cubicBezTo>
                    <a:cubicBezTo>
                      <a:pt x="2039" y="55"/>
                      <a:pt x="1895" y="0"/>
                      <a:pt x="17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6" name="Google Shape;146;p28"/>
              <p:cNvSpPr/>
              <p:nvPr/>
            </p:nvSpPr>
            <p:spPr>
              <a:xfrm>
                <a:off x="1323750" y="1097250"/>
                <a:ext cx="59275" cy="56525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2261" extrusionOk="0">
                    <a:moveTo>
                      <a:pt x="621" y="0"/>
                    </a:moveTo>
                    <a:cubicBezTo>
                      <a:pt x="476" y="0"/>
                      <a:pt x="332" y="55"/>
                      <a:pt x="220" y="165"/>
                    </a:cubicBezTo>
                    <a:cubicBezTo>
                      <a:pt x="0" y="388"/>
                      <a:pt x="0" y="743"/>
                      <a:pt x="220" y="966"/>
                    </a:cubicBezTo>
                    <a:lnTo>
                      <a:pt x="1350" y="2095"/>
                    </a:lnTo>
                    <a:cubicBezTo>
                      <a:pt x="1461" y="2205"/>
                      <a:pt x="1605" y="2260"/>
                      <a:pt x="1750" y="2260"/>
                    </a:cubicBezTo>
                    <a:cubicBezTo>
                      <a:pt x="1895" y="2260"/>
                      <a:pt x="2039" y="2205"/>
                      <a:pt x="2151" y="2095"/>
                    </a:cubicBezTo>
                    <a:cubicBezTo>
                      <a:pt x="2370" y="1872"/>
                      <a:pt x="2370" y="1517"/>
                      <a:pt x="2151" y="1294"/>
                    </a:cubicBezTo>
                    <a:lnTo>
                      <a:pt x="1021" y="165"/>
                    </a:lnTo>
                    <a:cubicBezTo>
                      <a:pt x="910" y="55"/>
                      <a:pt x="765" y="0"/>
                      <a:pt x="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147;p28"/>
              <p:cNvSpPr/>
              <p:nvPr/>
            </p:nvSpPr>
            <p:spPr>
              <a:xfrm>
                <a:off x="899850" y="871450"/>
                <a:ext cx="396150" cy="423400"/>
              </a:xfrm>
              <a:custGeom>
                <a:avLst/>
                <a:gdLst/>
                <a:ahLst/>
                <a:cxnLst/>
                <a:rect l="l" t="t" r="r" b="b"/>
                <a:pathLst>
                  <a:path w="15846" h="16936" extrusionOk="0">
                    <a:moveTo>
                      <a:pt x="6812" y="4518"/>
                    </a:moveTo>
                    <a:lnTo>
                      <a:pt x="6812" y="10164"/>
                    </a:lnTo>
                    <a:lnTo>
                      <a:pt x="5682" y="10164"/>
                    </a:lnTo>
                    <a:lnTo>
                      <a:pt x="5682" y="4518"/>
                    </a:lnTo>
                    <a:close/>
                    <a:moveTo>
                      <a:pt x="14153" y="1130"/>
                    </a:moveTo>
                    <a:cubicBezTo>
                      <a:pt x="14463" y="1130"/>
                      <a:pt x="14716" y="1380"/>
                      <a:pt x="14716" y="1693"/>
                    </a:cubicBezTo>
                    <a:lnTo>
                      <a:pt x="14716" y="12985"/>
                    </a:lnTo>
                    <a:cubicBezTo>
                      <a:pt x="14716" y="13298"/>
                      <a:pt x="14463" y="13551"/>
                      <a:pt x="14153" y="13551"/>
                    </a:cubicBezTo>
                    <a:lnTo>
                      <a:pt x="13587" y="13551"/>
                    </a:lnTo>
                    <a:lnTo>
                      <a:pt x="13587" y="1130"/>
                    </a:lnTo>
                    <a:close/>
                    <a:moveTo>
                      <a:pt x="13018" y="1"/>
                    </a:moveTo>
                    <a:cubicBezTo>
                      <a:pt x="13012" y="1"/>
                      <a:pt x="13006" y="4"/>
                      <a:pt x="13000" y="4"/>
                    </a:cubicBezTo>
                    <a:cubicBezTo>
                      <a:pt x="12992" y="4"/>
                      <a:pt x="12985" y="4"/>
                      <a:pt x="12978" y="4"/>
                    </a:cubicBezTo>
                    <a:cubicBezTo>
                      <a:pt x="12972" y="4"/>
                      <a:pt x="12967" y="4"/>
                      <a:pt x="12961" y="4"/>
                    </a:cubicBezTo>
                    <a:cubicBezTo>
                      <a:pt x="12797" y="4"/>
                      <a:pt x="12768" y="58"/>
                      <a:pt x="7221" y="3385"/>
                    </a:cubicBezTo>
                    <a:lnTo>
                      <a:pt x="3990" y="3385"/>
                    </a:lnTo>
                    <a:cubicBezTo>
                      <a:pt x="1810" y="3388"/>
                      <a:pt x="0" y="5159"/>
                      <a:pt x="0" y="7339"/>
                    </a:cubicBezTo>
                    <a:cubicBezTo>
                      <a:pt x="0" y="9323"/>
                      <a:pt x="1515" y="10959"/>
                      <a:pt x="3424" y="11236"/>
                    </a:cubicBezTo>
                    <a:lnTo>
                      <a:pt x="3424" y="15244"/>
                    </a:lnTo>
                    <a:cubicBezTo>
                      <a:pt x="3424" y="16180"/>
                      <a:pt x="4183" y="16936"/>
                      <a:pt x="5119" y="16936"/>
                    </a:cubicBezTo>
                    <a:cubicBezTo>
                      <a:pt x="6053" y="16936"/>
                      <a:pt x="6812" y="16180"/>
                      <a:pt x="6812" y="15244"/>
                    </a:cubicBezTo>
                    <a:lnTo>
                      <a:pt x="6812" y="11293"/>
                    </a:lnTo>
                    <a:lnTo>
                      <a:pt x="7221" y="11293"/>
                    </a:lnTo>
                    <a:cubicBezTo>
                      <a:pt x="12690" y="14573"/>
                      <a:pt x="12811" y="14681"/>
                      <a:pt x="12984" y="14681"/>
                    </a:cubicBezTo>
                    <a:cubicBezTo>
                      <a:pt x="12997" y="14681"/>
                      <a:pt x="13009" y="14681"/>
                      <a:pt x="13024" y="14681"/>
                    </a:cubicBezTo>
                    <a:lnTo>
                      <a:pt x="14153" y="14681"/>
                    </a:lnTo>
                    <a:cubicBezTo>
                      <a:pt x="15087" y="14678"/>
                      <a:pt x="15845" y="13922"/>
                      <a:pt x="15845" y="12985"/>
                    </a:cubicBezTo>
                    <a:lnTo>
                      <a:pt x="15845" y="1693"/>
                    </a:lnTo>
                    <a:cubicBezTo>
                      <a:pt x="15845" y="756"/>
                      <a:pt x="15087" y="1"/>
                      <a:pt x="14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48" name="Google Shape;148;p28"/>
            <p:cNvGrpSpPr/>
            <p:nvPr/>
          </p:nvGrpSpPr>
          <p:grpSpPr>
            <a:xfrm>
              <a:off x="6954238" y="661813"/>
              <a:ext cx="363596" cy="347703"/>
              <a:chOff x="5045500" y="842250"/>
              <a:chExt cx="503875" cy="481850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1" name="Google Shape;151;p28"/>
            <p:cNvGrpSpPr/>
            <p:nvPr/>
          </p:nvGrpSpPr>
          <p:grpSpPr>
            <a:xfrm>
              <a:off x="5666367" y="1226142"/>
              <a:ext cx="351978" cy="347721"/>
              <a:chOff x="3858100" y="1435075"/>
              <a:chExt cx="487775" cy="481875"/>
            </a:xfrm>
          </p:grpSpPr>
          <p:sp>
            <p:nvSpPr>
              <p:cNvPr id="152" name="Google Shape;152;p28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928" extrusionOk="0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41" extrusionOk="0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4" name="Google Shape;154;p28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0050" extrusionOk="0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17810" extrusionOk="0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" name="Google Shape;156;p28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701" extrusionOk="0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57" name="Google Shape;157;p28"/>
            <p:cNvSpPr/>
            <p:nvPr/>
          </p:nvSpPr>
          <p:spPr>
            <a:xfrm>
              <a:off x="6836950" y="4009073"/>
              <a:ext cx="598200" cy="5982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28"/>
            <p:cNvGrpSpPr/>
            <p:nvPr/>
          </p:nvGrpSpPr>
          <p:grpSpPr>
            <a:xfrm>
              <a:off x="6962154" y="4134218"/>
              <a:ext cx="347793" cy="347685"/>
              <a:chOff x="5642475" y="1435075"/>
              <a:chExt cx="481975" cy="481825"/>
            </a:xfrm>
          </p:grpSpPr>
          <p:sp>
            <p:nvSpPr>
              <p:cNvPr id="159" name="Google Shape;159;p28"/>
              <p:cNvSpPr/>
              <p:nvPr/>
            </p:nvSpPr>
            <p:spPr>
              <a:xfrm>
                <a:off x="5642475" y="1435075"/>
                <a:ext cx="481975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3627" extrusionOk="0">
                    <a:moveTo>
                      <a:pt x="2262" y="2259"/>
                    </a:moveTo>
                    <a:cubicBezTo>
                      <a:pt x="2883" y="2259"/>
                      <a:pt x="3428" y="2765"/>
                      <a:pt x="3428" y="3389"/>
                    </a:cubicBezTo>
                    <a:lnTo>
                      <a:pt x="3428" y="7342"/>
                    </a:lnTo>
                    <a:cubicBezTo>
                      <a:pt x="3428" y="7366"/>
                      <a:pt x="3434" y="7394"/>
                      <a:pt x="3434" y="7418"/>
                    </a:cubicBezTo>
                    <a:lnTo>
                      <a:pt x="1636" y="6246"/>
                    </a:lnTo>
                    <a:cubicBezTo>
                      <a:pt x="1320" y="6035"/>
                      <a:pt x="1130" y="5683"/>
                      <a:pt x="1133" y="5304"/>
                    </a:cubicBezTo>
                    <a:lnTo>
                      <a:pt x="1133" y="3389"/>
                    </a:lnTo>
                    <a:cubicBezTo>
                      <a:pt x="1133" y="2765"/>
                      <a:pt x="1636" y="2259"/>
                      <a:pt x="2262" y="2259"/>
                    </a:cubicBezTo>
                    <a:close/>
                    <a:moveTo>
                      <a:pt x="17017" y="2259"/>
                    </a:moveTo>
                    <a:cubicBezTo>
                      <a:pt x="17641" y="2259"/>
                      <a:pt x="18147" y="2765"/>
                      <a:pt x="18147" y="3389"/>
                    </a:cubicBezTo>
                    <a:lnTo>
                      <a:pt x="18147" y="5307"/>
                    </a:lnTo>
                    <a:cubicBezTo>
                      <a:pt x="18147" y="5683"/>
                      <a:pt x="17957" y="6035"/>
                      <a:pt x="17644" y="6246"/>
                    </a:cubicBezTo>
                    <a:lnTo>
                      <a:pt x="15843" y="7421"/>
                    </a:lnTo>
                    <a:cubicBezTo>
                      <a:pt x="15843" y="7394"/>
                      <a:pt x="15849" y="7369"/>
                      <a:pt x="15849" y="7342"/>
                    </a:cubicBezTo>
                    <a:lnTo>
                      <a:pt x="15849" y="3389"/>
                    </a:lnTo>
                    <a:cubicBezTo>
                      <a:pt x="15849" y="2765"/>
                      <a:pt x="16394" y="2259"/>
                      <a:pt x="17017" y="2259"/>
                    </a:cubicBezTo>
                    <a:close/>
                    <a:moveTo>
                      <a:pt x="9638" y="2284"/>
                    </a:moveTo>
                    <a:cubicBezTo>
                      <a:pt x="9845" y="2284"/>
                      <a:pt x="10051" y="2381"/>
                      <a:pt x="10146" y="2576"/>
                    </a:cubicBezTo>
                    <a:lnTo>
                      <a:pt x="10883" y="4069"/>
                    </a:lnTo>
                    <a:lnTo>
                      <a:pt x="12534" y="4310"/>
                    </a:lnTo>
                    <a:cubicBezTo>
                      <a:pt x="12994" y="4376"/>
                      <a:pt x="13181" y="4945"/>
                      <a:pt x="12847" y="5274"/>
                    </a:cubicBezTo>
                    <a:lnTo>
                      <a:pt x="11651" y="6439"/>
                    </a:lnTo>
                    <a:lnTo>
                      <a:pt x="11934" y="8080"/>
                    </a:lnTo>
                    <a:cubicBezTo>
                      <a:pt x="11996" y="8445"/>
                      <a:pt x="11705" y="8742"/>
                      <a:pt x="11376" y="8742"/>
                    </a:cubicBezTo>
                    <a:cubicBezTo>
                      <a:pt x="11290" y="8742"/>
                      <a:pt x="11201" y="8721"/>
                      <a:pt x="11115" y="8676"/>
                    </a:cubicBezTo>
                    <a:lnTo>
                      <a:pt x="9637" y="7899"/>
                    </a:lnTo>
                    <a:lnTo>
                      <a:pt x="8161" y="8676"/>
                    </a:lnTo>
                    <a:cubicBezTo>
                      <a:pt x="8076" y="8721"/>
                      <a:pt x="7987" y="8742"/>
                      <a:pt x="7900" y="8742"/>
                    </a:cubicBezTo>
                    <a:cubicBezTo>
                      <a:pt x="7571" y="8742"/>
                      <a:pt x="7280" y="8445"/>
                      <a:pt x="7342" y="8080"/>
                    </a:cubicBezTo>
                    <a:lnTo>
                      <a:pt x="7625" y="6439"/>
                    </a:lnTo>
                    <a:lnTo>
                      <a:pt x="6430" y="5271"/>
                    </a:lnTo>
                    <a:cubicBezTo>
                      <a:pt x="6279" y="5120"/>
                      <a:pt x="6222" y="4897"/>
                      <a:pt x="6288" y="4692"/>
                    </a:cubicBezTo>
                    <a:cubicBezTo>
                      <a:pt x="6355" y="4488"/>
                      <a:pt x="6532" y="4340"/>
                      <a:pt x="6743" y="4310"/>
                    </a:cubicBezTo>
                    <a:lnTo>
                      <a:pt x="8393" y="4069"/>
                    </a:lnTo>
                    <a:lnTo>
                      <a:pt x="9131" y="2576"/>
                    </a:lnTo>
                    <a:cubicBezTo>
                      <a:pt x="9226" y="2381"/>
                      <a:pt x="9432" y="2284"/>
                      <a:pt x="9638" y="2284"/>
                    </a:cubicBezTo>
                    <a:close/>
                    <a:moveTo>
                      <a:pt x="3994" y="1"/>
                    </a:moveTo>
                    <a:cubicBezTo>
                      <a:pt x="3681" y="1"/>
                      <a:pt x="3428" y="254"/>
                      <a:pt x="3428" y="567"/>
                    </a:cubicBezTo>
                    <a:lnTo>
                      <a:pt x="3428" y="1443"/>
                    </a:lnTo>
                    <a:cubicBezTo>
                      <a:pt x="3072" y="1242"/>
                      <a:pt x="2669" y="1133"/>
                      <a:pt x="2262" y="1130"/>
                    </a:cubicBezTo>
                    <a:cubicBezTo>
                      <a:pt x="1013" y="1130"/>
                      <a:pt x="4" y="2142"/>
                      <a:pt x="4" y="3389"/>
                    </a:cubicBezTo>
                    <a:lnTo>
                      <a:pt x="4" y="5307"/>
                    </a:lnTo>
                    <a:cubicBezTo>
                      <a:pt x="1" y="6060"/>
                      <a:pt x="380" y="6767"/>
                      <a:pt x="1010" y="7186"/>
                    </a:cubicBezTo>
                    <a:lnTo>
                      <a:pt x="3681" y="8941"/>
                    </a:lnTo>
                    <a:cubicBezTo>
                      <a:pt x="3690" y="8947"/>
                      <a:pt x="3702" y="8944"/>
                      <a:pt x="3714" y="8950"/>
                    </a:cubicBezTo>
                    <a:cubicBezTo>
                      <a:pt x="4129" y="10107"/>
                      <a:pt x="5006" y="11037"/>
                      <a:pt x="6297" y="11642"/>
                    </a:cubicBezTo>
                    <a:cubicBezTo>
                      <a:pt x="7137" y="12034"/>
                      <a:pt x="7692" y="12817"/>
                      <a:pt x="7866" y="13627"/>
                    </a:cubicBezTo>
                    <a:lnTo>
                      <a:pt x="11386" y="13627"/>
                    </a:lnTo>
                    <a:cubicBezTo>
                      <a:pt x="11504" y="12844"/>
                      <a:pt x="11949" y="12067"/>
                      <a:pt x="12648" y="11676"/>
                    </a:cubicBezTo>
                    <a:cubicBezTo>
                      <a:pt x="14003" y="10908"/>
                      <a:pt x="15027" y="10101"/>
                      <a:pt x="15521" y="8965"/>
                    </a:cubicBezTo>
                    <a:cubicBezTo>
                      <a:pt x="15545" y="8953"/>
                      <a:pt x="15575" y="8956"/>
                      <a:pt x="15599" y="8941"/>
                    </a:cubicBezTo>
                    <a:lnTo>
                      <a:pt x="18273" y="7186"/>
                    </a:lnTo>
                    <a:cubicBezTo>
                      <a:pt x="18899" y="6767"/>
                      <a:pt x="19279" y="6063"/>
                      <a:pt x="19279" y="5307"/>
                    </a:cubicBezTo>
                    <a:lnTo>
                      <a:pt x="19279" y="3389"/>
                    </a:lnTo>
                    <a:cubicBezTo>
                      <a:pt x="19276" y="2142"/>
                      <a:pt x="18267" y="1130"/>
                      <a:pt x="17020" y="1130"/>
                    </a:cubicBezTo>
                    <a:cubicBezTo>
                      <a:pt x="16611" y="1133"/>
                      <a:pt x="16207" y="1242"/>
                      <a:pt x="15852" y="1443"/>
                    </a:cubicBezTo>
                    <a:lnTo>
                      <a:pt x="15852" y="567"/>
                    </a:lnTo>
                    <a:cubicBezTo>
                      <a:pt x="15852" y="254"/>
                      <a:pt x="15599" y="1"/>
                      <a:pt x="15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0" name="Google Shape;160;p28"/>
              <p:cNvSpPr/>
              <p:nvPr/>
            </p:nvSpPr>
            <p:spPr>
              <a:xfrm>
                <a:off x="5756375" y="1803975"/>
                <a:ext cx="254100" cy="112925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4517" extrusionOk="0">
                    <a:moveTo>
                      <a:pt x="2259" y="0"/>
                    </a:moveTo>
                    <a:cubicBezTo>
                      <a:pt x="1636" y="0"/>
                      <a:pt x="1130" y="506"/>
                      <a:pt x="1130" y="1129"/>
                    </a:cubicBezTo>
                    <a:lnTo>
                      <a:pt x="1130" y="1695"/>
                    </a:lnTo>
                    <a:lnTo>
                      <a:pt x="2825" y="1695"/>
                    </a:lnTo>
                    <a:cubicBezTo>
                      <a:pt x="3136" y="1695"/>
                      <a:pt x="3389" y="1945"/>
                      <a:pt x="3389" y="2258"/>
                    </a:cubicBezTo>
                    <a:cubicBezTo>
                      <a:pt x="3389" y="2572"/>
                      <a:pt x="3136" y="2825"/>
                      <a:pt x="2825" y="2825"/>
                    </a:cubicBezTo>
                    <a:lnTo>
                      <a:pt x="567" y="2825"/>
                    </a:lnTo>
                    <a:cubicBezTo>
                      <a:pt x="254" y="2825"/>
                      <a:pt x="1" y="3075"/>
                      <a:pt x="1" y="3388"/>
                    </a:cubicBezTo>
                    <a:lnTo>
                      <a:pt x="1" y="3954"/>
                    </a:lnTo>
                    <a:cubicBezTo>
                      <a:pt x="1" y="4264"/>
                      <a:pt x="254" y="4517"/>
                      <a:pt x="567" y="4517"/>
                    </a:cubicBezTo>
                    <a:lnTo>
                      <a:pt x="9601" y="4517"/>
                    </a:lnTo>
                    <a:cubicBezTo>
                      <a:pt x="9911" y="4517"/>
                      <a:pt x="10164" y="4264"/>
                      <a:pt x="10164" y="3954"/>
                    </a:cubicBezTo>
                    <a:lnTo>
                      <a:pt x="10164" y="3388"/>
                    </a:lnTo>
                    <a:cubicBezTo>
                      <a:pt x="10164" y="3075"/>
                      <a:pt x="9911" y="2825"/>
                      <a:pt x="9601" y="2825"/>
                    </a:cubicBezTo>
                    <a:lnTo>
                      <a:pt x="7342" y="2825"/>
                    </a:lnTo>
                    <a:cubicBezTo>
                      <a:pt x="7029" y="2825"/>
                      <a:pt x="6776" y="2572"/>
                      <a:pt x="6776" y="2258"/>
                    </a:cubicBezTo>
                    <a:cubicBezTo>
                      <a:pt x="6776" y="1945"/>
                      <a:pt x="7029" y="1695"/>
                      <a:pt x="7342" y="1695"/>
                    </a:cubicBezTo>
                    <a:lnTo>
                      <a:pt x="9035" y="1695"/>
                    </a:lnTo>
                    <a:lnTo>
                      <a:pt x="9035" y="1129"/>
                    </a:lnTo>
                    <a:cubicBezTo>
                      <a:pt x="9035" y="506"/>
                      <a:pt x="8529" y="0"/>
                      <a:pt x="7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5843400" y="1537550"/>
                <a:ext cx="79975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3045" extrusionOk="0">
                    <a:moveTo>
                      <a:pt x="1603" y="0"/>
                    </a:moveTo>
                    <a:lnTo>
                      <a:pt x="1238" y="738"/>
                    </a:lnTo>
                    <a:cubicBezTo>
                      <a:pt x="1157" y="904"/>
                      <a:pt x="998" y="1018"/>
                      <a:pt x="814" y="1045"/>
                    </a:cubicBezTo>
                    <a:lnTo>
                      <a:pt x="1" y="1163"/>
                    </a:lnTo>
                    <a:lnTo>
                      <a:pt x="588" y="1735"/>
                    </a:lnTo>
                    <a:cubicBezTo>
                      <a:pt x="721" y="1864"/>
                      <a:pt x="784" y="2051"/>
                      <a:pt x="751" y="2235"/>
                    </a:cubicBezTo>
                    <a:lnTo>
                      <a:pt x="612" y="3045"/>
                    </a:lnTo>
                    <a:lnTo>
                      <a:pt x="1338" y="2662"/>
                    </a:lnTo>
                    <a:cubicBezTo>
                      <a:pt x="1421" y="2619"/>
                      <a:pt x="1511" y="2597"/>
                      <a:pt x="1601" y="2597"/>
                    </a:cubicBezTo>
                    <a:cubicBezTo>
                      <a:pt x="1691" y="2597"/>
                      <a:pt x="1781" y="2619"/>
                      <a:pt x="1862" y="2662"/>
                    </a:cubicBezTo>
                    <a:lnTo>
                      <a:pt x="2588" y="3045"/>
                    </a:lnTo>
                    <a:lnTo>
                      <a:pt x="2452" y="2235"/>
                    </a:lnTo>
                    <a:cubicBezTo>
                      <a:pt x="2419" y="2051"/>
                      <a:pt x="2479" y="1864"/>
                      <a:pt x="2612" y="1735"/>
                    </a:cubicBezTo>
                    <a:lnTo>
                      <a:pt x="3199" y="1163"/>
                    </a:lnTo>
                    <a:lnTo>
                      <a:pt x="2389" y="1045"/>
                    </a:lnTo>
                    <a:cubicBezTo>
                      <a:pt x="2205" y="1018"/>
                      <a:pt x="2045" y="904"/>
                      <a:pt x="1964" y="735"/>
                    </a:cubicBezTo>
                    <a:lnTo>
                      <a:pt x="16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62" name="Google Shape;162;p28"/>
            <p:cNvGrpSpPr/>
            <p:nvPr/>
          </p:nvGrpSpPr>
          <p:grpSpPr>
            <a:xfrm>
              <a:off x="5671941" y="3575106"/>
              <a:ext cx="340573" cy="339271"/>
              <a:chOff x="898875" y="4399275"/>
              <a:chExt cx="483700" cy="481850"/>
            </a:xfrm>
          </p:grpSpPr>
          <p:sp>
            <p:nvSpPr>
              <p:cNvPr id="163" name="Google Shape;163;p28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64" extrusionOk="0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4" name="Google Shape;164;p28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485" extrusionOk="0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374" extrusionOk="0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3549" extrusionOk="0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450" extrusionOk="0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392" extrusionOk="0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6783" extrusionOk="0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FCDD96-7350-8785-8982-98E81907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4" y="1737765"/>
            <a:ext cx="4775445" cy="31307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895805A-7E65-A5D2-FFD8-B890785A3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31" y="109691"/>
            <a:ext cx="428596" cy="354653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>
            <a:off x="457200" y="1097406"/>
            <a:ext cx="1994562" cy="3312972"/>
            <a:chOff x="457200" y="1674521"/>
            <a:chExt cx="1994562" cy="3312972"/>
          </a:xfrm>
        </p:grpSpPr>
        <p:grpSp>
          <p:nvGrpSpPr>
            <p:cNvPr id="178" name="Google Shape;178;p29"/>
            <p:cNvGrpSpPr/>
            <p:nvPr/>
          </p:nvGrpSpPr>
          <p:grpSpPr>
            <a:xfrm>
              <a:off x="457200" y="2065531"/>
              <a:ext cx="1994562" cy="931243"/>
              <a:chOff x="719996" y="2483382"/>
              <a:chExt cx="1839154" cy="931243"/>
            </a:xfrm>
          </p:grpSpPr>
          <p:sp>
            <p:nvSpPr>
              <p:cNvPr id="179" name="Google Shape;179;p29"/>
              <p:cNvSpPr txBox="1"/>
              <p:nvPr/>
            </p:nvSpPr>
            <p:spPr>
              <a:xfrm flipH="1">
                <a:off x="719996" y="2483382"/>
                <a:ext cx="1838700" cy="3777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800" b="1" dirty="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Khảo sát</a:t>
                </a:r>
                <a:endParaRPr sz="18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0" name="Google Shape;180;p29"/>
              <p:cNvSpPr txBox="1"/>
              <p:nvPr/>
            </p:nvSpPr>
            <p:spPr>
              <a:xfrm flipH="1">
                <a:off x="720150" y="2861125"/>
                <a:ext cx="18390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vi-V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Tìm hiểu hiện trạng tổ chức và khảo sát thực tế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2" name="Google Shape;182;p29"/>
            <p:cNvSpPr txBox="1"/>
            <p:nvPr/>
          </p:nvSpPr>
          <p:spPr>
            <a:xfrm>
              <a:off x="689840" y="4521644"/>
              <a:ext cx="1575906" cy="465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01/04 </a:t>
              </a:r>
              <a:r>
                <a:rPr lang="vi-VN" sz="18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– 15/04</a:t>
              </a:r>
              <a:endParaRPr sz="18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4" name="Google Shape;184;p29"/>
            <p:cNvSpPr txBox="1"/>
            <p:nvPr/>
          </p:nvSpPr>
          <p:spPr>
            <a:xfrm>
              <a:off x="815025" y="1674521"/>
              <a:ext cx="12654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5" name="Google Shape;185;p29"/>
          <p:cNvGrpSpPr/>
          <p:nvPr/>
        </p:nvGrpSpPr>
        <p:grpSpPr>
          <a:xfrm>
            <a:off x="3574724" y="1097406"/>
            <a:ext cx="1994551" cy="3300797"/>
            <a:chOff x="3574724" y="1674521"/>
            <a:chExt cx="1994551" cy="3300797"/>
          </a:xfrm>
        </p:grpSpPr>
        <p:grpSp>
          <p:nvGrpSpPr>
            <p:cNvPr id="186" name="Google Shape;186;p29"/>
            <p:cNvGrpSpPr/>
            <p:nvPr/>
          </p:nvGrpSpPr>
          <p:grpSpPr>
            <a:xfrm>
              <a:off x="3574724" y="2065562"/>
              <a:ext cx="1994551" cy="931245"/>
              <a:chOff x="3739231" y="2483380"/>
              <a:chExt cx="1839144" cy="931245"/>
            </a:xfrm>
          </p:grpSpPr>
          <p:sp>
            <p:nvSpPr>
              <p:cNvPr id="187" name="Google Shape;187;p29"/>
              <p:cNvSpPr txBox="1"/>
              <p:nvPr/>
            </p:nvSpPr>
            <p:spPr>
              <a:xfrm>
                <a:off x="3739231" y="2483380"/>
                <a:ext cx="1838700" cy="377700"/>
              </a:xfrm>
              <a:prstGeom prst="rect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800" b="1" dirty="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Lên kế hoạch</a:t>
                </a:r>
                <a:endParaRPr sz="18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8" name="Google Shape;188;p29"/>
              <p:cNvSpPr txBox="1"/>
              <p:nvPr/>
            </p:nvSpPr>
            <p:spPr>
              <a:xfrm>
                <a:off x="3739375" y="2861125"/>
                <a:ext cx="18390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Lên kế hoạch và xác định cách xây dựng phần mềm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0" name="Google Shape;190;p29"/>
            <p:cNvSpPr txBox="1"/>
            <p:nvPr/>
          </p:nvSpPr>
          <p:spPr>
            <a:xfrm>
              <a:off x="3756653" y="4622406"/>
              <a:ext cx="1629493" cy="352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16/04-01/06</a:t>
              </a:r>
              <a:endParaRPr sz="18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3939300" y="1674521"/>
              <a:ext cx="12654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 b="1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3" name="Google Shape;193;p29"/>
          <p:cNvGrpSpPr/>
          <p:nvPr/>
        </p:nvGrpSpPr>
        <p:grpSpPr>
          <a:xfrm>
            <a:off x="6692216" y="1097406"/>
            <a:ext cx="1994579" cy="3312972"/>
            <a:chOff x="6692216" y="1674521"/>
            <a:chExt cx="1994579" cy="3312972"/>
          </a:xfrm>
        </p:grpSpPr>
        <p:grpSp>
          <p:nvGrpSpPr>
            <p:cNvPr id="194" name="Google Shape;194;p29"/>
            <p:cNvGrpSpPr/>
            <p:nvPr/>
          </p:nvGrpSpPr>
          <p:grpSpPr>
            <a:xfrm>
              <a:off x="6692216" y="2061119"/>
              <a:ext cx="1994579" cy="931243"/>
              <a:chOff x="6585000" y="2483382"/>
              <a:chExt cx="1839000" cy="931243"/>
            </a:xfrm>
          </p:grpSpPr>
          <p:sp>
            <p:nvSpPr>
              <p:cNvPr id="195" name="Google Shape;195;p29"/>
              <p:cNvSpPr txBox="1"/>
              <p:nvPr/>
            </p:nvSpPr>
            <p:spPr>
              <a:xfrm>
                <a:off x="6585006" y="2483382"/>
                <a:ext cx="1838700" cy="3777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800" b="1" dirty="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Demo</a:t>
                </a:r>
                <a:endParaRPr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6" name="Google Shape;196;p29"/>
              <p:cNvSpPr txBox="1"/>
              <p:nvPr/>
            </p:nvSpPr>
            <p:spPr>
              <a:xfrm>
                <a:off x="6585000" y="2861125"/>
                <a:ext cx="1839000" cy="5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Cài đặt và thử nghiệm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" name="Google Shape;198;p29"/>
            <p:cNvSpPr txBox="1"/>
            <p:nvPr/>
          </p:nvSpPr>
          <p:spPr>
            <a:xfrm>
              <a:off x="6956711" y="4598931"/>
              <a:ext cx="1526310" cy="388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01/06 – 13/06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200;p29"/>
            <p:cNvSpPr txBox="1"/>
            <p:nvPr/>
          </p:nvSpPr>
          <p:spPr>
            <a:xfrm>
              <a:off x="7063575" y="1674521"/>
              <a:ext cx="1265400" cy="2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1" name="Google Shape;201;p29"/>
          <p:cNvGrpSpPr/>
          <p:nvPr/>
        </p:nvGrpSpPr>
        <p:grpSpPr>
          <a:xfrm>
            <a:off x="1130488" y="2415246"/>
            <a:ext cx="6884662" cy="1562062"/>
            <a:chOff x="1130488" y="2415276"/>
            <a:chExt cx="6884662" cy="1562062"/>
          </a:xfrm>
        </p:grpSpPr>
        <p:sp>
          <p:nvSpPr>
            <p:cNvPr id="202" name="Google Shape;202;p29"/>
            <p:cNvSpPr/>
            <p:nvPr/>
          </p:nvSpPr>
          <p:spPr>
            <a:xfrm>
              <a:off x="1130488" y="3153475"/>
              <a:ext cx="648000" cy="648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248000" y="3153475"/>
              <a:ext cx="648000" cy="648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367150" y="3153475"/>
              <a:ext cx="648000" cy="648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29"/>
            <p:cNvCxnSpPr>
              <a:stCxn id="180" idx="2"/>
              <a:endCxn id="202" idx="0"/>
            </p:cNvCxnSpPr>
            <p:nvPr/>
          </p:nvCxnSpPr>
          <p:spPr>
            <a:xfrm flipH="1">
              <a:off x="1454488" y="2419688"/>
              <a:ext cx="76" cy="7337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Google Shape;206;p29"/>
            <p:cNvCxnSpPr>
              <a:stCxn id="188" idx="2"/>
              <a:endCxn id="203" idx="0"/>
            </p:cNvCxnSpPr>
            <p:nvPr/>
          </p:nvCxnSpPr>
          <p:spPr>
            <a:xfrm flipH="1">
              <a:off x="4572000" y="2419721"/>
              <a:ext cx="78" cy="7337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Google Shape;207;p29"/>
            <p:cNvCxnSpPr>
              <a:stCxn id="196" idx="2"/>
              <a:endCxn id="204" idx="0"/>
            </p:cNvCxnSpPr>
            <p:nvPr/>
          </p:nvCxnSpPr>
          <p:spPr>
            <a:xfrm>
              <a:off x="7689506" y="2415276"/>
              <a:ext cx="1644" cy="73819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Google Shape;208;p29"/>
            <p:cNvCxnSpPr>
              <a:stCxn id="202" idx="6"/>
              <a:endCxn id="203" idx="2"/>
            </p:cNvCxnSpPr>
            <p:nvPr/>
          </p:nvCxnSpPr>
          <p:spPr>
            <a:xfrm>
              <a:off x="1778488" y="3477475"/>
              <a:ext cx="24696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Google Shape;209;p29"/>
            <p:cNvCxnSpPr>
              <a:stCxn id="203" idx="6"/>
              <a:endCxn id="204" idx="2"/>
            </p:cNvCxnSpPr>
            <p:nvPr/>
          </p:nvCxnSpPr>
          <p:spPr>
            <a:xfrm>
              <a:off x="4896000" y="3477475"/>
              <a:ext cx="24711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Google Shape;210;p29"/>
            <p:cNvCxnSpPr>
              <a:cxnSpLocks/>
              <a:endCxn id="202" idx="4"/>
            </p:cNvCxnSpPr>
            <p:nvPr/>
          </p:nvCxnSpPr>
          <p:spPr>
            <a:xfrm rot="10800000" flipH="1">
              <a:off x="1454038" y="3801550"/>
              <a:ext cx="600" cy="1566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Google Shape;211;p29"/>
            <p:cNvCxnSpPr>
              <a:cxnSpLocks/>
              <a:stCxn id="203" idx="4"/>
            </p:cNvCxnSpPr>
            <p:nvPr/>
          </p:nvCxnSpPr>
          <p:spPr>
            <a:xfrm flipH="1">
              <a:off x="4571400" y="3801475"/>
              <a:ext cx="600" cy="1566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oogle Shape;212;p29"/>
            <p:cNvCxnSpPr>
              <a:cxnSpLocks/>
            </p:cNvCxnSpPr>
            <p:nvPr/>
          </p:nvCxnSpPr>
          <p:spPr>
            <a:xfrm flipH="1">
              <a:off x="7688605" y="3820738"/>
              <a:ext cx="2400" cy="1566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3" name="Google Shape;213;p29"/>
          <p:cNvGrpSpPr/>
          <p:nvPr/>
        </p:nvGrpSpPr>
        <p:grpSpPr>
          <a:xfrm>
            <a:off x="1301260" y="3307809"/>
            <a:ext cx="361816" cy="349234"/>
            <a:chOff x="2055280" y="842250"/>
            <a:chExt cx="513870" cy="496000"/>
          </a:xfrm>
        </p:grpSpPr>
        <p:sp>
          <p:nvSpPr>
            <p:cNvPr id="214" name="Google Shape;214;p29"/>
            <p:cNvSpPr/>
            <p:nvPr/>
          </p:nvSpPr>
          <p:spPr>
            <a:xfrm>
              <a:off x="2055280" y="94107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4402905" y="3324192"/>
            <a:ext cx="339306" cy="339254"/>
            <a:chOff x="2511250" y="1707729"/>
            <a:chExt cx="481899" cy="481826"/>
          </a:xfrm>
        </p:grpSpPr>
        <p:sp>
          <p:nvSpPr>
            <p:cNvPr id="218" name="Google Shape;218;p29"/>
            <p:cNvSpPr/>
            <p:nvPr/>
          </p:nvSpPr>
          <p:spPr>
            <a:xfrm>
              <a:off x="2511250" y="1707729"/>
              <a:ext cx="481899" cy="481826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2648734" y="1849829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0" name="Google Shape;220;p29"/>
          <p:cNvGrpSpPr/>
          <p:nvPr/>
        </p:nvGrpSpPr>
        <p:grpSpPr>
          <a:xfrm>
            <a:off x="7520889" y="3347581"/>
            <a:ext cx="340573" cy="339271"/>
            <a:chOff x="898875" y="4399275"/>
            <a:chExt cx="483700" cy="481850"/>
          </a:xfrm>
        </p:grpSpPr>
        <p:sp>
          <p:nvSpPr>
            <p:cNvPr id="221" name="Google Shape;221;p2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" name="Google Shape;233;p30">
            <a:extLst>
              <a:ext uri="{FF2B5EF4-FFF2-40B4-BE49-F238E27FC236}">
                <a16:creationId xmlns:a16="http://schemas.microsoft.com/office/drawing/2014/main" id="{D27FF518-9976-5324-6AE7-660F4CFEBA6B}"/>
              </a:ext>
            </a:extLst>
          </p:cNvPr>
          <p:cNvSpPr txBox="1">
            <a:spLocks/>
          </p:cNvSpPr>
          <p:nvPr/>
        </p:nvSpPr>
        <p:spPr>
          <a:xfrm>
            <a:off x="5861626" y="182697"/>
            <a:ext cx="3168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vi-VN" dirty="0"/>
              <a:t>Library Management</a:t>
            </a:r>
            <a:endParaRPr lang="en-US" dirty="0"/>
          </a:p>
        </p:txBody>
      </p:sp>
      <p:sp>
        <p:nvSpPr>
          <p:cNvPr id="61" name="Google Shape;235;p30">
            <a:extLst>
              <a:ext uri="{FF2B5EF4-FFF2-40B4-BE49-F238E27FC236}">
                <a16:creationId xmlns:a16="http://schemas.microsoft.com/office/drawing/2014/main" id="{8E6B5CA5-04BA-8D77-9F09-C4B5AF5BF8CE}"/>
              </a:ext>
            </a:extLst>
          </p:cNvPr>
          <p:cNvSpPr txBox="1"/>
          <p:nvPr/>
        </p:nvSpPr>
        <p:spPr>
          <a:xfrm>
            <a:off x="-489721" y="238497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Nội Dung</a:t>
            </a:r>
            <a:endParaRPr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-489721" y="238497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Khảo Sát</a:t>
            </a:r>
            <a:endParaRPr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C7EB8-0080-DA86-3117-E38F2F6F9B56}"/>
              </a:ext>
            </a:extLst>
          </p:cNvPr>
          <p:cNvSpPr txBox="1"/>
          <p:nvPr/>
        </p:nvSpPr>
        <p:spPr>
          <a:xfrm>
            <a:off x="352268" y="913105"/>
            <a:ext cx="8559383" cy="1901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>
                <a:latin typeface="Fira Sans Extra Condensed" panose="020B0503050000020004" pitchFamily="34" charset="0"/>
                <a:ea typeface="Calibri" panose="020F0502020204030204" pitchFamily="34" charset="0"/>
              </a:rPr>
              <a:t>V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iệc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nghiên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cứu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chuyên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sâu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về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học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thuật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từng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lĩnh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vực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không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ngừng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tăng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lên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đòi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hỏi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nâng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cao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chất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lượng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trải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nghiệm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cũng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như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nguồn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tin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phải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luôn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cập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nhật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hằng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ngày</a:t>
            </a:r>
            <a:endParaRPr lang="vi-VN" sz="1600" dirty="0">
              <a:effectLst/>
              <a:latin typeface="Fira Sans Extra Condensed" panose="020B05030500000200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 dirty="0">
                <a:latin typeface="Fira Sans Extra Condensed" panose="020B0503050000020004" pitchFamily="34" charset="0"/>
                <a:ea typeface="Calibri" panose="020F0502020204030204" pitchFamily="34" charset="0"/>
              </a:rPr>
              <a:t>T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hực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trạng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hệ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thống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thư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viện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nhiều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nơi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vẫn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còn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sơ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sài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vấn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đề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quản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lý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(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xét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về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mặt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cập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nhật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tin,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chủ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động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tìm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kiếm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tin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người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dùng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cũng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như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việc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thuận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tiện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thủ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thư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vấn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đề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quản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lý</a:t>
            </a:r>
            <a:r>
              <a:rPr lang="en-US" sz="1600" dirty="0">
                <a:effectLst/>
                <a:latin typeface="Fira Sans Extra Condensed" panose="020B0503050000020004" pitchFamily="34" charset="0"/>
                <a:ea typeface="Calibri" panose="020F0502020204030204" pitchFamily="34" charset="0"/>
              </a:rPr>
              <a:t>). </a:t>
            </a:r>
            <a:endParaRPr lang="en-US" sz="1600" dirty="0">
              <a:latin typeface="Fira Sans Extra Condensed" panose="020B0503050000020004" pitchFamily="34" charset="0"/>
            </a:endParaRPr>
          </a:p>
        </p:txBody>
      </p:sp>
      <p:sp>
        <p:nvSpPr>
          <p:cNvPr id="7" name="Google Shape;233;p30">
            <a:extLst>
              <a:ext uri="{FF2B5EF4-FFF2-40B4-BE49-F238E27FC236}">
                <a16:creationId xmlns:a16="http://schemas.microsoft.com/office/drawing/2014/main" id="{5AFA2A19-3900-5610-FCE6-35B719AE9B37}"/>
              </a:ext>
            </a:extLst>
          </p:cNvPr>
          <p:cNvSpPr txBox="1">
            <a:spLocks/>
          </p:cNvSpPr>
          <p:nvPr/>
        </p:nvSpPr>
        <p:spPr>
          <a:xfrm>
            <a:off x="5861626" y="182697"/>
            <a:ext cx="3168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vi-VN" dirty="0"/>
              <a:t>Library Management</a:t>
            </a:r>
            <a:endParaRPr lang="en-US" dirty="0"/>
          </a:p>
        </p:txBody>
      </p:sp>
      <p:pic>
        <p:nvPicPr>
          <p:cNvPr id="1026" name="Picture 2" descr="Báo Đà Nẵng điện tử">
            <a:extLst>
              <a:ext uri="{FF2B5EF4-FFF2-40B4-BE49-F238E27FC236}">
                <a16:creationId xmlns:a16="http://schemas.microsoft.com/office/drawing/2014/main" id="{B1364765-A9A2-BCBD-5388-93C73E28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91" y="2814138"/>
            <a:ext cx="3567072" cy="211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PT - HỆ THỐNG QUẢN LÝ THƯ VIỆN PowerPoint Presentation, free download -  ID:4029742">
            <a:extLst>
              <a:ext uri="{FF2B5EF4-FFF2-40B4-BE49-F238E27FC236}">
                <a16:creationId xmlns:a16="http://schemas.microsoft.com/office/drawing/2014/main" id="{B3458908-8A1E-64DE-8AD0-628FDE41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36" y="2773270"/>
            <a:ext cx="3567071" cy="2160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-489721" y="238497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Lên Kế Hoạch</a:t>
            </a:r>
            <a:endParaRPr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233;p30">
            <a:extLst>
              <a:ext uri="{FF2B5EF4-FFF2-40B4-BE49-F238E27FC236}">
                <a16:creationId xmlns:a16="http://schemas.microsoft.com/office/drawing/2014/main" id="{5AFA2A19-3900-5610-FCE6-35B719AE9B37}"/>
              </a:ext>
            </a:extLst>
          </p:cNvPr>
          <p:cNvSpPr txBox="1">
            <a:spLocks/>
          </p:cNvSpPr>
          <p:nvPr/>
        </p:nvSpPr>
        <p:spPr>
          <a:xfrm>
            <a:off x="5861626" y="182697"/>
            <a:ext cx="3168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vi-VN" dirty="0"/>
              <a:t>Library Management</a:t>
            </a:r>
            <a:endParaRPr lang="en-US" dirty="0"/>
          </a:p>
        </p:txBody>
      </p:sp>
      <p:sp>
        <p:nvSpPr>
          <p:cNvPr id="11" name="Google Shape;1307;p50">
            <a:extLst>
              <a:ext uri="{FF2B5EF4-FFF2-40B4-BE49-F238E27FC236}">
                <a16:creationId xmlns:a16="http://schemas.microsoft.com/office/drawing/2014/main" id="{7CA407A0-46B0-1DEB-2C8E-9F9BDD436BAE}"/>
              </a:ext>
            </a:extLst>
          </p:cNvPr>
          <p:cNvSpPr txBox="1"/>
          <p:nvPr/>
        </p:nvSpPr>
        <p:spPr>
          <a:xfrm>
            <a:off x="1454046" y="1519673"/>
            <a:ext cx="1316678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QUỐC KHÁNH</a:t>
            </a:r>
            <a:endParaRPr sz="1200" dirty="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Google Shape;1308;p50">
            <a:extLst>
              <a:ext uri="{FF2B5EF4-FFF2-40B4-BE49-F238E27FC236}">
                <a16:creationId xmlns:a16="http://schemas.microsoft.com/office/drawing/2014/main" id="{37EEFB6F-7DD2-8596-FDCE-C3B843212D69}"/>
              </a:ext>
            </a:extLst>
          </p:cNvPr>
          <p:cNvSpPr txBox="1"/>
          <p:nvPr/>
        </p:nvSpPr>
        <p:spPr>
          <a:xfrm>
            <a:off x="1846124" y="2651991"/>
            <a:ext cx="9246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LÂM TRƯỜNG</a:t>
            </a:r>
            <a:endParaRPr sz="1200" dirty="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309;p50">
            <a:extLst>
              <a:ext uri="{FF2B5EF4-FFF2-40B4-BE49-F238E27FC236}">
                <a16:creationId xmlns:a16="http://schemas.microsoft.com/office/drawing/2014/main" id="{EDBB1332-0FCC-9C0C-3097-6C5E61BF6803}"/>
              </a:ext>
            </a:extLst>
          </p:cNvPr>
          <p:cNvSpPr txBox="1"/>
          <p:nvPr/>
        </p:nvSpPr>
        <p:spPr>
          <a:xfrm>
            <a:off x="1846124" y="3244663"/>
            <a:ext cx="9246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ĐOAN TRANG</a:t>
            </a:r>
            <a:endParaRPr sz="1200" dirty="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" name="Google Shape;1310;p50">
            <a:extLst>
              <a:ext uri="{FF2B5EF4-FFF2-40B4-BE49-F238E27FC236}">
                <a16:creationId xmlns:a16="http://schemas.microsoft.com/office/drawing/2014/main" id="{1C17240E-1FB4-1CBB-96CA-1CCE1D7FAD65}"/>
              </a:ext>
            </a:extLst>
          </p:cNvPr>
          <p:cNvSpPr txBox="1"/>
          <p:nvPr/>
        </p:nvSpPr>
        <p:spPr>
          <a:xfrm>
            <a:off x="1846124" y="3799521"/>
            <a:ext cx="9246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rPr>
              <a:t>LÊ VINH</a:t>
            </a:r>
            <a:endParaRPr sz="1200" dirty="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" name="Google Shape;1370;p50">
            <a:extLst>
              <a:ext uri="{FF2B5EF4-FFF2-40B4-BE49-F238E27FC236}">
                <a16:creationId xmlns:a16="http://schemas.microsoft.com/office/drawing/2014/main" id="{1593E0B6-4EBF-DB61-09CA-407AF446520B}"/>
              </a:ext>
            </a:extLst>
          </p:cNvPr>
          <p:cNvSpPr/>
          <p:nvPr/>
        </p:nvSpPr>
        <p:spPr>
          <a:xfrm>
            <a:off x="3168609" y="1519673"/>
            <a:ext cx="3582191" cy="311316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1200">
                <a:latin typeface="Oswald" pitchFamily="2" charset="0"/>
              </a:rPr>
              <a:t>Màn hình </a:t>
            </a:r>
            <a:r>
              <a:rPr lang="en-US" sz="1200">
                <a:latin typeface="Oswald" pitchFamily="2" charset="0"/>
              </a:rPr>
              <a:t>chính – màn hình điều khiển.</a:t>
            </a:r>
            <a:endParaRPr lang="vi-VN" sz="1200"/>
          </a:p>
        </p:txBody>
      </p:sp>
      <p:sp>
        <p:nvSpPr>
          <p:cNvPr id="17" name="Google Shape;1370;p50">
            <a:extLst>
              <a:ext uri="{FF2B5EF4-FFF2-40B4-BE49-F238E27FC236}">
                <a16:creationId xmlns:a16="http://schemas.microsoft.com/office/drawing/2014/main" id="{91354C20-C81F-4FFE-A525-F758BF74BE6D}"/>
              </a:ext>
            </a:extLst>
          </p:cNvPr>
          <p:cNvSpPr/>
          <p:nvPr/>
        </p:nvSpPr>
        <p:spPr>
          <a:xfrm>
            <a:off x="3168609" y="1980445"/>
            <a:ext cx="3582203" cy="32055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>
              <a:latin typeface="Oswald" pitchFamily="2" charset="0"/>
            </a:endParaRPr>
          </a:p>
          <a:p>
            <a:r>
              <a:rPr lang="vi-VN" sz="1200" dirty="0">
                <a:latin typeface="Oswald" pitchFamily="2" charset="0"/>
              </a:rPr>
              <a:t>Màn hình </a:t>
            </a:r>
            <a:r>
              <a:rPr lang="en-US" sz="1200" dirty="0" err="1">
                <a:latin typeface="Oswald" pitchFamily="2" charset="0"/>
              </a:rPr>
              <a:t>quản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lý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vi-VN" sz="1200" dirty="0">
                <a:latin typeface="Oswald" pitchFamily="2" charset="0"/>
              </a:rPr>
              <a:t>sách (Chức năng Thêm, Xóa Sửa)</a:t>
            </a:r>
            <a:endParaRPr lang="vi-V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8" name="Google Shape;1370;p50">
            <a:extLst>
              <a:ext uri="{FF2B5EF4-FFF2-40B4-BE49-F238E27FC236}">
                <a16:creationId xmlns:a16="http://schemas.microsoft.com/office/drawing/2014/main" id="{F362F20D-4CA5-58B5-890D-6C0544E17DD4}"/>
              </a:ext>
            </a:extLst>
          </p:cNvPr>
          <p:cNvSpPr/>
          <p:nvPr/>
        </p:nvSpPr>
        <p:spPr>
          <a:xfrm>
            <a:off x="3168609" y="2654604"/>
            <a:ext cx="3582231" cy="32055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swald" pitchFamily="2" charset="0"/>
              </a:rPr>
              <a:t>Màn hình Mượn - Trả sách (Chức năng Thêm, Xóa Sửa)</a:t>
            </a:r>
            <a:endParaRPr sz="1200"/>
          </a:p>
        </p:txBody>
      </p:sp>
      <p:sp>
        <p:nvSpPr>
          <p:cNvPr id="19" name="Google Shape;1370;p50">
            <a:extLst>
              <a:ext uri="{FF2B5EF4-FFF2-40B4-BE49-F238E27FC236}">
                <a16:creationId xmlns:a16="http://schemas.microsoft.com/office/drawing/2014/main" id="{4B23A9BA-C102-0B95-F9D7-E76FDD2C3FB2}"/>
              </a:ext>
            </a:extLst>
          </p:cNvPr>
          <p:cNvSpPr/>
          <p:nvPr/>
        </p:nvSpPr>
        <p:spPr>
          <a:xfrm>
            <a:off x="3168610" y="3253223"/>
            <a:ext cx="3582199" cy="32055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latin typeface="Oswald" pitchFamily="2" charset="0"/>
              </a:rPr>
              <a:t>Màn hình </a:t>
            </a:r>
            <a:r>
              <a:rPr lang="en-US" sz="1200">
                <a:latin typeface="Oswald" pitchFamily="2" charset="0"/>
              </a:rPr>
              <a:t>Quản lý Độc Gỉa </a:t>
            </a:r>
            <a:r>
              <a:rPr lang="vi-VN" sz="1200">
                <a:latin typeface="Oswald" pitchFamily="2" charset="0"/>
              </a:rPr>
              <a:t>(Chức năng Thêm, Xóa Sửa)</a:t>
            </a:r>
            <a:endParaRPr lang="vi-VN" sz="1200"/>
          </a:p>
        </p:txBody>
      </p:sp>
      <p:sp>
        <p:nvSpPr>
          <p:cNvPr id="20" name="Google Shape;1370;p50">
            <a:extLst>
              <a:ext uri="{FF2B5EF4-FFF2-40B4-BE49-F238E27FC236}">
                <a16:creationId xmlns:a16="http://schemas.microsoft.com/office/drawing/2014/main" id="{4D3F07A6-ADCB-0663-C2A6-6FE2A3680A28}"/>
              </a:ext>
            </a:extLst>
          </p:cNvPr>
          <p:cNvSpPr/>
          <p:nvPr/>
        </p:nvSpPr>
        <p:spPr>
          <a:xfrm>
            <a:off x="3168610" y="3799521"/>
            <a:ext cx="3582233" cy="326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dirty="0">
              <a:latin typeface="Oswald" pitchFamily="2" charset="0"/>
            </a:endParaRPr>
          </a:p>
          <a:p>
            <a:r>
              <a:rPr lang="en-US" sz="1200" dirty="0" err="1">
                <a:latin typeface="Oswald" pitchFamily="2" charset="0"/>
              </a:rPr>
              <a:t>Màn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hình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đăng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nhập</a:t>
            </a:r>
            <a:r>
              <a:rPr lang="en-US" sz="1200" dirty="0">
                <a:latin typeface="Oswald" pitchFamily="2" charset="0"/>
              </a:rPr>
              <a:t>, </a:t>
            </a:r>
            <a:r>
              <a:rPr lang="en-US" sz="1200" dirty="0" err="1">
                <a:latin typeface="Oswald" pitchFamily="2" charset="0"/>
              </a:rPr>
              <a:t>đăng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ký</a:t>
            </a:r>
            <a:r>
              <a:rPr lang="en-US" sz="1200" dirty="0">
                <a:latin typeface="Oswald" pitchFamily="2" charset="0"/>
              </a:rPr>
              <a:t>, </a:t>
            </a:r>
            <a:r>
              <a:rPr lang="en-US" sz="1200" dirty="0" err="1">
                <a:latin typeface="Oswald" pitchFamily="2" charset="0"/>
              </a:rPr>
              <a:t>chỉnh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sửa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thông</a:t>
            </a:r>
            <a:r>
              <a:rPr lang="en-US" sz="1200" dirty="0">
                <a:latin typeface="Oswald" pitchFamily="2" charset="0"/>
              </a:rPr>
              <a:t> tin </a:t>
            </a:r>
            <a:r>
              <a:rPr lang="en-US" sz="1200" dirty="0" err="1">
                <a:latin typeface="Oswald" pitchFamily="2" charset="0"/>
              </a:rPr>
              <a:t>cá</a:t>
            </a:r>
            <a:r>
              <a:rPr lang="en-US" sz="1200" dirty="0">
                <a:latin typeface="Oswald" pitchFamily="2" charset="0"/>
              </a:rPr>
              <a:t> </a:t>
            </a:r>
            <a:r>
              <a:rPr lang="en-US" sz="1200" dirty="0" err="1">
                <a:latin typeface="Oswald" pitchFamily="2" charset="0"/>
              </a:rPr>
              <a:t>nhân</a:t>
            </a:r>
            <a:endParaRPr lang="en-US" sz="1200" dirty="0">
              <a:latin typeface="Oswald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swald" pitchFamily="2" charset="0"/>
            </a:endParaRPr>
          </a:p>
        </p:txBody>
      </p:sp>
      <p:cxnSp>
        <p:nvCxnSpPr>
          <p:cNvPr id="21" name="Google Shape;1344;p50">
            <a:extLst>
              <a:ext uri="{FF2B5EF4-FFF2-40B4-BE49-F238E27FC236}">
                <a16:creationId xmlns:a16="http://schemas.microsoft.com/office/drawing/2014/main" id="{1251E76D-F0C6-D96A-39A7-88A3B294C824}"/>
              </a:ext>
            </a:extLst>
          </p:cNvPr>
          <p:cNvCxnSpPr>
            <a:cxnSpLocks/>
          </p:cNvCxnSpPr>
          <p:nvPr/>
        </p:nvCxnSpPr>
        <p:spPr>
          <a:xfrm>
            <a:off x="2886349" y="1270198"/>
            <a:ext cx="0" cy="2954475"/>
          </a:xfrm>
          <a:prstGeom prst="straightConnector1">
            <a:avLst/>
          </a:prstGeom>
          <a:noFill/>
          <a:ln w="9525" cap="flat" cmpd="sng">
            <a:solidFill>
              <a:srgbClr val="053B5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33;p30">
            <a:extLst>
              <a:ext uri="{FF2B5EF4-FFF2-40B4-BE49-F238E27FC236}">
                <a16:creationId xmlns:a16="http://schemas.microsoft.com/office/drawing/2014/main" id="{2A237DDA-12F7-550D-79A2-C257C6F6B96F}"/>
              </a:ext>
            </a:extLst>
          </p:cNvPr>
          <p:cNvSpPr txBox="1">
            <a:spLocks/>
          </p:cNvSpPr>
          <p:nvPr/>
        </p:nvSpPr>
        <p:spPr>
          <a:xfrm>
            <a:off x="1971002" y="648071"/>
            <a:ext cx="4534727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vi-VN"/>
              <a:t>Phân chia theo giao diện phần 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-489721" y="238497"/>
            <a:ext cx="31680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DEMO </a:t>
            </a:r>
            <a:endParaRPr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233;p30">
            <a:extLst>
              <a:ext uri="{FF2B5EF4-FFF2-40B4-BE49-F238E27FC236}">
                <a16:creationId xmlns:a16="http://schemas.microsoft.com/office/drawing/2014/main" id="{5AFA2A19-3900-5610-FCE6-35B719AE9B37}"/>
              </a:ext>
            </a:extLst>
          </p:cNvPr>
          <p:cNvSpPr txBox="1">
            <a:spLocks/>
          </p:cNvSpPr>
          <p:nvPr/>
        </p:nvSpPr>
        <p:spPr>
          <a:xfrm>
            <a:off x="5861626" y="182697"/>
            <a:ext cx="3168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vi-VN" dirty="0"/>
              <a:t>Library Management</a:t>
            </a:r>
            <a:endParaRPr lang="en-US" dirty="0"/>
          </a:p>
        </p:txBody>
      </p:sp>
      <p:pic>
        <p:nvPicPr>
          <p:cNvPr id="2050" name="Picture 2" descr="Demo nghĩa là gì? - Blog tổng hợp tin tức định nghĩa &quot;là gì&quot;">
            <a:extLst>
              <a:ext uri="{FF2B5EF4-FFF2-40B4-BE49-F238E27FC236}">
                <a16:creationId xmlns:a16="http://schemas.microsoft.com/office/drawing/2014/main" id="{F34BF642-7FBC-DE7A-F374-B89D4A4C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69" y="1130196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ject Tools Infographics by Slidesgo">
  <a:themeElements>
    <a:clrScheme name="Simple Light">
      <a:dk1>
        <a:srgbClr val="000000"/>
      </a:dk1>
      <a:lt1>
        <a:srgbClr val="FFFFFF"/>
      </a:lt1>
      <a:dk2>
        <a:srgbClr val="0D83B1"/>
      </a:dk2>
      <a:lt2>
        <a:srgbClr val="04AEAE"/>
      </a:lt2>
      <a:accent1>
        <a:srgbClr val="00AA7D"/>
      </a:accent1>
      <a:accent2>
        <a:srgbClr val="59BB18"/>
      </a:accent2>
      <a:accent3>
        <a:srgbClr val="B6C524"/>
      </a:accent3>
      <a:accent4>
        <a:srgbClr val="DDD05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243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Fira Sans Extra Condensed</vt:lpstr>
      <vt:lpstr>Oswald</vt:lpstr>
      <vt:lpstr>Bebas Neue</vt:lpstr>
      <vt:lpstr>Roboto</vt:lpstr>
      <vt:lpstr>PT Sans</vt:lpstr>
      <vt:lpstr>Arial</vt:lpstr>
      <vt:lpstr>Roboto Condensed Light</vt:lpstr>
      <vt:lpstr>Project Tools Infographics by Slidesgo</vt:lpstr>
      <vt:lpstr>Báo cáo đồ án cuối kì PHẦN MỀM QUẢN LÝ THƯ VIỆN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PHẦN MỀM QUẢN LÝ THƯ VIỆN</dc:title>
  <cp:lastModifiedBy>Nguyễn Quốc Khánh</cp:lastModifiedBy>
  <cp:revision>17</cp:revision>
  <dcterms:modified xsi:type="dcterms:W3CDTF">2022-06-13T13:17:44Z</dcterms:modified>
</cp:coreProperties>
</file>