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3" r:id="rId8"/>
    <p:sldId id="264" r:id="rId9"/>
    <p:sldId id="262"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024"/>
  </p:normalViewPr>
  <p:slideViewPr>
    <p:cSldViewPr snapToGrid="0" snapToObjects="1">
      <p:cViewPr varScale="1">
        <p:scale>
          <a:sx n="118" d="100"/>
          <a:sy n="118" d="100"/>
        </p:scale>
        <p:origin x="3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9/21/23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9/21/23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echtarget.com/searchdatamanagement/definition/master-data-management" TargetMode="External"/><Relationship Id="rId2" Type="http://schemas.openxmlformats.org/officeDocument/2006/relationships/hyperlink" Target="https://www.informatica.com/in/products/master-data-management.html" TargetMode="External"/><Relationship Id="rId1" Type="http://schemas.openxmlformats.org/officeDocument/2006/relationships/slideLayout" Target="../slideLayouts/slideLayout2.xml"/><Relationship Id="rId4" Type="http://schemas.openxmlformats.org/officeDocument/2006/relationships/hyperlink" Target="https://www.dataqualitypro.com/blog/beginners-guide-to-mdm-master-data-manage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9028E-C9F0-1D44-950F-0232F8101389}"/>
              </a:ext>
            </a:extLst>
          </p:cNvPr>
          <p:cNvSpPr>
            <a:spLocks noGrp="1"/>
          </p:cNvSpPr>
          <p:nvPr>
            <p:ph type="ctrTitle"/>
          </p:nvPr>
        </p:nvSpPr>
        <p:spPr>
          <a:xfrm>
            <a:off x="2417779" y="388641"/>
            <a:ext cx="8637073" cy="2541431"/>
          </a:xfrm>
        </p:spPr>
        <p:txBody>
          <a:bodyPr>
            <a:normAutofit/>
          </a:bodyPr>
          <a:lstStyle/>
          <a:p>
            <a:r>
              <a:rPr lang="ja-JP" altLang="en-US" sz="3200" b="1">
                <a:latin typeface="MS Gothic" panose="020B0609070205080204" pitchFamily="49" charset="-128"/>
                <a:ea typeface="MS Gothic" panose="020B0609070205080204" pitchFamily="49" charset="-128"/>
              </a:rPr>
              <a:t>マスターデータ管理 </a:t>
            </a:r>
            <a:r>
              <a:rPr lang="en-US" altLang="ja-JP" sz="3200" b="1" dirty="0">
                <a:latin typeface="MS Gothic" panose="020B0609070205080204" pitchFamily="49" charset="-128"/>
                <a:ea typeface="MS Gothic" panose="020B0609070205080204" pitchFamily="49" charset="-128"/>
              </a:rPr>
              <a:t>(</a:t>
            </a:r>
            <a:r>
              <a:rPr lang="en-US" sz="3200" b="1" dirty="0">
                <a:latin typeface="MS Gothic" panose="020B0609070205080204" pitchFamily="49" charset="-128"/>
                <a:ea typeface="MS Gothic" panose="020B0609070205080204" pitchFamily="49" charset="-128"/>
              </a:rPr>
              <a:t>MDM) </a:t>
            </a:r>
            <a:r>
              <a:rPr lang="ja-JP" altLang="en-US" sz="3200" b="1">
                <a:latin typeface="MS Gothic" panose="020B0609070205080204" pitchFamily="49" charset="-128"/>
                <a:ea typeface="MS Gothic" panose="020B0609070205080204" pitchFamily="49" charset="-128"/>
              </a:rPr>
              <a:t>とは</a:t>
            </a:r>
            <a:r>
              <a:rPr lang="en-US" altLang="ja-JP" sz="3200" b="1" dirty="0">
                <a:latin typeface="MS Gothic" panose="020B0609070205080204" pitchFamily="49" charset="-128"/>
                <a:ea typeface="MS Gothic" panose="020B0609070205080204" pitchFamily="49" charset="-128"/>
              </a:rPr>
              <a:t>? </a:t>
            </a:r>
            <a:r>
              <a:rPr lang="ja-JP" altLang="en-US" sz="3200" b="1">
                <a:latin typeface="MS Gothic" panose="020B0609070205080204" pitchFamily="49" charset="-128"/>
                <a:ea typeface="MS Gothic" panose="020B0609070205080204" pitchFamily="49" charset="-128"/>
              </a:rPr>
              <a:t>定義、例、利点</a:t>
            </a:r>
            <a:br>
              <a:rPr lang="en-US" sz="3200" dirty="0">
                <a:latin typeface="MS Gothic" panose="020B0609070205080204" pitchFamily="49" charset="-128"/>
                <a:ea typeface="MS Gothic" panose="020B0609070205080204" pitchFamily="49" charset="-128"/>
              </a:rPr>
            </a:br>
            <a:endParaRPr lang="en-JP" sz="3200" dirty="0">
              <a:latin typeface="MS Gothic" panose="020B0609070205080204" pitchFamily="49" charset="-128"/>
              <a:ea typeface="MS Gothic" panose="020B0609070205080204" pitchFamily="49" charset="-128"/>
            </a:endParaRPr>
          </a:p>
        </p:txBody>
      </p:sp>
      <p:sp>
        <p:nvSpPr>
          <p:cNvPr id="3" name="Subtitle 2">
            <a:extLst>
              <a:ext uri="{FF2B5EF4-FFF2-40B4-BE49-F238E27FC236}">
                <a16:creationId xmlns:a16="http://schemas.microsoft.com/office/drawing/2014/main" id="{E0D73B57-A23D-E54A-A7B3-B702416A24D8}"/>
              </a:ext>
            </a:extLst>
          </p:cNvPr>
          <p:cNvSpPr>
            <a:spLocks noGrp="1"/>
          </p:cNvSpPr>
          <p:nvPr>
            <p:ph type="subTitle" idx="1"/>
          </p:nvPr>
        </p:nvSpPr>
        <p:spPr>
          <a:xfrm>
            <a:off x="2417779" y="3659415"/>
            <a:ext cx="8637072" cy="977621"/>
          </a:xfrm>
        </p:spPr>
        <p:txBody>
          <a:bodyPr/>
          <a:lstStyle/>
          <a:p>
            <a:r>
              <a:rPr lang="en-US" dirty="0">
                <a:latin typeface="MS Gothic" panose="020B0609070205080204" pitchFamily="49" charset="-128"/>
                <a:ea typeface="MS Gothic" panose="020B0609070205080204" pitchFamily="49" charset="-128"/>
              </a:rPr>
              <a:t>Master Data Management (MDM)</a:t>
            </a:r>
            <a:r>
              <a:rPr lang="ja-JP" altLang="en-US">
                <a:latin typeface="MS Gothic" panose="020B0609070205080204" pitchFamily="49" charset="-128"/>
                <a:ea typeface="MS Gothic" panose="020B0609070205080204" pitchFamily="49" charset="-128"/>
              </a:rPr>
              <a:t>は、組織の重要で核心的なデータを効率的かつ一貫した方法で管理するアプローチです。</a:t>
            </a:r>
            <a:endParaRPr lang="en-JP"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2437059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ECD6-95B0-B043-8F39-1DBF010D9AEA}"/>
              </a:ext>
            </a:extLst>
          </p:cNvPr>
          <p:cNvSpPr>
            <a:spLocks noGrp="1"/>
          </p:cNvSpPr>
          <p:nvPr>
            <p:ph type="title"/>
          </p:nvPr>
        </p:nvSpPr>
        <p:spPr>
          <a:xfrm>
            <a:off x="1451579" y="1109319"/>
            <a:ext cx="9603275" cy="1049235"/>
          </a:xfrm>
        </p:spPr>
        <p:txBody>
          <a:bodyPr>
            <a:normAutofit/>
          </a:bodyPr>
          <a:lstStyle/>
          <a:p>
            <a:r>
              <a:rPr lang="en-US" sz="2000" b="1" dirty="0"/>
              <a:t>MDM</a:t>
            </a:r>
            <a:r>
              <a:rPr lang="ja-JP" altLang="en-US" sz="2000" b="1"/>
              <a:t>プロジェクトの設定</a:t>
            </a:r>
            <a:endParaRPr lang="en-JP" sz="2000" dirty="0"/>
          </a:p>
        </p:txBody>
      </p:sp>
      <p:sp>
        <p:nvSpPr>
          <p:cNvPr id="3" name="Content Placeholder 2">
            <a:extLst>
              <a:ext uri="{FF2B5EF4-FFF2-40B4-BE49-F238E27FC236}">
                <a16:creationId xmlns:a16="http://schemas.microsoft.com/office/drawing/2014/main" id="{76690156-B09B-3B49-AD1B-4C0A7C737D29}"/>
              </a:ext>
            </a:extLst>
          </p:cNvPr>
          <p:cNvSpPr>
            <a:spLocks noGrp="1"/>
          </p:cNvSpPr>
          <p:nvPr>
            <p:ph idx="1"/>
          </p:nvPr>
        </p:nvSpPr>
        <p:spPr>
          <a:xfrm>
            <a:off x="1451579" y="1905000"/>
            <a:ext cx="9603275" cy="4223657"/>
          </a:xfrm>
        </p:spPr>
        <p:txBody>
          <a:bodyPr>
            <a:noAutofit/>
          </a:bodyPr>
          <a:lstStyle/>
          <a:p>
            <a:r>
              <a:rPr lang="ja-JP" altLang="en-US" sz="1000" b="1">
                <a:latin typeface="MS Gothic" panose="020B0609070205080204" pitchFamily="49" charset="-128"/>
                <a:ea typeface="MS Gothic" panose="020B0609070205080204" pitchFamily="49" charset="-128"/>
              </a:rPr>
              <a:t>購入とインストール</a:t>
            </a:r>
            <a:r>
              <a:rPr lang="ja-JP" altLang="en-US" sz="1000">
                <a:latin typeface="MS Gothic" panose="020B0609070205080204" pitchFamily="49" charset="-128"/>
                <a:ea typeface="MS Gothic" panose="020B0609070205080204" pitchFamily="49" charset="-128"/>
              </a:rPr>
              <a:t>：</a:t>
            </a:r>
            <a:r>
              <a:rPr lang="en-US" sz="1000" dirty="0">
                <a:latin typeface="MS Gothic" panose="020B0609070205080204" pitchFamily="49" charset="-128"/>
                <a:ea typeface="MS Gothic" panose="020B0609070205080204" pitchFamily="49" charset="-128"/>
              </a:rPr>
              <a:t>Informatica Customer 360</a:t>
            </a:r>
            <a:r>
              <a:rPr lang="ja-JP" altLang="en-US" sz="1000">
                <a:latin typeface="MS Gothic" panose="020B0609070205080204" pitchFamily="49" charset="-128"/>
                <a:ea typeface="MS Gothic" panose="020B0609070205080204" pitchFamily="49" charset="-128"/>
              </a:rPr>
              <a:t>のライセンスを購入し、ベンダーのガイドに従ってシステムにインストールします。</a:t>
            </a:r>
          </a:p>
          <a:p>
            <a:r>
              <a:rPr lang="ja-JP" altLang="en-US" sz="1000" b="1">
                <a:latin typeface="MS Gothic" panose="020B0609070205080204" pitchFamily="49" charset="-128"/>
                <a:ea typeface="MS Gothic" panose="020B0609070205080204" pitchFamily="49" charset="-128"/>
              </a:rPr>
              <a:t>マスターデータを特定する</a:t>
            </a:r>
            <a:r>
              <a:rPr lang="ja-JP" altLang="en-US" sz="1000">
                <a:latin typeface="MS Gothic" panose="020B0609070205080204" pitchFamily="49" charset="-128"/>
                <a:ea typeface="MS Gothic" panose="020B0609070205080204" pitchFamily="49" charset="-128"/>
              </a:rPr>
              <a:t>：</a:t>
            </a:r>
            <a:r>
              <a:rPr lang="en-US" sz="1000" dirty="0">
                <a:latin typeface="MS Gothic" panose="020B0609070205080204" pitchFamily="49" charset="-128"/>
                <a:ea typeface="MS Gothic" panose="020B0609070205080204" pitchFamily="49" charset="-128"/>
              </a:rPr>
              <a:t>Informatica Customer 360</a:t>
            </a:r>
            <a:r>
              <a:rPr lang="ja-JP" altLang="en-US" sz="1000">
                <a:latin typeface="MS Gothic" panose="020B0609070205080204" pitchFamily="49" charset="-128"/>
                <a:ea typeface="MS Gothic" panose="020B0609070205080204" pitchFamily="49" charset="-128"/>
              </a:rPr>
              <a:t>で管理したいマスターデータの種類を特定します。顧客データ、製品データ、サプライヤデータなどが含まれるかもしれません。</a:t>
            </a:r>
          </a:p>
          <a:p>
            <a:r>
              <a:rPr lang="ja-JP" altLang="en-US" sz="1000" b="1">
                <a:latin typeface="MS Gothic" panose="020B0609070205080204" pitchFamily="49" charset="-128"/>
                <a:ea typeface="MS Gothic" panose="020B0609070205080204" pitchFamily="49" charset="-128"/>
              </a:rPr>
              <a:t>プロセスとルールを確定する</a:t>
            </a:r>
            <a:r>
              <a:rPr lang="ja-JP" altLang="en-US" sz="1000">
                <a:latin typeface="MS Gothic" panose="020B0609070205080204" pitchFamily="49" charset="-128"/>
                <a:ea typeface="MS Gothic" panose="020B0609070205080204" pitchFamily="49" charset="-128"/>
              </a:rPr>
              <a:t>：マスターデータとの作業プロセスとルールを確定します。これにはデータの入力、更新、削除のプロセス、データの検証およびチェックルールが含まれます。</a:t>
            </a:r>
          </a:p>
          <a:p>
            <a:r>
              <a:rPr lang="en-US" sz="1000" b="1" dirty="0">
                <a:latin typeface="MS Gothic" panose="020B0609070205080204" pitchFamily="49" charset="-128"/>
                <a:ea typeface="MS Gothic" panose="020B0609070205080204" pitchFamily="49" charset="-128"/>
              </a:rPr>
              <a:t>MDM</a:t>
            </a:r>
            <a:r>
              <a:rPr lang="ja-JP" altLang="en-US" sz="1000" b="1">
                <a:latin typeface="MS Gothic" panose="020B0609070205080204" pitchFamily="49" charset="-128"/>
                <a:ea typeface="MS Gothic" panose="020B0609070205080204" pitchFamily="49" charset="-128"/>
              </a:rPr>
              <a:t>プロジェクトの展開</a:t>
            </a:r>
            <a:r>
              <a:rPr lang="ja-JP" altLang="en-US" sz="1000">
                <a:latin typeface="MS Gothic" panose="020B0609070205080204" pitchFamily="49" charset="-128"/>
                <a:ea typeface="MS Gothic" panose="020B0609070205080204" pitchFamily="49" charset="-128"/>
              </a:rPr>
              <a:t>：初期データをシステムにインポートして</a:t>
            </a:r>
            <a:r>
              <a:rPr lang="en-US" sz="1000" dirty="0">
                <a:latin typeface="MS Gothic" panose="020B0609070205080204" pitchFamily="49" charset="-128"/>
                <a:ea typeface="MS Gothic" panose="020B0609070205080204" pitchFamily="49" charset="-128"/>
              </a:rPr>
              <a:t>MDM</a:t>
            </a:r>
            <a:r>
              <a:rPr lang="ja-JP" altLang="en-US" sz="1000">
                <a:latin typeface="MS Gothic" panose="020B0609070205080204" pitchFamily="49" charset="-128"/>
                <a:ea typeface="MS Gothic" panose="020B0609070205080204" pitchFamily="49" charset="-128"/>
              </a:rPr>
              <a:t>プロジェクトの展開を開始します。初期データがクリーンアップされ、重複がないことを確認します。</a:t>
            </a:r>
          </a:p>
          <a:p>
            <a:r>
              <a:rPr lang="ja-JP" altLang="en-US" sz="1000" b="1">
                <a:latin typeface="MS Gothic" panose="020B0609070205080204" pitchFamily="49" charset="-128"/>
                <a:ea typeface="MS Gothic" panose="020B0609070205080204" pitchFamily="49" charset="-128"/>
              </a:rPr>
              <a:t>アクセス権を構成する</a:t>
            </a:r>
            <a:r>
              <a:rPr lang="ja-JP" altLang="en-US" sz="1000">
                <a:latin typeface="MS Gothic" panose="020B0609070205080204" pitchFamily="49" charset="-128"/>
                <a:ea typeface="MS Gothic" panose="020B0609070205080204" pitchFamily="49" charset="-128"/>
              </a:rPr>
              <a:t>：ユーザーとユーザーグループのアクセス権を特定して構成します。</a:t>
            </a:r>
          </a:p>
          <a:p>
            <a:r>
              <a:rPr lang="ja-JP" altLang="en-US" sz="1000" b="1">
                <a:latin typeface="MS Gothic" panose="020B0609070205080204" pitchFamily="49" charset="-128"/>
                <a:ea typeface="MS Gothic" panose="020B0609070205080204" pitchFamily="49" charset="-128"/>
              </a:rPr>
              <a:t>ユーザーのトレーニング</a:t>
            </a:r>
            <a:r>
              <a:rPr lang="ja-JP" altLang="en-US" sz="1000">
                <a:latin typeface="MS Gothic" panose="020B0609070205080204" pitchFamily="49" charset="-128"/>
                <a:ea typeface="MS Gothic" panose="020B0609070205080204" pitchFamily="49" charset="-128"/>
              </a:rPr>
              <a:t>：ユーザーに</a:t>
            </a:r>
            <a:r>
              <a:rPr lang="en-US" sz="1000" dirty="0">
                <a:latin typeface="MS Gothic" panose="020B0609070205080204" pitchFamily="49" charset="-128"/>
                <a:ea typeface="MS Gothic" panose="020B0609070205080204" pitchFamily="49" charset="-128"/>
              </a:rPr>
              <a:t>Informatica Customer 360</a:t>
            </a:r>
            <a:r>
              <a:rPr lang="ja-JP" altLang="en-US" sz="1000">
                <a:latin typeface="MS Gothic" panose="020B0609070205080204" pitchFamily="49" charset="-128"/>
                <a:ea typeface="MS Gothic" panose="020B0609070205080204" pitchFamily="49" charset="-128"/>
              </a:rPr>
              <a:t>を使用してマスターデータを管理する方法についてトレーニングを提供します。</a:t>
            </a:r>
          </a:p>
          <a:p>
            <a:r>
              <a:rPr lang="ja-JP" altLang="en-US" sz="1000" b="1">
                <a:latin typeface="MS Gothic" panose="020B0609070205080204" pitchFamily="49" charset="-128"/>
                <a:ea typeface="MS Gothic" panose="020B0609070205080204" pitchFamily="49" charset="-128"/>
              </a:rPr>
              <a:t>ユーザーサポートの提供</a:t>
            </a:r>
            <a:r>
              <a:rPr lang="ja-JP" altLang="en-US" sz="1000">
                <a:latin typeface="MS Gothic" panose="020B0609070205080204" pitchFamily="49" charset="-128"/>
                <a:ea typeface="MS Gothic" panose="020B0609070205080204" pitchFamily="49" charset="-128"/>
              </a:rPr>
              <a:t>：ユーザーが問題を抱えたりサポートが必要な場合に、技術サポートとガイダンスを提供します。</a:t>
            </a:r>
          </a:p>
          <a:p>
            <a:r>
              <a:rPr lang="ja-JP" altLang="en-US" sz="1000" b="1">
                <a:latin typeface="MS Gothic" panose="020B0609070205080204" pitchFamily="49" charset="-128"/>
                <a:ea typeface="MS Gothic" panose="020B0609070205080204" pitchFamily="49" charset="-128"/>
              </a:rPr>
              <a:t>パフォーマンスの監視</a:t>
            </a:r>
            <a:r>
              <a:rPr lang="ja-JP" altLang="en-US" sz="1000">
                <a:latin typeface="MS Gothic" panose="020B0609070205080204" pitchFamily="49" charset="-128"/>
                <a:ea typeface="MS Gothic" panose="020B0609070205080204" pitchFamily="49" charset="-128"/>
              </a:rPr>
              <a:t>：</a:t>
            </a:r>
            <a:r>
              <a:rPr lang="en-US" sz="1000" dirty="0">
                <a:latin typeface="MS Gothic" panose="020B0609070205080204" pitchFamily="49" charset="-128"/>
                <a:ea typeface="MS Gothic" panose="020B0609070205080204" pitchFamily="49" charset="-128"/>
              </a:rPr>
              <a:t>Informatica Customer 360</a:t>
            </a:r>
            <a:r>
              <a:rPr lang="ja-JP" altLang="en-US" sz="1000">
                <a:latin typeface="MS Gothic" panose="020B0609070205080204" pitchFamily="49" charset="-128"/>
                <a:ea typeface="MS Gothic" panose="020B0609070205080204" pitchFamily="49" charset="-128"/>
              </a:rPr>
              <a:t>システムのパフォーマンスを監視し、システムの安定性とパフォーマンスの最適化を確保します。</a:t>
            </a:r>
          </a:p>
          <a:p>
            <a:r>
              <a:rPr lang="ja-JP" altLang="en-US" sz="1000" b="1">
                <a:latin typeface="MS Gothic" panose="020B0609070205080204" pitchFamily="49" charset="-128"/>
                <a:ea typeface="MS Gothic" panose="020B0609070205080204" pitchFamily="49" charset="-128"/>
              </a:rPr>
              <a:t>プロセスの最適化</a:t>
            </a:r>
            <a:r>
              <a:rPr lang="ja-JP" altLang="en-US" sz="1000">
                <a:latin typeface="MS Gothic" panose="020B0609070205080204" pitchFamily="49" charset="-128"/>
                <a:ea typeface="MS Gothic" panose="020B0609070205080204" pitchFamily="49" charset="-128"/>
              </a:rPr>
              <a:t>：マスターデータの正確性と一貫性を維持するために、ワークフロープロセスを持続的に改善します。</a:t>
            </a:r>
            <a:endParaRPr lang="vi-VN" altLang="ja-JP" sz="1000" dirty="0">
              <a:ea typeface="MS Gothic" panose="020B0609070205080204" pitchFamily="49" charset="-128"/>
            </a:endParaRPr>
          </a:p>
          <a:p>
            <a:r>
              <a:rPr lang="ja-JP" altLang="en-US" sz="1000" b="1">
                <a:latin typeface="MS Gothic" panose="020B0609070205080204" pitchFamily="49" charset="-128"/>
                <a:ea typeface="MS Gothic" panose="020B0609070205080204" pitchFamily="49" charset="-128"/>
              </a:rPr>
              <a:t>定期的なメンテナンス</a:t>
            </a:r>
            <a:r>
              <a:rPr lang="ja-JP" altLang="en-US" sz="1000">
                <a:latin typeface="MS Gothic" panose="020B0609070205080204" pitchFamily="49" charset="-128"/>
                <a:ea typeface="MS Gothic" panose="020B0609070205080204" pitchFamily="49" charset="-128"/>
              </a:rPr>
              <a:t>：システムの定期的なメンテナンスを実施し、常に最新バージョンの</a:t>
            </a:r>
            <a:r>
              <a:rPr lang="en-US" sz="1000" dirty="0">
                <a:latin typeface="MS Gothic" panose="020B0609070205080204" pitchFamily="49" charset="-128"/>
                <a:ea typeface="MS Gothic" panose="020B0609070205080204" pitchFamily="49" charset="-128"/>
              </a:rPr>
              <a:t>Informatica Customer 360</a:t>
            </a:r>
            <a:r>
              <a:rPr lang="ja-JP" altLang="en-US" sz="1000">
                <a:latin typeface="MS Gothic" panose="020B0609070205080204" pitchFamily="49" charset="-128"/>
                <a:ea typeface="MS Gothic" panose="020B0609070205080204" pitchFamily="49" charset="-128"/>
              </a:rPr>
              <a:t>を使用することを確認します。</a:t>
            </a:r>
          </a:p>
          <a:p>
            <a:r>
              <a:rPr lang="ja-JP" altLang="en-US" sz="1000" b="1">
                <a:latin typeface="MS Gothic" panose="020B0609070205080204" pitchFamily="49" charset="-128"/>
                <a:ea typeface="MS Gothic" panose="020B0609070205080204" pitchFamily="49" charset="-128"/>
              </a:rPr>
              <a:t>アップグレード</a:t>
            </a:r>
            <a:r>
              <a:rPr lang="ja-JP" altLang="en-US" sz="1000">
                <a:latin typeface="MS Gothic" panose="020B0609070205080204" pitchFamily="49" charset="-128"/>
                <a:ea typeface="MS Gothic" panose="020B0609070205080204" pitchFamily="49" charset="-128"/>
              </a:rPr>
              <a:t>：新しい</a:t>
            </a:r>
            <a:r>
              <a:rPr lang="en-US" sz="1000" dirty="0">
                <a:latin typeface="MS Gothic" panose="020B0609070205080204" pitchFamily="49" charset="-128"/>
                <a:ea typeface="MS Gothic" panose="020B0609070205080204" pitchFamily="49" charset="-128"/>
              </a:rPr>
              <a:t>Informatica Customer 360</a:t>
            </a:r>
            <a:r>
              <a:rPr lang="ja-JP" altLang="en-US" sz="1000">
                <a:latin typeface="MS Gothic" panose="020B0609070205080204" pitchFamily="49" charset="-128"/>
                <a:ea typeface="MS Gothic" panose="020B0609070205080204" pitchFamily="49" charset="-128"/>
              </a:rPr>
              <a:t>バージョンが利用可能な場合、セキュリティとパフォーマンスを向上させるためにシステムをアップグレードすることを検討します。</a:t>
            </a:r>
          </a:p>
          <a:p>
            <a:endParaRPr lang="ja-JP" altLang="en-US" sz="1000">
              <a:latin typeface="MS Gothic" panose="020B0609070205080204" pitchFamily="49" charset="-128"/>
              <a:ea typeface="MS Gothic" panose="020B0609070205080204" pitchFamily="49" charset="-128"/>
            </a:endParaRPr>
          </a:p>
          <a:p>
            <a:endParaRPr lang="en-JP" sz="10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35882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70E1-94AA-564C-BD8E-B30780CFED08}"/>
              </a:ext>
            </a:extLst>
          </p:cNvPr>
          <p:cNvSpPr>
            <a:spLocks noGrp="1"/>
          </p:cNvSpPr>
          <p:nvPr>
            <p:ph type="title"/>
          </p:nvPr>
        </p:nvSpPr>
        <p:spPr/>
        <p:txBody>
          <a:bodyPr/>
          <a:lstStyle/>
          <a:p>
            <a:r>
              <a:rPr lang="en-JP" dirty="0"/>
              <a:t>参考サイト</a:t>
            </a:r>
          </a:p>
        </p:txBody>
      </p:sp>
      <p:sp>
        <p:nvSpPr>
          <p:cNvPr id="3" name="Content Placeholder 2">
            <a:extLst>
              <a:ext uri="{FF2B5EF4-FFF2-40B4-BE49-F238E27FC236}">
                <a16:creationId xmlns:a16="http://schemas.microsoft.com/office/drawing/2014/main" id="{6DE0E698-07F6-534A-9D2D-B623B3081751}"/>
              </a:ext>
            </a:extLst>
          </p:cNvPr>
          <p:cNvSpPr>
            <a:spLocks noGrp="1"/>
          </p:cNvSpPr>
          <p:nvPr>
            <p:ph idx="1"/>
          </p:nvPr>
        </p:nvSpPr>
        <p:spPr/>
        <p:txBody>
          <a:bodyPr/>
          <a:lstStyle/>
          <a:p>
            <a:r>
              <a:rPr lang="en-JP" dirty="0"/>
              <a:t>MDMのツール : </a:t>
            </a:r>
            <a:r>
              <a:rPr lang="en-US" dirty="0">
                <a:hlinkClick r:id="rId2"/>
              </a:rPr>
              <a:t>https://www.informatica.com/in/products/master-data-management.html</a:t>
            </a:r>
            <a:endParaRPr lang="en-US" dirty="0"/>
          </a:p>
          <a:p>
            <a:r>
              <a:rPr lang="en-US" dirty="0" err="1"/>
              <a:t>MDMの定義</a:t>
            </a:r>
            <a:r>
              <a:rPr lang="en-US" dirty="0"/>
              <a:t> </a:t>
            </a:r>
            <a:r>
              <a:rPr lang="vi-VN" dirty="0"/>
              <a:t>:</a:t>
            </a:r>
            <a:r>
              <a:rPr lang="en-US" dirty="0"/>
              <a:t> </a:t>
            </a:r>
            <a:r>
              <a:rPr lang="en-US" dirty="0">
                <a:hlinkClick r:id="rId3"/>
              </a:rPr>
              <a:t>https://www.techtarget.com/searchdatamanagement/definition/master-data-management</a:t>
            </a:r>
            <a:endParaRPr lang="en-US" dirty="0"/>
          </a:p>
          <a:p>
            <a:r>
              <a:rPr lang="en-US" dirty="0">
                <a:hlinkClick r:id="rId4"/>
              </a:rPr>
              <a:t>https://www.dataqualitypro.com/blog/beginners-guide-to-mdm</a:t>
            </a:r>
            <a:r>
              <a:rPr lang="en-US">
                <a:hlinkClick r:id="rId4"/>
              </a:rPr>
              <a:t>-master-data-management</a:t>
            </a:r>
            <a:endParaRPr lang="en-US"/>
          </a:p>
          <a:p>
            <a:endParaRPr lang="en-JP" dirty="0"/>
          </a:p>
        </p:txBody>
      </p:sp>
    </p:spTree>
    <p:extLst>
      <p:ext uri="{BB962C8B-B14F-4D97-AF65-F5344CB8AC3E}">
        <p14:creationId xmlns:p14="http://schemas.microsoft.com/office/powerpoint/2010/main" val="209116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60B4-B196-DD48-ABBE-ACE4C7AB8816}"/>
              </a:ext>
            </a:extLst>
          </p:cNvPr>
          <p:cNvSpPr>
            <a:spLocks noGrp="1"/>
          </p:cNvSpPr>
          <p:nvPr>
            <p:ph type="title"/>
          </p:nvPr>
        </p:nvSpPr>
        <p:spPr/>
        <p:txBody>
          <a:bodyPr/>
          <a:lstStyle/>
          <a:p>
            <a:r>
              <a:rPr lang="ja-JP" altLang="en-US">
                <a:latin typeface="MS Gothic" panose="020B0609070205080204" pitchFamily="49" charset="-128"/>
                <a:ea typeface="MS Gothic" panose="020B0609070205080204" pitchFamily="49" charset="-128"/>
              </a:rPr>
              <a:t>マスターデータとは</a:t>
            </a:r>
            <a:endParaRPr lang="en-JP" dirty="0">
              <a:latin typeface="MS Gothic" panose="020B0609070205080204" pitchFamily="49" charset="-128"/>
              <a:ea typeface="MS Gothic" panose="020B0609070205080204" pitchFamily="49" charset="-128"/>
            </a:endParaRPr>
          </a:p>
        </p:txBody>
      </p:sp>
      <p:sp>
        <p:nvSpPr>
          <p:cNvPr id="3" name="Content Placeholder 2">
            <a:extLst>
              <a:ext uri="{FF2B5EF4-FFF2-40B4-BE49-F238E27FC236}">
                <a16:creationId xmlns:a16="http://schemas.microsoft.com/office/drawing/2014/main" id="{465E21AB-7149-1646-B689-99736995FC17}"/>
              </a:ext>
            </a:extLst>
          </p:cNvPr>
          <p:cNvSpPr>
            <a:spLocks noGrp="1"/>
          </p:cNvSpPr>
          <p:nvPr>
            <p:ph idx="1"/>
          </p:nvPr>
        </p:nvSpPr>
        <p:spPr/>
        <p:txBody>
          <a:bodyPr>
            <a:normAutofit/>
          </a:bodyPr>
          <a:lstStyle/>
          <a:p>
            <a:r>
              <a:rPr lang="ja-JP" altLang="en-US" sz="1600">
                <a:latin typeface="MS Gothic" panose="020B0609070205080204" pitchFamily="49" charset="-128"/>
                <a:ea typeface="MS Gothic" panose="020B0609070205080204" pitchFamily="49" charset="-128"/>
              </a:rPr>
              <a:t>マスターデータは、組織の重要なコアデータのセットで、顧客情報、製品、サプライヤー、地理情報など、さまざまな要素に関する情報を含みます。これらのデータは通常、頻繁に変更されず、厳格に管理される必要があります。マスターデータの例には以下があります：</a:t>
            </a:r>
          </a:p>
          <a:p>
            <a:r>
              <a:rPr lang="ja-JP" altLang="en-US" sz="1600" b="1">
                <a:latin typeface="MS Gothic" panose="020B0609070205080204" pitchFamily="49" charset="-128"/>
                <a:ea typeface="MS Gothic" panose="020B0609070205080204" pitchFamily="49" charset="-128"/>
              </a:rPr>
              <a:t>顧客情報</a:t>
            </a:r>
            <a:r>
              <a:rPr lang="en-US" altLang="ja-JP" sz="1600" dirty="0">
                <a:latin typeface="MS Gothic" panose="020B0609070205080204" pitchFamily="49" charset="-128"/>
                <a:ea typeface="MS Gothic" panose="020B0609070205080204" pitchFamily="49" charset="-128"/>
              </a:rPr>
              <a:t>: </a:t>
            </a:r>
            <a:r>
              <a:rPr lang="ja-JP" altLang="en-US" sz="1600">
                <a:latin typeface="MS Gothic" panose="020B0609070205080204" pitchFamily="49" charset="-128"/>
                <a:ea typeface="MS Gothic" panose="020B0609070205080204" pitchFamily="49" charset="-128"/>
              </a:rPr>
              <a:t>名前、住所、電話番号、メールアドレス。</a:t>
            </a:r>
          </a:p>
          <a:p>
            <a:r>
              <a:rPr lang="ja-JP" altLang="en-US" sz="1600" b="1">
                <a:latin typeface="MS Gothic" panose="020B0609070205080204" pitchFamily="49" charset="-128"/>
                <a:ea typeface="MS Gothic" panose="020B0609070205080204" pitchFamily="49" charset="-128"/>
              </a:rPr>
              <a:t>製品</a:t>
            </a:r>
            <a:r>
              <a:rPr lang="en-US" altLang="ja-JP" sz="1600" dirty="0">
                <a:latin typeface="MS Gothic" panose="020B0609070205080204" pitchFamily="49" charset="-128"/>
                <a:ea typeface="MS Gothic" panose="020B0609070205080204" pitchFamily="49" charset="-128"/>
              </a:rPr>
              <a:t>: </a:t>
            </a:r>
            <a:r>
              <a:rPr lang="ja-JP" altLang="en-US" sz="1600">
                <a:latin typeface="MS Gothic" panose="020B0609070205080204" pitchFamily="49" charset="-128"/>
                <a:ea typeface="MS Gothic" panose="020B0609070205080204" pitchFamily="49" charset="-128"/>
              </a:rPr>
              <a:t>製品コード、説明、販売価格。</a:t>
            </a:r>
          </a:p>
          <a:p>
            <a:r>
              <a:rPr lang="ja-JP" altLang="en-US" sz="1600" b="1">
                <a:latin typeface="MS Gothic" panose="020B0609070205080204" pitchFamily="49" charset="-128"/>
                <a:ea typeface="MS Gothic" panose="020B0609070205080204" pitchFamily="49" charset="-128"/>
              </a:rPr>
              <a:t>サプライヤー</a:t>
            </a:r>
            <a:r>
              <a:rPr lang="en-US" altLang="ja-JP" sz="1600" dirty="0">
                <a:latin typeface="MS Gothic" panose="020B0609070205080204" pitchFamily="49" charset="-128"/>
                <a:ea typeface="MS Gothic" panose="020B0609070205080204" pitchFamily="49" charset="-128"/>
              </a:rPr>
              <a:t>: </a:t>
            </a:r>
            <a:r>
              <a:rPr lang="ja-JP" altLang="en-US" sz="1600">
                <a:latin typeface="MS Gothic" panose="020B0609070205080204" pitchFamily="49" charset="-128"/>
                <a:ea typeface="MS Gothic" panose="020B0609070205080204" pitchFamily="49" charset="-128"/>
              </a:rPr>
              <a:t>企業名、連絡先情報。</a:t>
            </a:r>
          </a:p>
          <a:p>
            <a:r>
              <a:rPr lang="ja-JP" altLang="en-US" sz="1600" b="1">
                <a:latin typeface="MS Gothic" panose="020B0609070205080204" pitchFamily="49" charset="-128"/>
                <a:ea typeface="MS Gothic" panose="020B0609070205080204" pitchFamily="49" charset="-128"/>
              </a:rPr>
              <a:t>地理情報</a:t>
            </a:r>
            <a:r>
              <a:rPr lang="en-US" altLang="ja-JP" sz="1600" dirty="0">
                <a:latin typeface="MS Gothic" panose="020B0609070205080204" pitchFamily="49" charset="-128"/>
                <a:ea typeface="MS Gothic" panose="020B0609070205080204" pitchFamily="49" charset="-128"/>
              </a:rPr>
              <a:t>: </a:t>
            </a:r>
            <a:r>
              <a:rPr lang="ja-JP" altLang="en-US" sz="1600">
                <a:latin typeface="MS Gothic" panose="020B0609070205080204" pitchFamily="49" charset="-128"/>
                <a:ea typeface="MS Gothic" panose="020B0609070205080204" pitchFamily="49" charset="-128"/>
              </a:rPr>
              <a:t>住所、</a:t>
            </a:r>
            <a:r>
              <a:rPr lang="en-US" sz="1600" dirty="0">
                <a:latin typeface="MS Gothic" panose="020B0609070205080204" pitchFamily="49" charset="-128"/>
                <a:ea typeface="MS Gothic" panose="020B0609070205080204" pitchFamily="49" charset="-128"/>
              </a:rPr>
              <a:t>GPS</a:t>
            </a:r>
            <a:r>
              <a:rPr lang="ja-JP" altLang="en-US" sz="1600">
                <a:latin typeface="MS Gothic" panose="020B0609070205080204" pitchFamily="49" charset="-128"/>
                <a:ea typeface="MS Gothic" panose="020B0609070205080204" pitchFamily="49" charset="-128"/>
              </a:rPr>
              <a:t>座標。</a:t>
            </a:r>
          </a:p>
          <a:p>
            <a:endParaRPr lang="en-JP" sz="16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1290961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1EE7-462F-B647-9EC1-8ED711DA8EA0}"/>
              </a:ext>
            </a:extLst>
          </p:cNvPr>
          <p:cNvSpPr>
            <a:spLocks noGrp="1"/>
          </p:cNvSpPr>
          <p:nvPr>
            <p:ph type="title"/>
          </p:nvPr>
        </p:nvSpPr>
        <p:spPr/>
        <p:txBody>
          <a:bodyPr/>
          <a:lstStyle/>
          <a:p>
            <a:r>
              <a:rPr lang="ja-JP" altLang="en-US" b="1"/>
              <a:t>マスターデータ管理（</a:t>
            </a:r>
            <a:r>
              <a:rPr lang="en-US" b="1" dirty="0"/>
              <a:t>MDM）</a:t>
            </a:r>
            <a:r>
              <a:rPr lang="ja-JP" altLang="en-US" b="1"/>
              <a:t>とは</a:t>
            </a:r>
            <a:br>
              <a:rPr lang="ja-JP" altLang="en-US" b="1"/>
            </a:br>
            <a:endParaRPr lang="en-JP" dirty="0"/>
          </a:p>
        </p:txBody>
      </p:sp>
      <p:sp>
        <p:nvSpPr>
          <p:cNvPr id="3" name="Content Placeholder 2">
            <a:extLst>
              <a:ext uri="{FF2B5EF4-FFF2-40B4-BE49-F238E27FC236}">
                <a16:creationId xmlns:a16="http://schemas.microsoft.com/office/drawing/2014/main" id="{1A9AC147-81F1-A04B-AA06-92AEBB3F2640}"/>
              </a:ext>
            </a:extLst>
          </p:cNvPr>
          <p:cNvSpPr>
            <a:spLocks noGrp="1"/>
          </p:cNvSpPr>
          <p:nvPr>
            <p:ph idx="1"/>
          </p:nvPr>
        </p:nvSpPr>
        <p:spPr/>
        <p:txBody>
          <a:bodyPr/>
          <a:lstStyle/>
          <a:p>
            <a:r>
              <a:rPr lang="en-US" dirty="0">
                <a:latin typeface="MS Gothic" panose="020B0609070205080204" pitchFamily="49" charset="-128"/>
                <a:ea typeface="MS Gothic" panose="020B0609070205080204" pitchFamily="49" charset="-128"/>
              </a:rPr>
              <a:t>MDM</a:t>
            </a:r>
            <a:r>
              <a:rPr lang="ja-JP" altLang="en-US">
                <a:latin typeface="MS Gothic" panose="020B0609070205080204" pitchFamily="49" charset="-128"/>
                <a:ea typeface="MS Gothic" panose="020B0609070205080204" pitchFamily="49" charset="-128"/>
              </a:rPr>
              <a:t>は、マスターデータを集中的に管理し、整理するプロセスです。</a:t>
            </a:r>
            <a:endParaRPr lang="en-US" altLang="ja-JP" dirty="0">
              <a:latin typeface="MS Gothic" panose="020B0609070205080204" pitchFamily="49" charset="-128"/>
              <a:ea typeface="MS Gothic" panose="020B0609070205080204" pitchFamily="49" charset="-128"/>
            </a:endParaRPr>
          </a:p>
          <a:p>
            <a:r>
              <a:rPr lang="en-US" dirty="0">
                <a:latin typeface="MS Gothic" panose="020B0609070205080204" pitchFamily="49" charset="-128"/>
                <a:ea typeface="MS Gothic" panose="020B0609070205080204" pitchFamily="49" charset="-128"/>
              </a:rPr>
              <a:t>MDM</a:t>
            </a:r>
            <a:r>
              <a:rPr lang="ja-JP" altLang="en-US">
                <a:latin typeface="MS Gothic" panose="020B0609070205080204" pitchFamily="49" charset="-128"/>
                <a:ea typeface="MS Gothic" panose="020B0609070205080204" pitchFamily="49" charset="-128"/>
              </a:rPr>
              <a:t>の目標は、組織のコアデータが高品質で、重複がなく、一貫性があることを確保することです。</a:t>
            </a:r>
            <a:endParaRPr lang="en-US" altLang="ja-JP" dirty="0">
              <a:latin typeface="MS Gothic" panose="020B0609070205080204" pitchFamily="49" charset="-128"/>
              <a:ea typeface="MS Gothic" panose="020B0609070205080204" pitchFamily="49" charset="-128"/>
            </a:endParaRPr>
          </a:p>
          <a:p>
            <a:r>
              <a:rPr lang="en-US" dirty="0">
                <a:latin typeface="MS Gothic" panose="020B0609070205080204" pitchFamily="49" charset="-128"/>
                <a:ea typeface="MS Gothic" panose="020B0609070205080204" pitchFamily="49" charset="-128"/>
              </a:rPr>
              <a:t>MDM</a:t>
            </a:r>
            <a:r>
              <a:rPr lang="ja-JP" altLang="en-US">
                <a:latin typeface="MS Gothic" panose="020B0609070205080204" pitchFamily="49" charset="-128"/>
                <a:ea typeface="MS Gothic" panose="020B0609070205080204" pitchFamily="49" charset="-128"/>
              </a:rPr>
              <a:t>はデータの正確性を向上させ、パフォーマンスを向上させ、誤ったデータの使用によるリスクを減少させるのに役立ちます。</a:t>
            </a:r>
            <a:endParaRPr lang="en-JP"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1854043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F5683-EA5A-1242-99B9-191C152E4B25}"/>
              </a:ext>
            </a:extLst>
          </p:cNvPr>
          <p:cNvSpPr>
            <a:spLocks noGrp="1"/>
          </p:cNvSpPr>
          <p:nvPr>
            <p:ph type="title"/>
          </p:nvPr>
        </p:nvSpPr>
        <p:spPr/>
        <p:txBody>
          <a:bodyPr/>
          <a:lstStyle/>
          <a:p>
            <a:r>
              <a:rPr lang="ja-JP" altLang="en-US" b="1">
                <a:latin typeface="MS Gothic" panose="020B0609070205080204" pitchFamily="49" charset="-128"/>
                <a:ea typeface="MS Gothic" panose="020B0609070205080204" pitchFamily="49" charset="-128"/>
              </a:rPr>
              <a:t>マスターデータ管理 </a:t>
            </a:r>
            <a:r>
              <a:rPr lang="en-US" altLang="ja-JP" b="1" dirty="0">
                <a:latin typeface="MS Gothic" panose="020B0609070205080204" pitchFamily="49" charset="-128"/>
                <a:ea typeface="MS Gothic" panose="020B0609070205080204" pitchFamily="49" charset="-128"/>
              </a:rPr>
              <a:t>(</a:t>
            </a:r>
            <a:r>
              <a:rPr lang="en-US" b="1" dirty="0">
                <a:latin typeface="MS Gothic" panose="020B0609070205080204" pitchFamily="49" charset="-128"/>
                <a:ea typeface="MS Gothic" panose="020B0609070205080204" pitchFamily="49" charset="-128"/>
              </a:rPr>
              <a:t>MDM)</a:t>
            </a:r>
            <a:r>
              <a:rPr lang="en-US" b="1" dirty="0" err="1">
                <a:latin typeface="MS Gothic" panose="020B0609070205080204" pitchFamily="49" charset="-128"/>
                <a:ea typeface="MS Gothic" panose="020B0609070205080204" pitchFamily="49" charset="-128"/>
              </a:rPr>
              <a:t>の</a:t>
            </a:r>
            <a:r>
              <a:rPr lang="ja-JP" altLang="en-US" b="1">
                <a:latin typeface="MS Gothic" panose="020B0609070205080204" pitchFamily="49" charset="-128"/>
                <a:ea typeface="MS Gothic" panose="020B0609070205080204" pitchFamily="49" charset="-128"/>
              </a:rPr>
              <a:t>利点</a:t>
            </a:r>
            <a:br>
              <a:rPr lang="en-US" altLang="ja-JP" b="1" dirty="0">
                <a:latin typeface="MS Gothic" panose="020B0609070205080204" pitchFamily="49" charset="-128"/>
                <a:ea typeface="MS Gothic" panose="020B0609070205080204" pitchFamily="49" charset="-128"/>
              </a:rPr>
            </a:br>
            <a:endParaRPr lang="en-JP" dirty="0"/>
          </a:p>
        </p:txBody>
      </p:sp>
      <p:sp>
        <p:nvSpPr>
          <p:cNvPr id="3" name="Content Placeholder 2">
            <a:extLst>
              <a:ext uri="{FF2B5EF4-FFF2-40B4-BE49-F238E27FC236}">
                <a16:creationId xmlns:a16="http://schemas.microsoft.com/office/drawing/2014/main" id="{6468279A-E5A6-D043-A9B2-4359092AAF9B}"/>
              </a:ext>
            </a:extLst>
          </p:cNvPr>
          <p:cNvSpPr>
            <a:spLocks noGrp="1"/>
          </p:cNvSpPr>
          <p:nvPr>
            <p:ph idx="1"/>
          </p:nvPr>
        </p:nvSpPr>
        <p:spPr/>
        <p:txBody>
          <a:bodyPr>
            <a:normAutofit/>
          </a:bodyPr>
          <a:lstStyle/>
          <a:p>
            <a:r>
              <a:rPr lang="ja-JP" altLang="en-US" sz="1400" b="1">
                <a:latin typeface="MS Gothic" panose="020B0609070205080204" pitchFamily="49" charset="-128"/>
                <a:ea typeface="MS Gothic" panose="020B0609070205080204" pitchFamily="49" charset="-128"/>
              </a:rPr>
              <a:t>重要な情報の管理</a:t>
            </a:r>
            <a:r>
              <a:rPr lang="en-US" sz="1400" dirty="0">
                <a:latin typeface="MS Gothic" panose="020B0609070205080204" pitchFamily="49" charset="-128"/>
                <a:ea typeface="MS Gothic" panose="020B0609070205080204" pitchFamily="49" charset="-128"/>
              </a:rPr>
              <a:t>: MDM</a:t>
            </a:r>
            <a:r>
              <a:rPr lang="ja-JP" altLang="en-US" sz="1400">
                <a:latin typeface="MS Gothic" panose="020B0609070205080204" pitchFamily="49" charset="-128"/>
                <a:ea typeface="MS Gothic" panose="020B0609070205080204" pitchFamily="49" charset="-128"/>
              </a:rPr>
              <a:t>は、組織が最も重要な情報を特定し、追跡するのに役立ちます。</a:t>
            </a:r>
            <a:endParaRPr lang="en-US" altLang="ja-JP" sz="1400" b="1" dirty="0">
              <a:latin typeface="MS Gothic" panose="020B0609070205080204" pitchFamily="49" charset="-128"/>
              <a:ea typeface="MS Gothic" panose="020B0609070205080204" pitchFamily="49" charset="-128"/>
            </a:endParaRPr>
          </a:p>
          <a:p>
            <a:r>
              <a:rPr lang="ja-JP" altLang="en-US" sz="1400" b="1">
                <a:latin typeface="MS Gothic" panose="020B0609070205080204" pitchFamily="49" charset="-128"/>
                <a:ea typeface="MS Gothic" panose="020B0609070205080204" pitchFamily="49" charset="-128"/>
              </a:rPr>
              <a:t>重複とエラーの削減</a:t>
            </a:r>
            <a:r>
              <a:rPr lang="en-US" altLang="ja-JP" sz="1400" dirty="0">
                <a:latin typeface="MS Gothic" panose="020B0609070205080204" pitchFamily="49" charset="-128"/>
                <a:ea typeface="MS Gothic" panose="020B0609070205080204" pitchFamily="49" charset="-128"/>
              </a:rPr>
              <a:t>: </a:t>
            </a:r>
            <a:r>
              <a:rPr lang="ja-JP" altLang="en-US" sz="1400">
                <a:latin typeface="MS Gothic" panose="020B0609070205080204" pitchFamily="49" charset="-128"/>
                <a:ea typeface="MS Gothic" panose="020B0609070205080204" pitchFamily="49" charset="-128"/>
              </a:rPr>
              <a:t>データ管理の主要な課題の</a:t>
            </a:r>
            <a:r>
              <a:rPr lang="en-US" altLang="ja-JP" sz="1400" dirty="0">
                <a:latin typeface="MS Gothic" panose="020B0609070205080204" pitchFamily="49" charset="-128"/>
                <a:ea typeface="MS Gothic" panose="020B0609070205080204" pitchFamily="49" charset="-128"/>
              </a:rPr>
              <a:t>1</a:t>
            </a:r>
            <a:r>
              <a:rPr lang="ja-JP" altLang="en-US" sz="1400">
                <a:latin typeface="MS Gothic" panose="020B0609070205080204" pitchFamily="49" charset="-128"/>
                <a:ea typeface="MS Gothic" panose="020B0609070205080204" pitchFamily="49" charset="-128"/>
              </a:rPr>
              <a:t>つは、情報の重複とエラーです。</a:t>
            </a:r>
            <a:endParaRPr lang="en-US" altLang="ja-JP" sz="1400" dirty="0">
              <a:latin typeface="MS Gothic" panose="020B0609070205080204" pitchFamily="49" charset="-128"/>
              <a:ea typeface="MS Gothic" panose="020B0609070205080204" pitchFamily="49" charset="-128"/>
            </a:endParaRPr>
          </a:p>
          <a:p>
            <a:r>
              <a:rPr lang="ja-JP" altLang="en-US" sz="1400" b="1">
                <a:latin typeface="MS Gothic" panose="020B0609070205080204" pitchFamily="49" charset="-128"/>
                <a:ea typeface="MS Gothic" panose="020B0609070205080204" pitchFamily="49" charset="-128"/>
              </a:rPr>
              <a:t>一貫性の向上</a:t>
            </a:r>
            <a:r>
              <a:rPr lang="en-US" altLang="ja-JP" sz="1400" dirty="0">
                <a:latin typeface="MS Gothic" panose="020B0609070205080204" pitchFamily="49" charset="-128"/>
                <a:ea typeface="MS Gothic" panose="020B0609070205080204" pitchFamily="49" charset="-128"/>
              </a:rPr>
              <a:t>: </a:t>
            </a:r>
            <a:r>
              <a:rPr lang="en-US" sz="1400" dirty="0">
                <a:latin typeface="MS Gothic" panose="020B0609070205080204" pitchFamily="49" charset="-128"/>
                <a:ea typeface="MS Gothic" panose="020B0609070205080204" pitchFamily="49" charset="-128"/>
              </a:rPr>
              <a:t>MDM</a:t>
            </a:r>
            <a:r>
              <a:rPr lang="ja-JP" altLang="en-US" sz="1400">
                <a:latin typeface="MS Gothic" panose="020B0609070205080204" pitchFamily="49" charset="-128"/>
                <a:ea typeface="MS Gothic" panose="020B0609070205080204" pitchFamily="49" charset="-128"/>
              </a:rPr>
              <a:t>は、組織全体で一貫性を確保するのに役立ちます</a:t>
            </a:r>
            <a:endParaRPr lang="en-US" altLang="ja-JP" sz="1400" dirty="0">
              <a:latin typeface="MS Gothic" panose="020B0609070205080204" pitchFamily="49" charset="-128"/>
              <a:ea typeface="MS Gothic" panose="020B0609070205080204" pitchFamily="49" charset="-128"/>
            </a:endParaRPr>
          </a:p>
          <a:p>
            <a:r>
              <a:rPr lang="ja-JP" altLang="en-US" sz="1400" b="1">
                <a:latin typeface="MS Gothic" panose="020B0609070205080204" pitchFamily="49" charset="-128"/>
                <a:ea typeface="MS Gothic" panose="020B0609070205080204" pitchFamily="49" charset="-128"/>
              </a:rPr>
              <a:t>規制順守とセキュリティ</a:t>
            </a:r>
            <a:r>
              <a:rPr lang="en-US" sz="1400" dirty="0">
                <a:latin typeface="MS Gothic" panose="020B0609070205080204" pitchFamily="49" charset="-128"/>
                <a:ea typeface="MS Gothic" panose="020B0609070205080204" pitchFamily="49" charset="-128"/>
              </a:rPr>
              <a:t>: MDM</a:t>
            </a:r>
            <a:r>
              <a:rPr lang="ja-JP" altLang="en-US" sz="1400">
                <a:latin typeface="MS Gothic" panose="020B0609070205080204" pitchFamily="49" charset="-128"/>
                <a:ea typeface="MS Gothic" panose="020B0609070205080204" pitchFamily="49" charset="-128"/>
              </a:rPr>
              <a:t>は、データプライバシーと個人データの保護に関する規制を遵守することを確実にします。</a:t>
            </a:r>
            <a:endParaRPr lang="en-US" altLang="ja-JP" sz="1400" dirty="0">
              <a:latin typeface="MS Gothic" panose="020B0609070205080204" pitchFamily="49" charset="-128"/>
              <a:ea typeface="MS Gothic" panose="020B0609070205080204" pitchFamily="49" charset="-128"/>
            </a:endParaRPr>
          </a:p>
          <a:p>
            <a:r>
              <a:rPr lang="ja-JP" altLang="en-US" sz="1400" b="1">
                <a:latin typeface="MS Gothic" panose="020B0609070205080204" pitchFamily="49" charset="-128"/>
                <a:ea typeface="MS Gothic" panose="020B0609070205080204" pitchFamily="49" charset="-128"/>
              </a:rPr>
              <a:t>データの統合</a:t>
            </a:r>
            <a:r>
              <a:rPr lang="en-US" altLang="ja-JP" sz="1400" dirty="0">
                <a:latin typeface="MS Gothic" panose="020B0609070205080204" pitchFamily="49" charset="-128"/>
                <a:ea typeface="MS Gothic" panose="020B0609070205080204" pitchFamily="49" charset="-128"/>
              </a:rPr>
              <a:t>: </a:t>
            </a:r>
            <a:r>
              <a:rPr lang="en-US" sz="1400" dirty="0">
                <a:latin typeface="MS Gothic" panose="020B0609070205080204" pitchFamily="49" charset="-128"/>
                <a:ea typeface="MS Gothic" panose="020B0609070205080204" pitchFamily="49" charset="-128"/>
              </a:rPr>
              <a:t>MDM</a:t>
            </a:r>
            <a:r>
              <a:rPr lang="ja-JP" altLang="en-US" sz="1400">
                <a:latin typeface="MS Gothic" panose="020B0609070205080204" pitchFamily="49" charset="-128"/>
                <a:ea typeface="MS Gothic" panose="020B0609070205080204" pitchFamily="49" charset="-128"/>
              </a:rPr>
              <a:t>は、さまざまなソースからのデータを統合し、一貫性のあるデータベース形式に整形します。</a:t>
            </a:r>
            <a:endParaRPr lang="en-US" altLang="ja-JP" sz="1400" dirty="0">
              <a:latin typeface="MS Gothic" panose="020B0609070205080204" pitchFamily="49" charset="-128"/>
              <a:ea typeface="MS Gothic" panose="020B0609070205080204" pitchFamily="49" charset="-128"/>
            </a:endParaRPr>
          </a:p>
          <a:p>
            <a:r>
              <a:rPr lang="ja-JP" altLang="en-US" sz="1400" b="1">
                <a:latin typeface="MS Gothic" panose="020B0609070205080204" pitchFamily="49" charset="-128"/>
                <a:ea typeface="MS Gothic" panose="020B0609070205080204" pitchFamily="49" charset="-128"/>
              </a:rPr>
              <a:t>変更の管理</a:t>
            </a:r>
            <a:r>
              <a:rPr lang="en-US" altLang="ja-JP" sz="1400" dirty="0">
                <a:latin typeface="MS Gothic" panose="020B0609070205080204" pitchFamily="49" charset="-128"/>
                <a:ea typeface="MS Gothic" panose="020B0609070205080204" pitchFamily="49" charset="-128"/>
              </a:rPr>
              <a:t>: </a:t>
            </a:r>
            <a:r>
              <a:rPr lang="en-US" sz="1400" dirty="0">
                <a:latin typeface="MS Gothic" panose="020B0609070205080204" pitchFamily="49" charset="-128"/>
                <a:ea typeface="MS Gothic" panose="020B0609070205080204" pitchFamily="49" charset="-128"/>
              </a:rPr>
              <a:t>MDM</a:t>
            </a:r>
            <a:r>
              <a:rPr lang="ja-JP" altLang="en-US" sz="1400">
                <a:latin typeface="MS Gothic" panose="020B0609070205080204" pitchFamily="49" charset="-128"/>
                <a:ea typeface="MS Gothic" panose="020B0609070205080204" pitchFamily="49" charset="-128"/>
              </a:rPr>
              <a:t>は、データの変更を管理するのにも役立ちます。これには変更の履歴の追跡、データのバージョンとバージョンの提供、および機密データへのアクセス制御が含まれます。</a:t>
            </a:r>
          </a:p>
          <a:p>
            <a:endParaRPr lang="en-JP" sz="14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533552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FE5A4-38B1-4647-B53C-83799014562B}"/>
              </a:ext>
            </a:extLst>
          </p:cNvPr>
          <p:cNvSpPr>
            <a:spLocks noGrp="1"/>
          </p:cNvSpPr>
          <p:nvPr>
            <p:ph type="title"/>
          </p:nvPr>
        </p:nvSpPr>
        <p:spPr>
          <a:xfrm>
            <a:off x="1451579" y="456176"/>
            <a:ext cx="9603275" cy="1049235"/>
          </a:xfrm>
        </p:spPr>
        <p:txBody>
          <a:bodyPr/>
          <a:lstStyle/>
          <a:p>
            <a:r>
              <a:rPr lang="ja-JP" altLang="en-US" b="1">
                <a:latin typeface="MS Gothic" panose="020B0609070205080204" pitchFamily="49" charset="-128"/>
                <a:ea typeface="MS Gothic" panose="020B0609070205080204" pitchFamily="49" charset="-128"/>
              </a:rPr>
              <a:t>マスターデータ管理の実施方法</a:t>
            </a:r>
            <a:br>
              <a:rPr lang="ja-JP" altLang="en-US" b="1">
                <a:latin typeface="MS Gothic" panose="020B0609070205080204" pitchFamily="49" charset="-128"/>
                <a:ea typeface="MS Gothic" panose="020B0609070205080204" pitchFamily="49" charset="-128"/>
              </a:rPr>
            </a:br>
            <a:endParaRPr lang="en-JP" dirty="0">
              <a:latin typeface="MS Gothic" panose="020B0609070205080204" pitchFamily="49" charset="-128"/>
              <a:ea typeface="MS Gothic" panose="020B0609070205080204" pitchFamily="49" charset="-128"/>
            </a:endParaRPr>
          </a:p>
        </p:txBody>
      </p:sp>
      <p:sp>
        <p:nvSpPr>
          <p:cNvPr id="3" name="Content Placeholder 2">
            <a:extLst>
              <a:ext uri="{FF2B5EF4-FFF2-40B4-BE49-F238E27FC236}">
                <a16:creationId xmlns:a16="http://schemas.microsoft.com/office/drawing/2014/main" id="{40074B53-014E-F44E-867D-1C7F207C8E67}"/>
              </a:ext>
            </a:extLst>
          </p:cNvPr>
          <p:cNvSpPr>
            <a:spLocks noGrp="1"/>
          </p:cNvSpPr>
          <p:nvPr>
            <p:ph idx="1"/>
          </p:nvPr>
        </p:nvSpPr>
        <p:spPr>
          <a:xfrm>
            <a:off x="1451579" y="1828800"/>
            <a:ext cx="9603275" cy="4224681"/>
          </a:xfrm>
        </p:spPr>
        <p:txBody>
          <a:bodyPr>
            <a:normAutofit fontScale="77500" lnSpcReduction="20000"/>
          </a:bodyPr>
          <a:lstStyle/>
          <a:p>
            <a:pPr marL="0" indent="0">
              <a:buNone/>
            </a:pPr>
            <a:r>
              <a:rPr lang="ja-JP" altLang="en-US" sz="1600">
                <a:latin typeface="MS Gothic" panose="020B0609070205080204" pitchFamily="49" charset="-128"/>
                <a:ea typeface="MS Gothic" panose="020B0609070205080204" pitchFamily="49" charset="-128"/>
              </a:rPr>
              <a:t>以下は、マスターデータ管理を実施する基本的な手順です：</a:t>
            </a:r>
            <a:endParaRPr lang="en-US" altLang="ja-JP" sz="1600" dirty="0">
              <a:latin typeface="MS Gothic" panose="020B0609070205080204" pitchFamily="49" charset="-128"/>
              <a:ea typeface="MS Gothic" panose="020B0609070205080204" pitchFamily="49" charset="-128"/>
            </a:endParaRPr>
          </a:p>
          <a:p>
            <a:r>
              <a:rPr lang="ja-JP" altLang="en-US" sz="1400" b="1">
                <a:latin typeface="MS Gothic" panose="020B0609070205080204" pitchFamily="49" charset="-128"/>
                <a:ea typeface="MS Gothic" panose="020B0609070205080204" pitchFamily="49" charset="-128"/>
              </a:rPr>
              <a:t>コアデータの識別</a:t>
            </a:r>
            <a:r>
              <a:rPr lang="vi-VN" altLang="ja-JP" sz="1400" b="1" dirty="0">
                <a:latin typeface="MS Gothic" panose="020B0609070205080204" pitchFamily="49" charset="-128"/>
                <a:ea typeface="MS Gothic" panose="020B0609070205080204" pitchFamily="49" charset="-128"/>
              </a:rPr>
              <a:t>:</a:t>
            </a:r>
            <a:r>
              <a:rPr lang="ja-JP" altLang="en-US"/>
              <a:t> </a:t>
            </a:r>
            <a:r>
              <a:rPr lang="ja-JP" altLang="en-US" sz="1700"/>
              <a:t>まず、組織のコアデータの種類、起源、およびそのデータの使用方法を識別する必要があります。</a:t>
            </a:r>
            <a:endParaRPr lang="en-US" altLang="ja-JP" sz="1700" b="1" dirty="0">
              <a:latin typeface="MS Gothic" panose="020B0609070205080204" pitchFamily="49" charset="-128"/>
              <a:ea typeface="MS Gothic" panose="020B0609070205080204" pitchFamily="49" charset="-128"/>
            </a:endParaRPr>
          </a:p>
          <a:p>
            <a:r>
              <a:rPr lang="ja-JP" altLang="en-US" sz="1400" b="1">
                <a:latin typeface="MS Gothic" panose="020B0609070205080204" pitchFamily="49" charset="-128"/>
                <a:ea typeface="MS Gothic" panose="020B0609070205080204" pitchFamily="49" charset="-128"/>
              </a:rPr>
              <a:t>データの収集と入力</a:t>
            </a:r>
            <a:r>
              <a:rPr lang="vi-VN" altLang="ja-JP" sz="1400" b="1" dirty="0">
                <a:latin typeface="MS Gothic" panose="020B0609070205080204" pitchFamily="49" charset="-128"/>
                <a:ea typeface="MS Gothic" panose="020B0609070205080204" pitchFamily="49" charset="-128"/>
              </a:rPr>
              <a:t>:</a:t>
            </a:r>
            <a:r>
              <a:rPr lang="ja-JP" altLang="en-US"/>
              <a:t> </a:t>
            </a:r>
            <a:r>
              <a:rPr lang="ja-JP" altLang="en-US" sz="1200"/>
              <a:t>マスターデータ管理システムにデータを収集し、入力します。このデータが正確で、重複していないことを確認してください。</a:t>
            </a:r>
            <a:endParaRPr lang="en-US" altLang="ja-JP" sz="1200" b="1" dirty="0">
              <a:latin typeface="MS Gothic" panose="020B0609070205080204" pitchFamily="49" charset="-128"/>
              <a:ea typeface="MS Gothic" panose="020B0609070205080204" pitchFamily="49" charset="-128"/>
            </a:endParaRPr>
          </a:p>
          <a:p>
            <a:r>
              <a:rPr lang="ja-JP" altLang="en-US" sz="1400" b="1">
                <a:latin typeface="MS Gothic" panose="020B0609070205080204" pitchFamily="49" charset="-128"/>
                <a:ea typeface="MS Gothic" panose="020B0609070205080204" pitchFamily="49" charset="-128"/>
              </a:rPr>
              <a:t>データの保守プロセスの設定</a:t>
            </a:r>
            <a:r>
              <a:rPr lang="vi-VN" altLang="ja-JP" sz="1400" b="1" dirty="0">
                <a:latin typeface="MS Gothic" panose="020B0609070205080204" pitchFamily="49" charset="-128"/>
                <a:ea typeface="MS Gothic" panose="020B0609070205080204" pitchFamily="49" charset="-128"/>
              </a:rPr>
              <a:t>:</a:t>
            </a:r>
            <a:r>
              <a:rPr lang="ja-JP" altLang="en-US"/>
              <a:t> </a:t>
            </a:r>
            <a:r>
              <a:rPr lang="ja-JP" altLang="en-US" sz="1400"/>
              <a:t>コアデータを保守および更新するプロセスを設定します。これには新しいデータの確認、時代遅れのデータの削除、新しい情報の更新などが含まれる場合があります</a:t>
            </a:r>
            <a:r>
              <a:rPr lang="ja-JP" altLang="en-US"/>
              <a:t>。</a:t>
            </a:r>
            <a:endParaRPr lang="en-US" altLang="ja-JP" sz="1400" b="1" dirty="0">
              <a:latin typeface="MS Gothic" panose="020B0609070205080204" pitchFamily="49" charset="-128"/>
              <a:ea typeface="MS Gothic" panose="020B0609070205080204" pitchFamily="49" charset="-128"/>
            </a:endParaRPr>
          </a:p>
          <a:p>
            <a:r>
              <a:rPr lang="ja-JP" altLang="en-US" sz="1400" b="1">
                <a:latin typeface="MS Gothic" panose="020B0609070205080204" pitchFamily="49" charset="-128"/>
                <a:ea typeface="MS Gothic" panose="020B0609070205080204" pitchFamily="49" charset="-128"/>
              </a:rPr>
              <a:t>データアクセスの権限設定</a:t>
            </a:r>
            <a:r>
              <a:rPr lang="en-US" altLang="ja-JP" sz="1400" b="1" dirty="0">
                <a:latin typeface="MS Gothic" panose="020B0609070205080204" pitchFamily="49" charset="-128"/>
                <a:ea typeface="MS Gothic" panose="020B0609070205080204" pitchFamily="49" charset="-128"/>
              </a:rPr>
              <a:t> :</a:t>
            </a:r>
            <a:r>
              <a:rPr lang="ja-JP" altLang="en-US"/>
              <a:t> </a:t>
            </a:r>
            <a:r>
              <a:rPr lang="ja-JP" altLang="en-US" sz="1400"/>
              <a:t>コアデータにアクセスおよび編集権限を持つ人物が適切であることを確保します。これはデータのセキュリティを保護するのに役立ちます。</a:t>
            </a:r>
            <a:endParaRPr lang="en-US" altLang="ja-JP" sz="1400" b="1" dirty="0">
              <a:latin typeface="MS Gothic" panose="020B0609070205080204" pitchFamily="49" charset="-128"/>
              <a:ea typeface="MS Gothic" panose="020B0609070205080204" pitchFamily="49" charset="-128"/>
            </a:endParaRPr>
          </a:p>
          <a:p>
            <a:r>
              <a:rPr lang="ja-JP" altLang="en-US" sz="1400" b="1">
                <a:latin typeface="MS Gothic" panose="020B0609070205080204" pitchFamily="49" charset="-128"/>
                <a:ea typeface="MS Gothic" panose="020B0609070205080204" pitchFamily="49" charset="-128"/>
              </a:rPr>
              <a:t>データ標準の設定と維持</a:t>
            </a:r>
            <a:r>
              <a:rPr lang="vi-VN" altLang="ja-JP" sz="1400" b="1" dirty="0">
                <a:latin typeface="MS Gothic" panose="020B0609070205080204" pitchFamily="49" charset="-128"/>
                <a:ea typeface="MS Gothic" panose="020B0609070205080204" pitchFamily="49" charset="-128"/>
              </a:rPr>
              <a:t>:</a:t>
            </a:r>
            <a:r>
              <a:rPr lang="ja-JP" altLang="en-US"/>
              <a:t> </a:t>
            </a:r>
            <a:r>
              <a:rPr lang="ja-JP" altLang="en-US" sz="1500"/>
              <a:t>データの一貫性と正確性を確保するために、データの標準とルールを設定します。これはデータの一貫性と正確性を保つのに役立ちます。</a:t>
            </a:r>
            <a:endParaRPr lang="en-US" altLang="ja-JP" sz="1500" b="1" dirty="0">
              <a:latin typeface="MS Gothic" panose="020B0609070205080204" pitchFamily="49" charset="-128"/>
              <a:ea typeface="MS Gothic" panose="020B0609070205080204" pitchFamily="49" charset="-128"/>
            </a:endParaRPr>
          </a:p>
          <a:p>
            <a:r>
              <a:rPr lang="en-US" sz="1400" b="1" dirty="0">
                <a:latin typeface="MS Gothic" panose="020B0609070205080204" pitchFamily="49" charset="-128"/>
                <a:ea typeface="MS Gothic" panose="020B0609070205080204" pitchFamily="49" charset="-128"/>
              </a:rPr>
              <a:t>MDM</a:t>
            </a:r>
            <a:r>
              <a:rPr lang="ja-JP" altLang="en-US" sz="1400" b="1">
                <a:latin typeface="MS Gothic" panose="020B0609070205080204" pitchFamily="49" charset="-128"/>
                <a:ea typeface="MS Gothic" panose="020B0609070205080204" pitchFamily="49" charset="-128"/>
              </a:rPr>
              <a:t>ツールの使用</a:t>
            </a:r>
            <a:r>
              <a:rPr lang="vi-VN" altLang="ja-JP" sz="1400" b="1" dirty="0">
                <a:latin typeface="MS Gothic" panose="020B0609070205080204" pitchFamily="49" charset="-128"/>
                <a:ea typeface="MS Gothic" panose="020B0609070205080204" pitchFamily="49" charset="-128"/>
              </a:rPr>
              <a:t>:</a:t>
            </a:r>
            <a:r>
              <a:rPr lang="en-US" dirty="0"/>
              <a:t> </a:t>
            </a:r>
            <a:r>
              <a:rPr lang="en-US" sz="1700" dirty="0"/>
              <a:t>MDM</a:t>
            </a:r>
            <a:r>
              <a:rPr lang="ja-JP" altLang="en-US" sz="1700"/>
              <a:t>ツールを使用して、コアデータを管理します。これらのツールにはデータのフィルタリング、重複の検出、データ保守プロセスの自動化などの機能が提供されています。</a:t>
            </a:r>
            <a:endParaRPr lang="en-US" altLang="ja-JP" sz="1700" b="1" dirty="0">
              <a:latin typeface="MS Gothic" panose="020B0609070205080204" pitchFamily="49" charset="-128"/>
              <a:ea typeface="MS Gothic" panose="020B0609070205080204" pitchFamily="49" charset="-128"/>
            </a:endParaRPr>
          </a:p>
          <a:p>
            <a:r>
              <a:rPr lang="ja-JP" altLang="en-US" sz="1400" b="1">
                <a:latin typeface="MS Gothic" panose="020B0609070205080204" pitchFamily="49" charset="-128"/>
                <a:ea typeface="MS Gothic" panose="020B0609070205080204" pitchFamily="49" charset="-128"/>
              </a:rPr>
              <a:t>スタッフトレーニング</a:t>
            </a:r>
            <a:r>
              <a:rPr lang="vi-VN" altLang="ja-JP" sz="1400" b="1" dirty="0">
                <a:latin typeface="MS Gothic" panose="020B0609070205080204" pitchFamily="49" charset="-128"/>
                <a:ea typeface="MS Gothic" panose="020B0609070205080204" pitchFamily="49" charset="-128"/>
              </a:rPr>
              <a:t>:</a:t>
            </a:r>
            <a:r>
              <a:rPr lang="ja-JP" altLang="en-US"/>
              <a:t> </a:t>
            </a:r>
            <a:r>
              <a:rPr lang="ja-JP" altLang="en-US" sz="1400"/>
              <a:t>従業員が</a:t>
            </a:r>
            <a:r>
              <a:rPr lang="en-US" sz="1400" dirty="0"/>
              <a:t>MDM</a:t>
            </a:r>
            <a:r>
              <a:rPr lang="ja-JP" altLang="en-US" sz="1400"/>
              <a:t>ツールを使用し、データ保守プロセスを遵守できるようにトレーニングを受けることを確保します。</a:t>
            </a:r>
            <a:endParaRPr lang="en-US" altLang="ja-JP" sz="1400" b="1" dirty="0">
              <a:latin typeface="MS Gothic" panose="020B0609070205080204" pitchFamily="49" charset="-128"/>
              <a:ea typeface="MS Gothic" panose="020B0609070205080204" pitchFamily="49" charset="-128"/>
            </a:endParaRPr>
          </a:p>
          <a:p>
            <a:r>
              <a:rPr lang="ja-JP" altLang="en-US" sz="1400" b="1">
                <a:latin typeface="MS Gothic" panose="020B0609070205080204" pitchFamily="49" charset="-128"/>
                <a:ea typeface="MS Gothic" panose="020B0609070205080204" pitchFamily="49" charset="-128"/>
              </a:rPr>
              <a:t>継続的な評価と改善</a:t>
            </a:r>
            <a:r>
              <a:rPr lang="vi-VN" altLang="ja-JP" sz="1400" b="1" dirty="0">
                <a:latin typeface="MS Gothic" panose="020B0609070205080204" pitchFamily="49" charset="-128"/>
                <a:ea typeface="MS Gothic" panose="020B0609070205080204" pitchFamily="49" charset="-128"/>
              </a:rPr>
              <a:t>:</a:t>
            </a:r>
            <a:r>
              <a:rPr lang="en-US" dirty="0"/>
              <a:t> </a:t>
            </a:r>
            <a:r>
              <a:rPr lang="en-US" sz="1400" dirty="0"/>
              <a:t>MDM</a:t>
            </a:r>
            <a:r>
              <a:rPr lang="ja-JP" altLang="en-US" sz="1400"/>
              <a:t>システムのパフォーマンスを定期的に評価し、時間とともに改善します。</a:t>
            </a:r>
            <a:endParaRPr lang="en-JP" sz="14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3977911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19C8-63F9-7748-83B1-510230B4364C}"/>
              </a:ext>
            </a:extLst>
          </p:cNvPr>
          <p:cNvSpPr>
            <a:spLocks noGrp="1"/>
          </p:cNvSpPr>
          <p:nvPr>
            <p:ph type="title"/>
          </p:nvPr>
        </p:nvSpPr>
        <p:spPr/>
        <p:txBody>
          <a:bodyPr/>
          <a:lstStyle/>
          <a:p>
            <a:r>
              <a:rPr lang="ja-JP" altLang="en-US" b="1">
                <a:latin typeface="MS Gothic" panose="020B0609070205080204" pitchFamily="49" charset="-128"/>
                <a:ea typeface="MS Gothic" panose="020B0609070205080204" pitchFamily="49" charset="-128"/>
              </a:rPr>
              <a:t>マスターデータ管理 </a:t>
            </a:r>
            <a:r>
              <a:rPr lang="en-US" altLang="ja-JP" b="1" dirty="0">
                <a:latin typeface="MS Gothic" panose="020B0609070205080204" pitchFamily="49" charset="-128"/>
                <a:ea typeface="MS Gothic" panose="020B0609070205080204" pitchFamily="49" charset="-128"/>
              </a:rPr>
              <a:t>(</a:t>
            </a:r>
            <a:r>
              <a:rPr lang="en-US" b="1" dirty="0">
                <a:latin typeface="MS Gothic" panose="020B0609070205080204" pitchFamily="49" charset="-128"/>
                <a:ea typeface="MS Gothic" panose="020B0609070205080204" pitchFamily="49" charset="-128"/>
              </a:rPr>
              <a:t>MDM) </a:t>
            </a:r>
            <a:r>
              <a:rPr lang="en-US" dirty="0" err="1"/>
              <a:t>の</a:t>
            </a:r>
            <a:r>
              <a:rPr lang="ja-JP" altLang="en-US"/>
              <a:t>ツール</a:t>
            </a:r>
            <a:endParaRPr lang="en-JP" dirty="0"/>
          </a:p>
        </p:txBody>
      </p:sp>
      <p:sp>
        <p:nvSpPr>
          <p:cNvPr id="3" name="Content Placeholder 2">
            <a:extLst>
              <a:ext uri="{FF2B5EF4-FFF2-40B4-BE49-F238E27FC236}">
                <a16:creationId xmlns:a16="http://schemas.microsoft.com/office/drawing/2014/main" id="{3D83F7C1-1619-604E-97E7-6D6E652057C2}"/>
              </a:ext>
            </a:extLst>
          </p:cNvPr>
          <p:cNvSpPr>
            <a:spLocks noGrp="1"/>
          </p:cNvSpPr>
          <p:nvPr>
            <p:ph idx="1"/>
          </p:nvPr>
        </p:nvSpPr>
        <p:spPr/>
        <p:txBody>
          <a:bodyPr>
            <a:noAutofit/>
          </a:bodyPr>
          <a:lstStyle/>
          <a:p>
            <a:pPr marL="0" indent="0">
              <a:buNone/>
            </a:pPr>
            <a:r>
              <a:rPr lang="ja-JP" altLang="en-US" sz="1400">
                <a:latin typeface="MS Gothic" panose="020B0609070205080204" pitchFamily="49" charset="-128"/>
                <a:ea typeface="MS Gothic" panose="020B0609070205080204" pitchFamily="49" charset="-128"/>
              </a:rPr>
              <a:t>以下は一般的かつ広く使用されているマスターデータ管理（</a:t>
            </a:r>
            <a:r>
              <a:rPr lang="en-US" sz="1400" dirty="0">
                <a:latin typeface="MS Gothic" panose="020B0609070205080204" pitchFamily="49" charset="-128"/>
                <a:ea typeface="MS Gothic" panose="020B0609070205080204" pitchFamily="49" charset="-128"/>
              </a:rPr>
              <a:t>Master Data Management - MDM）</a:t>
            </a:r>
            <a:r>
              <a:rPr lang="ja-JP" altLang="en-US" sz="1400">
                <a:latin typeface="MS Gothic" panose="020B0609070205080204" pitchFamily="49" charset="-128"/>
                <a:ea typeface="MS Gothic" panose="020B0609070205080204" pitchFamily="49" charset="-128"/>
              </a:rPr>
              <a:t>ツールのいくつかです：</a:t>
            </a:r>
            <a:endParaRPr lang="en-US" altLang="ja-JP" sz="1400" dirty="0">
              <a:latin typeface="MS Gothic" panose="020B0609070205080204" pitchFamily="49" charset="-128"/>
              <a:ea typeface="MS Gothic" panose="020B0609070205080204" pitchFamily="49" charset="-128"/>
            </a:endParaRPr>
          </a:p>
          <a:p>
            <a:r>
              <a:rPr lang="en-US" sz="1200" b="1" dirty="0">
                <a:latin typeface="MS Gothic" panose="020B0609070205080204" pitchFamily="49" charset="-128"/>
                <a:ea typeface="MS Gothic" panose="020B0609070205080204" pitchFamily="49" charset="-128"/>
              </a:rPr>
              <a:t>Informatica MDM</a:t>
            </a:r>
            <a:r>
              <a:rPr lang="en-US" sz="1200" dirty="0">
                <a:latin typeface="MS Gothic" panose="020B0609070205080204" pitchFamily="49" charset="-128"/>
                <a:ea typeface="MS Gothic" panose="020B0609070205080204" pitchFamily="49" charset="-128"/>
              </a:rPr>
              <a:t>： informatica MDM</a:t>
            </a:r>
            <a:r>
              <a:rPr lang="ja-JP" altLang="en-US" sz="1200">
                <a:latin typeface="MS Gothic" panose="020B0609070205080204" pitchFamily="49" charset="-128"/>
                <a:ea typeface="MS Gothic" panose="020B0609070205080204" pitchFamily="49" charset="-128"/>
              </a:rPr>
              <a:t>は市場で主要な</a:t>
            </a:r>
            <a:r>
              <a:rPr lang="en-US" sz="1200" dirty="0">
                <a:latin typeface="MS Gothic" panose="020B0609070205080204" pitchFamily="49" charset="-128"/>
                <a:ea typeface="MS Gothic" panose="020B0609070205080204" pitchFamily="49" charset="-128"/>
              </a:rPr>
              <a:t>MDM</a:t>
            </a:r>
            <a:r>
              <a:rPr lang="ja-JP" altLang="en-US" sz="1200">
                <a:latin typeface="MS Gothic" panose="020B0609070205080204" pitchFamily="49" charset="-128"/>
                <a:ea typeface="MS Gothic" panose="020B0609070205080204" pitchFamily="49" charset="-128"/>
              </a:rPr>
              <a:t>ツールの</a:t>
            </a:r>
            <a:r>
              <a:rPr lang="en-US" altLang="ja-JP" sz="1200" dirty="0">
                <a:latin typeface="MS Gothic" panose="020B0609070205080204" pitchFamily="49" charset="-128"/>
                <a:ea typeface="MS Gothic" panose="020B0609070205080204" pitchFamily="49" charset="-128"/>
              </a:rPr>
              <a:t>1</a:t>
            </a:r>
            <a:r>
              <a:rPr lang="ja-JP" altLang="en-US" sz="1200">
                <a:latin typeface="MS Gothic" panose="020B0609070205080204" pitchFamily="49" charset="-128"/>
                <a:ea typeface="MS Gothic" panose="020B0609070205080204" pitchFamily="49" charset="-128"/>
              </a:rPr>
              <a:t>つです。 強力な統合能力と高品質のデータ管理を提供します。</a:t>
            </a:r>
            <a:r>
              <a:rPr lang="en-US" sz="1200" dirty="0">
                <a:latin typeface="MS Gothic" panose="020B0609070205080204" pitchFamily="49" charset="-128"/>
                <a:ea typeface="MS Gothic" panose="020B0609070205080204" pitchFamily="49" charset="-128"/>
              </a:rPr>
              <a:t> </a:t>
            </a:r>
            <a:r>
              <a:rPr lang="en-US" sz="1200" dirty="0" err="1">
                <a:latin typeface="MS Gothic" panose="020B0609070205080204" pitchFamily="49" charset="-128"/>
                <a:ea typeface="MS Gothic" panose="020B0609070205080204" pitchFamily="49" charset="-128"/>
              </a:rPr>
              <a:t>nformatica</a:t>
            </a:r>
            <a:r>
              <a:rPr lang="en-US" sz="1200" dirty="0">
                <a:latin typeface="MS Gothic" panose="020B0609070205080204" pitchFamily="49" charset="-128"/>
                <a:ea typeface="MS Gothic" panose="020B0609070205080204" pitchFamily="49" charset="-128"/>
              </a:rPr>
              <a:t> MDM</a:t>
            </a:r>
            <a:r>
              <a:rPr lang="ja-JP" altLang="en-US" sz="1200">
                <a:latin typeface="MS Gothic" panose="020B0609070205080204" pitchFamily="49" charset="-128"/>
                <a:ea typeface="MS Gothic" panose="020B0609070205080204" pitchFamily="49" charset="-128"/>
              </a:rPr>
              <a:t>はマスターデータの作成と維持、データの一貫性と正確性を確保する能力を持っています。</a:t>
            </a:r>
            <a:endParaRPr lang="vi-VN" altLang="ja-JP" sz="1200" dirty="0">
              <a:ea typeface="MS Gothic" panose="020B0609070205080204" pitchFamily="49" charset="-128"/>
            </a:endParaRPr>
          </a:p>
          <a:p>
            <a:r>
              <a:rPr lang="en-US" sz="1200" b="1" dirty="0">
                <a:latin typeface="MS Gothic" panose="020B0609070205080204" pitchFamily="49" charset="-128"/>
                <a:ea typeface="MS Gothic" panose="020B0609070205080204" pitchFamily="49" charset="-128"/>
              </a:rPr>
              <a:t>SAP Master Data Governance:</a:t>
            </a:r>
            <a:r>
              <a:rPr lang="en-US" sz="1200" dirty="0">
                <a:latin typeface="MS Gothic" panose="020B0609070205080204" pitchFamily="49" charset="-128"/>
                <a:ea typeface="MS Gothic" panose="020B0609070205080204" pitchFamily="49" charset="-128"/>
              </a:rPr>
              <a:t> SAP</a:t>
            </a:r>
            <a:r>
              <a:rPr lang="ja-JP" altLang="en-US" sz="1200">
                <a:latin typeface="MS Gothic" panose="020B0609070205080204" pitchFamily="49" charset="-128"/>
                <a:ea typeface="MS Gothic" panose="020B0609070205080204" pitchFamily="49" charset="-128"/>
              </a:rPr>
              <a:t>ユーザー向けに設計されており、</a:t>
            </a:r>
            <a:r>
              <a:rPr lang="en-US" sz="1200" dirty="0">
                <a:latin typeface="MS Gothic" panose="020B0609070205080204" pitchFamily="49" charset="-128"/>
                <a:ea typeface="MS Gothic" panose="020B0609070205080204" pitchFamily="49" charset="-128"/>
              </a:rPr>
              <a:t>SAP ERP</a:t>
            </a:r>
            <a:r>
              <a:rPr lang="ja-JP" altLang="en-US" sz="1200">
                <a:latin typeface="MS Gothic" panose="020B0609070205080204" pitchFamily="49" charset="-128"/>
                <a:ea typeface="MS Gothic" panose="020B0609070205080204" pitchFamily="49" charset="-128"/>
              </a:rPr>
              <a:t>システムと緊密に統合されています。</a:t>
            </a:r>
            <a:r>
              <a:rPr lang="en-US" sz="1200" dirty="0">
                <a:latin typeface="MS Gothic" panose="020B0609070205080204" pitchFamily="49" charset="-128"/>
                <a:ea typeface="MS Gothic" panose="020B0609070205080204" pitchFamily="49" charset="-128"/>
              </a:rPr>
              <a:t> SAP MDM</a:t>
            </a:r>
            <a:r>
              <a:rPr lang="ja-JP" altLang="en-US" sz="1200">
                <a:latin typeface="MS Gothic" panose="020B0609070205080204" pitchFamily="49" charset="-128"/>
                <a:ea typeface="MS Gothic" panose="020B0609070205080204" pitchFamily="49" charset="-128"/>
              </a:rPr>
              <a:t>は特に顧客データと製品データを含む</a:t>
            </a:r>
            <a:r>
              <a:rPr lang="en-US" sz="1200" dirty="0">
                <a:latin typeface="MS Gothic" panose="020B0609070205080204" pitchFamily="49" charset="-128"/>
                <a:ea typeface="MS Gothic" panose="020B0609070205080204" pitchFamily="49" charset="-128"/>
              </a:rPr>
              <a:t>SAP</a:t>
            </a:r>
            <a:r>
              <a:rPr lang="ja-JP" altLang="en-US" sz="1200">
                <a:latin typeface="MS Gothic" panose="020B0609070205080204" pitchFamily="49" charset="-128"/>
                <a:ea typeface="MS Gothic" panose="020B0609070205080204" pitchFamily="49" charset="-128"/>
              </a:rPr>
              <a:t>システム内でのマスターデータの制御と管理を支援します。</a:t>
            </a:r>
            <a:endParaRPr lang="vi-VN" altLang="ja-JP" sz="1200" dirty="0">
              <a:ea typeface="MS Gothic" panose="020B0609070205080204" pitchFamily="49" charset="-128"/>
            </a:endParaRPr>
          </a:p>
          <a:p>
            <a:r>
              <a:rPr lang="en-US" sz="1200" b="1" dirty="0">
                <a:latin typeface="MS Gothic" panose="020B0609070205080204" pitchFamily="49" charset="-128"/>
                <a:ea typeface="MS Gothic" panose="020B0609070205080204" pitchFamily="49" charset="-128"/>
              </a:rPr>
              <a:t>IBM </a:t>
            </a:r>
            <a:r>
              <a:rPr lang="en-US" sz="1200" b="1" dirty="0" err="1">
                <a:latin typeface="MS Gothic" panose="020B0609070205080204" pitchFamily="49" charset="-128"/>
                <a:ea typeface="MS Gothic" panose="020B0609070205080204" pitchFamily="49" charset="-128"/>
              </a:rPr>
              <a:t>nfoSphere</a:t>
            </a:r>
            <a:r>
              <a:rPr lang="en-US" sz="1200" b="1" dirty="0">
                <a:latin typeface="MS Gothic" panose="020B0609070205080204" pitchFamily="49" charset="-128"/>
                <a:ea typeface="MS Gothic" panose="020B0609070205080204" pitchFamily="49" charset="-128"/>
              </a:rPr>
              <a:t> MDM</a:t>
            </a:r>
            <a:r>
              <a:rPr lang="en-US" sz="1200" dirty="0">
                <a:latin typeface="MS Gothic" panose="020B0609070205080204" pitchFamily="49" charset="-128"/>
                <a:ea typeface="MS Gothic" panose="020B0609070205080204" pitchFamily="49" charset="-128"/>
              </a:rPr>
              <a:t>：IBM </a:t>
            </a:r>
            <a:r>
              <a:rPr lang="en-US" sz="1200" dirty="0" err="1">
                <a:latin typeface="MS Gothic" panose="020B0609070205080204" pitchFamily="49" charset="-128"/>
                <a:ea typeface="MS Gothic" panose="020B0609070205080204" pitchFamily="49" charset="-128"/>
              </a:rPr>
              <a:t>InfoSphere</a:t>
            </a:r>
            <a:r>
              <a:rPr lang="en-US" sz="1200" dirty="0">
                <a:latin typeface="MS Gothic" panose="020B0609070205080204" pitchFamily="49" charset="-128"/>
                <a:ea typeface="MS Gothic" panose="020B0609070205080204" pitchFamily="49" charset="-128"/>
              </a:rPr>
              <a:t> MDM</a:t>
            </a:r>
            <a:r>
              <a:rPr lang="ja-JP" altLang="en-US" sz="1200">
                <a:latin typeface="MS Gothic" panose="020B0609070205080204" pitchFamily="49" charset="-128"/>
                <a:ea typeface="MS Gothic" panose="020B0609070205080204" pitchFamily="49" charset="-128"/>
              </a:rPr>
              <a:t>は、複数のデータソースとフォーマットをサポートする柔軟なソリューションです。高品質のデータを管理し、複雑なデータ統合プロセスを作成する能力を持っています</a:t>
            </a:r>
            <a:endParaRPr lang="vi-VN" altLang="ja-JP" sz="1200" dirty="0">
              <a:ea typeface="MS Gothic" panose="020B0609070205080204" pitchFamily="49" charset="-128"/>
            </a:endParaRPr>
          </a:p>
          <a:p>
            <a:r>
              <a:rPr lang="en-US" sz="1200" b="1" dirty="0">
                <a:latin typeface="MS Gothic" panose="020B0609070205080204" pitchFamily="49" charset="-128"/>
                <a:ea typeface="MS Gothic" panose="020B0609070205080204" pitchFamily="49" charset="-128"/>
              </a:rPr>
              <a:t>Talend </a:t>
            </a:r>
            <a:r>
              <a:rPr lang="en-US" sz="1200" b="1" dirty="0" err="1">
                <a:latin typeface="MS Gothic" panose="020B0609070205080204" pitchFamily="49" charset="-128"/>
                <a:ea typeface="MS Gothic" panose="020B0609070205080204" pitchFamily="49" charset="-128"/>
              </a:rPr>
              <a:t>MDM</a:t>
            </a:r>
            <a:r>
              <a:rPr lang="en-US" sz="1200" dirty="0" err="1">
                <a:latin typeface="MS Gothic" panose="020B0609070205080204" pitchFamily="49" charset="-128"/>
                <a:ea typeface="MS Gothic" panose="020B0609070205080204" pitchFamily="49" charset="-128"/>
              </a:rPr>
              <a:t>：Talend</a:t>
            </a:r>
            <a:r>
              <a:rPr lang="en-US" sz="1200" dirty="0">
                <a:latin typeface="MS Gothic" panose="020B0609070205080204" pitchFamily="49" charset="-128"/>
                <a:ea typeface="MS Gothic" panose="020B0609070205080204" pitchFamily="49" charset="-128"/>
              </a:rPr>
              <a:t> MDM</a:t>
            </a:r>
            <a:r>
              <a:rPr lang="ja-JP" altLang="en-US" sz="1200">
                <a:latin typeface="MS Gothic" panose="020B0609070205080204" pitchFamily="49" charset="-128"/>
                <a:ea typeface="MS Gothic" panose="020B0609070205080204" pitchFamily="49" charset="-128"/>
              </a:rPr>
              <a:t>は簡単な統合機能を備えたオープンソースの</a:t>
            </a:r>
            <a:r>
              <a:rPr lang="en-US" sz="1200" dirty="0">
                <a:latin typeface="MS Gothic" panose="020B0609070205080204" pitchFamily="49" charset="-128"/>
                <a:ea typeface="MS Gothic" panose="020B0609070205080204" pitchFamily="49" charset="-128"/>
              </a:rPr>
              <a:t>MDM</a:t>
            </a:r>
            <a:r>
              <a:rPr lang="ja-JP" altLang="en-US" sz="1200">
                <a:latin typeface="MS Gothic" panose="020B0609070205080204" pitchFamily="49" charset="-128"/>
                <a:ea typeface="MS Gothic" panose="020B0609070205080204" pitchFamily="49" charset="-128"/>
              </a:rPr>
              <a:t>ソリューションです。マスターデータの管理を提供し、データ品質を向上させます。</a:t>
            </a:r>
          </a:p>
          <a:p>
            <a:r>
              <a:rPr lang="en-US" sz="1200" b="1" dirty="0">
                <a:latin typeface="MS Gothic" panose="020B0609070205080204" pitchFamily="49" charset="-128"/>
                <a:ea typeface="MS Gothic" panose="020B0609070205080204" pitchFamily="49" charset="-128"/>
              </a:rPr>
              <a:t>TIBCO MDM</a:t>
            </a:r>
            <a:r>
              <a:rPr lang="en-US" sz="1200" dirty="0">
                <a:latin typeface="MS Gothic" panose="020B0609070205080204" pitchFamily="49" charset="-128"/>
                <a:ea typeface="MS Gothic" panose="020B0609070205080204" pitchFamily="49" charset="-128"/>
              </a:rPr>
              <a:t>：TIBCO MDM</a:t>
            </a:r>
            <a:r>
              <a:rPr lang="ja-JP" altLang="en-US" sz="1200">
                <a:latin typeface="MS Gothic" panose="020B0609070205080204" pitchFamily="49" charset="-128"/>
                <a:ea typeface="MS Gothic" panose="020B0609070205080204" pitchFamily="49" charset="-128"/>
              </a:rPr>
              <a:t>は簡単な統合機能を備えた柔軟でスケーラブルな</a:t>
            </a:r>
            <a:r>
              <a:rPr lang="en-US" sz="1200" dirty="0">
                <a:latin typeface="MS Gothic" panose="020B0609070205080204" pitchFamily="49" charset="-128"/>
                <a:ea typeface="MS Gothic" panose="020B0609070205080204" pitchFamily="49" charset="-128"/>
              </a:rPr>
              <a:t>MDM</a:t>
            </a:r>
            <a:r>
              <a:rPr lang="ja-JP" altLang="en-US" sz="1200">
                <a:latin typeface="MS Gothic" panose="020B0609070205080204" pitchFamily="49" charset="-128"/>
                <a:ea typeface="MS Gothic" panose="020B0609070205080204" pitchFamily="49" charset="-128"/>
              </a:rPr>
              <a:t>ソリューションを提供します。マスターデータを管理し、データ統合プロセスを作成するのに役立ちます。</a:t>
            </a:r>
          </a:p>
          <a:p>
            <a:endParaRPr lang="ja-JP" altLang="en-US" sz="1200">
              <a:latin typeface="MS Gothic" panose="020B0609070205080204" pitchFamily="49" charset="-128"/>
              <a:ea typeface="MS Gothic" panose="020B0609070205080204" pitchFamily="49" charset="-128"/>
            </a:endParaRPr>
          </a:p>
          <a:p>
            <a:endParaRPr lang="ja-JP" altLang="en-US" sz="1200">
              <a:latin typeface="MS Gothic" panose="020B0609070205080204" pitchFamily="49" charset="-128"/>
              <a:ea typeface="MS Gothic" panose="020B0609070205080204" pitchFamily="49" charset="-128"/>
            </a:endParaRPr>
          </a:p>
          <a:p>
            <a:endParaRPr lang="vi-VN" altLang="ja-JP" sz="1200" dirty="0">
              <a:ea typeface="MS Gothic" panose="020B0609070205080204" pitchFamily="49" charset="-128"/>
            </a:endParaRPr>
          </a:p>
          <a:p>
            <a:endParaRPr lang="ja-JP" altLang="en-US" sz="1200">
              <a:latin typeface="MS Gothic" panose="020B0609070205080204" pitchFamily="49" charset="-128"/>
              <a:ea typeface="MS Gothic" panose="020B0609070205080204" pitchFamily="49" charset="-128"/>
            </a:endParaRPr>
          </a:p>
          <a:p>
            <a:endParaRPr lang="ja-JP" altLang="en-US" sz="1200">
              <a:latin typeface="MS Gothic" panose="020B0609070205080204" pitchFamily="49" charset="-128"/>
              <a:ea typeface="MS Gothic" panose="020B0609070205080204" pitchFamily="49" charset="-128"/>
            </a:endParaRPr>
          </a:p>
          <a:p>
            <a:endParaRPr lang="ja-JP" altLang="en-US" sz="1200">
              <a:latin typeface="MS Gothic" panose="020B0609070205080204" pitchFamily="49" charset="-128"/>
              <a:ea typeface="MS Gothic" panose="020B0609070205080204" pitchFamily="49" charset="-128"/>
            </a:endParaRPr>
          </a:p>
          <a:p>
            <a:endParaRPr lang="en-US" sz="1200" dirty="0">
              <a:latin typeface="MS Gothic" panose="020B0609070205080204" pitchFamily="49" charset="-128"/>
              <a:ea typeface="MS Gothic" panose="020B0609070205080204" pitchFamily="49" charset="-128"/>
            </a:endParaRPr>
          </a:p>
          <a:p>
            <a:pPr marL="0" indent="0">
              <a:buNone/>
            </a:pPr>
            <a:br>
              <a:rPr lang="en-US" sz="1200" dirty="0">
                <a:latin typeface="MS Gothic" panose="020B0609070205080204" pitchFamily="49" charset="-128"/>
                <a:ea typeface="MS Gothic" panose="020B0609070205080204" pitchFamily="49" charset="-128"/>
              </a:rPr>
            </a:br>
            <a:endParaRPr lang="en-US" sz="1200" dirty="0">
              <a:latin typeface="MS Gothic" panose="020B0609070205080204" pitchFamily="49" charset="-128"/>
              <a:ea typeface="MS Gothic" panose="020B0609070205080204" pitchFamily="49" charset="-128"/>
            </a:endParaRPr>
          </a:p>
          <a:p>
            <a:endParaRPr lang="en-US" altLang="ja-JP" sz="1200" dirty="0">
              <a:latin typeface="MS Gothic" panose="020B0609070205080204" pitchFamily="49" charset="-128"/>
              <a:ea typeface="MS Gothic" panose="020B0609070205080204" pitchFamily="49" charset="-128"/>
            </a:endParaRPr>
          </a:p>
          <a:p>
            <a:endParaRPr lang="en-US" altLang="ja-JP" sz="1200" dirty="0">
              <a:latin typeface="MS Gothic" panose="020B0609070205080204" pitchFamily="49" charset="-128"/>
              <a:ea typeface="MS Gothic" panose="020B0609070205080204" pitchFamily="49" charset="-128"/>
            </a:endParaRPr>
          </a:p>
          <a:p>
            <a:endParaRPr lang="en-JP" sz="12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140929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7C4B6-B340-FE4E-880D-9279BC14F662}"/>
              </a:ext>
            </a:extLst>
          </p:cNvPr>
          <p:cNvSpPr>
            <a:spLocks noGrp="1"/>
          </p:cNvSpPr>
          <p:nvPr>
            <p:ph type="title"/>
          </p:nvPr>
        </p:nvSpPr>
        <p:spPr/>
        <p:txBody>
          <a:bodyPr>
            <a:normAutofit/>
          </a:bodyPr>
          <a:lstStyle/>
          <a:p>
            <a:r>
              <a:rPr lang="en-US" sz="2000" b="1" dirty="0"/>
              <a:t>Informatica MDM 360 </a:t>
            </a:r>
            <a:r>
              <a:rPr lang="en-US" sz="2000" b="1" dirty="0" err="1"/>
              <a:t>Applicationsについて</a:t>
            </a:r>
            <a:endParaRPr lang="en-JP" sz="2000" b="1" dirty="0"/>
          </a:p>
        </p:txBody>
      </p:sp>
      <p:sp>
        <p:nvSpPr>
          <p:cNvPr id="3" name="Content Placeholder 2">
            <a:extLst>
              <a:ext uri="{FF2B5EF4-FFF2-40B4-BE49-F238E27FC236}">
                <a16:creationId xmlns:a16="http://schemas.microsoft.com/office/drawing/2014/main" id="{4E3AAC62-E32A-EC43-B7B7-E13032E3C184}"/>
              </a:ext>
            </a:extLst>
          </p:cNvPr>
          <p:cNvSpPr>
            <a:spLocks noGrp="1"/>
          </p:cNvSpPr>
          <p:nvPr>
            <p:ph idx="1"/>
          </p:nvPr>
        </p:nvSpPr>
        <p:spPr/>
        <p:txBody>
          <a:bodyPr>
            <a:normAutofit fontScale="92500"/>
          </a:bodyPr>
          <a:lstStyle/>
          <a:p>
            <a:pPr marL="0" indent="0">
              <a:buNone/>
            </a:pPr>
            <a:r>
              <a:rPr lang="en-US" sz="1700" dirty="0">
                <a:latin typeface="MS Gothic" panose="020B0609070205080204" pitchFamily="49" charset="-128"/>
                <a:ea typeface="MS Gothic" panose="020B0609070205080204" pitchFamily="49" charset="-128"/>
              </a:rPr>
              <a:t>Informatica MDM 360 Applications </a:t>
            </a:r>
            <a:r>
              <a:rPr lang="ja-JP" altLang="en-US" sz="1700">
                <a:latin typeface="MS Gothic" panose="020B0609070205080204" pitchFamily="49" charset="-128"/>
                <a:ea typeface="MS Gothic" panose="020B0609070205080204" pitchFamily="49" charset="-128"/>
              </a:rPr>
              <a:t>は、</a:t>
            </a:r>
            <a:r>
              <a:rPr lang="en-US" sz="1700" dirty="0">
                <a:latin typeface="MS Gothic" panose="020B0609070205080204" pitchFamily="49" charset="-128"/>
                <a:ea typeface="MS Gothic" panose="020B0609070205080204" pitchFamily="49" charset="-128"/>
              </a:rPr>
              <a:t>Informatica </a:t>
            </a:r>
            <a:r>
              <a:rPr lang="ja-JP" altLang="en-US" sz="1700">
                <a:latin typeface="MS Gothic" panose="020B0609070205080204" pitchFamily="49" charset="-128"/>
                <a:ea typeface="MS Gothic" panose="020B0609070205080204" pitchFamily="49" charset="-128"/>
              </a:rPr>
              <a:t>の </a:t>
            </a:r>
            <a:r>
              <a:rPr lang="en-US" sz="1700" dirty="0">
                <a:latin typeface="MS Gothic" panose="020B0609070205080204" pitchFamily="49" charset="-128"/>
                <a:ea typeface="MS Gothic" panose="020B0609070205080204" pitchFamily="49" charset="-128"/>
              </a:rPr>
              <a:t>Master Data Management (MDM) </a:t>
            </a:r>
            <a:r>
              <a:rPr lang="ja-JP" altLang="en-US" sz="1700">
                <a:latin typeface="MS Gothic" panose="020B0609070205080204" pitchFamily="49" charset="-128"/>
                <a:ea typeface="MS Gothic" panose="020B0609070205080204" pitchFamily="49" charset="-128"/>
              </a:rPr>
              <a:t>ソリューションの一部であり、データを包括的かつ効果的に管理するための強力なアプリケーションおよびデータ統合を提供します。以下は、</a:t>
            </a:r>
            <a:r>
              <a:rPr lang="en-US" sz="1700" dirty="0">
                <a:latin typeface="MS Gothic" panose="020B0609070205080204" pitchFamily="49" charset="-128"/>
                <a:ea typeface="MS Gothic" panose="020B0609070205080204" pitchFamily="49" charset="-128"/>
              </a:rPr>
              <a:t>Informatica MDM 360 Applications </a:t>
            </a:r>
            <a:r>
              <a:rPr lang="ja-JP" altLang="en-US" sz="1700">
                <a:latin typeface="MS Gothic" panose="020B0609070205080204" pitchFamily="49" charset="-128"/>
                <a:ea typeface="MS Gothic" panose="020B0609070205080204" pitchFamily="49" charset="-128"/>
              </a:rPr>
              <a:t>に関する詳細情報です：</a:t>
            </a:r>
            <a:endParaRPr lang="en-US" altLang="ja-JP" sz="1700" dirty="0">
              <a:latin typeface="MS Gothic" panose="020B0609070205080204" pitchFamily="49" charset="-128"/>
              <a:ea typeface="MS Gothic" panose="020B0609070205080204" pitchFamily="49" charset="-128"/>
            </a:endParaRPr>
          </a:p>
          <a:p>
            <a:r>
              <a:rPr lang="ja-JP" altLang="en-US" sz="1600" b="1">
                <a:latin typeface="MS Gothic" panose="020B0609070205080204" pitchFamily="49" charset="-128"/>
                <a:ea typeface="MS Gothic" panose="020B0609070205080204" pitchFamily="49" charset="-128"/>
              </a:rPr>
              <a:t>多元的なデータ統合</a:t>
            </a:r>
            <a:r>
              <a:rPr lang="ja-JP" altLang="en-US" sz="1600">
                <a:latin typeface="MS Gothic" panose="020B0609070205080204" pitchFamily="49" charset="-128"/>
                <a:ea typeface="MS Gothic" panose="020B0609070205080204" pitchFamily="49" charset="-128"/>
              </a:rPr>
              <a:t>：</a:t>
            </a:r>
            <a:r>
              <a:rPr lang="en-US" sz="1600" dirty="0">
                <a:latin typeface="MS Gothic" panose="020B0609070205080204" pitchFamily="49" charset="-128"/>
                <a:ea typeface="MS Gothic" panose="020B0609070205080204" pitchFamily="49" charset="-128"/>
              </a:rPr>
              <a:t>Informatica MDM 360 Applications </a:t>
            </a:r>
            <a:r>
              <a:rPr lang="ja-JP" altLang="en-US" sz="1600">
                <a:latin typeface="MS Gothic" panose="020B0609070205080204" pitchFamily="49" charset="-128"/>
                <a:ea typeface="MS Gothic" panose="020B0609070205080204" pitchFamily="49" charset="-128"/>
              </a:rPr>
              <a:t>では、内部システムとカスタマーやプロダクト、サプライヤーなどの外部データソースを含むさまざまなソースからデータを統合できます。</a:t>
            </a:r>
          </a:p>
          <a:p>
            <a:r>
              <a:rPr lang="ja-JP" altLang="en-US" sz="1600" b="1">
                <a:latin typeface="MS Gothic" panose="020B0609070205080204" pitchFamily="49" charset="-128"/>
                <a:ea typeface="MS Gothic" panose="020B0609070205080204" pitchFamily="49" charset="-128"/>
              </a:rPr>
              <a:t>品質データ管理</a:t>
            </a:r>
            <a:r>
              <a:rPr lang="ja-JP" altLang="en-US" sz="1600">
                <a:latin typeface="MS Gothic" panose="020B0609070205080204" pitchFamily="49" charset="-128"/>
                <a:ea typeface="MS Gothic" panose="020B0609070205080204" pitchFamily="49" charset="-128"/>
              </a:rPr>
              <a:t>：このソリューションは、データの一貫性、正確性、信頼性を確保するための高品質データ管理機能を提供し、不正確なデータや重複データをチェックおよび修正できます。</a:t>
            </a:r>
            <a:endParaRPr lang="en-US" altLang="ja-JP" sz="1600" dirty="0">
              <a:latin typeface="MS Gothic" panose="020B0609070205080204" pitchFamily="49" charset="-128"/>
              <a:ea typeface="MS Gothic" panose="020B0609070205080204" pitchFamily="49" charset="-128"/>
            </a:endParaRPr>
          </a:p>
          <a:p>
            <a:r>
              <a:rPr lang="ja-JP" altLang="en-US" sz="1600" b="1">
                <a:latin typeface="MS Gothic" panose="020B0609070205080204" pitchFamily="49" charset="-128"/>
                <a:ea typeface="MS Gothic" panose="020B0609070205080204" pitchFamily="49" charset="-128"/>
              </a:rPr>
              <a:t>業界固有のアプリケーション</a:t>
            </a:r>
            <a:r>
              <a:rPr lang="ja-JP" altLang="en-US" sz="1600">
                <a:latin typeface="MS Gothic" panose="020B0609070205080204" pitchFamily="49" charset="-128"/>
                <a:ea typeface="MS Gothic" panose="020B0609070205080204" pitchFamily="49" charset="-128"/>
              </a:rPr>
              <a:t>：</a:t>
            </a:r>
            <a:r>
              <a:rPr lang="en-US" sz="1600" dirty="0">
                <a:latin typeface="MS Gothic" panose="020B0609070205080204" pitchFamily="49" charset="-128"/>
                <a:ea typeface="MS Gothic" panose="020B0609070205080204" pitchFamily="49" charset="-128"/>
              </a:rPr>
              <a:t>Informatica MDM 360 Applications </a:t>
            </a:r>
            <a:r>
              <a:rPr lang="ja-JP" altLang="en-US" sz="1600">
                <a:latin typeface="MS Gothic" panose="020B0609070205080204" pitchFamily="49" charset="-128"/>
                <a:ea typeface="MS Gothic" panose="020B0609070205080204" pitchFamily="49" charset="-128"/>
              </a:rPr>
              <a:t>は、金融、ヘルスケア、小売業、金融サービスなど、特定の業界向けに設計されています。これらのアプリケーションは、各業界の特有の要件を満たすようにカスタマイズできます。</a:t>
            </a:r>
          </a:p>
          <a:p>
            <a:endParaRPr lang="en-JP"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3518988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49700-BD83-D746-9226-6A737B238108}"/>
              </a:ext>
            </a:extLst>
          </p:cNvPr>
          <p:cNvSpPr>
            <a:spLocks noGrp="1"/>
          </p:cNvSpPr>
          <p:nvPr>
            <p:ph type="title"/>
          </p:nvPr>
        </p:nvSpPr>
        <p:spPr/>
        <p:txBody>
          <a:bodyPr>
            <a:normAutofit/>
          </a:bodyPr>
          <a:lstStyle/>
          <a:p>
            <a:r>
              <a:rPr lang="en-US" sz="2000" b="1" dirty="0"/>
              <a:t>Informatica MDM 360 </a:t>
            </a:r>
            <a:r>
              <a:rPr lang="en-US" sz="2000" b="1" dirty="0" err="1"/>
              <a:t>Applicationsについて</a:t>
            </a:r>
            <a:endParaRPr lang="en-JP" sz="2000" b="1" dirty="0"/>
          </a:p>
        </p:txBody>
      </p:sp>
      <p:sp>
        <p:nvSpPr>
          <p:cNvPr id="3" name="Content Placeholder 2">
            <a:extLst>
              <a:ext uri="{FF2B5EF4-FFF2-40B4-BE49-F238E27FC236}">
                <a16:creationId xmlns:a16="http://schemas.microsoft.com/office/drawing/2014/main" id="{98E57AED-C729-3B42-8651-57797944284B}"/>
              </a:ext>
            </a:extLst>
          </p:cNvPr>
          <p:cNvSpPr>
            <a:spLocks noGrp="1"/>
          </p:cNvSpPr>
          <p:nvPr>
            <p:ph idx="1"/>
          </p:nvPr>
        </p:nvSpPr>
        <p:spPr/>
        <p:txBody>
          <a:bodyPr>
            <a:normAutofit/>
          </a:bodyPr>
          <a:lstStyle/>
          <a:p>
            <a:r>
              <a:rPr lang="ja-JP" altLang="en-US" sz="1600" b="1">
                <a:latin typeface="MS Gothic" panose="020B0609070205080204" pitchFamily="49" charset="-128"/>
                <a:ea typeface="MS Gothic" panose="020B0609070205080204" pitchFamily="49" charset="-128"/>
              </a:rPr>
              <a:t>カスタマイズ可能性</a:t>
            </a:r>
            <a:r>
              <a:rPr lang="ja-JP" altLang="en-US" sz="1600">
                <a:latin typeface="MS Gothic" panose="020B0609070205080204" pitchFamily="49" charset="-128"/>
                <a:ea typeface="MS Gothic" panose="020B0609070205080204" pitchFamily="49" charset="-128"/>
              </a:rPr>
              <a:t>：</a:t>
            </a:r>
            <a:r>
              <a:rPr lang="en-US" sz="1600" dirty="0">
                <a:latin typeface="MS Gothic" panose="020B0609070205080204" pitchFamily="49" charset="-128"/>
                <a:ea typeface="MS Gothic" panose="020B0609070205080204" pitchFamily="49" charset="-128"/>
              </a:rPr>
              <a:t>MDM 360 </a:t>
            </a:r>
            <a:r>
              <a:rPr lang="ja-JP" altLang="en-US" sz="1600">
                <a:latin typeface="MS Gothic" panose="020B0609070205080204" pitchFamily="49" charset="-128"/>
                <a:ea typeface="MS Gothic" panose="020B0609070205080204" pitchFamily="49" charset="-128"/>
              </a:rPr>
              <a:t>アプリケーションをカスタマイズして、組織のワークフローや特定のデータ要件に合わせることができます。</a:t>
            </a:r>
          </a:p>
          <a:p>
            <a:r>
              <a:rPr lang="ja-JP" altLang="en-US" sz="1600" b="1">
                <a:latin typeface="MS Gothic" panose="020B0609070205080204" pitchFamily="49" charset="-128"/>
                <a:ea typeface="MS Gothic" panose="020B0609070205080204" pitchFamily="49" charset="-128"/>
              </a:rPr>
              <a:t>他のツールとの統合</a:t>
            </a:r>
            <a:r>
              <a:rPr lang="ja-JP" altLang="en-US" sz="1600">
                <a:latin typeface="MS Gothic" panose="020B0609070205080204" pitchFamily="49" charset="-128"/>
                <a:ea typeface="MS Gothic" panose="020B0609070205080204" pitchFamily="49" charset="-128"/>
              </a:rPr>
              <a:t>：</a:t>
            </a:r>
            <a:r>
              <a:rPr lang="en-US" sz="1600" dirty="0">
                <a:latin typeface="MS Gothic" panose="020B0609070205080204" pitchFamily="49" charset="-128"/>
                <a:ea typeface="MS Gothic" panose="020B0609070205080204" pitchFamily="49" charset="-128"/>
              </a:rPr>
              <a:t>Informatica MDM 360 Applications </a:t>
            </a:r>
            <a:r>
              <a:rPr lang="ja-JP" altLang="en-US" sz="1600">
                <a:latin typeface="MS Gothic" panose="020B0609070205080204" pitchFamily="49" charset="-128"/>
                <a:ea typeface="MS Gothic" panose="020B0609070205080204" pitchFamily="49" charset="-128"/>
              </a:rPr>
              <a:t>は、さまざまなシステムやアプリケーション、例えば顧客関係管理 </a:t>
            </a:r>
            <a:r>
              <a:rPr lang="en-US" altLang="ja-JP" sz="1600" dirty="0">
                <a:latin typeface="MS Gothic" panose="020B0609070205080204" pitchFamily="49" charset="-128"/>
                <a:ea typeface="MS Gothic" panose="020B0609070205080204" pitchFamily="49" charset="-128"/>
              </a:rPr>
              <a:t>(</a:t>
            </a:r>
            <a:r>
              <a:rPr lang="en-US" sz="1600" dirty="0">
                <a:latin typeface="MS Gothic" panose="020B0609070205080204" pitchFamily="49" charset="-128"/>
                <a:ea typeface="MS Gothic" panose="020B0609070205080204" pitchFamily="49" charset="-128"/>
              </a:rPr>
              <a:t>CRM) </a:t>
            </a:r>
            <a:r>
              <a:rPr lang="ja-JP" altLang="en-US" sz="1600">
                <a:latin typeface="MS Gothic" panose="020B0609070205080204" pitchFamily="49" charset="-128"/>
                <a:ea typeface="MS Gothic" panose="020B0609070205080204" pitchFamily="49" charset="-128"/>
              </a:rPr>
              <a:t>システム、エンタープライズリソースプランニング </a:t>
            </a:r>
            <a:r>
              <a:rPr lang="en-US" altLang="ja-JP" sz="1600" dirty="0">
                <a:latin typeface="MS Gothic" panose="020B0609070205080204" pitchFamily="49" charset="-128"/>
                <a:ea typeface="MS Gothic" panose="020B0609070205080204" pitchFamily="49" charset="-128"/>
              </a:rPr>
              <a:t>(</a:t>
            </a:r>
            <a:r>
              <a:rPr lang="en-US" sz="1600" dirty="0">
                <a:latin typeface="MS Gothic" panose="020B0609070205080204" pitchFamily="49" charset="-128"/>
                <a:ea typeface="MS Gothic" panose="020B0609070205080204" pitchFamily="49" charset="-128"/>
              </a:rPr>
              <a:t>ERP) </a:t>
            </a:r>
            <a:r>
              <a:rPr lang="ja-JP" altLang="en-US" sz="1600">
                <a:latin typeface="MS Gothic" panose="020B0609070205080204" pitchFamily="49" charset="-128"/>
                <a:ea typeface="MS Gothic" panose="020B0609070205080204" pitchFamily="49" charset="-128"/>
              </a:rPr>
              <a:t>システム、データ分析ツールなどとシームレスに統合できます。</a:t>
            </a:r>
          </a:p>
          <a:p>
            <a:r>
              <a:rPr lang="ja-JP" altLang="en-US" sz="1600" b="1">
                <a:latin typeface="MS Gothic" panose="020B0609070205080204" pitchFamily="49" charset="-128"/>
                <a:ea typeface="MS Gothic" panose="020B0609070205080204" pitchFamily="49" charset="-128"/>
              </a:rPr>
              <a:t>セキュリティと規制順守</a:t>
            </a:r>
            <a:r>
              <a:rPr lang="ja-JP" altLang="en-US" sz="1600">
                <a:latin typeface="MS Gothic" panose="020B0609070205080204" pitchFamily="49" charset="-128"/>
                <a:ea typeface="MS Gothic" panose="020B0609070205080204" pitchFamily="49" charset="-128"/>
              </a:rPr>
              <a:t>：このソリューションはデータのセキュリティを確保し、</a:t>
            </a:r>
            <a:r>
              <a:rPr lang="en-US" sz="1600" dirty="0">
                <a:latin typeface="MS Gothic" panose="020B0609070205080204" pitchFamily="49" charset="-128"/>
                <a:ea typeface="MS Gothic" panose="020B0609070205080204" pitchFamily="49" charset="-128"/>
              </a:rPr>
              <a:t>GDPR、HIPAA</a:t>
            </a:r>
            <a:r>
              <a:rPr lang="ja-JP" altLang="en-US" sz="1600">
                <a:latin typeface="MS Gothic" panose="020B0609070205080204" pitchFamily="49" charset="-128"/>
                <a:ea typeface="MS Gothic" panose="020B0609070205080204" pitchFamily="49" charset="-128"/>
              </a:rPr>
              <a:t>などの業界規制に準拠しています。</a:t>
            </a:r>
          </a:p>
          <a:p>
            <a:r>
              <a:rPr lang="ja-JP" altLang="en-US" sz="1600" b="1">
                <a:latin typeface="MS Gothic" panose="020B0609070205080204" pitchFamily="49" charset="-128"/>
                <a:ea typeface="MS Gothic" panose="020B0609070205080204" pitchFamily="49" charset="-128"/>
              </a:rPr>
              <a:t>視とレポート</a:t>
            </a:r>
            <a:r>
              <a:rPr lang="ja-JP" altLang="en-US" sz="1600">
                <a:latin typeface="MS Gothic" panose="020B0609070205080204" pitchFamily="49" charset="-128"/>
                <a:ea typeface="MS Gothic" panose="020B0609070205080204" pitchFamily="49" charset="-128"/>
              </a:rPr>
              <a:t>：</a:t>
            </a:r>
            <a:r>
              <a:rPr lang="en-US" sz="1600" dirty="0">
                <a:latin typeface="MS Gothic" panose="020B0609070205080204" pitchFamily="49" charset="-128"/>
                <a:ea typeface="MS Gothic" panose="020B0609070205080204" pitchFamily="49" charset="-128"/>
              </a:rPr>
              <a:t>Informatica MDM 360 Applications </a:t>
            </a:r>
            <a:r>
              <a:rPr lang="ja-JP" altLang="en-US" sz="1600">
                <a:latin typeface="MS Gothic" panose="020B0609070205080204" pitchFamily="49" charset="-128"/>
                <a:ea typeface="MS Gothic" panose="020B0609070205080204" pitchFamily="49" charset="-128"/>
              </a:rPr>
              <a:t>は、パフォーマンスモニタリングツールとレポート作成機能を提供し、データ管理プロセスを追跡・評価するためのツールを提供します。</a:t>
            </a:r>
            <a:endParaRPr lang="en-JP" sz="16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748151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FD056-B0F2-C14D-B8C1-FFCBE27D4D17}"/>
              </a:ext>
            </a:extLst>
          </p:cNvPr>
          <p:cNvSpPr>
            <a:spLocks noGrp="1"/>
          </p:cNvSpPr>
          <p:nvPr>
            <p:ph type="title"/>
          </p:nvPr>
        </p:nvSpPr>
        <p:spPr>
          <a:xfrm>
            <a:off x="1451579" y="760976"/>
            <a:ext cx="9603275" cy="1049235"/>
          </a:xfrm>
        </p:spPr>
        <p:txBody>
          <a:bodyPr>
            <a:normAutofit/>
          </a:bodyPr>
          <a:lstStyle/>
          <a:p>
            <a:r>
              <a:rPr lang="en-US" sz="1800" dirty="0">
                <a:latin typeface="MS Gothic" panose="020B0609070205080204" pitchFamily="49" charset="-128"/>
                <a:ea typeface="MS Gothic" panose="020B0609070205080204" pitchFamily="49" charset="-128"/>
              </a:rPr>
              <a:t>Informatica Customer 360</a:t>
            </a:r>
            <a:r>
              <a:rPr lang="ja-JP" altLang="en-US" sz="1800">
                <a:latin typeface="MS Gothic" panose="020B0609070205080204" pitchFamily="49" charset="-128"/>
                <a:ea typeface="MS Gothic" panose="020B0609070205080204" pitchFamily="49" charset="-128"/>
              </a:rPr>
              <a:t>を使用したマスターデータ管理（</a:t>
            </a:r>
            <a:r>
              <a:rPr lang="en-US" sz="1800" dirty="0">
                <a:latin typeface="MS Gothic" panose="020B0609070205080204" pitchFamily="49" charset="-128"/>
                <a:ea typeface="MS Gothic" panose="020B0609070205080204" pitchFamily="49" charset="-128"/>
              </a:rPr>
              <a:t>MDM）</a:t>
            </a:r>
            <a:r>
              <a:rPr lang="ja-JP" altLang="en-US" sz="1800">
                <a:latin typeface="MS Gothic" panose="020B0609070205080204" pitchFamily="49" charset="-128"/>
                <a:ea typeface="MS Gothic" panose="020B0609070205080204" pitchFamily="49" charset="-128"/>
              </a:rPr>
              <a:t>の展開ガイド</a:t>
            </a:r>
            <a:endParaRPr lang="en-JP" sz="1800" dirty="0">
              <a:latin typeface="MS Gothic" panose="020B0609070205080204" pitchFamily="49" charset="-128"/>
              <a:ea typeface="MS Gothic" panose="020B0609070205080204" pitchFamily="49" charset="-128"/>
            </a:endParaRPr>
          </a:p>
        </p:txBody>
      </p:sp>
      <p:pic>
        <p:nvPicPr>
          <p:cNvPr id="5" name="Content Placeholder 4">
            <a:extLst>
              <a:ext uri="{FF2B5EF4-FFF2-40B4-BE49-F238E27FC236}">
                <a16:creationId xmlns:a16="http://schemas.microsoft.com/office/drawing/2014/main" id="{B1155AA5-F4B6-ED4A-A8E9-3E5FA0476B0D}"/>
              </a:ext>
            </a:extLst>
          </p:cNvPr>
          <p:cNvPicPr>
            <a:picLocks noGrp="1" noChangeAspect="1"/>
          </p:cNvPicPr>
          <p:nvPr>
            <p:ph idx="1"/>
          </p:nvPr>
        </p:nvPicPr>
        <p:blipFill>
          <a:blip r:embed="rId2"/>
          <a:stretch>
            <a:fillRect/>
          </a:stretch>
        </p:blipFill>
        <p:spPr>
          <a:xfrm>
            <a:off x="1533633" y="2579914"/>
            <a:ext cx="9783916" cy="2424333"/>
          </a:xfrm>
        </p:spPr>
      </p:pic>
    </p:spTree>
    <p:extLst>
      <p:ext uri="{BB962C8B-B14F-4D97-AF65-F5344CB8AC3E}">
        <p14:creationId xmlns:p14="http://schemas.microsoft.com/office/powerpoint/2010/main" val="23265147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2437</TotalTime>
  <Words>1581</Words>
  <Application>Microsoft Macintosh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MS Gothic</vt:lpstr>
      <vt:lpstr>Arial</vt:lpstr>
      <vt:lpstr>Gill Sans MT</vt:lpstr>
      <vt:lpstr>Gallery</vt:lpstr>
      <vt:lpstr>マスターデータ管理 (MDM) とは? 定義、例、利点 </vt:lpstr>
      <vt:lpstr>マスターデータとは</vt:lpstr>
      <vt:lpstr>マスターデータ管理（MDM）とは </vt:lpstr>
      <vt:lpstr>マスターデータ管理 (MDM)の利点 </vt:lpstr>
      <vt:lpstr>マスターデータ管理の実施方法 </vt:lpstr>
      <vt:lpstr>マスターデータ管理 (MDM) のツール</vt:lpstr>
      <vt:lpstr>Informatica MDM 360 Applicationsについて</vt:lpstr>
      <vt:lpstr>Informatica MDM 360 Applicationsについて</vt:lpstr>
      <vt:lpstr>Informatica Customer 360を使用したマスターデータ管理（MDM）の展開ガイド</vt:lpstr>
      <vt:lpstr>MDMプロジェクトの設定</vt:lpstr>
      <vt:lpstr>参考サイト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マスターデータ管理 (MDM) とは? 定義、例、利点 </dc:title>
  <dc:creator>nqluan1019@gmail.com</dc:creator>
  <cp:lastModifiedBy>nqluan1019@gmail.com</cp:lastModifiedBy>
  <cp:revision>7</cp:revision>
  <dcterms:created xsi:type="dcterms:W3CDTF">2023-09-19T05:11:48Z</dcterms:created>
  <dcterms:modified xsi:type="dcterms:W3CDTF">2023-09-21T08:10:01Z</dcterms:modified>
</cp:coreProperties>
</file>