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47"/>
  </p:notesMasterIdLst>
  <p:handoutMasterIdLst>
    <p:handoutMasterId r:id="rId48"/>
  </p:handoutMasterIdLst>
  <p:sldIdLst>
    <p:sldId id="354" r:id="rId2"/>
    <p:sldId id="355" r:id="rId3"/>
    <p:sldId id="269" r:id="rId4"/>
    <p:sldId id="280" r:id="rId5"/>
    <p:sldId id="270" r:id="rId6"/>
    <p:sldId id="281" r:id="rId7"/>
    <p:sldId id="273" r:id="rId8"/>
    <p:sldId id="274" r:id="rId9"/>
    <p:sldId id="333" r:id="rId10"/>
    <p:sldId id="334" r:id="rId11"/>
    <p:sldId id="335" r:id="rId12"/>
    <p:sldId id="336" r:id="rId13"/>
    <p:sldId id="284" r:id="rId14"/>
    <p:sldId id="285" r:id="rId15"/>
    <p:sldId id="337" r:id="rId16"/>
    <p:sldId id="339" r:id="rId17"/>
    <p:sldId id="286" r:id="rId18"/>
    <p:sldId id="340" r:id="rId19"/>
    <p:sldId id="341" r:id="rId20"/>
    <p:sldId id="342" r:id="rId21"/>
    <p:sldId id="288" r:id="rId22"/>
    <p:sldId id="276" r:id="rId23"/>
    <p:sldId id="345" r:id="rId24"/>
    <p:sldId id="277" r:id="rId25"/>
    <p:sldId id="278" r:id="rId26"/>
    <p:sldId id="346" r:id="rId27"/>
    <p:sldId id="347" r:id="rId28"/>
    <p:sldId id="279" r:id="rId29"/>
    <p:sldId id="291" r:id="rId30"/>
    <p:sldId id="292" r:id="rId31"/>
    <p:sldId id="302" r:id="rId32"/>
    <p:sldId id="303" r:id="rId33"/>
    <p:sldId id="305" r:id="rId34"/>
    <p:sldId id="306" r:id="rId35"/>
    <p:sldId id="307" r:id="rId36"/>
    <p:sldId id="316" r:id="rId37"/>
    <p:sldId id="349" r:id="rId38"/>
    <p:sldId id="315" r:id="rId39"/>
    <p:sldId id="357" r:id="rId40"/>
    <p:sldId id="323" r:id="rId41"/>
    <p:sldId id="326" r:id="rId42"/>
    <p:sldId id="353" r:id="rId43"/>
    <p:sldId id="331" r:id="rId44"/>
    <p:sldId id="358" r:id="rId45"/>
    <p:sldId id="359" r:id="rId4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8000FF"/>
    <a:srgbClr val="6666FF"/>
    <a:srgbClr val="808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76" autoAdjust="0"/>
    <p:restoredTop sz="91727" autoAdjust="0"/>
  </p:normalViewPr>
  <p:slideViewPr>
    <p:cSldViewPr>
      <p:cViewPr varScale="1">
        <p:scale>
          <a:sx n="80" d="100"/>
          <a:sy n="80" d="100"/>
        </p:scale>
        <p:origin x="906"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5.xml"/><Relationship Id="rId18" Type="http://schemas.openxmlformats.org/officeDocument/2006/relationships/slide" Target="slides/slide34.xml"/><Relationship Id="rId3" Type="http://schemas.openxmlformats.org/officeDocument/2006/relationships/slide" Target="slides/slide4.xml"/><Relationship Id="rId21" Type="http://schemas.openxmlformats.org/officeDocument/2006/relationships/slide" Target="slides/slide39.xml"/><Relationship Id="rId7" Type="http://schemas.openxmlformats.org/officeDocument/2006/relationships/slide" Target="slides/slide13.xml"/><Relationship Id="rId12" Type="http://schemas.openxmlformats.org/officeDocument/2006/relationships/slide" Target="slides/slide24.xml"/><Relationship Id="rId17" Type="http://schemas.openxmlformats.org/officeDocument/2006/relationships/slide" Target="slides/slide32.xml"/><Relationship Id="rId2" Type="http://schemas.openxmlformats.org/officeDocument/2006/relationships/slide" Target="slides/slide3.xml"/><Relationship Id="rId16" Type="http://schemas.openxmlformats.org/officeDocument/2006/relationships/slide" Target="slides/slide31.xml"/><Relationship Id="rId20" Type="http://schemas.openxmlformats.org/officeDocument/2006/relationships/slide" Target="slides/slide38.xml"/><Relationship Id="rId1" Type="http://schemas.openxmlformats.org/officeDocument/2006/relationships/slide" Target="slides/slide1.xml"/><Relationship Id="rId6" Type="http://schemas.openxmlformats.org/officeDocument/2006/relationships/slide" Target="slides/slide12.xml"/><Relationship Id="rId11" Type="http://schemas.openxmlformats.org/officeDocument/2006/relationships/slide" Target="slides/slide21.xml"/><Relationship Id="rId5" Type="http://schemas.openxmlformats.org/officeDocument/2006/relationships/slide" Target="slides/slide7.xml"/><Relationship Id="rId15" Type="http://schemas.openxmlformats.org/officeDocument/2006/relationships/slide" Target="slides/slide29.xml"/><Relationship Id="rId10" Type="http://schemas.openxmlformats.org/officeDocument/2006/relationships/slide" Target="slides/slide17.xml"/><Relationship Id="rId19" Type="http://schemas.openxmlformats.org/officeDocument/2006/relationships/slide" Target="slides/slide35.xml"/><Relationship Id="rId4" Type="http://schemas.openxmlformats.org/officeDocument/2006/relationships/slide" Target="slides/slide5.xml"/><Relationship Id="rId9" Type="http://schemas.openxmlformats.org/officeDocument/2006/relationships/slide" Target="slides/slide16.xml"/><Relationship Id="rId14" Type="http://schemas.openxmlformats.org/officeDocument/2006/relationships/slide" Target="slides/slide28.xml"/><Relationship Id="rId22" Type="http://schemas.openxmlformats.org/officeDocument/2006/relationships/slide" Target="slides/slide4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28641-2417-B341-BDCC-47285D1F6C6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70BA48B-2A3D-B54F-B09E-5121C16CAC75}">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Weighed </a:t>
          </a:r>
        </a:p>
        <a:p>
          <a:pPr rtl="0"/>
          <a:r>
            <a:rPr lang="en-US" sz="1050" b="1" dirty="0" smtClean="0">
              <a:effectLst>
                <a:outerShdw blurRad="38100" dist="38100" dir="2700000" algn="tl">
                  <a:srgbClr val="000000">
                    <a:alpha val="43137"/>
                  </a:srgbClr>
                </a:outerShdw>
              </a:effectLst>
            </a:rPr>
            <a:t>30 </a:t>
          </a:r>
        </a:p>
        <a:p>
          <a:pPr rtl="0"/>
          <a:r>
            <a:rPr lang="en-US" sz="1050" b="1" dirty="0" smtClean="0">
              <a:effectLst>
                <a:outerShdw blurRad="38100" dist="38100" dir="2700000" algn="tl">
                  <a:srgbClr val="000000">
                    <a:alpha val="43137"/>
                  </a:srgbClr>
                </a:outerShdw>
              </a:effectLst>
            </a:rPr>
            <a:t>tons</a:t>
          </a:r>
          <a:endParaRPr lang="en-US" sz="1050" b="1" dirty="0">
            <a:effectLst>
              <a:outerShdw blurRad="38100" dist="38100" dir="2700000" algn="tl">
                <a:srgbClr val="000000">
                  <a:alpha val="43137"/>
                </a:srgbClr>
              </a:outerShdw>
            </a:effectLst>
          </a:endParaRPr>
        </a:p>
      </dgm:t>
    </dgm:pt>
    <dgm:pt modelId="{9F2D49E3-5853-594F-A5B3-083CD0F613C6}" type="parTrans" cxnId="{9E3EBC7F-FDC3-C94E-8058-D02369F88F85}">
      <dgm:prSet/>
      <dgm:spPr/>
      <dgm:t>
        <a:bodyPr/>
        <a:lstStyle/>
        <a:p>
          <a:endParaRPr lang="en-US"/>
        </a:p>
      </dgm:t>
    </dgm:pt>
    <dgm:pt modelId="{F719C99A-AF4B-BD48-B8FA-C7F4EDC2F4FB}" type="sibTrans" cxnId="{9E3EBC7F-FDC3-C94E-8058-D02369F88F85}">
      <dgm:prSet/>
      <dgm:spPr/>
      <dgm:t>
        <a:bodyPr/>
        <a:lstStyle/>
        <a:p>
          <a:endParaRPr lang="en-US"/>
        </a:p>
      </dgm:t>
    </dgm:pt>
    <dgm:pt modelId="{F02483DA-7CF6-2E44-B9CE-17FFE286BC6E}">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Occupied </a:t>
          </a:r>
        </a:p>
        <a:p>
          <a:pPr rtl="0"/>
          <a:r>
            <a:rPr lang="en-US" sz="1050" b="1" dirty="0" smtClean="0">
              <a:effectLst>
                <a:outerShdw blurRad="38100" dist="38100" dir="2700000" algn="tl">
                  <a:srgbClr val="000000">
                    <a:alpha val="43137"/>
                  </a:srgbClr>
                </a:outerShdw>
              </a:effectLst>
            </a:rPr>
            <a:t>1500 </a:t>
          </a:r>
        </a:p>
        <a:p>
          <a:pPr rtl="0"/>
          <a:r>
            <a:rPr lang="en-US" sz="1050" b="1" dirty="0" smtClean="0">
              <a:effectLst>
                <a:outerShdw blurRad="38100" dist="38100" dir="2700000" algn="tl">
                  <a:srgbClr val="000000">
                    <a:alpha val="43137"/>
                  </a:srgbClr>
                </a:outerShdw>
              </a:effectLst>
            </a:rPr>
            <a:t>square</a:t>
          </a:r>
        </a:p>
        <a:p>
          <a:pPr rtl="0"/>
          <a:r>
            <a:rPr lang="en-US" sz="1050" b="1" dirty="0" smtClean="0">
              <a:effectLst>
                <a:outerShdw blurRad="38100" dist="38100" dir="2700000" algn="tl">
                  <a:srgbClr val="000000">
                    <a:alpha val="43137"/>
                  </a:srgbClr>
                </a:outerShdw>
              </a:effectLst>
            </a:rPr>
            <a:t> feet </a:t>
          </a:r>
        </a:p>
        <a:p>
          <a:pPr rtl="0"/>
          <a:r>
            <a:rPr lang="en-US" sz="1050" b="1" dirty="0" smtClean="0">
              <a:effectLst>
                <a:outerShdw blurRad="38100" dist="38100" dir="2700000" algn="tl">
                  <a:srgbClr val="000000">
                    <a:alpha val="43137"/>
                  </a:srgbClr>
                </a:outerShdw>
              </a:effectLst>
            </a:rPr>
            <a:t>of</a:t>
          </a:r>
        </a:p>
        <a:p>
          <a:pPr rtl="0"/>
          <a:r>
            <a:rPr lang="en-US" sz="1050" b="1" dirty="0" smtClean="0">
              <a:effectLst>
                <a:outerShdw blurRad="38100" dist="38100" dir="2700000" algn="tl">
                  <a:srgbClr val="000000">
                    <a:alpha val="43137"/>
                  </a:srgbClr>
                </a:outerShdw>
              </a:effectLst>
            </a:rPr>
            <a:t> floor </a:t>
          </a:r>
        </a:p>
        <a:p>
          <a:pPr rtl="0"/>
          <a:r>
            <a:rPr lang="en-US" sz="1050" b="1" dirty="0" smtClean="0">
              <a:effectLst>
                <a:outerShdw blurRad="38100" dist="38100" dir="2700000" algn="tl">
                  <a:srgbClr val="000000">
                    <a:alpha val="43137"/>
                  </a:srgbClr>
                </a:outerShdw>
              </a:effectLst>
            </a:rPr>
            <a:t>space</a:t>
          </a:r>
          <a:endParaRPr lang="en-US" sz="1050" b="1" dirty="0">
            <a:effectLst>
              <a:outerShdw blurRad="38100" dist="38100" dir="2700000" algn="tl">
                <a:srgbClr val="000000">
                  <a:alpha val="43137"/>
                </a:srgbClr>
              </a:outerShdw>
            </a:effectLst>
          </a:endParaRPr>
        </a:p>
      </dgm:t>
    </dgm:pt>
    <dgm:pt modelId="{1BEAAD57-4C0C-594A-96F5-EB1F0052E708}" type="parTrans" cxnId="{AD3D2F6B-2355-1A43-B3E8-10256B76F36D}">
      <dgm:prSet/>
      <dgm:spPr/>
      <dgm:t>
        <a:bodyPr/>
        <a:lstStyle/>
        <a:p>
          <a:endParaRPr lang="en-US"/>
        </a:p>
      </dgm:t>
    </dgm:pt>
    <dgm:pt modelId="{D7E2CAD3-7F92-3441-A93E-93633E8CD6F7}" type="sibTrans" cxnId="{AD3D2F6B-2355-1A43-B3E8-10256B76F36D}">
      <dgm:prSet/>
      <dgm:spPr/>
      <dgm:t>
        <a:bodyPr/>
        <a:lstStyle/>
        <a:p>
          <a:endParaRPr lang="en-US"/>
        </a:p>
      </dgm:t>
    </dgm:pt>
    <dgm:pt modelId="{94375650-C888-3A44-A0C6-7E577AB21A98}">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Contained</a:t>
          </a:r>
        </a:p>
        <a:p>
          <a:pPr rtl="0"/>
          <a:r>
            <a:rPr lang="en-US" sz="1050" b="1" dirty="0" smtClean="0">
              <a:effectLst>
                <a:outerShdw blurRad="38100" dist="38100" dir="2700000" algn="tl">
                  <a:srgbClr val="000000">
                    <a:alpha val="43137"/>
                  </a:srgbClr>
                </a:outerShdw>
              </a:effectLst>
            </a:rPr>
            <a:t>more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18,000 </a:t>
          </a:r>
        </a:p>
        <a:p>
          <a:pPr rtl="0"/>
          <a:r>
            <a:rPr lang="en-US" sz="1050" b="1" dirty="0" smtClean="0">
              <a:effectLst>
                <a:outerShdw blurRad="38100" dist="38100" dir="2700000" algn="tl">
                  <a:srgbClr val="000000">
                    <a:alpha val="43137"/>
                  </a:srgbClr>
                </a:outerShdw>
              </a:effectLst>
            </a:rPr>
            <a:t>vacuum</a:t>
          </a:r>
        </a:p>
        <a:p>
          <a:pPr rtl="0"/>
          <a:r>
            <a:rPr lang="en-US" sz="1050" b="1" dirty="0" smtClean="0">
              <a:effectLst>
                <a:outerShdw blurRad="38100" dist="38100" dir="2700000" algn="tl">
                  <a:srgbClr val="000000">
                    <a:alpha val="43137"/>
                  </a:srgbClr>
                </a:outerShdw>
              </a:effectLst>
            </a:rPr>
            <a:t> tubes</a:t>
          </a:r>
          <a:endParaRPr lang="en-US" sz="1050" b="1" dirty="0">
            <a:effectLst>
              <a:outerShdw blurRad="38100" dist="38100" dir="2700000" algn="tl">
                <a:srgbClr val="000000">
                  <a:alpha val="43137"/>
                </a:srgbClr>
              </a:outerShdw>
            </a:effectLst>
          </a:endParaRPr>
        </a:p>
      </dgm:t>
    </dgm:pt>
    <dgm:pt modelId="{AB8ABD81-94F4-824A-86CD-571263EC2F8B}" type="parTrans" cxnId="{F988A990-C572-764C-A4F7-04A9E4A2BE4C}">
      <dgm:prSet/>
      <dgm:spPr/>
      <dgm:t>
        <a:bodyPr/>
        <a:lstStyle/>
        <a:p>
          <a:endParaRPr lang="en-US"/>
        </a:p>
      </dgm:t>
    </dgm:pt>
    <dgm:pt modelId="{6D5215AC-4037-BD4A-A1F9-9AE39D954339}" type="sibTrans" cxnId="{F988A990-C572-764C-A4F7-04A9E4A2BE4C}">
      <dgm:prSet/>
      <dgm:spPr/>
      <dgm:t>
        <a:bodyPr/>
        <a:lstStyle/>
        <a:p>
          <a:endParaRPr lang="en-US"/>
        </a:p>
      </dgm:t>
    </dgm:pt>
    <dgm:pt modelId="{C34CFD14-EBA2-3041-8306-270926D48E88}">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140 kW </a:t>
          </a:r>
        </a:p>
        <a:p>
          <a:pPr rtl="0"/>
          <a:r>
            <a:rPr lang="en-US" sz="1050" b="1" dirty="0" smtClean="0">
              <a:effectLst>
                <a:outerShdw blurRad="38100" dist="38100" dir="2700000" algn="tl">
                  <a:srgbClr val="000000">
                    <a:alpha val="43137"/>
                  </a:srgbClr>
                </a:outerShdw>
              </a:effectLst>
            </a:rPr>
            <a:t>Power</a:t>
          </a:r>
        </a:p>
        <a:p>
          <a:pPr rtl="0"/>
          <a:r>
            <a:rPr lang="en-US" sz="1050" b="1" dirty="0" smtClean="0">
              <a:effectLst>
                <a:outerShdw blurRad="38100" dist="38100" dir="2700000" algn="tl">
                  <a:srgbClr val="000000">
                    <a:alpha val="43137"/>
                  </a:srgbClr>
                </a:outerShdw>
              </a:effectLst>
            </a:rPr>
            <a:t>consumption</a:t>
          </a:r>
          <a:endParaRPr lang="en-US" sz="1050" b="1" dirty="0">
            <a:effectLst>
              <a:outerShdw blurRad="38100" dist="38100" dir="2700000" algn="tl">
                <a:srgbClr val="000000">
                  <a:alpha val="43137"/>
                </a:srgbClr>
              </a:outerShdw>
            </a:effectLst>
          </a:endParaRPr>
        </a:p>
      </dgm:t>
    </dgm:pt>
    <dgm:pt modelId="{E98D93E2-224E-7F45-BFD9-AAFA046C98FE}" type="parTrans" cxnId="{0E5ACF81-4A1D-6249-B137-A162D87EE525}">
      <dgm:prSet/>
      <dgm:spPr/>
      <dgm:t>
        <a:bodyPr/>
        <a:lstStyle/>
        <a:p>
          <a:endParaRPr lang="en-US"/>
        </a:p>
      </dgm:t>
    </dgm:pt>
    <dgm:pt modelId="{D8721CE7-86F7-B141-BDD2-907DFA14A225}" type="sibTrans" cxnId="{0E5ACF81-4A1D-6249-B137-A162D87EE525}">
      <dgm:prSet/>
      <dgm:spPr/>
      <dgm:t>
        <a:bodyPr/>
        <a:lstStyle/>
        <a:p>
          <a:endParaRPr lang="en-US"/>
        </a:p>
      </dgm:t>
    </dgm:pt>
    <dgm:pt modelId="{BD2465CE-1FFF-C24D-ADD5-6AFD3AC52BFE}">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Capable</a:t>
          </a:r>
        </a:p>
        <a:p>
          <a:pPr rtl="0"/>
          <a:r>
            <a:rPr lang="en-US" sz="1050" b="1" dirty="0" smtClean="0">
              <a:effectLst>
                <a:outerShdw blurRad="38100" dist="38100" dir="2700000" algn="tl">
                  <a:srgbClr val="000000">
                    <a:alpha val="43137"/>
                  </a:srgbClr>
                </a:outerShdw>
              </a:effectLst>
            </a:rPr>
            <a:t> of</a:t>
          </a:r>
        </a:p>
        <a:p>
          <a:pPr rtl="0"/>
          <a:r>
            <a:rPr lang="en-US" sz="1050" b="1" dirty="0" smtClean="0">
              <a:effectLst>
                <a:outerShdw blurRad="38100" dist="38100" dir="2700000" algn="tl">
                  <a:srgbClr val="000000">
                    <a:alpha val="43137"/>
                  </a:srgbClr>
                </a:outerShdw>
              </a:effectLst>
            </a:rPr>
            <a:t> 5000</a:t>
          </a:r>
        </a:p>
        <a:p>
          <a:pPr rtl="0"/>
          <a:r>
            <a:rPr lang="en-US" sz="1050" b="1" dirty="0" smtClean="0">
              <a:effectLst>
                <a:outerShdw blurRad="38100" dist="38100" dir="2700000" algn="tl">
                  <a:srgbClr val="000000">
                    <a:alpha val="43137"/>
                  </a:srgbClr>
                </a:outerShdw>
              </a:effectLst>
            </a:rPr>
            <a:t> additions </a:t>
          </a:r>
        </a:p>
        <a:p>
          <a:pPr rtl="0"/>
          <a:r>
            <a:rPr lang="en-US" sz="1050" b="1" dirty="0" smtClean="0">
              <a:effectLst>
                <a:outerShdw blurRad="38100" dist="38100" dir="2700000" algn="tl">
                  <a:srgbClr val="000000">
                    <a:alpha val="43137"/>
                  </a:srgbClr>
                </a:outerShdw>
              </a:effectLst>
            </a:rPr>
            <a:t>per </a:t>
          </a:r>
        </a:p>
        <a:p>
          <a:pPr rtl="0"/>
          <a:r>
            <a:rPr lang="en-US" sz="1050" b="1" dirty="0" smtClean="0">
              <a:effectLst>
                <a:outerShdw blurRad="38100" dist="38100" dir="2700000" algn="tl">
                  <a:srgbClr val="000000">
                    <a:alpha val="43137"/>
                  </a:srgbClr>
                </a:outerShdw>
              </a:effectLst>
            </a:rPr>
            <a:t>second</a:t>
          </a:r>
          <a:endParaRPr lang="en-US" sz="1050" b="1" dirty="0">
            <a:effectLst>
              <a:outerShdw blurRad="38100" dist="38100" dir="2700000" algn="tl">
                <a:srgbClr val="000000">
                  <a:alpha val="43137"/>
                </a:srgbClr>
              </a:outerShdw>
            </a:effectLst>
          </a:endParaRPr>
        </a:p>
      </dgm:t>
    </dgm:pt>
    <dgm:pt modelId="{166ED6B4-7F12-1A44-AE3F-E07A5FAC738B}" type="parTrans" cxnId="{E57A694F-2826-224D-946E-1E66E42165E8}">
      <dgm:prSet/>
      <dgm:spPr/>
      <dgm:t>
        <a:bodyPr/>
        <a:lstStyle/>
        <a:p>
          <a:endParaRPr lang="en-US"/>
        </a:p>
      </dgm:t>
    </dgm:pt>
    <dgm:pt modelId="{FFE0DE03-0A1F-AC41-B842-664E9CE4606B}" type="sibTrans" cxnId="{E57A694F-2826-224D-946E-1E66E42165E8}">
      <dgm:prSet/>
      <dgm:spPr/>
      <dgm:t>
        <a:bodyPr/>
        <a:lstStyle/>
        <a:p>
          <a:endParaRPr lang="en-US"/>
        </a:p>
      </dgm:t>
    </dgm:pt>
    <dgm:pt modelId="{30E0722D-81DE-C34D-AE26-4717CC2CCBCB}">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Decimal </a:t>
          </a:r>
        </a:p>
        <a:p>
          <a:pPr rtl="0"/>
          <a:r>
            <a:rPr lang="en-US" sz="1050" b="1" dirty="0" smtClean="0">
              <a:effectLst>
                <a:outerShdw blurRad="38100" dist="38100" dir="2700000" algn="tl">
                  <a:srgbClr val="000000">
                    <a:alpha val="43137"/>
                  </a:srgbClr>
                </a:outerShdw>
              </a:effectLst>
            </a:rPr>
            <a:t>rather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binary </a:t>
          </a:r>
        </a:p>
        <a:p>
          <a:pPr rtl="0"/>
          <a:r>
            <a:rPr lang="en-US" sz="1050" b="1" dirty="0" smtClean="0">
              <a:effectLst>
                <a:outerShdw blurRad="38100" dist="38100" dir="2700000" algn="tl">
                  <a:srgbClr val="000000">
                    <a:alpha val="43137"/>
                  </a:srgbClr>
                </a:outerShdw>
              </a:effectLst>
            </a:rPr>
            <a:t>machine</a:t>
          </a:r>
          <a:endParaRPr lang="en-US" sz="1050" b="1" dirty="0">
            <a:effectLst>
              <a:outerShdw blurRad="38100" dist="38100" dir="2700000" algn="tl">
                <a:srgbClr val="000000">
                  <a:alpha val="43137"/>
                </a:srgbClr>
              </a:outerShdw>
            </a:effectLst>
          </a:endParaRPr>
        </a:p>
      </dgm:t>
    </dgm:pt>
    <dgm:pt modelId="{E64ECDC3-E646-3B4F-8EB5-37CC0BDE8520}" type="parTrans" cxnId="{D7DB1010-1ED4-9B48-BE61-95293BF8F9C0}">
      <dgm:prSet/>
      <dgm:spPr/>
      <dgm:t>
        <a:bodyPr/>
        <a:lstStyle/>
        <a:p>
          <a:endParaRPr lang="en-US"/>
        </a:p>
      </dgm:t>
    </dgm:pt>
    <dgm:pt modelId="{04808F15-F678-3540-80D3-F78C312C53DF}" type="sibTrans" cxnId="{D7DB1010-1ED4-9B48-BE61-95293BF8F9C0}">
      <dgm:prSet/>
      <dgm:spPr/>
      <dgm:t>
        <a:bodyPr/>
        <a:lstStyle/>
        <a:p>
          <a:endParaRPr lang="en-US"/>
        </a:p>
      </dgm:t>
    </dgm:pt>
    <dgm:pt modelId="{0253558E-FCA9-8244-A643-348797FAB9E4}">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Memory </a:t>
          </a:r>
        </a:p>
        <a:p>
          <a:pPr rtl="0"/>
          <a:r>
            <a:rPr lang="en-US" sz="1050" b="1" dirty="0" smtClean="0">
              <a:effectLst>
                <a:outerShdw blurRad="38100" dist="38100" dir="2700000" algn="tl">
                  <a:srgbClr val="000000">
                    <a:alpha val="43137"/>
                  </a:srgbClr>
                </a:outerShdw>
              </a:effectLst>
            </a:rPr>
            <a:t>consisted </a:t>
          </a:r>
        </a:p>
        <a:p>
          <a:pPr rtl="0"/>
          <a:r>
            <a:rPr lang="en-US" sz="1050" b="1" dirty="0" smtClean="0">
              <a:effectLst>
                <a:outerShdw blurRad="38100" dist="38100" dir="2700000" algn="tl">
                  <a:srgbClr val="000000">
                    <a:alpha val="43137"/>
                  </a:srgbClr>
                </a:outerShdw>
              </a:effectLst>
            </a:rPr>
            <a:t>of  20 accumulators, </a:t>
          </a:r>
        </a:p>
        <a:p>
          <a:pPr rtl="0"/>
          <a:r>
            <a:rPr lang="en-US" sz="1050" b="1" dirty="0" smtClean="0">
              <a:effectLst>
                <a:outerShdw blurRad="38100" dist="38100" dir="2700000" algn="tl">
                  <a:srgbClr val="000000">
                    <a:alpha val="43137"/>
                  </a:srgbClr>
                </a:outerShdw>
              </a:effectLst>
            </a:rPr>
            <a:t>each</a:t>
          </a:r>
        </a:p>
        <a:p>
          <a:pPr rtl="0"/>
          <a:r>
            <a:rPr lang="en-US" sz="1050" b="1" dirty="0" smtClean="0">
              <a:effectLst>
                <a:outerShdw blurRad="38100" dist="38100" dir="2700000" algn="tl">
                  <a:srgbClr val="000000">
                    <a:alpha val="43137"/>
                  </a:srgbClr>
                </a:outerShdw>
              </a:effectLst>
            </a:rPr>
            <a:t> capable</a:t>
          </a:r>
        </a:p>
        <a:p>
          <a:pPr rtl="0"/>
          <a:r>
            <a:rPr lang="en-US" sz="1050" b="1" dirty="0" smtClean="0">
              <a:effectLst>
                <a:outerShdw blurRad="38100" dist="38100" dir="2700000" algn="tl">
                  <a:srgbClr val="000000">
                    <a:alpha val="43137"/>
                  </a:srgbClr>
                </a:outerShdw>
              </a:effectLst>
            </a:rPr>
            <a:t> of </a:t>
          </a:r>
        </a:p>
        <a:p>
          <a:pPr rtl="0"/>
          <a:r>
            <a:rPr lang="en-US" sz="1050" b="1" dirty="0" smtClean="0">
              <a:effectLst>
                <a:outerShdw blurRad="38100" dist="38100" dir="2700000" algn="tl">
                  <a:srgbClr val="000000">
                    <a:alpha val="43137"/>
                  </a:srgbClr>
                </a:outerShdw>
              </a:effectLst>
            </a:rPr>
            <a:t>holding </a:t>
          </a:r>
        </a:p>
        <a:p>
          <a:pPr rtl="0"/>
          <a:r>
            <a:rPr lang="en-US" sz="1050" b="1" dirty="0" smtClean="0">
              <a:effectLst>
                <a:outerShdw blurRad="38100" dist="38100" dir="2700000" algn="tl">
                  <a:srgbClr val="000000">
                    <a:alpha val="43137"/>
                  </a:srgbClr>
                </a:outerShdw>
              </a:effectLst>
            </a:rPr>
            <a:t>a </a:t>
          </a:r>
        </a:p>
        <a:p>
          <a:pPr rtl="0"/>
          <a:r>
            <a:rPr lang="en-US" sz="1050" b="1" dirty="0" smtClean="0">
              <a:effectLst>
                <a:outerShdw blurRad="38100" dist="38100" dir="2700000" algn="tl">
                  <a:srgbClr val="000000">
                    <a:alpha val="43137"/>
                  </a:srgbClr>
                </a:outerShdw>
              </a:effectLst>
            </a:rPr>
            <a:t>10 digit </a:t>
          </a:r>
        </a:p>
        <a:p>
          <a:pPr rtl="0"/>
          <a:r>
            <a:rPr lang="en-US" sz="1050" b="1" dirty="0" smtClean="0">
              <a:effectLst>
                <a:outerShdw blurRad="38100" dist="38100" dir="2700000" algn="tl">
                  <a:srgbClr val="000000">
                    <a:alpha val="43137"/>
                  </a:srgbClr>
                </a:outerShdw>
              </a:effectLst>
            </a:rPr>
            <a:t>number</a:t>
          </a:r>
          <a:endParaRPr lang="en-US" sz="1050" b="1" dirty="0">
            <a:effectLst>
              <a:outerShdw blurRad="38100" dist="38100" dir="2700000" algn="tl">
                <a:srgbClr val="000000">
                  <a:alpha val="43137"/>
                </a:srgbClr>
              </a:outerShdw>
            </a:effectLst>
          </a:endParaRPr>
        </a:p>
      </dgm:t>
    </dgm:pt>
    <dgm:pt modelId="{32B013DD-780D-6142-B7B9-D80382F3EBF1}" type="parTrans" cxnId="{BE549E63-B706-6F47-A515-A2F0A3C50E3A}">
      <dgm:prSet/>
      <dgm:spPr/>
      <dgm:t>
        <a:bodyPr/>
        <a:lstStyle/>
        <a:p>
          <a:endParaRPr lang="en-US"/>
        </a:p>
      </dgm:t>
    </dgm:pt>
    <dgm:pt modelId="{2267D7AE-C262-7943-AF02-1BDB495502E5}" type="sibTrans" cxnId="{BE549E63-B706-6F47-A515-A2F0A3C50E3A}">
      <dgm:prSet/>
      <dgm:spPr/>
      <dgm:t>
        <a:bodyPr/>
        <a:lstStyle/>
        <a:p>
          <a:endParaRPr lang="en-US"/>
        </a:p>
      </dgm:t>
    </dgm:pt>
    <dgm:pt modelId="{DB6AC2BA-0B75-684B-94ED-1AE2D9C9F707}">
      <dgm:prSet custT="1"/>
      <dgm:spPr>
        <a:ln>
          <a:solidFill>
            <a:schemeClr val="tx2"/>
          </a:solidFill>
        </a:ln>
        <a:effectLst/>
      </dgm:spPr>
      <dgm:t>
        <a:bodyPr/>
        <a:lstStyle/>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Major</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drawback </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was the need</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 for manual programming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by setting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switches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and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plugging/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unplugging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cables</a:t>
          </a:r>
          <a:endParaRPr lang="en-US" sz="1050" b="1" dirty="0">
            <a:effectLst>
              <a:outerShdw blurRad="38100" dist="38100" dir="2700000" algn="tl">
                <a:srgbClr val="000000">
                  <a:alpha val="43137"/>
                </a:srgbClr>
              </a:outerShdw>
            </a:effectLst>
          </a:endParaRPr>
        </a:p>
      </dgm:t>
    </dgm:pt>
    <dgm:pt modelId="{2AEA05D9-338A-E245-9FDB-3CAAE51AEF73}" type="parTrans" cxnId="{BAFFEA74-A6C3-2945-860F-8E6FD5A45DD8}">
      <dgm:prSet/>
      <dgm:spPr/>
      <dgm:t>
        <a:bodyPr/>
        <a:lstStyle/>
        <a:p>
          <a:endParaRPr lang="en-US"/>
        </a:p>
      </dgm:t>
    </dgm:pt>
    <dgm:pt modelId="{71ED023E-4DCF-C34D-98EA-406EFD2ACB04}" type="sibTrans" cxnId="{BAFFEA74-A6C3-2945-860F-8E6FD5A45DD8}">
      <dgm:prSet/>
      <dgm:spPr/>
      <dgm:t>
        <a:bodyPr/>
        <a:lstStyle/>
        <a:p>
          <a:endParaRPr lang="en-US"/>
        </a:p>
      </dgm:t>
    </dgm:pt>
    <dgm:pt modelId="{654DFD37-2367-B448-A2F8-71AB755166DE}" type="pres">
      <dgm:prSet presAssocID="{E3628641-2417-B341-BDCC-47285D1F6C68}" presName="Name0" presStyleCnt="0">
        <dgm:presLayoutVars>
          <dgm:dir/>
          <dgm:resizeHandles val="exact"/>
        </dgm:presLayoutVars>
      </dgm:prSet>
      <dgm:spPr/>
      <dgm:t>
        <a:bodyPr/>
        <a:lstStyle/>
        <a:p>
          <a:endParaRPr lang="en-US"/>
        </a:p>
      </dgm:t>
    </dgm:pt>
    <dgm:pt modelId="{87B18C8D-A7AF-7D4C-97BE-7296A4D1F7E4}" type="pres">
      <dgm:prSet presAssocID="{F70BA48B-2A3D-B54F-B09E-5121C16CAC75}" presName="node" presStyleLbl="node1" presStyleIdx="0" presStyleCnt="8" custScaleX="83100">
        <dgm:presLayoutVars>
          <dgm:bulletEnabled val="1"/>
        </dgm:presLayoutVars>
      </dgm:prSet>
      <dgm:spPr/>
      <dgm:t>
        <a:bodyPr/>
        <a:lstStyle/>
        <a:p>
          <a:endParaRPr lang="en-US"/>
        </a:p>
      </dgm:t>
    </dgm:pt>
    <dgm:pt modelId="{4DBB3A3B-E597-B54B-BFA6-A19EC10F6AC4}" type="pres">
      <dgm:prSet presAssocID="{F719C99A-AF4B-BD48-B8FA-C7F4EDC2F4FB}" presName="sibTrans" presStyleCnt="0"/>
      <dgm:spPr/>
    </dgm:pt>
    <dgm:pt modelId="{11D6AB6E-035D-1F42-9027-7BD2139C4CDA}" type="pres">
      <dgm:prSet presAssocID="{F02483DA-7CF6-2E44-B9CE-17FFE286BC6E}" presName="node" presStyleLbl="node1" presStyleIdx="1" presStyleCnt="8">
        <dgm:presLayoutVars>
          <dgm:bulletEnabled val="1"/>
        </dgm:presLayoutVars>
      </dgm:prSet>
      <dgm:spPr/>
      <dgm:t>
        <a:bodyPr/>
        <a:lstStyle/>
        <a:p>
          <a:endParaRPr lang="en-US"/>
        </a:p>
      </dgm:t>
    </dgm:pt>
    <dgm:pt modelId="{38EDF939-1E4C-BF45-86DC-80C4FE0D1CF9}" type="pres">
      <dgm:prSet presAssocID="{D7E2CAD3-7F92-3441-A93E-93633E8CD6F7}" presName="sibTrans" presStyleCnt="0"/>
      <dgm:spPr/>
    </dgm:pt>
    <dgm:pt modelId="{E3383C09-73C1-5D40-A98D-98CD09DF88CC}" type="pres">
      <dgm:prSet presAssocID="{94375650-C888-3A44-A0C6-7E577AB21A98}" presName="node" presStyleLbl="node1" presStyleIdx="2" presStyleCnt="8">
        <dgm:presLayoutVars>
          <dgm:bulletEnabled val="1"/>
        </dgm:presLayoutVars>
      </dgm:prSet>
      <dgm:spPr/>
      <dgm:t>
        <a:bodyPr/>
        <a:lstStyle/>
        <a:p>
          <a:endParaRPr lang="en-US"/>
        </a:p>
      </dgm:t>
    </dgm:pt>
    <dgm:pt modelId="{8050D159-82B8-914F-9D68-FF7840ECE628}" type="pres">
      <dgm:prSet presAssocID="{6D5215AC-4037-BD4A-A1F9-9AE39D954339}" presName="sibTrans" presStyleCnt="0"/>
      <dgm:spPr/>
    </dgm:pt>
    <dgm:pt modelId="{41D4DD1D-B174-8F49-80E9-D6E0DD13203C}" type="pres">
      <dgm:prSet presAssocID="{C34CFD14-EBA2-3041-8306-270926D48E88}" presName="node" presStyleLbl="node1" presStyleIdx="3" presStyleCnt="8">
        <dgm:presLayoutVars>
          <dgm:bulletEnabled val="1"/>
        </dgm:presLayoutVars>
      </dgm:prSet>
      <dgm:spPr/>
      <dgm:t>
        <a:bodyPr/>
        <a:lstStyle/>
        <a:p>
          <a:endParaRPr lang="en-US"/>
        </a:p>
      </dgm:t>
    </dgm:pt>
    <dgm:pt modelId="{C20EDA11-5F19-0B49-A551-4CB0E6EFF8EC}" type="pres">
      <dgm:prSet presAssocID="{D8721CE7-86F7-B141-BDD2-907DFA14A225}" presName="sibTrans" presStyleCnt="0"/>
      <dgm:spPr/>
    </dgm:pt>
    <dgm:pt modelId="{28CF9760-770D-BC43-BCBB-3E054F62DF7E}" type="pres">
      <dgm:prSet presAssocID="{BD2465CE-1FFF-C24D-ADD5-6AFD3AC52BFE}" presName="node" presStyleLbl="node1" presStyleIdx="4" presStyleCnt="8">
        <dgm:presLayoutVars>
          <dgm:bulletEnabled val="1"/>
        </dgm:presLayoutVars>
      </dgm:prSet>
      <dgm:spPr/>
      <dgm:t>
        <a:bodyPr/>
        <a:lstStyle/>
        <a:p>
          <a:endParaRPr lang="en-US"/>
        </a:p>
      </dgm:t>
    </dgm:pt>
    <dgm:pt modelId="{4A65FFFD-AA7D-5847-971B-BABEB843317E}" type="pres">
      <dgm:prSet presAssocID="{FFE0DE03-0A1F-AC41-B842-664E9CE4606B}" presName="sibTrans" presStyleCnt="0"/>
      <dgm:spPr/>
    </dgm:pt>
    <dgm:pt modelId="{8F6F069F-3B2A-D04B-83E9-79D44DE162D7}" type="pres">
      <dgm:prSet presAssocID="{30E0722D-81DE-C34D-AE26-4717CC2CCBCB}" presName="node" presStyleLbl="node1" presStyleIdx="5" presStyleCnt="8">
        <dgm:presLayoutVars>
          <dgm:bulletEnabled val="1"/>
        </dgm:presLayoutVars>
      </dgm:prSet>
      <dgm:spPr/>
      <dgm:t>
        <a:bodyPr/>
        <a:lstStyle/>
        <a:p>
          <a:endParaRPr lang="en-US"/>
        </a:p>
      </dgm:t>
    </dgm:pt>
    <dgm:pt modelId="{8F229911-0FA3-7E46-9DC4-CD38B92062D1}" type="pres">
      <dgm:prSet presAssocID="{04808F15-F678-3540-80D3-F78C312C53DF}" presName="sibTrans" presStyleCnt="0"/>
      <dgm:spPr/>
    </dgm:pt>
    <dgm:pt modelId="{38248C2E-AE25-8144-AD90-E1533BA57C3B}" type="pres">
      <dgm:prSet presAssocID="{0253558E-FCA9-8244-A643-348797FAB9E4}" presName="node" presStyleLbl="node1" presStyleIdx="6" presStyleCnt="8" custScaleX="124588">
        <dgm:presLayoutVars>
          <dgm:bulletEnabled val="1"/>
        </dgm:presLayoutVars>
      </dgm:prSet>
      <dgm:spPr/>
      <dgm:t>
        <a:bodyPr/>
        <a:lstStyle/>
        <a:p>
          <a:endParaRPr lang="en-US"/>
        </a:p>
      </dgm:t>
    </dgm:pt>
    <dgm:pt modelId="{BD9BB113-073E-EB4F-A556-111121227DC4}" type="pres">
      <dgm:prSet presAssocID="{2267D7AE-C262-7943-AF02-1BDB495502E5}" presName="sibTrans" presStyleCnt="0"/>
      <dgm:spPr/>
    </dgm:pt>
    <dgm:pt modelId="{B210253B-B61E-0549-8DAB-E1DCD3BBE08E}" type="pres">
      <dgm:prSet presAssocID="{DB6AC2BA-0B75-684B-94ED-1AE2D9C9F707}" presName="node" presStyleLbl="node1" presStyleIdx="7" presStyleCnt="8" custScaleX="118491">
        <dgm:presLayoutVars>
          <dgm:bulletEnabled val="1"/>
        </dgm:presLayoutVars>
      </dgm:prSet>
      <dgm:spPr/>
      <dgm:t>
        <a:bodyPr/>
        <a:lstStyle/>
        <a:p>
          <a:endParaRPr lang="en-US"/>
        </a:p>
      </dgm:t>
    </dgm:pt>
  </dgm:ptLst>
  <dgm:cxnLst>
    <dgm:cxn modelId="{D7DB1010-1ED4-9B48-BE61-95293BF8F9C0}" srcId="{E3628641-2417-B341-BDCC-47285D1F6C68}" destId="{30E0722D-81DE-C34D-AE26-4717CC2CCBCB}" srcOrd="5" destOrd="0" parTransId="{E64ECDC3-E646-3B4F-8EB5-37CC0BDE8520}" sibTransId="{04808F15-F678-3540-80D3-F78C312C53DF}"/>
    <dgm:cxn modelId="{05C8DF49-FFDE-8A45-9AB9-B0194BD0B45F}" type="presOf" srcId="{30E0722D-81DE-C34D-AE26-4717CC2CCBCB}" destId="{8F6F069F-3B2A-D04B-83E9-79D44DE162D7}" srcOrd="0" destOrd="0" presId="urn:microsoft.com/office/officeart/2005/8/layout/hList6"/>
    <dgm:cxn modelId="{3E7F59A8-B541-6646-8798-9DCE0A0C43E3}" type="presOf" srcId="{E3628641-2417-B341-BDCC-47285D1F6C68}" destId="{654DFD37-2367-B448-A2F8-71AB755166DE}" srcOrd="0" destOrd="0" presId="urn:microsoft.com/office/officeart/2005/8/layout/hList6"/>
    <dgm:cxn modelId="{E880CED5-9B66-5848-AB40-7C11B094D012}" type="presOf" srcId="{DB6AC2BA-0B75-684B-94ED-1AE2D9C9F707}" destId="{B210253B-B61E-0549-8DAB-E1DCD3BBE08E}" srcOrd="0" destOrd="0" presId="urn:microsoft.com/office/officeart/2005/8/layout/hList6"/>
    <dgm:cxn modelId="{0E5ACF81-4A1D-6249-B137-A162D87EE525}" srcId="{E3628641-2417-B341-BDCC-47285D1F6C68}" destId="{C34CFD14-EBA2-3041-8306-270926D48E88}" srcOrd="3" destOrd="0" parTransId="{E98D93E2-224E-7F45-BFD9-AAFA046C98FE}" sibTransId="{D8721CE7-86F7-B141-BDD2-907DFA14A225}"/>
    <dgm:cxn modelId="{BE549E63-B706-6F47-A515-A2F0A3C50E3A}" srcId="{E3628641-2417-B341-BDCC-47285D1F6C68}" destId="{0253558E-FCA9-8244-A643-348797FAB9E4}" srcOrd="6" destOrd="0" parTransId="{32B013DD-780D-6142-B7B9-D80382F3EBF1}" sibTransId="{2267D7AE-C262-7943-AF02-1BDB495502E5}"/>
    <dgm:cxn modelId="{1576CD29-641A-C042-A365-A05A940DFFC0}" type="presOf" srcId="{0253558E-FCA9-8244-A643-348797FAB9E4}" destId="{38248C2E-AE25-8144-AD90-E1533BA57C3B}" srcOrd="0" destOrd="0" presId="urn:microsoft.com/office/officeart/2005/8/layout/hList6"/>
    <dgm:cxn modelId="{9E3EBC7F-FDC3-C94E-8058-D02369F88F85}" srcId="{E3628641-2417-B341-BDCC-47285D1F6C68}" destId="{F70BA48B-2A3D-B54F-B09E-5121C16CAC75}" srcOrd="0" destOrd="0" parTransId="{9F2D49E3-5853-594F-A5B3-083CD0F613C6}" sibTransId="{F719C99A-AF4B-BD48-B8FA-C7F4EDC2F4FB}"/>
    <dgm:cxn modelId="{13A273BE-EA6C-0B4B-B31D-AE26A4E4E6A7}" type="presOf" srcId="{94375650-C888-3A44-A0C6-7E577AB21A98}" destId="{E3383C09-73C1-5D40-A98D-98CD09DF88CC}" srcOrd="0" destOrd="0" presId="urn:microsoft.com/office/officeart/2005/8/layout/hList6"/>
    <dgm:cxn modelId="{5B1F0076-2E5D-B04F-A8FE-BD1DC77FB8C0}" type="presOf" srcId="{F70BA48B-2A3D-B54F-B09E-5121C16CAC75}" destId="{87B18C8D-A7AF-7D4C-97BE-7296A4D1F7E4}" srcOrd="0" destOrd="0" presId="urn:microsoft.com/office/officeart/2005/8/layout/hList6"/>
    <dgm:cxn modelId="{E57A694F-2826-224D-946E-1E66E42165E8}" srcId="{E3628641-2417-B341-BDCC-47285D1F6C68}" destId="{BD2465CE-1FFF-C24D-ADD5-6AFD3AC52BFE}" srcOrd="4" destOrd="0" parTransId="{166ED6B4-7F12-1A44-AE3F-E07A5FAC738B}" sibTransId="{FFE0DE03-0A1F-AC41-B842-664E9CE4606B}"/>
    <dgm:cxn modelId="{AD3D2F6B-2355-1A43-B3E8-10256B76F36D}" srcId="{E3628641-2417-B341-BDCC-47285D1F6C68}" destId="{F02483DA-7CF6-2E44-B9CE-17FFE286BC6E}" srcOrd="1" destOrd="0" parTransId="{1BEAAD57-4C0C-594A-96F5-EB1F0052E708}" sibTransId="{D7E2CAD3-7F92-3441-A93E-93633E8CD6F7}"/>
    <dgm:cxn modelId="{01ED5E8F-98C3-E44D-BE17-291A0A6ADE5F}" type="presOf" srcId="{BD2465CE-1FFF-C24D-ADD5-6AFD3AC52BFE}" destId="{28CF9760-770D-BC43-BCBB-3E054F62DF7E}" srcOrd="0" destOrd="0" presId="urn:microsoft.com/office/officeart/2005/8/layout/hList6"/>
    <dgm:cxn modelId="{F988A990-C572-764C-A4F7-04A9E4A2BE4C}" srcId="{E3628641-2417-B341-BDCC-47285D1F6C68}" destId="{94375650-C888-3A44-A0C6-7E577AB21A98}" srcOrd="2" destOrd="0" parTransId="{AB8ABD81-94F4-824A-86CD-571263EC2F8B}" sibTransId="{6D5215AC-4037-BD4A-A1F9-9AE39D954339}"/>
    <dgm:cxn modelId="{A336BB50-EDC7-7144-8652-E93A817AC929}" type="presOf" srcId="{C34CFD14-EBA2-3041-8306-270926D48E88}" destId="{41D4DD1D-B174-8F49-80E9-D6E0DD13203C}" srcOrd="0" destOrd="0" presId="urn:microsoft.com/office/officeart/2005/8/layout/hList6"/>
    <dgm:cxn modelId="{B8AC1A0F-531D-1F46-B6F6-15A34CA8B806}" type="presOf" srcId="{F02483DA-7CF6-2E44-B9CE-17FFE286BC6E}" destId="{11D6AB6E-035D-1F42-9027-7BD2139C4CDA}" srcOrd="0" destOrd="0" presId="urn:microsoft.com/office/officeart/2005/8/layout/hList6"/>
    <dgm:cxn modelId="{BAFFEA74-A6C3-2945-860F-8E6FD5A45DD8}" srcId="{E3628641-2417-B341-BDCC-47285D1F6C68}" destId="{DB6AC2BA-0B75-684B-94ED-1AE2D9C9F707}" srcOrd="7" destOrd="0" parTransId="{2AEA05D9-338A-E245-9FDB-3CAAE51AEF73}" sibTransId="{71ED023E-4DCF-C34D-98EA-406EFD2ACB04}"/>
    <dgm:cxn modelId="{5E5C33C2-631E-BE43-9361-7177698D65B2}" type="presParOf" srcId="{654DFD37-2367-B448-A2F8-71AB755166DE}" destId="{87B18C8D-A7AF-7D4C-97BE-7296A4D1F7E4}" srcOrd="0" destOrd="0" presId="urn:microsoft.com/office/officeart/2005/8/layout/hList6"/>
    <dgm:cxn modelId="{C76C093A-4CDD-0342-8D10-C10E93BD6F44}" type="presParOf" srcId="{654DFD37-2367-B448-A2F8-71AB755166DE}" destId="{4DBB3A3B-E597-B54B-BFA6-A19EC10F6AC4}" srcOrd="1" destOrd="0" presId="urn:microsoft.com/office/officeart/2005/8/layout/hList6"/>
    <dgm:cxn modelId="{161C9924-54C0-D644-A5AF-E3DD07423BC6}" type="presParOf" srcId="{654DFD37-2367-B448-A2F8-71AB755166DE}" destId="{11D6AB6E-035D-1F42-9027-7BD2139C4CDA}" srcOrd="2" destOrd="0" presId="urn:microsoft.com/office/officeart/2005/8/layout/hList6"/>
    <dgm:cxn modelId="{83B0724C-16F9-984F-9DEE-78C864D1968F}" type="presParOf" srcId="{654DFD37-2367-B448-A2F8-71AB755166DE}" destId="{38EDF939-1E4C-BF45-86DC-80C4FE0D1CF9}" srcOrd="3" destOrd="0" presId="urn:microsoft.com/office/officeart/2005/8/layout/hList6"/>
    <dgm:cxn modelId="{C80E338B-1961-6044-9396-5AF7B2FA6586}" type="presParOf" srcId="{654DFD37-2367-B448-A2F8-71AB755166DE}" destId="{E3383C09-73C1-5D40-A98D-98CD09DF88CC}" srcOrd="4" destOrd="0" presId="urn:microsoft.com/office/officeart/2005/8/layout/hList6"/>
    <dgm:cxn modelId="{41A5EB98-8A40-2246-BAC0-DB62CF8DA34C}" type="presParOf" srcId="{654DFD37-2367-B448-A2F8-71AB755166DE}" destId="{8050D159-82B8-914F-9D68-FF7840ECE628}" srcOrd="5" destOrd="0" presId="urn:microsoft.com/office/officeart/2005/8/layout/hList6"/>
    <dgm:cxn modelId="{ECCAD511-1453-5F43-B7ED-E9C7E99B8B63}" type="presParOf" srcId="{654DFD37-2367-B448-A2F8-71AB755166DE}" destId="{41D4DD1D-B174-8F49-80E9-D6E0DD13203C}" srcOrd="6" destOrd="0" presId="urn:microsoft.com/office/officeart/2005/8/layout/hList6"/>
    <dgm:cxn modelId="{29034C44-30EB-EE46-B889-C3BE3F514336}" type="presParOf" srcId="{654DFD37-2367-B448-A2F8-71AB755166DE}" destId="{C20EDA11-5F19-0B49-A551-4CB0E6EFF8EC}" srcOrd="7" destOrd="0" presId="urn:microsoft.com/office/officeart/2005/8/layout/hList6"/>
    <dgm:cxn modelId="{3A55D9A7-1552-F349-B926-6E96CDA1F633}" type="presParOf" srcId="{654DFD37-2367-B448-A2F8-71AB755166DE}" destId="{28CF9760-770D-BC43-BCBB-3E054F62DF7E}" srcOrd="8" destOrd="0" presId="urn:microsoft.com/office/officeart/2005/8/layout/hList6"/>
    <dgm:cxn modelId="{00FF15C1-C0C3-EB4F-9956-B6DA6629437C}" type="presParOf" srcId="{654DFD37-2367-B448-A2F8-71AB755166DE}" destId="{4A65FFFD-AA7D-5847-971B-BABEB843317E}" srcOrd="9" destOrd="0" presId="urn:microsoft.com/office/officeart/2005/8/layout/hList6"/>
    <dgm:cxn modelId="{816B98B8-BDCA-E649-9E4A-E9D26CA0B3FE}" type="presParOf" srcId="{654DFD37-2367-B448-A2F8-71AB755166DE}" destId="{8F6F069F-3B2A-D04B-83E9-79D44DE162D7}" srcOrd="10" destOrd="0" presId="urn:microsoft.com/office/officeart/2005/8/layout/hList6"/>
    <dgm:cxn modelId="{BECB93CA-1DC6-BC43-9266-E9A115DD69A3}" type="presParOf" srcId="{654DFD37-2367-B448-A2F8-71AB755166DE}" destId="{8F229911-0FA3-7E46-9DC4-CD38B92062D1}" srcOrd="11" destOrd="0" presId="urn:microsoft.com/office/officeart/2005/8/layout/hList6"/>
    <dgm:cxn modelId="{908C35FD-CF7B-4D40-A34D-FAF65875708C}" type="presParOf" srcId="{654DFD37-2367-B448-A2F8-71AB755166DE}" destId="{38248C2E-AE25-8144-AD90-E1533BA57C3B}" srcOrd="12" destOrd="0" presId="urn:microsoft.com/office/officeart/2005/8/layout/hList6"/>
    <dgm:cxn modelId="{1C32389F-B206-D24B-A7AF-800410D2ECE0}" type="presParOf" srcId="{654DFD37-2367-B448-A2F8-71AB755166DE}" destId="{BD9BB113-073E-EB4F-A556-111121227DC4}" srcOrd="13" destOrd="0" presId="urn:microsoft.com/office/officeart/2005/8/layout/hList6"/>
    <dgm:cxn modelId="{09DE8E06-10CD-6642-8A90-6BA0F2A9D86C}" type="presParOf" srcId="{654DFD37-2367-B448-A2F8-71AB755166DE}" destId="{B210253B-B61E-0549-8DAB-E1DCD3BBE08E}" srcOrd="1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E09AF2-9AE1-FB41-99AF-0443389F04C5}"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17663F6C-82B1-D142-9476-2B6261508F49}">
      <dgm:prSet/>
      <dgm:spPr/>
      <dgm:t>
        <a:bodyPr/>
        <a:lstStyle/>
        <a:p>
          <a:pPr rtl="0"/>
          <a:r>
            <a:rPr lang="en-US" b="1" dirty="0" smtClean="0">
              <a:effectLst>
                <a:outerShdw blurRad="38100" dist="38100" dir="2700000" algn="tl">
                  <a:srgbClr val="000000">
                    <a:alpha val="43137"/>
                  </a:srgbClr>
                </a:outerShdw>
              </a:effectLst>
            </a:rPr>
            <a:t>Memory buffer register (MBR)</a:t>
          </a:r>
          <a:endParaRPr lang="en-US" b="1" dirty="0">
            <a:effectLst>
              <a:outerShdw blurRad="38100" dist="38100" dir="2700000" algn="tl">
                <a:srgbClr val="000000">
                  <a:alpha val="43137"/>
                </a:srgbClr>
              </a:outerShdw>
            </a:effectLst>
          </a:endParaRPr>
        </a:p>
      </dgm:t>
    </dgm:pt>
    <dgm:pt modelId="{F7F3C479-91A8-6343-812B-A5D68BB7EB3D}" type="parTrans" cxnId="{FDA980E1-7003-774D-9832-CEF2C362D91A}">
      <dgm:prSet/>
      <dgm:spPr/>
      <dgm:t>
        <a:bodyPr/>
        <a:lstStyle/>
        <a:p>
          <a:endParaRPr lang="en-US"/>
        </a:p>
      </dgm:t>
    </dgm:pt>
    <dgm:pt modelId="{497FA11D-1D25-7E45-9B30-00E372145D41}" type="sibTrans" cxnId="{FDA980E1-7003-774D-9832-CEF2C362D91A}">
      <dgm:prSet/>
      <dgm:spPr/>
      <dgm:t>
        <a:bodyPr/>
        <a:lstStyle/>
        <a:p>
          <a:endParaRPr lang="en-US"/>
        </a:p>
      </dgm:t>
    </dgm:pt>
    <dgm:pt modelId="{983D0763-390C-1C4D-A956-8AEA364C7DE4}">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Contains a word to be stored in memory or sent to the  I/O unit</a:t>
          </a:r>
          <a:endParaRPr lang="en-US" dirty="0">
            <a:effectLst>
              <a:outerShdw blurRad="38100" dist="38100" dir="2700000" algn="tl">
                <a:srgbClr val="000000">
                  <a:alpha val="43137"/>
                </a:srgbClr>
              </a:outerShdw>
            </a:effectLst>
          </a:endParaRPr>
        </a:p>
      </dgm:t>
    </dgm:pt>
    <dgm:pt modelId="{EE4788FB-E46E-BE4B-8992-71A0B078B764}" type="parTrans" cxnId="{08E7F7BD-EA38-EB41-A1C0-17C62086F05B}">
      <dgm:prSet/>
      <dgm:spPr/>
      <dgm:t>
        <a:bodyPr/>
        <a:lstStyle/>
        <a:p>
          <a:endParaRPr lang="en-US"/>
        </a:p>
      </dgm:t>
    </dgm:pt>
    <dgm:pt modelId="{7AD71A3B-9582-2745-866A-023ECE006DF2}" type="sibTrans" cxnId="{08E7F7BD-EA38-EB41-A1C0-17C62086F05B}">
      <dgm:prSet/>
      <dgm:spPr/>
      <dgm:t>
        <a:bodyPr/>
        <a:lstStyle/>
        <a:p>
          <a:endParaRPr lang="en-US"/>
        </a:p>
      </dgm:t>
    </dgm:pt>
    <dgm:pt modelId="{EBCDBAEC-FCC4-1F43-9879-98177D2FB990}">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Or is used to receive a word from memory or from the I/O unit</a:t>
          </a:r>
          <a:endParaRPr lang="en-US" dirty="0">
            <a:effectLst>
              <a:outerShdw blurRad="38100" dist="38100" dir="2700000" algn="tl">
                <a:srgbClr val="000000">
                  <a:alpha val="43137"/>
                </a:srgbClr>
              </a:outerShdw>
            </a:effectLst>
          </a:endParaRPr>
        </a:p>
      </dgm:t>
    </dgm:pt>
    <dgm:pt modelId="{0CE74277-13BA-C24D-9106-859B38F32026}" type="parTrans" cxnId="{1F0C1B89-F833-274F-A1B1-F35D07B3BE4F}">
      <dgm:prSet/>
      <dgm:spPr/>
      <dgm:t>
        <a:bodyPr/>
        <a:lstStyle/>
        <a:p>
          <a:endParaRPr lang="en-US"/>
        </a:p>
      </dgm:t>
    </dgm:pt>
    <dgm:pt modelId="{76CDBA38-D372-8348-AD06-9299B96E50A3}" type="sibTrans" cxnId="{1F0C1B89-F833-274F-A1B1-F35D07B3BE4F}">
      <dgm:prSet/>
      <dgm:spPr/>
      <dgm:t>
        <a:bodyPr/>
        <a:lstStyle/>
        <a:p>
          <a:endParaRPr lang="en-US"/>
        </a:p>
      </dgm:t>
    </dgm:pt>
    <dgm:pt modelId="{65983CE6-E863-7C48-99C7-7D9C6DCD1E26}">
      <dgm:prSet/>
      <dgm:spPr/>
      <dgm:t>
        <a:bodyPr/>
        <a:lstStyle/>
        <a:p>
          <a:pPr rtl="0"/>
          <a:r>
            <a:rPr lang="en-US" b="1" dirty="0" smtClean="0">
              <a:effectLst>
                <a:outerShdw blurRad="38100" dist="38100" dir="2700000" algn="tl">
                  <a:srgbClr val="000000">
                    <a:alpha val="43137"/>
                  </a:srgbClr>
                </a:outerShdw>
              </a:effectLst>
            </a:rPr>
            <a:t>Memory address register (MAR)</a:t>
          </a:r>
        </a:p>
      </dgm:t>
    </dgm:pt>
    <dgm:pt modelId="{7AE7A4AC-1A04-6E47-8627-B9021F173F90}" type="parTrans" cxnId="{10A33F33-74B3-4040-98B8-BE15B3151552}">
      <dgm:prSet/>
      <dgm:spPr/>
      <dgm:t>
        <a:bodyPr/>
        <a:lstStyle/>
        <a:p>
          <a:endParaRPr lang="en-US"/>
        </a:p>
      </dgm:t>
    </dgm:pt>
    <dgm:pt modelId="{340EC2BD-814D-D843-B40C-D5053956DF63}" type="sibTrans" cxnId="{10A33F33-74B3-4040-98B8-BE15B3151552}">
      <dgm:prSet/>
      <dgm:spPr/>
      <dgm:t>
        <a:bodyPr/>
        <a:lstStyle/>
        <a:p>
          <a:endParaRPr lang="en-US"/>
        </a:p>
      </dgm:t>
    </dgm:pt>
    <dgm:pt modelId="{6A46E06D-ACF8-DE45-9687-3C2546649AAB}">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Specifies the address in memory of the word to be written from or read into the MBR</a:t>
          </a:r>
          <a:endParaRPr lang="en-US" dirty="0">
            <a:effectLst>
              <a:outerShdw blurRad="38100" dist="38100" dir="2700000" algn="tl">
                <a:srgbClr val="000000">
                  <a:alpha val="43137"/>
                </a:srgbClr>
              </a:outerShdw>
            </a:effectLst>
          </a:endParaRPr>
        </a:p>
      </dgm:t>
    </dgm:pt>
    <dgm:pt modelId="{D82528B5-3955-C540-9DDC-D8765259A89C}" type="parTrans" cxnId="{F29E6208-4985-6247-84EE-AD50F5FC8F52}">
      <dgm:prSet/>
      <dgm:spPr/>
      <dgm:t>
        <a:bodyPr/>
        <a:lstStyle/>
        <a:p>
          <a:endParaRPr lang="en-US"/>
        </a:p>
      </dgm:t>
    </dgm:pt>
    <dgm:pt modelId="{8EFE98E7-8548-494B-83E9-019F8064BB10}" type="sibTrans" cxnId="{F29E6208-4985-6247-84EE-AD50F5FC8F52}">
      <dgm:prSet/>
      <dgm:spPr/>
      <dgm:t>
        <a:bodyPr/>
        <a:lstStyle/>
        <a:p>
          <a:endParaRPr lang="en-US"/>
        </a:p>
      </dgm:t>
    </dgm:pt>
    <dgm:pt modelId="{1790E50B-3ECE-FA4C-9CD5-C678A681856F}">
      <dgm:prSet/>
      <dgm:spPr/>
      <dgm:t>
        <a:bodyPr/>
        <a:lstStyle/>
        <a:p>
          <a:pPr rtl="0"/>
          <a:r>
            <a:rPr lang="en-US" b="1" dirty="0" smtClean="0">
              <a:effectLst>
                <a:outerShdw blurRad="38100" dist="38100" dir="2700000" algn="tl">
                  <a:srgbClr val="000000">
                    <a:alpha val="43137"/>
                  </a:srgbClr>
                </a:outerShdw>
              </a:effectLst>
            </a:rPr>
            <a:t>Instruction register (IR)</a:t>
          </a:r>
        </a:p>
      </dgm:t>
    </dgm:pt>
    <dgm:pt modelId="{16BE0251-3AEA-DB4B-83D3-3AD38714267D}" type="parTrans" cxnId="{C5D9F764-9323-0544-A014-3A1E8EE5C726}">
      <dgm:prSet/>
      <dgm:spPr/>
      <dgm:t>
        <a:bodyPr/>
        <a:lstStyle/>
        <a:p>
          <a:endParaRPr lang="en-US"/>
        </a:p>
      </dgm:t>
    </dgm:pt>
    <dgm:pt modelId="{BD587779-CA08-6140-AB0D-B1FFC658BAB2}" type="sibTrans" cxnId="{C5D9F764-9323-0544-A014-3A1E8EE5C726}">
      <dgm:prSet/>
      <dgm:spPr/>
      <dgm:t>
        <a:bodyPr/>
        <a:lstStyle/>
        <a:p>
          <a:endParaRPr lang="en-US"/>
        </a:p>
      </dgm:t>
    </dgm:pt>
    <dgm:pt modelId="{89D18AA2-6D08-0743-BA5E-F2FD7939C801}">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Contains the 8-bit opcode instruction being executed</a:t>
          </a:r>
          <a:endParaRPr lang="en-US" dirty="0">
            <a:effectLst>
              <a:outerShdw blurRad="38100" dist="38100" dir="2700000" algn="tl">
                <a:srgbClr val="000000">
                  <a:alpha val="43137"/>
                </a:srgbClr>
              </a:outerShdw>
            </a:effectLst>
          </a:endParaRPr>
        </a:p>
      </dgm:t>
    </dgm:pt>
    <dgm:pt modelId="{4EE7EC46-950C-C74C-94A6-B246D0944B66}" type="parTrans" cxnId="{A4C0DEF0-87B7-1947-A9C4-AB9C9CEE975A}">
      <dgm:prSet/>
      <dgm:spPr/>
      <dgm:t>
        <a:bodyPr/>
        <a:lstStyle/>
        <a:p>
          <a:endParaRPr lang="en-US"/>
        </a:p>
      </dgm:t>
    </dgm:pt>
    <dgm:pt modelId="{00E0C177-D917-3F44-883A-04D47388BA7A}" type="sibTrans" cxnId="{A4C0DEF0-87B7-1947-A9C4-AB9C9CEE975A}">
      <dgm:prSet/>
      <dgm:spPr/>
      <dgm:t>
        <a:bodyPr/>
        <a:lstStyle/>
        <a:p>
          <a:endParaRPr lang="en-US"/>
        </a:p>
      </dgm:t>
    </dgm:pt>
    <dgm:pt modelId="{E9E65EFC-4C94-B645-AAEE-FFCAAC6C9A28}">
      <dgm:prSet/>
      <dgm:spPr/>
      <dgm:t>
        <a:bodyPr/>
        <a:lstStyle/>
        <a:p>
          <a:pPr rtl="0"/>
          <a:r>
            <a:rPr lang="en-US" b="1" dirty="0" smtClean="0">
              <a:effectLst>
                <a:outerShdw blurRad="38100" dist="38100" dir="2700000" algn="tl">
                  <a:srgbClr val="000000">
                    <a:alpha val="43137"/>
                  </a:srgbClr>
                </a:outerShdw>
              </a:effectLst>
            </a:rPr>
            <a:t>Instruction buffer register (IBR)</a:t>
          </a:r>
        </a:p>
      </dgm:t>
    </dgm:pt>
    <dgm:pt modelId="{3B1C56A8-0A47-EB4D-8013-1000A12914AB}" type="parTrans" cxnId="{07060C6A-8EF2-6E41-89E6-28DADE83DE91}">
      <dgm:prSet/>
      <dgm:spPr/>
      <dgm:t>
        <a:bodyPr/>
        <a:lstStyle/>
        <a:p>
          <a:endParaRPr lang="en-US"/>
        </a:p>
      </dgm:t>
    </dgm:pt>
    <dgm:pt modelId="{33B8FBE5-5405-6A4E-B288-3F6059E81AD0}" type="sibTrans" cxnId="{07060C6A-8EF2-6E41-89E6-28DADE83DE91}">
      <dgm:prSet/>
      <dgm:spPr/>
      <dgm:t>
        <a:bodyPr/>
        <a:lstStyle/>
        <a:p>
          <a:endParaRPr lang="en-US"/>
        </a:p>
      </dgm:t>
    </dgm:pt>
    <dgm:pt modelId="{A7F141B5-D8A4-504D-B823-062804224018}">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Employed to temporarily hold the right-hand instruction from a word in memory</a:t>
          </a:r>
          <a:endParaRPr lang="en-US" dirty="0">
            <a:effectLst>
              <a:outerShdw blurRad="38100" dist="38100" dir="2700000" algn="tl">
                <a:srgbClr val="000000">
                  <a:alpha val="43137"/>
                </a:srgbClr>
              </a:outerShdw>
            </a:effectLst>
          </a:endParaRPr>
        </a:p>
      </dgm:t>
    </dgm:pt>
    <dgm:pt modelId="{12F84BD8-822E-9B4F-B9D1-68D7A33E13DC}" type="parTrans" cxnId="{6C4E03BD-0B2B-374A-9E02-B09294541E32}">
      <dgm:prSet/>
      <dgm:spPr/>
      <dgm:t>
        <a:bodyPr/>
        <a:lstStyle/>
        <a:p>
          <a:endParaRPr lang="en-US"/>
        </a:p>
      </dgm:t>
    </dgm:pt>
    <dgm:pt modelId="{DF788E86-A164-2342-A854-BED1A303BD1C}" type="sibTrans" cxnId="{6C4E03BD-0B2B-374A-9E02-B09294541E32}">
      <dgm:prSet/>
      <dgm:spPr/>
      <dgm:t>
        <a:bodyPr/>
        <a:lstStyle/>
        <a:p>
          <a:endParaRPr lang="en-US"/>
        </a:p>
      </dgm:t>
    </dgm:pt>
    <dgm:pt modelId="{96EAA1B5-377E-014F-986A-0459C28D9531}">
      <dgm:prSet/>
      <dgm:spPr/>
      <dgm:t>
        <a:bodyPr/>
        <a:lstStyle/>
        <a:p>
          <a:pPr rtl="0"/>
          <a:r>
            <a:rPr lang="en-US" b="1" dirty="0" smtClean="0">
              <a:effectLst>
                <a:outerShdw blurRad="38100" dist="38100" dir="2700000" algn="tl">
                  <a:srgbClr val="000000">
                    <a:alpha val="43137"/>
                  </a:srgbClr>
                </a:outerShdw>
              </a:effectLst>
            </a:rPr>
            <a:t>Program counter (PC)</a:t>
          </a:r>
        </a:p>
      </dgm:t>
    </dgm:pt>
    <dgm:pt modelId="{68FFE1C2-1A9A-FA42-822C-0BC214C544E8}" type="parTrans" cxnId="{4DEE51A1-A22B-CD46-B99B-D8ECA28E273B}">
      <dgm:prSet/>
      <dgm:spPr/>
      <dgm:t>
        <a:bodyPr/>
        <a:lstStyle/>
        <a:p>
          <a:endParaRPr lang="en-US"/>
        </a:p>
      </dgm:t>
    </dgm:pt>
    <dgm:pt modelId="{CA59F1BF-2709-2F45-A412-5E1D8FB26738}" type="sibTrans" cxnId="{4DEE51A1-A22B-CD46-B99B-D8ECA28E273B}">
      <dgm:prSet/>
      <dgm:spPr/>
      <dgm:t>
        <a:bodyPr/>
        <a:lstStyle/>
        <a:p>
          <a:endParaRPr lang="en-US"/>
        </a:p>
      </dgm:t>
    </dgm:pt>
    <dgm:pt modelId="{0691804E-C818-D34C-BC8F-31C9E94EA9CD}">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Contains the address of the next instruction pair to be fetched from memory</a:t>
          </a:r>
          <a:endParaRPr lang="en-US" dirty="0">
            <a:effectLst>
              <a:outerShdw blurRad="38100" dist="38100" dir="2700000" algn="tl">
                <a:srgbClr val="000000">
                  <a:alpha val="43137"/>
                </a:srgbClr>
              </a:outerShdw>
            </a:effectLst>
          </a:endParaRPr>
        </a:p>
      </dgm:t>
    </dgm:pt>
    <dgm:pt modelId="{7FA9B53A-DB94-324F-B03B-9719CB6A2347}" type="parTrans" cxnId="{EB199F31-13D3-9246-83DC-4F2EA27A2A94}">
      <dgm:prSet/>
      <dgm:spPr/>
      <dgm:t>
        <a:bodyPr/>
        <a:lstStyle/>
        <a:p>
          <a:endParaRPr lang="en-US"/>
        </a:p>
      </dgm:t>
    </dgm:pt>
    <dgm:pt modelId="{12B1F7C8-20A0-5C42-B2CE-17BE33A35B1F}" type="sibTrans" cxnId="{EB199F31-13D3-9246-83DC-4F2EA27A2A94}">
      <dgm:prSet/>
      <dgm:spPr/>
      <dgm:t>
        <a:bodyPr/>
        <a:lstStyle/>
        <a:p>
          <a:endParaRPr lang="en-US"/>
        </a:p>
      </dgm:t>
    </dgm:pt>
    <dgm:pt modelId="{04DEC0A9-8D36-F645-B1D5-DAE358DAAFBA}">
      <dgm:prSet/>
      <dgm:spPr/>
      <dgm:t>
        <a:bodyPr/>
        <a:lstStyle/>
        <a:p>
          <a:pPr rtl="0"/>
          <a:r>
            <a:rPr lang="en-US" b="1" dirty="0" smtClean="0">
              <a:effectLst>
                <a:outerShdw blurRad="38100" dist="38100" dir="2700000" algn="tl">
                  <a:srgbClr val="000000">
                    <a:alpha val="43137"/>
                  </a:srgbClr>
                </a:outerShdw>
              </a:effectLst>
            </a:rPr>
            <a:t>Accumulator (AC) and multiplier quotient (MQ)</a:t>
          </a:r>
        </a:p>
      </dgm:t>
    </dgm:pt>
    <dgm:pt modelId="{631A0EA5-0494-B24E-9403-4527B0F85C7E}" type="parTrans" cxnId="{38603506-379B-B046-8B2D-497BE42F1DCB}">
      <dgm:prSet/>
      <dgm:spPr/>
      <dgm:t>
        <a:bodyPr/>
        <a:lstStyle/>
        <a:p>
          <a:endParaRPr lang="en-US"/>
        </a:p>
      </dgm:t>
    </dgm:pt>
    <dgm:pt modelId="{564ECAF2-DC7F-414C-9921-AF6E8F5E40B9}" type="sibTrans" cxnId="{38603506-379B-B046-8B2D-497BE42F1DCB}">
      <dgm:prSet/>
      <dgm:spPr/>
      <dgm:t>
        <a:bodyPr/>
        <a:lstStyle/>
        <a:p>
          <a:endParaRPr lang="en-US"/>
        </a:p>
      </dgm:t>
    </dgm:pt>
    <dgm:pt modelId="{D05D06A4-74D4-6242-9110-9720EF8306B6}">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Employed to temporarily hold operands and results of ALU operations</a:t>
          </a:r>
          <a:endParaRPr lang="en-US" dirty="0">
            <a:effectLst>
              <a:outerShdw blurRad="38100" dist="38100" dir="2700000" algn="tl">
                <a:srgbClr val="000000">
                  <a:alpha val="43137"/>
                </a:srgbClr>
              </a:outerShdw>
            </a:effectLst>
          </a:endParaRPr>
        </a:p>
      </dgm:t>
    </dgm:pt>
    <dgm:pt modelId="{C5FEEFDB-C11A-684A-8A54-FD58D085F0FD}" type="parTrans" cxnId="{A0BCFF7B-CEFE-A443-A0AD-DB297EA7C2DD}">
      <dgm:prSet/>
      <dgm:spPr/>
      <dgm:t>
        <a:bodyPr/>
        <a:lstStyle/>
        <a:p>
          <a:endParaRPr lang="en-US"/>
        </a:p>
      </dgm:t>
    </dgm:pt>
    <dgm:pt modelId="{E7DDEF07-E714-B04F-9AA8-6F74D0592852}" type="sibTrans" cxnId="{A0BCFF7B-CEFE-A443-A0AD-DB297EA7C2DD}">
      <dgm:prSet/>
      <dgm:spPr/>
      <dgm:t>
        <a:bodyPr/>
        <a:lstStyle/>
        <a:p>
          <a:endParaRPr lang="en-US"/>
        </a:p>
      </dgm:t>
    </dgm:pt>
    <dgm:pt modelId="{BA5A99DF-215D-904F-A6D0-65BB379826CF}" type="pres">
      <dgm:prSet presAssocID="{FEE09AF2-9AE1-FB41-99AF-0443389F04C5}" presName="Name0" presStyleCnt="0">
        <dgm:presLayoutVars>
          <dgm:dir/>
          <dgm:animLvl val="lvl"/>
          <dgm:resizeHandles val="exact"/>
        </dgm:presLayoutVars>
      </dgm:prSet>
      <dgm:spPr/>
      <dgm:t>
        <a:bodyPr/>
        <a:lstStyle/>
        <a:p>
          <a:endParaRPr lang="en-US"/>
        </a:p>
      </dgm:t>
    </dgm:pt>
    <dgm:pt modelId="{979424FD-12D2-C64F-89D9-5113633F291B}" type="pres">
      <dgm:prSet presAssocID="{17663F6C-82B1-D142-9476-2B6261508F49}" presName="linNode" presStyleCnt="0"/>
      <dgm:spPr/>
    </dgm:pt>
    <dgm:pt modelId="{0CFA3958-9CCA-714D-80C2-D920A4C3B568}" type="pres">
      <dgm:prSet presAssocID="{17663F6C-82B1-D142-9476-2B6261508F49}" presName="parentText" presStyleLbl="node1" presStyleIdx="0" presStyleCnt="6">
        <dgm:presLayoutVars>
          <dgm:chMax val="1"/>
          <dgm:bulletEnabled val="1"/>
        </dgm:presLayoutVars>
      </dgm:prSet>
      <dgm:spPr/>
      <dgm:t>
        <a:bodyPr/>
        <a:lstStyle/>
        <a:p>
          <a:endParaRPr lang="en-US"/>
        </a:p>
      </dgm:t>
    </dgm:pt>
    <dgm:pt modelId="{CC497F74-E56D-D54A-A32A-EBB4F6B3EB59}" type="pres">
      <dgm:prSet presAssocID="{17663F6C-82B1-D142-9476-2B6261508F49}" presName="descendantText" presStyleLbl="alignAccFollowNode1" presStyleIdx="0" presStyleCnt="6">
        <dgm:presLayoutVars>
          <dgm:bulletEnabled val="1"/>
        </dgm:presLayoutVars>
      </dgm:prSet>
      <dgm:spPr/>
      <dgm:t>
        <a:bodyPr/>
        <a:lstStyle/>
        <a:p>
          <a:endParaRPr lang="en-US"/>
        </a:p>
      </dgm:t>
    </dgm:pt>
    <dgm:pt modelId="{E9077E51-2E5E-A740-8614-DF8126403F15}" type="pres">
      <dgm:prSet presAssocID="{497FA11D-1D25-7E45-9B30-00E372145D41}" presName="sp" presStyleCnt="0"/>
      <dgm:spPr/>
    </dgm:pt>
    <dgm:pt modelId="{27D68538-4B83-8F42-AF07-241E95CB5C6D}" type="pres">
      <dgm:prSet presAssocID="{65983CE6-E863-7C48-99C7-7D9C6DCD1E26}" presName="linNode" presStyleCnt="0"/>
      <dgm:spPr/>
    </dgm:pt>
    <dgm:pt modelId="{48A8FEC9-0511-B347-8FBE-EBA2B7357690}" type="pres">
      <dgm:prSet presAssocID="{65983CE6-E863-7C48-99C7-7D9C6DCD1E26}" presName="parentText" presStyleLbl="node1" presStyleIdx="1" presStyleCnt="6">
        <dgm:presLayoutVars>
          <dgm:chMax val="1"/>
          <dgm:bulletEnabled val="1"/>
        </dgm:presLayoutVars>
      </dgm:prSet>
      <dgm:spPr/>
      <dgm:t>
        <a:bodyPr/>
        <a:lstStyle/>
        <a:p>
          <a:endParaRPr lang="en-US"/>
        </a:p>
      </dgm:t>
    </dgm:pt>
    <dgm:pt modelId="{BE17F6E8-5455-3B44-880E-E877A6004AF4}" type="pres">
      <dgm:prSet presAssocID="{65983CE6-E863-7C48-99C7-7D9C6DCD1E26}" presName="descendantText" presStyleLbl="alignAccFollowNode1" presStyleIdx="1" presStyleCnt="6">
        <dgm:presLayoutVars>
          <dgm:bulletEnabled val="1"/>
        </dgm:presLayoutVars>
      </dgm:prSet>
      <dgm:spPr/>
      <dgm:t>
        <a:bodyPr/>
        <a:lstStyle/>
        <a:p>
          <a:endParaRPr lang="en-US"/>
        </a:p>
      </dgm:t>
    </dgm:pt>
    <dgm:pt modelId="{7C393D1B-F0BC-DF4B-99B0-228A5CFC1779}" type="pres">
      <dgm:prSet presAssocID="{340EC2BD-814D-D843-B40C-D5053956DF63}" presName="sp" presStyleCnt="0"/>
      <dgm:spPr/>
    </dgm:pt>
    <dgm:pt modelId="{AD72A645-2D90-A54D-BAB3-E0B09A1E9178}" type="pres">
      <dgm:prSet presAssocID="{1790E50B-3ECE-FA4C-9CD5-C678A681856F}" presName="linNode" presStyleCnt="0"/>
      <dgm:spPr/>
    </dgm:pt>
    <dgm:pt modelId="{7766074F-B532-BA4A-B509-BE407CA8E0EF}" type="pres">
      <dgm:prSet presAssocID="{1790E50B-3ECE-FA4C-9CD5-C678A681856F}" presName="parentText" presStyleLbl="node1" presStyleIdx="2" presStyleCnt="6">
        <dgm:presLayoutVars>
          <dgm:chMax val="1"/>
          <dgm:bulletEnabled val="1"/>
        </dgm:presLayoutVars>
      </dgm:prSet>
      <dgm:spPr/>
      <dgm:t>
        <a:bodyPr/>
        <a:lstStyle/>
        <a:p>
          <a:endParaRPr lang="en-US"/>
        </a:p>
      </dgm:t>
    </dgm:pt>
    <dgm:pt modelId="{7153501E-395B-E940-A6F0-A2B38B4DD9DA}" type="pres">
      <dgm:prSet presAssocID="{1790E50B-3ECE-FA4C-9CD5-C678A681856F}" presName="descendantText" presStyleLbl="alignAccFollowNode1" presStyleIdx="2" presStyleCnt="6">
        <dgm:presLayoutVars>
          <dgm:bulletEnabled val="1"/>
        </dgm:presLayoutVars>
      </dgm:prSet>
      <dgm:spPr/>
      <dgm:t>
        <a:bodyPr/>
        <a:lstStyle/>
        <a:p>
          <a:endParaRPr lang="en-US"/>
        </a:p>
      </dgm:t>
    </dgm:pt>
    <dgm:pt modelId="{85EDF9B2-00BB-9F40-BD8C-4DFDFF48F423}" type="pres">
      <dgm:prSet presAssocID="{BD587779-CA08-6140-AB0D-B1FFC658BAB2}" presName="sp" presStyleCnt="0"/>
      <dgm:spPr/>
    </dgm:pt>
    <dgm:pt modelId="{BB7B410C-BD9D-4047-A944-A7711B586696}" type="pres">
      <dgm:prSet presAssocID="{E9E65EFC-4C94-B645-AAEE-FFCAAC6C9A28}" presName="linNode" presStyleCnt="0"/>
      <dgm:spPr/>
    </dgm:pt>
    <dgm:pt modelId="{D62165FB-07F8-BB41-AD94-3FC196D4B89A}" type="pres">
      <dgm:prSet presAssocID="{E9E65EFC-4C94-B645-AAEE-FFCAAC6C9A28}" presName="parentText" presStyleLbl="node1" presStyleIdx="3" presStyleCnt="6">
        <dgm:presLayoutVars>
          <dgm:chMax val="1"/>
          <dgm:bulletEnabled val="1"/>
        </dgm:presLayoutVars>
      </dgm:prSet>
      <dgm:spPr/>
      <dgm:t>
        <a:bodyPr/>
        <a:lstStyle/>
        <a:p>
          <a:endParaRPr lang="en-US"/>
        </a:p>
      </dgm:t>
    </dgm:pt>
    <dgm:pt modelId="{5DCB971D-C09B-EE4E-84F5-7EF86105255A}" type="pres">
      <dgm:prSet presAssocID="{E9E65EFC-4C94-B645-AAEE-FFCAAC6C9A28}" presName="descendantText" presStyleLbl="alignAccFollowNode1" presStyleIdx="3" presStyleCnt="6">
        <dgm:presLayoutVars>
          <dgm:bulletEnabled val="1"/>
        </dgm:presLayoutVars>
      </dgm:prSet>
      <dgm:spPr/>
      <dgm:t>
        <a:bodyPr/>
        <a:lstStyle/>
        <a:p>
          <a:endParaRPr lang="en-US"/>
        </a:p>
      </dgm:t>
    </dgm:pt>
    <dgm:pt modelId="{2C1EFBE5-6ED6-5B41-B6EF-602E0DE42527}" type="pres">
      <dgm:prSet presAssocID="{33B8FBE5-5405-6A4E-B288-3F6059E81AD0}" presName="sp" presStyleCnt="0"/>
      <dgm:spPr/>
    </dgm:pt>
    <dgm:pt modelId="{4ECF73A2-6A4C-2C43-B448-6FC917CB42E4}" type="pres">
      <dgm:prSet presAssocID="{96EAA1B5-377E-014F-986A-0459C28D9531}" presName="linNode" presStyleCnt="0"/>
      <dgm:spPr/>
    </dgm:pt>
    <dgm:pt modelId="{5184DBB6-5A0C-6745-8BDB-B2A811578BEF}" type="pres">
      <dgm:prSet presAssocID="{96EAA1B5-377E-014F-986A-0459C28D9531}" presName="parentText" presStyleLbl="node1" presStyleIdx="4" presStyleCnt="6">
        <dgm:presLayoutVars>
          <dgm:chMax val="1"/>
          <dgm:bulletEnabled val="1"/>
        </dgm:presLayoutVars>
      </dgm:prSet>
      <dgm:spPr/>
      <dgm:t>
        <a:bodyPr/>
        <a:lstStyle/>
        <a:p>
          <a:endParaRPr lang="en-US"/>
        </a:p>
      </dgm:t>
    </dgm:pt>
    <dgm:pt modelId="{99C0F29E-E6D4-594F-87A8-EF664CEC31E3}" type="pres">
      <dgm:prSet presAssocID="{96EAA1B5-377E-014F-986A-0459C28D9531}" presName="descendantText" presStyleLbl="alignAccFollowNode1" presStyleIdx="4" presStyleCnt="6">
        <dgm:presLayoutVars>
          <dgm:bulletEnabled val="1"/>
        </dgm:presLayoutVars>
      </dgm:prSet>
      <dgm:spPr/>
      <dgm:t>
        <a:bodyPr/>
        <a:lstStyle/>
        <a:p>
          <a:endParaRPr lang="en-US"/>
        </a:p>
      </dgm:t>
    </dgm:pt>
    <dgm:pt modelId="{9B1C6B72-5A04-D44C-859A-B47ED4C24702}" type="pres">
      <dgm:prSet presAssocID="{CA59F1BF-2709-2F45-A412-5E1D8FB26738}" presName="sp" presStyleCnt="0"/>
      <dgm:spPr/>
    </dgm:pt>
    <dgm:pt modelId="{BC3A5F91-4D23-5240-A069-1C426B2B7B52}" type="pres">
      <dgm:prSet presAssocID="{04DEC0A9-8D36-F645-B1D5-DAE358DAAFBA}" presName="linNode" presStyleCnt="0"/>
      <dgm:spPr/>
    </dgm:pt>
    <dgm:pt modelId="{5D289608-FBD2-6445-968F-32CDE3AA653D}" type="pres">
      <dgm:prSet presAssocID="{04DEC0A9-8D36-F645-B1D5-DAE358DAAFBA}" presName="parentText" presStyleLbl="node1" presStyleIdx="5" presStyleCnt="6">
        <dgm:presLayoutVars>
          <dgm:chMax val="1"/>
          <dgm:bulletEnabled val="1"/>
        </dgm:presLayoutVars>
      </dgm:prSet>
      <dgm:spPr/>
      <dgm:t>
        <a:bodyPr/>
        <a:lstStyle/>
        <a:p>
          <a:endParaRPr lang="en-US"/>
        </a:p>
      </dgm:t>
    </dgm:pt>
    <dgm:pt modelId="{7951A7FF-1A7B-4147-A464-EEADD31946FA}" type="pres">
      <dgm:prSet presAssocID="{04DEC0A9-8D36-F645-B1D5-DAE358DAAFBA}" presName="descendantText" presStyleLbl="alignAccFollowNode1" presStyleIdx="5" presStyleCnt="6">
        <dgm:presLayoutVars>
          <dgm:bulletEnabled val="1"/>
        </dgm:presLayoutVars>
      </dgm:prSet>
      <dgm:spPr/>
      <dgm:t>
        <a:bodyPr/>
        <a:lstStyle/>
        <a:p>
          <a:endParaRPr lang="en-US"/>
        </a:p>
      </dgm:t>
    </dgm:pt>
  </dgm:ptLst>
  <dgm:cxnLst>
    <dgm:cxn modelId="{6C4E03BD-0B2B-374A-9E02-B09294541E32}" srcId="{E9E65EFC-4C94-B645-AAEE-FFCAAC6C9A28}" destId="{A7F141B5-D8A4-504D-B823-062804224018}" srcOrd="0" destOrd="0" parTransId="{12F84BD8-822E-9B4F-B9D1-68D7A33E13DC}" sibTransId="{DF788E86-A164-2342-A854-BED1A303BD1C}"/>
    <dgm:cxn modelId="{D496E9F0-DFC4-4748-B590-B90F6C010D7C}" type="presOf" srcId="{E9E65EFC-4C94-B645-AAEE-FFCAAC6C9A28}" destId="{D62165FB-07F8-BB41-AD94-3FC196D4B89A}" srcOrd="0" destOrd="0" presId="urn:microsoft.com/office/officeart/2005/8/layout/vList5"/>
    <dgm:cxn modelId="{EB199F31-13D3-9246-83DC-4F2EA27A2A94}" srcId="{96EAA1B5-377E-014F-986A-0459C28D9531}" destId="{0691804E-C818-D34C-BC8F-31C9E94EA9CD}" srcOrd="0" destOrd="0" parTransId="{7FA9B53A-DB94-324F-B03B-9719CB6A2347}" sibTransId="{12B1F7C8-20A0-5C42-B2CE-17BE33A35B1F}"/>
    <dgm:cxn modelId="{12E8E8D7-8195-EE49-961F-2CED05ACE54D}" type="presOf" srcId="{1790E50B-3ECE-FA4C-9CD5-C678A681856F}" destId="{7766074F-B532-BA4A-B509-BE407CA8E0EF}" srcOrd="0" destOrd="0" presId="urn:microsoft.com/office/officeart/2005/8/layout/vList5"/>
    <dgm:cxn modelId="{C5D9F764-9323-0544-A014-3A1E8EE5C726}" srcId="{FEE09AF2-9AE1-FB41-99AF-0443389F04C5}" destId="{1790E50B-3ECE-FA4C-9CD5-C678A681856F}" srcOrd="2" destOrd="0" parTransId="{16BE0251-3AEA-DB4B-83D3-3AD38714267D}" sibTransId="{BD587779-CA08-6140-AB0D-B1FFC658BAB2}"/>
    <dgm:cxn modelId="{1F0C1B89-F833-274F-A1B1-F35D07B3BE4F}" srcId="{17663F6C-82B1-D142-9476-2B6261508F49}" destId="{EBCDBAEC-FCC4-1F43-9879-98177D2FB990}" srcOrd="1" destOrd="0" parTransId="{0CE74277-13BA-C24D-9106-859B38F32026}" sibTransId="{76CDBA38-D372-8348-AD06-9299B96E50A3}"/>
    <dgm:cxn modelId="{F03A1D4E-EAFF-9D4E-8B25-5FB1AE29BAED}" type="presOf" srcId="{0691804E-C818-D34C-BC8F-31C9E94EA9CD}" destId="{99C0F29E-E6D4-594F-87A8-EF664CEC31E3}" srcOrd="0" destOrd="0" presId="urn:microsoft.com/office/officeart/2005/8/layout/vList5"/>
    <dgm:cxn modelId="{BACD1C75-F1D1-554B-9DAC-9B0ED02AE51A}" type="presOf" srcId="{A7F141B5-D8A4-504D-B823-062804224018}" destId="{5DCB971D-C09B-EE4E-84F5-7EF86105255A}" srcOrd="0" destOrd="0" presId="urn:microsoft.com/office/officeart/2005/8/layout/vList5"/>
    <dgm:cxn modelId="{4DEE51A1-A22B-CD46-B99B-D8ECA28E273B}" srcId="{FEE09AF2-9AE1-FB41-99AF-0443389F04C5}" destId="{96EAA1B5-377E-014F-986A-0459C28D9531}" srcOrd="4" destOrd="0" parTransId="{68FFE1C2-1A9A-FA42-822C-0BC214C544E8}" sibTransId="{CA59F1BF-2709-2F45-A412-5E1D8FB26738}"/>
    <dgm:cxn modelId="{B6961342-5465-8748-BFAF-577AE556F238}" type="presOf" srcId="{65983CE6-E863-7C48-99C7-7D9C6DCD1E26}" destId="{48A8FEC9-0511-B347-8FBE-EBA2B7357690}" srcOrd="0" destOrd="0" presId="urn:microsoft.com/office/officeart/2005/8/layout/vList5"/>
    <dgm:cxn modelId="{FDA980E1-7003-774D-9832-CEF2C362D91A}" srcId="{FEE09AF2-9AE1-FB41-99AF-0443389F04C5}" destId="{17663F6C-82B1-D142-9476-2B6261508F49}" srcOrd="0" destOrd="0" parTransId="{F7F3C479-91A8-6343-812B-A5D68BB7EB3D}" sibTransId="{497FA11D-1D25-7E45-9B30-00E372145D41}"/>
    <dgm:cxn modelId="{08E7F7BD-EA38-EB41-A1C0-17C62086F05B}" srcId="{17663F6C-82B1-D142-9476-2B6261508F49}" destId="{983D0763-390C-1C4D-A956-8AEA364C7DE4}" srcOrd="0" destOrd="0" parTransId="{EE4788FB-E46E-BE4B-8992-71A0B078B764}" sibTransId="{7AD71A3B-9582-2745-866A-023ECE006DF2}"/>
    <dgm:cxn modelId="{639B5FBC-5D83-4D43-B90E-D7FAB66398C1}" type="presOf" srcId="{EBCDBAEC-FCC4-1F43-9879-98177D2FB990}" destId="{CC497F74-E56D-D54A-A32A-EBB4F6B3EB59}" srcOrd="0" destOrd="1" presId="urn:microsoft.com/office/officeart/2005/8/layout/vList5"/>
    <dgm:cxn modelId="{8E12C1D3-65B9-4442-B8E0-FB60FDB1B42F}" type="presOf" srcId="{D05D06A4-74D4-6242-9110-9720EF8306B6}" destId="{7951A7FF-1A7B-4147-A464-EEADD31946FA}" srcOrd="0" destOrd="0" presId="urn:microsoft.com/office/officeart/2005/8/layout/vList5"/>
    <dgm:cxn modelId="{90F13BDA-61BA-8F4F-B7AD-D7D47FEAB3A6}" type="presOf" srcId="{96EAA1B5-377E-014F-986A-0459C28D9531}" destId="{5184DBB6-5A0C-6745-8BDB-B2A811578BEF}" srcOrd="0" destOrd="0" presId="urn:microsoft.com/office/officeart/2005/8/layout/vList5"/>
    <dgm:cxn modelId="{C257DB3F-80FE-574A-971B-BABF4EFA41B1}" type="presOf" srcId="{04DEC0A9-8D36-F645-B1D5-DAE358DAAFBA}" destId="{5D289608-FBD2-6445-968F-32CDE3AA653D}" srcOrd="0" destOrd="0" presId="urn:microsoft.com/office/officeart/2005/8/layout/vList5"/>
    <dgm:cxn modelId="{07060C6A-8EF2-6E41-89E6-28DADE83DE91}" srcId="{FEE09AF2-9AE1-FB41-99AF-0443389F04C5}" destId="{E9E65EFC-4C94-B645-AAEE-FFCAAC6C9A28}" srcOrd="3" destOrd="0" parTransId="{3B1C56A8-0A47-EB4D-8013-1000A12914AB}" sibTransId="{33B8FBE5-5405-6A4E-B288-3F6059E81AD0}"/>
    <dgm:cxn modelId="{2CF4AEDE-B152-2640-900A-BB2C4031AE65}" type="presOf" srcId="{983D0763-390C-1C4D-A956-8AEA364C7DE4}" destId="{CC497F74-E56D-D54A-A32A-EBB4F6B3EB59}" srcOrd="0" destOrd="0" presId="urn:microsoft.com/office/officeart/2005/8/layout/vList5"/>
    <dgm:cxn modelId="{87CEFB80-9B73-1944-A09A-F3D303BC7F13}" type="presOf" srcId="{89D18AA2-6D08-0743-BA5E-F2FD7939C801}" destId="{7153501E-395B-E940-A6F0-A2B38B4DD9DA}" srcOrd="0" destOrd="0" presId="urn:microsoft.com/office/officeart/2005/8/layout/vList5"/>
    <dgm:cxn modelId="{A0BCFF7B-CEFE-A443-A0AD-DB297EA7C2DD}" srcId="{04DEC0A9-8D36-F645-B1D5-DAE358DAAFBA}" destId="{D05D06A4-74D4-6242-9110-9720EF8306B6}" srcOrd="0" destOrd="0" parTransId="{C5FEEFDB-C11A-684A-8A54-FD58D085F0FD}" sibTransId="{E7DDEF07-E714-B04F-9AA8-6F74D0592852}"/>
    <dgm:cxn modelId="{F29E6208-4985-6247-84EE-AD50F5FC8F52}" srcId="{65983CE6-E863-7C48-99C7-7D9C6DCD1E26}" destId="{6A46E06D-ACF8-DE45-9687-3C2546649AAB}" srcOrd="0" destOrd="0" parTransId="{D82528B5-3955-C540-9DDC-D8765259A89C}" sibTransId="{8EFE98E7-8548-494B-83E9-019F8064BB10}"/>
    <dgm:cxn modelId="{10A33F33-74B3-4040-98B8-BE15B3151552}" srcId="{FEE09AF2-9AE1-FB41-99AF-0443389F04C5}" destId="{65983CE6-E863-7C48-99C7-7D9C6DCD1E26}" srcOrd="1" destOrd="0" parTransId="{7AE7A4AC-1A04-6E47-8627-B9021F173F90}" sibTransId="{340EC2BD-814D-D843-B40C-D5053956DF63}"/>
    <dgm:cxn modelId="{3A65A208-65A9-0E40-9751-1E2B5E2BF594}" type="presOf" srcId="{FEE09AF2-9AE1-FB41-99AF-0443389F04C5}" destId="{BA5A99DF-215D-904F-A6D0-65BB379826CF}" srcOrd="0" destOrd="0" presId="urn:microsoft.com/office/officeart/2005/8/layout/vList5"/>
    <dgm:cxn modelId="{3CB8EE45-A3BB-B24F-8902-1BB87AEFAE7E}" type="presOf" srcId="{6A46E06D-ACF8-DE45-9687-3C2546649AAB}" destId="{BE17F6E8-5455-3B44-880E-E877A6004AF4}" srcOrd="0" destOrd="0" presId="urn:microsoft.com/office/officeart/2005/8/layout/vList5"/>
    <dgm:cxn modelId="{A4C0DEF0-87B7-1947-A9C4-AB9C9CEE975A}" srcId="{1790E50B-3ECE-FA4C-9CD5-C678A681856F}" destId="{89D18AA2-6D08-0743-BA5E-F2FD7939C801}" srcOrd="0" destOrd="0" parTransId="{4EE7EC46-950C-C74C-94A6-B246D0944B66}" sibTransId="{00E0C177-D917-3F44-883A-04D47388BA7A}"/>
    <dgm:cxn modelId="{267C559A-CE86-0043-9C3A-7D4790E50CE8}" type="presOf" srcId="{17663F6C-82B1-D142-9476-2B6261508F49}" destId="{0CFA3958-9CCA-714D-80C2-D920A4C3B568}" srcOrd="0" destOrd="0" presId="urn:microsoft.com/office/officeart/2005/8/layout/vList5"/>
    <dgm:cxn modelId="{38603506-379B-B046-8B2D-497BE42F1DCB}" srcId="{FEE09AF2-9AE1-FB41-99AF-0443389F04C5}" destId="{04DEC0A9-8D36-F645-B1D5-DAE358DAAFBA}" srcOrd="5" destOrd="0" parTransId="{631A0EA5-0494-B24E-9403-4527B0F85C7E}" sibTransId="{564ECAF2-DC7F-414C-9921-AF6E8F5E40B9}"/>
    <dgm:cxn modelId="{01370128-7808-6442-BC1A-F747C20C3FD9}" type="presParOf" srcId="{BA5A99DF-215D-904F-A6D0-65BB379826CF}" destId="{979424FD-12D2-C64F-89D9-5113633F291B}" srcOrd="0" destOrd="0" presId="urn:microsoft.com/office/officeart/2005/8/layout/vList5"/>
    <dgm:cxn modelId="{6680066D-277C-414C-96B7-796D9D806626}" type="presParOf" srcId="{979424FD-12D2-C64F-89D9-5113633F291B}" destId="{0CFA3958-9CCA-714D-80C2-D920A4C3B568}" srcOrd="0" destOrd="0" presId="urn:microsoft.com/office/officeart/2005/8/layout/vList5"/>
    <dgm:cxn modelId="{7BF44F59-2DFC-0E4F-A128-F540456A8634}" type="presParOf" srcId="{979424FD-12D2-C64F-89D9-5113633F291B}" destId="{CC497F74-E56D-D54A-A32A-EBB4F6B3EB59}" srcOrd="1" destOrd="0" presId="urn:microsoft.com/office/officeart/2005/8/layout/vList5"/>
    <dgm:cxn modelId="{CBFE1121-59B8-334E-BC48-7F411A5911AE}" type="presParOf" srcId="{BA5A99DF-215D-904F-A6D0-65BB379826CF}" destId="{E9077E51-2E5E-A740-8614-DF8126403F15}" srcOrd="1" destOrd="0" presId="urn:microsoft.com/office/officeart/2005/8/layout/vList5"/>
    <dgm:cxn modelId="{C0C69C66-3A81-D64B-BFD0-5812794EDB19}" type="presParOf" srcId="{BA5A99DF-215D-904F-A6D0-65BB379826CF}" destId="{27D68538-4B83-8F42-AF07-241E95CB5C6D}" srcOrd="2" destOrd="0" presId="urn:microsoft.com/office/officeart/2005/8/layout/vList5"/>
    <dgm:cxn modelId="{358FCB39-07C1-6145-924D-B18F88F67878}" type="presParOf" srcId="{27D68538-4B83-8F42-AF07-241E95CB5C6D}" destId="{48A8FEC9-0511-B347-8FBE-EBA2B7357690}" srcOrd="0" destOrd="0" presId="urn:microsoft.com/office/officeart/2005/8/layout/vList5"/>
    <dgm:cxn modelId="{9C4D088E-4967-1748-8889-05B5E7356E30}" type="presParOf" srcId="{27D68538-4B83-8F42-AF07-241E95CB5C6D}" destId="{BE17F6E8-5455-3B44-880E-E877A6004AF4}" srcOrd="1" destOrd="0" presId="urn:microsoft.com/office/officeart/2005/8/layout/vList5"/>
    <dgm:cxn modelId="{54007797-F278-6649-907F-300E1BD72978}" type="presParOf" srcId="{BA5A99DF-215D-904F-A6D0-65BB379826CF}" destId="{7C393D1B-F0BC-DF4B-99B0-228A5CFC1779}" srcOrd="3" destOrd="0" presId="urn:microsoft.com/office/officeart/2005/8/layout/vList5"/>
    <dgm:cxn modelId="{6359C34F-CF7A-3642-BEE1-43AA72D2FEEF}" type="presParOf" srcId="{BA5A99DF-215D-904F-A6D0-65BB379826CF}" destId="{AD72A645-2D90-A54D-BAB3-E0B09A1E9178}" srcOrd="4" destOrd="0" presId="urn:microsoft.com/office/officeart/2005/8/layout/vList5"/>
    <dgm:cxn modelId="{7ABEE68C-D5F5-0D48-8C0E-3A3F04CB5C31}" type="presParOf" srcId="{AD72A645-2D90-A54D-BAB3-E0B09A1E9178}" destId="{7766074F-B532-BA4A-B509-BE407CA8E0EF}" srcOrd="0" destOrd="0" presId="urn:microsoft.com/office/officeart/2005/8/layout/vList5"/>
    <dgm:cxn modelId="{CB91A965-2736-D844-A888-E49B3F1A9406}" type="presParOf" srcId="{AD72A645-2D90-A54D-BAB3-E0B09A1E9178}" destId="{7153501E-395B-E940-A6F0-A2B38B4DD9DA}" srcOrd="1" destOrd="0" presId="urn:microsoft.com/office/officeart/2005/8/layout/vList5"/>
    <dgm:cxn modelId="{F58340A5-0F0B-B84F-AE87-4EFB8B3F2D71}" type="presParOf" srcId="{BA5A99DF-215D-904F-A6D0-65BB379826CF}" destId="{85EDF9B2-00BB-9F40-BD8C-4DFDFF48F423}" srcOrd="5" destOrd="0" presId="urn:microsoft.com/office/officeart/2005/8/layout/vList5"/>
    <dgm:cxn modelId="{32C0C39D-D062-9C40-9D48-6BFFFF4F89B3}" type="presParOf" srcId="{BA5A99DF-215D-904F-A6D0-65BB379826CF}" destId="{BB7B410C-BD9D-4047-A944-A7711B586696}" srcOrd="6" destOrd="0" presId="urn:microsoft.com/office/officeart/2005/8/layout/vList5"/>
    <dgm:cxn modelId="{52AF244B-C8BB-F544-A558-009279B2647B}" type="presParOf" srcId="{BB7B410C-BD9D-4047-A944-A7711B586696}" destId="{D62165FB-07F8-BB41-AD94-3FC196D4B89A}" srcOrd="0" destOrd="0" presId="urn:microsoft.com/office/officeart/2005/8/layout/vList5"/>
    <dgm:cxn modelId="{2CB5AEA3-3FE1-8B4C-947B-02257172A764}" type="presParOf" srcId="{BB7B410C-BD9D-4047-A944-A7711B586696}" destId="{5DCB971D-C09B-EE4E-84F5-7EF86105255A}" srcOrd="1" destOrd="0" presId="urn:microsoft.com/office/officeart/2005/8/layout/vList5"/>
    <dgm:cxn modelId="{8B4BA479-1DEB-E844-A153-9A0ED0EF862F}" type="presParOf" srcId="{BA5A99DF-215D-904F-A6D0-65BB379826CF}" destId="{2C1EFBE5-6ED6-5B41-B6EF-602E0DE42527}" srcOrd="7" destOrd="0" presId="urn:microsoft.com/office/officeart/2005/8/layout/vList5"/>
    <dgm:cxn modelId="{F2900CBF-EC1C-D04A-B63B-9E98153A0E83}" type="presParOf" srcId="{BA5A99DF-215D-904F-A6D0-65BB379826CF}" destId="{4ECF73A2-6A4C-2C43-B448-6FC917CB42E4}" srcOrd="8" destOrd="0" presId="urn:microsoft.com/office/officeart/2005/8/layout/vList5"/>
    <dgm:cxn modelId="{5EF0EC3C-A0F3-6D41-88A7-1B667F59760B}" type="presParOf" srcId="{4ECF73A2-6A4C-2C43-B448-6FC917CB42E4}" destId="{5184DBB6-5A0C-6745-8BDB-B2A811578BEF}" srcOrd="0" destOrd="0" presId="urn:microsoft.com/office/officeart/2005/8/layout/vList5"/>
    <dgm:cxn modelId="{B0071783-F6C9-D54B-B99E-BF3646500754}" type="presParOf" srcId="{4ECF73A2-6A4C-2C43-B448-6FC917CB42E4}" destId="{99C0F29E-E6D4-594F-87A8-EF664CEC31E3}" srcOrd="1" destOrd="0" presId="urn:microsoft.com/office/officeart/2005/8/layout/vList5"/>
    <dgm:cxn modelId="{E842A61B-76B2-D342-9B3B-F49E8C469146}" type="presParOf" srcId="{BA5A99DF-215D-904F-A6D0-65BB379826CF}" destId="{9B1C6B72-5A04-D44C-859A-B47ED4C24702}" srcOrd="9" destOrd="0" presId="urn:microsoft.com/office/officeart/2005/8/layout/vList5"/>
    <dgm:cxn modelId="{A111B1EE-FCB0-DD43-B96A-083AC1E71A32}" type="presParOf" srcId="{BA5A99DF-215D-904F-A6D0-65BB379826CF}" destId="{BC3A5F91-4D23-5240-A069-1C426B2B7B52}" srcOrd="10" destOrd="0" presId="urn:microsoft.com/office/officeart/2005/8/layout/vList5"/>
    <dgm:cxn modelId="{CCCB770E-AE85-C84B-B445-A51F850643C1}" type="presParOf" srcId="{BC3A5F91-4D23-5240-A069-1C426B2B7B52}" destId="{5D289608-FBD2-6445-968F-32CDE3AA653D}" srcOrd="0" destOrd="0" presId="urn:microsoft.com/office/officeart/2005/8/layout/vList5"/>
    <dgm:cxn modelId="{C454E531-44C9-2D40-A68B-1BC7BD3683A8}" type="presParOf" srcId="{BC3A5F91-4D23-5240-A069-1C426B2B7B52}" destId="{7951A7FF-1A7B-4147-A464-EEADD31946F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585831-502D-374B-A192-B7BABC6D404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9083D836-F9C2-FD40-994A-FBDB3E6A01B7}">
      <dgm:prSet/>
      <dgm:spPr>
        <a:solidFill>
          <a:schemeClr val="accent1"/>
        </a:solidFill>
      </dgm:spPr>
      <dgm:t>
        <a:bodyPr/>
        <a:lstStyle/>
        <a:p>
          <a:pPr rtl="0"/>
          <a:r>
            <a:rPr lang="en-US" dirty="0" smtClean="0">
              <a:effectLst>
                <a:outerShdw blurRad="38100" dist="38100" dir="2700000" algn="tl">
                  <a:srgbClr val="000000">
                    <a:alpha val="43137"/>
                  </a:srgbClr>
                </a:outerShdw>
              </a:effectLst>
            </a:rPr>
            <a:t>1965; Gordon Moore – co-founder of Intel</a:t>
          </a:r>
          <a:endParaRPr lang="en-US" dirty="0">
            <a:effectLst>
              <a:outerShdw blurRad="38100" dist="38100" dir="2700000" algn="tl">
                <a:srgbClr val="000000">
                  <a:alpha val="43137"/>
                </a:srgbClr>
              </a:outerShdw>
            </a:effectLst>
          </a:endParaRPr>
        </a:p>
      </dgm:t>
    </dgm:pt>
    <dgm:pt modelId="{BEC757D0-ECF8-C74C-9713-97041B080D64}" type="parTrans" cxnId="{2C9A8C07-B658-9D4D-BE2E-E9C07797103D}">
      <dgm:prSet/>
      <dgm:spPr/>
      <dgm:t>
        <a:bodyPr/>
        <a:lstStyle/>
        <a:p>
          <a:endParaRPr lang="en-US"/>
        </a:p>
      </dgm:t>
    </dgm:pt>
    <dgm:pt modelId="{8036F8FD-772A-904A-A70C-A16E59E6D5BD}" type="sibTrans" cxnId="{2C9A8C07-B658-9D4D-BE2E-E9C07797103D}">
      <dgm:prSet/>
      <dgm:spPr/>
      <dgm:t>
        <a:bodyPr/>
        <a:lstStyle/>
        <a:p>
          <a:endParaRPr lang="en-US"/>
        </a:p>
      </dgm:t>
    </dgm:pt>
    <dgm:pt modelId="{F661BF27-3B17-DD40-95C5-81C23D7C8061}">
      <dgm:prSet/>
      <dgm:spPr>
        <a:solidFill>
          <a:schemeClr val="accent4"/>
        </a:solidFill>
      </dgm:spPr>
      <dgm:t>
        <a:bodyPr/>
        <a:lstStyle/>
        <a:p>
          <a:pPr rtl="0"/>
          <a:r>
            <a:rPr lang="en-US" dirty="0" smtClean="0">
              <a:effectLst>
                <a:outerShdw blurRad="38100" dist="38100" dir="2700000" algn="tl">
                  <a:srgbClr val="000000">
                    <a:alpha val="43137"/>
                  </a:srgbClr>
                </a:outerShdw>
              </a:effectLst>
            </a:rPr>
            <a:t>Observed number of transistors that could be put on a single chip was doubling every year</a:t>
          </a:r>
          <a:endParaRPr lang="en-US" dirty="0">
            <a:effectLst>
              <a:outerShdw blurRad="38100" dist="38100" dir="2700000" algn="tl">
                <a:srgbClr val="000000">
                  <a:alpha val="43137"/>
                </a:srgbClr>
              </a:outerShdw>
            </a:effectLst>
          </a:endParaRPr>
        </a:p>
      </dgm:t>
    </dgm:pt>
    <dgm:pt modelId="{CE9AFAC9-BEB6-734D-8EE3-122E2573F04B}" type="parTrans" cxnId="{C878F039-0BE5-7B4C-A238-12542864A3CD}">
      <dgm:prSet/>
      <dgm:spPr/>
      <dgm:t>
        <a:bodyPr/>
        <a:lstStyle/>
        <a:p>
          <a:endParaRPr lang="en-US"/>
        </a:p>
      </dgm:t>
    </dgm:pt>
    <dgm:pt modelId="{0AA3D669-0874-F54C-9B68-AB116181B3C4}" type="sibTrans" cxnId="{C878F039-0BE5-7B4C-A238-12542864A3CD}">
      <dgm:prSet/>
      <dgm:spPr/>
      <dgm:t>
        <a:bodyPr/>
        <a:lstStyle/>
        <a:p>
          <a:endParaRPr lang="en-US"/>
        </a:p>
      </dgm:t>
    </dgm:pt>
    <dgm:pt modelId="{BAD1B133-3FB4-464C-A351-6F91810CD99E}">
      <dgm:prSet custT="1"/>
      <dgm:spPr/>
      <dgm:t>
        <a:bodyPr/>
        <a:lstStyle/>
        <a:p>
          <a:pPr rtl="0"/>
          <a:r>
            <a:rPr lang="en-US" sz="1100" b="1" dirty="0" smtClean="0">
              <a:effectLst/>
            </a:rPr>
            <a:t>The pace slowed to a doubling every 18 months in the 1970’s but has sustained that rate ever since</a:t>
          </a:r>
          <a:endParaRPr lang="en-US" sz="1100" b="1" dirty="0">
            <a:effectLst/>
          </a:endParaRPr>
        </a:p>
      </dgm:t>
    </dgm:pt>
    <dgm:pt modelId="{736A4E65-B531-E547-B202-8F8898FAB6E9}" type="parTrans" cxnId="{4847154F-8122-E545-BFE9-FE0D2254CA64}">
      <dgm:prSet/>
      <dgm:spPr/>
      <dgm:t>
        <a:bodyPr/>
        <a:lstStyle/>
        <a:p>
          <a:endParaRPr lang="en-US"/>
        </a:p>
      </dgm:t>
    </dgm:pt>
    <dgm:pt modelId="{86F678DF-B5F7-8C4B-8A6C-FD1FE14096F1}" type="sibTrans" cxnId="{4847154F-8122-E545-BFE9-FE0D2254CA64}">
      <dgm:prSet/>
      <dgm:spPr/>
      <dgm:t>
        <a:bodyPr/>
        <a:lstStyle/>
        <a:p>
          <a:endParaRPr lang="en-US"/>
        </a:p>
      </dgm:t>
    </dgm:pt>
    <dgm:pt modelId="{7F79720F-E377-5344-9A85-AFB0F93B85CF}">
      <dgm:prSet/>
      <dgm:spPr>
        <a:solidFill>
          <a:schemeClr val="accent3"/>
        </a:solidFill>
      </dgm:spPr>
      <dgm:t>
        <a:bodyPr/>
        <a:lstStyle/>
        <a:p>
          <a:pPr rtl="0"/>
          <a:r>
            <a:rPr lang="en-US" dirty="0" smtClean="0">
              <a:effectLst>
                <a:outerShdw blurRad="38100" dist="38100" dir="2700000" algn="tl">
                  <a:srgbClr val="000000">
                    <a:alpha val="43137"/>
                  </a:srgbClr>
                </a:outerShdw>
              </a:effectLst>
            </a:rPr>
            <a:t>Consequences of Moore’s law: </a:t>
          </a:r>
          <a:endParaRPr lang="en-US" dirty="0">
            <a:effectLst>
              <a:outerShdw blurRad="38100" dist="38100" dir="2700000" algn="tl">
                <a:srgbClr val="000000">
                  <a:alpha val="43137"/>
                </a:srgbClr>
              </a:outerShdw>
            </a:effectLst>
          </a:endParaRPr>
        </a:p>
      </dgm:t>
    </dgm:pt>
    <dgm:pt modelId="{933050AB-57FE-6E4F-A535-D08658AB3A89}" type="parTrans" cxnId="{713E7D03-B055-FB42-8E27-EC1D78EA836A}">
      <dgm:prSet/>
      <dgm:spPr/>
      <dgm:t>
        <a:bodyPr/>
        <a:lstStyle/>
        <a:p>
          <a:endParaRPr lang="en-US"/>
        </a:p>
      </dgm:t>
    </dgm:pt>
    <dgm:pt modelId="{2A2AA238-1DFB-F64F-94B6-D6F5F0EE73CB}" type="sibTrans" cxnId="{713E7D03-B055-FB42-8E27-EC1D78EA836A}">
      <dgm:prSet/>
      <dgm:spPr/>
      <dgm:t>
        <a:bodyPr/>
        <a:lstStyle/>
        <a:p>
          <a:endParaRPr lang="en-US"/>
        </a:p>
      </dgm:t>
    </dgm:pt>
    <dgm:pt modelId="{5BBA2911-4874-C74E-85E2-4C5F8F6462D9}">
      <dgm:prSet custT="1"/>
      <dgm:spPr/>
      <dgm:t>
        <a:bodyPr/>
        <a:lstStyle/>
        <a:p>
          <a:pPr rtl="0"/>
          <a:r>
            <a:rPr lang="en-US" sz="1000" b="1" dirty="0" smtClean="0">
              <a:effectLst/>
            </a:rPr>
            <a:t>The cost of computer logic and memory circuitry has fallen at a dramatic rate</a:t>
          </a:r>
        </a:p>
      </dgm:t>
    </dgm:pt>
    <dgm:pt modelId="{72E3CE4C-AB68-E447-8363-547C71E9E9EE}" type="parTrans" cxnId="{A50FDAFF-E888-4141-ABE8-EB107623D90C}">
      <dgm:prSet/>
      <dgm:spPr/>
      <dgm:t>
        <a:bodyPr/>
        <a:lstStyle/>
        <a:p>
          <a:endParaRPr lang="en-US"/>
        </a:p>
      </dgm:t>
    </dgm:pt>
    <dgm:pt modelId="{7F69016B-A921-584C-81B5-0FCF19B650FC}" type="sibTrans" cxnId="{A50FDAFF-E888-4141-ABE8-EB107623D90C}">
      <dgm:prSet/>
      <dgm:spPr/>
      <dgm:t>
        <a:bodyPr/>
        <a:lstStyle/>
        <a:p>
          <a:endParaRPr lang="en-US"/>
        </a:p>
      </dgm:t>
    </dgm:pt>
    <dgm:pt modelId="{6E822890-7F5D-BA48-A9ED-10EE404E778C}">
      <dgm:prSet custT="1"/>
      <dgm:spPr/>
      <dgm:t>
        <a:bodyPr/>
        <a:lstStyle/>
        <a:p>
          <a:pPr rtl="0"/>
          <a:r>
            <a:rPr lang="en-US" sz="1000" b="1" dirty="0" smtClean="0">
              <a:effectLst/>
            </a:rPr>
            <a:t>The electrical path length is shortened, increasing operating speed</a:t>
          </a:r>
        </a:p>
      </dgm:t>
    </dgm:pt>
    <dgm:pt modelId="{11F5D556-1EBA-3446-B76E-D7F2228000ED}" type="parTrans" cxnId="{D2A0ABD5-695B-B044-8F63-7563A3F7D76C}">
      <dgm:prSet/>
      <dgm:spPr/>
      <dgm:t>
        <a:bodyPr/>
        <a:lstStyle/>
        <a:p>
          <a:endParaRPr lang="en-US"/>
        </a:p>
      </dgm:t>
    </dgm:pt>
    <dgm:pt modelId="{6109DA0B-B19C-B241-A668-5D4631C27D39}" type="sibTrans" cxnId="{D2A0ABD5-695B-B044-8F63-7563A3F7D76C}">
      <dgm:prSet/>
      <dgm:spPr/>
      <dgm:t>
        <a:bodyPr/>
        <a:lstStyle/>
        <a:p>
          <a:endParaRPr lang="en-US"/>
        </a:p>
      </dgm:t>
    </dgm:pt>
    <dgm:pt modelId="{52E6D3D1-ABE1-3940-A3F1-FD380C960DD1}">
      <dgm:prSet custT="1"/>
      <dgm:spPr/>
      <dgm:t>
        <a:bodyPr/>
        <a:lstStyle/>
        <a:p>
          <a:pPr rtl="0"/>
          <a:r>
            <a:rPr lang="en-US" sz="900" b="1" dirty="0" smtClean="0">
              <a:effectLst/>
            </a:rPr>
            <a:t>Computer becomes smaller and is more convenient to use in a variety of environments</a:t>
          </a:r>
        </a:p>
      </dgm:t>
    </dgm:pt>
    <dgm:pt modelId="{B50FECC3-7EE9-3F44-B903-D1E4F55A26F2}" type="parTrans" cxnId="{79BBBC5F-A9F5-6C4B-A81B-56A2BD7B9031}">
      <dgm:prSet/>
      <dgm:spPr/>
      <dgm:t>
        <a:bodyPr/>
        <a:lstStyle/>
        <a:p>
          <a:endParaRPr lang="en-US"/>
        </a:p>
      </dgm:t>
    </dgm:pt>
    <dgm:pt modelId="{02C9860E-AA50-844C-A097-78F218E24063}" type="sibTrans" cxnId="{79BBBC5F-A9F5-6C4B-A81B-56A2BD7B9031}">
      <dgm:prSet/>
      <dgm:spPr/>
      <dgm:t>
        <a:bodyPr/>
        <a:lstStyle/>
        <a:p>
          <a:endParaRPr lang="en-US"/>
        </a:p>
      </dgm:t>
    </dgm:pt>
    <dgm:pt modelId="{9A9FCB9E-A1F1-0F41-9552-36D8BD5C236C}">
      <dgm:prSet custT="1"/>
      <dgm:spPr/>
      <dgm:t>
        <a:bodyPr/>
        <a:lstStyle/>
        <a:p>
          <a:pPr rtl="0"/>
          <a:r>
            <a:rPr lang="en-US" sz="1000" b="1" dirty="0" smtClean="0">
              <a:effectLst/>
            </a:rPr>
            <a:t>Reduction in power and cooling requirements</a:t>
          </a:r>
        </a:p>
      </dgm:t>
    </dgm:pt>
    <dgm:pt modelId="{C794FD44-F705-8245-BF16-E06D99C2C8F9}" type="parTrans" cxnId="{B932485B-FF0B-D548-8F89-799C03284F8F}">
      <dgm:prSet/>
      <dgm:spPr/>
      <dgm:t>
        <a:bodyPr/>
        <a:lstStyle/>
        <a:p>
          <a:endParaRPr lang="en-US"/>
        </a:p>
      </dgm:t>
    </dgm:pt>
    <dgm:pt modelId="{748BA313-798C-9640-8B3E-9FD17EBB82E1}" type="sibTrans" cxnId="{B932485B-FF0B-D548-8F89-799C03284F8F}">
      <dgm:prSet/>
      <dgm:spPr/>
      <dgm:t>
        <a:bodyPr/>
        <a:lstStyle/>
        <a:p>
          <a:endParaRPr lang="en-US"/>
        </a:p>
      </dgm:t>
    </dgm:pt>
    <dgm:pt modelId="{AEAA4B00-9826-6C43-9661-FBB2B391EB8C}">
      <dgm:prSet custT="1"/>
      <dgm:spPr/>
      <dgm:t>
        <a:bodyPr/>
        <a:lstStyle/>
        <a:p>
          <a:pPr rtl="0"/>
          <a:r>
            <a:rPr lang="en-US" sz="1000" b="1" dirty="0" smtClean="0">
              <a:effectLst/>
            </a:rPr>
            <a:t>Fewer interchip connections</a:t>
          </a:r>
        </a:p>
      </dgm:t>
    </dgm:pt>
    <dgm:pt modelId="{F60696E8-1AFF-4242-AFEC-48F064D37990}" type="parTrans" cxnId="{11AAA65A-544E-9C48-B494-C30A31DF58D4}">
      <dgm:prSet/>
      <dgm:spPr/>
      <dgm:t>
        <a:bodyPr/>
        <a:lstStyle/>
        <a:p>
          <a:endParaRPr lang="en-US"/>
        </a:p>
      </dgm:t>
    </dgm:pt>
    <dgm:pt modelId="{014429E6-A74A-D14D-9C28-1650F2B9EF4E}" type="sibTrans" cxnId="{11AAA65A-544E-9C48-B494-C30A31DF58D4}">
      <dgm:prSet/>
      <dgm:spPr/>
      <dgm:t>
        <a:bodyPr/>
        <a:lstStyle/>
        <a:p>
          <a:endParaRPr lang="en-US"/>
        </a:p>
      </dgm:t>
    </dgm:pt>
    <dgm:pt modelId="{4AE73C61-08A4-BB42-923D-F4637248A0CC}" type="pres">
      <dgm:prSet presAssocID="{D2585831-502D-374B-A192-B7BABC6D4047}" presName="Name0" presStyleCnt="0">
        <dgm:presLayoutVars>
          <dgm:chMax val="3"/>
          <dgm:chPref val="1"/>
          <dgm:dir/>
          <dgm:animLvl val="lvl"/>
          <dgm:resizeHandles/>
        </dgm:presLayoutVars>
      </dgm:prSet>
      <dgm:spPr/>
      <dgm:t>
        <a:bodyPr/>
        <a:lstStyle/>
        <a:p>
          <a:endParaRPr lang="en-US"/>
        </a:p>
      </dgm:t>
    </dgm:pt>
    <dgm:pt modelId="{37E71A41-6A0A-4144-ABAE-9065F23B6835}" type="pres">
      <dgm:prSet presAssocID="{D2585831-502D-374B-A192-B7BABC6D4047}" presName="outerBox" presStyleCnt="0"/>
      <dgm:spPr/>
    </dgm:pt>
    <dgm:pt modelId="{5C554690-5023-454D-81BF-0F8EF7FE64E8}" type="pres">
      <dgm:prSet presAssocID="{D2585831-502D-374B-A192-B7BABC6D4047}" presName="outerBoxParent" presStyleLbl="node1" presStyleIdx="0" presStyleCnt="3"/>
      <dgm:spPr/>
      <dgm:t>
        <a:bodyPr/>
        <a:lstStyle/>
        <a:p>
          <a:endParaRPr lang="en-US"/>
        </a:p>
      </dgm:t>
    </dgm:pt>
    <dgm:pt modelId="{DB13DB65-DE9F-594C-8582-A1FC74E9C6C0}" type="pres">
      <dgm:prSet presAssocID="{D2585831-502D-374B-A192-B7BABC6D4047}" presName="outerBoxChildren" presStyleCnt="0"/>
      <dgm:spPr/>
    </dgm:pt>
    <dgm:pt modelId="{6EEF0F2A-3A05-1E47-A263-FF215CF47948}" type="pres">
      <dgm:prSet presAssocID="{D2585831-502D-374B-A192-B7BABC6D4047}" presName="middleBox" presStyleCnt="0"/>
      <dgm:spPr/>
    </dgm:pt>
    <dgm:pt modelId="{B4B2A9B5-CBBA-C949-942A-35DE101CCDFE}" type="pres">
      <dgm:prSet presAssocID="{D2585831-502D-374B-A192-B7BABC6D4047}" presName="middleBoxParent" presStyleLbl="node1" presStyleIdx="1" presStyleCnt="3"/>
      <dgm:spPr/>
      <dgm:t>
        <a:bodyPr/>
        <a:lstStyle/>
        <a:p>
          <a:endParaRPr lang="en-US"/>
        </a:p>
      </dgm:t>
    </dgm:pt>
    <dgm:pt modelId="{34E8E3CA-E7C5-6D41-94BA-38DE703CBBA7}" type="pres">
      <dgm:prSet presAssocID="{D2585831-502D-374B-A192-B7BABC6D4047}" presName="middleBoxChildren" presStyleCnt="0"/>
      <dgm:spPr/>
    </dgm:pt>
    <dgm:pt modelId="{EA68CD54-2321-944A-9097-D8C9F2E9C2D9}" type="pres">
      <dgm:prSet presAssocID="{BAD1B133-3FB4-464C-A351-6F91810CD99E}" presName="mChild" presStyleLbl="fgAcc1" presStyleIdx="0" presStyleCnt="6">
        <dgm:presLayoutVars>
          <dgm:bulletEnabled val="1"/>
        </dgm:presLayoutVars>
      </dgm:prSet>
      <dgm:spPr/>
      <dgm:t>
        <a:bodyPr/>
        <a:lstStyle/>
        <a:p>
          <a:endParaRPr lang="en-US"/>
        </a:p>
      </dgm:t>
    </dgm:pt>
    <dgm:pt modelId="{AB03BA1D-91DF-8B4F-B43D-D1B478197768}" type="pres">
      <dgm:prSet presAssocID="{D2585831-502D-374B-A192-B7BABC6D4047}" presName="centerBox" presStyleCnt="0"/>
      <dgm:spPr/>
    </dgm:pt>
    <dgm:pt modelId="{9EC0930A-9BAA-D347-A334-BC7E180A4743}" type="pres">
      <dgm:prSet presAssocID="{D2585831-502D-374B-A192-B7BABC6D4047}" presName="centerBoxParent" presStyleLbl="node1" presStyleIdx="2" presStyleCnt="3"/>
      <dgm:spPr/>
      <dgm:t>
        <a:bodyPr/>
        <a:lstStyle/>
        <a:p>
          <a:endParaRPr lang="en-US"/>
        </a:p>
      </dgm:t>
    </dgm:pt>
    <dgm:pt modelId="{851B01E6-80ED-E345-8BEA-AD24321E99DF}" type="pres">
      <dgm:prSet presAssocID="{D2585831-502D-374B-A192-B7BABC6D4047}" presName="centerBoxChildren" presStyleCnt="0"/>
      <dgm:spPr/>
    </dgm:pt>
    <dgm:pt modelId="{91813869-71C4-7749-AA7F-6F71B8046448}" type="pres">
      <dgm:prSet presAssocID="{5BBA2911-4874-C74E-85E2-4C5F8F6462D9}" presName="cChild" presStyleLbl="fgAcc1" presStyleIdx="1" presStyleCnt="6">
        <dgm:presLayoutVars>
          <dgm:bulletEnabled val="1"/>
        </dgm:presLayoutVars>
      </dgm:prSet>
      <dgm:spPr/>
      <dgm:t>
        <a:bodyPr/>
        <a:lstStyle/>
        <a:p>
          <a:endParaRPr lang="en-US"/>
        </a:p>
      </dgm:t>
    </dgm:pt>
    <dgm:pt modelId="{D62C8E5A-DCDA-9C4F-BCCD-DA89BEF23B4E}" type="pres">
      <dgm:prSet presAssocID="{7F69016B-A921-584C-81B5-0FCF19B650FC}" presName="centerSibTrans" presStyleCnt="0"/>
      <dgm:spPr/>
    </dgm:pt>
    <dgm:pt modelId="{43D95310-0335-8948-925B-493826D68CA7}" type="pres">
      <dgm:prSet presAssocID="{6E822890-7F5D-BA48-A9ED-10EE404E778C}" presName="cChild" presStyleLbl="fgAcc1" presStyleIdx="2" presStyleCnt="6">
        <dgm:presLayoutVars>
          <dgm:bulletEnabled val="1"/>
        </dgm:presLayoutVars>
      </dgm:prSet>
      <dgm:spPr/>
      <dgm:t>
        <a:bodyPr/>
        <a:lstStyle/>
        <a:p>
          <a:endParaRPr lang="en-US"/>
        </a:p>
      </dgm:t>
    </dgm:pt>
    <dgm:pt modelId="{4E6DDC86-C701-C443-9AB2-0E9A35DB7AD9}" type="pres">
      <dgm:prSet presAssocID="{6109DA0B-B19C-B241-A668-5D4631C27D39}" presName="centerSibTrans" presStyleCnt="0"/>
      <dgm:spPr/>
    </dgm:pt>
    <dgm:pt modelId="{2BFD2A48-BAFB-C448-9560-380462349BFA}" type="pres">
      <dgm:prSet presAssocID="{52E6D3D1-ABE1-3940-A3F1-FD380C960DD1}" presName="cChild" presStyleLbl="fgAcc1" presStyleIdx="3" presStyleCnt="6">
        <dgm:presLayoutVars>
          <dgm:bulletEnabled val="1"/>
        </dgm:presLayoutVars>
      </dgm:prSet>
      <dgm:spPr/>
      <dgm:t>
        <a:bodyPr/>
        <a:lstStyle/>
        <a:p>
          <a:endParaRPr lang="en-US"/>
        </a:p>
      </dgm:t>
    </dgm:pt>
    <dgm:pt modelId="{7E95640C-67A1-F344-B8CD-301632A9C6A3}" type="pres">
      <dgm:prSet presAssocID="{02C9860E-AA50-844C-A097-78F218E24063}" presName="centerSibTrans" presStyleCnt="0"/>
      <dgm:spPr/>
    </dgm:pt>
    <dgm:pt modelId="{54116479-2825-CE4B-A0CD-356DD46D1C46}" type="pres">
      <dgm:prSet presAssocID="{9A9FCB9E-A1F1-0F41-9552-36D8BD5C236C}" presName="cChild" presStyleLbl="fgAcc1" presStyleIdx="4" presStyleCnt="6">
        <dgm:presLayoutVars>
          <dgm:bulletEnabled val="1"/>
        </dgm:presLayoutVars>
      </dgm:prSet>
      <dgm:spPr/>
      <dgm:t>
        <a:bodyPr/>
        <a:lstStyle/>
        <a:p>
          <a:endParaRPr lang="en-US"/>
        </a:p>
      </dgm:t>
    </dgm:pt>
    <dgm:pt modelId="{EDF3239A-57F4-AF43-97AF-9D01BB7064C9}" type="pres">
      <dgm:prSet presAssocID="{748BA313-798C-9640-8B3E-9FD17EBB82E1}" presName="centerSibTrans" presStyleCnt="0"/>
      <dgm:spPr/>
    </dgm:pt>
    <dgm:pt modelId="{A184587C-4EF5-0248-B0F8-E4E73CF3787B}" type="pres">
      <dgm:prSet presAssocID="{AEAA4B00-9826-6C43-9661-FBB2B391EB8C}" presName="cChild" presStyleLbl="fgAcc1" presStyleIdx="5" presStyleCnt="6">
        <dgm:presLayoutVars>
          <dgm:bulletEnabled val="1"/>
        </dgm:presLayoutVars>
      </dgm:prSet>
      <dgm:spPr/>
      <dgm:t>
        <a:bodyPr/>
        <a:lstStyle/>
        <a:p>
          <a:endParaRPr lang="en-US"/>
        </a:p>
      </dgm:t>
    </dgm:pt>
  </dgm:ptLst>
  <dgm:cxnLst>
    <dgm:cxn modelId="{B932485B-FF0B-D548-8F89-799C03284F8F}" srcId="{7F79720F-E377-5344-9A85-AFB0F93B85CF}" destId="{9A9FCB9E-A1F1-0F41-9552-36D8BD5C236C}" srcOrd="3" destOrd="0" parTransId="{C794FD44-F705-8245-BF16-E06D99C2C8F9}" sibTransId="{748BA313-798C-9640-8B3E-9FD17EBB82E1}"/>
    <dgm:cxn modelId="{713E7D03-B055-FB42-8E27-EC1D78EA836A}" srcId="{D2585831-502D-374B-A192-B7BABC6D4047}" destId="{7F79720F-E377-5344-9A85-AFB0F93B85CF}" srcOrd="2" destOrd="0" parTransId="{933050AB-57FE-6E4F-A535-D08658AB3A89}" sibTransId="{2A2AA238-1DFB-F64F-94B6-D6F5F0EE73CB}"/>
    <dgm:cxn modelId="{32C37194-35F8-2541-9E02-C3C6962857BC}" type="presOf" srcId="{5BBA2911-4874-C74E-85E2-4C5F8F6462D9}" destId="{91813869-71C4-7749-AA7F-6F71B8046448}" srcOrd="0" destOrd="0" presId="urn:microsoft.com/office/officeart/2005/8/layout/target2"/>
    <dgm:cxn modelId="{11AAA65A-544E-9C48-B494-C30A31DF58D4}" srcId="{7F79720F-E377-5344-9A85-AFB0F93B85CF}" destId="{AEAA4B00-9826-6C43-9661-FBB2B391EB8C}" srcOrd="4" destOrd="0" parTransId="{F60696E8-1AFF-4242-AFEC-48F064D37990}" sibTransId="{014429E6-A74A-D14D-9C28-1650F2B9EF4E}"/>
    <dgm:cxn modelId="{4847154F-8122-E545-BFE9-FE0D2254CA64}" srcId="{F661BF27-3B17-DD40-95C5-81C23D7C8061}" destId="{BAD1B133-3FB4-464C-A351-6F91810CD99E}" srcOrd="0" destOrd="0" parTransId="{736A4E65-B531-E547-B202-8F8898FAB6E9}" sibTransId="{86F678DF-B5F7-8C4B-8A6C-FD1FE14096F1}"/>
    <dgm:cxn modelId="{C878F039-0BE5-7B4C-A238-12542864A3CD}" srcId="{D2585831-502D-374B-A192-B7BABC6D4047}" destId="{F661BF27-3B17-DD40-95C5-81C23D7C8061}" srcOrd="1" destOrd="0" parTransId="{CE9AFAC9-BEB6-734D-8EE3-122E2573F04B}" sibTransId="{0AA3D669-0874-F54C-9B68-AB116181B3C4}"/>
    <dgm:cxn modelId="{E9DC3949-8189-614E-8E34-61CF92626D2A}" type="presOf" srcId="{D2585831-502D-374B-A192-B7BABC6D4047}" destId="{4AE73C61-08A4-BB42-923D-F4637248A0CC}" srcOrd="0" destOrd="0" presId="urn:microsoft.com/office/officeart/2005/8/layout/target2"/>
    <dgm:cxn modelId="{6BB18F36-1EFB-1B40-AB12-DFEB2BAED6CD}" type="presOf" srcId="{7F79720F-E377-5344-9A85-AFB0F93B85CF}" destId="{9EC0930A-9BAA-D347-A334-BC7E180A4743}" srcOrd="0" destOrd="0" presId="urn:microsoft.com/office/officeart/2005/8/layout/target2"/>
    <dgm:cxn modelId="{C0B35203-E1EA-1F4F-9021-D80D2FC50ABF}" type="presOf" srcId="{9083D836-F9C2-FD40-994A-FBDB3E6A01B7}" destId="{5C554690-5023-454D-81BF-0F8EF7FE64E8}" srcOrd="0" destOrd="0" presId="urn:microsoft.com/office/officeart/2005/8/layout/target2"/>
    <dgm:cxn modelId="{5CEDC3E7-7F37-E44B-9947-528F5B34C7A4}" type="presOf" srcId="{6E822890-7F5D-BA48-A9ED-10EE404E778C}" destId="{43D95310-0335-8948-925B-493826D68CA7}" srcOrd="0" destOrd="0" presId="urn:microsoft.com/office/officeart/2005/8/layout/target2"/>
    <dgm:cxn modelId="{B6086D6C-149D-C540-8419-E6FC3F823604}" type="presOf" srcId="{9A9FCB9E-A1F1-0F41-9552-36D8BD5C236C}" destId="{54116479-2825-CE4B-A0CD-356DD46D1C46}" srcOrd="0" destOrd="0" presId="urn:microsoft.com/office/officeart/2005/8/layout/target2"/>
    <dgm:cxn modelId="{79BBBC5F-A9F5-6C4B-A81B-56A2BD7B9031}" srcId="{7F79720F-E377-5344-9A85-AFB0F93B85CF}" destId="{52E6D3D1-ABE1-3940-A3F1-FD380C960DD1}" srcOrd="2" destOrd="0" parTransId="{B50FECC3-7EE9-3F44-B903-D1E4F55A26F2}" sibTransId="{02C9860E-AA50-844C-A097-78F218E24063}"/>
    <dgm:cxn modelId="{78E55AEF-42F6-4C41-B7FC-72E773609FC6}" type="presOf" srcId="{52E6D3D1-ABE1-3940-A3F1-FD380C960DD1}" destId="{2BFD2A48-BAFB-C448-9560-380462349BFA}" srcOrd="0" destOrd="0" presId="urn:microsoft.com/office/officeart/2005/8/layout/target2"/>
    <dgm:cxn modelId="{A50FDAFF-E888-4141-ABE8-EB107623D90C}" srcId="{7F79720F-E377-5344-9A85-AFB0F93B85CF}" destId="{5BBA2911-4874-C74E-85E2-4C5F8F6462D9}" srcOrd="0" destOrd="0" parTransId="{72E3CE4C-AB68-E447-8363-547C71E9E9EE}" sibTransId="{7F69016B-A921-584C-81B5-0FCF19B650FC}"/>
    <dgm:cxn modelId="{2C9A8C07-B658-9D4D-BE2E-E9C07797103D}" srcId="{D2585831-502D-374B-A192-B7BABC6D4047}" destId="{9083D836-F9C2-FD40-994A-FBDB3E6A01B7}" srcOrd="0" destOrd="0" parTransId="{BEC757D0-ECF8-C74C-9713-97041B080D64}" sibTransId="{8036F8FD-772A-904A-A70C-A16E59E6D5BD}"/>
    <dgm:cxn modelId="{48AE94D2-185F-BF49-B0AE-F301A02878BC}" type="presOf" srcId="{BAD1B133-3FB4-464C-A351-6F91810CD99E}" destId="{EA68CD54-2321-944A-9097-D8C9F2E9C2D9}" srcOrd="0" destOrd="0" presId="urn:microsoft.com/office/officeart/2005/8/layout/target2"/>
    <dgm:cxn modelId="{D2A0ABD5-695B-B044-8F63-7563A3F7D76C}" srcId="{7F79720F-E377-5344-9A85-AFB0F93B85CF}" destId="{6E822890-7F5D-BA48-A9ED-10EE404E778C}" srcOrd="1" destOrd="0" parTransId="{11F5D556-1EBA-3446-B76E-D7F2228000ED}" sibTransId="{6109DA0B-B19C-B241-A668-5D4631C27D39}"/>
    <dgm:cxn modelId="{6239CC0B-794B-3149-9C10-B0198AC8F816}" type="presOf" srcId="{AEAA4B00-9826-6C43-9661-FBB2B391EB8C}" destId="{A184587C-4EF5-0248-B0F8-E4E73CF3787B}" srcOrd="0" destOrd="0" presId="urn:microsoft.com/office/officeart/2005/8/layout/target2"/>
    <dgm:cxn modelId="{BD84DBFF-15DC-6A46-B85A-9AAD7A886181}" type="presOf" srcId="{F661BF27-3B17-DD40-95C5-81C23D7C8061}" destId="{B4B2A9B5-CBBA-C949-942A-35DE101CCDFE}" srcOrd="0" destOrd="0" presId="urn:microsoft.com/office/officeart/2005/8/layout/target2"/>
    <dgm:cxn modelId="{0FFC1049-F110-9C4C-8DF4-9BDDA7CA9A2E}" type="presParOf" srcId="{4AE73C61-08A4-BB42-923D-F4637248A0CC}" destId="{37E71A41-6A0A-4144-ABAE-9065F23B6835}" srcOrd="0" destOrd="0" presId="urn:microsoft.com/office/officeart/2005/8/layout/target2"/>
    <dgm:cxn modelId="{CC7F0AA1-E09D-5645-95A1-7106CA8FA0CB}" type="presParOf" srcId="{37E71A41-6A0A-4144-ABAE-9065F23B6835}" destId="{5C554690-5023-454D-81BF-0F8EF7FE64E8}" srcOrd="0" destOrd="0" presId="urn:microsoft.com/office/officeart/2005/8/layout/target2"/>
    <dgm:cxn modelId="{8A4C2525-D995-D245-96B9-CCC865DC9F11}" type="presParOf" srcId="{37E71A41-6A0A-4144-ABAE-9065F23B6835}" destId="{DB13DB65-DE9F-594C-8582-A1FC74E9C6C0}" srcOrd="1" destOrd="0" presId="urn:microsoft.com/office/officeart/2005/8/layout/target2"/>
    <dgm:cxn modelId="{3294C466-FFB1-5A44-84B2-ED98FC1B3BB4}" type="presParOf" srcId="{4AE73C61-08A4-BB42-923D-F4637248A0CC}" destId="{6EEF0F2A-3A05-1E47-A263-FF215CF47948}" srcOrd="1" destOrd="0" presId="urn:microsoft.com/office/officeart/2005/8/layout/target2"/>
    <dgm:cxn modelId="{5F367406-4A58-324F-AC6C-C5413E584C35}" type="presParOf" srcId="{6EEF0F2A-3A05-1E47-A263-FF215CF47948}" destId="{B4B2A9B5-CBBA-C949-942A-35DE101CCDFE}" srcOrd="0" destOrd="0" presId="urn:microsoft.com/office/officeart/2005/8/layout/target2"/>
    <dgm:cxn modelId="{5AC4AEE9-CF85-1D43-A2DF-23DD26010196}" type="presParOf" srcId="{6EEF0F2A-3A05-1E47-A263-FF215CF47948}" destId="{34E8E3CA-E7C5-6D41-94BA-38DE703CBBA7}" srcOrd="1" destOrd="0" presId="urn:microsoft.com/office/officeart/2005/8/layout/target2"/>
    <dgm:cxn modelId="{13D5F622-7DB2-E74A-87DE-D7D94A389BD3}" type="presParOf" srcId="{34E8E3CA-E7C5-6D41-94BA-38DE703CBBA7}" destId="{EA68CD54-2321-944A-9097-D8C9F2E9C2D9}" srcOrd="0" destOrd="0" presId="urn:microsoft.com/office/officeart/2005/8/layout/target2"/>
    <dgm:cxn modelId="{B4EC5EE1-F2F9-8248-9D12-90E418CDD1F9}" type="presParOf" srcId="{4AE73C61-08A4-BB42-923D-F4637248A0CC}" destId="{AB03BA1D-91DF-8B4F-B43D-D1B478197768}" srcOrd="2" destOrd="0" presId="urn:microsoft.com/office/officeart/2005/8/layout/target2"/>
    <dgm:cxn modelId="{8C0AD04F-29D6-634F-B65D-804A7C3AEA91}" type="presParOf" srcId="{AB03BA1D-91DF-8B4F-B43D-D1B478197768}" destId="{9EC0930A-9BAA-D347-A334-BC7E180A4743}" srcOrd="0" destOrd="0" presId="urn:microsoft.com/office/officeart/2005/8/layout/target2"/>
    <dgm:cxn modelId="{D37F99F3-CE92-9B43-BA0F-90084D4B045D}" type="presParOf" srcId="{AB03BA1D-91DF-8B4F-B43D-D1B478197768}" destId="{851B01E6-80ED-E345-8BEA-AD24321E99DF}" srcOrd="1" destOrd="0" presId="urn:microsoft.com/office/officeart/2005/8/layout/target2"/>
    <dgm:cxn modelId="{85ED0D2A-B5CE-E44F-AEAD-A1BED1E02F2E}" type="presParOf" srcId="{851B01E6-80ED-E345-8BEA-AD24321E99DF}" destId="{91813869-71C4-7749-AA7F-6F71B8046448}" srcOrd="0" destOrd="0" presId="urn:microsoft.com/office/officeart/2005/8/layout/target2"/>
    <dgm:cxn modelId="{C773B59C-41DC-A548-AB03-F269FDDAB4F6}" type="presParOf" srcId="{851B01E6-80ED-E345-8BEA-AD24321E99DF}" destId="{D62C8E5A-DCDA-9C4F-BCCD-DA89BEF23B4E}" srcOrd="1" destOrd="0" presId="urn:microsoft.com/office/officeart/2005/8/layout/target2"/>
    <dgm:cxn modelId="{8DDB8814-F369-234A-B0D6-AE2DBF356FC4}" type="presParOf" srcId="{851B01E6-80ED-E345-8BEA-AD24321E99DF}" destId="{43D95310-0335-8948-925B-493826D68CA7}" srcOrd="2" destOrd="0" presId="urn:microsoft.com/office/officeart/2005/8/layout/target2"/>
    <dgm:cxn modelId="{B753E267-C692-A14A-838A-D216DBDC5B9E}" type="presParOf" srcId="{851B01E6-80ED-E345-8BEA-AD24321E99DF}" destId="{4E6DDC86-C701-C443-9AB2-0E9A35DB7AD9}" srcOrd="3" destOrd="0" presId="urn:microsoft.com/office/officeart/2005/8/layout/target2"/>
    <dgm:cxn modelId="{AF4B874F-1A41-B44B-A5EC-FE80B31679EC}" type="presParOf" srcId="{851B01E6-80ED-E345-8BEA-AD24321E99DF}" destId="{2BFD2A48-BAFB-C448-9560-380462349BFA}" srcOrd="4" destOrd="0" presId="urn:microsoft.com/office/officeart/2005/8/layout/target2"/>
    <dgm:cxn modelId="{0C4A58DD-C2CD-5B42-83D4-ED8D8737B475}" type="presParOf" srcId="{851B01E6-80ED-E345-8BEA-AD24321E99DF}" destId="{7E95640C-67A1-F344-B8CD-301632A9C6A3}" srcOrd="5" destOrd="0" presId="urn:microsoft.com/office/officeart/2005/8/layout/target2"/>
    <dgm:cxn modelId="{78266B7C-452E-614B-A7DE-7E0103291EA0}" type="presParOf" srcId="{851B01E6-80ED-E345-8BEA-AD24321E99DF}" destId="{54116479-2825-CE4B-A0CD-356DD46D1C46}" srcOrd="6" destOrd="0" presId="urn:microsoft.com/office/officeart/2005/8/layout/target2"/>
    <dgm:cxn modelId="{46A9448A-09D8-E34F-B65B-F3998BB80E2A}" type="presParOf" srcId="{851B01E6-80ED-E345-8BEA-AD24321E99DF}" destId="{EDF3239A-57F4-AF43-97AF-9D01BB7064C9}" srcOrd="7" destOrd="0" presId="urn:microsoft.com/office/officeart/2005/8/layout/target2"/>
    <dgm:cxn modelId="{3101F711-CD9F-2B4F-B31D-92847D39FEA7}" type="presParOf" srcId="{851B01E6-80ED-E345-8BEA-AD24321E99DF}" destId="{A184587C-4EF5-0248-B0F8-E4E73CF3787B}"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14355C-BD07-304E-A9A7-5B5A8E330603}"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271F505-C3FF-754B-908B-494AD0E2A605}">
      <dgm:prSet/>
      <dgm:spPr>
        <a:ln>
          <a:solidFill>
            <a:srgbClr val="8000FF"/>
          </a:solidFill>
        </a:ln>
      </dgm:spPr>
      <dgm:t>
        <a:bodyPr/>
        <a:lstStyle/>
        <a:p>
          <a:pPr rtl="0"/>
          <a:r>
            <a:rPr lang="en-US" dirty="0" smtClean="0"/>
            <a:t>In 1970 Fairchild produced the first relatively capacious semiconductor memory</a:t>
          </a:r>
          <a:endParaRPr lang="en-US" dirty="0"/>
        </a:p>
      </dgm:t>
    </dgm:pt>
    <dgm:pt modelId="{F33400EB-03E8-D046-8134-1D7B1F0B279C}" type="parTrans" cxnId="{66D9707E-017F-0541-B9E4-82E8448EF0C1}">
      <dgm:prSet/>
      <dgm:spPr/>
      <dgm:t>
        <a:bodyPr/>
        <a:lstStyle/>
        <a:p>
          <a:endParaRPr lang="en-US"/>
        </a:p>
      </dgm:t>
    </dgm:pt>
    <dgm:pt modelId="{1705B43B-9B94-774F-8E8E-1DD57A15E1C3}" type="sibTrans" cxnId="{66D9707E-017F-0541-B9E4-82E8448EF0C1}">
      <dgm:prSet/>
      <dgm:spPr/>
      <dgm:t>
        <a:bodyPr/>
        <a:lstStyle/>
        <a:p>
          <a:endParaRPr lang="en-US"/>
        </a:p>
      </dgm:t>
    </dgm:pt>
    <dgm:pt modelId="{817284ED-408B-1142-8761-CBD62D7F989C}">
      <dgm:prSet/>
      <dgm:spPr>
        <a:ln>
          <a:solidFill>
            <a:schemeClr val="accent3"/>
          </a:solidFill>
        </a:ln>
      </dgm:spPr>
      <dgm:t>
        <a:bodyPr/>
        <a:lstStyle/>
        <a:p>
          <a:pPr rtl="0"/>
          <a:r>
            <a:rPr lang="en-US" dirty="0" smtClean="0"/>
            <a:t>Chip was about the size of a single core</a:t>
          </a:r>
          <a:endParaRPr lang="en-US" dirty="0"/>
        </a:p>
      </dgm:t>
    </dgm:pt>
    <dgm:pt modelId="{97CBEE3D-6F45-9140-8FB3-C772A9165A86}" type="parTrans" cxnId="{CAF8D241-9843-4643-908B-783DD0D62DB8}">
      <dgm:prSet/>
      <dgm:spPr/>
      <dgm:t>
        <a:bodyPr/>
        <a:lstStyle/>
        <a:p>
          <a:endParaRPr lang="en-US"/>
        </a:p>
      </dgm:t>
    </dgm:pt>
    <dgm:pt modelId="{02241F8F-F691-FD45-85D7-7763B76C4782}" type="sibTrans" cxnId="{CAF8D241-9843-4643-908B-783DD0D62DB8}">
      <dgm:prSet/>
      <dgm:spPr/>
      <dgm:t>
        <a:bodyPr/>
        <a:lstStyle/>
        <a:p>
          <a:endParaRPr lang="en-US"/>
        </a:p>
      </dgm:t>
    </dgm:pt>
    <dgm:pt modelId="{6834AEE2-8096-5B4C-9533-188046F45A57}">
      <dgm:prSet/>
      <dgm:spPr>
        <a:ln>
          <a:solidFill>
            <a:schemeClr val="accent3"/>
          </a:solidFill>
        </a:ln>
      </dgm:spPr>
      <dgm:t>
        <a:bodyPr/>
        <a:lstStyle/>
        <a:p>
          <a:pPr rtl="0"/>
          <a:r>
            <a:rPr lang="en-US" dirty="0" smtClean="0"/>
            <a:t>Could hold 256 bits of memory</a:t>
          </a:r>
          <a:endParaRPr lang="en-US" dirty="0"/>
        </a:p>
      </dgm:t>
    </dgm:pt>
    <dgm:pt modelId="{FD9327AE-87AA-6345-9BC0-4BDE8AE5AAD6}" type="parTrans" cxnId="{F58FF5D7-B6ED-F047-9A38-29337FD68537}">
      <dgm:prSet/>
      <dgm:spPr/>
      <dgm:t>
        <a:bodyPr/>
        <a:lstStyle/>
        <a:p>
          <a:endParaRPr lang="en-US"/>
        </a:p>
      </dgm:t>
    </dgm:pt>
    <dgm:pt modelId="{F8DE7C9B-37F6-4945-832C-8BA2E140444E}" type="sibTrans" cxnId="{F58FF5D7-B6ED-F047-9A38-29337FD68537}">
      <dgm:prSet/>
      <dgm:spPr/>
      <dgm:t>
        <a:bodyPr/>
        <a:lstStyle/>
        <a:p>
          <a:endParaRPr lang="en-US"/>
        </a:p>
      </dgm:t>
    </dgm:pt>
    <dgm:pt modelId="{B4C1D064-BA44-844B-A2F2-1467D57B3DC4}">
      <dgm:prSet/>
      <dgm:spPr>
        <a:ln>
          <a:solidFill>
            <a:schemeClr val="accent3"/>
          </a:solidFill>
        </a:ln>
      </dgm:spPr>
      <dgm:t>
        <a:bodyPr/>
        <a:lstStyle/>
        <a:p>
          <a:pPr rtl="0"/>
          <a:r>
            <a:rPr lang="en-US" dirty="0" smtClean="0"/>
            <a:t>Non-destructive</a:t>
          </a:r>
          <a:endParaRPr lang="en-US" dirty="0"/>
        </a:p>
      </dgm:t>
    </dgm:pt>
    <dgm:pt modelId="{7D7594D6-9390-6C4A-8F58-04ACCAB058EA}" type="parTrans" cxnId="{19545A82-0EF7-424A-B17C-075AB7479C76}">
      <dgm:prSet/>
      <dgm:spPr/>
      <dgm:t>
        <a:bodyPr/>
        <a:lstStyle/>
        <a:p>
          <a:endParaRPr lang="en-US"/>
        </a:p>
      </dgm:t>
    </dgm:pt>
    <dgm:pt modelId="{D4F10827-D5DD-8342-9C1A-E83DCE9D6F49}" type="sibTrans" cxnId="{19545A82-0EF7-424A-B17C-075AB7479C76}">
      <dgm:prSet/>
      <dgm:spPr/>
      <dgm:t>
        <a:bodyPr/>
        <a:lstStyle/>
        <a:p>
          <a:endParaRPr lang="en-US"/>
        </a:p>
      </dgm:t>
    </dgm:pt>
    <dgm:pt modelId="{2026C043-D031-5640-8E56-22C54ED33342}">
      <dgm:prSet/>
      <dgm:spPr>
        <a:ln>
          <a:solidFill>
            <a:schemeClr val="accent3"/>
          </a:solidFill>
        </a:ln>
      </dgm:spPr>
      <dgm:t>
        <a:bodyPr/>
        <a:lstStyle/>
        <a:p>
          <a:pPr rtl="0"/>
          <a:r>
            <a:rPr lang="en-US" dirty="0" smtClean="0"/>
            <a:t>Much faster than core </a:t>
          </a:r>
          <a:endParaRPr lang="en-US" dirty="0"/>
        </a:p>
      </dgm:t>
    </dgm:pt>
    <dgm:pt modelId="{DCEF23BA-964B-CA45-961E-2A94EC5CC5FE}" type="parTrans" cxnId="{348BF8BD-1A08-4645-A887-68EADAD8A464}">
      <dgm:prSet/>
      <dgm:spPr/>
      <dgm:t>
        <a:bodyPr/>
        <a:lstStyle/>
        <a:p>
          <a:endParaRPr lang="en-US"/>
        </a:p>
      </dgm:t>
    </dgm:pt>
    <dgm:pt modelId="{223A53D8-C58D-9F40-A10B-F52EB18B1370}" type="sibTrans" cxnId="{348BF8BD-1A08-4645-A887-68EADAD8A464}">
      <dgm:prSet/>
      <dgm:spPr/>
      <dgm:t>
        <a:bodyPr/>
        <a:lstStyle/>
        <a:p>
          <a:endParaRPr lang="en-US"/>
        </a:p>
      </dgm:t>
    </dgm:pt>
    <dgm:pt modelId="{8AF4DBE5-D1CE-DD4C-9CE4-60DD5602C7CA}">
      <dgm:prSet/>
      <dgm:spPr>
        <a:ln>
          <a:solidFill>
            <a:srgbClr val="8000FF"/>
          </a:solidFill>
        </a:ln>
      </dgm:spPr>
      <dgm:t>
        <a:bodyPr/>
        <a:lstStyle/>
        <a:p>
          <a:pPr rtl="0"/>
          <a:r>
            <a:rPr lang="en-US" dirty="0" smtClean="0"/>
            <a:t>In 1974 the price per bit of semiconductor memory dropped below the price per bit of core memory</a:t>
          </a:r>
          <a:endParaRPr lang="en-US" dirty="0"/>
        </a:p>
      </dgm:t>
    </dgm:pt>
    <dgm:pt modelId="{1EF48EDA-8CF5-8D42-AB40-54229C718025}" type="parTrans" cxnId="{CD0CE997-B428-C74D-8F50-0415CF76E67F}">
      <dgm:prSet/>
      <dgm:spPr/>
      <dgm:t>
        <a:bodyPr/>
        <a:lstStyle/>
        <a:p>
          <a:endParaRPr lang="en-US"/>
        </a:p>
      </dgm:t>
    </dgm:pt>
    <dgm:pt modelId="{4BBEC0EF-1496-4149-8F4F-48A1110908BB}" type="sibTrans" cxnId="{CD0CE997-B428-C74D-8F50-0415CF76E67F}">
      <dgm:prSet/>
      <dgm:spPr/>
      <dgm:t>
        <a:bodyPr/>
        <a:lstStyle/>
        <a:p>
          <a:endParaRPr lang="en-US"/>
        </a:p>
      </dgm:t>
    </dgm:pt>
    <dgm:pt modelId="{CA3D650F-52D7-2F4F-96C0-F0B31CBB53DA}">
      <dgm:prSet/>
      <dgm:spPr>
        <a:ln>
          <a:solidFill>
            <a:schemeClr val="accent3"/>
          </a:solidFill>
        </a:ln>
      </dgm:spPr>
      <dgm:t>
        <a:bodyPr/>
        <a:lstStyle/>
        <a:p>
          <a:pPr rtl="0"/>
          <a:r>
            <a:rPr lang="en-US" dirty="0" smtClean="0"/>
            <a:t>There has been a continuing and rapid decline in memory cost accompanied by a corresponding increase in physical memory density</a:t>
          </a:r>
          <a:endParaRPr lang="en-US" dirty="0"/>
        </a:p>
      </dgm:t>
    </dgm:pt>
    <dgm:pt modelId="{A66D4ECC-D4F4-E946-A41F-706FD48B82C5}" type="parTrans" cxnId="{D7663D01-0AFF-1144-8F20-B3F30BD3A7F8}">
      <dgm:prSet/>
      <dgm:spPr/>
      <dgm:t>
        <a:bodyPr/>
        <a:lstStyle/>
        <a:p>
          <a:endParaRPr lang="en-US"/>
        </a:p>
      </dgm:t>
    </dgm:pt>
    <dgm:pt modelId="{1B254916-FADB-4243-BF0F-BD3D68E12D68}" type="sibTrans" cxnId="{D7663D01-0AFF-1144-8F20-B3F30BD3A7F8}">
      <dgm:prSet/>
      <dgm:spPr/>
      <dgm:t>
        <a:bodyPr/>
        <a:lstStyle/>
        <a:p>
          <a:endParaRPr lang="en-US"/>
        </a:p>
      </dgm:t>
    </dgm:pt>
    <dgm:pt modelId="{CD2163DA-4932-084C-9EAD-3AEB9F60245D}">
      <dgm:prSet/>
      <dgm:spPr>
        <a:ln>
          <a:solidFill>
            <a:schemeClr val="accent3"/>
          </a:solidFill>
        </a:ln>
      </dgm:spPr>
      <dgm:t>
        <a:bodyPr/>
        <a:lstStyle/>
        <a:p>
          <a:pPr rtl="0"/>
          <a:r>
            <a:rPr lang="en-US" dirty="0" smtClean="0"/>
            <a:t>Developments in memory and processor technologies changed the nature of computers in less than a decade</a:t>
          </a:r>
          <a:endParaRPr lang="en-US" dirty="0"/>
        </a:p>
      </dgm:t>
    </dgm:pt>
    <dgm:pt modelId="{4ABAB12B-92BE-E24A-B331-12256B8252D9}" type="parTrans" cxnId="{CEBEFBD1-92F3-9A4C-82DE-60717B78124D}">
      <dgm:prSet/>
      <dgm:spPr/>
      <dgm:t>
        <a:bodyPr/>
        <a:lstStyle/>
        <a:p>
          <a:endParaRPr lang="en-US"/>
        </a:p>
      </dgm:t>
    </dgm:pt>
    <dgm:pt modelId="{0ED0B7DD-BF44-F54A-ADEA-926BD221FD74}" type="sibTrans" cxnId="{CEBEFBD1-92F3-9A4C-82DE-60717B78124D}">
      <dgm:prSet/>
      <dgm:spPr/>
      <dgm:t>
        <a:bodyPr/>
        <a:lstStyle/>
        <a:p>
          <a:endParaRPr lang="en-US"/>
        </a:p>
      </dgm:t>
    </dgm:pt>
    <dgm:pt modelId="{0CEB27C1-112D-8A4D-9AAB-F203F016997D}">
      <dgm:prSet/>
      <dgm:spPr/>
      <dgm:t>
        <a:bodyPr/>
        <a:lstStyle/>
        <a:p>
          <a:pPr rtl="0"/>
          <a:r>
            <a:rPr lang="en-US" dirty="0" smtClean="0"/>
            <a:t>Since 1970 semiconductor memory has been through 13 generations</a:t>
          </a:r>
          <a:endParaRPr lang="en-US" dirty="0"/>
        </a:p>
      </dgm:t>
    </dgm:pt>
    <dgm:pt modelId="{089018F7-2654-B44D-80A3-09F3B23CF57C}" type="parTrans" cxnId="{0C9345FE-0504-C44A-BEAF-362AFA843266}">
      <dgm:prSet/>
      <dgm:spPr/>
      <dgm:t>
        <a:bodyPr/>
        <a:lstStyle/>
        <a:p>
          <a:endParaRPr lang="en-US"/>
        </a:p>
      </dgm:t>
    </dgm:pt>
    <dgm:pt modelId="{F166E183-B1E8-2144-A388-061C53E5C04F}" type="sibTrans" cxnId="{0C9345FE-0504-C44A-BEAF-362AFA843266}">
      <dgm:prSet/>
      <dgm:spPr/>
      <dgm:t>
        <a:bodyPr/>
        <a:lstStyle/>
        <a:p>
          <a:endParaRPr lang="en-US"/>
        </a:p>
      </dgm:t>
    </dgm:pt>
    <dgm:pt modelId="{E8A023F3-5302-0940-982A-A811C9D7D2C0}">
      <dgm:prSet/>
      <dgm:spPr>
        <a:ln>
          <a:solidFill>
            <a:schemeClr val="accent3"/>
          </a:solidFill>
        </a:ln>
      </dgm:spPr>
      <dgm:t>
        <a:bodyPr/>
        <a:lstStyle/>
        <a:p>
          <a:pPr rtl="0"/>
          <a:r>
            <a:rPr lang="en-US" dirty="0" smtClean="0"/>
            <a:t>Each generation has provided four times the storage density of the previous generation, accompanied by declining cost per bit and declining access time</a:t>
          </a:r>
          <a:endParaRPr lang="en-US" dirty="0"/>
        </a:p>
      </dgm:t>
    </dgm:pt>
    <dgm:pt modelId="{37E86A4C-33CA-3D45-BEDE-E5894586DC0E}" type="parTrans" cxnId="{848E2822-7458-BB44-8C16-D5D9C94D4E28}">
      <dgm:prSet/>
      <dgm:spPr/>
      <dgm:t>
        <a:bodyPr/>
        <a:lstStyle/>
        <a:p>
          <a:endParaRPr lang="en-US"/>
        </a:p>
      </dgm:t>
    </dgm:pt>
    <dgm:pt modelId="{75547D02-604D-704B-B115-83A23CFDDC4C}" type="sibTrans" cxnId="{848E2822-7458-BB44-8C16-D5D9C94D4E28}">
      <dgm:prSet/>
      <dgm:spPr/>
      <dgm:t>
        <a:bodyPr/>
        <a:lstStyle/>
        <a:p>
          <a:endParaRPr lang="en-US"/>
        </a:p>
      </dgm:t>
    </dgm:pt>
    <dgm:pt modelId="{D1EEF0AD-4235-D345-BDD8-F8C93C2C99BD}" type="pres">
      <dgm:prSet presAssocID="{2514355C-BD07-304E-A9A7-5B5A8E330603}" presName="Name0" presStyleCnt="0">
        <dgm:presLayoutVars>
          <dgm:dir/>
          <dgm:animLvl val="lvl"/>
          <dgm:resizeHandles val="exact"/>
        </dgm:presLayoutVars>
      </dgm:prSet>
      <dgm:spPr/>
      <dgm:t>
        <a:bodyPr/>
        <a:lstStyle/>
        <a:p>
          <a:endParaRPr lang="en-US"/>
        </a:p>
      </dgm:t>
    </dgm:pt>
    <dgm:pt modelId="{FE53E372-5F58-DD4D-89B5-378225F114BB}" type="pres">
      <dgm:prSet presAssocID="{0CEB27C1-112D-8A4D-9AAB-F203F016997D}" presName="boxAndChildren" presStyleCnt="0"/>
      <dgm:spPr/>
    </dgm:pt>
    <dgm:pt modelId="{0E1245A6-73B6-5C4F-8A80-957256B987E1}" type="pres">
      <dgm:prSet presAssocID="{0CEB27C1-112D-8A4D-9AAB-F203F016997D}" presName="parentTextBox" presStyleLbl="node1" presStyleIdx="0" presStyleCnt="3"/>
      <dgm:spPr/>
      <dgm:t>
        <a:bodyPr/>
        <a:lstStyle/>
        <a:p>
          <a:endParaRPr lang="en-US"/>
        </a:p>
      </dgm:t>
    </dgm:pt>
    <dgm:pt modelId="{EE39DE1C-6487-F644-B0FB-514DFD9A6203}" type="pres">
      <dgm:prSet presAssocID="{0CEB27C1-112D-8A4D-9AAB-F203F016997D}" presName="entireBox" presStyleLbl="node1" presStyleIdx="0" presStyleCnt="3" custLinFactNeighborX="-6195" custLinFactNeighborY="37365"/>
      <dgm:spPr/>
      <dgm:t>
        <a:bodyPr/>
        <a:lstStyle/>
        <a:p>
          <a:endParaRPr lang="en-US"/>
        </a:p>
      </dgm:t>
    </dgm:pt>
    <dgm:pt modelId="{AE196E9D-BD4C-3D49-B2AA-5A7688576163}" type="pres">
      <dgm:prSet presAssocID="{0CEB27C1-112D-8A4D-9AAB-F203F016997D}" presName="descendantBox" presStyleCnt="0"/>
      <dgm:spPr/>
    </dgm:pt>
    <dgm:pt modelId="{3D32EC06-2A10-E044-BF0D-8C73C5E8D97F}" type="pres">
      <dgm:prSet presAssocID="{E8A023F3-5302-0940-982A-A811C9D7D2C0}" presName="childTextBox" presStyleLbl="fgAccFollowNode1" presStyleIdx="0" presStyleCnt="7">
        <dgm:presLayoutVars>
          <dgm:bulletEnabled val="1"/>
        </dgm:presLayoutVars>
      </dgm:prSet>
      <dgm:spPr/>
      <dgm:t>
        <a:bodyPr/>
        <a:lstStyle/>
        <a:p>
          <a:endParaRPr lang="en-US"/>
        </a:p>
      </dgm:t>
    </dgm:pt>
    <dgm:pt modelId="{DE513A28-A35E-B541-BACA-C225CCCD837B}" type="pres">
      <dgm:prSet presAssocID="{4BBEC0EF-1496-4149-8F4F-48A1110908BB}" presName="sp" presStyleCnt="0"/>
      <dgm:spPr/>
    </dgm:pt>
    <dgm:pt modelId="{EEA73AED-1344-B547-8C17-A9067E08D3C6}" type="pres">
      <dgm:prSet presAssocID="{8AF4DBE5-D1CE-DD4C-9CE4-60DD5602C7CA}" presName="arrowAndChildren" presStyleCnt="0"/>
      <dgm:spPr/>
    </dgm:pt>
    <dgm:pt modelId="{AE2C2B1E-BC40-EA4C-8659-D1805A6BB825}" type="pres">
      <dgm:prSet presAssocID="{8AF4DBE5-D1CE-DD4C-9CE4-60DD5602C7CA}" presName="parentTextArrow" presStyleLbl="node1" presStyleIdx="0" presStyleCnt="3"/>
      <dgm:spPr/>
      <dgm:t>
        <a:bodyPr/>
        <a:lstStyle/>
        <a:p>
          <a:endParaRPr lang="en-US"/>
        </a:p>
      </dgm:t>
    </dgm:pt>
    <dgm:pt modelId="{9295D34B-13D6-E143-8FAA-4C45DFED13EF}" type="pres">
      <dgm:prSet presAssocID="{8AF4DBE5-D1CE-DD4C-9CE4-60DD5602C7CA}" presName="arrow" presStyleLbl="node1" presStyleIdx="1" presStyleCnt="3"/>
      <dgm:spPr/>
      <dgm:t>
        <a:bodyPr/>
        <a:lstStyle/>
        <a:p>
          <a:endParaRPr lang="en-US"/>
        </a:p>
      </dgm:t>
    </dgm:pt>
    <dgm:pt modelId="{EA0878F1-9D00-A54F-B2FA-2BB32B76DC1D}" type="pres">
      <dgm:prSet presAssocID="{8AF4DBE5-D1CE-DD4C-9CE4-60DD5602C7CA}" presName="descendantArrow" presStyleCnt="0"/>
      <dgm:spPr/>
    </dgm:pt>
    <dgm:pt modelId="{02DEDF47-B60B-174C-B68D-9085A3F1AB6A}" type="pres">
      <dgm:prSet presAssocID="{CA3D650F-52D7-2F4F-96C0-F0B31CBB53DA}" presName="childTextArrow" presStyleLbl="fgAccFollowNode1" presStyleIdx="1" presStyleCnt="7">
        <dgm:presLayoutVars>
          <dgm:bulletEnabled val="1"/>
        </dgm:presLayoutVars>
      </dgm:prSet>
      <dgm:spPr/>
      <dgm:t>
        <a:bodyPr/>
        <a:lstStyle/>
        <a:p>
          <a:endParaRPr lang="en-US"/>
        </a:p>
      </dgm:t>
    </dgm:pt>
    <dgm:pt modelId="{80A90482-38CF-964E-898E-B14683C6E887}" type="pres">
      <dgm:prSet presAssocID="{CD2163DA-4932-084C-9EAD-3AEB9F60245D}" presName="childTextArrow" presStyleLbl="fgAccFollowNode1" presStyleIdx="2" presStyleCnt="7">
        <dgm:presLayoutVars>
          <dgm:bulletEnabled val="1"/>
        </dgm:presLayoutVars>
      </dgm:prSet>
      <dgm:spPr/>
      <dgm:t>
        <a:bodyPr/>
        <a:lstStyle/>
        <a:p>
          <a:endParaRPr lang="en-US"/>
        </a:p>
      </dgm:t>
    </dgm:pt>
    <dgm:pt modelId="{D7656CE7-2034-9345-ACFA-A9F62F1415B6}" type="pres">
      <dgm:prSet presAssocID="{1705B43B-9B94-774F-8E8E-1DD57A15E1C3}" presName="sp" presStyleCnt="0"/>
      <dgm:spPr/>
    </dgm:pt>
    <dgm:pt modelId="{BBB7B630-6B70-2E4C-B572-DD0C4C9D9195}" type="pres">
      <dgm:prSet presAssocID="{3271F505-C3FF-754B-908B-494AD0E2A605}" presName="arrowAndChildren" presStyleCnt="0"/>
      <dgm:spPr/>
    </dgm:pt>
    <dgm:pt modelId="{958D548E-1C83-3C4D-B46A-75C8FC0C38EB}" type="pres">
      <dgm:prSet presAssocID="{3271F505-C3FF-754B-908B-494AD0E2A605}" presName="parentTextArrow" presStyleLbl="node1" presStyleIdx="1" presStyleCnt="3"/>
      <dgm:spPr/>
      <dgm:t>
        <a:bodyPr/>
        <a:lstStyle/>
        <a:p>
          <a:endParaRPr lang="en-US"/>
        </a:p>
      </dgm:t>
    </dgm:pt>
    <dgm:pt modelId="{20D983A6-25B2-D34F-9721-9F543575F986}" type="pres">
      <dgm:prSet presAssocID="{3271F505-C3FF-754B-908B-494AD0E2A605}" presName="arrow" presStyleLbl="node1" presStyleIdx="2" presStyleCnt="3"/>
      <dgm:spPr/>
      <dgm:t>
        <a:bodyPr/>
        <a:lstStyle/>
        <a:p>
          <a:endParaRPr lang="en-US"/>
        </a:p>
      </dgm:t>
    </dgm:pt>
    <dgm:pt modelId="{A6B4D42C-F817-E344-972B-D267A6FD2D31}" type="pres">
      <dgm:prSet presAssocID="{3271F505-C3FF-754B-908B-494AD0E2A605}" presName="descendantArrow" presStyleCnt="0"/>
      <dgm:spPr/>
    </dgm:pt>
    <dgm:pt modelId="{BCDEB9CC-91F2-B04C-BF78-8C8FAC34A974}" type="pres">
      <dgm:prSet presAssocID="{817284ED-408B-1142-8761-CBD62D7F989C}" presName="childTextArrow" presStyleLbl="fgAccFollowNode1" presStyleIdx="3" presStyleCnt="7">
        <dgm:presLayoutVars>
          <dgm:bulletEnabled val="1"/>
        </dgm:presLayoutVars>
      </dgm:prSet>
      <dgm:spPr/>
      <dgm:t>
        <a:bodyPr/>
        <a:lstStyle/>
        <a:p>
          <a:endParaRPr lang="en-US"/>
        </a:p>
      </dgm:t>
    </dgm:pt>
    <dgm:pt modelId="{22D687DF-5A41-C04B-83B2-990819124270}" type="pres">
      <dgm:prSet presAssocID="{6834AEE2-8096-5B4C-9533-188046F45A57}" presName="childTextArrow" presStyleLbl="fgAccFollowNode1" presStyleIdx="4" presStyleCnt="7">
        <dgm:presLayoutVars>
          <dgm:bulletEnabled val="1"/>
        </dgm:presLayoutVars>
      </dgm:prSet>
      <dgm:spPr/>
      <dgm:t>
        <a:bodyPr/>
        <a:lstStyle/>
        <a:p>
          <a:endParaRPr lang="en-US"/>
        </a:p>
      </dgm:t>
    </dgm:pt>
    <dgm:pt modelId="{97A27664-9A96-1645-A7EC-5BE951D18748}" type="pres">
      <dgm:prSet presAssocID="{B4C1D064-BA44-844B-A2F2-1467D57B3DC4}" presName="childTextArrow" presStyleLbl="fgAccFollowNode1" presStyleIdx="5" presStyleCnt="7">
        <dgm:presLayoutVars>
          <dgm:bulletEnabled val="1"/>
        </dgm:presLayoutVars>
      </dgm:prSet>
      <dgm:spPr/>
      <dgm:t>
        <a:bodyPr/>
        <a:lstStyle/>
        <a:p>
          <a:endParaRPr lang="en-US"/>
        </a:p>
      </dgm:t>
    </dgm:pt>
    <dgm:pt modelId="{23FFA982-4016-B24A-AD76-E71171B95C2B}" type="pres">
      <dgm:prSet presAssocID="{2026C043-D031-5640-8E56-22C54ED33342}" presName="childTextArrow" presStyleLbl="fgAccFollowNode1" presStyleIdx="6" presStyleCnt="7">
        <dgm:presLayoutVars>
          <dgm:bulletEnabled val="1"/>
        </dgm:presLayoutVars>
      </dgm:prSet>
      <dgm:spPr/>
      <dgm:t>
        <a:bodyPr/>
        <a:lstStyle/>
        <a:p>
          <a:endParaRPr lang="en-US"/>
        </a:p>
      </dgm:t>
    </dgm:pt>
  </dgm:ptLst>
  <dgm:cxnLst>
    <dgm:cxn modelId="{348BF8BD-1A08-4645-A887-68EADAD8A464}" srcId="{3271F505-C3FF-754B-908B-494AD0E2A605}" destId="{2026C043-D031-5640-8E56-22C54ED33342}" srcOrd="3" destOrd="0" parTransId="{DCEF23BA-964B-CA45-961E-2A94EC5CC5FE}" sibTransId="{223A53D8-C58D-9F40-A10B-F52EB18B1370}"/>
    <dgm:cxn modelId="{ABA10A12-75E6-2A42-9D07-3A96EE056503}" type="presOf" srcId="{8AF4DBE5-D1CE-DD4C-9CE4-60DD5602C7CA}" destId="{9295D34B-13D6-E143-8FAA-4C45DFED13EF}" srcOrd="1" destOrd="0" presId="urn:microsoft.com/office/officeart/2005/8/layout/process4"/>
    <dgm:cxn modelId="{14B5DD6A-E95B-1448-B3C5-A789EE383C0F}" type="presOf" srcId="{817284ED-408B-1142-8761-CBD62D7F989C}" destId="{BCDEB9CC-91F2-B04C-BF78-8C8FAC34A974}" srcOrd="0" destOrd="0" presId="urn:microsoft.com/office/officeart/2005/8/layout/process4"/>
    <dgm:cxn modelId="{66D9707E-017F-0541-B9E4-82E8448EF0C1}" srcId="{2514355C-BD07-304E-A9A7-5B5A8E330603}" destId="{3271F505-C3FF-754B-908B-494AD0E2A605}" srcOrd="0" destOrd="0" parTransId="{F33400EB-03E8-D046-8134-1D7B1F0B279C}" sibTransId="{1705B43B-9B94-774F-8E8E-1DD57A15E1C3}"/>
    <dgm:cxn modelId="{A551593D-4A34-AE43-8D5D-FF989CBA947B}" type="presOf" srcId="{0CEB27C1-112D-8A4D-9AAB-F203F016997D}" destId="{EE39DE1C-6487-F644-B0FB-514DFD9A6203}" srcOrd="1" destOrd="0" presId="urn:microsoft.com/office/officeart/2005/8/layout/process4"/>
    <dgm:cxn modelId="{4C8444A2-6668-6049-BAEB-FF1AB406E843}" type="presOf" srcId="{2026C043-D031-5640-8E56-22C54ED33342}" destId="{23FFA982-4016-B24A-AD76-E71171B95C2B}" srcOrd="0" destOrd="0" presId="urn:microsoft.com/office/officeart/2005/8/layout/process4"/>
    <dgm:cxn modelId="{AC1503ED-51AF-A74E-B627-49CBDE6C0E0E}" type="presOf" srcId="{CA3D650F-52D7-2F4F-96C0-F0B31CBB53DA}" destId="{02DEDF47-B60B-174C-B68D-9085A3F1AB6A}" srcOrd="0" destOrd="0" presId="urn:microsoft.com/office/officeart/2005/8/layout/process4"/>
    <dgm:cxn modelId="{43281916-DEC6-8146-AE71-234F3596A14D}" type="presOf" srcId="{0CEB27C1-112D-8A4D-9AAB-F203F016997D}" destId="{0E1245A6-73B6-5C4F-8A80-957256B987E1}" srcOrd="0" destOrd="0" presId="urn:microsoft.com/office/officeart/2005/8/layout/process4"/>
    <dgm:cxn modelId="{1CF48607-F509-774B-A5C5-D62E86B9E18C}" type="presOf" srcId="{E8A023F3-5302-0940-982A-A811C9D7D2C0}" destId="{3D32EC06-2A10-E044-BF0D-8C73C5E8D97F}" srcOrd="0" destOrd="0" presId="urn:microsoft.com/office/officeart/2005/8/layout/process4"/>
    <dgm:cxn modelId="{43D584FC-61C5-B143-B581-77CC3085DDBB}" type="presOf" srcId="{B4C1D064-BA44-844B-A2F2-1467D57B3DC4}" destId="{97A27664-9A96-1645-A7EC-5BE951D18748}" srcOrd="0" destOrd="0" presId="urn:microsoft.com/office/officeart/2005/8/layout/process4"/>
    <dgm:cxn modelId="{0C9345FE-0504-C44A-BEAF-362AFA843266}" srcId="{2514355C-BD07-304E-A9A7-5B5A8E330603}" destId="{0CEB27C1-112D-8A4D-9AAB-F203F016997D}" srcOrd="2" destOrd="0" parTransId="{089018F7-2654-B44D-80A3-09F3B23CF57C}" sibTransId="{F166E183-B1E8-2144-A388-061C53E5C04F}"/>
    <dgm:cxn modelId="{081749AE-FF1D-BB4F-B79C-D1DB70F68934}" type="presOf" srcId="{3271F505-C3FF-754B-908B-494AD0E2A605}" destId="{20D983A6-25B2-D34F-9721-9F543575F986}" srcOrd="1" destOrd="0" presId="urn:microsoft.com/office/officeart/2005/8/layout/process4"/>
    <dgm:cxn modelId="{CD0CE997-B428-C74D-8F50-0415CF76E67F}" srcId="{2514355C-BD07-304E-A9A7-5B5A8E330603}" destId="{8AF4DBE5-D1CE-DD4C-9CE4-60DD5602C7CA}" srcOrd="1" destOrd="0" parTransId="{1EF48EDA-8CF5-8D42-AB40-54229C718025}" sibTransId="{4BBEC0EF-1496-4149-8F4F-48A1110908BB}"/>
    <dgm:cxn modelId="{B6D3633A-3115-224F-BE96-23EAD3EC9589}" type="presOf" srcId="{6834AEE2-8096-5B4C-9533-188046F45A57}" destId="{22D687DF-5A41-C04B-83B2-990819124270}" srcOrd="0" destOrd="0" presId="urn:microsoft.com/office/officeart/2005/8/layout/process4"/>
    <dgm:cxn modelId="{848E2822-7458-BB44-8C16-D5D9C94D4E28}" srcId="{0CEB27C1-112D-8A4D-9AAB-F203F016997D}" destId="{E8A023F3-5302-0940-982A-A811C9D7D2C0}" srcOrd="0" destOrd="0" parTransId="{37E86A4C-33CA-3D45-BEDE-E5894586DC0E}" sibTransId="{75547D02-604D-704B-B115-83A23CFDDC4C}"/>
    <dgm:cxn modelId="{075860D2-9471-AF46-A47A-02B00AE99BB5}" type="presOf" srcId="{8AF4DBE5-D1CE-DD4C-9CE4-60DD5602C7CA}" destId="{AE2C2B1E-BC40-EA4C-8659-D1805A6BB825}" srcOrd="0" destOrd="0" presId="urn:microsoft.com/office/officeart/2005/8/layout/process4"/>
    <dgm:cxn modelId="{319218BD-0A7D-4C47-ACD9-8B98EE4C2F2C}" type="presOf" srcId="{3271F505-C3FF-754B-908B-494AD0E2A605}" destId="{958D548E-1C83-3C4D-B46A-75C8FC0C38EB}" srcOrd="0" destOrd="0" presId="urn:microsoft.com/office/officeart/2005/8/layout/process4"/>
    <dgm:cxn modelId="{F58FF5D7-B6ED-F047-9A38-29337FD68537}" srcId="{3271F505-C3FF-754B-908B-494AD0E2A605}" destId="{6834AEE2-8096-5B4C-9533-188046F45A57}" srcOrd="1" destOrd="0" parTransId="{FD9327AE-87AA-6345-9BC0-4BDE8AE5AAD6}" sibTransId="{F8DE7C9B-37F6-4945-832C-8BA2E140444E}"/>
    <dgm:cxn modelId="{D7663D01-0AFF-1144-8F20-B3F30BD3A7F8}" srcId="{8AF4DBE5-D1CE-DD4C-9CE4-60DD5602C7CA}" destId="{CA3D650F-52D7-2F4F-96C0-F0B31CBB53DA}" srcOrd="0" destOrd="0" parTransId="{A66D4ECC-D4F4-E946-A41F-706FD48B82C5}" sibTransId="{1B254916-FADB-4243-BF0F-BD3D68E12D68}"/>
    <dgm:cxn modelId="{19545A82-0EF7-424A-B17C-075AB7479C76}" srcId="{3271F505-C3FF-754B-908B-494AD0E2A605}" destId="{B4C1D064-BA44-844B-A2F2-1467D57B3DC4}" srcOrd="2" destOrd="0" parTransId="{7D7594D6-9390-6C4A-8F58-04ACCAB058EA}" sibTransId="{D4F10827-D5DD-8342-9C1A-E83DCE9D6F49}"/>
    <dgm:cxn modelId="{CEBEFBD1-92F3-9A4C-82DE-60717B78124D}" srcId="{8AF4DBE5-D1CE-DD4C-9CE4-60DD5602C7CA}" destId="{CD2163DA-4932-084C-9EAD-3AEB9F60245D}" srcOrd="1" destOrd="0" parTransId="{4ABAB12B-92BE-E24A-B331-12256B8252D9}" sibTransId="{0ED0B7DD-BF44-F54A-ADEA-926BD221FD74}"/>
    <dgm:cxn modelId="{CAF8D241-9843-4643-908B-783DD0D62DB8}" srcId="{3271F505-C3FF-754B-908B-494AD0E2A605}" destId="{817284ED-408B-1142-8761-CBD62D7F989C}" srcOrd="0" destOrd="0" parTransId="{97CBEE3D-6F45-9140-8FB3-C772A9165A86}" sibTransId="{02241F8F-F691-FD45-85D7-7763B76C4782}"/>
    <dgm:cxn modelId="{13CADA39-04DF-594F-B350-5C402ED9819A}" type="presOf" srcId="{CD2163DA-4932-084C-9EAD-3AEB9F60245D}" destId="{80A90482-38CF-964E-898E-B14683C6E887}" srcOrd="0" destOrd="0" presId="urn:microsoft.com/office/officeart/2005/8/layout/process4"/>
    <dgm:cxn modelId="{0A80F456-7E57-6F4D-B3DA-2FDCB7EAB096}" type="presOf" srcId="{2514355C-BD07-304E-A9A7-5B5A8E330603}" destId="{D1EEF0AD-4235-D345-BDD8-F8C93C2C99BD}" srcOrd="0" destOrd="0" presId="urn:microsoft.com/office/officeart/2005/8/layout/process4"/>
    <dgm:cxn modelId="{B2D2D115-D29D-024D-86C7-8436FFA47055}" type="presParOf" srcId="{D1EEF0AD-4235-D345-BDD8-F8C93C2C99BD}" destId="{FE53E372-5F58-DD4D-89B5-378225F114BB}" srcOrd="0" destOrd="0" presId="urn:microsoft.com/office/officeart/2005/8/layout/process4"/>
    <dgm:cxn modelId="{A91E965A-0C49-A241-AC28-F5E6D4126A09}" type="presParOf" srcId="{FE53E372-5F58-DD4D-89B5-378225F114BB}" destId="{0E1245A6-73B6-5C4F-8A80-957256B987E1}" srcOrd="0" destOrd="0" presId="urn:microsoft.com/office/officeart/2005/8/layout/process4"/>
    <dgm:cxn modelId="{D01CB32D-6E6C-5544-B17F-E4A221A5B7DE}" type="presParOf" srcId="{FE53E372-5F58-DD4D-89B5-378225F114BB}" destId="{EE39DE1C-6487-F644-B0FB-514DFD9A6203}" srcOrd="1" destOrd="0" presId="urn:microsoft.com/office/officeart/2005/8/layout/process4"/>
    <dgm:cxn modelId="{D40D2D4C-6BA9-0147-8F2C-8B39A16ED14F}" type="presParOf" srcId="{FE53E372-5F58-DD4D-89B5-378225F114BB}" destId="{AE196E9D-BD4C-3D49-B2AA-5A7688576163}" srcOrd="2" destOrd="0" presId="urn:microsoft.com/office/officeart/2005/8/layout/process4"/>
    <dgm:cxn modelId="{955DE040-1D62-4B4B-A12E-5D4D1AC44062}" type="presParOf" srcId="{AE196E9D-BD4C-3D49-B2AA-5A7688576163}" destId="{3D32EC06-2A10-E044-BF0D-8C73C5E8D97F}" srcOrd="0" destOrd="0" presId="urn:microsoft.com/office/officeart/2005/8/layout/process4"/>
    <dgm:cxn modelId="{50A179C7-F40A-8C40-9F0F-A4BD8EDCF951}" type="presParOf" srcId="{D1EEF0AD-4235-D345-BDD8-F8C93C2C99BD}" destId="{DE513A28-A35E-B541-BACA-C225CCCD837B}" srcOrd="1" destOrd="0" presId="urn:microsoft.com/office/officeart/2005/8/layout/process4"/>
    <dgm:cxn modelId="{273D9209-4C49-604E-AF6B-210CADE9A951}" type="presParOf" srcId="{D1EEF0AD-4235-D345-BDD8-F8C93C2C99BD}" destId="{EEA73AED-1344-B547-8C17-A9067E08D3C6}" srcOrd="2" destOrd="0" presId="urn:microsoft.com/office/officeart/2005/8/layout/process4"/>
    <dgm:cxn modelId="{EF3333BA-887C-9F48-9B1F-E93E02769EBB}" type="presParOf" srcId="{EEA73AED-1344-B547-8C17-A9067E08D3C6}" destId="{AE2C2B1E-BC40-EA4C-8659-D1805A6BB825}" srcOrd="0" destOrd="0" presId="urn:microsoft.com/office/officeart/2005/8/layout/process4"/>
    <dgm:cxn modelId="{AB1B0907-17AA-6E41-9FAD-ED61781E2CB1}" type="presParOf" srcId="{EEA73AED-1344-B547-8C17-A9067E08D3C6}" destId="{9295D34B-13D6-E143-8FAA-4C45DFED13EF}" srcOrd="1" destOrd="0" presId="urn:microsoft.com/office/officeart/2005/8/layout/process4"/>
    <dgm:cxn modelId="{672BB88F-0428-4F47-8C30-C4518E52FD4A}" type="presParOf" srcId="{EEA73AED-1344-B547-8C17-A9067E08D3C6}" destId="{EA0878F1-9D00-A54F-B2FA-2BB32B76DC1D}" srcOrd="2" destOrd="0" presId="urn:microsoft.com/office/officeart/2005/8/layout/process4"/>
    <dgm:cxn modelId="{DA6AAC38-A1B1-AA4E-A353-ECB08200612F}" type="presParOf" srcId="{EA0878F1-9D00-A54F-B2FA-2BB32B76DC1D}" destId="{02DEDF47-B60B-174C-B68D-9085A3F1AB6A}" srcOrd="0" destOrd="0" presId="urn:microsoft.com/office/officeart/2005/8/layout/process4"/>
    <dgm:cxn modelId="{9A82322D-12EA-C442-8565-2FC2D0A89456}" type="presParOf" srcId="{EA0878F1-9D00-A54F-B2FA-2BB32B76DC1D}" destId="{80A90482-38CF-964E-898E-B14683C6E887}" srcOrd="1" destOrd="0" presId="urn:microsoft.com/office/officeart/2005/8/layout/process4"/>
    <dgm:cxn modelId="{CB8C7336-EFC5-EB4E-B1B6-7E2A48A76FE1}" type="presParOf" srcId="{D1EEF0AD-4235-D345-BDD8-F8C93C2C99BD}" destId="{D7656CE7-2034-9345-ACFA-A9F62F1415B6}" srcOrd="3" destOrd="0" presId="urn:microsoft.com/office/officeart/2005/8/layout/process4"/>
    <dgm:cxn modelId="{D5F55CF5-F4EB-E240-83BA-33DA47ADB82B}" type="presParOf" srcId="{D1EEF0AD-4235-D345-BDD8-F8C93C2C99BD}" destId="{BBB7B630-6B70-2E4C-B572-DD0C4C9D9195}" srcOrd="4" destOrd="0" presId="urn:microsoft.com/office/officeart/2005/8/layout/process4"/>
    <dgm:cxn modelId="{9240AC60-635D-8A4F-98C5-6151A2D09DE6}" type="presParOf" srcId="{BBB7B630-6B70-2E4C-B572-DD0C4C9D9195}" destId="{958D548E-1C83-3C4D-B46A-75C8FC0C38EB}" srcOrd="0" destOrd="0" presId="urn:microsoft.com/office/officeart/2005/8/layout/process4"/>
    <dgm:cxn modelId="{2391E11D-2BA0-8D47-A239-BEAE6D061096}" type="presParOf" srcId="{BBB7B630-6B70-2E4C-B572-DD0C4C9D9195}" destId="{20D983A6-25B2-D34F-9721-9F543575F986}" srcOrd="1" destOrd="0" presId="urn:microsoft.com/office/officeart/2005/8/layout/process4"/>
    <dgm:cxn modelId="{596FD08F-8C7C-4A46-BFDE-23F561903732}" type="presParOf" srcId="{BBB7B630-6B70-2E4C-B572-DD0C4C9D9195}" destId="{A6B4D42C-F817-E344-972B-D267A6FD2D31}" srcOrd="2" destOrd="0" presId="urn:microsoft.com/office/officeart/2005/8/layout/process4"/>
    <dgm:cxn modelId="{67810FAB-7D00-9E4E-9654-8C05D17C8301}" type="presParOf" srcId="{A6B4D42C-F817-E344-972B-D267A6FD2D31}" destId="{BCDEB9CC-91F2-B04C-BF78-8C8FAC34A974}" srcOrd="0" destOrd="0" presId="urn:microsoft.com/office/officeart/2005/8/layout/process4"/>
    <dgm:cxn modelId="{5778A27B-34B4-9748-A87E-7D603708EE5D}" type="presParOf" srcId="{A6B4D42C-F817-E344-972B-D267A6FD2D31}" destId="{22D687DF-5A41-C04B-83B2-990819124270}" srcOrd="1" destOrd="0" presId="urn:microsoft.com/office/officeart/2005/8/layout/process4"/>
    <dgm:cxn modelId="{6CFFCCDB-6B5A-3442-A98E-AAD6B25C4E66}" type="presParOf" srcId="{A6B4D42C-F817-E344-972B-D267A6FD2D31}" destId="{97A27664-9A96-1645-A7EC-5BE951D18748}" srcOrd="2" destOrd="0" presId="urn:microsoft.com/office/officeart/2005/8/layout/process4"/>
    <dgm:cxn modelId="{EE0D94FE-DCC9-2243-80CC-3FA8F6417C74}" type="presParOf" srcId="{A6B4D42C-F817-E344-972B-D267A6FD2D31}" destId="{23FFA982-4016-B24A-AD76-E71171B95C2B}" srcOrd="3"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AEE847-EAD2-FE40-8C84-DA512223181C}" type="doc">
      <dgm:prSet loTypeId="urn:microsoft.com/office/officeart/2005/8/layout/target3" loCatId="relationship" qsTypeId="urn:microsoft.com/office/officeart/2005/8/quickstyle/simple4" qsCatId="simple" csTypeId="urn:microsoft.com/office/officeart/2005/8/colors/accent1_2" csCatId="accent1"/>
      <dgm:spPr/>
      <dgm:t>
        <a:bodyPr/>
        <a:lstStyle/>
        <a:p>
          <a:endParaRPr lang="en-US"/>
        </a:p>
      </dgm:t>
    </dgm:pt>
    <dgm:pt modelId="{1F9DFB5F-DB72-3648-AF91-4FECE9B6B05B}">
      <dgm:prSet/>
      <dgm:spPr/>
      <dgm:t>
        <a:bodyPr/>
        <a:lstStyle/>
        <a:p>
          <a:pPr rtl="0"/>
          <a:r>
            <a:rPr lang="en-US" dirty="0" smtClean="0"/>
            <a:t>Pipelining</a:t>
          </a:r>
          <a:endParaRPr lang="en-US" dirty="0"/>
        </a:p>
      </dgm:t>
    </dgm:pt>
    <dgm:pt modelId="{4AE55039-A559-5B46-940A-75ACC4386115}" type="parTrans" cxnId="{D4A65260-D363-034C-BC13-9724735933CB}">
      <dgm:prSet/>
      <dgm:spPr/>
      <dgm:t>
        <a:bodyPr/>
        <a:lstStyle/>
        <a:p>
          <a:endParaRPr lang="en-US"/>
        </a:p>
      </dgm:t>
    </dgm:pt>
    <dgm:pt modelId="{E8DDD59A-4B47-2445-810B-652711BDAF3F}" type="sibTrans" cxnId="{D4A65260-D363-034C-BC13-9724735933CB}">
      <dgm:prSet/>
      <dgm:spPr/>
      <dgm:t>
        <a:bodyPr/>
        <a:lstStyle/>
        <a:p>
          <a:endParaRPr lang="en-US"/>
        </a:p>
      </dgm:t>
    </dgm:pt>
    <dgm:pt modelId="{D0904AE8-993E-5942-97B6-306A66DF04F0}">
      <dgm:prSet/>
      <dgm:spPr/>
      <dgm:t>
        <a:bodyPr/>
        <a:lstStyle/>
        <a:p>
          <a:pPr rtl="0"/>
          <a:r>
            <a:rPr lang="en-US" dirty="0" smtClean="0"/>
            <a:t>Processor moves data or instructions into a conceptual pipe with all stages of the pipe processing simultaneously</a:t>
          </a:r>
          <a:endParaRPr lang="en-US" dirty="0"/>
        </a:p>
      </dgm:t>
    </dgm:pt>
    <dgm:pt modelId="{9F75FF9E-95F7-3A42-86AC-D87CBB9B2829}" type="parTrans" cxnId="{3F703D20-B38D-0440-87DC-35CF43E74087}">
      <dgm:prSet/>
      <dgm:spPr/>
      <dgm:t>
        <a:bodyPr/>
        <a:lstStyle/>
        <a:p>
          <a:endParaRPr lang="en-US"/>
        </a:p>
      </dgm:t>
    </dgm:pt>
    <dgm:pt modelId="{C6C74CB0-07D1-2444-933E-62ABDDE156FE}" type="sibTrans" cxnId="{3F703D20-B38D-0440-87DC-35CF43E74087}">
      <dgm:prSet/>
      <dgm:spPr/>
      <dgm:t>
        <a:bodyPr/>
        <a:lstStyle/>
        <a:p>
          <a:endParaRPr lang="en-US"/>
        </a:p>
      </dgm:t>
    </dgm:pt>
    <dgm:pt modelId="{9CFA17D8-46EF-D540-AC03-B1D783B08EBB}">
      <dgm:prSet/>
      <dgm:spPr/>
      <dgm:t>
        <a:bodyPr/>
        <a:lstStyle/>
        <a:p>
          <a:pPr rtl="0"/>
          <a:r>
            <a:rPr lang="en-US" dirty="0" smtClean="0"/>
            <a:t>Branch prediction</a:t>
          </a:r>
          <a:endParaRPr lang="en-US" dirty="0"/>
        </a:p>
      </dgm:t>
    </dgm:pt>
    <dgm:pt modelId="{76F69678-778B-5942-BA13-4C4F290378CC}" type="parTrans" cxnId="{2EC13DCA-044A-5F4E-BFC5-433958E2AAB6}">
      <dgm:prSet/>
      <dgm:spPr/>
      <dgm:t>
        <a:bodyPr/>
        <a:lstStyle/>
        <a:p>
          <a:endParaRPr lang="en-US"/>
        </a:p>
      </dgm:t>
    </dgm:pt>
    <dgm:pt modelId="{C9D2CDA4-3B56-B44E-9256-FA215816FA39}" type="sibTrans" cxnId="{2EC13DCA-044A-5F4E-BFC5-433958E2AAB6}">
      <dgm:prSet/>
      <dgm:spPr/>
      <dgm:t>
        <a:bodyPr/>
        <a:lstStyle/>
        <a:p>
          <a:endParaRPr lang="en-US"/>
        </a:p>
      </dgm:t>
    </dgm:pt>
    <dgm:pt modelId="{39E21E8D-BCE6-874A-8E05-4FFC68AFADA3}">
      <dgm:prSet/>
      <dgm:spPr/>
      <dgm:t>
        <a:bodyPr/>
        <a:lstStyle/>
        <a:p>
          <a:pPr rtl="0"/>
          <a:r>
            <a:rPr lang="en-US" dirty="0" smtClean="0"/>
            <a:t>Processor looks ahead in the instruction code fetched from memory and predicts which branches, or groups of instructions, are likely to be processed next</a:t>
          </a:r>
          <a:endParaRPr lang="en-US" dirty="0"/>
        </a:p>
      </dgm:t>
    </dgm:pt>
    <dgm:pt modelId="{D7E8EFC3-C4E7-A34B-B349-9059739AD4BB}" type="parTrans" cxnId="{D89EA3E6-2CA9-904E-B95E-CE3A420575DE}">
      <dgm:prSet/>
      <dgm:spPr/>
      <dgm:t>
        <a:bodyPr/>
        <a:lstStyle/>
        <a:p>
          <a:endParaRPr lang="en-US"/>
        </a:p>
      </dgm:t>
    </dgm:pt>
    <dgm:pt modelId="{A8B5980D-5E5F-7D4B-B523-AC127D7ABF5F}" type="sibTrans" cxnId="{D89EA3E6-2CA9-904E-B95E-CE3A420575DE}">
      <dgm:prSet/>
      <dgm:spPr/>
      <dgm:t>
        <a:bodyPr/>
        <a:lstStyle/>
        <a:p>
          <a:endParaRPr lang="en-US"/>
        </a:p>
      </dgm:t>
    </dgm:pt>
    <dgm:pt modelId="{30C97FF5-6C28-2047-A086-66AB02D8C9E6}">
      <dgm:prSet/>
      <dgm:spPr/>
      <dgm:t>
        <a:bodyPr/>
        <a:lstStyle/>
        <a:p>
          <a:pPr rtl="0"/>
          <a:r>
            <a:rPr lang="en-US" dirty="0" smtClean="0"/>
            <a:t>Data flow analysis</a:t>
          </a:r>
          <a:endParaRPr lang="en-US" dirty="0"/>
        </a:p>
      </dgm:t>
    </dgm:pt>
    <dgm:pt modelId="{8B33C48A-2DB3-7044-9606-73F5DE3532D7}" type="parTrans" cxnId="{8F91E62B-0F7C-5A42-841A-E7940D3EE6E8}">
      <dgm:prSet/>
      <dgm:spPr/>
      <dgm:t>
        <a:bodyPr/>
        <a:lstStyle/>
        <a:p>
          <a:endParaRPr lang="en-US"/>
        </a:p>
      </dgm:t>
    </dgm:pt>
    <dgm:pt modelId="{39F20121-8F60-EF4F-86A6-AFD0374E46AF}" type="sibTrans" cxnId="{8F91E62B-0F7C-5A42-841A-E7940D3EE6E8}">
      <dgm:prSet/>
      <dgm:spPr/>
      <dgm:t>
        <a:bodyPr/>
        <a:lstStyle/>
        <a:p>
          <a:endParaRPr lang="en-US"/>
        </a:p>
      </dgm:t>
    </dgm:pt>
    <dgm:pt modelId="{1ADEEF36-6D40-D44F-9B35-90E0CDA42AB8}">
      <dgm:prSet/>
      <dgm:spPr/>
      <dgm:t>
        <a:bodyPr/>
        <a:lstStyle/>
        <a:p>
          <a:pPr rtl="0"/>
          <a:r>
            <a:rPr lang="en-US" dirty="0" smtClean="0"/>
            <a:t>Processor analyzes which instructions are dependent on each other’s results, or data, to create an optimized schedule of instructions</a:t>
          </a:r>
          <a:endParaRPr lang="en-US" dirty="0"/>
        </a:p>
      </dgm:t>
    </dgm:pt>
    <dgm:pt modelId="{8BF2F0E2-2B88-9D4E-9A6B-A4483BF6CDE4}" type="parTrans" cxnId="{46F765FF-7156-694C-984E-6EAE0E5C28A5}">
      <dgm:prSet/>
      <dgm:spPr/>
      <dgm:t>
        <a:bodyPr/>
        <a:lstStyle/>
        <a:p>
          <a:endParaRPr lang="en-US"/>
        </a:p>
      </dgm:t>
    </dgm:pt>
    <dgm:pt modelId="{81FDBB88-0681-8E4E-8D8B-BB30C3BAFA65}" type="sibTrans" cxnId="{46F765FF-7156-694C-984E-6EAE0E5C28A5}">
      <dgm:prSet/>
      <dgm:spPr/>
      <dgm:t>
        <a:bodyPr/>
        <a:lstStyle/>
        <a:p>
          <a:endParaRPr lang="en-US"/>
        </a:p>
      </dgm:t>
    </dgm:pt>
    <dgm:pt modelId="{96FA048A-5310-FE4D-81B2-9D70B7C257AA}">
      <dgm:prSet/>
      <dgm:spPr/>
      <dgm:t>
        <a:bodyPr/>
        <a:lstStyle/>
        <a:p>
          <a:pPr rtl="0"/>
          <a:r>
            <a:rPr lang="en-US" dirty="0" smtClean="0"/>
            <a:t>Speculative execution</a:t>
          </a:r>
          <a:endParaRPr lang="en-US" dirty="0"/>
        </a:p>
      </dgm:t>
    </dgm:pt>
    <dgm:pt modelId="{E46BF334-3C6C-F643-8363-F7310281F45D}" type="parTrans" cxnId="{1950FF33-8146-2642-B11E-74530D295442}">
      <dgm:prSet/>
      <dgm:spPr/>
      <dgm:t>
        <a:bodyPr/>
        <a:lstStyle/>
        <a:p>
          <a:endParaRPr lang="en-US"/>
        </a:p>
      </dgm:t>
    </dgm:pt>
    <dgm:pt modelId="{AC35690D-9D17-014B-8008-2A5C688BF974}" type="sibTrans" cxnId="{1950FF33-8146-2642-B11E-74530D295442}">
      <dgm:prSet/>
      <dgm:spPr/>
      <dgm:t>
        <a:bodyPr/>
        <a:lstStyle/>
        <a:p>
          <a:endParaRPr lang="en-US"/>
        </a:p>
      </dgm:t>
    </dgm:pt>
    <dgm:pt modelId="{0DA0EBF7-C177-5C4F-9EAE-1A180967A483}">
      <dgm:prSet/>
      <dgm:spPr/>
      <dgm:t>
        <a:bodyPr/>
        <a:lstStyle/>
        <a:p>
          <a:pPr rtl="0"/>
          <a:r>
            <a:rPr lang="en-US" dirty="0" smtClean="0"/>
            <a:t>Using branch prediction and data flow analysis, some processors speculatively execute instructions ahead of their actual appearance in the program execution, holding the results in temporary locations, keeping execution engines as busy as possible</a:t>
          </a:r>
          <a:endParaRPr lang="en-US" dirty="0"/>
        </a:p>
      </dgm:t>
    </dgm:pt>
    <dgm:pt modelId="{4A466D16-CBA1-5143-B43C-964C8F088F9E}" type="parTrans" cxnId="{CB9B861B-73E3-1449-BB22-CAF83A6C153E}">
      <dgm:prSet/>
      <dgm:spPr/>
      <dgm:t>
        <a:bodyPr/>
        <a:lstStyle/>
        <a:p>
          <a:endParaRPr lang="en-US"/>
        </a:p>
      </dgm:t>
    </dgm:pt>
    <dgm:pt modelId="{2CF877C0-D3B3-774A-BDC9-CCB09F6CE2DF}" type="sibTrans" cxnId="{CB9B861B-73E3-1449-BB22-CAF83A6C153E}">
      <dgm:prSet/>
      <dgm:spPr/>
      <dgm:t>
        <a:bodyPr/>
        <a:lstStyle/>
        <a:p>
          <a:endParaRPr lang="en-US"/>
        </a:p>
      </dgm:t>
    </dgm:pt>
    <dgm:pt modelId="{B5438589-107F-BE44-8E79-B96C087882C3}" type="pres">
      <dgm:prSet presAssocID="{8BAEE847-EAD2-FE40-8C84-DA512223181C}" presName="Name0" presStyleCnt="0">
        <dgm:presLayoutVars>
          <dgm:chMax val="7"/>
          <dgm:dir/>
          <dgm:animLvl val="lvl"/>
          <dgm:resizeHandles val="exact"/>
        </dgm:presLayoutVars>
      </dgm:prSet>
      <dgm:spPr/>
      <dgm:t>
        <a:bodyPr/>
        <a:lstStyle/>
        <a:p>
          <a:endParaRPr lang="en-US"/>
        </a:p>
      </dgm:t>
    </dgm:pt>
    <dgm:pt modelId="{8F8399CD-6D80-A04B-A73D-FAE536245E54}" type="pres">
      <dgm:prSet presAssocID="{1F9DFB5F-DB72-3648-AF91-4FECE9B6B05B}" presName="circle1" presStyleLbl="node1" presStyleIdx="0" presStyleCnt="4"/>
      <dgm:spPr/>
    </dgm:pt>
    <dgm:pt modelId="{C8351538-822B-924A-B1CC-4E89FE8D8B98}" type="pres">
      <dgm:prSet presAssocID="{1F9DFB5F-DB72-3648-AF91-4FECE9B6B05B}" presName="space" presStyleCnt="0"/>
      <dgm:spPr/>
    </dgm:pt>
    <dgm:pt modelId="{1C95AEB3-1C20-5849-B1AE-D3E218984151}" type="pres">
      <dgm:prSet presAssocID="{1F9DFB5F-DB72-3648-AF91-4FECE9B6B05B}" presName="rect1" presStyleLbl="alignAcc1" presStyleIdx="0" presStyleCnt="4"/>
      <dgm:spPr/>
      <dgm:t>
        <a:bodyPr/>
        <a:lstStyle/>
        <a:p>
          <a:endParaRPr lang="en-US"/>
        </a:p>
      </dgm:t>
    </dgm:pt>
    <dgm:pt modelId="{E5E6FCE1-34FD-AE40-955F-2C56C6769BE6}" type="pres">
      <dgm:prSet presAssocID="{9CFA17D8-46EF-D540-AC03-B1D783B08EBB}" presName="vertSpace2" presStyleLbl="node1" presStyleIdx="0" presStyleCnt="4"/>
      <dgm:spPr/>
    </dgm:pt>
    <dgm:pt modelId="{95965867-777A-B244-9440-59A3ABA67E2E}" type="pres">
      <dgm:prSet presAssocID="{9CFA17D8-46EF-D540-AC03-B1D783B08EBB}" presName="circle2" presStyleLbl="node1" presStyleIdx="1" presStyleCnt="4"/>
      <dgm:spPr/>
    </dgm:pt>
    <dgm:pt modelId="{62C26FB8-F960-704B-9B69-4C5DA54F634F}" type="pres">
      <dgm:prSet presAssocID="{9CFA17D8-46EF-D540-AC03-B1D783B08EBB}" presName="rect2" presStyleLbl="alignAcc1" presStyleIdx="1" presStyleCnt="4"/>
      <dgm:spPr/>
      <dgm:t>
        <a:bodyPr/>
        <a:lstStyle/>
        <a:p>
          <a:endParaRPr lang="en-US"/>
        </a:p>
      </dgm:t>
    </dgm:pt>
    <dgm:pt modelId="{D9789120-E8CF-FF4D-9B0B-83E7D011EB1C}" type="pres">
      <dgm:prSet presAssocID="{30C97FF5-6C28-2047-A086-66AB02D8C9E6}" presName="vertSpace3" presStyleLbl="node1" presStyleIdx="1" presStyleCnt="4"/>
      <dgm:spPr/>
    </dgm:pt>
    <dgm:pt modelId="{C63598F3-3031-A344-842B-BCABED8C5396}" type="pres">
      <dgm:prSet presAssocID="{30C97FF5-6C28-2047-A086-66AB02D8C9E6}" presName="circle3" presStyleLbl="node1" presStyleIdx="2" presStyleCnt="4"/>
      <dgm:spPr/>
    </dgm:pt>
    <dgm:pt modelId="{551CC810-7B2A-8746-9AA4-A2A144A934AB}" type="pres">
      <dgm:prSet presAssocID="{30C97FF5-6C28-2047-A086-66AB02D8C9E6}" presName="rect3" presStyleLbl="alignAcc1" presStyleIdx="2" presStyleCnt="4"/>
      <dgm:spPr/>
      <dgm:t>
        <a:bodyPr/>
        <a:lstStyle/>
        <a:p>
          <a:endParaRPr lang="en-US"/>
        </a:p>
      </dgm:t>
    </dgm:pt>
    <dgm:pt modelId="{661CF15C-CF23-D047-9D0D-AA65A57D3456}" type="pres">
      <dgm:prSet presAssocID="{96FA048A-5310-FE4D-81B2-9D70B7C257AA}" presName="vertSpace4" presStyleLbl="node1" presStyleIdx="2" presStyleCnt="4"/>
      <dgm:spPr/>
    </dgm:pt>
    <dgm:pt modelId="{C4E2E903-E8F7-9E46-8BA7-15328E0E25A7}" type="pres">
      <dgm:prSet presAssocID="{96FA048A-5310-FE4D-81B2-9D70B7C257AA}" presName="circle4" presStyleLbl="node1" presStyleIdx="3" presStyleCnt="4"/>
      <dgm:spPr/>
    </dgm:pt>
    <dgm:pt modelId="{53472C72-B788-E94E-9C0A-0C198941A298}" type="pres">
      <dgm:prSet presAssocID="{96FA048A-5310-FE4D-81B2-9D70B7C257AA}" presName="rect4" presStyleLbl="alignAcc1" presStyleIdx="3" presStyleCnt="4"/>
      <dgm:spPr/>
      <dgm:t>
        <a:bodyPr/>
        <a:lstStyle/>
        <a:p>
          <a:endParaRPr lang="en-US"/>
        </a:p>
      </dgm:t>
    </dgm:pt>
    <dgm:pt modelId="{FDF68C10-93C2-9847-8923-5DAB69061B5C}" type="pres">
      <dgm:prSet presAssocID="{1F9DFB5F-DB72-3648-AF91-4FECE9B6B05B}" presName="rect1ParTx" presStyleLbl="alignAcc1" presStyleIdx="3" presStyleCnt="4">
        <dgm:presLayoutVars>
          <dgm:chMax val="1"/>
          <dgm:bulletEnabled val="1"/>
        </dgm:presLayoutVars>
      </dgm:prSet>
      <dgm:spPr/>
      <dgm:t>
        <a:bodyPr/>
        <a:lstStyle/>
        <a:p>
          <a:endParaRPr lang="en-US"/>
        </a:p>
      </dgm:t>
    </dgm:pt>
    <dgm:pt modelId="{9625A8A9-4E22-1C45-8780-F620536E0AB6}" type="pres">
      <dgm:prSet presAssocID="{1F9DFB5F-DB72-3648-AF91-4FECE9B6B05B}" presName="rect1ChTx" presStyleLbl="alignAcc1" presStyleIdx="3" presStyleCnt="4">
        <dgm:presLayoutVars>
          <dgm:bulletEnabled val="1"/>
        </dgm:presLayoutVars>
      </dgm:prSet>
      <dgm:spPr/>
      <dgm:t>
        <a:bodyPr/>
        <a:lstStyle/>
        <a:p>
          <a:endParaRPr lang="en-US"/>
        </a:p>
      </dgm:t>
    </dgm:pt>
    <dgm:pt modelId="{1296813F-D39B-814D-848B-44B53BD6057E}" type="pres">
      <dgm:prSet presAssocID="{9CFA17D8-46EF-D540-AC03-B1D783B08EBB}" presName="rect2ParTx" presStyleLbl="alignAcc1" presStyleIdx="3" presStyleCnt="4">
        <dgm:presLayoutVars>
          <dgm:chMax val="1"/>
          <dgm:bulletEnabled val="1"/>
        </dgm:presLayoutVars>
      </dgm:prSet>
      <dgm:spPr/>
      <dgm:t>
        <a:bodyPr/>
        <a:lstStyle/>
        <a:p>
          <a:endParaRPr lang="en-US"/>
        </a:p>
      </dgm:t>
    </dgm:pt>
    <dgm:pt modelId="{B8C4BD7A-9494-904F-8FD8-EAB30AD1C9C2}" type="pres">
      <dgm:prSet presAssocID="{9CFA17D8-46EF-D540-AC03-B1D783B08EBB}" presName="rect2ChTx" presStyleLbl="alignAcc1" presStyleIdx="3" presStyleCnt="4">
        <dgm:presLayoutVars>
          <dgm:bulletEnabled val="1"/>
        </dgm:presLayoutVars>
      </dgm:prSet>
      <dgm:spPr/>
      <dgm:t>
        <a:bodyPr/>
        <a:lstStyle/>
        <a:p>
          <a:endParaRPr lang="en-US"/>
        </a:p>
      </dgm:t>
    </dgm:pt>
    <dgm:pt modelId="{C778BEBF-7CCF-4444-97AD-DCAF34034151}" type="pres">
      <dgm:prSet presAssocID="{30C97FF5-6C28-2047-A086-66AB02D8C9E6}" presName="rect3ParTx" presStyleLbl="alignAcc1" presStyleIdx="3" presStyleCnt="4">
        <dgm:presLayoutVars>
          <dgm:chMax val="1"/>
          <dgm:bulletEnabled val="1"/>
        </dgm:presLayoutVars>
      </dgm:prSet>
      <dgm:spPr/>
      <dgm:t>
        <a:bodyPr/>
        <a:lstStyle/>
        <a:p>
          <a:endParaRPr lang="en-US"/>
        </a:p>
      </dgm:t>
    </dgm:pt>
    <dgm:pt modelId="{07BE6C20-B021-3742-A232-508956C0EC04}" type="pres">
      <dgm:prSet presAssocID="{30C97FF5-6C28-2047-A086-66AB02D8C9E6}" presName="rect3ChTx" presStyleLbl="alignAcc1" presStyleIdx="3" presStyleCnt="4">
        <dgm:presLayoutVars>
          <dgm:bulletEnabled val="1"/>
        </dgm:presLayoutVars>
      </dgm:prSet>
      <dgm:spPr/>
      <dgm:t>
        <a:bodyPr/>
        <a:lstStyle/>
        <a:p>
          <a:endParaRPr lang="en-US"/>
        </a:p>
      </dgm:t>
    </dgm:pt>
    <dgm:pt modelId="{3705D610-6F62-F042-B5BB-E6E0FCD375CA}" type="pres">
      <dgm:prSet presAssocID="{96FA048A-5310-FE4D-81B2-9D70B7C257AA}" presName="rect4ParTx" presStyleLbl="alignAcc1" presStyleIdx="3" presStyleCnt="4">
        <dgm:presLayoutVars>
          <dgm:chMax val="1"/>
          <dgm:bulletEnabled val="1"/>
        </dgm:presLayoutVars>
      </dgm:prSet>
      <dgm:spPr/>
      <dgm:t>
        <a:bodyPr/>
        <a:lstStyle/>
        <a:p>
          <a:endParaRPr lang="en-US"/>
        </a:p>
      </dgm:t>
    </dgm:pt>
    <dgm:pt modelId="{6B68FA98-067F-3A4B-9740-67D335E2E02F}" type="pres">
      <dgm:prSet presAssocID="{96FA048A-5310-FE4D-81B2-9D70B7C257AA}" presName="rect4ChTx" presStyleLbl="alignAcc1" presStyleIdx="3" presStyleCnt="4">
        <dgm:presLayoutVars>
          <dgm:bulletEnabled val="1"/>
        </dgm:presLayoutVars>
      </dgm:prSet>
      <dgm:spPr/>
      <dgm:t>
        <a:bodyPr/>
        <a:lstStyle/>
        <a:p>
          <a:endParaRPr lang="en-US"/>
        </a:p>
      </dgm:t>
    </dgm:pt>
  </dgm:ptLst>
  <dgm:cxnLst>
    <dgm:cxn modelId="{AA72FCA2-4D33-1E4B-95BC-188273B6974B}" type="presOf" srcId="{0DA0EBF7-C177-5C4F-9EAE-1A180967A483}" destId="{6B68FA98-067F-3A4B-9740-67D335E2E02F}" srcOrd="0" destOrd="0" presId="urn:microsoft.com/office/officeart/2005/8/layout/target3"/>
    <dgm:cxn modelId="{CB9B861B-73E3-1449-BB22-CAF83A6C153E}" srcId="{96FA048A-5310-FE4D-81B2-9D70B7C257AA}" destId="{0DA0EBF7-C177-5C4F-9EAE-1A180967A483}" srcOrd="0" destOrd="0" parTransId="{4A466D16-CBA1-5143-B43C-964C8F088F9E}" sibTransId="{2CF877C0-D3B3-774A-BDC9-CCB09F6CE2DF}"/>
    <dgm:cxn modelId="{A0B7C830-CB59-5A4D-8A30-1C7EC4E62346}" type="presOf" srcId="{1ADEEF36-6D40-D44F-9B35-90E0CDA42AB8}" destId="{07BE6C20-B021-3742-A232-508956C0EC04}" srcOrd="0" destOrd="0" presId="urn:microsoft.com/office/officeart/2005/8/layout/target3"/>
    <dgm:cxn modelId="{6468CABD-BDBB-B640-8684-535CC2700E86}" type="presOf" srcId="{30C97FF5-6C28-2047-A086-66AB02D8C9E6}" destId="{C778BEBF-7CCF-4444-97AD-DCAF34034151}" srcOrd="1" destOrd="0" presId="urn:microsoft.com/office/officeart/2005/8/layout/target3"/>
    <dgm:cxn modelId="{1950FF33-8146-2642-B11E-74530D295442}" srcId="{8BAEE847-EAD2-FE40-8C84-DA512223181C}" destId="{96FA048A-5310-FE4D-81B2-9D70B7C257AA}" srcOrd="3" destOrd="0" parTransId="{E46BF334-3C6C-F643-8363-F7310281F45D}" sibTransId="{AC35690D-9D17-014B-8008-2A5C688BF974}"/>
    <dgm:cxn modelId="{9EA4899C-801D-5844-8093-9EE9020D6B92}" type="presOf" srcId="{8BAEE847-EAD2-FE40-8C84-DA512223181C}" destId="{B5438589-107F-BE44-8E79-B96C087882C3}" srcOrd="0" destOrd="0" presId="urn:microsoft.com/office/officeart/2005/8/layout/target3"/>
    <dgm:cxn modelId="{97423DD5-2B0D-ED49-A726-E649080C84EC}" type="presOf" srcId="{9CFA17D8-46EF-D540-AC03-B1D783B08EBB}" destId="{62C26FB8-F960-704B-9B69-4C5DA54F634F}" srcOrd="0" destOrd="0" presId="urn:microsoft.com/office/officeart/2005/8/layout/target3"/>
    <dgm:cxn modelId="{8F91E62B-0F7C-5A42-841A-E7940D3EE6E8}" srcId="{8BAEE847-EAD2-FE40-8C84-DA512223181C}" destId="{30C97FF5-6C28-2047-A086-66AB02D8C9E6}" srcOrd="2" destOrd="0" parTransId="{8B33C48A-2DB3-7044-9606-73F5DE3532D7}" sibTransId="{39F20121-8F60-EF4F-86A6-AFD0374E46AF}"/>
    <dgm:cxn modelId="{46F765FF-7156-694C-984E-6EAE0E5C28A5}" srcId="{30C97FF5-6C28-2047-A086-66AB02D8C9E6}" destId="{1ADEEF36-6D40-D44F-9B35-90E0CDA42AB8}" srcOrd="0" destOrd="0" parTransId="{8BF2F0E2-2B88-9D4E-9A6B-A4483BF6CDE4}" sibTransId="{81FDBB88-0681-8E4E-8D8B-BB30C3BAFA65}"/>
    <dgm:cxn modelId="{DA54C45A-38A0-D143-84A7-C16F1D93EBD9}" type="presOf" srcId="{96FA048A-5310-FE4D-81B2-9D70B7C257AA}" destId="{53472C72-B788-E94E-9C0A-0C198941A298}" srcOrd="0" destOrd="0" presId="urn:microsoft.com/office/officeart/2005/8/layout/target3"/>
    <dgm:cxn modelId="{7DE208A6-94ED-D446-9E45-1286747A2CBF}" type="presOf" srcId="{96FA048A-5310-FE4D-81B2-9D70B7C257AA}" destId="{3705D610-6F62-F042-B5BB-E6E0FCD375CA}" srcOrd="1" destOrd="0" presId="urn:microsoft.com/office/officeart/2005/8/layout/target3"/>
    <dgm:cxn modelId="{DBA6C5A0-FE3E-9842-A01C-F83FB7771255}" type="presOf" srcId="{D0904AE8-993E-5942-97B6-306A66DF04F0}" destId="{9625A8A9-4E22-1C45-8780-F620536E0AB6}" srcOrd="0" destOrd="0" presId="urn:microsoft.com/office/officeart/2005/8/layout/target3"/>
    <dgm:cxn modelId="{2EC13DCA-044A-5F4E-BFC5-433958E2AAB6}" srcId="{8BAEE847-EAD2-FE40-8C84-DA512223181C}" destId="{9CFA17D8-46EF-D540-AC03-B1D783B08EBB}" srcOrd="1" destOrd="0" parTransId="{76F69678-778B-5942-BA13-4C4F290378CC}" sibTransId="{C9D2CDA4-3B56-B44E-9256-FA215816FA39}"/>
    <dgm:cxn modelId="{D89EA3E6-2CA9-904E-B95E-CE3A420575DE}" srcId="{9CFA17D8-46EF-D540-AC03-B1D783B08EBB}" destId="{39E21E8D-BCE6-874A-8E05-4FFC68AFADA3}" srcOrd="0" destOrd="0" parTransId="{D7E8EFC3-C4E7-A34B-B349-9059739AD4BB}" sibTransId="{A8B5980D-5E5F-7D4B-B523-AC127D7ABF5F}"/>
    <dgm:cxn modelId="{D4A65260-D363-034C-BC13-9724735933CB}" srcId="{8BAEE847-EAD2-FE40-8C84-DA512223181C}" destId="{1F9DFB5F-DB72-3648-AF91-4FECE9B6B05B}" srcOrd="0" destOrd="0" parTransId="{4AE55039-A559-5B46-940A-75ACC4386115}" sibTransId="{E8DDD59A-4B47-2445-810B-652711BDAF3F}"/>
    <dgm:cxn modelId="{3124647B-CEF8-0348-A8DC-6017A38138EE}" type="presOf" srcId="{39E21E8D-BCE6-874A-8E05-4FFC68AFADA3}" destId="{B8C4BD7A-9494-904F-8FD8-EAB30AD1C9C2}" srcOrd="0" destOrd="0" presId="urn:microsoft.com/office/officeart/2005/8/layout/target3"/>
    <dgm:cxn modelId="{D1C6D0C6-98F6-8A44-97C1-3342E0F608E7}" type="presOf" srcId="{30C97FF5-6C28-2047-A086-66AB02D8C9E6}" destId="{551CC810-7B2A-8746-9AA4-A2A144A934AB}" srcOrd="0" destOrd="0" presId="urn:microsoft.com/office/officeart/2005/8/layout/target3"/>
    <dgm:cxn modelId="{3F703D20-B38D-0440-87DC-35CF43E74087}" srcId="{1F9DFB5F-DB72-3648-AF91-4FECE9B6B05B}" destId="{D0904AE8-993E-5942-97B6-306A66DF04F0}" srcOrd="0" destOrd="0" parTransId="{9F75FF9E-95F7-3A42-86AC-D87CBB9B2829}" sibTransId="{C6C74CB0-07D1-2444-933E-62ABDDE156FE}"/>
    <dgm:cxn modelId="{70761CD2-A649-644E-9CB9-F7DC2012EE36}" type="presOf" srcId="{9CFA17D8-46EF-D540-AC03-B1D783B08EBB}" destId="{1296813F-D39B-814D-848B-44B53BD6057E}" srcOrd="1" destOrd="0" presId="urn:microsoft.com/office/officeart/2005/8/layout/target3"/>
    <dgm:cxn modelId="{493CC3A7-89C9-FC4D-AA12-8C4FCAA641E6}" type="presOf" srcId="{1F9DFB5F-DB72-3648-AF91-4FECE9B6B05B}" destId="{FDF68C10-93C2-9847-8923-5DAB69061B5C}" srcOrd="1" destOrd="0" presId="urn:microsoft.com/office/officeart/2005/8/layout/target3"/>
    <dgm:cxn modelId="{4FD956BC-F778-8147-824F-46C487539D26}" type="presOf" srcId="{1F9DFB5F-DB72-3648-AF91-4FECE9B6B05B}" destId="{1C95AEB3-1C20-5849-B1AE-D3E218984151}" srcOrd="0" destOrd="0" presId="urn:microsoft.com/office/officeart/2005/8/layout/target3"/>
    <dgm:cxn modelId="{9337C14B-1017-AC44-91CB-F0CA4DC8148D}" type="presParOf" srcId="{B5438589-107F-BE44-8E79-B96C087882C3}" destId="{8F8399CD-6D80-A04B-A73D-FAE536245E54}" srcOrd="0" destOrd="0" presId="urn:microsoft.com/office/officeart/2005/8/layout/target3"/>
    <dgm:cxn modelId="{163E5219-EE5D-1B4E-ACD5-9CE2B956510E}" type="presParOf" srcId="{B5438589-107F-BE44-8E79-B96C087882C3}" destId="{C8351538-822B-924A-B1CC-4E89FE8D8B98}" srcOrd="1" destOrd="0" presId="urn:microsoft.com/office/officeart/2005/8/layout/target3"/>
    <dgm:cxn modelId="{9D8077DD-7DA2-594D-B3F3-BC397BEA446A}" type="presParOf" srcId="{B5438589-107F-BE44-8E79-B96C087882C3}" destId="{1C95AEB3-1C20-5849-B1AE-D3E218984151}" srcOrd="2" destOrd="0" presId="urn:microsoft.com/office/officeart/2005/8/layout/target3"/>
    <dgm:cxn modelId="{EF9A5943-94B4-EC45-80D5-9D88AB543EB2}" type="presParOf" srcId="{B5438589-107F-BE44-8E79-B96C087882C3}" destId="{E5E6FCE1-34FD-AE40-955F-2C56C6769BE6}" srcOrd="3" destOrd="0" presId="urn:microsoft.com/office/officeart/2005/8/layout/target3"/>
    <dgm:cxn modelId="{3769CB35-6124-BE47-82AD-A1EEF720959C}" type="presParOf" srcId="{B5438589-107F-BE44-8E79-B96C087882C3}" destId="{95965867-777A-B244-9440-59A3ABA67E2E}" srcOrd="4" destOrd="0" presId="urn:microsoft.com/office/officeart/2005/8/layout/target3"/>
    <dgm:cxn modelId="{1CA8701D-C0A4-DC41-A43A-88918726A5B6}" type="presParOf" srcId="{B5438589-107F-BE44-8E79-B96C087882C3}" destId="{62C26FB8-F960-704B-9B69-4C5DA54F634F}" srcOrd="5" destOrd="0" presId="urn:microsoft.com/office/officeart/2005/8/layout/target3"/>
    <dgm:cxn modelId="{9A8ED84F-D413-4643-9330-1C30684DB37A}" type="presParOf" srcId="{B5438589-107F-BE44-8E79-B96C087882C3}" destId="{D9789120-E8CF-FF4D-9B0B-83E7D011EB1C}" srcOrd="6" destOrd="0" presId="urn:microsoft.com/office/officeart/2005/8/layout/target3"/>
    <dgm:cxn modelId="{1642D12C-3682-4942-BE4D-8CC1E2AA41A7}" type="presParOf" srcId="{B5438589-107F-BE44-8E79-B96C087882C3}" destId="{C63598F3-3031-A344-842B-BCABED8C5396}" srcOrd="7" destOrd="0" presId="urn:microsoft.com/office/officeart/2005/8/layout/target3"/>
    <dgm:cxn modelId="{41DACF58-2D79-2F49-A8BF-99625EC7E565}" type="presParOf" srcId="{B5438589-107F-BE44-8E79-B96C087882C3}" destId="{551CC810-7B2A-8746-9AA4-A2A144A934AB}" srcOrd="8" destOrd="0" presId="urn:microsoft.com/office/officeart/2005/8/layout/target3"/>
    <dgm:cxn modelId="{4446771D-7672-174E-AC15-C01AD2C0DEBB}" type="presParOf" srcId="{B5438589-107F-BE44-8E79-B96C087882C3}" destId="{661CF15C-CF23-D047-9D0D-AA65A57D3456}" srcOrd="9" destOrd="0" presId="urn:microsoft.com/office/officeart/2005/8/layout/target3"/>
    <dgm:cxn modelId="{E02353D1-BBA5-234F-93A9-505A6B1F1DC9}" type="presParOf" srcId="{B5438589-107F-BE44-8E79-B96C087882C3}" destId="{C4E2E903-E8F7-9E46-8BA7-15328E0E25A7}" srcOrd="10" destOrd="0" presId="urn:microsoft.com/office/officeart/2005/8/layout/target3"/>
    <dgm:cxn modelId="{532FF3FB-DA6F-B049-9627-78EB8609DADA}" type="presParOf" srcId="{B5438589-107F-BE44-8E79-B96C087882C3}" destId="{53472C72-B788-E94E-9C0A-0C198941A298}" srcOrd="11" destOrd="0" presId="urn:microsoft.com/office/officeart/2005/8/layout/target3"/>
    <dgm:cxn modelId="{5DD8A149-6B30-7548-A206-FC2CA8546DD3}" type="presParOf" srcId="{B5438589-107F-BE44-8E79-B96C087882C3}" destId="{FDF68C10-93C2-9847-8923-5DAB69061B5C}" srcOrd="12" destOrd="0" presId="urn:microsoft.com/office/officeart/2005/8/layout/target3"/>
    <dgm:cxn modelId="{80F29C6B-BB39-8A49-BB25-7D13885F5DD2}" type="presParOf" srcId="{B5438589-107F-BE44-8E79-B96C087882C3}" destId="{9625A8A9-4E22-1C45-8780-F620536E0AB6}" srcOrd="13" destOrd="0" presId="urn:microsoft.com/office/officeart/2005/8/layout/target3"/>
    <dgm:cxn modelId="{13F5F08D-CE69-8342-9A37-43AE6D23DDB6}" type="presParOf" srcId="{B5438589-107F-BE44-8E79-B96C087882C3}" destId="{1296813F-D39B-814D-848B-44B53BD6057E}" srcOrd="14" destOrd="0" presId="urn:microsoft.com/office/officeart/2005/8/layout/target3"/>
    <dgm:cxn modelId="{0F98E1D4-37E0-6E43-B731-D970A6053B92}" type="presParOf" srcId="{B5438589-107F-BE44-8E79-B96C087882C3}" destId="{B8C4BD7A-9494-904F-8FD8-EAB30AD1C9C2}" srcOrd="15" destOrd="0" presId="urn:microsoft.com/office/officeart/2005/8/layout/target3"/>
    <dgm:cxn modelId="{BC453AC1-ADA0-234B-8EF9-079AB91F5CB6}" type="presParOf" srcId="{B5438589-107F-BE44-8E79-B96C087882C3}" destId="{C778BEBF-7CCF-4444-97AD-DCAF34034151}" srcOrd="16" destOrd="0" presId="urn:microsoft.com/office/officeart/2005/8/layout/target3"/>
    <dgm:cxn modelId="{23F71AB9-2F7C-D14B-9887-7E87B06BABB3}" type="presParOf" srcId="{B5438589-107F-BE44-8E79-B96C087882C3}" destId="{07BE6C20-B021-3742-A232-508956C0EC04}" srcOrd="17" destOrd="0" presId="urn:microsoft.com/office/officeart/2005/8/layout/target3"/>
    <dgm:cxn modelId="{BF561623-F4FF-244D-9896-50A39231E56F}" type="presParOf" srcId="{B5438589-107F-BE44-8E79-B96C087882C3}" destId="{3705D610-6F62-F042-B5BB-E6E0FCD375CA}" srcOrd="18" destOrd="0" presId="urn:microsoft.com/office/officeart/2005/8/layout/target3"/>
    <dgm:cxn modelId="{F9F1EC68-2924-504D-95AE-441E40A75184}" type="presParOf" srcId="{B5438589-107F-BE44-8E79-B96C087882C3}" destId="{6B68FA98-067F-3A4B-9740-67D335E2E02F}" srcOrd="19"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EEB0FD-18FA-9C4A-92E6-3737DBB7AA4C}" type="doc">
      <dgm:prSet loTypeId="urn:microsoft.com/office/officeart/2005/8/layout/pyramid4" loCatId="pyramid" qsTypeId="urn:microsoft.com/office/officeart/2005/8/quickstyle/simple4" qsCatId="simple" csTypeId="urn:microsoft.com/office/officeart/2005/8/colors/accent1_2" csCatId="accent1" phldr="1"/>
      <dgm:spPr/>
      <dgm:t>
        <a:bodyPr/>
        <a:lstStyle/>
        <a:p>
          <a:endParaRPr lang="en-US"/>
        </a:p>
      </dgm:t>
    </dgm:pt>
    <dgm:pt modelId="{9AB80C6C-0116-6D42-BEF1-145881EFCDD8}">
      <dgm:prSet/>
      <dgm:spPr/>
      <dgm:t>
        <a:bodyPr/>
        <a:lstStyle/>
        <a:p>
          <a:pPr rtl="0"/>
          <a:r>
            <a:rPr lang="en-US" b="1" dirty="0" smtClean="0">
              <a:effectLst>
                <a:outerShdw blurRad="38100" dist="38100" dir="2700000" algn="tl">
                  <a:srgbClr val="000000">
                    <a:alpha val="43137"/>
                  </a:srgbClr>
                </a:outerShdw>
              </a:effectLst>
            </a:rPr>
            <a:t>Increase the number of bits that are retrieved at one time by making DRAMs “wider” rather than “deeper” and by using wide bus data paths</a:t>
          </a:r>
          <a:endParaRPr lang="en-US" b="1" dirty="0">
            <a:effectLst>
              <a:outerShdw blurRad="38100" dist="38100" dir="2700000" algn="tl">
                <a:srgbClr val="000000">
                  <a:alpha val="43137"/>
                </a:srgbClr>
              </a:outerShdw>
            </a:effectLst>
          </a:endParaRPr>
        </a:p>
      </dgm:t>
    </dgm:pt>
    <dgm:pt modelId="{219CBE61-046A-C14E-9F2A-A7F188540FD5}" type="parTrans" cxnId="{3DC90812-5372-B44E-B807-A2A6DBC308B4}">
      <dgm:prSet/>
      <dgm:spPr/>
      <dgm:t>
        <a:bodyPr/>
        <a:lstStyle/>
        <a:p>
          <a:endParaRPr lang="en-US"/>
        </a:p>
      </dgm:t>
    </dgm:pt>
    <dgm:pt modelId="{A5F16F68-5B59-0646-99B8-4F8D2538E024}" type="sibTrans" cxnId="{3DC90812-5372-B44E-B807-A2A6DBC308B4}">
      <dgm:prSet/>
      <dgm:spPr/>
      <dgm:t>
        <a:bodyPr/>
        <a:lstStyle/>
        <a:p>
          <a:endParaRPr lang="en-US"/>
        </a:p>
      </dgm:t>
    </dgm:pt>
    <dgm:pt modelId="{58D11B8A-235D-384E-BEB1-50D9E38003F6}">
      <dgm:prSet/>
      <dgm:spPr/>
      <dgm:t>
        <a:bodyPr/>
        <a:lstStyle/>
        <a:p>
          <a:pPr rtl="0"/>
          <a:r>
            <a:rPr lang="en-US" b="1" dirty="0" smtClean="0">
              <a:effectLst>
                <a:outerShdw blurRad="38100" dist="38100" dir="2700000" algn="tl">
                  <a:srgbClr val="000000">
                    <a:alpha val="43137"/>
                  </a:srgbClr>
                </a:outerShdw>
              </a:effectLst>
            </a:rPr>
            <a:t>Change the DRAM interface to make it more efficient by including a cache or other buffering scheme on the DRAM chip</a:t>
          </a:r>
          <a:endParaRPr lang="en-US" b="1" dirty="0">
            <a:effectLst>
              <a:outerShdw blurRad="38100" dist="38100" dir="2700000" algn="tl">
                <a:srgbClr val="000000">
                  <a:alpha val="43137"/>
                </a:srgbClr>
              </a:outerShdw>
            </a:effectLst>
          </a:endParaRPr>
        </a:p>
      </dgm:t>
    </dgm:pt>
    <dgm:pt modelId="{1399630F-5625-0B4F-B985-30C271E8C3CD}" type="parTrans" cxnId="{2B27EE7B-137C-254C-A50A-54003056AFFB}">
      <dgm:prSet/>
      <dgm:spPr/>
      <dgm:t>
        <a:bodyPr/>
        <a:lstStyle/>
        <a:p>
          <a:endParaRPr lang="en-US"/>
        </a:p>
      </dgm:t>
    </dgm:pt>
    <dgm:pt modelId="{BAC94ACA-983F-5746-B7E9-AB18C92270DF}" type="sibTrans" cxnId="{2B27EE7B-137C-254C-A50A-54003056AFFB}">
      <dgm:prSet/>
      <dgm:spPr/>
      <dgm:t>
        <a:bodyPr/>
        <a:lstStyle/>
        <a:p>
          <a:endParaRPr lang="en-US"/>
        </a:p>
      </dgm:t>
    </dgm:pt>
    <dgm:pt modelId="{85787AF2-CDD5-224D-8D0C-D3E9575DABBC}">
      <dgm:prSet/>
      <dgm:spPr/>
      <dgm:t>
        <a:bodyPr/>
        <a:lstStyle/>
        <a:p>
          <a:pPr rtl="0"/>
          <a:r>
            <a:rPr lang="en-US" b="1" dirty="0" smtClean="0">
              <a:effectLst>
                <a:outerShdw blurRad="38100" dist="38100" dir="2700000" algn="tl">
                  <a:srgbClr val="000000">
                    <a:alpha val="43137"/>
                  </a:srgbClr>
                </a:outerShdw>
              </a:effectLst>
            </a:rPr>
            <a:t>Reduce the frequency of memory access by incorporating increasingly complex and efficient cache structures between the processor and main memory</a:t>
          </a:r>
          <a:endParaRPr lang="en-US" b="1" dirty="0">
            <a:effectLst>
              <a:outerShdw blurRad="38100" dist="38100" dir="2700000" algn="tl">
                <a:srgbClr val="000000">
                  <a:alpha val="43137"/>
                </a:srgbClr>
              </a:outerShdw>
            </a:effectLst>
          </a:endParaRPr>
        </a:p>
      </dgm:t>
    </dgm:pt>
    <dgm:pt modelId="{982793AE-DF07-484E-8B21-6D87EA215CA4}" type="parTrans" cxnId="{E1096F67-31E5-B345-AE30-109043DB01B6}">
      <dgm:prSet/>
      <dgm:spPr/>
      <dgm:t>
        <a:bodyPr/>
        <a:lstStyle/>
        <a:p>
          <a:endParaRPr lang="en-US"/>
        </a:p>
      </dgm:t>
    </dgm:pt>
    <dgm:pt modelId="{D3800628-CD07-AC4D-B025-9171D4C09D3F}" type="sibTrans" cxnId="{E1096F67-31E5-B345-AE30-109043DB01B6}">
      <dgm:prSet/>
      <dgm:spPr/>
      <dgm:t>
        <a:bodyPr/>
        <a:lstStyle/>
        <a:p>
          <a:endParaRPr lang="en-US"/>
        </a:p>
      </dgm:t>
    </dgm:pt>
    <dgm:pt modelId="{7B7EFF02-432F-784A-A578-52320D8CBDB0}">
      <dgm:prSet/>
      <dgm:spPr/>
      <dgm:t>
        <a:bodyPr/>
        <a:lstStyle/>
        <a:p>
          <a:pPr rtl="0"/>
          <a:r>
            <a:rPr lang="en-US" b="1" dirty="0" smtClean="0">
              <a:effectLst>
                <a:outerShdw blurRad="38100" dist="38100" dir="2700000" algn="tl">
                  <a:srgbClr val="000000">
                    <a:alpha val="43137"/>
                  </a:srgbClr>
                </a:outerShdw>
              </a:effectLst>
            </a:rPr>
            <a:t>Increase the interconnect bandwidth between processors and memory by using higher speed buses and a hierarchy of buses to buffer and structure data flow</a:t>
          </a:r>
          <a:endParaRPr lang="en-US" b="1" dirty="0">
            <a:effectLst>
              <a:outerShdw blurRad="38100" dist="38100" dir="2700000" algn="tl">
                <a:srgbClr val="000000">
                  <a:alpha val="43137"/>
                </a:srgbClr>
              </a:outerShdw>
            </a:effectLst>
          </a:endParaRPr>
        </a:p>
      </dgm:t>
    </dgm:pt>
    <dgm:pt modelId="{E059F15A-8972-E040-A1A5-78A71B1D47C4}" type="parTrans" cxnId="{E14C333A-C5D2-324B-A86B-D4D99F86F770}">
      <dgm:prSet/>
      <dgm:spPr/>
      <dgm:t>
        <a:bodyPr/>
        <a:lstStyle/>
        <a:p>
          <a:endParaRPr lang="en-US"/>
        </a:p>
      </dgm:t>
    </dgm:pt>
    <dgm:pt modelId="{1119042D-6266-3441-931E-58ECBAE202A5}" type="sibTrans" cxnId="{E14C333A-C5D2-324B-A86B-D4D99F86F770}">
      <dgm:prSet/>
      <dgm:spPr/>
      <dgm:t>
        <a:bodyPr/>
        <a:lstStyle/>
        <a:p>
          <a:endParaRPr lang="en-US"/>
        </a:p>
      </dgm:t>
    </dgm:pt>
    <dgm:pt modelId="{2A4E3D9D-0DD4-4146-8C2F-D5E40C8FC794}" type="pres">
      <dgm:prSet presAssocID="{DDEEB0FD-18FA-9C4A-92E6-3737DBB7AA4C}" presName="compositeShape" presStyleCnt="0">
        <dgm:presLayoutVars>
          <dgm:chMax val="9"/>
          <dgm:dir/>
          <dgm:resizeHandles val="exact"/>
        </dgm:presLayoutVars>
      </dgm:prSet>
      <dgm:spPr/>
      <dgm:t>
        <a:bodyPr/>
        <a:lstStyle/>
        <a:p>
          <a:endParaRPr lang="en-US"/>
        </a:p>
      </dgm:t>
    </dgm:pt>
    <dgm:pt modelId="{94E1869E-B08B-E84C-BE54-79A5CFDF5A04}" type="pres">
      <dgm:prSet presAssocID="{DDEEB0FD-18FA-9C4A-92E6-3737DBB7AA4C}" presName="triangle1" presStyleLbl="node1" presStyleIdx="0" presStyleCnt="4">
        <dgm:presLayoutVars>
          <dgm:bulletEnabled val="1"/>
        </dgm:presLayoutVars>
      </dgm:prSet>
      <dgm:spPr/>
      <dgm:t>
        <a:bodyPr/>
        <a:lstStyle/>
        <a:p>
          <a:endParaRPr lang="en-US"/>
        </a:p>
      </dgm:t>
    </dgm:pt>
    <dgm:pt modelId="{4A58DB61-09B5-E94D-AEC1-6280D22B2A8E}" type="pres">
      <dgm:prSet presAssocID="{DDEEB0FD-18FA-9C4A-92E6-3737DBB7AA4C}" presName="triangle2" presStyleLbl="node1" presStyleIdx="1" presStyleCnt="4">
        <dgm:presLayoutVars>
          <dgm:bulletEnabled val="1"/>
        </dgm:presLayoutVars>
      </dgm:prSet>
      <dgm:spPr/>
      <dgm:t>
        <a:bodyPr/>
        <a:lstStyle/>
        <a:p>
          <a:endParaRPr lang="en-US"/>
        </a:p>
      </dgm:t>
    </dgm:pt>
    <dgm:pt modelId="{200ABC57-7D7F-C84D-A1A6-CF6A59C98A27}" type="pres">
      <dgm:prSet presAssocID="{DDEEB0FD-18FA-9C4A-92E6-3737DBB7AA4C}" presName="triangle3" presStyleLbl="node1" presStyleIdx="2" presStyleCnt="4">
        <dgm:presLayoutVars>
          <dgm:bulletEnabled val="1"/>
        </dgm:presLayoutVars>
      </dgm:prSet>
      <dgm:spPr/>
      <dgm:t>
        <a:bodyPr/>
        <a:lstStyle/>
        <a:p>
          <a:endParaRPr lang="en-US"/>
        </a:p>
      </dgm:t>
    </dgm:pt>
    <dgm:pt modelId="{4CEF2A95-22F9-8B4C-8350-C2D662044B6C}" type="pres">
      <dgm:prSet presAssocID="{DDEEB0FD-18FA-9C4A-92E6-3737DBB7AA4C}" presName="triangle4" presStyleLbl="node1" presStyleIdx="3" presStyleCnt="4" custScaleX="104445">
        <dgm:presLayoutVars>
          <dgm:bulletEnabled val="1"/>
        </dgm:presLayoutVars>
      </dgm:prSet>
      <dgm:spPr/>
      <dgm:t>
        <a:bodyPr/>
        <a:lstStyle/>
        <a:p>
          <a:endParaRPr lang="en-US"/>
        </a:p>
      </dgm:t>
    </dgm:pt>
  </dgm:ptLst>
  <dgm:cxnLst>
    <dgm:cxn modelId="{EF9D0D07-833C-6C4B-8744-26C1075F7D3E}" type="presOf" srcId="{58D11B8A-235D-384E-BEB1-50D9E38003F6}" destId="{4A58DB61-09B5-E94D-AEC1-6280D22B2A8E}" srcOrd="0" destOrd="0" presId="urn:microsoft.com/office/officeart/2005/8/layout/pyramid4"/>
    <dgm:cxn modelId="{A6DA1E00-57D3-7B48-8A38-00999C78F3BC}" type="presOf" srcId="{DDEEB0FD-18FA-9C4A-92E6-3737DBB7AA4C}" destId="{2A4E3D9D-0DD4-4146-8C2F-D5E40C8FC794}" srcOrd="0" destOrd="0" presId="urn:microsoft.com/office/officeart/2005/8/layout/pyramid4"/>
    <dgm:cxn modelId="{E1096F67-31E5-B345-AE30-109043DB01B6}" srcId="{DDEEB0FD-18FA-9C4A-92E6-3737DBB7AA4C}" destId="{85787AF2-CDD5-224D-8D0C-D3E9575DABBC}" srcOrd="2" destOrd="0" parTransId="{982793AE-DF07-484E-8B21-6D87EA215CA4}" sibTransId="{D3800628-CD07-AC4D-B025-9171D4C09D3F}"/>
    <dgm:cxn modelId="{2B27EE7B-137C-254C-A50A-54003056AFFB}" srcId="{DDEEB0FD-18FA-9C4A-92E6-3737DBB7AA4C}" destId="{58D11B8A-235D-384E-BEB1-50D9E38003F6}" srcOrd="1" destOrd="0" parTransId="{1399630F-5625-0B4F-B985-30C271E8C3CD}" sibTransId="{BAC94ACA-983F-5746-B7E9-AB18C92270DF}"/>
    <dgm:cxn modelId="{E5BCAF89-F36C-A64D-867A-B6A7B74F0731}" type="presOf" srcId="{7B7EFF02-432F-784A-A578-52320D8CBDB0}" destId="{4CEF2A95-22F9-8B4C-8350-C2D662044B6C}" srcOrd="0" destOrd="0" presId="urn:microsoft.com/office/officeart/2005/8/layout/pyramid4"/>
    <dgm:cxn modelId="{3DC90812-5372-B44E-B807-A2A6DBC308B4}" srcId="{DDEEB0FD-18FA-9C4A-92E6-3737DBB7AA4C}" destId="{9AB80C6C-0116-6D42-BEF1-145881EFCDD8}" srcOrd="0" destOrd="0" parTransId="{219CBE61-046A-C14E-9F2A-A7F188540FD5}" sibTransId="{A5F16F68-5B59-0646-99B8-4F8D2538E024}"/>
    <dgm:cxn modelId="{FDE3816E-074A-EF49-9253-B4A579594108}" type="presOf" srcId="{85787AF2-CDD5-224D-8D0C-D3E9575DABBC}" destId="{200ABC57-7D7F-C84D-A1A6-CF6A59C98A27}" srcOrd="0" destOrd="0" presId="urn:microsoft.com/office/officeart/2005/8/layout/pyramid4"/>
    <dgm:cxn modelId="{CCC74236-1B0F-2743-A907-518B2BF271A3}" type="presOf" srcId="{9AB80C6C-0116-6D42-BEF1-145881EFCDD8}" destId="{94E1869E-B08B-E84C-BE54-79A5CFDF5A04}" srcOrd="0" destOrd="0" presId="urn:microsoft.com/office/officeart/2005/8/layout/pyramid4"/>
    <dgm:cxn modelId="{E14C333A-C5D2-324B-A86B-D4D99F86F770}" srcId="{DDEEB0FD-18FA-9C4A-92E6-3737DBB7AA4C}" destId="{7B7EFF02-432F-784A-A578-52320D8CBDB0}" srcOrd="3" destOrd="0" parTransId="{E059F15A-8972-E040-A1A5-78A71B1D47C4}" sibTransId="{1119042D-6266-3441-931E-58ECBAE202A5}"/>
    <dgm:cxn modelId="{AEEB7F44-93AB-6C42-9203-C522C09A9C84}" type="presParOf" srcId="{2A4E3D9D-0DD4-4146-8C2F-D5E40C8FC794}" destId="{94E1869E-B08B-E84C-BE54-79A5CFDF5A04}" srcOrd="0" destOrd="0" presId="urn:microsoft.com/office/officeart/2005/8/layout/pyramid4"/>
    <dgm:cxn modelId="{89A32B5F-749D-544A-80D6-CC2AC49E9DB4}" type="presParOf" srcId="{2A4E3D9D-0DD4-4146-8C2F-D5E40C8FC794}" destId="{4A58DB61-09B5-E94D-AEC1-6280D22B2A8E}" srcOrd="1" destOrd="0" presId="urn:microsoft.com/office/officeart/2005/8/layout/pyramid4"/>
    <dgm:cxn modelId="{4F9FA992-5DE0-E045-8203-DBDF85056381}" type="presParOf" srcId="{2A4E3D9D-0DD4-4146-8C2F-D5E40C8FC794}" destId="{200ABC57-7D7F-C84D-A1A6-CF6A59C98A27}" srcOrd="2" destOrd="0" presId="urn:microsoft.com/office/officeart/2005/8/layout/pyramid4"/>
    <dgm:cxn modelId="{B003EE11-C783-4C46-8478-1BAB19FB0217}" type="presParOf" srcId="{2A4E3D9D-0DD4-4146-8C2F-D5E40C8FC794}" destId="{4CEF2A95-22F9-8B4C-8350-C2D662044B6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C19F7702-5F4C-F44B-9333-C56759486144}">
      <dgm:prSet/>
      <dgm:spPr/>
      <dgm:t>
        <a:bodyPr/>
        <a:lstStyle/>
        <a:p>
          <a:pPr rtl="0"/>
          <a:r>
            <a:rPr lang="en-US" dirty="0" smtClean="0"/>
            <a:t>The use of multiple processors on the same chip provides the potential to increase performance without increasing the clock rate</a:t>
          </a:r>
          <a:endParaRPr lang="en-US" dirty="0"/>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dgm:t>
        <a:bodyPr/>
        <a:lstStyle/>
        <a:p>
          <a:pPr rtl="0"/>
          <a:r>
            <a:rPr lang="en-US" dirty="0" smtClean="0"/>
            <a:t>Strategy is to use two simpler processors on the chip rather than one more complex processor</a:t>
          </a:r>
          <a:endParaRPr lang="en-US" dirty="0"/>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dgm:t>
        <a:bodyPr/>
        <a:lstStyle/>
        <a:p>
          <a:pPr rtl="0"/>
          <a:r>
            <a:rPr lang="en-US" dirty="0" smtClean="0"/>
            <a:t>With two processors larger caches are justified</a:t>
          </a:r>
          <a:endParaRPr lang="en-US" dirty="0"/>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dgm:t>
        <a:bodyPr/>
        <a:lstStyle/>
        <a:p>
          <a:pPr rtl="0"/>
          <a:r>
            <a:rPr lang="en-US" dirty="0" smtClean="0"/>
            <a:t>As caches became larger it made performance sense to create two and then three levels of cache on a chip</a:t>
          </a:r>
          <a:endParaRPr lang="en-US" dirty="0"/>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t>
        <a:bodyPr/>
        <a:lstStyle/>
        <a:p>
          <a:endParaRPr lang="en-US"/>
        </a:p>
      </dgm:t>
    </dgm:pt>
    <dgm:pt modelId="{CAE743AE-6431-1E40-A97F-5F24D5B60547}" type="pres">
      <dgm:prSet presAssocID="{C19F7702-5F4C-F44B-9333-C56759486144}" presName="circle1" presStyleLbl="lnNode1" presStyleIdx="0" presStyleCnt="4"/>
      <dgm:spPr/>
    </dgm:pt>
    <dgm:pt modelId="{AB119BD4-C127-B449-BD7B-2FB3093D572E}" type="pres">
      <dgm:prSet presAssocID="{C19F7702-5F4C-F44B-9333-C56759486144}" presName="text1" presStyleLbl="revTx" presStyleIdx="0" presStyleCnt="4">
        <dgm:presLayoutVars>
          <dgm:bulletEnabled val="1"/>
        </dgm:presLayoutVars>
      </dgm:prSet>
      <dgm:spPr/>
      <dgm:t>
        <a:bodyPr/>
        <a:lstStyle/>
        <a:p>
          <a:endParaRPr lang="en-US"/>
        </a:p>
      </dgm:t>
    </dgm:pt>
    <dgm:pt modelId="{34B48968-EEAE-C24A-A838-020141B43AD6}" type="pres">
      <dgm:prSet presAssocID="{C19F7702-5F4C-F44B-9333-C56759486144}" presName="line1" presStyleLbl="callout" presStyleIdx="0" presStyleCnt="8"/>
      <dgm:spPr>
        <a:ln>
          <a:solidFill>
            <a:schemeClr val="accent4"/>
          </a:solidFill>
        </a:ln>
      </dgm:spPr>
      <dgm:t>
        <a:bodyPr/>
        <a:lstStyle/>
        <a:p>
          <a:endParaRPr lang="en-US"/>
        </a:p>
      </dgm:t>
    </dgm:pt>
    <dgm:pt modelId="{DDA5D090-4EDE-CC46-88A9-94E77850F40F}" type="pres">
      <dgm:prSet presAssocID="{C19F7702-5F4C-F44B-9333-C56759486144}" presName="d1" presStyleLbl="callout" presStyleIdx="1" presStyleCnt="8"/>
      <dgm:spPr>
        <a:ln>
          <a:solidFill>
            <a:schemeClr val="accent4"/>
          </a:solidFill>
        </a:ln>
      </dgm:spPr>
      <dgm:t>
        <a:bodyPr/>
        <a:lstStyle/>
        <a:p>
          <a:endParaRPr lang="en-US"/>
        </a:p>
      </dgm:t>
    </dgm:pt>
    <dgm:pt modelId="{EAFBFBDD-6B2F-6542-A0F4-55DD8CB829AA}" type="pres">
      <dgm:prSet presAssocID="{E155F29C-A5B5-0E46-A2C7-79E6A500D145}" presName="circle2" presStyleLbl="lnNode1" presStyleIdx="1" presStyleCnt="4"/>
      <dgm:spPr/>
    </dgm:pt>
    <dgm:pt modelId="{513BC700-EE34-1A44-899C-A6CEEACA89E1}" type="pres">
      <dgm:prSet presAssocID="{E155F29C-A5B5-0E46-A2C7-79E6A500D145}" presName="text2" presStyleLbl="revTx" presStyleIdx="1" presStyleCnt="4">
        <dgm:presLayoutVars>
          <dgm:bulletEnabled val="1"/>
        </dgm:presLayoutVars>
      </dgm:prSet>
      <dgm:spPr/>
      <dgm:t>
        <a:bodyPr/>
        <a:lstStyle/>
        <a:p>
          <a:endParaRPr lang="en-US"/>
        </a:p>
      </dgm:t>
    </dgm:pt>
    <dgm:pt modelId="{CD79B02B-ADDF-1141-8C86-45D10350966D}" type="pres">
      <dgm:prSet presAssocID="{E155F29C-A5B5-0E46-A2C7-79E6A500D145}" presName="line2" presStyleLbl="callout" presStyleIdx="2" presStyleCnt="8"/>
      <dgm:spPr>
        <a:ln>
          <a:solidFill>
            <a:schemeClr val="accent4"/>
          </a:solidFill>
        </a:ln>
      </dgm:spPr>
      <dgm:t>
        <a:bodyPr/>
        <a:lstStyle/>
        <a:p>
          <a:endParaRPr lang="en-US"/>
        </a:p>
      </dgm:t>
    </dgm:pt>
    <dgm:pt modelId="{816E5757-0CAD-CD46-B964-B653CB3D2F71}" type="pres">
      <dgm:prSet presAssocID="{E155F29C-A5B5-0E46-A2C7-79E6A500D145}" presName="d2" presStyleLbl="callout" presStyleIdx="3" presStyleCnt="8"/>
      <dgm:spPr>
        <a:ln>
          <a:solidFill>
            <a:schemeClr val="accent4"/>
          </a:solidFill>
        </a:ln>
      </dgm:spPr>
      <dgm:t>
        <a:bodyPr/>
        <a:lstStyle/>
        <a:p>
          <a:endParaRPr lang="en-US"/>
        </a:p>
      </dgm:t>
    </dgm:pt>
    <dgm:pt modelId="{09E5408D-8A11-C349-983A-FF27A4CD0E3B}" type="pres">
      <dgm:prSet presAssocID="{8CAB68A3-B26F-2B4B-B51A-0CF38939513F}" presName="circle3" presStyleLbl="lnNode1" presStyleIdx="2" presStyleCnt="4"/>
      <dgm:spPr/>
    </dgm:pt>
    <dgm:pt modelId="{64D028ED-D856-004F-82AE-25A1792DF594}" type="pres">
      <dgm:prSet presAssocID="{8CAB68A3-B26F-2B4B-B51A-0CF38939513F}" presName="text3" presStyleLbl="revTx" presStyleIdx="2" presStyleCnt="4">
        <dgm:presLayoutVars>
          <dgm:bulletEnabled val="1"/>
        </dgm:presLayoutVars>
      </dgm:prSet>
      <dgm:spPr/>
      <dgm:t>
        <a:bodyPr/>
        <a:lstStyle/>
        <a:p>
          <a:endParaRPr lang="en-US"/>
        </a:p>
      </dgm:t>
    </dgm:pt>
    <dgm:pt modelId="{844D6AD4-814E-9A49-8479-BBC4355D2906}" type="pres">
      <dgm:prSet presAssocID="{8CAB68A3-B26F-2B4B-B51A-0CF38939513F}" presName="line3" presStyleLbl="callout" presStyleIdx="4" presStyleCnt="8"/>
      <dgm:spPr>
        <a:ln>
          <a:solidFill>
            <a:schemeClr val="accent4"/>
          </a:solidFill>
        </a:ln>
      </dgm:spPr>
      <dgm:t>
        <a:bodyPr/>
        <a:lstStyle/>
        <a:p>
          <a:endParaRPr lang="en-US"/>
        </a:p>
      </dgm:t>
    </dgm:pt>
    <dgm:pt modelId="{09E031DD-5B6F-B149-9EF5-9E627F32C5E0}" type="pres">
      <dgm:prSet presAssocID="{8CAB68A3-B26F-2B4B-B51A-0CF38939513F}" presName="d3" presStyleLbl="callout" presStyleIdx="5" presStyleCnt="8"/>
      <dgm:spPr>
        <a:ln>
          <a:solidFill>
            <a:schemeClr val="accent4"/>
          </a:solidFill>
        </a:ln>
      </dgm:spPr>
      <dgm:t>
        <a:bodyPr/>
        <a:lstStyle/>
        <a:p>
          <a:endParaRPr lang="en-US"/>
        </a:p>
      </dgm:t>
    </dgm:pt>
    <dgm:pt modelId="{F85D9B43-A645-1046-AAFB-474175001081}" type="pres">
      <dgm:prSet presAssocID="{2BB322CA-E42D-4846-BC15-76177995191D}" presName="circle4" presStyleLbl="lnNode1" presStyleIdx="3" presStyleCnt="4"/>
      <dgm:spPr/>
    </dgm:pt>
    <dgm:pt modelId="{7DB2A403-2088-DF4C-B961-D8DCC748BA56}" type="pres">
      <dgm:prSet presAssocID="{2BB322CA-E42D-4846-BC15-76177995191D}" presName="text4" presStyleLbl="revTx" presStyleIdx="3" presStyleCnt="4">
        <dgm:presLayoutVars>
          <dgm:bulletEnabled val="1"/>
        </dgm:presLayoutVars>
      </dgm:prSet>
      <dgm:spPr/>
      <dgm:t>
        <a:bodyPr/>
        <a:lstStyle/>
        <a:p>
          <a:endParaRPr lang="en-US"/>
        </a:p>
      </dgm:t>
    </dgm:pt>
    <dgm:pt modelId="{DEF37567-F691-5D47-8D86-7EF938ACCD23}" type="pres">
      <dgm:prSet presAssocID="{2BB322CA-E42D-4846-BC15-76177995191D}" presName="line4" presStyleLbl="callout" presStyleIdx="6" presStyleCnt="8"/>
      <dgm:spPr>
        <a:ln>
          <a:solidFill>
            <a:schemeClr val="accent4"/>
          </a:solidFill>
        </a:ln>
      </dgm:spPr>
      <dgm:t>
        <a:bodyPr/>
        <a:lstStyle/>
        <a:p>
          <a:endParaRPr lang="en-US"/>
        </a:p>
      </dgm:t>
    </dgm:pt>
    <dgm:pt modelId="{C5CA4BDE-6447-5546-B9F5-65BD75E05390}" type="pres">
      <dgm:prSet presAssocID="{2BB322CA-E42D-4846-BC15-76177995191D}" presName="d4" presStyleLbl="callout" presStyleIdx="7" presStyleCnt="8"/>
      <dgm:spPr>
        <a:ln>
          <a:solidFill>
            <a:schemeClr val="accent4"/>
          </a:solidFill>
        </a:ln>
      </dgm:spPr>
      <dgm:t>
        <a:bodyPr/>
        <a:lstStyle/>
        <a:p>
          <a:endParaRPr lang="en-US"/>
        </a:p>
      </dgm:t>
    </dgm:pt>
  </dgm:ptLst>
  <dgm:cxnLst>
    <dgm:cxn modelId="{1C69D18B-4D6D-C54F-9524-6177246C5F7D}" srcId="{48302B29-DF7B-CE48-A8D2-94069316D1C3}" destId="{2BB322CA-E42D-4846-BC15-76177995191D}" srcOrd="3" destOrd="0" parTransId="{85853BED-64B9-CF48-99D4-E806CF0298B4}" sibTransId="{035B4B6C-BBF5-0D4D-86D8-A0562E242151}"/>
    <dgm:cxn modelId="{68C16891-8D07-2645-B752-FE205353DCD5}" srcId="{48302B29-DF7B-CE48-A8D2-94069316D1C3}" destId="{E155F29C-A5B5-0E46-A2C7-79E6A500D145}" srcOrd="1" destOrd="0" parTransId="{8055BD00-F1C8-7846-B466-65DE4011FD8C}" sibTransId="{FCDFAB97-D041-E548-96BC-411DF7EC694B}"/>
    <dgm:cxn modelId="{4B6C9305-9663-8143-81A0-3E9955214B81}" type="presOf" srcId="{E155F29C-A5B5-0E46-A2C7-79E6A500D145}" destId="{513BC700-EE34-1A44-899C-A6CEEACA89E1}" srcOrd="0" destOrd="0" presId="urn:microsoft.com/office/officeart/2005/8/layout/target1"/>
    <dgm:cxn modelId="{46B638DB-5077-8F47-B532-560C4EEBB34E}" srcId="{48302B29-DF7B-CE48-A8D2-94069316D1C3}" destId="{C19F7702-5F4C-F44B-9333-C56759486144}" srcOrd="0" destOrd="0" parTransId="{A70B69E9-4AAC-D24E-AF8E-9E3927E157EF}" sibTransId="{4562A5FB-A475-444C-82E8-04D61A9E986C}"/>
    <dgm:cxn modelId="{217BF1EC-0D44-B94C-924C-945A9E06B6F1}" type="presOf" srcId="{2BB322CA-E42D-4846-BC15-76177995191D}" destId="{7DB2A403-2088-DF4C-B961-D8DCC748BA56}" srcOrd="0" destOrd="0" presId="urn:microsoft.com/office/officeart/2005/8/layout/target1"/>
    <dgm:cxn modelId="{4A4B1846-5DC4-C84A-A863-9D344E7D707C}" srcId="{48302B29-DF7B-CE48-A8D2-94069316D1C3}" destId="{8CAB68A3-B26F-2B4B-B51A-0CF38939513F}" srcOrd="2" destOrd="0" parTransId="{6ACB63A5-1C58-524A-A160-886341F60C0C}" sibTransId="{3E669834-DB2C-7641-B14E-DFD1B4C62083}"/>
    <dgm:cxn modelId="{171A6A42-3C17-7748-A842-8CCB1915C2B8}" type="presOf" srcId="{C19F7702-5F4C-F44B-9333-C56759486144}" destId="{AB119BD4-C127-B449-BD7B-2FB3093D572E}" srcOrd="0" destOrd="0" presId="urn:microsoft.com/office/officeart/2005/8/layout/target1"/>
    <dgm:cxn modelId="{1AA003D7-C481-3A42-AA00-C72307ACAD34}" type="presOf" srcId="{8CAB68A3-B26F-2B4B-B51A-0CF38939513F}" destId="{64D028ED-D856-004F-82AE-25A1792DF594}" srcOrd="0" destOrd="0" presId="urn:microsoft.com/office/officeart/2005/8/layout/target1"/>
    <dgm:cxn modelId="{019DB62C-AF38-6F4D-9BB2-199E8BA3C067}" type="presOf" srcId="{48302B29-DF7B-CE48-A8D2-94069316D1C3}" destId="{67DFE038-8E3D-C649-A5BB-9B3C0EE1B407}"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4"/>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18C8D-A7AF-7D4C-97BE-7296A4D1F7E4}">
      <dsp:nvSpPr>
        <dsp:cNvPr id="0" name=""/>
        <dsp:cNvSpPr/>
      </dsp:nvSpPr>
      <dsp:spPr>
        <a:xfrm rot="16200000">
          <a:off x="-2323897" y="2325360"/>
          <a:ext cx="5486400" cy="835679"/>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Weighed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30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tons</a:t>
          </a:r>
          <a:endParaRPr lang="en-US" sz="1050" b="1" kern="1200" dirty="0">
            <a:effectLst>
              <a:outerShdw blurRad="38100" dist="38100" dir="2700000" algn="tl">
                <a:srgbClr val="000000">
                  <a:alpha val="43137"/>
                </a:srgbClr>
              </a:outerShdw>
            </a:effectLst>
          </a:endParaRPr>
        </a:p>
      </dsp:txBody>
      <dsp:txXfrm rot="5400000">
        <a:off x="1463" y="1097280"/>
        <a:ext cx="835679" cy="3291840"/>
      </dsp:txXfrm>
    </dsp:sp>
    <dsp:sp modelId="{11D6AB6E-035D-1F42-9027-7BD2139C4CDA}">
      <dsp:nvSpPr>
        <dsp:cNvPr id="0" name=""/>
        <dsp:cNvSpPr/>
      </dsp:nvSpPr>
      <dsp:spPr>
        <a:xfrm rot="16200000">
          <a:off x="-1327818"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Occupied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1500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square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feet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floor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space</a:t>
          </a:r>
          <a:endParaRPr lang="en-US" sz="1050" b="1" kern="1200" dirty="0">
            <a:effectLst>
              <a:outerShdw blurRad="38100" dist="38100" dir="2700000" algn="tl">
                <a:srgbClr val="000000">
                  <a:alpha val="43137"/>
                </a:srgbClr>
              </a:outerShdw>
            </a:effectLst>
          </a:endParaRPr>
        </a:p>
      </dsp:txBody>
      <dsp:txXfrm rot="5400000">
        <a:off x="912566" y="1097280"/>
        <a:ext cx="1005631" cy="3291840"/>
      </dsp:txXfrm>
    </dsp:sp>
    <dsp:sp modelId="{E3383C09-73C1-5D40-A98D-98CD09DF88CC}">
      <dsp:nvSpPr>
        <dsp:cNvPr id="0" name=""/>
        <dsp:cNvSpPr/>
      </dsp:nvSpPr>
      <dsp:spPr>
        <a:xfrm rot="16200000">
          <a:off x="-246764"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Contained</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more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18,000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vacuum</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tubes</a:t>
          </a:r>
          <a:endParaRPr lang="en-US" sz="1050" b="1" kern="1200" dirty="0">
            <a:effectLst>
              <a:outerShdw blurRad="38100" dist="38100" dir="2700000" algn="tl">
                <a:srgbClr val="000000">
                  <a:alpha val="43137"/>
                </a:srgbClr>
              </a:outerShdw>
            </a:effectLst>
          </a:endParaRPr>
        </a:p>
      </dsp:txBody>
      <dsp:txXfrm rot="5400000">
        <a:off x="1993620" y="1097280"/>
        <a:ext cx="1005631" cy="3291840"/>
      </dsp:txXfrm>
    </dsp:sp>
    <dsp:sp modelId="{41D4DD1D-B174-8F49-80E9-D6E0DD13203C}">
      <dsp:nvSpPr>
        <dsp:cNvPr id="0" name=""/>
        <dsp:cNvSpPr/>
      </dsp:nvSpPr>
      <dsp:spPr>
        <a:xfrm rot="16200000">
          <a:off x="834289"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140 kW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Power</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consumption</a:t>
          </a:r>
          <a:endParaRPr lang="en-US" sz="1050" b="1" kern="1200" dirty="0">
            <a:effectLst>
              <a:outerShdw blurRad="38100" dist="38100" dir="2700000" algn="tl">
                <a:srgbClr val="000000">
                  <a:alpha val="43137"/>
                </a:srgbClr>
              </a:outerShdw>
            </a:effectLst>
          </a:endParaRPr>
        </a:p>
      </dsp:txBody>
      <dsp:txXfrm rot="5400000">
        <a:off x="3074673" y="1097280"/>
        <a:ext cx="1005631" cy="3291840"/>
      </dsp:txXfrm>
    </dsp:sp>
    <dsp:sp modelId="{28CF9760-770D-BC43-BCBB-3E054F62DF7E}">
      <dsp:nvSpPr>
        <dsp:cNvPr id="0" name=""/>
        <dsp:cNvSpPr/>
      </dsp:nvSpPr>
      <dsp:spPr>
        <a:xfrm rot="16200000">
          <a:off x="1915343"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5000</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additions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second</a:t>
          </a:r>
          <a:endParaRPr lang="en-US" sz="1050" b="1" kern="1200" dirty="0">
            <a:effectLst>
              <a:outerShdw blurRad="38100" dist="38100" dir="2700000" algn="tl">
                <a:srgbClr val="000000">
                  <a:alpha val="43137"/>
                </a:srgbClr>
              </a:outerShdw>
            </a:effectLst>
          </a:endParaRPr>
        </a:p>
      </dsp:txBody>
      <dsp:txXfrm rot="5400000">
        <a:off x="4155727" y="1097280"/>
        <a:ext cx="1005631" cy="3291840"/>
      </dsp:txXfrm>
    </dsp:sp>
    <dsp:sp modelId="{8F6F069F-3B2A-D04B-83E9-79D44DE162D7}">
      <dsp:nvSpPr>
        <dsp:cNvPr id="0" name=""/>
        <dsp:cNvSpPr/>
      </dsp:nvSpPr>
      <dsp:spPr>
        <a:xfrm rot="16200000">
          <a:off x="2996397"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Decimal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rather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binary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machine</a:t>
          </a:r>
          <a:endParaRPr lang="en-US" sz="1050" b="1" kern="1200" dirty="0">
            <a:effectLst>
              <a:outerShdw blurRad="38100" dist="38100" dir="2700000" algn="tl">
                <a:srgbClr val="000000">
                  <a:alpha val="43137"/>
                </a:srgbClr>
              </a:outerShdw>
            </a:effectLst>
          </a:endParaRPr>
        </a:p>
      </dsp:txBody>
      <dsp:txXfrm rot="5400000">
        <a:off x="5236781" y="1097280"/>
        <a:ext cx="1005631" cy="3291840"/>
      </dsp:txXfrm>
    </dsp:sp>
    <dsp:sp modelId="{38248C2E-AE25-8144-AD90-E1533BA57C3B}">
      <dsp:nvSpPr>
        <dsp:cNvPr id="0" name=""/>
        <dsp:cNvSpPr/>
      </dsp:nvSpPr>
      <dsp:spPr>
        <a:xfrm rot="16200000">
          <a:off x="4201083" y="2116751"/>
          <a:ext cx="5486400" cy="1252896"/>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Memory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consisted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  20 accumulators,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each</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holding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a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10 digit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number</a:t>
          </a:r>
          <a:endParaRPr lang="en-US" sz="1050" b="1" kern="1200" dirty="0">
            <a:effectLst>
              <a:outerShdw blurRad="38100" dist="38100" dir="2700000" algn="tl">
                <a:srgbClr val="000000">
                  <a:alpha val="43137"/>
                </a:srgbClr>
              </a:outerShdw>
            </a:effectLst>
          </a:endParaRPr>
        </a:p>
      </dsp:txBody>
      <dsp:txXfrm rot="5400000">
        <a:off x="6317835" y="1097279"/>
        <a:ext cx="1252896" cy="3291840"/>
      </dsp:txXfrm>
    </dsp:sp>
    <dsp:sp modelId="{B210253B-B61E-0549-8DAB-E1DCD3BBE08E}">
      <dsp:nvSpPr>
        <dsp:cNvPr id="0" name=""/>
        <dsp:cNvSpPr/>
      </dsp:nvSpPr>
      <dsp:spPr>
        <a:xfrm rot="16200000">
          <a:off x="5498745" y="2147408"/>
          <a:ext cx="5486400" cy="1191582"/>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Major</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drawback </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was the need</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 for manual programming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by setting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switches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and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plugging/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unplugging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cables</a:t>
          </a:r>
          <a:endParaRPr lang="en-US" sz="1050" b="1" kern="1200" dirty="0">
            <a:effectLst>
              <a:outerShdw blurRad="38100" dist="38100" dir="2700000" algn="tl">
                <a:srgbClr val="000000">
                  <a:alpha val="43137"/>
                </a:srgbClr>
              </a:outerShdw>
            </a:effectLst>
          </a:endParaRPr>
        </a:p>
      </dsp:txBody>
      <dsp:txXfrm rot="5400000">
        <a:off x="7646154" y="1097279"/>
        <a:ext cx="1191582" cy="3291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97F74-E56D-D54A-A32A-EBB4F6B3EB59}">
      <dsp:nvSpPr>
        <dsp:cNvPr id="0" name=""/>
        <dsp:cNvSpPr/>
      </dsp:nvSpPr>
      <dsp:spPr>
        <a:xfrm rot="5400000">
          <a:off x="4746527" y="-1973908"/>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Contains a word to be stored in memory or sent to the  I/O unit</a:t>
          </a:r>
          <a:endParaRPr lang="en-US" sz="1200" kern="1200" dirty="0">
            <a:effectLst>
              <a:outerShdw blurRad="38100" dist="38100" dir="2700000" algn="tl">
                <a:srgbClr val="000000">
                  <a:alpha val="43137"/>
                </a:srgbClr>
              </a:outerShdw>
            </a:effectLst>
          </a:endParaRPr>
        </a:p>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Or is used to receive a word from memory or from the I/O unit</a:t>
          </a:r>
          <a:endParaRPr lang="en-US" sz="1200" kern="1200" dirty="0">
            <a:effectLst>
              <a:outerShdw blurRad="38100" dist="38100" dir="2700000" algn="tl">
                <a:srgbClr val="000000">
                  <a:alpha val="43137"/>
                </a:srgbClr>
              </a:outerShdw>
            </a:effectLst>
          </a:endParaRPr>
        </a:p>
      </dsp:txBody>
      <dsp:txXfrm rot="-5400000">
        <a:off x="2688336" y="116642"/>
        <a:ext cx="4746905" cy="598162"/>
      </dsp:txXfrm>
    </dsp:sp>
    <dsp:sp modelId="{0CFA3958-9CCA-714D-80C2-D920A4C3B568}">
      <dsp:nvSpPr>
        <dsp:cNvPr id="0" name=""/>
        <dsp:cNvSpPr/>
      </dsp:nvSpPr>
      <dsp:spPr>
        <a:xfrm>
          <a:off x="0" y="1423"/>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Memory buffer register (MBR)</a:t>
          </a:r>
          <a:endParaRPr lang="en-US" sz="1600" b="1" kern="1200" dirty="0">
            <a:effectLst>
              <a:outerShdw blurRad="38100" dist="38100" dir="2700000" algn="tl">
                <a:srgbClr val="000000">
                  <a:alpha val="43137"/>
                </a:srgbClr>
              </a:outerShdw>
            </a:effectLst>
          </a:endParaRPr>
        </a:p>
      </dsp:txBody>
      <dsp:txXfrm>
        <a:off x="40449" y="41872"/>
        <a:ext cx="2607438" cy="747702"/>
      </dsp:txXfrm>
    </dsp:sp>
    <dsp:sp modelId="{BE17F6E8-5455-3B44-880E-E877A6004AF4}">
      <dsp:nvSpPr>
        <dsp:cNvPr id="0" name=""/>
        <dsp:cNvSpPr/>
      </dsp:nvSpPr>
      <dsp:spPr>
        <a:xfrm rot="5400000">
          <a:off x="4746527" y="-1103877"/>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Specifies the address in memory of the word to be written from or read into the MBR</a:t>
          </a:r>
          <a:endParaRPr lang="en-US" sz="1200" kern="1200" dirty="0">
            <a:effectLst>
              <a:outerShdw blurRad="38100" dist="38100" dir="2700000" algn="tl">
                <a:srgbClr val="000000">
                  <a:alpha val="43137"/>
                </a:srgbClr>
              </a:outerShdw>
            </a:effectLst>
          </a:endParaRPr>
        </a:p>
      </dsp:txBody>
      <dsp:txXfrm rot="-5400000">
        <a:off x="2688336" y="986673"/>
        <a:ext cx="4746905" cy="598162"/>
      </dsp:txXfrm>
    </dsp:sp>
    <dsp:sp modelId="{48A8FEC9-0511-B347-8FBE-EBA2B7357690}">
      <dsp:nvSpPr>
        <dsp:cNvPr id="0" name=""/>
        <dsp:cNvSpPr/>
      </dsp:nvSpPr>
      <dsp:spPr>
        <a:xfrm>
          <a:off x="0" y="871453"/>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Memory address register (MAR)</a:t>
          </a:r>
        </a:p>
      </dsp:txBody>
      <dsp:txXfrm>
        <a:off x="40449" y="911902"/>
        <a:ext cx="2607438" cy="747702"/>
      </dsp:txXfrm>
    </dsp:sp>
    <dsp:sp modelId="{7153501E-395B-E940-A6F0-A2B38B4DD9DA}">
      <dsp:nvSpPr>
        <dsp:cNvPr id="0" name=""/>
        <dsp:cNvSpPr/>
      </dsp:nvSpPr>
      <dsp:spPr>
        <a:xfrm rot="5400000">
          <a:off x="4746527" y="-233847"/>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Contains the 8-bit opcode instruction being executed</a:t>
          </a:r>
          <a:endParaRPr lang="en-US" sz="1200" kern="1200" dirty="0">
            <a:effectLst>
              <a:outerShdw blurRad="38100" dist="38100" dir="2700000" algn="tl">
                <a:srgbClr val="000000">
                  <a:alpha val="43137"/>
                </a:srgbClr>
              </a:outerShdw>
            </a:effectLst>
          </a:endParaRPr>
        </a:p>
      </dsp:txBody>
      <dsp:txXfrm rot="-5400000">
        <a:off x="2688336" y="1856703"/>
        <a:ext cx="4746905" cy="598162"/>
      </dsp:txXfrm>
    </dsp:sp>
    <dsp:sp modelId="{7766074F-B532-BA4A-B509-BE407CA8E0EF}">
      <dsp:nvSpPr>
        <dsp:cNvPr id="0" name=""/>
        <dsp:cNvSpPr/>
      </dsp:nvSpPr>
      <dsp:spPr>
        <a:xfrm>
          <a:off x="0" y="1741484"/>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Instruction register (IR)</a:t>
          </a:r>
        </a:p>
      </dsp:txBody>
      <dsp:txXfrm>
        <a:off x="40449" y="1781933"/>
        <a:ext cx="2607438" cy="747702"/>
      </dsp:txXfrm>
    </dsp:sp>
    <dsp:sp modelId="{5DCB971D-C09B-EE4E-84F5-7EF86105255A}">
      <dsp:nvSpPr>
        <dsp:cNvPr id="0" name=""/>
        <dsp:cNvSpPr/>
      </dsp:nvSpPr>
      <dsp:spPr>
        <a:xfrm rot="5400000">
          <a:off x="4746527" y="636183"/>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Employed to temporarily hold the right-hand instruction from a word in memory</a:t>
          </a:r>
          <a:endParaRPr lang="en-US" sz="1200" kern="1200" dirty="0">
            <a:effectLst>
              <a:outerShdw blurRad="38100" dist="38100" dir="2700000" algn="tl">
                <a:srgbClr val="000000">
                  <a:alpha val="43137"/>
                </a:srgbClr>
              </a:outerShdw>
            </a:effectLst>
          </a:endParaRPr>
        </a:p>
      </dsp:txBody>
      <dsp:txXfrm rot="-5400000">
        <a:off x="2688336" y="2726734"/>
        <a:ext cx="4746905" cy="598162"/>
      </dsp:txXfrm>
    </dsp:sp>
    <dsp:sp modelId="{D62165FB-07F8-BB41-AD94-3FC196D4B89A}">
      <dsp:nvSpPr>
        <dsp:cNvPr id="0" name=""/>
        <dsp:cNvSpPr/>
      </dsp:nvSpPr>
      <dsp:spPr>
        <a:xfrm>
          <a:off x="0" y="2611515"/>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Instruction buffer register (IBR)</a:t>
          </a:r>
        </a:p>
      </dsp:txBody>
      <dsp:txXfrm>
        <a:off x="40449" y="2651964"/>
        <a:ext cx="2607438" cy="747702"/>
      </dsp:txXfrm>
    </dsp:sp>
    <dsp:sp modelId="{99C0F29E-E6D4-594F-87A8-EF664CEC31E3}">
      <dsp:nvSpPr>
        <dsp:cNvPr id="0" name=""/>
        <dsp:cNvSpPr/>
      </dsp:nvSpPr>
      <dsp:spPr>
        <a:xfrm rot="5400000">
          <a:off x="4746527" y="1506213"/>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Contains the address of the next instruction pair to be fetched from memory</a:t>
          </a:r>
          <a:endParaRPr lang="en-US" sz="1200" kern="1200" dirty="0">
            <a:effectLst>
              <a:outerShdw blurRad="38100" dist="38100" dir="2700000" algn="tl">
                <a:srgbClr val="000000">
                  <a:alpha val="43137"/>
                </a:srgbClr>
              </a:outerShdw>
            </a:effectLst>
          </a:endParaRPr>
        </a:p>
      </dsp:txBody>
      <dsp:txXfrm rot="-5400000">
        <a:off x="2688336" y="3596764"/>
        <a:ext cx="4746905" cy="598162"/>
      </dsp:txXfrm>
    </dsp:sp>
    <dsp:sp modelId="{5184DBB6-5A0C-6745-8BDB-B2A811578BEF}">
      <dsp:nvSpPr>
        <dsp:cNvPr id="0" name=""/>
        <dsp:cNvSpPr/>
      </dsp:nvSpPr>
      <dsp:spPr>
        <a:xfrm>
          <a:off x="0" y="3481545"/>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Program counter (PC)</a:t>
          </a:r>
        </a:p>
      </dsp:txBody>
      <dsp:txXfrm>
        <a:off x="40449" y="3521994"/>
        <a:ext cx="2607438" cy="747702"/>
      </dsp:txXfrm>
    </dsp:sp>
    <dsp:sp modelId="{7951A7FF-1A7B-4147-A464-EEADD31946FA}">
      <dsp:nvSpPr>
        <dsp:cNvPr id="0" name=""/>
        <dsp:cNvSpPr/>
      </dsp:nvSpPr>
      <dsp:spPr>
        <a:xfrm rot="5400000">
          <a:off x="4746527" y="2376244"/>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Employed to temporarily hold operands and results of ALU operations</a:t>
          </a:r>
          <a:endParaRPr lang="en-US" sz="1200" kern="1200" dirty="0">
            <a:effectLst>
              <a:outerShdw blurRad="38100" dist="38100" dir="2700000" algn="tl">
                <a:srgbClr val="000000">
                  <a:alpha val="43137"/>
                </a:srgbClr>
              </a:outerShdw>
            </a:effectLst>
          </a:endParaRPr>
        </a:p>
      </dsp:txBody>
      <dsp:txXfrm rot="-5400000">
        <a:off x="2688336" y="4466795"/>
        <a:ext cx="4746905" cy="598162"/>
      </dsp:txXfrm>
    </dsp:sp>
    <dsp:sp modelId="{5D289608-FBD2-6445-968F-32CDE3AA653D}">
      <dsp:nvSpPr>
        <dsp:cNvPr id="0" name=""/>
        <dsp:cNvSpPr/>
      </dsp:nvSpPr>
      <dsp:spPr>
        <a:xfrm>
          <a:off x="0" y="4351576"/>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Accumulator (AC) and multiplier quotient (MQ)</a:t>
          </a:r>
        </a:p>
      </dsp:txBody>
      <dsp:txXfrm>
        <a:off x="40449" y="4392025"/>
        <a:ext cx="2607438" cy="747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54690-5023-454D-81BF-0F8EF7FE64E8}">
      <dsp:nvSpPr>
        <dsp:cNvPr id="0" name=""/>
        <dsp:cNvSpPr/>
      </dsp:nvSpPr>
      <dsp:spPr>
        <a:xfrm>
          <a:off x="0" y="0"/>
          <a:ext cx="8001000" cy="5791200"/>
        </a:xfrm>
        <a:prstGeom prst="roundRect">
          <a:avLst>
            <a:gd name="adj" fmla="val 8500"/>
          </a:avLst>
        </a:prstGeom>
        <a:solidFill>
          <a:schemeClr val="accent1"/>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4494615" numCol="1" spcCol="1270" anchor="t" anchorCtr="0">
          <a:noAutofit/>
        </a:bodyPr>
        <a:lstStyle/>
        <a:p>
          <a:pPr lvl="0" algn="l" defTabSz="1200150" rtl="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1965; Gordon Moore – co-founder of Intel</a:t>
          </a:r>
          <a:endParaRPr lang="en-US" sz="2700" kern="1200" dirty="0">
            <a:effectLst>
              <a:outerShdw blurRad="38100" dist="38100" dir="2700000" algn="tl">
                <a:srgbClr val="000000">
                  <a:alpha val="43137"/>
                </a:srgbClr>
              </a:outerShdw>
            </a:effectLst>
          </a:endParaRPr>
        </a:p>
      </dsp:txBody>
      <dsp:txXfrm>
        <a:off x="144176" y="144176"/>
        <a:ext cx="7712648" cy="5502848"/>
      </dsp:txXfrm>
    </dsp:sp>
    <dsp:sp modelId="{B4B2A9B5-CBBA-C949-942A-35DE101CCDFE}">
      <dsp:nvSpPr>
        <dsp:cNvPr id="0" name=""/>
        <dsp:cNvSpPr/>
      </dsp:nvSpPr>
      <dsp:spPr>
        <a:xfrm>
          <a:off x="200025" y="1447800"/>
          <a:ext cx="7600950" cy="4053840"/>
        </a:xfrm>
        <a:prstGeom prst="roundRect">
          <a:avLst>
            <a:gd name="adj" fmla="val 10500"/>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2574188" numCol="1" spcCol="1270" anchor="t" anchorCtr="0">
          <a:noAutofit/>
        </a:bodyPr>
        <a:lstStyle/>
        <a:p>
          <a:pPr lvl="0" algn="l" defTabSz="1200150" rtl="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Observed number of transistors that could be put on a single chip was doubling every year</a:t>
          </a:r>
          <a:endParaRPr lang="en-US" sz="2700" kern="1200" dirty="0">
            <a:effectLst>
              <a:outerShdw blurRad="38100" dist="38100" dir="2700000" algn="tl">
                <a:srgbClr val="000000">
                  <a:alpha val="43137"/>
                </a:srgbClr>
              </a:outerShdw>
            </a:effectLst>
          </a:endParaRPr>
        </a:p>
      </dsp:txBody>
      <dsp:txXfrm>
        <a:off x="324695" y="1572470"/>
        <a:ext cx="7351610" cy="3804500"/>
      </dsp:txXfrm>
    </dsp:sp>
    <dsp:sp modelId="{EA68CD54-2321-944A-9097-D8C9F2E9C2D9}">
      <dsp:nvSpPr>
        <dsp:cNvPr id="0" name=""/>
        <dsp:cNvSpPr/>
      </dsp:nvSpPr>
      <dsp:spPr>
        <a:xfrm>
          <a:off x="390048" y="2866644"/>
          <a:ext cx="1520190" cy="233095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b="1" kern="1200" dirty="0" smtClean="0">
              <a:effectLst/>
            </a:rPr>
            <a:t>The pace slowed to a doubling every 18 months in the 1970’s but has sustained that rate ever since</a:t>
          </a:r>
          <a:endParaRPr lang="en-US" sz="1100" b="1" kern="1200" dirty="0">
            <a:effectLst/>
          </a:endParaRPr>
        </a:p>
      </dsp:txBody>
      <dsp:txXfrm>
        <a:off x="436799" y="2913395"/>
        <a:ext cx="1426688" cy="2237456"/>
      </dsp:txXfrm>
    </dsp:sp>
    <dsp:sp modelId="{9EC0930A-9BAA-D347-A334-BC7E180A4743}">
      <dsp:nvSpPr>
        <dsp:cNvPr id="0" name=""/>
        <dsp:cNvSpPr/>
      </dsp:nvSpPr>
      <dsp:spPr>
        <a:xfrm>
          <a:off x="2080260" y="2895600"/>
          <a:ext cx="5520690" cy="2316480"/>
        </a:xfrm>
        <a:prstGeom prst="roundRect">
          <a:avLst>
            <a:gd name="adj" fmla="val 105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307524" numCol="1" spcCol="1270" anchor="t" anchorCtr="0">
          <a:noAutofit/>
        </a:bodyPr>
        <a:lstStyle/>
        <a:p>
          <a:pPr lvl="0" algn="l" defTabSz="1200150" rtl="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Consequences of Moore’s law: </a:t>
          </a:r>
          <a:endParaRPr lang="en-US" sz="2700" kern="1200" dirty="0">
            <a:effectLst>
              <a:outerShdw blurRad="38100" dist="38100" dir="2700000" algn="tl">
                <a:srgbClr val="000000">
                  <a:alpha val="43137"/>
                </a:srgbClr>
              </a:outerShdw>
            </a:effectLst>
          </a:endParaRPr>
        </a:p>
      </dsp:txBody>
      <dsp:txXfrm>
        <a:off x="2151500" y="2966840"/>
        <a:ext cx="5378210" cy="2174000"/>
      </dsp:txXfrm>
    </dsp:sp>
    <dsp:sp modelId="{91813869-71C4-7749-AA7F-6F71B8046448}">
      <dsp:nvSpPr>
        <dsp:cNvPr id="0" name=""/>
        <dsp:cNvSpPr/>
      </dsp:nvSpPr>
      <dsp:spPr>
        <a:xfrm>
          <a:off x="2218277"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cost of computer logic and memory circuitry has fallen at a dramatic rate</a:t>
          </a:r>
        </a:p>
      </dsp:txBody>
      <dsp:txXfrm>
        <a:off x="2249937" y="3969676"/>
        <a:ext cx="966148" cy="979096"/>
      </dsp:txXfrm>
    </dsp:sp>
    <dsp:sp modelId="{43D95310-0335-8948-925B-493826D68CA7}">
      <dsp:nvSpPr>
        <dsp:cNvPr id="0" name=""/>
        <dsp:cNvSpPr/>
      </dsp:nvSpPr>
      <dsp:spPr>
        <a:xfrm>
          <a:off x="3271303"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electrical path length is shortened, increasing operating speed</a:t>
          </a:r>
        </a:p>
      </dsp:txBody>
      <dsp:txXfrm>
        <a:off x="3302963" y="3969676"/>
        <a:ext cx="966148" cy="979096"/>
      </dsp:txXfrm>
    </dsp:sp>
    <dsp:sp modelId="{2BFD2A48-BAFB-C448-9560-380462349BFA}">
      <dsp:nvSpPr>
        <dsp:cNvPr id="0" name=""/>
        <dsp:cNvSpPr/>
      </dsp:nvSpPr>
      <dsp:spPr>
        <a:xfrm>
          <a:off x="4324329"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kern="1200" dirty="0" smtClean="0">
              <a:effectLst/>
            </a:rPr>
            <a:t>Computer becomes smaller and is more convenient to use in a variety of environments</a:t>
          </a:r>
        </a:p>
      </dsp:txBody>
      <dsp:txXfrm>
        <a:off x="4355989" y="3969676"/>
        <a:ext cx="966148" cy="979096"/>
      </dsp:txXfrm>
    </dsp:sp>
    <dsp:sp modelId="{54116479-2825-CE4B-A0CD-356DD46D1C46}">
      <dsp:nvSpPr>
        <dsp:cNvPr id="0" name=""/>
        <dsp:cNvSpPr/>
      </dsp:nvSpPr>
      <dsp:spPr>
        <a:xfrm>
          <a:off x="5377355"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Reduction in power and cooling requirements</a:t>
          </a:r>
        </a:p>
      </dsp:txBody>
      <dsp:txXfrm>
        <a:off x="5409015" y="3969676"/>
        <a:ext cx="966148" cy="979096"/>
      </dsp:txXfrm>
    </dsp:sp>
    <dsp:sp modelId="{A184587C-4EF5-0248-B0F8-E4E73CF3787B}">
      <dsp:nvSpPr>
        <dsp:cNvPr id="0" name=""/>
        <dsp:cNvSpPr/>
      </dsp:nvSpPr>
      <dsp:spPr>
        <a:xfrm>
          <a:off x="6430381"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Fewer interchip connections</a:t>
          </a:r>
        </a:p>
      </dsp:txBody>
      <dsp:txXfrm>
        <a:off x="6462041" y="3969676"/>
        <a:ext cx="966148" cy="9790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9DE1C-6487-F644-B0FB-514DFD9A6203}">
      <dsp:nvSpPr>
        <dsp:cNvPr id="0" name=""/>
        <dsp:cNvSpPr/>
      </dsp:nvSpPr>
      <dsp:spPr>
        <a:xfrm>
          <a:off x="0" y="4073500"/>
          <a:ext cx="8610599" cy="1336699"/>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Since 1970 semiconductor memory has been through 13 generations</a:t>
          </a:r>
          <a:endParaRPr lang="en-US" sz="1700" kern="1200" dirty="0"/>
        </a:p>
      </dsp:txBody>
      <dsp:txXfrm>
        <a:off x="0" y="4073500"/>
        <a:ext cx="8610599" cy="721817"/>
      </dsp:txXfrm>
    </dsp:sp>
    <dsp:sp modelId="{3D32EC06-2A10-E044-BF0D-8C73C5E8D97F}">
      <dsp:nvSpPr>
        <dsp:cNvPr id="0" name=""/>
        <dsp:cNvSpPr/>
      </dsp:nvSpPr>
      <dsp:spPr>
        <a:xfrm>
          <a:off x="0" y="4767627"/>
          <a:ext cx="8610599" cy="614881"/>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Each generation has provided four times the storage density of the previous generation, accompanied by declining cost per bit and declining access time</a:t>
          </a:r>
          <a:endParaRPr lang="en-US" sz="1400" kern="1200" dirty="0"/>
        </a:p>
      </dsp:txBody>
      <dsp:txXfrm>
        <a:off x="0" y="4767627"/>
        <a:ext cx="8610599" cy="614881"/>
      </dsp:txXfrm>
    </dsp:sp>
    <dsp:sp modelId="{9295D34B-13D6-E143-8FAA-4C45DFED13EF}">
      <dsp:nvSpPr>
        <dsp:cNvPr id="0" name=""/>
        <dsp:cNvSpPr/>
      </dsp:nvSpPr>
      <dsp:spPr>
        <a:xfrm rot="10800000">
          <a:off x="0" y="2036750"/>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In 1974 the price per bit of semiconductor memory dropped below the price per bit of core memory</a:t>
          </a:r>
          <a:endParaRPr lang="en-US" sz="1700" kern="1200" dirty="0"/>
        </a:p>
      </dsp:txBody>
      <dsp:txXfrm rot="-10800000">
        <a:off x="0" y="2036750"/>
        <a:ext cx="8610599" cy="721601"/>
      </dsp:txXfrm>
    </dsp:sp>
    <dsp:sp modelId="{02DEDF47-B60B-174C-B68D-9085A3F1AB6A}">
      <dsp:nvSpPr>
        <dsp:cNvPr id="0" name=""/>
        <dsp:cNvSpPr/>
      </dsp:nvSpPr>
      <dsp:spPr>
        <a:xfrm>
          <a:off x="0"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There has been a continuing and rapid decline in memory cost accompanied by a corresponding increase in physical memory density</a:t>
          </a:r>
          <a:endParaRPr lang="en-US" sz="1400" kern="1200" dirty="0"/>
        </a:p>
      </dsp:txBody>
      <dsp:txXfrm>
        <a:off x="0" y="2758351"/>
        <a:ext cx="4305299" cy="614697"/>
      </dsp:txXfrm>
    </dsp:sp>
    <dsp:sp modelId="{80A90482-38CF-964E-898E-B14683C6E887}">
      <dsp:nvSpPr>
        <dsp:cNvPr id="0" name=""/>
        <dsp:cNvSpPr/>
      </dsp:nvSpPr>
      <dsp:spPr>
        <a:xfrm>
          <a:off x="4305299"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Developments in memory and processor technologies changed the nature of computers in less than a decade</a:t>
          </a:r>
          <a:endParaRPr lang="en-US" sz="1400" kern="1200" dirty="0"/>
        </a:p>
      </dsp:txBody>
      <dsp:txXfrm>
        <a:off x="4305299" y="2758351"/>
        <a:ext cx="4305299" cy="614697"/>
      </dsp:txXfrm>
    </dsp:sp>
    <dsp:sp modelId="{20D983A6-25B2-D34F-9721-9F543575F986}">
      <dsp:nvSpPr>
        <dsp:cNvPr id="0" name=""/>
        <dsp:cNvSpPr/>
      </dsp:nvSpPr>
      <dsp:spPr>
        <a:xfrm rot="10800000">
          <a:off x="0" y="956"/>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In 1970 Fairchild produced the first relatively capacious semiconductor memory</a:t>
          </a:r>
          <a:endParaRPr lang="en-US" sz="1700" kern="1200" dirty="0"/>
        </a:p>
      </dsp:txBody>
      <dsp:txXfrm rot="-10800000">
        <a:off x="0" y="956"/>
        <a:ext cx="8610599" cy="721601"/>
      </dsp:txXfrm>
    </dsp:sp>
    <dsp:sp modelId="{BCDEB9CC-91F2-B04C-BF78-8C8FAC34A974}">
      <dsp:nvSpPr>
        <dsp:cNvPr id="0" name=""/>
        <dsp:cNvSpPr/>
      </dsp:nvSpPr>
      <dsp:spPr>
        <a:xfrm>
          <a:off x="0"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Chip was about the size of a single core</a:t>
          </a:r>
          <a:endParaRPr lang="en-US" sz="1400" kern="1200" dirty="0"/>
        </a:p>
      </dsp:txBody>
      <dsp:txXfrm>
        <a:off x="0" y="722557"/>
        <a:ext cx="2152649" cy="614697"/>
      </dsp:txXfrm>
    </dsp:sp>
    <dsp:sp modelId="{22D687DF-5A41-C04B-83B2-990819124270}">
      <dsp:nvSpPr>
        <dsp:cNvPr id="0" name=""/>
        <dsp:cNvSpPr/>
      </dsp:nvSpPr>
      <dsp:spPr>
        <a:xfrm>
          <a:off x="21526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Could hold 256 bits of memory</a:t>
          </a:r>
          <a:endParaRPr lang="en-US" sz="1400" kern="1200" dirty="0"/>
        </a:p>
      </dsp:txBody>
      <dsp:txXfrm>
        <a:off x="2152649" y="722557"/>
        <a:ext cx="2152649" cy="614697"/>
      </dsp:txXfrm>
    </dsp:sp>
    <dsp:sp modelId="{97A27664-9A96-1645-A7EC-5BE951D18748}">
      <dsp:nvSpPr>
        <dsp:cNvPr id="0" name=""/>
        <dsp:cNvSpPr/>
      </dsp:nvSpPr>
      <dsp:spPr>
        <a:xfrm>
          <a:off x="430529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Non-destructive</a:t>
          </a:r>
          <a:endParaRPr lang="en-US" sz="1400" kern="1200" dirty="0"/>
        </a:p>
      </dsp:txBody>
      <dsp:txXfrm>
        <a:off x="4305299" y="722557"/>
        <a:ext cx="2152649" cy="614697"/>
      </dsp:txXfrm>
    </dsp:sp>
    <dsp:sp modelId="{23FFA982-4016-B24A-AD76-E71171B95C2B}">
      <dsp:nvSpPr>
        <dsp:cNvPr id="0" name=""/>
        <dsp:cNvSpPr/>
      </dsp:nvSpPr>
      <dsp:spPr>
        <a:xfrm>
          <a:off x="64579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Much faster than core </a:t>
          </a:r>
          <a:endParaRPr lang="en-US" sz="1400" kern="1200" dirty="0"/>
        </a:p>
      </dsp:txBody>
      <dsp:txXfrm>
        <a:off x="6457949" y="722557"/>
        <a:ext cx="2152649" cy="6146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399CD-6D80-A04B-A73D-FAE536245E54}">
      <dsp:nvSpPr>
        <dsp:cNvPr id="0" name=""/>
        <dsp:cNvSpPr/>
      </dsp:nvSpPr>
      <dsp:spPr>
        <a:xfrm>
          <a:off x="0" y="133406"/>
          <a:ext cx="4533787" cy="4533787"/>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C95AEB3-1C20-5849-B1AE-D3E218984151}">
      <dsp:nvSpPr>
        <dsp:cNvPr id="0" name=""/>
        <dsp:cNvSpPr/>
      </dsp:nvSpPr>
      <dsp:spPr>
        <a:xfrm>
          <a:off x="2266893" y="133406"/>
          <a:ext cx="5289419" cy="45337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Pipelining</a:t>
          </a:r>
          <a:endParaRPr lang="en-US" sz="2700" kern="1200" dirty="0"/>
        </a:p>
      </dsp:txBody>
      <dsp:txXfrm>
        <a:off x="2266893" y="133406"/>
        <a:ext cx="2644709" cy="963429"/>
      </dsp:txXfrm>
    </dsp:sp>
    <dsp:sp modelId="{95965867-777A-B244-9440-59A3ABA67E2E}">
      <dsp:nvSpPr>
        <dsp:cNvPr id="0" name=""/>
        <dsp:cNvSpPr/>
      </dsp:nvSpPr>
      <dsp:spPr>
        <a:xfrm>
          <a:off x="595059" y="1096836"/>
          <a:ext cx="3343668" cy="3343668"/>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2C26FB8-F960-704B-9B69-4C5DA54F634F}">
      <dsp:nvSpPr>
        <dsp:cNvPr id="0" name=""/>
        <dsp:cNvSpPr/>
      </dsp:nvSpPr>
      <dsp:spPr>
        <a:xfrm>
          <a:off x="2266893" y="1096836"/>
          <a:ext cx="5289419" cy="334366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Branch prediction</a:t>
          </a:r>
          <a:endParaRPr lang="en-US" sz="2700" kern="1200" dirty="0"/>
        </a:p>
      </dsp:txBody>
      <dsp:txXfrm>
        <a:off x="2266893" y="1096836"/>
        <a:ext cx="2644709" cy="963429"/>
      </dsp:txXfrm>
    </dsp:sp>
    <dsp:sp modelId="{C63598F3-3031-A344-842B-BCABED8C5396}">
      <dsp:nvSpPr>
        <dsp:cNvPr id="0" name=""/>
        <dsp:cNvSpPr/>
      </dsp:nvSpPr>
      <dsp:spPr>
        <a:xfrm>
          <a:off x="1190119" y="2060265"/>
          <a:ext cx="2153549" cy="2153549"/>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51CC810-7B2A-8746-9AA4-A2A144A934AB}">
      <dsp:nvSpPr>
        <dsp:cNvPr id="0" name=""/>
        <dsp:cNvSpPr/>
      </dsp:nvSpPr>
      <dsp:spPr>
        <a:xfrm>
          <a:off x="2266893" y="2060265"/>
          <a:ext cx="5289419" cy="215354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Data flow analysis</a:t>
          </a:r>
          <a:endParaRPr lang="en-US" sz="2700" kern="1200" dirty="0"/>
        </a:p>
      </dsp:txBody>
      <dsp:txXfrm>
        <a:off x="2266893" y="2060265"/>
        <a:ext cx="2644709" cy="963429"/>
      </dsp:txXfrm>
    </dsp:sp>
    <dsp:sp modelId="{C4E2E903-E8F7-9E46-8BA7-15328E0E25A7}">
      <dsp:nvSpPr>
        <dsp:cNvPr id="0" name=""/>
        <dsp:cNvSpPr/>
      </dsp:nvSpPr>
      <dsp:spPr>
        <a:xfrm>
          <a:off x="1785178" y="3023695"/>
          <a:ext cx="963429" cy="963429"/>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3472C72-B788-E94E-9C0A-0C198941A298}">
      <dsp:nvSpPr>
        <dsp:cNvPr id="0" name=""/>
        <dsp:cNvSpPr/>
      </dsp:nvSpPr>
      <dsp:spPr>
        <a:xfrm>
          <a:off x="2266893" y="3023695"/>
          <a:ext cx="5289419" cy="9634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Speculative execution</a:t>
          </a:r>
          <a:endParaRPr lang="en-US" sz="2700" kern="1200" dirty="0"/>
        </a:p>
      </dsp:txBody>
      <dsp:txXfrm>
        <a:off x="2266893" y="3023695"/>
        <a:ext cx="2644709" cy="963429"/>
      </dsp:txXfrm>
    </dsp:sp>
    <dsp:sp modelId="{9625A8A9-4E22-1C45-8780-F620536E0AB6}">
      <dsp:nvSpPr>
        <dsp:cNvPr id="0" name=""/>
        <dsp:cNvSpPr/>
      </dsp:nvSpPr>
      <dsp:spPr>
        <a:xfrm>
          <a:off x="4911603" y="133406"/>
          <a:ext cx="2644709" cy="963429"/>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rtl="0">
            <a:lnSpc>
              <a:spcPct val="90000"/>
            </a:lnSpc>
            <a:spcBef>
              <a:spcPct val="0"/>
            </a:spcBef>
            <a:spcAft>
              <a:spcPct val="15000"/>
            </a:spcAft>
            <a:buChar char="••"/>
          </a:pPr>
          <a:r>
            <a:rPr lang="en-US" sz="900" kern="1200" dirty="0" smtClean="0"/>
            <a:t>Processor moves data or instructions into a conceptual pipe with all stages of the pipe processing simultaneously</a:t>
          </a:r>
          <a:endParaRPr lang="en-US" sz="900" kern="1200" dirty="0"/>
        </a:p>
      </dsp:txBody>
      <dsp:txXfrm>
        <a:off x="4911603" y="133406"/>
        <a:ext cx="2644709" cy="963429"/>
      </dsp:txXfrm>
    </dsp:sp>
    <dsp:sp modelId="{B8C4BD7A-9494-904F-8FD8-EAB30AD1C9C2}">
      <dsp:nvSpPr>
        <dsp:cNvPr id="0" name=""/>
        <dsp:cNvSpPr/>
      </dsp:nvSpPr>
      <dsp:spPr>
        <a:xfrm>
          <a:off x="4911603" y="1096836"/>
          <a:ext cx="2644709" cy="963429"/>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rtl="0">
            <a:lnSpc>
              <a:spcPct val="90000"/>
            </a:lnSpc>
            <a:spcBef>
              <a:spcPct val="0"/>
            </a:spcBef>
            <a:spcAft>
              <a:spcPct val="15000"/>
            </a:spcAft>
            <a:buChar char="••"/>
          </a:pPr>
          <a:r>
            <a:rPr lang="en-US" sz="900" kern="1200" dirty="0" smtClean="0"/>
            <a:t>Processor looks ahead in the instruction code fetched from memory and predicts which branches, or groups of instructions, are likely to be processed next</a:t>
          </a:r>
          <a:endParaRPr lang="en-US" sz="900" kern="1200" dirty="0"/>
        </a:p>
      </dsp:txBody>
      <dsp:txXfrm>
        <a:off x="4911603" y="1096836"/>
        <a:ext cx="2644709" cy="963429"/>
      </dsp:txXfrm>
    </dsp:sp>
    <dsp:sp modelId="{07BE6C20-B021-3742-A232-508956C0EC04}">
      <dsp:nvSpPr>
        <dsp:cNvPr id="0" name=""/>
        <dsp:cNvSpPr/>
      </dsp:nvSpPr>
      <dsp:spPr>
        <a:xfrm>
          <a:off x="4911603" y="2060265"/>
          <a:ext cx="2644709" cy="963429"/>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rtl="0">
            <a:lnSpc>
              <a:spcPct val="90000"/>
            </a:lnSpc>
            <a:spcBef>
              <a:spcPct val="0"/>
            </a:spcBef>
            <a:spcAft>
              <a:spcPct val="15000"/>
            </a:spcAft>
            <a:buChar char="••"/>
          </a:pPr>
          <a:r>
            <a:rPr lang="en-US" sz="900" kern="1200" dirty="0" smtClean="0"/>
            <a:t>Processor analyzes which instructions are dependent on each other’s results, or data, to create an optimized schedule of instructions</a:t>
          </a:r>
          <a:endParaRPr lang="en-US" sz="900" kern="1200" dirty="0"/>
        </a:p>
      </dsp:txBody>
      <dsp:txXfrm>
        <a:off x="4911603" y="2060265"/>
        <a:ext cx="2644709" cy="963429"/>
      </dsp:txXfrm>
    </dsp:sp>
    <dsp:sp modelId="{6B68FA98-067F-3A4B-9740-67D335E2E02F}">
      <dsp:nvSpPr>
        <dsp:cNvPr id="0" name=""/>
        <dsp:cNvSpPr/>
      </dsp:nvSpPr>
      <dsp:spPr>
        <a:xfrm>
          <a:off x="4911603" y="3023695"/>
          <a:ext cx="2644709" cy="963429"/>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rtl="0">
            <a:lnSpc>
              <a:spcPct val="90000"/>
            </a:lnSpc>
            <a:spcBef>
              <a:spcPct val="0"/>
            </a:spcBef>
            <a:spcAft>
              <a:spcPct val="15000"/>
            </a:spcAft>
            <a:buChar char="••"/>
          </a:pPr>
          <a:r>
            <a:rPr lang="en-US" sz="900" kern="1200" dirty="0" smtClean="0"/>
            <a:t>Using branch prediction and data flow analysis, some processors speculatively execute instructions ahead of their actual appearance in the program execution, holding the results in temporary locations, keeping execution engines as busy as possible</a:t>
          </a:r>
          <a:endParaRPr lang="en-US" sz="900" kern="1200" dirty="0"/>
        </a:p>
      </dsp:txBody>
      <dsp:txXfrm>
        <a:off x="4911603" y="3023695"/>
        <a:ext cx="2644709" cy="9634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1869E-B08B-E84C-BE54-79A5CFDF5A04}">
      <dsp:nvSpPr>
        <dsp:cNvPr id="0" name=""/>
        <dsp:cNvSpPr/>
      </dsp:nvSpPr>
      <dsp:spPr>
        <a:xfrm>
          <a:off x="3047994" y="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Increase the number of bits that are retrieved at one time by making DRAMs “wider” rather than “deeper” and by using wide bus data paths</a:t>
          </a:r>
          <a:endParaRPr lang="en-US" sz="1200" b="1" kern="1200" dirty="0">
            <a:effectLst>
              <a:outerShdw blurRad="38100" dist="38100" dir="2700000" algn="tl">
                <a:srgbClr val="000000">
                  <a:alpha val="43137"/>
                </a:srgbClr>
              </a:outerShdw>
            </a:effectLst>
          </a:endParaRPr>
        </a:p>
      </dsp:txBody>
      <dsp:txXfrm>
        <a:off x="3905244" y="1714500"/>
        <a:ext cx="1714500" cy="1714500"/>
      </dsp:txXfrm>
    </dsp:sp>
    <dsp:sp modelId="{4A58DB61-09B5-E94D-AEC1-6280D22B2A8E}">
      <dsp:nvSpPr>
        <dsp:cNvPr id="0" name=""/>
        <dsp:cNvSpPr/>
      </dsp:nvSpPr>
      <dsp:spPr>
        <a:xfrm>
          <a:off x="13334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Change the DRAM interface to make it more efficient by including a cache or other buffering scheme on the DRAM chip</a:t>
          </a:r>
          <a:endParaRPr lang="en-US" sz="1200" b="1" kern="1200" dirty="0">
            <a:effectLst>
              <a:outerShdw blurRad="38100" dist="38100" dir="2700000" algn="tl">
                <a:srgbClr val="000000">
                  <a:alpha val="43137"/>
                </a:srgbClr>
              </a:outerShdw>
            </a:effectLst>
          </a:endParaRPr>
        </a:p>
      </dsp:txBody>
      <dsp:txXfrm>
        <a:off x="2190744" y="5143500"/>
        <a:ext cx="1714500" cy="1714500"/>
      </dsp:txXfrm>
    </dsp:sp>
    <dsp:sp modelId="{200ABC57-7D7F-C84D-A1A6-CF6A59C98A27}">
      <dsp:nvSpPr>
        <dsp:cNvPr id="0" name=""/>
        <dsp:cNvSpPr/>
      </dsp:nvSpPr>
      <dsp:spPr>
        <a:xfrm rot="10800000">
          <a:off x="30479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Reduce the frequency of memory access by incorporating increasingly complex and efficient cache structures between the processor and main memory</a:t>
          </a:r>
          <a:endParaRPr lang="en-US" sz="1200" b="1" kern="1200" dirty="0">
            <a:effectLst>
              <a:outerShdw blurRad="38100" dist="38100" dir="2700000" algn="tl">
                <a:srgbClr val="000000">
                  <a:alpha val="43137"/>
                </a:srgbClr>
              </a:outerShdw>
            </a:effectLst>
          </a:endParaRPr>
        </a:p>
      </dsp:txBody>
      <dsp:txXfrm rot="10800000">
        <a:off x="3905244" y="3429000"/>
        <a:ext cx="1714500" cy="1714500"/>
      </dsp:txXfrm>
    </dsp:sp>
    <dsp:sp modelId="{4CEF2A95-22F9-8B4C-8350-C2D662044B6C}">
      <dsp:nvSpPr>
        <dsp:cNvPr id="0" name=""/>
        <dsp:cNvSpPr/>
      </dsp:nvSpPr>
      <dsp:spPr>
        <a:xfrm>
          <a:off x="4686285" y="3429000"/>
          <a:ext cx="3581419"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Increase the interconnect bandwidth between processors and memory by using higher speed buses and a hierarchy of buses to buffer and structure data flow</a:t>
          </a:r>
          <a:endParaRPr lang="en-US" sz="1200" b="1" kern="1200" dirty="0">
            <a:effectLst>
              <a:outerShdw blurRad="38100" dist="38100" dir="2700000" algn="tl">
                <a:srgbClr val="000000">
                  <a:alpha val="43137"/>
                </a:srgbClr>
              </a:outerShdw>
            </a:effectLst>
          </a:endParaRPr>
        </a:p>
      </dsp:txBody>
      <dsp:txXfrm>
        <a:off x="5581640" y="5143500"/>
        <a:ext cx="1790709" cy="1714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D9B43-A645-1046-AAFB-474175001081}">
      <dsp:nvSpPr>
        <dsp:cNvPr id="0" name=""/>
        <dsp:cNvSpPr/>
      </dsp:nvSpPr>
      <dsp:spPr>
        <a:xfrm>
          <a:off x="209550" y="1562100"/>
          <a:ext cx="4686300" cy="46863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79300" y="2231850"/>
          <a:ext cx="3346799" cy="334679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548660" y="2901210"/>
          <a:ext cx="2008079" cy="200807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218020" y="3570570"/>
          <a:ext cx="669359" cy="66935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676900" y="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The use of multiple processors on the same chip provides the potential to increase performance without increasing the clock rate</a:t>
          </a:r>
          <a:endParaRPr lang="en-US" sz="1300" kern="1200" dirty="0"/>
        </a:p>
      </dsp:txBody>
      <dsp:txXfrm>
        <a:off x="5676900" y="0"/>
        <a:ext cx="2343150" cy="1120806"/>
      </dsp:txXfrm>
    </dsp:sp>
    <dsp:sp modelId="{34B48968-EEAE-C24A-A838-020141B43AD6}">
      <dsp:nvSpPr>
        <dsp:cNvPr id="0" name=""/>
        <dsp:cNvSpPr/>
      </dsp:nvSpPr>
      <dsp:spPr>
        <a:xfrm>
          <a:off x="5091112" y="56040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DDA5D090-4EDE-CC46-88A9-94E77850F40F}">
      <dsp:nvSpPr>
        <dsp:cNvPr id="0" name=""/>
        <dsp:cNvSpPr/>
      </dsp:nvSpPr>
      <dsp:spPr>
        <a:xfrm rot="5400000">
          <a:off x="2146554" y="929449"/>
          <a:ext cx="3311652" cy="2577465"/>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513BC700-EE34-1A44-899C-A6CEEACA89E1}">
      <dsp:nvSpPr>
        <dsp:cNvPr id="0" name=""/>
        <dsp:cNvSpPr/>
      </dsp:nvSpPr>
      <dsp:spPr>
        <a:xfrm>
          <a:off x="5676900" y="1120806"/>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Strategy is to use two simpler processors on the chip rather than one more complex processor</a:t>
          </a:r>
          <a:endParaRPr lang="en-US" sz="1300" kern="1200" dirty="0"/>
        </a:p>
      </dsp:txBody>
      <dsp:txXfrm>
        <a:off x="5676900" y="1120806"/>
        <a:ext cx="2343150" cy="1120806"/>
      </dsp:txXfrm>
    </dsp:sp>
    <dsp:sp modelId="{CD79B02B-ADDF-1141-8C86-45D10350966D}">
      <dsp:nvSpPr>
        <dsp:cNvPr id="0" name=""/>
        <dsp:cNvSpPr/>
      </dsp:nvSpPr>
      <dsp:spPr>
        <a:xfrm>
          <a:off x="5091112" y="1681210"/>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816E5757-0CAD-CD46-B964-B653CB3D2F71}">
      <dsp:nvSpPr>
        <dsp:cNvPr id="0" name=""/>
        <dsp:cNvSpPr/>
      </dsp:nvSpPr>
      <dsp:spPr>
        <a:xfrm rot="5400000">
          <a:off x="2719844" y="2031901"/>
          <a:ext cx="2719616" cy="201901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64D028ED-D856-004F-82AE-25A1792DF594}">
      <dsp:nvSpPr>
        <dsp:cNvPr id="0" name=""/>
        <dsp:cNvSpPr/>
      </dsp:nvSpPr>
      <dsp:spPr>
        <a:xfrm>
          <a:off x="5676900" y="2241613"/>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With two processors larger caches are justified</a:t>
          </a:r>
          <a:endParaRPr lang="en-US" sz="1300" kern="1200" dirty="0"/>
        </a:p>
      </dsp:txBody>
      <dsp:txXfrm>
        <a:off x="5676900" y="2241613"/>
        <a:ext cx="2343150" cy="1120806"/>
      </dsp:txXfrm>
    </dsp:sp>
    <dsp:sp modelId="{844D6AD4-814E-9A49-8479-BBC4355D2906}">
      <dsp:nvSpPr>
        <dsp:cNvPr id="0" name=""/>
        <dsp:cNvSpPr/>
      </dsp:nvSpPr>
      <dsp:spPr>
        <a:xfrm>
          <a:off x="5091112" y="2802016"/>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9E031DD-5B6F-B149-9EF5-9E627F32C5E0}">
      <dsp:nvSpPr>
        <dsp:cNvPr id="0" name=""/>
        <dsp:cNvSpPr/>
      </dsp:nvSpPr>
      <dsp:spPr>
        <a:xfrm rot="5400000">
          <a:off x="3274780" y="3059372"/>
          <a:ext cx="2074468" cy="155819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7DB2A403-2088-DF4C-B961-D8DCC748BA56}">
      <dsp:nvSpPr>
        <dsp:cNvPr id="0" name=""/>
        <dsp:cNvSpPr/>
      </dsp:nvSpPr>
      <dsp:spPr>
        <a:xfrm>
          <a:off x="5676900" y="336242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As caches became larger it made performance sense to create two and then three levels of cache on a chip</a:t>
          </a:r>
          <a:endParaRPr lang="en-US" sz="1300" kern="1200" dirty="0"/>
        </a:p>
      </dsp:txBody>
      <dsp:txXfrm>
        <a:off x="5676900" y="3362420"/>
        <a:ext cx="2343150" cy="1120806"/>
      </dsp:txXfrm>
    </dsp:sp>
    <dsp:sp modelId="{DEF37567-F691-5D47-8D86-7EF938ACCD23}">
      <dsp:nvSpPr>
        <dsp:cNvPr id="0" name=""/>
        <dsp:cNvSpPr/>
      </dsp:nvSpPr>
      <dsp:spPr>
        <a:xfrm>
          <a:off x="5091112" y="392282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C5CA4BDE-6447-5546-B9F5-65BD75E05390}">
      <dsp:nvSpPr>
        <dsp:cNvPr id="0" name=""/>
        <dsp:cNvSpPr/>
      </dsp:nvSpPr>
      <dsp:spPr>
        <a:xfrm rot="5400000">
          <a:off x="3831044" y="4090905"/>
          <a:ext cx="1425884" cy="1088783"/>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7.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extLst>
      <p:ext uri="{BB962C8B-B14F-4D97-AF65-F5344CB8AC3E}">
        <p14:creationId xmlns:p14="http://schemas.microsoft.com/office/powerpoint/2010/main" val="3139482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extLst>
      <p:ext uri="{BB962C8B-B14F-4D97-AF65-F5344CB8AC3E}">
        <p14:creationId xmlns:p14="http://schemas.microsoft.com/office/powerpoint/2010/main" val="1491995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2 “Computer</a:t>
            </a:r>
            <a:r>
              <a:rPr lang="en-US" baseline="0" dirty="0" smtClean="0">
                <a:latin typeface="Times New Roman" pitchFamily="-110" charset="0"/>
              </a:rPr>
              <a:t> Evolution and Performance</a:t>
            </a:r>
            <a:r>
              <a:rPr lang="en-US" dirty="0" smtClean="0">
                <a:latin typeface="Times New Roman" pitchFamily="-110" charset="0"/>
              </a:rPr>
              <a:t>”.</a:t>
            </a:r>
            <a:endParaRPr lang="en-AU" dirty="0" smtClean="0">
              <a:latin typeface="Times New Roman" pitchFamily="-110" charset="0"/>
            </a:endParaRPr>
          </a:p>
          <a:p>
            <a:endParaRPr lang="en-GB" dirty="0"/>
          </a:p>
        </p:txBody>
      </p:sp>
    </p:spTree>
    <p:extLst>
      <p:ext uri="{BB962C8B-B14F-4D97-AF65-F5344CB8AC3E}">
        <p14:creationId xmlns:p14="http://schemas.microsoft.com/office/powerpoint/2010/main" val="1741079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The IAS operates by repetitively performing an </a:t>
            </a:r>
            <a:r>
              <a:rPr kumimoji="1" lang="en-US" sz="1200" b="1" kern="1200" baseline="0" dirty="0" smtClean="0">
                <a:solidFill>
                  <a:schemeClr val="tx1"/>
                </a:solidFill>
                <a:latin typeface="Times New Roman" pitchFamily="-110" charset="0"/>
                <a:ea typeface="+mn-ea"/>
                <a:cs typeface="+mn-cs"/>
              </a:rPr>
              <a:t>instruction cycle, </a:t>
            </a:r>
            <a:r>
              <a:rPr kumimoji="1" lang="en-US" sz="1200" b="0" kern="1200" baseline="0" dirty="0" smtClean="0">
                <a:solidFill>
                  <a:schemeClr val="tx1"/>
                </a:solidFill>
                <a:latin typeface="Times New Roman" pitchFamily="-110" charset="0"/>
                <a:ea typeface="+mn-ea"/>
                <a:cs typeface="+mn-cs"/>
              </a:rPr>
              <a:t>as shown in</a:t>
            </a:r>
          </a:p>
          <a:p>
            <a:r>
              <a:rPr kumimoji="1" lang="en-US" sz="1200" kern="1200" baseline="0" dirty="0" smtClean="0">
                <a:solidFill>
                  <a:schemeClr val="tx1"/>
                </a:solidFill>
                <a:latin typeface="Times New Roman" pitchFamily="-110" charset="0"/>
                <a:ea typeface="+mn-ea"/>
                <a:cs typeface="+mn-cs"/>
              </a:rPr>
              <a:t>Figure 2.4. Each instruction cycle consists of two sub-cycles. During the </a:t>
            </a:r>
            <a:r>
              <a:rPr kumimoji="1" lang="en-US" sz="1200" b="1" kern="1200" baseline="0" dirty="0" smtClean="0">
                <a:solidFill>
                  <a:schemeClr val="tx1"/>
                </a:solidFill>
                <a:latin typeface="Times New Roman" pitchFamily="-110" charset="0"/>
                <a:ea typeface="+mn-ea"/>
                <a:cs typeface="+mn-cs"/>
              </a:rPr>
              <a:t>fetch cycle,</a:t>
            </a:r>
          </a:p>
          <a:p>
            <a:r>
              <a:rPr kumimoji="1" lang="en-US" sz="1200" kern="1200" baseline="0" dirty="0" smtClean="0">
                <a:solidFill>
                  <a:schemeClr val="tx1"/>
                </a:solidFill>
                <a:latin typeface="Times New Roman" pitchFamily="-110" charset="0"/>
                <a:ea typeface="+mn-ea"/>
                <a:cs typeface="+mn-cs"/>
              </a:rPr>
              <a:t>the opcode of the next instruction is loaded into the IR and the address portion is</a:t>
            </a:r>
          </a:p>
          <a:p>
            <a:r>
              <a:rPr kumimoji="1" lang="en-US" sz="1200" kern="1200" baseline="0" dirty="0" smtClean="0">
                <a:solidFill>
                  <a:schemeClr val="tx1"/>
                </a:solidFill>
                <a:latin typeface="Times New Roman" pitchFamily="-110" charset="0"/>
                <a:ea typeface="+mn-ea"/>
                <a:cs typeface="+mn-cs"/>
              </a:rPr>
              <a:t>loaded into the MAR. This instruction may be taken from the IBR, or it can be</a:t>
            </a:r>
          </a:p>
          <a:p>
            <a:r>
              <a:rPr kumimoji="1" lang="en-US" sz="1200" kern="1200" baseline="0" dirty="0" smtClean="0">
                <a:solidFill>
                  <a:schemeClr val="tx1"/>
                </a:solidFill>
                <a:latin typeface="Times New Roman" pitchFamily="-110" charset="0"/>
                <a:ea typeface="+mn-ea"/>
                <a:cs typeface="+mn-cs"/>
              </a:rPr>
              <a:t>obtained from memory by loading a word into the MBR, and then down to the IBR,</a:t>
            </a:r>
          </a:p>
          <a:p>
            <a:r>
              <a:rPr kumimoji="1" lang="en-US" sz="1200" kern="1200" baseline="0" dirty="0" smtClean="0">
                <a:solidFill>
                  <a:schemeClr val="tx1"/>
                </a:solidFill>
                <a:latin typeface="Times New Roman" pitchFamily="-110" charset="0"/>
                <a:ea typeface="+mn-ea"/>
                <a:cs typeface="+mn-cs"/>
              </a:rPr>
              <a:t>IR, and MAR.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Why the indirection? These operations are controlled by electronic circuitry</a:t>
            </a:r>
          </a:p>
          <a:p>
            <a:r>
              <a:rPr kumimoji="1" lang="en-US" sz="1200" kern="1200" baseline="0" dirty="0" smtClean="0">
                <a:solidFill>
                  <a:schemeClr val="tx1"/>
                </a:solidFill>
                <a:latin typeface="Times New Roman" pitchFamily="-110" charset="0"/>
                <a:ea typeface="+mn-ea"/>
                <a:cs typeface="+mn-cs"/>
              </a:rPr>
              <a:t>and result in the use of data paths. To simplify the electronics, there is only one</a:t>
            </a:r>
          </a:p>
          <a:p>
            <a:r>
              <a:rPr kumimoji="1" lang="en-US" sz="1200" kern="1200" baseline="0" dirty="0" smtClean="0">
                <a:solidFill>
                  <a:schemeClr val="tx1"/>
                </a:solidFill>
                <a:latin typeface="Times New Roman" pitchFamily="-110" charset="0"/>
                <a:ea typeface="+mn-ea"/>
                <a:cs typeface="+mn-cs"/>
              </a:rPr>
              <a:t>register that is used to specify the address in memory for a read or write and only</a:t>
            </a:r>
          </a:p>
          <a:p>
            <a:r>
              <a:rPr kumimoji="1" lang="en-US" sz="1200" kern="1200" baseline="0" dirty="0" smtClean="0">
                <a:solidFill>
                  <a:schemeClr val="tx1"/>
                </a:solidFill>
                <a:latin typeface="Times New Roman" pitchFamily="-110" charset="0"/>
                <a:ea typeface="+mn-ea"/>
                <a:cs typeface="+mn-cs"/>
              </a:rPr>
              <a:t>one register used for the source or destination.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Once the opcode is in the IR, the </a:t>
            </a:r>
            <a:r>
              <a:rPr kumimoji="1" lang="en-US" sz="1200" b="1" kern="1200" baseline="0" dirty="0" smtClean="0">
                <a:solidFill>
                  <a:schemeClr val="tx1"/>
                </a:solidFill>
                <a:latin typeface="Times New Roman" pitchFamily="-110" charset="0"/>
                <a:ea typeface="+mn-ea"/>
                <a:cs typeface="+mn-cs"/>
              </a:rPr>
              <a:t>execute cycle </a:t>
            </a:r>
            <a:r>
              <a:rPr kumimoji="1" lang="en-US" sz="1200" b="0" kern="1200" baseline="0" dirty="0" smtClean="0">
                <a:solidFill>
                  <a:schemeClr val="tx1"/>
                </a:solidFill>
                <a:latin typeface="Times New Roman" pitchFamily="-110" charset="0"/>
                <a:ea typeface="+mn-ea"/>
                <a:cs typeface="+mn-cs"/>
              </a:rPr>
              <a:t>is performed</a:t>
            </a:r>
            <a:r>
              <a:rPr kumimoji="1" lang="en-US" sz="1200" b="1" kern="1200" baseline="0" dirty="0" smtClean="0">
                <a:solidFill>
                  <a:schemeClr val="tx1"/>
                </a:solidFill>
                <a:latin typeface="Times New Roman" pitchFamily="-110" charset="0"/>
                <a:ea typeface="+mn-ea"/>
                <a:cs typeface="+mn-cs"/>
              </a:rPr>
              <a:t>. Control circuitry</a:t>
            </a:r>
          </a:p>
          <a:p>
            <a:r>
              <a:rPr kumimoji="1" lang="en-US" sz="1200" kern="1200" baseline="0" dirty="0" smtClean="0">
                <a:solidFill>
                  <a:schemeClr val="tx1"/>
                </a:solidFill>
                <a:latin typeface="Times New Roman" pitchFamily="-110" charset="0"/>
                <a:ea typeface="+mn-ea"/>
                <a:cs typeface="+mn-cs"/>
              </a:rPr>
              <a:t>interprets the opcode and executes the instruction by sending out the appropriate</a:t>
            </a:r>
          </a:p>
          <a:p>
            <a:r>
              <a:rPr kumimoji="1" lang="en-US" sz="1200" kern="1200" baseline="0" dirty="0" smtClean="0">
                <a:solidFill>
                  <a:schemeClr val="tx1"/>
                </a:solidFill>
                <a:latin typeface="Times New Roman" pitchFamily="-110" charset="0"/>
                <a:ea typeface="+mn-ea"/>
                <a:cs typeface="+mn-cs"/>
              </a:rPr>
              <a:t>control signals to cause data to be moved or an operation to be performed by the</a:t>
            </a:r>
          </a:p>
          <a:p>
            <a:r>
              <a:rPr kumimoji="1" lang="en-US" sz="1200" kern="1200" baseline="0" dirty="0" smtClean="0">
                <a:solidFill>
                  <a:schemeClr val="tx1"/>
                </a:solidFill>
                <a:latin typeface="Times New Roman" pitchFamily="-110" charset="0"/>
                <a:ea typeface="+mn-ea"/>
                <a:cs typeface="+mn-cs"/>
              </a:rPr>
              <a:t>ALU.</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Figure 2.4 shows several examples of instruction execution by the control unit.</a:t>
            </a:r>
          </a:p>
          <a:p>
            <a:r>
              <a:rPr kumimoji="1" lang="en-US" sz="1200" kern="1200" baseline="0" dirty="0" smtClean="0">
                <a:solidFill>
                  <a:schemeClr val="tx1"/>
                </a:solidFill>
                <a:latin typeface="Times New Roman" pitchFamily="-110" charset="0"/>
                <a:ea typeface="+mn-ea"/>
                <a:cs typeface="+mn-cs"/>
              </a:rPr>
              <a:t>Note that each operation requires several steps. Some of these are quite elaborate.</a:t>
            </a:r>
          </a:p>
          <a:p>
            <a:r>
              <a:rPr kumimoji="1" lang="en-US" sz="1200" kern="1200" baseline="0" dirty="0" smtClean="0">
                <a:solidFill>
                  <a:schemeClr val="tx1"/>
                </a:solidFill>
                <a:latin typeface="Times New Roman" pitchFamily="-110" charset="0"/>
                <a:ea typeface="+mn-ea"/>
                <a:cs typeface="+mn-cs"/>
              </a:rPr>
              <a:t>The multiplication operation requires 39 suboperations, one for each bit position</a:t>
            </a:r>
          </a:p>
          <a:p>
            <a:r>
              <a:rPr kumimoji="1" lang="en-US" sz="1200" kern="1200" baseline="0" dirty="0" smtClean="0">
                <a:solidFill>
                  <a:schemeClr val="tx1"/>
                </a:solidFill>
                <a:latin typeface="Times New Roman" pitchFamily="-110" charset="0"/>
                <a:ea typeface="+mn-ea"/>
                <a:cs typeface="+mn-cs"/>
              </a:rPr>
              <a:t>except that of the sign bit.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10</a:t>
            </a:fld>
            <a:endParaRPr lang="en-US" dirty="0"/>
          </a:p>
        </p:txBody>
      </p:sp>
    </p:spTree>
    <p:extLst>
      <p:ext uri="{BB962C8B-B14F-4D97-AF65-F5344CB8AC3E}">
        <p14:creationId xmlns:p14="http://schemas.microsoft.com/office/powerpoint/2010/main" val="890700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smtClean="0">
                <a:solidFill>
                  <a:schemeClr val="tx1"/>
                </a:solidFill>
                <a:latin typeface="Times New Roman" pitchFamily="-110" charset="0"/>
                <a:ea typeface="+mn-ea"/>
                <a:cs typeface="+mn-cs"/>
              </a:rPr>
              <a:t>These can be grouped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transfer: </a:t>
            </a:r>
            <a:r>
              <a:rPr kumimoji="1" lang="en-US" sz="1200" b="0" kern="1200" baseline="0" dirty="0" smtClean="0">
                <a:solidFill>
                  <a:schemeClr val="tx1"/>
                </a:solidFill>
                <a:latin typeface="Times New Roman" pitchFamily="-110" charset="0"/>
                <a:ea typeface="+mn-ea"/>
                <a:cs typeface="+mn-cs"/>
              </a:rPr>
              <a:t>Move data between memory and ALU registers or between</a:t>
            </a:r>
          </a:p>
          <a:p>
            <a:r>
              <a:rPr kumimoji="1" lang="en-US" sz="1200" kern="1200" baseline="0" dirty="0" smtClean="0">
                <a:solidFill>
                  <a:schemeClr val="tx1"/>
                </a:solidFill>
                <a:latin typeface="Times New Roman" pitchFamily="-110" charset="0"/>
                <a:ea typeface="+mn-ea"/>
                <a:cs typeface="+mn-cs"/>
              </a:rPr>
              <a:t>two ALU registers.</a:t>
            </a:r>
          </a:p>
          <a:p>
            <a:endParaRPr kumimoji="1" lang="en-US" sz="1200"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Unconditional branch: </a:t>
            </a:r>
            <a:r>
              <a:rPr kumimoji="1" lang="en-US" sz="1200" b="0" kern="1200" baseline="0" dirty="0" smtClean="0">
                <a:solidFill>
                  <a:schemeClr val="tx1"/>
                </a:solidFill>
                <a:latin typeface="Times New Roman" pitchFamily="-110" charset="0"/>
                <a:ea typeface="+mn-ea"/>
                <a:cs typeface="+mn-cs"/>
              </a:rPr>
              <a:t>Normally, the control unit executes instructions in</a:t>
            </a:r>
          </a:p>
          <a:p>
            <a:r>
              <a:rPr kumimoji="1" lang="en-US" sz="1200" kern="1200" baseline="0" dirty="0" smtClean="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smtClean="0">
                <a:solidFill>
                  <a:schemeClr val="tx1"/>
                </a:solidFill>
                <a:latin typeface="Times New Roman" pitchFamily="-110" charset="0"/>
                <a:ea typeface="+mn-ea"/>
                <a:cs typeface="+mn-cs"/>
              </a:rPr>
              <a:t>which facilitates repetitive operations.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Conditional branch: </a:t>
            </a:r>
            <a:r>
              <a:rPr kumimoji="1" lang="en-US" sz="1200" b="0" kern="1200" baseline="0" dirty="0" smtClean="0">
                <a:solidFill>
                  <a:schemeClr val="tx1"/>
                </a:solidFill>
                <a:latin typeface="Times New Roman" pitchFamily="-110" charset="0"/>
                <a:ea typeface="+mn-ea"/>
                <a:cs typeface="+mn-cs"/>
              </a:rPr>
              <a:t>The branch can be made dependent on a condition, thus</a:t>
            </a:r>
          </a:p>
          <a:p>
            <a:r>
              <a:rPr kumimoji="1" lang="en-US" sz="1200" kern="1200" baseline="0" dirty="0" smtClean="0">
                <a:solidFill>
                  <a:schemeClr val="tx1"/>
                </a:solidFill>
                <a:latin typeface="Times New Roman" pitchFamily="-110" charset="0"/>
                <a:ea typeface="+mn-ea"/>
                <a:cs typeface="+mn-cs"/>
              </a:rPr>
              <a:t>allowing decision points.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Arithmetic: </a:t>
            </a:r>
            <a:r>
              <a:rPr kumimoji="1" lang="en-US" sz="1200" b="0" kern="1200" baseline="0" dirty="0" smtClean="0">
                <a:solidFill>
                  <a:schemeClr val="tx1"/>
                </a:solidFill>
                <a:latin typeface="Times New Roman" pitchFamily="-110" charset="0"/>
                <a:ea typeface="+mn-ea"/>
                <a:cs typeface="+mn-cs"/>
              </a:rPr>
              <a:t>Operations performed by the ALU.</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Address modify: </a:t>
            </a:r>
            <a:r>
              <a:rPr kumimoji="1" lang="en-US" sz="1200" b="0" kern="1200" baseline="0" dirty="0" smtClean="0">
                <a:solidFill>
                  <a:schemeClr val="tx1"/>
                </a:solidFill>
                <a:latin typeface="Times New Roman" pitchFamily="-110" charset="0"/>
                <a:ea typeface="+mn-ea"/>
                <a:cs typeface="+mn-cs"/>
              </a:rPr>
              <a:t>Permits addresses to be computed in the ALU and then</a:t>
            </a:r>
          </a:p>
          <a:p>
            <a:r>
              <a:rPr kumimoji="1" lang="en-US" sz="1200" kern="1200" baseline="0" dirty="0" smtClean="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smtClean="0">
                <a:solidFill>
                  <a:schemeClr val="tx1"/>
                </a:solidFill>
                <a:latin typeface="Times New Roman" pitchFamily="-110" charset="0"/>
                <a:ea typeface="+mn-ea"/>
                <a:cs typeface="+mn-cs"/>
              </a:rPr>
              <a:t>addressing flexibility.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2.1 presents instructions in a symbolic, easy-to-read form. Actually,</a:t>
            </a:r>
          </a:p>
          <a:p>
            <a:r>
              <a:rPr kumimoji="1" lang="en-US" sz="1200" kern="1200" baseline="0" dirty="0" smtClean="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smtClean="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smtClean="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smtClean="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11</a:t>
            </a:fld>
            <a:endParaRPr lang="en-US" dirty="0"/>
          </a:p>
        </p:txBody>
      </p:sp>
    </p:spTree>
    <p:extLst>
      <p:ext uri="{BB962C8B-B14F-4D97-AF65-F5344CB8AC3E}">
        <p14:creationId xmlns:p14="http://schemas.microsoft.com/office/powerpoint/2010/main" val="655699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12</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first major change in the electronic computer came with the replacement of</a:t>
            </a:r>
          </a:p>
          <a:p>
            <a:r>
              <a:rPr kumimoji="1" lang="en-US" sz="1200" kern="1200" baseline="0" dirty="0" smtClean="0">
                <a:solidFill>
                  <a:schemeClr val="tx1"/>
                </a:solidFill>
                <a:latin typeface="Times New Roman" pitchFamily="-110" charset="0"/>
                <a:ea typeface="+mn-ea"/>
                <a:cs typeface="+mn-cs"/>
              </a:rPr>
              <a:t>the vacuum tube by the transistor. The transistor is smaller, cheaper, and dissipates</a:t>
            </a:r>
          </a:p>
          <a:p>
            <a:r>
              <a:rPr kumimoji="1" lang="en-US" sz="1200" kern="1200" baseline="0" dirty="0" smtClean="0">
                <a:solidFill>
                  <a:schemeClr val="tx1"/>
                </a:solidFill>
                <a:latin typeface="Times New Roman" pitchFamily="-110" charset="0"/>
                <a:ea typeface="+mn-ea"/>
                <a:cs typeface="+mn-cs"/>
              </a:rPr>
              <a:t>less heat than a vacuum tube but can be used in the same way as a vacuum tube to</a:t>
            </a:r>
          </a:p>
          <a:p>
            <a:r>
              <a:rPr kumimoji="1" lang="en-US" sz="1200" kern="1200" baseline="0" dirty="0" smtClean="0">
                <a:solidFill>
                  <a:schemeClr val="tx1"/>
                </a:solidFill>
                <a:latin typeface="Times New Roman" pitchFamily="-110" charset="0"/>
                <a:ea typeface="+mn-ea"/>
                <a:cs typeface="+mn-cs"/>
              </a:rPr>
              <a:t>construct computers. Unlike the vacuum tube, which requires wires, metal plates, a</a:t>
            </a:r>
          </a:p>
          <a:p>
            <a:r>
              <a:rPr kumimoji="1" lang="en-US" sz="1200" kern="1200" baseline="0" dirty="0" smtClean="0">
                <a:solidFill>
                  <a:schemeClr val="tx1"/>
                </a:solidFill>
                <a:latin typeface="Times New Roman" pitchFamily="-110" charset="0"/>
                <a:ea typeface="+mn-ea"/>
                <a:cs typeface="+mn-cs"/>
              </a:rPr>
              <a:t>glass capsule, and a vacuum, the transistor is a </a:t>
            </a:r>
            <a:r>
              <a:rPr kumimoji="1" lang="en-US" sz="1200" i="1" kern="1200" baseline="0" dirty="0" smtClean="0">
                <a:solidFill>
                  <a:schemeClr val="tx1"/>
                </a:solidFill>
                <a:latin typeface="Times New Roman" pitchFamily="-110" charset="0"/>
                <a:ea typeface="+mn-ea"/>
                <a:cs typeface="+mn-cs"/>
              </a:rPr>
              <a:t>solid-state device, made from silicon.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transistor was invented at Bell Labs in 1947 and by the 1950s had</a:t>
            </a:r>
          </a:p>
          <a:p>
            <a:r>
              <a:rPr kumimoji="1" lang="en-US" sz="1200" kern="1200" baseline="0" dirty="0" smtClean="0">
                <a:solidFill>
                  <a:schemeClr val="tx1"/>
                </a:solidFill>
                <a:latin typeface="Times New Roman" pitchFamily="-110" charset="0"/>
                <a:ea typeface="+mn-ea"/>
                <a:cs typeface="+mn-cs"/>
              </a:rPr>
              <a:t>launched an electronic revolution. It was not until the late 1950s, however, that</a:t>
            </a:r>
          </a:p>
          <a:p>
            <a:r>
              <a:rPr kumimoji="1" lang="en-US" sz="1200" kern="1200" baseline="0" dirty="0" smtClean="0">
                <a:solidFill>
                  <a:schemeClr val="tx1"/>
                </a:solidFill>
                <a:latin typeface="Times New Roman" pitchFamily="-110" charset="0"/>
                <a:ea typeface="+mn-ea"/>
                <a:cs typeface="+mn-cs"/>
              </a:rPr>
              <a:t>fully transistorized computers were commercially available. IBM again was not the</a:t>
            </a:r>
          </a:p>
          <a:p>
            <a:r>
              <a:rPr kumimoji="1" lang="en-US" sz="1200" kern="1200" baseline="0" dirty="0" smtClean="0">
                <a:solidFill>
                  <a:schemeClr val="tx1"/>
                </a:solidFill>
                <a:latin typeface="Times New Roman" pitchFamily="-110" charset="0"/>
                <a:ea typeface="+mn-ea"/>
                <a:cs typeface="+mn-cs"/>
              </a:rPr>
              <a:t>first company to deliver the new technology. NCR and, more successfully, RCA</a:t>
            </a:r>
          </a:p>
          <a:p>
            <a:r>
              <a:rPr kumimoji="1" lang="en-US" sz="1200" kern="1200" baseline="0" dirty="0" smtClean="0">
                <a:solidFill>
                  <a:schemeClr val="tx1"/>
                </a:solidFill>
                <a:latin typeface="Times New Roman" pitchFamily="-110" charset="0"/>
                <a:ea typeface="+mn-ea"/>
                <a:cs typeface="+mn-cs"/>
              </a:rPr>
              <a:t>were the front-runners with some small transistor machines. IBM followed shortly</a:t>
            </a:r>
          </a:p>
          <a:p>
            <a:r>
              <a:rPr kumimoji="1" lang="en-US" sz="1200" kern="1200" baseline="0" dirty="0" smtClean="0">
                <a:solidFill>
                  <a:schemeClr val="tx1"/>
                </a:solidFill>
                <a:latin typeface="Times New Roman" pitchFamily="-110" charset="0"/>
                <a:ea typeface="+mn-ea"/>
                <a:cs typeface="+mn-cs"/>
              </a:rPr>
              <a:t>with the 7000 series.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use of the transistor defines the </a:t>
            </a:r>
            <a:r>
              <a:rPr kumimoji="1" lang="en-US" sz="1200" i="1" kern="1200" baseline="0" dirty="0" smtClean="0">
                <a:solidFill>
                  <a:schemeClr val="tx1"/>
                </a:solidFill>
                <a:latin typeface="Times New Roman" pitchFamily="-110" charset="0"/>
                <a:ea typeface="+mn-ea"/>
                <a:cs typeface="+mn-cs"/>
              </a:rPr>
              <a:t>second generation of computers.</a:t>
            </a:r>
            <a:endParaRPr kumimoji="1" lang="en-US" sz="1200" kern="1200" baseline="0" dirty="0" smtClean="0">
              <a:solidFill>
                <a:schemeClr val="tx1"/>
              </a:solidFill>
              <a:latin typeface="Times New Roman" pitchFamily="-110" charset="0"/>
              <a:ea typeface="+mn-ea"/>
              <a:cs typeface="+mn-cs"/>
            </a:endParaRPr>
          </a:p>
          <a:p>
            <a:endParaRPr lang="en-GB" dirty="0"/>
          </a:p>
        </p:txBody>
      </p:sp>
    </p:spTree>
    <p:extLst>
      <p:ext uri="{BB962C8B-B14F-4D97-AF65-F5344CB8AC3E}">
        <p14:creationId xmlns:p14="http://schemas.microsoft.com/office/powerpoint/2010/main" val="3003051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C87B7E-A7A7-0248-A667-EB469C7EC785}" type="slidenum">
              <a:rPr lang="en-US"/>
              <a:pPr/>
              <a:t>13</a:t>
            </a:fld>
            <a:endParaRPr lang="en-US" dirty="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It has become widely accepted to classify computers into generations based on the fundamental</a:t>
            </a:r>
          </a:p>
          <a:p>
            <a:r>
              <a:rPr kumimoji="1" lang="en-US" sz="1200" kern="1200" baseline="0" dirty="0" smtClean="0">
                <a:solidFill>
                  <a:schemeClr val="tx1"/>
                </a:solidFill>
                <a:latin typeface="Times New Roman" pitchFamily="-110" charset="0"/>
                <a:ea typeface="+mn-ea"/>
                <a:cs typeface="+mn-cs"/>
              </a:rPr>
              <a:t>hardware technology employed (Table 2.2). Each new generation is characterized</a:t>
            </a:r>
          </a:p>
          <a:p>
            <a:r>
              <a:rPr kumimoji="1" lang="en-US" sz="1200" kern="1200" baseline="0" dirty="0" smtClean="0">
                <a:solidFill>
                  <a:schemeClr val="tx1"/>
                </a:solidFill>
                <a:latin typeface="Times New Roman" pitchFamily="-110" charset="0"/>
                <a:ea typeface="+mn-ea"/>
                <a:cs typeface="+mn-cs"/>
              </a:rPr>
              <a:t>by greater processing performance, larger memory capacity, and smaller</a:t>
            </a:r>
          </a:p>
          <a:p>
            <a:r>
              <a:rPr kumimoji="1" lang="en-US" sz="1200" kern="1200" baseline="0" dirty="0" smtClean="0">
                <a:solidFill>
                  <a:schemeClr val="tx1"/>
                </a:solidFill>
                <a:latin typeface="Times New Roman" pitchFamily="-110" charset="0"/>
                <a:ea typeface="+mn-ea"/>
                <a:cs typeface="+mn-cs"/>
              </a:rPr>
              <a:t>size than the previous one.</a:t>
            </a:r>
          </a:p>
          <a:p>
            <a:endParaRPr kumimoji="1" lang="en-US" sz="1200" kern="1200" baseline="0" dirty="0" smtClean="0">
              <a:solidFill>
                <a:schemeClr val="tx1"/>
              </a:solidFill>
              <a:latin typeface="Times New Roman" pitchFamily="-110" charset="0"/>
              <a:ea typeface="+mn-ea"/>
              <a:cs typeface="+mn-cs"/>
            </a:endParaRPr>
          </a:p>
          <a:p>
            <a:endParaRPr lang="en-GB" dirty="0"/>
          </a:p>
        </p:txBody>
      </p:sp>
    </p:spTree>
    <p:extLst>
      <p:ext uri="{BB962C8B-B14F-4D97-AF65-F5344CB8AC3E}">
        <p14:creationId xmlns:p14="http://schemas.microsoft.com/office/powerpoint/2010/main" val="1683446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B77A8-3D3D-AD4D-A219-1AF8D83B047D}" type="slidenum">
              <a:rPr lang="en-US"/>
              <a:pPr/>
              <a:t>14</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But there are other changes as well. The second generation saw the introduction</a:t>
            </a:r>
          </a:p>
          <a:p>
            <a:r>
              <a:rPr kumimoji="1" lang="en-US" sz="1200" kern="1200" baseline="0" dirty="0" smtClean="0">
                <a:solidFill>
                  <a:schemeClr val="tx1"/>
                </a:solidFill>
                <a:latin typeface="Times New Roman" pitchFamily="-110" charset="0"/>
                <a:ea typeface="+mn-ea"/>
                <a:cs typeface="+mn-cs"/>
              </a:rPr>
              <a:t>of more complex arithmetic and logic units and control units, the use of</a:t>
            </a:r>
          </a:p>
          <a:p>
            <a:r>
              <a:rPr kumimoji="1" lang="en-US" sz="1200" kern="1200" baseline="0" dirty="0" smtClean="0">
                <a:solidFill>
                  <a:schemeClr val="tx1"/>
                </a:solidFill>
                <a:latin typeface="Times New Roman" pitchFamily="-110" charset="0"/>
                <a:ea typeface="+mn-ea"/>
                <a:cs typeface="+mn-cs"/>
              </a:rPr>
              <a:t>high-level programming languages, and the provision of </a:t>
            </a:r>
            <a:r>
              <a:rPr kumimoji="1" lang="en-US" sz="1200" i="1" kern="1200" baseline="0" dirty="0" smtClean="0">
                <a:solidFill>
                  <a:schemeClr val="tx1"/>
                </a:solidFill>
                <a:latin typeface="Times New Roman" pitchFamily="-110" charset="0"/>
                <a:ea typeface="+mn-ea"/>
                <a:cs typeface="+mn-cs"/>
              </a:rPr>
              <a:t>system software </a:t>
            </a:r>
            <a:r>
              <a:rPr kumimoji="1" lang="en-US" sz="1200" i="0" kern="1200" baseline="0" dirty="0" smtClean="0">
                <a:solidFill>
                  <a:schemeClr val="tx1"/>
                </a:solidFill>
                <a:latin typeface="Times New Roman" pitchFamily="-110" charset="0"/>
                <a:ea typeface="+mn-ea"/>
                <a:cs typeface="+mn-cs"/>
              </a:rPr>
              <a:t>with the</a:t>
            </a:r>
          </a:p>
          <a:p>
            <a:r>
              <a:rPr kumimoji="1" lang="en-US" sz="1200" kern="1200" baseline="0" dirty="0" smtClean="0">
                <a:solidFill>
                  <a:schemeClr val="tx1"/>
                </a:solidFill>
                <a:latin typeface="Times New Roman" pitchFamily="-110" charset="0"/>
                <a:ea typeface="+mn-ea"/>
                <a:cs typeface="+mn-cs"/>
              </a:rPr>
              <a:t>computer. In broad terms, system software provided the ability to load programs,</a:t>
            </a:r>
          </a:p>
          <a:p>
            <a:r>
              <a:rPr kumimoji="1" lang="en-US" sz="1200" kern="1200" baseline="0" dirty="0" smtClean="0">
                <a:solidFill>
                  <a:schemeClr val="tx1"/>
                </a:solidFill>
                <a:latin typeface="Times New Roman" pitchFamily="-110" charset="0"/>
                <a:ea typeface="+mn-ea"/>
                <a:cs typeface="+mn-cs"/>
              </a:rPr>
              <a:t>move data to peripherals, and libraries to perform common computations, similar</a:t>
            </a:r>
          </a:p>
          <a:p>
            <a:r>
              <a:rPr kumimoji="1" lang="en-US" sz="1200" kern="1200" baseline="0" dirty="0" smtClean="0">
                <a:solidFill>
                  <a:schemeClr val="tx1"/>
                </a:solidFill>
                <a:latin typeface="Times New Roman" pitchFamily="-110" charset="0"/>
                <a:ea typeface="+mn-ea"/>
                <a:cs typeface="+mn-cs"/>
              </a:rPr>
              <a:t>to what modern OSes like Windows and Linux do.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second generation is noteworthy also for the appearance of the Digital</a:t>
            </a:r>
          </a:p>
          <a:p>
            <a:r>
              <a:rPr kumimoji="1" lang="en-US" sz="1200" kern="1200" baseline="0" dirty="0" smtClean="0">
                <a:solidFill>
                  <a:schemeClr val="tx1"/>
                </a:solidFill>
                <a:latin typeface="Times New Roman" pitchFamily="-110" charset="0"/>
                <a:ea typeface="+mn-ea"/>
                <a:cs typeface="+mn-cs"/>
              </a:rPr>
              <a:t>Equipment Corporation (DEC). DEC was founded in 1957 and, in that year, delivered</a:t>
            </a:r>
          </a:p>
          <a:p>
            <a:r>
              <a:rPr kumimoji="1" lang="en-US" sz="1200" kern="1200" baseline="0" dirty="0" smtClean="0">
                <a:solidFill>
                  <a:schemeClr val="tx1"/>
                </a:solidFill>
                <a:latin typeface="Times New Roman" pitchFamily="-110" charset="0"/>
                <a:ea typeface="+mn-ea"/>
                <a:cs typeface="+mn-cs"/>
              </a:rPr>
              <a:t>its first computer, the PDP-1. This computer and this company began the minicomputer</a:t>
            </a:r>
          </a:p>
          <a:p>
            <a:r>
              <a:rPr kumimoji="1" lang="en-US" sz="1200" kern="1200" baseline="0" dirty="0" smtClean="0">
                <a:solidFill>
                  <a:schemeClr val="tx1"/>
                </a:solidFill>
                <a:latin typeface="Times New Roman" pitchFamily="-110" charset="0"/>
                <a:ea typeface="+mn-ea"/>
                <a:cs typeface="+mn-cs"/>
              </a:rPr>
              <a:t>phenomenon that would become so prominent in the third generation.</a:t>
            </a:r>
            <a:endParaRPr lang="en-GB" dirty="0"/>
          </a:p>
        </p:txBody>
      </p:sp>
    </p:spTree>
    <p:extLst>
      <p:ext uri="{BB962C8B-B14F-4D97-AF65-F5344CB8AC3E}">
        <p14:creationId xmlns:p14="http://schemas.microsoft.com/office/powerpoint/2010/main" val="3357349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From the introduction of the 700 series in 1952 to the introduction</a:t>
            </a:r>
          </a:p>
          <a:p>
            <a:r>
              <a:rPr kumimoji="1" lang="en-US" sz="1200" kern="1200" baseline="0" dirty="0" smtClean="0">
                <a:solidFill>
                  <a:schemeClr val="tx1"/>
                </a:solidFill>
                <a:latin typeface="Times New Roman" pitchFamily="-110" charset="0"/>
                <a:ea typeface="+mn-ea"/>
                <a:cs typeface="+mn-cs"/>
              </a:rPr>
              <a:t>of the last member of the 7000 series in 1964, this IBM product line underwent an</a:t>
            </a:r>
          </a:p>
          <a:p>
            <a:r>
              <a:rPr kumimoji="1" lang="en-US" sz="1200" kern="1200" baseline="0" dirty="0" smtClean="0">
                <a:solidFill>
                  <a:schemeClr val="tx1"/>
                </a:solidFill>
                <a:latin typeface="Times New Roman" pitchFamily="-110" charset="0"/>
                <a:ea typeface="+mn-ea"/>
                <a:cs typeface="+mn-cs"/>
              </a:rPr>
              <a:t>evolution that is typical of computer products. Successive members of the product</a:t>
            </a:r>
          </a:p>
          <a:p>
            <a:r>
              <a:rPr kumimoji="1" lang="en-US" sz="1200" kern="1200" baseline="0" dirty="0" smtClean="0">
                <a:solidFill>
                  <a:schemeClr val="tx1"/>
                </a:solidFill>
                <a:latin typeface="Times New Roman" pitchFamily="-110" charset="0"/>
                <a:ea typeface="+mn-ea"/>
                <a:cs typeface="+mn-cs"/>
              </a:rPr>
              <a:t>line show increased performance, increased capacity, and/or lower cost.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2.3 illustrates this trend. The size of main memory, in multiples of 2</a:t>
            </a:r>
            <a:r>
              <a:rPr kumimoji="1" lang="en-US" sz="1200" kern="1200" baseline="30000" dirty="0" smtClean="0">
                <a:solidFill>
                  <a:schemeClr val="tx1"/>
                </a:solidFill>
                <a:latin typeface="Times New Roman" pitchFamily="-110" charset="0"/>
                <a:ea typeface="+mn-ea"/>
                <a:cs typeface="+mn-cs"/>
              </a:rPr>
              <a:t>10</a:t>
            </a:r>
          </a:p>
          <a:p>
            <a:r>
              <a:rPr kumimoji="1" lang="en-US" sz="1200" kern="1200" baseline="0" dirty="0" smtClean="0">
                <a:solidFill>
                  <a:schemeClr val="tx1"/>
                </a:solidFill>
                <a:latin typeface="Times New Roman" pitchFamily="-110" charset="0"/>
                <a:ea typeface="+mn-ea"/>
                <a:cs typeface="+mn-cs"/>
              </a:rPr>
              <a:t>36-bit words, grew from 2K (1K = 2</a:t>
            </a:r>
            <a:r>
              <a:rPr kumimoji="1" lang="en-US" sz="1200" kern="1200" baseline="30000" dirty="0" smtClean="0">
                <a:solidFill>
                  <a:schemeClr val="tx1"/>
                </a:solidFill>
                <a:latin typeface="Times New Roman" pitchFamily="-110" charset="0"/>
                <a:ea typeface="+mn-ea"/>
                <a:cs typeface="+mn-cs"/>
              </a:rPr>
              <a:t>10</a:t>
            </a:r>
            <a:r>
              <a:rPr kumimoji="1" lang="en-US" sz="1200" kern="1200" baseline="0" dirty="0" smtClean="0">
                <a:solidFill>
                  <a:schemeClr val="tx1"/>
                </a:solidFill>
                <a:latin typeface="Times New Roman" pitchFamily="-110" charset="0"/>
                <a:ea typeface="+mn-ea"/>
                <a:cs typeface="+mn-cs"/>
              </a:rPr>
              <a:t>) to 32K words, while the time to access one</a:t>
            </a:r>
          </a:p>
          <a:p>
            <a:r>
              <a:rPr kumimoji="1" lang="en-US" sz="1200" kern="1200" baseline="0" dirty="0" smtClean="0">
                <a:solidFill>
                  <a:schemeClr val="tx1"/>
                </a:solidFill>
                <a:latin typeface="Times New Roman" pitchFamily="-110" charset="0"/>
                <a:ea typeface="+mn-ea"/>
                <a:cs typeface="+mn-cs"/>
              </a:rPr>
              <a:t>word of memory, the </a:t>
            </a:r>
            <a:r>
              <a:rPr kumimoji="1" lang="en-US" sz="1200" i="1" kern="1200" baseline="0" dirty="0" smtClean="0">
                <a:solidFill>
                  <a:schemeClr val="tx1"/>
                </a:solidFill>
                <a:latin typeface="Times New Roman" pitchFamily="-110" charset="0"/>
                <a:ea typeface="+mn-ea"/>
                <a:cs typeface="+mn-cs"/>
              </a:rPr>
              <a:t>memory cycle time, fell from 30 μs to 1.4 μs. </a:t>
            </a:r>
            <a:r>
              <a:rPr kumimoji="1" lang="en-US" sz="1200" b="0" i="0" kern="1200" baseline="0" dirty="0" smtClean="0">
                <a:solidFill>
                  <a:schemeClr val="tx1"/>
                </a:solidFill>
                <a:latin typeface="Times New Roman" pitchFamily="-110" charset="0"/>
                <a:ea typeface="+mn-ea"/>
                <a:cs typeface="+mn-cs"/>
              </a:rPr>
              <a:t>The number of</a:t>
            </a:r>
          </a:p>
          <a:p>
            <a:r>
              <a:rPr kumimoji="1" lang="en-US" sz="1200" kern="1200" baseline="0" dirty="0" smtClean="0">
                <a:solidFill>
                  <a:schemeClr val="tx1"/>
                </a:solidFill>
                <a:latin typeface="Times New Roman" pitchFamily="-110" charset="0"/>
                <a:ea typeface="+mn-ea"/>
                <a:cs typeface="+mn-cs"/>
              </a:rPr>
              <a:t>opcodes grew from a modest 24 to 185.</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final column indicates the relative execution speed of the central processing</a:t>
            </a:r>
          </a:p>
          <a:p>
            <a:r>
              <a:rPr kumimoji="1" lang="en-US" sz="1200" kern="1200" baseline="0" dirty="0" smtClean="0">
                <a:solidFill>
                  <a:schemeClr val="tx1"/>
                </a:solidFill>
                <a:latin typeface="Times New Roman" pitchFamily="-110" charset="0"/>
                <a:ea typeface="+mn-ea"/>
                <a:cs typeface="+mn-cs"/>
              </a:rPr>
              <a:t>unit (CPU). Speed improvements are achieved by improved electronics (e.g., a</a:t>
            </a:r>
          </a:p>
          <a:p>
            <a:r>
              <a:rPr kumimoji="1" lang="en-US" sz="1200" kern="1200" baseline="0" dirty="0" smtClean="0">
                <a:solidFill>
                  <a:schemeClr val="tx1"/>
                </a:solidFill>
                <a:latin typeface="Times New Roman" pitchFamily="-110" charset="0"/>
                <a:ea typeface="+mn-ea"/>
                <a:cs typeface="+mn-cs"/>
              </a:rPr>
              <a:t>transistor implementation is faster than a vacuum tube implementation) and more</a:t>
            </a:r>
          </a:p>
          <a:p>
            <a:r>
              <a:rPr kumimoji="1" lang="en-US" sz="1200" kern="1200" baseline="0" dirty="0" smtClean="0">
                <a:solidFill>
                  <a:schemeClr val="tx1"/>
                </a:solidFill>
                <a:latin typeface="Times New Roman" pitchFamily="-110" charset="0"/>
                <a:ea typeface="+mn-ea"/>
                <a:cs typeface="+mn-cs"/>
              </a:rPr>
              <a:t>complex circuitry. For example, the IBM 7094 includes an Instruction Backup</a:t>
            </a:r>
          </a:p>
          <a:p>
            <a:r>
              <a:rPr kumimoji="1" lang="en-US" sz="1200" kern="1200" baseline="0" dirty="0" smtClean="0">
                <a:solidFill>
                  <a:schemeClr val="tx1"/>
                </a:solidFill>
                <a:latin typeface="Times New Roman" pitchFamily="-110" charset="0"/>
                <a:ea typeface="+mn-ea"/>
                <a:cs typeface="+mn-cs"/>
              </a:rPr>
              <a:t>Register, used to buffer the next instruction. The control unit fetches two adjacent</a:t>
            </a:r>
          </a:p>
          <a:p>
            <a:r>
              <a:rPr kumimoji="1" lang="en-US" sz="1200" kern="1200" baseline="0" dirty="0" smtClean="0">
                <a:solidFill>
                  <a:schemeClr val="tx1"/>
                </a:solidFill>
                <a:latin typeface="Times New Roman" pitchFamily="-110" charset="0"/>
                <a:ea typeface="+mn-ea"/>
                <a:cs typeface="+mn-cs"/>
              </a:rPr>
              <a:t>words from memory for an instruction fetch. Except for the occurrence of a branching</a:t>
            </a:r>
          </a:p>
          <a:p>
            <a:r>
              <a:rPr kumimoji="1" lang="en-US" sz="1200" kern="1200" baseline="0" dirty="0" smtClean="0">
                <a:solidFill>
                  <a:schemeClr val="tx1"/>
                </a:solidFill>
                <a:latin typeface="Times New Roman" pitchFamily="-110" charset="0"/>
                <a:ea typeface="+mn-ea"/>
                <a:cs typeface="+mn-cs"/>
              </a:rPr>
              <a:t>instruction, which is relatively infrequent (perhaps 10 to 15%), this means that</a:t>
            </a:r>
          </a:p>
          <a:p>
            <a:r>
              <a:rPr kumimoji="1" lang="en-US" sz="1200" kern="1200" baseline="0" dirty="0" smtClean="0">
                <a:solidFill>
                  <a:schemeClr val="tx1"/>
                </a:solidFill>
                <a:latin typeface="Times New Roman" pitchFamily="-110" charset="0"/>
                <a:ea typeface="+mn-ea"/>
                <a:cs typeface="+mn-cs"/>
              </a:rPr>
              <a:t>the control unit has to access memory for an instruction on only half the instruction</a:t>
            </a:r>
          </a:p>
          <a:p>
            <a:r>
              <a:rPr kumimoji="1" lang="en-US" sz="1200" kern="1200" baseline="0" dirty="0" smtClean="0">
                <a:solidFill>
                  <a:schemeClr val="tx1"/>
                </a:solidFill>
                <a:latin typeface="Times New Roman" pitchFamily="-110" charset="0"/>
                <a:ea typeface="+mn-ea"/>
                <a:cs typeface="+mn-cs"/>
              </a:rPr>
              <a:t>cycles. This prefetching significantly reduces the average instruction 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remainder of the columns of Table 2.3 will become clear as the text</a:t>
            </a:r>
          </a:p>
          <a:p>
            <a:r>
              <a:rPr kumimoji="1" lang="en-US" sz="1200" kern="1200" baseline="0" dirty="0" smtClean="0">
                <a:solidFill>
                  <a:schemeClr val="tx1"/>
                </a:solidFill>
                <a:latin typeface="Times New Roman" pitchFamily="-110" charset="0"/>
                <a:ea typeface="+mn-ea"/>
                <a:cs typeface="+mn-cs"/>
              </a:rPr>
              <a:t>proceeds.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15</a:t>
            </a:fld>
            <a:endParaRPr lang="en-US" dirty="0"/>
          </a:p>
        </p:txBody>
      </p:sp>
    </p:spTree>
    <p:extLst>
      <p:ext uri="{BB962C8B-B14F-4D97-AF65-F5344CB8AC3E}">
        <p14:creationId xmlns:p14="http://schemas.microsoft.com/office/powerpoint/2010/main" val="3336056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16</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A single, self-contained transistor is called a </a:t>
            </a:r>
            <a:r>
              <a:rPr kumimoji="1" lang="en-US" sz="1200" i="1" kern="1200" baseline="0" dirty="0" smtClean="0">
                <a:solidFill>
                  <a:schemeClr val="tx1"/>
                </a:solidFill>
                <a:latin typeface="Times New Roman" pitchFamily="-110" charset="0"/>
                <a:ea typeface="+mn-ea"/>
                <a:cs typeface="+mn-cs"/>
              </a:rPr>
              <a:t>discrete component. </a:t>
            </a:r>
            <a:r>
              <a:rPr kumimoji="1" lang="en-US" sz="1200" i="0" kern="1200" baseline="0" dirty="0" smtClean="0">
                <a:solidFill>
                  <a:schemeClr val="tx1"/>
                </a:solidFill>
                <a:latin typeface="Times New Roman" pitchFamily="-110" charset="0"/>
                <a:ea typeface="+mn-ea"/>
                <a:cs typeface="+mn-cs"/>
              </a:rPr>
              <a:t>Throughout the</a:t>
            </a:r>
          </a:p>
          <a:p>
            <a:r>
              <a:rPr kumimoji="1" lang="en-US" sz="1200" kern="1200" baseline="0" dirty="0" smtClean="0">
                <a:solidFill>
                  <a:schemeClr val="tx1"/>
                </a:solidFill>
                <a:latin typeface="Times New Roman" pitchFamily="-110" charset="0"/>
                <a:ea typeface="+mn-ea"/>
                <a:cs typeface="+mn-cs"/>
              </a:rPr>
              <a:t>1950s and early 1960s, electronic equipment was composed largely of discrete components—</a:t>
            </a:r>
          </a:p>
          <a:p>
            <a:r>
              <a:rPr kumimoji="1" lang="en-US" sz="1200" kern="1200" baseline="0" dirty="0" smtClean="0">
                <a:solidFill>
                  <a:schemeClr val="tx1"/>
                </a:solidFill>
                <a:latin typeface="Times New Roman" pitchFamily="-110" charset="0"/>
                <a:ea typeface="+mn-ea"/>
                <a:cs typeface="+mn-cs"/>
              </a:rPr>
              <a:t>transistors, resistors, capacitors, and so on. Discrete components were</a:t>
            </a:r>
          </a:p>
          <a:p>
            <a:r>
              <a:rPr kumimoji="1" lang="en-US" sz="1200" kern="1200" baseline="0" dirty="0" smtClean="0">
                <a:solidFill>
                  <a:schemeClr val="tx1"/>
                </a:solidFill>
                <a:latin typeface="Times New Roman" pitchFamily="-110" charset="0"/>
                <a:ea typeface="+mn-ea"/>
                <a:cs typeface="+mn-cs"/>
              </a:rPr>
              <a:t>manufactured separately, packaged in their own containers, and soldered or wired</a:t>
            </a:r>
          </a:p>
          <a:p>
            <a:r>
              <a:rPr kumimoji="1" lang="en-US" sz="1200" kern="1200" baseline="0" dirty="0" smtClean="0">
                <a:solidFill>
                  <a:schemeClr val="tx1"/>
                </a:solidFill>
                <a:latin typeface="Times New Roman" pitchFamily="-110" charset="0"/>
                <a:ea typeface="+mn-ea"/>
                <a:cs typeface="+mn-cs"/>
              </a:rPr>
              <a:t>together onto masonite-like circuit boards, which were then installed in computers,</a:t>
            </a:r>
          </a:p>
          <a:p>
            <a:r>
              <a:rPr kumimoji="1" lang="en-US" sz="1200" kern="1200" baseline="0" dirty="0" smtClean="0">
                <a:solidFill>
                  <a:schemeClr val="tx1"/>
                </a:solidFill>
                <a:latin typeface="Times New Roman" pitchFamily="-110" charset="0"/>
                <a:ea typeface="+mn-ea"/>
                <a:cs typeface="+mn-cs"/>
              </a:rPr>
              <a:t>oscilloscopes, and other electronic equipment. Whenever an electronic device called</a:t>
            </a:r>
          </a:p>
          <a:p>
            <a:r>
              <a:rPr kumimoji="1" lang="en-US" sz="1200" kern="1200" baseline="0" dirty="0" smtClean="0">
                <a:solidFill>
                  <a:schemeClr val="tx1"/>
                </a:solidFill>
                <a:latin typeface="Times New Roman" pitchFamily="-110" charset="0"/>
                <a:ea typeface="+mn-ea"/>
                <a:cs typeface="+mn-cs"/>
              </a:rPr>
              <a:t>for a transistor, a little tube of metal containing a pinhead-sized piece of silicon</a:t>
            </a:r>
          </a:p>
          <a:p>
            <a:r>
              <a:rPr kumimoji="1" lang="en-US" sz="1200" kern="1200" baseline="0" dirty="0" smtClean="0">
                <a:solidFill>
                  <a:schemeClr val="tx1"/>
                </a:solidFill>
                <a:latin typeface="Times New Roman" pitchFamily="-110" charset="0"/>
                <a:ea typeface="+mn-ea"/>
                <a:cs typeface="+mn-cs"/>
              </a:rPr>
              <a:t>had to be soldered to a circuit board. The entire manufacturing process, from transistor</a:t>
            </a:r>
          </a:p>
          <a:p>
            <a:r>
              <a:rPr kumimoji="1" lang="en-US" sz="1200" kern="1200" baseline="0" dirty="0" smtClean="0">
                <a:solidFill>
                  <a:schemeClr val="tx1"/>
                </a:solidFill>
                <a:latin typeface="Times New Roman" pitchFamily="-110" charset="0"/>
                <a:ea typeface="+mn-ea"/>
                <a:cs typeface="+mn-cs"/>
              </a:rPr>
              <a:t>to circuit board, was expensive and cumbersome.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facts of life were beginning to create problems in the computer industry.</a:t>
            </a:r>
          </a:p>
          <a:p>
            <a:r>
              <a:rPr kumimoji="1" lang="en-US" sz="1200" kern="1200" baseline="0" dirty="0" smtClean="0">
                <a:solidFill>
                  <a:schemeClr val="tx1"/>
                </a:solidFill>
                <a:latin typeface="Times New Roman" pitchFamily="-110" charset="0"/>
                <a:ea typeface="+mn-ea"/>
                <a:cs typeface="+mn-cs"/>
              </a:rPr>
              <a:t>Early second-generation computers contained about 10,000 transistors. This</a:t>
            </a:r>
          </a:p>
          <a:p>
            <a:r>
              <a:rPr kumimoji="1" lang="en-US" sz="1200" kern="1200" baseline="0" dirty="0" smtClean="0">
                <a:solidFill>
                  <a:schemeClr val="tx1"/>
                </a:solidFill>
                <a:latin typeface="Times New Roman" pitchFamily="-110" charset="0"/>
                <a:ea typeface="+mn-ea"/>
                <a:cs typeface="+mn-cs"/>
              </a:rPr>
              <a:t>figure grew to the hundreds of thousands, making the manufacture of newer, more</a:t>
            </a:r>
          </a:p>
          <a:p>
            <a:r>
              <a:rPr kumimoji="1" lang="en-US" sz="1200" kern="1200" baseline="0" dirty="0" smtClean="0">
                <a:solidFill>
                  <a:schemeClr val="tx1"/>
                </a:solidFill>
                <a:latin typeface="Times New Roman" pitchFamily="-110" charset="0"/>
                <a:ea typeface="+mn-ea"/>
                <a:cs typeface="+mn-cs"/>
              </a:rPr>
              <a:t>powerful machines increasingly difficult.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1958 came the achievement that revolutionized electronics and started the</a:t>
            </a:r>
          </a:p>
          <a:p>
            <a:r>
              <a:rPr kumimoji="1" lang="en-US" sz="1200" kern="1200" baseline="0" dirty="0" smtClean="0">
                <a:solidFill>
                  <a:schemeClr val="tx1"/>
                </a:solidFill>
                <a:latin typeface="Times New Roman" pitchFamily="-110" charset="0"/>
                <a:ea typeface="+mn-ea"/>
                <a:cs typeface="+mn-cs"/>
              </a:rPr>
              <a:t>era of microelectronics: the invention of the integrated circuit. It is the </a:t>
            </a:r>
            <a:r>
              <a:rPr kumimoji="1" lang="en-US" sz="1200" b="1" kern="1200" baseline="0" dirty="0" smtClean="0">
                <a:solidFill>
                  <a:schemeClr val="tx1"/>
                </a:solidFill>
                <a:latin typeface="Times New Roman" pitchFamily="-110" charset="0"/>
                <a:ea typeface="+mn-ea"/>
                <a:cs typeface="+mn-cs"/>
              </a:rPr>
              <a:t>integrated</a:t>
            </a:r>
          </a:p>
          <a:p>
            <a:r>
              <a:rPr kumimoji="1" lang="en-US" sz="1200" b="1" kern="1200" baseline="0" dirty="0" smtClean="0">
                <a:solidFill>
                  <a:schemeClr val="tx1"/>
                </a:solidFill>
                <a:latin typeface="Times New Roman" pitchFamily="-110" charset="0"/>
                <a:ea typeface="+mn-ea"/>
                <a:cs typeface="+mn-cs"/>
              </a:rPr>
              <a:t>circuit </a:t>
            </a:r>
            <a:r>
              <a:rPr kumimoji="1" lang="en-US" sz="1200" b="0" kern="1200" baseline="0" dirty="0" smtClean="0">
                <a:solidFill>
                  <a:schemeClr val="tx1"/>
                </a:solidFill>
                <a:latin typeface="Times New Roman" pitchFamily="-110" charset="0"/>
                <a:ea typeface="+mn-ea"/>
                <a:cs typeface="+mn-cs"/>
              </a:rPr>
              <a:t>that defines the third generation of computers. In this section, we provide a</a:t>
            </a:r>
          </a:p>
          <a:p>
            <a:r>
              <a:rPr kumimoji="1" lang="en-US" sz="1200" kern="1200" baseline="0" dirty="0" smtClean="0">
                <a:solidFill>
                  <a:schemeClr val="tx1"/>
                </a:solidFill>
                <a:latin typeface="Times New Roman" pitchFamily="-110" charset="0"/>
                <a:ea typeface="+mn-ea"/>
                <a:cs typeface="+mn-cs"/>
              </a:rPr>
              <a:t>brief introduction to the technology of integrated circuits. Then we look at perhaps</a:t>
            </a:r>
          </a:p>
          <a:p>
            <a:r>
              <a:rPr kumimoji="1" lang="en-US" sz="1200" kern="1200" baseline="0" dirty="0" smtClean="0">
                <a:solidFill>
                  <a:schemeClr val="tx1"/>
                </a:solidFill>
                <a:latin typeface="Times New Roman" pitchFamily="-110" charset="0"/>
                <a:ea typeface="+mn-ea"/>
                <a:cs typeface="+mn-cs"/>
              </a:rPr>
              <a:t>the two most important members of the third generation, both of which were introduced</a:t>
            </a:r>
          </a:p>
          <a:p>
            <a:r>
              <a:rPr kumimoji="1" lang="en-US" sz="1200" kern="1200" baseline="0" dirty="0" smtClean="0">
                <a:solidFill>
                  <a:schemeClr val="tx1"/>
                </a:solidFill>
                <a:latin typeface="Times New Roman" pitchFamily="-110" charset="0"/>
                <a:ea typeface="+mn-ea"/>
                <a:cs typeface="+mn-cs"/>
              </a:rPr>
              <a:t>at the beginning of that era: the IBM System/360 and the DEC PDP-8.</a:t>
            </a:r>
            <a:endParaRPr lang="en-GB" dirty="0"/>
          </a:p>
        </p:txBody>
      </p:sp>
    </p:spTree>
    <p:extLst>
      <p:ext uri="{BB962C8B-B14F-4D97-AF65-F5344CB8AC3E}">
        <p14:creationId xmlns:p14="http://schemas.microsoft.com/office/powerpoint/2010/main" val="3256518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B031C-88DC-764F-B5BB-6ABD6943D909}" type="slidenum">
              <a:rPr lang="en-US"/>
              <a:pPr/>
              <a:t>17</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Microelectronics means, literally, “small electronics.” Since</a:t>
            </a:r>
          </a:p>
          <a:p>
            <a:r>
              <a:rPr kumimoji="1" lang="en-US" sz="1200" kern="1200" baseline="0" dirty="0" smtClean="0">
                <a:solidFill>
                  <a:schemeClr val="tx1"/>
                </a:solidFill>
                <a:latin typeface="Times New Roman" pitchFamily="-110" charset="0"/>
                <a:ea typeface="+mn-ea"/>
                <a:cs typeface="+mn-cs"/>
              </a:rPr>
              <a:t>the beginnings of digital electronics and the computer industry, there has been a</a:t>
            </a:r>
          </a:p>
          <a:p>
            <a:r>
              <a:rPr kumimoji="1" lang="en-US" sz="1200" kern="1200" baseline="0" dirty="0" smtClean="0">
                <a:solidFill>
                  <a:schemeClr val="tx1"/>
                </a:solidFill>
                <a:latin typeface="Times New Roman" pitchFamily="-110" charset="0"/>
                <a:ea typeface="+mn-ea"/>
                <a:cs typeface="+mn-cs"/>
              </a:rPr>
              <a:t>persistent and consistent trend toward the reduction in size of digital electronic</a:t>
            </a:r>
          </a:p>
          <a:p>
            <a:r>
              <a:rPr kumimoji="1" lang="en-US" sz="1200" kern="1200" baseline="0" dirty="0" smtClean="0">
                <a:solidFill>
                  <a:schemeClr val="tx1"/>
                </a:solidFill>
                <a:latin typeface="Times New Roman" pitchFamily="-110" charset="0"/>
                <a:ea typeface="+mn-ea"/>
                <a:cs typeface="+mn-cs"/>
              </a:rPr>
              <a:t>circuits. Before examining the implications and benefits of this trend, we need to</a:t>
            </a:r>
          </a:p>
          <a:p>
            <a:r>
              <a:rPr kumimoji="1" lang="en-US" sz="1200" kern="1200" baseline="0" dirty="0" smtClean="0">
                <a:solidFill>
                  <a:schemeClr val="tx1"/>
                </a:solidFill>
                <a:latin typeface="Times New Roman" pitchFamily="-110" charset="0"/>
                <a:ea typeface="+mn-ea"/>
                <a:cs typeface="+mn-cs"/>
              </a:rPr>
              <a:t>say something about the nature of digital electronics. A more detailed discussion is</a:t>
            </a:r>
          </a:p>
          <a:p>
            <a:r>
              <a:rPr kumimoji="1" lang="en-US" sz="1200" kern="1200" baseline="0" dirty="0" smtClean="0">
                <a:solidFill>
                  <a:schemeClr val="tx1"/>
                </a:solidFill>
                <a:latin typeface="Times New Roman" pitchFamily="-110" charset="0"/>
                <a:ea typeface="+mn-ea"/>
                <a:cs typeface="+mn-cs"/>
              </a:rPr>
              <a:t>found in Chapter 11.</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basic elements of a digital computer, as we know, must perform storage,</a:t>
            </a:r>
          </a:p>
          <a:p>
            <a:r>
              <a:rPr kumimoji="1" lang="en-US" sz="1200" kern="1200" baseline="0" dirty="0" smtClean="0">
                <a:solidFill>
                  <a:schemeClr val="tx1"/>
                </a:solidFill>
                <a:latin typeface="Times New Roman" pitchFamily="-110" charset="0"/>
                <a:ea typeface="+mn-ea"/>
                <a:cs typeface="+mn-cs"/>
              </a:rPr>
              <a:t>movement, processing, and control functions. Only two fundamental types of components</a:t>
            </a:r>
          </a:p>
          <a:p>
            <a:r>
              <a:rPr kumimoji="1" lang="en-US" sz="1200" kern="1200" baseline="0" dirty="0" smtClean="0">
                <a:solidFill>
                  <a:schemeClr val="tx1"/>
                </a:solidFill>
                <a:latin typeface="Times New Roman" pitchFamily="-110" charset="0"/>
                <a:ea typeface="+mn-ea"/>
                <a:cs typeface="+mn-cs"/>
              </a:rPr>
              <a:t>are required (Figure 2.6): gates and memory cells. A gate is a device that</a:t>
            </a:r>
          </a:p>
          <a:p>
            <a:r>
              <a:rPr kumimoji="1" lang="en-US" sz="1200" kern="1200" baseline="0" dirty="0" smtClean="0">
                <a:solidFill>
                  <a:schemeClr val="tx1"/>
                </a:solidFill>
                <a:latin typeface="Times New Roman" pitchFamily="-110" charset="0"/>
                <a:ea typeface="+mn-ea"/>
                <a:cs typeface="+mn-cs"/>
              </a:rPr>
              <a:t>implements a simple Boolean or logical function, such as IF </a:t>
            </a:r>
            <a:r>
              <a:rPr kumimoji="1" lang="en-US" sz="1200" i="1" kern="1200" baseline="0" dirty="0" smtClean="0">
                <a:solidFill>
                  <a:schemeClr val="tx1"/>
                </a:solidFill>
                <a:latin typeface="Times New Roman" pitchFamily="-110" charset="0"/>
                <a:ea typeface="+mn-ea"/>
                <a:cs typeface="+mn-cs"/>
              </a:rPr>
              <a:t>A AND B ARE TRUE</a:t>
            </a:r>
          </a:p>
          <a:p>
            <a:r>
              <a:rPr kumimoji="1" lang="en-US" sz="1200" kern="1200" baseline="0" dirty="0" smtClean="0">
                <a:solidFill>
                  <a:schemeClr val="tx1"/>
                </a:solidFill>
                <a:latin typeface="Times New Roman" pitchFamily="-110" charset="0"/>
                <a:ea typeface="+mn-ea"/>
                <a:cs typeface="+mn-cs"/>
              </a:rPr>
              <a:t>THEN </a:t>
            </a:r>
            <a:r>
              <a:rPr kumimoji="1" lang="en-US" sz="1200" i="1" kern="1200" baseline="0" dirty="0" smtClean="0">
                <a:solidFill>
                  <a:schemeClr val="tx1"/>
                </a:solidFill>
                <a:latin typeface="Times New Roman" pitchFamily="-110" charset="0"/>
                <a:ea typeface="+mn-ea"/>
                <a:cs typeface="+mn-cs"/>
              </a:rPr>
              <a:t>C IS TRUE (AND gate). Such devices are called gates because they control</a:t>
            </a:r>
          </a:p>
          <a:p>
            <a:r>
              <a:rPr kumimoji="1" lang="en-US" sz="1200" kern="1200" baseline="0" dirty="0" smtClean="0">
                <a:solidFill>
                  <a:schemeClr val="tx1"/>
                </a:solidFill>
                <a:latin typeface="Times New Roman" pitchFamily="-110" charset="0"/>
                <a:ea typeface="+mn-ea"/>
                <a:cs typeface="+mn-cs"/>
              </a:rPr>
              <a:t>data flow in much the same way that canal gates control the flow of water. The</a:t>
            </a:r>
          </a:p>
          <a:p>
            <a:r>
              <a:rPr kumimoji="1" lang="en-US" sz="1200" kern="1200" baseline="0" dirty="0" smtClean="0">
                <a:solidFill>
                  <a:schemeClr val="tx1"/>
                </a:solidFill>
                <a:latin typeface="Times New Roman" pitchFamily="-110" charset="0"/>
                <a:ea typeface="+mn-ea"/>
                <a:cs typeface="+mn-cs"/>
              </a:rPr>
              <a:t>memory cell is a device that can store one bit of data; that is, the device can be in</a:t>
            </a:r>
          </a:p>
          <a:p>
            <a:r>
              <a:rPr kumimoji="1" lang="en-US" sz="1200" kern="1200" baseline="0" dirty="0" smtClean="0">
                <a:solidFill>
                  <a:schemeClr val="tx1"/>
                </a:solidFill>
                <a:latin typeface="Times New Roman" pitchFamily="-110" charset="0"/>
                <a:ea typeface="+mn-ea"/>
                <a:cs typeface="+mn-cs"/>
              </a:rPr>
              <a:t>one of two stable states at any time. By interconnecting large numbers of these</a:t>
            </a:r>
          </a:p>
          <a:p>
            <a:r>
              <a:rPr kumimoji="1" lang="en-US" sz="1200" kern="1200" baseline="0" dirty="0" smtClean="0">
                <a:solidFill>
                  <a:schemeClr val="tx1"/>
                </a:solidFill>
                <a:latin typeface="Times New Roman" pitchFamily="-110" charset="0"/>
                <a:ea typeface="+mn-ea"/>
                <a:cs typeface="+mn-cs"/>
              </a:rPr>
              <a:t>fundamental devices, we can construct a computer.</a:t>
            </a:r>
            <a:endParaRPr lang="en-GB" dirty="0"/>
          </a:p>
        </p:txBody>
      </p:sp>
    </p:spTree>
    <p:extLst>
      <p:ext uri="{BB962C8B-B14F-4D97-AF65-F5344CB8AC3E}">
        <p14:creationId xmlns:p14="http://schemas.microsoft.com/office/powerpoint/2010/main" val="2735596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We can relate this to our four</a:t>
            </a:r>
          </a:p>
          <a:p>
            <a:r>
              <a:rPr kumimoji="1" lang="en-US" sz="1200" kern="1200" baseline="0" dirty="0" smtClean="0">
                <a:solidFill>
                  <a:schemeClr val="tx1"/>
                </a:solidFill>
                <a:latin typeface="Times New Roman" pitchFamily="-110" charset="0"/>
                <a:ea typeface="+mn-ea"/>
                <a:cs typeface="+mn-cs"/>
              </a:rPr>
              <a:t>basic functions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storage: </a:t>
            </a:r>
            <a:r>
              <a:rPr kumimoji="1" lang="en-US" sz="1200" b="0" kern="1200" baseline="0" dirty="0" smtClean="0">
                <a:solidFill>
                  <a:schemeClr val="tx1"/>
                </a:solidFill>
                <a:latin typeface="Times New Roman" pitchFamily="-110" charset="0"/>
                <a:ea typeface="+mn-ea"/>
                <a:cs typeface="+mn-cs"/>
              </a:rPr>
              <a:t>Provided by memory cells.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processing: </a:t>
            </a:r>
            <a:r>
              <a:rPr kumimoji="1" lang="en-US" sz="1200" b="0" kern="1200" baseline="0" dirty="0" smtClean="0">
                <a:solidFill>
                  <a:schemeClr val="tx1"/>
                </a:solidFill>
                <a:latin typeface="Times New Roman" pitchFamily="-110" charset="0"/>
                <a:ea typeface="+mn-ea"/>
                <a:cs typeface="+mn-cs"/>
              </a:rPr>
              <a:t>Provided by gates.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movement: </a:t>
            </a:r>
            <a:r>
              <a:rPr kumimoji="1" lang="en-US" sz="1200" b="0" kern="1200" baseline="0" dirty="0" smtClean="0">
                <a:solidFill>
                  <a:schemeClr val="tx1"/>
                </a:solidFill>
                <a:latin typeface="Times New Roman" pitchFamily="-110" charset="0"/>
                <a:ea typeface="+mn-ea"/>
                <a:cs typeface="+mn-cs"/>
              </a:rPr>
              <a:t>The paths among components are used to move data from</a:t>
            </a:r>
          </a:p>
          <a:p>
            <a:r>
              <a:rPr kumimoji="1" lang="en-US" sz="1200" kern="1200" baseline="0" dirty="0" smtClean="0">
                <a:solidFill>
                  <a:schemeClr val="tx1"/>
                </a:solidFill>
                <a:latin typeface="Times New Roman" pitchFamily="-110" charset="0"/>
                <a:ea typeface="+mn-ea"/>
                <a:cs typeface="+mn-cs"/>
              </a:rPr>
              <a:t>memory to memory and from memory through gates to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Control: </a:t>
            </a:r>
            <a:r>
              <a:rPr kumimoji="1" lang="en-US" sz="1200" b="0" kern="1200" baseline="0" dirty="0" smtClean="0">
                <a:solidFill>
                  <a:schemeClr val="tx1"/>
                </a:solidFill>
                <a:latin typeface="Times New Roman" pitchFamily="-110" charset="0"/>
                <a:ea typeface="+mn-ea"/>
                <a:cs typeface="+mn-cs"/>
              </a:rPr>
              <a:t>The paths among components can carry control signals. For example,</a:t>
            </a:r>
          </a:p>
          <a:p>
            <a:r>
              <a:rPr kumimoji="1" lang="en-US" sz="1200" kern="1200" baseline="0" dirty="0" smtClean="0">
                <a:solidFill>
                  <a:schemeClr val="tx1"/>
                </a:solidFill>
                <a:latin typeface="Times New Roman" pitchFamily="-110" charset="0"/>
                <a:ea typeface="+mn-ea"/>
                <a:cs typeface="+mn-cs"/>
              </a:rPr>
              <a:t>a gate will have one or two data inputs plus a control signal input that activates</a:t>
            </a:r>
          </a:p>
          <a:p>
            <a:r>
              <a:rPr kumimoji="1" lang="en-US" sz="1200" kern="1200" baseline="0" dirty="0" smtClean="0">
                <a:solidFill>
                  <a:schemeClr val="tx1"/>
                </a:solidFill>
                <a:latin typeface="Times New Roman" pitchFamily="-110" charset="0"/>
                <a:ea typeface="+mn-ea"/>
                <a:cs typeface="+mn-cs"/>
              </a:rPr>
              <a:t>the gate. When the control signal is ON, the gate performs its function on the</a:t>
            </a:r>
          </a:p>
          <a:p>
            <a:r>
              <a:rPr kumimoji="1" lang="en-US" sz="1200" kern="1200" baseline="0" dirty="0" smtClean="0">
                <a:solidFill>
                  <a:schemeClr val="tx1"/>
                </a:solidFill>
                <a:latin typeface="Times New Roman" pitchFamily="-110" charset="0"/>
                <a:ea typeface="+mn-ea"/>
                <a:cs typeface="+mn-cs"/>
              </a:rPr>
              <a:t>data inputs and produces a data output. Similarly, the memory cell will store</a:t>
            </a:r>
          </a:p>
          <a:p>
            <a:r>
              <a:rPr kumimoji="1" lang="en-US" sz="1200" kern="1200" baseline="0" dirty="0" smtClean="0">
                <a:solidFill>
                  <a:schemeClr val="tx1"/>
                </a:solidFill>
                <a:latin typeface="Times New Roman" pitchFamily="-110" charset="0"/>
                <a:ea typeface="+mn-ea"/>
                <a:cs typeface="+mn-cs"/>
              </a:rPr>
              <a:t>the bit that is on its input lead when the WRITE control signal is ON and will</a:t>
            </a:r>
          </a:p>
          <a:p>
            <a:r>
              <a:rPr kumimoji="1" lang="en-US" sz="1200" kern="1200" baseline="0" dirty="0" smtClean="0">
                <a:solidFill>
                  <a:schemeClr val="tx1"/>
                </a:solidFill>
                <a:latin typeface="Times New Roman" pitchFamily="-110" charset="0"/>
                <a:ea typeface="+mn-ea"/>
                <a:cs typeface="+mn-cs"/>
              </a:rPr>
              <a:t>place the bit that is in the cell on its output lead when the READ control signal</a:t>
            </a:r>
          </a:p>
          <a:p>
            <a:r>
              <a:rPr kumimoji="1" lang="en-US" sz="1200" kern="1200" baseline="0" dirty="0" smtClean="0">
                <a:solidFill>
                  <a:schemeClr val="tx1"/>
                </a:solidFill>
                <a:latin typeface="Times New Roman" pitchFamily="-110" charset="0"/>
                <a:ea typeface="+mn-ea"/>
                <a:cs typeface="+mn-cs"/>
              </a:rPr>
              <a:t>is 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a computer consists of gates, memory cells, and interconnections among these</a:t>
            </a:r>
          </a:p>
          <a:p>
            <a:r>
              <a:rPr kumimoji="1" lang="en-US" sz="1200" kern="1200" baseline="0" dirty="0" smtClean="0">
                <a:solidFill>
                  <a:schemeClr val="tx1"/>
                </a:solidFill>
                <a:latin typeface="Times New Roman" pitchFamily="-110" charset="0"/>
                <a:ea typeface="+mn-ea"/>
                <a:cs typeface="+mn-cs"/>
              </a:rPr>
              <a:t>elements. The gates and memory cells are, in turn, constructed of simple digital</a:t>
            </a:r>
          </a:p>
          <a:p>
            <a:r>
              <a:rPr kumimoji="1" lang="en-US" sz="1200" kern="1200" baseline="0" dirty="0" smtClean="0">
                <a:solidFill>
                  <a:schemeClr val="tx1"/>
                </a:solidFill>
                <a:latin typeface="Times New Roman" pitchFamily="-110" charset="0"/>
                <a:ea typeface="+mn-ea"/>
                <a:cs typeface="+mn-cs"/>
              </a:rPr>
              <a:t>electronic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integrated circuit exploits the fact that such components as transistors,</a:t>
            </a:r>
          </a:p>
          <a:p>
            <a:r>
              <a:rPr kumimoji="1" lang="en-US" sz="1200" kern="1200" baseline="0" dirty="0" smtClean="0">
                <a:solidFill>
                  <a:schemeClr val="tx1"/>
                </a:solidFill>
                <a:latin typeface="Times New Roman" pitchFamily="-110" charset="0"/>
                <a:ea typeface="+mn-ea"/>
                <a:cs typeface="+mn-cs"/>
              </a:rPr>
              <a:t>resistors, and conductors can be fabricated from a semiconductor such as silicon.</a:t>
            </a:r>
          </a:p>
          <a:p>
            <a:r>
              <a:rPr kumimoji="1" lang="en-US" sz="1200" kern="1200" baseline="0" dirty="0" smtClean="0">
                <a:solidFill>
                  <a:schemeClr val="tx1"/>
                </a:solidFill>
                <a:latin typeface="Times New Roman" pitchFamily="-110" charset="0"/>
                <a:ea typeface="+mn-ea"/>
                <a:cs typeface="+mn-cs"/>
              </a:rPr>
              <a:t>It is merely an extension of the solid-state art to fabricate an entire circuit in a tiny</a:t>
            </a:r>
          </a:p>
          <a:p>
            <a:r>
              <a:rPr kumimoji="1" lang="en-US" sz="1200" kern="1200" baseline="0" dirty="0" smtClean="0">
                <a:solidFill>
                  <a:schemeClr val="tx1"/>
                </a:solidFill>
                <a:latin typeface="Times New Roman" pitchFamily="-110" charset="0"/>
                <a:ea typeface="+mn-ea"/>
                <a:cs typeface="+mn-cs"/>
              </a:rPr>
              <a:t>piece of silicon rather than assemble discrete components made from separate</a:t>
            </a:r>
          </a:p>
          <a:p>
            <a:r>
              <a:rPr kumimoji="1" lang="en-US" sz="1200" kern="1200" baseline="0" dirty="0" smtClean="0">
                <a:solidFill>
                  <a:schemeClr val="tx1"/>
                </a:solidFill>
                <a:latin typeface="Times New Roman" pitchFamily="-110" charset="0"/>
                <a:ea typeface="+mn-ea"/>
                <a:cs typeface="+mn-cs"/>
              </a:rPr>
              <a:t>pieces of silicon into the same circuit. Many transistors can be produced at the same</a:t>
            </a:r>
          </a:p>
          <a:p>
            <a:r>
              <a:rPr kumimoji="1" lang="en-US" sz="1200" kern="1200" baseline="0" dirty="0" smtClean="0">
                <a:solidFill>
                  <a:schemeClr val="tx1"/>
                </a:solidFill>
                <a:latin typeface="Times New Roman" pitchFamily="-110" charset="0"/>
                <a:ea typeface="+mn-ea"/>
                <a:cs typeface="+mn-cs"/>
              </a:rPr>
              <a:t>time on a single wafer of silicon. Equally important, these transistors can be connected</a:t>
            </a:r>
          </a:p>
          <a:p>
            <a:r>
              <a:rPr kumimoji="1" lang="en-US" sz="1200" kern="1200" baseline="0" dirty="0" smtClean="0">
                <a:solidFill>
                  <a:schemeClr val="tx1"/>
                </a:solidFill>
                <a:latin typeface="Times New Roman" pitchFamily="-110" charset="0"/>
                <a:ea typeface="+mn-ea"/>
                <a:cs typeface="+mn-cs"/>
              </a:rPr>
              <a:t>with a process of metallization to form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18</a:t>
            </a:fld>
            <a:endParaRPr lang="en-US" dirty="0"/>
          </a:p>
        </p:txBody>
      </p:sp>
    </p:spTree>
    <p:extLst>
      <p:ext uri="{BB962C8B-B14F-4D97-AF65-F5344CB8AC3E}">
        <p14:creationId xmlns:p14="http://schemas.microsoft.com/office/powerpoint/2010/main" val="1261260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Figure 2.7 depicts the key concepts in an integrated circuit. A thin </a:t>
            </a:r>
            <a:r>
              <a:rPr kumimoji="1" lang="en-US" sz="1200" b="1" kern="1200" baseline="0" dirty="0" smtClean="0">
                <a:solidFill>
                  <a:schemeClr val="tx1"/>
                </a:solidFill>
                <a:latin typeface="Times New Roman" pitchFamily="-110" charset="0"/>
                <a:ea typeface="+mn-ea"/>
                <a:cs typeface="+mn-cs"/>
              </a:rPr>
              <a:t>wafer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silicon is divided into a matrix of small areas, each a few millimeters square. The</a:t>
            </a:r>
          </a:p>
          <a:p>
            <a:r>
              <a:rPr kumimoji="1" lang="en-US" sz="1200" kern="1200" baseline="0" dirty="0" smtClean="0">
                <a:solidFill>
                  <a:schemeClr val="tx1"/>
                </a:solidFill>
                <a:latin typeface="Times New Roman" pitchFamily="-110" charset="0"/>
                <a:ea typeface="+mn-ea"/>
                <a:cs typeface="+mn-cs"/>
              </a:rPr>
              <a:t>identical circuit pattern is fabricated in each area, and the wafer is broken up into</a:t>
            </a:r>
          </a:p>
          <a:p>
            <a:r>
              <a:rPr kumimoji="1" lang="en-US" sz="1200" b="1" kern="1200" baseline="0" dirty="0" smtClean="0">
                <a:solidFill>
                  <a:schemeClr val="tx1"/>
                </a:solidFill>
                <a:latin typeface="Times New Roman" pitchFamily="-110" charset="0"/>
                <a:ea typeface="+mn-ea"/>
                <a:cs typeface="+mn-cs"/>
              </a:rPr>
              <a:t>chips. </a:t>
            </a:r>
            <a:r>
              <a:rPr kumimoji="1" lang="en-US" sz="1200" b="0" kern="1200" baseline="0" dirty="0" smtClean="0">
                <a:solidFill>
                  <a:schemeClr val="tx1"/>
                </a:solidFill>
                <a:latin typeface="Times New Roman" pitchFamily="-110" charset="0"/>
                <a:ea typeface="+mn-ea"/>
                <a:cs typeface="+mn-cs"/>
              </a:rPr>
              <a:t>Each chip consists of many gates and/or memory cells plus a number of input</a:t>
            </a:r>
          </a:p>
          <a:p>
            <a:r>
              <a:rPr kumimoji="1" lang="en-US" sz="1200" kern="1200" baseline="0" dirty="0" smtClean="0">
                <a:solidFill>
                  <a:schemeClr val="tx1"/>
                </a:solidFill>
                <a:latin typeface="Times New Roman" pitchFamily="-110" charset="0"/>
                <a:ea typeface="+mn-ea"/>
                <a:cs typeface="+mn-cs"/>
              </a:rPr>
              <a:t>and output attachment points. This chip is then packaged in housing that protects</a:t>
            </a:r>
          </a:p>
          <a:p>
            <a:r>
              <a:rPr kumimoji="1" lang="en-US" sz="1200" kern="1200" baseline="0" dirty="0" smtClean="0">
                <a:solidFill>
                  <a:schemeClr val="tx1"/>
                </a:solidFill>
                <a:latin typeface="Times New Roman" pitchFamily="-110" charset="0"/>
                <a:ea typeface="+mn-ea"/>
                <a:cs typeface="+mn-cs"/>
              </a:rPr>
              <a:t>it and provides pins for attachment to devices beyond the chip. A number of these</a:t>
            </a:r>
          </a:p>
          <a:p>
            <a:r>
              <a:rPr kumimoji="1" lang="en-US" sz="1200" kern="1200" baseline="0" dirty="0" smtClean="0">
                <a:solidFill>
                  <a:schemeClr val="tx1"/>
                </a:solidFill>
                <a:latin typeface="Times New Roman" pitchFamily="-110" charset="0"/>
                <a:ea typeface="+mn-ea"/>
                <a:cs typeface="+mn-cs"/>
              </a:rPr>
              <a:t>packages can then be interconnected on a printed circuit board to produce larger</a:t>
            </a:r>
          </a:p>
          <a:p>
            <a:r>
              <a:rPr kumimoji="1" lang="en-US" sz="1200" kern="1200" baseline="0" dirty="0" smtClean="0">
                <a:solidFill>
                  <a:schemeClr val="tx1"/>
                </a:solidFill>
                <a:latin typeface="Times New Roman" pitchFamily="-110" charset="0"/>
                <a:ea typeface="+mn-ea"/>
                <a:cs typeface="+mn-cs"/>
              </a:rPr>
              <a:t>and more complex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19</a:t>
            </a:fld>
            <a:endParaRPr lang="en-US" dirty="0"/>
          </a:p>
        </p:txBody>
      </p:sp>
    </p:spTree>
    <p:extLst>
      <p:ext uri="{BB962C8B-B14F-4D97-AF65-F5344CB8AC3E}">
        <p14:creationId xmlns:p14="http://schemas.microsoft.com/office/powerpoint/2010/main" val="1188624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We begin our study of computers with a brief history. This history is itself interesting</a:t>
            </a:r>
          </a:p>
          <a:p>
            <a:r>
              <a:rPr kumimoji="1" lang="en-US" sz="1200" kern="1200" baseline="0" dirty="0" smtClean="0">
                <a:solidFill>
                  <a:schemeClr val="tx1"/>
                </a:solidFill>
                <a:latin typeface="Times New Roman" pitchFamily="-110" charset="0"/>
                <a:ea typeface="+mn-ea"/>
                <a:cs typeface="+mn-cs"/>
              </a:rPr>
              <a:t>and also serves the purpose of providing an overview of computer structure</a:t>
            </a:r>
          </a:p>
          <a:p>
            <a:r>
              <a:rPr kumimoji="1" lang="en-US" sz="1200" kern="1200" baseline="0" dirty="0" smtClean="0">
                <a:solidFill>
                  <a:schemeClr val="tx1"/>
                </a:solidFill>
                <a:latin typeface="Times New Roman" pitchFamily="-110" charset="0"/>
                <a:ea typeface="+mn-ea"/>
                <a:cs typeface="+mn-cs"/>
              </a:rPr>
              <a:t>and function. Next, we address the issue of performance. A consideration of the</a:t>
            </a:r>
          </a:p>
          <a:p>
            <a:r>
              <a:rPr kumimoji="1" lang="en-US" sz="1200" kern="1200" baseline="0" dirty="0" smtClean="0">
                <a:solidFill>
                  <a:schemeClr val="tx1"/>
                </a:solidFill>
                <a:latin typeface="Times New Roman" pitchFamily="-110" charset="0"/>
                <a:ea typeface="+mn-ea"/>
                <a:cs typeface="+mn-cs"/>
              </a:rPr>
              <a:t>need for balanced utilization of computer resources provides a context that is useful</a:t>
            </a:r>
          </a:p>
          <a:p>
            <a:r>
              <a:rPr kumimoji="1" lang="en-US" sz="1200" kern="1200" baseline="0" dirty="0" smtClean="0">
                <a:solidFill>
                  <a:schemeClr val="tx1"/>
                </a:solidFill>
                <a:latin typeface="Times New Roman" pitchFamily="-110" charset="0"/>
                <a:ea typeface="+mn-ea"/>
                <a:cs typeface="+mn-cs"/>
              </a:rPr>
              <a:t>throughout the book. Finally, we look briefly at the evolution of the two systems</a:t>
            </a:r>
          </a:p>
          <a:p>
            <a:r>
              <a:rPr kumimoji="1" lang="en-US" sz="1200" kern="1200" baseline="0" dirty="0" smtClean="0">
                <a:solidFill>
                  <a:schemeClr val="tx1"/>
                </a:solidFill>
                <a:latin typeface="Times New Roman" pitchFamily="-110" charset="0"/>
                <a:ea typeface="+mn-ea"/>
                <a:cs typeface="+mn-cs"/>
              </a:rPr>
              <a:t>that serve as key examples throughout the book: the Intel x86 and ARM processor</a:t>
            </a:r>
          </a:p>
          <a:p>
            <a:r>
              <a:rPr kumimoji="1" lang="en-US" sz="1200" kern="1200" baseline="0" dirty="0" smtClean="0">
                <a:solidFill>
                  <a:schemeClr val="tx1"/>
                </a:solidFill>
                <a:latin typeface="Times New Roman" pitchFamily="-110" charset="0"/>
                <a:ea typeface="+mn-ea"/>
                <a:cs typeface="+mn-cs"/>
              </a:rPr>
              <a:t>families.</a:t>
            </a:r>
            <a:endParaRPr lang="en-US" dirty="0" smtClean="0"/>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334447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Initially, only a few gates or memory cells could be reliably manufactured</a:t>
            </a:r>
          </a:p>
          <a:p>
            <a:r>
              <a:rPr kumimoji="1" lang="en-US" sz="1200" kern="1200" baseline="0" dirty="0" smtClean="0">
                <a:solidFill>
                  <a:schemeClr val="tx1"/>
                </a:solidFill>
                <a:latin typeface="Times New Roman" pitchFamily="-110" charset="0"/>
                <a:ea typeface="+mn-ea"/>
                <a:cs typeface="+mn-cs"/>
              </a:rPr>
              <a:t>and packaged together. These early integrated circuits are referred to as </a:t>
            </a:r>
            <a:r>
              <a:rPr kumimoji="1" lang="en-US" sz="1200" i="1" kern="1200" baseline="0" dirty="0" smtClean="0">
                <a:solidFill>
                  <a:schemeClr val="tx1"/>
                </a:solidFill>
                <a:latin typeface="Times New Roman" pitchFamily="-110" charset="0"/>
                <a:ea typeface="+mn-ea"/>
                <a:cs typeface="+mn-cs"/>
              </a:rPr>
              <a:t>small scale</a:t>
            </a:r>
          </a:p>
          <a:p>
            <a:r>
              <a:rPr kumimoji="1" lang="en-US" sz="1200" i="1" kern="1200" baseline="0" dirty="0" smtClean="0">
                <a:solidFill>
                  <a:schemeClr val="tx1"/>
                </a:solidFill>
                <a:latin typeface="Times New Roman" pitchFamily="-110" charset="0"/>
                <a:ea typeface="+mn-ea"/>
                <a:cs typeface="+mn-cs"/>
              </a:rPr>
              <a:t>Integration </a:t>
            </a:r>
            <a:r>
              <a:rPr kumimoji="1" lang="en-US" sz="1200" kern="1200" baseline="0" dirty="0" smtClean="0">
                <a:solidFill>
                  <a:schemeClr val="tx1"/>
                </a:solidFill>
                <a:latin typeface="Times New Roman" pitchFamily="-110" charset="0"/>
                <a:ea typeface="+mn-ea"/>
                <a:cs typeface="+mn-cs"/>
              </a:rPr>
              <a:t>(SSI). As time went on, it became possible to pack more and more</a:t>
            </a:r>
          </a:p>
          <a:p>
            <a:r>
              <a:rPr kumimoji="1" lang="en-US" sz="1200" kern="1200" baseline="0" dirty="0" smtClean="0">
                <a:solidFill>
                  <a:schemeClr val="tx1"/>
                </a:solidFill>
                <a:latin typeface="Times New Roman" pitchFamily="-110" charset="0"/>
                <a:ea typeface="+mn-ea"/>
                <a:cs typeface="+mn-cs"/>
              </a:rPr>
              <a:t>Components on the same chip. This growth in density is illustrated in Figure 2.8; it is</a:t>
            </a:r>
          </a:p>
          <a:p>
            <a:r>
              <a:rPr kumimoji="1" lang="en-US" sz="1200" kern="1200" baseline="0" dirty="0" smtClean="0">
                <a:solidFill>
                  <a:schemeClr val="tx1"/>
                </a:solidFill>
                <a:latin typeface="Times New Roman" pitchFamily="-110" charset="0"/>
                <a:ea typeface="+mn-ea"/>
                <a:cs typeface="+mn-cs"/>
              </a:rPr>
              <a:t>one of the most remarkable technological trends ever recorded. </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20</a:t>
            </a:fld>
            <a:endParaRPr lang="en-US" dirty="0"/>
          </a:p>
        </p:txBody>
      </p:sp>
    </p:spTree>
    <p:extLst>
      <p:ext uri="{BB962C8B-B14F-4D97-AF65-F5344CB8AC3E}">
        <p14:creationId xmlns:p14="http://schemas.microsoft.com/office/powerpoint/2010/main" val="96473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60E96-BBD6-D646-9A0C-7A699AC6A9BD}" type="slidenum">
              <a:rPr lang="en-US"/>
              <a:pPr/>
              <a:t>21</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Figure 2.8 reflects the famous Moore’s law, which was propounded by Gordon Moore, cofounder of</a:t>
            </a:r>
          </a:p>
          <a:p>
            <a:r>
              <a:rPr kumimoji="1" lang="en-US" sz="1200" kern="1200" baseline="0" dirty="0" smtClean="0">
                <a:solidFill>
                  <a:schemeClr val="tx1"/>
                </a:solidFill>
                <a:latin typeface="Times New Roman" pitchFamily="-110" charset="0"/>
                <a:ea typeface="+mn-ea"/>
                <a:cs typeface="+mn-cs"/>
              </a:rPr>
              <a:t>Intel, in 1965 [MOOR65]. Moore observed that the number of transistors that could</a:t>
            </a:r>
          </a:p>
          <a:p>
            <a:r>
              <a:rPr kumimoji="1" lang="en-US" sz="1200" kern="1200" baseline="0" dirty="0" smtClean="0">
                <a:solidFill>
                  <a:schemeClr val="tx1"/>
                </a:solidFill>
                <a:latin typeface="Times New Roman" pitchFamily="-110" charset="0"/>
                <a:ea typeface="+mn-ea"/>
                <a:cs typeface="+mn-cs"/>
              </a:rPr>
              <a:t>be put on a single chip was doubling every year and correctly predicted that this</a:t>
            </a:r>
          </a:p>
          <a:p>
            <a:r>
              <a:rPr kumimoji="1" lang="en-US" sz="1200" kern="1200" baseline="0" dirty="0" smtClean="0">
                <a:solidFill>
                  <a:schemeClr val="tx1"/>
                </a:solidFill>
                <a:latin typeface="Times New Roman" pitchFamily="-110" charset="0"/>
                <a:ea typeface="+mn-ea"/>
                <a:cs typeface="+mn-cs"/>
              </a:rPr>
              <a:t>pace would continue into the near future. To the surprise of many, including Moore,</a:t>
            </a:r>
          </a:p>
          <a:p>
            <a:r>
              <a:rPr kumimoji="1" lang="en-US" sz="1200" kern="1200" baseline="0" dirty="0" smtClean="0">
                <a:solidFill>
                  <a:schemeClr val="tx1"/>
                </a:solidFill>
                <a:latin typeface="Times New Roman" pitchFamily="-110" charset="0"/>
                <a:ea typeface="+mn-ea"/>
                <a:cs typeface="+mn-cs"/>
              </a:rPr>
              <a:t>the pace continued year after year and decade after decade. The pace slowed to a</a:t>
            </a:r>
          </a:p>
          <a:p>
            <a:r>
              <a:rPr kumimoji="1" lang="en-US" sz="1200" kern="1200" baseline="0" dirty="0" smtClean="0">
                <a:solidFill>
                  <a:schemeClr val="tx1"/>
                </a:solidFill>
                <a:latin typeface="Times New Roman" pitchFamily="-110" charset="0"/>
                <a:ea typeface="+mn-ea"/>
                <a:cs typeface="+mn-cs"/>
              </a:rPr>
              <a:t>doubling every 18 months in the 1970s but has sustained that rate ever since.</a:t>
            </a:r>
            <a:endParaRPr lang="en-US" dirty="0" smtClean="0"/>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consequences of Moore’s law are profound:</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The cost of a chip has remained virtually unchanged during this period of</a:t>
            </a:r>
          </a:p>
          <a:p>
            <a:r>
              <a:rPr kumimoji="1" lang="en-US" sz="1200" kern="1200" baseline="0" dirty="0" smtClean="0">
                <a:solidFill>
                  <a:schemeClr val="tx1"/>
                </a:solidFill>
                <a:latin typeface="Times New Roman" pitchFamily="-110" charset="0"/>
                <a:ea typeface="+mn-ea"/>
                <a:cs typeface="+mn-cs"/>
              </a:rPr>
              <a:t>rapid growth in density. This means that the cost of computer logic and memory</a:t>
            </a:r>
          </a:p>
          <a:p>
            <a:r>
              <a:rPr kumimoji="1" lang="en-US" sz="1200" kern="1200" baseline="0" dirty="0" smtClean="0">
                <a:solidFill>
                  <a:schemeClr val="tx1"/>
                </a:solidFill>
                <a:latin typeface="Times New Roman" pitchFamily="-110" charset="0"/>
                <a:ea typeface="+mn-ea"/>
                <a:cs typeface="+mn-cs"/>
              </a:rPr>
              <a:t>circuitry has fallen at a dramatic rate.</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Because logic and memory elements are placed closer together on more</a:t>
            </a:r>
          </a:p>
          <a:p>
            <a:r>
              <a:rPr kumimoji="1" lang="en-US" sz="1200" kern="1200" baseline="0" dirty="0" smtClean="0">
                <a:solidFill>
                  <a:schemeClr val="tx1"/>
                </a:solidFill>
                <a:latin typeface="Times New Roman" pitchFamily="-110" charset="0"/>
                <a:ea typeface="+mn-ea"/>
                <a:cs typeface="+mn-cs"/>
              </a:rPr>
              <a:t>densely packed chips, the electrical path length is shortened, increasing</a:t>
            </a:r>
          </a:p>
          <a:p>
            <a:r>
              <a:rPr kumimoji="1" lang="en-US" sz="1200" kern="1200" baseline="0" dirty="0" smtClean="0">
                <a:solidFill>
                  <a:schemeClr val="tx1"/>
                </a:solidFill>
                <a:latin typeface="Times New Roman" pitchFamily="-110" charset="0"/>
                <a:ea typeface="+mn-ea"/>
                <a:cs typeface="+mn-cs"/>
              </a:rPr>
              <a:t>operating speed.</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The computer becomes smaller, making it more convenient to place in a</a:t>
            </a:r>
          </a:p>
          <a:p>
            <a:r>
              <a:rPr kumimoji="1" lang="en-US" sz="1200" kern="1200" baseline="0" dirty="0" smtClean="0">
                <a:solidFill>
                  <a:schemeClr val="tx1"/>
                </a:solidFill>
                <a:latin typeface="Times New Roman" pitchFamily="-110" charset="0"/>
                <a:ea typeface="+mn-ea"/>
                <a:cs typeface="+mn-cs"/>
              </a:rPr>
              <a:t>variety of environments.</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There is a reduction in power and cooling requirements.</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5. The interconnections on the integrated circuit are much more reliable than</a:t>
            </a:r>
          </a:p>
          <a:p>
            <a:r>
              <a:rPr kumimoji="1" lang="en-US" sz="1200" kern="1200" baseline="0" dirty="0" smtClean="0">
                <a:solidFill>
                  <a:schemeClr val="tx1"/>
                </a:solidFill>
                <a:latin typeface="Times New Roman" pitchFamily="-110" charset="0"/>
                <a:ea typeface="+mn-ea"/>
                <a:cs typeface="+mn-cs"/>
              </a:rPr>
              <a:t>solder connections. With more circuitry on each chip, there are fewer interchip</a:t>
            </a:r>
          </a:p>
          <a:p>
            <a:r>
              <a:rPr kumimoji="1" lang="en-US" sz="1200" kern="1200" baseline="0" dirty="0" smtClean="0">
                <a:solidFill>
                  <a:schemeClr val="tx1"/>
                </a:solidFill>
                <a:latin typeface="Times New Roman" pitchFamily="-110" charset="0"/>
                <a:ea typeface="+mn-ea"/>
                <a:cs typeface="+mn-cs"/>
              </a:rPr>
              <a:t>connections.</a:t>
            </a:r>
            <a:endParaRPr lang="en-GB" dirty="0"/>
          </a:p>
        </p:txBody>
      </p:sp>
    </p:spTree>
    <p:extLst>
      <p:ext uri="{BB962C8B-B14F-4D97-AF65-F5344CB8AC3E}">
        <p14:creationId xmlns:p14="http://schemas.microsoft.com/office/powerpoint/2010/main" val="4192322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CBC27-C47F-FE4C-AAB2-D4E8A3D6C6BF}" type="slidenum">
              <a:rPr lang="en-US"/>
              <a:pPr/>
              <a:t>22</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In contrast to the central-switched architecture (Figure 2.5) used by IBM on</a:t>
            </a:r>
          </a:p>
          <a:p>
            <a:r>
              <a:rPr kumimoji="1" lang="en-US" sz="1200" kern="1200" baseline="0" dirty="0" smtClean="0">
                <a:solidFill>
                  <a:schemeClr val="tx1"/>
                </a:solidFill>
                <a:latin typeface="Times New Roman" pitchFamily="-110" charset="0"/>
                <a:ea typeface="+mn-ea"/>
                <a:cs typeface="+mn-cs"/>
              </a:rPr>
              <a:t>its 700/7000 and 360 systems, later models of the PDP-8 used a structure that is</a:t>
            </a:r>
          </a:p>
          <a:p>
            <a:r>
              <a:rPr kumimoji="1" lang="en-US" sz="1200" kern="1200" baseline="0" dirty="0" smtClean="0">
                <a:solidFill>
                  <a:schemeClr val="tx1"/>
                </a:solidFill>
                <a:latin typeface="Times New Roman" pitchFamily="-110" charset="0"/>
                <a:ea typeface="+mn-ea"/>
                <a:cs typeface="+mn-cs"/>
              </a:rPr>
              <a:t>now virtually universal for microcomputers: the bus structure. This is illustrated</a:t>
            </a:r>
          </a:p>
          <a:p>
            <a:r>
              <a:rPr kumimoji="1" lang="en-US" sz="1200" kern="1200" baseline="0" dirty="0" smtClean="0">
                <a:solidFill>
                  <a:schemeClr val="tx1"/>
                </a:solidFill>
                <a:latin typeface="Times New Roman" pitchFamily="-110" charset="0"/>
                <a:ea typeface="+mn-ea"/>
                <a:cs typeface="+mn-cs"/>
              </a:rPr>
              <a:t>in Figure 2.9. The PDP-8 bus, called the Omnibus, consists of 96 separate signal</a:t>
            </a:r>
          </a:p>
          <a:p>
            <a:r>
              <a:rPr kumimoji="1" lang="en-US" sz="1200" kern="1200" baseline="0" dirty="0" smtClean="0">
                <a:solidFill>
                  <a:schemeClr val="tx1"/>
                </a:solidFill>
                <a:latin typeface="Times New Roman" pitchFamily="-110" charset="0"/>
                <a:ea typeface="+mn-ea"/>
                <a:cs typeface="+mn-cs"/>
              </a:rPr>
              <a:t>paths, used to carry control, address, and data signals. Because all system components</a:t>
            </a:r>
          </a:p>
          <a:p>
            <a:r>
              <a:rPr kumimoji="1" lang="en-US" sz="1200" kern="1200" baseline="0" dirty="0" smtClean="0">
                <a:solidFill>
                  <a:schemeClr val="tx1"/>
                </a:solidFill>
                <a:latin typeface="Times New Roman" pitchFamily="-110" charset="0"/>
                <a:ea typeface="+mn-ea"/>
                <a:cs typeface="+mn-cs"/>
              </a:rPr>
              <a:t>share a common set of signal paths, their use can be controlled by the CPU.</a:t>
            </a:r>
          </a:p>
          <a:p>
            <a:r>
              <a:rPr kumimoji="1" lang="en-US" sz="1200" kern="1200" baseline="0" dirty="0" smtClean="0">
                <a:solidFill>
                  <a:schemeClr val="tx1"/>
                </a:solidFill>
                <a:latin typeface="Times New Roman" pitchFamily="-110" charset="0"/>
                <a:ea typeface="+mn-ea"/>
                <a:cs typeface="+mn-cs"/>
              </a:rPr>
              <a:t>This architecture is highly flexible, allowing modules to be plugged into the bus to</a:t>
            </a:r>
          </a:p>
          <a:p>
            <a:r>
              <a:rPr kumimoji="1" lang="en-US" sz="1200" kern="1200" baseline="0" dirty="0" smtClean="0">
                <a:solidFill>
                  <a:schemeClr val="tx1"/>
                </a:solidFill>
                <a:latin typeface="Times New Roman" pitchFamily="-110" charset="0"/>
                <a:ea typeface="+mn-ea"/>
                <a:cs typeface="+mn-cs"/>
              </a:rPr>
              <a:t>create various configurations.</a:t>
            </a:r>
            <a:endParaRPr lang="en-GB" dirty="0"/>
          </a:p>
        </p:txBody>
      </p:sp>
    </p:spTree>
    <p:extLst>
      <p:ext uri="{BB962C8B-B14F-4D97-AF65-F5344CB8AC3E}">
        <p14:creationId xmlns:p14="http://schemas.microsoft.com/office/powerpoint/2010/main" val="4065966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Beyond the third generation there is less general agreement on defining generations</a:t>
            </a:r>
          </a:p>
          <a:p>
            <a:r>
              <a:rPr kumimoji="1" lang="en-US" sz="1200" kern="1200" baseline="0" dirty="0" smtClean="0">
                <a:solidFill>
                  <a:schemeClr val="tx1"/>
                </a:solidFill>
                <a:latin typeface="Times New Roman" pitchFamily="-110" charset="0"/>
                <a:ea typeface="+mn-ea"/>
                <a:cs typeface="+mn-cs"/>
              </a:rPr>
              <a:t>of computers. Table 2.2 suggests that there have been a number of later generations,</a:t>
            </a:r>
          </a:p>
          <a:p>
            <a:r>
              <a:rPr kumimoji="1" lang="en-US" sz="1200" kern="1200" baseline="0" dirty="0" smtClean="0">
                <a:solidFill>
                  <a:schemeClr val="tx1"/>
                </a:solidFill>
                <a:latin typeface="Times New Roman" pitchFamily="-110" charset="0"/>
                <a:ea typeface="+mn-ea"/>
                <a:cs typeface="+mn-cs"/>
              </a:rPr>
              <a:t>based on advances in integrated circuit technology. With the introduction</a:t>
            </a:r>
          </a:p>
          <a:p>
            <a:r>
              <a:rPr kumimoji="1" lang="en-US" sz="1200" kern="1200" baseline="0" dirty="0" smtClean="0">
                <a:solidFill>
                  <a:schemeClr val="tx1"/>
                </a:solidFill>
                <a:latin typeface="Times New Roman" pitchFamily="-110" charset="0"/>
                <a:ea typeface="+mn-ea"/>
                <a:cs typeface="+mn-cs"/>
              </a:rPr>
              <a:t>of large-scale integration (LSI), more than 1000 components can be placed on a</a:t>
            </a:r>
          </a:p>
          <a:p>
            <a:r>
              <a:rPr kumimoji="1" lang="en-US" sz="1200" kern="1200" baseline="0" dirty="0" smtClean="0">
                <a:solidFill>
                  <a:schemeClr val="tx1"/>
                </a:solidFill>
                <a:latin typeface="Times New Roman" pitchFamily="-110" charset="0"/>
                <a:ea typeface="+mn-ea"/>
                <a:cs typeface="+mn-cs"/>
              </a:rPr>
              <a:t>single integrated circuit chip. Very-large-scale integration (VLSI) achieved more</a:t>
            </a:r>
          </a:p>
          <a:p>
            <a:r>
              <a:rPr kumimoji="1" lang="en-US" sz="1200" kern="1200" baseline="0" dirty="0" smtClean="0">
                <a:solidFill>
                  <a:schemeClr val="tx1"/>
                </a:solidFill>
                <a:latin typeface="Times New Roman" pitchFamily="-110" charset="0"/>
                <a:ea typeface="+mn-ea"/>
                <a:cs typeface="+mn-cs"/>
              </a:rPr>
              <a:t>than 10,000 components per chip, while current ultra-large-scale integration (ULSI)</a:t>
            </a:r>
          </a:p>
          <a:p>
            <a:r>
              <a:rPr kumimoji="1" lang="en-US" sz="1200" kern="1200" baseline="0" dirty="0" smtClean="0">
                <a:solidFill>
                  <a:schemeClr val="tx1"/>
                </a:solidFill>
                <a:latin typeface="Times New Roman" pitchFamily="-110" charset="0"/>
                <a:ea typeface="+mn-ea"/>
                <a:cs typeface="+mn-cs"/>
              </a:rPr>
              <a:t>chips can contain more than one billion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With the rapid pace of technology, the high rate of introduction of new products,</a:t>
            </a:r>
          </a:p>
          <a:p>
            <a:r>
              <a:rPr kumimoji="1" lang="en-US" sz="1200" kern="1200" baseline="0" dirty="0" smtClean="0">
                <a:solidFill>
                  <a:schemeClr val="tx1"/>
                </a:solidFill>
                <a:latin typeface="Times New Roman" pitchFamily="-110" charset="0"/>
                <a:ea typeface="+mn-ea"/>
                <a:cs typeface="+mn-cs"/>
              </a:rPr>
              <a:t>and the importance of software and communications as well as hardware, the</a:t>
            </a:r>
          </a:p>
          <a:p>
            <a:r>
              <a:rPr kumimoji="1" lang="en-US" sz="1200" kern="1200" baseline="0" dirty="0" smtClean="0">
                <a:solidFill>
                  <a:schemeClr val="tx1"/>
                </a:solidFill>
                <a:latin typeface="Times New Roman" pitchFamily="-110" charset="0"/>
                <a:ea typeface="+mn-ea"/>
                <a:cs typeface="+mn-cs"/>
              </a:rPr>
              <a:t>classification by generation becomes less clear and less meaningful. It could be said</a:t>
            </a:r>
          </a:p>
          <a:p>
            <a:r>
              <a:rPr kumimoji="1" lang="en-US" sz="1200" kern="1200" baseline="0" dirty="0" smtClean="0">
                <a:solidFill>
                  <a:schemeClr val="tx1"/>
                </a:solidFill>
                <a:latin typeface="Times New Roman" pitchFamily="-110" charset="0"/>
                <a:ea typeface="+mn-ea"/>
                <a:cs typeface="+mn-cs"/>
              </a:rPr>
              <a:t>that the commercial application of new developments resulted in a major change in</a:t>
            </a:r>
          </a:p>
          <a:p>
            <a:r>
              <a:rPr kumimoji="1" lang="en-US" sz="1200" kern="1200" baseline="0" dirty="0" smtClean="0">
                <a:solidFill>
                  <a:schemeClr val="tx1"/>
                </a:solidFill>
                <a:latin typeface="Times New Roman" pitchFamily="-110" charset="0"/>
                <a:ea typeface="+mn-ea"/>
                <a:cs typeface="+mn-cs"/>
              </a:rPr>
              <a:t>the early 1970s and that the results of these changes are still being worked out. In</a:t>
            </a:r>
          </a:p>
          <a:p>
            <a:r>
              <a:rPr kumimoji="1" lang="en-US" sz="1200" kern="1200" baseline="0" dirty="0" smtClean="0">
                <a:solidFill>
                  <a:schemeClr val="tx1"/>
                </a:solidFill>
                <a:latin typeface="Times New Roman" pitchFamily="-110" charset="0"/>
                <a:ea typeface="+mn-ea"/>
                <a:cs typeface="+mn-cs"/>
              </a:rPr>
              <a:t>this section, we mention two of the most important of these results.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23</a:t>
            </a:fld>
            <a:endParaRPr lang="en-US" dirty="0"/>
          </a:p>
        </p:txBody>
      </p:sp>
    </p:spTree>
    <p:extLst>
      <p:ext uri="{BB962C8B-B14F-4D97-AF65-F5344CB8AC3E}">
        <p14:creationId xmlns:p14="http://schemas.microsoft.com/office/powerpoint/2010/main" val="2342543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75837-BA97-264F-BC10-02C45904A722}" type="slidenum">
              <a:rPr lang="en-US"/>
              <a:pPr/>
              <a:t>24</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first application of integrated circuit technology</a:t>
            </a:r>
          </a:p>
          <a:p>
            <a:r>
              <a:rPr kumimoji="1" lang="en-US" sz="1200" kern="1200" baseline="0" dirty="0" smtClean="0">
                <a:solidFill>
                  <a:schemeClr val="tx1"/>
                </a:solidFill>
                <a:latin typeface="Times New Roman" pitchFamily="-110" charset="0"/>
                <a:ea typeface="+mn-ea"/>
                <a:cs typeface="+mn-cs"/>
              </a:rPr>
              <a:t>to computers was construction of the processor (the control unit and the arithmetic</a:t>
            </a:r>
          </a:p>
          <a:p>
            <a:r>
              <a:rPr kumimoji="1" lang="en-US" sz="1200" kern="1200" baseline="0" dirty="0" smtClean="0">
                <a:solidFill>
                  <a:schemeClr val="tx1"/>
                </a:solidFill>
                <a:latin typeface="Times New Roman" pitchFamily="-110" charset="0"/>
                <a:ea typeface="+mn-ea"/>
                <a:cs typeface="+mn-cs"/>
              </a:rPr>
              <a:t>and logic unit) out of integrated circuit chips. But it was also found that this same</a:t>
            </a:r>
          </a:p>
          <a:p>
            <a:r>
              <a:rPr kumimoji="1" lang="en-US" sz="1200" kern="1200" baseline="0" dirty="0" smtClean="0">
                <a:solidFill>
                  <a:schemeClr val="tx1"/>
                </a:solidFill>
                <a:latin typeface="Times New Roman" pitchFamily="-110" charset="0"/>
                <a:ea typeface="+mn-ea"/>
                <a:cs typeface="+mn-cs"/>
              </a:rPr>
              <a:t>technology could be used to construct memories.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the 1950s and 1960s, most computer memory was constructed from tiny</a:t>
            </a:r>
          </a:p>
          <a:p>
            <a:r>
              <a:rPr kumimoji="1" lang="en-US" sz="1200" kern="1200" baseline="0" dirty="0" smtClean="0">
                <a:solidFill>
                  <a:schemeClr val="tx1"/>
                </a:solidFill>
                <a:latin typeface="Times New Roman" pitchFamily="-110" charset="0"/>
                <a:ea typeface="+mn-ea"/>
                <a:cs typeface="+mn-cs"/>
              </a:rPr>
              <a:t>rings of ferromagnetic material, each about a sixteenth of an inch in diameter. These</a:t>
            </a:r>
          </a:p>
          <a:p>
            <a:r>
              <a:rPr kumimoji="1" lang="en-US" sz="1200" kern="1200" baseline="0" dirty="0" smtClean="0">
                <a:solidFill>
                  <a:schemeClr val="tx1"/>
                </a:solidFill>
                <a:latin typeface="Times New Roman" pitchFamily="-110" charset="0"/>
                <a:ea typeface="+mn-ea"/>
                <a:cs typeface="+mn-cs"/>
              </a:rPr>
              <a:t>rings were strung up on grids of fine wires suspended on small screens inside the</a:t>
            </a:r>
          </a:p>
          <a:p>
            <a:r>
              <a:rPr kumimoji="1" lang="en-US" sz="1200" kern="1200" baseline="0" dirty="0" smtClean="0">
                <a:solidFill>
                  <a:schemeClr val="tx1"/>
                </a:solidFill>
                <a:latin typeface="Times New Roman" pitchFamily="-110" charset="0"/>
                <a:ea typeface="+mn-ea"/>
                <a:cs typeface="+mn-cs"/>
              </a:rPr>
              <a:t>computer. Magnetized one way, a ring (called a </a:t>
            </a:r>
            <a:r>
              <a:rPr kumimoji="1" lang="en-US" sz="1200" i="1" kern="1200" baseline="0" dirty="0" smtClean="0">
                <a:solidFill>
                  <a:schemeClr val="tx1"/>
                </a:solidFill>
                <a:latin typeface="Times New Roman" pitchFamily="-110" charset="0"/>
                <a:ea typeface="+mn-ea"/>
                <a:cs typeface="+mn-cs"/>
              </a:rPr>
              <a:t>core) represented a one; magnetized</a:t>
            </a:r>
          </a:p>
          <a:p>
            <a:r>
              <a:rPr kumimoji="1" lang="en-US" sz="1200" kern="1200" baseline="0" dirty="0" smtClean="0">
                <a:solidFill>
                  <a:schemeClr val="tx1"/>
                </a:solidFill>
                <a:latin typeface="Times New Roman" pitchFamily="-110" charset="0"/>
                <a:ea typeface="+mn-ea"/>
                <a:cs typeface="+mn-cs"/>
              </a:rPr>
              <a:t>the other way, it stood for a zero. Magnetic-core memory was rather fast; it took as</a:t>
            </a:r>
          </a:p>
          <a:p>
            <a:r>
              <a:rPr kumimoji="1" lang="en-US" sz="1200" kern="1200" baseline="0" dirty="0" smtClean="0">
                <a:solidFill>
                  <a:schemeClr val="tx1"/>
                </a:solidFill>
                <a:latin typeface="Times New Roman" pitchFamily="-110" charset="0"/>
                <a:ea typeface="+mn-ea"/>
                <a:cs typeface="+mn-cs"/>
              </a:rPr>
              <a:t>little as a millionth of a second to read a bit stored in memory. But it was expensive,</a:t>
            </a:r>
          </a:p>
          <a:p>
            <a:r>
              <a:rPr kumimoji="1" lang="en-US" sz="1200" kern="1200" baseline="0" dirty="0" smtClean="0">
                <a:solidFill>
                  <a:schemeClr val="tx1"/>
                </a:solidFill>
                <a:latin typeface="Times New Roman" pitchFamily="-110" charset="0"/>
                <a:ea typeface="+mn-ea"/>
                <a:cs typeface="+mn-cs"/>
              </a:rPr>
              <a:t>bulky, and used destructive readout: The simple act of reading a core erased the data</a:t>
            </a:r>
          </a:p>
          <a:p>
            <a:r>
              <a:rPr kumimoji="1" lang="en-US" sz="1200" kern="1200" baseline="0" dirty="0" smtClean="0">
                <a:solidFill>
                  <a:schemeClr val="tx1"/>
                </a:solidFill>
                <a:latin typeface="Times New Roman" pitchFamily="-110" charset="0"/>
                <a:ea typeface="+mn-ea"/>
                <a:cs typeface="+mn-cs"/>
              </a:rPr>
              <a:t>stored in it. It was therefore necessary to install circuits to restore the data as soon</a:t>
            </a:r>
          </a:p>
          <a:p>
            <a:r>
              <a:rPr kumimoji="1" lang="en-US" sz="1200" kern="1200" baseline="0" dirty="0" smtClean="0">
                <a:solidFill>
                  <a:schemeClr val="tx1"/>
                </a:solidFill>
                <a:latin typeface="Times New Roman" pitchFamily="-110" charset="0"/>
                <a:ea typeface="+mn-ea"/>
                <a:cs typeface="+mn-cs"/>
              </a:rPr>
              <a:t>as it had been extracted.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Then, in 1970, Fairchild produced the first relatively capacious semiconductor</a:t>
            </a:r>
          </a:p>
          <a:p>
            <a:r>
              <a:rPr kumimoji="1" lang="en-US" sz="1200" kern="1200" baseline="0" dirty="0" smtClean="0">
                <a:solidFill>
                  <a:schemeClr val="tx1"/>
                </a:solidFill>
                <a:latin typeface="Times New Roman" pitchFamily="-110" charset="0"/>
                <a:ea typeface="+mn-ea"/>
                <a:cs typeface="+mn-cs"/>
              </a:rPr>
              <a:t>memory. This chip, about the size of a single core, could hold 256 bits of memory. It</a:t>
            </a:r>
          </a:p>
          <a:p>
            <a:r>
              <a:rPr kumimoji="1" lang="en-US" sz="1200" kern="1200" baseline="0" dirty="0" smtClean="0">
                <a:solidFill>
                  <a:schemeClr val="tx1"/>
                </a:solidFill>
                <a:latin typeface="Times New Roman" pitchFamily="-110" charset="0"/>
                <a:ea typeface="+mn-ea"/>
                <a:cs typeface="+mn-cs"/>
              </a:rPr>
              <a:t>was nondestructive and much faster than core. It took only 70 billionths of a second</a:t>
            </a:r>
          </a:p>
          <a:p>
            <a:r>
              <a:rPr kumimoji="1" lang="en-US" sz="1200" kern="1200" baseline="0" dirty="0" smtClean="0">
                <a:solidFill>
                  <a:schemeClr val="tx1"/>
                </a:solidFill>
                <a:latin typeface="Times New Roman" pitchFamily="-110" charset="0"/>
                <a:ea typeface="+mn-ea"/>
                <a:cs typeface="+mn-cs"/>
              </a:rPr>
              <a:t>to read a bit. However, the cost per bit was higher than for that of core.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1974, a seminal event occurred: The price per bit of semiconductor memory</a:t>
            </a:r>
          </a:p>
          <a:p>
            <a:r>
              <a:rPr kumimoji="1" lang="en-US" sz="1200" kern="1200" baseline="0" dirty="0" smtClean="0">
                <a:solidFill>
                  <a:schemeClr val="tx1"/>
                </a:solidFill>
                <a:latin typeface="Times New Roman" pitchFamily="-110" charset="0"/>
                <a:ea typeface="+mn-ea"/>
                <a:cs typeface="+mn-cs"/>
              </a:rPr>
              <a:t>dropped below the price per bit of core memory. Following this, there has been a continuing</a:t>
            </a:r>
          </a:p>
          <a:p>
            <a:r>
              <a:rPr kumimoji="1" lang="en-US" sz="1200" kern="1200" baseline="0" dirty="0" smtClean="0">
                <a:solidFill>
                  <a:schemeClr val="tx1"/>
                </a:solidFill>
                <a:latin typeface="Times New Roman" pitchFamily="-110" charset="0"/>
                <a:ea typeface="+mn-ea"/>
                <a:cs typeface="+mn-cs"/>
              </a:rPr>
              <a:t>and rapid decline in memory cost accompanied by a corresponding increase</a:t>
            </a:r>
          </a:p>
          <a:p>
            <a:r>
              <a:rPr kumimoji="1" lang="en-US" sz="1200" kern="1200" baseline="0" dirty="0" smtClean="0">
                <a:solidFill>
                  <a:schemeClr val="tx1"/>
                </a:solidFill>
                <a:latin typeface="Times New Roman" pitchFamily="-110" charset="0"/>
                <a:ea typeface="+mn-ea"/>
                <a:cs typeface="+mn-cs"/>
              </a:rPr>
              <a:t>in physical memory density. This has led the way to smaller, faster machines with</a:t>
            </a:r>
          </a:p>
          <a:p>
            <a:r>
              <a:rPr kumimoji="1" lang="en-US" sz="1200" kern="1200" baseline="0" dirty="0" smtClean="0">
                <a:solidFill>
                  <a:schemeClr val="tx1"/>
                </a:solidFill>
                <a:latin typeface="Times New Roman" pitchFamily="-110" charset="0"/>
                <a:ea typeface="+mn-ea"/>
                <a:cs typeface="+mn-cs"/>
              </a:rPr>
              <a:t>memory sizes of larger and more expensive machines from just a few years earlier.</a:t>
            </a:r>
          </a:p>
          <a:p>
            <a:r>
              <a:rPr kumimoji="1" lang="en-US" sz="1200" kern="1200" baseline="0" dirty="0" smtClean="0">
                <a:solidFill>
                  <a:schemeClr val="tx1"/>
                </a:solidFill>
                <a:latin typeface="Times New Roman" pitchFamily="-110" charset="0"/>
                <a:ea typeface="+mn-ea"/>
                <a:cs typeface="+mn-cs"/>
              </a:rPr>
              <a:t>Developments in memory technology, together with developments in processor technology</a:t>
            </a:r>
          </a:p>
          <a:p>
            <a:r>
              <a:rPr kumimoji="1" lang="en-US" sz="1200" kern="1200" baseline="0" dirty="0" smtClean="0">
                <a:solidFill>
                  <a:schemeClr val="tx1"/>
                </a:solidFill>
                <a:latin typeface="Times New Roman" pitchFamily="-110" charset="0"/>
                <a:ea typeface="+mn-ea"/>
                <a:cs typeface="+mn-cs"/>
              </a:rPr>
              <a:t>to be discussed next, changed the nature of computers in less than a decade.</a:t>
            </a:r>
          </a:p>
          <a:p>
            <a:r>
              <a:rPr kumimoji="1" lang="en-US" sz="1200" kern="1200" baseline="0" dirty="0" smtClean="0">
                <a:solidFill>
                  <a:schemeClr val="tx1"/>
                </a:solidFill>
                <a:latin typeface="Times New Roman" pitchFamily="-110" charset="0"/>
                <a:ea typeface="+mn-ea"/>
                <a:cs typeface="+mn-cs"/>
              </a:rPr>
              <a:t>Although bulky, expensive computers remain a part of the landscape, the computer has</a:t>
            </a:r>
          </a:p>
          <a:p>
            <a:r>
              <a:rPr kumimoji="1" lang="en-US" sz="1200" kern="1200" baseline="0" dirty="0" smtClean="0">
                <a:solidFill>
                  <a:schemeClr val="tx1"/>
                </a:solidFill>
                <a:latin typeface="Times New Roman" pitchFamily="-110" charset="0"/>
                <a:ea typeface="+mn-ea"/>
                <a:cs typeface="+mn-cs"/>
              </a:rPr>
              <a:t>also been brought out to the “end user,” with office machines and personal computers.</a:t>
            </a:r>
          </a:p>
          <a:p>
            <a:r>
              <a:rPr kumimoji="1" lang="en-US" sz="1200" kern="1200" baseline="0" dirty="0" smtClean="0">
                <a:solidFill>
                  <a:schemeClr val="tx1"/>
                </a:solidFill>
                <a:latin typeface="Times New Roman" pitchFamily="-110" charset="0"/>
                <a:ea typeface="+mn-ea"/>
                <a:cs typeface="+mn-cs"/>
              </a:rPr>
              <a:t>Since 1970, semiconductor memory has been through 13 generations: 1K, 4K,</a:t>
            </a:r>
          </a:p>
          <a:p>
            <a:r>
              <a:rPr kumimoji="1" lang="en-US" sz="1200" kern="1200" baseline="0" dirty="0" smtClean="0">
                <a:solidFill>
                  <a:schemeClr val="tx1"/>
                </a:solidFill>
                <a:latin typeface="Times New Roman" pitchFamily="-110" charset="0"/>
                <a:ea typeface="+mn-ea"/>
                <a:cs typeface="+mn-cs"/>
              </a:rPr>
              <a:t>16K, 64K, 256K, 1M, 4M, 16M, 64M, 256M, 1G, 4G, and, as of this writing, 16 Gbits</a:t>
            </a:r>
          </a:p>
          <a:p>
            <a:r>
              <a:rPr kumimoji="1" lang="en-US" sz="1200" kern="1200" baseline="0" dirty="0" smtClean="0">
                <a:solidFill>
                  <a:schemeClr val="tx1"/>
                </a:solidFill>
                <a:latin typeface="Times New Roman" pitchFamily="-110" charset="0"/>
                <a:ea typeface="+mn-ea"/>
                <a:cs typeface="+mn-cs"/>
              </a:rPr>
              <a:t>on a single chip (1K = 2</a:t>
            </a:r>
            <a:r>
              <a:rPr kumimoji="1" lang="en-US" sz="1200" kern="1200" baseline="30000" dirty="0" smtClean="0">
                <a:solidFill>
                  <a:schemeClr val="tx1"/>
                </a:solidFill>
                <a:latin typeface="Times New Roman" pitchFamily="-110" charset="0"/>
                <a:ea typeface="+mn-ea"/>
                <a:cs typeface="+mn-cs"/>
              </a:rPr>
              <a:t>10</a:t>
            </a:r>
            <a:r>
              <a:rPr kumimoji="1" lang="en-US" sz="1200" kern="1200" baseline="0" dirty="0" smtClean="0">
                <a:solidFill>
                  <a:schemeClr val="tx1"/>
                </a:solidFill>
                <a:latin typeface="Times New Roman" pitchFamily="-110" charset="0"/>
                <a:ea typeface="+mn-ea"/>
                <a:cs typeface="+mn-cs"/>
              </a:rPr>
              <a:t>, 1M = 2</a:t>
            </a:r>
            <a:r>
              <a:rPr kumimoji="1" lang="en-US" sz="1200" kern="1200" baseline="30000" dirty="0" smtClean="0">
                <a:solidFill>
                  <a:schemeClr val="tx1"/>
                </a:solidFill>
                <a:latin typeface="Times New Roman" pitchFamily="-110" charset="0"/>
                <a:ea typeface="+mn-ea"/>
                <a:cs typeface="+mn-cs"/>
              </a:rPr>
              <a:t>20</a:t>
            </a:r>
            <a:r>
              <a:rPr kumimoji="1" lang="en-US" sz="1200" kern="1200" baseline="0" dirty="0" smtClean="0">
                <a:solidFill>
                  <a:schemeClr val="tx1"/>
                </a:solidFill>
                <a:latin typeface="Times New Roman" pitchFamily="-110" charset="0"/>
                <a:ea typeface="+mn-ea"/>
                <a:cs typeface="+mn-cs"/>
              </a:rPr>
              <a:t>, 1G = 2</a:t>
            </a:r>
            <a:r>
              <a:rPr kumimoji="1" lang="en-US" sz="1200" kern="1200" baseline="30000" dirty="0" smtClean="0">
                <a:solidFill>
                  <a:schemeClr val="tx1"/>
                </a:solidFill>
                <a:latin typeface="Times New Roman" pitchFamily="-110" charset="0"/>
                <a:ea typeface="+mn-ea"/>
                <a:cs typeface="+mn-cs"/>
              </a:rPr>
              <a:t>30</a:t>
            </a:r>
            <a:r>
              <a:rPr kumimoji="1" lang="en-US" sz="1200" kern="1200" baseline="0" dirty="0" smtClean="0">
                <a:solidFill>
                  <a:schemeClr val="tx1"/>
                </a:solidFill>
                <a:latin typeface="Times New Roman" pitchFamily="-110" charset="0"/>
                <a:ea typeface="+mn-ea"/>
                <a:cs typeface="+mn-cs"/>
              </a:rPr>
              <a:t>). Each generation has provided four</a:t>
            </a:r>
          </a:p>
          <a:p>
            <a:r>
              <a:rPr kumimoji="1" lang="en-US" sz="1200" kern="1200" baseline="0" dirty="0" smtClean="0">
                <a:solidFill>
                  <a:schemeClr val="tx1"/>
                </a:solidFill>
                <a:latin typeface="Times New Roman" pitchFamily="-110" charset="0"/>
                <a:ea typeface="+mn-ea"/>
                <a:cs typeface="+mn-cs"/>
              </a:rPr>
              <a:t>times the storage density of the previous generation, accompanied by declining cost</a:t>
            </a:r>
          </a:p>
          <a:p>
            <a:r>
              <a:rPr kumimoji="1" lang="en-US" sz="1200" kern="1200" baseline="0" dirty="0" smtClean="0">
                <a:solidFill>
                  <a:schemeClr val="tx1"/>
                </a:solidFill>
                <a:latin typeface="Times New Roman" pitchFamily="-110" charset="0"/>
                <a:ea typeface="+mn-ea"/>
                <a:cs typeface="+mn-cs"/>
              </a:rPr>
              <a:t>per bit and declining access time.</a:t>
            </a:r>
          </a:p>
          <a:p>
            <a:endParaRPr kumimoji="1" lang="en-US" sz="1200" kern="1200" baseline="0" dirty="0" smtClean="0">
              <a:solidFill>
                <a:schemeClr val="tx1"/>
              </a:solidFill>
              <a:latin typeface="Times New Roman" pitchFamily="-110" charset="0"/>
              <a:ea typeface="+mn-ea"/>
              <a:cs typeface="+mn-cs"/>
            </a:endParaRPr>
          </a:p>
          <a:p>
            <a:endParaRPr lang="en-GB" dirty="0"/>
          </a:p>
        </p:txBody>
      </p:sp>
    </p:spTree>
    <p:extLst>
      <p:ext uri="{BB962C8B-B14F-4D97-AF65-F5344CB8AC3E}">
        <p14:creationId xmlns:p14="http://schemas.microsoft.com/office/powerpoint/2010/main" val="11063748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5914A-FB8D-7040-B9F1-BC6F3DDB3AB8}" type="slidenum">
              <a:rPr lang="en-US"/>
              <a:pPr/>
              <a:t>25</a:t>
            </a:fld>
            <a:endParaRPr lang="en-US" dirty="0"/>
          </a:p>
        </p:txBody>
      </p:sp>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Just as the density of elements on memory chips has continued</a:t>
            </a:r>
          </a:p>
          <a:p>
            <a:r>
              <a:rPr kumimoji="1" lang="en-US" sz="1200" kern="1200" baseline="0" dirty="0" smtClean="0">
                <a:solidFill>
                  <a:schemeClr val="tx1"/>
                </a:solidFill>
                <a:latin typeface="Times New Roman" pitchFamily="-110" charset="0"/>
                <a:ea typeface="+mn-ea"/>
                <a:cs typeface="+mn-cs"/>
              </a:rPr>
              <a:t>to rise, so has the density of elements on processor chips. As time went on, more</a:t>
            </a:r>
          </a:p>
          <a:p>
            <a:r>
              <a:rPr kumimoji="1" lang="en-US" sz="1200" kern="1200" baseline="0" dirty="0" smtClean="0">
                <a:solidFill>
                  <a:schemeClr val="tx1"/>
                </a:solidFill>
                <a:latin typeface="Times New Roman" pitchFamily="-110" charset="0"/>
                <a:ea typeface="+mn-ea"/>
                <a:cs typeface="+mn-cs"/>
              </a:rPr>
              <a:t>and more elements were placed on each chip, so that fewer and fewer chips were</a:t>
            </a:r>
          </a:p>
          <a:p>
            <a:r>
              <a:rPr kumimoji="1" lang="en-US" sz="1200" kern="1200" baseline="0" dirty="0" smtClean="0">
                <a:solidFill>
                  <a:schemeClr val="tx1"/>
                </a:solidFill>
                <a:latin typeface="Times New Roman" pitchFamily="-110" charset="0"/>
                <a:ea typeface="+mn-ea"/>
                <a:cs typeface="+mn-cs"/>
              </a:rPr>
              <a:t>needed to construct a single computer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 breakthrough was achieved in 1971, when Intel developed its 4004. The</a:t>
            </a:r>
          </a:p>
          <a:p>
            <a:r>
              <a:rPr kumimoji="1" lang="en-US" sz="1200" kern="1200" baseline="0" dirty="0" smtClean="0">
                <a:solidFill>
                  <a:schemeClr val="tx1"/>
                </a:solidFill>
                <a:latin typeface="Times New Roman" pitchFamily="-110" charset="0"/>
                <a:ea typeface="+mn-ea"/>
                <a:cs typeface="+mn-cs"/>
              </a:rPr>
              <a:t>4004 was the first chip to contain </a:t>
            </a:r>
            <a:r>
              <a:rPr kumimoji="1" lang="en-US" sz="1200" i="1" kern="1200" baseline="0" dirty="0" smtClean="0">
                <a:solidFill>
                  <a:schemeClr val="tx1"/>
                </a:solidFill>
                <a:latin typeface="Times New Roman" pitchFamily="-110" charset="0"/>
                <a:ea typeface="+mn-ea"/>
                <a:cs typeface="+mn-cs"/>
              </a:rPr>
              <a:t>all of the components of a CPU on a single chip:</a:t>
            </a:r>
          </a:p>
          <a:p>
            <a:r>
              <a:rPr kumimoji="1" lang="en-US" sz="1200" kern="1200" baseline="0" dirty="0" smtClean="0">
                <a:solidFill>
                  <a:schemeClr val="tx1"/>
                </a:solidFill>
                <a:latin typeface="Times New Roman" pitchFamily="-110" charset="0"/>
                <a:ea typeface="+mn-ea"/>
                <a:cs typeface="+mn-cs"/>
              </a:rPr>
              <a:t>The microprocessor was born.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4004 can add two 4-bit numbers and can multiply only by repeated addition.</a:t>
            </a:r>
          </a:p>
          <a:p>
            <a:r>
              <a:rPr kumimoji="1" lang="en-US" sz="1200" kern="1200" baseline="0" dirty="0" smtClean="0">
                <a:solidFill>
                  <a:schemeClr val="tx1"/>
                </a:solidFill>
                <a:latin typeface="Times New Roman" pitchFamily="-110" charset="0"/>
                <a:ea typeface="+mn-ea"/>
                <a:cs typeface="+mn-cs"/>
              </a:rPr>
              <a:t>By today’s standards, the 4004 is hopelessly primitive, but it marked the beginning of</a:t>
            </a:r>
          </a:p>
          <a:p>
            <a:r>
              <a:rPr kumimoji="1" lang="en-US" sz="1200" kern="1200" baseline="0" dirty="0" smtClean="0">
                <a:solidFill>
                  <a:schemeClr val="tx1"/>
                </a:solidFill>
                <a:latin typeface="Times New Roman" pitchFamily="-110" charset="0"/>
                <a:ea typeface="+mn-ea"/>
                <a:cs typeface="+mn-cs"/>
              </a:rPr>
              <a:t>a continuing evolution of microprocessor capability and power.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evolution can be seen most easily in the number of bits that the processor</a:t>
            </a:r>
          </a:p>
          <a:p>
            <a:r>
              <a:rPr kumimoji="1" lang="en-US" sz="1200" kern="1200" baseline="0" dirty="0" smtClean="0">
                <a:solidFill>
                  <a:schemeClr val="tx1"/>
                </a:solidFill>
                <a:latin typeface="Times New Roman" pitchFamily="-110" charset="0"/>
                <a:ea typeface="+mn-ea"/>
                <a:cs typeface="+mn-cs"/>
              </a:rPr>
              <a:t>deals with at a time. There is no clear-cut measure of this, but perhaps the best measure</a:t>
            </a:r>
          </a:p>
          <a:p>
            <a:r>
              <a:rPr kumimoji="1" lang="en-US" sz="1200" kern="1200" baseline="0" dirty="0" smtClean="0">
                <a:solidFill>
                  <a:schemeClr val="tx1"/>
                </a:solidFill>
                <a:latin typeface="Times New Roman" pitchFamily="-110" charset="0"/>
                <a:ea typeface="+mn-ea"/>
                <a:cs typeface="+mn-cs"/>
              </a:rPr>
              <a:t>is the data bus width: the number of bits of data that can be brought into or sent</a:t>
            </a:r>
          </a:p>
          <a:p>
            <a:r>
              <a:rPr kumimoji="1" lang="en-US" sz="1200" kern="1200" baseline="0" dirty="0" smtClean="0">
                <a:solidFill>
                  <a:schemeClr val="tx1"/>
                </a:solidFill>
                <a:latin typeface="Times New Roman" pitchFamily="-110" charset="0"/>
                <a:ea typeface="+mn-ea"/>
                <a:cs typeface="+mn-cs"/>
              </a:rPr>
              <a:t>out of the processor at a time. Another measure is the number of bits in the accumulator</a:t>
            </a:r>
          </a:p>
          <a:p>
            <a:r>
              <a:rPr kumimoji="1" lang="en-US" sz="1200" kern="1200" baseline="0" dirty="0" smtClean="0">
                <a:solidFill>
                  <a:schemeClr val="tx1"/>
                </a:solidFill>
                <a:latin typeface="Times New Roman" pitchFamily="-110" charset="0"/>
                <a:ea typeface="+mn-ea"/>
                <a:cs typeface="+mn-cs"/>
              </a:rPr>
              <a:t>or in the set of general-purpose registers. Often, these measures coincide, but</a:t>
            </a:r>
          </a:p>
          <a:p>
            <a:r>
              <a:rPr kumimoji="1" lang="en-US" sz="1200" kern="1200" baseline="0" dirty="0" smtClean="0">
                <a:solidFill>
                  <a:schemeClr val="tx1"/>
                </a:solidFill>
                <a:latin typeface="Times New Roman" pitchFamily="-110" charset="0"/>
                <a:ea typeface="+mn-ea"/>
                <a:cs typeface="+mn-cs"/>
              </a:rPr>
              <a:t>not always. For example, a number of microprocessors were developed that operate</a:t>
            </a:r>
          </a:p>
          <a:p>
            <a:r>
              <a:rPr kumimoji="1" lang="en-US" sz="1200" kern="1200" baseline="0" dirty="0" smtClean="0">
                <a:solidFill>
                  <a:schemeClr val="tx1"/>
                </a:solidFill>
                <a:latin typeface="Times New Roman" pitchFamily="-110" charset="0"/>
                <a:ea typeface="+mn-ea"/>
                <a:cs typeface="+mn-cs"/>
              </a:rPr>
              <a:t>on 16-bit numbers in registers but can only read and write 8 bits at a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next major step in the evolution of the microprocessor was the introduction</a:t>
            </a:r>
          </a:p>
          <a:p>
            <a:r>
              <a:rPr kumimoji="1" lang="en-US" sz="1200" kern="1200" baseline="0" dirty="0" smtClean="0">
                <a:solidFill>
                  <a:schemeClr val="tx1"/>
                </a:solidFill>
                <a:latin typeface="Times New Roman" pitchFamily="-110" charset="0"/>
                <a:ea typeface="+mn-ea"/>
                <a:cs typeface="+mn-cs"/>
              </a:rPr>
              <a:t>in 1972 of the Intel 8008. This was the first 8-bit microprocessor and was almost twice</a:t>
            </a:r>
          </a:p>
          <a:p>
            <a:r>
              <a:rPr kumimoji="1" lang="en-US" sz="1200" kern="1200" baseline="0" dirty="0" smtClean="0">
                <a:solidFill>
                  <a:schemeClr val="tx1"/>
                </a:solidFill>
                <a:latin typeface="Times New Roman" pitchFamily="-110" charset="0"/>
                <a:ea typeface="+mn-ea"/>
                <a:cs typeface="+mn-cs"/>
              </a:rPr>
              <a:t>as complex as the 4004.</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Neither of these steps was to have the impact of the next major event: the introduction</a:t>
            </a:r>
          </a:p>
          <a:p>
            <a:r>
              <a:rPr kumimoji="1" lang="en-US" sz="1200" kern="1200" baseline="0" dirty="0" smtClean="0">
                <a:solidFill>
                  <a:schemeClr val="tx1"/>
                </a:solidFill>
                <a:latin typeface="Times New Roman" pitchFamily="-110" charset="0"/>
                <a:ea typeface="+mn-ea"/>
                <a:cs typeface="+mn-cs"/>
              </a:rPr>
              <a:t>in 1974 of the Intel 8080. This was the first general-purpose microprocessor.</a:t>
            </a:r>
          </a:p>
          <a:p>
            <a:r>
              <a:rPr kumimoji="1" lang="en-US" sz="1200" kern="1200" baseline="0" dirty="0" smtClean="0">
                <a:solidFill>
                  <a:schemeClr val="tx1"/>
                </a:solidFill>
                <a:latin typeface="Times New Roman" pitchFamily="-110" charset="0"/>
                <a:ea typeface="+mn-ea"/>
                <a:cs typeface="+mn-cs"/>
              </a:rPr>
              <a:t>Whereas the 4004 and the 8008 had been designed for specific applications, the 8080</a:t>
            </a:r>
          </a:p>
          <a:p>
            <a:r>
              <a:rPr kumimoji="1" lang="en-US" sz="1200" kern="1200" baseline="0" dirty="0" smtClean="0">
                <a:solidFill>
                  <a:schemeClr val="tx1"/>
                </a:solidFill>
                <a:latin typeface="Times New Roman" pitchFamily="-110" charset="0"/>
                <a:ea typeface="+mn-ea"/>
                <a:cs typeface="+mn-cs"/>
              </a:rPr>
              <a:t>was designed to be the CPU of a general-purpose microcomputer. Like the 8008, the</a:t>
            </a:r>
          </a:p>
          <a:p>
            <a:r>
              <a:rPr kumimoji="1" lang="en-US" sz="1200" kern="1200" baseline="0" dirty="0" smtClean="0">
                <a:solidFill>
                  <a:schemeClr val="tx1"/>
                </a:solidFill>
                <a:latin typeface="Times New Roman" pitchFamily="-110" charset="0"/>
                <a:ea typeface="+mn-ea"/>
                <a:cs typeface="+mn-cs"/>
              </a:rPr>
              <a:t>8080 is an 8-bit microprocessor. The 8080, however, is faster, has a richer instruction</a:t>
            </a:r>
          </a:p>
          <a:p>
            <a:r>
              <a:rPr kumimoji="1" lang="en-US" sz="1200" kern="1200" baseline="0" dirty="0" smtClean="0">
                <a:solidFill>
                  <a:schemeClr val="tx1"/>
                </a:solidFill>
                <a:latin typeface="Times New Roman" pitchFamily="-110" charset="0"/>
                <a:ea typeface="+mn-ea"/>
                <a:cs typeface="+mn-cs"/>
              </a:rPr>
              <a:t>set, and has a large addressing capability.</a:t>
            </a:r>
            <a:endParaRPr lang="en-GB" dirty="0"/>
          </a:p>
        </p:txBody>
      </p:sp>
    </p:spTree>
    <p:extLst>
      <p:ext uri="{BB962C8B-B14F-4D97-AF65-F5344CB8AC3E}">
        <p14:creationId xmlns:p14="http://schemas.microsoft.com/office/powerpoint/2010/main" val="1494655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About the same time, 16-bit microprocessors began to be developed. However, it</a:t>
            </a:r>
          </a:p>
          <a:p>
            <a:r>
              <a:rPr kumimoji="1" lang="en-US" sz="1200" kern="1200" baseline="0" dirty="0" smtClean="0">
                <a:solidFill>
                  <a:schemeClr val="tx1"/>
                </a:solidFill>
                <a:latin typeface="Times New Roman" pitchFamily="-110" charset="0"/>
                <a:ea typeface="+mn-ea"/>
                <a:cs typeface="+mn-cs"/>
              </a:rPr>
              <a:t>was not until the end of the 1970s that powerful, general-purpose 16-bit microprocessors</a:t>
            </a:r>
          </a:p>
          <a:p>
            <a:r>
              <a:rPr kumimoji="1" lang="en-US" sz="1200" kern="1200" baseline="0" dirty="0" smtClean="0">
                <a:solidFill>
                  <a:schemeClr val="tx1"/>
                </a:solidFill>
                <a:latin typeface="Times New Roman" pitchFamily="-110" charset="0"/>
                <a:ea typeface="+mn-ea"/>
                <a:cs typeface="+mn-cs"/>
              </a:rPr>
              <a:t>appeared. One of these was the 8086. The next step in this trend occurred in 1981,</a:t>
            </a:r>
          </a:p>
          <a:p>
            <a:r>
              <a:rPr kumimoji="1" lang="en-US" sz="1200" kern="1200" baseline="0" dirty="0" smtClean="0">
                <a:solidFill>
                  <a:schemeClr val="tx1"/>
                </a:solidFill>
                <a:latin typeface="Times New Roman" pitchFamily="-110" charset="0"/>
                <a:ea typeface="+mn-ea"/>
                <a:cs typeface="+mn-cs"/>
              </a:rPr>
              <a:t>when both Bell Labs and Hewlett-Packard developed 32-bit, single-</a:t>
            </a:r>
          </a:p>
          <a:p>
            <a:r>
              <a:rPr kumimoji="1" lang="en-US" sz="1200" kern="1200" baseline="0" dirty="0" smtClean="0">
                <a:solidFill>
                  <a:schemeClr val="tx1"/>
                </a:solidFill>
                <a:latin typeface="Times New Roman" pitchFamily="-110" charset="0"/>
                <a:ea typeface="+mn-ea"/>
                <a:cs typeface="+mn-cs"/>
              </a:rPr>
              <a:t>chip microprocessors. Intel introduced its own 32-bit microprocessor, the 80386, in 1985 (Table 2.6).</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26</a:t>
            </a:fld>
            <a:endParaRPr lang="en-US" dirty="0"/>
          </a:p>
        </p:txBody>
      </p:sp>
    </p:spTree>
    <p:extLst>
      <p:ext uri="{BB962C8B-B14F-4D97-AF65-F5344CB8AC3E}">
        <p14:creationId xmlns:p14="http://schemas.microsoft.com/office/powerpoint/2010/main" val="776262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a:t>
            </a:r>
            <a:r>
              <a:rPr lang="en-US" baseline="0" dirty="0" smtClean="0"/>
              <a:t> 2.6 (continued)</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27</a:t>
            </a:fld>
            <a:endParaRPr lang="en-US" dirty="0"/>
          </a:p>
        </p:txBody>
      </p:sp>
    </p:spTree>
    <p:extLst>
      <p:ext uri="{BB962C8B-B14F-4D97-AF65-F5344CB8AC3E}">
        <p14:creationId xmlns:p14="http://schemas.microsoft.com/office/powerpoint/2010/main" val="3120973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A513D4-F2DB-E54E-8A8E-0AC7B43CCEC2}" type="slidenum">
              <a:rPr lang="en-US"/>
              <a:pPr/>
              <a:t>28</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What gives Intel x86 processors or IBM mainframe computers such mind-boggling</a:t>
            </a:r>
          </a:p>
          <a:p>
            <a:r>
              <a:rPr kumimoji="1" lang="en-US" sz="1200" kern="1200" baseline="0" dirty="0" smtClean="0">
                <a:solidFill>
                  <a:schemeClr val="tx1"/>
                </a:solidFill>
                <a:latin typeface="Times New Roman" pitchFamily="-110" charset="0"/>
                <a:ea typeface="+mn-ea"/>
                <a:cs typeface="+mn-cs"/>
              </a:rPr>
              <a:t>power is the relentless pursuit of speed by processor chip manufacturers. The evolution</a:t>
            </a:r>
          </a:p>
          <a:p>
            <a:r>
              <a:rPr kumimoji="1" lang="en-US" sz="1200" kern="1200" baseline="0" dirty="0" smtClean="0">
                <a:solidFill>
                  <a:schemeClr val="tx1"/>
                </a:solidFill>
                <a:latin typeface="Times New Roman" pitchFamily="-110" charset="0"/>
                <a:ea typeface="+mn-ea"/>
                <a:cs typeface="+mn-cs"/>
              </a:rPr>
              <a:t>of these machines continues to bear out Moore’s law, mentioned previously. So</a:t>
            </a:r>
          </a:p>
          <a:p>
            <a:r>
              <a:rPr kumimoji="1" lang="en-US" sz="1200" kern="1200" baseline="0" dirty="0" smtClean="0">
                <a:solidFill>
                  <a:schemeClr val="tx1"/>
                </a:solidFill>
                <a:latin typeface="Times New Roman" pitchFamily="-110" charset="0"/>
                <a:ea typeface="+mn-ea"/>
                <a:cs typeface="+mn-cs"/>
              </a:rPr>
              <a:t>long as this law holds, chipmakers can unleash a new generation of chips every three</a:t>
            </a:r>
          </a:p>
          <a:p>
            <a:r>
              <a:rPr kumimoji="1" lang="en-US" sz="1200" kern="1200" baseline="0" dirty="0" smtClean="0">
                <a:solidFill>
                  <a:schemeClr val="tx1"/>
                </a:solidFill>
                <a:latin typeface="Times New Roman" pitchFamily="-110" charset="0"/>
                <a:ea typeface="+mn-ea"/>
                <a:cs typeface="+mn-cs"/>
              </a:rPr>
              <a:t>years—with four times as many transistors. In memory chips, this has quadrupled</a:t>
            </a:r>
          </a:p>
          <a:p>
            <a:r>
              <a:rPr kumimoji="1" lang="en-US" sz="1200" kern="1200" baseline="0" dirty="0" smtClean="0">
                <a:solidFill>
                  <a:schemeClr val="tx1"/>
                </a:solidFill>
                <a:latin typeface="Times New Roman" pitchFamily="-110" charset="0"/>
                <a:ea typeface="+mn-ea"/>
                <a:cs typeface="+mn-cs"/>
              </a:rPr>
              <a:t>the capacity of dynamic random-access memory (DRAM), still the basic technology</a:t>
            </a:r>
          </a:p>
          <a:p>
            <a:r>
              <a:rPr kumimoji="1" lang="en-US" sz="1200" kern="1200" baseline="0" dirty="0" smtClean="0">
                <a:solidFill>
                  <a:schemeClr val="tx1"/>
                </a:solidFill>
                <a:latin typeface="Times New Roman" pitchFamily="-110" charset="0"/>
                <a:ea typeface="+mn-ea"/>
                <a:cs typeface="+mn-cs"/>
              </a:rPr>
              <a:t>for computer main memory, every three years. In microprocessors, the addition of</a:t>
            </a:r>
          </a:p>
          <a:p>
            <a:r>
              <a:rPr kumimoji="1" lang="en-US" sz="1200" kern="1200" baseline="0" dirty="0" smtClean="0">
                <a:solidFill>
                  <a:schemeClr val="tx1"/>
                </a:solidFill>
                <a:latin typeface="Times New Roman" pitchFamily="-110" charset="0"/>
                <a:ea typeface="+mn-ea"/>
                <a:cs typeface="+mn-cs"/>
              </a:rPr>
              <a:t>new circuits, and the speed boost that comes from reducing the distances between</a:t>
            </a:r>
          </a:p>
          <a:p>
            <a:r>
              <a:rPr kumimoji="1" lang="en-US" sz="1200" kern="1200" baseline="0" dirty="0" smtClean="0">
                <a:solidFill>
                  <a:schemeClr val="tx1"/>
                </a:solidFill>
                <a:latin typeface="Times New Roman" pitchFamily="-110" charset="0"/>
                <a:ea typeface="+mn-ea"/>
                <a:cs typeface="+mn-cs"/>
              </a:rPr>
              <a:t>them, has improved performance four- or fivefold every three years or so since Intel</a:t>
            </a:r>
          </a:p>
          <a:p>
            <a:r>
              <a:rPr kumimoji="1" lang="en-US" sz="1200" kern="1200" baseline="0" dirty="0" smtClean="0">
                <a:solidFill>
                  <a:schemeClr val="tx1"/>
                </a:solidFill>
                <a:latin typeface="Times New Roman" pitchFamily="-110" charset="0"/>
                <a:ea typeface="+mn-ea"/>
                <a:cs typeface="+mn-cs"/>
              </a:rPr>
              <a:t>launched its x86 family in 1978.</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But the raw speed of the microprocessor will not achieve its potential unless</a:t>
            </a:r>
          </a:p>
          <a:p>
            <a:r>
              <a:rPr kumimoji="1" lang="en-US" sz="1200" kern="1200" baseline="0" dirty="0" smtClean="0">
                <a:solidFill>
                  <a:schemeClr val="tx1"/>
                </a:solidFill>
                <a:latin typeface="Times New Roman" pitchFamily="-110" charset="0"/>
                <a:ea typeface="+mn-ea"/>
                <a:cs typeface="+mn-cs"/>
              </a:rPr>
              <a:t>it is fed a constant stream of work to do in the form of computer instructions.</a:t>
            </a:r>
          </a:p>
          <a:p>
            <a:r>
              <a:rPr kumimoji="1" lang="en-US" sz="1200" kern="1200" baseline="0" dirty="0" smtClean="0">
                <a:solidFill>
                  <a:schemeClr val="tx1"/>
                </a:solidFill>
                <a:latin typeface="Times New Roman" pitchFamily="-110" charset="0"/>
                <a:ea typeface="+mn-ea"/>
                <a:cs typeface="+mn-cs"/>
              </a:rPr>
              <a:t>Anything that gets in the way of that smooth flow undermines the power of the</a:t>
            </a:r>
          </a:p>
          <a:p>
            <a:r>
              <a:rPr kumimoji="1" lang="en-US" sz="1200" kern="1200" baseline="0" dirty="0" smtClean="0">
                <a:solidFill>
                  <a:schemeClr val="tx1"/>
                </a:solidFill>
                <a:latin typeface="Times New Roman" pitchFamily="-110" charset="0"/>
                <a:ea typeface="+mn-ea"/>
                <a:cs typeface="+mn-cs"/>
              </a:rPr>
              <a:t>processor. Accordingly, while the chipmakers have been busy learning how to fabricate</a:t>
            </a:r>
          </a:p>
          <a:p>
            <a:r>
              <a:rPr kumimoji="1" lang="en-US" sz="1200" kern="1200" baseline="0" dirty="0" smtClean="0">
                <a:solidFill>
                  <a:schemeClr val="tx1"/>
                </a:solidFill>
                <a:latin typeface="Times New Roman" pitchFamily="-110" charset="0"/>
                <a:ea typeface="+mn-ea"/>
                <a:cs typeface="+mn-cs"/>
              </a:rPr>
              <a:t>chips of greater and greater density, the processor designers must come up with</a:t>
            </a:r>
          </a:p>
          <a:p>
            <a:r>
              <a:rPr kumimoji="1" lang="en-US" sz="1200" kern="1200" baseline="0" dirty="0" smtClean="0">
                <a:solidFill>
                  <a:schemeClr val="tx1"/>
                </a:solidFill>
                <a:latin typeface="Times New Roman" pitchFamily="-110" charset="0"/>
                <a:ea typeface="+mn-ea"/>
                <a:cs typeface="+mn-cs"/>
              </a:rPr>
              <a:t>ever more elaborate techniques for feeding the monster. Among the techniques</a:t>
            </a:r>
          </a:p>
          <a:p>
            <a:r>
              <a:rPr kumimoji="1" lang="en-US" sz="1200" kern="1200" baseline="0" dirty="0" smtClean="0">
                <a:solidFill>
                  <a:schemeClr val="tx1"/>
                </a:solidFill>
                <a:latin typeface="Times New Roman" pitchFamily="-110" charset="0"/>
                <a:ea typeface="+mn-ea"/>
                <a:cs typeface="+mn-cs"/>
              </a:rPr>
              <a:t>built into contemporary processors are the following:</a:t>
            </a:r>
          </a:p>
          <a:p>
            <a:endParaRPr kumimoji="1" lang="en-US" sz="1200"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Pipelining: With pipelining, a processor can simultaneously work on multiple</a:t>
            </a:r>
          </a:p>
          <a:p>
            <a:r>
              <a:rPr kumimoji="1" lang="en-US" sz="1200" kern="1200" baseline="0" dirty="0" smtClean="0">
                <a:solidFill>
                  <a:schemeClr val="tx1"/>
                </a:solidFill>
                <a:latin typeface="Times New Roman" pitchFamily="-110" charset="0"/>
                <a:ea typeface="+mn-ea"/>
                <a:cs typeface="+mn-cs"/>
              </a:rPr>
              <a:t>instructions. The processor overlaps operations by moving data or instructions</a:t>
            </a:r>
          </a:p>
          <a:p>
            <a:r>
              <a:rPr kumimoji="1" lang="en-US" sz="1200" kern="1200" baseline="0" dirty="0" smtClean="0">
                <a:solidFill>
                  <a:schemeClr val="tx1"/>
                </a:solidFill>
                <a:latin typeface="Times New Roman" pitchFamily="-110" charset="0"/>
                <a:ea typeface="+mn-ea"/>
                <a:cs typeface="+mn-cs"/>
              </a:rPr>
              <a:t>into a conceptual pipe with all stages of the pipe processing simultaneously.</a:t>
            </a:r>
          </a:p>
          <a:p>
            <a:r>
              <a:rPr kumimoji="1" lang="en-US" sz="1200" kern="1200" baseline="0" dirty="0" smtClean="0">
                <a:solidFill>
                  <a:schemeClr val="tx1"/>
                </a:solidFill>
                <a:latin typeface="Times New Roman" pitchFamily="-110" charset="0"/>
                <a:ea typeface="+mn-ea"/>
                <a:cs typeface="+mn-cs"/>
              </a:rPr>
              <a:t>For example, while one instruction is being executed, the computer is decoding</a:t>
            </a:r>
          </a:p>
          <a:p>
            <a:r>
              <a:rPr kumimoji="1" lang="en-US" sz="1200" kern="1200" baseline="0" dirty="0" smtClean="0">
                <a:solidFill>
                  <a:schemeClr val="tx1"/>
                </a:solidFill>
                <a:latin typeface="Times New Roman" pitchFamily="-110" charset="0"/>
                <a:ea typeface="+mn-ea"/>
                <a:cs typeface="+mn-cs"/>
              </a:rPr>
              <a:t>the next instruction.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Branch prediction: The processor looks ahead in the instruction code fetched</a:t>
            </a:r>
          </a:p>
          <a:p>
            <a:r>
              <a:rPr kumimoji="1" lang="en-US" sz="1200" kern="1200" baseline="0" dirty="0" smtClean="0">
                <a:solidFill>
                  <a:schemeClr val="tx1"/>
                </a:solidFill>
                <a:latin typeface="Times New Roman" pitchFamily="-110" charset="0"/>
                <a:ea typeface="+mn-ea"/>
                <a:cs typeface="+mn-cs"/>
              </a:rPr>
              <a:t>from memory and predicts which branches, or groups of instructions, are likely</a:t>
            </a:r>
          </a:p>
          <a:p>
            <a:r>
              <a:rPr kumimoji="1" lang="en-US" sz="1200" kern="1200" baseline="0" dirty="0" smtClean="0">
                <a:solidFill>
                  <a:schemeClr val="tx1"/>
                </a:solidFill>
                <a:latin typeface="Times New Roman" pitchFamily="-110" charset="0"/>
                <a:ea typeface="+mn-ea"/>
                <a:cs typeface="+mn-cs"/>
              </a:rPr>
              <a:t>to be processed next. If the processor guesses right most of the time, it can</a:t>
            </a:r>
          </a:p>
          <a:p>
            <a:r>
              <a:rPr kumimoji="1" lang="en-US" sz="1200" kern="1200" baseline="0" dirty="0" smtClean="0">
                <a:solidFill>
                  <a:schemeClr val="tx1"/>
                </a:solidFill>
                <a:latin typeface="Times New Roman" pitchFamily="-110" charset="0"/>
                <a:ea typeface="+mn-ea"/>
                <a:cs typeface="+mn-cs"/>
              </a:rPr>
              <a:t>prefetch the correct instructions and buffer them so that the processor is kept</a:t>
            </a:r>
          </a:p>
          <a:p>
            <a:r>
              <a:rPr kumimoji="1" lang="en-US" sz="1200" kern="1200" baseline="0" dirty="0" smtClean="0">
                <a:solidFill>
                  <a:schemeClr val="tx1"/>
                </a:solidFill>
                <a:latin typeface="Times New Roman" pitchFamily="-110" charset="0"/>
                <a:ea typeface="+mn-ea"/>
                <a:cs typeface="+mn-cs"/>
              </a:rPr>
              <a:t>busy. The more sophisticated examples of this strategy predict not just the</a:t>
            </a:r>
            <a:endParaRPr kumimoji="1" lang="en-GB"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next branch but multiple branches ahead. Thus, branch prediction increases</a:t>
            </a:r>
          </a:p>
          <a:p>
            <a:r>
              <a:rPr kumimoji="1" lang="en-US" sz="1200" kern="1200" baseline="0" dirty="0" smtClean="0">
                <a:solidFill>
                  <a:schemeClr val="tx1"/>
                </a:solidFill>
                <a:latin typeface="Times New Roman" pitchFamily="-110" charset="0"/>
                <a:ea typeface="+mn-ea"/>
                <a:cs typeface="+mn-cs"/>
              </a:rPr>
              <a:t>the amount of work available for the processor to execute.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flow analysis: The processor analyzes which instructions are dependent</a:t>
            </a:r>
          </a:p>
          <a:p>
            <a:r>
              <a:rPr kumimoji="1" lang="en-US" sz="1200" kern="1200" baseline="0" dirty="0" smtClean="0">
                <a:solidFill>
                  <a:schemeClr val="tx1"/>
                </a:solidFill>
                <a:latin typeface="Times New Roman" pitchFamily="-110" charset="0"/>
                <a:ea typeface="+mn-ea"/>
                <a:cs typeface="+mn-cs"/>
              </a:rPr>
              <a:t>on each other’s results, or data, to create an optimized schedule of instructions.</a:t>
            </a:r>
          </a:p>
          <a:p>
            <a:r>
              <a:rPr kumimoji="1" lang="en-US" sz="1200" kern="1200" baseline="0" dirty="0" smtClean="0">
                <a:solidFill>
                  <a:schemeClr val="tx1"/>
                </a:solidFill>
                <a:latin typeface="Times New Roman" pitchFamily="-110" charset="0"/>
                <a:ea typeface="+mn-ea"/>
                <a:cs typeface="+mn-cs"/>
              </a:rPr>
              <a:t>In fact, instructions are scheduled to be executed when ready, independent of</a:t>
            </a:r>
          </a:p>
          <a:p>
            <a:r>
              <a:rPr kumimoji="1" lang="en-US" sz="1200" kern="1200" baseline="0" dirty="0" smtClean="0">
                <a:solidFill>
                  <a:schemeClr val="tx1"/>
                </a:solidFill>
                <a:latin typeface="Times New Roman" pitchFamily="-110" charset="0"/>
                <a:ea typeface="+mn-ea"/>
                <a:cs typeface="+mn-cs"/>
              </a:rPr>
              <a:t>the original program order. This prevents unnecessary delay.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Speculative execution: Using branch prediction and data flow analysis, some</a:t>
            </a:r>
          </a:p>
          <a:p>
            <a:r>
              <a:rPr kumimoji="1" lang="en-US" sz="1200" kern="1200" baseline="0" dirty="0" smtClean="0">
                <a:solidFill>
                  <a:schemeClr val="tx1"/>
                </a:solidFill>
                <a:latin typeface="Times New Roman" pitchFamily="-110" charset="0"/>
                <a:ea typeface="+mn-ea"/>
                <a:cs typeface="+mn-cs"/>
              </a:rPr>
              <a:t>processors speculatively execute instructions ahead of their actual appearance</a:t>
            </a:r>
          </a:p>
          <a:p>
            <a:r>
              <a:rPr kumimoji="1" lang="en-US" sz="1200" kern="1200" baseline="0" dirty="0" smtClean="0">
                <a:solidFill>
                  <a:schemeClr val="tx1"/>
                </a:solidFill>
                <a:latin typeface="Times New Roman" pitchFamily="-110" charset="0"/>
                <a:ea typeface="+mn-ea"/>
                <a:cs typeface="+mn-cs"/>
              </a:rPr>
              <a:t>in the program execution, holding the results in temporary locations.</a:t>
            </a:r>
          </a:p>
          <a:p>
            <a:r>
              <a:rPr kumimoji="1" lang="en-US" sz="1200" kern="1200" baseline="0" dirty="0" smtClean="0">
                <a:solidFill>
                  <a:schemeClr val="tx1"/>
                </a:solidFill>
                <a:latin typeface="Times New Roman" pitchFamily="-110" charset="0"/>
                <a:ea typeface="+mn-ea"/>
                <a:cs typeface="+mn-cs"/>
              </a:rPr>
              <a:t>This enables the processor to keep its execution engines as busy as possible by</a:t>
            </a:r>
          </a:p>
          <a:p>
            <a:r>
              <a:rPr kumimoji="1" lang="en-US" sz="1200" kern="1200" baseline="0" dirty="0" smtClean="0">
                <a:solidFill>
                  <a:schemeClr val="tx1"/>
                </a:solidFill>
                <a:latin typeface="Times New Roman" pitchFamily="-110" charset="0"/>
                <a:ea typeface="+mn-ea"/>
                <a:cs typeface="+mn-cs"/>
              </a:rPr>
              <a:t>Executing instructions that are likely to be needed.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and other sophisticated techniques are made necessary by the sheer power</a:t>
            </a:r>
          </a:p>
          <a:p>
            <a:r>
              <a:rPr kumimoji="1" lang="en-US" sz="1200" kern="1200" baseline="0" dirty="0" smtClean="0">
                <a:solidFill>
                  <a:schemeClr val="tx1"/>
                </a:solidFill>
                <a:latin typeface="Times New Roman" pitchFamily="-110" charset="0"/>
                <a:ea typeface="+mn-ea"/>
                <a:cs typeface="+mn-cs"/>
              </a:rPr>
              <a:t>of the processor. They make it possible to exploit the raw speed of the processor.</a:t>
            </a:r>
            <a:endParaRPr lang="en-GB" dirty="0"/>
          </a:p>
        </p:txBody>
      </p:sp>
    </p:spTree>
    <p:extLst>
      <p:ext uri="{BB962C8B-B14F-4D97-AF65-F5344CB8AC3E}">
        <p14:creationId xmlns:p14="http://schemas.microsoft.com/office/powerpoint/2010/main" val="1664667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29</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smtClean="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smtClean="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smtClean="0">
                <a:solidFill>
                  <a:schemeClr val="tx1"/>
                </a:solidFill>
                <a:latin typeface="Times New Roman" pitchFamily="-110" charset="0"/>
                <a:ea typeface="+mn-ea"/>
                <a:cs typeface="+mn-cs"/>
              </a:rPr>
              <a:t>mismatch among the capabilities of the various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Nowhere is the problem created by such mismatches more critical than in the</a:t>
            </a:r>
          </a:p>
          <a:p>
            <a:r>
              <a:rPr kumimoji="1" lang="en-US" sz="1200" kern="1200" baseline="0" dirty="0" smtClean="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smtClean="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smtClean="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smtClean="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smtClean="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smtClean="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smtClean="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smtClean="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smtClean="0">
                <a:solidFill>
                  <a:schemeClr val="tx1"/>
                </a:solidFill>
                <a:latin typeface="Times New Roman" pitchFamily="-110" charset="0"/>
                <a:ea typeface="+mn-ea"/>
                <a:cs typeface="+mn-cs"/>
              </a:rPr>
              <a:t>“wider” rather than “deeper” and by using wide bus data paths.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smtClean="0">
                <a:solidFill>
                  <a:schemeClr val="tx1"/>
                </a:solidFill>
                <a:latin typeface="Times New Roman" pitchFamily="-110" charset="0"/>
                <a:ea typeface="+mn-ea"/>
                <a:cs typeface="+mn-cs"/>
              </a:rPr>
              <a:t>or other buffering scheme on the DRAM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smtClean="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smtClean="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smtClean="0">
                <a:solidFill>
                  <a:schemeClr val="tx1"/>
                </a:solidFill>
                <a:latin typeface="Times New Roman" pitchFamily="-110" charset="0"/>
                <a:ea typeface="+mn-ea"/>
                <a:cs typeface="+mn-cs"/>
              </a:rPr>
              <a:t>as on an off-chip cache close to the processor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smtClean="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smtClean="0">
                <a:solidFill>
                  <a:schemeClr val="tx1"/>
                </a:solidFill>
                <a:latin typeface="Times New Roman" pitchFamily="-110" charset="0"/>
                <a:ea typeface="+mn-ea"/>
                <a:cs typeface="+mn-cs"/>
              </a:rPr>
              <a:t>flow.</a:t>
            </a:r>
            <a:endParaRPr lang="en-GB" dirty="0"/>
          </a:p>
        </p:txBody>
      </p:sp>
    </p:spTree>
    <p:extLst>
      <p:ext uri="{BB962C8B-B14F-4D97-AF65-F5344CB8AC3E}">
        <p14:creationId xmlns:p14="http://schemas.microsoft.com/office/powerpoint/2010/main" val="3276412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3</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extLst>
      <p:ext uri="{BB962C8B-B14F-4D97-AF65-F5344CB8AC3E}">
        <p14:creationId xmlns:p14="http://schemas.microsoft.com/office/powerpoint/2010/main" val="14712411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30</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smtClean="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smtClean="0">
                <a:solidFill>
                  <a:schemeClr val="tx1"/>
                </a:solidFill>
                <a:latin typeface="Times New Roman" pitchFamily="-110" charset="0"/>
                <a:ea typeface="+mn-ea"/>
                <a:cs typeface="+mn-cs"/>
              </a:rPr>
              <a:t>that support the use of peripherals with intensive I/O demands. Figure 2.10 gives</a:t>
            </a:r>
          </a:p>
          <a:p>
            <a:r>
              <a:rPr kumimoji="1" lang="en-US" sz="1200" kern="1200" baseline="0" dirty="0" smtClean="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smtClean="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smtClean="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smtClean="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smtClean="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smtClean="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smtClean="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smtClean="0">
                <a:solidFill>
                  <a:schemeClr val="tx1"/>
                </a:solidFill>
                <a:latin typeface="Times New Roman" pitchFamily="-110" charset="0"/>
                <a:ea typeface="+mn-ea"/>
                <a:cs typeface="+mn-cs"/>
              </a:rPr>
              <a:t>demands.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smtClean="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smtClean="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smtClean="0">
                <a:solidFill>
                  <a:schemeClr val="tx1"/>
                </a:solidFill>
                <a:latin typeface="Times New Roman" pitchFamily="-110" charset="0"/>
                <a:ea typeface="+mn-ea"/>
                <a:cs typeface="+mn-cs"/>
              </a:rPr>
              <a:t>rethought to cope with two constantly evolving factors: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smtClean="0">
                <a:solidFill>
                  <a:schemeClr val="tx1"/>
                </a:solidFill>
                <a:latin typeface="Times New Roman" pitchFamily="-110" charset="0"/>
                <a:ea typeface="+mn-ea"/>
                <a:cs typeface="+mn-cs"/>
              </a:rPr>
              <a:t>(processor, buses, memory, peripherals) differs greatly from one type of</a:t>
            </a:r>
          </a:p>
          <a:p>
            <a:r>
              <a:rPr kumimoji="1" lang="en-US" sz="1200" kern="1200" baseline="0" dirty="0" smtClean="0">
                <a:solidFill>
                  <a:schemeClr val="tx1"/>
                </a:solidFill>
                <a:latin typeface="Times New Roman" pitchFamily="-110" charset="0"/>
                <a:ea typeface="+mn-ea"/>
                <a:cs typeface="+mn-cs"/>
              </a:rPr>
              <a:t>element</a:t>
            </a:r>
          </a:p>
          <a:p>
            <a:r>
              <a:rPr kumimoji="1" lang="en-US" sz="1200" kern="1200" baseline="0" dirty="0" smtClean="0">
                <a:solidFill>
                  <a:schemeClr val="tx1"/>
                </a:solidFill>
                <a:latin typeface="Times New Roman" pitchFamily="-110" charset="0"/>
                <a:ea typeface="+mn-ea"/>
                <a:cs typeface="+mn-cs"/>
              </a:rPr>
              <a:t>to another.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smtClean="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smtClean="0">
                <a:solidFill>
                  <a:schemeClr val="tx1"/>
                </a:solidFill>
                <a:latin typeface="Times New Roman" pitchFamily="-110" charset="0"/>
                <a:ea typeface="+mn-ea"/>
                <a:cs typeface="+mn-cs"/>
              </a:rPr>
              <a:t>access patterns.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smtClean="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smtClean="0">
                <a:solidFill>
                  <a:schemeClr val="tx1"/>
                </a:solidFill>
                <a:latin typeface="Times New Roman" pitchFamily="-110" charset="0"/>
                <a:ea typeface="+mn-ea"/>
                <a:cs typeface="+mn-cs"/>
              </a:rPr>
              <a:t>the current state of that art.</a:t>
            </a:r>
            <a:endParaRPr lang="en-GB" dirty="0"/>
          </a:p>
        </p:txBody>
      </p:sp>
    </p:spTree>
    <p:extLst>
      <p:ext uri="{BB962C8B-B14F-4D97-AF65-F5344CB8AC3E}">
        <p14:creationId xmlns:p14="http://schemas.microsoft.com/office/powerpoint/2010/main" val="33548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smtClean="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smtClean="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smtClean="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smtClean="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smtClean="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smtClean="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smtClean="0">
                <a:solidFill>
                  <a:schemeClr val="tx1"/>
                </a:solidFill>
                <a:latin typeface="Times New Roman" pitchFamily="-110" charset="0"/>
                <a:ea typeface="+mn-ea"/>
                <a:cs typeface="+mn-cs"/>
              </a:rPr>
              <a:t>means that individual operations are executed more rapidly.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smtClean="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smtClean="0">
                <a:solidFill>
                  <a:schemeClr val="tx1"/>
                </a:solidFill>
                <a:latin typeface="Times New Roman" pitchFamily="-110" charset="0"/>
                <a:ea typeface="+mn-ea"/>
                <a:cs typeface="+mn-cs"/>
              </a:rPr>
              <a:t>chip itself to the cache, cache access times drop significantly.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smtClean="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smtClean="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31</a:t>
            </a:fld>
            <a:endParaRPr lang="en-US" dirty="0"/>
          </a:p>
        </p:txBody>
      </p:sp>
    </p:spTree>
    <p:extLst>
      <p:ext uri="{BB962C8B-B14F-4D97-AF65-F5344CB8AC3E}">
        <p14:creationId xmlns:p14="http://schemas.microsoft.com/office/powerpoint/2010/main" val="1226701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smtClean="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smtClean="0">
                <a:solidFill>
                  <a:schemeClr val="tx1"/>
                </a:solidFill>
                <a:latin typeface="Times New Roman" pitchFamily="-110" charset="0"/>
                <a:ea typeface="+mn-ea"/>
                <a:cs typeface="+mn-cs"/>
              </a:rPr>
              <a:t>increase, a number of obstacles become more significant [INTE04b]:</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Power: </a:t>
            </a:r>
            <a:r>
              <a:rPr kumimoji="1" lang="en-US" sz="1200" b="0" kern="1200" baseline="0" dirty="0" smtClean="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smtClean="0">
                <a:solidFill>
                  <a:schemeClr val="tx1"/>
                </a:solidFill>
                <a:latin typeface="Times New Roman" pitchFamily="-110" charset="0"/>
                <a:ea typeface="+mn-ea"/>
                <a:cs typeface="+mn-cs"/>
              </a:rPr>
              <a:t>the power density (Watts/cm2). The difficulty of dissipating the heat generated</a:t>
            </a:r>
          </a:p>
          <a:p>
            <a:r>
              <a:rPr kumimoji="1" lang="en-US" sz="1200" kern="1200" baseline="0" dirty="0" smtClean="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smtClean="0">
                <a:solidFill>
                  <a:schemeClr val="tx1"/>
                </a:solidFill>
                <a:latin typeface="Times New Roman" pitchFamily="-110" charset="0"/>
                <a:ea typeface="+mn-ea"/>
                <a:cs typeface="+mn-cs"/>
              </a:rPr>
              <a:t>BORK03].</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RC delay: </a:t>
            </a:r>
            <a:r>
              <a:rPr kumimoji="1" lang="en-US" sz="1200" b="0" kern="1200" baseline="0" dirty="0" smtClean="0">
                <a:solidFill>
                  <a:schemeClr val="tx1"/>
                </a:solidFill>
                <a:latin typeface="Times New Roman" pitchFamily="-110" charset="0"/>
                <a:ea typeface="+mn-ea"/>
                <a:cs typeface="+mn-cs"/>
              </a:rPr>
              <a:t>The speed at which electrons can flow on a chip between transistors</a:t>
            </a:r>
          </a:p>
          <a:p>
            <a:r>
              <a:rPr kumimoji="1" lang="en-US" sz="1200" kern="1200" baseline="0" dirty="0" smtClean="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smtClean="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smtClean="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smtClean="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Memory latency: </a:t>
            </a:r>
            <a:r>
              <a:rPr kumimoji="1" lang="en-US" sz="1200" b="0" kern="1200" baseline="0" dirty="0" smtClean="0">
                <a:solidFill>
                  <a:schemeClr val="tx1"/>
                </a:solidFill>
                <a:latin typeface="Times New Roman" pitchFamily="-110" charset="0"/>
                <a:ea typeface="+mn-ea"/>
                <a:cs typeface="+mn-cs"/>
              </a:rPr>
              <a:t>Memory speeds lag processor speeds, as previously discussed.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smtClean="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32</a:t>
            </a:fld>
            <a:endParaRPr lang="en-US" dirty="0"/>
          </a:p>
        </p:txBody>
      </p:sp>
    </p:spTree>
    <p:extLst>
      <p:ext uri="{BB962C8B-B14F-4D97-AF65-F5344CB8AC3E}">
        <p14:creationId xmlns:p14="http://schemas.microsoft.com/office/powerpoint/2010/main" val="1900457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smtClean="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smtClean="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smtClean="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smtClean="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smtClean="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smtClean="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smtClean="0">
                <a:solidFill>
                  <a:schemeClr val="tx1"/>
                </a:solidFill>
                <a:latin typeface="Times New Roman" pitchFamily="-110" charset="0"/>
                <a:ea typeface="+mn-ea"/>
                <a:cs typeface="+mn-cs"/>
              </a:rPr>
              <a:t>Pentium chip devoted about 10% of on-chip area to a cache. Contemporary chips</a:t>
            </a:r>
          </a:p>
          <a:p>
            <a:r>
              <a:rPr kumimoji="1" lang="en-US" sz="1200" kern="1200" baseline="0" dirty="0" smtClean="0">
                <a:solidFill>
                  <a:schemeClr val="tx1"/>
                </a:solidFill>
                <a:latin typeface="Times New Roman" pitchFamily="-110" charset="0"/>
                <a:ea typeface="+mn-ea"/>
                <a:cs typeface="+mn-cs"/>
              </a:rPr>
              <a:t>devote over half of the chip area to caches.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smtClean="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smtClean="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smtClean="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smtClean="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smtClean="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smtClean="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smtClean="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smtClean="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smtClean="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smtClean="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smtClean="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smtClean="0">
                <a:solidFill>
                  <a:schemeClr val="tx1"/>
                </a:solidFill>
                <a:latin typeface="Times New Roman" pitchFamily="-110" charset="0"/>
                <a:ea typeface="+mn-ea"/>
                <a:cs typeface="+mn-cs"/>
              </a:rPr>
              <a:t>the cache are reaching a limit.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smtClean="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smtClean="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smtClean="0">
                <a:solidFill>
                  <a:schemeClr val="tx1"/>
                </a:solidFill>
                <a:latin typeface="Times New Roman" pitchFamily="-110" charset="0"/>
                <a:ea typeface="+mn-ea"/>
                <a:cs typeface="+mn-cs"/>
              </a:rPr>
              <a:t>limits are being reached.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Figure 2.11 illustrates the concepts we have been discussing. The top line</a:t>
            </a:r>
          </a:p>
          <a:p>
            <a:r>
              <a:rPr kumimoji="1" lang="en-US" sz="1200" kern="1200" baseline="0" dirty="0" smtClean="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smtClean="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smtClean="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smtClean="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smtClean="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smtClean="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33</a:t>
            </a:fld>
            <a:endParaRPr lang="en-US" dirty="0"/>
          </a:p>
        </p:txBody>
      </p:sp>
    </p:spTree>
    <p:extLst>
      <p:ext uri="{BB962C8B-B14F-4D97-AF65-F5344CB8AC3E}">
        <p14:creationId xmlns:p14="http://schemas.microsoft.com/office/powerpoint/2010/main" val="401494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With all of the difficulties cited in the preceding paragraphs in mind, designers</a:t>
            </a:r>
          </a:p>
          <a:p>
            <a:r>
              <a:rPr kumimoji="1" lang="en-US" sz="1200" kern="1200" baseline="0" dirty="0" smtClean="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smtClean="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smtClean="0">
                <a:solidFill>
                  <a:schemeClr val="tx1"/>
                </a:solidFill>
                <a:latin typeface="Times New Roman" pitchFamily="-110" charset="0"/>
                <a:ea typeface="+mn-ea"/>
                <a:cs typeface="+mn-cs"/>
              </a:rPr>
              <a:t>processors on the same chip, also referred to as multiple cores, or </a:t>
            </a:r>
            <a:r>
              <a:rPr kumimoji="1" lang="en-US" sz="1200" b="1" kern="1200" baseline="0" dirty="0" smtClean="0">
                <a:solidFill>
                  <a:schemeClr val="tx1"/>
                </a:solidFill>
                <a:latin typeface="Times New Roman" pitchFamily="-110" charset="0"/>
                <a:ea typeface="+mn-ea"/>
                <a:cs typeface="+mn-cs"/>
              </a:rPr>
              <a:t>multicore,</a:t>
            </a:r>
          </a:p>
          <a:p>
            <a:r>
              <a:rPr kumimoji="1" lang="en-US" sz="1200" kern="1200" baseline="0" dirty="0" smtClean="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smtClean="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smtClean="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smtClean="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smtClean="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smtClean="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smtClean="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smtClean="0">
                <a:solidFill>
                  <a:schemeClr val="tx1"/>
                </a:solidFill>
                <a:latin typeface="Times New Roman" pitchFamily="-110" charset="0"/>
                <a:ea typeface="+mn-ea"/>
                <a:cs typeface="+mn-cs"/>
              </a:rPr>
              <a:t>processing logic.</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smtClean="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smtClean="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smtClean="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smtClean="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smtClean="0">
                <a:solidFill>
                  <a:schemeClr val="tx1"/>
                </a:solidFill>
                <a:latin typeface="Times New Roman" pitchFamily="-110" charset="0"/>
                <a:ea typeface="+mn-ea"/>
                <a:cs typeface="+mn-cs"/>
              </a:rPr>
              <a:t>shared by all the processors.</a:t>
            </a:r>
          </a:p>
          <a:p>
            <a:endParaRPr kumimoji="1" lang="en-US" sz="1200" kern="1200" baseline="0" dirty="0" smtClean="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34</a:t>
            </a:fld>
            <a:endParaRPr lang="en-US" dirty="0"/>
          </a:p>
        </p:txBody>
      </p:sp>
    </p:spTree>
    <p:extLst>
      <p:ext uri="{BB962C8B-B14F-4D97-AF65-F5344CB8AC3E}">
        <p14:creationId xmlns:p14="http://schemas.microsoft.com/office/powerpoint/2010/main" val="1170090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smtClean="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smtClean="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smtClean="0">
                <a:solidFill>
                  <a:schemeClr val="tx1"/>
                </a:solidFill>
                <a:latin typeface="Times New Roman" pitchFamily="-110" charset="0"/>
                <a:ea typeface="+mn-ea"/>
                <a:cs typeface="+mn-cs"/>
              </a:rPr>
              <a:t>number of cores have led to the introduction of a new term: </a:t>
            </a:r>
            <a:r>
              <a:rPr kumimoji="1" lang="en-US" sz="1200" b="1" kern="1200" baseline="0" dirty="0" smtClean="0">
                <a:solidFill>
                  <a:schemeClr val="tx1"/>
                </a:solidFill>
                <a:latin typeface="Times New Roman" pitchFamily="-110" charset="0"/>
                <a:ea typeface="+mn-ea"/>
                <a:cs typeface="+mn-cs"/>
              </a:rPr>
              <a:t>many integrated core</a:t>
            </a:r>
          </a:p>
          <a:p>
            <a:r>
              <a:rPr kumimoji="1" lang="en-US" sz="1200" b="1" kern="1200" baseline="0" dirty="0" smtClean="0">
                <a:solidFill>
                  <a:schemeClr val="tx1"/>
                </a:solidFill>
                <a:latin typeface="Times New Roman" pitchFamily="-110" charset="0"/>
                <a:ea typeface="+mn-ea"/>
                <a:cs typeface="+mn-cs"/>
              </a:rPr>
              <a:t>(MIC).</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multicore and MIC strategy involves a homogeneous collection of</a:t>
            </a:r>
          </a:p>
          <a:p>
            <a:r>
              <a:rPr kumimoji="1" lang="en-US" sz="1200" kern="1200" baseline="0" dirty="0" smtClean="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smtClean="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smtClean="0">
                <a:solidFill>
                  <a:schemeClr val="tx1"/>
                </a:solidFill>
                <a:latin typeface="Times New Roman" pitchFamily="-110" charset="0"/>
                <a:ea typeface="+mn-ea"/>
                <a:cs typeface="+mn-cs"/>
              </a:rPr>
              <a:t>plus </a:t>
            </a:r>
            <a:r>
              <a:rPr kumimoji="1" lang="en-US" sz="1200" b="1" kern="1200" baseline="0" dirty="0" smtClean="0">
                <a:solidFill>
                  <a:schemeClr val="tx1"/>
                </a:solidFill>
                <a:latin typeface="Times New Roman" pitchFamily="-110" charset="0"/>
                <a:ea typeface="+mn-ea"/>
                <a:cs typeface="+mn-cs"/>
              </a:rPr>
              <a:t>graphics processing units (GPUs) </a:t>
            </a:r>
            <a:r>
              <a:rPr kumimoji="1" lang="en-US" sz="1200" b="0" kern="1200" baseline="0" dirty="0" smtClean="0">
                <a:solidFill>
                  <a:schemeClr val="tx1"/>
                </a:solidFill>
                <a:latin typeface="Times New Roman" pitchFamily="-110" charset="0"/>
                <a:ea typeface="+mn-ea"/>
                <a:cs typeface="+mn-cs"/>
              </a:rPr>
              <a:t>and specialized cores for video processing</a:t>
            </a:r>
          </a:p>
          <a:p>
            <a:r>
              <a:rPr kumimoji="1" lang="en-US" sz="1200" kern="1200" baseline="0" dirty="0" smtClean="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smtClean="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smtClean="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smtClean="0">
                <a:solidFill>
                  <a:schemeClr val="tx1"/>
                </a:solidFill>
                <a:latin typeface="Times New Roman" pitchFamily="-110" charset="0"/>
                <a:ea typeface="+mn-ea"/>
                <a:cs typeface="+mn-cs"/>
              </a:rPr>
              <a:t>video.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smtClean="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smtClean="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smtClean="0">
                <a:solidFill>
                  <a:schemeClr val="tx1"/>
                </a:solidFill>
                <a:latin typeface="Times New Roman" pitchFamily="-110" charset="0"/>
                <a:ea typeface="+mn-ea"/>
                <a:cs typeface="+mn-cs"/>
              </a:rPr>
              <a:t>CPU [FATA08, PROP11]. When a broad range of applications are supported</a:t>
            </a:r>
          </a:p>
          <a:p>
            <a:r>
              <a:rPr kumimoji="1" lang="en-US" sz="1200" kern="1200" baseline="0" dirty="0" smtClean="0">
                <a:solidFill>
                  <a:schemeClr val="tx1"/>
                </a:solidFill>
                <a:latin typeface="Times New Roman" pitchFamily="-110" charset="0"/>
                <a:ea typeface="+mn-ea"/>
                <a:cs typeface="+mn-cs"/>
              </a:rPr>
              <a:t>by such a processor, the term </a:t>
            </a:r>
            <a:r>
              <a:rPr kumimoji="1" lang="en-US" sz="1200" b="1" kern="1200" baseline="0" dirty="0" smtClean="0">
                <a:solidFill>
                  <a:schemeClr val="tx1"/>
                </a:solidFill>
                <a:latin typeface="Times New Roman" pitchFamily="-110" charset="0"/>
                <a:ea typeface="+mn-ea"/>
                <a:cs typeface="+mn-cs"/>
              </a:rPr>
              <a:t>general-purpose computing on GPUs (GPGPU)</a:t>
            </a:r>
          </a:p>
          <a:p>
            <a:r>
              <a:rPr kumimoji="1" lang="en-US" sz="1200" kern="1200" baseline="0" dirty="0" smtClean="0">
                <a:solidFill>
                  <a:schemeClr val="tx1"/>
                </a:solidFill>
                <a:latin typeface="Times New Roman" pitchFamily="-110" charset="0"/>
                <a:ea typeface="+mn-ea"/>
                <a:cs typeface="+mn-cs"/>
              </a:rPr>
              <a:t>is used.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35</a:t>
            </a:fld>
            <a:endParaRPr lang="en-US" dirty="0"/>
          </a:p>
        </p:txBody>
      </p:sp>
    </p:spTree>
    <p:extLst>
      <p:ext uri="{BB962C8B-B14F-4D97-AF65-F5344CB8AC3E}">
        <p14:creationId xmlns:p14="http://schemas.microsoft.com/office/powerpoint/2010/main" val="1796446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The term </a:t>
            </a:r>
            <a:r>
              <a:rPr kumimoji="1" lang="en-US" sz="1200" i="1" kern="1200" baseline="0" dirty="0" smtClean="0">
                <a:solidFill>
                  <a:schemeClr val="tx1"/>
                </a:solidFill>
                <a:latin typeface="Times New Roman" pitchFamily="-110" charset="0"/>
                <a:ea typeface="+mn-ea"/>
                <a:cs typeface="+mn-cs"/>
              </a:rPr>
              <a:t>embedded system </a:t>
            </a:r>
            <a:r>
              <a:rPr kumimoji="1" lang="en-US" sz="1200" i="0" kern="1200" baseline="0" dirty="0" smtClean="0">
                <a:solidFill>
                  <a:schemeClr val="tx1"/>
                </a:solidFill>
                <a:latin typeface="Times New Roman" pitchFamily="-110" charset="0"/>
                <a:ea typeface="+mn-ea"/>
                <a:cs typeface="+mn-cs"/>
              </a:rPr>
              <a:t>refers to the use of </a:t>
            </a:r>
            <a:r>
              <a:rPr kumimoji="1" lang="en-US" sz="1200" i="1" kern="1200" baseline="0" dirty="0" smtClean="0">
                <a:solidFill>
                  <a:schemeClr val="tx1"/>
                </a:solidFill>
                <a:latin typeface="Times New Roman" pitchFamily="-110" charset="0"/>
                <a:ea typeface="+mn-ea"/>
                <a:cs typeface="+mn-cs"/>
              </a:rPr>
              <a:t>electronics and software within a</a:t>
            </a:r>
          </a:p>
          <a:p>
            <a:r>
              <a:rPr kumimoji="1" lang="en-US" sz="1200" kern="1200" baseline="0" dirty="0" smtClean="0">
                <a:solidFill>
                  <a:schemeClr val="tx1"/>
                </a:solidFill>
                <a:latin typeface="Times New Roman" pitchFamily="-110" charset="0"/>
                <a:ea typeface="+mn-ea"/>
                <a:cs typeface="+mn-cs"/>
              </a:rPr>
              <a:t>product, as opposed to a general-purpose computer, such as a laptop or desktop</a:t>
            </a:r>
          </a:p>
          <a:p>
            <a:r>
              <a:rPr kumimoji="1" lang="en-US" sz="1200" kern="1200" baseline="0" dirty="0" smtClean="0">
                <a:solidFill>
                  <a:schemeClr val="tx1"/>
                </a:solidFill>
                <a:latin typeface="Times New Roman" pitchFamily="-110" charset="0"/>
                <a:ea typeface="+mn-ea"/>
                <a:cs typeface="+mn-cs"/>
              </a:rPr>
              <a:t>system. The following is a good general definition:</a:t>
            </a:r>
          </a:p>
          <a:p>
            <a:endParaRPr kumimoji="1" lang="en-US" sz="1200" b="1"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Embedded system. </a:t>
            </a:r>
            <a:r>
              <a:rPr kumimoji="1" lang="en-US" sz="1200" b="0" kern="1200" baseline="0" dirty="0" smtClean="0">
                <a:solidFill>
                  <a:schemeClr val="tx1"/>
                </a:solidFill>
                <a:latin typeface="Times New Roman" pitchFamily="-110" charset="0"/>
                <a:ea typeface="+mn-ea"/>
                <a:cs typeface="+mn-cs"/>
              </a:rPr>
              <a:t>A combination of computer hardware and software, and perhaps</a:t>
            </a:r>
          </a:p>
          <a:p>
            <a:r>
              <a:rPr kumimoji="1" lang="en-US" sz="1200" b="0" kern="1200" baseline="0" dirty="0" smtClean="0">
                <a:solidFill>
                  <a:schemeClr val="tx1"/>
                </a:solidFill>
                <a:latin typeface="Times New Roman" pitchFamily="-110" charset="0"/>
                <a:ea typeface="+mn-ea"/>
                <a:cs typeface="+mn-cs"/>
              </a:rPr>
              <a:t>additional mechanical or other parts, designed to perform a dedicated function. In many</a:t>
            </a:r>
          </a:p>
          <a:p>
            <a:r>
              <a:rPr kumimoji="1" lang="en-US" sz="1200" kern="1200" baseline="0" dirty="0" smtClean="0">
                <a:solidFill>
                  <a:schemeClr val="tx1"/>
                </a:solidFill>
                <a:latin typeface="Times New Roman" pitchFamily="-110" charset="0"/>
                <a:ea typeface="+mn-ea"/>
                <a:cs typeface="+mn-cs"/>
              </a:rPr>
              <a:t>cases, embedded systems are part of a larger system or product, as in the case of an antilock</a:t>
            </a:r>
          </a:p>
          <a:p>
            <a:r>
              <a:rPr kumimoji="1" lang="en-US" sz="1200" kern="1200" baseline="0" dirty="0" smtClean="0">
                <a:solidFill>
                  <a:schemeClr val="tx1"/>
                </a:solidFill>
                <a:latin typeface="Times New Roman" pitchFamily="-110" charset="0"/>
                <a:ea typeface="+mn-ea"/>
                <a:cs typeface="+mn-cs"/>
              </a:rPr>
              <a:t>braking system in a car.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36</a:t>
            </a:fld>
            <a:endParaRPr lang="en-US" dirty="0"/>
          </a:p>
        </p:txBody>
      </p:sp>
    </p:spTree>
    <p:extLst>
      <p:ext uri="{BB962C8B-B14F-4D97-AF65-F5344CB8AC3E}">
        <p14:creationId xmlns:p14="http://schemas.microsoft.com/office/powerpoint/2010/main" val="27224574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Embedded systems far outnumber general-purpose computer systems, encompassing</a:t>
            </a:r>
          </a:p>
          <a:p>
            <a:r>
              <a:rPr kumimoji="1" lang="en-US" sz="1200" kern="1200" baseline="0" dirty="0" smtClean="0">
                <a:solidFill>
                  <a:schemeClr val="tx1"/>
                </a:solidFill>
                <a:latin typeface="Times New Roman" pitchFamily="-110" charset="0"/>
                <a:ea typeface="+mn-ea"/>
                <a:cs typeface="+mn-cs"/>
              </a:rPr>
              <a:t>a broad range of applications (Table 2.7).</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37</a:t>
            </a:fld>
            <a:endParaRPr lang="en-US" dirty="0"/>
          </a:p>
        </p:txBody>
      </p:sp>
    </p:spTree>
    <p:extLst>
      <p:ext uri="{BB962C8B-B14F-4D97-AF65-F5344CB8AC3E}">
        <p14:creationId xmlns:p14="http://schemas.microsoft.com/office/powerpoint/2010/main" val="1559728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110" charset="0"/>
                <a:ea typeface="+mn-ea"/>
                <a:cs typeface="+mn-cs"/>
              </a:rPr>
              <a:t>Operations performed by a processor, such as fetching an</a:t>
            </a:r>
          </a:p>
          <a:p>
            <a:r>
              <a:rPr kumimoji="1" lang="en-US" sz="1200" kern="1200" baseline="0" dirty="0" smtClean="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smtClean="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smtClean="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smtClean="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smtClean="0">
                <a:solidFill>
                  <a:schemeClr val="tx1"/>
                </a:solidFill>
                <a:latin typeface="Times New Roman" pitchFamily="-110" charset="0"/>
                <a:ea typeface="+mn-ea"/>
                <a:cs typeface="+mn-cs"/>
              </a:rPr>
              <a:t>Hertz (Hz).</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smtClean="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smtClean="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smtClean="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smtClean="0">
                <a:solidFill>
                  <a:schemeClr val="tx1"/>
                </a:solidFill>
                <a:latin typeface="Times New Roman" pitchFamily="-110" charset="0"/>
                <a:ea typeface="+mn-ea"/>
                <a:cs typeface="+mn-cs"/>
              </a:rPr>
              <a:t>The rate of pulses is known as the </a:t>
            </a:r>
            <a:r>
              <a:rPr kumimoji="1" lang="en-US" sz="1200" b="1" kern="1200" baseline="0" dirty="0" smtClean="0">
                <a:solidFill>
                  <a:schemeClr val="tx1"/>
                </a:solidFill>
                <a:latin typeface="Times New Roman" pitchFamily="-110" charset="0"/>
                <a:ea typeface="+mn-ea"/>
                <a:cs typeface="+mn-cs"/>
              </a:rPr>
              <a:t>clock rate, or clock speed. </a:t>
            </a:r>
            <a:r>
              <a:rPr kumimoji="1" lang="en-US" sz="1200" b="0" kern="1200" baseline="0" dirty="0" smtClean="0">
                <a:solidFill>
                  <a:schemeClr val="tx1"/>
                </a:solidFill>
                <a:latin typeface="Times New Roman" pitchFamily="-110" charset="0"/>
                <a:ea typeface="+mn-ea"/>
                <a:cs typeface="+mn-cs"/>
              </a:rPr>
              <a:t>One increment, or</a:t>
            </a:r>
          </a:p>
          <a:p>
            <a:r>
              <a:rPr kumimoji="1" lang="en-US" sz="1200" b="0" kern="1200" baseline="0" dirty="0" smtClean="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smtClean="0">
                <a:solidFill>
                  <a:schemeClr val="tx1"/>
                </a:solidFill>
                <a:latin typeface="Times New Roman" pitchFamily="-110" charset="0"/>
                <a:ea typeface="+mn-ea"/>
                <a:cs typeface="+mn-cs"/>
              </a:rPr>
              <a:t>pulses is the </a:t>
            </a:r>
            <a:r>
              <a:rPr kumimoji="1" lang="en-US" sz="1200" b="1" kern="1200" baseline="0" dirty="0" smtClean="0">
                <a:solidFill>
                  <a:schemeClr val="tx1"/>
                </a:solidFill>
                <a:latin typeface="Times New Roman" pitchFamily="-110" charset="0"/>
                <a:ea typeface="+mn-ea"/>
                <a:cs typeface="+mn-cs"/>
              </a:rPr>
              <a:t>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smtClean="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smtClean="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smtClean="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smtClean="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smtClean="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smtClean="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smtClean="0">
                <a:solidFill>
                  <a:schemeClr val="tx1"/>
                </a:solidFill>
                <a:latin typeface="Times New Roman" pitchFamily="-110" charset="0"/>
                <a:ea typeface="+mn-ea"/>
                <a:cs typeface="+mn-cs"/>
              </a:rPr>
              <a:t>(voltage) values are available for each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smtClean="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smtClean="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smtClean="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smtClean="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smtClean="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smtClean="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smtClean="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38</a:t>
            </a:fld>
            <a:endParaRPr lang="en-US" dirty="0"/>
          </a:p>
        </p:txBody>
      </p:sp>
    </p:spTree>
    <p:extLst>
      <p:ext uri="{BB962C8B-B14F-4D97-AF65-F5344CB8AC3E}">
        <p14:creationId xmlns:p14="http://schemas.microsoft.com/office/powerpoint/2010/main" val="14014490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110" charset="0"/>
                <a:ea typeface="+mn-ea"/>
                <a:cs typeface="+mn-cs"/>
              </a:rPr>
              <a:t>Operations performed by a processor, such as fetching an</a:t>
            </a:r>
          </a:p>
          <a:p>
            <a:r>
              <a:rPr kumimoji="1" lang="en-US" sz="1200" kern="1200" baseline="0" dirty="0" smtClean="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smtClean="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smtClean="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smtClean="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smtClean="0">
                <a:solidFill>
                  <a:schemeClr val="tx1"/>
                </a:solidFill>
                <a:latin typeface="Times New Roman" pitchFamily="-110" charset="0"/>
                <a:ea typeface="+mn-ea"/>
                <a:cs typeface="+mn-cs"/>
              </a:rPr>
              <a:t>Hertz (Hz).</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smtClean="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smtClean="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smtClean="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smtClean="0">
                <a:solidFill>
                  <a:schemeClr val="tx1"/>
                </a:solidFill>
                <a:latin typeface="Times New Roman" pitchFamily="-110" charset="0"/>
                <a:ea typeface="+mn-ea"/>
                <a:cs typeface="+mn-cs"/>
              </a:rPr>
              <a:t>The rate of pulses is known as the </a:t>
            </a:r>
            <a:r>
              <a:rPr kumimoji="1" lang="en-US" sz="1200" b="1" kern="1200" baseline="0" dirty="0" smtClean="0">
                <a:solidFill>
                  <a:schemeClr val="tx1"/>
                </a:solidFill>
                <a:latin typeface="Times New Roman" pitchFamily="-110" charset="0"/>
                <a:ea typeface="+mn-ea"/>
                <a:cs typeface="+mn-cs"/>
              </a:rPr>
              <a:t>clock rate, or clock speed. </a:t>
            </a:r>
            <a:r>
              <a:rPr kumimoji="1" lang="en-US" sz="1200" b="0" kern="1200" baseline="0" dirty="0" smtClean="0">
                <a:solidFill>
                  <a:schemeClr val="tx1"/>
                </a:solidFill>
                <a:latin typeface="Times New Roman" pitchFamily="-110" charset="0"/>
                <a:ea typeface="+mn-ea"/>
                <a:cs typeface="+mn-cs"/>
              </a:rPr>
              <a:t>One increment, or</a:t>
            </a:r>
          </a:p>
          <a:p>
            <a:r>
              <a:rPr kumimoji="1" lang="en-US" sz="1200" b="0" kern="1200" baseline="0" dirty="0" smtClean="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smtClean="0">
                <a:solidFill>
                  <a:schemeClr val="tx1"/>
                </a:solidFill>
                <a:latin typeface="Times New Roman" pitchFamily="-110" charset="0"/>
                <a:ea typeface="+mn-ea"/>
                <a:cs typeface="+mn-cs"/>
              </a:rPr>
              <a:t>pulses is the </a:t>
            </a:r>
            <a:r>
              <a:rPr kumimoji="1" lang="en-US" sz="1200" b="1" kern="1200" baseline="0" dirty="0" smtClean="0">
                <a:solidFill>
                  <a:schemeClr val="tx1"/>
                </a:solidFill>
                <a:latin typeface="Times New Roman" pitchFamily="-110" charset="0"/>
                <a:ea typeface="+mn-ea"/>
                <a:cs typeface="+mn-cs"/>
              </a:rPr>
              <a:t>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smtClean="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smtClean="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smtClean="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smtClean="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smtClean="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smtClean="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smtClean="0">
                <a:solidFill>
                  <a:schemeClr val="tx1"/>
                </a:solidFill>
                <a:latin typeface="Times New Roman" pitchFamily="-110" charset="0"/>
                <a:ea typeface="+mn-ea"/>
                <a:cs typeface="+mn-cs"/>
              </a:rPr>
              <a:t>(voltage) values are available for each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smtClean="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smtClean="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smtClean="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smtClean="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smtClean="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smtClean="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smtClean="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39</a:t>
            </a:fld>
            <a:endParaRPr lang="en-US" dirty="0"/>
          </a:p>
        </p:txBody>
      </p:sp>
    </p:spTree>
    <p:extLst>
      <p:ext uri="{BB962C8B-B14F-4D97-AF65-F5344CB8AC3E}">
        <p14:creationId xmlns:p14="http://schemas.microsoft.com/office/powerpoint/2010/main" val="331108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5C595-74CD-1C4A-945A-60A24F3947E1}" type="slidenum">
              <a:rPr lang="en-US"/>
              <a:pPr/>
              <a:t>4</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resulting machine was enormous, weighing 30 tons, occupying 1500 square feet of floor space,</a:t>
            </a:r>
          </a:p>
          <a:p>
            <a:r>
              <a:rPr kumimoji="1" lang="en-US" sz="1200" kern="1200" baseline="0" dirty="0" smtClean="0">
                <a:solidFill>
                  <a:schemeClr val="tx1"/>
                </a:solidFill>
                <a:latin typeface="Times New Roman" pitchFamily="-110" charset="0"/>
                <a:ea typeface="+mn-ea"/>
                <a:cs typeface="+mn-cs"/>
              </a:rPr>
              <a:t>and containing more than 18,000 vacuum tubes. When operating, it consumed</a:t>
            </a:r>
          </a:p>
          <a:p>
            <a:r>
              <a:rPr kumimoji="1" lang="en-US" sz="1200" kern="1200" baseline="0" dirty="0" smtClean="0">
                <a:solidFill>
                  <a:schemeClr val="tx1"/>
                </a:solidFill>
                <a:latin typeface="Times New Roman" pitchFamily="-110" charset="0"/>
                <a:ea typeface="+mn-ea"/>
                <a:cs typeface="+mn-cs"/>
              </a:rPr>
              <a:t>140 kilowatts of power. It was also substantially faster than any electromechanical</a:t>
            </a:r>
          </a:p>
          <a:p>
            <a:r>
              <a:rPr kumimoji="1" lang="en-US" sz="1200" kern="1200" baseline="0" dirty="0" smtClean="0">
                <a:solidFill>
                  <a:schemeClr val="tx1"/>
                </a:solidFill>
                <a:latin typeface="Times New Roman" pitchFamily="-110" charset="0"/>
                <a:ea typeface="+mn-ea"/>
                <a:cs typeface="+mn-cs"/>
              </a:rPr>
              <a:t>computer, capable of 5000 additions per second.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a decimal rather than a binary machine. That is, numbers</a:t>
            </a:r>
          </a:p>
          <a:p>
            <a:r>
              <a:rPr kumimoji="1" lang="en-US" sz="1200" kern="1200" baseline="0" dirty="0" smtClean="0">
                <a:solidFill>
                  <a:schemeClr val="tx1"/>
                </a:solidFill>
                <a:latin typeface="Times New Roman" pitchFamily="-110" charset="0"/>
                <a:ea typeface="+mn-ea"/>
                <a:cs typeface="+mn-cs"/>
              </a:rPr>
              <a:t>were represented in decimal form, and arithmetic was performed in the decimal</a:t>
            </a:r>
          </a:p>
          <a:p>
            <a:r>
              <a:rPr kumimoji="1" lang="en-US" sz="1200" kern="1200" baseline="0" dirty="0" smtClean="0">
                <a:solidFill>
                  <a:schemeClr val="tx1"/>
                </a:solidFill>
                <a:latin typeface="Times New Roman" pitchFamily="-110" charset="0"/>
                <a:ea typeface="+mn-ea"/>
                <a:cs typeface="+mn-cs"/>
              </a:rPr>
              <a:t>system. Its memory consisted of 20 </a:t>
            </a:r>
            <a:r>
              <a:rPr kumimoji="1" lang="en-US" sz="1200" i="1" kern="1200" baseline="0" dirty="0" smtClean="0">
                <a:solidFill>
                  <a:schemeClr val="tx1"/>
                </a:solidFill>
                <a:latin typeface="Times New Roman" pitchFamily="-110" charset="0"/>
                <a:ea typeface="+mn-ea"/>
                <a:cs typeface="+mn-cs"/>
              </a:rPr>
              <a:t>accumulators, </a:t>
            </a:r>
            <a:r>
              <a:rPr kumimoji="1" lang="en-US" sz="1200" i="0" kern="1200" baseline="0" dirty="0" smtClean="0">
                <a:solidFill>
                  <a:schemeClr val="tx1"/>
                </a:solidFill>
                <a:latin typeface="Times New Roman" pitchFamily="-110" charset="0"/>
                <a:ea typeface="+mn-ea"/>
                <a:cs typeface="+mn-cs"/>
              </a:rPr>
              <a:t>each capable of holding a 10-digit</a:t>
            </a:r>
          </a:p>
          <a:p>
            <a:r>
              <a:rPr kumimoji="1" lang="en-US" sz="1200" kern="1200" baseline="0" dirty="0" smtClean="0">
                <a:solidFill>
                  <a:schemeClr val="tx1"/>
                </a:solidFill>
                <a:latin typeface="Times New Roman" pitchFamily="-110" charset="0"/>
                <a:ea typeface="+mn-ea"/>
                <a:cs typeface="+mn-cs"/>
              </a:rPr>
              <a:t>decimal number. A ring of 10 vacuum tubes represented each digit. At any time,</a:t>
            </a:r>
          </a:p>
          <a:p>
            <a:r>
              <a:rPr kumimoji="1" lang="en-US" sz="1200" kern="1200" baseline="0" dirty="0" smtClean="0">
                <a:solidFill>
                  <a:schemeClr val="tx1"/>
                </a:solidFill>
                <a:latin typeface="Times New Roman" pitchFamily="-110" charset="0"/>
                <a:ea typeface="+mn-ea"/>
                <a:cs typeface="+mn-cs"/>
              </a:rPr>
              <a:t>only one vacuum tube was in the ON state, representing one of the 10 digits. The</a:t>
            </a:r>
          </a:p>
          <a:p>
            <a:r>
              <a:rPr kumimoji="1" lang="en-US" sz="1200" kern="1200" baseline="0" dirty="0" smtClean="0">
                <a:solidFill>
                  <a:schemeClr val="tx1"/>
                </a:solidFill>
                <a:latin typeface="Times New Roman" pitchFamily="-110" charset="0"/>
                <a:ea typeface="+mn-ea"/>
                <a:cs typeface="+mn-cs"/>
              </a:rPr>
              <a:t>major drawback of the ENIAC was that it had to be programmed manually by</a:t>
            </a:r>
          </a:p>
          <a:p>
            <a:r>
              <a:rPr kumimoji="1" lang="en-US" sz="1200" kern="1200" baseline="0" dirty="0" smtClean="0">
                <a:solidFill>
                  <a:schemeClr val="tx1"/>
                </a:solidFill>
                <a:latin typeface="Times New Roman" pitchFamily="-110" charset="0"/>
                <a:ea typeface="+mn-ea"/>
                <a:cs typeface="+mn-cs"/>
              </a:rPr>
              <a:t>setting switches and plugging and unplugging cables.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completed in 1946, too late to be used in the war effort.</a:t>
            </a:r>
          </a:p>
          <a:p>
            <a:r>
              <a:rPr kumimoji="1" lang="en-US" sz="1200" kern="1200" baseline="0" dirty="0" smtClean="0">
                <a:solidFill>
                  <a:schemeClr val="tx1"/>
                </a:solidFill>
                <a:latin typeface="Times New Roman" pitchFamily="-110" charset="0"/>
                <a:ea typeface="+mn-ea"/>
                <a:cs typeface="+mn-cs"/>
              </a:rPr>
              <a:t>Instead, its first task was to perform a series of complex calculations that were used</a:t>
            </a:r>
          </a:p>
          <a:p>
            <a:r>
              <a:rPr kumimoji="1" lang="en-US" sz="1200" kern="1200" baseline="0" dirty="0" smtClean="0">
                <a:solidFill>
                  <a:schemeClr val="tx1"/>
                </a:solidFill>
                <a:latin typeface="Times New Roman" pitchFamily="-110" charset="0"/>
                <a:ea typeface="+mn-ea"/>
                <a:cs typeface="+mn-cs"/>
              </a:rPr>
              <a:t>to help determine the feasibility of the hydrogen bomb. The use of the ENIAC for</a:t>
            </a:r>
          </a:p>
          <a:p>
            <a:r>
              <a:rPr kumimoji="1" lang="en-US" sz="1200" kern="1200" baseline="0" dirty="0" smtClean="0">
                <a:solidFill>
                  <a:schemeClr val="tx1"/>
                </a:solidFill>
                <a:latin typeface="Times New Roman" pitchFamily="-110" charset="0"/>
                <a:ea typeface="+mn-ea"/>
                <a:cs typeface="+mn-cs"/>
              </a:rPr>
              <a:t>a purpose other than that for which it was built demonstrated its general-purpose</a:t>
            </a:r>
          </a:p>
          <a:p>
            <a:r>
              <a:rPr kumimoji="1" lang="en-US" sz="1200" kern="1200" baseline="0" dirty="0" smtClean="0">
                <a:solidFill>
                  <a:schemeClr val="tx1"/>
                </a:solidFill>
                <a:latin typeface="Times New Roman" pitchFamily="-110" charset="0"/>
                <a:ea typeface="+mn-ea"/>
                <a:cs typeface="+mn-cs"/>
              </a:rPr>
              <a:t>nature. The ENIAC continued to operate under BRL management until 1955,</a:t>
            </a:r>
          </a:p>
          <a:p>
            <a:r>
              <a:rPr kumimoji="1" lang="en-US" sz="1200" kern="1200" baseline="0" dirty="0" smtClean="0">
                <a:solidFill>
                  <a:schemeClr val="tx1"/>
                </a:solidFill>
                <a:latin typeface="Times New Roman" pitchFamily="-110" charset="0"/>
                <a:ea typeface="+mn-ea"/>
                <a:cs typeface="+mn-cs"/>
              </a:rPr>
              <a:t>when it was disassembled.</a:t>
            </a:r>
            <a:endParaRPr lang="en-GB" dirty="0" smtClean="0"/>
          </a:p>
          <a:p>
            <a:endParaRPr lang="en-GB" dirty="0"/>
          </a:p>
        </p:txBody>
      </p:sp>
    </p:spTree>
    <p:extLst>
      <p:ext uri="{BB962C8B-B14F-4D97-AF65-F5344CB8AC3E}">
        <p14:creationId xmlns:p14="http://schemas.microsoft.com/office/powerpoint/2010/main" val="2213975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When considering system performance, computer system designers look for</a:t>
            </a:r>
          </a:p>
          <a:p>
            <a:r>
              <a:rPr kumimoji="1" lang="en-US" sz="1200" kern="1200" baseline="0" dirty="0" smtClean="0">
                <a:solidFill>
                  <a:schemeClr val="tx1"/>
                </a:solidFill>
                <a:latin typeface="Times New Roman" pitchFamily="-110" charset="0"/>
                <a:ea typeface="+mn-ea"/>
                <a:cs typeface="+mn-cs"/>
              </a:rPr>
              <a:t>ways to improve performance by improvement in technology or change in</a:t>
            </a:r>
          </a:p>
          <a:p>
            <a:r>
              <a:rPr kumimoji="1" lang="en-US" sz="1200" kern="1200" baseline="0" dirty="0" smtClean="0">
                <a:solidFill>
                  <a:schemeClr val="tx1"/>
                </a:solidFill>
                <a:latin typeface="Times New Roman" pitchFamily="-110" charset="0"/>
                <a:ea typeface="+mn-ea"/>
                <a:cs typeface="+mn-cs"/>
              </a:rPr>
              <a:t>design. Examples include the use of parallel processors, the use of a memory</a:t>
            </a:r>
          </a:p>
          <a:p>
            <a:r>
              <a:rPr kumimoji="1" lang="en-US" sz="1200" kern="1200" baseline="0" dirty="0" smtClean="0">
                <a:solidFill>
                  <a:schemeClr val="tx1"/>
                </a:solidFill>
                <a:latin typeface="Times New Roman" pitchFamily="-110" charset="0"/>
                <a:ea typeface="+mn-ea"/>
                <a:cs typeface="+mn-cs"/>
              </a:rPr>
              <a:t>cache hierarchy, and speedup in memory access time and I/O transfer rate</a:t>
            </a:r>
          </a:p>
          <a:p>
            <a:r>
              <a:rPr kumimoji="1" lang="en-US" sz="1200" kern="1200" baseline="0" dirty="0" smtClean="0">
                <a:solidFill>
                  <a:schemeClr val="tx1"/>
                </a:solidFill>
                <a:latin typeface="Times New Roman" pitchFamily="-110" charset="0"/>
                <a:ea typeface="+mn-ea"/>
                <a:cs typeface="+mn-cs"/>
              </a:rPr>
              <a:t>due to technology improvements. In all of these cases, it is important to note</a:t>
            </a:r>
          </a:p>
          <a:p>
            <a:r>
              <a:rPr kumimoji="1" lang="en-US" sz="1200" kern="1200" baseline="0" dirty="0" smtClean="0">
                <a:solidFill>
                  <a:schemeClr val="tx1"/>
                </a:solidFill>
                <a:latin typeface="Times New Roman" pitchFamily="-110" charset="0"/>
                <a:ea typeface="+mn-ea"/>
                <a:cs typeface="+mn-cs"/>
              </a:rPr>
              <a:t>that a speedup in one aspect of the technology or design does not result in a</a:t>
            </a:r>
          </a:p>
          <a:p>
            <a:r>
              <a:rPr kumimoji="1" lang="en-US" sz="1200" kern="1200" baseline="0" dirty="0" smtClean="0">
                <a:solidFill>
                  <a:schemeClr val="tx1"/>
                </a:solidFill>
                <a:latin typeface="Times New Roman" pitchFamily="-110" charset="0"/>
                <a:ea typeface="+mn-ea"/>
                <a:cs typeface="+mn-cs"/>
              </a:rPr>
              <a:t>corresponding improvement in performance. This limitation is succinctly</a:t>
            </a:r>
          </a:p>
          <a:p>
            <a:r>
              <a:rPr kumimoji="1" lang="en-US" sz="1200" kern="1200" baseline="0" dirty="0" smtClean="0">
                <a:solidFill>
                  <a:schemeClr val="tx1"/>
                </a:solidFill>
                <a:latin typeface="Times New Roman" pitchFamily="-110" charset="0"/>
                <a:ea typeface="+mn-ea"/>
                <a:cs typeface="+mn-cs"/>
              </a:rPr>
              <a:t>expressed by Amdahl’s law.</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was first proposed by Gene Amdahl in [AMDA67] and deals</a:t>
            </a:r>
          </a:p>
          <a:p>
            <a:r>
              <a:rPr kumimoji="1" lang="en-US" sz="1200" kern="1200" baseline="0" dirty="0" smtClean="0">
                <a:solidFill>
                  <a:schemeClr val="tx1"/>
                </a:solidFill>
                <a:latin typeface="Times New Roman" pitchFamily="-110" charset="0"/>
                <a:ea typeface="+mn-ea"/>
                <a:cs typeface="+mn-cs"/>
              </a:rPr>
              <a:t>with the potential speedup of a program using multiple processors compared to a</a:t>
            </a:r>
          </a:p>
          <a:p>
            <a:r>
              <a:rPr kumimoji="1" lang="en-US" sz="1200" kern="1200" baseline="0" dirty="0" smtClean="0">
                <a:solidFill>
                  <a:schemeClr val="tx1"/>
                </a:solidFill>
                <a:latin typeface="Times New Roman" pitchFamily="-110" charset="0"/>
                <a:ea typeface="+mn-ea"/>
                <a:cs typeface="+mn-cs"/>
              </a:rPr>
              <a:t>single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illustrates the problems facing industry in the development of multi-core</a:t>
            </a:r>
          </a:p>
          <a:p>
            <a:r>
              <a:rPr kumimoji="1" lang="en-US" sz="1200" kern="1200" baseline="0" dirty="0" smtClean="0">
                <a:solidFill>
                  <a:schemeClr val="tx1"/>
                </a:solidFill>
                <a:latin typeface="Times New Roman" pitchFamily="-110" charset="0"/>
                <a:ea typeface="+mn-ea"/>
                <a:cs typeface="+mn-cs"/>
              </a:rPr>
              <a:t>machines with an ever-growing number of cores: The software that runs on such</a:t>
            </a:r>
          </a:p>
          <a:p>
            <a:r>
              <a:rPr kumimoji="1" lang="en-US" sz="1200" kern="1200" baseline="0" dirty="0" smtClean="0">
                <a:solidFill>
                  <a:schemeClr val="tx1"/>
                </a:solidFill>
                <a:latin typeface="Times New Roman" pitchFamily="-110" charset="0"/>
                <a:ea typeface="+mn-ea"/>
                <a:cs typeface="+mn-cs"/>
              </a:rPr>
              <a:t>machines must be adapted to a highly parallel execution environment to exploit the</a:t>
            </a:r>
          </a:p>
          <a:p>
            <a:r>
              <a:rPr kumimoji="1" lang="en-US" sz="1200" kern="1200" baseline="0" dirty="0" smtClean="0">
                <a:solidFill>
                  <a:schemeClr val="tx1"/>
                </a:solidFill>
                <a:latin typeface="Times New Roman" pitchFamily="-110" charset="0"/>
                <a:ea typeface="+mn-ea"/>
                <a:cs typeface="+mn-cs"/>
              </a:rPr>
              <a:t>power of parallel processing.</a:t>
            </a:r>
            <a:endParaRPr lang="en-US" sz="1200" baseline="0" dirty="0" smtClean="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40</a:t>
            </a:fld>
            <a:endParaRPr lang="en-US" dirty="0"/>
          </a:p>
        </p:txBody>
      </p:sp>
    </p:spTree>
    <p:extLst>
      <p:ext uri="{BB962C8B-B14F-4D97-AF65-F5344CB8AC3E}">
        <p14:creationId xmlns:p14="http://schemas.microsoft.com/office/powerpoint/2010/main" val="31626268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Consider a program running on a single processor such that a fraction</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0" kern="1200" baseline="0" dirty="0" smtClean="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smtClean="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smtClean="0">
                <a:solidFill>
                  <a:schemeClr val="tx1"/>
                </a:solidFill>
                <a:latin typeface="Times New Roman" pitchFamily="-110" charset="0"/>
                <a:ea typeface="+mn-ea"/>
                <a:cs typeface="+mn-cs"/>
              </a:rPr>
              <a:t>.</a:t>
            </a:r>
          </a:p>
          <a:p>
            <a:r>
              <a:rPr kumimoji="1" lang="en-US" sz="1200" kern="1200" baseline="0" dirty="0" smtClean="0">
                <a:solidFill>
                  <a:schemeClr val="tx1"/>
                </a:solidFill>
                <a:latin typeface="Times New Roman" pitchFamily="-110" charset="0"/>
                <a:ea typeface="+mn-ea"/>
                <a:cs typeface="+mn-cs"/>
              </a:rPr>
              <a:t>Let </a:t>
            </a:r>
            <a:r>
              <a:rPr kumimoji="1" lang="en-US" sz="1200" i="1" kern="1200" baseline="0" dirty="0" smtClean="0">
                <a:solidFill>
                  <a:schemeClr val="tx1"/>
                </a:solidFill>
                <a:latin typeface="Times New Roman" pitchFamily="-110" charset="0"/>
                <a:ea typeface="+mn-ea"/>
                <a:cs typeface="+mn-cs"/>
              </a:rPr>
              <a:t>T </a:t>
            </a:r>
            <a:r>
              <a:rPr kumimoji="1" lang="en-US" sz="1200" i="0" kern="1200" baseline="0" dirty="0" smtClean="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smtClean="0">
                <a:solidFill>
                  <a:schemeClr val="tx1"/>
                </a:solidFill>
                <a:latin typeface="Times New Roman" pitchFamily="-110" charset="0"/>
                <a:ea typeface="+mn-ea"/>
                <a:cs typeface="+mn-cs"/>
              </a:rPr>
              <a:t>speedup using a parallel processor with </a:t>
            </a:r>
            <a:r>
              <a:rPr kumimoji="1" lang="en-US" sz="1200" i="1" kern="1200" baseline="0" dirty="0" smtClean="0">
                <a:solidFill>
                  <a:schemeClr val="tx1"/>
                </a:solidFill>
                <a:latin typeface="Times New Roman" pitchFamily="-110" charset="0"/>
                <a:ea typeface="+mn-ea"/>
                <a:cs typeface="+mn-cs"/>
              </a:rPr>
              <a:t>N </a:t>
            </a:r>
            <a:r>
              <a:rPr kumimoji="1" lang="en-US" sz="1200" i="0" kern="1200" baseline="0" dirty="0" smtClean="0">
                <a:solidFill>
                  <a:schemeClr val="tx1"/>
                </a:solidFill>
                <a:latin typeface="Times New Roman" pitchFamily="-110" charset="0"/>
                <a:ea typeface="+mn-ea"/>
                <a:cs typeface="+mn-cs"/>
              </a:rPr>
              <a:t>processors that fully exploits the parallel</a:t>
            </a:r>
          </a:p>
          <a:p>
            <a:r>
              <a:rPr kumimoji="1" lang="en-US" sz="1200" kern="1200" baseline="0" dirty="0" smtClean="0">
                <a:solidFill>
                  <a:schemeClr val="tx1"/>
                </a:solidFill>
                <a:latin typeface="Times New Roman" pitchFamily="-110" charset="0"/>
                <a:ea typeface="+mn-ea"/>
                <a:cs typeface="+mn-cs"/>
              </a:rPr>
              <a:t>portion of the program is as follows:</a:t>
            </a:r>
          </a:p>
          <a:p>
            <a:r>
              <a:rPr kumimoji="1" lang="en-US" sz="1200" kern="1200" baseline="0" dirty="0" smtClean="0">
                <a:solidFill>
                  <a:schemeClr val="tx1"/>
                </a:solidFill>
                <a:latin typeface="Times New Roman" pitchFamily="-110" charset="0"/>
                <a:ea typeface="+mn-ea"/>
                <a:cs typeface="+mn-cs"/>
              </a:rPr>
              <a:t>Speedup =</a:t>
            </a:r>
          </a:p>
          <a:p>
            <a:r>
              <a:rPr kumimoji="1" lang="en-US" sz="1200" u="sng" kern="1200" baseline="0" dirty="0" smtClean="0">
                <a:solidFill>
                  <a:schemeClr val="tx1"/>
                </a:solidFill>
                <a:latin typeface="Times New Roman" pitchFamily="-110" charset="0"/>
                <a:ea typeface="+mn-ea"/>
                <a:cs typeface="+mn-cs"/>
              </a:rPr>
              <a:t>Time to execute program on a single processor</a:t>
            </a:r>
          </a:p>
          <a:p>
            <a:r>
              <a:rPr kumimoji="1" lang="en-US" sz="1200" kern="1200" baseline="0" dirty="0" smtClean="0">
                <a:solidFill>
                  <a:schemeClr val="tx1"/>
                </a:solidFill>
                <a:latin typeface="Times New Roman" pitchFamily="-110" charset="0"/>
                <a:ea typeface="+mn-ea"/>
                <a:cs typeface="+mn-cs"/>
              </a:rPr>
              <a:t>Time to execute program on </a:t>
            </a:r>
            <a:r>
              <a:rPr kumimoji="1" lang="en-US" sz="1200" i="1" kern="1200" baseline="0" dirty="0" smtClean="0">
                <a:solidFill>
                  <a:schemeClr val="tx1"/>
                </a:solidFill>
                <a:latin typeface="Times New Roman" pitchFamily="-110" charset="0"/>
                <a:ea typeface="+mn-ea"/>
                <a:cs typeface="+mn-cs"/>
              </a:rPr>
              <a:t>N parallel processors</a:t>
            </a:r>
          </a:p>
          <a:p>
            <a:r>
              <a:rPr kumimoji="1" lang="en-US" sz="1200" kern="1200" baseline="0" dirty="0" smtClean="0">
                <a:solidFill>
                  <a:schemeClr val="tx1"/>
                </a:solidFill>
                <a:latin typeface="Times New Roman" pitchFamily="-110" charset="0"/>
                <a:ea typeface="+mn-ea"/>
                <a:cs typeface="+mn-cs"/>
              </a:rPr>
              <a:t>=</a:t>
            </a:r>
            <a:r>
              <a:rPr kumimoji="1" lang="en-US" sz="1200" i="1" u="sng" kern="1200" baseline="0" dirty="0" smtClean="0">
                <a:solidFill>
                  <a:schemeClr val="tx1"/>
                </a:solidFill>
                <a:latin typeface="Times New Roman" pitchFamily="-110" charset="0"/>
                <a:ea typeface="+mn-ea"/>
                <a:cs typeface="+mn-cs"/>
              </a:rPr>
              <a:t>T(1 - f) + Tf</a:t>
            </a:r>
          </a:p>
          <a:p>
            <a:r>
              <a:rPr kumimoji="1" lang="en-US" sz="1200" i="1" kern="1200" baseline="0" dirty="0" smtClean="0">
                <a:solidFill>
                  <a:schemeClr val="tx1"/>
                </a:solidFill>
                <a:latin typeface="Times New Roman" pitchFamily="-110" charset="0"/>
                <a:ea typeface="+mn-ea"/>
                <a:cs typeface="+mn-cs"/>
              </a:rPr>
              <a:t>T(1 - f) +</a:t>
            </a:r>
            <a:r>
              <a:rPr kumimoji="1" lang="en-US" sz="1200" i="1" u="sng" kern="1200" baseline="0" dirty="0" smtClean="0">
                <a:solidFill>
                  <a:schemeClr val="tx1"/>
                </a:solidFill>
                <a:latin typeface="Times New Roman" pitchFamily="-110" charset="0"/>
                <a:ea typeface="+mn-ea"/>
                <a:cs typeface="+mn-cs"/>
              </a:rPr>
              <a:t>Tf</a:t>
            </a:r>
          </a:p>
          <a:p>
            <a:r>
              <a:rPr kumimoji="1" lang="en-US" sz="1200" i="1" kern="1200" baseline="0" dirty="0" smtClean="0">
                <a:solidFill>
                  <a:schemeClr val="tx1"/>
                </a:solidFill>
                <a:latin typeface="Times New Roman" pitchFamily="-110" charset="0"/>
                <a:ea typeface="+mn-ea"/>
                <a:cs typeface="+mn-cs"/>
              </a:rPr>
              <a:t>              N</a:t>
            </a:r>
          </a:p>
          <a:p>
            <a:r>
              <a:rPr kumimoji="1" lang="en-US" sz="1200" kern="1200" baseline="0" dirty="0" smtClean="0">
                <a:solidFill>
                  <a:schemeClr val="tx1"/>
                </a:solidFill>
                <a:latin typeface="Times New Roman" pitchFamily="-110" charset="0"/>
                <a:ea typeface="+mn-ea"/>
                <a:cs typeface="+mn-cs"/>
              </a:rPr>
              <a:t>=  </a:t>
            </a:r>
            <a:r>
              <a:rPr kumimoji="1" lang="en-US" sz="1200" u="sng" kern="1200" baseline="0" dirty="0" smtClean="0">
                <a:solidFill>
                  <a:schemeClr val="tx1"/>
                </a:solidFill>
                <a:latin typeface="Times New Roman" pitchFamily="-110" charset="0"/>
                <a:ea typeface="+mn-ea"/>
                <a:cs typeface="+mn-cs"/>
              </a:rPr>
              <a:t>   1          </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1" u="sng" kern="1200" baseline="0" dirty="0" smtClean="0">
                <a:solidFill>
                  <a:schemeClr val="tx1"/>
                </a:solidFill>
                <a:latin typeface="Times New Roman" pitchFamily="-110" charset="0"/>
                <a:ea typeface="+mn-ea"/>
                <a:cs typeface="+mn-cs"/>
              </a:rPr>
              <a:t>f</a:t>
            </a:r>
          </a:p>
          <a:p>
            <a:r>
              <a:rPr kumimoji="1" lang="en-US" sz="1200" i="1" kern="1200" baseline="0" dirty="0" smtClean="0">
                <a:solidFill>
                  <a:schemeClr val="tx1"/>
                </a:solidFill>
                <a:latin typeface="Times New Roman" pitchFamily="-110" charset="0"/>
                <a:ea typeface="+mn-ea"/>
                <a:cs typeface="+mn-cs"/>
              </a:rPr>
              <a:t>          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smtClean="0">
                <a:solidFill>
                  <a:schemeClr val="tx1"/>
                </a:solidFill>
                <a:latin typeface="Times New Roman" pitchFamily="-110" charset="0"/>
                <a:ea typeface="+mn-ea"/>
                <a:cs typeface="+mn-cs"/>
              </a:rPr>
              <a:t>drawn:</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When </a:t>
            </a:r>
            <a:r>
              <a:rPr kumimoji="1" lang="en-US" sz="1200" b="0" i="1" kern="1200" baseline="0" dirty="0" smtClean="0">
                <a:solidFill>
                  <a:schemeClr val="tx1"/>
                </a:solidFill>
                <a:latin typeface="Times New Roman" pitchFamily="-110" charset="0"/>
                <a:ea typeface="+mn-ea"/>
                <a:cs typeface="+mn-cs"/>
              </a:rPr>
              <a:t>f is small, the use of parallel processors has little effect.</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As </a:t>
            </a:r>
            <a:r>
              <a:rPr kumimoji="1" lang="en-US" sz="1200" b="0" i="1" kern="1200" baseline="0" dirty="0" smtClean="0">
                <a:solidFill>
                  <a:schemeClr val="tx1"/>
                </a:solidFill>
                <a:latin typeface="Times New Roman" pitchFamily="-110" charset="0"/>
                <a:ea typeface="+mn-ea"/>
                <a:cs typeface="+mn-cs"/>
              </a:rPr>
              <a:t>N approaches infinity, speedup is bound by 1/(1 – f), so that there are</a:t>
            </a:r>
          </a:p>
          <a:p>
            <a:r>
              <a:rPr kumimoji="1" lang="en-US" sz="1200" kern="1200" baseline="0" dirty="0" smtClean="0">
                <a:solidFill>
                  <a:schemeClr val="tx1"/>
                </a:solidFill>
                <a:latin typeface="Times New Roman" pitchFamily="-110" charset="0"/>
                <a:ea typeface="+mn-ea"/>
                <a:cs typeface="+mn-cs"/>
              </a:rPr>
              <a:t>diminishing returns for using more processors.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smtClean="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smtClean="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smtClean="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smtClean="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41</a:t>
            </a:fld>
            <a:endParaRPr lang="en-US" dirty="0"/>
          </a:p>
        </p:txBody>
      </p:sp>
    </p:spTree>
    <p:extLst>
      <p:ext uri="{BB962C8B-B14F-4D97-AF65-F5344CB8AC3E}">
        <p14:creationId xmlns:p14="http://schemas.microsoft.com/office/powerpoint/2010/main" val="20126812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smtClean="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smtClean="0">
                <a:solidFill>
                  <a:schemeClr val="tx1"/>
                </a:solidFill>
                <a:latin typeface="Times New Roman" pitchFamily="-110" charset="0"/>
                <a:ea typeface="+mn-ea"/>
                <a:cs typeface="+mn-cs"/>
              </a:rPr>
              <a:t>steady state, and in which there is no leakage.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smtClean="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smtClean="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smtClean="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smtClean="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smtClean="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smtClean="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smtClean="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smtClean="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smtClean="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smtClean="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smtClean="0">
                <a:solidFill>
                  <a:schemeClr val="tx1"/>
                </a:solidFill>
                <a:latin typeface="Times New Roman" pitchFamily="-110" charset="0"/>
                <a:ea typeface="+mn-ea"/>
                <a:cs typeface="+mn-cs"/>
              </a:rPr>
              <a:t>or write service for I/O requests.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p>
          <a:p>
            <a:r>
              <a:rPr kumimoji="1" lang="en-US" sz="1200" kern="1200" baseline="0" dirty="0" smtClean="0">
                <a:solidFill>
                  <a:schemeClr val="tx1"/>
                </a:solidFill>
                <a:latin typeface="Times New Roman" pitchFamily="-110" charset="0"/>
                <a:ea typeface="+mn-ea"/>
                <a:cs typeface="+mn-cs"/>
              </a:rPr>
              <a:t>the distribution of arrival times is, or the order or priority in which items are served.</a:t>
            </a:r>
          </a:p>
          <a:p>
            <a:r>
              <a:rPr kumimoji="1" lang="en-US" sz="1200" kern="1200" baseline="0" dirty="0" smtClean="0">
                <a:solidFill>
                  <a:schemeClr val="tx1"/>
                </a:solidFill>
                <a:latin typeface="Times New Roman" pitchFamily="-110" charset="0"/>
                <a:ea typeface="+mn-ea"/>
                <a:cs typeface="+mn-cs"/>
              </a:rPr>
              <a:t>Because of its simplicity and generality, Little’s Law is extremely useful and has</a:t>
            </a:r>
          </a:p>
          <a:p>
            <a:r>
              <a:rPr kumimoji="1" lang="en-US" sz="1200" kern="1200" baseline="0" dirty="0" smtClean="0">
                <a:solidFill>
                  <a:schemeClr val="tx1"/>
                </a:solidFill>
                <a:latin typeface="Times New Roman" pitchFamily="-110" charset="0"/>
                <a:ea typeface="+mn-ea"/>
                <a:cs typeface="+mn-cs"/>
              </a:rPr>
              <a:t>experienced somewhat of a revival due to the interest in performance problems</a:t>
            </a:r>
          </a:p>
          <a:p>
            <a:r>
              <a:rPr kumimoji="1" lang="en-US" sz="1200" kern="1200" baseline="0" dirty="0" smtClean="0">
                <a:solidFill>
                  <a:schemeClr val="tx1"/>
                </a:solidFill>
                <a:latin typeface="Times New Roman" pitchFamily="-110" charset="0"/>
                <a:ea typeface="+mn-ea"/>
                <a:cs typeface="+mn-cs"/>
              </a:rPr>
              <a:t>related to multi-core computers.</a:t>
            </a:r>
          </a:p>
        </p:txBody>
      </p:sp>
      <p:sp>
        <p:nvSpPr>
          <p:cNvPr id="4" name="Slide Number Placeholder 3"/>
          <p:cNvSpPr>
            <a:spLocks noGrp="1"/>
          </p:cNvSpPr>
          <p:nvPr>
            <p:ph type="sldNum" sz="quarter" idx="10"/>
          </p:nvPr>
        </p:nvSpPr>
        <p:spPr/>
        <p:txBody>
          <a:bodyPr/>
          <a:lstStyle/>
          <a:p>
            <a:fld id="{FDEEBCE0-4A34-3647-9307-E59F6D6CD745}" type="slidenum">
              <a:rPr lang="en-US" smtClean="0"/>
              <a:pPr/>
              <a:t>42</a:t>
            </a:fld>
            <a:endParaRPr lang="en-US" dirty="0"/>
          </a:p>
        </p:txBody>
      </p:sp>
    </p:spTree>
    <p:extLst>
      <p:ext uri="{BB962C8B-B14F-4D97-AF65-F5344CB8AC3E}">
        <p14:creationId xmlns:p14="http://schemas.microsoft.com/office/powerpoint/2010/main" val="29380728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43</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2 summary.</a:t>
            </a:r>
            <a:endParaRPr lang="en-GB" dirty="0"/>
          </a:p>
        </p:txBody>
      </p:sp>
    </p:spTree>
    <p:extLst>
      <p:ext uri="{BB962C8B-B14F-4D97-AF65-F5344CB8AC3E}">
        <p14:creationId xmlns:p14="http://schemas.microsoft.com/office/powerpoint/2010/main" val="18197914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Consider a program running on a single processor such that a fraction</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0" kern="1200" baseline="0" dirty="0" smtClean="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smtClean="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smtClean="0">
                <a:solidFill>
                  <a:schemeClr val="tx1"/>
                </a:solidFill>
                <a:latin typeface="Times New Roman" pitchFamily="-110" charset="0"/>
                <a:ea typeface="+mn-ea"/>
                <a:cs typeface="+mn-cs"/>
              </a:rPr>
              <a:t>.</a:t>
            </a:r>
          </a:p>
          <a:p>
            <a:r>
              <a:rPr kumimoji="1" lang="en-US" sz="1200" kern="1200" baseline="0" dirty="0" smtClean="0">
                <a:solidFill>
                  <a:schemeClr val="tx1"/>
                </a:solidFill>
                <a:latin typeface="Times New Roman" pitchFamily="-110" charset="0"/>
                <a:ea typeface="+mn-ea"/>
                <a:cs typeface="+mn-cs"/>
              </a:rPr>
              <a:t>Let </a:t>
            </a:r>
            <a:r>
              <a:rPr kumimoji="1" lang="en-US" sz="1200" i="1" kern="1200" baseline="0" dirty="0" smtClean="0">
                <a:solidFill>
                  <a:schemeClr val="tx1"/>
                </a:solidFill>
                <a:latin typeface="Times New Roman" pitchFamily="-110" charset="0"/>
                <a:ea typeface="+mn-ea"/>
                <a:cs typeface="+mn-cs"/>
              </a:rPr>
              <a:t>T </a:t>
            </a:r>
            <a:r>
              <a:rPr kumimoji="1" lang="en-US" sz="1200" i="0" kern="1200" baseline="0" dirty="0" smtClean="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smtClean="0">
                <a:solidFill>
                  <a:schemeClr val="tx1"/>
                </a:solidFill>
                <a:latin typeface="Times New Roman" pitchFamily="-110" charset="0"/>
                <a:ea typeface="+mn-ea"/>
                <a:cs typeface="+mn-cs"/>
              </a:rPr>
              <a:t>speedup using a parallel processor with </a:t>
            </a:r>
            <a:r>
              <a:rPr kumimoji="1" lang="en-US" sz="1200" i="1" kern="1200" baseline="0" dirty="0" smtClean="0">
                <a:solidFill>
                  <a:schemeClr val="tx1"/>
                </a:solidFill>
                <a:latin typeface="Times New Roman" pitchFamily="-110" charset="0"/>
                <a:ea typeface="+mn-ea"/>
                <a:cs typeface="+mn-cs"/>
              </a:rPr>
              <a:t>N </a:t>
            </a:r>
            <a:r>
              <a:rPr kumimoji="1" lang="en-US" sz="1200" i="0" kern="1200" baseline="0" dirty="0" smtClean="0">
                <a:solidFill>
                  <a:schemeClr val="tx1"/>
                </a:solidFill>
                <a:latin typeface="Times New Roman" pitchFamily="-110" charset="0"/>
                <a:ea typeface="+mn-ea"/>
                <a:cs typeface="+mn-cs"/>
              </a:rPr>
              <a:t>processors that fully exploits the parallel</a:t>
            </a:r>
          </a:p>
          <a:p>
            <a:r>
              <a:rPr kumimoji="1" lang="en-US" sz="1200" kern="1200" baseline="0" dirty="0" smtClean="0">
                <a:solidFill>
                  <a:schemeClr val="tx1"/>
                </a:solidFill>
                <a:latin typeface="Times New Roman" pitchFamily="-110" charset="0"/>
                <a:ea typeface="+mn-ea"/>
                <a:cs typeface="+mn-cs"/>
              </a:rPr>
              <a:t>portion of the program is as follows:</a:t>
            </a:r>
          </a:p>
          <a:p>
            <a:r>
              <a:rPr kumimoji="1" lang="en-US" sz="1200" kern="1200" baseline="0" dirty="0" smtClean="0">
                <a:solidFill>
                  <a:schemeClr val="tx1"/>
                </a:solidFill>
                <a:latin typeface="Times New Roman" pitchFamily="-110" charset="0"/>
                <a:ea typeface="+mn-ea"/>
                <a:cs typeface="+mn-cs"/>
              </a:rPr>
              <a:t>Speedup =</a:t>
            </a:r>
          </a:p>
          <a:p>
            <a:r>
              <a:rPr kumimoji="1" lang="en-US" sz="1200" u="sng" kern="1200" baseline="0" dirty="0" smtClean="0">
                <a:solidFill>
                  <a:schemeClr val="tx1"/>
                </a:solidFill>
                <a:latin typeface="Times New Roman" pitchFamily="-110" charset="0"/>
                <a:ea typeface="+mn-ea"/>
                <a:cs typeface="+mn-cs"/>
              </a:rPr>
              <a:t>Time to execute program on a single processor</a:t>
            </a:r>
          </a:p>
          <a:p>
            <a:r>
              <a:rPr kumimoji="1" lang="en-US" sz="1200" kern="1200" baseline="0" dirty="0" smtClean="0">
                <a:solidFill>
                  <a:schemeClr val="tx1"/>
                </a:solidFill>
                <a:latin typeface="Times New Roman" pitchFamily="-110" charset="0"/>
                <a:ea typeface="+mn-ea"/>
                <a:cs typeface="+mn-cs"/>
              </a:rPr>
              <a:t>Time to execute program on </a:t>
            </a:r>
            <a:r>
              <a:rPr kumimoji="1" lang="en-US" sz="1200" i="1" kern="1200" baseline="0" dirty="0" smtClean="0">
                <a:solidFill>
                  <a:schemeClr val="tx1"/>
                </a:solidFill>
                <a:latin typeface="Times New Roman" pitchFamily="-110" charset="0"/>
                <a:ea typeface="+mn-ea"/>
                <a:cs typeface="+mn-cs"/>
              </a:rPr>
              <a:t>N parallel processors</a:t>
            </a:r>
          </a:p>
          <a:p>
            <a:r>
              <a:rPr kumimoji="1" lang="en-US" sz="1200" kern="1200" baseline="0" dirty="0" smtClean="0">
                <a:solidFill>
                  <a:schemeClr val="tx1"/>
                </a:solidFill>
                <a:latin typeface="Times New Roman" pitchFamily="-110" charset="0"/>
                <a:ea typeface="+mn-ea"/>
                <a:cs typeface="+mn-cs"/>
              </a:rPr>
              <a:t>=</a:t>
            </a:r>
            <a:r>
              <a:rPr kumimoji="1" lang="en-US" sz="1200" i="1" u="sng" kern="1200" baseline="0" dirty="0" smtClean="0">
                <a:solidFill>
                  <a:schemeClr val="tx1"/>
                </a:solidFill>
                <a:latin typeface="Times New Roman" pitchFamily="-110" charset="0"/>
                <a:ea typeface="+mn-ea"/>
                <a:cs typeface="+mn-cs"/>
              </a:rPr>
              <a:t>T(1 - f) + Tf</a:t>
            </a:r>
          </a:p>
          <a:p>
            <a:r>
              <a:rPr kumimoji="1" lang="en-US" sz="1200" i="1" kern="1200" baseline="0" dirty="0" smtClean="0">
                <a:solidFill>
                  <a:schemeClr val="tx1"/>
                </a:solidFill>
                <a:latin typeface="Times New Roman" pitchFamily="-110" charset="0"/>
                <a:ea typeface="+mn-ea"/>
                <a:cs typeface="+mn-cs"/>
              </a:rPr>
              <a:t>T(1 - f) +</a:t>
            </a:r>
            <a:r>
              <a:rPr kumimoji="1" lang="en-US" sz="1200" i="1" u="sng" kern="1200" baseline="0" dirty="0" smtClean="0">
                <a:solidFill>
                  <a:schemeClr val="tx1"/>
                </a:solidFill>
                <a:latin typeface="Times New Roman" pitchFamily="-110" charset="0"/>
                <a:ea typeface="+mn-ea"/>
                <a:cs typeface="+mn-cs"/>
              </a:rPr>
              <a:t>Tf</a:t>
            </a:r>
          </a:p>
          <a:p>
            <a:r>
              <a:rPr kumimoji="1" lang="en-US" sz="1200" i="1" kern="1200" baseline="0" dirty="0" smtClean="0">
                <a:solidFill>
                  <a:schemeClr val="tx1"/>
                </a:solidFill>
                <a:latin typeface="Times New Roman" pitchFamily="-110" charset="0"/>
                <a:ea typeface="+mn-ea"/>
                <a:cs typeface="+mn-cs"/>
              </a:rPr>
              <a:t>              N</a:t>
            </a:r>
          </a:p>
          <a:p>
            <a:r>
              <a:rPr kumimoji="1" lang="en-US" sz="1200" kern="1200" baseline="0" dirty="0" smtClean="0">
                <a:solidFill>
                  <a:schemeClr val="tx1"/>
                </a:solidFill>
                <a:latin typeface="Times New Roman" pitchFamily="-110" charset="0"/>
                <a:ea typeface="+mn-ea"/>
                <a:cs typeface="+mn-cs"/>
              </a:rPr>
              <a:t>=  </a:t>
            </a:r>
            <a:r>
              <a:rPr kumimoji="1" lang="en-US" sz="1200" u="sng" kern="1200" baseline="0" dirty="0" smtClean="0">
                <a:solidFill>
                  <a:schemeClr val="tx1"/>
                </a:solidFill>
                <a:latin typeface="Times New Roman" pitchFamily="-110" charset="0"/>
                <a:ea typeface="+mn-ea"/>
                <a:cs typeface="+mn-cs"/>
              </a:rPr>
              <a:t>   1          </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1" u="sng" kern="1200" baseline="0" dirty="0" smtClean="0">
                <a:solidFill>
                  <a:schemeClr val="tx1"/>
                </a:solidFill>
                <a:latin typeface="Times New Roman" pitchFamily="-110" charset="0"/>
                <a:ea typeface="+mn-ea"/>
                <a:cs typeface="+mn-cs"/>
              </a:rPr>
              <a:t>f</a:t>
            </a:r>
          </a:p>
          <a:p>
            <a:r>
              <a:rPr kumimoji="1" lang="en-US" sz="1200" i="1" kern="1200" baseline="0" dirty="0" smtClean="0">
                <a:solidFill>
                  <a:schemeClr val="tx1"/>
                </a:solidFill>
                <a:latin typeface="Times New Roman" pitchFamily="-110" charset="0"/>
                <a:ea typeface="+mn-ea"/>
                <a:cs typeface="+mn-cs"/>
              </a:rPr>
              <a:t>          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smtClean="0">
                <a:solidFill>
                  <a:schemeClr val="tx1"/>
                </a:solidFill>
                <a:latin typeface="Times New Roman" pitchFamily="-110" charset="0"/>
                <a:ea typeface="+mn-ea"/>
                <a:cs typeface="+mn-cs"/>
              </a:rPr>
              <a:t>drawn:</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When </a:t>
            </a:r>
            <a:r>
              <a:rPr kumimoji="1" lang="en-US" sz="1200" b="0" i="1" kern="1200" baseline="0" dirty="0" smtClean="0">
                <a:solidFill>
                  <a:schemeClr val="tx1"/>
                </a:solidFill>
                <a:latin typeface="Times New Roman" pitchFamily="-110" charset="0"/>
                <a:ea typeface="+mn-ea"/>
                <a:cs typeface="+mn-cs"/>
              </a:rPr>
              <a:t>f is small, the use of parallel processors has little effect.</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As </a:t>
            </a:r>
            <a:r>
              <a:rPr kumimoji="1" lang="en-US" sz="1200" b="0" i="1" kern="1200" baseline="0" dirty="0" smtClean="0">
                <a:solidFill>
                  <a:schemeClr val="tx1"/>
                </a:solidFill>
                <a:latin typeface="Times New Roman" pitchFamily="-110" charset="0"/>
                <a:ea typeface="+mn-ea"/>
                <a:cs typeface="+mn-cs"/>
              </a:rPr>
              <a:t>N approaches infinity, speedup is bound by 1/(1 – f), so that there are</a:t>
            </a:r>
          </a:p>
          <a:p>
            <a:r>
              <a:rPr kumimoji="1" lang="en-US" sz="1200" kern="1200" baseline="0" dirty="0" smtClean="0">
                <a:solidFill>
                  <a:schemeClr val="tx1"/>
                </a:solidFill>
                <a:latin typeface="Times New Roman" pitchFamily="-110" charset="0"/>
                <a:ea typeface="+mn-ea"/>
                <a:cs typeface="+mn-cs"/>
              </a:rPr>
              <a:t>diminishing returns for using more processors.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smtClean="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smtClean="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smtClean="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smtClean="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44</a:t>
            </a:fld>
            <a:endParaRPr lang="en-US" dirty="0"/>
          </a:p>
        </p:txBody>
      </p:sp>
    </p:spTree>
    <p:extLst>
      <p:ext uri="{BB962C8B-B14F-4D97-AF65-F5344CB8AC3E}">
        <p14:creationId xmlns:p14="http://schemas.microsoft.com/office/powerpoint/2010/main" val="5370018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Consider a program running on a single processor such that a fraction</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0" kern="1200" baseline="0" dirty="0" smtClean="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smtClean="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smtClean="0">
                <a:solidFill>
                  <a:schemeClr val="tx1"/>
                </a:solidFill>
                <a:latin typeface="Times New Roman" pitchFamily="-110" charset="0"/>
                <a:ea typeface="+mn-ea"/>
                <a:cs typeface="+mn-cs"/>
              </a:rPr>
              <a:t>.</a:t>
            </a:r>
          </a:p>
          <a:p>
            <a:r>
              <a:rPr kumimoji="1" lang="en-US" sz="1200" kern="1200" baseline="0" dirty="0" smtClean="0">
                <a:solidFill>
                  <a:schemeClr val="tx1"/>
                </a:solidFill>
                <a:latin typeface="Times New Roman" pitchFamily="-110" charset="0"/>
                <a:ea typeface="+mn-ea"/>
                <a:cs typeface="+mn-cs"/>
              </a:rPr>
              <a:t>Let </a:t>
            </a:r>
            <a:r>
              <a:rPr kumimoji="1" lang="en-US" sz="1200" i="1" kern="1200" baseline="0" dirty="0" smtClean="0">
                <a:solidFill>
                  <a:schemeClr val="tx1"/>
                </a:solidFill>
                <a:latin typeface="Times New Roman" pitchFamily="-110" charset="0"/>
                <a:ea typeface="+mn-ea"/>
                <a:cs typeface="+mn-cs"/>
              </a:rPr>
              <a:t>T </a:t>
            </a:r>
            <a:r>
              <a:rPr kumimoji="1" lang="en-US" sz="1200" i="0" kern="1200" baseline="0" dirty="0" smtClean="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smtClean="0">
                <a:solidFill>
                  <a:schemeClr val="tx1"/>
                </a:solidFill>
                <a:latin typeface="Times New Roman" pitchFamily="-110" charset="0"/>
                <a:ea typeface="+mn-ea"/>
                <a:cs typeface="+mn-cs"/>
              </a:rPr>
              <a:t>speedup using a parallel processor with </a:t>
            </a:r>
            <a:r>
              <a:rPr kumimoji="1" lang="en-US" sz="1200" i="1" kern="1200" baseline="0" dirty="0" smtClean="0">
                <a:solidFill>
                  <a:schemeClr val="tx1"/>
                </a:solidFill>
                <a:latin typeface="Times New Roman" pitchFamily="-110" charset="0"/>
                <a:ea typeface="+mn-ea"/>
                <a:cs typeface="+mn-cs"/>
              </a:rPr>
              <a:t>N </a:t>
            </a:r>
            <a:r>
              <a:rPr kumimoji="1" lang="en-US" sz="1200" i="0" kern="1200" baseline="0" dirty="0" smtClean="0">
                <a:solidFill>
                  <a:schemeClr val="tx1"/>
                </a:solidFill>
                <a:latin typeface="Times New Roman" pitchFamily="-110" charset="0"/>
                <a:ea typeface="+mn-ea"/>
                <a:cs typeface="+mn-cs"/>
              </a:rPr>
              <a:t>processors that fully exploits the parallel</a:t>
            </a:r>
          </a:p>
          <a:p>
            <a:r>
              <a:rPr kumimoji="1" lang="en-US" sz="1200" kern="1200" baseline="0" dirty="0" smtClean="0">
                <a:solidFill>
                  <a:schemeClr val="tx1"/>
                </a:solidFill>
                <a:latin typeface="Times New Roman" pitchFamily="-110" charset="0"/>
                <a:ea typeface="+mn-ea"/>
                <a:cs typeface="+mn-cs"/>
              </a:rPr>
              <a:t>portion of the program is as follows:</a:t>
            </a:r>
          </a:p>
          <a:p>
            <a:r>
              <a:rPr kumimoji="1" lang="en-US" sz="1200" kern="1200" baseline="0" dirty="0" smtClean="0">
                <a:solidFill>
                  <a:schemeClr val="tx1"/>
                </a:solidFill>
                <a:latin typeface="Times New Roman" pitchFamily="-110" charset="0"/>
                <a:ea typeface="+mn-ea"/>
                <a:cs typeface="+mn-cs"/>
              </a:rPr>
              <a:t>Speedup =</a:t>
            </a:r>
          </a:p>
          <a:p>
            <a:r>
              <a:rPr kumimoji="1" lang="en-US" sz="1200" u="sng" kern="1200" baseline="0" dirty="0" smtClean="0">
                <a:solidFill>
                  <a:schemeClr val="tx1"/>
                </a:solidFill>
                <a:latin typeface="Times New Roman" pitchFamily="-110" charset="0"/>
                <a:ea typeface="+mn-ea"/>
                <a:cs typeface="+mn-cs"/>
              </a:rPr>
              <a:t>Time to execute program on a single processor</a:t>
            </a:r>
          </a:p>
          <a:p>
            <a:r>
              <a:rPr kumimoji="1" lang="en-US" sz="1200" kern="1200" baseline="0" dirty="0" smtClean="0">
                <a:solidFill>
                  <a:schemeClr val="tx1"/>
                </a:solidFill>
                <a:latin typeface="Times New Roman" pitchFamily="-110" charset="0"/>
                <a:ea typeface="+mn-ea"/>
                <a:cs typeface="+mn-cs"/>
              </a:rPr>
              <a:t>Time to execute program on </a:t>
            </a:r>
            <a:r>
              <a:rPr kumimoji="1" lang="en-US" sz="1200" i="1" kern="1200" baseline="0" dirty="0" smtClean="0">
                <a:solidFill>
                  <a:schemeClr val="tx1"/>
                </a:solidFill>
                <a:latin typeface="Times New Roman" pitchFamily="-110" charset="0"/>
                <a:ea typeface="+mn-ea"/>
                <a:cs typeface="+mn-cs"/>
              </a:rPr>
              <a:t>N parallel processors</a:t>
            </a:r>
          </a:p>
          <a:p>
            <a:r>
              <a:rPr kumimoji="1" lang="en-US" sz="1200" kern="1200" baseline="0" dirty="0" smtClean="0">
                <a:solidFill>
                  <a:schemeClr val="tx1"/>
                </a:solidFill>
                <a:latin typeface="Times New Roman" pitchFamily="-110" charset="0"/>
                <a:ea typeface="+mn-ea"/>
                <a:cs typeface="+mn-cs"/>
              </a:rPr>
              <a:t>=</a:t>
            </a:r>
            <a:r>
              <a:rPr kumimoji="1" lang="en-US" sz="1200" i="1" u="sng" kern="1200" baseline="0" dirty="0" smtClean="0">
                <a:solidFill>
                  <a:schemeClr val="tx1"/>
                </a:solidFill>
                <a:latin typeface="Times New Roman" pitchFamily="-110" charset="0"/>
                <a:ea typeface="+mn-ea"/>
                <a:cs typeface="+mn-cs"/>
              </a:rPr>
              <a:t>T(1 - f) + Tf</a:t>
            </a:r>
          </a:p>
          <a:p>
            <a:r>
              <a:rPr kumimoji="1" lang="en-US" sz="1200" i="1" kern="1200" baseline="0" dirty="0" smtClean="0">
                <a:solidFill>
                  <a:schemeClr val="tx1"/>
                </a:solidFill>
                <a:latin typeface="Times New Roman" pitchFamily="-110" charset="0"/>
                <a:ea typeface="+mn-ea"/>
                <a:cs typeface="+mn-cs"/>
              </a:rPr>
              <a:t>T(1 - f) +</a:t>
            </a:r>
            <a:r>
              <a:rPr kumimoji="1" lang="en-US" sz="1200" i="1" u="sng" kern="1200" baseline="0" dirty="0" smtClean="0">
                <a:solidFill>
                  <a:schemeClr val="tx1"/>
                </a:solidFill>
                <a:latin typeface="Times New Roman" pitchFamily="-110" charset="0"/>
                <a:ea typeface="+mn-ea"/>
                <a:cs typeface="+mn-cs"/>
              </a:rPr>
              <a:t>Tf</a:t>
            </a:r>
          </a:p>
          <a:p>
            <a:r>
              <a:rPr kumimoji="1" lang="en-US" sz="1200" i="1" kern="1200" baseline="0" dirty="0" smtClean="0">
                <a:solidFill>
                  <a:schemeClr val="tx1"/>
                </a:solidFill>
                <a:latin typeface="Times New Roman" pitchFamily="-110" charset="0"/>
                <a:ea typeface="+mn-ea"/>
                <a:cs typeface="+mn-cs"/>
              </a:rPr>
              <a:t>              N</a:t>
            </a:r>
          </a:p>
          <a:p>
            <a:r>
              <a:rPr kumimoji="1" lang="en-US" sz="1200" kern="1200" baseline="0" dirty="0" smtClean="0">
                <a:solidFill>
                  <a:schemeClr val="tx1"/>
                </a:solidFill>
                <a:latin typeface="Times New Roman" pitchFamily="-110" charset="0"/>
                <a:ea typeface="+mn-ea"/>
                <a:cs typeface="+mn-cs"/>
              </a:rPr>
              <a:t>=  </a:t>
            </a:r>
            <a:r>
              <a:rPr kumimoji="1" lang="en-US" sz="1200" u="sng" kern="1200" baseline="0" dirty="0" smtClean="0">
                <a:solidFill>
                  <a:schemeClr val="tx1"/>
                </a:solidFill>
                <a:latin typeface="Times New Roman" pitchFamily="-110" charset="0"/>
                <a:ea typeface="+mn-ea"/>
                <a:cs typeface="+mn-cs"/>
              </a:rPr>
              <a:t>   1          </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1" u="sng" kern="1200" baseline="0" dirty="0" smtClean="0">
                <a:solidFill>
                  <a:schemeClr val="tx1"/>
                </a:solidFill>
                <a:latin typeface="Times New Roman" pitchFamily="-110" charset="0"/>
                <a:ea typeface="+mn-ea"/>
                <a:cs typeface="+mn-cs"/>
              </a:rPr>
              <a:t>f</a:t>
            </a:r>
          </a:p>
          <a:p>
            <a:r>
              <a:rPr kumimoji="1" lang="en-US" sz="1200" i="1" kern="1200" baseline="0" dirty="0" smtClean="0">
                <a:solidFill>
                  <a:schemeClr val="tx1"/>
                </a:solidFill>
                <a:latin typeface="Times New Roman" pitchFamily="-110" charset="0"/>
                <a:ea typeface="+mn-ea"/>
                <a:cs typeface="+mn-cs"/>
              </a:rPr>
              <a:t>          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smtClean="0">
                <a:solidFill>
                  <a:schemeClr val="tx1"/>
                </a:solidFill>
                <a:latin typeface="Times New Roman" pitchFamily="-110" charset="0"/>
                <a:ea typeface="+mn-ea"/>
                <a:cs typeface="+mn-cs"/>
              </a:rPr>
              <a:t>drawn:</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When </a:t>
            </a:r>
            <a:r>
              <a:rPr kumimoji="1" lang="en-US" sz="1200" b="0" i="1" kern="1200" baseline="0" dirty="0" smtClean="0">
                <a:solidFill>
                  <a:schemeClr val="tx1"/>
                </a:solidFill>
                <a:latin typeface="Times New Roman" pitchFamily="-110" charset="0"/>
                <a:ea typeface="+mn-ea"/>
                <a:cs typeface="+mn-cs"/>
              </a:rPr>
              <a:t>f is small, the use of parallel processors has little effect.</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As </a:t>
            </a:r>
            <a:r>
              <a:rPr kumimoji="1" lang="en-US" sz="1200" b="0" i="1" kern="1200" baseline="0" dirty="0" smtClean="0">
                <a:solidFill>
                  <a:schemeClr val="tx1"/>
                </a:solidFill>
                <a:latin typeface="Times New Roman" pitchFamily="-110" charset="0"/>
                <a:ea typeface="+mn-ea"/>
                <a:cs typeface="+mn-cs"/>
              </a:rPr>
              <a:t>N approaches infinity, speedup is bound by 1/(1 – f), so that there are</a:t>
            </a:r>
          </a:p>
          <a:p>
            <a:r>
              <a:rPr kumimoji="1" lang="en-US" sz="1200" kern="1200" baseline="0" dirty="0" smtClean="0">
                <a:solidFill>
                  <a:schemeClr val="tx1"/>
                </a:solidFill>
                <a:latin typeface="Times New Roman" pitchFamily="-110" charset="0"/>
                <a:ea typeface="+mn-ea"/>
                <a:cs typeface="+mn-cs"/>
              </a:rPr>
              <a:t>diminishing returns for using more processors.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smtClean="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smtClean="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smtClean="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smtClean="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45</a:t>
            </a:fld>
            <a:endParaRPr lang="en-US" dirty="0"/>
          </a:p>
        </p:txBody>
      </p:sp>
    </p:spTree>
    <p:extLst>
      <p:ext uri="{BB962C8B-B14F-4D97-AF65-F5344CB8AC3E}">
        <p14:creationId xmlns:p14="http://schemas.microsoft.com/office/powerpoint/2010/main" val="17793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D6845-E971-D44B-B7C4-232554A4FCF4}" type="slidenum">
              <a:rPr lang="en-US"/>
              <a:pPr/>
              <a:t>5</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task of entering and altering programs for the ENIAC was extremely tedious. </a:t>
            </a:r>
          </a:p>
          <a:p>
            <a:r>
              <a:rPr kumimoji="1" lang="en-US" sz="1200" kern="1200" baseline="0" dirty="0" smtClean="0">
                <a:solidFill>
                  <a:schemeClr val="tx1"/>
                </a:solidFill>
                <a:latin typeface="Times New Roman" pitchFamily="-110" charset="0"/>
                <a:ea typeface="+mn-ea"/>
                <a:cs typeface="+mn-cs"/>
              </a:rPr>
              <a:t>But suppose a program could be represented in a form suitable for storing in memory </a:t>
            </a:r>
          </a:p>
          <a:p>
            <a:r>
              <a:rPr kumimoji="1" lang="en-US" sz="1200" kern="1200" baseline="0" dirty="0" smtClean="0">
                <a:solidFill>
                  <a:schemeClr val="tx1"/>
                </a:solidFill>
                <a:latin typeface="Times New Roman" pitchFamily="-110" charset="0"/>
                <a:ea typeface="+mn-ea"/>
                <a:cs typeface="+mn-cs"/>
              </a:rPr>
              <a:t>alongside the data. Then, a computer could get its instructions by reading them from</a:t>
            </a:r>
          </a:p>
          <a:p>
            <a:r>
              <a:rPr kumimoji="1" lang="en-US" sz="1200" kern="1200" baseline="0" dirty="0" smtClean="0">
                <a:solidFill>
                  <a:schemeClr val="tx1"/>
                </a:solidFill>
                <a:latin typeface="Times New Roman" pitchFamily="-110" charset="0"/>
                <a:ea typeface="+mn-ea"/>
                <a:cs typeface="+mn-cs"/>
              </a:rPr>
              <a:t>memory, and a program could be set or altered by setting the values of a portion of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idea, known as the </a:t>
            </a:r>
            <a:r>
              <a:rPr kumimoji="1" lang="en-US" sz="1200" b="1" kern="1200" baseline="0" dirty="0" smtClean="0">
                <a:solidFill>
                  <a:schemeClr val="tx1"/>
                </a:solidFill>
                <a:latin typeface="Times New Roman" pitchFamily="-110" charset="0"/>
                <a:ea typeface="+mn-ea"/>
                <a:cs typeface="+mn-cs"/>
              </a:rPr>
              <a:t>stored-program concept, </a:t>
            </a:r>
            <a:r>
              <a:rPr kumimoji="1" lang="en-US" sz="1200" b="0" kern="1200" baseline="0" dirty="0" smtClean="0">
                <a:solidFill>
                  <a:schemeClr val="tx1"/>
                </a:solidFill>
                <a:latin typeface="Times New Roman" pitchFamily="-110" charset="0"/>
                <a:ea typeface="+mn-ea"/>
                <a:cs typeface="+mn-cs"/>
              </a:rPr>
              <a:t>is usually attributed to the</a:t>
            </a:r>
          </a:p>
          <a:p>
            <a:r>
              <a:rPr kumimoji="1" lang="en-US" sz="1200" kern="1200" baseline="0" dirty="0" smtClean="0">
                <a:solidFill>
                  <a:schemeClr val="tx1"/>
                </a:solidFill>
                <a:latin typeface="Times New Roman" pitchFamily="-110" charset="0"/>
                <a:ea typeface="+mn-ea"/>
                <a:cs typeface="+mn-cs"/>
              </a:rPr>
              <a:t>ENIAC designers, most notably the mathematician John von Neumann, who was</a:t>
            </a:r>
          </a:p>
          <a:p>
            <a:r>
              <a:rPr kumimoji="1" lang="en-US" sz="1200" kern="1200" baseline="0" dirty="0" smtClean="0">
                <a:solidFill>
                  <a:schemeClr val="tx1"/>
                </a:solidFill>
                <a:latin typeface="Times New Roman" pitchFamily="-110" charset="0"/>
                <a:ea typeface="+mn-ea"/>
                <a:cs typeface="+mn-cs"/>
              </a:rPr>
              <a:t>a consultant on the ENIAC project. Alan Turing developed the idea at about the</a:t>
            </a:r>
          </a:p>
          <a:p>
            <a:r>
              <a:rPr kumimoji="1" lang="en-US" sz="1200" kern="1200" baseline="0" dirty="0" smtClean="0">
                <a:solidFill>
                  <a:schemeClr val="tx1"/>
                </a:solidFill>
                <a:latin typeface="Times New Roman" pitchFamily="-110" charset="0"/>
                <a:ea typeface="+mn-ea"/>
                <a:cs typeface="+mn-cs"/>
              </a:rPr>
              <a:t>same time. The first publication of the idea was in a 1945 proposal by von Neumann</a:t>
            </a:r>
          </a:p>
          <a:p>
            <a:r>
              <a:rPr kumimoji="1" lang="en-US" sz="1200" kern="1200" baseline="0" dirty="0" smtClean="0">
                <a:solidFill>
                  <a:schemeClr val="tx1"/>
                </a:solidFill>
                <a:latin typeface="Times New Roman" pitchFamily="-110" charset="0"/>
                <a:ea typeface="+mn-ea"/>
                <a:cs typeface="+mn-cs"/>
              </a:rPr>
              <a:t>for a new computer, the EDVAC (Electronic Discrete Variable Computer).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1946, von Neumann and his colleagues began the design of a new stored program</a:t>
            </a:r>
          </a:p>
          <a:p>
            <a:r>
              <a:rPr kumimoji="1" lang="en-US" sz="1200" kern="1200" baseline="0" dirty="0" smtClean="0">
                <a:solidFill>
                  <a:schemeClr val="tx1"/>
                </a:solidFill>
                <a:latin typeface="Times New Roman" pitchFamily="-110" charset="0"/>
                <a:ea typeface="+mn-ea"/>
                <a:cs typeface="+mn-cs"/>
              </a:rPr>
              <a:t>computer, referred to as the IAS computer, at the Princeton Institute for</a:t>
            </a:r>
          </a:p>
          <a:p>
            <a:r>
              <a:rPr kumimoji="1" lang="en-US" sz="1200" kern="1200" baseline="0" dirty="0" smtClean="0">
                <a:solidFill>
                  <a:schemeClr val="tx1"/>
                </a:solidFill>
                <a:latin typeface="Times New Roman" pitchFamily="-110" charset="0"/>
                <a:ea typeface="+mn-ea"/>
                <a:cs typeface="+mn-cs"/>
              </a:rPr>
              <a:t>Advanced Studies. The IAS computer, although not completed until 1952, is the</a:t>
            </a:r>
          </a:p>
          <a:p>
            <a:r>
              <a:rPr kumimoji="1" lang="en-US" sz="1200" kern="1200" baseline="0" dirty="0" smtClean="0">
                <a:solidFill>
                  <a:schemeClr val="tx1"/>
                </a:solidFill>
                <a:latin typeface="Times New Roman" pitchFamily="-110" charset="0"/>
                <a:ea typeface="+mn-ea"/>
                <a:cs typeface="+mn-cs"/>
              </a:rPr>
              <a:t>prototype of all subsequent general-purpose computers.</a:t>
            </a:r>
            <a:endParaRPr lang="en-GB" dirty="0"/>
          </a:p>
        </p:txBody>
      </p:sp>
    </p:spTree>
    <p:extLst>
      <p:ext uri="{BB962C8B-B14F-4D97-AF65-F5344CB8AC3E}">
        <p14:creationId xmlns:p14="http://schemas.microsoft.com/office/powerpoint/2010/main" val="535164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6</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Figure 2.1 shows the general structure of the IAS computer (compare to middle</a:t>
            </a:r>
          </a:p>
          <a:p>
            <a:r>
              <a:rPr kumimoji="1" lang="en-US" sz="1200" kern="1200" baseline="0" dirty="0" smtClean="0">
                <a:solidFill>
                  <a:schemeClr val="tx1"/>
                </a:solidFill>
                <a:latin typeface="Times New Roman" pitchFamily="-110" charset="0"/>
                <a:ea typeface="+mn-ea"/>
                <a:cs typeface="+mn-cs"/>
              </a:rPr>
              <a:t>portion of Figure 1.4). It consists of</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main memory, </a:t>
            </a:r>
            <a:r>
              <a:rPr kumimoji="1" lang="en-US" sz="1200" b="0" kern="1200" baseline="0" dirty="0" smtClean="0">
                <a:solidFill>
                  <a:schemeClr val="tx1"/>
                </a:solidFill>
                <a:latin typeface="Times New Roman" pitchFamily="-110" charset="0"/>
                <a:ea typeface="+mn-ea"/>
                <a:cs typeface="+mn-cs"/>
              </a:rPr>
              <a:t>which stores both data and instructions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An </a:t>
            </a:r>
            <a:r>
              <a:rPr kumimoji="1" lang="en-US" sz="1200" b="1" kern="1200" baseline="0" dirty="0" smtClean="0">
                <a:solidFill>
                  <a:schemeClr val="tx1"/>
                </a:solidFill>
                <a:latin typeface="Times New Roman" pitchFamily="-110" charset="0"/>
                <a:ea typeface="+mn-ea"/>
                <a:cs typeface="+mn-cs"/>
              </a:rPr>
              <a:t>arithmetic and logic unit (ALU) </a:t>
            </a:r>
            <a:r>
              <a:rPr kumimoji="1" lang="en-US" sz="1200" b="0" kern="1200" baseline="0" dirty="0" smtClean="0">
                <a:solidFill>
                  <a:schemeClr val="tx1"/>
                </a:solidFill>
                <a:latin typeface="Times New Roman" pitchFamily="-110" charset="0"/>
                <a:ea typeface="+mn-ea"/>
                <a:cs typeface="+mn-cs"/>
              </a:rPr>
              <a:t>capable of operating on binary data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control unit, </a:t>
            </a:r>
            <a:r>
              <a:rPr kumimoji="1" lang="en-US" sz="1200" b="0" kern="1200" baseline="0" dirty="0" smtClean="0">
                <a:solidFill>
                  <a:schemeClr val="tx1"/>
                </a:solidFill>
                <a:latin typeface="Times New Roman" pitchFamily="-110" charset="0"/>
                <a:ea typeface="+mn-ea"/>
                <a:cs typeface="+mn-cs"/>
              </a:rPr>
              <a:t>which interprets the instructions in memory and causes them</a:t>
            </a:r>
          </a:p>
          <a:p>
            <a:r>
              <a:rPr kumimoji="1" lang="en-US" sz="1200" kern="1200" baseline="0" dirty="0" smtClean="0">
                <a:solidFill>
                  <a:schemeClr val="tx1"/>
                </a:solidFill>
                <a:latin typeface="Times New Roman" pitchFamily="-110" charset="0"/>
                <a:ea typeface="+mn-ea"/>
                <a:cs typeface="+mn-cs"/>
              </a:rPr>
              <a:t>to be executed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Input/output (I/O) </a:t>
            </a:r>
            <a:r>
              <a:rPr kumimoji="1" lang="en-US" sz="1200" b="0" kern="1200" baseline="0" dirty="0" smtClean="0">
                <a:solidFill>
                  <a:schemeClr val="tx1"/>
                </a:solidFill>
                <a:latin typeface="Times New Roman" pitchFamily="-110" charset="0"/>
                <a:ea typeface="+mn-ea"/>
                <a:cs typeface="+mn-cs"/>
              </a:rPr>
              <a:t>equipment operated by the control unit</a:t>
            </a:r>
            <a:endParaRPr lang="en-GB" b="0" dirty="0"/>
          </a:p>
        </p:txBody>
      </p:sp>
    </p:spTree>
    <p:extLst>
      <p:ext uri="{BB962C8B-B14F-4D97-AF65-F5344CB8AC3E}">
        <p14:creationId xmlns:p14="http://schemas.microsoft.com/office/powerpoint/2010/main" val="1284197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FD58E-35E8-E546-955F-066F4D125A80}" type="slidenum">
              <a:rPr lang="en-US"/>
              <a:pPr/>
              <a:t>7</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memory of the IAS consists of 1000 storage locations, called </a:t>
            </a:r>
            <a:r>
              <a:rPr kumimoji="1" lang="en-US" sz="1200" b="1" kern="1200" baseline="0" dirty="0" smtClean="0">
                <a:solidFill>
                  <a:schemeClr val="tx1"/>
                </a:solidFill>
                <a:latin typeface="Times New Roman" pitchFamily="-110" charset="0"/>
                <a:ea typeface="+mn-ea"/>
                <a:cs typeface="+mn-cs"/>
              </a:rPr>
              <a:t>words,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40 binary digits (bits) each. Both data and instructions are stored there. Numbers</a:t>
            </a:r>
          </a:p>
          <a:p>
            <a:r>
              <a:rPr kumimoji="1" lang="en-US" sz="1200" kern="1200" baseline="0" dirty="0" smtClean="0">
                <a:solidFill>
                  <a:schemeClr val="tx1"/>
                </a:solidFill>
                <a:latin typeface="Times New Roman" pitchFamily="-110" charset="0"/>
                <a:ea typeface="+mn-ea"/>
                <a:cs typeface="+mn-cs"/>
              </a:rPr>
              <a:t>are represented in binary form, and each instruction is a binary code. Figure 2.2</a:t>
            </a:r>
          </a:p>
          <a:p>
            <a:r>
              <a:rPr kumimoji="1" lang="en-US" sz="1200" kern="1200" baseline="0" dirty="0" smtClean="0">
                <a:solidFill>
                  <a:schemeClr val="tx1"/>
                </a:solidFill>
                <a:latin typeface="Times New Roman" pitchFamily="-110" charset="0"/>
                <a:ea typeface="+mn-ea"/>
                <a:cs typeface="+mn-cs"/>
              </a:rPr>
              <a:t>illustrates these formats. Each number is represented by a sign bit and a 39-bit</a:t>
            </a:r>
          </a:p>
          <a:p>
            <a:r>
              <a:rPr kumimoji="1" lang="en-US" sz="1200" kern="1200" baseline="0" dirty="0" smtClean="0">
                <a:solidFill>
                  <a:schemeClr val="tx1"/>
                </a:solidFill>
                <a:latin typeface="Times New Roman" pitchFamily="-110" charset="0"/>
                <a:ea typeface="+mn-ea"/>
                <a:cs typeface="+mn-cs"/>
              </a:rPr>
              <a:t>value. A word may also contain two 20-bit instructions, with each instruction</a:t>
            </a:r>
          </a:p>
          <a:p>
            <a:r>
              <a:rPr kumimoji="1" lang="en-US" sz="1200" kern="1200" baseline="0" dirty="0" smtClean="0">
                <a:solidFill>
                  <a:schemeClr val="tx1"/>
                </a:solidFill>
                <a:latin typeface="Times New Roman" pitchFamily="-110" charset="0"/>
                <a:ea typeface="+mn-ea"/>
                <a:cs typeface="+mn-cs"/>
              </a:rPr>
              <a:t>Consisting of an 8-bit operation code </a:t>
            </a:r>
            <a:r>
              <a:rPr kumimoji="1" lang="en-US" sz="1200" b="1" kern="1200" baseline="0" dirty="0" smtClean="0">
                <a:solidFill>
                  <a:schemeClr val="tx1"/>
                </a:solidFill>
                <a:latin typeface="Times New Roman" pitchFamily="-110" charset="0"/>
                <a:ea typeface="+mn-ea"/>
                <a:cs typeface="+mn-cs"/>
              </a:rPr>
              <a:t>(opcode) </a:t>
            </a:r>
            <a:r>
              <a:rPr kumimoji="1" lang="en-US" sz="1200" b="0" kern="1200" baseline="0" dirty="0" smtClean="0">
                <a:solidFill>
                  <a:schemeClr val="tx1"/>
                </a:solidFill>
                <a:latin typeface="Times New Roman" pitchFamily="-110" charset="0"/>
                <a:ea typeface="+mn-ea"/>
                <a:cs typeface="+mn-cs"/>
              </a:rPr>
              <a:t>specifying the operation to be</a:t>
            </a:r>
          </a:p>
          <a:p>
            <a:r>
              <a:rPr kumimoji="1" lang="en-US" sz="1200" kern="1200" baseline="0" dirty="0" smtClean="0">
                <a:solidFill>
                  <a:schemeClr val="tx1"/>
                </a:solidFill>
                <a:latin typeface="Times New Roman" pitchFamily="-110" charset="0"/>
                <a:ea typeface="+mn-ea"/>
                <a:cs typeface="+mn-cs"/>
              </a:rPr>
              <a:t>Performed and a 12-bit address designating one of the words in memory (numbered</a:t>
            </a:r>
          </a:p>
          <a:p>
            <a:r>
              <a:rPr kumimoji="1" lang="en-US" sz="1200" kern="1200" baseline="0" dirty="0" smtClean="0">
                <a:solidFill>
                  <a:schemeClr val="tx1"/>
                </a:solidFill>
                <a:latin typeface="Times New Roman" pitchFamily="-110" charset="0"/>
                <a:ea typeface="+mn-ea"/>
                <a:cs typeface="+mn-cs"/>
              </a:rPr>
              <a:t>from 0 to 999).</a:t>
            </a:r>
          </a:p>
          <a:p>
            <a:endParaRPr kumimoji="1" lang="en-US" sz="1200" kern="1200" baseline="0" dirty="0" smtClean="0">
              <a:solidFill>
                <a:schemeClr val="tx1"/>
              </a:solidFill>
              <a:latin typeface="Times New Roman" pitchFamily="-110" charset="0"/>
              <a:ea typeface="+mn-ea"/>
              <a:cs typeface="+mn-cs"/>
            </a:endParaRPr>
          </a:p>
        </p:txBody>
      </p:sp>
    </p:spTree>
    <p:extLst>
      <p:ext uri="{BB962C8B-B14F-4D97-AF65-F5344CB8AC3E}">
        <p14:creationId xmlns:p14="http://schemas.microsoft.com/office/powerpoint/2010/main" val="123449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D0444-46A2-EF4D-AFA4-665D9B0D8B4E}" type="slidenum">
              <a:rPr lang="en-US"/>
              <a:pPr/>
              <a:t>8</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control unit operates the IAS by fetching instructions from memory and</a:t>
            </a:r>
          </a:p>
          <a:p>
            <a:r>
              <a:rPr kumimoji="1" lang="en-US" sz="1200" kern="1200" baseline="0" dirty="0" smtClean="0">
                <a:solidFill>
                  <a:schemeClr val="tx1"/>
                </a:solidFill>
                <a:latin typeface="Times New Roman" pitchFamily="-110" charset="0"/>
                <a:ea typeface="+mn-ea"/>
                <a:cs typeface="+mn-cs"/>
              </a:rPr>
              <a:t>executing them one at a time. To explain this, a more detailed structure diagram is</a:t>
            </a:r>
          </a:p>
          <a:p>
            <a:r>
              <a:rPr kumimoji="1" lang="en-US" sz="1200" kern="1200" baseline="0" dirty="0" smtClean="0">
                <a:solidFill>
                  <a:schemeClr val="tx1"/>
                </a:solidFill>
                <a:latin typeface="Times New Roman" pitchFamily="-110" charset="0"/>
                <a:ea typeface="+mn-ea"/>
                <a:cs typeface="+mn-cs"/>
              </a:rPr>
              <a:t>needed, as indicated in Figure 2.3. This figure reveals that both the control unit and</a:t>
            </a:r>
          </a:p>
          <a:p>
            <a:r>
              <a:rPr kumimoji="1" lang="en-US" sz="1200" kern="1200" baseline="0" dirty="0" smtClean="0">
                <a:solidFill>
                  <a:schemeClr val="tx1"/>
                </a:solidFill>
                <a:latin typeface="Times New Roman" pitchFamily="-110" charset="0"/>
                <a:ea typeface="+mn-ea"/>
                <a:cs typeface="+mn-cs"/>
              </a:rPr>
              <a:t>the ALU contain storage locations, called </a:t>
            </a:r>
            <a:r>
              <a:rPr kumimoji="1" lang="en-US" sz="1200" i="1" kern="1200" baseline="0" dirty="0" smtClean="0">
                <a:solidFill>
                  <a:schemeClr val="tx1"/>
                </a:solidFill>
                <a:latin typeface="Times New Roman" pitchFamily="-110" charset="0"/>
                <a:ea typeface="+mn-ea"/>
                <a:cs typeface="+mn-cs"/>
              </a:rPr>
              <a:t>registers.</a:t>
            </a:r>
            <a:endParaRPr lang="en-GB" dirty="0"/>
          </a:p>
        </p:txBody>
      </p:sp>
    </p:spTree>
    <p:extLst>
      <p:ext uri="{BB962C8B-B14F-4D97-AF65-F5344CB8AC3E}">
        <p14:creationId xmlns:p14="http://schemas.microsoft.com/office/powerpoint/2010/main" val="782080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 </a:t>
            </a:r>
            <a:r>
              <a:rPr kumimoji="1" lang="en-US" sz="1200" b="1" kern="1200" baseline="0" dirty="0" smtClean="0">
                <a:solidFill>
                  <a:schemeClr val="tx1"/>
                </a:solidFill>
                <a:latin typeface="Times New Roman" pitchFamily="-110" charset="0"/>
                <a:ea typeface="+mn-ea"/>
                <a:cs typeface="+mn-cs"/>
              </a:rPr>
              <a:t>Memory buffer register (MBR): </a:t>
            </a:r>
            <a:r>
              <a:rPr kumimoji="1" lang="en-US" sz="1200" b="0" kern="1200" baseline="0" dirty="0" smtClean="0">
                <a:solidFill>
                  <a:schemeClr val="tx1"/>
                </a:solidFill>
                <a:latin typeface="Times New Roman" pitchFamily="-110" charset="0"/>
                <a:ea typeface="+mn-ea"/>
                <a:cs typeface="+mn-cs"/>
              </a:rPr>
              <a:t>Contains a word to be stored in memory or sent</a:t>
            </a:r>
          </a:p>
          <a:p>
            <a:r>
              <a:rPr kumimoji="1" lang="en-US" sz="1200" kern="1200" baseline="0" dirty="0" smtClean="0">
                <a:solidFill>
                  <a:schemeClr val="tx1"/>
                </a:solidFill>
                <a:latin typeface="Times New Roman" pitchFamily="-110" charset="0"/>
                <a:ea typeface="+mn-ea"/>
                <a:cs typeface="+mn-cs"/>
              </a:rPr>
              <a:t>to the I/O unit, or is used to receive a word from memory or from the I/O unit.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Memory address register (MAR): </a:t>
            </a:r>
            <a:r>
              <a:rPr kumimoji="1" lang="en-US" sz="1200" b="0" kern="1200" baseline="0" dirty="0" smtClean="0">
                <a:solidFill>
                  <a:schemeClr val="tx1"/>
                </a:solidFill>
                <a:latin typeface="Times New Roman" pitchFamily="-110" charset="0"/>
                <a:ea typeface="+mn-ea"/>
                <a:cs typeface="+mn-cs"/>
              </a:rPr>
              <a:t>Specifies the address in memory of the word</a:t>
            </a:r>
          </a:p>
          <a:p>
            <a:r>
              <a:rPr kumimoji="1" lang="en-US" sz="1200" kern="1200" baseline="0" dirty="0" smtClean="0">
                <a:solidFill>
                  <a:schemeClr val="tx1"/>
                </a:solidFill>
                <a:latin typeface="Times New Roman" pitchFamily="-110" charset="0"/>
                <a:ea typeface="+mn-ea"/>
                <a:cs typeface="+mn-cs"/>
              </a:rPr>
              <a:t>to be written from or read into the MBR.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Instruction register (IR ): </a:t>
            </a:r>
            <a:r>
              <a:rPr kumimoji="1" lang="en-US" sz="1200" b="0" kern="1200" baseline="0" dirty="0" smtClean="0">
                <a:solidFill>
                  <a:schemeClr val="tx1"/>
                </a:solidFill>
                <a:latin typeface="Times New Roman" pitchFamily="-110" charset="0"/>
                <a:ea typeface="+mn-ea"/>
                <a:cs typeface="+mn-cs"/>
              </a:rPr>
              <a:t>Contains the 8-bit opcode instruction being executed.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Instruction buffer register (IBR): </a:t>
            </a:r>
            <a:r>
              <a:rPr kumimoji="1" lang="en-US" sz="1200" b="0" kern="1200" baseline="0" dirty="0" smtClean="0">
                <a:solidFill>
                  <a:schemeClr val="tx1"/>
                </a:solidFill>
                <a:latin typeface="Times New Roman" pitchFamily="-110" charset="0"/>
                <a:ea typeface="+mn-ea"/>
                <a:cs typeface="+mn-cs"/>
              </a:rPr>
              <a:t>Employed to hold temporarily the right-hand</a:t>
            </a:r>
          </a:p>
          <a:p>
            <a:r>
              <a:rPr kumimoji="1" lang="en-US" sz="1200" kern="1200" baseline="0" dirty="0" smtClean="0">
                <a:solidFill>
                  <a:schemeClr val="tx1"/>
                </a:solidFill>
                <a:latin typeface="Times New Roman" pitchFamily="-110" charset="0"/>
                <a:ea typeface="+mn-ea"/>
                <a:cs typeface="+mn-cs"/>
              </a:rPr>
              <a:t>instruction from a word in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Program counter (PC): </a:t>
            </a:r>
            <a:r>
              <a:rPr kumimoji="1" lang="en-US" sz="1200" b="0" kern="1200" baseline="0" dirty="0" smtClean="0">
                <a:solidFill>
                  <a:schemeClr val="tx1"/>
                </a:solidFill>
                <a:latin typeface="Times New Roman" pitchFamily="-110" charset="0"/>
                <a:ea typeface="+mn-ea"/>
                <a:cs typeface="+mn-cs"/>
              </a:rPr>
              <a:t>Contains the address of the next instruction pair to be</a:t>
            </a:r>
          </a:p>
          <a:p>
            <a:r>
              <a:rPr kumimoji="1" lang="en-US" sz="1200" kern="1200" baseline="0" dirty="0" smtClean="0">
                <a:solidFill>
                  <a:schemeClr val="tx1"/>
                </a:solidFill>
                <a:latin typeface="Times New Roman" pitchFamily="-110" charset="0"/>
                <a:ea typeface="+mn-ea"/>
                <a:cs typeface="+mn-cs"/>
              </a:rPr>
              <a:t>fetched from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Accumulator (AC) and multiplier quotient (MQ): </a:t>
            </a:r>
            <a:r>
              <a:rPr kumimoji="1" lang="en-US" sz="1200" b="0" kern="1200" baseline="0" dirty="0" smtClean="0">
                <a:solidFill>
                  <a:schemeClr val="tx1"/>
                </a:solidFill>
                <a:latin typeface="Times New Roman" pitchFamily="-110" charset="0"/>
                <a:ea typeface="+mn-ea"/>
                <a:cs typeface="+mn-cs"/>
              </a:rPr>
              <a:t>Employed to hold temporarily</a:t>
            </a:r>
          </a:p>
          <a:p>
            <a:r>
              <a:rPr kumimoji="1" lang="en-US" sz="1200" kern="1200" baseline="0" dirty="0" smtClean="0">
                <a:solidFill>
                  <a:schemeClr val="tx1"/>
                </a:solidFill>
                <a:latin typeface="Times New Roman" pitchFamily="-110" charset="0"/>
                <a:ea typeface="+mn-ea"/>
                <a:cs typeface="+mn-cs"/>
              </a:rPr>
              <a:t>operands and results of ALU operations. For example, the result of</a:t>
            </a:r>
          </a:p>
          <a:p>
            <a:r>
              <a:rPr kumimoji="1" lang="en-US" sz="1200" kern="1200" baseline="0" dirty="0" smtClean="0">
                <a:solidFill>
                  <a:schemeClr val="tx1"/>
                </a:solidFill>
                <a:latin typeface="Times New Roman" pitchFamily="-110" charset="0"/>
                <a:ea typeface="+mn-ea"/>
                <a:cs typeface="+mn-cs"/>
              </a:rPr>
              <a:t>multiplying two 40-bit numbers is an 80-bit number; the most significant 40 bits</a:t>
            </a:r>
          </a:p>
          <a:p>
            <a:r>
              <a:rPr kumimoji="1" lang="en-US" sz="1200" kern="1200" baseline="0" dirty="0" smtClean="0">
                <a:solidFill>
                  <a:schemeClr val="tx1"/>
                </a:solidFill>
                <a:latin typeface="Times New Roman" pitchFamily="-110" charset="0"/>
                <a:ea typeface="+mn-ea"/>
                <a:cs typeface="+mn-cs"/>
              </a:rPr>
              <a:t>are stored in the AC and the least significant in the MQ.</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9</a:t>
            </a:fld>
            <a:endParaRPr lang="en-US" dirty="0"/>
          </a:p>
        </p:txBody>
      </p:sp>
    </p:spTree>
    <p:extLst>
      <p:ext uri="{BB962C8B-B14F-4D97-AF65-F5344CB8AC3E}">
        <p14:creationId xmlns:p14="http://schemas.microsoft.com/office/powerpoint/2010/main" val="423448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1/16/2018</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1/16/2018</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1/16/2018</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1/16/2018</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1/16/2018</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1/16/2018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1/16/2018</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1/16/2018</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1/16/2018</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1/16/2018</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1/16/2018</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1/16/2018</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1/16/2018</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1/16/2018</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1/16/2018</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1/16/2018</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1/16/2018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1/16/2018</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1/16/2018</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1/16/2018</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package" Target="../embeddings/Microsoft_Word_Document1.docx"/></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1.wmf"/><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youtube.com/watch?v=d9SWNLZvA8g"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df"/><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1.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package" Target="../embeddings/Microsoft_Word_Document3.docx"/><Relationship Id="rId5" Type="http://schemas.openxmlformats.org/officeDocument/2006/relationships/image" Target="../media/image20.png"/><Relationship Id="rId4" Type="http://schemas.openxmlformats.org/officeDocument/2006/relationships/package" Target="../embeddings/Microsoft_Word_Document2.docx"/></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33.xml"/><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48.pdf"/><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50.pdf"/><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57.pd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6364" b="5455"/>
              <a:stretch>
                <a:fillRect/>
              </a:stretch>
            </p:blipFill>
          </mc:Choice>
          <mc:Fallback>
            <p:blipFill>
              <a:blip r:embed="rId4"/>
              <a:srcRect t="6364" b="5455"/>
              <a:stretch>
                <a:fillRect/>
              </a:stretch>
            </p:blipFill>
          </mc:Fallback>
        </mc:AlternateContent>
        <p:spPr>
          <a:xfrm>
            <a:off x="0" y="0"/>
            <a:ext cx="6009688" cy="6858000"/>
          </a:xfrm>
          <a:prstGeom prst="rect">
            <a:avLst/>
          </a:prstGeom>
        </p:spPr>
      </p:pic>
      <p:sp>
        <p:nvSpPr>
          <p:cNvPr id="12" name="Title 11"/>
          <p:cNvSpPr>
            <a:spLocks noGrp="1"/>
          </p:cNvSpPr>
          <p:nvPr>
            <p:ph type="title"/>
          </p:nvPr>
        </p:nvSpPr>
        <p:spPr>
          <a:xfrm>
            <a:off x="5867400" y="2590800"/>
            <a:ext cx="3276600" cy="1524000"/>
          </a:xfrm>
        </p:spPr>
        <p:txBody>
          <a:bodyPr/>
          <a:lstStyle/>
          <a:p>
            <a:pPr algn="ctr"/>
            <a:r>
              <a:rPr lang="en-US" dirty="0" smtClean="0">
                <a:solidFill>
                  <a:schemeClr val="tx2"/>
                </a:solidFill>
                <a:effectLst>
                  <a:outerShdw blurRad="38100" dist="38100" dir="2700000" algn="tl">
                    <a:srgbClr val="000000">
                      <a:alpha val="43137"/>
                    </a:srgbClr>
                  </a:outerShdw>
                </a:effectLst>
              </a:rPr>
              <a:t>IAS</a:t>
            </a:r>
            <a:br>
              <a:rPr lang="en-US" dirty="0" smtClean="0">
                <a:solidFill>
                  <a:schemeClr val="tx2"/>
                </a:solidFill>
                <a:effectLst>
                  <a:outerShdw blurRad="38100" dist="38100" dir="2700000" algn="tl">
                    <a:srgbClr val="000000">
                      <a:alpha val="43137"/>
                    </a:srgbClr>
                  </a:outerShdw>
                </a:effectLst>
              </a:rPr>
            </a:br>
            <a:r>
              <a:rPr lang="en-US" dirty="0" smtClean="0">
                <a:solidFill>
                  <a:schemeClr val="tx2"/>
                </a:solidFill>
                <a:effectLst>
                  <a:outerShdw blurRad="38100" dist="38100" dir="2700000" algn="tl">
                    <a:srgbClr val="000000">
                      <a:alpha val="43137"/>
                    </a:srgbClr>
                  </a:outerShdw>
                </a:effectLst>
              </a:rPr>
              <a:t>Operations</a:t>
            </a:r>
            <a:endParaRPr lang="en-US" dirty="0">
              <a:solidFill>
                <a:schemeClr val="tx2"/>
              </a:solidFill>
              <a:effectLst>
                <a:outerShdw blurRad="38100" dist="38100" dir="2700000" algn="tl">
                  <a:srgbClr val="000000">
                    <a:alpha val="43137"/>
                  </a:srgbClr>
                </a:outerShdw>
              </a:effectLst>
            </a:endParaRPr>
          </a:p>
        </p:txBody>
      </p:sp>
      <p:sp useBgFill="1">
        <p:nvSpPr>
          <p:cNvPr id="5" name="TextBox 4"/>
          <p:cNvSpPr txBox="1"/>
          <p:nvPr/>
        </p:nvSpPr>
        <p:spPr>
          <a:xfrm>
            <a:off x="0" y="0"/>
            <a:ext cx="609600" cy="685800"/>
          </a:xfrm>
          <a:prstGeom prst="rect">
            <a:avLst/>
          </a:prstGeom>
        </p:spPr>
        <p:txBody>
          <a:bodyPr wrap="square" rtlCol="0">
            <a:spAutoFit/>
          </a:bodyPr>
          <a:lstStyle/>
          <a:p>
            <a:endParaRPr lang="en-US" dirty="0"/>
          </a:p>
        </p:txBody>
      </p:sp>
    </p:spTree>
  </p:cSld>
  <p:clrMapOvr>
    <a:masterClrMapping/>
  </p:clrMapOvr>
  <p:transition spd="med">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0" y="3505200"/>
            <a:ext cx="2971800" cy="3352800"/>
          </a:xfrm>
        </p:spPr>
        <p:txBody>
          <a:bodyPr>
            <a:normAutofit/>
          </a:bodyPr>
          <a:lstStyle/>
          <a:p>
            <a:pPr algn="ctr"/>
            <a:r>
              <a:rPr lang="en-US" dirty="0" smtClean="0">
                <a:effectLst>
                  <a:outerShdw blurRad="38100" dist="38100" dir="2700000" algn="tl">
                    <a:srgbClr val="000000">
                      <a:alpha val="43137"/>
                    </a:srgbClr>
                  </a:outerShdw>
                </a:effectLst>
              </a:rPr>
              <a:t>The IAS Instruction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Set</a:t>
            </a:r>
            <a:endParaRPr lang="en-US" dirty="0">
              <a:effectLst>
                <a:outerShdw blurRad="38100" dist="38100" dir="2700000" algn="tl">
                  <a:srgbClr val="000000">
                    <a:alpha val="43137"/>
                  </a:srgbClr>
                </a:outerShdw>
              </a:effectLst>
            </a:endParaRPr>
          </a:p>
        </p:txBody>
      </p:sp>
      <p:sp>
        <p:nvSpPr>
          <p:cNvPr id="55" name="TextBox 54"/>
          <p:cNvSpPr txBox="1"/>
          <p:nvPr/>
        </p:nvSpPr>
        <p:spPr>
          <a:xfrm>
            <a:off x="6400800" y="2362200"/>
            <a:ext cx="2362200" cy="646331"/>
          </a:xfrm>
          <a:prstGeom prst="rect">
            <a:avLst/>
          </a:prstGeom>
          <a:blipFill rotWithShape="1">
            <a:blip r:embed="rId3"/>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Table 2.1</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pic>
        <p:nvPicPr>
          <p:cNvPr id="3" name="Picture 2"/>
          <p:cNvPicPr>
            <a:picLocks noChangeAspect="1" noChangeArrowheads="1"/>
          </p:cNvPicPr>
          <p:nvPr>
            <p:extLst>
              <p:ext uri="{D42A27DB-BD31-4B8C-83A1-F6EECF244321}">
                <p14:modId xmlns:p14="http://schemas.microsoft.com/office/powerpoint/2010/main" val="344160900"/>
              </p:ext>
            </p:extLst>
          </p:nvPr>
        </p:nvPicPr>
        <p:blipFill>
          <a:blip r:embed="rId4">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3400" y="6550223"/>
            <a:ext cx="4876800" cy="307777"/>
          </a:xfrm>
          <a:prstGeom prst="rect">
            <a:avLst/>
          </a:prstGeom>
          <a:noFill/>
        </p:spPr>
        <p:txBody>
          <a:bodyPr wrap="square" rtlCol="0">
            <a:spAutoFit/>
          </a:bodyPr>
          <a:lstStyle/>
          <a:p>
            <a:pPr algn="ctr"/>
            <a:r>
              <a:rPr lang="en-US" sz="1400" dirty="0" smtClean="0">
                <a:latin typeface="+mn-lt"/>
              </a:rPr>
              <a:t>Table 2.1 The IAS Instruction Set</a:t>
            </a:r>
            <a:endParaRPr lang="en-US" sz="1400" dirty="0">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History of Computers</a:t>
            </a: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533400" y="2057400"/>
            <a:ext cx="7556313" cy="4419600"/>
          </a:xfrm>
        </p:spPr>
        <p:txBody>
          <a:bodyPr>
            <a:normAutofit/>
          </a:bodyPr>
          <a:lstStyle/>
          <a:p>
            <a:pPr marL="228600" lvl="1">
              <a:spcBef>
                <a:spcPts val="2000"/>
              </a:spcBef>
              <a:buClr>
                <a:schemeClr val="accent1"/>
              </a:buClr>
            </a:pPr>
            <a:r>
              <a:rPr lang="en-GB" sz="2000" dirty="0" smtClean="0"/>
              <a:t>Smaller</a:t>
            </a:r>
          </a:p>
          <a:p>
            <a:pPr marL="228600" lvl="1">
              <a:spcBef>
                <a:spcPts val="2000"/>
              </a:spcBef>
              <a:buClr>
                <a:schemeClr val="accent1"/>
              </a:buClr>
            </a:pPr>
            <a:r>
              <a:rPr lang="en-GB" sz="2000" dirty="0" smtClean="0"/>
              <a:t>Cheaper</a:t>
            </a:r>
          </a:p>
          <a:p>
            <a:pPr marL="228600" lvl="1">
              <a:spcBef>
                <a:spcPts val="2000"/>
              </a:spcBef>
              <a:buClr>
                <a:schemeClr val="accent1"/>
              </a:buClr>
            </a:pPr>
            <a:r>
              <a:rPr lang="en-GB" sz="2000" dirty="0" smtClean="0"/>
              <a:t>Dissipates less heat than a vacuum tube</a:t>
            </a:r>
          </a:p>
          <a:p>
            <a:pPr marL="228600" lvl="1">
              <a:spcBef>
                <a:spcPts val="2000"/>
              </a:spcBef>
              <a:buClr>
                <a:schemeClr val="accent1"/>
              </a:buClr>
            </a:pPr>
            <a:r>
              <a:rPr lang="en-GB" sz="2000" dirty="0" smtClean="0"/>
              <a:t>Is a </a:t>
            </a:r>
            <a:r>
              <a:rPr lang="en-GB" sz="2000" i="1" dirty="0" smtClean="0"/>
              <a:t>solid state device </a:t>
            </a:r>
            <a:r>
              <a:rPr lang="en-GB" sz="2000" dirty="0" smtClean="0"/>
              <a:t>made from silicon</a:t>
            </a:r>
          </a:p>
          <a:p>
            <a:pPr marL="228600" lvl="1">
              <a:spcBef>
                <a:spcPts val="2000"/>
              </a:spcBef>
              <a:buClr>
                <a:schemeClr val="accent1"/>
              </a:buClr>
            </a:pPr>
            <a:r>
              <a:rPr lang="en-GB" sz="2000" dirty="0" smtClean="0"/>
              <a:t>Was invented at Bell Labs in 1947</a:t>
            </a:r>
          </a:p>
          <a:p>
            <a:pPr marL="228600" lvl="1">
              <a:spcBef>
                <a:spcPts val="2000"/>
              </a:spcBef>
              <a:buClr>
                <a:schemeClr val="accent1"/>
              </a:buClr>
            </a:pPr>
            <a:r>
              <a:rPr lang="en-GB" sz="2000" dirty="0" smtClean="0"/>
              <a:t>It was not until the late 1950’s that fully transistorized computers were commercially available</a:t>
            </a:r>
          </a:p>
          <a:p>
            <a:pPr marL="228600" lvl="1">
              <a:spcBef>
                <a:spcPts val="2000"/>
              </a:spcBef>
              <a:buClr>
                <a:schemeClr val="accent1"/>
              </a:buClr>
            </a:pPr>
            <a:endParaRPr lang="en-GB" sz="2000" dirty="0" smtClean="0"/>
          </a:p>
        </p:txBody>
      </p:sp>
      <p:sp>
        <p:nvSpPr>
          <p:cNvPr id="6" name="Text Placeholder 5"/>
          <p:cNvSpPr>
            <a:spLocks noGrp="1"/>
          </p:cNvSpPr>
          <p:nvPr>
            <p:ph type="body" sz="half" idx="4294967295"/>
          </p:nvPr>
        </p:nvSpPr>
        <p:spPr>
          <a:xfrm>
            <a:off x="990600" y="1066800"/>
            <a:ext cx="7143750" cy="774700"/>
          </a:xfrm>
        </p:spPr>
        <p:txBody>
          <a:bodyPr/>
          <a:lstStyle/>
          <a:p>
            <a:pPr>
              <a:spcBef>
                <a:spcPct val="0"/>
              </a:spcBef>
              <a:buNone/>
            </a:pPr>
            <a:r>
              <a:rPr lang="en-US" sz="3600" dirty="0" smtClean="0">
                <a:solidFill>
                  <a:schemeClr val="accent1"/>
                </a:solidFill>
                <a:effectLst>
                  <a:outerShdw blurRad="38100" dist="38100" dir="2700000" algn="tl">
                    <a:srgbClr val="000000">
                      <a:alpha val="43137"/>
                    </a:srgbClr>
                  </a:outerShdw>
                </a:effectLst>
              </a:rPr>
              <a:t>Second Generation:  Transistors</a:t>
            </a:r>
          </a:p>
        </p:txBody>
      </p:sp>
      <p:pic>
        <p:nvPicPr>
          <p:cNvPr id="324610" name="Picture 2" descr="Image result for transis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4142" y="2273424"/>
            <a:ext cx="3392354" cy="2379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solidFill>
                  <a:schemeClr val="bg2"/>
                </a:solidFill>
              </a:rPr>
              <a:t>Computer Generations</a:t>
            </a:r>
            <a:endParaRPr lang="en-US" dirty="0">
              <a:solidFill>
                <a:schemeClr val="bg2"/>
              </a:solidFill>
            </a:endParaRPr>
          </a:p>
        </p:txBody>
      </p:sp>
      <p:sp>
        <p:nvSpPr>
          <p:cNvPr id="18" name="Text Placeholder 17"/>
          <p:cNvSpPr>
            <a:spLocks noGrp="1"/>
          </p:cNvSpPr>
          <p:nvPr>
            <p:ph type="body" idx="1"/>
          </p:nvPr>
        </p:nvSpPr>
        <p:spPr>
          <a:xfrm>
            <a:off x="990600" y="990600"/>
            <a:ext cx="7543800" cy="1195387"/>
          </a:xfrm>
        </p:spPr>
        <p:txBody>
          <a:bodyPr>
            <a:noAutofit/>
          </a:bodyPr>
          <a:lstStyle/>
          <a:p>
            <a:pPr algn="ctr"/>
            <a:r>
              <a:rPr lang="en-US" sz="3200" b="1" dirty="0" smtClean="0">
                <a:effectLst>
                  <a:outerShdw blurRad="38100" dist="38100" dir="2700000" algn="tl">
                    <a:srgbClr val="000000">
                      <a:alpha val="43137"/>
                    </a:srgbClr>
                  </a:outerShdw>
                </a:effectLst>
                <a:latin typeface="+mj-lt"/>
              </a:rPr>
              <a:t>Table 2.2  </a:t>
            </a:r>
          </a:p>
          <a:p>
            <a:pPr algn="ctr"/>
            <a:r>
              <a:rPr lang="en-US" sz="3200" b="1" dirty="0" smtClean="0">
                <a:effectLst>
                  <a:outerShdw blurRad="38100" dist="38100" dir="2700000" algn="tl">
                    <a:srgbClr val="000000">
                      <a:alpha val="43137"/>
                    </a:srgbClr>
                  </a:outerShdw>
                </a:effectLst>
                <a:latin typeface="+mj-lt"/>
              </a:rPr>
              <a:t>Computer Generations</a:t>
            </a:r>
            <a:r>
              <a:rPr lang="en-US" sz="3200" dirty="0" smtClean="0">
                <a:effectLst>
                  <a:outerShdw blurRad="38100" dist="38100" dir="2700000" algn="tl">
                    <a:srgbClr val="000000">
                      <a:alpha val="43137"/>
                    </a:srgbClr>
                  </a:outerShdw>
                </a:effectLst>
                <a:latin typeface="+mj-lt"/>
              </a:rPr>
              <a:t> </a:t>
            </a:r>
            <a:endParaRPr lang="en-US" sz="3200" dirty="0">
              <a:effectLst>
                <a:outerShdw blurRad="38100" dist="38100" dir="2700000" algn="tl">
                  <a:srgbClr val="000000">
                    <a:alpha val="43137"/>
                  </a:srgbClr>
                </a:outerShdw>
              </a:effectLst>
              <a:latin typeface="+mj-lt"/>
            </a:endParaRPr>
          </a:p>
        </p:txBody>
      </p:sp>
      <p:graphicFrame>
        <p:nvGraphicFramePr>
          <p:cNvPr id="46084" name="Object 4"/>
          <p:cNvGraphicFramePr>
            <a:graphicFrameLocks noChangeAspect="1"/>
          </p:cNvGraphicFramePr>
          <p:nvPr/>
        </p:nvGraphicFramePr>
        <p:xfrm>
          <a:off x="838200" y="2651125"/>
          <a:ext cx="7848600" cy="3162300"/>
        </p:xfrm>
        <a:graphic>
          <a:graphicData uri="http://schemas.openxmlformats.org/presentationml/2006/ole">
            <mc:AlternateContent xmlns:mc="http://schemas.openxmlformats.org/markup-compatibility/2006">
              <mc:Choice xmlns:v="urn:schemas-microsoft-com:vml" Requires="v">
                <p:oleObj spid="_x0000_s46109" name="Document" r:id="rId4" imgW="6096000" imgH="2374900" progId="Word.Document.12">
                  <p:embed/>
                </p:oleObj>
              </mc:Choice>
              <mc:Fallback>
                <p:oleObj name="Document" r:id="rId4" imgW="6096000" imgH="2374900" progId="Word.Document.12">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651125"/>
                        <a:ext cx="784860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609600"/>
            <a:ext cx="7556313" cy="1116106"/>
          </a:xfrm>
        </p:spPr>
        <p:txBody>
          <a:bodyPr/>
          <a:lstStyle/>
          <a:p>
            <a:r>
              <a:rPr lang="en-US" dirty="0" smtClean="0">
                <a:effectLst>
                  <a:outerShdw blurRad="38100" dist="38100" dir="2700000" algn="tl">
                    <a:srgbClr val="000000">
                      <a:alpha val="43137"/>
                    </a:srgbClr>
                  </a:outerShdw>
                </a:effectLst>
              </a:rPr>
              <a:t>Second Generation Computers</a:t>
            </a:r>
            <a:endParaRPr lang="en-US" dirty="0">
              <a:effectLst>
                <a:outerShdw blurRad="38100" dist="38100" dir="2700000" algn="tl">
                  <a:srgbClr val="000000">
                    <a:alpha val="43137"/>
                  </a:srgbClr>
                </a:outerShdw>
              </a:effectLst>
            </a:endParaRPr>
          </a:p>
        </p:txBody>
      </p:sp>
      <p:sp>
        <p:nvSpPr>
          <p:cNvPr id="47107" name="Rectangle 3"/>
          <p:cNvSpPr>
            <a:spLocks noGrp="1" noChangeArrowheads="1"/>
          </p:cNvSpPr>
          <p:nvPr>
            <p:ph sz="half" idx="2"/>
          </p:nvPr>
        </p:nvSpPr>
        <p:spPr>
          <a:xfrm>
            <a:off x="497541" y="2447365"/>
            <a:ext cx="3657600" cy="4105835"/>
          </a:xfrm>
        </p:spPr>
        <p:txBody>
          <a:bodyPr>
            <a:normAutofit lnSpcReduction="10000"/>
          </a:bodyPr>
          <a:lstStyle/>
          <a:p>
            <a:r>
              <a:rPr lang="en-US" dirty="0" smtClean="0"/>
              <a:t>Introduced:</a:t>
            </a:r>
          </a:p>
          <a:p>
            <a:pPr lvl="1"/>
            <a:r>
              <a:rPr lang="en-US" dirty="0" smtClean="0"/>
              <a:t>More complex arithmetic and logic units and control units</a:t>
            </a:r>
          </a:p>
          <a:p>
            <a:pPr lvl="1"/>
            <a:r>
              <a:rPr lang="en-US" dirty="0" smtClean="0"/>
              <a:t>The use of high-level programming languages</a:t>
            </a:r>
          </a:p>
          <a:p>
            <a:pPr lvl="1"/>
            <a:r>
              <a:rPr lang="en-US" dirty="0" smtClean="0"/>
              <a:t>Provision of </a:t>
            </a:r>
            <a:r>
              <a:rPr lang="en-US" i="1" dirty="0" smtClean="0"/>
              <a:t>system software </a:t>
            </a:r>
            <a:r>
              <a:rPr lang="en-US" dirty="0" smtClean="0"/>
              <a:t>which provided the ability to:</a:t>
            </a:r>
          </a:p>
          <a:p>
            <a:pPr lvl="2"/>
            <a:r>
              <a:rPr lang="en-US" dirty="0" smtClean="0"/>
              <a:t> load programs </a:t>
            </a:r>
          </a:p>
          <a:p>
            <a:pPr lvl="2"/>
            <a:r>
              <a:rPr lang="en-US" dirty="0" smtClean="0"/>
              <a:t>move data to peripherals and libraries </a:t>
            </a:r>
          </a:p>
          <a:p>
            <a:pPr lvl="2"/>
            <a:r>
              <a:rPr lang="en-US" dirty="0" smtClean="0"/>
              <a:t>perform common computations</a:t>
            </a:r>
          </a:p>
        </p:txBody>
      </p:sp>
      <p:sp>
        <p:nvSpPr>
          <p:cNvPr id="7" name="Content Placeholder 6"/>
          <p:cNvSpPr>
            <a:spLocks noGrp="1"/>
          </p:cNvSpPr>
          <p:nvPr>
            <p:ph sz="quarter" idx="4"/>
          </p:nvPr>
        </p:nvSpPr>
        <p:spPr>
          <a:xfrm>
            <a:off x="4419600" y="2590800"/>
            <a:ext cx="3657600" cy="3877235"/>
          </a:xfrm>
        </p:spPr>
        <p:txBody>
          <a:bodyPr/>
          <a:lstStyle/>
          <a:p>
            <a:r>
              <a:rPr lang="en-US" dirty="0" smtClean="0"/>
              <a:t> Appearance of the Digital Equipment Corporation (DEC) in 1957</a:t>
            </a:r>
          </a:p>
          <a:p>
            <a:r>
              <a:rPr lang="en-US" dirty="0" smtClean="0"/>
              <a:t>PDP-1 was DEC’s first computer</a:t>
            </a:r>
          </a:p>
          <a:p>
            <a:r>
              <a:rPr lang="en-US" dirty="0" smtClean="0"/>
              <a:t>This began the mini-computer phenomenon that would become so prominent in the third generation</a:t>
            </a:r>
          </a:p>
        </p:txBody>
      </p:sp>
      <p:sp>
        <p:nvSpPr>
          <p:cNvPr id="5" name="Text Placeholder 4"/>
          <p:cNvSpPr>
            <a:spLocks noGrp="1"/>
          </p:cNvSpPr>
          <p:nvPr>
            <p:ph type="body" idx="1"/>
          </p:nvPr>
        </p:nvSpPr>
        <p:spPr/>
        <p:txBody>
          <a:bodyPr/>
          <a:lstStyle/>
          <a:p>
            <a:r>
              <a:rPr lang="en-US" dirty="0" smtClean="0"/>
              <a:t>          </a:t>
            </a:r>
            <a:endParaRPr lang="en-US" dirty="0"/>
          </a:p>
        </p:txBody>
      </p:sp>
      <p:sp>
        <p:nvSpPr>
          <p:cNvPr id="6" name="Text Placeholder 5"/>
          <p:cNvSpPr>
            <a:spLocks noGrp="1"/>
          </p:cNvSpPr>
          <p:nvPr>
            <p:ph type="body" sz="quarter" idx="3"/>
          </p:nvPr>
        </p:nvSpPr>
        <p:spPr/>
        <p:txBody>
          <a:bodyPr/>
          <a:lstStyle/>
          <a:p>
            <a:r>
              <a:rPr lang="en-US" dirty="0" smtClean="0"/>
              <a:t>        </a:t>
            </a:r>
            <a:endParaRPr lang="en-US" dirty="0"/>
          </a:p>
        </p:txBody>
      </p:sp>
      <p:sp>
        <p:nvSpPr>
          <p:cNvPr id="11" name="TextBox 10"/>
          <p:cNvSpPr txBox="1"/>
          <p:nvPr/>
        </p:nvSpPr>
        <p:spPr>
          <a:xfrm>
            <a:off x="4876800" y="4453467"/>
            <a:ext cx="184666" cy="461665"/>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rot="384418">
            <a:off x="7563844" y="5255078"/>
            <a:ext cx="1499809" cy="1524000"/>
          </a:xfrm>
          <a:prstGeom prst="rect">
            <a:avLst/>
          </a:prstGeom>
        </p:spPr>
      </p:pic>
      <p:sp useBgFill="1">
        <p:nvSpPr>
          <p:cNvPr id="10" name="TextBox 9"/>
          <p:cNvSpPr txBox="1"/>
          <p:nvPr/>
        </p:nvSpPr>
        <p:spPr>
          <a:xfrm>
            <a:off x="8001000" y="838200"/>
            <a:ext cx="864858" cy="1143000"/>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28600"/>
            <a:ext cx="9144000" cy="2030412"/>
          </a:xfrm>
        </p:spPr>
        <p:txBody>
          <a:bodyPr/>
          <a:lstStyle/>
          <a:p>
            <a:pPr algn="ctr"/>
            <a:r>
              <a:rPr lang="en-US" dirty="0" smtClean="0">
                <a:effectLst>
                  <a:outerShdw blurRad="38100" dist="38100" dir="2700000" algn="tl">
                    <a:srgbClr val="000000">
                      <a:alpha val="43137"/>
                    </a:srgbClr>
                  </a:outerShdw>
                </a:effectLst>
              </a:rPr>
              <a:t>Table 2.3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Example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Members of 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IBM 700/7000 Series</a:t>
            </a:r>
            <a:r>
              <a:rPr lang="en-US" dirty="0" smtClean="0"/>
              <a:t/>
            </a:r>
            <a:br>
              <a:rPr lang="en-US" dirty="0" smtClean="0"/>
            </a:br>
            <a:r>
              <a:rPr lang="en-US" dirty="0" smtClean="0"/>
              <a:t> </a:t>
            </a:r>
            <a:br>
              <a:rPr lang="en-US" dirty="0" smtClean="0"/>
            </a:br>
            <a:endParaRPr lang="en-US" dirty="0"/>
          </a:p>
        </p:txBody>
      </p:sp>
      <p:sp>
        <p:nvSpPr>
          <p:cNvPr id="7" name="TextBox 6"/>
          <p:cNvSpPr txBox="1"/>
          <p:nvPr/>
        </p:nvSpPr>
        <p:spPr>
          <a:xfrm>
            <a:off x="158758" y="5638800"/>
            <a:ext cx="8985242" cy="533399"/>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10" name="Picture 9"/>
          <p:cNvPicPr>
            <a:picLocks noChangeAspect="1"/>
          </p:cNvPicPr>
          <p:nvPr/>
        </p:nvPicPr>
        <p:blipFill>
          <a:blip r:embed="rId4"/>
          <a:stretch>
            <a:fillRect/>
          </a:stretch>
        </p:blipFill>
        <p:spPr>
          <a:xfrm>
            <a:off x="533400" y="3048000"/>
            <a:ext cx="8369300" cy="2743200"/>
          </a:xfrm>
          <a:prstGeom prst="rect">
            <a:avLst/>
          </a:prstGeom>
        </p:spPr>
      </p:pic>
      <p:sp useBgFill="1">
        <p:nvSpPr>
          <p:cNvPr id="11" name="TextBox 10"/>
          <p:cNvSpPr txBox="1"/>
          <p:nvPr/>
        </p:nvSpPr>
        <p:spPr>
          <a:xfrm>
            <a:off x="0" y="5486401"/>
            <a:ext cx="9144000" cy="523220"/>
          </a:xfrm>
          <a:prstGeom prst="rect">
            <a:avLst/>
          </a:prstGeom>
        </p:spPr>
        <p:txBody>
          <a:bodyPr wrap="square" rtlCol="0">
            <a:spAutoFit/>
          </a:bodyPr>
          <a:lstStyle/>
          <a:p>
            <a:pPr algn="ctr"/>
            <a:endParaRPr lang="en-US" sz="1400" dirty="0" smtClean="0">
              <a:latin typeface="+mn-lt"/>
            </a:endParaRPr>
          </a:p>
          <a:p>
            <a:pPr algn="ctr"/>
            <a:r>
              <a:rPr lang="en-US" sz="1400" dirty="0" smtClean="0">
                <a:latin typeface="+mn-lt"/>
              </a:rPr>
              <a:t>Table 2.3 Example Members of the IBM 700/7000 Series</a:t>
            </a:r>
            <a:endParaRPr lang="en-US" sz="1400" dirty="0">
              <a:latin typeface="+mn-lt"/>
            </a:endParaRPr>
          </a:p>
        </p:txBody>
      </p:sp>
      <p:sp useBgFill="1">
        <p:nvSpPr>
          <p:cNvPr id="12" name="TextBox 11"/>
          <p:cNvSpPr txBox="1"/>
          <p:nvPr/>
        </p:nvSpPr>
        <p:spPr>
          <a:xfrm>
            <a:off x="8839200" y="2667000"/>
            <a:ext cx="304799" cy="3048000"/>
          </a:xfrm>
          <a:prstGeom prst="rect">
            <a:avLst/>
          </a:prstGeom>
        </p:spPr>
        <p:txBody>
          <a:bodyPr wrap="square" rtlCol="0">
            <a:spAutoFit/>
          </a:bodyPr>
          <a:lstStyle/>
          <a:p>
            <a:endParaRPr lang="en-US" dirty="0"/>
          </a:p>
        </p:txBody>
      </p:sp>
      <p:pic>
        <p:nvPicPr>
          <p:cNvPr id="14" name="Picture 13"/>
          <p:cNvPicPr>
            <a:picLocks noChangeAspect="1"/>
          </p:cNvPicPr>
          <p:nvPr/>
        </p:nvPicPr>
        <p:blipFill>
          <a:blip r:embed="rId5"/>
          <a:stretch>
            <a:fillRect/>
          </a:stretch>
        </p:blipFill>
        <p:spPr>
          <a:xfrm>
            <a:off x="7239000" y="990600"/>
            <a:ext cx="1518935" cy="1543434"/>
          </a:xfrm>
          <a:prstGeom prst="rect">
            <a:avLst/>
          </a:prstGeom>
        </p:spPr>
      </p:pic>
      <p:sp>
        <p:nvSpPr>
          <p:cNvPr id="15" name="TextBox 14"/>
          <p:cNvSpPr txBox="1"/>
          <p:nvPr/>
        </p:nvSpPr>
        <p:spPr>
          <a:xfrm>
            <a:off x="1440672" y="1402880"/>
            <a:ext cx="184666" cy="461665"/>
          </a:xfrm>
          <a:prstGeom prst="rect">
            <a:avLst/>
          </a:prstGeom>
          <a:noFill/>
        </p:spPr>
        <p:txBody>
          <a:bodyPr wrap="none" rtlCol="0">
            <a:spAutoFit/>
          </a:bodyPr>
          <a:lstStyle/>
          <a:p>
            <a:endParaRPr lang="en-US" dirty="0"/>
          </a:p>
        </p:txBody>
      </p:sp>
    </p:spTree>
  </p:cSld>
  <p:clrMapOvr>
    <a:masterClrMapping/>
  </p:clrMapOvr>
  <p:transition spd="med">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4294967295"/>
          </p:nvPr>
        </p:nvSpPr>
        <p:spPr>
          <a:xfrm>
            <a:off x="685800" y="1143000"/>
            <a:ext cx="7543800" cy="774700"/>
          </a:xfrm>
        </p:spPr>
        <p:txBody>
          <a:bodyPr>
            <a:normAutofit/>
          </a:bodyPr>
          <a:lstStyle/>
          <a:p>
            <a:pPr>
              <a:spcBef>
                <a:spcPct val="0"/>
              </a:spcBef>
              <a:buNone/>
            </a:pPr>
            <a:r>
              <a:rPr lang="en-US" sz="3300" dirty="0" smtClean="0">
                <a:solidFill>
                  <a:schemeClr val="accent1"/>
                </a:solidFill>
                <a:effectLst>
                  <a:outerShdw blurRad="38100" dist="38100" dir="2700000" algn="tl">
                    <a:srgbClr val="000000">
                      <a:alpha val="43137"/>
                    </a:srgbClr>
                  </a:outerShdw>
                </a:effectLst>
              </a:rPr>
              <a:t>Third Generation:  Integrated Circuits</a:t>
            </a:r>
          </a:p>
        </p:txBody>
      </p:sp>
      <p:sp>
        <p:nvSpPr>
          <p:cNvPr id="18434" name="Rectangle 2"/>
          <p:cNvSpPr>
            <a:spLocks noGrp="1" noChangeArrowheads="1"/>
          </p:cNvSpPr>
          <p:nvPr>
            <p:ph type="title" idx="4294967295"/>
          </p:nvPr>
        </p:nvSpPr>
        <p:spPr>
          <a:xfrm>
            <a:off x="533400" y="381000"/>
            <a:ext cx="7556500" cy="1116012"/>
          </a:xfrm>
        </p:spPr>
        <p:txBody>
          <a:bodyPr/>
          <a:lstStyle/>
          <a:p>
            <a:r>
              <a:rPr lang="en-GB" dirty="0" smtClean="0">
                <a:effectLst>
                  <a:outerShdw blurRad="38100" dist="38100" dir="2700000" algn="tl">
                    <a:srgbClr val="000000">
                      <a:alpha val="43137"/>
                    </a:srgbClr>
                  </a:outerShdw>
                </a:effectLst>
              </a:rPr>
              <a:t>History of Computers</a:t>
            </a: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4294967295"/>
          </p:nvPr>
        </p:nvSpPr>
        <p:spPr>
          <a:xfrm>
            <a:off x="611560" y="3212976"/>
            <a:ext cx="7556500" cy="3229744"/>
          </a:xfrm>
        </p:spPr>
        <p:txBody>
          <a:bodyPr>
            <a:normAutofit/>
          </a:bodyPr>
          <a:lstStyle/>
          <a:p>
            <a:r>
              <a:rPr lang="en-GB" dirty="0" smtClean="0"/>
              <a:t>1958 – the invention of the integrated circuit </a:t>
            </a:r>
          </a:p>
          <a:p>
            <a:r>
              <a:rPr lang="en-GB" i="1" dirty="0" smtClean="0"/>
              <a:t>Discrete component</a:t>
            </a:r>
          </a:p>
          <a:p>
            <a:pPr lvl="1"/>
            <a:r>
              <a:rPr lang="en-GB" dirty="0" smtClean="0"/>
              <a:t>Single, self-contained transistor</a:t>
            </a:r>
          </a:p>
          <a:p>
            <a:pPr lvl="1"/>
            <a:r>
              <a:rPr lang="en-GB" dirty="0" smtClean="0"/>
              <a:t>Manufactured separately, packaged in their own containers, and soldered or wired together onto masonite-like circuit boards</a:t>
            </a:r>
          </a:p>
          <a:p>
            <a:pPr lvl="1"/>
            <a:r>
              <a:rPr lang="en-GB" dirty="0" smtClean="0"/>
              <a:t>Manufacturing process was expensive and cumbersome</a:t>
            </a:r>
          </a:p>
          <a:p>
            <a:pPr marL="228600" lvl="1">
              <a:spcBef>
                <a:spcPts val="2000"/>
              </a:spcBef>
              <a:buClr>
                <a:schemeClr val="accent1"/>
              </a:buClr>
            </a:pPr>
            <a:r>
              <a:rPr lang="en-GB" sz="2000" dirty="0" smtClean="0"/>
              <a:t>The two most important members of the third generation were the IBM System/360 and the DEC PDP-8 </a:t>
            </a:r>
          </a:p>
          <a:p>
            <a:pPr lvl="1"/>
            <a:endParaRPr lang="en-GB" dirty="0" smtClean="0"/>
          </a:p>
        </p:txBody>
      </p:sp>
      <p:pic>
        <p:nvPicPr>
          <p:cNvPr id="5" name="Picture 4"/>
          <p:cNvPicPr>
            <a:picLocks noChangeAspect="1"/>
          </p:cNvPicPr>
          <p:nvPr/>
        </p:nvPicPr>
        <p:blipFill>
          <a:blip r:embed="rId3"/>
          <a:stretch>
            <a:fillRect/>
          </a:stretch>
        </p:blipFill>
        <p:spPr>
          <a:xfrm>
            <a:off x="6367372" y="1988840"/>
            <a:ext cx="2381092" cy="2088232"/>
          </a:xfrm>
          <a:prstGeom prst="rect">
            <a:avLst/>
          </a:prstGeom>
          <a:effectLst>
            <a:softEdge rad="127000"/>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533400"/>
            <a:ext cx="7556313" cy="1371600"/>
          </a:xfrm>
        </p:spPr>
        <p:txBody>
          <a:bodyPr/>
          <a:lstStyle/>
          <a:p>
            <a:r>
              <a:rPr lang="en-US" sz="4400" dirty="0">
                <a:effectLst>
                  <a:outerShdw blurRad="38100" dist="38100" dir="2700000" algn="tl">
                    <a:srgbClr val="000000">
                      <a:alpha val="43137"/>
                    </a:srgbClr>
                  </a:outerShdw>
                </a:effectLst>
              </a:rPr>
              <a:t>Microelectronics</a:t>
            </a:r>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9091" b="31818"/>
              <a:stretch>
                <a:fillRect/>
              </a:stretch>
            </p:blipFill>
          </mc:Choice>
          <mc:Fallback>
            <p:blipFill>
              <a:blip r:embed="rId4"/>
              <a:srcRect t="29091" b="31818"/>
              <a:stretch>
                <a:fillRect/>
              </a:stretch>
            </p:blipFill>
          </mc:Fallback>
        </mc:AlternateContent>
        <p:spPr>
          <a:xfrm>
            <a:off x="0" y="1828800"/>
            <a:ext cx="9144000" cy="4724400"/>
          </a:xfrm>
          <a:prstGeom prst="rect">
            <a:avLst/>
          </a:prstGeom>
        </p:spPr>
      </p:pic>
    </p:spTree>
  </p:cSld>
  <p:clrMapOvr>
    <a:masterClrMapping/>
  </p:clrMapOvr>
  <p:transition spd="med">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990600" y="457200"/>
            <a:ext cx="7556313" cy="1116106"/>
          </a:xfrm>
        </p:spPr>
        <p:txBody>
          <a:bodyPr/>
          <a:lstStyle/>
          <a:p>
            <a:r>
              <a:rPr lang="en-US" dirty="0" smtClean="0">
                <a:effectLst>
                  <a:outerShdw blurRad="38100" dist="38100" dir="2700000" algn="tl">
                    <a:srgbClr val="000000">
                      <a:alpha val="43137"/>
                    </a:srgbClr>
                  </a:outerShdw>
                </a:effectLst>
              </a:rPr>
              <a:t>Integrated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Circuits</a:t>
            </a:r>
            <a:endParaRPr lang="en-US" dirty="0">
              <a:effectLst>
                <a:outerShdw blurRad="38100" dist="38100" dir="2700000" algn="tl">
                  <a:srgbClr val="000000">
                    <a:alpha val="43137"/>
                  </a:srgbClr>
                </a:outerShdw>
              </a:effectLst>
            </a:endParaRPr>
          </a:p>
        </p:txBody>
      </p:sp>
      <p:sp>
        <p:nvSpPr>
          <p:cNvPr id="16" name="Content Placeholder 15"/>
          <p:cNvSpPr>
            <a:spLocks noGrp="1"/>
          </p:cNvSpPr>
          <p:nvPr>
            <p:ph sz="half" idx="1"/>
          </p:nvPr>
        </p:nvSpPr>
        <p:spPr>
          <a:xfrm>
            <a:off x="4343400" y="381000"/>
            <a:ext cx="3657600" cy="2885123"/>
          </a:xfrm>
        </p:spPr>
        <p:txBody>
          <a:bodyPr>
            <a:normAutofit/>
          </a:bodyPr>
          <a:lstStyle/>
          <a:p>
            <a:r>
              <a:rPr lang="en-US" dirty="0" smtClean="0"/>
              <a:t>A computer consists of gates, memory cells, and interconnections among these elements</a:t>
            </a:r>
          </a:p>
          <a:p>
            <a:r>
              <a:rPr lang="en-US" dirty="0" smtClean="0"/>
              <a:t>The gates and memory cells are constructed of simple digital electronic components</a:t>
            </a:r>
            <a:endParaRPr lang="en-US" dirty="0"/>
          </a:p>
        </p:txBody>
      </p:sp>
      <p:sp>
        <p:nvSpPr>
          <p:cNvPr id="17" name="Content Placeholder 16"/>
          <p:cNvSpPr>
            <a:spLocks noGrp="1"/>
          </p:cNvSpPr>
          <p:nvPr>
            <p:ph sz="half" idx="15"/>
          </p:nvPr>
        </p:nvSpPr>
        <p:spPr/>
        <p:txBody>
          <a:bodyPr>
            <a:normAutofit lnSpcReduction="10000"/>
          </a:bodyPr>
          <a:lstStyle/>
          <a:p>
            <a:r>
              <a:rPr lang="en-US" dirty="0" smtClean="0"/>
              <a:t>Data storage – provided by memory cells</a:t>
            </a:r>
          </a:p>
          <a:p>
            <a:r>
              <a:rPr lang="en-US" dirty="0" smtClean="0"/>
              <a:t>Data processing – provided by gates</a:t>
            </a:r>
          </a:p>
          <a:p>
            <a:r>
              <a:rPr lang="en-US" dirty="0" smtClean="0"/>
              <a:t>Data movement – the paths among components are used to move data from memory to memory and from memory through gates to memory</a:t>
            </a:r>
          </a:p>
          <a:p>
            <a:r>
              <a:rPr lang="en-US" dirty="0" smtClean="0"/>
              <a:t>Control – the paths among components can carry control signals</a:t>
            </a:r>
            <a:endParaRPr lang="en-US" dirty="0"/>
          </a:p>
        </p:txBody>
      </p:sp>
      <p:sp>
        <p:nvSpPr>
          <p:cNvPr id="18" name="Content Placeholder 17"/>
          <p:cNvSpPr>
            <a:spLocks noGrp="1"/>
          </p:cNvSpPr>
          <p:nvPr>
            <p:ph sz="half" idx="16"/>
          </p:nvPr>
        </p:nvSpPr>
        <p:spPr>
          <a:xfrm>
            <a:off x="4410075" y="2895600"/>
            <a:ext cx="3657600" cy="3240024"/>
          </a:xfrm>
        </p:spPr>
        <p:txBody>
          <a:bodyPr>
            <a:normAutofit fontScale="92500" lnSpcReduction="10000"/>
          </a:bodyPr>
          <a:lstStyle/>
          <a:p>
            <a:r>
              <a:rPr lang="en-US" dirty="0" smtClean="0"/>
              <a:t>Exploits the fact that such components as transistors, resistors, and conductors can be fabricated from a semiconductor such as silicon</a:t>
            </a:r>
          </a:p>
          <a:p>
            <a:r>
              <a:rPr lang="en-US" dirty="0" smtClean="0"/>
              <a:t>Many transistors can be produced at the same time on a single wafer of silicon</a:t>
            </a:r>
          </a:p>
          <a:p>
            <a:r>
              <a:rPr lang="en-US" dirty="0" smtClean="0"/>
              <a:t>Transistors can be connected with a processor metallization to form circuits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2000" fill="hold"/>
                                        <p:tgtEl>
                                          <p:spTgt spid="1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1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17">
                                            <p:txEl>
                                              <p:pRg st="0" end="0"/>
                                            </p:txEl>
                                          </p:spTgt>
                                        </p:tgtEl>
                                      </p:cBhvr>
                                    </p:animEffect>
                                  </p:childTnLst>
                                </p:cTn>
                              </p:par>
                            </p:childTnLst>
                          </p:cTn>
                        </p:par>
                        <p:par>
                          <p:cTn id="10" fill="hold">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p:cTn id="13" dur="2000" fill="hold"/>
                                        <p:tgtEl>
                                          <p:spTgt spid="17">
                                            <p:txEl>
                                              <p:pRg st="1" end="1"/>
                                            </p:txEl>
                                          </p:spTgt>
                                        </p:tgtEl>
                                        <p:attrNameLst>
                                          <p:attrName>ppt_w</p:attrName>
                                        </p:attrNameLst>
                                      </p:cBhvr>
                                      <p:tavLst>
                                        <p:tav tm="0">
                                          <p:val>
                                            <p:strVal val="#ppt_w+.3"/>
                                          </p:val>
                                        </p:tav>
                                        <p:tav tm="100000">
                                          <p:val>
                                            <p:strVal val="#ppt_w"/>
                                          </p:val>
                                        </p:tav>
                                      </p:tavLst>
                                    </p:anim>
                                    <p:anim calcmode="lin" valueType="num">
                                      <p:cBhvr>
                                        <p:cTn id="14" dur="2000" fill="hold"/>
                                        <p:tgtEl>
                                          <p:spTgt spid="17">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17">
                                            <p:txEl>
                                              <p:pRg st="1" end="1"/>
                                            </p:txEl>
                                          </p:spTgt>
                                        </p:tgtEl>
                                      </p:cBhvr>
                                    </p:animEffect>
                                  </p:childTnLst>
                                </p:cTn>
                              </p:par>
                            </p:childTnLst>
                          </p:cTn>
                        </p:par>
                        <p:par>
                          <p:cTn id="16" fill="hold">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p:cTn id="19" dur="2000" fill="hold"/>
                                        <p:tgtEl>
                                          <p:spTgt spid="17">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17">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17">
                                            <p:txEl>
                                              <p:pRg st="2" end="2"/>
                                            </p:txEl>
                                          </p:spTgt>
                                        </p:tgtEl>
                                      </p:cBhvr>
                                    </p:animEffect>
                                  </p:childTnLst>
                                </p:cTn>
                              </p:par>
                            </p:childTnLst>
                          </p:cTn>
                        </p:par>
                        <p:par>
                          <p:cTn id="22" fill="hold">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p:cTn id="25" dur="2000" fill="hold"/>
                                        <p:tgtEl>
                                          <p:spTgt spid="17">
                                            <p:txEl>
                                              <p:pRg st="3" end="3"/>
                                            </p:txEl>
                                          </p:spTgt>
                                        </p:tgtEl>
                                        <p:attrNameLst>
                                          <p:attrName>ppt_w</p:attrName>
                                        </p:attrNameLst>
                                      </p:cBhvr>
                                      <p:tavLst>
                                        <p:tav tm="0">
                                          <p:val>
                                            <p:strVal val="#ppt_w+.3"/>
                                          </p:val>
                                        </p:tav>
                                        <p:tav tm="100000">
                                          <p:val>
                                            <p:strVal val="#ppt_w"/>
                                          </p:val>
                                        </p:tav>
                                      </p:tavLst>
                                    </p:anim>
                                    <p:anim calcmode="lin" valueType="num">
                                      <p:cBhvr>
                                        <p:cTn id="26" dur="2000" fill="hold"/>
                                        <p:tgtEl>
                                          <p:spTgt spid="17">
                                            <p:txEl>
                                              <p:pRg st="3" end="3"/>
                                            </p:txEl>
                                          </p:spTgt>
                                        </p:tgtEl>
                                        <p:attrNameLst>
                                          <p:attrName>ppt_h</p:attrName>
                                        </p:attrNameLst>
                                      </p:cBhvr>
                                      <p:tavLst>
                                        <p:tav tm="0">
                                          <p:val>
                                            <p:strVal val="#ppt_h"/>
                                          </p:val>
                                        </p:tav>
                                        <p:tav tm="100000">
                                          <p:val>
                                            <p:strVal val="#ppt_h"/>
                                          </p:val>
                                        </p:tav>
                                      </p:tavLst>
                                    </p:anim>
                                    <p:animEffect transition="in" filter="fade">
                                      <p:cBhvr>
                                        <p:cTn id="27" dur="2000"/>
                                        <p:tgtEl>
                                          <p:spTgt spid="17">
                                            <p:txEl>
                                              <p:pRg st="3" end="3"/>
                                            </p:txEl>
                                          </p:spTgt>
                                        </p:tgtEl>
                                      </p:cBhvr>
                                    </p:animEffect>
                                  </p:childTnLst>
                                </p:cTn>
                              </p:par>
                            </p:childTnLst>
                          </p:cTn>
                        </p:par>
                        <p:par>
                          <p:cTn id="28" fill="hold">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p:cTn id="31" dur="1000" fill="hold"/>
                                        <p:tgtEl>
                                          <p:spTgt spid="16">
                                            <p:txEl>
                                              <p:pRg st="0" end="0"/>
                                            </p:txEl>
                                          </p:spTgt>
                                        </p:tgtEl>
                                        <p:attrNameLst>
                                          <p:attrName>ppt_w</p:attrName>
                                        </p:attrNameLst>
                                      </p:cBhvr>
                                      <p:tavLst>
                                        <p:tav tm="0">
                                          <p:val>
                                            <p:strVal val="#ppt_w+.3"/>
                                          </p:val>
                                        </p:tav>
                                        <p:tav tm="100000">
                                          <p:val>
                                            <p:strVal val="#ppt_w"/>
                                          </p:val>
                                        </p:tav>
                                      </p:tavLst>
                                    </p:anim>
                                    <p:anim calcmode="lin" valueType="num">
                                      <p:cBhvr>
                                        <p:cTn id="32"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33" dur="1000"/>
                                        <p:tgtEl>
                                          <p:spTgt spid="16">
                                            <p:txEl>
                                              <p:pRg st="0" end="0"/>
                                            </p:txEl>
                                          </p:spTgt>
                                        </p:tgtEl>
                                      </p:cBhvr>
                                    </p:animEffect>
                                  </p:childTnLst>
                                </p:cTn>
                              </p:par>
                            </p:childTnLst>
                          </p:cTn>
                        </p:par>
                        <p:par>
                          <p:cTn id="34" fill="hold">
                            <p:stCondLst>
                              <p:cond delay="9000"/>
                            </p:stCondLst>
                            <p:childTnLst>
                              <p:par>
                                <p:cTn id="35" presetID="50" presetClass="entr" presetSubtype="0" decel="100000" fill="hold" grpId="0" nodeType="after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p:cTn id="37" dur="1000" fill="hold"/>
                                        <p:tgtEl>
                                          <p:spTgt spid="16">
                                            <p:txEl>
                                              <p:pRg st="1" end="1"/>
                                            </p:txEl>
                                          </p:spTgt>
                                        </p:tgtEl>
                                        <p:attrNameLst>
                                          <p:attrName>ppt_w</p:attrName>
                                        </p:attrNameLst>
                                      </p:cBhvr>
                                      <p:tavLst>
                                        <p:tav tm="0">
                                          <p:val>
                                            <p:strVal val="#ppt_w+.3"/>
                                          </p:val>
                                        </p:tav>
                                        <p:tav tm="100000">
                                          <p:val>
                                            <p:strVal val="#ppt_w"/>
                                          </p:val>
                                        </p:tav>
                                      </p:tavLst>
                                    </p:anim>
                                    <p:anim calcmode="lin" valueType="num">
                                      <p:cBhvr>
                                        <p:cTn id="3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39" dur="1000"/>
                                        <p:tgtEl>
                                          <p:spTgt spid="16">
                                            <p:txEl>
                                              <p:pRg st="1" end="1"/>
                                            </p:txEl>
                                          </p:spTgt>
                                        </p:tgtEl>
                                      </p:cBhvr>
                                    </p:animEffect>
                                  </p:childTnLst>
                                </p:cTn>
                              </p:par>
                            </p:childTnLst>
                          </p:cTn>
                        </p:par>
                        <p:par>
                          <p:cTn id="40" fill="hold">
                            <p:stCondLst>
                              <p:cond delay="10000"/>
                            </p:stCondLst>
                            <p:childTnLst>
                              <p:par>
                                <p:cTn id="41" presetID="50" presetClass="entr" presetSubtype="0" decel="100000" fill="hold" grpId="0"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 calcmode="lin" valueType="num">
                                      <p:cBhvr>
                                        <p:cTn id="43" dur="1000" fill="hold"/>
                                        <p:tgtEl>
                                          <p:spTgt spid="18">
                                            <p:txEl>
                                              <p:pRg st="0" end="0"/>
                                            </p:txEl>
                                          </p:spTgt>
                                        </p:tgtEl>
                                        <p:attrNameLst>
                                          <p:attrName>ppt_w</p:attrName>
                                        </p:attrNameLst>
                                      </p:cBhvr>
                                      <p:tavLst>
                                        <p:tav tm="0">
                                          <p:val>
                                            <p:strVal val="#ppt_w+.3"/>
                                          </p:val>
                                        </p:tav>
                                        <p:tav tm="100000">
                                          <p:val>
                                            <p:strVal val="#ppt_w"/>
                                          </p:val>
                                        </p:tav>
                                      </p:tavLst>
                                    </p:anim>
                                    <p:anim calcmode="lin" valueType="num">
                                      <p:cBhvr>
                                        <p:cTn id="44" dur="1000" fill="hold"/>
                                        <p:tgtEl>
                                          <p:spTgt spid="18">
                                            <p:txEl>
                                              <p:pRg st="0" end="0"/>
                                            </p:txEl>
                                          </p:spTgt>
                                        </p:tgtEl>
                                        <p:attrNameLst>
                                          <p:attrName>ppt_h</p:attrName>
                                        </p:attrNameLst>
                                      </p:cBhvr>
                                      <p:tavLst>
                                        <p:tav tm="0">
                                          <p:val>
                                            <p:strVal val="#ppt_h"/>
                                          </p:val>
                                        </p:tav>
                                        <p:tav tm="100000">
                                          <p:val>
                                            <p:strVal val="#ppt_h"/>
                                          </p:val>
                                        </p:tav>
                                      </p:tavLst>
                                    </p:anim>
                                    <p:animEffect transition="in" filter="fade">
                                      <p:cBhvr>
                                        <p:cTn id="45" dur="1000"/>
                                        <p:tgtEl>
                                          <p:spTgt spid="18">
                                            <p:txEl>
                                              <p:pRg st="0" end="0"/>
                                            </p:txEl>
                                          </p:spTgt>
                                        </p:tgtEl>
                                      </p:cBhvr>
                                    </p:animEffect>
                                  </p:childTnLst>
                                </p:cTn>
                              </p:par>
                            </p:childTnLst>
                          </p:cTn>
                        </p:par>
                        <p:par>
                          <p:cTn id="46" fill="hold">
                            <p:stCondLst>
                              <p:cond delay="11000"/>
                            </p:stCondLst>
                            <p:childTnLst>
                              <p:par>
                                <p:cTn id="47" presetID="50" presetClass="entr" presetSubtype="0" decel="100000" fill="hold" grpId="0" nodeType="after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 calcmode="lin" valueType="num">
                                      <p:cBhvr>
                                        <p:cTn id="49" dur="1000" fill="hold"/>
                                        <p:tgtEl>
                                          <p:spTgt spid="18">
                                            <p:txEl>
                                              <p:pRg st="1" end="1"/>
                                            </p:txEl>
                                          </p:spTgt>
                                        </p:tgtEl>
                                        <p:attrNameLst>
                                          <p:attrName>ppt_w</p:attrName>
                                        </p:attrNameLst>
                                      </p:cBhvr>
                                      <p:tavLst>
                                        <p:tav tm="0">
                                          <p:val>
                                            <p:strVal val="#ppt_w+.3"/>
                                          </p:val>
                                        </p:tav>
                                        <p:tav tm="100000">
                                          <p:val>
                                            <p:strVal val="#ppt_w"/>
                                          </p:val>
                                        </p:tav>
                                      </p:tavLst>
                                    </p:anim>
                                    <p:anim calcmode="lin" valueType="num">
                                      <p:cBhvr>
                                        <p:cTn id="50" dur="1000" fill="hold"/>
                                        <p:tgtEl>
                                          <p:spTgt spid="18">
                                            <p:txEl>
                                              <p:pRg st="1" end="1"/>
                                            </p:txEl>
                                          </p:spTgt>
                                        </p:tgtEl>
                                        <p:attrNameLst>
                                          <p:attrName>ppt_h</p:attrName>
                                        </p:attrNameLst>
                                      </p:cBhvr>
                                      <p:tavLst>
                                        <p:tav tm="0">
                                          <p:val>
                                            <p:strVal val="#ppt_h"/>
                                          </p:val>
                                        </p:tav>
                                        <p:tav tm="100000">
                                          <p:val>
                                            <p:strVal val="#ppt_h"/>
                                          </p:val>
                                        </p:tav>
                                      </p:tavLst>
                                    </p:anim>
                                    <p:animEffect transition="in" filter="fade">
                                      <p:cBhvr>
                                        <p:cTn id="51" dur="1000"/>
                                        <p:tgtEl>
                                          <p:spTgt spid="18">
                                            <p:txEl>
                                              <p:pRg st="1" end="1"/>
                                            </p:txEl>
                                          </p:spTgt>
                                        </p:tgtEl>
                                      </p:cBhvr>
                                    </p:animEffect>
                                  </p:childTnLst>
                                </p:cTn>
                              </p:par>
                            </p:childTnLst>
                          </p:cTn>
                        </p:par>
                        <p:par>
                          <p:cTn id="52" fill="hold">
                            <p:stCondLst>
                              <p:cond delay="12000"/>
                            </p:stCondLst>
                            <p:childTnLst>
                              <p:par>
                                <p:cTn id="53" presetID="50" presetClass="entr" presetSubtype="0" decel="100000" fill="hold" grpId="0" nodeType="afterEffect">
                                  <p:stCondLst>
                                    <p:cond delay="0"/>
                                  </p:stCondLst>
                                  <p:childTnLst>
                                    <p:set>
                                      <p:cBhvr>
                                        <p:cTn id="54" dur="1" fill="hold">
                                          <p:stCondLst>
                                            <p:cond delay="0"/>
                                          </p:stCondLst>
                                        </p:cTn>
                                        <p:tgtEl>
                                          <p:spTgt spid="18">
                                            <p:txEl>
                                              <p:pRg st="2" end="2"/>
                                            </p:txEl>
                                          </p:spTgt>
                                        </p:tgtEl>
                                        <p:attrNameLst>
                                          <p:attrName>style.visibility</p:attrName>
                                        </p:attrNameLst>
                                      </p:cBhvr>
                                      <p:to>
                                        <p:strVal val="visible"/>
                                      </p:to>
                                    </p:set>
                                    <p:anim calcmode="lin" valueType="num">
                                      <p:cBhvr>
                                        <p:cTn id="55" dur="1000" fill="hold"/>
                                        <p:tgtEl>
                                          <p:spTgt spid="18">
                                            <p:txEl>
                                              <p:pRg st="2" end="2"/>
                                            </p:txEl>
                                          </p:spTgt>
                                        </p:tgtEl>
                                        <p:attrNameLst>
                                          <p:attrName>ppt_w</p:attrName>
                                        </p:attrNameLst>
                                      </p:cBhvr>
                                      <p:tavLst>
                                        <p:tav tm="0">
                                          <p:val>
                                            <p:strVal val="#ppt_w+.3"/>
                                          </p:val>
                                        </p:tav>
                                        <p:tav tm="100000">
                                          <p:val>
                                            <p:strVal val="#ppt_w"/>
                                          </p:val>
                                        </p:tav>
                                      </p:tavLst>
                                    </p:anim>
                                    <p:anim calcmode="lin" valueType="num">
                                      <p:cBhvr>
                                        <p:cTn id="56" dur="1000" fill="hold"/>
                                        <p:tgtEl>
                                          <p:spTgt spid="18">
                                            <p:txEl>
                                              <p:pRg st="2" end="2"/>
                                            </p:txEl>
                                          </p:spTgt>
                                        </p:tgtEl>
                                        <p:attrNameLst>
                                          <p:attrName>ppt_h</p:attrName>
                                        </p:attrNameLst>
                                      </p:cBhvr>
                                      <p:tavLst>
                                        <p:tav tm="0">
                                          <p:val>
                                            <p:strVal val="#ppt_h"/>
                                          </p:val>
                                        </p:tav>
                                        <p:tav tm="100000">
                                          <p:val>
                                            <p:strVal val="#ppt_h"/>
                                          </p:val>
                                        </p:tav>
                                      </p:tavLst>
                                    </p:anim>
                                    <p:animEffect transition="in" filter="fade">
                                      <p:cBhvr>
                                        <p:cTn id="57" dur="10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2819400" cy="4164106"/>
          </a:xfrm>
        </p:spPr>
        <p:txBody>
          <a:bodyPr/>
          <a:lstStyle/>
          <a:p>
            <a:pPr algn="ctr"/>
            <a:r>
              <a:rPr lang="en-US" dirty="0" smtClean="0">
                <a:effectLst>
                  <a:outerShdw blurRad="38100" dist="38100" dir="2700000" algn="tl">
                    <a:srgbClr val="000000">
                      <a:alpha val="43137"/>
                    </a:srgbClr>
                  </a:outerShdw>
                </a:effectLst>
              </a:rPr>
              <a:t>Wafer,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Chip,</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and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Gate</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Relationship</a:t>
            </a:r>
            <a:endParaRPr lang="en-US"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28182" r="10588" b="12727"/>
              <a:stretch>
                <a:fillRect/>
              </a:stretch>
            </p:blipFill>
          </mc:Choice>
          <mc:Fallback>
            <p:blipFill>
              <a:blip r:embed="rId4"/>
              <a:srcRect l="8235" t="28182" r="10588" b="12727"/>
              <a:stretch>
                <a:fillRect/>
              </a:stretch>
            </p:blipFill>
          </mc:Fallback>
        </mc:AlternateContent>
        <p:spPr>
          <a:xfrm>
            <a:off x="2915816" y="116632"/>
            <a:ext cx="5892299" cy="5550798"/>
          </a:xfrm>
          <a:prstGeom prst="rect">
            <a:avLst/>
          </a:prstGeom>
        </p:spPr>
      </p:pic>
      <p:sp>
        <p:nvSpPr>
          <p:cNvPr id="5" name="Rectangle 4"/>
          <p:cNvSpPr/>
          <p:nvPr/>
        </p:nvSpPr>
        <p:spPr>
          <a:xfrm>
            <a:off x="1115616" y="6063679"/>
            <a:ext cx="7398568" cy="461665"/>
          </a:xfrm>
          <a:prstGeom prst="rect">
            <a:avLst/>
          </a:prstGeom>
        </p:spPr>
        <p:txBody>
          <a:bodyPr wrap="square">
            <a:spAutoFit/>
          </a:bodyPr>
          <a:lstStyle/>
          <a:p>
            <a:r>
              <a:rPr lang="en-US" dirty="0" smtClean="0">
                <a:solidFill>
                  <a:srgbClr val="0070C0"/>
                </a:solidFill>
                <a:latin typeface="YouTube Noto"/>
                <a:hlinkClick r:id="rId5"/>
              </a:rPr>
              <a:t>Intel</a:t>
            </a:r>
            <a:r>
              <a:rPr lang="en-US" dirty="0">
                <a:solidFill>
                  <a:srgbClr val="0070C0"/>
                </a:solidFill>
                <a:latin typeface="YouTube Noto"/>
                <a:hlinkClick r:id="rId5"/>
              </a:rPr>
              <a:t>: The Making of a Chip with 22nm/3D Transistors</a:t>
            </a:r>
            <a:endParaRPr lang="en-US" dirty="0">
              <a:solidFill>
                <a:srgbClr val="0070C0"/>
              </a:solidFill>
            </a:endParaRPr>
          </a:p>
        </p:txBody>
      </p:sp>
    </p:spTree>
  </p:cSld>
  <p:clrMapOvr>
    <a:masterClrMapping/>
  </p:clrMapOvr>
  <p:transition spd="med">
    <p:cover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495800"/>
            <a:ext cx="6191157" cy="833718"/>
          </a:xfrm>
        </p:spPr>
        <p:txBody>
          <a:bodyPr>
            <a:noAutofit/>
          </a:bodyPr>
          <a:lstStyle/>
          <a:p>
            <a:r>
              <a:rPr lang="en-US" sz="5400" dirty="0" smtClean="0">
                <a:effectLst>
                  <a:outerShdw blurRad="38100" dist="38100" dir="2700000" algn="tl">
                    <a:srgbClr val="000000">
                      <a:alpha val="43137"/>
                    </a:srgbClr>
                  </a:outerShdw>
                </a:effectLst>
              </a:rPr>
              <a:t>Chapter 2</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304801" y="5486400"/>
            <a:ext cx="8610600" cy="838200"/>
          </a:xfrm>
        </p:spPr>
        <p:txBody>
          <a:bodyPr>
            <a:normAutofit fontScale="85000" lnSpcReduction="10000"/>
          </a:bodyPr>
          <a:lstStyle/>
          <a:p>
            <a:r>
              <a:rPr lang="en-US" sz="4400" dirty="0" smtClean="0"/>
              <a:t>Computer Evolution and Performance</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0" y="838200"/>
            <a:ext cx="3254187" cy="1116106"/>
          </a:xfrm>
        </p:spPr>
        <p:txBody>
          <a:bodyPr/>
          <a:lstStyle/>
          <a:p>
            <a:r>
              <a:rPr lang="en-US" dirty="0" smtClean="0"/>
              <a:t>Chip Growth</a:t>
            </a:r>
            <a:endParaRPr lang="en-US" dirty="0"/>
          </a:p>
        </p:txBody>
      </p:sp>
      <p:pic>
        <p:nvPicPr>
          <p:cNvPr id="4" name="Picture 3"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3529" t="23636" r="-4706" b="21818"/>
              <a:stretch>
                <a:fillRect/>
              </a:stretch>
            </p:blipFill>
          </mc:Choice>
          <mc:Fallback>
            <p:blipFill>
              <a:blip r:embed="rId4"/>
              <a:srcRect l="-3529" t="23636" r="-4706" b="21818"/>
              <a:stretch>
                <a:fillRect/>
              </a:stretch>
            </p:blipFill>
          </mc:Fallback>
        </mc:AlternateContent>
        <p:spPr>
          <a:xfrm>
            <a:off x="0" y="990600"/>
            <a:ext cx="9144000" cy="5867400"/>
          </a:xfrm>
          <a:prstGeom prst="rect">
            <a:avLst/>
          </a:prstGeom>
        </p:spPr>
      </p:pic>
    </p:spTree>
  </p:cSld>
  <p:clrMapOvr>
    <a:masterClrMapping/>
  </p:clrMapOvr>
  <p:transition spd="med">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idx="4294967295"/>
          </p:nvPr>
        </p:nvSpPr>
        <p:spPr>
          <a:xfrm>
            <a:off x="228600" y="0"/>
            <a:ext cx="3048000" cy="990600"/>
          </a:xfrm>
        </p:spPr>
        <p:txBody>
          <a:bodyPr/>
          <a:lstStyle/>
          <a:p>
            <a:r>
              <a:rPr lang="en-US" dirty="0">
                <a:solidFill>
                  <a:schemeClr val="accent3"/>
                </a:solidFill>
                <a:effectLst>
                  <a:outerShdw blurRad="38100" dist="38100" dir="2700000" algn="tl">
                    <a:srgbClr val="000000">
                      <a:alpha val="43137"/>
                    </a:srgbClr>
                  </a:outerShdw>
                </a:effectLst>
              </a:rPr>
              <a:t>Moore’s Law</a:t>
            </a:r>
          </a:p>
        </p:txBody>
      </p:sp>
      <p:graphicFrame>
        <p:nvGraphicFramePr>
          <p:cNvPr id="43" name="Content Placeholder 42"/>
          <p:cNvGraphicFramePr>
            <a:graphicFrameLocks noGrp="1"/>
          </p:cNvGraphicFramePr>
          <p:nvPr>
            <p:ph idx="4294967295"/>
          </p:nvPr>
        </p:nvGraphicFramePr>
        <p:xfrm>
          <a:off x="685800" y="838200"/>
          <a:ext cx="80010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762000"/>
            <a:ext cx="7556313" cy="1116106"/>
          </a:xfrm>
        </p:spPr>
        <p:txBody>
          <a:bodyPr/>
          <a:lstStyle/>
          <a:p>
            <a:r>
              <a:rPr lang="en-GB" dirty="0">
                <a:effectLst>
                  <a:outerShdw blurRad="38100" dist="38100" dir="2700000" algn="tl">
                    <a:srgbClr val="000000">
                      <a:alpha val="43137"/>
                    </a:srgbClr>
                  </a:outerShdw>
                </a:effectLst>
              </a:rPr>
              <a:t>DEC - PDP-8 Bus Structure</a:t>
            </a:r>
          </a:p>
        </p:txBody>
      </p:sp>
      <p:pic>
        <p:nvPicPr>
          <p:cNvPr id="4" name="Picture 3"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40000" b="27273"/>
              <a:stretch>
                <a:fillRect/>
              </a:stretch>
            </p:blipFill>
          </mc:Choice>
          <mc:Fallback>
            <p:blipFill>
              <a:blip r:embed="rId4"/>
              <a:srcRect t="40000" b="27273"/>
              <a:stretch>
                <a:fillRect/>
              </a:stretch>
            </p:blipFill>
          </mc:Fallback>
        </mc:AlternateContent>
        <p:spPr>
          <a:xfrm>
            <a:off x="-609600" y="2209800"/>
            <a:ext cx="10974881" cy="4648200"/>
          </a:xfrm>
          <a:prstGeom prst="rect">
            <a:avLst/>
          </a:prstGeom>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half" idx="2"/>
          </p:nvPr>
        </p:nvSpPr>
        <p:spPr>
          <a:xfrm>
            <a:off x="685800" y="1371600"/>
            <a:ext cx="3429000" cy="2296399"/>
          </a:xfrm>
        </p:spPr>
        <p:txBody>
          <a:bodyPr/>
          <a:lstStyle/>
          <a:p>
            <a:pPr>
              <a:spcBef>
                <a:spcPts val="0"/>
              </a:spcBef>
            </a:pPr>
            <a:r>
              <a:rPr lang="en-US" dirty="0" smtClean="0">
                <a:effectLst>
                  <a:outerShdw blurRad="38100" dist="38100" dir="2700000" algn="tl">
                    <a:srgbClr val="000000">
                      <a:alpha val="43137"/>
                    </a:srgbClr>
                  </a:outerShdw>
                </a:effectLst>
              </a:rPr>
              <a:t>Later</a:t>
            </a:r>
          </a:p>
          <a:p>
            <a:pPr>
              <a:spcBef>
                <a:spcPts val="0"/>
              </a:spcBef>
            </a:pPr>
            <a:r>
              <a:rPr lang="en-US" dirty="0" smtClean="0">
                <a:effectLst>
                  <a:outerShdw blurRad="38100" dist="38100" dir="2700000" algn="tl">
                    <a:srgbClr val="000000">
                      <a:alpha val="43137"/>
                    </a:srgbClr>
                  </a:outerShdw>
                </a:effectLst>
              </a:rPr>
              <a:t>Generations</a:t>
            </a:r>
            <a:endParaRPr lang="en-US" dirty="0">
              <a:effectLst>
                <a:outerShdw blurRad="38100" dist="38100" dir="2700000" algn="tl">
                  <a:srgbClr val="000000">
                    <a:alpha val="43137"/>
                  </a:srgbClr>
                </a:outerShdw>
              </a:effectLst>
            </a:endParaRPr>
          </a:p>
        </p:txBody>
      </p:sp>
      <p:sp>
        <p:nvSpPr>
          <p:cNvPr id="9" name="TextBox 8"/>
          <p:cNvSpPr txBox="1"/>
          <p:nvPr/>
        </p:nvSpPr>
        <p:spPr>
          <a:xfrm>
            <a:off x="7086600" y="533400"/>
            <a:ext cx="1524000" cy="1384995"/>
          </a:xfrm>
          <a:prstGeom prst="rect">
            <a:avLst/>
          </a:prstGeom>
          <a:noFill/>
        </p:spPr>
        <p:txBody>
          <a:bodyPr wrap="square" rtlCol="0">
            <a:spAutoFit/>
          </a:bodyPr>
          <a:lstStyle/>
          <a:p>
            <a:pPr algn="ctr"/>
            <a:r>
              <a:rPr lang="en-US" dirty="0" smtClean="0"/>
              <a:t>LSI</a:t>
            </a:r>
          </a:p>
          <a:p>
            <a:pPr algn="ctr"/>
            <a:r>
              <a:rPr lang="en-US" sz="2000" dirty="0" smtClean="0"/>
              <a:t>Large </a:t>
            </a:r>
          </a:p>
          <a:p>
            <a:pPr algn="ctr"/>
            <a:r>
              <a:rPr lang="en-US" sz="2000" dirty="0" smtClean="0"/>
              <a:t>Scale Integration</a:t>
            </a:r>
            <a:endParaRPr lang="en-US" sz="2000" dirty="0"/>
          </a:p>
        </p:txBody>
      </p:sp>
      <p:sp>
        <p:nvSpPr>
          <p:cNvPr id="12" name="TextBox 11"/>
          <p:cNvSpPr txBox="1"/>
          <p:nvPr/>
        </p:nvSpPr>
        <p:spPr>
          <a:xfrm>
            <a:off x="4800600" y="2667000"/>
            <a:ext cx="1676400" cy="1384995"/>
          </a:xfrm>
          <a:prstGeom prst="rect">
            <a:avLst/>
          </a:prstGeom>
          <a:noFill/>
        </p:spPr>
        <p:txBody>
          <a:bodyPr wrap="square" rtlCol="0">
            <a:spAutoFit/>
          </a:bodyPr>
          <a:lstStyle/>
          <a:p>
            <a:pPr algn="ctr"/>
            <a:r>
              <a:rPr lang="en-US" dirty="0" smtClean="0"/>
              <a:t>VLSI</a:t>
            </a:r>
          </a:p>
          <a:p>
            <a:pPr algn="ctr"/>
            <a:r>
              <a:rPr lang="en-US" sz="2000" dirty="0" smtClean="0"/>
              <a:t>Very Large Scale Integration</a:t>
            </a:r>
            <a:endParaRPr lang="en-US" sz="2000" dirty="0"/>
          </a:p>
        </p:txBody>
      </p:sp>
      <p:sp>
        <p:nvSpPr>
          <p:cNvPr id="13" name="TextBox 12"/>
          <p:cNvSpPr txBox="1"/>
          <p:nvPr/>
        </p:nvSpPr>
        <p:spPr>
          <a:xfrm>
            <a:off x="6781800" y="4495800"/>
            <a:ext cx="2133600" cy="2133600"/>
          </a:xfrm>
          <a:prstGeom prst="rect">
            <a:avLst/>
          </a:prstGeom>
          <a:solidFill>
            <a:srgbClr val="660066">
              <a:alpha val="80000"/>
            </a:srgbClr>
          </a:solidFill>
        </p:spPr>
        <p:txBody>
          <a:bodyPr wrap="square" rtlCol="0">
            <a:noAutofit/>
          </a:bodyPr>
          <a:lstStyle/>
          <a:p>
            <a:pPr algn="ctr"/>
            <a:endParaRPr lang="en-US" dirty="0" smtClean="0"/>
          </a:p>
          <a:p>
            <a:pPr algn="ctr"/>
            <a:r>
              <a:rPr lang="en-US" dirty="0" smtClean="0"/>
              <a:t>ULSI</a:t>
            </a:r>
          </a:p>
          <a:p>
            <a:pPr algn="ctr"/>
            <a:r>
              <a:rPr lang="en-US" sz="2000" dirty="0" smtClean="0"/>
              <a:t>Ultra Large</a:t>
            </a:r>
          </a:p>
          <a:p>
            <a:pPr algn="ctr"/>
            <a:r>
              <a:rPr lang="en-US" sz="2000" dirty="0" smtClean="0"/>
              <a:t> Scale </a:t>
            </a:r>
          </a:p>
          <a:p>
            <a:pPr algn="ctr"/>
            <a:r>
              <a:rPr lang="en-US" sz="2000" dirty="0" smtClean="0"/>
              <a:t>Integration</a:t>
            </a:r>
          </a:p>
          <a:p>
            <a:pPr algn="ctr"/>
            <a:endParaRPr lang="en-US" sz="2000" dirty="0"/>
          </a:p>
          <a:p>
            <a:pPr algn="ctr"/>
            <a:endParaRPr lang="en-US" sz="2000" dirty="0"/>
          </a:p>
        </p:txBody>
      </p:sp>
      <p:sp>
        <p:nvSpPr>
          <p:cNvPr id="29" name="Title 28"/>
          <p:cNvSpPr>
            <a:spLocks noGrp="1"/>
          </p:cNvSpPr>
          <p:nvPr>
            <p:ph type="ctrTitle"/>
          </p:nvPr>
        </p:nvSpPr>
        <p:spPr>
          <a:xfrm>
            <a:off x="1752600" y="5105400"/>
            <a:ext cx="4038600" cy="1143000"/>
          </a:xfrm>
        </p:spPr>
        <p:txBody>
          <a:bodyPr>
            <a:normAutofit fontScale="90000"/>
          </a:bodyPr>
          <a:lstStyle/>
          <a:p>
            <a:pPr algn="ctr"/>
            <a:r>
              <a:rPr lang="en-US" dirty="0" smtClean="0">
                <a:solidFill>
                  <a:srgbClr val="2B142D"/>
                </a:solidFill>
              </a:rPr>
              <a:t>Semiconductor Memory</a:t>
            </a:r>
            <a:br>
              <a:rPr lang="en-US" dirty="0" smtClean="0">
                <a:solidFill>
                  <a:srgbClr val="2B142D"/>
                </a:solidFill>
              </a:rPr>
            </a:br>
            <a:r>
              <a:rPr lang="en-US" dirty="0" smtClean="0">
                <a:solidFill>
                  <a:srgbClr val="2B142D"/>
                </a:solidFill>
              </a:rPr>
              <a:t>Microprocessors</a:t>
            </a:r>
            <a:endParaRPr lang="en-US" dirty="0">
              <a:solidFill>
                <a:srgbClr val="2B142D"/>
              </a:solidFill>
            </a:endParaRPr>
          </a:p>
        </p:txBody>
      </p:sp>
      <p:pic>
        <p:nvPicPr>
          <p:cNvPr id="8" name="Picture 7"/>
          <p:cNvPicPr>
            <a:picLocks noChangeAspect="1"/>
          </p:cNvPicPr>
          <p:nvPr/>
        </p:nvPicPr>
        <p:blipFill>
          <a:blip r:embed="rId3"/>
          <a:stretch>
            <a:fillRect/>
          </a:stretch>
        </p:blipFill>
        <p:spPr>
          <a:xfrm rot="20096797">
            <a:off x="389684" y="4619341"/>
            <a:ext cx="1548749" cy="11049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304800"/>
            <a:ext cx="8382000" cy="811306"/>
          </a:xfrm>
        </p:spPr>
        <p:txBody>
          <a:bodyPr/>
          <a:lstStyle/>
          <a:p>
            <a:r>
              <a:rPr lang="en-GB" dirty="0" smtClean="0">
                <a:solidFill>
                  <a:schemeClr val="accent3"/>
                </a:solidFill>
              </a:rPr>
              <a:t>Semiconductor Memory</a:t>
            </a:r>
            <a:endParaRPr lang="en-GB" dirty="0">
              <a:solidFill>
                <a:schemeClr val="accent3"/>
              </a:solidFill>
            </a:endParaRPr>
          </a:p>
        </p:txBody>
      </p:sp>
      <p:graphicFrame>
        <p:nvGraphicFramePr>
          <p:cNvPr id="34" name="Content Placeholder 33"/>
          <p:cNvGraphicFramePr>
            <a:graphicFrameLocks noGrp="1"/>
          </p:cNvGraphicFramePr>
          <p:nvPr>
            <p:ph idx="1"/>
          </p:nvPr>
        </p:nvGraphicFramePr>
        <p:xfrm>
          <a:off x="228600" y="1143000"/>
          <a:ext cx="8610599"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extBox 65"/>
          <p:cNvSpPr txBox="1"/>
          <p:nvPr/>
        </p:nvSpPr>
        <p:spPr>
          <a:xfrm>
            <a:off x="6959600" y="795867"/>
            <a:ext cx="184666" cy="461665"/>
          </a:xfrm>
          <a:prstGeom prst="rect">
            <a:avLst/>
          </a:prstGeom>
          <a:noFill/>
        </p:spPr>
        <p:txBody>
          <a:bodyPr wrap="none" rtlCol="0">
            <a:spAutoFit/>
          </a:bodyPr>
          <a:lstStyle/>
          <a:p>
            <a:endParaRPr lang="en-US" dirty="0"/>
          </a:p>
        </p:txBody>
      </p:sp>
      <p:sp>
        <p:nvSpPr>
          <p:cNvPr id="67" name="TextBox 66"/>
          <p:cNvSpPr txBox="1"/>
          <p:nvPr/>
        </p:nvSpPr>
        <p:spPr>
          <a:xfrm>
            <a:off x="7924800" y="228600"/>
            <a:ext cx="990600" cy="914399"/>
          </a:xfrm>
          <a:prstGeom prst="rect">
            <a:avLst/>
          </a:prstGeom>
          <a:blipFill rotWithShape="1">
            <a:blip r:embed="rId8"/>
            <a:tile tx="0" ty="0" sx="100000" sy="100000" flip="none" algn="tl"/>
          </a:blip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484094"/>
            <a:ext cx="7368987" cy="1116106"/>
          </a:xfrm>
        </p:spPr>
        <p:txBody>
          <a:bodyPr/>
          <a:lstStyle/>
          <a:p>
            <a:r>
              <a:rPr lang="en-GB" dirty="0" smtClean="0">
                <a:effectLst>
                  <a:outerShdw blurRad="38100" dist="38100" dir="2700000" algn="tl">
                    <a:srgbClr val="000000">
                      <a:alpha val="43137"/>
                    </a:srgbClr>
                  </a:outerShdw>
                </a:effectLst>
              </a:rPr>
              <a:t>Microprocessors</a:t>
            </a:r>
            <a:endParaRPr lang="en-GB" dirty="0">
              <a:effectLst>
                <a:outerShdw blurRad="38100" dist="38100" dir="2700000" algn="tl">
                  <a:srgbClr val="000000">
                    <a:alpha val="43137"/>
                  </a:srgbClr>
                </a:outerShdw>
              </a:effectLst>
            </a:endParaRPr>
          </a:p>
        </p:txBody>
      </p:sp>
      <p:sp>
        <p:nvSpPr>
          <p:cNvPr id="28675" name="Rectangle 3"/>
          <p:cNvSpPr>
            <a:spLocks noGrp="1" noChangeArrowheads="1"/>
          </p:cNvSpPr>
          <p:nvPr>
            <p:ph idx="1"/>
          </p:nvPr>
        </p:nvSpPr>
        <p:spPr>
          <a:xfrm>
            <a:off x="498474" y="1447800"/>
            <a:ext cx="7556313" cy="5181600"/>
          </a:xfrm>
        </p:spPr>
        <p:txBody>
          <a:bodyPr>
            <a:normAutofit lnSpcReduction="10000"/>
          </a:bodyPr>
          <a:lstStyle/>
          <a:p>
            <a:r>
              <a:rPr lang="en-GB" dirty="0" smtClean="0"/>
              <a:t>The density of elements on processor chips continued to rise</a:t>
            </a:r>
          </a:p>
          <a:p>
            <a:pPr lvl="1"/>
            <a:r>
              <a:rPr lang="en-GB" dirty="0" smtClean="0"/>
              <a:t>More and more elements were placed on each chip so that fewer and fewer chips were needed to construct a single computer processor</a:t>
            </a:r>
          </a:p>
          <a:p>
            <a:r>
              <a:rPr lang="en-GB" dirty="0" smtClean="0"/>
              <a:t>1971 Intel developed 4004</a:t>
            </a:r>
          </a:p>
          <a:p>
            <a:pPr lvl="1"/>
            <a:r>
              <a:rPr lang="en-GB" dirty="0" smtClean="0"/>
              <a:t>First chip to contain all of the components of a CPU on a single chip</a:t>
            </a:r>
          </a:p>
          <a:p>
            <a:pPr lvl="1"/>
            <a:r>
              <a:rPr lang="en-GB" dirty="0" smtClean="0"/>
              <a:t>Birth of microprocessor</a:t>
            </a:r>
          </a:p>
          <a:p>
            <a:r>
              <a:rPr lang="en-GB" dirty="0" smtClean="0"/>
              <a:t>1972 Intel developed 8008</a:t>
            </a:r>
          </a:p>
          <a:p>
            <a:pPr lvl="1"/>
            <a:r>
              <a:rPr lang="en-GB" dirty="0" smtClean="0"/>
              <a:t>First 8-bit microprocessor</a:t>
            </a:r>
          </a:p>
          <a:p>
            <a:r>
              <a:rPr lang="en-GB" dirty="0"/>
              <a:t>1974</a:t>
            </a:r>
            <a:r>
              <a:rPr lang="en-GB" dirty="0" smtClean="0"/>
              <a:t> Intel developed 8080</a:t>
            </a:r>
          </a:p>
          <a:p>
            <a:pPr lvl="1"/>
            <a:r>
              <a:rPr lang="en-GB" dirty="0" smtClean="0"/>
              <a:t>First </a:t>
            </a:r>
            <a:r>
              <a:rPr lang="en-GB" dirty="0"/>
              <a:t>general purpose </a:t>
            </a:r>
            <a:r>
              <a:rPr lang="en-GB" dirty="0" smtClean="0"/>
              <a:t>microprocessor</a:t>
            </a:r>
          </a:p>
          <a:p>
            <a:pPr lvl="1"/>
            <a:r>
              <a:rPr lang="en-GB" dirty="0" smtClean="0"/>
              <a:t>Faster, has a richer instruction set, has a large addressing capability</a:t>
            </a:r>
          </a:p>
          <a:p>
            <a:endParaRPr lang="en-GB" dirty="0"/>
          </a:p>
        </p:txBody>
      </p:sp>
      <p:pic>
        <p:nvPicPr>
          <p:cNvPr id="4" name="Picture 3"/>
          <p:cNvPicPr>
            <a:picLocks noChangeAspect="1"/>
          </p:cNvPicPr>
          <p:nvPr/>
        </p:nvPicPr>
        <p:blipFill>
          <a:blip r:embed="rId3"/>
          <a:stretch>
            <a:fillRect/>
          </a:stretch>
        </p:blipFill>
        <p:spPr>
          <a:xfrm rot="657724">
            <a:off x="6310058" y="3994177"/>
            <a:ext cx="2095500" cy="1651000"/>
          </a:xfrm>
          <a:prstGeom prst="rect">
            <a:avLst/>
          </a:prstGeom>
          <a:effectLst>
            <a:softEdge rad="177800"/>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smtClean="0">
                <a:effectLst>
                  <a:outerShdw blurRad="38100" dist="38100" dir="2700000" algn="tl">
                    <a:srgbClr val="000000">
                      <a:alpha val="43137"/>
                    </a:srgbClr>
                  </a:outerShdw>
                </a:effectLst>
              </a:rPr>
              <a:t>Evolution of Intel Microprocessors</a:t>
            </a:r>
            <a:endParaRPr lang="en-US" dirty="0">
              <a:effectLst>
                <a:outerShdw blurRad="38100" dist="38100" dir="2700000" algn="tl">
                  <a:srgbClr val="000000">
                    <a:alpha val="43137"/>
                  </a:srgbClr>
                </a:outerShdw>
              </a:effectLst>
            </a:endParaRPr>
          </a:p>
        </p:txBody>
      </p:sp>
      <p:graphicFrame>
        <p:nvGraphicFramePr>
          <p:cNvPr id="206850" name="Object 2"/>
          <p:cNvGraphicFramePr>
            <a:graphicFrameLocks noChangeAspect="1"/>
          </p:cNvGraphicFramePr>
          <p:nvPr/>
        </p:nvGraphicFramePr>
        <p:xfrm>
          <a:off x="228600" y="1066800"/>
          <a:ext cx="8686800" cy="2410345"/>
        </p:xfrm>
        <a:graphic>
          <a:graphicData uri="http://schemas.openxmlformats.org/presentationml/2006/ole">
            <mc:AlternateContent xmlns:mc="http://schemas.openxmlformats.org/markup-compatibility/2006">
              <mc:Choice xmlns:v="urn:schemas-microsoft-com:vml" Requires="v">
                <p:oleObj spid="_x0000_s206900" name="Document" r:id="rId4" imgW="8382000" imgH="2298700" progId="Word.Document.12">
                  <p:embed/>
                </p:oleObj>
              </mc:Choice>
              <mc:Fallback>
                <p:oleObj name="Document" r:id="rId4" imgW="8382000" imgH="22987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066800"/>
                        <a:ext cx="8686800" cy="241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51" name="Object 3"/>
          <p:cNvGraphicFramePr>
            <a:graphicFrameLocks noChangeAspect="1"/>
          </p:cNvGraphicFramePr>
          <p:nvPr/>
        </p:nvGraphicFramePr>
        <p:xfrm>
          <a:off x="228600" y="3733800"/>
          <a:ext cx="8686800" cy="3124200"/>
        </p:xfrm>
        <a:graphic>
          <a:graphicData uri="http://schemas.openxmlformats.org/presentationml/2006/ole">
            <mc:AlternateContent xmlns:mc="http://schemas.openxmlformats.org/markup-compatibility/2006">
              <mc:Choice xmlns:v="urn:schemas-microsoft-com:vml" Requires="v">
                <p:oleObj spid="_x0000_s206901" name="Document" r:id="rId6" imgW="8382000" imgH="2895600" progId="Word.Document.12">
                  <p:embed/>
                </p:oleObj>
              </mc:Choice>
              <mc:Fallback>
                <p:oleObj name="Document" r:id="rId6" imgW="8382000" imgH="2895600" progId="Word.Document.12">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3733800"/>
                        <a:ext cx="8686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4"/>
          <p:cNvSpPr/>
          <p:nvPr/>
        </p:nvSpPr>
        <p:spPr>
          <a:xfrm>
            <a:off x="3276600" y="3124200"/>
            <a:ext cx="2264813" cy="400110"/>
          </a:xfrm>
          <a:prstGeom prst="rect">
            <a:avLst/>
          </a:prstGeom>
        </p:spPr>
        <p:txBody>
          <a:bodyPr wrap="square">
            <a:spAutoFit/>
          </a:bodyPr>
          <a:lstStyle/>
          <a:p>
            <a:pPr algn="ctr">
              <a:buNone/>
            </a:pPr>
            <a:r>
              <a:rPr lang="en-US" sz="2000" dirty="0" smtClean="0">
                <a:effectLst>
                  <a:outerShdw blurRad="38100" dist="38100" dir="2700000" algn="tl">
                    <a:srgbClr val="000000">
                      <a:alpha val="43137"/>
                    </a:srgbClr>
                  </a:outerShdw>
                </a:effectLst>
              </a:rPr>
              <a:t>a.  1970s Processors</a:t>
            </a:r>
            <a:endParaRPr lang="en-US" sz="2000" dirty="0">
              <a:effectLst>
                <a:outerShdw blurRad="38100" dist="38100" dir="2700000" algn="tl">
                  <a:srgbClr val="000000">
                    <a:alpha val="43137"/>
                  </a:srgbClr>
                </a:outerShdw>
              </a:effectLst>
            </a:endParaRPr>
          </a:p>
        </p:txBody>
      </p:sp>
      <p:sp>
        <p:nvSpPr>
          <p:cNvPr id="17" name="Rectangle 16"/>
          <p:cNvSpPr/>
          <p:nvPr/>
        </p:nvSpPr>
        <p:spPr>
          <a:xfrm>
            <a:off x="3352800" y="6457890"/>
            <a:ext cx="2264813" cy="400110"/>
          </a:xfrm>
          <a:prstGeom prst="rect">
            <a:avLst/>
          </a:prstGeom>
        </p:spPr>
        <p:txBody>
          <a:bodyPr wrap="square">
            <a:spAutoFit/>
          </a:bodyPr>
          <a:lstStyle/>
          <a:p>
            <a:pPr algn="ctr">
              <a:buNone/>
            </a:pPr>
            <a:r>
              <a:rPr lang="en-US" sz="2000" dirty="0">
                <a:effectLst>
                  <a:outerShdw blurRad="38100" dist="38100" dir="2700000" algn="tl">
                    <a:srgbClr val="000000">
                      <a:alpha val="43137"/>
                    </a:srgbClr>
                  </a:outerShdw>
                </a:effectLst>
              </a:rPr>
              <a:t>b</a:t>
            </a:r>
            <a:r>
              <a:rPr lang="en-US" sz="2000" dirty="0" smtClean="0">
                <a:effectLst>
                  <a:outerShdw blurRad="38100" dist="38100" dir="2700000" algn="tl">
                    <a:srgbClr val="000000">
                      <a:alpha val="43137"/>
                    </a:srgbClr>
                  </a:outerShdw>
                </a:effectLst>
              </a:rPr>
              <a:t>.  1980s Processors</a:t>
            </a:r>
            <a:endParaRPr lang="en-US" sz="2000" dirty="0">
              <a:effectLst>
                <a:outerShdw blurRad="38100" dist="38100" dir="2700000" algn="tl">
                  <a:srgbClr val="000000">
                    <a:alpha val="43137"/>
                  </a:srgbClr>
                </a:outerShdw>
              </a:effectLst>
            </a:endParaRPr>
          </a:p>
        </p:txBody>
      </p:sp>
    </p:spTree>
  </p:cSld>
  <p:clrMapOvr>
    <a:masterClrMapping/>
  </p:clrMapOvr>
  <p:transition spd="med">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smtClean="0">
                <a:effectLst>
                  <a:outerShdw blurRad="38100" dist="38100" dir="2700000" algn="tl">
                    <a:srgbClr val="000000">
                      <a:alpha val="43137"/>
                    </a:srgbClr>
                  </a:outerShdw>
                </a:effectLst>
              </a:rPr>
              <a:t>Evolution of Intel Microprocessors</a:t>
            </a:r>
            <a:endParaRPr lang="en-US" dirty="0">
              <a:effectLst>
                <a:outerShdw blurRad="38100" dist="38100" dir="2700000" algn="tl">
                  <a:srgbClr val="000000">
                    <a:alpha val="43137"/>
                  </a:srgbClr>
                </a:outerShdw>
              </a:effectLst>
            </a:endParaRPr>
          </a:p>
        </p:txBody>
      </p:sp>
      <p:pic>
        <p:nvPicPr>
          <p:cNvPr id="3" name="Picture 2"/>
          <p:cNvPicPr>
            <a:picLocks noChangeAspect="1" noChangeArrowheads="1"/>
          </p:cNvPicPr>
          <p:nvPr>
            <p:extLst>
              <p:ext uri="{D42A27DB-BD31-4B8C-83A1-F6EECF244321}">
                <p14:modId xmlns:p14="http://schemas.microsoft.com/office/powerpoint/2010/main" val="2402725218"/>
              </p:ext>
            </p:extLst>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581400" y="3352800"/>
            <a:ext cx="2264813" cy="400110"/>
          </a:xfrm>
          <a:prstGeom prst="rect">
            <a:avLst/>
          </a:prstGeom>
        </p:spPr>
        <p:txBody>
          <a:bodyPr wrap="square">
            <a:spAutoFit/>
          </a:bodyPr>
          <a:lstStyle/>
          <a:p>
            <a:pPr algn="ctr">
              <a:buNone/>
            </a:pPr>
            <a:r>
              <a:rPr lang="en-US" sz="2000" dirty="0">
                <a:effectLst>
                  <a:outerShdw blurRad="38100" dist="38100" dir="2700000" algn="tl">
                    <a:srgbClr val="000000">
                      <a:alpha val="43137"/>
                    </a:srgbClr>
                  </a:outerShdw>
                </a:effectLst>
              </a:rPr>
              <a:t>c</a:t>
            </a:r>
            <a:r>
              <a:rPr lang="en-US" sz="2000" dirty="0" smtClean="0">
                <a:effectLst>
                  <a:outerShdw blurRad="38100" dist="38100" dir="2700000" algn="tl">
                    <a:srgbClr val="000000">
                      <a:alpha val="43137"/>
                    </a:srgbClr>
                  </a:outerShdw>
                </a:effectLst>
              </a:rPr>
              <a:t>.  1990s Processors</a:t>
            </a:r>
            <a:endParaRPr lang="en-US" sz="2000" dirty="0">
              <a:effectLst>
                <a:outerShdw blurRad="38100" dist="38100" dir="2700000" algn="tl">
                  <a:srgbClr val="000000">
                    <a:alpha val="43137"/>
                  </a:srgbClr>
                </a:outerShdw>
              </a:effectLst>
            </a:endParaRPr>
          </a:p>
        </p:txBody>
      </p:sp>
      <p:pic>
        <p:nvPicPr>
          <p:cNvPr id="4" name="Picture 3"/>
          <p:cNvPicPr>
            <a:picLocks noChangeAspect="1" noChangeArrowheads="1"/>
          </p:cNvPicPr>
          <p:nvPr>
            <p:extLst>
              <p:ext uri="{D42A27DB-BD31-4B8C-83A1-F6EECF244321}">
                <p14:modId xmlns:p14="http://schemas.microsoft.com/office/powerpoint/2010/main" val="2005349697"/>
              </p:ext>
            </p:extLst>
          </p:nvPr>
        </p:nvPicPr>
        <p:blipFill>
          <a:blip r:embed="rId4">
            <a:extLst>
              <a:ext uri="{28A0092B-C50C-407E-A947-70E740481C1C}">
                <a14:useLocalDpi xmlns:a14="http://schemas.microsoft.com/office/drawing/2010/main" val="0"/>
              </a:ext>
            </a:extLst>
          </a:blip>
          <a:srcRect/>
          <a:stretch>
            <a:fillRect/>
          </a:stretch>
        </p:blipFill>
        <p:spPr bwMode="auto">
          <a:xfrm>
            <a:off x="304800" y="4038600"/>
            <a:ext cx="8610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581400" y="6096000"/>
            <a:ext cx="2569613" cy="400110"/>
          </a:xfrm>
          <a:prstGeom prst="rect">
            <a:avLst/>
          </a:prstGeom>
        </p:spPr>
        <p:txBody>
          <a:bodyPr wrap="square">
            <a:spAutoFit/>
          </a:bodyPr>
          <a:lstStyle/>
          <a:p>
            <a:pPr algn="ctr">
              <a:buNone/>
            </a:pPr>
            <a:r>
              <a:rPr lang="en-US" sz="2000" dirty="0" smtClean="0">
                <a:effectLst>
                  <a:outerShdw blurRad="38100" dist="38100" dir="2700000" algn="tl">
                    <a:srgbClr val="000000">
                      <a:alpha val="43137"/>
                    </a:srgbClr>
                  </a:outerShdw>
                </a:effectLst>
              </a:rPr>
              <a:t>d.  Recent Processors</a:t>
            </a:r>
            <a:endParaRPr lang="en-US" sz="2000" dirty="0">
              <a:effectLst>
                <a:outerShdw blurRad="38100" dist="38100" dir="2700000" algn="tl">
                  <a:srgbClr val="000000">
                    <a:alpha val="43137"/>
                  </a:srgbClr>
                </a:outerShdw>
              </a:effectLst>
            </a:endParaRPr>
          </a:p>
        </p:txBody>
      </p:sp>
    </p:spTree>
  </p:cSld>
  <p:clrMapOvr>
    <a:masterClrMapping/>
  </p:clrMapOvr>
  <p:transition spd="med">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smtClean="0"/>
              <a:t>Microprocessor Speed</a:t>
            </a:r>
            <a:endParaRPr lang="en-GB" dirty="0"/>
          </a:p>
        </p:txBody>
      </p:sp>
      <p:graphicFrame>
        <p:nvGraphicFramePr>
          <p:cNvPr id="20" name="Content Placeholder 19"/>
          <p:cNvGraphicFramePr>
            <a:graphicFrameLocks noGrp="1"/>
          </p:cNvGraphicFramePr>
          <p:nvPr>
            <p:ph idx="1"/>
          </p:nvPr>
        </p:nvGraphicFramePr>
        <p:xfrm>
          <a:off x="498474" y="1828800"/>
          <a:ext cx="7556313"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p:cNvSpPr>
            <a:spLocks noGrp="1"/>
          </p:cNvSpPr>
          <p:nvPr>
            <p:ph type="body" sz="half" idx="4294967295"/>
          </p:nvPr>
        </p:nvSpPr>
        <p:spPr>
          <a:xfrm>
            <a:off x="228600" y="1295400"/>
            <a:ext cx="7559675" cy="609600"/>
          </a:xfrm>
        </p:spPr>
        <p:txBody>
          <a:bodyPr/>
          <a:lstStyle/>
          <a:p>
            <a:pPr>
              <a:buNone/>
            </a:pPr>
            <a:r>
              <a:rPr lang="en-US" dirty="0" smtClean="0"/>
              <a:t>Techniques built into contemporary processors include: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98475" y="484094"/>
            <a:ext cx="4759325" cy="1344706"/>
          </a:xfrm>
        </p:spPr>
        <p:txBody>
          <a:bodyPr/>
          <a:lstStyle/>
          <a:p>
            <a:r>
              <a:rPr lang="en-US" dirty="0" smtClean="0">
                <a:effectLst>
                  <a:outerShdw blurRad="38100" dist="38100" dir="2700000" algn="tl">
                    <a:srgbClr val="000000">
                      <a:alpha val="43137"/>
                    </a:srgbClr>
                  </a:outerShdw>
                </a:effectLst>
              </a:rPr>
              <a:t>Performance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Balance</a:t>
            </a:r>
            <a:endParaRPr lang="en-US" dirty="0">
              <a:effectLst>
                <a:outerShdw blurRad="38100" dist="38100" dir="2700000" algn="tl">
                  <a:srgbClr val="000000">
                    <a:alpha val="43137"/>
                  </a:srgbClr>
                </a:outerShdw>
              </a:effectLst>
            </a:endParaRPr>
          </a:p>
        </p:txBody>
      </p:sp>
      <p:graphicFrame>
        <p:nvGraphicFramePr>
          <p:cNvPr id="51" name="Content Placeholder 50"/>
          <p:cNvGraphicFramePr>
            <a:graphicFrameLocks noGrp="1"/>
          </p:cNvGraphicFramePr>
          <p:nvPr>
            <p:ph idx="1"/>
          </p:nvPr>
        </p:nvGraphicFramePr>
        <p:xfrm>
          <a:off x="838200" y="0"/>
          <a:ext cx="96011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0" y="1828800"/>
            <a:ext cx="4419600" cy="2754600"/>
          </a:xfrm>
          <a:prstGeom prst="rect">
            <a:avLst/>
          </a:prstGeom>
          <a:noFill/>
        </p:spPr>
        <p:txBody>
          <a:bodyPr wrap="square" rtlCol="0">
            <a:spAutoFit/>
          </a:bodyPr>
          <a:lstStyle/>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Adjust the organization and</a:t>
            </a:r>
            <a:r>
              <a:rPr lang="en-US" sz="2000" dirty="0" smtClean="0">
                <a:solidFill>
                  <a:schemeClr val="tx1">
                    <a:lumMod val="65000"/>
                    <a:lumOff val="35000"/>
                  </a:schemeClr>
                </a:solidFill>
                <a:latin typeface="+mn-lt"/>
              </a:rPr>
              <a:t> </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architecture </a:t>
            </a:r>
            <a:r>
              <a:rPr lang="en-US" sz="2000" dirty="0">
                <a:solidFill>
                  <a:schemeClr val="tx1">
                    <a:lumMod val="65000"/>
                    <a:lumOff val="35000"/>
                  </a:schemeClr>
                </a:solidFill>
                <a:latin typeface="+mn-lt"/>
              </a:rPr>
              <a:t>to compensate</a:t>
            </a:r>
            <a:r>
              <a:rPr lang="en-US" sz="2000" dirty="0" smtClean="0">
                <a:solidFill>
                  <a:schemeClr val="tx1">
                    <a:lumMod val="65000"/>
                    <a:lumOff val="35000"/>
                  </a:schemeClr>
                </a:solidFill>
                <a:latin typeface="+mn-lt"/>
              </a:rPr>
              <a:t> </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for </a:t>
            </a:r>
            <a:r>
              <a:rPr lang="en-US" sz="2000" dirty="0">
                <a:solidFill>
                  <a:schemeClr val="tx1">
                    <a:lumMod val="65000"/>
                    <a:lumOff val="35000"/>
                  </a:schemeClr>
                </a:solidFill>
                <a:latin typeface="+mn-lt"/>
              </a:rPr>
              <a:t>the mismatch among the</a:t>
            </a:r>
            <a:r>
              <a:rPr lang="en-US" sz="2000" dirty="0" smtClean="0">
                <a:solidFill>
                  <a:schemeClr val="tx1">
                    <a:lumMod val="65000"/>
                    <a:lumOff val="35000"/>
                  </a:schemeClr>
                </a:solidFill>
                <a:latin typeface="+mn-lt"/>
              </a:rPr>
              <a:t> </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capabilities </a:t>
            </a:r>
            <a:r>
              <a:rPr lang="en-US" sz="2000" dirty="0">
                <a:solidFill>
                  <a:schemeClr val="tx1">
                    <a:lumMod val="65000"/>
                    <a:lumOff val="35000"/>
                  </a:schemeClr>
                </a:solidFill>
                <a:latin typeface="+mn-lt"/>
              </a:rPr>
              <a:t>of the various</a:t>
            </a:r>
            <a:r>
              <a:rPr lang="en-US" sz="2000" dirty="0" smtClean="0">
                <a:solidFill>
                  <a:schemeClr val="tx1">
                    <a:lumMod val="65000"/>
                    <a:lumOff val="35000"/>
                  </a:schemeClr>
                </a:solidFill>
                <a:latin typeface="+mn-lt"/>
              </a:rPr>
              <a:t> </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components</a:t>
            </a:r>
            <a:endParaRPr lang="en-US" sz="2000" dirty="0">
              <a:solidFill>
                <a:schemeClr val="tx1">
                  <a:lumMod val="65000"/>
                  <a:lumOff val="35000"/>
                </a:schemeClr>
              </a:solidFill>
              <a:latin typeface="+mn-lt"/>
            </a:endParaRPr>
          </a:p>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Architectural examples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include:</a:t>
            </a:r>
          </a:p>
          <a:p>
            <a:pPr lvl="1" indent="-228600" eaLnBrk="1" hangingPunct="1">
              <a:spcBef>
                <a:spcPts val="600"/>
              </a:spcBef>
              <a:buClr>
                <a:schemeClr val="accent1">
                  <a:lumMod val="60000"/>
                  <a:lumOff val="40000"/>
                </a:schemeClr>
              </a:buClr>
              <a:buSzPct val="75000"/>
              <a:buFont typeface="Wingdings" pitchFamily="2" charset="2"/>
              <a:buChar char="n"/>
            </a:pPr>
            <a:endParaRPr lang="en-US" sz="1800" dirty="0">
              <a:solidFill>
                <a:schemeClr val="tx1">
                  <a:lumMod val="65000"/>
                  <a:lumOff val="35000"/>
                </a:schemeClr>
              </a:solidFill>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History of Computers</a:t>
            </a: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p:txBody>
          <a:bodyPr>
            <a:normAutofit fontScale="70000" lnSpcReduction="20000"/>
          </a:bodyPr>
          <a:lstStyle/>
          <a:p>
            <a:r>
              <a:rPr lang="en-GB" dirty="0" smtClean="0"/>
              <a:t>ENIAC</a:t>
            </a:r>
          </a:p>
          <a:p>
            <a:pPr lvl="1">
              <a:spcBef>
                <a:spcPts val="1200"/>
              </a:spcBef>
            </a:pPr>
            <a:r>
              <a:rPr lang="en-GB" dirty="0" smtClean="0"/>
              <a:t>Electronic Numerical Integrator And Computer</a:t>
            </a:r>
          </a:p>
          <a:p>
            <a:pPr>
              <a:spcBef>
                <a:spcPts val="1200"/>
              </a:spcBef>
            </a:pPr>
            <a:r>
              <a:rPr lang="en-GB" dirty="0" smtClean="0"/>
              <a:t>Designed and constructed at the University of Pennsylvania</a:t>
            </a:r>
          </a:p>
          <a:p>
            <a:pPr lvl="1"/>
            <a:r>
              <a:rPr lang="en-GB" dirty="0" smtClean="0"/>
              <a:t>Started in 1943 – completed in 1946</a:t>
            </a:r>
          </a:p>
          <a:p>
            <a:pPr lvl="1"/>
            <a:r>
              <a:rPr lang="en-GB" dirty="0" smtClean="0"/>
              <a:t>By John Mauchly and John Eckert</a:t>
            </a:r>
          </a:p>
          <a:p>
            <a:r>
              <a:rPr lang="en-GB" dirty="0" smtClean="0"/>
              <a:t>World’s first general purpose electronic digital computer</a:t>
            </a:r>
          </a:p>
          <a:p>
            <a:pPr lvl="1">
              <a:lnSpc>
                <a:spcPct val="120000"/>
              </a:lnSpc>
            </a:pPr>
            <a:r>
              <a:rPr lang="en-GB" dirty="0" smtClean="0"/>
              <a:t>Army’s Ballistics Research Laboratory (BRL) needed a way to supply trajectory tables for new weapons accurately and within a reasonable time frame</a:t>
            </a:r>
          </a:p>
          <a:p>
            <a:pPr lvl="1">
              <a:lnSpc>
                <a:spcPct val="120000"/>
              </a:lnSpc>
            </a:pPr>
            <a:r>
              <a:rPr lang="en-GB" dirty="0" smtClean="0"/>
              <a:t>Was not finished in time to be used in the war effort</a:t>
            </a:r>
          </a:p>
          <a:p>
            <a:pPr marL="228600" lvl="1">
              <a:lnSpc>
                <a:spcPct val="120000"/>
              </a:lnSpc>
              <a:spcBef>
                <a:spcPts val="2000"/>
              </a:spcBef>
              <a:buClr>
                <a:schemeClr val="accent1"/>
              </a:buClr>
            </a:pPr>
            <a:r>
              <a:rPr lang="en-GB" sz="2000" dirty="0" smtClean="0"/>
              <a:t>Its first task was to perform a series of calculations that were used to help determine the feasibility of the hydrogen bomb</a:t>
            </a:r>
          </a:p>
          <a:p>
            <a:pPr marL="228600" lvl="1">
              <a:lnSpc>
                <a:spcPct val="120000"/>
              </a:lnSpc>
              <a:spcBef>
                <a:spcPts val="2000"/>
              </a:spcBef>
              <a:buClr>
                <a:schemeClr val="accent1"/>
              </a:buClr>
            </a:pPr>
            <a:r>
              <a:rPr lang="en-GB" sz="2000" dirty="0" smtClean="0"/>
              <a:t>Continued to operate under BRL management until 1955 when it was disassembled</a:t>
            </a:r>
          </a:p>
        </p:txBody>
      </p:sp>
      <p:sp>
        <p:nvSpPr>
          <p:cNvPr id="6" name="Text Placeholder 5"/>
          <p:cNvSpPr>
            <a:spLocks noGrp="1"/>
          </p:cNvSpPr>
          <p:nvPr>
            <p:ph type="body" sz="half" idx="4294967295"/>
          </p:nvPr>
        </p:nvSpPr>
        <p:spPr>
          <a:xfrm>
            <a:off x="1066800" y="1143000"/>
            <a:ext cx="7143750" cy="774700"/>
          </a:xfrm>
        </p:spPr>
        <p:txBody>
          <a:bodyPr>
            <a:normAutofit/>
          </a:bodyPr>
          <a:lstStyle/>
          <a:p>
            <a:pPr>
              <a:spcBef>
                <a:spcPct val="0"/>
              </a:spcBef>
              <a:buNone/>
            </a:pPr>
            <a:r>
              <a:rPr lang="en-US" sz="3600" dirty="0" smtClean="0">
                <a:solidFill>
                  <a:schemeClr val="accent1"/>
                </a:solidFill>
                <a:effectLst>
                  <a:outerShdw blurRad="38100" dist="38100" dir="2700000" algn="tl">
                    <a:srgbClr val="000000">
                      <a:alpha val="43137"/>
                    </a:srgbClr>
                  </a:outerShdw>
                </a:effectLst>
              </a:rPr>
              <a:t>First Generation:  Vacuum Tubes</a:t>
            </a:r>
          </a:p>
        </p:txBody>
      </p:sp>
      <p:pic>
        <p:nvPicPr>
          <p:cNvPr id="5" name="Picture 4"/>
          <p:cNvPicPr>
            <a:picLocks noChangeAspect="1"/>
          </p:cNvPicPr>
          <p:nvPr/>
        </p:nvPicPr>
        <p:blipFill>
          <a:blip r:embed="rId3">
            <a:alphaModFix amt="87000"/>
            <a:lum/>
          </a:blip>
          <a:stretch>
            <a:fillRect/>
          </a:stretch>
        </p:blipFill>
        <p:spPr>
          <a:xfrm>
            <a:off x="6324600" y="2133600"/>
            <a:ext cx="2514600" cy="1722501"/>
          </a:xfrm>
          <a:prstGeom prst="rect">
            <a:avLst/>
          </a:prstGeom>
          <a:effectLst>
            <a:softEdge rad="279400"/>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81000" y="0"/>
            <a:ext cx="7772400" cy="1116013"/>
          </a:xfrm>
        </p:spPr>
        <p:txBody>
          <a:bodyPr/>
          <a:lstStyle/>
          <a:p>
            <a:r>
              <a:rPr lang="en-US" dirty="0" smtClean="0"/>
              <a:t>Typical I/O Device Data Rates</a:t>
            </a:r>
            <a:endParaRPr lang="en-US" dirty="0"/>
          </a:p>
        </p:txBody>
      </p:sp>
      <p:pic>
        <p:nvPicPr>
          <p:cNvPr id="4" name="Picture 3"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2727" b="14545"/>
              <a:stretch>
                <a:fillRect/>
              </a:stretch>
            </p:blipFill>
          </mc:Choice>
          <mc:Fallback>
            <p:blipFill>
              <a:blip r:embed="rId4"/>
              <a:srcRect t="22727" b="14545"/>
              <a:stretch>
                <a:fillRect/>
              </a:stretch>
            </p:blipFill>
          </mc:Fallback>
        </mc:AlternateContent>
        <p:spPr>
          <a:xfrm>
            <a:off x="304800" y="414167"/>
            <a:ext cx="8229600" cy="6680428"/>
          </a:xfrm>
          <a:prstGeom prst="rect">
            <a:avLst/>
          </a:prstGeom>
        </p:spPr>
      </p:pic>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p:txBody>
          <a:bodyPr/>
          <a:lstStyle/>
          <a:p>
            <a:r>
              <a:rPr lang="en-GB" dirty="0"/>
              <a:t>Increase hardware speed of processor</a:t>
            </a:r>
          </a:p>
          <a:p>
            <a:pPr lvl="1"/>
            <a:r>
              <a:rPr lang="en-GB" dirty="0"/>
              <a:t>Fundamentally due to shrinking logic gate size</a:t>
            </a:r>
          </a:p>
          <a:p>
            <a:pPr lvl="2"/>
            <a:r>
              <a:rPr lang="en-GB" dirty="0"/>
              <a:t>More gates, packed more tightly, increasing clock rate</a:t>
            </a:r>
          </a:p>
          <a:p>
            <a:pPr lvl="2"/>
            <a:r>
              <a:rPr lang="en-GB" dirty="0"/>
              <a:t>Propagation time for signals reduced</a:t>
            </a:r>
          </a:p>
          <a:p>
            <a:r>
              <a:rPr lang="en-GB" dirty="0"/>
              <a:t>Increase size and speed of caches</a:t>
            </a:r>
          </a:p>
          <a:p>
            <a:pPr lvl="1"/>
            <a:r>
              <a:rPr lang="en-GB" dirty="0"/>
              <a:t>Dedicating part of processor chip </a:t>
            </a:r>
          </a:p>
          <a:p>
            <a:pPr lvl="2"/>
            <a:r>
              <a:rPr lang="en-GB" dirty="0"/>
              <a:t>Cache access times drop significantly</a:t>
            </a:r>
          </a:p>
          <a:p>
            <a:r>
              <a:rPr lang="en-GB" dirty="0"/>
              <a:t>Change processor organization and architecture</a:t>
            </a:r>
          </a:p>
          <a:p>
            <a:pPr lvl="1"/>
            <a:r>
              <a:rPr lang="en-GB" dirty="0"/>
              <a:t>Increase effective speed of</a:t>
            </a:r>
            <a:r>
              <a:rPr lang="en-GB" dirty="0" smtClean="0"/>
              <a:t> instruction execution</a:t>
            </a:r>
            <a:endParaRPr lang="en-GB" dirty="0"/>
          </a:p>
          <a:p>
            <a:pPr lvl="1"/>
            <a:r>
              <a:rPr lang="en-GB" dirty="0"/>
              <a:t>Parallelism</a:t>
            </a:r>
          </a:p>
          <a:p>
            <a:pPr>
              <a:buFontTx/>
              <a:buNone/>
            </a:pP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Problems with Clock Speed and Login Density</a:t>
            </a:r>
          </a:p>
        </p:txBody>
      </p:sp>
      <p:sp>
        <p:nvSpPr>
          <p:cNvPr id="99333" name="Rectangle 5"/>
          <p:cNvSpPr>
            <a:spLocks noGrp="1" noChangeArrowheads="1"/>
          </p:cNvSpPr>
          <p:nvPr>
            <p:ph idx="1"/>
          </p:nvPr>
        </p:nvSpPr>
        <p:spPr>
          <a:xfrm>
            <a:off x="498474" y="1981200"/>
            <a:ext cx="7556313" cy="4343400"/>
          </a:xfrm>
        </p:spPr>
        <p:txBody>
          <a:bodyPr>
            <a:normAutofit fontScale="92500" lnSpcReduction="10000"/>
          </a:bodyPr>
          <a:lstStyle/>
          <a:p>
            <a:r>
              <a:rPr lang="en-GB" sz="2400" dirty="0"/>
              <a:t>Power</a:t>
            </a:r>
          </a:p>
          <a:p>
            <a:pPr lvl="1"/>
            <a:r>
              <a:rPr lang="en-GB" sz="2000" dirty="0"/>
              <a:t>Power density increases with density of logic and clock speed</a:t>
            </a:r>
          </a:p>
          <a:p>
            <a:pPr lvl="1"/>
            <a:r>
              <a:rPr lang="en-GB" sz="2000" dirty="0"/>
              <a:t>Dissipating heat</a:t>
            </a:r>
          </a:p>
          <a:p>
            <a:r>
              <a:rPr lang="en-GB" sz="2400" dirty="0"/>
              <a:t>RC delay</a:t>
            </a:r>
          </a:p>
          <a:p>
            <a:pPr lvl="1"/>
            <a:r>
              <a:rPr lang="en-GB" sz="2000" dirty="0"/>
              <a:t>Speed at which electrons flow limited by resistance and capacitance of metal wires connecting them</a:t>
            </a:r>
          </a:p>
          <a:p>
            <a:pPr lvl="1"/>
            <a:r>
              <a:rPr lang="en-GB" sz="2000" dirty="0"/>
              <a:t>Delay increases as RC product increases</a:t>
            </a:r>
          </a:p>
          <a:p>
            <a:pPr lvl="1"/>
            <a:r>
              <a:rPr lang="en-GB" sz="2000" dirty="0"/>
              <a:t>Wire interconnects thinner, increasing resistance</a:t>
            </a:r>
          </a:p>
          <a:p>
            <a:pPr lvl="1"/>
            <a:r>
              <a:rPr lang="en-GB" sz="2000" dirty="0"/>
              <a:t>Wires closer together, increasing capacitance</a:t>
            </a:r>
          </a:p>
          <a:p>
            <a:r>
              <a:rPr lang="en-GB" sz="2400" dirty="0"/>
              <a:t>Memory latency</a:t>
            </a:r>
          </a:p>
          <a:p>
            <a:pPr lvl="1"/>
            <a:r>
              <a:rPr lang="en-GB" sz="2000" dirty="0"/>
              <a:t>Memory speeds lag processor </a:t>
            </a:r>
            <a:r>
              <a:rPr lang="en-GB" sz="2000" dirty="0" smtClean="0"/>
              <a:t>speeds</a:t>
            </a:r>
            <a:endParaRPr lang="en-GB"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553200" y="304800"/>
            <a:ext cx="2362200" cy="1447800"/>
          </a:xfrm>
        </p:spPr>
        <p:txBody>
          <a:bodyPr>
            <a:normAutofit/>
          </a:bodyPr>
          <a:lstStyle/>
          <a:p>
            <a:pPr algn="ctr"/>
            <a:r>
              <a:rPr lang="en-GB" dirty="0" smtClean="0">
                <a:solidFill>
                  <a:srgbClr val="CCFFCC"/>
                </a:solidFill>
              </a:rPr>
              <a:t> </a:t>
            </a:r>
            <a:r>
              <a:rPr lang="en-GB" sz="3200" dirty="0" smtClean="0">
                <a:effectLst>
                  <a:outerShdw blurRad="38100" dist="38100" dir="2700000" algn="tl">
                    <a:srgbClr val="000000">
                      <a:alpha val="43137"/>
                    </a:srgbClr>
                  </a:outerShdw>
                </a:effectLst>
              </a:rPr>
              <a:t>Processor Trends</a:t>
            </a:r>
            <a:endParaRPr lang="en-GB" sz="3200" dirty="0">
              <a:effectLst>
                <a:outerShdw blurRad="38100" dist="38100" dir="2700000" algn="tl">
                  <a:srgbClr val="000000">
                    <a:alpha val="43137"/>
                  </a:srgbClr>
                </a:outerShdw>
              </a:effectLst>
            </a:endParaRPr>
          </a:p>
        </p:txBody>
      </p:sp>
      <p:pic>
        <p:nvPicPr>
          <p:cNvPr id="4" name="Picture 3"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20000" r="3529" b="30000"/>
              <a:stretch>
                <a:fillRect/>
              </a:stretch>
            </p:blipFill>
          </mc:Choice>
          <mc:Fallback>
            <p:blipFill>
              <a:blip r:embed="rId4"/>
              <a:srcRect l="8235" t="20000" r="3529" b="30000"/>
              <a:stretch>
                <a:fillRect/>
              </a:stretch>
            </p:blipFill>
          </mc:Fallback>
        </mc:AlternateContent>
        <p:spPr>
          <a:xfrm>
            <a:off x="304804" y="1219200"/>
            <a:ext cx="6324596" cy="4961785"/>
          </a:xfrm>
          <a:prstGeom prst="rect">
            <a:avLst/>
          </a:prstGeom>
        </p:spPr>
      </p:pic>
      <p:sp>
        <p:nvSpPr>
          <p:cNvPr id="15" name="TextBox 14"/>
          <p:cNvSpPr txBox="1"/>
          <p:nvPr/>
        </p:nvSpPr>
        <p:spPr>
          <a:xfrm>
            <a:off x="8720667" y="1049867"/>
            <a:ext cx="184666" cy="461665"/>
          </a:xfrm>
          <a:prstGeom prst="rect">
            <a:avLst/>
          </a:prstGeom>
          <a:noFill/>
        </p:spPr>
        <p:txBody>
          <a:bodyPr wrap="none" rtlCol="0">
            <a:spAutoFit/>
          </a:bodyPr>
          <a:lstStyle/>
          <a:p>
            <a:endParaRPr lang="en-US" dirty="0"/>
          </a:p>
        </p:txBody>
      </p:sp>
    </p:spTree>
  </p:cSld>
  <p:clrMapOvr>
    <a:masterClrMapping/>
  </p:clrMapOvr>
  <p:transition spd="med">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533400" y="381000"/>
          <a:ext cx="82296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04" name="Rectangle 4"/>
          <p:cNvSpPr>
            <a:spLocks noGrp="1" noChangeArrowheads="1"/>
          </p:cNvSpPr>
          <p:nvPr>
            <p:ph type="title" idx="4294967295"/>
          </p:nvPr>
        </p:nvSpPr>
        <p:spPr>
          <a:xfrm>
            <a:off x="533400" y="457200"/>
            <a:ext cx="7556500" cy="1116012"/>
          </a:xfrm>
        </p:spPr>
        <p:txBody>
          <a:bodyPr/>
          <a:lstStyle/>
          <a:p>
            <a:r>
              <a:rPr lang="en-GB" dirty="0" smtClean="0">
                <a:effectLst>
                  <a:outerShdw blurRad="38100" dist="38100" dir="2700000" algn="tl">
                    <a:srgbClr val="000000">
                      <a:alpha val="43137"/>
                    </a:srgbClr>
                  </a:outerShdw>
                </a:effectLst>
              </a:rPr>
              <a:t>Multicore</a:t>
            </a:r>
            <a:endParaRPr lang="en-GB" dirty="0">
              <a:effectLst>
                <a:outerShdw blurRad="38100" dist="38100" dir="2700000" algn="tl">
                  <a:srgbClr val="000000">
                    <a:alpha val="43137"/>
                  </a:srgbClr>
                </a:outerShdw>
              </a:effectLst>
            </a:endParaRPr>
          </a:p>
        </p:txBody>
      </p:sp>
      <p:sp>
        <p:nvSpPr>
          <p:cNvPr id="28" name="TextBox 27"/>
          <p:cNvSpPr txBox="1"/>
          <p:nvPr/>
        </p:nvSpPr>
        <p:spPr>
          <a:xfrm>
            <a:off x="186267" y="1811867"/>
            <a:ext cx="184666" cy="461665"/>
          </a:xfrm>
          <a:prstGeom prst="rect">
            <a:avLst/>
          </a:prstGeom>
          <a:noFill/>
        </p:spPr>
        <p:txBody>
          <a:bodyPr wrap="none" rtlCol="0">
            <a:spAutoFit/>
          </a:bodyPr>
          <a:lstStyle/>
          <a:p>
            <a:endParaRPr lang="en-US" dirty="0"/>
          </a:p>
        </p:txBody>
      </p:sp>
      <p:sp>
        <p:nvSpPr>
          <p:cNvPr id="30" name="TextBox 29"/>
          <p:cNvSpPr txBox="1"/>
          <p:nvPr/>
        </p:nvSpPr>
        <p:spPr>
          <a:xfrm>
            <a:off x="321733" y="795867"/>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98474" y="484094"/>
            <a:ext cx="7556313" cy="1344706"/>
          </a:xfrm>
        </p:spPr>
        <p:txBody>
          <a:bodyPr/>
          <a:lstStyle/>
          <a:p>
            <a:pPr>
              <a:spcBef>
                <a:spcPts val="600"/>
              </a:spcBef>
              <a:spcAft>
                <a:spcPts val="600"/>
              </a:spcAft>
            </a:pPr>
            <a:r>
              <a:rPr lang="en-GB" dirty="0" smtClean="0">
                <a:effectLst>
                  <a:outerShdw blurRad="38100" dist="38100" dir="2700000" algn="tl">
                    <a:srgbClr val="000000">
                      <a:alpha val="43137"/>
                    </a:srgbClr>
                  </a:outerShdw>
                </a:effectLst>
              </a:rPr>
              <a:t>Many Integrated Core (MIC)</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Graphics Processing Unit (GPU)</a:t>
            </a:r>
            <a:r>
              <a:rPr lang="en-US" dirty="0" smtClean="0"/>
              <a:t/>
            </a:r>
            <a:br>
              <a:rPr lang="en-US" dirty="0" smtClean="0"/>
            </a:br>
            <a:endParaRPr lang="en-GB" dirty="0"/>
          </a:p>
        </p:txBody>
      </p:sp>
      <p:sp>
        <p:nvSpPr>
          <p:cNvPr id="103429" name="Rectangle 5"/>
          <p:cNvSpPr>
            <a:spLocks noGrp="1" noChangeArrowheads="1"/>
          </p:cNvSpPr>
          <p:nvPr>
            <p:ph sz="half" idx="2"/>
          </p:nvPr>
        </p:nvSpPr>
        <p:spPr/>
        <p:txBody>
          <a:bodyPr/>
          <a:lstStyle/>
          <a:p>
            <a:r>
              <a:rPr lang="en-GB" dirty="0" smtClean="0"/>
              <a:t>Leap in performance as well as the challenges in developing software to exploit such a large number of cores</a:t>
            </a:r>
          </a:p>
          <a:p>
            <a:r>
              <a:rPr lang="en-GB" dirty="0" smtClean="0"/>
              <a:t>The multicore and MIC strategy involves a homogeneous collection of general purpose processors on a single chip</a:t>
            </a:r>
          </a:p>
          <a:p>
            <a:endParaRPr lang="en-GB" dirty="0" smtClean="0"/>
          </a:p>
          <a:p>
            <a:endParaRPr lang="en-GB" dirty="0"/>
          </a:p>
        </p:txBody>
      </p:sp>
      <p:sp>
        <p:nvSpPr>
          <p:cNvPr id="16" name="Content Placeholder 15"/>
          <p:cNvSpPr>
            <a:spLocks noGrp="1"/>
          </p:cNvSpPr>
          <p:nvPr>
            <p:ph sz="quarter" idx="4"/>
          </p:nvPr>
        </p:nvSpPr>
        <p:spPr>
          <a:xfrm>
            <a:off x="4399878" y="2447365"/>
            <a:ext cx="3753522" cy="4182035"/>
          </a:xfrm>
        </p:spPr>
        <p:txBody>
          <a:bodyPr>
            <a:normAutofit/>
          </a:bodyPr>
          <a:lstStyle/>
          <a:p>
            <a:r>
              <a:rPr lang="en-US" dirty="0" smtClean="0"/>
              <a:t>Core designed to perform parallel operations on graphics data</a:t>
            </a:r>
          </a:p>
          <a:p>
            <a:r>
              <a:rPr lang="en-US" dirty="0" smtClean="0"/>
              <a:t>Traditionally found on a plug-in graphics card, it is used to encode and render 2D and 3D graphics as well as process video</a:t>
            </a:r>
          </a:p>
          <a:p>
            <a:r>
              <a:rPr lang="en-US" dirty="0" smtClean="0"/>
              <a:t>Used as vector processors for a variety of applications that require repetitive computations</a:t>
            </a:r>
            <a:endParaRPr lang="en-US" dirty="0"/>
          </a:p>
        </p:txBody>
      </p:sp>
      <p:sp>
        <p:nvSpPr>
          <p:cNvPr id="5" name="Text Placeholder 4"/>
          <p:cNvSpPr>
            <a:spLocks noGrp="1"/>
          </p:cNvSpPr>
          <p:nvPr>
            <p:ph type="body" idx="1"/>
          </p:nvPr>
        </p:nvSpPr>
        <p:spPr/>
        <p:txBody>
          <a:bodyPr/>
          <a:lstStyle/>
          <a:p>
            <a:r>
              <a:rPr lang="en-US" dirty="0" smtClean="0"/>
              <a:t>MIC	</a:t>
            </a:r>
            <a:endParaRPr lang="en-US" sz="3000" dirty="0" smtClean="0">
              <a:solidFill>
                <a:schemeClr val="accent1"/>
              </a:solidFill>
            </a:endParaRPr>
          </a:p>
        </p:txBody>
      </p:sp>
      <p:sp>
        <p:nvSpPr>
          <p:cNvPr id="15" name="Text Placeholder 14"/>
          <p:cNvSpPr>
            <a:spLocks noGrp="1"/>
          </p:cNvSpPr>
          <p:nvPr>
            <p:ph type="body" sz="quarter" idx="3"/>
          </p:nvPr>
        </p:nvSpPr>
        <p:spPr/>
        <p:txBody>
          <a:bodyPr/>
          <a:lstStyle/>
          <a:p>
            <a:r>
              <a:rPr lang="en-US" dirty="0" smtClean="0"/>
              <a:t>GPU</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half" idx="2"/>
          </p:nvPr>
        </p:nvSpPr>
        <p:spPr>
          <a:xfrm>
            <a:off x="457200" y="990600"/>
            <a:ext cx="5867400" cy="5410200"/>
          </a:xfrm>
        </p:spPr>
        <p:txBody>
          <a:bodyPr>
            <a:normAutofit/>
          </a:bodyPr>
          <a:lstStyle/>
          <a:p>
            <a:r>
              <a:rPr lang="en-US" sz="2700" dirty="0" smtClean="0">
                <a:solidFill>
                  <a:schemeClr val="tx2"/>
                </a:solidFill>
              </a:rPr>
              <a:t>General definition:</a:t>
            </a:r>
          </a:p>
          <a:p>
            <a:endParaRPr lang="en-US" sz="2700" dirty="0" smtClean="0"/>
          </a:p>
          <a:p>
            <a:r>
              <a:rPr lang="en-US" sz="2700" dirty="0" smtClean="0"/>
              <a:t>“A combination of computer </a:t>
            </a:r>
          </a:p>
          <a:p>
            <a:r>
              <a:rPr lang="en-US" sz="2700" dirty="0" smtClean="0"/>
              <a:t>hardware and software, and perhaps additional mechanical or other parts, designed to perform a dedicated function. In many cases, embedded systems are part of a larger system or product, as in the case of an antilock braking system in a car.”</a:t>
            </a:r>
            <a:endParaRPr lang="en-US" sz="2700" dirty="0"/>
          </a:p>
        </p:txBody>
      </p:sp>
      <p:sp>
        <p:nvSpPr>
          <p:cNvPr id="4" name="Rectangle 3"/>
          <p:cNvSpPr/>
          <p:nvPr/>
        </p:nvSpPr>
        <p:spPr>
          <a:xfrm>
            <a:off x="6781800" y="990600"/>
            <a:ext cx="2168946" cy="553998"/>
          </a:xfrm>
          <a:prstGeom prst="rect">
            <a:avLst/>
          </a:prstGeom>
        </p:spPr>
        <p:txBody>
          <a:bodyPr wrap="none">
            <a:spAutoFit/>
          </a:bodyPr>
          <a:lstStyle/>
          <a:p>
            <a:r>
              <a:rPr lang="en-GB" sz="3000" dirty="0" smtClean="0">
                <a:solidFill>
                  <a:schemeClr val="bg1"/>
                </a:solidFill>
                <a:latin typeface="+mj-lt"/>
                <a:ea typeface="+mj-ea"/>
                <a:cs typeface="+mj-cs"/>
              </a:rPr>
              <a:t>Embedded</a:t>
            </a:r>
            <a:r>
              <a:rPr lang="en-GB" dirty="0" smtClean="0">
                <a:solidFill>
                  <a:schemeClr val="bg1"/>
                </a:solidFill>
              </a:rPr>
              <a:t> </a:t>
            </a:r>
            <a:endParaRPr lang="en-US" dirty="0">
              <a:solidFill>
                <a:schemeClr val="bg1"/>
              </a:solidFill>
            </a:endParaRPr>
          </a:p>
        </p:txBody>
      </p:sp>
      <p:sp>
        <p:nvSpPr>
          <p:cNvPr id="5" name="Rectangle 4"/>
          <p:cNvSpPr/>
          <p:nvPr/>
        </p:nvSpPr>
        <p:spPr>
          <a:xfrm>
            <a:off x="6858000" y="3124200"/>
            <a:ext cx="1981200" cy="553998"/>
          </a:xfrm>
          <a:prstGeom prst="rect">
            <a:avLst/>
          </a:prstGeom>
        </p:spPr>
        <p:txBody>
          <a:bodyPr wrap="square">
            <a:spAutoFit/>
          </a:bodyPr>
          <a:lstStyle/>
          <a:p>
            <a:pPr algn="ctr"/>
            <a:r>
              <a:rPr lang="en-GB" sz="3000" dirty="0" smtClean="0">
                <a:solidFill>
                  <a:srgbClr val="FFFFFF"/>
                </a:solidFill>
                <a:latin typeface="+mj-lt"/>
                <a:ea typeface="+mj-ea"/>
                <a:cs typeface="+mj-cs"/>
              </a:rPr>
              <a:t>Systems</a:t>
            </a:r>
            <a:endParaRPr lang="en-US" sz="3000" dirty="0" smtClean="0">
              <a:solidFill>
                <a:srgbClr val="FFFFFF"/>
              </a:solidFill>
              <a:latin typeface="+mj-lt"/>
              <a:ea typeface="+mj-ea"/>
              <a:cs typeface="+mj-cs"/>
            </a:endParaRPr>
          </a:p>
        </p:txBody>
      </p:sp>
      <p:sp useBgFill="1">
        <p:nvSpPr>
          <p:cNvPr id="6" name="TextBox 5"/>
          <p:cNvSpPr txBox="1"/>
          <p:nvPr/>
        </p:nvSpPr>
        <p:spPr>
          <a:xfrm>
            <a:off x="228600" y="4648200"/>
            <a:ext cx="332817" cy="461665"/>
          </a:xfrm>
          <a:prstGeom prst="rect">
            <a:avLst/>
          </a:prstGeom>
        </p:spPr>
        <p:txBody>
          <a:bodyPr wrap="square" rtlCol="0">
            <a:spAutoFit/>
          </a:bodyPr>
          <a:lstStyle/>
          <a:p>
            <a:endParaRPr lang="en-US" dirty="0"/>
          </a:p>
        </p:txBody>
      </p:sp>
      <p:pic>
        <p:nvPicPr>
          <p:cNvPr id="8" name="Picture 7"/>
          <p:cNvPicPr>
            <a:picLocks noChangeAspect="1"/>
          </p:cNvPicPr>
          <p:nvPr/>
        </p:nvPicPr>
        <p:blipFill>
          <a:blip r:embed="rId3"/>
          <a:stretch>
            <a:fillRect/>
          </a:stretch>
        </p:blipFill>
        <p:spPr>
          <a:xfrm>
            <a:off x="6781800" y="4495800"/>
            <a:ext cx="2133600" cy="21336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0" y="304800"/>
            <a:ext cx="9144000" cy="1066800"/>
          </a:xfrm>
        </p:spPr>
        <p:txBody>
          <a:bodyPr/>
          <a:lstStyle/>
          <a:p>
            <a:pPr algn="ctr"/>
            <a:r>
              <a:rPr lang="en-US" sz="3000" dirty="0" smtClean="0">
                <a:effectLst>
                  <a:outerShdw blurRad="38100" dist="38100" dir="2700000" algn="tl">
                    <a:srgbClr val="000000">
                      <a:alpha val="43137"/>
                    </a:srgbClr>
                  </a:outerShdw>
                </a:effectLst>
                <a:latin typeface="Rockwell (Headings)"/>
                <a:cs typeface="Rockwell (Headings)"/>
              </a:rPr>
              <a:t>Table 2.7</a:t>
            </a:r>
            <a:br>
              <a:rPr lang="en-US" sz="3000" dirty="0" smtClean="0">
                <a:effectLst>
                  <a:outerShdw blurRad="38100" dist="38100" dir="2700000" algn="tl">
                    <a:srgbClr val="000000">
                      <a:alpha val="43137"/>
                    </a:srgbClr>
                  </a:outerShdw>
                </a:effectLst>
                <a:latin typeface="Rockwell (Headings)"/>
                <a:cs typeface="Rockwell (Headings)"/>
              </a:rPr>
            </a:br>
            <a:r>
              <a:rPr lang="en-US" sz="3000" dirty="0" smtClean="0">
                <a:effectLst>
                  <a:outerShdw blurRad="38100" dist="38100" dir="2700000" algn="tl">
                    <a:srgbClr val="000000">
                      <a:alpha val="43137"/>
                    </a:srgbClr>
                  </a:outerShdw>
                </a:effectLst>
                <a:latin typeface="Rockwell (Headings)"/>
                <a:cs typeface="Rockwell (Headings)"/>
              </a:rPr>
              <a:t>Examples of Embedded Systems and Their Markets</a:t>
            </a:r>
            <a:endParaRPr lang="en-US" sz="3000" dirty="0">
              <a:effectLst>
                <a:outerShdw blurRad="38100" dist="38100" dir="2700000" algn="tl">
                  <a:srgbClr val="000000">
                    <a:alpha val="43137"/>
                  </a:srgbClr>
                </a:outerShdw>
              </a:effectLst>
              <a:latin typeface="Rockwell (Headings)"/>
              <a:cs typeface="Rockwell (Headings)"/>
            </a:endParaRPr>
          </a:p>
        </p:txBody>
      </p:sp>
      <p:pic>
        <p:nvPicPr>
          <p:cNvPr id="6" name="Picture 5"/>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685800" y="1600200"/>
            <a:ext cx="7236418" cy="5499073"/>
          </a:xfrm>
          <a:prstGeom prst="rect">
            <a:avLst/>
          </a:prstGeom>
        </p:spPr>
      </p:pic>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tretch>
                <a:fillRect/>
              </a:stretch>
            </p:blipFill>
          </mc:Choice>
          <mc:Fallback>
            <p:blipFill>
              <a:blip r:embed="rId6"/>
              <a:stretch>
                <a:fillRect/>
              </a:stretch>
            </p:blipFill>
          </mc:Fallback>
        </mc:AlternateContent>
        <p:spPr>
          <a:xfrm>
            <a:off x="762001" y="1999435"/>
            <a:ext cx="8686799" cy="519723"/>
          </a:xfrm>
          <a:prstGeom prst="rect">
            <a:avLst/>
          </a:prstGeom>
        </p:spPr>
      </p:pic>
      <p:sp>
        <p:nvSpPr>
          <p:cNvPr id="9" name="TextBox 8"/>
          <p:cNvSpPr txBox="1"/>
          <p:nvPr/>
        </p:nvSpPr>
        <p:spPr>
          <a:xfrm>
            <a:off x="1828800" y="1981200"/>
            <a:ext cx="905933" cy="304800"/>
          </a:xfrm>
          <a:prstGeom prst="rect">
            <a:avLst/>
          </a:prstGeom>
          <a:solidFill>
            <a:srgbClr val="CCFFCC"/>
          </a:solidFill>
        </p:spPr>
        <p:txBody>
          <a:bodyPr wrap="square" rtlCol="0">
            <a:spAutoFit/>
          </a:bodyPr>
          <a:lstStyle/>
          <a:p>
            <a:endParaRPr lang="en-US" dirty="0"/>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457200"/>
            <a:ext cx="7556313" cy="1116106"/>
          </a:xfrm>
        </p:spPr>
        <p:txBody>
          <a:bodyPr/>
          <a:lstStyle/>
          <a:p>
            <a:r>
              <a:rPr lang="en-GB" sz="4400" dirty="0" smtClean="0">
                <a:effectLst>
                  <a:outerShdw blurRad="38100" dist="38100" dir="2700000" algn="tl">
                    <a:srgbClr val="000000">
                      <a:alpha val="43137"/>
                    </a:srgbClr>
                  </a:outerShdw>
                </a:effectLst>
              </a:rPr>
              <a:t>System Clock</a:t>
            </a:r>
            <a:endParaRPr lang="en-GB" sz="4400" dirty="0">
              <a:effectLst>
                <a:outerShdw blurRad="38100" dist="38100" dir="2700000" algn="tl">
                  <a:srgbClr val="000000">
                    <a:alpha val="43137"/>
                  </a:srgbClr>
                </a:outerShdw>
              </a:effectLst>
            </a:endParaRPr>
          </a:p>
        </p:txBody>
      </p:sp>
      <p:pic>
        <p:nvPicPr>
          <p:cNvPr id="6" name="Picture 5"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31818" r="8235" b="16364"/>
              <a:stretch>
                <a:fillRect/>
              </a:stretch>
            </p:blipFill>
          </mc:Choice>
          <mc:Fallback>
            <p:blipFill>
              <a:blip r:embed="rId4"/>
              <a:srcRect l="7059" t="31818" r="8235" b="16364"/>
              <a:stretch>
                <a:fillRect/>
              </a:stretch>
            </p:blipFill>
          </mc:Fallback>
        </mc:AlternateContent>
        <p:spPr>
          <a:xfrm>
            <a:off x="1066800" y="1189423"/>
            <a:ext cx="7160136" cy="5668577"/>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457200"/>
            <a:ext cx="7556313" cy="1116106"/>
          </a:xfrm>
        </p:spPr>
        <p:txBody>
          <a:bodyPr/>
          <a:lstStyle/>
          <a:p>
            <a:r>
              <a:rPr lang="en-GB" sz="2400" dirty="0" smtClean="0">
                <a:effectLst>
                  <a:outerShdw blurRad="38100" dist="38100" dir="2700000" algn="tl">
                    <a:srgbClr val="000000">
                      <a:alpha val="43137"/>
                    </a:srgbClr>
                  </a:outerShdw>
                </a:effectLst>
              </a:rPr>
              <a:t>INSTRUCTION EXECUTION RATE</a:t>
            </a:r>
            <a:endParaRPr lang="en-GB" sz="4400"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3"/>
          <a:stretch>
            <a:fillRect/>
          </a:stretch>
        </p:blipFill>
        <p:spPr>
          <a:xfrm>
            <a:off x="110265" y="1340768"/>
            <a:ext cx="8998239" cy="5510091"/>
          </a:xfrm>
          <a:prstGeom prst="rect">
            <a:avLst/>
          </a:prstGeom>
        </p:spPr>
      </p:pic>
    </p:spTree>
    <p:extLst>
      <p:ext uri="{BB962C8B-B14F-4D97-AF65-F5344CB8AC3E}">
        <p14:creationId xmlns:p14="http://schemas.microsoft.com/office/powerpoint/2010/main" val="3568926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762000" y="228600"/>
            <a:ext cx="7556500" cy="887413"/>
          </a:xfrm>
        </p:spPr>
        <p:txBody>
          <a:bodyPr/>
          <a:lstStyle/>
          <a:p>
            <a:r>
              <a:rPr lang="en-GB" sz="4800" dirty="0" smtClean="0">
                <a:effectLst>
                  <a:outerShdw blurRad="38100" dist="38100" dir="2700000" algn="tl">
                    <a:srgbClr val="000000">
                      <a:alpha val="43137"/>
                    </a:srgbClr>
                  </a:outerShdw>
                </a:effectLst>
              </a:rPr>
              <a:t>ENIAC</a:t>
            </a:r>
            <a:endParaRPr lang="en-US" sz="4800"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0" y="11430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TextBox 42"/>
          <p:cNvSpPr txBox="1"/>
          <p:nvPr/>
        </p:nvSpPr>
        <p:spPr>
          <a:xfrm>
            <a:off x="3295859" y="241125"/>
            <a:ext cx="184666" cy="461665"/>
          </a:xfrm>
          <a:prstGeom prst="rect">
            <a:avLst/>
          </a:prstGeom>
          <a:noFill/>
        </p:spPr>
        <p:txBody>
          <a:bodyPr wrap="none" rtlCol="0">
            <a:spAutoFit/>
          </a:bodyPr>
          <a:lstStyle/>
          <a:p>
            <a:endParaRPr lang="en-US" dirty="0"/>
          </a:p>
        </p:txBody>
      </p:sp>
      <p:sp>
        <p:nvSpPr>
          <p:cNvPr id="8" name="TextBox 7"/>
          <p:cNvSpPr txBox="1"/>
          <p:nvPr/>
        </p:nvSpPr>
        <p:spPr>
          <a:xfrm>
            <a:off x="8305800" y="914400"/>
            <a:ext cx="883064" cy="438284"/>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dirty="0">
                <a:effectLst>
                  <a:outerShdw blurRad="38100" dist="38100" dir="2700000" algn="tl">
                    <a:srgbClr val="000000">
                      <a:alpha val="43137"/>
                    </a:srgbClr>
                  </a:outerShdw>
                </a:effectLst>
              </a:rPr>
              <a:t>Amdahl’s Law</a:t>
            </a:r>
          </a:p>
        </p:txBody>
      </p:sp>
      <p:sp>
        <p:nvSpPr>
          <p:cNvPr id="120835" name="Rectangle 3"/>
          <p:cNvSpPr>
            <a:spLocks noGrp="1" noChangeArrowheads="1"/>
          </p:cNvSpPr>
          <p:nvPr>
            <p:ph idx="1"/>
          </p:nvPr>
        </p:nvSpPr>
        <p:spPr>
          <a:xfrm>
            <a:off x="4168775" y="457200"/>
            <a:ext cx="4597399" cy="6096000"/>
          </a:xfrm>
        </p:spPr>
        <p:txBody>
          <a:bodyPr>
            <a:normAutofit/>
          </a:bodyPr>
          <a:lstStyle/>
          <a:p>
            <a:r>
              <a:rPr lang="en-GB" dirty="0"/>
              <a:t>Gene Amdahl [AMDA67]</a:t>
            </a:r>
            <a:endParaRPr lang="en-GB" dirty="0" smtClean="0"/>
          </a:p>
          <a:p>
            <a:r>
              <a:rPr lang="en-GB" dirty="0" smtClean="0"/>
              <a:t>Deals with the potential speedup of a program using multiple processors compared to a single processor</a:t>
            </a:r>
          </a:p>
          <a:p>
            <a:r>
              <a:rPr lang="en-GB" dirty="0" smtClean="0"/>
              <a:t>Illustrates the problems facing industry in the development of multi-core machines</a:t>
            </a:r>
          </a:p>
          <a:p>
            <a:pPr lvl="1"/>
            <a:r>
              <a:rPr lang="en-GB" dirty="0" smtClean="0"/>
              <a:t>Software must be adapted to a highly parallel execution environment to exploit the power of parallel processing</a:t>
            </a:r>
          </a:p>
          <a:p>
            <a:r>
              <a:rPr lang="en-GB" dirty="0" smtClean="0"/>
              <a:t>Can be generalized to evaluate and design technical improvement in a computer system</a:t>
            </a:r>
          </a:p>
          <a:p>
            <a:pPr marL="0" indent="0">
              <a:buNone/>
            </a:pPr>
            <a:endParaRPr lang="en-GB" dirty="0" smtClean="0"/>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pic>
        <p:nvPicPr>
          <p:cNvPr id="2" name="Picture 1"/>
          <p:cNvPicPr>
            <a:picLocks noChangeAspect="1"/>
          </p:cNvPicPr>
          <p:nvPr/>
        </p:nvPicPr>
        <p:blipFill>
          <a:blip r:embed="rId4"/>
          <a:stretch>
            <a:fillRect/>
          </a:stretch>
        </p:blipFill>
        <p:spPr>
          <a:xfrm>
            <a:off x="4427984" y="5255304"/>
            <a:ext cx="4338190" cy="1264359"/>
          </a:xfrm>
          <a:prstGeom prst="rect">
            <a:avLst/>
          </a:prstGeom>
        </p:spPr>
      </p:pic>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457200"/>
            <a:ext cx="7556313" cy="1116106"/>
          </a:xfrm>
        </p:spPr>
        <p:txBody>
          <a:bodyPr/>
          <a:lstStyle/>
          <a:p>
            <a:r>
              <a:rPr lang="en-GB" dirty="0">
                <a:effectLst>
                  <a:outerShdw blurRad="38100" dist="38100" dir="2700000" algn="tl">
                    <a:srgbClr val="000000">
                      <a:alpha val="43137"/>
                    </a:srgbClr>
                  </a:outerShdw>
                </a:effectLst>
              </a:rPr>
              <a:t>Amdahl’s </a:t>
            </a:r>
            <a:r>
              <a:rPr lang="en-GB" dirty="0" smtClean="0">
                <a:effectLst>
                  <a:outerShdw blurRad="38100" dist="38100" dir="2700000" algn="tl">
                    <a:srgbClr val="000000">
                      <a:alpha val="43137"/>
                    </a:srgbClr>
                  </a:outerShdw>
                </a:effectLst>
              </a:rPr>
              <a:t>Law</a:t>
            </a:r>
            <a:endParaRPr lang="en-GB" dirty="0">
              <a:effectLst>
                <a:outerShdw blurRad="38100" dist="38100" dir="2700000" algn="tl">
                  <a:srgbClr val="000000">
                    <a:alpha val="43137"/>
                  </a:srgbClr>
                </a:outerShdw>
              </a:effectLst>
            </a:endParaRPr>
          </a:p>
        </p:txBody>
      </p:sp>
      <p:pic>
        <p:nvPicPr>
          <p:cNvPr id="9" name="Picture 8"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21818" b="15455"/>
              <a:stretch>
                <a:fillRect/>
              </a:stretch>
            </p:blipFill>
          </mc:Choice>
          <mc:Fallback>
            <p:blipFill>
              <a:blip r:embed="rId4"/>
              <a:srcRect l="-4706" t="21818" b="15455"/>
              <a:stretch>
                <a:fillRect/>
              </a:stretch>
            </p:blipFill>
          </mc:Fallback>
        </mc:AlternateContent>
        <p:spPr>
          <a:xfrm>
            <a:off x="762000" y="1057378"/>
            <a:ext cx="7088913" cy="5495822"/>
          </a:xfrm>
          <a:prstGeom prst="rect">
            <a:avLst/>
          </a:prstGeom>
        </p:spPr>
      </p:pic>
    </p:spTree>
  </p:cSld>
  <p:clrMapOvr>
    <a:masterClrMapping/>
  </p:clrMapOvr>
  <p:transition spd="med">
    <p:pull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556313" cy="1116106"/>
          </a:xfrm>
        </p:spPr>
        <p:txBody>
          <a:bodyPr/>
          <a:lstStyle/>
          <a:p>
            <a:r>
              <a:rPr lang="en-US" dirty="0" smtClean="0">
                <a:effectLst>
                  <a:outerShdw blurRad="38100" dist="38100" dir="2700000" algn="tl">
                    <a:srgbClr val="000000">
                      <a:alpha val="43137"/>
                    </a:srgbClr>
                  </a:outerShdw>
                </a:effectLst>
              </a:rPr>
              <a:t>Little’s Law</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447800"/>
            <a:ext cx="7556313" cy="5105400"/>
          </a:xfrm>
        </p:spPr>
        <p:txBody>
          <a:bodyPr>
            <a:normAutofit lnSpcReduction="10000"/>
          </a:bodyPr>
          <a:lstStyle/>
          <a:p>
            <a:r>
              <a:rPr lang="en-US" dirty="0" smtClean="0"/>
              <a:t>Fundamental and simple relation with broad applications</a:t>
            </a:r>
          </a:p>
          <a:p>
            <a:r>
              <a:rPr lang="en-US" dirty="0" smtClean="0"/>
              <a:t>Can be applied to almost any system that is statistically in steady state, and in which there is no leakage</a:t>
            </a:r>
          </a:p>
          <a:p>
            <a:r>
              <a:rPr lang="en-US" dirty="0" smtClean="0"/>
              <a:t>Queuing system</a:t>
            </a:r>
          </a:p>
          <a:p>
            <a:pPr lvl="1"/>
            <a:r>
              <a:rPr lang="en-US" dirty="0" smtClean="0"/>
              <a:t>If server is idle an item is served immediately, otherwise an arriving item joins a queue</a:t>
            </a:r>
          </a:p>
          <a:p>
            <a:pPr lvl="1"/>
            <a:r>
              <a:rPr lang="en-US" dirty="0" smtClean="0"/>
              <a:t>There can be a single queue for a single server or for multiple servers, or multiples queues with one being for each of multiple servers</a:t>
            </a:r>
          </a:p>
          <a:p>
            <a:r>
              <a:rPr lang="en-US" sz="2054" dirty="0" smtClean="0"/>
              <a:t>Average number of items in a queuing system equals the average rate at which items arrive multiplied by the  time that an item spends in the system</a:t>
            </a:r>
          </a:p>
          <a:p>
            <a:pPr lvl="1"/>
            <a:r>
              <a:rPr lang="en-US" dirty="0" smtClean="0"/>
              <a:t>Relationship requires very few assumptions</a:t>
            </a:r>
          </a:p>
          <a:p>
            <a:pPr lvl="1"/>
            <a:r>
              <a:rPr lang="en-US" dirty="0" smtClean="0"/>
              <a:t>Because of its simplicity and generality it is extremely useful</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First generation computers</a:t>
            </a:r>
          </a:p>
          <a:p>
            <a:pPr lvl="1"/>
            <a:r>
              <a:rPr lang="en-US" dirty="0" smtClean="0"/>
              <a:t>Vacuum tubes</a:t>
            </a:r>
          </a:p>
          <a:p>
            <a:pPr marL="228600" lvl="1">
              <a:buClr>
                <a:schemeClr val="accent1"/>
              </a:buClr>
            </a:pPr>
            <a:r>
              <a:rPr lang="en-US" dirty="0" smtClean="0"/>
              <a:t>Second generation computers</a:t>
            </a:r>
          </a:p>
          <a:p>
            <a:pPr lvl="1"/>
            <a:r>
              <a:rPr lang="en-US" dirty="0" smtClean="0"/>
              <a:t>Transistors</a:t>
            </a:r>
          </a:p>
          <a:p>
            <a:pPr marL="228600" lvl="1">
              <a:buClr>
                <a:schemeClr val="accent1"/>
              </a:buClr>
            </a:pPr>
            <a:r>
              <a:rPr lang="en-US" dirty="0" smtClean="0"/>
              <a:t>Third generation computers</a:t>
            </a:r>
          </a:p>
          <a:p>
            <a:pPr lvl="1"/>
            <a:r>
              <a:rPr lang="en-US" dirty="0" smtClean="0"/>
              <a:t>Integrated circuits</a:t>
            </a:r>
          </a:p>
          <a:p>
            <a:pPr marL="228600" lvl="1">
              <a:spcBef>
                <a:spcPts val="1800"/>
              </a:spcBef>
              <a:buClr>
                <a:schemeClr val="accent1"/>
              </a:buClr>
            </a:pPr>
            <a:r>
              <a:rPr lang="en-US" dirty="0" smtClean="0"/>
              <a:t>Performance designs</a:t>
            </a:r>
          </a:p>
          <a:p>
            <a:pPr lvl="1"/>
            <a:r>
              <a:rPr lang="en-US" dirty="0" smtClean="0"/>
              <a:t>Microprocessor speed</a:t>
            </a:r>
          </a:p>
          <a:p>
            <a:pPr lvl="1"/>
            <a:r>
              <a:rPr lang="en-US" dirty="0" smtClean="0"/>
              <a:t>Performance balance</a:t>
            </a:r>
          </a:p>
          <a:p>
            <a:pPr lvl="1"/>
            <a:r>
              <a:rPr lang="en-US" dirty="0" smtClean="0"/>
              <a:t>Chip organization and architecture</a:t>
            </a:r>
          </a:p>
        </p:txBody>
      </p:sp>
      <p:sp>
        <p:nvSpPr>
          <p:cNvPr id="32" name="Content Placeholder 31"/>
          <p:cNvSpPr>
            <a:spLocks noGrp="1"/>
          </p:cNvSpPr>
          <p:nvPr>
            <p:ph sz="quarter" idx="4"/>
          </p:nvPr>
        </p:nvSpPr>
        <p:spPr>
          <a:xfrm>
            <a:off x="4495800" y="2133600"/>
            <a:ext cx="3810000" cy="4724400"/>
          </a:xfrm>
        </p:spPr>
        <p:txBody>
          <a:bodyPr>
            <a:normAutofit fontScale="92500" lnSpcReduction="10000"/>
          </a:bodyPr>
          <a:lstStyle/>
          <a:p>
            <a:pPr marL="228600" lvl="1">
              <a:spcBef>
                <a:spcPts val="1800"/>
              </a:spcBef>
              <a:buClr>
                <a:schemeClr val="accent1"/>
              </a:buClr>
            </a:pPr>
            <a:r>
              <a:rPr lang="en-US" dirty="0" smtClean="0"/>
              <a:t>Multi-core</a:t>
            </a:r>
          </a:p>
          <a:p>
            <a:pPr marL="228600" lvl="1">
              <a:spcBef>
                <a:spcPts val="1800"/>
              </a:spcBef>
              <a:buClr>
                <a:schemeClr val="accent1"/>
              </a:buClr>
            </a:pPr>
            <a:r>
              <a:rPr lang="en-US" dirty="0" smtClean="0"/>
              <a:t>MICs</a:t>
            </a:r>
          </a:p>
          <a:p>
            <a:pPr marL="228600" lvl="1">
              <a:spcBef>
                <a:spcPts val="1800"/>
              </a:spcBef>
              <a:buClr>
                <a:schemeClr val="accent1"/>
              </a:buClr>
            </a:pPr>
            <a:r>
              <a:rPr lang="en-US" dirty="0" smtClean="0"/>
              <a:t>GPGPUs</a:t>
            </a:r>
          </a:p>
          <a:p>
            <a:pPr marL="228600" lvl="1">
              <a:spcBef>
                <a:spcPts val="1800"/>
              </a:spcBef>
              <a:buClr>
                <a:schemeClr val="accent1"/>
              </a:buClr>
            </a:pPr>
            <a:r>
              <a:rPr lang="en-US" dirty="0" smtClean="0"/>
              <a:t>Evolution of the Intel x86</a:t>
            </a:r>
          </a:p>
          <a:p>
            <a:pPr marL="228600" lvl="1">
              <a:spcBef>
                <a:spcPts val="1800"/>
              </a:spcBef>
              <a:buClr>
                <a:schemeClr val="accent1"/>
              </a:buClr>
            </a:pPr>
            <a:r>
              <a:rPr lang="en-US" dirty="0" smtClean="0"/>
              <a:t>Embedded systems</a:t>
            </a:r>
          </a:p>
          <a:p>
            <a:pPr marL="228600" lvl="1">
              <a:spcBef>
                <a:spcPts val="1800"/>
              </a:spcBef>
              <a:buClr>
                <a:schemeClr val="accent1"/>
              </a:buClr>
            </a:pPr>
            <a:r>
              <a:rPr lang="en-US" dirty="0" smtClean="0"/>
              <a:t>ARM evolution</a:t>
            </a:r>
          </a:p>
          <a:p>
            <a:pPr marL="228600" lvl="1">
              <a:spcBef>
                <a:spcPts val="1800"/>
              </a:spcBef>
              <a:buClr>
                <a:schemeClr val="accent1"/>
              </a:buClr>
            </a:pPr>
            <a:r>
              <a:rPr lang="en-US" dirty="0" smtClean="0"/>
              <a:t>Performance assessment</a:t>
            </a:r>
          </a:p>
          <a:p>
            <a:pPr lvl="1"/>
            <a:r>
              <a:rPr lang="en-US" dirty="0" smtClean="0"/>
              <a:t>Clock speed and instructions per second</a:t>
            </a:r>
          </a:p>
          <a:p>
            <a:pPr lvl="1"/>
            <a:r>
              <a:rPr lang="en-US" dirty="0" smtClean="0"/>
              <a:t>Benchmarks</a:t>
            </a:r>
          </a:p>
          <a:p>
            <a:pPr lvl="1"/>
            <a:r>
              <a:rPr lang="en-US" dirty="0" smtClean="0"/>
              <a:t>Amdahl’s Law</a:t>
            </a:r>
          </a:p>
          <a:p>
            <a:pPr lvl="1"/>
            <a:r>
              <a:rPr lang="en-US" dirty="0" smtClean="0"/>
              <a:t>Little’s Law</a:t>
            </a:r>
          </a:p>
        </p:txBody>
      </p:sp>
      <p:sp>
        <p:nvSpPr>
          <p:cNvPr id="44035" name="Rectangle 3"/>
          <p:cNvSpPr>
            <a:spLocks noGrp="1" noChangeArrowheads="1"/>
          </p:cNvSpPr>
          <p:nvPr>
            <p:ph type="body" idx="1"/>
          </p:nvPr>
        </p:nvSpPr>
        <p:spPr>
          <a:xfrm>
            <a:off x="533399" y="1196752"/>
            <a:ext cx="3657600" cy="1098177"/>
          </a:xfrm>
        </p:spPr>
        <p:txBody>
          <a:bodyPr>
            <a:normAutofit/>
          </a:bodyPr>
          <a:lstStyle/>
          <a:p>
            <a:endParaRPr lang="en-US" sz="800" dirty="0" smtClean="0"/>
          </a:p>
          <a:p>
            <a:endParaRPr lang="en-US" sz="800" dirty="0" smtClean="0"/>
          </a:p>
          <a:p>
            <a:r>
              <a:rPr lang="en-US" sz="3200" dirty="0" smtClean="0"/>
              <a:t>Chapter 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Computer Evolution and Performance</a:t>
            </a:r>
            <a:r>
              <a:rPr lang="en-US" sz="2800" dirty="0" smtClean="0">
                <a:solidFill>
                  <a:schemeClr val="tx2"/>
                </a:solidFill>
              </a:rPr>
              <a:t> </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457200"/>
            <a:ext cx="7556313" cy="883568"/>
          </a:xfrm>
        </p:spPr>
        <p:txBody>
          <a:bodyPr/>
          <a:lstStyle/>
          <a:p>
            <a:r>
              <a:rPr lang="en-GB" dirty="0" smtClean="0">
                <a:effectLst>
                  <a:outerShdw blurRad="38100" dist="38100" dir="2700000" algn="tl">
                    <a:srgbClr val="000000">
                      <a:alpha val="43137"/>
                    </a:srgbClr>
                  </a:outerShdw>
                </a:effectLst>
              </a:rPr>
              <a:t>Key Terms</a:t>
            </a:r>
            <a:endParaRPr lang="en-GB" dirty="0">
              <a:effectLst>
                <a:outerShdw blurRad="38100" dist="38100" dir="2700000" algn="tl">
                  <a:srgbClr val="000000">
                    <a:alpha val="43137"/>
                  </a:srgbClr>
                </a:outerShdw>
              </a:effectLst>
            </a:endParaRPr>
          </a:p>
        </p:txBody>
      </p:sp>
      <p:sp>
        <p:nvSpPr>
          <p:cNvPr id="2" name="TextBox 1"/>
          <p:cNvSpPr txBox="1"/>
          <p:nvPr/>
        </p:nvSpPr>
        <p:spPr>
          <a:xfrm>
            <a:off x="251520" y="1109057"/>
            <a:ext cx="8066793" cy="5632311"/>
          </a:xfrm>
          <a:prstGeom prst="rect">
            <a:avLst/>
          </a:prstGeom>
          <a:noFill/>
        </p:spPr>
        <p:txBody>
          <a:bodyPr wrap="square" numCol="2" rtlCol="0">
            <a:spAutoFit/>
          </a:bodyPr>
          <a:lstStyle/>
          <a:p>
            <a:r>
              <a:rPr lang="en-US" sz="2000" dirty="0">
                <a:solidFill>
                  <a:schemeClr val="accent5">
                    <a:lumMod val="50000"/>
                  </a:schemeClr>
                </a:solidFill>
              </a:rPr>
              <a:t>Amdahl’s law</a:t>
            </a:r>
          </a:p>
          <a:p>
            <a:r>
              <a:rPr lang="en-US" sz="2000" dirty="0">
                <a:solidFill>
                  <a:schemeClr val="accent5">
                    <a:lumMod val="50000"/>
                  </a:schemeClr>
                </a:solidFill>
              </a:rPr>
              <a:t>benchmark</a:t>
            </a:r>
          </a:p>
          <a:p>
            <a:r>
              <a:rPr lang="en-US" sz="2000" dirty="0">
                <a:solidFill>
                  <a:schemeClr val="accent5">
                    <a:lumMod val="50000"/>
                  </a:schemeClr>
                </a:solidFill>
              </a:rPr>
              <a:t>chip</a:t>
            </a:r>
          </a:p>
          <a:p>
            <a:r>
              <a:rPr lang="en-US" sz="2000" dirty="0">
                <a:solidFill>
                  <a:schemeClr val="accent5">
                    <a:lumMod val="50000"/>
                  </a:schemeClr>
                </a:solidFill>
              </a:rPr>
              <a:t>clock cycle</a:t>
            </a:r>
          </a:p>
          <a:p>
            <a:r>
              <a:rPr lang="en-US" sz="2000" dirty="0">
                <a:solidFill>
                  <a:schemeClr val="accent5">
                    <a:lumMod val="50000"/>
                  </a:schemeClr>
                </a:solidFill>
              </a:rPr>
              <a:t>control unit</a:t>
            </a:r>
          </a:p>
          <a:p>
            <a:r>
              <a:rPr lang="en-US" sz="2000" dirty="0">
                <a:solidFill>
                  <a:schemeClr val="accent5">
                    <a:lumMod val="50000"/>
                  </a:schemeClr>
                </a:solidFill>
              </a:rPr>
              <a:t>cycle time</a:t>
            </a:r>
          </a:p>
          <a:p>
            <a:r>
              <a:rPr lang="en-US" sz="2000" dirty="0">
                <a:solidFill>
                  <a:schemeClr val="accent5">
                    <a:lumMod val="50000"/>
                  </a:schemeClr>
                </a:solidFill>
              </a:rPr>
              <a:t>embedded system</a:t>
            </a:r>
          </a:p>
          <a:p>
            <a:r>
              <a:rPr lang="en-US" sz="2000" dirty="0">
                <a:solidFill>
                  <a:schemeClr val="accent5">
                    <a:lumMod val="50000"/>
                  </a:schemeClr>
                </a:solidFill>
              </a:rPr>
              <a:t>execute cycle</a:t>
            </a:r>
          </a:p>
          <a:p>
            <a:r>
              <a:rPr lang="en-US" sz="2000" dirty="0">
                <a:solidFill>
                  <a:schemeClr val="accent5">
                    <a:lumMod val="50000"/>
                  </a:schemeClr>
                </a:solidFill>
              </a:rPr>
              <a:t>fetch cycle</a:t>
            </a:r>
          </a:p>
          <a:p>
            <a:r>
              <a:rPr lang="en-US" sz="2000" dirty="0">
                <a:solidFill>
                  <a:schemeClr val="accent5">
                    <a:lumMod val="50000"/>
                  </a:schemeClr>
                </a:solidFill>
              </a:rPr>
              <a:t>instruction cycle</a:t>
            </a:r>
          </a:p>
          <a:p>
            <a:r>
              <a:rPr lang="en-US" sz="2000" dirty="0">
                <a:solidFill>
                  <a:schemeClr val="accent5">
                    <a:lumMod val="50000"/>
                  </a:schemeClr>
                </a:solidFill>
              </a:rPr>
              <a:t>instruction set</a:t>
            </a:r>
          </a:p>
          <a:p>
            <a:r>
              <a:rPr lang="en-US" sz="2000" dirty="0">
                <a:solidFill>
                  <a:schemeClr val="accent5">
                    <a:lumMod val="50000"/>
                  </a:schemeClr>
                </a:solidFill>
              </a:rPr>
              <a:t>main memory</a:t>
            </a:r>
          </a:p>
          <a:p>
            <a:r>
              <a:rPr lang="en-US" sz="2000" dirty="0">
                <a:solidFill>
                  <a:schemeClr val="accent5">
                    <a:lumMod val="50000"/>
                  </a:schemeClr>
                </a:solidFill>
              </a:rPr>
              <a:t>MIPS rate</a:t>
            </a:r>
          </a:p>
          <a:p>
            <a:r>
              <a:rPr lang="en-US" sz="2000" dirty="0">
                <a:solidFill>
                  <a:schemeClr val="accent5">
                    <a:lumMod val="50000"/>
                  </a:schemeClr>
                </a:solidFill>
              </a:rPr>
              <a:t>microprocessor</a:t>
            </a:r>
          </a:p>
          <a:p>
            <a:r>
              <a:rPr lang="en-US" sz="2000" dirty="0">
                <a:solidFill>
                  <a:schemeClr val="accent5">
                    <a:lumMod val="50000"/>
                  </a:schemeClr>
                </a:solidFill>
              </a:rPr>
              <a:t>multicore</a:t>
            </a:r>
          </a:p>
          <a:p>
            <a:r>
              <a:rPr lang="en-US" sz="2000" dirty="0">
                <a:solidFill>
                  <a:schemeClr val="accent5">
                    <a:lumMod val="50000"/>
                  </a:schemeClr>
                </a:solidFill>
              </a:rPr>
              <a:t>multiplexor</a:t>
            </a:r>
          </a:p>
          <a:p>
            <a:r>
              <a:rPr lang="en-US" sz="2000" dirty="0" err="1">
                <a:solidFill>
                  <a:schemeClr val="accent5">
                    <a:lumMod val="50000"/>
                  </a:schemeClr>
                </a:solidFill>
              </a:rPr>
              <a:t>opcode</a:t>
            </a:r>
            <a:endParaRPr lang="en-US" sz="2000" dirty="0">
              <a:solidFill>
                <a:schemeClr val="accent5">
                  <a:lumMod val="50000"/>
                </a:schemeClr>
              </a:solidFill>
            </a:endParaRPr>
          </a:p>
          <a:p>
            <a:r>
              <a:rPr lang="en-US" sz="2000" dirty="0">
                <a:solidFill>
                  <a:schemeClr val="accent5">
                    <a:lumMod val="50000"/>
                  </a:schemeClr>
                </a:solidFill>
              </a:rPr>
              <a:t>stored-program concept</a:t>
            </a:r>
          </a:p>
          <a:p>
            <a:r>
              <a:rPr lang="en-US" sz="2000" dirty="0">
                <a:solidFill>
                  <a:schemeClr val="accent5">
                    <a:lumMod val="50000"/>
                  </a:schemeClr>
                </a:solidFill>
              </a:rPr>
              <a:t>upward compatible</a:t>
            </a:r>
          </a:p>
          <a:p>
            <a:r>
              <a:rPr lang="en-US" sz="2000" dirty="0">
                <a:solidFill>
                  <a:schemeClr val="accent5">
                    <a:lumMod val="50000"/>
                  </a:schemeClr>
                </a:solidFill>
              </a:rPr>
              <a:t>von Neumann machine</a:t>
            </a:r>
          </a:p>
          <a:p>
            <a:r>
              <a:rPr lang="en-US" sz="2000" dirty="0">
                <a:solidFill>
                  <a:schemeClr val="accent5">
                    <a:lumMod val="50000"/>
                  </a:schemeClr>
                </a:solidFill>
              </a:rPr>
              <a:t>wafer</a:t>
            </a:r>
          </a:p>
          <a:p>
            <a:r>
              <a:rPr lang="en-US" sz="2000" dirty="0">
                <a:solidFill>
                  <a:schemeClr val="accent5">
                    <a:lumMod val="50000"/>
                  </a:schemeClr>
                </a:solidFill>
              </a:rPr>
              <a:t>word</a:t>
            </a:r>
          </a:p>
          <a:p>
            <a:r>
              <a:rPr lang="en-US" sz="2000" dirty="0">
                <a:solidFill>
                  <a:schemeClr val="accent5">
                    <a:lumMod val="50000"/>
                  </a:schemeClr>
                </a:solidFill>
              </a:rPr>
              <a:t>accumulator (AC)</a:t>
            </a:r>
          </a:p>
          <a:p>
            <a:r>
              <a:rPr lang="en-US" sz="2000" dirty="0">
                <a:solidFill>
                  <a:schemeClr val="accent5">
                    <a:lumMod val="50000"/>
                  </a:schemeClr>
                </a:solidFill>
              </a:rPr>
              <a:t>arithmetic and logic unit (ALU)</a:t>
            </a:r>
          </a:p>
          <a:p>
            <a:r>
              <a:rPr lang="en-US" sz="2000" dirty="0">
                <a:solidFill>
                  <a:schemeClr val="accent5">
                    <a:lumMod val="50000"/>
                  </a:schemeClr>
                </a:solidFill>
              </a:rPr>
              <a:t>graphics processing unit (GPU)</a:t>
            </a:r>
          </a:p>
          <a:p>
            <a:r>
              <a:rPr lang="en-US" sz="2000" dirty="0">
                <a:solidFill>
                  <a:schemeClr val="accent5">
                    <a:lumMod val="50000"/>
                  </a:schemeClr>
                </a:solidFill>
              </a:rPr>
              <a:t>input-output (I/O)</a:t>
            </a:r>
          </a:p>
          <a:p>
            <a:r>
              <a:rPr lang="en-US" sz="2000" dirty="0">
                <a:solidFill>
                  <a:schemeClr val="accent5">
                    <a:lumMod val="50000"/>
                  </a:schemeClr>
                </a:solidFill>
              </a:rPr>
              <a:t>instruction buffer register (IBR)</a:t>
            </a:r>
          </a:p>
          <a:p>
            <a:r>
              <a:rPr lang="en-US" sz="2000" dirty="0">
                <a:solidFill>
                  <a:schemeClr val="accent5">
                    <a:lumMod val="50000"/>
                  </a:schemeClr>
                </a:solidFill>
              </a:rPr>
              <a:t>instruction register (IR)</a:t>
            </a:r>
          </a:p>
          <a:p>
            <a:r>
              <a:rPr lang="en-US" sz="2000" dirty="0">
                <a:solidFill>
                  <a:schemeClr val="accent5">
                    <a:lumMod val="50000"/>
                  </a:schemeClr>
                </a:solidFill>
              </a:rPr>
              <a:t>integrated circuit (IC)</a:t>
            </a:r>
          </a:p>
          <a:p>
            <a:r>
              <a:rPr lang="en-US" sz="2000" dirty="0">
                <a:solidFill>
                  <a:schemeClr val="accent5">
                    <a:lumMod val="50000"/>
                  </a:schemeClr>
                </a:solidFill>
              </a:rPr>
              <a:t>many integrated core (MIC)</a:t>
            </a:r>
          </a:p>
          <a:p>
            <a:r>
              <a:rPr lang="en-US" sz="2000" dirty="0">
                <a:solidFill>
                  <a:schemeClr val="accent5">
                    <a:lumMod val="50000"/>
                  </a:schemeClr>
                </a:solidFill>
              </a:rPr>
              <a:t>memory address register (MAR)</a:t>
            </a:r>
          </a:p>
          <a:p>
            <a:r>
              <a:rPr lang="en-US" sz="2000" dirty="0">
                <a:solidFill>
                  <a:schemeClr val="accent5">
                    <a:lumMod val="50000"/>
                  </a:schemeClr>
                </a:solidFill>
              </a:rPr>
              <a:t>memory buffer register (MBR)</a:t>
            </a:r>
          </a:p>
          <a:p>
            <a:r>
              <a:rPr lang="en-US" sz="2000" dirty="0">
                <a:solidFill>
                  <a:schemeClr val="accent5">
                    <a:lumMod val="50000"/>
                  </a:schemeClr>
                </a:solidFill>
              </a:rPr>
              <a:t>program counter (PC</a:t>
            </a:r>
            <a:r>
              <a:rPr lang="en-US" sz="2000" dirty="0" smtClean="0">
                <a:solidFill>
                  <a:schemeClr val="accent5">
                    <a:lumMod val="50000"/>
                  </a:schemeClr>
                </a:solidFill>
              </a:rPr>
              <a:t>)</a:t>
            </a:r>
            <a:endParaRPr lang="en-US" sz="2000" dirty="0">
              <a:solidFill>
                <a:schemeClr val="accent5">
                  <a:lumMod val="50000"/>
                </a:schemeClr>
              </a:solidFill>
            </a:endParaRPr>
          </a:p>
        </p:txBody>
      </p:sp>
    </p:spTree>
    <p:extLst>
      <p:ext uri="{BB962C8B-B14F-4D97-AF65-F5344CB8AC3E}">
        <p14:creationId xmlns:p14="http://schemas.microsoft.com/office/powerpoint/2010/main" val="1555155158"/>
      </p:ext>
    </p:extLst>
  </p:cSld>
  <p:clrMapOvr>
    <a:masterClrMapping/>
  </p:clrMapOvr>
  <p:transition spd="med">
    <p:pull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457200"/>
            <a:ext cx="7556313" cy="883568"/>
          </a:xfrm>
        </p:spPr>
        <p:txBody>
          <a:bodyPr/>
          <a:lstStyle/>
          <a:p>
            <a:r>
              <a:rPr lang="en-GB" smtClean="0">
                <a:effectLst>
                  <a:outerShdw blurRad="38100" dist="38100" dir="2700000" algn="tl">
                    <a:srgbClr val="000000">
                      <a:alpha val="43137"/>
                    </a:srgbClr>
                  </a:outerShdw>
                </a:effectLst>
              </a:rPr>
              <a:t>Homework</a:t>
            </a:r>
            <a:endParaRPr lang="en-GB" dirty="0">
              <a:effectLst>
                <a:outerShdw blurRad="38100" dist="38100" dir="2700000" algn="tl">
                  <a:srgbClr val="000000">
                    <a:alpha val="43137"/>
                  </a:srgbClr>
                </a:outerShdw>
              </a:effectLst>
            </a:endParaRPr>
          </a:p>
        </p:txBody>
      </p:sp>
      <p:sp>
        <p:nvSpPr>
          <p:cNvPr id="2" name="TextBox 1"/>
          <p:cNvSpPr txBox="1"/>
          <p:nvPr/>
        </p:nvSpPr>
        <p:spPr>
          <a:xfrm>
            <a:off x="1115616" y="2348880"/>
            <a:ext cx="902811" cy="3970318"/>
          </a:xfrm>
          <a:prstGeom prst="rect">
            <a:avLst/>
          </a:prstGeom>
          <a:noFill/>
        </p:spPr>
        <p:txBody>
          <a:bodyPr wrap="none" rtlCol="0">
            <a:spAutoFit/>
          </a:bodyPr>
          <a:lstStyle/>
          <a:p>
            <a:r>
              <a:rPr lang="en-US" sz="2800" dirty="0" smtClean="0">
                <a:solidFill>
                  <a:schemeClr val="accent5">
                    <a:lumMod val="50000"/>
                  </a:schemeClr>
                </a:solidFill>
              </a:rPr>
              <a:t>2.2</a:t>
            </a:r>
          </a:p>
          <a:p>
            <a:r>
              <a:rPr lang="en-US" sz="2800" dirty="0" smtClean="0">
                <a:solidFill>
                  <a:schemeClr val="accent5">
                    <a:lumMod val="50000"/>
                  </a:schemeClr>
                </a:solidFill>
              </a:rPr>
              <a:t>2.5   </a:t>
            </a:r>
          </a:p>
          <a:p>
            <a:r>
              <a:rPr lang="en-US" sz="2800" dirty="0" smtClean="0">
                <a:solidFill>
                  <a:schemeClr val="accent5">
                    <a:lumMod val="50000"/>
                  </a:schemeClr>
                </a:solidFill>
              </a:rPr>
              <a:t>2.9</a:t>
            </a:r>
          </a:p>
          <a:p>
            <a:r>
              <a:rPr lang="en-US" sz="2800" dirty="0" smtClean="0">
                <a:solidFill>
                  <a:schemeClr val="accent5">
                    <a:lumMod val="50000"/>
                  </a:schemeClr>
                </a:solidFill>
              </a:rPr>
              <a:t>2.10</a:t>
            </a:r>
          </a:p>
          <a:p>
            <a:r>
              <a:rPr lang="en-US" sz="2800" dirty="0" smtClean="0">
                <a:solidFill>
                  <a:schemeClr val="accent5">
                    <a:lumMod val="50000"/>
                  </a:schemeClr>
                </a:solidFill>
              </a:rPr>
              <a:t>2.13</a:t>
            </a:r>
          </a:p>
          <a:p>
            <a:r>
              <a:rPr lang="en-US" sz="2800" dirty="0" smtClean="0">
                <a:solidFill>
                  <a:schemeClr val="accent5">
                    <a:lumMod val="50000"/>
                  </a:schemeClr>
                </a:solidFill>
              </a:rPr>
              <a:t>2.15</a:t>
            </a:r>
          </a:p>
          <a:p>
            <a:r>
              <a:rPr lang="en-US" sz="2800" dirty="0" smtClean="0">
                <a:solidFill>
                  <a:schemeClr val="accent5">
                    <a:lumMod val="50000"/>
                  </a:schemeClr>
                </a:solidFill>
              </a:rPr>
              <a:t>2.16</a:t>
            </a:r>
          </a:p>
          <a:p>
            <a:r>
              <a:rPr lang="en-US" sz="2800" dirty="0" smtClean="0">
                <a:solidFill>
                  <a:schemeClr val="accent5">
                    <a:lumMod val="50000"/>
                  </a:schemeClr>
                </a:solidFill>
              </a:rPr>
              <a:t>2.17</a:t>
            </a:r>
          </a:p>
          <a:p>
            <a:r>
              <a:rPr lang="en-US" sz="2800" dirty="0" smtClean="0">
                <a:solidFill>
                  <a:schemeClr val="accent5">
                    <a:lumMod val="50000"/>
                  </a:schemeClr>
                </a:solidFill>
              </a:rPr>
              <a:t>2.18</a:t>
            </a:r>
            <a:endParaRPr lang="en-US" sz="2800" dirty="0">
              <a:solidFill>
                <a:schemeClr val="accent5">
                  <a:lumMod val="50000"/>
                </a:schemeClr>
              </a:solidFill>
            </a:endParaRPr>
          </a:p>
        </p:txBody>
      </p:sp>
    </p:spTree>
    <p:extLst>
      <p:ext uri="{BB962C8B-B14F-4D97-AF65-F5344CB8AC3E}">
        <p14:creationId xmlns:p14="http://schemas.microsoft.com/office/powerpoint/2010/main" val="3482462448"/>
      </p:ext>
    </p:extLst>
  </p:cSld>
  <p:clrMapOvr>
    <a:masterClrMapping/>
  </p:clrMapOvr>
  <p:transition spd="med">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dirty="0" smtClean="0"/>
              <a:t>John von Neumann</a:t>
            </a:r>
            <a:endParaRPr lang="en-GB" dirty="0"/>
          </a:p>
        </p:txBody>
      </p:sp>
      <p:sp>
        <p:nvSpPr>
          <p:cNvPr id="19459" name="Rectangle 3"/>
          <p:cNvSpPr>
            <a:spLocks noGrp="1" noChangeArrowheads="1"/>
          </p:cNvSpPr>
          <p:nvPr>
            <p:ph idx="1"/>
          </p:nvPr>
        </p:nvSpPr>
        <p:spPr/>
        <p:txBody>
          <a:bodyPr>
            <a:normAutofit/>
          </a:bodyPr>
          <a:lstStyle/>
          <a:p>
            <a:r>
              <a:rPr lang="en-GB" dirty="0" smtClean="0"/>
              <a:t>First publication of the idea was in 1945</a:t>
            </a:r>
          </a:p>
          <a:p>
            <a:r>
              <a:rPr lang="en-GB" dirty="0" smtClean="0"/>
              <a:t>Stored program concept</a:t>
            </a:r>
          </a:p>
          <a:p>
            <a:pPr lvl="1"/>
            <a:r>
              <a:rPr lang="en-GB" dirty="0" smtClean="0"/>
              <a:t>Attributed to ENIAC designers, most notably the mathematician John von Neumann</a:t>
            </a:r>
          </a:p>
          <a:p>
            <a:pPr lvl="1"/>
            <a:r>
              <a:rPr lang="en-GB" dirty="0" smtClean="0"/>
              <a:t>Program represented in a form suitable for storing in memory alongside the data</a:t>
            </a:r>
          </a:p>
          <a:p>
            <a:pPr marL="228600" lvl="1">
              <a:spcBef>
                <a:spcPts val="2000"/>
              </a:spcBef>
              <a:buClr>
                <a:schemeClr val="accent1"/>
              </a:buClr>
            </a:pPr>
            <a:r>
              <a:rPr lang="en-GB" sz="2000" dirty="0" smtClean="0"/>
              <a:t>IAS computer</a:t>
            </a:r>
          </a:p>
          <a:p>
            <a:pPr lvl="1"/>
            <a:r>
              <a:rPr lang="en-GB" dirty="0" smtClean="0"/>
              <a:t>Princeton Institute for Advanced Studies</a:t>
            </a:r>
          </a:p>
          <a:p>
            <a:pPr lvl="1"/>
            <a:r>
              <a:rPr lang="en-GB" dirty="0" smtClean="0"/>
              <a:t>Prototype of all subsequent general-purpose computers</a:t>
            </a:r>
          </a:p>
          <a:p>
            <a:pPr lvl="1"/>
            <a:r>
              <a:rPr lang="en-GB" dirty="0" smtClean="0"/>
              <a:t>Completed in 1952</a:t>
            </a:r>
          </a:p>
        </p:txBody>
      </p:sp>
      <p:sp>
        <p:nvSpPr>
          <p:cNvPr id="4" name="Text Placeholder 3"/>
          <p:cNvSpPr>
            <a:spLocks noGrp="1"/>
          </p:cNvSpPr>
          <p:nvPr>
            <p:ph type="body" sz="half" idx="4294967295"/>
          </p:nvPr>
        </p:nvSpPr>
        <p:spPr>
          <a:xfrm>
            <a:off x="609600" y="1219200"/>
            <a:ext cx="7559675" cy="774700"/>
          </a:xfrm>
        </p:spPr>
        <p:txBody>
          <a:bodyPr>
            <a:normAutofit/>
          </a:bodyPr>
          <a:lstStyle/>
          <a:p>
            <a:pPr>
              <a:spcBef>
                <a:spcPct val="0"/>
              </a:spcBef>
              <a:buNone/>
            </a:pPr>
            <a:r>
              <a:rPr lang="en-US" sz="2600" dirty="0" smtClean="0">
                <a:solidFill>
                  <a:schemeClr val="accent1"/>
                </a:solidFill>
              </a:rPr>
              <a:t>EDVAC (Electronic Discrete Variable Computer)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idx="4294967295"/>
          </p:nvPr>
        </p:nvSpPr>
        <p:spPr>
          <a:xfrm>
            <a:off x="457200" y="381000"/>
            <a:ext cx="7556500" cy="1116012"/>
          </a:xfrm>
        </p:spPr>
        <p:txBody>
          <a:bodyPr>
            <a:normAutofit/>
          </a:bodyPr>
          <a:lstStyle/>
          <a:p>
            <a:r>
              <a:rPr lang="en-GB" dirty="0" smtClean="0">
                <a:effectLst>
                  <a:outerShdw blurRad="38100" dist="38100" dir="2700000" algn="tl">
                    <a:srgbClr val="000000">
                      <a:alpha val="43137"/>
                    </a:srgbClr>
                  </a:outerShdw>
                </a:effectLst>
              </a:rPr>
              <a:t>Structure of von Neumann Machine</a:t>
            </a:r>
            <a:endParaRPr lang="en-GB" dirty="0">
              <a:effectLst>
                <a:outerShdw blurRad="38100" dist="38100" dir="2700000" algn="tl">
                  <a:srgbClr val="000000">
                    <a:alpha val="43137"/>
                  </a:srgbClr>
                </a:outerShdw>
              </a:effectLst>
            </a:endParaRPr>
          </a:p>
        </p:txBody>
      </p:sp>
      <p:pic>
        <p:nvPicPr>
          <p:cNvPr id="4" name="Picture 3"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20909" r="15294" b="24545"/>
              <a:stretch>
                <a:fillRect/>
              </a:stretch>
            </p:blipFill>
          </mc:Choice>
          <mc:Fallback>
            <p:blipFill>
              <a:blip r:embed="rId4"/>
              <a:srcRect l="4706" t="20909" r="15294" b="24545"/>
              <a:stretch>
                <a:fillRect/>
              </a:stretch>
            </p:blipFill>
          </mc:Fallback>
        </mc:AlternateContent>
        <p:spPr>
          <a:xfrm>
            <a:off x="762000" y="762000"/>
            <a:ext cx="7238949" cy="6387350"/>
          </a:xfrm>
          <a:prstGeom prst="rect">
            <a:avLst/>
          </a:prstGeom>
        </p:spPr>
      </p:pic>
    </p:spTree>
  </p:cSld>
  <p:clrMapOvr>
    <a:masterClrMapping/>
  </p:clrMapOvr>
  <p:transition spd="med">
    <p:cover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IAS Memory Formats</a:t>
            </a:r>
            <a:endParaRPr lang="en-GB" dirty="0">
              <a:effectLst>
                <a:outerShdw blurRad="38100" dist="38100" dir="2700000" algn="tl">
                  <a:srgbClr val="000000">
                    <a:alpha val="43137"/>
                  </a:srgbClr>
                </a:outerShdw>
              </a:effectLst>
            </a:endParaRPr>
          </a:p>
        </p:txBody>
      </p:sp>
      <p:sp>
        <p:nvSpPr>
          <p:cNvPr id="22531" name="Rectangle 3"/>
          <p:cNvSpPr>
            <a:spLocks noGrp="1" noChangeArrowheads="1"/>
          </p:cNvSpPr>
          <p:nvPr>
            <p:ph idx="1"/>
          </p:nvPr>
        </p:nvSpPr>
        <p:spPr>
          <a:xfrm>
            <a:off x="4038600" y="1219200"/>
            <a:ext cx="3962400" cy="1600200"/>
          </a:xfrm>
        </p:spPr>
        <p:txBody>
          <a:bodyPr>
            <a:noAutofit/>
          </a:bodyPr>
          <a:lstStyle/>
          <a:p>
            <a:pPr marL="228600" lvl="1">
              <a:lnSpc>
                <a:spcPct val="90000"/>
              </a:lnSpc>
              <a:spcBef>
                <a:spcPts val="2000"/>
              </a:spcBef>
              <a:buClr>
                <a:schemeClr val="accent1"/>
              </a:buClr>
            </a:pPr>
            <a:r>
              <a:rPr lang="en-US" dirty="0" smtClean="0"/>
              <a:t>Both data and instructions are stored there </a:t>
            </a:r>
          </a:p>
          <a:p>
            <a:pPr marL="228600" lvl="1">
              <a:lnSpc>
                <a:spcPct val="90000"/>
              </a:lnSpc>
              <a:spcBef>
                <a:spcPts val="2000"/>
              </a:spcBef>
              <a:buClr>
                <a:schemeClr val="accent1"/>
              </a:buClr>
            </a:pPr>
            <a:r>
              <a:rPr lang="en-US" dirty="0" smtClean="0"/>
              <a:t>Numbers are represented in binary form and each instruction is a binary code</a:t>
            </a:r>
          </a:p>
          <a:p>
            <a:pPr>
              <a:lnSpc>
                <a:spcPct val="90000"/>
              </a:lnSpc>
            </a:pPr>
            <a:endParaRPr lang="en-GB" dirty="0" smtClean="0"/>
          </a:p>
        </p:txBody>
      </p:sp>
      <p:sp>
        <p:nvSpPr>
          <p:cNvPr id="29" name="Content Placeholder 28"/>
          <p:cNvSpPr>
            <a:spLocks noGrp="1"/>
          </p:cNvSpPr>
          <p:nvPr>
            <p:ph sz="half" idx="4294967295"/>
          </p:nvPr>
        </p:nvSpPr>
        <p:spPr>
          <a:xfrm>
            <a:off x="304800" y="1371600"/>
            <a:ext cx="3779838" cy="1965325"/>
          </a:xfrm>
        </p:spPr>
        <p:txBody>
          <a:bodyPr>
            <a:normAutofit/>
          </a:bodyPr>
          <a:lstStyle/>
          <a:p>
            <a:r>
              <a:rPr lang="en-US" dirty="0" smtClean="0"/>
              <a:t>The memory of the IAS consists of 1000 storage locations (called </a:t>
            </a:r>
            <a:r>
              <a:rPr lang="en-US" b="1" i="1" dirty="0" smtClean="0"/>
              <a:t>words</a:t>
            </a:r>
            <a:r>
              <a:rPr lang="en-US" dirty="0" smtClean="0"/>
              <a:t>) of 40 bits each</a:t>
            </a:r>
          </a:p>
        </p:txBody>
      </p:sp>
      <p:pic>
        <p:nvPicPr>
          <p:cNvPr id="32" name="Picture 31"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2727" b="28182"/>
              <a:stretch>
                <a:fillRect/>
              </a:stretch>
            </p:blipFill>
          </mc:Choice>
          <mc:Fallback>
            <p:blipFill>
              <a:blip r:embed="rId4"/>
              <a:srcRect t="22727" b="28182"/>
              <a:stretch>
                <a:fillRect/>
              </a:stretch>
            </p:blipFill>
          </mc:Fallback>
        </mc:AlternateContent>
        <p:spPr>
          <a:xfrm>
            <a:off x="1371600" y="2819400"/>
            <a:ext cx="6357032" cy="40386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1143000"/>
            <a:ext cx="3255264" cy="3048000"/>
          </a:xfrm>
        </p:spPr>
        <p:txBody>
          <a:bodyPr>
            <a:noAutofit/>
          </a:bodyPr>
          <a:lstStyle/>
          <a:p>
            <a:pPr algn="ctr"/>
            <a:r>
              <a:rPr lang="en-GB" sz="4000" dirty="0" smtClean="0">
                <a:effectLst>
                  <a:outerShdw blurRad="38100" dist="38100" dir="2700000" algn="tl">
                    <a:srgbClr val="000000">
                      <a:alpha val="43137"/>
                    </a:srgbClr>
                  </a:outerShdw>
                </a:effectLst>
              </a:rPr>
              <a:t>Structure </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of </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IAS</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Computer</a:t>
            </a:r>
            <a:endParaRPr lang="en-GB" sz="4000"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4118" t="8182" r="5882" b="3636"/>
              <a:stretch>
                <a:fillRect/>
              </a:stretch>
            </p:blipFill>
          </mc:Choice>
          <mc:Fallback>
            <p:blipFill>
              <a:blip r:embed="rId4"/>
              <a:srcRect l="14118" t="8182" r="5882" b="3636"/>
              <a:stretch>
                <a:fillRect/>
              </a:stretch>
            </p:blipFill>
          </mc:Fallback>
        </mc:AlternateContent>
        <p:spPr>
          <a:xfrm>
            <a:off x="4114800" y="0"/>
            <a:ext cx="4864992" cy="6939675"/>
          </a:xfrm>
          <a:prstGeom prst="rect">
            <a:avLst/>
          </a:prstGeom>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5749925" cy="1116106"/>
          </a:xfrm>
        </p:spPr>
        <p:txBody>
          <a:bodyPr vert="horz"/>
          <a:lstStyle/>
          <a:p>
            <a:pPr algn="r"/>
            <a:r>
              <a:rPr lang="en-US" sz="4400" kern="2200" dirty="0" smtClean="0">
                <a:solidFill>
                  <a:schemeClr val="accent3"/>
                </a:solidFill>
              </a:rPr>
              <a:t>Registers</a:t>
            </a:r>
            <a:endParaRPr lang="en-US" sz="4400" kern="2200" dirty="0">
              <a:solidFill>
                <a:schemeClr val="accent3"/>
              </a:solidFill>
            </a:endParaRPr>
          </a:p>
        </p:txBody>
      </p:sp>
      <p:graphicFrame>
        <p:nvGraphicFramePr>
          <p:cNvPr id="8" name="Content Placeholder 7"/>
          <p:cNvGraphicFramePr>
            <a:graphicFrameLocks noGrp="1"/>
          </p:cNvGraphicFramePr>
          <p:nvPr>
            <p:ph idx="1"/>
          </p:nvPr>
        </p:nvGraphicFramePr>
        <p:xfrm>
          <a:off x="381000" y="1219200"/>
          <a:ext cx="7467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35727</TotalTime>
  <Words>11257</Words>
  <Application>Microsoft Office PowerPoint</Application>
  <PresentationFormat>On-screen Show (4:3)</PresentationFormat>
  <Paragraphs>1219</Paragraphs>
  <Slides>45</Slides>
  <Notes>45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5" baseType="lpstr">
      <vt:lpstr>ＭＳ Ｐゴシック</vt:lpstr>
      <vt:lpstr>Arial</vt:lpstr>
      <vt:lpstr>Rockwell</vt:lpstr>
      <vt:lpstr>Rockwell (Headings)</vt:lpstr>
      <vt:lpstr>Times New Roman</vt:lpstr>
      <vt:lpstr>TimesTen-Roman</vt:lpstr>
      <vt:lpstr>Wingdings</vt:lpstr>
      <vt:lpstr>YouTube Noto</vt:lpstr>
      <vt:lpstr>Advantage</vt:lpstr>
      <vt:lpstr>Document</vt:lpstr>
      <vt:lpstr>William Stallings  Computer Organization  and Architecture 9th Edition</vt:lpstr>
      <vt:lpstr>Chapter 2</vt:lpstr>
      <vt:lpstr>History of Computers</vt:lpstr>
      <vt:lpstr>ENIAC</vt:lpstr>
      <vt:lpstr>John von Neumann</vt:lpstr>
      <vt:lpstr>Structure of von Neumann Machine</vt:lpstr>
      <vt:lpstr>IAS Memory Formats</vt:lpstr>
      <vt:lpstr>Structure  of  IAS Computer</vt:lpstr>
      <vt:lpstr>Registers</vt:lpstr>
      <vt:lpstr>IAS Operations</vt:lpstr>
      <vt:lpstr>The IAS Instruction  Set</vt:lpstr>
      <vt:lpstr>History of Computers</vt:lpstr>
      <vt:lpstr>Computer Generations</vt:lpstr>
      <vt:lpstr>Second Generation Computers</vt:lpstr>
      <vt:lpstr>Table 2.3   Example  Members of the  IBM 700/7000 Series   </vt:lpstr>
      <vt:lpstr>History of Computers</vt:lpstr>
      <vt:lpstr>Microelectronics</vt:lpstr>
      <vt:lpstr>Integrated  Circuits</vt:lpstr>
      <vt:lpstr>Wafer,  Chip, and  Gate Relationship</vt:lpstr>
      <vt:lpstr>Chip Growth</vt:lpstr>
      <vt:lpstr>Moore’s Law</vt:lpstr>
      <vt:lpstr>DEC - PDP-8 Bus Structure</vt:lpstr>
      <vt:lpstr>Semiconductor Memory Microprocessors</vt:lpstr>
      <vt:lpstr>Semiconductor Memory</vt:lpstr>
      <vt:lpstr>Microprocessors</vt:lpstr>
      <vt:lpstr>Evolution of Intel Microprocessors</vt:lpstr>
      <vt:lpstr>Evolution of Intel Microprocessors</vt:lpstr>
      <vt:lpstr>Microprocessor Speed</vt:lpstr>
      <vt:lpstr>Performance  Balance</vt:lpstr>
      <vt:lpstr>Typical I/O Device Data Rates</vt:lpstr>
      <vt:lpstr>Improvements in Chip Organization and Architecture</vt:lpstr>
      <vt:lpstr>Problems with Clock Speed and Login Density</vt:lpstr>
      <vt:lpstr> Processor Trends</vt:lpstr>
      <vt:lpstr>Multicore</vt:lpstr>
      <vt:lpstr>Many Integrated Core (MIC)       Graphics Processing Unit (GPU) </vt:lpstr>
      <vt:lpstr>PowerPoint Presentation</vt:lpstr>
      <vt:lpstr>Table 2.7 Examples of Embedded Systems and Their Markets</vt:lpstr>
      <vt:lpstr>System Clock</vt:lpstr>
      <vt:lpstr>INSTRUCTION EXECUTION RATE</vt:lpstr>
      <vt:lpstr>Amdahl’s Law</vt:lpstr>
      <vt:lpstr>Amdahl’s Law</vt:lpstr>
      <vt:lpstr>Little’s Law</vt:lpstr>
      <vt:lpstr>Summary</vt:lpstr>
      <vt:lpstr>Key Terms</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Hoang Xuan Son</cp:lastModifiedBy>
  <cp:revision>268</cp:revision>
  <dcterms:created xsi:type="dcterms:W3CDTF">2012-06-10T04:05:19Z</dcterms:created>
  <dcterms:modified xsi:type="dcterms:W3CDTF">2018-01-16T05:19:42Z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