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heme/themeOverride1.xml" ContentType="application/vnd.openxmlformats-officedocument.themeOverr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55"/>
  </p:notesMasterIdLst>
  <p:handoutMasterIdLst>
    <p:handoutMasterId r:id="rId56"/>
  </p:handoutMasterIdLst>
  <p:sldIdLst>
    <p:sldId id="330" r:id="rId2"/>
    <p:sldId id="331" r:id="rId3"/>
    <p:sldId id="319" r:id="rId4"/>
    <p:sldId id="320" r:id="rId5"/>
    <p:sldId id="321" r:id="rId6"/>
    <p:sldId id="322" r:id="rId7"/>
    <p:sldId id="297" r:id="rId8"/>
    <p:sldId id="261" r:id="rId9"/>
    <p:sldId id="294" r:id="rId10"/>
    <p:sldId id="323" r:id="rId11"/>
    <p:sldId id="324" r:id="rId12"/>
    <p:sldId id="296" r:id="rId13"/>
    <p:sldId id="298" r:id="rId14"/>
    <p:sldId id="325" r:id="rId15"/>
    <p:sldId id="299" r:id="rId16"/>
    <p:sldId id="306" r:id="rId17"/>
    <p:sldId id="307" r:id="rId18"/>
    <p:sldId id="308" r:id="rId19"/>
    <p:sldId id="309" r:id="rId20"/>
    <p:sldId id="301" r:id="rId21"/>
    <p:sldId id="303" r:id="rId22"/>
    <p:sldId id="304" r:id="rId23"/>
    <p:sldId id="263" r:id="rId24"/>
    <p:sldId id="311" r:id="rId25"/>
    <p:sldId id="265" r:id="rId26"/>
    <p:sldId id="269" r:id="rId27"/>
    <p:sldId id="270" r:id="rId28"/>
    <p:sldId id="271" r:id="rId29"/>
    <p:sldId id="305" r:id="rId30"/>
    <p:sldId id="332" r:id="rId31"/>
    <p:sldId id="273" r:id="rId32"/>
    <p:sldId id="326" r:id="rId33"/>
    <p:sldId id="313" r:id="rId34"/>
    <p:sldId id="274" r:id="rId35"/>
    <p:sldId id="278" r:id="rId36"/>
    <p:sldId id="279" r:id="rId37"/>
    <p:sldId id="280" r:id="rId38"/>
    <p:sldId id="281" r:id="rId39"/>
    <p:sldId id="282" r:id="rId40"/>
    <p:sldId id="284" r:id="rId41"/>
    <p:sldId id="285" r:id="rId42"/>
    <p:sldId id="286" r:id="rId43"/>
    <p:sldId id="287" r:id="rId44"/>
    <p:sldId id="288" r:id="rId45"/>
    <p:sldId id="289" r:id="rId46"/>
    <p:sldId id="290" r:id="rId47"/>
    <p:sldId id="291" r:id="rId48"/>
    <p:sldId id="314" r:id="rId49"/>
    <p:sldId id="292" r:id="rId50"/>
    <p:sldId id="327" r:id="rId51"/>
    <p:sldId id="328" r:id="rId52"/>
    <p:sldId id="329" r:id="rId53"/>
    <p:sldId id="317" r:id="rId5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33"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33"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33"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33"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33" charset="0"/>
        <a:ea typeface="+mn-ea"/>
        <a:cs typeface="+mn-cs"/>
      </a:defRPr>
    </a:lvl5pPr>
    <a:lvl6pPr marL="2286000" algn="l" defTabSz="457200" rtl="0" eaLnBrk="1" latinLnBrk="0" hangingPunct="1">
      <a:defRPr sz="2400" kern="1200">
        <a:solidFill>
          <a:schemeClr val="tx1"/>
        </a:solidFill>
        <a:latin typeface="Times New Roman" pitchFamily="33" charset="0"/>
        <a:ea typeface="+mn-ea"/>
        <a:cs typeface="+mn-cs"/>
      </a:defRPr>
    </a:lvl6pPr>
    <a:lvl7pPr marL="2743200" algn="l" defTabSz="457200" rtl="0" eaLnBrk="1" latinLnBrk="0" hangingPunct="1">
      <a:defRPr sz="2400" kern="1200">
        <a:solidFill>
          <a:schemeClr val="tx1"/>
        </a:solidFill>
        <a:latin typeface="Times New Roman" pitchFamily="33" charset="0"/>
        <a:ea typeface="+mn-ea"/>
        <a:cs typeface="+mn-cs"/>
      </a:defRPr>
    </a:lvl7pPr>
    <a:lvl8pPr marL="3200400" algn="l" defTabSz="457200" rtl="0" eaLnBrk="1" latinLnBrk="0" hangingPunct="1">
      <a:defRPr sz="2400" kern="1200">
        <a:solidFill>
          <a:schemeClr val="tx1"/>
        </a:solidFill>
        <a:latin typeface="Times New Roman" pitchFamily="33" charset="0"/>
        <a:ea typeface="+mn-ea"/>
        <a:cs typeface="+mn-cs"/>
      </a:defRPr>
    </a:lvl8pPr>
    <a:lvl9pPr marL="3657600" algn="l" defTabSz="457200" rtl="0" eaLnBrk="1" latinLnBrk="0" hangingPunct="1">
      <a:defRPr sz="2400" kern="1200">
        <a:solidFill>
          <a:schemeClr val="tx1"/>
        </a:solidFill>
        <a:latin typeface="Times New Roman" pitchFamily="33"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21" autoAdjust="0"/>
    <p:restoredTop sz="52231" autoAdjust="0"/>
  </p:normalViewPr>
  <p:slideViewPr>
    <p:cSldViewPr>
      <p:cViewPr varScale="1">
        <p:scale>
          <a:sx n="48" d="100"/>
          <a:sy n="48" d="100"/>
        </p:scale>
        <p:origin x="2078" y="53"/>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Lst>
  </p:outlineViewPr>
  <p:notesTextViewPr>
    <p:cViewPr>
      <p:scale>
        <a:sx n="100" d="100"/>
        <a:sy n="100" d="100"/>
      </p:scale>
      <p:origin x="0" y="0"/>
    </p:cViewPr>
  </p:notesTextViewPr>
  <p:sorterViewPr>
    <p:cViewPr>
      <p:scale>
        <a:sx n="66" d="100"/>
        <a:sy n="66" d="100"/>
      </p:scale>
      <p:origin x="0" y="115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28.xml"/><Relationship Id="rId13" Type="http://schemas.openxmlformats.org/officeDocument/2006/relationships/slide" Target="slides/slide39.xml"/><Relationship Id="rId18" Type="http://schemas.openxmlformats.org/officeDocument/2006/relationships/slide" Target="slides/slide46.xml"/><Relationship Id="rId3" Type="http://schemas.openxmlformats.org/officeDocument/2006/relationships/slide" Target="slides/slide9.xml"/><Relationship Id="rId7" Type="http://schemas.openxmlformats.org/officeDocument/2006/relationships/slide" Target="slides/slide27.xml"/><Relationship Id="rId12" Type="http://schemas.openxmlformats.org/officeDocument/2006/relationships/slide" Target="slides/slide38.xml"/><Relationship Id="rId17" Type="http://schemas.openxmlformats.org/officeDocument/2006/relationships/slide" Target="slides/slide45.xml"/><Relationship Id="rId2" Type="http://schemas.openxmlformats.org/officeDocument/2006/relationships/slide" Target="slides/slide8.xml"/><Relationship Id="rId16" Type="http://schemas.openxmlformats.org/officeDocument/2006/relationships/slide" Target="slides/slide44.xml"/><Relationship Id="rId1" Type="http://schemas.openxmlformats.org/officeDocument/2006/relationships/slide" Target="slides/slide1.xml"/><Relationship Id="rId6" Type="http://schemas.openxmlformats.org/officeDocument/2006/relationships/slide" Target="slides/slide26.xml"/><Relationship Id="rId11" Type="http://schemas.openxmlformats.org/officeDocument/2006/relationships/slide" Target="slides/slide37.xml"/><Relationship Id="rId5" Type="http://schemas.openxmlformats.org/officeDocument/2006/relationships/slide" Target="slides/slide25.xml"/><Relationship Id="rId15" Type="http://schemas.openxmlformats.org/officeDocument/2006/relationships/slide" Target="slides/slide43.xml"/><Relationship Id="rId10" Type="http://schemas.openxmlformats.org/officeDocument/2006/relationships/slide" Target="slides/slide34.xml"/><Relationship Id="rId19" Type="http://schemas.openxmlformats.org/officeDocument/2006/relationships/slide" Target="slides/slide53.xml"/><Relationship Id="rId4" Type="http://schemas.openxmlformats.org/officeDocument/2006/relationships/slide" Target="slides/slide23.xml"/><Relationship Id="rId9" Type="http://schemas.openxmlformats.org/officeDocument/2006/relationships/slide" Target="slides/slide31.xml"/><Relationship Id="rId14" Type="http://schemas.openxmlformats.org/officeDocument/2006/relationships/slide" Target="slides/slide40.xml"/></Relationships>
</file>

<file path=ppt/diagrams/_rels/data5.xml.rels><?xml version="1.0" encoding="UTF-8" standalone="yes"?>
<Relationships xmlns="http://schemas.openxmlformats.org/package/2006/relationships"><Relationship Id="rId1"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C30105-BBE0-F74F-A388-D0D0D0C8543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7C013D74-4496-6145-974D-3AD7B3DF03D9}">
      <dgm:prSet/>
      <dgm:spPr>
        <a:solidFill>
          <a:schemeClr val="accent3"/>
        </a:solidFill>
      </dgm:spPr>
      <dgm:t>
        <a:bodyPr/>
        <a:lstStyle/>
        <a:p>
          <a:pPr rtl="0"/>
          <a:r>
            <a:rPr lang="en-US" dirty="0" smtClean="0"/>
            <a:t>Software</a:t>
          </a:r>
          <a:endParaRPr lang="en-US" dirty="0"/>
        </a:p>
      </dgm:t>
    </dgm:pt>
    <dgm:pt modelId="{FD5101E8-59C9-984B-946A-F1CD6221CEF5}" type="parTrans" cxnId="{CC9F5922-37AD-B248-AF43-253EB23D1B0E}">
      <dgm:prSet/>
      <dgm:spPr/>
      <dgm:t>
        <a:bodyPr/>
        <a:lstStyle/>
        <a:p>
          <a:endParaRPr lang="en-US"/>
        </a:p>
      </dgm:t>
    </dgm:pt>
    <dgm:pt modelId="{EB825CBB-6EAB-174F-8D70-872CE0C06302}" type="sibTrans" cxnId="{CC9F5922-37AD-B248-AF43-253EB23D1B0E}">
      <dgm:prSet/>
      <dgm:spPr/>
      <dgm:t>
        <a:bodyPr/>
        <a:lstStyle/>
        <a:p>
          <a:endParaRPr lang="en-US"/>
        </a:p>
      </dgm:t>
    </dgm:pt>
    <dgm:pt modelId="{33B2E1D5-7076-B64B-A7DA-BF991DF39737}">
      <dgm:prSet/>
      <dgm:spPr/>
      <dgm:t>
        <a:bodyPr/>
        <a:lstStyle/>
        <a:p>
          <a:pPr rtl="0"/>
          <a:r>
            <a:rPr lang="en-US" dirty="0" smtClean="0"/>
            <a:t>A sequence of codes or instructions</a:t>
          </a:r>
          <a:endParaRPr lang="en-US" dirty="0"/>
        </a:p>
      </dgm:t>
    </dgm:pt>
    <dgm:pt modelId="{0552F9CF-6805-9F44-A08C-A640CECAE02A}" type="parTrans" cxnId="{8D54DEB6-2CB9-C649-AED1-FDF20EC35323}">
      <dgm:prSet/>
      <dgm:spPr/>
      <dgm:t>
        <a:bodyPr/>
        <a:lstStyle/>
        <a:p>
          <a:endParaRPr lang="en-US"/>
        </a:p>
      </dgm:t>
    </dgm:pt>
    <dgm:pt modelId="{DAE790BE-2467-CB43-8CEB-39796D3F9248}" type="sibTrans" cxnId="{8D54DEB6-2CB9-C649-AED1-FDF20EC35323}">
      <dgm:prSet/>
      <dgm:spPr/>
      <dgm:t>
        <a:bodyPr/>
        <a:lstStyle/>
        <a:p>
          <a:endParaRPr lang="en-US"/>
        </a:p>
      </dgm:t>
    </dgm:pt>
    <dgm:pt modelId="{E49359DF-E4C7-3E4C-B7F3-501F92A360B3}">
      <dgm:prSet/>
      <dgm:spPr/>
      <dgm:t>
        <a:bodyPr/>
        <a:lstStyle/>
        <a:p>
          <a:pPr rtl="0"/>
          <a:r>
            <a:rPr lang="en-US" dirty="0" smtClean="0"/>
            <a:t>Part of the hardware interprets each instruction and generates control signals</a:t>
          </a:r>
          <a:endParaRPr lang="en-US" dirty="0"/>
        </a:p>
      </dgm:t>
    </dgm:pt>
    <dgm:pt modelId="{E3F14906-8F33-FD44-BE44-8ECB73B43A97}" type="parTrans" cxnId="{D82BA876-664D-2849-8497-ABB849C5D360}">
      <dgm:prSet/>
      <dgm:spPr/>
      <dgm:t>
        <a:bodyPr/>
        <a:lstStyle/>
        <a:p>
          <a:endParaRPr lang="en-US"/>
        </a:p>
      </dgm:t>
    </dgm:pt>
    <dgm:pt modelId="{29509CF6-40D7-A941-81D4-46C13F33C8F5}" type="sibTrans" cxnId="{D82BA876-664D-2849-8497-ABB849C5D360}">
      <dgm:prSet/>
      <dgm:spPr/>
      <dgm:t>
        <a:bodyPr/>
        <a:lstStyle/>
        <a:p>
          <a:endParaRPr lang="en-US"/>
        </a:p>
      </dgm:t>
    </dgm:pt>
    <dgm:pt modelId="{F042A6B9-4955-0C42-B5FE-6657EE6789DC}">
      <dgm:prSet/>
      <dgm:spPr/>
      <dgm:t>
        <a:bodyPr/>
        <a:lstStyle/>
        <a:p>
          <a:pPr rtl="0"/>
          <a:r>
            <a:rPr lang="en-US" dirty="0" smtClean="0"/>
            <a:t>Provide a new sequence of codes for each new program instead of rewiring the hardware</a:t>
          </a:r>
          <a:endParaRPr lang="en-US" dirty="0"/>
        </a:p>
      </dgm:t>
    </dgm:pt>
    <dgm:pt modelId="{939BE1BD-AC78-634C-A4F2-A2143CE02EBA}" type="parTrans" cxnId="{59262761-8F1F-2444-9B06-892560221F22}">
      <dgm:prSet/>
      <dgm:spPr/>
      <dgm:t>
        <a:bodyPr/>
        <a:lstStyle/>
        <a:p>
          <a:endParaRPr lang="en-US"/>
        </a:p>
      </dgm:t>
    </dgm:pt>
    <dgm:pt modelId="{612D2958-397F-544D-9802-F37A5D3AFCB3}" type="sibTrans" cxnId="{59262761-8F1F-2444-9B06-892560221F22}">
      <dgm:prSet/>
      <dgm:spPr/>
      <dgm:t>
        <a:bodyPr/>
        <a:lstStyle/>
        <a:p>
          <a:endParaRPr lang="en-US"/>
        </a:p>
      </dgm:t>
    </dgm:pt>
    <dgm:pt modelId="{E037D4F1-8C5F-BB41-A625-2334E757E45E}">
      <dgm:prSet/>
      <dgm:spPr/>
      <dgm:t>
        <a:bodyPr/>
        <a:lstStyle/>
        <a:p>
          <a:pPr rtl="0"/>
          <a:r>
            <a:rPr lang="en-US" dirty="0" smtClean="0"/>
            <a:t>Major components:</a:t>
          </a:r>
          <a:endParaRPr lang="en-US" dirty="0"/>
        </a:p>
      </dgm:t>
    </dgm:pt>
    <dgm:pt modelId="{2518649E-74D5-1446-85AC-B3F416C1B89C}" type="parTrans" cxnId="{80C724BD-936C-E34B-91A0-B2EA8D8A0E6B}">
      <dgm:prSet/>
      <dgm:spPr/>
      <dgm:t>
        <a:bodyPr/>
        <a:lstStyle/>
        <a:p>
          <a:endParaRPr lang="en-US"/>
        </a:p>
      </dgm:t>
    </dgm:pt>
    <dgm:pt modelId="{89391C87-0FC1-954B-9C37-906B39F142A8}" type="sibTrans" cxnId="{80C724BD-936C-E34B-91A0-B2EA8D8A0E6B}">
      <dgm:prSet/>
      <dgm:spPr/>
      <dgm:t>
        <a:bodyPr/>
        <a:lstStyle/>
        <a:p>
          <a:endParaRPr lang="en-US"/>
        </a:p>
      </dgm:t>
    </dgm:pt>
    <dgm:pt modelId="{234E42D5-31BB-0A4C-9CD6-B6D224CD535C}">
      <dgm:prSet/>
      <dgm:spPr/>
      <dgm:t>
        <a:bodyPr/>
        <a:lstStyle/>
        <a:p>
          <a:pPr rtl="0"/>
          <a:r>
            <a:rPr lang="en-US" dirty="0" smtClean="0"/>
            <a:t>Means of reporting results</a:t>
          </a:r>
          <a:endParaRPr lang="en-US" dirty="0"/>
        </a:p>
      </dgm:t>
    </dgm:pt>
    <dgm:pt modelId="{24FAF873-5FB9-624E-A49D-5B08A05DCBF5}">
      <dgm:prSet/>
      <dgm:spPr/>
      <dgm:t>
        <a:bodyPr/>
        <a:lstStyle/>
        <a:p>
          <a:pPr rtl="0"/>
          <a:r>
            <a:rPr lang="en-US" dirty="0" smtClean="0"/>
            <a:t>Output module</a:t>
          </a:r>
          <a:endParaRPr lang="en-US" dirty="0"/>
        </a:p>
      </dgm:t>
    </dgm:pt>
    <dgm:pt modelId="{D002FA64-CDE6-0940-AC00-543365586A19}" type="sibTrans" cxnId="{4EBA38F4-3A1B-1742-BA72-AB710EA8C3C7}">
      <dgm:prSet/>
      <dgm:spPr/>
      <dgm:t>
        <a:bodyPr/>
        <a:lstStyle/>
        <a:p>
          <a:endParaRPr lang="en-US"/>
        </a:p>
      </dgm:t>
    </dgm:pt>
    <dgm:pt modelId="{B008B530-2D2D-4D43-966B-A433E3A4A2C8}" type="parTrans" cxnId="{4EBA38F4-3A1B-1742-BA72-AB710EA8C3C7}">
      <dgm:prSet/>
      <dgm:spPr/>
      <dgm:t>
        <a:bodyPr/>
        <a:lstStyle/>
        <a:p>
          <a:endParaRPr lang="en-US"/>
        </a:p>
      </dgm:t>
    </dgm:pt>
    <dgm:pt modelId="{4C804830-6C20-2741-AE9E-45F450C8F352}">
      <dgm:prSet/>
      <dgm:spPr/>
      <dgm:t>
        <a:bodyPr/>
        <a:lstStyle/>
        <a:p>
          <a:pPr rtl="0"/>
          <a:r>
            <a:rPr lang="en-US" dirty="0" smtClean="0"/>
            <a:t>Contains basic components for accepting data and instructions and converting them into an internal form of signals usable by the system</a:t>
          </a:r>
          <a:endParaRPr lang="en-US" dirty="0"/>
        </a:p>
      </dgm:t>
    </dgm:pt>
    <dgm:pt modelId="{948C7C32-FC71-034A-A9D1-2D2E150E1953}">
      <dgm:prSet/>
      <dgm:spPr/>
      <dgm:t>
        <a:bodyPr/>
        <a:lstStyle/>
        <a:p>
          <a:pPr rtl="0"/>
          <a:r>
            <a:rPr lang="en-US" dirty="0" smtClean="0"/>
            <a:t>Input module</a:t>
          </a:r>
          <a:endParaRPr lang="en-US" dirty="0"/>
        </a:p>
      </dgm:t>
    </dgm:pt>
    <dgm:pt modelId="{D6DC2FD5-CEDD-3D49-9DE0-8C0B4BA26801}" type="sibTrans" cxnId="{34022C4D-3E17-604D-AEAE-B0FEF57DFD0E}">
      <dgm:prSet/>
      <dgm:spPr/>
      <dgm:t>
        <a:bodyPr/>
        <a:lstStyle/>
        <a:p>
          <a:endParaRPr lang="en-US"/>
        </a:p>
      </dgm:t>
    </dgm:pt>
    <dgm:pt modelId="{F5DA14C9-CFF8-8C4C-9835-74F10C62CE79}" type="parTrans" cxnId="{34022C4D-3E17-604D-AEAE-B0FEF57DFD0E}">
      <dgm:prSet/>
      <dgm:spPr/>
      <dgm:t>
        <a:bodyPr/>
        <a:lstStyle/>
        <a:p>
          <a:endParaRPr lang="en-US"/>
        </a:p>
      </dgm:t>
    </dgm:pt>
    <dgm:pt modelId="{7553F031-D91F-B34C-9D28-1D3C7C5C7FF5}">
      <dgm:prSet/>
      <dgm:spPr/>
      <dgm:t>
        <a:bodyPr/>
        <a:lstStyle/>
        <a:p>
          <a:pPr rtl="0"/>
          <a:r>
            <a:rPr lang="en-US" dirty="0" smtClean="0"/>
            <a:t>I/O Components</a:t>
          </a:r>
          <a:endParaRPr lang="en-US" dirty="0"/>
        </a:p>
      </dgm:t>
    </dgm:pt>
    <dgm:pt modelId="{F5C111B9-16D2-4F4E-8812-F869ABB36A3D}" type="sibTrans" cxnId="{916F1E77-62DF-1840-BE91-704D6A2132EB}">
      <dgm:prSet/>
      <dgm:spPr/>
      <dgm:t>
        <a:bodyPr/>
        <a:lstStyle/>
        <a:p>
          <a:endParaRPr lang="en-US"/>
        </a:p>
      </dgm:t>
    </dgm:pt>
    <dgm:pt modelId="{7B3DD069-B5EB-9740-94E2-D305A5602EE7}" type="parTrans" cxnId="{916F1E77-62DF-1840-BE91-704D6A2132EB}">
      <dgm:prSet/>
      <dgm:spPr/>
      <dgm:t>
        <a:bodyPr/>
        <a:lstStyle/>
        <a:p>
          <a:endParaRPr lang="en-US"/>
        </a:p>
      </dgm:t>
    </dgm:pt>
    <dgm:pt modelId="{2486CEE9-6B01-C845-9D12-D4366D3B3FC6}" type="sibTrans" cxnId="{6C187B61-9F7C-3342-8AA2-116AA48197D2}">
      <dgm:prSet/>
      <dgm:spPr/>
      <dgm:t>
        <a:bodyPr/>
        <a:lstStyle/>
        <a:p>
          <a:endParaRPr lang="en-US"/>
        </a:p>
      </dgm:t>
    </dgm:pt>
    <dgm:pt modelId="{CA858E07-9B8E-C648-A6B1-9EDBB304E22B}" type="parTrans" cxnId="{6C187B61-9F7C-3342-8AA2-116AA48197D2}">
      <dgm:prSet/>
      <dgm:spPr/>
      <dgm:t>
        <a:bodyPr/>
        <a:lstStyle/>
        <a:p>
          <a:endParaRPr lang="en-US"/>
        </a:p>
      </dgm:t>
    </dgm:pt>
    <dgm:pt modelId="{766F468D-E105-6441-AFDA-C35BA0DDAE2B}" type="sibTrans" cxnId="{CE8CFF92-3E5C-0E4C-8F40-8946C262CA7F}">
      <dgm:prSet/>
      <dgm:spPr/>
      <dgm:t>
        <a:bodyPr/>
        <a:lstStyle/>
        <a:p>
          <a:endParaRPr lang="en-US"/>
        </a:p>
      </dgm:t>
    </dgm:pt>
    <dgm:pt modelId="{BCAE0029-0DEE-2246-A8F3-1BA27774EF73}" type="parTrans" cxnId="{CE8CFF92-3E5C-0E4C-8F40-8946C262CA7F}">
      <dgm:prSet/>
      <dgm:spPr/>
      <dgm:t>
        <a:bodyPr/>
        <a:lstStyle/>
        <a:p>
          <a:endParaRPr lang="en-US"/>
        </a:p>
      </dgm:t>
    </dgm:pt>
    <dgm:pt modelId="{B261E502-5543-7B4D-9ACE-70EA3B42B175}">
      <dgm:prSet/>
      <dgm:spPr/>
      <dgm:t>
        <a:bodyPr/>
        <a:lstStyle/>
        <a:p>
          <a:pPr rtl="0"/>
          <a:r>
            <a:rPr lang="en-US" dirty="0" smtClean="0"/>
            <a:t>Module of general-purpose arithmetic and logic functions</a:t>
          </a:r>
          <a:endParaRPr lang="en-US" dirty="0"/>
        </a:p>
      </dgm:t>
    </dgm:pt>
    <dgm:pt modelId="{C19AC66C-2A37-8644-927E-F197C32A21CF}">
      <dgm:prSet/>
      <dgm:spPr/>
      <dgm:t>
        <a:bodyPr/>
        <a:lstStyle/>
        <a:p>
          <a:pPr rtl="0"/>
          <a:r>
            <a:rPr lang="en-US" dirty="0" smtClean="0"/>
            <a:t>Instruction interpreter</a:t>
          </a:r>
          <a:endParaRPr lang="en-US" dirty="0"/>
        </a:p>
      </dgm:t>
    </dgm:pt>
    <dgm:pt modelId="{CE0386A9-076E-F94F-A620-AD660D7C9972}">
      <dgm:prSet/>
      <dgm:spPr/>
      <dgm:t>
        <a:bodyPr/>
        <a:lstStyle/>
        <a:p>
          <a:pPr rtl="0"/>
          <a:r>
            <a:rPr lang="en-US" dirty="0" smtClean="0"/>
            <a:t>CPU	</a:t>
          </a:r>
          <a:endParaRPr lang="en-US" dirty="0"/>
        </a:p>
      </dgm:t>
    </dgm:pt>
    <dgm:pt modelId="{EBA51D91-D31F-1740-B59A-1DC7B6D4F2A0}" type="sibTrans" cxnId="{7CDDD54B-8B29-E84C-B118-CFEC7AC133CB}">
      <dgm:prSet/>
      <dgm:spPr/>
      <dgm:t>
        <a:bodyPr/>
        <a:lstStyle/>
        <a:p>
          <a:endParaRPr lang="en-US"/>
        </a:p>
      </dgm:t>
    </dgm:pt>
    <dgm:pt modelId="{8ED039CD-8D5F-6947-B753-AB16F627CB91}" type="parTrans" cxnId="{7CDDD54B-8B29-E84C-B118-CFEC7AC133CB}">
      <dgm:prSet/>
      <dgm:spPr/>
      <dgm:t>
        <a:bodyPr/>
        <a:lstStyle/>
        <a:p>
          <a:endParaRPr lang="en-US"/>
        </a:p>
      </dgm:t>
    </dgm:pt>
    <dgm:pt modelId="{91C4B158-54E2-E34F-84AB-BFBD35FCCA63}" type="sibTrans" cxnId="{CEB98A90-4183-3449-8248-A46BEE5B578B}">
      <dgm:prSet/>
      <dgm:spPr/>
      <dgm:t>
        <a:bodyPr/>
        <a:lstStyle/>
        <a:p>
          <a:endParaRPr lang="en-US"/>
        </a:p>
      </dgm:t>
    </dgm:pt>
    <dgm:pt modelId="{AFECB01D-41D5-6A41-AF16-839155C4AA53}" type="parTrans" cxnId="{CEB98A90-4183-3449-8248-A46BEE5B578B}">
      <dgm:prSet/>
      <dgm:spPr/>
      <dgm:t>
        <a:bodyPr/>
        <a:lstStyle/>
        <a:p>
          <a:endParaRPr lang="en-US"/>
        </a:p>
      </dgm:t>
    </dgm:pt>
    <dgm:pt modelId="{6FDCA9DF-F661-5E46-B8AA-407165CD3F27}" type="sibTrans" cxnId="{E24ECB5F-D390-F14C-AF65-BB63F1ADA24A}">
      <dgm:prSet/>
      <dgm:spPr/>
      <dgm:t>
        <a:bodyPr/>
        <a:lstStyle/>
        <a:p>
          <a:endParaRPr lang="en-US"/>
        </a:p>
      </dgm:t>
    </dgm:pt>
    <dgm:pt modelId="{475F3117-F8E4-F648-8030-30A218B5E838}" type="parTrans" cxnId="{E24ECB5F-D390-F14C-AF65-BB63F1ADA24A}">
      <dgm:prSet/>
      <dgm:spPr/>
      <dgm:t>
        <a:bodyPr/>
        <a:lstStyle/>
        <a:p>
          <a:endParaRPr lang="en-US"/>
        </a:p>
      </dgm:t>
    </dgm:pt>
    <dgm:pt modelId="{96DA18E2-7555-CC4E-8486-7B36FB2B9A75}" type="pres">
      <dgm:prSet presAssocID="{84C30105-BBE0-F74F-A388-D0D0D0C8543C}" presName="linear" presStyleCnt="0">
        <dgm:presLayoutVars>
          <dgm:animLvl val="lvl"/>
          <dgm:resizeHandles val="exact"/>
        </dgm:presLayoutVars>
      </dgm:prSet>
      <dgm:spPr/>
      <dgm:t>
        <a:bodyPr/>
        <a:lstStyle/>
        <a:p>
          <a:endParaRPr lang="en-US"/>
        </a:p>
      </dgm:t>
    </dgm:pt>
    <dgm:pt modelId="{F992244F-0972-284B-BD79-4BDF0FE0F3E9}" type="pres">
      <dgm:prSet presAssocID="{7C013D74-4496-6145-974D-3AD7B3DF03D9}" presName="parentText" presStyleLbl="node1" presStyleIdx="0" presStyleCnt="2">
        <dgm:presLayoutVars>
          <dgm:chMax val="0"/>
          <dgm:bulletEnabled val="1"/>
        </dgm:presLayoutVars>
      </dgm:prSet>
      <dgm:spPr/>
      <dgm:t>
        <a:bodyPr/>
        <a:lstStyle/>
        <a:p>
          <a:endParaRPr lang="en-US"/>
        </a:p>
      </dgm:t>
    </dgm:pt>
    <dgm:pt modelId="{13B14588-5A20-EA4F-979E-F796522A9FDC}" type="pres">
      <dgm:prSet presAssocID="{7C013D74-4496-6145-974D-3AD7B3DF03D9}" presName="childText" presStyleLbl="revTx" presStyleIdx="0" presStyleCnt="2">
        <dgm:presLayoutVars>
          <dgm:bulletEnabled val="1"/>
        </dgm:presLayoutVars>
      </dgm:prSet>
      <dgm:spPr/>
      <dgm:t>
        <a:bodyPr/>
        <a:lstStyle/>
        <a:p>
          <a:endParaRPr lang="en-US"/>
        </a:p>
      </dgm:t>
    </dgm:pt>
    <dgm:pt modelId="{759BB5A2-667B-D94C-B06E-5A570D0844D7}" type="pres">
      <dgm:prSet presAssocID="{E037D4F1-8C5F-BB41-A625-2334E757E45E}" presName="parentText" presStyleLbl="node1" presStyleIdx="1" presStyleCnt="2">
        <dgm:presLayoutVars>
          <dgm:chMax val="0"/>
          <dgm:bulletEnabled val="1"/>
        </dgm:presLayoutVars>
      </dgm:prSet>
      <dgm:spPr/>
      <dgm:t>
        <a:bodyPr/>
        <a:lstStyle/>
        <a:p>
          <a:endParaRPr lang="en-US"/>
        </a:p>
      </dgm:t>
    </dgm:pt>
    <dgm:pt modelId="{71A7FB0B-C6BF-A948-80B4-3819DEC8407E}" type="pres">
      <dgm:prSet presAssocID="{E037D4F1-8C5F-BB41-A625-2334E757E45E}" presName="childText" presStyleLbl="revTx" presStyleIdx="1" presStyleCnt="2">
        <dgm:presLayoutVars>
          <dgm:bulletEnabled val="1"/>
        </dgm:presLayoutVars>
      </dgm:prSet>
      <dgm:spPr/>
      <dgm:t>
        <a:bodyPr/>
        <a:lstStyle/>
        <a:p>
          <a:endParaRPr lang="en-US"/>
        </a:p>
      </dgm:t>
    </dgm:pt>
  </dgm:ptLst>
  <dgm:cxnLst>
    <dgm:cxn modelId="{82E774B1-F131-FF4C-9E15-C13E091010B3}" type="presOf" srcId="{948C7C32-FC71-034A-A9D1-2D2E150E1953}" destId="{71A7FB0B-C6BF-A948-80B4-3819DEC8407E}" srcOrd="0" destOrd="4" presId="urn:microsoft.com/office/officeart/2005/8/layout/vList2"/>
    <dgm:cxn modelId="{1D6C5B9B-C8DF-BC49-941A-DEF872B2DDF3}" type="presOf" srcId="{24FAF873-5FB9-624E-A49D-5B08A05DCBF5}" destId="{71A7FB0B-C6BF-A948-80B4-3819DEC8407E}" srcOrd="0" destOrd="6" presId="urn:microsoft.com/office/officeart/2005/8/layout/vList2"/>
    <dgm:cxn modelId="{783D5B28-61C6-004B-BC81-D167B98E8E75}" type="presOf" srcId="{B261E502-5543-7B4D-9ACE-70EA3B42B175}" destId="{71A7FB0B-C6BF-A948-80B4-3819DEC8407E}" srcOrd="0" destOrd="2" presId="urn:microsoft.com/office/officeart/2005/8/layout/vList2"/>
    <dgm:cxn modelId="{BC138266-5E73-AF45-9017-AF324E24FBE5}" type="presOf" srcId="{234E42D5-31BB-0A4C-9CD6-B6D224CD535C}" destId="{71A7FB0B-C6BF-A948-80B4-3819DEC8407E}" srcOrd="0" destOrd="7" presId="urn:microsoft.com/office/officeart/2005/8/layout/vList2"/>
    <dgm:cxn modelId="{B283D809-3DA6-BB41-8ED5-99A31F687EE2}" type="presOf" srcId="{E49359DF-E4C7-3E4C-B7F3-501F92A360B3}" destId="{13B14588-5A20-EA4F-979E-F796522A9FDC}" srcOrd="0" destOrd="1" presId="urn:microsoft.com/office/officeart/2005/8/layout/vList2"/>
    <dgm:cxn modelId="{CE8CFF92-3E5C-0E4C-8F40-8946C262CA7F}" srcId="{7553F031-D91F-B34C-9D28-1D3C7C5C7FF5}" destId="{948C7C32-FC71-034A-A9D1-2D2E150E1953}" srcOrd="0" destOrd="0" parTransId="{BCAE0029-0DEE-2246-A8F3-1BA27774EF73}" sibTransId="{766F468D-E105-6441-AFDA-C35BA0DDAE2B}"/>
    <dgm:cxn modelId="{34022C4D-3E17-604D-AEAE-B0FEF57DFD0E}" srcId="{948C7C32-FC71-034A-A9D1-2D2E150E1953}" destId="{4C804830-6C20-2741-AE9E-45F450C8F352}" srcOrd="0" destOrd="0" parTransId="{F5DA14C9-CFF8-8C4C-9835-74F10C62CE79}" sibTransId="{D6DC2FD5-CEDD-3D49-9DE0-8C0B4BA26801}"/>
    <dgm:cxn modelId="{7CDDD54B-8B29-E84C-B118-CFEC7AC133CB}" srcId="{E037D4F1-8C5F-BB41-A625-2334E757E45E}" destId="{CE0386A9-076E-F94F-A620-AD660D7C9972}" srcOrd="0" destOrd="0" parTransId="{8ED039CD-8D5F-6947-B753-AB16F627CB91}" sibTransId="{EBA51D91-D31F-1740-B59A-1DC7B6D4F2A0}"/>
    <dgm:cxn modelId="{F1A8D392-DADE-9042-A5FB-1BEBAEA85D9B}" type="presOf" srcId="{F042A6B9-4955-0C42-B5FE-6657EE6789DC}" destId="{13B14588-5A20-EA4F-979E-F796522A9FDC}" srcOrd="0" destOrd="2" presId="urn:microsoft.com/office/officeart/2005/8/layout/vList2"/>
    <dgm:cxn modelId="{59262761-8F1F-2444-9B06-892560221F22}" srcId="{7C013D74-4496-6145-974D-3AD7B3DF03D9}" destId="{F042A6B9-4955-0C42-B5FE-6657EE6789DC}" srcOrd="2" destOrd="0" parTransId="{939BE1BD-AC78-634C-A4F2-A2143CE02EBA}" sibTransId="{612D2958-397F-544D-9802-F37A5D3AFCB3}"/>
    <dgm:cxn modelId="{80C724BD-936C-E34B-91A0-B2EA8D8A0E6B}" srcId="{84C30105-BBE0-F74F-A388-D0D0D0C8543C}" destId="{E037D4F1-8C5F-BB41-A625-2334E757E45E}" srcOrd="1" destOrd="0" parTransId="{2518649E-74D5-1446-85AC-B3F416C1B89C}" sibTransId="{89391C87-0FC1-954B-9C37-906B39F142A8}"/>
    <dgm:cxn modelId="{C821A0AC-3D6C-FE4D-8F10-156B715B05FE}" type="presOf" srcId="{33B2E1D5-7076-B64B-A7DA-BF991DF39737}" destId="{13B14588-5A20-EA4F-979E-F796522A9FDC}" srcOrd="0" destOrd="0" presId="urn:microsoft.com/office/officeart/2005/8/layout/vList2"/>
    <dgm:cxn modelId="{CC9F5922-37AD-B248-AF43-253EB23D1B0E}" srcId="{84C30105-BBE0-F74F-A388-D0D0D0C8543C}" destId="{7C013D74-4496-6145-974D-3AD7B3DF03D9}" srcOrd="0" destOrd="0" parTransId="{FD5101E8-59C9-984B-946A-F1CD6221CEF5}" sibTransId="{EB825CBB-6EAB-174F-8D70-872CE0C06302}"/>
    <dgm:cxn modelId="{8D54DEB6-2CB9-C649-AED1-FDF20EC35323}" srcId="{7C013D74-4496-6145-974D-3AD7B3DF03D9}" destId="{33B2E1D5-7076-B64B-A7DA-BF991DF39737}" srcOrd="0" destOrd="0" parTransId="{0552F9CF-6805-9F44-A08C-A640CECAE02A}" sibTransId="{DAE790BE-2467-CB43-8CEB-39796D3F9248}"/>
    <dgm:cxn modelId="{58E97D5A-B821-7047-9C0C-DE9ADFC401F7}" type="presOf" srcId="{4C804830-6C20-2741-AE9E-45F450C8F352}" destId="{71A7FB0B-C6BF-A948-80B4-3819DEC8407E}" srcOrd="0" destOrd="5" presId="urn:microsoft.com/office/officeart/2005/8/layout/vList2"/>
    <dgm:cxn modelId="{A4BC23E1-D803-5544-894F-7EE14A68A0DC}" type="presOf" srcId="{E037D4F1-8C5F-BB41-A625-2334E757E45E}" destId="{759BB5A2-667B-D94C-B06E-5A570D0844D7}" srcOrd="0" destOrd="0" presId="urn:microsoft.com/office/officeart/2005/8/layout/vList2"/>
    <dgm:cxn modelId="{6C187B61-9F7C-3342-8AA2-116AA48197D2}" srcId="{7553F031-D91F-B34C-9D28-1D3C7C5C7FF5}" destId="{24FAF873-5FB9-624E-A49D-5B08A05DCBF5}" srcOrd="1" destOrd="0" parTransId="{CA858E07-9B8E-C648-A6B1-9EDBB304E22B}" sibTransId="{2486CEE9-6B01-C845-9D12-D4366D3B3FC6}"/>
    <dgm:cxn modelId="{8F75E936-22E9-8343-965F-FEC47404A232}" type="presOf" srcId="{7553F031-D91F-B34C-9D28-1D3C7C5C7FF5}" destId="{71A7FB0B-C6BF-A948-80B4-3819DEC8407E}" srcOrd="0" destOrd="3" presId="urn:microsoft.com/office/officeart/2005/8/layout/vList2"/>
    <dgm:cxn modelId="{916F1E77-62DF-1840-BE91-704D6A2132EB}" srcId="{E037D4F1-8C5F-BB41-A625-2334E757E45E}" destId="{7553F031-D91F-B34C-9D28-1D3C7C5C7FF5}" srcOrd="1" destOrd="0" parTransId="{7B3DD069-B5EB-9740-94E2-D305A5602EE7}" sibTransId="{F5C111B9-16D2-4F4E-8812-F869ABB36A3D}"/>
    <dgm:cxn modelId="{D82BA876-664D-2849-8497-ABB849C5D360}" srcId="{7C013D74-4496-6145-974D-3AD7B3DF03D9}" destId="{E49359DF-E4C7-3E4C-B7F3-501F92A360B3}" srcOrd="1" destOrd="0" parTransId="{E3F14906-8F33-FD44-BE44-8ECB73B43A97}" sibTransId="{29509CF6-40D7-A941-81D4-46C13F33C8F5}"/>
    <dgm:cxn modelId="{CEB98A90-4183-3449-8248-A46BEE5B578B}" srcId="{CE0386A9-076E-F94F-A620-AD660D7C9972}" destId="{B261E502-5543-7B4D-9ACE-70EA3B42B175}" srcOrd="1" destOrd="0" parTransId="{AFECB01D-41D5-6A41-AF16-839155C4AA53}" sibTransId="{91C4B158-54E2-E34F-84AB-BFBD35FCCA63}"/>
    <dgm:cxn modelId="{B02096F1-22E2-A04F-97D3-F403F7B2E563}" type="presOf" srcId="{84C30105-BBE0-F74F-A388-D0D0D0C8543C}" destId="{96DA18E2-7555-CC4E-8486-7B36FB2B9A75}" srcOrd="0" destOrd="0" presId="urn:microsoft.com/office/officeart/2005/8/layout/vList2"/>
    <dgm:cxn modelId="{4EBA38F4-3A1B-1742-BA72-AB710EA8C3C7}" srcId="{24FAF873-5FB9-624E-A49D-5B08A05DCBF5}" destId="{234E42D5-31BB-0A4C-9CD6-B6D224CD535C}" srcOrd="0" destOrd="0" parTransId="{B008B530-2D2D-4D43-966B-A433E3A4A2C8}" sibTransId="{D002FA64-CDE6-0940-AC00-543365586A19}"/>
    <dgm:cxn modelId="{5FE3A80C-2F59-AF46-A8A4-2364E2A3B74B}" type="presOf" srcId="{CE0386A9-076E-F94F-A620-AD660D7C9972}" destId="{71A7FB0B-C6BF-A948-80B4-3819DEC8407E}" srcOrd="0" destOrd="0" presId="urn:microsoft.com/office/officeart/2005/8/layout/vList2"/>
    <dgm:cxn modelId="{38443469-1F4E-9443-84A4-E8DF807D2C27}" type="presOf" srcId="{7C013D74-4496-6145-974D-3AD7B3DF03D9}" destId="{F992244F-0972-284B-BD79-4BDF0FE0F3E9}" srcOrd="0" destOrd="0" presId="urn:microsoft.com/office/officeart/2005/8/layout/vList2"/>
    <dgm:cxn modelId="{D247B67D-A3E6-6048-89E9-61835D628673}" type="presOf" srcId="{C19AC66C-2A37-8644-927E-F197C32A21CF}" destId="{71A7FB0B-C6BF-A948-80B4-3819DEC8407E}" srcOrd="0" destOrd="1" presId="urn:microsoft.com/office/officeart/2005/8/layout/vList2"/>
    <dgm:cxn modelId="{E24ECB5F-D390-F14C-AF65-BB63F1ADA24A}" srcId="{CE0386A9-076E-F94F-A620-AD660D7C9972}" destId="{C19AC66C-2A37-8644-927E-F197C32A21CF}" srcOrd="0" destOrd="0" parTransId="{475F3117-F8E4-F648-8030-30A218B5E838}" sibTransId="{6FDCA9DF-F661-5E46-B8AA-407165CD3F27}"/>
    <dgm:cxn modelId="{563B6356-A600-5F40-835E-D8A6FC381B5D}" type="presParOf" srcId="{96DA18E2-7555-CC4E-8486-7B36FB2B9A75}" destId="{F992244F-0972-284B-BD79-4BDF0FE0F3E9}" srcOrd="0" destOrd="0" presId="urn:microsoft.com/office/officeart/2005/8/layout/vList2"/>
    <dgm:cxn modelId="{648A4D60-2011-4240-B16A-C9B74C8BA4EC}" type="presParOf" srcId="{96DA18E2-7555-CC4E-8486-7B36FB2B9A75}" destId="{13B14588-5A20-EA4F-979E-F796522A9FDC}" srcOrd="1" destOrd="0" presId="urn:microsoft.com/office/officeart/2005/8/layout/vList2"/>
    <dgm:cxn modelId="{C72D2A48-0B8F-294B-A986-D73E74755355}" type="presParOf" srcId="{96DA18E2-7555-CC4E-8486-7B36FB2B9A75}" destId="{759BB5A2-667B-D94C-B06E-5A570D0844D7}" srcOrd="2" destOrd="0" presId="urn:microsoft.com/office/officeart/2005/8/layout/vList2"/>
    <dgm:cxn modelId="{9B9FBB90-17D3-3843-A9EF-BE6B4B769FB0}" type="presParOf" srcId="{96DA18E2-7555-CC4E-8486-7B36FB2B9A75}" destId="{71A7FB0B-C6BF-A948-80B4-3819DEC8407E}"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840D2F-108C-BC46-9136-A088744CBC36}" type="doc">
      <dgm:prSet loTypeId="urn:microsoft.com/office/officeart/2005/8/layout/matrix2" loCatId="matrix" qsTypeId="urn:microsoft.com/office/officeart/2005/8/quickstyle/simple4" qsCatId="simple" csTypeId="urn:microsoft.com/office/officeart/2005/8/colors/accent1_2" csCatId="accent1"/>
      <dgm:spPr/>
      <dgm:t>
        <a:bodyPr/>
        <a:lstStyle/>
        <a:p>
          <a:endParaRPr lang="en-US"/>
        </a:p>
      </dgm:t>
    </dgm:pt>
    <dgm:pt modelId="{A2E7EB61-D7F6-C840-8532-5709134193A0}">
      <dgm:prSet/>
      <dgm:spPr/>
      <dgm:t>
        <a:bodyPr/>
        <a:lstStyle/>
        <a:p>
          <a:pPr rtl="0"/>
          <a:r>
            <a:rPr lang="en-US" dirty="0" smtClean="0">
              <a:effectLst>
                <a:outerShdw blurRad="38100" dist="38100" dir="2700000" algn="tl">
                  <a:srgbClr val="000000">
                    <a:alpha val="43137"/>
                  </a:srgbClr>
                </a:outerShdw>
              </a:effectLst>
            </a:rPr>
            <a:t>Memory address register (MAR)</a:t>
          </a:r>
          <a:endParaRPr lang="en-US" dirty="0">
            <a:effectLst>
              <a:outerShdw blurRad="38100" dist="38100" dir="2700000" algn="tl">
                <a:srgbClr val="000000">
                  <a:alpha val="43137"/>
                </a:srgbClr>
              </a:outerShdw>
            </a:effectLst>
          </a:endParaRPr>
        </a:p>
      </dgm:t>
    </dgm:pt>
    <dgm:pt modelId="{AD05651A-E423-254C-862F-C2CE059BD72F}" type="parTrans" cxnId="{1BA46E83-B587-F746-8DBE-F28E7926015A}">
      <dgm:prSet/>
      <dgm:spPr/>
      <dgm:t>
        <a:bodyPr/>
        <a:lstStyle/>
        <a:p>
          <a:endParaRPr lang="en-US"/>
        </a:p>
      </dgm:t>
    </dgm:pt>
    <dgm:pt modelId="{17500D31-3549-3A48-A4C8-1A261B96710E}" type="sibTrans" cxnId="{1BA46E83-B587-F746-8DBE-F28E7926015A}">
      <dgm:prSet/>
      <dgm:spPr/>
      <dgm:t>
        <a:bodyPr/>
        <a:lstStyle/>
        <a:p>
          <a:endParaRPr lang="en-US"/>
        </a:p>
      </dgm:t>
    </dgm:pt>
    <dgm:pt modelId="{20D7C7D4-7476-224E-BEF4-65D3801CD560}">
      <dgm:prSet/>
      <dgm:spPr/>
      <dgm:t>
        <a:bodyPr/>
        <a:lstStyle/>
        <a:p>
          <a:pPr rtl="0"/>
          <a:r>
            <a:rPr lang="en-US" dirty="0" smtClean="0"/>
            <a:t>Specifies the address in memory for the next read or write</a:t>
          </a:r>
          <a:endParaRPr lang="en-US" dirty="0"/>
        </a:p>
      </dgm:t>
    </dgm:pt>
    <dgm:pt modelId="{811C896D-8F6B-F443-A62A-8079B0F97D8B}" type="parTrans" cxnId="{6C4E2CF7-E249-DA4E-99BF-3AB0F0ABE0D1}">
      <dgm:prSet/>
      <dgm:spPr/>
      <dgm:t>
        <a:bodyPr/>
        <a:lstStyle/>
        <a:p>
          <a:endParaRPr lang="en-US"/>
        </a:p>
      </dgm:t>
    </dgm:pt>
    <dgm:pt modelId="{07C6F96A-E4D9-0D42-91C1-DFDCD4116135}" type="sibTrans" cxnId="{6C4E2CF7-E249-DA4E-99BF-3AB0F0ABE0D1}">
      <dgm:prSet/>
      <dgm:spPr/>
      <dgm:t>
        <a:bodyPr/>
        <a:lstStyle/>
        <a:p>
          <a:endParaRPr lang="en-US"/>
        </a:p>
      </dgm:t>
    </dgm:pt>
    <dgm:pt modelId="{0E37F963-EE92-4246-B788-16020436B729}">
      <dgm:prSet/>
      <dgm:spPr/>
      <dgm:t>
        <a:bodyPr/>
        <a:lstStyle/>
        <a:p>
          <a:pPr rtl="0"/>
          <a:r>
            <a:rPr lang="en-US" dirty="0" smtClean="0">
              <a:effectLst>
                <a:outerShdw blurRad="38100" dist="38100" dir="2700000" algn="tl">
                  <a:srgbClr val="000000">
                    <a:alpha val="43137"/>
                  </a:srgbClr>
                </a:outerShdw>
              </a:effectLst>
            </a:rPr>
            <a:t>Memory buffer register (MBR)</a:t>
          </a:r>
          <a:endParaRPr lang="en-US" dirty="0">
            <a:effectLst>
              <a:outerShdw blurRad="38100" dist="38100" dir="2700000" algn="tl">
                <a:srgbClr val="000000">
                  <a:alpha val="43137"/>
                </a:srgbClr>
              </a:outerShdw>
            </a:effectLst>
          </a:endParaRPr>
        </a:p>
      </dgm:t>
    </dgm:pt>
    <dgm:pt modelId="{0CE25338-8A95-A546-9CCC-2076E5CF6239}" type="parTrans" cxnId="{C0F0DC73-F5D8-DA43-9829-B2466A27BF4F}">
      <dgm:prSet/>
      <dgm:spPr/>
      <dgm:t>
        <a:bodyPr/>
        <a:lstStyle/>
        <a:p>
          <a:endParaRPr lang="en-US"/>
        </a:p>
      </dgm:t>
    </dgm:pt>
    <dgm:pt modelId="{AAC500A2-5549-E648-9DF3-07EB1581D002}" type="sibTrans" cxnId="{C0F0DC73-F5D8-DA43-9829-B2466A27BF4F}">
      <dgm:prSet/>
      <dgm:spPr/>
      <dgm:t>
        <a:bodyPr/>
        <a:lstStyle/>
        <a:p>
          <a:endParaRPr lang="en-US"/>
        </a:p>
      </dgm:t>
    </dgm:pt>
    <dgm:pt modelId="{C46232C3-2E75-7A44-B8CC-0D45C38E01B5}">
      <dgm:prSet/>
      <dgm:spPr/>
      <dgm:t>
        <a:bodyPr/>
        <a:lstStyle/>
        <a:p>
          <a:pPr rtl="0"/>
          <a:r>
            <a:rPr lang="en-US" dirty="0" smtClean="0"/>
            <a:t>Contains the data to be written into memory or receives the data read from memory</a:t>
          </a:r>
          <a:endParaRPr lang="en-US" dirty="0"/>
        </a:p>
      </dgm:t>
    </dgm:pt>
    <dgm:pt modelId="{4F0A9AA9-AD55-A143-87CB-EEF973E532A5}" type="parTrans" cxnId="{01CE3C01-29EC-9F47-B22D-5C735ABFC199}">
      <dgm:prSet/>
      <dgm:spPr/>
      <dgm:t>
        <a:bodyPr/>
        <a:lstStyle/>
        <a:p>
          <a:endParaRPr lang="en-US"/>
        </a:p>
      </dgm:t>
    </dgm:pt>
    <dgm:pt modelId="{196C21FE-BCE6-0340-9239-86BE1646F419}" type="sibTrans" cxnId="{01CE3C01-29EC-9F47-B22D-5C735ABFC199}">
      <dgm:prSet/>
      <dgm:spPr/>
      <dgm:t>
        <a:bodyPr/>
        <a:lstStyle/>
        <a:p>
          <a:endParaRPr lang="en-US"/>
        </a:p>
      </dgm:t>
    </dgm:pt>
    <dgm:pt modelId="{02FE1597-E6CB-9744-8CE6-813F239F1D7A}">
      <dgm:prSet/>
      <dgm:spPr/>
      <dgm:t>
        <a:bodyPr/>
        <a:lstStyle/>
        <a:p>
          <a:pPr rtl="0"/>
          <a:r>
            <a:rPr lang="en-US" dirty="0" smtClean="0">
              <a:effectLst>
                <a:outerShdw blurRad="38100" dist="38100" dir="2700000" algn="tl">
                  <a:srgbClr val="000000">
                    <a:alpha val="43137"/>
                  </a:srgbClr>
                </a:outerShdw>
              </a:effectLst>
            </a:rPr>
            <a:t>I/O address register (I/OAR)</a:t>
          </a:r>
          <a:endParaRPr lang="en-US" dirty="0">
            <a:effectLst>
              <a:outerShdw blurRad="38100" dist="38100" dir="2700000" algn="tl">
                <a:srgbClr val="000000">
                  <a:alpha val="43137"/>
                </a:srgbClr>
              </a:outerShdw>
            </a:effectLst>
          </a:endParaRPr>
        </a:p>
      </dgm:t>
    </dgm:pt>
    <dgm:pt modelId="{0AE8AC7D-9FE8-A64A-91AD-B8B1F23E5E3B}" type="parTrans" cxnId="{4D3A0AF5-55FE-D646-BAC9-8584087D0661}">
      <dgm:prSet/>
      <dgm:spPr/>
      <dgm:t>
        <a:bodyPr/>
        <a:lstStyle/>
        <a:p>
          <a:endParaRPr lang="en-US"/>
        </a:p>
      </dgm:t>
    </dgm:pt>
    <dgm:pt modelId="{0BF199A0-20F9-BC44-87A4-0B4ED382F88E}" type="sibTrans" cxnId="{4D3A0AF5-55FE-D646-BAC9-8584087D0661}">
      <dgm:prSet/>
      <dgm:spPr/>
      <dgm:t>
        <a:bodyPr/>
        <a:lstStyle/>
        <a:p>
          <a:endParaRPr lang="en-US"/>
        </a:p>
      </dgm:t>
    </dgm:pt>
    <dgm:pt modelId="{A0FD3052-A13E-3C47-8020-62E600288DA5}">
      <dgm:prSet/>
      <dgm:spPr/>
      <dgm:t>
        <a:bodyPr/>
        <a:lstStyle/>
        <a:p>
          <a:pPr rtl="0"/>
          <a:r>
            <a:rPr lang="en-US" dirty="0" smtClean="0"/>
            <a:t>Specifies a particular I/O device</a:t>
          </a:r>
          <a:endParaRPr lang="en-US" dirty="0"/>
        </a:p>
      </dgm:t>
    </dgm:pt>
    <dgm:pt modelId="{037970BC-3497-C74D-8F10-97896165FE81}" type="parTrans" cxnId="{89013C84-3490-2D49-B767-86FBDA5F00E7}">
      <dgm:prSet/>
      <dgm:spPr/>
      <dgm:t>
        <a:bodyPr/>
        <a:lstStyle/>
        <a:p>
          <a:endParaRPr lang="en-US"/>
        </a:p>
      </dgm:t>
    </dgm:pt>
    <dgm:pt modelId="{00E53473-866F-9E47-9A26-A761914EC06D}" type="sibTrans" cxnId="{89013C84-3490-2D49-B767-86FBDA5F00E7}">
      <dgm:prSet/>
      <dgm:spPr/>
      <dgm:t>
        <a:bodyPr/>
        <a:lstStyle/>
        <a:p>
          <a:endParaRPr lang="en-US"/>
        </a:p>
      </dgm:t>
    </dgm:pt>
    <dgm:pt modelId="{3EDBA169-2675-8448-8FDE-2A0797DF0E78}">
      <dgm:prSet/>
      <dgm:spPr/>
      <dgm:t>
        <a:bodyPr/>
        <a:lstStyle/>
        <a:p>
          <a:pPr rtl="0"/>
          <a:r>
            <a:rPr lang="en-US" dirty="0" smtClean="0">
              <a:effectLst>
                <a:outerShdw blurRad="38100" dist="38100" dir="2700000" algn="tl">
                  <a:srgbClr val="000000">
                    <a:alpha val="43137"/>
                  </a:srgbClr>
                </a:outerShdw>
              </a:effectLst>
            </a:rPr>
            <a:t>I/O buffer register (I/OBR)</a:t>
          </a:r>
          <a:endParaRPr lang="en-US" dirty="0">
            <a:effectLst>
              <a:outerShdw blurRad="38100" dist="38100" dir="2700000" algn="tl">
                <a:srgbClr val="000000">
                  <a:alpha val="43137"/>
                </a:srgbClr>
              </a:outerShdw>
            </a:effectLst>
          </a:endParaRPr>
        </a:p>
      </dgm:t>
    </dgm:pt>
    <dgm:pt modelId="{90D1529B-CE0F-934A-87F9-F595F41764E1}" type="parTrans" cxnId="{8CBC06CE-D290-7641-B6B4-18F78547B9CC}">
      <dgm:prSet/>
      <dgm:spPr/>
      <dgm:t>
        <a:bodyPr/>
        <a:lstStyle/>
        <a:p>
          <a:endParaRPr lang="en-US"/>
        </a:p>
      </dgm:t>
    </dgm:pt>
    <dgm:pt modelId="{B510E243-E6DD-864D-B423-F1534B3568AE}" type="sibTrans" cxnId="{8CBC06CE-D290-7641-B6B4-18F78547B9CC}">
      <dgm:prSet/>
      <dgm:spPr/>
      <dgm:t>
        <a:bodyPr/>
        <a:lstStyle/>
        <a:p>
          <a:endParaRPr lang="en-US"/>
        </a:p>
      </dgm:t>
    </dgm:pt>
    <dgm:pt modelId="{52E1B92E-E8AD-2343-BFE2-9311B192D1BB}">
      <dgm:prSet/>
      <dgm:spPr/>
      <dgm:t>
        <a:bodyPr/>
        <a:lstStyle/>
        <a:p>
          <a:pPr rtl="0"/>
          <a:r>
            <a:rPr lang="en-US" dirty="0" smtClean="0"/>
            <a:t>Used for the exchange of data between an I/O module and the CPU</a:t>
          </a:r>
          <a:endParaRPr lang="en-US" dirty="0"/>
        </a:p>
      </dgm:t>
    </dgm:pt>
    <dgm:pt modelId="{E3BF5ABE-1A33-A94D-B118-8468B31E935A}" type="parTrans" cxnId="{76B5B735-8949-834A-927D-071133CF5068}">
      <dgm:prSet/>
      <dgm:spPr/>
      <dgm:t>
        <a:bodyPr/>
        <a:lstStyle/>
        <a:p>
          <a:endParaRPr lang="en-US"/>
        </a:p>
      </dgm:t>
    </dgm:pt>
    <dgm:pt modelId="{8CBB4295-DE98-C748-A7B7-31B44331A6FA}" type="sibTrans" cxnId="{76B5B735-8949-834A-927D-071133CF5068}">
      <dgm:prSet/>
      <dgm:spPr/>
      <dgm:t>
        <a:bodyPr/>
        <a:lstStyle/>
        <a:p>
          <a:endParaRPr lang="en-US"/>
        </a:p>
      </dgm:t>
    </dgm:pt>
    <dgm:pt modelId="{118DA46B-51F4-D447-8E2D-F244524AE95D}" type="pres">
      <dgm:prSet presAssocID="{FD840D2F-108C-BC46-9136-A088744CBC36}" presName="matrix" presStyleCnt="0">
        <dgm:presLayoutVars>
          <dgm:chMax val="1"/>
          <dgm:dir/>
          <dgm:resizeHandles val="exact"/>
        </dgm:presLayoutVars>
      </dgm:prSet>
      <dgm:spPr/>
      <dgm:t>
        <a:bodyPr/>
        <a:lstStyle/>
        <a:p>
          <a:endParaRPr lang="en-US"/>
        </a:p>
      </dgm:t>
    </dgm:pt>
    <dgm:pt modelId="{A933435A-1843-9E4D-86D0-607B7423AE6C}" type="pres">
      <dgm:prSet presAssocID="{FD840D2F-108C-BC46-9136-A088744CBC36}" presName="axisShape" presStyleLbl="bgShp" presStyleIdx="0" presStyleCnt="1"/>
      <dgm:spPr>
        <a:solidFill>
          <a:schemeClr val="accent3">
            <a:lumMod val="60000"/>
            <a:lumOff val="40000"/>
          </a:schemeClr>
        </a:solidFill>
        <a:ln>
          <a:solidFill>
            <a:schemeClr val="accent4"/>
          </a:solidFill>
        </a:ln>
      </dgm:spPr>
      <dgm:t>
        <a:bodyPr/>
        <a:lstStyle/>
        <a:p>
          <a:endParaRPr lang="en-US"/>
        </a:p>
      </dgm:t>
    </dgm:pt>
    <dgm:pt modelId="{3B4E5ECE-AE35-9C49-8316-64B43915F2B2}" type="pres">
      <dgm:prSet presAssocID="{FD840D2F-108C-BC46-9136-A088744CBC36}" presName="rect1" presStyleLbl="node1" presStyleIdx="0" presStyleCnt="4">
        <dgm:presLayoutVars>
          <dgm:chMax val="0"/>
          <dgm:chPref val="0"/>
          <dgm:bulletEnabled val="1"/>
        </dgm:presLayoutVars>
      </dgm:prSet>
      <dgm:spPr/>
      <dgm:t>
        <a:bodyPr/>
        <a:lstStyle/>
        <a:p>
          <a:endParaRPr lang="en-US"/>
        </a:p>
      </dgm:t>
    </dgm:pt>
    <dgm:pt modelId="{97999900-43C2-D54D-B582-06A49E5B2881}" type="pres">
      <dgm:prSet presAssocID="{FD840D2F-108C-BC46-9136-A088744CBC36}" presName="rect2" presStyleLbl="node1" presStyleIdx="1" presStyleCnt="4">
        <dgm:presLayoutVars>
          <dgm:chMax val="0"/>
          <dgm:chPref val="0"/>
          <dgm:bulletEnabled val="1"/>
        </dgm:presLayoutVars>
      </dgm:prSet>
      <dgm:spPr/>
      <dgm:t>
        <a:bodyPr/>
        <a:lstStyle/>
        <a:p>
          <a:endParaRPr lang="en-US"/>
        </a:p>
      </dgm:t>
    </dgm:pt>
    <dgm:pt modelId="{FE6EC989-1B64-3F42-878F-156D7B406D89}" type="pres">
      <dgm:prSet presAssocID="{FD840D2F-108C-BC46-9136-A088744CBC36}" presName="rect3" presStyleLbl="node1" presStyleIdx="2" presStyleCnt="4">
        <dgm:presLayoutVars>
          <dgm:chMax val="0"/>
          <dgm:chPref val="0"/>
          <dgm:bulletEnabled val="1"/>
        </dgm:presLayoutVars>
      </dgm:prSet>
      <dgm:spPr/>
      <dgm:t>
        <a:bodyPr/>
        <a:lstStyle/>
        <a:p>
          <a:endParaRPr lang="en-US"/>
        </a:p>
      </dgm:t>
    </dgm:pt>
    <dgm:pt modelId="{646D4236-03AD-7E41-8503-EF196816C95A}" type="pres">
      <dgm:prSet presAssocID="{FD840D2F-108C-BC46-9136-A088744CBC36}" presName="rect4" presStyleLbl="node1" presStyleIdx="3" presStyleCnt="4">
        <dgm:presLayoutVars>
          <dgm:chMax val="0"/>
          <dgm:chPref val="0"/>
          <dgm:bulletEnabled val="1"/>
        </dgm:presLayoutVars>
      </dgm:prSet>
      <dgm:spPr/>
      <dgm:t>
        <a:bodyPr/>
        <a:lstStyle/>
        <a:p>
          <a:endParaRPr lang="en-US"/>
        </a:p>
      </dgm:t>
    </dgm:pt>
  </dgm:ptLst>
  <dgm:cxnLst>
    <dgm:cxn modelId="{1BA46E83-B587-F746-8DBE-F28E7926015A}" srcId="{FD840D2F-108C-BC46-9136-A088744CBC36}" destId="{A2E7EB61-D7F6-C840-8532-5709134193A0}" srcOrd="0" destOrd="0" parTransId="{AD05651A-E423-254C-862F-C2CE059BD72F}" sibTransId="{17500D31-3549-3A48-A4C8-1A261B96710E}"/>
    <dgm:cxn modelId="{B169403D-E2B0-7043-AC2F-3A8214095A31}" type="presOf" srcId="{20D7C7D4-7476-224E-BEF4-65D3801CD560}" destId="{3B4E5ECE-AE35-9C49-8316-64B43915F2B2}" srcOrd="0" destOrd="1" presId="urn:microsoft.com/office/officeart/2005/8/layout/matrix2"/>
    <dgm:cxn modelId="{E3DE94B5-4550-CD45-89B4-32E5BF66FA63}" type="presOf" srcId="{0E37F963-EE92-4246-B788-16020436B729}" destId="{97999900-43C2-D54D-B582-06A49E5B2881}" srcOrd="0" destOrd="0" presId="urn:microsoft.com/office/officeart/2005/8/layout/matrix2"/>
    <dgm:cxn modelId="{FF01C1D4-0C22-464A-8DA5-CD9E1D509825}" type="presOf" srcId="{A2E7EB61-D7F6-C840-8532-5709134193A0}" destId="{3B4E5ECE-AE35-9C49-8316-64B43915F2B2}" srcOrd="0" destOrd="0" presId="urn:microsoft.com/office/officeart/2005/8/layout/matrix2"/>
    <dgm:cxn modelId="{266D65F6-9D35-5F45-9911-CF48A9C8B26D}" type="presOf" srcId="{C46232C3-2E75-7A44-B8CC-0D45C38E01B5}" destId="{97999900-43C2-D54D-B582-06A49E5B2881}" srcOrd="0" destOrd="1" presId="urn:microsoft.com/office/officeart/2005/8/layout/matrix2"/>
    <dgm:cxn modelId="{EDEAAABB-CD21-A642-A244-85E71AF76935}" type="presOf" srcId="{3EDBA169-2675-8448-8FDE-2A0797DF0E78}" destId="{646D4236-03AD-7E41-8503-EF196816C95A}" srcOrd="0" destOrd="0" presId="urn:microsoft.com/office/officeart/2005/8/layout/matrix2"/>
    <dgm:cxn modelId="{89013C84-3490-2D49-B767-86FBDA5F00E7}" srcId="{02FE1597-E6CB-9744-8CE6-813F239F1D7A}" destId="{A0FD3052-A13E-3C47-8020-62E600288DA5}" srcOrd="0" destOrd="0" parTransId="{037970BC-3497-C74D-8F10-97896165FE81}" sibTransId="{00E53473-866F-9E47-9A26-A761914EC06D}"/>
    <dgm:cxn modelId="{4D3A0AF5-55FE-D646-BAC9-8584087D0661}" srcId="{FD840D2F-108C-BC46-9136-A088744CBC36}" destId="{02FE1597-E6CB-9744-8CE6-813F239F1D7A}" srcOrd="2" destOrd="0" parTransId="{0AE8AC7D-9FE8-A64A-91AD-B8B1F23E5E3B}" sibTransId="{0BF199A0-20F9-BC44-87A4-0B4ED382F88E}"/>
    <dgm:cxn modelId="{C5D2B0A5-EC3B-A643-BD99-D6F428098516}" type="presOf" srcId="{FD840D2F-108C-BC46-9136-A088744CBC36}" destId="{118DA46B-51F4-D447-8E2D-F244524AE95D}" srcOrd="0" destOrd="0" presId="urn:microsoft.com/office/officeart/2005/8/layout/matrix2"/>
    <dgm:cxn modelId="{76B5B735-8949-834A-927D-071133CF5068}" srcId="{3EDBA169-2675-8448-8FDE-2A0797DF0E78}" destId="{52E1B92E-E8AD-2343-BFE2-9311B192D1BB}" srcOrd="0" destOrd="0" parTransId="{E3BF5ABE-1A33-A94D-B118-8468B31E935A}" sibTransId="{8CBB4295-DE98-C748-A7B7-31B44331A6FA}"/>
    <dgm:cxn modelId="{8CBC06CE-D290-7641-B6B4-18F78547B9CC}" srcId="{FD840D2F-108C-BC46-9136-A088744CBC36}" destId="{3EDBA169-2675-8448-8FDE-2A0797DF0E78}" srcOrd="3" destOrd="0" parTransId="{90D1529B-CE0F-934A-87F9-F595F41764E1}" sibTransId="{B510E243-E6DD-864D-B423-F1534B3568AE}"/>
    <dgm:cxn modelId="{716BF008-5AB7-DB49-8050-0C2DE00AEA1C}" type="presOf" srcId="{52E1B92E-E8AD-2343-BFE2-9311B192D1BB}" destId="{646D4236-03AD-7E41-8503-EF196816C95A}" srcOrd="0" destOrd="1" presId="urn:microsoft.com/office/officeart/2005/8/layout/matrix2"/>
    <dgm:cxn modelId="{C0F0DC73-F5D8-DA43-9829-B2466A27BF4F}" srcId="{FD840D2F-108C-BC46-9136-A088744CBC36}" destId="{0E37F963-EE92-4246-B788-16020436B729}" srcOrd="1" destOrd="0" parTransId="{0CE25338-8A95-A546-9CCC-2076E5CF6239}" sibTransId="{AAC500A2-5549-E648-9DF3-07EB1581D002}"/>
    <dgm:cxn modelId="{F6356553-45D8-C84C-A9A6-64A3BEF4E65E}" type="presOf" srcId="{02FE1597-E6CB-9744-8CE6-813F239F1D7A}" destId="{FE6EC989-1B64-3F42-878F-156D7B406D89}" srcOrd="0" destOrd="0" presId="urn:microsoft.com/office/officeart/2005/8/layout/matrix2"/>
    <dgm:cxn modelId="{6C4E2CF7-E249-DA4E-99BF-3AB0F0ABE0D1}" srcId="{A2E7EB61-D7F6-C840-8532-5709134193A0}" destId="{20D7C7D4-7476-224E-BEF4-65D3801CD560}" srcOrd="0" destOrd="0" parTransId="{811C896D-8F6B-F443-A62A-8079B0F97D8B}" sibTransId="{07C6F96A-E4D9-0D42-91C1-DFDCD4116135}"/>
    <dgm:cxn modelId="{832F57C5-8348-2B48-B90C-189CEA60DDA2}" type="presOf" srcId="{A0FD3052-A13E-3C47-8020-62E600288DA5}" destId="{FE6EC989-1B64-3F42-878F-156D7B406D89}" srcOrd="0" destOrd="1" presId="urn:microsoft.com/office/officeart/2005/8/layout/matrix2"/>
    <dgm:cxn modelId="{01CE3C01-29EC-9F47-B22D-5C735ABFC199}" srcId="{0E37F963-EE92-4246-B788-16020436B729}" destId="{C46232C3-2E75-7A44-B8CC-0D45C38E01B5}" srcOrd="0" destOrd="0" parTransId="{4F0A9AA9-AD55-A143-87CB-EEF973E532A5}" sibTransId="{196C21FE-BCE6-0340-9239-86BE1646F419}"/>
    <dgm:cxn modelId="{E5C3837C-F719-8845-B655-9D785BC0FA1B}" type="presParOf" srcId="{118DA46B-51F4-D447-8E2D-F244524AE95D}" destId="{A933435A-1843-9E4D-86D0-607B7423AE6C}" srcOrd="0" destOrd="0" presId="urn:microsoft.com/office/officeart/2005/8/layout/matrix2"/>
    <dgm:cxn modelId="{0A5F3D70-A8D4-4D46-A255-C1D01B992E9A}" type="presParOf" srcId="{118DA46B-51F4-D447-8E2D-F244524AE95D}" destId="{3B4E5ECE-AE35-9C49-8316-64B43915F2B2}" srcOrd="1" destOrd="0" presId="urn:microsoft.com/office/officeart/2005/8/layout/matrix2"/>
    <dgm:cxn modelId="{6008EB93-4FB8-AB40-A7A8-053D7D1D5980}" type="presParOf" srcId="{118DA46B-51F4-D447-8E2D-F244524AE95D}" destId="{97999900-43C2-D54D-B582-06A49E5B2881}" srcOrd="2" destOrd="0" presId="urn:microsoft.com/office/officeart/2005/8/layout/matrix2"/>
    <dgm:cxn modelId="{9831D03D-8A0F-0146-AFAA-298512DAE755}" type="presParOf" srcId="{118DA46B-51F4-D447-8E2D-F244524AE95D}" destId="{FE6EC989-1B64-3F42-878F-156D7B406D89}" srcOrd="3" destOrd="0" presId="urn:microsoft.com/office/officeart/2005/8/layout/matrix2"/>
    <dgm:cxn modelId="{F770245A-13D9-A643-859F-274FC4C8C66B}" type="presParOf" srcId="{118DA46B-51F4-D447-8E2D-F244524AE95D}" destId="{646D4236-03AD-7E41-8503-EF196816C95A}"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91299F-D68C-9C4C-8BF1-0C6C2FB8035E}" type="doc">
      <dgm:prSet loTypeId="urn:microsoft.com/office/officeart/2005/8/layout/cycle4" loCatId="relationship" qsTypeId="urn:microsoft.com/office/officeart/2005/8/quickstyle/simple4" qsCatId="simple" csTypeId="urn:microsoft.com/office/officeart/2005/8/colors/accent1_2" csCatId="accent1" phldr="1"/>
      <dgm:spPr/>
      <dgm:t>
        <a:bodyPr/>
        <a:lstStyle/>
        <a:p>
          <a:endParaRPr lang="en-US"/>
        </a:p>
      </dgm:t>
    </dgm:pt>
    <dgm:pt modelId="{A9CC95F7-454C-2046-A231-E04268ABBD1D}">
      <dgm:prSet/>
      <dgm:spPr>
        <a:solidFill>
          <a:schemeClr val="accent3"/>
        </a:solidFill>
        <a:ln>
          <a:solidFill>
            <a:schemeClr val="accent3"/>
          </a:solidFill>
        </a:ln>
      </dgm:spPr>
      <dgm:t>
        <a:bodyPr/>
        <a:lstStyle/>
        <a:p>
          <a:pPr rtl="0"/>
          <a:r>
            <a:rPr lang="en-US" b="1" dirty="0" smtClean="0">
              <a:effectLst>
                <a:outerShdw blurRad="38100" dist="38100" dir="2700000" algn="tl">
                  <a:srgbClr val="000000">
                    <a:alpha val="43137"/>
                  </a:srgbClr>
                </a:outerShdw>
              </a:effectLst>
            </a:rPr>
            <a:t>Processor-memory</a:t>
          </a:r>
          <a:endParaRPr lang="en-US" b="1" dirty="0">
            <a:effectLst>
              <a:outerShdw blurRad="38100" dist="38100" dir="2700000" algn="tl">
                <a:srgbClr val="000000">
                  <a:alpha val="43137"/>
                </a:srgbClr>
              </a:outerShdw>
            </a:effectLst>
          </a:endParaRPr>
        </a:p>
      </dgm:t>
    </dgm:pt>
    <dgm:pt modelId="{C2E1FA3B-86A7-A048-B00E-2B932655B605}" type="parTrans" cxnId="{542E33C4-52BB-0A49-AA11-19C513F64A6B}">
      <dgm:prSet/>
      <dgm:spPr/>
      <dgm:t>
        <a:bodyPr/>
        <a:lstStyle/>
        <a:p>
          <a:endParaRPr lang="en-US"/>
        </a:p>
      </dgm:t>
    </dgm:pt>
    <dgm:pt modelId="{489961BB-0415-1F45-99AA-4CB69D109E4E}" type="sibTrans" cxnId="{542E33C4-52BB-0A49-AA11-19C513F64A6B}">
      <dgm:prSet/>
      <dgm:spPr/>
      <dgm:t>
        <a:bodyPr/>
        <a:lstStyle/>
        <a:p>
          <a:endParaRPr lang="en-US"/>
        </a:p>
      </dgm:t>
    </dgm:pt>
    <dgm:pt modelId="{EEE5115B-CAE8-F943-B4E4-FAB5123A0074}">
      <dgm:prSet custT="1"/>
      <dgm:spPr/>
      <dgm:t>
        <a:bodyPr/>
        <a:lstStyle/>
        <a:p>
          <a:pPr rtl="0"/>
          <a:r>
            <a:rPr lang="en-US" sz="1400" dirty="0" smtClean="0"/>
            <a:t>Data transferred from processor to memory or from memory to processor</a:t>
          </a:r>
          <a:endParaRPr lang="en-US" sz="1400" dirty="0"/>
        </a:p>
      </dgm:t>
    </dgm:pt>
    <dgm:pt modelId="{50C51EF7-6C94-2046-ADE5-B05CFA8A0530}" type="parTrans" cxnId="{14FDE135-B5B1-8240-AEDD-0AE23E9DA95B}">
      <dgm:prSet/>
      <dgm:spPr/>
      <dgm:t>
        <a:bodyPr/>
        <a:lstStyle/>
        <a:p>
          <a:endParaRPr lang="en-US"/>
        </a:p>
      </dgm:t>
    </dgm:pt>
    <dgm:pt modelId="{EB062087-83E8-AB41-8E7A-61547385DD55}" type="sibTrans" cxnId="{14FDE135-B5B1-8240-AEDD-0AE23E9DA95B}">
      <dgm:prSet/>
      <dgm:spPr/>
      <dgm:t>
        <a:bodyPr/>
        <a:lstStyle/>
        <a:p>
          <a:endParaRPr lang="en-US"/>
        </a:p>
      </dgm:t>
    </dgm:pt>
    <dgm:pt modelId="{0D06A67A-239C-4541-B776-902577A3BA9C}">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Processor-I/O</a:t>
          </a:r>
          <a:endParaRPr lang="en-US" b="1" dirty="0">
            <a:effectLst>
              <a:outerShdw blurRad="38100" dist="38100" dir="2700000" algn="tl">
                <a:srgbClr val="000000">
                  <a:alpha val="43137"/>
                </a:srgbClr>
              </a:outerShdw>
            </a:effectLst>
          </a:endParaRPr>
        </a:p>
      </dgm:t>
    </dgm:pt>
    <dgm:pt modelId="{E8D1500D-6A73-B14F-926C-5FE54BE4FC8A}" type="parTrans" cxnId="{0A8EBB19-9CA3-5D46-AFCD-AC613E474FC1}">
      <dgm:prSet/>
      <dgm:spPr/>
      <dgm:t>
        <a:bodyPr/>
        <a:lstStyle/>
        <a:p>
          <a:endParaRPr lang="en-US"/>
        </a:p>
      </dgm:t>
    </dgm:pt>
    <dgm:pt modelId="{1344C26F-76F2-EE40-A2B1-098B333ECB1C}" type="sibTrans" cxnId="{0A8EBB19-9CA3-5D46-AFCD-AC613E474FC1}">
      <dgm:prSet/>
      <dgm:spPr/>
      <dgm:t>
        <a:bodyPr/>
        <a:lstStyle/>
        <a:p>
          <a:endParaRPr lang="en-US"/>
        </a:p>
      </dgm:t>
    </dgm:pt>
    <dgm:pt modelId="{56D2CB20-CC23-684C-8655-4FCB8BAFA7DF}">
      <dgm:prSet custT="1"/>
      <dgm:spPr>
        <a:ln>
          <a:solidFill>
            <a:schemeClr val="accent3"/>
          </a:solidFill>
        </a:ln>
      </dgm:spPr>
      <dgm:t>
        <a:bodyPr/>
        <a:lstStyle/>
        <a:p>
          <a:pPr marL="0" indent="0" algn="r" rtl="0"/>
          <a:r>
            <a:rPr lang="en-US" sz="1400" dirty="0" smtClean="0"/>
            <a:t>Data transferred to or from a peripheral device by transferring between the processor and an I/O module</a:t>
          </a:r>
          <a:endParaRPr lang="en-US" sz="1400" dirty="0"/>
        </a:p>
      </dgm:t>
    </dgm:pt>
    <dgm:pt modelId="{D1EC88C1-1B69-C946-9C46-710D2096DC36}" type="parTrans" cxnId="{8723855A-E2BC-C94B-8522-BE11665067CA}">
      <dgm:prSet/>
      <dgm:spPr/>
      <dgm:t>
        <a:bodyPr/>
        <a:lstStyle/>
        <a:p>
          <a:endParaRPr lang="en-US"/>
        </a:p>
      </dgm:t>
    </dgm:pt>
    <dgm:pt modelId="{68D8C48D-7182-1F4E-B0A7-8DB708B516A4}" type="sibTrans" cxnId="{8723855A-E2BC-C94B-8522-BE11665067CA}">
      <dgm:prSet/>
      <dgm:spPr/>
      <dgm:t>
        <a:bodyPr/>
        <a:lstStyle/>
        <a:p>
          <a:endParaRPr lang="en-US"/>
        </a:p>
      </dgm:t>
    </dgm:pt>
    <dgm:pt modelId="{371D24A7-74FB-C64E-AE86-03FDE598AB8E}">
      <dgm:prSet/>
      <dgm:spPr>
        <a:solidFill>
          <a:schemeClr val="accent3"/>
        </a:solidFill>
        <a:ln>
          <a:solidFill>
            <a:schemeClr val="accent3"/>
          </a:solidFill>
        </a:ln>
      </dgm:spPr>
      <dgm:t>
        <a:bodyPr/>
        <a:lstStyle/>
        <a:p>
          <a:pPr rtl="0"/>
          <a:r>
            <a:rPr lang="en-US" b="1" dirty="0" smtClean="0">
              <a:effectLst>
                <a:outerShdw blurRad="38100" dist="38100" dir="2700000" algn="tl">
                  <a:srgbClr val="000000">
                    <a:alpha val="43137"/>
                  </a:srgbClr>
                </a:outerShdw>
              </a:effectLst>
            </a:rPr>
            <a:t>Data processing</a:t>
          </a:r>
        </a:p>
      </dgm:t>
    </dgm:pt>
    <dgm:pt modelId="{53A34056-48B4-CF4F-BFD9-1BB52C6A56BD}" type="parTrans" cxnId="{0F7B225B-C084-404B-AD8B-4E32ABB6236C}">
      <dgm:prSet/>
      <dgm:spPr/>
      <dgm:t>
        <a:bodyPr/>
        <a:lstStyle/>
        <a:p>
          <a:endParaRPr lang="en-US"/>
        </a:p>
      </dgm:t>
    </dgm:pt>
    <dgm:pt modelId="{25F33ABD-9E90-ED4E-919C-CB50F038A287}" type="sibTrans" cxnId="{0F7B225B-C084-404B-AD8B-4E32ABB6236C}">
      <dgm:prSet/>
      <dgm:spPr/>
      <dgm:t>
        <a:bodyPr/>
        <a:lstStyle/>
        <a:p>
          <a:endParaRPr lang="en-US"/>
        </a:p>
      </dgm:t>
    </dgm:pt>
    <dgm:pt modelId="{44BDB83A-6BE0-DD4E-B589-C1A1B2EDE82A}">
      <dgm:prSet custT="1"/>
      <dgm:spPr/>
      <dgm:t>
        <a:bodyPr/>
        <a:lstStyle/>
        <a:p>
          <a:pPr rtl="0"/>
          <a:r>
            <a:rPr lang="en-US" sz="1400" dirty="0" smtClean="0"/>
            <a:t>The processor may perform some arithmetic or logic operation on data</a:t>
          </a:r>
          <a:endParaRPr lang="en-US" sz="1400" dirty="0"/>
        </a:p>
      </dgm:t>
    </dgm:pt>
    <dgm:pt modelId="{80F8BCA0-82FA-784F-941F-E18ADA72A515}" type="parTrans" cxnId="{A2FAD9AF-764F-5143-B9C3-2EF8C4D284C5}">
      <dgm:prSet/>
      <dgm:spPr/>
      <dgm:t>
        <a:bodyPr/>
        <a:lstStyle/>
        <a:p>
          <a:endParaRPr lang="en-US"/>
        </a:p>
      </dgm:t>
    </dgm:pt>
    <dgm:pt modelId="{1DD51B85-640F-1643-80A3-FABC197F162E}" type="sibTrans" cxnId="{A2FAD9AF-764F-5143-B9C3-2EF8C4D284C5}">
      <dgm:prSet/>
      <dgm:spPr/>
      <dgm:t>
        <a:bodyPr/>
        <a:lstStyle/>
        <a:p>
          <a:endParaRPr lang="en-US"/>
        </a:p>
      </dgm:t>
    </dgm:pt>
    <dgm:pt modelId="{56085E4A-5C29-A540-9D55-CE6E6A2B5B2E}">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Control</a:t>
          </a:r>
        </a:p>
      </dgm:t>
    </dgm:pt>
    <dgm:pt modelId="{A637F62E-2D5C-E54E-8B78-FEAD86CB3753}" type="parTrans" cxnId="{F313EC13-9057-0E4D-9D7F-5D02C16A1D99}">
      <dgm:prSet/>
      <dgm:spPr/>
      <dgm:t>
        <a:bodyPr/>
        <a:lstStyle/>
        <a:p>
          <a:endParaRPr lang="en-US"/>
        </a:p>
      </dgm:t>
    </dgm:pt>
    <dgm:pt modelId="{D962EBAF-0CCA-254F-97AB-4B5A6327D6E3}" type="sibTrans" cxnId="{F313EC13-9057-0E4D-9D7F-5D02C16A1D99}">
      <dgm:prSet/>
      <dgm:spPr/>
      <dgm:t>
        <a:bodyPr/>
        <a:lstStyle/>
        <a:p>
          <a:endParaRPr lang="en-US"/>
        </a:p>
      </dgm:t>
    </dgm:pt>
    <dgm:pt modelId="{95800EDA-E360-9B46-86CD-A41851E5E674}">
      <dgm:prSet custT="1"/>
      <dgm:spPr>
        <a:ln>
          <a:solidFill>
            <a:schemeClr val="accent3"/>
          </a:solidFill>
        </a:ln>
      </dgm:spPr>
      <dgm:t>
        <a:bodyPr/>
        <a:lstStyle/>
        <a:p>
          <a:pPr rtl="0"/>
          <a:r>
            <a:rPr lang="en-US" sz="1400" dirty="0" smtClean="0"/>
            <a:t>An instruction may specify that the sequence of execution be altered</a:t>
          </a:r>
          <a:endParaRPr lang="en-US" sz="1400" dirty="0"/>
        </a:p>
      </dgm:t>
    </dgm:pt>
    <dgm:pt modelId="{72731113-6F18-964E-8503-BCF66C911230}" type="parTrans" cxnId="{C6046B50-61C0-1044-B1C1-B45E94873634}">
      <dgm:prSet/>
      <dgm:spPr/>
      <dgm:t>
        <a:bodyPr/>
        <a:lstStyle/>
        <a:p>
          <a:endParaRPr lang="en-US"/>
        </a:p>
      </dgm:t>
    </dgm:pt>
    <dgm:pt modelId="{866AF356-E9F9-0744-A7E2-B0A0AA159C9C}" type="sibTrans" cxnId="{C6046B50-61C0-1044-B1C1-B45E94873634}">
      <dgm:prSet/>
      <dgm:spPr/>
      <dgm:t>
        <a:bodyPr/>
        <a:lstStyle/>
        <a:p>
          <a:endParaRPr lang="en-US"/>
        </a:p>
      </dgm:t>
    </dgm:pt>
    <dgm:pt modelId="{B6D267FD-09DA-104F-871C-15256C7ADB06}" type="pres">
      <dgm:prSet presAssocID="{1C91299F-D68C-9C4C-8BF1-0C6C2FB8035E}" presName="cycleMatrixDiagram" presStyleCnt="0">
        <dgm:presLayoutVars>
          <dgm:chMax val="1"/>
          <dgm:dir/>
          <dgm:animLvl val="lvl"/>
          <dgm:resizeHandles val="exact"/>
        </dgm:presLayoutVars>
      </dgm:prSet>
      <dgm:spPr/>
      <dgm:t>
        <a:bodyPr/>
        <a:lstStyle/>
        <a:p>
          <a:endParaRPr lang="en-US"/>
        </a:p>
      </dgm:t>
    </dgm:pt>
    <dgm:pt modelId="{93853970-7B39-A749-B247-29573B129C76}" type="pres">
      <dgm:prSet presAssocID="{1C91299F-D68C-9C4C-8BF1-0C6C2FB8035E}" presName="children" presStyleCnt="0"/>
      <dgm:spPr/>
    </dgm:pt>
    <dgm:pt modelId="{D0A02F44-6D2D-E146-BE0D-6F1132160A42}" type="pres">
      <dgm:prSet presAssocID="{1C91299F-D68C-9C4C-8BF1-0C6C2FB8035E}" presName="child1group" presStyleCnt="0"/>
      <dgm:spPr/>
    </dgm:pt>
    <dgm:pt modelId="{9F8AAC68-863D-194A-94BC-958615861BE8}" type="pres">
      <dgm:prSet presAssocID="{1C91299F-D68C-9C4C-8BF1-0C6C2FB8035E}" presName="child1" presStyleLbl="bgAcc1" presStyleIdx="0" presStyleCnt="4"/>
      <dgm:spPr/>
      <dgm:t>
        <a:bodyPr/>
        <a:lstStyle/>
        <a:p>
          <a:endParaRPr lang="en-US"/>
        </a:p>
      </dgm:t>
    </dgm:pt>
    <dgm:pt modelId="{05AADD49-61D9-8140-AE00-C44A70E0E84F}" type="pres">
      <dgm:prSet presAssocID="{1C91299F-D68C-9C4C-8BF1-0C6C2FB8035E}" presName="child1Text" presStyleLbl="bgAcc1" presStyleIdx="0" presStyleCnt="4">
        <dgm:presLayoutVars>
          <dgm:bulletEnabled val="1"/>
        </dgm:presLayoutVars>
      </dgm:prSet>
      <dgm:spPr/>
      <dgm:t>
        <a:bodyPr/>
        <a:lstStyle/>
        <a:p>
          <a:endParaRPr lang="en-US"/>
        </a:p>
      </dgm:t>
    </dgm:pt>
    <dgm:pt modelId="{62F450E4-2274-264B-BC72-058FC73AD90A}" type="pres">
      <dgm:prSet presAssocID="{1C91299F-D68C-9C4C-8BF1-0C6C2FB8035E}" presName="child2group" presStyleCnt="0"/>
      <dgm:spPr/>
    </dgm:pt>
    <dgm:pt modelId="{FA7231E4-FE93-2E44-B26F-43C0B0662DE3}" type="pres">
      <dgm:prSet presAssocID="{1C91299F-D68C-9C4C-8BF1-0C6C2FB8035E}" presName="child2" presStyleLbl="bgAcc1" presStyleIdx="1" presStyleCnt="4"/>
      <dgm:spPr/>
      <dgm:t>
        <a:bodyPr/>
        <a:lstStyle/>
        <a:p>
          <a:endParaRPr lang="en-US"/>
        </a:p>
      </dgm:t>
    </dgm:pt>
    <dgm:pt modelId="{BD2ACE57-62A0-C64E-BB52-93C7869D86BC}" type="pres">
      <dgm:prSet presAssocID="{1C91299F-D68C-9C4C-8BF1-0C6C2FB8035E}" presName="child2Text" presStyleLbl="bgAcc1" presStyleIdx="1" presStyleCnt="4">
        <dgm:presLayoutVars>
          <dgm:bulletEnabled val="1"/>
        </dgm:presLayoutVars>
      </dgm:prSet>
      <dgm:spPr/>
      <dgm:t>
        <a:bodyPr/>
        <a:lstStyle/>
        <a:p>
          <a:endParaRPr lang="en-US"/>
        </a:p>
      </dgm:t>
    </dgm:pt>
    <dgm:pt modelId="{55FC0761-B9D6-4B46-BF3A-053217CC174B}" type="pres">
      <dgm:prSet presAssocID="{1C91299F-D68C-9C4C-8BF1-0C6C2FB8035E}" presName="child3group" presStyleCnt="0"/>
      <dgm:spPr/>
    </dgm:pt>
    <dgm:pt modelId="{D4B4A3D9-04BB-FF44-A8A8-6AB4DC697EE2}" type="pres">
      <dgm:prSet presAssocID="{1C91299F-D68C-9C4C-8BF1-0C6C2FB8035E}" presName="child3" presStyleLbl="bgAcc1" presStyleIdx="2" presStyleCnt="4" custLinFactNeighborX="9209" custLinFactNeighborY="2052"/>
      <dgm:spPr/>
      <dgm:t>
        <a:bodyPr/>
        <a:lstStyle/>
        <a:p>
          <a:endParaRPr lang="en-US"/>
        </a:p>
      </dgm:t>
    </dgm:pt>
    <dgm:pt modelId="{E542AEEC-33F8-D74A-9237-79BE96E8F29F}" type="pres">
      <dgm:prSet presAssocID="{1C91299F-D68C-9C4C-8BF1-0C6C2FB8035E}" presName="child3Text" presStyleLbl="bgAcc1" presStyleIdx="2" presStyleCnt="4">
        <dgm:presLayoutVars>
          <dgm:bulletEnabled val="1"/>
        </dgm:presLayoutVars>
      </dgm:prSet>
      <dgm:spPr/>
      <dgm:t>
        <a:bodyPr/>
        <a:lstStyle/>
        <a:p>
          <a:endParaRPr lang="en-US"/>
        </a:p>
      </dgm:t>
    </dgm:pt>
    <dgm:pt modelId="{6B38CA4B-4999-B548-B216-AD0083C90448}" type="pres">
      <dgm:prSet presAssocID="{1C91299F-D68C-9C4C-8BF1-0C6C2FB8035E}" presName="child4group" presStyleCnt="0"/>
      <dgm:spPr/>
    </dgm:pt>
    <dgm:pt modelId="{2776F45E-5FC5-CA43-9A50-D05A48CD1AFA}" type="pres">
      <dgm:prSet presAssocID="{1C91299F-D68C-9C4C-8BF1-0C6C2FB8035E}" presName="child4" presStyleLbl="bgAcc1" presStyleIdx="3" presStyleCnt="4"/>
      <dgm:spPr/>
      <dgm:t>
        <a:bodyPr/>
        <a:lstStyle/>
        <a:p>
          <a:endParaRPr lang="en-US"/>
        </a:p>
      </dgm:t>
    </dgm:pt>
    <dgm:pt modelId="{D6C3FA06-5991-2B4C-B5E5-5702BC1D6275}" type="pres">
      <dgm:prSet presAssocID="{1C91299F-D68C-9C4C-8BF1-0C6C2FB8035E}" presName="child4Text" presStyleLbl="bgAcc1" presStyleIdx="3" presStyleCnt="4">
        <dgm:presLayoutVars>
          <dgm:bulletEnabled val="1"/>
        </dgm:presLayoutVars>
      </dgm:prSet>
      <dgm:spPr/>
      <dgm:t>
        <a:bodyPr/>
        <a:lstStyle/>
        <a:p>
          <a:endParaRPr lang="en-US"/>
        </a:p>
      </dgm:t>
    </dgm:pt>
    <dgm:pt modelId="{B415FCCA-89C1-9341-AC53-0F0BCC825EF9}" type="pres">
      <dgm:prSet presAssocID="{1C91299F-D68C-9C4C-8BF1-0C6C2FB8035E}" presName="childPlaceholder" presStyleCnt="0"/>
      <dgm:spPr/>
    </dgm:pt>
    <dgm:pt modelId="{1DFE690F-4A75-9A42-807D-CD4EAFA70E3B}" type="pres">
      <dgm:prSet presAssocID="{1C91299F-D68C-9C4C-8BF1-0C6C2FB8035E}" presName="circle" presStyleCnt="0"/>
      <dgm:spPr/>
    </dgm:pt>
    <dgm:pt modelId="{31728101-0A4A-C148-9CC0-7B417D851487}" type="pres">
      <dgm:prSet presAssocID="{1C91299F-D68C-9C4C-8BF1-0C6C2FB8035E}" presName="quadrant1" presStyleLbl="node1" presStyleIdx="0" presStyleCnt="4">
        <dgm:presLayoutVars>
          <dgm:chMax val="1"/>
          <dgm:bulletEnabled val="1"/>
        </dgm:presLayoutVars>
      </dgm:prSet>
      <dgm:spPr/>
      <dgm:t>
        <a:bodyPr/>
        <a:lstStyle/>
        <a:p>
          <a:endParaRPr lang="en-US"/>
        </a:p>
      </dgm:t>
    </dgm:pt>
    <dgm:pt modelId="{FB9FD6F2-BE77-E846-84E9-9675E89A206D}" type="pres">
      <dgm:prSet presAssocID="{1C91299F-D68C-9C4C-8BF1-0C6C2FB8035E}" presName="quadrant2" presStyleLbl="node1" presStyleIdx="1" presStyleCnt="4">
        <dgm:presLayoutVars>
          <dgm:chMax val="1"/>
          <dgm:bulletEnabled val="1"/>
        </dgm:presLayoutVars>
      </dgm:prSet>
      <dgm:spPr/>
      <dgm:t>
        <a:bodyPr/>
        <a:lstStyle/>
        <a:p>
          <a:endParaRPr lang="en-US"/>
        </a:p>
      </dgm:t>
    </dgm:pt>
    <dgm:pt modelId="{2255D29E-98A3-2841-959C-001A2E7769D2}" type="pres">
      <dgm:prSet presAssocID="{1C91299F-D68C-9C4C-8BF1-0C6C2FB8035E}" presName="quadrant3" presStyleLbl="node1" presStyleIdx="2" presStyleCnt="4">
        <dgm:presLayoutVars>
          <dgm:chMax val="1"/>
          <dgm:bulletEnabled val="1"/>
        </dgm:presLayoutVars>
      </dgm:prSet>
      <dgm:spPr/>
      <dgm:t>
        <a:bodyPr/>
        <a:lstStyle/>
        <a:p>
          <a:endParaRPr lang="en-US"/>
        </a:p>
      </dgm:t>
    </dgm:pt>
    <dgm:pt modelId="{AB84E314-BABC-734B-A008-40716B08F420}" type="pres">
      <dgm:prSet presAssocID="{1C91299F-D68C-9C4C-8BF1-0C6C2FB8035E}" presName="quadrant4" presStyleLbl="node1" presStyleIdx="3" presStyleCnt="4">
        <dgm:presLayoutVars>
          <dgm:chMax val="1"/>
          <dgm:bulletEnabled val="1"/>
        </dgm:presLayoutVars>
      </dgm:prSet>
      <dgm:spPr/>
      <dgm:t>
        <a:bodyPr/>
        <a:lstStyle/>
        <a:p>
          <a:endParaRPr lang="en-US"/>
        </a:p>
      </dgm:t>
    </dgm:pt>
    <dgm:pt modelId="{64B9AD24-1873-5F4F-8C9E-25478E85FA2F}" type="pres">
      <dgm:prSet presAssocID="{1C91299F-D68C-9C4C-8BF1-0C6C2FB8035E}" presName="quadrantPlaceholder" presStyleCnt="0"/>
      <dgm:spPr/>
    </dgm:pt>
    <dgm:pt modelId="{860CA274-597B-3442-8D13-FB3B68E98947}" type="pres">
      <dgm:prSet presAssocID="{1C91299F-D68C-9C4C-8BF1-0C6C2FB8035E}" presName="center1" presStyleLbl="fgShp" presStyleIdx="0" presStyleCnt="2"/>
      <dgm:spPr>
        <a:solidFill>
          <a:schemeClr val="accent4"/>
        </a:solidFill>
      </dgm:spPr>
      <dgm:t>
        <a:bodyPr/>
        <a:lstStyle/>
        <a:p>
          <a:endParaRPr lang="en-US"/>
        </a:p>
      </dgm:t>
    </dgm:pt>
    <dgm:pt modelId="{49BA8253-F2D2-2C49-AA5B-CEAA3BE354E5}" type="pres">
      <dgm:prSet presAssocID="{1C91299F-D68C-9C4C-8BF1-0C6C2FB8035E}" presName="center2" presStyleLbl="fgShp" presStyleIdx="1" presStyleCnt="2"/>
      <dgm:spPr>
        <a:solidFill>
          <a:schemeClr val="accent4"/>
        </a:solidFill>
      </dgm:spPr>
      <dgm:t>
        <a:bodyPr/>
        <a:lstStyle/>
        <a:p>
          <a:endParaRPr lang="en-US"/>
        </a:p>
      </dgm:t>
    </dgm:pt>
  </dgm:ptLst>
  <dgm:cxnLst>
    <dgm:cxn modelId="{14FDE135-B5B1-8240-AEDD-0AE23E9DA95B}" srcId="{A9CC95F7-454C-2046-A231-E04268ABBD1D}" destId="{EEE5115B-CAE8-F943-B4E4-FAB5123A0074}" srcOrd="0" destOrd="0" parTransId="{50C51EF7-6C94-2046-ADE5-B05CFA8A0530}" sibTransId="{EB062087-83E8-AB41-8E7A-61547385DD55}"/>
    <dgm:cxn modelId="{93F16417-D8E9-1940-B69E-8EF2DD406196}" type="presOf" srcId="{371D24A7-74FB-C64E-AE86-03FDE598AB8E}" destId="{2255D29E-98A3-2841-959C-001A2E7769D2}" srcOrd="0" destOrd="0" presId="urn:microsoft.com/office/officeart/2005/8/layout/cycle4"/>
    <dgm:cxn modelId="{63914F5F-66B2-1846-844E-799A0D829B25}" type="presOf" srcId="{56D2CB20-CC23-684C-8655-4FCB8BAFA7DF}" destId="{FA7231E4-FE93-2E44-B26F-43C0B0662DE3}" srcOrd="0" destOrd="0" presId="urn:microsoft.com/office/officeart/2005/8/layout/cycle4"/>
    <dgm:cxn modelId="{542E33C4-52BB-0A49-AA11-19C513F64A6B}" srcId="{1C91299F-D68C-9C4C-8BF1-0C6C2FB8035E}" destId="{A9CC95F7-454C-2046-A231-E04268ABBD1D}" srcOrd="0" destOrd="0" parTransId="{C2E1FA3B-86A7-A048-B00E-2B932655B605}" sibTransId="{489961BB-0415-1F45-99AA-4CB69D109E4E}"/>
    <dgm:cxn modelId="{0F7B225B-C084-404B-AD8B-4E32ABB6236C}" srcId="{1C91299F-D68C-9C4C-8BF1-0C6C2FB8035E}" destId="{371D24A7-74FB-C64E-AE86-03FDE598AB8E}" srcOrd="2" destOrd="0" parTransId="{53A34056-48B4-CF4F-BFD9-1BB52C6A56BD}" sibTransId="{25F33ABD-9E90-ED4E-919C-CB50F038A287}"/>
    <dgm:cxn modelId="{8C407C0D-A9D8-5D44-8231-9DD120B1B0D3}" type="presOf" srcId="{0D06A67A-239C-4541-B776-902577A3BA9C}" destId="{FB9FD6F2-BE77-E846-84E9-9675E89A206D}" srcOrd="0" destOrd="0" presId="urn:microsoft.com/office/officeart/2005/8/layout/cycle4"/>
    <dgm:cxn modelId="{F313EC13-9057-0E4D-9D7F-5D02C16A1D99}" srcId="{1C91299F-D68C-9C4C-8BF1-0C6C2FB8035E}" destId="{56085E4A-5C29-A540-9D55-CE6E6A2B5B2E}" srcOrd="3" destOrd="0" parTransId="{A637F62E-2D5C-E54E-8B78-FEAD86CB3753}" sibTransId="{D962EBAF-0CCA-254F-97AB-4B5A6327D6E3}"/>
    <dgm:cxn modelId="{31B9ED9B-7E55-4640-9FE3-F35FF6AA3F06}" type="presOf" srcId="{56085E4A-5C29-A540-9D55-CE6E6A2B5B2E}" destId="{AB84E314-BABC-734B-A008-40716B08F420}" srcOrd="0" destOrd="0" presId="urn:microsoft.com/office/officeart/2005/8/layout/cycle4"/>
    <dgm:cxn modelId="{8723855A-E2BC-C94B-8522-BE11665067CA}" srcId="{0D06A67A-239C-4541-B776-902577A3BA9C}" destId="{56D2CB20-CC23-684C-8655-4FCB8BAFA7DF}" srcOrd="0" destOrd="0" parTransId="{D1EC88C1-1B69-C946-9C46-710D2096DC36}" sibTransId="{68D8C48D-7182-1F4E-B0A7-8DB708B516A4}"/>
    <dgm:cxn modelId="{B73B7B97-AFED-5144-9C3A-16AA136C6B7E}" type="presOf" srcId="{44BDB83A-6BE0-DD4E-B589-C1A1B2EDE82A}" destId="{D4B4A3D9-04BB-FF44-A8A8-6AB4DC697EE2}" srcOrd="0" destOrd="0" presId="urn:microsoft.com/office/officeart/2005/8/layout/cycle4"/>
    <dgm:cxn modelId="{20BDF09A-E0B2-4543-B281-CB966D66564E}" type="presOf" srcId="{95800EDA-E360-9B46-86CD-A41851E5E674}" destId="{D6C3FA06-5991-2B4C-B5E5-5702BC1D6275}" srcOrd="1" destOrd="0" presId="urn:microsoft.com/office/officeart/2005/8/layout/cycle4"/>
    <dgm:cxn modelId="{BFE4660F-2DB8-B74F-8891-6433CE762F5F}" type="presOf" srcId="{EEE5115B-CAE8-F943-B4E4-FAB5123A0074}" destId="{9F8AAC68-863D-194A-94BC-958615861BE8}" srcOrd="0" destOrd="0" presId="urn:microsoft.com/office/officeart/2005/8/layout/cycle4"/>
    <dgm:cxn modelId="{EFA092A0-7623-D548-B96D-1FFA3F09A22A}" type="presOf" srcId="{A9CC95F7-454C-2046-A231-E04268ABBD1D}" destId="{31728101-0A4A-C148-9CC0-7B417D851487}" srcOrd="0" destOrd="0" presId="urn:microsoft.com/office/officeart/2005/8/layout/cycle4"/>
    <dgm:cxn modelId="{4A106DB6-1D01-0946-AFF9-38C9D01BE88C}" type="presOf" srcId="{EEE5115B-CAE8-F943-B4E4-FAB5123A0074}" destId="{05AADD49-61D9-8140-AE00-C44A70E0E84F}" srcOrd="1" destOrd="0" presId="urn:microsoft.com/office/officeart/2005/8/layout/cycle4"/>
    <dgm:cxn modelId="{698FE556-5753-D842-882A-5B10CD47477D}" type="presOf" srcId="{95800EDA-E360-9B46-86CD-A41851E5E674}" destId="{2776F45E-5FC5-CA43-9A50-D05A48CD1AFA}" srcOrd="0" destOrd="0" presId="urn:microsoft.com/office/officeart/2005/8/layout/cycle4"/>
    <dgm:cxn modelId="{0A8EBB19-9CA3-5D46-AFCD-AC613E474FC1}" srcId="{1C91299F-D68C-9C4C-8BF1-0C6C2FB8035E}" destId="{0D06A67A-239C-4541-B776-902577A3BA9C}" srcOrd="1" destOrd="0" parTransId="{E8D1500D-6A73-B14F-926C-5FE54BE4FC8A}" sibTransId="{1344C26F-76F2-EE40-A2B1-098B333ECB1C}"/>
    <dgm:cxn modelId="{A2FAD9AF-764F-5143-B9C3-2EF8C4D284C5}" srcId="{371D24A7-74FB-C64E-AE86-03FDE598AB8E}" destId="{44BDB83A-6BE0-DD4E-B589-C1A1B2EDE82A}" srcOrd="0" destOrd="0" parTransId="{80F8BCA0-82FA-784F-941F-E18ADA72A515}" sibTransId="{1DD51B85-640F-1643-80A3-FABC197F162E}"/>
    <dgm:cxn modelId="{501121C3-D5BC-1B46-8445-2992FCAD6F21}" type="presOf" srcId="{56D2CB20-CC23-684C-8655-4FCB8BAFA7DF}" destId="{BD2ACE57-62A0-C64E-BB52-93C7869D86BC}" srcOrd="1" destOrd="0" presId="urn:microsoft.com/office/officeart/2005/8/layout/cycle4"/>
    <dgm:cxn modelId="{C6046B50-61C0-1044-B1C1-B45E94873634}" srcId="{56085E4A-5C29-A540-9D55-CE6E6A2B5B2E}" destId="{95800EDA-E360-9B46-86CD-A41851E5E674}" srcOrd="0" destOrd="0" parTransId="{72731113-6F18-964E-8503-BCF66C911230}" sibTransId="{866AF356-E9F9-0744-A7E2-B0A0AA159C9C}"/>
    <dgm:cxn modelId="{DA1C0643-D727-504B-BAC7-92AB1BFCC012}" type="presOf" srcId="{44BDB83A-6BE0-DD4E-B589-C1A1B2EDE82A}" destId="{E542AEEC-33F8-D74A-9237-79BE96E8F29F}" srcOrd="1" destOrd="0" presId="urn:microsoft.com/office/officeart/2005/8/layout/cycle4"/>
    <dgm:cxn modelId="{7A752305-7C80-1540-B2FB-727220A5B12C}" type="presOf" srcId="{1C91299F-D68C-9C4C-8BF1-0C6C2FB8035E}" destId="{B6D267FD-09DA-104F-871C-15256C7ADB06}" srcOrd="0" destOrd="0" presId="urn:microsoft.com/office/officeart/2005/8/layout/cycle4"/>
    <dgm:cxn modelId="{7E3A6DC6-77E7-2440-B499-99834709B54B}" type="presParOf" srcId="{B6D267FD-09DA-104F-871C-15256C7ADB06}" destId="{93853970-7B39-A749-B247-29573B129C76}" srcOrd="0" destOrd="0" presId="urn:microsoft.com/office/officeart/2005/8/layout/cycle4"/>
    <dgm:cxn modelId="{B7AA9606-93C3-E147-8880-EB6D3609674E}" type="presParOf" srcId="{93853970-7B39-A749-B247-29573B129C76}" destId="{D0A02F44-6D2D-E146-BE0D-6F1132160A42}" srcOrd="0" destOrd="0" presId="urn:microsoft.com/office/officeart/2005/8/layout/cycle4"/>
    <dgm:cxn modelId="{B14593DA-62A3-F947-9E3D-6ACCFF641C8B}" type="presParOf" srcId="{D0A02F44-6D2D-E146-BE0D-6F1132160A42}" destId="{9F8AAC68-863D-194A-94BC-958615861BE8}" srcOrd="0" destOrd="0" presId="urn:microsoft.com/office/officeart/2005/8/layout/cycle4"/>
    <dgm:cxn modelId="{69247437-B2E1-864E-8723-F68430045C8A}" type="presParOf" srcId="{D0A02F44-6D2D-E146-BE0D-6F1132160A42}" destId="{05AADD49-61D9-8140-AE00-C44A70E0E84F}" srcOrd="1" destOrd="0" presId="urn:microsoft.com/office/officeart/2005/8/layout/cycle4"/>
    <dgm:cxn modelId="{0382EC10-B2BD-0C4C-95B7-6BE9AD7191CE}" type="presParOf" srcId="{93853970-7B39-A749-B247-29573B129C76}" destId="{62F450E4-2274-264B-BC72-058FC73AD90A}" srcOrd="1" destOrd="0" presId="urn:microsoft.com/office/officeart/2005/8/layout/cycle4"/>
    <dgm:cxn modelId="{5D84A803-F0BA-5E4A-A99B-B5404A7ADDE8}" type="presParOf" srcId="{62F450E4-2274-264B-BC72-058FC73AD90A}" destId="{FA7231E4-FE93-2E44-B26F-43C0B0662DE3}" srcOrd="0" destOrd="0" presId="urn:microsoft.com/office/officeart/2005/8/layout/cycle4"/>
    <dgm:cxn modelId="{E0651100-2B89-DF48-B4DC-844BE4FAD89E}" type="presParOf" srcId="{62F450E4-2274-264B-BC72-058FC73AD90A}" destId="{BD2ACE57-62A0-C64E-BB52-93C7869D86BC}" srcOrd="1" destOrd="0" presId="urn:microsoft.com/office/officeart/2005/8/layout/cycle4"/>
    <dgm:cxn modelId="{9BDFB4DA-BCDD-A94D-A8F8-93BFCB4411EA}" type="presParOf" srcId="{93853970-7B39-A749-B247-29573B129C76}" destId="{55FC0761-B9D6-4B46-BF3A-053217CC174B}" srcOrd="2" destOrd="0" presId="urn:microsoft.com/office/officeart/2005/8/layout/cycle4"/>
    <dgm:cxn modelId="{FD2EA69E-66B0-4E45-8691-C8AF95A840D7}" type="presParOf" srcId="{55FC0761-B9D6-4B46-BF3A-053217CC174B}" destId="{D4B4A3D9-04BB-FF44-A8A8-6AB4DC697EE2}" srcOrd="0" destOrd="0" presId="urn:microsoft.com/office/officeart/2005/8/layout/cycle4"/>
    <dgm:cxn modelId="{9313B752-6E89-0540-BA5B-2C0D7D9F644E}" type="presParOf" srcId="{55FC0761-B9D6-4B46-BF3A-053217CC174B}" destId="{E542AEEC-33F8-D74A-9237-79BE96E8F29F}" srcOrd="1" destOrd="0" presId="urn:microsoft.com/office/officeart/2005/8/layout/cycle4"/>
    <dgm:cxn modelId="{61CA8A5D-3B1E-194F-BE93-01C4C9D216B0}" type="presParOf" srcId="{93853970-7B39-A749-B247-29573B129C76}" destId="{6B38CA4B-4999-B548-B216-AD0083C90448}" srcOrd="3" destOrd="0" presId="urn:microsoft.com/office/officeart/2005/8/layout/cycle4"/>
    <dgm:cxn modelId="{88CFFE6F-C36E-224D-9ACC-4E5BA098D6FB}" type="presParOf" srcId="{6B38CA4B-4999-B548-B216-AD0083C90448}" destId="{2776F45E-5FC5-CA43-9A50-D05A48CD1AFA}" srcOrd="0" destOrd="0" presId="urn:microsoft.com/office/officeart/2005/8/layout/cycle4"/>
    <dgm:cxn modelId="{28A2609F-2899-EA4C-B00E-15BE69EAECBA}" type="presParOf" srcId="{6B38CA4B-4999-B548-B216-AD0083C90448}" destId="{D6C3FA06-5991-2B4C-B5E5-5702BC1D6275}" srcOrd="1" destOrd="0" presId="urn:microsoft.com/office/officeart/2005/8/layout/cycle4"/>
    <dgm:cxn modelId="{472D821B-10C0-7849-B5CD-7409CCEEC401}" type="presParOf" srcId="{93853970-7B39-A749-B247-29573B129C76}" destId="{B415FCCA-89C1-9341-AC53-0F0BCC825EF9}" srcOrd="4" destOrd="0" presId="urn:microsoft.com/office/officeart/2005/8/layout/cycle4"/>
    <dgm:cxn modelId="{B41E98BE-2839-ED47-ADB1-2B471CC3D271}" type="presParOf" srcId="{B6D267FD-09DA-104F-871C-15256C7ADB06}" destId="{1DFE690F-4A75-9A42-807D-CD4EAFA70E3B}" srcOrd="1" destOrd="0" presId="urn:microsoft.com/office/officeart/2005/8/layout/cycle4"/>
    <dgm:cxn modelId="{5A174453-2D33-6C40-BE9D-BDDF37A844EA}" type="presParOf" srcId="{1DFE690F-4A75-9A42-807D-CD4EAFA70E3B}" destId="{31728101-0A4A-C148-9CC0-7B417D851487}" srcOrd="0" destOrd="0" presId="urn:microsoft.com/office/officeart/2005/8/layout/cycle4"/>
    <dgm:cxn modelId="{E455D0BB-999A-E347-951C-F20A59E979E6}" type="presParOf" srcId="{1DFE690F-4A75-9A42-807D-CD4EAFA70E3B}" destId="{FB9FD6F2-BE77-E846-84E9-9675E89A206D}" srcOrd="1" destOrd="0" presId="urn:microsoft.com/office/officeart/2005/8/layout/cycle4"/>
    <dgm:cxn modelId="{E7741AB5-AF72-4148-98C6-275779DA5AF4}" type="presParOf" srcId="{1DFE690F-4A75-9A42-807D-CD4EAFA70E3B}" destId="{2255D29E-98A3-2841-959C-001A2E7769D2}" srcOrd="2" destOrd="0" presId="urn:microsoft.com/office/officeart/2005/8/layout/cycle4"/>
    <dgm:cxn modelId="{A4383747-58A8-A74B-8503-012016CEF2C8}" type="presParOf" srcId="{1DFE690F-4A75-9A42-807D-CD4EAFA70E3B}" destId="{AB84E314-BABC-734B-A008-40716B08F420}" srcOrd="3" destOrd="0" presId="urn:microsoft.com/office/officeart/2005/8/layout/cycle4"/>
    <dgm:cxn modelId="{A5CAA3B4-AA7D-FC48-9D60-150D40C46A40}" type="presParOf" srcId="{1DFE690F-4A75-9A42-807D-CD4EAFA70E3B}" destId="{64B9AD24-1873-5F4F-8C9E-25478E85FA2F}" srcOrd="4" destOrd="0" presId="urn:microsoft.com/office/officeart/2005/8/layout/cycle4"/>
    <dgm:cxn modelId="{B56FEBBF-84B8-E848-B121-77178A52560A}" type="presParOf" srcId="{B6D267FD-09DA-104F-871C-15256C7ADB06}" destId="{860CA274-597B-3442-8D13-FB3B68E98947}" srcOrd="2" destOrd="0" presId="urn:microsoft.com/office/officeart/2005/8/layout/cycle4"/>
    <dgm:cxn modelId="{BDD6090F-9E61-1A46-B73E-10D24856EEE5}" type="presParOf" srcId="{B6D267FD-09DA-104F-871C-15256C7ADB06}" destId="{49BA8253-F2D2-2C49-AA5B-CEAA3BE354E5}"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72E376-93AA-7B4D-9885-28AF32E8FCD0}"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17553587-2D3D-FC4F-8137-B6F55B24A175}">
      <dgm:prSet/>
      <dgm:spPr>
        <a:ln>
          <a:solidFill>
            <a:schemeClr val="accent1"/>
          </a:solidFill>
        </a:ln>
      </dgm:spPr>
      <dgm:t>
        <a:bodyPr/>
        <a:lstStyle/>
        <a:p>
          <a:pPr rtl="0"/>
          <a:r>
            <a:rPr lang="en-US" dirty="0" smtClean="0"/>
            <a:t>Memory to processor</a:t>
          </a:r>
          <a:endParaRPr lang="en-US" dirty="0"/>
        </a:p>
      </dgm:t>
    </dgm:pt>
    <dgm:pt modelId="{AAD6EF3C-7740-3E4C-A83E-96AAE81658CF}" type="parTrans" cxnId="{48C3BE14-FEFF-EF4C-B5C3-740FCA21D859}">
      <dgm:prSet/>
      <dgm:spPr/>
      <dgm:t>
        <a:bodyPr/>
        <a:lstStyle/>
        <a:p>
          <a:endParaRPr lang="en-US"/>
        </a:p>
      </dgm:t>
    </dgm:pt>
    <dgm:pt modelId="{F44BECFC-EFD4-6144-BFA1-E5B06586B633}" type="sibTrans" cxnId="{48C3BE14-FEFF-EF4C-B5C3-740FCA21D859}">
      <dgm:prSet/>
      <dgm:spPr/>
      <dgm:t>
        <a:bodyPr/>
        <a:lstStyle/>
        <a:p>
          <a:endParaRPr lang="en-US"/>
        </a:p>
      </dgm:t>
    </dgm:pt>
    <dgm:pt modelId="{1286E93E-3D4E-5F40-A299-38A73B219078}">
      <dgm:prSet/>
      <dgm:spPr>
        <a:solidFill>
          <a:schemeClr val="accent3"/>
        </a:solidFill>
        <a:ln>
          <a:solidFill>
            <a:schemeClr val="accent3"/>
          </a:solidFill>
        </a:ln>
      </dgm:spPr>
      <dgm:t>
        <a:bodyPr/>
        <a:lstStyle/>
        <a:p>
          <a:pPr rtl="0"/>
          <a:r>
            <a:rPr lang="en-US" b="1" dirty="0" smtClean="0">
              <a:effectLst>
                <a:outerShdw blurRad="38100" dist="38100" dir="2700000" algn="tl">
                  <a:srgbClr val="000000">
                    <a:alpha val="43137"/>
                  </a:srgbClr>
                </a:outerShdw>
              </a:effectLst>
            </a:rPr>
            <a:t>Processor reads an instruction or a unit of data from memory</a:t>
          </a:r>
          <a:endParaRPr lang="en-US" b="1" dirty="0">
            <a:effectLst>
              <a:outerShdw blurRad="38100" dist="38100" dir="2700000" algn="tl">
                <a:srgbClr val="000000">
                  <a:alpha val="43137"/>
                </a:srgbClr>
              </a:outerShdw>
            </a:effectLst>
          </a:endParaRPr>
        </a:p>
      </dgm:t>
    </dgm:pt>
    <dgm:pt modelId="{9FE1951F-60F6-EC4C-8351-64E56839097B}" type="parTrans" cxnId="{612D204D-D926-D042-B13D-40DBA5645E6C}">
      <dgm:prSet/>
      <dgm:spPr/>
      <dgm:t>
        <a:bodyPr/>
        <a:lstStyle/>
        <a:p>
          <a:endParaRPr lang="en-US"/>
        </a:p>
      </dgm:t>
    </dgm:pt>
    <dgm:pt modelId="{7C4BBB3D-2E9F-BD46-83A4-82A0B58D05BF}" type="sibTrans" cxnId="{612D204D-D926-D042-B13D-40DBA5645E6C}">
      <dgm:prSet/>
      <dgm:spPr/>
      <dgm:t>
        <a:bodyPr/>
        <a:lstStyle/>
        <a:p>
          <a:endParaRPr lang="en-US"/>
        </a:p>
      </dgm:t>
    </dgm:pt>
    <dgm:pt modelId="{0C55DB15-68B7-6846-9986-2C88DD67F02C}">
      <dgm:prSet/>
      <dgm:spPr>
        <a:ln>
          <a:solidFill>
            <a:schemeClr val="accent3"/>
          </a:solidFill>
        </a:ln>
      </dgm:spPr>
      <dgm:t>
        <a:bodyPr/>
        <a:lstStyle/>
        <a:p>
          <a:pPr rtl="0"/>
          <a:r>
            <a:rPr lang="en-US" dirty="0" smtClean="0"/>
            <a:t>Processor to memory</a:t>
          </a:r>
          <a:endParaRPr lang="en-US" dirty="0"/>
        </a:p>
      </dgm:t>
    </dgm:pt>
    <dgm:pt modelId="{E374D18C-FC37-7E46-8DF0-A696CFB37577}" type="parTrans" cxnId="{0D583322-4DE0-CC4E-B487-AC695E4BFC69}">
      <dgm:prSet/>
      <dgm:spPr/>
      <dgm:t>
        <a:bodyPr/>
        <a:lstStyle/>
        <a:p>
          <a:endParaRPr lang="en-US"/>
        </a:p>
      </dgm:t>
    </dgm:pt>
    <dgm:pt modelId="{9B873074-9EDC-1343-A88A-19E42D2B3F39}" type="sibTrans" cxnId="{0D583322-4DE0-CC4E-B487-AC695E4BFC69}">
      <dgm:prSet/>
      <dgm:spPr/>
      <dgm:t>
        <a:bodyPr/>
        <a:lstStyle/>
        <a:p>
          <a:endParaRPr lang="en-US"/>
        </a:p>
      </dgm:t>
    </dgm:pt>
    <dgm:pt modelId="{7274456E-D11E-6E42-89C9-E7036B04E061}">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Processor writes a unit of data to memory</a:t>
          </a:r>
          <a:endParaRPr lang="en-US" b="1" dirty="0">
            <a:effectLst>
              <a:outerShdw blurRad="38100" dist="38100" dir="2700000" algn="tl">
                <a:srgbClr val="000000">
                  <a:alpha val="43137"/>
                </a:srgbClr>
              </a:outerShdw>
            </a:effectLst>
          </a:endParaRPr>
        </a:p>
      </dgm:t>
    </dgm:pt>
    <dgm:pt modelId="{501B6CF1-4DE8-3F49-AB1D-2F9B7194EB7E}" type="parTrans" cxnId="{DFED623F-B037-6444-B390-3F382C5107D2}">
      <dgm:prSet/>
      <dgm:spPr/>
      <dgm:t>
        <a:bodyPr/>
        <a:lstStyle/>
        <a:p>
          <a:endParaRPr lang="en-US"/>
        </a:p>
      </dgm:t>
    </dgm:pt>
    <dgm:pt modelId="{3307B062-95DF-224B-B5BB-2B07AB821E42}" type="sibTrans" cxnId="{DFED623F-B037-6444-B390-3F382C5107D2}">
      <dgm:prSet/>
      <dgm:spPr/>
      <dgm:t>
        <a:bodyPr/>
        <a:lstStyle/>
        <a:p>
          <a:endParaRPr lang="en-US"/>
        </a:p>
      </dgm:t>
    </dgm:pt>
    <dgm:pt modelId="{64B1C973-0182-0343-888C-8B1FBF55A968}">
      <dgm:prSet/>
      <dgm:spPr>
        <a:ln>
          <a:solidFill>
            <a:schemeClr val="accent1"/>
          </a:solidFill>
        </a:ln>
      </dgm:spPr>
      <dgm:t>
        <a:bodyPr/>
        <a:lstStyle/>
        <a:p>
          <a:pPr rtl="0"/>
          <a:r>
            <a:rPr lang="en-US" dirty="0" smtClean="0"/>
            <a:t>I/O to processor</a:t>
          </a:r>
          <a:endParaRPr lang="en-US" dirty="0"/>
        </a:p>
      </dgm:t>
    </dgm:pt>
    <dgm:pt modelId="{29B41521-B914-FE40-BFC4-CAEE5D6536A5}" type="parTrans" cxnId="{5EF088D2-139E-D64C-AF0A-EFC14442FA86}">
      <dgm:prSet/>
      <dgm:spPr/>
      <dgm:t>
        <a:bodyPr/>
        <a:lstStyle/>
        <a:p>
          <a:endParaRPr lang="en-US"/>
        </a:p>
      </dgm:t>
    </dgm:pt>
    <dgm:pt modelId="{3CCCF409-E713-C24A-9553-8A0A256B7D5F}" type="sibTrans" cxnId="{5EF088D2-139E-D64C-AF0A-EFC14442FA86}">
      <dgm:prSet/>
      <dgm:spPr/>
      <dgm:t>
        <a:bodyPr/>
        <a:lstStyle/>
        <a:p>
          <a:endParaRPr lang="en-US"/>
        </a:p>
      </dgm:t>
    </dgm:pt>
    <dgm:pt modelId="{FCC1073E-90D1-2244-BA4B-C9BDAE7018E3}">
      <dgm:prSet/>
      <dgm:spPr>
        <a:solidFill>
          <a:schemeClr val="accent3"/>
        </a:solidFill>
        <a:ln>
          <a:solidFill>
            <a:schemeClr val="accent3"/>
          </a:solidFill>
        </a:ln>
      </dgm:spPr>
      <dgm:t>
        <a:bodyPr/>
        <a:lstStyle/>
        <a:p>
          <a:pPr rtl="0"/>
          <a:r>
            <a:rPr lang="en-US" b="1" dirty="0" smtClean="0">
              <a:effectLst>
                <a:outerShdw blurRad="38100" dist="38100" dir="2700000" algn="tl">
                  <a:srgbClr val="000000">
                    <a:alpha val="43137"/>
                  </a:srgbClr>
                </a:outerShdw>
              </a:effectLst>
            </a:rPr>
            <a:t>Processor reads data from an I/O device via an I/O module</a:t>
          </a:r>
          <a:endParaRPr lang="en-US" b="1" dirty="0">
            <a:effectLst>
              <a:outerShdw blurRad="38100" dist="38100" dir="2700000" algn="tl">
                <a:srgbClr val="000000">
                  <a:alpha val="43137"/>
                </a:srgbClr>
              </a:outerShdw>
            </a:effectLst>
          </a:endParaRPr>
        </a:p>
      </dgm:t>
    </dgm:pt>
    <dgm:pt modelId="{9CDE52FE-4CE8-6E4E-8D5D-AD2BB891D809}" type="parTrans" cxnId="{26E63FDE-F8CA-F744-9202-7EAB6142A93F}">
      <dgm:prSet/>
      <dgm:spPr/>
      <dgm:t>
        <a:bodyPr/>
        <a:lstStyle/>
        <a:p>
          <a:endParaRPr lang="en-US"/>
        </a:p>
      </dgm:t>
    </dgm:pt>
    <dgm:pt modelId="{1AF2ABE1-57F2-6E4F-9FA8-1184FBD758E0}" type="sibTrans" cxnId="{26E63FDE-F8CA-F744-9202-7EAB6142A93F}">
      <dgm:prSet/>
      <dgm:spPr/>
      <dgm:t>
        <a:bodyPr/>
        <a:lstStyle/>
        <a:p>
          <a:endParaRPr lang="en-US"/>
        </a:p>
      </dgm:t>
    </dgm:pt>
    <dgm:pt modelId="{D2A707C6-0E91-8144-BDBE-B55204826D27}">
      <dgm:prSet/>
      <dgm:spPr>
        <a:ln>
          <a:solidFill>
            <a:schemeClr val="accent3"/>
          </a:solidFill>
        </a:ln>
      </dgm:spPr>
      <dgm:t>
        <a:bodyPr/>
        <a:lstStyle/>
        <a:p>
          <a:pPr rtl="0"/>
          <a:r>
            <a:rPr lang="en-US" dirty="0" smtClean="0"/>
            <a:t>Processor to I/O</a:t>
          </a:r>
          <a:endParaRPr lang="en-US" dirty="0"/>
        </a:p>
      </dgm:t>
    </dgm:pt>
    <dgm:pt modelId="{F2E9205F-8629-7249-BCF1-197AF3DD5861}" type="parTrans" cxnId="{E78FCCE1-04E2-024E-9737-77B681D614D0}">
      <dgm:prSet/>
      <dgm:spPr/>
      <dgm:t>
        <a:bodyPr/>
        <a:lstStyle/>
        <a:p>
          <a:endParaRPr lang="en-US"/>
        </a:p>
      </dgm:t>
    </dgm:pt>
    <dgm:pt modelId="{82697742-FE9D-0645-B374-E12FBC7CB575}" type="sibTrans" cxnId="{E78FCCE1-04E2-024E-9737-77B681D614D0}">
      <dgm:prSet/>
      <dgm:spPr/>
      <dgm:t>
        <a:bodyPr/>
        <a:lstStyle/>
        <a:p>
          <a:endParaRPr lang="en-US"/>
        </a:p>
      </dgm:t>
    </dgm:pt>
    <dgm:pt modelId="{AB810B26-0B0A-0E46-AEA9-22C9541B3480}">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Processor sends data to the I/O device</a:t>
          </a:r>
          <a:endParaRPr lang="en-US" b="1" dirty="0">
            <a:effectLst>
              <a:outerShdw blurRad="38100" dist="38100" dir="2700000" algn="tl">
                <a:srgbClr val="000000">
                  <a:alpha val="43137"/>
                </a:srgbClr>
              </a:outerShdw>
            </a:effectLst>
          </a:endParaRPr>
        </a:p>
      </dgm:t>
    </dgm:pt>
    <dgm:pt modelId="{C6F50772-FD02-2F41-AC4A-C94C4D20B33B}" type="parTrans" cxnId="{C2E4A999-F670-7844-AB7B-5D560AC7F999}">
      <dgm:prSet/>
      <dgm:spPr/>
      <dgm:t>
        <a:bodyPr/>
        <a:lstStyle/>
        <a:p>
          <a:endParaRPr lang="en-US"/>
        </a:p>
      </dgm:t>
    </dgm:pt>
    <dgm:pt modelId="{F979FD07-152C-E642-B13E-D867E2DE64FE}" type="sibTrans" cxnId="{C2E4A999-F670-7844-AB7B-5D560AC7F999}">
      <dgm:prSet/>
      <dgm:spPr/>
      <dgm:t>
        <a:bodyPr/>
        <a:lstStyle/>
        <a:p>
          <a:endParaRPr lang="en-US"/>
        </a:p>
      </dgm:t>
    </dgm:pt>
    <dgm:pt modelId="{CF04471B-2672-AC42-B681-E03987162B5B}">
      <dgm:prSet/>
      <dgm:spPr>
        <a:ln>
          <a:solidFill>
            <a:schemeClr val="accent1"/>
          </a:solidFill>
        </a:ln>
      </dgm:spPr>
      <dgm:t>
        <a:bodyPr/>
        <a:lstStyle/>
        <a:p>
          <a:pPr rtl="0"/>
          <a:r>
            <a:rPr lang="en-US" dirty="0" smtClean="0"/>
            <a:t>I/O to or from memory</a:t>
          </a:r>
          <a:endParaRPr lang="en-US" dirty="0"/>
        </a:p>
      </dgm:t>
    </dgm:pt>
    <dgm:pt modelId="{EF65FC60-47DB-9B46-88F0-A9E6650944D0}" type="parTrans" cxnId="{FAA575A3-5FB5-D84C-9157-CA9DEBAD93A2}">
      <dgm:prSet/>
      <dgm:spPr/>
      <dgm:t>
        <a:bodyPr/>
        <a:lstStyle/>
        <a:p>
          <a:endParaRPr lang="en-US"/>
        </a:p>
      </dgm:t>
    </dgm:pt>
    <dgm:pt modelId="{69F0FA8E-F017-6440-81D5-65A27BC7301E}" type="sibTrans" cxnId="{FAA575A3-5FB5-D84C-9157-CA9DEBAD93A2}">
      <dgm:prSet/>
      <dgm:spPr/>
      <dgm:t>
        <a:bodyPr/>
        <a:lstStyle/>
        <a:p>
          <a:endParaRPr lang="en-US"/>
        </a:p>
      </dgm:t>
    </dgm:pt>
    <dgm:pt modelId="{8E2A642D-4705-AF49-BAD9-9130601CC302}">
      <dgm:prSet/>
      <dgm:spPr>
        <a:solidFill>
          <a:schemeClr val="accent3"/>
        </a:solidFill>
        <a:ln>
          <a:solidFill>
            <a:schemeClr val="accent3"/>
          </a:solidFill>
        </a:ln>
      </dgm:spPr>
      <dgm:t>
        <a:bodyPr/>
        <a:lstStyle/>
        <a:p>
          <a:pPr rtl="0"/>
          <a:r>
            <a:rPr lang="en-GB" b="1" dirty="0" smtClean="0">
              <a:effectLst>
                <a:outerShdw blurRad="38100" dist="38100" dir="2700000" algn="tl">
                  <a:srgbClr val="000000">
                    <a:alpha val="43137"/>
                  </a:srgbClr>
                </a:outerShdw>
              </a:effectLst>
            </a:rPr>
            <a:t>An I/O module is allowed to exchange data directly with memory without going through the processor </a:t>
          </a:r>
          <a:r>
            <a:rPr lang="en-GB" b="1" smtClean="0">
              <a:effectLst>
                <a:outerShdw blurRad="38100" dist="38100" dir="2700000" algn="tl">
                  <a:srgbClr val="000000">
                    <a:alpha val="43137"/>
                  </a:srgbClr>
                </a:outerShdw>
              </a:effectLst>
            </a:rPr>
            <a:t>using direct memory access</a:t>
          </a:r>
          <a:endParaRPr lang="en-GB" b="1" dirty="0">
            <a:effectLst>
              <a:outerShdw blurRad="38100" dist="38100" dir="2700000" algn="tl">
                <a:srgbClr val="000000">
                  <a:alpha val="43137"/>
                </a:srgbClr>
              </a:outerShdw>
            </a:effectLst>
          </a:endParaRPr>
        </a:p>
      </dgm:t>
    </dgm:pt>
    <dgm:pt modelId="{CF1BC13E-6945-CA4C-9A70-4B416793648F}" type="parTrans" cxnId="{D79828F9-EC04-5C41-91BE-8534BE9D90DC}">
      <dgm:prSet/>
      <dgm:spPr/>
      <dgm:t>
        <a:bodyPr/>
        <a:lstStyle/>
        <a:p>
          <a:endParaRPr lang="en-US"/>
        </a:p>
      </dgm:t>
    </dgm:pt>
    <dgm:pt modelId="{F069093E-8665-E844-8AAB-E7FBF4EB7830}" type="sibTrans" cxnId="{D79828F9-EC04-5C41-91BE-8534BE9D90DC}">
      <dgm:prSet/>
      <dgm:spPr/>
      <dgm:t>
        <a:bodyPr/>
        <a:lstStyle/>
        <a:p>
          <a:endParaRPr lang="en-US"/>
        </a:p>
      </dgm:t>
    </dgm:pt>
    <dgm:pt modelId="{E71AEFF5-B35F-3E4F-9A69-85A29FBB056F}" type="pres">
      <dgm:prSet presAssocID="{BA72E376-93AA-7B4D-9885-28AF32E8FCD0}" presName="theList" presStyleCnt="0">
        <dgm:presLayoutVars>
          <dgm:dir/>
          <dgm:animLvl val="lvl"/>
          <dgm:resizeHandles val="exact"/>
        </dgm:presLayoutVars>
      </dgm:prSet>
      <dgm:spPr/>
      <dgm:t>
        <a:bodyPr/>
        <a:lstStyle/>
        <a:p>
          <a:endParaRPr lang="en-US"/>
        </a:p>
      </dgm:t>
    </dgm:pt>
    <dgm:pt modelId="{D8BE2D59-81BB-2743-800B-6E98E3E455F2}" type="pres">
      <dgm:prSet presAssocID="{17553587-2D3D-FC4F-8137-B6F55B24A175}" presName="compNode" presStyleCnt="0"/>
      <dgm:spPr/>
    </dgm:pt>
    <dgm:pt modelId="{9061850C-66F8-294A-83B1-1E6583C99DE7}" type="pres">
      <dgm:prSet presAssocID="{17553587-2D3D-FC4F-8137-B6F55B24A175}" presName="aNode" presStyleLbl="bgShp" presStyleIdx="0" presStyleCnt="5"/>
      <dgm:spPr/>
      <dgm:t>
        <a:bodyPr/>
        <a:lstStyle/>
        <a:p>
          <a:endParaRPr lang="en-US"/>
        </a:p>
      </dgm:t>
    </dgm:pt>
    <dgm:pt modelId="{8D70B0D6-0FC4-4B4B-B3A6-877C0FF37A51}" type="pres">
      <dgm:prSet presAssocID="{17553587-2D3D-FC4F-8137-B6F55B24A175}" presName="textNode" presStyleLbl="bgShp" presStyleIdx="0" presStyleCnt="5"/>
      <dgm:spPr/>
      <dgm:t>
        <a:bodyPr/>
        <a:lstStyle/>
        <a:p>
          <a:endParaRPr lang="en-US"/>
        </a:p>
      </dgm:t>
    </dgm:pt>
    <dgm:pt modelId="{5A5C8930-B167-E541-BA27-83AD1BCBE719}" type="pres">
      <dgm:prSet presAssocID="{17553587-2D3D-FC4F-8137-B6F55B24A175}" presName="compChildNode" presStyleCnt="0"/>
      <dgm:spPr/>
    </dgm:pt>
    <dgm:pt modelId="{230831EC-FC11-D940-9F5D-AC53B79AA041}" type="pres">
      <dgm:prSet presAssocID="{17553587-2D3D-FC4F-8137-B6F55B24A175}" presName="theInnerList" presStyleCnt="0"/>
      <dgm:spPr/>
    </dgm:pt>
    <dgm:pt modelId="{7A289841-0DFA-DC40-B41C-1ABB1BB9507C}" type="pres">
      <dgm:prSet presAssocID="{1286E93E-3D4E-5F40-A299-38A73B219078}" presName="childNode" presStyleLbl="node1" presStyleIdx="0" presStyleCnt="5">
        <dgm:presLayoutVars>
          <dgm:bulletEnabled val="1"/>
        </dgm:presLayoutVars>
      </dgm:prSet>
      <dgm:spPr/>
      <dgm:t>
        <a:bodyPr/>
        <a:lstStyle/>
        <a:p>
          <a:endParaRPr lang="en-US"/>
        </a:p>
      </dgm:t>
    </dgm:pt>
    <dgm:pt modelId="{093001CC-44ED-3049-AEA9-7C2F91806448}" type="pres">
      <dgm:prSet presAssocID="{17553587-2D3D-FC4F-8137-B6F55B24A175}" presName="aSpace" presStyleCnt="0"/>
      <dgm:spPr/>
    </dgm:pt>
    <dgm:pt modelId="{A22C07BD-C9AB-774D-9D9A-D68C2D6502ED}" type="pres">
      <dgm:prSet presAssocID="{0C55DB15-68B7-6846-9986-2C88DD67F02C}" presName="compNode" presStyleCnt="0"/>
      <dgm:spPr/>
    </dgm:pt>
    <dgm:pt modelId="{B2BA994D-30F9-6C41-A55D-ED7B7441E20B}" type="pres">
      <dgm:prSet presAssocID="{0C55DB15-68B7-6846-9986-2C88DD67F02C}" presName="aNode" presStyleLbl="bgShp" presStyleIdx="1" presStyleCnt="5"/>
      <dgm:spPr/>
      <dgm:t>
        <a:bodyPr/>
        <a:lstStyle/>
        <a:p>
          <a:endParaRPr lang="en-US"/>
        </a:p>
      </dgm:t>
    </dgm:pt>
    <dgm:pt modelId="{7ABC80D2-827C-C244-8E22-58D79F96E4BC}" type="pres">
      <dgm:prSet presAssocID="{0C55DB15-68B7-6846-9986-2C88DD67F02C}" presName="textNode" presStyleLbl="bgShp" presStyleIdx="1" presStyleCnt="5"/>
      <dgm:spPr/>
      <dgm:t>
        <a:bodyPr/>
        <a:lstStyle/>
        <a:p>
          <a:endParaRPr lang="en-US"/>
        </a:p>
      </dgm:t>
    </dgm:pt>
    <dgm:pt modelId="{63276522-4A8E-0E4B-8044-86029389C521}" type="pres">
      <dgm:prSet presAssocID="{0C55DB15-68B7-6846-9986-2C88DD67F02C}" presName="compChildNode" presStyleCnt="0"/>
      <dgm:spPr/>
    </dgm:pt>
    <dgm:pt modelId="{5A5430A4-48C0-C346-BCB3-3D1B8DE88CCA}" type="pres">
      <dgm:prSet presAssocID="{0C55DB15-68B7-6846-9986-2C88DD67F02C}" presName="theInnerList" presStyleCnt="0"/>
      <dgm:spPr/>
    </dgm:pt>
    <dgm:pt modelId="{FFF01117-2D73-4C4A-8AA2-26B5E57EA22A}" type="pres">
      <dgm:prSet presAssocID="{7274456E-D11E-6E42-89C9-E7036B04E061}" presName="childNode" presStyleLbl="node1" presStyleIdx="1" presStyleCnt="5">
        <dgm:presLayoutVars>
          <dgm:bulletEnabled val="1"/>
        </dgm:presLayoutVars>
      </dgm:prSet>
      <dgm:spPr/>
      <dgm:t>
        <a:bodyPr/>
        <a:lstStyle/>
        <a:p>
          <a:endParaRPr lang="en-US"/>
        </a:p>
      </dgm:t>
    </dgm:pt>
    <dgm:pt modelId="{B30A2049-8A66-6A49-A2FE-89110EA51DC0}" type="pres">
      <dgm:prSet presAssocID="{0C55DB15-68B7-6846-9986-2C88DD67F02C}" presName="aSpace" presStyleCnt="0"/>
      <dgm:spPr/>
    </dgm:pt>
    <dgm:pt modelId="{EB67BA81-261E-4B49-AF00-7888DCA50827}" type="pres">
      <dgm:prSet presAssocID="{64B1C973-0182-0343-888C-8B1FBF55A968}" presName="compNode" presStyleCnt="0"/>
      <dgm:spPr/>
    </dgm:pt>
    <dgm:pt modelId="{723A76A5-AF66-704D-89E4-E12C687128C3}" type="pres">
      <dgm:prSet presAssocID="{64B1C973-0182-0343-888C-8B1FBF55A968}" presName="aNode" presStyleLbl="bgShp" presStyleIdx="2" presStyleCnt="5"/>
      <dgm:spPr/>
      <dgm:t>
        <a:bodyPr/>
        <a:lstStyle/>
        <a:p>
          <a:endParaRPr lang="en-US"/>
        </a:p>
      </dgm:t>
    </dgm:pt>
    <dgm:pt modelId="{9FA69D95-BE40-EC4E-979A-EAF928AA7B0B}" type="pres">
      <dgm:prSet presAssocID="{64B1C973-0182-0343-888C-8B1FBF55A968}" presName="textNode" presStyleLbl="bgShp" presStyleIdx="2" presStyleCnt="5"/>
      <dgm:spPr/>
      <dgm:t>
        <a:bodyPr/>
        <a:lstStyle/>
        <a:p>
          <a:endParaRPr lang="en-US"/>
        </a:p>
      </dgm:t>
    </dgm:pt>
    <dgm:pt modelId="{2AB1DDFC-56E8-6841-B976-0EDC74C7BD16}" type="pres">
      <dgm:prSet presAssocID="{64B1C973-0182-0343-888C-8B1FBF55A968}" presName="compChildNode" presStyleCnt="0"/>
      <dgm:spPr/>
    </dgm:pt>
    <dgm:pt modelId="{41866185-9B66-7946-AD24-7601EF9BE8A9}" type="pres">
      <dgm:prSet presAssocID="{64B1C973-0182-0343-888C-8B1FBF55A968}" presName="theInnerList" presStyleCnt="0"/>
      <dgm:spPr/>
    </dgm:pt>
    <dgm:pt modelId="{F3794D44-2421-604F-9FD1-6C436C8561DE}" type="pres">
      <dgm:prSet presAssocID="{FCC1073E-90D1-2244-BA4B-C9BDAE7018E3}" presName="childNode" presStyleLbl="node1" presStyleIdx="2" presStyleCnt="5">
        <dgm:presLayoutVars>
          <dgm:bulletEnabled val="1"/>
        </dgm:presLayoutVars>
      </dgm:prSet>
      <dgm:spPr/>
      <dgm:t>
        <a:bodyPr/>
        <a:lstStyle/>
        <a:p>
          <a:endParaRPr lang="en-US"/>
        </a:p>
      </dgm:t>
    </dgm:pt>
    <dgm:pt modelId="{FECBA00A-747B-7E4B-A756-DCD93C92DACA}" type="pres">
      <dgm:prSet presAssocID="{64B1C973-0182-0343-888C-8B1FBF55A968}" presName="aSpace" presStyleCnt="0"/>
      <dgm:spPr/>
    </dgm:pt>
    <dgm:pt modelId="{8A48EC06-0FCB-DE49-BDFA-2F2D46071650}" type="pres">
      <dgm:prSet presAssocID="{D2A707C6-0E91-8144-BDBE-B55204826D27}" presName="compNode" presStyleCnt="0"/>
      <dgm:spPr/>
    </dgm:pt>
    <dgm:pt modelId="{9E9C8D55-3148-6340-864D-ABBC62D922A9}" type="pres">
      <dgm:prSet presAssocID="{D2A707C6-0E91-8144-BDBE-B55204826D27}" presName="aNode" presStyleLbl="bgShp" presStyleIdx="3" presStyleCnt="5"/>
      <dgm:spPr/>
      <dgm:t>
        <a:bodyPr/>
        <a:lstStyle/>
        <a:p>
          <a:endParaRPr lang="en-US"/>
        </a:p>
      </dgm:t>
    </dgm:pt>
    <dgm:pt modelId="{4F4B6C10-CD58-DB43-A37F-24A6FD08ED0F}" type="pres">
      <dgm:prSet presAssocID="{D2A707C6-0E91-8144-BDBE-B55204826D27}" presName="textNode" presStyleLbl="bgShp" presStyleIdx="3" presStyleCnt="5"/>
      <dgm:spPr/>
      <dgm:t>
        <a:bodyPr/>
        <a:lstStyle/>
        <a:p>
          <a:endParaRPr lang="en-US"/>
        </a:p>
      </dgm:t>
    </dgm:pt>
    <dgm:pt modelId="{B04BAA6F-E280-5649-978E-D47BCA692F53}" type="pres">
      <dgm:prSet presAssocID="{D2A707C6-0E91-8144-BDBE-B55204826D27}" presName="compChildNode" presStyleCnt="0"/>
      <dgm:spPr/>
    </dgm:pt>
    <dgm:pt modelId="{2ED2AF36-6784-604C-9556-C676F2D305B4}" type="pres">
      <dgm:prSet presAssocID="{D2A707C6-0E91-8144-BDBE-B55204826D27}" presName="theInnerList" presStyleCnt="0"/>
      <dgm:spPr/>
    </dgm:pt>
    <dgm:pt modelId="{548D6EDE-B8B3-C746-B02A-81D3EAD378CC}" type="pres">
      <dgm:prSet presAssocID="{AB810B26-0B0A-0E46-AEA9-22C9541B3480}" presName="childNode" presStyleLbl="node1" presStyleIdx="3" presStyleCnt="5">
        <dgm:presLayoutVars>
          <dgm:bulletEnabled val="1"/>
        </dgm:presLayoutVars>
      </dgm:prSet>
      <dgm:spPr/>
      <dgm:t>
        <a:bodyPr/>
        <a:lstStyle/>
        <a:p>
          <a:endParaRPr lang="en-US"/>
        </a:p>
      </dgm:t>
    </dgm:pt>
    <dgm:pt modelId="{FA043391-5FFD-404E-B9CD-9900D2978B88}" type="pres">
      <dgm:prSet presAssocID="{D2A707C6-0E91-8144-BDBE-B55204826D27}" presName="aSpace" presStyleCnt="0"/>
      <dgm:spPr/>
    </dgm:pt>
    <dgm:pt modelId="{0585A31A-DFAA-4047-A1A4-D8D59E3C3A72}" type="pres">
      <dgm:prSet presAssocID="{CF04471B-2672-AC42-B681-E03987162B5B}" presName="compNode" presStyleCnt="0"/>
      <dgm:spPr/>
    </dgm:pt>
    <dgm:pt modelId="{D2904A41-28E5-B841-BDD0-D02AAA21D5D0}" type="pres">
      <dgm:prSet presAssocID="{CF04471B-2672-AC42-B681-E03987162B5B}" presName="aNode" presStyleLbl="bgShp" presStyleIdx="4" presStyleCnt="5"/>
      <dgm:spPr/>
      <dgm:t>
        <a:bodyPr/>
        <a:lstStyle/>
        <a:p>
          <a:endParaRPr lang="en-US"/>
        </a:p>
      </dgm:t>
    </dgm:pt>
    <dgm:pt modelId="{08CEF94A-E93E-574E-989A-04C40BF07E2B}" type="pres">
      <dgm:prSet presAssocID="{CF04471B-2672-AC42-B681-E03987162B5B}" presName="textNode" presStyleLbl="bgShp" presStyleIdx="4" presStyleCnt="5"/>
      <dgm:spPr/>
      <dgm:t>
        <a:bodyPr/>
        <a:lstStyle/>
        <a:p>
          <a:endParaRPr lang="en-US"/>
        </a:p>
      </dgm:t>
    </dgm:pt>
    <dgm:pt modelId="{A76A7FA8-FD2C-F54F-9DBD-B7DB3036D0FF}" type="pres">
      <dgm:prSet presAssocID="{CF04471B-2672-AC42-B681-E03987162B5B}" presName="compChildNode" presStyleCnt="0"/>
      <dgm:spPr/>
    </dgm:pt>
    <dgm:pt modelId="{E06C6E87-597C-914F-BC9A-73B303952AB9}" type="pres">
      <dgm:prSet presAssocID="{CF04471B-2672-AC42-B681-E03987162B5B}" presName="theInnerList" presStyleCnt="0"/>
      <dgm:spPr/>
    </dgm:pt>
    <dgm:pt modelId="{CB75F928-42A8-694A-BAC0-2BC29682B0C3}" type="pres">
      <dgm:prSet presAssocID="{8E2A642D-4705-AF49-BAD9-9130601CC302}" presName="childNode" presStyleLbl="node1" presStyleIdx="4" presStyleCnt="5">
        <dgm:presLayoutVars>
          <dgm:bulletEnabled val="1"/>
        </dgm:presLayoutVars>
      </dgm:prSet>
      <dgm:spPr/>
      <dgm:t>
        <a:bodyPr/>
        <a:lstStyle/>
        <a:p>
          <a:endParaRPr lang="en-US"/>
        </a:p>
      </dgm:t>
    </dgm:pt>
  </dgm:ptLst>
  <dgm:cxnLst>
    <dgm:cxn modelId="{26E63FDE-F8CA-F744-9202-7EAB6142A93F}" srcId="{64B1C973-0182-0343-888C-8B1FBF55A968}" destId="{FCC1073E-90D1-2244-BA4B-C9BDAE7018E3}" srcOrd="0" destOrd="0" parTransId="{9CDE52FE-4CE8-6E4E-8D5D-AD2BB891D809}" sibTransId="{1AF2ABE1-57F2-6E4F-9FA8-1184FBD758E0}"/>
    <dgm:cxn modelId="{5EF088D2-139E-D64C-AF0A-EFC14442FA86}" srcId="{BA72E376-93AA-7B4D-9885-28AF32E8FCD0}" destId="{64B1C973-0182-0343-888C-8B1FBF55A968}" srcOrd="2" destOrd="0" parTransId="{29B41521-B914-FE40-BFC4-CAEE5D6536A5}" sibTransId="{3CCCF409-E713-C24A-9553-8A0A256B7D5F}"/>
    <dgm:cxn modelId="{73D7E87A-10FC-1E47-9F0E-951E01162F1F}" type="presOf" srcId="{7274456E-D11E-6E42-89C9-E7036B04E061}" destId="{FFF01117-2D73-4C4A-8AA2-26B5E57EA22A}" srcOrd="0" destOrd="0" presId="urn:microsoft.com/office/officeart/2005/8/layout/lProcess2"/>
    <dgm:cxn modelId="{B51572B0-A312-D64F-8226-583C73265811}" type="presOf" srcId="{17553587-2D3D-FC4F-8137-B6F55B24A175}" destId="{8D70B0D6-0FC4-4B4B-B3A6-877C0FF37A51}" srcOrd="1" destOrd="0" presId="urn:microsoft.com/office/officeart/2005/8/layout/lProcess2"/>
    <dgm:cxn modelId="{CB7E6000-CBDA-2A4A-8A88-F35298C16512}" type="presOf" srcId="{64B1C973-0182-0343-888C-8B1FBF55A968}" destId="{9FA69D95-BE40-EC4E-979A-EAF928AA7B0B}" srcOrd="1" destOrd="0" presId="urn:microsoft.com/office/officeart/2005/8/layout/lProcess2"/>
    <dgm:cxn modelId="{414E907B-35D6-774D-A73F-E3D93EEC9DC3}" type="presOf" srcId="{17553587-2D3D-FC4F-8137-B6F55B24A175}" destId="{9061850C-66F8-294A-83B1-1E6583C99DE7}" srcOrd="0" destOrd="0" presId="urn:microsoft.com/office/officeart/2005/8/layout/lProcess2"/>
    <dgm:cxn modelId="{3E8957E4-6AFA-CA41-B641-726CB974620E}" type="presOf" srcId="{1286E93E-3D4E-5F40-A299-38A73B219078}" destId="{7A289841-0DFA-DC40-B41C-1ABB1BB9507C}" srcOrd="0" destOrd="0" presId="urn:microsoft.com/office/officeart/2005/8/layout/lProcess2"/>
    <dgm:cxn modelId="{FAA575A3-5FB5-D84C-9157-CA9DEBAD93A2}" srcId="{BA72E376-93AA-7B4D-9885-28AF32E8FCD0}" destId="{CF04471B-2672-AC42-B681-E03987162B5B}" srcOrd="4" destOrd="0" parTransId="{EF65FC60-47DB-9B46-88F0-A9E6650944D0}" sibTransId="{69F0FA8E-F017-6440-81D5-65A27BC7301E}"/>
    <dgm:cxn modelId="{72E36CE7-AEB5-5448-8DDA-B687544CAF77}" type="presOf" srcId="{0C55DB15-68B7-6846-9986-2C88DD67F02C}" destId="{7ABC80D2-827C-C244-8E22-58D79F96E4BC}" srcOrd="1" destOrd="0" presId="urn:microsoft.com/office/officeart/2005/8/layout/lProcess2"/>
    <dgm:cxn modelId="{48C3BE14-FEFF-EF4C-B5C3-740FCA21D859}" srcId="{BA72E376-93AA-7B4D-9885-28AF32E8FCD0}" destId="{17553587-2D3D-FC4F-8137-B6F55B24A175}" srcOrd="0" destOrd="0" parTransId="{AAD6EF3C-7740-3E4C-A83E-96AAE81658CF}" sibTransId="{F44BECFC-EFD4-6144-BFA1-E5B06586B633}"/>
    <dgm:cxn modelId="{DFED623F-B037-6444-B390-3F382C5107D2}" srcId="{0C55DB15-68B7-6846-9986-2C88DD67F02C}" destId="{7274456E-D11E-6E42-89C9-E7036B04E061}" srcOrd="0" destOrd="0" parTransId="{501B6CF1-4DE8-3F49-AB1D-2F9B7194EB7E}" sibTransId="{3307B062-95DF-224B-B5BB-2B07AB821E42}"/>
    <dgm:cxn modelId="{E78FCCE1-04E2-024E-9737-77B681D614D0}" srcId="{BA72E376-93AA-7B4D-9885-28AF32E8FCD0}" destId="{D2A707C6-0E91-8144-BDBE-B55204826D27}" srcOrd="3" destOrd="0" parTransId="{F2E9205F-8629-7249-BCF1-197AF3DD5861}" sibTransId="{82697742-FE9D-0645-B374-E12FBC7CB575}"/>
    <dgm:cxn modelId="{CDBBA705-9656-0B47-8E8C-30BB27FE6F7F}" type="presOf" srcId="{8E2A642D-4705-AF49-BAD9-9130601CC302}" destId="{CB75F928-42A8-694A-BAC0-2BC29682B0C3}" srcOrd="0" destOrd="0" presId="urn:microsoft.com/office/officeart/2005/8/layout/lProcess2"/>
    <dgm:cxn modelId="{46DF06EF-BD48-FB40-A645-060FEDAEDE7A}" type="presOf" srcId="{FCC1073E-90D1-2244-BA4B-C9BDAE7018E3}" destId="{F3794D44-2421-604F-9FD1-6C436C8561DE}" srcOrd="0" destOrd="0" presId="urn:microsoft.com/office/officeart/2005/8/layout/lProcess2"/>
    <dgm:cxn modelId="{612D204D-D926-D042-B13D-40DBA5645E6C}" srcId="{17553587-2D3D-FC4F-8137-B6F55B24A175}" destId="{1286E93E-3D4E-5F40-A299-38A73B219078}" srcOrd="0" destOrd="0" parTransId="{9FE1951F-60F6-EC4C-8351-64E56839097B}" sibTransId="{7C4BBB3D-2E9F-BD46-83A4-82A0B58D05BF}"/>
    <dgm:cxn modelId="{C2E4A999-F670-7844-AB7B-5D560AC7F999}" srcId="{D2A707C6-0E91-8144-BDBE-B55204826D27}" destId="{AB810B26-0B0A-0E46-AEA9-22C9541B3480}" srcOrd="0" destOrd="0" parTransId="{C6F50772-FD02-2F41-AC4A-C94C4D20B33B}" sibTransId="{F979FD07-152C-E642-B13E-D867E2DE64FE}"/>
    <dgm:cxn modelId="{6DC1D2A1-98D8-814C-AF39-A7BEA93F8584}" type="presOf" srcId="{0C55DB15-68B7-6846-9986-2C88DD67F02C}" destId="{B2BA994D-30F9-6C41-A55D-ED7B7441E20B}" srcOrd="0" destOrd="0" presId="urn:microsoft.com/office/officeart/2005/8/layout/lProcess2"/>
    <dgm:cxn modelId="{0D583322-4DE0-CC4E-B487-AC695E4BFC69}" srcId="{BA72E376-93AA-7B4D-9885-28AF32E8FCD0}" destId="{0C55DB15-68B7-6846-9986-2C88DD67F02C}" srcOrd="1" destOrd="0" parTransId="{E374D18C-FC37-7E46-8DF0-A696CFB37577}" sibTransId="{9B873074-9EDC-1343-A88A-19E42D2B3F39}"/>
    <dgm:cxn modelId="{EAACCA8B-EB36-9042-B180-9FC809197B89}" type="presOf" srcId="{D2A707C6-0E91-8144-BDBE-B55204826D27}" destId="{9E9C8D55-3148-6340-864D-ABBC62D922A9}" srcOrd="0" destOrd="0" presId="urn:microsoft.com/office/officeart/2005/8/layout/lProcess2"/>
    <dgm:cxn modelId="{294CAAD9-BE41-A74A-BDC5-DFC703591853}" type="presOf" srcId="{BA72E376-93AA-7B4D-9885-28AF32E8FCD0}" destId="{E71AEFF5-B35F-3E4F-9A69-85A29FBB056F}" srcOrd="0" destOrd="0" presId="urn:microsoft.com/office/officeart/2005/8/layout/lProcess2"/>
    <dgm:cxn modelId="{77E8B786-58B2-7B45-8203-1EF757597BC3}" type="presOf" srcId="{AB810B26-0B0A-0E46-AEA9-22C9541B3480}" destId="{548D6EDE-B8B3-C746-B02A-81D3EAD378CC}" srcOrd="0" destOrd="0" presId="urn:microsoft.com/office/officeart/2005/8/layout/lProcess2"/>
    <dgm:cxn modelId="{D79828F9-EC04-5C41-91BE-8534BE9D90DC}" srcId="{CF04471B-2672-AC42-B681-E03987162B5B}" destId="{8E2A642D-4705-AF49-BAD9-9130601CC302}" srcOrd="0" destOrd="0" parTransId="{CF1BC13E-6945-CA4C-9A70-4B416793648F}" sibTransId="{F069093E-8665-E844-8AAB-E7FBF4EB7830}"/>
    <dgm:cxn modelId="{E7CD3FE9-390D-DC4C-82F2-7B32BABDA3C6}" type="presOf" srcId="{D2A707C6-0E91-8144-BDBE-B55204826D27}" destId="{4F4B6C10-CD58-DB43-A37F-24A6FD08ED0F}" srcOrd="1" destOrd="0" presId="urn:microsoft.com/office/officeart/2005/8/layout/lProcess2"/>
    <dgm:cxn modelId="{9E91753F-18E0-DD46-911D-D0C8589DF698}" type="presOf" srcId="{64B1C973-0182-0343-888C-8B1FBF55A968}" destId="{723A76A5-AF66-704D-89E4-E12C687128C3}" srcOrd="0" destOrd="0" presId="urn:microsoft.com/office/officeart/2005/8/layout/lProcess2"/>
    <dgm:cxn modelId="{3AB48946-0522-CD49-8B58-89A36FB1EA27}" type="presOf" srcId="{CF04471B-2672-AC42-B681-E03987162B5B}" destId="{D2904A41-28E5-B841-BDD0-D02AAA21D5D0}" srcOrd="0" destOrd="0" presId="urn:microsoft.com/office/officeart/2005/8/layout/lProcess2"/>
    <dgm:cxn modelId="{BC4207A8-2E5C-D549-A96D-9C168FF89087}" type="presOf" srcId="{CF04471B-2672-AC42-B681-E03987162B5B}" destId="{08CEF94A-E93E-574E-989A-04C40BF07E2B}" srcOrd="1" destOrd="0" presId="urn:microsoft.com/office/officeart/2005/8/layout/lProcess2"/>
    <dgm:cxn modelId="{A631739E-3B14-AF4D-9AC7-1E23B5D319AC}" type="presParOf" srcId="{E71AEFF5-B35F-3E4F-9A69-85A29FBB056F}" destId="{D8BE2D59-81BB-2743-800B-6E98E3E455F2}" srcOrd="0" destOrd="0" presId="urn:microsoft.com/office/officeart/2005/8/layout/lProcess2"/>
    <dgm:cxn modelId="{2050DC01-60F9-614B-A85D-04079FB2BB42}" type="presParOf" srcId="{D8BE2D59-81BB-2743-800B-6E98E3E455F2}" destId="{9061850C-66F8-294A-83B1-1E6583C99DE7}" srcOrd="0" destOrd="0" presId="urn:microsoft.com/office/officeart/2005/8/layout/lProcess2"/>
    <dgm:cxn modelId="{DC190FFF-4B75-C84A-A768-9F60493DC849}" type="presParOf" srcId="{D8BE2D59-81BB-2743-800B-6E98E3E455F2}" destId="{8D70B0D6-0FC4-4B4B-B3A6-877C0FF37A51}" srcOrd="1" destOrd="0" presId="urn:microsoft.com/office/officeart/2005/8/layout/lProcess2"/>
    <dgm:cxn modelId="{A525EDB0-B66D-9147-A4DC-FB110E9735B1}" type="presParOf" srcId="{D8BE2D59-81BB-2743-800B-6E98E3E455F2}" destId="{5A5C8930-B167-E541-BA27-83AD1BCBE719}" srcOrd="2" destOrd="0" presId="urn:microsoft.com/office/officeart/2005/8/layout/lProcess2"/>
    <dgm:cxn modelId="{8D8FE6F7-30CF-2D4D-B7C3-DD2D73F769B3}" type="presParOf" srcId="{5A5C8930-B167-E541-BA27-83AD1BCBE719}" destId="{230831EC-FC11-D940-9F5D-AC53B79AA041}" srcOrd="0" destOrd="0" presId="urn:microsoft.com/office/officeart/2005/8/layout/lProcess2"/>
    <dgm:cxn modelId="{A8D48428-05B0-E34B-921B-F16BD2394524}" type="presParOf" srcId="{230831EC-FC11-D940-9F5D-AC53B79AA041}" destId="{7A289841-0DFA-DC40-B41C-1ABB1BB9507C}" srcOrd="0" destOrd="0" presId="urn:microsoft.com/office/officeart/2005/8/layout/lProcess2"/>
    <dgm:cxn modelId="{F6138212-0E5C-8945-91B9-1A616A9142D3}" type="presParOf" srcId="{E71AEFF5-B35F-3E4F-9A69-85A29FBB056F}" destId="{093001CC-44ED-3049-AEA9-7C2F91806448}" srcOrd="1" destOrd="0" presId="urn:microsoft.com/office/officeart/2005/8/layout/lProcess2"/>
    <dgm:cxn modelId="{593093DB-7FF3-FB4D-BA3A-EC4FAB2A0C55}" type="presParOf" srcId="{E71AEFF5-B35F-3E4F-9A69-85A29FBB056F}" destId="{A22C07BD-C9AB-774D-9D9A-D68C2D6502ED}" srcOrd="2" destOrd="0" presId="urn:microsoft.com/office/officeart/2005/8/layout/lProcess2"/>
    <dgm:cxn modelId="{AF43C0B6-1497-2B45-AB05-97E5B4DF4391}" type="presParOf" srcId="{A22C07BD-C9AB-774D-9D9A-D68C2D6502ED}" destId="{B2BA994D-30F9-6C41-A55D-ED7B7441E20B}" srcOrd="0" destOrd="0" presId="urn:microsoft.com/office/officeart/2005/8/layout/lProcess2"/>
    <dgm:cxn modelId="{B40C77D1-A0D6-384A-A7DE-30A6D47B87D6}" type="presParOf" srcId="{A22C07BD-C9AB-774D-9D9A-D68C2D6502ED}" destId="{7ABC80D2-827C-C244-8E22-58D79F96E4BC}" srcOrd="1" destOrd="0" presId="urn:microsoft.com/office/officeart/2005/8/layout/lProcess2"/>
    <dgm:cxn modelId="{F5279AFF-FC7A-6E4C-9193-11758B0F96F3}" type="presParOf" srcId="{A22C07BD-C9AB-774D-9D9A-D68C2D6502ED}" destId="{63276522-4A8E-0E4B-8044-86029389C521}" srcOrd="2" destOrd="0" presId="urn:microsoft.com/office/officeart/2005/8/layout/lProcess2"/>
    <dgm:cxn modelId="{D453334F-A69E-4440-8838-D0E7EA63B5BB}" type="presParOf" srcId="{63276522-4A8E-0E4B-8044-86029389C521}" destId="{5A5430A4-48C0-C346-BCB3-3D1B8DE88CCA}" srcOrd="0" destOrd="0" presId="urn:microsoft.com/office/officeart/2005/8/layout/lProcess2"/>
    <dgm:cxn modelId="{C6D761B0-B110-E04F-807C-956A80E906E5}" type="presParOf" srcId="{5A5430A4-48C0-C346-BCB3-3D1B8DE88CCA}" destId="{FFF01117-2D73-4C4A-8AA2-26B5E57EA22A}" srcOrd="0" destOrd="0" presId="urn:microsoft.com/office/officeart/2005/8/layout/lProcess2"/>
    <dgm:cxn modelId="{689C7E9C-597D-A541-9C63-E263C4127C9D}" type="presParOf" srcId="{E71AEFF5-B35F-3E4F-9A69-85A29FBB056F}" destId="{B30A2049-8A66-6A49-A2FE-89110EA51DC0}" srcOrd="3" destOrd="0" presId="urn:microsoft.com/office/officeart/2005/8/layout/lProcess2"/>
    <dgm:cxn modelId="{8A8885B2-A3ED-0E4C-8C77-9B70F3064E57}" type="presParOf" srcId="{E71AEFF5-B35F-3E4F-9A69-85A29FBB056F}" destId="{EB67BA81-261E-4B49-AF00-7888DCA50827}" srcOrd="4" destOrd="0" presId="urn:microsoft.com/office/officeart/2005/8/layout/lProcess2"/>
    <dgm:cxn modelId="{B19CCD6F-D6D6-8342-90D8-16BEDD6C46D1}" type="presParOf" srcId="{EB67BA81-261E-4B49-AF00-7888DCA50827}" destId="{723A76A5-AF66-704D-89E4-E12C687128C3}" srcOrd="0" destOrd="0" presId="urn:microsoft.com/office/officeart/2005/8/layout/lProcess2"/>
    <dgm:cxn modelId="{44003A28-8C75-EB42-B0C8-BE65828CF886}" type="presParOf" srcId="{EB67BA81-261E-4B49-AF00-7888DCA50827}" destId="{9FA69D95-BE40-EC4E-979A-EAF928AA7B0B}" srcOrd="1" destOrd="0" presId="urn:microsoft.com/office/officeart/2005/8/layout/lProcess2"/>
    <dgm:cxn modelId="{D2F9E1BC-7C46-D141-9E40-40131B8A99CB}" type="presParOf" srcId="{EB67BA81-261E-4B49-AF00-7888DCA50827}" destId="{2AB1DDFC-56E8-6841-B976-0EDC74C7BD16}" srcOrd="2" destOrd="0" presId="urn:microsoft.com/office/officeart/2005/8/layout/lProcess2"/>
    <dgm:cxn modelId="{7E74F540-F41C-2348-999C-631896D85D6C}" type="presParOf" srcId="{2AB1DDFC-56E8-6841-B976-0EDC74C7BD16}" destId="{41866185-9B66-7946-AD24-7601EF9BE8A9}" srcOrd="0" destOrd="0" presId="urn:microsoft.com/office/officeart/2005/8/layout/lProcess2"/>
    <dgm:cxn modelId="{FA6802AD-AB04-4248-A9A0-16A9A8118C72}" type="presParOf" srcId="{41866185-9B66-7946-AD24-7601EF9BE8A9}" destId="{F3794D44-2421-604F-9FD1-6C436C8561DE}" srcOrd="0" destOrd="0" presId="urn:microsoft.com/office/officeart/2005/8/layout/lProcess2"/>
    <dgm:cxn modelId="{1F0190DA-A6D1-AE40-AC34-7656EA2B06AB}" type="presParOf" srcId="{E71AEFF5-B35F-3E4F-9A69-85A29FBB056F}" destId="{FECBA00A-747B-7E4B-A756-DCD93C92DACA}" srcOrd="5" destOrd="0" presId="urn:microsoft.com/office/officeart/2005/8/layout/lProcess2"/>
    <dgm:cxn modelId="{3F472F9D-1AC7-B14B-9345-98B99A1D504B}" type="presParOf" srcId="{E71AEFF5-B35F-3E4F-9A69-85A29FBB056F}" destId="{8A48EC06-0FCB-DE49-BDFA-2F2D46071650}" srcOrd="6" destOrd="0" presId="urn:microsoft.com/office/officeart/2005/8/layout/lProcess2"/>
    <dgm:cxn modelId="{F36655C7-7B22-BB43-89F9-2EB741711CE8}" type="presParOf" srcId="{8A48EC06-0FCB-DE49-BDFA-2F2D46071650}" destId="{9E9C8D55-3148-6340-864D-ABBC62D922A9}" srcOrd="0" destOrd="0" presId="urn:microsoft.com/office/officeart/2005/8/layout/lProcess2"/>
    <dgm:cxn modelId="{870CDE8C-A1F9-C946-8296-0C5014E19835}" type="presParOf" srcId="{8A48EC06-0FCB-DE49-BDFA-2F2D46071650}" destId="{4F4B6C10-CD58-DB43-A37F-24A6FD08ED0F}" srcOrd="1" destOrd="0" presId="urn:microsoft.com/office/officeart/2005/8/layout/lProcess2"/>
    <dgm:cxn modelId="{A6AC2FE3-1CBA-E745-805D-61FAD8F6C0A7}" type="presParOf" srcId="{8A48EC06-0FCB-DE49-BDFA-2F2D46071650}" destId="{B04BAA6F-E280-5649-978E-D47BCA692F53}" srcOrd="2" destOrd="0" presId="urn:microsoft.com/office/officeart/2005/8/layout/lProcess2"/>
    <dgm:cxn modelId="{E4C401DD-8A45-9949-B8B4-0D09D3BE190A}" type="presParOf" srcId="{B04BAA6F-E280-5649-978E-D47BCA692F53}" destId="{2ED2AF36-6784-604C-9556-C676F2D305B4}" srcOrd="0" destOrd="0" presId="urn:microsoft.com/office/officeart/2005/8/layout/lProcess2"/>
    <dgm:cxn modelId="{F77E8E70-F03E-7F4E-A1ED-674187483ABF}" type="presParOf" srcId="{2ED2AF36-6784-604C-9556-C676F2D305B4}" destId="{548D6EDE-B8B3-C746-B02A-81D3EAD378CC}" srcOrd="0" destOrd="0" presId="urn:microsoft.com/office/officeart/2005/8/layout/lProcess2"/>
    <dgm:cxn modelId="{12B7915C-4FF4-E449-B83A-4A2B4F38998D}" type="presParOf" srcId="{E71AEFF5-B35F-3E4F-9A69-85A29FBB056F}" destId="{FA043391-5FFD-404E-B9CD-9900D2978B88}" srcOrd="7" destOrd="0" presId="urn:microsoft.com/office/officeart/2005/8/layout/lProcess2"/>
    <dgm:cxn modelId="{AD2A9505-1361-EA42-A521-BCA34D40DD92}" type="presParOf" srcId="{E71AEFF5-B35F-3E4F-9A69-85A29FBB056F}" destId="{0585A31A-DFAA-4047-A1A4-D8D59E3C3A72}" srcOrd="8" destOrd="0" presId="urn:microsoft.com/office/officeart/2005/8/layout/lProcess2"/>
    <dgm:cxn modelId="{17E94E0D-66C8-E944-B42A-32AD416439F0}" type="presParOf" srcId="{0585A31A-DFAA-4047-A1A4-D8D59E3C3A72}" destId="{D2904A41-28E5-B841-BDD0-D02AAA21D5D0}" srcOrd="0" destOrd="0" presId="urn:microsoft.com/office/officeart/2005/8/layout/lProcess2"/>
    <dgm:cxn modelId="{AA98C200-548D-6E46-9195-6B988B22322B}" type="presParOf" srcId="{0585A31A-DFAA-4047-A1A4-D8D59E3C3A72}" destId="{08CEF94A-E93E-574E-989A-04C40BF07E2B}" srcOrd="1" destOrd="0" presId="urn:microsoft.com/office/officeart/2005/8/layout/lProcess2"/>
    <dgm:cxn modelId="{9955CA61-CC9D-884E-B7C9-F08BB1378F5D}" type="presParOf" srcId="{0585A31A-DFAA-4047-A1A4-D8D59E3C3A72}" destId="{A76A7FA8-FD2C-F54F-9DBD-B7DB3036D0FF}" srcOrd="2" destOrd="0" presId="urn:microsoft.com/office/officeart/2005/8/layout/lProcess2"/>
    <dgm:cxn modelId="{9B3F4419-E2DB-E240-8DE7-D647C0742EAC}" type="presParOf" srcId="{A76A7FA8-FD2C-F54F-9DBD-B7DB3036D0FF}" destId="{E06C6E87-597C-914F-BC9A-73B303952AB9}" srcOrd="0" destOrd="0" presId="urn:microsoft.com/office/officeart/2005/8/layout/lProcess2"/>
    <dgm:cxn modelId="{0B0AF696-3EDC-6A42-A9AF-BFDD67337721}" type="presParOf" srcId="{E06C6E87-597C-914F-BC9A-73B303952AB9}" destId="{CB75F928-42A8-694A-BAC0-2BC29682B0C3}"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636429-2738-F546-A916-80EEDF1E10FA}" type="doc">
      <dgm:prSet loTypeId="urn:microsoft.com/office/officeart/2005/8/layout/bProcess3" loCatId="process" qsTypeId="urn:microsoft.com/office/officeart/2005/8/quickstyle/simple4" qsCatId="simple" csTypeId="urn:microsoft.com/office/officeart/2005/8/colors/accent1_2" csCatId="accent1" phldr="1"/>
      <dgm:spPr/>
      <dgm:t>
        <a:bodyPr/>
        <a:lstStyle/>
        <a:p>
          <a:endParaRPr lang="en-US"/>
        </a:p>
      </dgm:t>
    </dgm:pt>
    <dgm:pt modelId="{E09C3467-9E26-444A-9A55-589C58FED186}">
      <dgm:prSet/>
      <dgm:spPr>
        <a:solidFill>
          <a:schemeClr val="accent4"/>
        </a:solidFill>
      </dgm:spPr>
      <dgm:t>
        <a:bodyPr/>
        <a:lstStyle/>
        <a:p>
          <a:pPr rtl="0"/>
          <a:r>
            <a:rPr lang="en-US" dirty="0" smtClean="0"/>
            <a:t>A communication pathway connecting two or more devices</a:t>
          </a:r>
          <a:endParaRPr lang="en-US" dirty="0"/>
        </a:p>
      </dgm:t>
    </dgm:pt>
    <dgm:pt modelId="{9A6D1CD1-0E23-9142-A2F9-0C44E776B3B9}" type="parTrans" cxnId="{4870A548-57CA-A440-9FB7-55EC1395DD57}">
      <dgm:prSet/>
      <dgm:spPr/>
      <dgm:t>
        <a:bodyPr/>
        <a:lstStyle/>
        <a:p>
          <a:endParaRPr lang="en-US"/>
        </a:p>
      </dgm:t>
    </dgm:pt>
    <dgm:pt modelId="{27D62082-75CC-184C-9FB7-60E6C8978923}" type="sibTrans" cxnId="{4870A548-57CA-A440-9FB7-55EC1395DD57}">
      <dgm:prSet/>
      <dgm:spPr/>
      <dgm:t>
        <a:bodyPr/>
        <a:lstStyle/>
        <a:p>
          <a:endParaRPr lang="en-US" dirty="0"/>
        </a:p>
      </dgm:t>
    </dgm:pt>
    <dgm:pt modelId="{8F003CF4-8A60-984A-9D02-B6B83050EFD0}">
      <dgm:prSet/>
      <dgm:spPr>
        <a:solidFill>
          <a:schemeClr val="accent4"/>
        </a:solidFill>
      </dgm:spPr>
      <dgm:t>
        <a:bodyPr/>
        <a:lstStyle/>
        <a:p>
          <a:pPr rtl="0"/>
          <a:r>
            <a:rPr lang="en-US" dirty="0" smtClean="0"/>
            <a:t>Key characteristic is that it is a shared transmission medium</a:t>
          </a:r>
          <a:endParaRPr lang="en-US" dirty="0"/>
        </a:p>
      </dgm:t>
    </dgm:pt>
    <dgm:pt modelId="{E5F39706-E472-1549-A1DE-3650F1A7EE56}" type="parTrans" cxnId="{FF41DF3B-8F02-5945-B921-3CCF47CC9A4F}">
      <dgm:prSet/>
      <dgm:spPr/>
      <dgm:t>
        <a:bodyPr/>
        <a:lstStyle/>
        <a:p>
          <a:endParaRPr lang="en-US"/>
        </a:p>
      </dgm:t>
    </dgm:pt>
    <dgm:pt modelId="{3657E415-3A19-C14A-A100-CDCD225A6C98}" type="sibTrans" cxnId="{FF41DF3B-8F02-5945-B921-3CCF47CC9A4F}">
      <dgm:prSet/>
      <dgm:spPr/>
      <dgm:t>
        <a:bodyPr/>
        <a:lstStyle/>
        <a:p>
          <a:endParaRPr lang="en-US"/>
        </a:p>
      </dgm:t>
    </dgm:pt>
    <dgm:pt modelId="{CB4A86C1-E3C9-3F4E-A3D7-ADA5832AF8F4}">
      <dgm:prSet/>
      <dgm:spPr/>
      <dgm:t>
        <a:bodyPr/>
        <a:lstStyle/>
        <a:p>
          <a:pPr rtl="0"/>
          <a:r>
            <a:rPr lang="en-US" dirty="0" smtClean="0"/>
            <a:t>Signals transmitted by any one device are available for reception by all other devices attached to the bus</a:t>
          </a:r>
          <a:endParaRPr lang="en-US" dirty="0"/>
        </a:p>
      </dgm:t>
    </dgm:pt>
    <dgm:pt modelId="{B8D28C66-3AC0-A149-A08C-BA984C1BC79C}" type="parTrans" cxnId="{75CA6EDC-3FAF-5149-9018-8FED8A7BD37D}">
      <dgm:prSet/>
      <dgm:spPr/>
      <dgm:t>
        <a:bodyPr/>
        <a:lstStyle/>
        <a:p>
          <a:endParaRPr lang="en-US"/>
        </a:p>
      </dgm:t>
    </dgm:pt>
    <dgm:pt modelId="{953D51F2-F817-5E4D-8D86-196CB93CCC36}" type="sibTrans" cxnId="{75CA6EDC-3FAF-5149-9018-8FED8A7BD37D}">
      <dgm:prSet/>
      <dgm:spPr>
        <a:blipFill rotWithShape="0">
          <a:blip xmlns:r="http://schemas.openxmlformats.org/officeDocument/2006/relationships" r:embed="rId1"/>
          <a:stretch>
            <a:fillRect/>
          </a:stretch>
        </a:blipFill>
      </dgm:spPr>
      <dgm:t>
        <a:bodyPr/>
        <a:lstStyle/>
        <a:p>
          <a:endParaRPr lang="en-US" dirty="0"/>
        </a:p>
      </dgm:t>
    </dgm:pt>
    <dgm:pt modelId="{CE39FD04-B2A9-5A45-85CD-5495455BDD3B}">
      <dgm:prSet/>
      <dgm:spPr/>
      <dgm:t>
        <a:bodyPr/>
        <a:lstStyle/>
        <a:p>
          <a:pPr rtl="0"/>
          <a:r>
            <a:rPr lang="en-US" dirty="0" smtClean="0"/>
            <a:t>If two devices transmit during the same time period their signals will overlap and become garbled</a:t>
          </a:r>
          <a:endParaRPr lang="en-US" dirty="0"/>
        </a:p>
      </dgm:t>
    </dgm:pt>
    <dgm:pt modelId="{BD4BE912-0DB4-7E40-A21B-E9232D61E886}" type="parTrans" cxnId="{2059DCFF-53E0-974E-A713-1C509D93A546}">
      <dgm:prSet/>
      <dgm:spPr/>
      <dgm:t>
        <a:bodyPr/>
        <a:lstStyle/>
        <a:p>
          <a:endParaRPr lang="en-US"/>
        </a:p>
      </dgm:t>
    </dgm:pt>
    <dgm:pt modelId="{8E79852C-9C95-DA4F-BA96-D2C0410A69D0}" type="sibTrans" cxnId="{2059DCFF-53E0-974E-A713-1C509D93A546}">
      <dgm:prSet/>
      <dgm:spPr/>
      <dgm:t>
        <a:bodyPr/>
        <a:lstStyle/>
        <a:p>
          <a:endParaRPr lang="en-US"/>
        </a:p>
      </dgm:t>
    </dgm:pt>
    <dgm:pt modelId="{853B68A4-E045-6C44-81AC-BD6D2EDD6120}">
      <dgm:prSet/>
      <dgm:spPr>
        <a:solidFill>
          <a:schemeClr val="accent3"/>
        </a:solidFill>
      </dgm:spPr>
      <dgm:t>
        <a:bodyPr/>
        <a:lstStyle/>
        <a:p>
          <a:pPr rtl="0"/>
          <a:r>
            <a:rPr lang="en-US" dirty="0" smtClean="0"/>
            <a:t>Typically consists of multiple communication lines</a:t>
          </a:r>
          <a:endParaRPr lang="en-US" dirty="0"/>
        </a:p>
      </dgm:t>
    </dgm:pt>
    <dgm:pt modelId="{E4A0037A-F217-1844-B047-E9B0F378373C}" type="parTrans" cxnId="{15A5C6EC-52BB-DB46-B48C-669F4803E4F1}">
      <dgm:prSet/>
      <dgm:spPr/>
      <dgm:t>
        <a:bodyPr/>
        <a:lstStyle/>
        <a:p>
          <a:endParaRPr lang="en-US"/>
        </a:p>
      </dgm:t>
    </dgm:pt>
    <dgm:pt modelId="{C2D31CE6-9201-EC44-B718-1FF04AE572E4}" type="sibTrans" cxnId="{15A5C6EC-52BB-DB46-B48C-669F4803E4F1}">
      <dgm:prSet/>
      <dgm:spPr/>
      <dgm:t>
        <a:bodyPr/>
        <a:lstStyle/>
        <a:p>
          <a:endParaRPr lang="en-US" dirty="0"/>
        </a:p>
      </dgm:t>
    </dgm:pt>
    <dgm:pt modelId="{5E2D62BE-266A-0D45-B906-1B29BDF34799}">
      <dgm:prSet/>
      <dgm:spPr>
        <a:solidFill>
          <a:schemeClr val="accent3"/>
        </a:solidFill>
      </dgm:spPr>
      <dgm:t>
        <a:bodyPr/>
        <a:lstStyle/>
        <a:p>
          <a:pPr rtl="0"/>
          <a:r>
            <a:rPr lang="en-US" dirty="0" smtClean="0"/>
            <a:t>Each line is capable of transmitting signals representing binary 1 and binary 0</a:t>
          </a:r>
          <a:endParaRPr lang="en-US" dirty="0"/>
        </a:p>
      </dgm:t>
    </dgm:pt>
    <dgm:pt modelId="{D610DF42-3128-7A46-9764-92CC058A4459}" type="parTrans" cxnId="{EF81B034-F645-CB4C-B13B-6979989D1400}">
      <dgm:prSet/>
      <dgm:spPr/>
      <dgm:t>
        <a:bodyPr/>
        <a:lstStyle/>
        <a:p>
          <a:endParaRPr lang="en-US"/>
        </a:p>
      </dgm:t>
    </dgm:pt>
    <dgm:pt modelId="{61584508-4468-A04C-B932-71D19C1A3A71}" type="sibTrans" cxnId="{EF81B034-F645-CB4C-B13B-6979989D1400}">
      <dgm:prSet/>
      <dgm:spPr/>
      <dgm:t>
        <a:bodyPr/>
        <a:lstStyle/>
        <a:p>
          <a:endParaRPr lang="en-US"/>
        </a:p>
      </dgm:t>
    </dgm:pt>
    <dgm:pt modelId="{1DD15041-7803-0446-9821-1DE8F32CE256}">
      <dgm:prSet/>
      <dgm:spPr>
        <a:solidFill>
          <a:schemeClr val="accent3"/>
        </a:solidFill>
      </dgm:spPr>
      <dgm:t>
        <a:bodyPr/>
        <a:lstStyle/>
        <a:p>
          <a:pPr rtl="0"/>
          <a:r>
            <a:rPr lang="en-US" dirty="0" smtClean="0"/>
            <a:t>Computer systems contain a number of different buses that provide pathways between components at various levels of the computer system hierarchy</a:t>
          </a:r>
          <a:endParaRPr lang="en-US" dirty="0"/>
        </a:p>
      </dgm:t>
    </dgm:pt>
    <dgm:pt modelId="{19707EF3-5F9A-B24F-A7F5-F811CD9FA81C}" type="parTrans" cxnId="{BD11BB93-7303-7D44-B65C-8B362008FC53}">
      <dgm:prSet/>
      <dgm:spPr/>
      <dgm:t>
        <a:bodyPr/>
        <a:lstStyle/>
        <a:p>
          <a:endParaRPr lang="en-US"/>
        </a:p>
      </dgm:t>
    </dgm:pt>
    <dgm:pt modelId="{893785DB-B566-C34C-9F83-50CFBE946D7E}" type="sibTrans" cxnId="{BD11BB93-7303-7D44-B65C-8B362008FC53}">
      <dgm:prSet/>
      <dgm:spPr/>
      <dgm:t>
        <a:bodyPr/>
        <a:lstStyle/>
        <a:p>
          <a:endParaRPr lang="en-US" dirty="0"/>
        </a:p>
      </dgm:t>
    </dgm:pt>
    <dgm:pt modelId="{7525A05C-DEEF-D049-B433-AEDEF823843A}">
      <dgm:prSet/>
      <dgm:spPr/>
      <dgm:t>
        <a:bodyPr/>
        <a:lstStyle/>
        <a:p>
          <a:pPr rtl="0"/>
          <a:r>
            <a:rPr lang="en-US" i="1" dirty="0" smtClean="0"/>
            <a:t>System bus</a:t>
          </a:r>
          <a:endParaRPr lang="en-US" dirty="0"/>
        </a:p>
      </dgm:t>
    </dgm:pt>
    <dgm:pt modelId="{E735B630-CC49-9E48-8EED-DA8014D4EE6B}" type="parTrans" cxnId="{FD2E9F45-5DFA-CE49-BAD9-A76390B6C77C}">
      <dgm:prSet/>
      <dgm:spPr/>
      <dgm:t>
        <a:bodyPr/>
        <a:lstStyle/>
        <a:p>
          <a:endParaRPr lang="en-US"/>
        </a:p>
      </dgm:t>
    </dgm:pt>
    <dgm:pt modelId="{D77C5A79-43C5-E749-B5E4-BAA9AF38EDBC}" type="sibTrans" cxnId="{FD2E9F45-5DFA-CE49-BAD9-A76390B6C77C}">
      <dgm:prSet/>
      <dgm:spPr/>
      <dgm:t>
        <a:bodyPr/>
        <a:lstStyle/>
        <a:p>
          <a:endParaRPr lang="en-US" dirty="0"/>
        </a:p>
      </dgm:t>
    </dgm:pt>
    <dgm:pt modelId="{C55C8E9B-FD37-074C-BFF6-DD30EBBEBEA5}">
      <dgm:prSet/>
      <dgm:spPr/>
      <dgm:t>
        <a:bodyPr/>
        <a:lstStyle/>
        <a:p>
          <a:pPr rtl="0"/>
          <a:r>
            <a:rPr lang="en-US" dirty="0" smtClean="0"/>
            <a:t>A bus that connects major computer components (processor, memory, I/O)</a:t>
          </a:r>
          <a:endParaRPr lang="en-US" dirty="0"/>
        </a:p>
      </dgm:t>
    </dgm:pt>
    <dgm:pt modelId="{F23FBEB8-51B6-D54D-A709-F8CF761EE4F2}" type="parTrans" cxnId="{3413FAC6-9E2A-6D4C-8592-9F31D272D137}">
      <dgm:prSet/>
      <dgm:spPr/>
      <dgm:t>
        <a:bodyPr/>
        <a:lstStyle/>
        <a:p>
          <a:endParaRPr lang="en-US"/>
        </a:p>
      </dgm:t>
    </dgm:pt>
    <dgm:pt modelId="{F1D0A3C7-FD5B-B843-88CC-469769BC25B8}" type="sibTrans" cxnId="{3413FAC6-9E2A-6D4C-8592-9F31D272D137}">
      <dgm:prSet/>
      <dgm:spPr/>
      <dgm:t>
        <a:bodyPr/>
        <a:lstStyle/>
        <a:p>
          <a:endParaRPr lang="en-US"/>
        </a:p>
      </dgm:t>
    </dgm:pt>
    <dgm:pt modelId="{FED9EA23-173A-404C-87C6-AC58E07F2389}">
      <dgm:prSet/>
      <dgm:spPr>
        <a:solidFill>
          <a:schemeClr val="accent4"/>
        </a:solidFill>
      </dgm:spPr>
      <dgm:t>
        <a:bodyPr/>
        <a:lstStyle/>
        <a:p>
          <a:pPr rtl="0"/>
          <a:r>
            <a:rPr lang="en-GB" dirty="0" smtClean="0"/>
            <a:t>The most common computer interconnection structures are based on the use of one or more system buses</a:t>
          </a:r>
          <a:endParaRPr lang="en-GB" dirty="0"/>
        </a:p>
      </dgm:t>
    </dgm:pt>
    <dgm:pt modelId="{EF95EAB5-4B6A-7B46-9805-48F1555C5601}" type="parTrans" cxnId="{ED2CF9DF-E8F0-A14C-B970-12021D55A99B}">
      <dgm:prSet/>
      <dgm:spPr/>
      <dgm:t>
        <a:bodyPr/>
        <a:lstStyle/>
        <a:p>
          <a:endParaRPr lang="en-US"/>
        </a:p>
      </dgm:t>
    </dgm:pt>
    <dgm:pt modelId="{E1DD6C9C-D477-2440-99E1-8F42B7070D9F}" type="sibTrans" cxnId="{ED2CF9DF-E8F0-A14C-B970-12021D55A99B}">
      <dgm:prSet/>
      <dgm:spPr/>
      <dgm:t>
        <a:bodyPr/>
        <a:lstStyle/>
        <a:p>
          <a:endParaRPr lang="en-US"/>
        </a:p>
      </dgm:t>
    </dgm:pt>
    <dgm:pt modelId="{C1E8BCA6-215E-E746-AEBE-E22E0BFEF693}" type="pres">
      <dgm:prSet presAssocID="{1C636429-2738-F546-A916-80EEDF1E10FA}" presName="Name0" presStyleCnt="0">
        <dgm:presLayoutVars>
          <dgm:dir/>
          <dgm:resizeHandles val="exact"/>
        </dgm:presLayoutVars>
      </dgm:prSet>
      <dgm:spPr/>
      <dgm:t>
        <a:bodyPr/>
        <a:lstStyle/>
        <a:p>
          <a:endParaRPr lang="en-US"/>
        </a:p>
      </dgm:t>
    </dgm:pt>
    <dgm:pt modelId="{4198B288-5E33-5949-9D82-DB2307909588}" type="pres">
      <dgm:prSet presAssocID="{E09C3467-9E26-444A-9A55-589C58FED186}" presName="node" presStyleLbl="node1" presStyleIdx="0" presStyleCnt="6">
        <dgm:presLayoutVars>
          <dgm:bulletEnabled val="1"/>
        </dgm:presLayoutVars>
      </dgm:prSet>
      <dgm:spPr/>
      <dgm:t>
        <a:bodyPr/>
        <a:lstStyle/>
        <a:p>
          <a:endParaRPr lang="en-US"/>
        </a:p>
      </dgm:t>
    </dgm:pt>
    <dgm:pt modelId="{631121B5-F90D-4E46-B8FD-6CEC9D573020}" type="pres">
      <dgm:prSet presAssocID="{27D62082-75CC-184C-9FB7-60E6C8978923}" presName="sibTrans" presStyleLbl="sibTrans1D1" presStyleIdx="0" presStyleCnt="5"/>
      <dgm:spPr/>
      <dgm:t>
        <a:bodyPr/>
        <a:lstStyle/>
        <a:p>
          <a:endParaRPr lang="en-US"/>
        </a:p>
      </dgm:t>
    </dgm:pt>
    <dgm:pt modelId="{7F0E2F1E-C94E-DA40-B648-541F47EB3C53}" type="pres">
      <dgm:prSet presAssocID="{27D62082-75CC-184C-9FB7-60E6C8978923}" presName="connectorText" presStyleLbl="sibTrans1D1" presStyleIdx="0" presStyleCnt="5"/>
      <dgm:spPr/>
      <dgm:t>
        <a:bodyPr/>
        <a:lstStyle/>
        <a:p>
          <a:endParaRPr lang="en-US"/>
        </a:p>
      </dgm:t>
    </dgm:pt>
    <dgm:pt modelId="{5E43B7A7-1089-3A4F-B1C4-0B9B8381D3AD}" type="pres">
      <dgm:prSet presAssocID="{CB4A86C1-E3C9-3F4E-A3D7-ADA5832AF8F4}" presName="node" presStyleLbl="node1" presStyleIdx="1" presStyleCnt="6">
        <dgm:presLayoutVars>
          <dgm:bulletEnabled val="1"/>
        </dgm:presLayoutVars>
      </dgm:prSet>
      <dgm:spPr/>
      <dgm:t>
        <a:bodyPr/>
        <a:lstStyle/>
        <a:p>
          <a:endParaRPr lang="en-US"/>
        </a:p>
      </dgm:t>
    </dgm:pt>
    <dgm:pt modelId="{6E7EBF88-55F2-0E4E-90DA-D1819370D293}" type="pres">
      <dgm:prSet presAssocID="{953D51F2-F817-5E4D-8D86-196CB93CCC36}" presName="sibTrans" presStyleLbl="sibTrans1D1" presStyleIdx="1" presStyleCnt="5"/>
      <dgm:spPr/>
      <dgm:t>
        <a:bodyPr/>
        <a:lstStyle/>
        <a:p>
          <a:endParaRPr lang="en-US"/>
        </a:p>
      </dgm:t>
    </dgm:pt>
    <dgm:pt modelId="{9BF7BD5C-860D-934F-89CF-ACA271BC028C}" type="pres">
      <dgm:prSet presAssocID="{953D51F2-F817-5E4D-8D86-196CB93CCC36}" presName="connectorText" presStyleLbl="sibTrans1D1" presStyleIdx="1" presStyleCnt="5"/>
      <dgm:spPr/>
      <dgm:t>
        <a:bodyPr/>
        <a:lstStyle/>
        <a:p>
          <a:endParaRPr lang="en-US"/>
        </a:p>
      </dgm:t>
    </dgm:pt>
    <dgm:pt modelId="{9631B1BB-A22D-5A45-ABBF-FE947F511F80}" type="pres">
      <dgm:prSet presAssocID="{853B68A4-E045-6C44-81AC-BD6D2EDD6120}" presName="node" presStyleLbl="node1" presStyleIdx="2" presStyleCnt="6">
        <dgm:presLayoutVars>
          <dgm:bulletEnabled val="1"/>
        </dgm:presLayoutVars>
      </dgm:prSet>
      <dgm:spPr/>
      <dgm:t>
        <a:bodyPr/>
        <a:lstStyle/>
        <a:p>
          <a:endParaRPr lang="en-US"/>
        </a:p>
      </dgm:t>
    </dgm:pt>
    <dgm:pt modelId="{51079562-9429-E64A-9F8F-15ABD7DBF7FD}" type="pres">
      <dgm:prSet presAssocID="{C2D31CE6-9201-EC44-B718-1FF04AE572E4}" presName="sibTrans" presStyleLbl="sibTrans1D1" presStyleIdx="2" presStyleCnt="5"/>
      <dgm:spPr/>
      <dgm:t>
        <a:bodyPr/>
        <a:lstStyle/>
        <a:p>
          <a:endParaRPr lang="en-US"/>
        </a:p>
      </dgm:t>
    </dgm:pt>
    <dgm:pt modelId="{E7CBA334-3534-BB45-AC94-C45FF46DDE2D}" type="pres">
      <dgm:prSet presAssocID="{C2D31CE6-9201-EC44-B718-1FF04AE572E4}" presName="connectorText" presStyleLbl="sibTrans1D1" presStyleIdx="2" presStyleCnt="5"/>
      <dgm:spPr/>
      <dgm:t>
        <a:bodyPr/>
        <a:lstStyle/>
        <a:p>
          <a:endParaRPr lang="en-US"/>
        </a:p>
      </dgm:t>
    </dgm:pt>
    <dgm:pt modelId="{B109764F-60F3-E749-9AE5-95B69D3F63D9}" type="pres">
      <dgm:prSet presAssocID="{1DD15041-7803-0446-9821-1DE8F32CE256}" presName="node" presStyleLbl="node1" presStyleIdx="3" presStyleCnt="6">
        <dgm:presLayoutVars>
          <dgm:bulletEnabled val="1"/>
        </dgm:presLayoutVars>
      </dgm:prSet>
      <dgm:spPr/>
      <dgm:t>
        <a:bodyPr/>
        <a:lstStyle/>
        <a:p>
          <a:endParaRPr lang="en-US"/>
        </a:p>
      </dgm:t>
    </dgm:pt>
    <dgm:pt modelId="{C1D27491-8205-D643-90DC-71FD8A31FE32}" type="pres">
      <dgm:prSet presAssocID="{893785DB-B566-C34C-9F83-50CFBE946D7E}" presName="sibTrans" presStyleLbl="sibTrans1D1" presStyleIdx="3" presStyleCnt="5"/>
      <dgm:spPr/>
      <dgm:t>
        <a:bodyPr/>
        <a:lstStyle/>
        <a:p>
          <a:endParaRPr lang="en-US"/>
        </a:p>
      </dgm:t>
    </dgm:pt>
    <dgm:pt modelId="{0B0338DD-BBC5-D445-A1DF-1C17B2010AD2}" type="pres">
      <dgm:prSet presAssocID="{893785DB-B566-C34C-9F83-50CFBE946D7E}" presName="connectorText" presStyleLbl="sibTrans1D1" presStyleIdx="3" presStyleCnt="5"/>
      <dgm:spPr/>
      <dgm:t>
        <a:bodyPr/>
        <a:lstStyle/>
        <a:p>
          <a:endParaRPr lang="en-US"/>
        </a:p>
      </dgm:t>
    </dgm:pt>
    <dgm:pt modelId="{D48F7CAA-0278-8240-8FAA-FE067A5D04D9}" type="pres">
      <dgm:prSet presAssocID="{7525A05C-DEEF-D049-B433-AEDEF823843A}" presName="node" presStyleLbl="node1" presStyleIdx="4" presStyleCnt="6">
        <dgm:presLayoutVars>
          <dgm:bulletEnabled val="1"/>
        </dgm:presLayoutVars>
      </dgm:prSet>
      <dgm:spPr/>
      <dgm:t>
        <a:bodyPr/>
        <a:lstStyle/>
        <a:p>
          <a:endParaRPr lang="en-US"/>
        </a:p>
      </dgm:t>
    </dgm:pt>
    <dgm:pt modelId="{71B0C6C9-D4C6-D84F-8A1A-6C057EDBC2A7}" type="pres">
      <dgm:prSet presAssocID="{D77C5A79-43C5-E749-B5E4-BAA9AF38EDBC}" presName="sibTrans" presStyleLbl="sibTrans1D1" presStyleIdx="4" presStyleCnt="5"/>
      <dgm:spPr/>
      <dgm:t>
        <a:bodyPr/>
        <a:lstStyle/>
        <a:p>
          <a:endParaRPr lang="en-US"/>
        </a:p>
      </dgm:t>
    </dgm:pt>
    <dgm:pt modelId="{62EFFE04-00EA-D148-93F4-E1428BE2580F}" type="pres">
      <dgm:prSet presAssocID="{D77C5A79-43C5-E749-B5E4-BAA9AF38EDBC}" presName="connectorText" presStyleLbl="sibTrans1D1" presStyleIdx="4" presStyleCnt="5"/>
      <dgm:spPr/>
      <dgm:t>
        <a:bodyPr/>
        <a:lstStyle/>
        <a:p>
          <a:endParaRPr lang="en-US"/>
        </a:p>
      </dgm:t>
    </dgm:pt>
    <dgm:pt modelId="{4A9314AF-31E5-2F46-A15A-D4ED62769F9A}" type="pres">
      <dgm:prSet presAssocID="{FED9EA23-173A-404C-87C6-AC58E07F2389}" presName="node" presStyleLbl="node1" presStyleIdx="5" presStyleCnt="6">
        <dgm:presLayoutVars>
          <dgm:bulletEnabled val="1"/>
        </dgm:presLayoutVars>
      </dgm:prSet>
      <dgm:spPr/>
      <dgm:t>
        <a:bodyPr/>
        <a:lstStyle/>
        <a:p>
          <a:endParaRPr lang="en-US"/>
        </a:p>
      </dgm:t>
    </dgm:pt>
  </dgm:ptLst>
  <dgm:cxnLst>
    <dgm:cxn modelId="{BD11BB93-7303-7D44-B65C-8B362008FC53}" srcId="{1C636429-2738-F546-A916-80EEDF1E10FA}" destId="{1DD15041-7803-0446-9821-1DE8F32CE256}" srcOrd="3" destOrd="0" parTransId="{19707EF3-5F9A-B24F-A7F5-F811CD9FA81C}" sibTransId="{893785DB-B566-C34C-9F83-50CFBE946D7E}"/>
    <dgm:cxn modelId="{7C07FBD4-EAD3-4D4E-BF2D-18600565EA33}" type="presOf" srcId="{27D62082-75CC-184C-9FB7-60E6C8978923}" destId="{7F0E2F1E-C94E-DA40-B648-541F47EB3C53}" srcOrd="1" destOrd="0" presId="urn:microsoft.com/office/officeart/2005/8/layout/bProcess3"/>
    <dgm:cxn modelId="{11A4AF2D-5EE7-E34B-913D-88830DC4F30B}" type="presOf" srcId="{C2D31CE6-9201-EC44-B718-1FF04AE572E4}" destId="{E7CBA334-3534-BB45-AC94-C45FF46DDE2D}" srcOrd="1" destOrd="0" presId="urn:microsoft.com/office/officeart/2005/8/layout/bProcess3"/>
    <dgm:cxn modelId="{EF81B034-F645-CB4C-B13B-6979989D1400}" srcId="{853B68A4-E045-6C44-81AC-BD6D2EDD6120}" destId="{5E2D62BE-266A-0D45-B906-1B29BDF34799}" srcOrd="0" destOrd="0" parTransId="{D610DF42-3128-7A46-9764-92CC058A4459}" sibTransId="{61584508-4468-A04C-B932-71D19C1A3A71}"/>
    <dgm:cxn modelId="{62B59A1C-A224-0540-9F76-154D2D900A80}" type="presOf" srcId="{953D51F2-F817-5E4D-8D86-196CB93CCC36}" destId="{9BF7BD5C-860D-934F-89CF-ACA271BC028C}" srcOrd="1" destOrd="0" presId="urn:microsoft.com/office/officeart/2005/8/layout/bProcess3"/>
    <dgm:cxn modelId="{2059DCFF-53E0-974E-A713-1C509D93A546}" srcId="{CB4A86C1-E3C9-3F4E-A3D7-ADA5832AF8F4}" destId="{CE39FD04-B2A9-5A45-85CD-5495455BDD3B}" srcOrd="0" destOrd="0" parTransId="{BD4BE912-0DB4-7E40-A21B-E9232D61E886}" sibTransId="{8E79852C-9C95-DA4F-BA96-D2C0410A69D0}"/>
    <dgm:cxn modelId="{9BABC76F-F228-284D-BCDC-76F12750D332}" type="presOf" srcId="{1C636429-2738-F546-A916-80EEDF1E10FA}" destId="{C1E8BCA6-215E-E746-AEBE-E22E0BFEF693}" srcOrd="0" destOrd="0" presId="urn:microsoft.com/office/officeart/2005/8/layout/bProcess3"/>
    <dgm:cxn modelId="{FF41DF3B-8F02-5945-B921-3CCF47CC9A4F}" srcId="{E09C3467-9E26-444A-9A55-589C58FED186}" destId="{8F003CF4-8A60-984A-9D02-B6B83050EFD0}" srcOrd="0" destOrd="0" parTransId="{E5F39706-E472-1549-A1DE-3650F1A7EE56}" sibTransId="{3657E415-3A19-C14A-A100-CDCD225A6C98}"/>
    <dgm:cxn modelId="{140C364B-10E1-4F47-9F59-C92498A2E08E}" type="presOf" srcId="{893785DB-B566-C34C-9F83-50CFBE946D7E}" destId="{0B0338DD-BBC5-D445-A1DF-1C17B2010AD2}" srcOrd="1" destOrd="0" presId="urn:microsoft.com/office/officeart/2005/8/layout/bProcess3"/>
    <dgm:cxn modelId="{3413FAC6-9E2A-6D4C-8592-9F31D272D137}" srcId="{7525A05C-DEEF-D049-B433-AEDEF823843A}" destId="{C55C8E9B-FD37-074C-BFF6-DD30EBBEBEA5}" srcOrd="0" destOrd="0" parTransId="{F23FBEB8-51B6-D54D-A709-F8CF761EE4F2}" sibTransId="{F1D0A3C7-FD5B-B843-88CC-469769BC25B8}"/>
    <dgm:cxn modelId="{0E556C1A-9695-4749-922E-E7E6ED13556D}" type="presOf" srcId="{D77C5A79-43C5-E749-B5E4-BAA9AF38EDBC}" destId="{62EFFE04-00EA-D148-93F4-E1428BE2580F}" srcOrd="1" destOrd="0" presId="urn:microsoft.com/office/officeart/2005/8/layout/bProcess3"/>
    <dgm:cxn modelId="{83C117A0-3500-3347-9E53-F195171DD773}" type="presOf" srcId="{D77C5A79-43C5-E749-B5E4-BAA9AF38EDBC}" destId="{71B0C6C9-D4C6-D84F-8A1A-6C057EDBC2A7}" srcOrd="0" destOrd="0" presId="urn:microsoft.com/office/officeart/2005/8/layout/bProcess3"/>
    <dgm:cxn modelId="{E88D488E-7DB9-5E44-B439-9C141F045096}" type="presOf" srcId="{893785DB-B566-C34C-9F83-50CFBE946D7E}" destId="{C1D27491-8205-D643-90DC-71FD8A31FE32}" srcOrd="0" destOrd="0" presId="urn:microsoft.com/office/officeart/2005/8/layout/bProcess3"/>
    <dgm:cxn modelId="{2C88BC25-E45E-CD48-8864-BF3C727BFA21}" type="presOf" srcId="{C55C8E9B-FD37-074C-BFF6-DD30EBBEBEA5}" destId="{D48F7CAA-0278-8240-8FAA-FE067A5D04D9}" srcOrd="0" destOrd="1" presId="urn:microsoft.com/office/officeart/2005/8/layout/bProcess3"/>
    <dgm:cxn modelId="{9D812C61-E5C4-984A-895C-8A81CDB77470}" type="presOf" srcId="{FED9EA23-173A-404C-87C6-AC58E07F2389}" destId="{4A9314AF-31E5-2F46-A15A-D4ED62769F9A}" srcOrd="0" destOrd="0" presId="urn:microsoft.com/office/officeart/2005/8/layout/bProcess3"/>
    <dgm:cxn modelId="{FD2E9F45-5DFA-CE49-BAD9-A76390B6C77C}" srcId="{1C636429-2738-F546-A916-80EEDF1E10FA}" destId="{7525A05C-DEEF-D049-B433-AEDEF823843A}" srcOrd="4" destOrd="0" parTransId="{E735B630-CC49-9E48-8EED-DA8014D4EE6B}" sibTransId="{D77C5A79-43C5-E749-B5E4-BAA9AF38EDBC}"/>
    <dgm:cxn modelId="{147CEFEA-A202-5B40-A2D9-A3C9DCD1BD6E}" type="presOf" srcId="{8F003CF4-8A60-984A-9D02-B6B83050EFD0}" destId="{4198B288-5E33-5949-9D82-DB2307909588}" srcOrd="0" destOrd="1" presId="urn:microsoft.com/office/officeart/2005/8/layout/bProcess3"/>
    <dgm:cxn modelId="{9996DF7F-EDC8-704D-8256-7168583C0E34}" type="presOf" srcId="{953D51F2-F817-5E4D-8D86-196CB93CCC36}" destId="{6E7EBF88-55F2-0E4E-90DA-D1819370D293}" srcOrd="0" destOrd="0" presId="urn:microsoft.com/office/officeart/2005/8/layout/bProcess3"/>
    <dgm:cxn modelId="{75CA6EDC-3FAF-5149-9018-8FED8A7BD37D}" srcId="{1C636429-2738-F546-A916-80EEDF1E10FA}" destId="{CB4A86C1-E3C9-3F4E-A3D7-ADA5832AF8F4}" srcOrd="1" destOrd="0" parTransId="{B8D28C66-3AC0-A149-A08C-BA984C1BC79C}" sibTransId="{953D51F2-F817-5E4D-8D86-196CB93CCC36}"/>
    <dgm:cxn modelId="{4870A548-57CA-A440-9FB7-55EC1395DD57}" srcId="{1C636429-2738-F546-A916-80EEDF1E10FA}" destId="{E09C3467-9E26-444A-9A55-589C58FED186}" srcOrd="0" destOrd="0" parTransId="{9A6D1CD1-0E23-9142-A2F9-0C44E776B3B9}" sibTransId="{27D62082-75CC-184C-9FB7-60E6C8978923}"/>
    <dgm:cxn modelId="{F9F6F226-9270-5A4C-8BAE-0355E0C1FDE0}" type="presOf" srcId="{CB4A86C1-E3C9-3F4E-A3D7-ADA5832AF8F4}" destId="{5E43B7A7-1089-3A4F-B1C4-0B9B8381D3AD}" srcOrd="0" destOrd="0" presId="urn:microsoft.com/office/officeart/2005/8/layout/bProcess3"/>
    <dgm:cxn modelId="{C3C83930-E0AD-944E-BED2-A1A5340AFE49}" type="presOf" srcId="{853B68A4-E045-6C44-81AC-BD6D2EDD6120}" destId="{9631B1BB-A22D-5A45-ABBF-FE947F511F80}" srcOrd="0" destOrd="0" presId="urn:microsoft.com/office/officeart/2005/8/layout/bProcess3"/>
    <dgm:cxn modelId="{ED2CF9DF-E8F0-A14C-B970-12021D55A99B}" srcId="{1C636429-2738-F546-A916-80EEDF1E10FA}" destId="{FED9EA23-173A-404C-87C6-AC58E07F2389}" srcOrd="5" destOrd="0" parTransId="{EF95EAB5-4B6A-7B46-9805-48F1555C5601}" sibTransId="{E1DD6C9C-D477-2440-99E1-8F42B7070D9F}"/>
    <dgm:cxn modelId="{AE0A59C8-4CFB-F54E-8A20-2CDF8A0F2002}" type="presOf" srcId="{7525A05C-DEEF-D049-B433-AEDEF823843A}" destId="{D48F7CAA-0278-8240-8FAA-FE067A5D04D9}" srcOrd="0" destOrd="0" presId="urn:microsoft.com/office/officeart/2005/8/layout/bProcess3"/>
    <dgm:cxn modelId="{9B77358C-DE90-9145-BF6C-1F3307857ADA}" type="presOf" srcId="{C2D31CE6-9201-EC44-B718-1FF04AE572E4}" destId="{51079562-9429-E64A-9F8F-15ABD7DBF7FD}" srcOrd="0" destOrd="0" presId="urn:microsoft.com/office/officeart/2005/8/layout/bProcess3"/>
    <dgm:cxn modelId="{23627A47-FCAC-E646-822E-FCB10549E760}" type="presOf" srcId="{CE39FD04-B2A9-5A45-85CD-5495455BDD3B}" destId="{5E43B7A7-1089-3A4F-B1C4-0B9B8381D3AD}" srcOrd="0" destOrd="1" presId="urn:microsoft.com/office/officeart/2005/8/layout/bProcess3"/>
    <dgm:cxn modelId="{15A5C6EC-52BB-DB46-B48C-669F4803E4F1}" srcId="{1C636429-2738-F546-A916-80EEDF1E10FA}" destId="{853B68A4-E045-6C44-81AC-BD6D2EDD6120}" srcOrd="2" destOrd="0" parTransId="{E4A0037A-F217-1844-B047-E9B0F378373C}" sibTransId="{C2D31CE6-9201-EC44-B718-1FF04AE572E4}"/>
    <dgm:cxn modelId="{6F212F72-79A3-9A4C-856F-4BA488B4879A}" type="presOf" srcId="{5E2D62BE-266A-0D45-B906-1B29BDF34799}" destId="{9631B1BB-A22D-5A45-ABBF-FE947F511F80}" srcOrd="0" destOrd="1" presId="urn:microsoft.com/office/officeart/2005/8/layout/bProcess3"/>
    <dgm:cxn modelId="{AE604032-3B31-1347-88E1-AE7B30D2ABEB}" type="presOf" srcId="{E09C3467-9E26-444A-9A55-589C58FED186}" destId="{4198B288-5E33-5949-9D82-DB2307909588}" srcOrd="0" destOrd="0" presId="urn:microsoft.com/office/officeart/2005/8/layout/bProcess3"/>
    <dgm:cxn modelId="{07F1F00F-DBCB-FB42-88D6-E78440CC24B3}" type="presOf" srcId="{27D62082-75CC-184C-9FB7-60E6C8978923}" destId="{631121B5-F90D-4E46-B8FD-6CEC9D573020}" srcOrd="0" destOrd="0" presId="urn:microsoft.com/office/officeart/2005/8/layout/bProcess3"/>
    <dgm:cxn modelId="{F092D1F4-B90D-C549-9991-4175A5FECA83}" type="presOf" srcId="{1DD15041-7803-0446-9821-1DE8F32CE256}" destId="{B109764F-60F3-E749-9AE5-95B69D3F63D9}" srcOrd="0" destOrd="0" presId="urn:microsoft.com/office/officeart/2005/8/layout/bProcess3"/>
    <dgm:cxn modelId="{45C66AD1-7C7E-2541-BE5B-536F796538FA}" type="presParOf" srcId="{C1E8BCA6-215E-E746-AEBE-E22E0BFEF693}" destId="{4198B288-5E33-5949-9D82-DB2307909588}" srcOrd="0" destOrd="0" presId="urn:microsoft.com/office/officeart/2005/8/layout/bProcess3"/>
    <dgm:cxn modelId="{FEDC2418-FB59-E646-8426-C60326DC6763}" type="presParOf" srcId="{C1E8BCA6-215E-E746-AEBE-E22E0BFEF693}" destId="{631121B5-F90D-4E46-B8FD-6CEC9D573020}" srcOrd="1" destOrd="0" presId="urn:microsoft.com/office/officeart/2005/8/layout/bProcess3"/>
    <dgm:cxn modelId="{3BA37769-9FC1-2745-91EB-588463F88803}" type="presParOf" srcId="{631121B5-F90D-4E46-B8FD-6CEC9D573020}" destId="{7F0E2F1E-C94E-DA40-B648-541F47EB3C53}" srcOrd="0" destOrd="0" presId="urn:microsoft.com/office/officeart/2005/8/layout/bProcess3"/>
    <dgm:cxn modelId="{D339BECC-4C71-D942-98A7-26C365670F4B}" type="presParOf" srcId="{C1E8BCA6-215E-E746-AEBE-E22E0BFEF693}" destId="{5E43B7A7-1089-3A4F-B1C4-0B9B8381D3AD}" srcOrd="2" destOrd="0" presId="urn:microsoft.com/office/officeart/2005/8/layout/bProcess3"/>
    <dgm:cxn modelId="{A204AF74-CC8E-D74C-A16A-2C677BF367AA}" type="presParOf" srcId="{C1E8BCA6-215E-E746-AEBE-E22E0BFEF693}" destId="{6E7EBF88-55F2-0E4E-90DA-D1819370D293}" srcOrd="3" destOrd="0" presId="urn:microsoft.com/office/officeart/2005/8/layout/bProcess3"/>
    <dgm:cxn modelId="{25207581-28D5-DC48-8A7A-74E6A9FB6488}" type="presParOf" srcId="{6E7EBF88-55F2-0E4E-90DA-D1819370D293}" destId="{9BF7BD5C-860D-934F-89CF-ACA271BC028C}" srcOrd="0" destOrd="0" presId="urn:microsoft.com/office/officeart/2005/8/layout/bProcess3"/>
    <dgm:cxn modelId="{20665886-4032-774D-BF3E-5F750FEE49F0}" type="presParOf" srcId="{C1E8BCA6-215E-E746-AEBE-E22E0BFEF693}" destId="{9631B1BB-A22D-5A45-ABBF-FE947F511F80}" srcOrd="4" destOrd="0" presId="urn:microsoft.com/office/officeart/2005/8/layout/bProcess3"/>
    <dgm:cxn modelId="{83D42006-4953-DD4E-95DA-239742B2C749}" type="presParOf" srcId="{C1E8BCA6-215E-E746-AEBE-E22E0BFEF693}" destId="{51079562-9429-E64A-9F8F-15ABD7DBF7FD}" srcOrd="5" destOrd="0" presId="urn:microsoft.com/office/officeart/2005/8/layout/bProcess3"/>
    <dgm:cxn modelId="{EEE7CC3B-2654-884A-A37E-5298812A56AF}" type="presParOf" srcId="{51079562-9429-E64A-9F8F-15ABD7DBF7FD}" destId="{E7CBA334-3534-BB45-AC94-C45FF46DDE2D}" srcOrd="0" destOrd="0" presId="urn:microsoft.com/office/officeart/2005/8/layout/bProcess3"/>
    <dgm:cxn modelId="{62F2329E-DA06-6D4E-966E-EDAFC82ED476}" type="presParOf" srcId="{C1E8BCA6-215E-E746-AEBE-E22E0BFEF693}" destId="{B109764F-60F3-E749-9AE5-95B69D3F63D9}" srcOrd="6" destOrd="0" presId="urn:microsoft.com/office/officeart/2005/8/layout/bProcess3"/>
    <dgm:cxn modelId="{17B91066-E056-7F4D-B2AB-6DFC79AF8046}" type="presParOf" srcId="{C1E8BCA6-215E-E746-AEBE-E22E0BFEF693}" destId="{C1D27491-8205-D643-90DC-71FD8A31FE32}" srcOrd="7" destOrd="0" presId="urn:microsoft.com/office/officeart/2005/8/layout/bProcess3"/>
    <dgm:cxn modelId="{5ED82122-3124-DE48-BDED-CD37825BBAEA}" type="presParOf" srcId="{C1D27491-8205-D643-90DC-71FD8A31FE32}" destId="{0B0338DD-BBC5-D445-A1DF-1C17B2010AD2}" srcOrd="0" destOrd="0" presId="urn:microsoft.com/office/officeart/2005/8/layout/bProcess3"/>
    <dgm:cxn modelId="{2935AB04-ED26-164A-8EF7-D0E5C409EAF6}" type="presParOf" srcId="{C1E8BCA6-215E-E746-AEBE-E22E0BFEF693}" destId="{D48F7CAA-0278-8240-8FAA-FE067A5D04D9}" srcOrd="8" destOrd="0" presId="urn:microsoft.com/office/officeart/2005/8/layout/bProcess3"/>
    <dgm:cxn modelId="{2DB0C3C2-9400-2241-B1F6-5E4907A11C4D}" type="presParOf" srcId="{C1E8BCA6-215E-E746-AEBE-E22E0BFEF693}" destId="{71B0C6C9-D4C6-D84F-8A1A-6C057EDBC2A7}" srcOrd="9" destOrd="0" presId="urn:microsoft.com/office/officeart/2005/8/layout/bProcess3"/>
    <dgm:cxn modelId="{720AF23A-C09C-D446-8E4F-3CBCD4DFFFAB}" type="presParOf" srcId="{71B0C6C9-D4C6-D84F-8A1A-6C057EDBC2A7}" destId="{62EFFE04-00EA-D148-93F4-E1428BE2580F}" srcOrd="0" destOrd="0" presId="urn:microsoft.com/office/officeart/2005/8/layout/bProcess3"/>
    <dgm:cxn modelId="{ABE7D861-E79B-324E-9026-EF48DB72974A}" type="presParOf" srcId="{C1E8BCA6-215E-E746-AEBE-E22E0BFEF693}" destId="{4A9314AF-31E5-2F46-A15A-D4ED62769F9A}" srcOrd="1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495C8B2-9642-0449-93F7-3C51760F1A34}" type="doc">
      <dgm:prSet loTypeId="urn:microsoft.com/office/officeart/2005/8/layout/bProcess3" loCatId="process" qsTypeId="urn:microsoft.com/office/officeart/2005/8/quickstyle/simple4" qsCatId="simple" csTypeId="urn:microsoft.com/office/officeart/2005/8/colors/accent1_2" csCatId="accent1" phldr="1"/>
      <dgm:spPr/>
      <dgm:t>
        <a:bodyPr/>
        <a:lstStyle/>
        <a:p>
          <a:endParaRPr lang="en-US"/>
        </a:p>
      </dgm:t>
    </dgm:pt>
    <dgm:pt modelId="{06D0CE47-97A5-E24F-9275-7182B155D4CD}">
      <dgm:prSet/>
      <dgm:spPr>
        <a:ln>
          <a:solidFill>
            <a:schemeClr val="accent2"/>
          </a:solidFill>
        </a:ln>
      </dgm:spPr>
      <dgm:t>
        <a:bodyPr/>
        <a:lstStyle/>
        <a:p>
          <a:pPr rtl="0"/>
          <a:r>
            <a:rPr lang="en-US" dirty="0" smtClean="0">
              <a:effectLst>
                <a:outerShdw blurRad="38100" dist="38100" dir="2700000" algn="tl">
                  <a:srgbClr val="000000">
                    <a:alpha val="43137"/>
                  </a:srgbClr>
                </a:outerShdw>
              </a:effectLst>
            </a:rPr>
            <a:t>Principal reason for change was the electrical constraints encountered with increasing the frequency of wide synchronous buses</a:t>
          </a:r>
          <a:endParaRPr lang="en-US" dirty="0">
            <a:effectLst>
              <a:outerShdw blurRad="38100" dist="38100" dir="2700000" algn="tl">
                <a:srgbClr val="000000">
                  <a:alpha val="43137"/>
                </a:srgbClr>
              </a:outerShdw>
            </a:effectLst>
          </a:endParaRPr>
        </a:p>
      </dgm:t>
    </dgm:pt>
    <dgm:pt modelId="{EB207F82-D916-2740-A9B1-6723AA31F9D2}" type="parTrans" cxnId="{55EAE053-F070-A74B-96BD-D29900398303}">
      <dgm:prSet/>
      <dgm:spPr/>
      <dgm:t>
        <a:bodyPr/>
        <a:lstStyle/>
        <a:p>
          <a:endParaRPr lang="en-US"/>
        </a:p>
      </dgm:t>
    </dgm:pt>
    <dgm:pt modelId="{77F8759A-B7FA-5440-9D4A-AEC7CC3FF598}" type="sibTrans" cxnId="{55EAE053-F070-A74B-96BD-D29900398303}">
      <dgm:prSet/>
      <dgm:spPr/>
      <dgm:t>
        <a:bodyPr/>
        <a:lstStyle/>
        <a:p>
          <a:endParaRPr lang="en-US" dirty="0"/>
        </a:p>
      </dgm:t>
    </dgm:pt>
    <dgm:pt modelId="{43CD7155-CA35-A546-B59F-D879E8CE0CEA}">
      <dgm:prSet/>
      <dgm:spPr>
        <a:solidFill>
          <a:schemeClr val="accent4"/>
        </a:solidFill>
        <a:ln>
          <a:solidFill>
            <a:schemeClr val="accent4"/>
          </a:solidFill>
        </a:ln>
      </dgm:spPr>
      <dgm:t>
        <a:bodyPr/>
        <a:lstStyle/>
        <a:p>
          <a:pPr rtl="0"/>
          <a:r>
            <a:rPr lang="en-US" b="0" dirty="0" smtClean="0">
              <a:effectLst>
                <a:outerShdw blurRad="38100" dist="38100" dir="2700000" algn="tl">
                  <a:srgbClr val="000000">
                    <a:alpha val="43137"/>
                  </a:srgbClr>
                </a:outerShdw>
              </a:effectLst>
            </a:rPr>
            <a:t>At higher and higher data rates it becomes increasingly difficult to perform the synchronization and arbitration functions in a timely fashion</a:t>
          </a:r>
          <a:endParaRPr lang="en-US" b="0" dirty="0">
            <a:effectLst>
              <a:outerShdw blurRad="38100" dist="38100" dir="2700000" algn="tl">
                <a:srgbClr val="000000">
                  <a:alpha val="43137"/>
                </a:srgbClr>
              </a:outerShdw>
            </a:effectLst>
          </a:endParaRPr>
        </a:p>
      </dgm:t>
    </dgm:pt>
    <dgm:pt modelId="{B0850E44-DB3D-7042-8539-593427B1A81C}" type="parTrans" cxnId="{765D3A70-C70C-514B-8B25-A133F06666E2}">
      <dgm:prSet/>
      <dgm:spPr/>
      <dgm:t>
        <a:bodyPr/>
        <a:lstStyle/>
        <a:p>
          <a:endParaRPr lang="en-US"/>
        </a:p>
      </dgm:t>
    </dgm:pt>
    <dgm:pt modelId="{CDDAF040-0E7B-984B-9E87-869488C1B894}" type="sibTrans" cxnId="{765D3A70-C70C-514B-8B25-A133F06666E2}">
      <dgm:prSet/>
      <dgm:spPr/>
      <dgm:t>
        <a:bodyPr/>
        <a:lstStyle/>
        <a:p>
          <a:endParaRPr lang="en-US" dirty="0"/>
        </a:p>
      </dgm:t>
    </dgm:pt>
    <dgm:pt modelId="{1AAC6EEE-461B-3842-B0ED-A4593E9F817B}">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A conventional shared bus on the same chip magnified the difficulties of increasing bus data rate and reducing bus latency to keep up with the processors</a:t>
          </a:r>
          <a:endParaRPr lang="en-US" dirty="0">
            <a:effectLst>
              <a:outerShdw blurRad="38100" dist="38100" dir="2700000" algn="tl">
                <a:srgbClr val="000000">
                  <a:alpha val="43137"/>
                </a:srgbClr>
              </a:outerShdw>
            </a:effectLst>
          </a:endParaRPr>
        </a:p>
      </dgm:t>
    </dgm:pt>
    <dgm:pt modelId="{F5202892-F649-0144-887D-7AC32FA73BEF}" type="parTrans" cxnId="{8BC6AFC2-7B9C-5341-A791-A07442635419}">
      <dgm:prSet/>
      <dgm:spPr/>
      <dgm:t>
        <a:bodyPr/>
        <a:lstStyle/>
        <a:p>
          <a:endParaRPr lang="en-US"/>
        </a:p>
      </dgm:t>
    </dgm:pt>
    <dgm:pt modelId="{933BF280-5C8B-8946-83F6-817B5202C80D}" type="sibTrans" cxnId="{8BC6AFC2-7B9C-5341-A791-A07442635419}">
      <dgm:prSet/>
      <dgm:spPr/>
      <dgm:t>
        <a:bodyPr/>
        <a:lstStyle/>
        <a:p>
          <a:endParaRPr lang="en-US" dirty="0"/>
        </a:p>
      </dgm:t>
    </dgm:pt>
    <dgm:pt modelId="{7B5C7865-F134-744D-B38B-370CA10A1AC5}">
      <dgm:prSet/>
      <dgm:spPr>
        <a:ln>
          <a:solidFill>
            <a:schemeClr val="accent2"/>
          </a:solidFill>
        </a:ln>
      </dgm:spPr>
      <dgm:t>
        <a:bodyPr/>
        <a:lstStyle/>
        <a:p>
          <a:pPr rtl="0"/>
          <a:r>
            <a:rPr lang="en-US" dirty="0" smtClean="0">
              <a:effectLst>
                <a:outerShdw blurRad="38100" dist="38100" dir="2700000" algn="tl">
                  <a:srgbClr val="000000">
                    <a:alpha val="43137"/>
                  </a:srgbClr>
                </a:outerShdw>
              </a:effectLst>
            </a:rPr>
            <a:t>Has lower latency, higher data rate, and better scalability</a:t>
          </a:r>
          <a:endParaRPr lang="en-US" dirty="0">
            <a:effectLst>
              <a:outerShdw blurRad="38100" dist="38100" dir="2700000" algn="tl">
                <a:srgbClr val="000000">
                  <a:alpha val="43137"/>
                </a:srgbClr>
              </a:outerShdw>
            </a:effectLst>
          </a:endParaRPr>
        </a:p>
      </dgm:t>
    </dgm:pt>
    <dgm:pt modelId="{9A8ABE53-5AAF-7B49-AAF4-E838FDE1E54A}" type="parTrans" cxnId="{C860E854-92C1-4C4A-A17B-6F95D63D6EEB}">
      <dgm:prSet/>
      <dgm:spPr/>
      <dgm:t>
        <a:bodyPr/>
        <a:lstStyle/>
        <a:p>
          <a:endParaRPr lang="en-US"/>
        </a:p>
      </dgm:t>
    </dgm:pt>
    <dgm:pt modelId="{7AE049DE-2BAF-C846-9A4A-9961465A48A9}" type="sibTrans" cxnId="{C860E854-92C1-4C4A-A17B-6F95D63D6EEB}">
      <dgm:prSet/>
      <dgm:spPr/>
      <dgm:t>
        <a:bodyPr/>
        <a:lstStyle/>
        <a:p>
          <a:endParaRPr lang="en-US"/>
        </a:p>
      </dgm:t>
    </dgm:pt>
    <dgm:pt modelId="{28739320-CC9B-1940-B126-6E14B9E0E2D9}" type="pres">
      <dgm:prSet presAssocID="{2495C8B2-9642-0449-93F7-3C51760F1A34}" presName="Name0" presStyleCnt="0">
        <dgm:presLayoutVars>
          <dgm:dir/>
          <dgm:resizeHandles val="exact"/>
        </dgm:presLayoutVars>
      </dgm:prSet>
      <dgm:spPr/>
      <dgm:t>
        <a:bodyPr/>
        <a:lstStyle/>
        <a:p>
          <a:endParaRPr lang="en-US"/>
        </a:p>
      </dgm:t>
    </dgm:pt>
    <dgm:pt modelId="{FB6AD10D-0170-A941-8C38-590D121EC16D}" type="pres">
      <dgm:prSet presAssocID="{06D0CE47-97A5-E24F-9275-7182B155D4CD}" presName="node" presStyleLbl="node1" presStyleIdx="0" presStyleCnt="4">
        <dgm:presLayoutVars>
          <dgm:bulletEnabled val="1"/>
        </dgm:presLayoutVars>
      </dgm:prSet>
      <dgm:spPr/>
      <dgm:t>
        <a:bodyPr/>
        <a:lstStyle/>
        <a:p>
          <a:endParaRPr lang="en-US"/>
        </a:p>
      </dgm:t>
    </dgm:pt>
    <dgm:pt modelId="{C7584B08-0A1F-BA49-88AC-29D02014566B}" type="pres">
      <dgm:prSet presAssocID="{77F8759A-B7FA-5440-9D4A-AEC7CC3FF598}" presName="sibTrans" presStyleLbl="sibTrans1D1" presStyleIdx="0" presStyleCnt="3"/>
      <dgm:spPr/>
      <dgm:t>
        <a:bodyPr/>
        <a:lstStyle/>
        <a:p>
          <a:endParaRPr lang="en-US"/>
        </a:p>
      </dgm:t>
    </dgm:pt>
    <dgm:pt modelId="{9358B347-AADE-6F4E-BA2C-D53B138F8F09}" type="pres">
      <dgm:prSet presAssocID="{77F8759A-B7FA-5440-9D4A-AEC7CC3FF598}" presName="connectorText" presStyleLbl="sibTrans1D1" presStyleIdx="0" presStyleCnt="3"/>
      <dgm:spPr/>
      <dgm:t>
        <a:bodyPr/>
        <a:lstStyle/>
        <a:p>
          <a:endParaRPr lang="en-US"/>
        </a:p>
      </dgm:t>
    </dgm:pt>
    <dgm:pt modelId="{C5C28F71-B6F1-6140-ABE4-F2F8EFEA2A60}" type="pres">
      <dgm:prSet presAssocID="{43CD7155-CA35-A546-B59F-D879E8CE0CEA}" presName="node" presStyleLbl="node1" presStyleIdx="1" presStyleCnt="4">
        <dgm:presLayoutVars>
          <dgm:bulletEnabled val="1"/>
        </dgm:presLayoutVars>
      </dgm:prSet>
      <dgm:spPr/>
      <dgm:t>
        <a:bodyPr/>
        <a:lstStyle/>
        <a:p>
          <a:endParaRPr lang="en-US"/>
        </a:p>
      </dgm:t>
    </dgm:pt>
    <dgm:pt modelId="{7C6C8CC4-8DDC-DB4A-A864-BBAD91FF52D0}" type="pres">
      <dgm:prSet presAssocID="{CDDAF040-0E7B-984B-9E87-869488C1B894}" presName="sibTrans" presStyleLbl="sibTrans1D1" presStyleIdx="1" presStyleCnt="3"/>
      <dgm:spPr/>
      <dgm:t>
        <a:bodyPr/>
        <a:lstStyle/>
        <a:p>
          <a:endParaRPr lang="en-US"/>
        </a:p>
      </dgm:t>
    </dgm:pt>
    <dgm:pt modelId="{B3398396-CF36-4049-A997-2CC644C2C964}" type="pres">
      <dgm:prSet presAssocID="{CDDAF040-0E7B-984B-9E87-869488C1B894}" presName="connectorText" presStyleLbl="sibTrans1D1" presStyleIdx="1" presStyleCnt="3"/>
      <dgm:spPr/>
      <dgm:t>
        <a:bodyPr/>
        <a:lstStyle/>
        <a:p>
          <a:endParaRPr lang="en-US"/>
        </a:p>
      </dgm:t>
    </dgm:pt>
    <dgm:pt modelId="{21465F50-952A-4B49-80A1-8A7E476A9ABC}" type="pres">
      <dgm:prSet presAssocID="{1AAC6EEE-461B-3842-B0ED-A4593E9F817B}" presName="node" presStyleLbl="node1" presStyleIdx="2" presStyleCnt="4">
        <dgm:presLayoutVars>
          <dgm:bulletEnabled val="1"/>
        </dgm:presLayoutVars>
      </dgm:prSet>
      <dgm:spPr/>
      <dgm:t>
        <a:bodyPr/>
        <a:lstStyle/>
        <a:p>
          <a:endParaRPr lang="en-US"/>
        </a:p>
      </dgm:t>
    </dgm:pt>
    <dgm:pt modelId="{CF1B19A3-10CB-BC46-BEE6-87DE4C2D918F}" type="pres">
      <dgm:prSet presAssocID="{933BF280-5C8B-8946-83F6-817B5202C80D}" presName="sibTrans" presStyleLbl="sibTrans1D1" presStyleIdx="2" presStyleCnt="3"/>
      <dgm:spPr/>
      <dgm:t>
        <a:bodyPr/>
        <a:lstStyle/>
        <a:p>
          <a:endParaRPr lang="en-US"/>
        </a:p>
      </dgm:t>
    </dgm:pt>
    <dgm:pt modelId="{FF20F125-3D9B-FD44-9BBD-6B12C47252B4}" type="pres">
      <dgm:prSet presAssocID="{933BF280-5C8B-8946-83F6-817B5202C80D}" presName="connectorText" presStyleLbl="sibTrans1D1" presStyleIdx="2" presStyleCnt="3"/>
      <dgm:spPr/>
      <dgm:t>
        <a:bodyPr/>
        <a:lstStyle/>
        <a:p>
          <a:endParaRPr lang="en-US"/>
        </a:p>
      </dgm:t>
    </dgm:pt>
    <dgm:pt modelId="{3448E9C8-F176-0341-AC42-1CEFBB051AEF}" type="pres">
      <dgm:prSet presAssocID="{7B5C7865-F134-744D-B38B-370CA10A1AC5}" presName="node" presStyleLbl="node1" presStyleIdx="3" presStyleCnt="4">
        <dgm:presLayoutVars>
          <dgm:bulletEnabled val="1"/>
        </dgm:presLayoutVars>
      </dgm:prSet>
      <dgm:spPr/>
      <dgm:t>
        <a:bodyPr/>
        <a:lstStyle/>
        <a:p>
          <a:endParaRPr lang="en-US"/>
        </a:p>
      </dgm:t>
    </dgm:pt>
  </dgm:ptLst>
  <dgm:cxnLst>
    <dgm:cxn modelId="{A3F802C7-05DD-7D45-90BA-C5130D09741A}" type="presOf" srcId="{933BF280-5C8B-8946-83F6-817B5202C80D}" destId="{CF1B19A3-10CB-BC46-BEE6-87DE4C2D918F}" srcOrd="0" destOrd="0" presId="urn:microsoft.com/office/officeart/2005/8/layout/bProcess3"/>
    <dgm:cxn modelId="{2ED9D9CE-331D-104C-9EC8-1758966DECB2}" type="presOf" srcId="{77F8759A-B7FA-5440-9D4A-AEC7CC3FF598}" destId="{C7584B08-0A1F-BA49-88AC-29D02014566B}" srcOrd="0" destOrd="0" presId="urn:microsoft.com/office/officeart/2005/8/layout/bProcess3"/>
    <dgm:cxn modelId="{59312584-B37E-9541-8693-6BC02B22D025}" type="presOf" srcId="{1AAC6EEE-461B-3842-B0ED-A4593E9F817B}" destId="{21465F50-952A-4B49-80A1-8A7E476A9ABC}" srcOrd="0" destOrd="0" presId="urn:microsoft.com/office/officeart/2005/8/layout/bProcess3"/>
    <dgm:cxn modelId="{ECF24F6A-A43F-F649-808B-8F9173359E10}" type="presOf" srcId="{933BF280-5C8B-8946-83F6-817B5202C80D}" destId="{FF20F125-3D9B-FD44-9BBD-6B12C47252B4}" srcOrd="1" destOrd="0" presId="urn:microsoft.com/office/officeart/2005/8/layout/bProcess3"/>
    <dgm:cxn modelId="{7338FC63-0C7A-1C42-AE91-0777F34ED8C5}" type="presOf" srcId="{CDDAF040-0E7B-984B-9E87-869488C1B894}" destId="{7C6C8CC4-8DDC-DB4A-A864-BBAD91FF52D0}" srcOrd="0" destOrd="0" presId="urn:microsoft.com/office/officeart/2005/8/layout/bProcess3"/>
    <dgm:cxn modelId="{55EAE053-F070-A74B-96BD-D29900398303}" srcId="{2495C8B2-9642-0449-93F7-3C51760F1A34}" destId="{06D0CE47-97A5-E24F-9275-7182B155D4CD}" srcOrd="0" destOrd="0" parTransId="{EB207F82-D916-2740-A9B1-6723AA31F9D2}" sibTransId="{77F8759A-B7FA-5440-9D4A-AEC7CC3FF598}"/>
    <dgm:cxn modelId="{C8632283-988B-A246-A92A-72B594A3D257}" type="presOf" srcId="{CDDAF040-0E7B-984B-9E87-869488C1B894}" destId="{B3398396-CF36-4049-A997-2CC644C2C964}" srcOrd="1" destOrd="0" presId="urn:microsoft.com/office/officeart/2005/8/layout/bProcess3"/>
    <dgm:cxn modelId="{9458954F-5364-AF42-ABDB-5199DF3161CB}" type="presOf" srcId="{7B5C7865-F134-744D-B38B-370CA10A1AC5}" destId="{3448E9C8-F176-0341-AC42-1CEFBB051AEF}" srcOrd="0" destOrd="0" presId="urn:microsoft.com/office/officeart/2005/8/layout/bProcess3"/>
    <dgm:cxn modelId="{765D3A70-C70C-514B-8B25-A133F06666E2}" srcId="{2495C8B2-9642-0449-93F7-3C51760F1A34}" destId="{43CD7155-CA35-A546-B59F-D879E8CE0CEA}" srcOrd="1" destOrd="0" parTransId="{B0850E44-DB3D-7042-8539-593427B1A81C}" sibTransId="{CDDAF040-0E7B-984B-9E87-869488C1B894}"/>
    <dgm:cxn modelId="{8FA95391-58C3-F54E-9758-14E0340229A1}" type="presOf" srcId="{77F8759A-B7FA-5440-9D4A-AEC7CC3FF598}" destId="{9358B347-AADE-6F4E-BA2C-D53B138F8F09}" srcOrd="1" destOrd="0" presId="urn:microsoft.com/office/officeart/2005/8/layout/bProcess3"/>
    <dgm:cxn modelId="{E3D09C21-7C03-244E-8E42-8DCCEDAFCB73}" type="presOf" srcId="{2495C8B2-9642-0449-93F7-3C51760F1A34}" destId="{28739320-CC9B-1940-B126-6E14B9E0E2D9}" srcOrd="0" destOrd="0" presId="urn:microsoft.com/office/officeart/2005/8/layout/bProcess3"/>
    <dgm:cxn modelId="{9495C5F0-933F-8E43-909F-361499935C83}" type="presOf" srcId="{06D0CE47-97A5-E24F-9275-7182B155D4CD}" destId="{FB6AD10D-0170-A941-8C38-590D121EC16D}" srcOrd="0" destOrd="0" presId="urn:microsoft.com/office/officeart/2005/8/layout/bProcess3"/>
    <dgm:cxn modelId="{C860E854-92C1-4C4A-A17B-6F95D63D6EEB}" srcId="{2495C8B2-9642-0449-93F7-3C51760F1A34}" destId="{7B5C7865-F134-744D-B38B-370CA10A1AC5}" srcOrd="3" destOrd="0" parTransId="{9A8ABE53-5AAF-7B49-AAF4-E838FDE1E54A}" sibTransId="{7AE049DE-2BAF-C846-9A4A-9961465A48A9}"/>
    <dgm:cxn modelId="{8BC6AFC2-7B9C-5341-A791-A07442635419}" srcId="{2495C8B2-9642-0449-93F7-3C51760F1A34}" destId="{1AAC6EEE-461B-3842-B0ED-A4593E9F817B}" srcOrd="2" destOrd="0" parTransId="{F5202892-F649-0144-887D-7AC32FA73BEF}" sibTransId="{933BF280-5C8B-8946-83F6-817B5202C80D}"/>
    <dgm:cxn modelId="{E9549512-72C6-3748-BA62-EB0E51FB9339}" type="presOf" srcId="{43CD7155-CA35-A546-B59F-D879E8CE0CEA}" destId="{C5C28F71-B6F1-6140-ABE4-F2F8EFEA2A60}" srcOrd="0" destOrd="0" presId="urn:microsoft.com/office/officeart/2005/8/layout/bProcess3"/>
    <dgm:cxn modelId="{21B0EDCD-1C2D-504D-907E-26327BAE45E5}" type="presParOf" srcId="{28739320-CC9B-1940-B126-6E14B9E0E2D9}" destId="{FB6AD10D-0170-A941-8C38-590D121EC16D}" srcOrd="0" destOrd="0" presId="urn:microsoft.com/office/officeart/2005/8/layout/bProcess3"/>
    <dgm:cxn modelId="{F9C0C3AF-B32E-5F44-8929-CBBC68B1B936}" type="presParOf" srcId="{28739320-CC9B-1940-B126-6E14B9E0E2D9}" destId="{C7584B08-0A1F-BA49-88AC-29D02014566B}" srcOrd="1" destOrd="0" presId="urn:microsoft.com/office/officeart/2005/8/layout/bProcess3"/>
    <dgm:cxn modelId="{C56917E2-100E-934A-AD83-EE470D8DC82A}" type="presParOf" srcId="{C7584B08-0A1F-BA49-88AC-29D02014566B}" destId="{9358B347-AADE-6F4E-BA2C-D53B138F8F09}" srcOrd="0" destOrd="0" presId="urn:microsoft.com/office/officeart/2005/8/layout/bProcess3"/>
    <dgm:cxn modelId="{A42601D1-3327-C249-B028-E87FCA642DD2}" type="presParOf" srcId="{28739320-CC9B-1940-B126-6E14B9E0E2D9}" destId="{C5C28F71-B6F1-6140-ABE4-F2F8EFEA2A60}" srcOrd="2" destOrd="0" presId="urn:microsoft.com/office/officeart/2005/8/layout/bProcess3"/>
    <dgm:cxn modelId="{D802B615-8883-D341-BAA5-959A348DF83F}" type="presParOf" srcId="{28739320-CC9B-1940-B126-6E14B9E0E2D9}" destId="{7C6C8CC4-8DDC-DB4A-A864-BBAD91FF52D0}" srcOrd="3" destOrd="0" presId="urn:microsoft.com/office/officeart/2005/8/layout/bProcess3"/>
    <dgm:cxn modelId="{C52AF1AA-7899-7446-81E5-240CCDC925B6}" type="presParOf" srcId="{7C6C8CC4-8DDC-DB4A-A864-BBAD91FF52D0}" destId="{B3398396-CF36-4049-A997-2CC644C2C964}" srcOrd="0" destOrd="0" presId="urn:microsoft.com/office/officeart/2005/8/layout/bProcess3"/>
    <dgm:cxn modelId="{C6882C9B-C439-7246-9624-2CD59A9C8F7E}" type="presParOf" srcId="{28739320-CC9B-1940-B126-6E14B9E0E2D9}" destId="{21465F50-952A-4B49-80A1-8A7E476A9ABC}" srcOrd="4" destOrd="0" presId="urn:microsoft.com/office/officeart/2005/8/layout/bProcess3"/>
    <dgm:cxn modelId="{CC71DB90-ACB1-E74C-B299-DA5F4C9B24AF}" type="presParOf" srcId="{28739320-CC9B-1940-B126-6E14B9E0E2D9}" destId="{CF1B19A3-10CB-BC46-BEE6-87DE4C2D918F}" srcOrd="5" destOrd="0" presId="urn:microsoft.com/office/officeart/2005/8/layout/bProcess3"/>
    <dgm:cxn modelId="{E3D24B5B-F6B2-834C-85A4-E207DCC57ABD}" type="presParOf" srcId="{CF1B19A3-10CB-BC46-BEE6-87DE4C2D918F}" destId="{FF20F125-3D9B-FD44-9BBD-6B12C47252B4}" srcOrd="0" destOrd="0" presId="urn:microsoft.com/office/officeart/2005/8/layout/bProcess3"/>
    <dgm:cxn modelId="{56378566-8BE8-9044-B3D8-C81DBBAB9C0C}" type="presParOf" srcId="{28739320-CC9B-1940-B126-6E14B9E0E2D9}" destId="{3448E9C8-F176-0341-AC42-1CEFBB051AEF}" srcOrd="6"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2244F-0972-284B-BD79-4BDF0FE0F3E9}">
      <dsp:nvSpPr>
        <dsp:cNvPr id="0" name=""/>
        <dsp:cNvSpPr/>
      </dsp:nvSpPr>
      <dsp:spPr>
        <a:xfrm>
          <a:off x="0" y="8639"/>
          <a:ext cx="6248400" cy="608400"/>
        </a:xfrm>
        <a:prstGeom prst="roundRect">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t>Software</a:t>
          </a:r>
          <a:endParaRPr lang="en-US" sz="2600" kern="1200" dirty="0"/>
        </a:p>
      </dsp:txBody>
      <dsp:txXfrm>
        <a:off x="29700" y="38339"/>
        <a:ext cx="6189000" cy="549000"/>
      </dsp:txXfrm>
    </dsp:sp>
    <dsp:sp modelId="{13B14588-5A20-EA4F-979E-F796522A9FDC}">
      <dsp:nvSpPr>
        <dsp:cNvPr id="0" name=""/>
        <dsp:cNvSpPr/>
      </dsp:nvSpPr>
      <dsp:spPr>
        <a:xfrm>
          <a:off x="0" y="617039"/>
          <a:ext cx="6248400" cy="150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387"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A sequence of codes or instructions</a:t>
          </a:r>
          <a:endParaRPr lang="en-US" sz="2000" kern="1200" dirty="0"/>
        </a:p>
        <a:p>
          <a:pPr marL="228600" lvl="1" indent="-228600" algn="l" defTabSz="889000" rtl="0">
            <a:lnSpc>
              <a:spcPct val="90000"/>
            </a:lnSpc>
            <a:spcBef>
              <a:spcPct val="0"/>
            </a:spcBef>
            <a:spcAft>
              <a:spcPct val="20000"/>
            </a:spcAft>
            <a:buChar char="••"/>
          </a:pPr>
          <a:r>
            <a:rPr lang="en-US" sz="2000" kern="1200" dirty="0" smtClean="0"/>
            <a:t>Part of the hardware interprets each instruction and generates control signals</a:t>
          </a:r>
          <a:endParaRPr lang="en-US" sz="2000" kern="1200" dirty="0"/>
        </a:p>
        <a:p>
          <a:pPr marL="228600" lvl="1" indent="-228600" algn="l" defTabSz="889000" rtl="0">
            <a:lnSpc>
              <a:spcPct val="90000"/>
            </a:lnSpc>
            <a:spcBef>
              <a:spcPct val="0"/>
            </a:spcBef>
            <a:spcAft>
              <a:spcPct val="20000"/>
            </a:spcAft>
            <a:buChar char="••"/>
          </a:pPr>
          <a:r>
            <a:rPr lang="en-US" sz="2000" kern="1200" dirty="0" smtClean="0"/>
            <a:t>Provide a new sequence of codes for each new program instead of rewiring the hardware</a:t>
          </a:r>
          <a:endParaRPr lang="en-US" sz="2000" kern="1200" dirty="0"/>
        </a:p>
      </dsp:txBody>
      <dsp:txXfrm>
        <a:off x="0" y="617039"/>
        <a:ext cx="6248400" cy="1506960"/>
      </dsp:txXfrm>
    </dsp:sp>
    <dsp:sp modelId="{759BB5A2-667B-D94C-B06E-5A570D0844D7}">
      <dsp:nvSpPr>
        <dsp:cNvPr id="0" name=""/>
        <dsp:cNvSpPr/>
      </dsp:nvSpPr>
      <dsp:spPr>
        <a:xfrm>
          <a:off x="0" y="2124000"/>
          <a:ext cx="6248400" cy="608400"/>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t>Major components:</a:t>
          </a:r>
          <a:endParaRPr lang="en-US" sz="2600" kern="1200" dirty="0"/>
        </a:p>
      </dsp:txBody>
      <dsp:txXfrm>
        <a:off x="29700" y="2153700"/>
        <a:ext cx="6189000" cy="549000"/>
      </dsp:txXfrm>
    </dsp:sp>
    <dsp:sp modelId="{71A7FB0B-C6BF-A948-80B4-3819DEC8407E}">
      <dsp:nvSpPr>
        <dsp:cNvPr id="0" name=""/>
        <dsp:cNvSpPr/>
      </dsp:nvSpPr>
      <dsp:spPr>
        <a:xfrm>
          <a:off x="0" y="2732400"/>
          <a:ext cx="6248400" cy="3659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387"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CPU	</a:t>
          </a:r>
          <a:endParaRPr lang="en-US" sz="2000" kern="1200" dirty="0"/>
        </a:p>
        <a:p>
          <a:pPr marL="457200" lvl="2" indent="-228600" algn="l" defTabSz="889000" rtl="0">
            <a:lnSpc>
              <a:spcPct val="90000"/>
            </a:lnSpc>
            <a:spcBef>
              <a:spcPct val="0"/>
            </a:spcBef>
            <a:spcAft>
              <a:spcPct val="20000"/>
            </a:spcAft>
            <a:buChar char="••"/>
          </a:pPr>
          <a:r>
            <a:rPr lang="en-US" sz="2000" kern="1200" dirty="0" smtClean="0"/>
            <a:t>Instruction interpreter</a:t>
          </a:r>
          <a:endParaRPr lang="en-US" sz="2000" kern="1200" dirty="0"/>
        </a:p>
        <a:p>
          <a:pPr marL="457200" lvl="2" indent="-228600" algn="l" defTabSz="889000" rtl="0">
            <a:lnSpc>
              <a:spcPct val="90000"/>
            </a:lnSpc>
            <a:spcBef>
              <a:spcPct val="0"/>
            </a:spcBef>
            <a:spcAft>
              <a:spcPct val="20000"/>
            </a:spcAft>
            <a:buChar char="••"/>
          </a:pPr>
          <a:r>
            <a:rPr lang="en-US" sz="2000" kern="1200" dirty="0" smtClean="0"/>
            <a:t>Module of general-purpose arithmetic and logic functions</a:t>
          </a:r>
          <a:endParaRPr lang="en-US" sz="2000" kern="1200" dirty="0"/>
        </a:p>
        <a:p>
          <a:pPr marL="228600" lvl="1" indent="-228600" algn="l" defTabSz="889000" rtl="0">
            <a:lnSpc>
              <a:spcPct val="90000"/>
            </a:lnSpc>
            <a:spcBef>
              <a:spcPct val="0"/>
            </a:spcBef>
            <a:spcAft>
              <a:spcPct val="20000"/>
            </a:spcAft>
            <a:buChar char="••"/>
          </a:pPr>
          <a:r>
            <a:rPr lang="en-US" sz="2000" kern="1200" dirty="0" smtClean="0"/>
            <a:t>I/O Components</a:t>
          </a:r>
          <a:endParaRPr lang="en-US" sz="2000" kern="1200" dirty="0"/>
        </a:p>
        <a:p>
          <a:pPr marL="457200" lvl="2" indent="-228600" algn="l" defTabSz="889000" rtl="0">
            <a:lnSpc>
              <a:spcPct val="90000"/>
            </a:lnSpc>
            <a:spcBef>
              <a:spcPct val="0"/>
            </a:spcBef>
            <a:spcAft>
              <a:spcPct val="20000"/>
            </a:spcAft>
            <a:buChar char="••"/>
          </a:pPr>
          <a:r>
            <a:rPr lang="en-US" sz="2000" kern="1200" dirty="0" smtClean="0"/>
            <a:t>Input module</a:t>
          </a:r>
          <a:endParaRPr lang="en-US" sz="2000" kern="1200" dirty="0"/>
        </a:p>
        <a:p>
          <a:pPr marL="685800" lvl="3" indent="-228600" algn="l" defTabSz="889000" rtl="0">
            <a:lnSpc>
              <a:spcPct val="90000"/>
            </a:lnSpc>
            <a:spcBef>
              <a:spcPct val="0"/>
            </a:spcBef>
            <a:spcAft>
              <a:spcPct val="20000"/>
            </a:spcAft>
            <a:buChar char="••"/>
          </a:pPr>
          <a:r>
            <a:rPr lang="en-US" sz="2000" kern="1200" dirty="0" smtClean="0"/>
            <a:t>Contains basic components for accepting data and instructions and converting them into an internal form of signals usable by the system</a:t>
          </a:r>
          <a:endParaRPr lang="en-US" sz="2000" kern="1200" dirty="0"/>
        </a:p>
        <a:p>
          <a:pPr marL="457200" lvl="2" indent="-228600" algn="l" defTabSz="889000" rtl="0">
            <a:lnSpc>
              <a:spcPct val="90000"/>
            </a:lnSpc>
            <a:spcBef>
              <a:spcPct val="0"/>
            </a:spcBef>
            <a:spcAft>
              <a:spcPct val="20000"/>
            </a:spcAft>
            <a:buChar char="••"/>
          </a:pPr>
          <a:r>
            <a:rPr lang="en-US" sz="2000" kern="1200" dirty="0" smtClean="0"/>
            <a:t>Output module</a:t>
          </a:r>
          <a:endParaRPr lang="en-US" sz="2000" kern="1200" dirty="0"/>
        </a:p>
        <a:p>
          <a:pPr marL="685800" lvl="3" indent="-228600" algn="l" defTabSz="889000" rtl="0">
            <a:lnSpc>
              <a:spcPct val="90000"/>
            </a:lnSpc>
            <a:spcBef>
              <a:spcPct val="0"/>
            </a:spcBef>
            <a:spcAft>
              <a:spcPct val="20000"/>
            </a:spcAft>
            <a:buChar char="••"/>
          </a:pPr>
          <a:r>
            <a:rPr lang="en-US" sz="2000" kern="1200" dirty="0" smtClean="0"/>
            <a:t>Means of reporting results</a:t>
          </a:r>
          <a:endParaRPr lang="en-US" sz="2000" kern="1200" dirty="0"/>
        </a:p>
      </dsp:txBody>
      <dsp:txXfrm>
        <a:off x="0" y="2732400"/>
        <a:ext cx="6248400" cy="36597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3435A-1843-9E4D-86D0-607B7423AE6C}">
      <dsp:nvSpPr>
        <dsp:cNvPr id="0" name=""/>
        <dsp:cNvSpPr/>
      </dsp:nvSpPr>
      <dsp:spPr>
        <a:xfrm>
          <a:off x="0" y="100851"/>
          <a:ext cx="5970495" cy="5970495"/>
        </a:xfrm>
        <a:prstGeom prst="quadArrow">
          <a:avLst>
            <a:gd name="adj1" fmla="val 2000"/>
            <a:gd name="adj2" fmla="val 4000"/>
            <a:gd name="adj3" fmla="val 5000"/>
          </a:avLst>
        </a:prstGeom>
        <a:solidFill>
          <a:schemeClr val="accent3">
            <a:lumMod val="60000"/>
            <a:lumOff val="40000"/>
          </a:schemeClr>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3B4E5ECE-AE35-9C49-8316-64B43915F2B2}">
      <dsp:nvSpPr>
        <dsp:cNvPr id="0" name=""/>
        <dsp:cNvSpPr/>
      </dsp:nvSpPr>
      <dsp:spPr>
        <a:xfrm>
          <a:off x="388082" y="488934"/>
          <a:ext cx="2388198" cy="2388198"/>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rPr>
            <a:t>Memory address register (MAR)</a:t>
          </a:r>
          <a:endParaRPr lang="en-US" sz="2200" kern="1200" dirty="0">
            <a:effectLst>
              <a:outerShdw blurRad="38100" dist="38100" dir="2700000" algn="tl">
                <a:srgbClr val="000000">
                  <a:alpha val="43137"/>
                </a:srgbClr>
              </a:outerShdw>
            </a:effectLst>
          </a:endParaRPr>
        </a:p>
        <a:p>
          <a:pPr marL="171450" lvl="1" indent="-171450" algn="l" defTabSz="755650" rtl="0">
            <a:lnSpc>
              <a:spcPct val="90000"/>
            </a:lnSpc>
            <a:spcBef>
              <a:spcPct val="0"/>
            </a:spcBef>
            <a:spcAft>
              <a:spcPct val="15000"/>
            </a:spcAft>
            <a:buChar char="••"/>
          </a:pPr>
          <a:r>
            <a:rPr lang="en-US" sz="1700" kern="1200" dirty="0" smtClean="0"/>
            <a:t>Specifies the address in memory for the next read or write</a:t>
          </a:r>
          <a:endParaRPr lang="en-US" sz="1700" kern="1200" dirty="0"/>
        </a:p>
      </dsp:txBody>
      <dsp:txXfrm>
        <a:off x="504664" y="605516"/>
        <a:ext cx="2155034" cy="2155034"/>
      </dsp:txXfrm>
    </dsp:sp>
    <dsp:sp modelId="{97999900-43C2-D54D-B582-06A49E5B2881}">
      <dsp:nvSpPr>
        <dsp:cNvPr id="0" name=""/>
        <dsp:cNvSpPr/>
      </dsp:nvSpPr>
      <dsp:spPr>
        <a:xfrm>
          <a:off x="3194214" y="488934"/>
          <a:ext cx="2388198" cy="2388198"/>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rPr>
            <a:t>Memory buffer register (MBR)</a:t>
          </a:r>
          <a:endParaRPr lang="en-US" sz="2200" kern="1200" dirty="0">
            <a:effectLst>
              <a:outerShdw blurRad="38100" dist="38100" dir="2700000" algn="tl">
                <a:srgbClr val="000000">
                  <a:alpha val="43137"/>
                </a:srgbClr>
              </a:outerShdw>
            </a:effectLst>
          </a:endParaRPr>
        </a:p>
        <a:p>
          <a:pPr marL="171450" lvl="1" indent="-171450" algn="l" defTabSz="755650" rtl="0">
            <a:lnSpc>
              <a:spcPct val="90000"/>
            </a:lnSpc>
            <a:spcBef>
              <a:spcPct val="0"/>
            </a:spcBef>
            <a:spcAft>
              <a:spcPct val="15000"/>
            </a:spcAft>
            <a:buChar char="••"/>
          </a:pPr>
          <a:r>
            <a:rPr lang="en-US" sz="1700" kern="1200" dirty="0" smtClean="0"/>
            <a:t>Contains the data to be written into memory or receives the data read from memory</a:t>
          </a:r>
          <a:endParaRPr lang="en-US" sz="1700" kern="1200" dirty="0"/>
        </a:p>
      </dsp:txBody>
      <dsp:txXfrm>
        <a:off x="3310796" y="605516"/>
        <a:ext cx="2155034" cy="2155034"/>
      </dsp:txXfrm>
    </dsp:sp>
    <dsp:sp modelId="{FE6EC989-1B64-3F42-878F-156D7B406D89}">
      <dsp:nvSpPr>
        <dsp:cNvPr id="0" name=""/>
        <dsp:cNvSpPr/>
      </dsp:nvSpPr>
      <dsp:spPr>
        <a:xfrm>
          <a:off x="388082" y="3295066"/>
          <a:ext cx="2388198" cy="2388198"/>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rPr>
            <a:t>I/O address register (I/OAR)</a:t>
          </a:r>
          <a:endParaRPr lang="en-US" sz="2200" kern="1200" dirty="0">
            <a:effectLst>
              <a:outerShdw blurRad="38100" dist="38100" dir="2700000" algn="tl">
                <a:srgbClr val="000000">
                  <a:alpha val="43137"/>
                </a:srgbClr>
              </a:outerShdw>
            </a:effectLst>
          </a:endParaRPr>
        </a:p>
        <a:p>
          <a:pPr marL="171450" lvl="1" indent="-171450" algn="l" defTabSz="755650" rtl="0">
            <a:lnSpc>
              <a:spcPct val="90000"/>
            </a:lnSpc>
            <a:spcBef>
              <a:spcPct val="0"/>
            </a:spcBef>
            <a:spcAft>
              <a:spcPct val="15000"/>
            </a:spcAft>
            <a:buChar char="••"/>
          </a:pPr>
          <a:r>
            <a:rPr lang="en-US" sz="1700" kern="1200" dirty="0" smtClean="0"/>
            <a:t>Specifies a particular I/O device</a:t>
          </a:r>
          <a:endParaRPr lang="en-US" sz="1700" kern="1200" dirty="0"/>
        </a:p>
      </dsp:txBody>
      <dsp:txXfrm>
        <a:off x="504664" y="3411648"/>
        <a:ext cx="2155034" cy="2155034"/>
      </dsp:txXfrm>
    </dsp:sp>
    <dsp:sp modelId="{646D4236-03AD-7E41-8503-EF196816C95A}">
      <dsp:nvSpPr>
        <dsp:cNvPr id="0" name=""/>
        <dsp:cNvSpPr/>
      </dsp:nvSpPr>
      <dsp:spPr>
        <a:xfrm>
          <a:off x="3194214" y="3295066"/>
          <a:ext cx="2388198" cy="2388198"/>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rPr>
            <a:t>I/O buffer register (I/OBR)</a:t>
          </a:r>
          <a:endParaRPr lang="en-US" sz="2200" kern="1200" dirty="0">
            <a:effectLst>
              <a:outerShdw blurRad="38100" dist="38100" dir="2700000" algn="tl">
                <a:srgbClr val="000000">
                  <a:alpha val="43137"/>
                </a:srgbClr>
              </a:outerShdw>
            </a:effectLst>
          </a:endParaRPr>
        </a:p>
        <a:p>
          <a:pPr marL="171450" lvl="1" indent="-171450" algn="l" defTabSz="755650" rtl="0">
            <a:lnSpc>
              <a:spcPct val="90000"/>
            </a:lnSpc>
            <a:spcBef>
              <a:spcPct val="0"/>
            </a:spcBef>
            <a:spcAft>
              <a:spcPct val="15000"/>
            </a:spcAft>
            <a:buChar char="••"/>
          </a:pPr>
          <a:r>
            <a:rPr lang="en-US" sz="1700" kern="1200" dirty="0" smtClean="0"/>
            <a:t>Used for the exchange of data between an I/O module and the CPU</a:t>
          </a:r>
          <a:endParaRPr lang="en-US" sz="1700" kern="1200" dirty="0"/>
        </a:p>
      </dsp:txBody>
      <dsp:txXfrm>
        <a:off x="3310796" y="3411648"/>
        <a:ext cx="2155034" cy="21550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4A3D9-04BB-FF44-A8A8-6AB4DC697EE2}">
      <dsp:nvSpPr>
        <dsp:cNvPr id="0" name=""/>
        <dsp:cNvSpPr/>
      </dsp:nvSpPr>
      <dsp:spPr>
        <a:xfrm>
          <a:off x="4800599" y="3471671"/>
          <a:ext cx="2522067" cy="16337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The processor may perform some arithmetic or logic operation on data</a:t>
          </a:r>
          <a:endParaRPr lang="en-US" sz="1400" kern="1200" dirty="0"/>
        </a:p>
      </dsp:txBody>
      <dsp:txXfrm>
        <a:off x="5593107" y="3915991"/>
        <a:ext cx="1693671" cy="1153520"/>
      </dsp:txXfrm>
    </dsp:sp>
    <dsp:sp modelId="{2776F45E-5FC5-CA43-9A50-D05A48CD1AFA}">
      <dsp:nvSpPr>
        <dsp:cNvPr id="0" name=""/>
        <dsp:cNvSpPr/>
      </dsp:nvSpPr>
      <dsp:spPr>
        <a:xfrm>
          <a:off x="453390" y="3471671"/>
          <a:ext cx="2522067" cy="1633728"/>
        </a:xfrm>
        <a:prstGeom prst="roundRect">
          <a:avLst>
            <a:gd name="adj" fmla="val 10000"/>
          </a:avLst>
        </a:prstGeom>
        <a:solidFill>
          <a:schemeClr val="lt1">
            <a:alpha val="9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An instruction may specify that the sequence of execution be altered</a:t>
          </a:r>
          <a:endParaRPr lang="en-US" sz="1400" kern="1200" dirty="0"/>
        </a:p>
      </dsp:txBody>
      <dsp:txXfrm>
        <a:off x="489278" y="3915991"/>
        <a:ext cx="1693671" cy="1153520"/>
      </dsp:txXfrm>
    </dsp:sp>
    <dsp:sp modelId="{FA7231E4-FE93-2E44-B26F-43C0B0662DE3}">
      <dsp:nvSpPr>
        <dsp:cNvPr id="0" name=""/>
        <dsp:cNvSpPr/>
      </dsp:nvSpPr>
      <dsp:spPr>
        <a:xfrm>
          <a:off x="4568342" y="0"/>
          <a:ext cx="2522067" cy="1633728"/>
        </a:xfrm>
        <a:prstGeom prst="roundRect">
          <a:avLst>
            <a:gd name="adj" fmla="val 10000"/>
          </a:avLst>
        </a:prstGeom>
        <a:solidFill>
          <a:schemeClr val="lt1">
            <a:alpha val="9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1" indent="0" algn="r" defTabSz="622300" rtl="0">
            <a:lnSpc>
              <a:spcPct val="90000"/>
            </a:lnSpc>
            <a:spcBef>
              <a:spcPct val="0"/>
            </a:spcBef>
            <a:spcAft>
              <a:spcPct val="15000"/>
            </a:spcAft>
            <a:buChar char="••"/>
          </a:pPr>
          <a:r>
            <a:rPr lang="en-US" sz="1400" kern="1200" dirty="0" smtClean="0"/>
            <a:t>Data transferred to or from a peripheral device by transferring between the processor and an I/O module</a:t>
          </a:r>
          <a:endParaRPr lang="en-US" sz="1400" kern="1200" dirty="0"/>
        </a:p>
      </dsp:txBody>
      <dsp:txXfrm>
        <a:off x="5360850" y="35888"/>
        <a:ext cx="1693671" cy="1153520"/>
      </dsp:txXfrm>
    </dsp:sp>
    <dsp:sp modelId="{9F8AAC68-863D-194A-94BC-958615861BE8}">
      <dsp:nvSpPr>
        <dsp:cNvPr id="0" name=""/>
        <dsp:cNvSpPr/>
      </dsp:nvSpPr>
      <dsp:spPr>
        <a:xfrm>
          <a:off x="453390" y="0"/>
          <a:ext cx="2522067" cy="16337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Data transferred from processor to memory or from memory to processor</a:t>
          </a:r>
          <a:endParaRPr lang="en-US" sz="1400" kern="1200" dirty="0"/>
        </a:p>
      </dsp:txBody>
      <dsp:txXfrm>
        <a:off x="489278" y="35888"/>
        <a:ext cx="1693671" cy="1153520"/>
      </dsp:txXfrm>
    </dsp:sp>
    <dsp:sp modelId="{31728101-0A4A-C148-9CC0-7B417D851487}">
      <dsp:nvSpPr>
        <dsp:cNvPr id="0" name=""/>
        <dsp:cNvSpPr/>
      </dsp:nvSpPr>
      <dsp:spPr>
        <a:xfrm>
          <a:off x="1510207" y="291007"/>
          <a:ext cx="2210638" cy="2210638"/>
        </a:xfrm>
        <a:prstGeom prst="pieWedg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rtl="0">
            <a:lnSpc>
              <a:spcPct val="90000"/>
            </a:lnSpc>
            <a:spcBef>
              <a:spcPct val="0"/>
            </a:spcBef>
            <a:spcAft>
              <a:spcPct val="35000"/>
            </a:spcAft>
          </a:pPr>
          <a:r>
            <a:rPr lang="en-US" sz="1900" b="1" kern="1200" dirty="0" smtClean="0">
              <a:effectLst>
                <a:outerShdw blurRad="38100" dist="38100" dir="2700000" algn="tl">
                  <a:srgbClr val="000000">
                    <a:alpha val="43137"/>
                  </a:srgbClr>
                </a:outerShdw>
              </a:effectLst>
            </a:rPr>
            <a:t>Processor-memory</a:t>
          </a:r>
          <a:endParaRPr lang="en-US" sz="1900" b="1" kern="1200" dirty="0">
            <a:effectLst>
              <a:outerShdw blurRad="38100" dist="38100" dir="2700000" algn="tl">
                <a:srgbClr val="000000">
                  <a:alpha val="43137"/>
                </a:srgbClr>
              </a:outerShdw>
            </a:effectLst>
          </a:endParaRPr>
        </a:p>
      </dsp:txBody>
      <dsp:txXfrm>
        <a:off x="2157688" y="938488"/>
        <a:ext cx="1563157" cy="1563157"/>
      </dsp:txXfrm>
    </dsp:sp>
    <dsp:sp modelId="{FB9FD6F2-BE77-E846-84E9-9675E89A206D}">
      <dsp:nvSpPr>
        <dsp:cNvPr id="0" name=""/>
        <dsp:cNvSpPr/>
      </dsp:nvSpPr>
      <dsp:spPr>
        <a:xfrm rot="5400000">
          <a:off x="3822954" y="291007"/>
          <a:ext cx="2210638" cy="2210638"/>
        </a:xfrm>
        <a:prstGeom prst="pieWedg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rtl="0">
            <a:lnSpc>
              <a:spcPct val="90000"/>
            </a:lnSpc>
            <a:spcBef>
              <a:spcPct val="0"/>
            </a:spcBef>
            <a:spcAft>
              <a:spcPct val="35000"/>
            </a:spcAft>
          </a:pPr>
          <a:r>
            <a:rPr lang="en-US" sz="1900" b="1" kern="1200" dirty="0" smtClean="0">
              <a:effectLst>
                <a:outerShdw blurRad="38100" dist="38100" dir="2700000" algn="tl">
                  <a:srgbClr val="000000">
                    <a:alpha val="43137"/>
                  </a:srgbClr>
                </a:outerShdw>
              </a:effectLst>
            </a:rPr>
            <a:t>Processor-I/O</a:t>
          </a:r>
          <a:endParaRPr lang="en-US" sz="1900" b="1" kern="1200" dirty="0">
            <a:effectLst>
              <a:outerShdw blurRad="38100" dist="38100" dir="2700000" algn="tl">
                <a:srgbClr val="000000">
                  <a:alpha val="43137"/>
                </a:srgbClr>
              </a:outerShdw>
            </a:effectLst>
          </a:endParaRPr>
        </a:p>
      </dsp:txBody>
      <dsp:txXfrm rot="-5400000">
        <a:off x="3822954" y="938488"/>
        <a:ext cx="1563157" cy="1563157"/>
      </dsp:txXfrm>
    </dsp:sp>
    <dsp:sp modelId="{2255D29E-98A3-2841-959C-001A2E7769D2}">
      <dsp:nvSpPr>
        <dsp:cNvPr id="0" name=""/>
        <dsp:cNvSpPr/>
      </dsp:nvSpPr>
      <dsp:spPr>
        <a:xfrm rot="10800000">
          <a:off x="3822954" y="2603754"/>
          <a:ext cx="2210638" cy="2210638"/>
        </a:xfrm>
        <a:prstGeom prst="pieWedg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rtl="0">
            <a:lnSpc>
              <a:spcPct val="90000"/>
            </a:lnSpc>
            <a:spcBef>
              <a:spcPct val="0"/>
            </a:spcBef>
            <a:spcAft>
              <a:spcPct val="35000"/>
            </a:spcAft>
          </a:pPr>
          <a:r>
            <a:rPr lang="en-US" sz="1900" b="1" kern="1200" dirty="0" smtClean="0">
              <a:effectLst>
                <a:outerShdw blurRad="38100" dist="38100" dir="2700000" algn="tl">
                  <a:srgbClr val="000000">
                    <a:alpha val="43137"/>
                  </a:srgbClr>
                </a:outerShdw>
              </a:effectLst>
            </a:rPr>
            <a:t>Data processing</a:t>
          </a:r>
        </a:p>
      </dsp:txBody>
      <dsp:txXfrm rot="10800000">
        <a:off x="3822954" y="2603754"/>
        <a:ext cx="1563157" cy="1563157"/>
      </dsp:txXfrm>
    </dsp:sp>
    <dsp:sp modelId="{AB84E314-BABC-734B-A008-40716B08F420}">
      <dsp:nvSpPr>
        <dsp:cNvPr id="0" name=""/>
        <dsp:cNvSpPr/>
      </dsp:nvSpPr>
      <dsp:spPr>
        <a:xfrm rot="16200000">
          <a:off x="1510207" y="2603754"/>
          <a:ext cx="2210638" cy="2210638"/>
        </a:xfrm>
        <a:prstGeom prst="pieWedg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rtl="0">
            <a:lnSpc>
              <a:spcPct val="90000"/>
            </a:lnSpc>
            <a:spcBef>
              <a:spcPct val="0"/>
            </a:spcBef>
            <a:spcAft>
              <a:spcPct val="35000"/>
            </a:spcAft>
          </a:pPr>
          <a:r>
            <a:rPr lang="en-US" sz="1900" b="1" kern="1200" dirty="0" smtClean="0">
              <a:effectLst>
                <a:outerShdw blurRad="38100" dist="38100" dir="2700000" algn="tl">
                  <a:srgbClr val="000000">
                    <a:alpha val="43137"/>
                  </a:srgbClr>
                </a:outerShdw>
              </a:effectLst>
            </a:rPr>
            <a:t>Control</a:t>
          </a:r>
        </a:p>
      </dsp:txBody>
      <dsp:txXfrm rot="5400000">
        <a:off x="2157688" y="2603754"/>
        <a:ext cx="1563157" cy="1563157"/>
      </dsp:txXfrm>
    </dsp:sp>
    <dsp:sp modelId="{860CA274-597B-3442-8D13-FB3B68E98947}">
      <dsp:nvSpPr>
        <dsp:cNvPr id="0" name=""/>
        <dsp:cNvSpPr/>
      </dsp:nvSpPr>
      <dsp:spPr>
        <a:xfrm>
          <a:off x="3390271" y="2093214"/>
          <a:ext cx="763257" cy="663702"/>
        </a:xfrm>
        <a:prstGeom prst="circularArrow">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dsp:style>
    </dsp:sp>
    <dsp:sp modelId="{49BA8253-F2D2-2C49-AA5B-CEAA3BE354E5}">
      <dsp:nvSpPr>
        <dsp:cNvPr id="0" name=""/>
        <dsp:cNvSpPr/>
      </dsp:nvSpPr>
      <dsp:spPr>
        <a:xfrm rot="10800000">
          <a:off x="3390271" y="2348483"/>
          <a:ext cx="763257" cy="663702"/>
        </a:xfrm>
        <a:prstGeom prst="circularArrow">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1850C-66F8-294A-83B1-1E6583C99DE7}">
      <dsp:nvSpPr>
        <dsp:cNvPr id="0" name=""/>
        <dsp:cNvSpPr/>
      </dsp:nvSpPr>
      <dsp:spPr>
        <a:xfrm>
          <a:off x="4542" y="0"/>
          <a:ext cx="1594172" cy="5181600"/>
        </a:xfrm>
        <a:prstGeom prst="roundRect">
          <a:avLst>
            <a:gd name="adj" fmla="val 10000"/>
          </a:avLst>
        </a:prstGeom>
        <a:solidFill>
          <a:schemeClr val="accent1">
            <a:tint val="40000"/>
            <a:hueOff val="0"/>
            <a:satOff val="0"/>
            <a:lumOff val="0"/>
            <a:alphaOff val="0"/>
          </a:schemeClr>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Memory to processor</a:t>
          </a:r>
          <a:endParaRPr lang="en-US" sz="2400" kern="1200" dirty="0"/>
        </a:p>
      </dsp:txBody>
      <dsp:txXfrm>
        <a:off x="4542" y="0"/>
        <a:ext cx="1594172" cy="1554480"/>
      </dsp:txXfrm>
    </dsp:sp>
    <dsp:sp modelId="{7A289841-0DFA-DC40-B41C-1ABB1BB9507C}">
      <dsp:nvSpPr>
        <dsp:cNvPr id="0" name=""/>
        <dsp:cNvSpPr/>
      </dsp:nvSpPr>
      <dsp:spPr>
        <a:xfrm>
          <a:off x="163960" y="1554480"/>
          <a:ext cx="1275337" cy="3368040"/>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b="1" kern="1200" dirty="0" smtClean="0">
              <a:effectLst>
                <a:outerShdw blurRad="38100" dist="38100" dir="2700000" algn="tl">
                  <a:srgbClr val="000000">
                    <a:alpha val="43137"/>
                  </a:srgbClr>
                </a:outerShdw>
              </a:effectLst>
            </a:rPr>
            <a:t>Processor reads an instruction or a unit of data from memory</a:t>
          </a:r>
          <a:endParaRPr lang="en-US" sz="1500" b="1" kern="1200" dirty="0">
            <a:effectLst>
              <a:outerShdw blurRad="38100" dist="38100" dir="2700000" algn="tl">
                <a:srgbClr val="000000">
                  <a:alpha val="43137"/>
                </a:srgbClr>
              </a:outerShdw>
            </a:effectLst>
          </a:endParaRPr>
        </a:p>
      </dsp:txBody>
      <dsp:txXfrm>
        <a:off x="201313" y="1591833"/>
        <a:ext cx="1200631" cy="3293334"/>
      </dsp:txXfrm>
    </dsp:sp>
    <dsp:sp modelId="{B2BA994D-30F9-6C41-A55D-ED7B7441E20B}">
      <dsp:nvSpPr>
        <dsp:cNvPr id="0" name=""/>
        <dsp:cNvSpPr/>
      </dsp:nvSpPr>
      <dsp:spPr>
        <a:xfrm>
          <a:off x="1718278" y="0"/>
          <a:ext cx="1594172" cy="51816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Processor to memory</a:t>
          </a:r>
          <a:endParaRPr lang="en-US" sz="2400" kern="1200" dirty="0"/>
        </a:p>
      </dsp:txBody>
      <dsp:txXfrm>
        <a:off x="1718278" y="0"/>
        <a:ext cx="1594172" cy="1554480"/>
      </dsp:txXfrm>
    </dsp:sp>
    <dsp:sp modelId="{FFF01117-2D73-4C4A-8AA2-26B5E57EA22A}">
      <dsp:nvSpPr>
        <dsp:cNvPr id="0" name=""/>
        <dsp:cNvSpPr/>
      </dsp:nvSpPr>
      <dsp:spPr>
        <a:xfrm>
          <a:off x="1877695" y="1554480"/>
          <a:ext cx="1275337" cy="336804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b="1" kern="1200" dirty="0" smtClean="0">
              <a:effectLst>
                <a:outerShdw blurRad="38100" dist="38100" dir="2700000" algn="tl">
                  <a:srgbClr val="000000">
                    <a:alpha val="43137"/>
                  </a:srgbClr>
                </a:outerShdw>
              </a:effectLst>
            </a:rPr>
            <a:t>Processor writes a unit of data to memory</a:t>
          </a:r>
          <a:endParaRPr lang="en-US" sz="1500" b="1" kern="1200" dirty="0">
            <a:effectLst>
              <a:outerShdw blurRad="38100" dist="38100" dir="2700000" algn="tl">
                <a:srgbClr val="000000">
                  <a:alpha val="43137"/>
                </a:srgbClr>
              </a:outerShdw>
            </a:effectLst>
          </a:endParaRPr>
        </a:p>
      </dsp:txBody>
      <dsp:txXfrm>
        <a:off x="1915048" y="1591833"/>
        <a:ext cx="1200631" cy="3293334"/>
      </dsp:txXfrm>
    </dsp:sp>
    <dsp:sp modelId="{723A76A5-AF66-704D-89E4-E12C687128C3}">
      <dsp:nvSpPr>
        <dsp:cNvPr id="0" name=""/>
        <dsp:cNvSpPr/>
      </dsp:nvSpPr>
      <dsp:spPr>
        <a:xfrm>
          <a:off x="3432013" y="0"/>
          <a:ext cx="1594172" cy="5181600"/>
        </a:xfrm>
        <a:prstGeom prst="roundRect">
          <a:avLst>
            <a:gd name="adj" fmla="val 10000"/>
          </a:avLst>
        </a:prstGeom>
        <a:solidFill>
          <a:schemeClr val="accent1">
            <a:tint val="40000"/>
            <a:hueOff val="0"/>
            <a:satOff val="0"/>
            <a:lumOff val="0"/>
            <a:alphaOff val="0"/>
          </a:schemeClr>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I/O to processor</a:t>
          </a:r>
          <a:endParaRPr lang="en-US" sz="2400" kern="1200" dirty="0"/>
        </a:p>
      </dsp:txBody>
      <dsp:txXfrm>
        <a:off x="3432013" y="0"/>
        <a:ext cx="1594172" cy="1554480"/>
      </dsp:txXfrm>
    </dsp:sp>
    <dsp:sp modelId="{F3794D44-2421-604F-9FD1-6C436C8561DE}">
      <dsp:nvSpPr>
        <dsp:cNvPr id="0" name=""/>
        <dsp:cNvSpPr/>
      </dsp:nvSpPr>
      <dsp:spPr>
        <a:xfrm>
          <a:off x="3591431" y="1554480"/>
          <a:ext cx="1275337" cy="3368040"/>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b="1" kern="1200" dirty="0" smtClean="0">
              <a:effectLst>
                <a:outerShdw blurRad="38100" dist="38100" dir="2700000" algn="tl">
                  <a:srgbClr val="000000">
                    <a:alpha val="43137"/>
                  </a:srgbClr>
                </a:outerShdw>
              </a:effectLst>
            </a:rPr>
            <a:t>Processor reads data from an I/O device via an I/O module</a:t>
          </a:r>
          <a:endParaRPr lang="en-US" sz="1500" b="1" kern="1200" dirty="0">
            <a:effectLst>
              <a:outerShdw blurRad="38100" dist="38100" dir="2700000" algn="tl">
                <a:srgbClr val="000000">
                  <a:alpha val="43137"/>
                </a:srgbClr>
              </a:outerShdw>
            </a:effectLst>
          </a:endParaRPr>
        </a:p>
      </dsp:txBody>
      <dsp:txXfrm>
        <a:off x="3628784" y="1591833"/>
        <a:ext cx="1200631" cy="3293334"/>
      </dsp:txXfrm>
    </dsp:sp>
    <dsp:sp modelId="{9E9C8D55-3148-6340-864D-ABBC62D922A9}">
      <dsp:nvSpPr>
        <dsp:cNvPr id="0" name=""/>
        <dsp:cNvSpPr/>
      </dsp:nvSpPr>
      <dsp:spPr>
        <a:xfrm>
          <a:off x="5145749" y="0"/>
          <a:ext cx="1594172" cy="51816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Processor to I/O</a:t>
          </a:r>
          <a:endParaRPr lang="en-US" sz="2400" kern="1200" dirty="0"/>
        </a:p>
      </dsp:txBody>
      <dsp:txXfrm>
        <a:off x="5145749" y="0"/>
        <a:ext cx="1594172" cy="1554480"/>
      </dsp:txXfrm>
    </dsp:sp>
    <dsp:sp modelId="{548D6EDE-B8B3-C746-B02A-81D3EAD378CC}">
      <dsp:nvSpPr>
        <dsp:cNvPr id="0" name=""/>
        <dsp:cNvSpPr/>
      </dsp:nvSpPr>
      <dsp:spPr>
        <a:xfrm>
          <a:off x="5305166" y="1554480"/>
          <a:ext cx="1275337" cy="336804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US" sz="1500" b="1" kern="1200" dirty="0" smtClean="0">
              <a:effectLst>
                <a:outerShdw blurRad="38100" dist="38100" dir="2700000" algn="tl">
                  <a:srgbClr val="000000">
                    <a:alpha val="43137"/>
                  </a:srgbClr>
                </a:outerShdw>
              </a:effectLst>
            </a:rPr>
            <a:t>Processor sends data to the I/O device</a:t>
          </a:r>
          <a:endParaRPr lang="en-US" sz="1500" b="1" kern="1200" dirty="0">
            <a:effectLst>
              <a:outerShdw blurRad="38100" dist="38100" dir="2700000" algn="tl">
                <a:srgbClr val="000000">
                  <a:alpha val="43137"/>
                </a:srgbClr>
              </a:outerShdw>
            </a:effectLst>
          </a:endParaRPr>
        </a:p>
      </dsp:txBody>
      <dsp:txXfrm>
        <a:off x="5342519" y="1591833"/>
        <a:ext cx="1200631" cy="3293334"/>
      </dsp:txXfrm>
    </dsp:sp>
    <dsp:sp modelId="{D2904A41-28E5-B841-BDD0-D02AAA21D5D0}">
      <dsp:nvSpPr>
        <dsp:cNvPr id="0" name=""/>
        <dsp:cNvSpPr/>
      </dsp:nvSpPr>
      <dsp:spPr>
        <a:xfrm>
          <a:off x="6859484" y="0"/>
          <a:ext cx="1594172" cy="5181600"/>
        </a:xfrm>
        <a:prstGeom prst="roundRect">
          <a:avLst>
            <a:gd name="adj" fmla="val 10000"/>
          </a:avLst>
        </a:prstGeom>
        <a:solidFill>
          <a:schemeClr val="accent1">
            <a:tint val="40000"/>
            <a:hueOff val="0"/>
            <a:satOff val="0"/>
            <a:lumOff val="0"/>
            <a:alphaOff val="0"/>
          </a:schemeClr>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I/O to or from memory</a:t>
          </a:r>
          <a:endParaRPr lang="en-US" sz="2400" kern="1200" dirty="0"/>
        </a:p>
      </dsp:txBody>
      <dsp:txXfrm>
        <a:off x="6859484" y="0"/>
        <a:ext cx="1594172" cy="1554480"/>
      </dsp:txXfrm>
    </dsp:sp>
    <dsp:sp modelId="{CB75F928-42A8-694A-BAC0-2BC29682B0C3}">
      <dsp:nvSpPr>
        <dsp:cNvPr id="0" name=""/>
        <dsp:cNvSpPr/>
      </dsp:nvSpPr>
      <dsp:spPr>
        <a:xfrm>
          <a:off x="7018901" y="1554480"/>
          <a:ext cx="1275337" cy="3368040"/>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rtl="0">
            <a:lnSpc>
              <a:spcPct val="90000"/>
            </a:lnSpc>
            <a:spcBef>
              <a:spcPct val="0"/>
            </a:spcBef>
            <a:spcAft>
              <a:spcPct val="35000"/>
            </a:spcAft>
          </a:pPr>
          <a:r>
            <a:rPr lang="en-GB" sz="1500" b="1" kern="1200" dirty="0" smtClean="0">
              <a:effectLst>
                <a:outerShdw blurRad="38100" dist="38100" dir="2700000" algn="tl">
                  <a:srgbClr val="000000">
                    <a:alpha val="43137"/>
                  </a:srgbClr>
                </a:outerShdw>
              </a:effectLst>
            </a:rPr>
            <a:t>An I/O module is allowed to exchange data directly with memory without going through the processor </a:t>
          </a:r>
          <a:r>
            <a:rPr lang="en-GB" sz="1500" b="1" kern="1200" smtClean="0">
              <a:effectLst>
                <a:outerShdw blurRad="38100" dist="38100" dir="2700000" algn="tl">
                  <a:srgbClr val="000000">
                    <a:alpha val="43137"/>
                  </a:srgbClr>
                </a:outerShdw>
              </a:effectLst>
            </a:rPr>
            <a:t>using direct memory access</a:t>
          </a:r>
          <a:endParaRPr lang="en-GB" sz="1500" b="1" kern="1200" dirty="0">
            <a:effectLst>
              <a:outerShdw blurRad="38100" dist="38100" dir="2700000" algn="tl">
                <a:srgbClr val="000000">
                  <a:alpha val="43137"/>
                </a:srgbClr>
              </a:outerShdw>
            </a:effectLst>
          </a:endParaRPr>
        </a:p>
      </dsp:txBody>
      <dsp:txXfrm>
        <a:off x="7056254" y="1591833"/>
        <a:ext cx="1200631" cy="32933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121B5-F90D-4E46-B8FD-6CEC9D573020}">
      <dsp:nvSpPr>
        <dsp:cNvPr id="0" name=""/>
        <dsp:cNvSpPr/>
      </dsp:nvSpPr>
      <dsp:spPr>
        <a:xfrm>
          <a:off x="3566672" y="785318"/>
          <a:ext cx="604854" cy="91440"/>
        </a:xfrm>
        <a:custGeom>
          <a:avLst/>
          <a:gdLst/>
          <a:ahLst/>
          <a:cxnLst/>
          <a:rect l="0" t="0" r="0" b="0"/>
          <a:pathLst>
            <a:path>
              <a:moveTo>
                <a:pt x="0" y="45720"/>
              </a:moveTo>
              <a:lnTo>
                <a:pt x="60485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853213" y="827861"/>
        <a:ext cx="31772" cy="6354"/>
      </dsp:txXfrm>
    </dsp:sp>
    <dsp:sp modelId="{4198B288-5E33-5949-9D82-DB2307909588}">
      <dsp:nvSpPr>
        <dsp:cNvPr id="0" name=""/>
        <dsp:cNvSpPr/>
      </dsp:nvSpPr>
      <dsp:spPr>
        <a:xfrm>
          <a:off x="805627" y="2184"/>
          <a:ext cx="2762845" cy="1657707"/>
        </a:xfrm>
        <a:prstGeom prst="rect">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t" anchorCtr="0">
          <a:noAutofit/>
        </a:bodyPr>
        <a:lstStyle/>
        <a:p>
          <a:pPr lvl="0" algn="l" defTabSz="711200" rtl="0">
            <a:lnSpc>
              <a:spcPct val="90000"/>
            </a:lnSpc>
            <a:spcBef>
              <a:spcPct val="0"/>
            </a:spcBef>
            <a:spcAft>
              <a:spcPct val="35000"/>
            </a:spcAft>
          </a:pPr>
          <a:r>
            <a:rPr lang="en-US" sz="1600" kern="1200" dirty="0" smtClean="0"/>
            <a:t>A communication pathway connecting two or more devices</a:t>
          </a:r>
          <a:endParaRPr lang="en-US" sz="1600" kern="1200" dirty="0"/>
        </a:p>
        <a:p>
          <a:pPr marL="114300" lvl="1" indent="-114300" algn="l" defTabSz="533400" rtl="0">
            <a:lnSpc>
              <a:spcPct val="90000"/>
            </a:lnSpc>
            <a:spcBef>
              <a:spcPct val="0"/>
            </a:spcBef>
            <a:spcAft>
              <a:spcPct val="15000"/>
            </a:spcAft>
            <a:buChar char="••"/>
          </a:pPr>
          <a:r>
            <a:rPr lang="en-US" sz="1200" kern="1200" dirty="0" smtClean="0"/>
            <a:t>Key characteristic is that it is a shared transmission medium</a:t>
          </a:r>
          <a:endParaRPr lang="en-US" sz="1200" kern="1200" dirty="0"/>
        </a:p>
      </dsp:txBody>
      <dsp:txXfrm>
        <a:off x="805627" y="2184"/>
        <a:ext cx="2762845" cy="1657707"/>
      </dsp:txXfrm>
    </dsp:sp>
    <dsp:sp modelId="{6E7EBF88-55F2-0E4E-90DA-D1819370D293}">
      <dsp:nvSpPr>
        <dsp:cNvPr id="0" name=""/>
        <dsp:cNvSpPr/>
      </dsp:nvSpPr>
      <dsp:spPr>
        <a:xfrm>
          <a:off x="2187050" y="1658091"/>
          <a:ext cx="3398299" cy="604854"/>
        </a:xfrm>
        <a:custGeom>
          <a:avLst/>
          <a:gdLst/>
          <a:ahLst/>
          <a:cxnLst/>
          <a:rect l="0" t="0" r="0" b="0"/>
          <a:pathLst>
            <a:path>
              <a:moveTo>
                <a:pt x="3398299" y="0"/>
              </a:moveTo>
              <a:lnTo>
                <a:pt x="3398299" y="319527"/>
              </a:lnTo>
              <a:lnTo>
                <a:pt x="0" y="319527"/>
              </a:lnTo>
              <a:lnTo>
                <a:pt x="0" y="604854"/>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799769" y="1957341"/>
        <a:ext cx="172860" cy="6354"/>
      </dsp:txXfrm>
    </dsp:sp>
    <dsp:sp modelId="{5E43B7A7-1089-3A4F-B1C4-0B9B8381D3AD}">
      <dsp:nvSpPr>
        <dsp:cNvPr id="0" name=""/>
        <dsp:cNvSpPr/>
      </dsp:nvSpPr>
      <dsp:spPr>
        <a:xfrm>
          <a:off x="4203927" y="2184"/>
          <a:ext cx="2762845" cy="1657707"/>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t" anchorCtr="0">
          <a:noAutofit/>
        </a:bodyPr>
        <a:lstStyle/>
        <a:p>
          <a:pPr lvl="0" algn="l" defTabSz="711200" rtl="0">
            <a:lnSpc>
              <a:spcPct val="90000"/>
            </a:lnSpc>
            <a:spcBef>
              <a:spcPct val="0"/>
            </a:spcBef>
            <a:spcAft>
              <a:spcPct val="35000"/>
            </a:spcAft>
          </a:pPr>
          <a:r>
            <a:rPr lang="en-US" sz="1600" kern="1200" dirty="0" smtClean="0"/>
            <a:t>Signals transmitted by any one device are available for reception by all other devices attached to the bus</a:t>
          </a:r>
          <a:endParaRPr lang="en-US" sz="1600" kern="1200" dirty="0"/>
        </a:p>
        <a:p>
          <a:pPr marL="114300" lvl="1" indent="-114300" algn="l" defTabSz="533400" rtl="0">
            <a:lnSpc>
              <a:spcPct val="90000"/>
            </a:lnSpc>
            <a:spcBef>
              <a:spcPct val="0"/>
            </a:spcBef>
            <a:spcAft>
              <a:spcPct val="15000"/>
            </a:spcAft>
            <a:buChar char="••"/>
          </a:pPr>
          <a:r>
            <a:rPr lang="en-US" sz="1200" kern="1200" dirty="0" smtClean="0"/>
            <a:t>If two devices transmit during the same time period their signals will overlap and become garbled</a:t>
          </a:r>
          <a:endParaRPr lang="en-US" sz="1200" kern="1200" dirty="0"/>
        </a:p>
      </dsp:txBody>
      <dsp:txXfrm>
        <a:off x="4203927" y="2184"/>
        <a:ext cx="2762845" cy="1657707"/>
      </dsp:txXfrm>
    </dsp:sp>
    <dsp:sp modelId="{51079562-9429-E64A-9F8F-15ABD7DBF7FD}">
      <dsp:nvSpPr>
        <dsp:cNvPr id="0" name=""/>
        <dsp:cNvSpPr/>
      </dsp:nvSpPr>
      <dsp:spPr>
        <a:xfrm>
          <a:off x="3566672" y="3078480"/>
          <a:ext cx="604854" cy="91440"/>
        </a:xfrm>
        <a:custGeom>
          <a:avLst/>
          <a:gdLst/>
          <a:ahLst/>
          <a:cxnLst/>
          <a:rect l="0" t="0" r="0" b="0"/>
          <a:pathLst>
            <a:path>
              <a:moveTo>
                <a:pt x="0" y="45720"/>
              </a:moveTo>
              <a:lnTo>
                <a:pt x="60485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853213" y="3121022"/>
        <a:ext cx="31772" cy="6354"/>
      </dsp:txXfrm>
    </dsp:sp>
    <dsp:sp modelId="{9631B1BB-A22D-5A45-ABBF-FE947F511F80}">
      <dsp:nvSpPr>
        <dsp:cNvPr id="0" name=""/>
        <dsp:cNvSpPr/>
      </dsp:nvSpPr>
      <dsp:spPr>
        <a:xfrm>
          <a:off x="805627" y="2295346"/>
          <a:ext cx="2762845" cy="1657707"/>
        </a:xfrm>
        <a:prstGeom prst="rect">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t" anchorCtr="0">
          <a:noAutofit/>
        </a:bodyPr>
        <a:lstStyle/>
        <a:p>
          <a:pPr lvl="0" algn="l" defTabSz="711200" rtl="0">
            <a:lnSpc>
              <a:spcPct val="90000"/>
            </a:lnSpc>
            <a:spcBef>
              <a:spcPct val="0"/>
            </a:spcBef>
            <a:spcAft>
              <a:spcPct val="35000"/>
            </a:spcAft>
          </a:pPr>
          <a:r>
            <a:rPr lang="en-US" sz="1600" kern="1200" dirty="0" smtClean="0"/>
            <a:t>Typically consists of multiple communication lines</a:t>
          </a:r>
          <a:endParaRPr lang="en-US" sz="1600" kern="1200" dirty="0"/>
        </a:p>
        <a:p>
          <a:pPr marL="114300" lvl="1" indent="-114300" algn="l" defTabSz="533400" rtl="0">
            <a:lnSpc>
              <a:spcPct val="90000"/>
            </a:lnSpc>
            <a:spcBef>
              <a:spcPct val="0"/>
            </a:spcBef>
            <a:spcAft>
              <a:spcPct val="15000"/>
            </a:spcAft>
            <a:buChar char="••"/>
          </a:pPr>
          <a:r>
            <a:rPr lang="en-US" sz="1200" kern="1200" dirty="0" smtClean="0"/>
            <a:t>Each line is capable of transmitting signals representing binary 1 and binary 0</a:t>
          </a:r>
          <a:endParaRPr lang="en-US" sz="1200" kern="1200" dirty="0"/>
        </a:p>
      </dsp:txBody>
      <dsp:txXfrm>
        <a:off x="805627" y="2295346"/>
        <a:ext cx="2762845" cy="1657707"/>
      </dsp:txXfrm>
    </dsp:sp>
    <dsp:sp modelId="{C1D27491-8205-D643-90DC-71FD8A31FE32}">
      <dsp:nvSpPr>
        <dsp:cNvPr id="0" name=""/>
        <dsp:cNvSpPr/>
      </dsp:nvSpPr>
      <dsp:spPr>
        <a:xfrm>
          <a:off x="2187050" y="3951253"/>
          <a:ext cx="3398299" cy="604854"/>
        </a:xfrm>
        <a:custGeom>
          <a:avLst/>
          <a:gdLst/>
          <a:ahLst/>
          <a:cxnLst/>
          <a:rect l="0" t="0" r="0" b="0"/>
          <a:pathLst>
            <a:path>
              <a:moveTo>
                <a:pt x="3398299" y="0"/>
              </a:moveTo>
              <a:lnTo>
                <a:pt x="3398299" y="319527"/>
              </a:lnTo>
              <a:lnTo>
                <a:pt x="0" y="319527"/>
              </a:lnTo>
              <a:lnTo>
                <a:pt x="0" y="604854"/>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799769" y="4250503"/>
        <a:ext cx="172860" cy="6354"/>
      </dsp:txXfrm>
    </dsp:sp>
    <dsp:sp modelId="{B109764F-60F3-E749-9AE5-95B69D3F63D9}">
      <dsp:nvSpPr>
        <dsp:cNvPr id="0" name=""/>
        <dsp:cNvSpPr/>
      </dsp:nvSpPr>
      <dsp:spPr>
        <a:xfrm>
          <a:off x="4203927" y="2295346"/>
          <a:ext cx="2762845" cy="1657707"/>
        </a:xfrm>
        <a:prstGeom prst="rect">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smtClean="0"/>
            <a:t>Computer systems contain a number of different buses that provide pathways between components at various levels of the computer system hierarchy</a:t>
          </a:r>
          <a:endParaRPr lang="en-US" sz="1600" kern="1200" dirty="0"/>
        </a:p>
      </dsp:txBody>
      <dsp:txXfrm>
        <a:off x="4203927" y="2295346"/>
        <a:ext cx="2762845" cy="1657707"/>
      </dsp:txXfrm>
    </dsp:sp>
    <dsp:sp modelId="{71B0C6C9-D4C6-D84F-8A1A-6C057EDBC2A7}">
      <dsp:nvSpPr>
        <dsp:cNvPr id="0" name=""/>
        <dsp:cNvSpPr/>
      </dsp:nvSpPr>
      <dsp:spPr>
        <a:xfrm>
          <a:off x="3566672" y="5371641"/>
          <a:ext cx="604854" cy="91440"/>
        </a:xfrm>
        <a:custGeom>
          <a:avLst/>
          <a:gdLst/>
          <a:ahLst/>
          <a:cxnLst/>
          <a:rect l="0" t="0" r="0" b="0"/>
          <a:pathLst>
            <a:path>
              <a:moveTo>
                <a:pt x="0" y="45720"/>
              </a:moveTo>
              <a:lnTo>
                <a:pt x="60485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853213" y="5414184"/>
        <a:ext cx="31772" cy="6354"/>
      </dsp:txXfrm>
    </dsp:sp>
    <dsp:sp modelId="{D48F7CAA-0278-8240-8FAA-FE067A5D04D9}">
      <dsp:nvSpPr>
        <dsp:cNvPr id="0" name=""/>
        <dsp:cNvSpPr/>
      </dsp:nvSpPr>
      <dsp:spPr>
        <a:xfrm>
          <a:off x="805627" y="4588508"/>
          <a:ext cx="2762845" cy="1657707"/>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t" anchorCtr="0">
          <a:noAutofit/>
        </a:bodyPr>
        <a:lstStyle/>
        <a:p>
          <a:pPr lvl="0" algn="l" defTabSz="711200" rtl="0">
            <a:lnSpc>
              <a:spcPct val="90000"/>
            </a:lnSpc>
            <a:spcBef>
              <a:spcPct val="0"/>
            </a:spcBef>
            <a:spcAft>
              <a:spcPct val="35000"/>
            </a:spcAft>
          </a:pPr>
          <a:r>
            <a:rPr lang="en-US" sz="1600" i="1" kern="1200" dirty="0" smtClean="0"/>
            <a:t>System bus</a:t>
          </a:r>
          <a:endParaRPr lang="en-US" sz="1600" kern="1200" dirty="0"/>
        </a:p>
        <a:p>
          <a:pPr marL="114300" lvl="1" indent="-114300" algn="l" defTabSz="533400" rtl="0">
            <a:lnSpc>
              <a:spcPct val="90000"/>
            </a:lnSpc>
            <a:spcBef>
              <a:spcPct val="0"/>
            </a:spcBef>
            <a:spcAft>
              <a:spcPct val="15000"/>
            </a:spcAft>
            <a:buChar char="••"/>
          </a:pPr>
          <a:r>
            <a:rPr lang="en-US" sz="1200" kern="1200" dirty="0" smtClean="0"/>
            <a:t>A bus that connects major computer components (processor, memory, I/O)</a:t>
          </a:r>
          <a:endParaRPr lang="en-US" sz="1200" kern="1200" dirty="0"/>
        </a:p>
      </dsp:txBody>
      <dsp:txXfrm>
        <a:off x="805627" y="4588508"/>
        <a:ext cx="2762845" cy="1657707"/>
      </dsp:txXfrm>
    </dsp:sp>
    <dsp:sp modelId="{4A9314AF-31E5-2F46-A15A-D4ED62769F9A}">
      <dsp:nvSpPr>
        <dsp:cNvPr id="0" name=""/>
        <dsp:cNvSpPr/>
      </dsp:nvSpPr>
      <dsp:spPr>
        <a:xfrm>
          <a:off x="4203927" y="4588508"/>
          <a:ext cx="2762845" cy="1657707"/>
        </a:xfrm>
        <a:prstGeom prst="rect">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GB" sz="1600" kern="1200" dirty="0" smtClean="0"/>
            <a:t>The most common computer interconnection structures are based on the use of one or more system buses</a:t>
          </a:r>
          <a:endParaRPr lang="en-GB" sz="1600" kern="1200" dirty="0"/>
        </a:p>
      </dsp:txBody>
      <dsp:txXfrm>
        <a:off x="4203927" y="4588508"/>
        <a:ext cx="2762845" cy="16577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584B08-0A1F-BA49-88AC-29D02014566B}">
      <dsp:nvSpPr>
        <dsp:cNvPr id="0" name=""/>
        <dsp:cNvSpPr/>
      </dsp:nvSpPr>
      <dsp:spPr>
        <a:xfrm>
          <a:off x="3443277" y="824780"/>
          <a:ext cx="635558" cy="91440"/>
        </a:xfrm>
        <a:custGeom>
          <a:avLst/>
          <a:gdLst/>
          <a:ahLst/>
          <a:cxnLst/>
          <a:rect l="0" t="0" r="0" b="0"/>
          <a:pathLst>
            <a:path>
              <a:moveTo>
                <a:pt x="0" y="45720"/>
              </a:moveTo>
              <a:lnTo>
                <a:pt x="635558"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744402" y="867169"/>
        <a:ext cx="33307" cy="6661"/>
      </dsp:txXfrm>
    </dsp:sp>
    <dsp:sp modelId="{FB6AD10D-0170-A941-8C38-590D121EC16D}">
      <dsp:nvSpPr>
        <dsp:cNvPr id="0" name=""/>
        <dsp:cNvSpPr/>
      </dsp:nvSpPr>
      <dsp:spPr>
        <a:xfrm>
          <a:off x="548736" y="1597"/>
          <a:ext cx="2896340" cy="1737804"/>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2"/>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smtClean="0">
              <a:effectLst>
                <a:outerShdw blurRad="38100" dist="38100" dir="2700000" algn="tl">
                  <a:srgbClr val="000000">
                    <a:alpha val="43137"/>
                  </a:srgbClr>
                </a:outerShdw>
              </a:effectLst>
            </a:rPr>
            <a:t>Principal reason for change was the electrical constraints encountered with increasing the frequency of wide synchronous buses</a:t>
          </a:r>
          <a:endParaRPr lang="en-US" sz="1600" kern="1200" dirty="0">
            <a:effectLst>
              <a:outerShdw blurRad="38100" dist="38100" dir="2700000" algn="tl">
                <a:srgbClr val="000000">
                  <a:alpha val="43137"/>
                </a:srgbClr>
              </a:outerShdw>
            </a:effectLst>
          </a:endParaRPr>
        </a:p>
      </dsp:txBody>
      <dsp:txXfrm>
        <a:off x="548736" y="1597"/>
        <a:ext cx="2896340" cy="1737804"/>
      </dsp:txXfrm>
    </dsp:sp>
    <dsp:sp modelId="{7C6C8CC4-8DDC-DB4A-A864-BBAD91FF52D0}">
      <dsp:nvSpPr>
        <dsp:cNvPr id="0" name=""/>
        <dsp:cNvSpPr/>
      </dsp:nvSpPr>
      <dsp:spPr>
        <a:xfrm>
          <a:off x="1996906" y="1737602"/>
          <a:ext cx="3562499" cy="635558"/>
        </a:xfrm>
        <a:custGeom>
          <a:avLst/>
          <a:gdLst/>
          <a:ahLst/>
          <a:cxnLst/>
          <a:rect l="0" t="0" r="0" b="0"/>
          <a:pathLst>
            <a:path>
              <a:moveTo>
                <a:pt x="3562499" y="0"/>
              </a:moveTo>
              <a:lnTo>
                <a:pt x="3562499" y="334879"/>
              </a:lnTo>
              <a:lnTo>
                <a:pt x="0" y="334879"/>
              </a:lnTo>
              <a:lnTo>
                <a:pt x="0" y="635558"/>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687550" y="2052050"/>
        <a:ext cx="181212" cy="6661"/>
      </dsp:txXfrm>
    </dsp:sp>
    <dsp:sp modelId="{C5C28F71-B6F1-6140-ABE4-F2F8EFEA2A60}">
      <dsp:nvSpPr>
        <dsp:cNvPr id="0" name=""/>
        <dsp:cNvSpPr/>
      </dsp:nvSpPr>
      <dsp:spPr>
        <a:xfrm>
          <a:off x="4111235" y="1597"/>
          <a:ext cx="2896340" cy="1737804"/>
        </a:xfrm>
        <a:prstGeom prst="rect">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0" kern="1200" dirty="0" smtClean="0">
              <a:effectLst>
                <a:outerShdw blurRad="38100" dist="38100" dir="2700000" algn="tl">
                  <a:srgbClr val="000000">
                    <a:alpha val="43137"/>
                  </a:srgbClr>
                </a:outerShdw>
              </a:effectLst>
            </a:rPr>
            <a:t>At higher and higher data rates it becomes increasingly difficult to perform the synchronization and arbitration functions in a timely fashion</a:t>
          </a:r>
          <a:endParaRPr lang="en-US" sz="1600" b="0" kern="1200" dirty="0">
            <a:effectLst>
              <a:outerShdw blurRad="38100" dist="38100" dir="2700000" algn="tl">
                <a:srgbClr val="000000">
                  <a:alpha val="43137"/>
                </a:srgbClr>
              </a:outerShdw>
            </a:effectLst>
          </a:endParaRPr>
        </a:p>
      </dsp:txBody>
      <dsp:txXfrm>
        <a:off x="4111235" y="1597"/>
        <a:ext cx="2896340" cy="1737804"/>
      </dsp:txXfrm>
    </dsp:sp>
    <dsp:sp modelId="{CF1B19A3-10CB-BC46-BEE6-87DE4C2D918F}">
      <dsp:nvSpPr>
        <dsp:cNvPr id="0" name=""/>
        <dsp:cNvSpPr/>
      </dsp:nvSpPr>
      <dsp:spPr>
        <a:xfrm>
          <a:off x="3443277" y="3228742"/>
          <a:ext cx="635558" cy="91440"/>
        </a:xfrm>
        <a:custGeom>
          <a:avLst/>
          <a:gdLst/>
          <a:ahLst/>
          <a:cxnLst/>
          <a:rect l="0" t="0" r="0" b="0"/>
          <a:pathLst>
            <a:path>
              <a:moveTo>
                <a:pt x="0" y="45720"/>
              </a:moveTo>
              <a:lnTo>
                <a:pt x="635558"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744402" y="3271132"/>
        <a:ext cx="33307" cy="6661"/>
      </dsp:txXfrm>
    </dsp:sp>
    <dsp:sp modelId="{21465F50-952A-4B49-80A1-8A7E476A9ABC}">
      <dsp:nvSpPr>
        <dsp:cNvPr id="0" name=""/>
        <dsp:cNvSpPr/>
      </dsp:nvSpPr>
      <dsp:spPr>
        <a:xfrm>
          <a:off x="548736" y="2405560"/>
          <a:ext cx="2896340" cy="1737804"/>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smtClean="0">
              <a:effectLst>
                <a:outerShdw blurRad="38100" dist="38100" dir="2700000" algn="tl">
                  <a:srgbClr val="000000">
                    <a:alpha val="43137"/>
                  </a:srgbClr>
                </a:outerShdw>
              </a:effectLst>
            </a:rPr>
            <a:t>A conventional shared bus on the same chip magnified the difficulties of increasing bus data rate and reducing bus latency to keep up with the processors</a:t>
          </a:r>
          <a:endParaRPr lang="en-US" sz="1600" kern="1200" dirty="0">
            <a:effectLst>
              <a:outerShdw blurRad="38100" dist="38100" dir="2700000" algn="tl">
                <a:srgbClr val="000000">
                  <a:alpha val="43137"/>
                </a:srgbClr>
              </a:outerShdw>
            </a:effectLst>
          </a:endParaRPr>
        </a:p>
      </dsp:txBody>
      <dsp:txXfrm>
        <a:off x="548736" y="2405560"/>
        <a:ext cx="2896340" cy="1737804"/>
      </dsp:txXfrm>
    </dsp:sp>
    <dsp:sp modelId="{3448E9C8-F176-0341-AC42-1CEFBB051AEF}">
      <dsp:nvSpPr>
        <dsp:cNvPr id="0" name=""/>
        <dsp:cNvSpPr/>
      </dsp:nvSpPr>
      <dsp:spPr>
        <a:xfrm>
          <a:off x="4111235" y="2405560"/>
          <a:ext cx="2896340" cy="1737804"/>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2"/>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smtClean="0">
              <a:effectLst>
                <a:outerShdw blurRad="38100" dist="38100" dir="2700000" algn="tl">
                  <a:srgbClr val="000000">
                    <a:alpha val="43137"/>
                  </a:srgbClr>
                </a:outerShdw>
              </a:effectLst>
            </a:rPr>
            <a:t>Has lower latency, higher data rate, and better scalability</a:t>
          </a:r>
          <a:endParaRPr lang="en-US" sz="1600" kern="1200" dirty="0">
            <a:effectLst>
              <a:outerShdw blurRad="38100" dist="38100" dir="2700000" algn="tl">
                <a:srgbClr val="000000">
                  <a:alpha val="43137"/>
                </a:srgbClr>
              </a:outerShdw>
            </a:effectLst>
          </a:endParaRPr>
        </a:p>
      </dsp:txBody>
      <dsp:txXfrm>
        <a:off x="4111235" y="2405560"/>
        <a:ext cx="2896340" cy="17378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624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624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624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BC627226-B1F1-BB4B-942D-7BCBAF0D2FC7}"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645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45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5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645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5E8A5BC2-82F1-9743-89FF-AFC7C6D81D1B}"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33"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en.wikipedia.org/wiki/Hazard_(logic)"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3 “A Top</a:t>
            </a:r>
            <a:r>
              <a:rPr lang="en-US" baseline="0" dirty="0" smtClean="0">
                <a:latin typeface="Times New Roman" pitchFamily="-110" charset="0"/>
              </a:rPr>
              <a:t> Level View of Computer Function and Interconnection</a:t>
            </a:r>
            <a:r>
              <a:rPr lang="en-US" dirty="0" smtClean="0">
                <a:latin typeface="Times New Roman" pitchFamily="-110" charset="0"/>
              </a:rPr>
              <a:t>”.</a:t>
            </a: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In general, these actions fall into four categories:</a:t>
            </a:r>
          </a:p>
          <a:p>
            <a:endParaRPr kumimoji="1" lang="en-US" sz="1200" kern="1200" baseline="0" dirty="0" smtClean="0">
              <a:solidFill>
                <a:schemeClr val="tx1"/>
              </a:solidFill>
              <a:latin typeface="Times New Roman" pitchFamily="33" charset="0"/>
              <a:ea typeface="+mn-ea"/>
              <a:cs typeface="+mn-cs"/>
            </a:endParaRPr>
          </a:p>
          <a:p>
            <a:r>
              <a:rPr kumimoji="1" lang="en-US" sz="1200" b="1" kern="1200" baseline="0" dirty="0" smtClean="0">
                <a:solidFill>
                  <a:schemeClr val="tx1"/>
                </a:solidFill>
                <a:latin typeface="Times New Roman" pitchFamily="33" charset="0"/>
                <a:ea typeface="+mn-ea"/>
                <a:cs typeface="+mn-cs"/>
              </a:rPr>
              <a:t>Processor-memory: </a:t>
            </a:r>
            <a:r>
              <a:rPr kumimoji="1" lang="en-US" sz="1200" b="0" kern="1200" baseline="0" dirty="0" smtClean="0">
                <a:solidFill>
                  <a:schemeClr val="tx1"/>
                </a:solidFill>
                <a:latin typeface="Times New Roman" pitchFamily="33" charset="0"/>
                <a:ea typeface="+mn-ea"/>
                <a:cs typeface="+mn-cs"/>
              </a:rPr>
              <a:t>Data may be transferred from processor to memory or</a:t>
            </a:r>
          </a:p>
          <a:p>
            <a:r>
              <a:rPr kumimoji="1" lang="en-US" sz="1200" kern="1200" baseline="0" dirty="0" smtClean="0">
                <a:solidFill>
                  <a:schemeClr val="tx1"/>
                </a:solidFill>
                <a:latin typeface="Times New Roman" pitchFamily="33" charset="0"/>
                <a:ea typeface="+mn-ea"/>
                <a:cs typeface="+mn-cs"/>
              </a:rPr>
              <a:t>from memory to processor.</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Processor-I/O: </a:t>
            </a:r>
            <a:r>
              <a:rPr kumimoji="1" lang="en-US" sz="1200" b="0" kern="1200" baseline="0" dirty="0" smtClean="0">
                <a:solidFill>
                  <a:schemeClr val="tx1"/>
                </a:solidFill>
                <a:latin typeface="Times New Roman" pitchFamily="33" charset="0"/>
                <a:ea typeface="+mn-ea"/>
                <a:cs typeface="+mn-cs"/>
              </a:rPr>
              <a:t>Data may be transferred to or from a peripheral device by</a:t>
            </a:r>
          </a:p>
          <a:p>
            <a:r>
              <a:rPr kumimoji="1" lang="en-US" sz="1200" kern="1200" baseline="0" dirty="0" smtClean="0">
                <a:solidFill>
                  <a:schemeClr val="tx1"/>
                </a:solidFill>
                <a:latin typeface="Times New Roman" pitchFamily="33" charset="0"/>
                <a:ea typeface="+mn-ea"/>
                <a:cs typeface="+mn-cs"/>
              </a:rPr>
              <a:t>transferring between the processor and an I/O module.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Data processing: </a:t>
            </a:r>
            <a:r>
              <a:rPr kumimoji="1" lang="en-US" sz="1200" b="0" kern="1200" baseline="0" dirty="0" smtClean="0">
                <a:solidFill>
                  <a:schemeClr val="tx1"/>
                </a:solidFill>
                <a:latin typeface="Times New Roman" pitchFamily="33" charset="0"/>
                <a:ea typeface="+mn-ea"/>
                <a:cs typeface="+mn-cs"/>
              </a:rPr>
              <a:t>The processor may perform some arithmetic or logic operation</a:t>
            </a:r>
          </a:p>
          <a:p>
            <a:r>
              <a:rPr kumimoji="1" lang="en-US" sz="1200" kern="1200" baseline="0" dirty="0" smtClean="0">
                <a:solidFill>
                  <a:schemeClr val="tx1"/>
                </a:solidFill>
                <a:latin typeface="Times New Roman" pitchFamily="33" charset="0"/>
                <a:ea typeface="+mn-ea"/>
                <a:cs typeface="+mn-cs"/>
              </a:rPr>
              <a:t>on data.</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Control: An instruction may specify that the sequence of execution be altered.</a:t>
            </a:r>
          </a:p>
          <a:p>
            <a:r>
              <a:rPr kumimoji="1" lang="en-US" sz="1200" kern="1200" baseline="0" dirty="0" smtClean="0">
                <a:solidFill>
                  <a:schemeClr val="tx1"/>
                </a:solidFill>
                <a:latin typeface="Times New Roman" pitchFamily="33" charset="0"/>
                <a:ea typeface="+mn-ea"/>
                <a:cs typeface="+mn-cs"/>
              </a:rPr>
              <a:t>For example, the processor may fetch an instruction from location 149, which</a:t>
            </a:r>
          </a:p>
          <a:p>
            <a:r>
              <a:rPr kumimoji="1" lang="en-US" sz="1200" kern="1200" baseline="0" dirty="0" smtClean="0">
                <a:solidFill>
                  <a:schemeClr val="tx1"/>
                </a:solidFill>
                <a:latin typeface="Times New Roman" pitchFamily="33" charset="0"/>
                <a:ea typeface="+mn-ea"/>
                <a:cs typeface="+mn-cs"/>
              </a:rPr>
              <a:t>specifies that the next instruction be from location 182. The processor will</a:t>
            </a:r>
          </a:p>
          <a:p>
            <a:r>
              <a:rPr kumimoji="1" lang="en-US" sz="1200" kern="1200" baseline="0" dirty="0" smtClean="0">
                <a:solidFill>
                  <a:schemeClr val="tx1"/>
                </a:solidFill>
                <a:latin typeface="Times New Roman" pitchFamily="33" charset="0"/>
                <a:ea typeface="+mn-ea"/>
                <a:cs typeface="+mn-cs"/>
              </a:rPr>
              <a:t>remember this fact by setting the program counter to 182. Thus, on the next</a:t>
            </a:r>
          </a:p>
          <a:p>
            <a:r>
              <a:rPr kumimoji="1" lang="en-US" sz="1200" kern="1200" baseline="0" dirty="0" smtClean="0">
                <a:solidFill>
                  <a:schemeClr val="tx1"/>
                </a:solidFill>
                <a:latin typeface="Times New Roman" pitchFamily="33" charset="0"/>
                <a:ea typeface="+mn-ea"/>
                <a:cs typeface="+mn-cs"/>
              </a:rPr>
              <a:t>fetch cycle, the instruction will be fetched from location 182 rather than 150.</a:t>
            </a:r>
            <a:endParaRPr lang="en-GB" dirty="0" smtClean="0"/>
          </a:p>
          <a:p>
            <a:endParaRPr lang="en-US" dirty="0" smtClean="0"/>
          </a:p>
          <a:p>
            <a:r>
              <a:rPr kumimoji="1" lang="en-US" sz="1200" kern="1200" baseline="0" dirty="0" smtClean="0">
                <a:solidFill>
                  <a:schemeClr val="tx1"/>
                </a:solidFill>
                <a:latin typeface="Times New Roman" pitchFamily="33" charset="0"/>
                <a:ea typeface="+mn-ea"/>
                <a:cs typeface="+mn-cs"/>
              </a:rPr>
              <a:t>An instruction’s execution may involve a combination of these actions.</a:t>
            </a:r>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Consider a simple example using a hypothetical machine that includes the</a:t>
            </a:r>
          </a:p>
          <a:p>
            <a:r>
              <a:rPr kumimoji="1" lang="en-US" sz="1200" kern="1200" baseline="0" dirty="0" smtClean="0">
                <a:solidFill>
                  <a:schemeClr val="tx1"/>
                </a:solidFill>
                <a:latin typeface="Times New Roman" pitchFamily="33" charset="0"/>
                <a:ea typeface="+mn-ea"/>
                <a:cs typeface="+mn-cs"/>
              </a:rPr>
              <a:t>characteristics listed in Figure 3.4. The processor contains a single data register,</a:t>
            </a:r>
          </a:p>
          <a:p>
            <a:r>
              <a:rPr kumimoji="1" lang="en-US" sz="1200" kern="1200" baseline="0" dirty="0" smtClean="0">
                <a:solidFill>
                  <a:schemeClr val="tx1"/>
                </a:solidFill>
                <a:latin typeface="Times New Roman" pitchFamily="33" charset="0"/>
                <a:ea typeface="+mn-ea"/>
                <a:cs typeface="+mn-cs"/>
              </a:rPr>
              <a:t>called an accumulator (AC). Both instructions and data are 16 bits long. Thus, it is</a:t>
            </a:r>
          </a:p>
          <a:p>
            <a:r>
              <a:rPr kumimoji="1" lang="en-US" sz="1200" kern="1200" baseline="0" dirty="0" smtClean="0">
                <a:solidFill>
                  <a:schemeClr val="tx1"/>
                </a:solidFill>
                <a:latin typeface="Times New Roman" pitchFamily="33" charset="0"/>
                <a:ea typeface="+mn-ea"/>
                <a:cs typeface="+mn-cs"/>
              </a:rPr>
              <a:t>convenient to organize memory using 16-bit words. The instruction format provides</a:t>
            </a:r>
          </a:p>
          <a:p>
            <a:r>
              <a:rPr kumimoji="1" lang="en-US" sz="1200" kern="1200" baseline="0" dirty="0" smtClean="0">
                <a:solidFill>
                  <a:schemeClr val="tx1"/>
                </a:solidFill>
                <a:latin typeface="Times New Roman" pitchFamily="33" charset="0"/>
                <a:ea typeface="+mn-ea"/>
                <a:cs typeface="+mn-cs"/>
              </a:rPr>
              <a:t>4 bits for the opcode, so that there can be as many as 2</a:t>
            </a:r>
            <a:r>
              <a:rPr kumimoji="1" lang="en-US" sz="1200" kern="1200" baseline="30000" dirty="0" smtClean="0">
                <a:solidFill>
                  <a:schemeClr val="tx1"/>
                </a:solidFill>
                <a:latin typeface="Times New Roman" pitchFamily="33" charset="0"/>
                <a:ea typeface="+mn-ea"/>
                <a:cs typeface="+mn-cs"/>
              </a:rPr>
              <a:t>4</a:t>
            </a:r>
            <a:r>
              <a:rPr kumimoji="1" lang="en-US" sz="1200" kern="1200" baseline="0" dirty="0" smtClean="0">
                <a:solidFill>
                  <a:schemeClr val="tx1"/>
                </a:solidFill>
                <a:latin typeface="Times New Roman" pitchFamily="33" charset="0"/>
                <a:ea typeface="+mn-ea"/>
                <a:cs typeface="+mn-cs"/>
              </a:rPr>
              <a:t> = 16 different opcodes, and</a:t>
            </a:r>
          </a:p>
          <a:p>
            <a:r>
              <a:rPr kumimoji="1" lang="en-US" sz="1200" kern="1200" baseline="0" dirty="0" smtClean="0">
                <a:solidFill>
                  <a:schemeClr val="tx1"/>
                </a:solidFill>
                <a:latin typeface="Times New Roman" pitchFamily="33" charset="0"/>
                <a:ea typeface="+mn-ea"/>
                <a:cs typeface="+mn-cs"/>
              </a:rPr>
              <a:t>up to 2</a:t>
            </a:r>
            <a:r>
              <a:rPr kumimoji="1" lang="en-US" sz="1200" kern="1200" baseline="30000" dirty="0" smtClean="0">
                <a:solidFill>
                  <a:schemeClr val="tx1"/>
                </a:solidFill>
                <a:latin typeface="Times New Roman" pitchFamily="33" charset="0"/>
                <a:ea typeface="+mn-ea"/>
                <a:cs typeface="+mn-cs"/>
              </a:rPr>
              <a:t>12</a:t>
            </a:r>
            <a:r>
              <a:rPr kumimoji="1" lang="en-US" sz="1200" kern="1200" baseline="0" dirty="0" smtClean="0">
                <a:solidFill>
                  <a:schemeClr val="tx1"/>
                </a:solidFill>
                <a:latin typeface="Times New Roman" pitchFamily="33" charset="0"/>
                <a:ea typeface="+mn-ea"/>
                <a:cs typeface="+mn-cs"/>
              </a:rPr>
              <a:t> = 4096 (4K) words of memory can be directly addressed.</a:t>
            </a:r>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4E06EC-8C2C-494A-A338-324AC533F03A}" type="slidenum">
              <a:rPr lang="en-US"/>
              <a:pPr/>
              <a:t>12</a:t>
            </a:fld>
            <a:endParaRPr lang="en-US" dirty="0"/>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Figure 3.5 illustrates a partial program execution, showing the relevant</a:t>
            </a:r>
          </a:p>
          <a:p>
            <a:r>
              <a:rPr kumimoji="1" lang="en-US" sz="1200" kern="1200" baseline="0" dirty="0" smtClean="0">
                <a:solidFill>
                  <a:schemeClr val="tx1"/>
                </a:solidFill>
                <a:latin typeface="Times New Roman" pitchFamily="33" charset="0"/>
                <a:ea typeface="+mn-ea"/>
                <a:cs typeface="+mn-cs"/>
              </a:rPr>
              <a:t>portions of memory and processor registers. The program fragment shown adds</a:t>
            </a:r>
          </a:p>
          <a:p>
            <a:r>
              <a:rPr kumimoji="1" lang="en-US" sz="1200" kern="1200" baseline="0" dirty="0" smtClean="0">
                <a:solidFill>
                  <a:schemeClr val="tx1"/>
                </a:solidFill>
                <a:latin typeface="Times New Roman" pitchFamily="33" charset="0"/>
                <a:ea typeface="+mn-ea"/>
                <a:cs typeface="+mn-cs"/>
              </a:rPr>
              <a:t>the contents of the memory word at address 940 to the contents of the memory</a:t>
            </a:r>
          </a:p>
          <a:p>
            <a:r>
              <a:rPr kumimoji="1" lang="en-US" sz="1200" kern="1200" baseline="0" dirty="0" smtClean="0">
                <a:solidFill>
                  <a:schemeClr val="tx1"/>
                </a:solidFill>
                <a:latin typeface="Times New Roman" pitchFamily="33" charset="0"/>
                <a:ea typeface="+mn-ea"/>
                <a:cs typeface="+mn-cs"/>
              </a:rPr>
              <a:t>word at address 941 and stores the result in the latter location. Three instructions,</a:t>
            </a:r>
          </a:p>
          <a:p>
            <a:r>
              <a:rPr kumimoji="1" lang="en-US" sz="1200" kern="1200" baseline="0" dirty="0" smtClean="0">
                <a:solidFill>
                  <a:schemeClr val="tx1"/>
                </a:solidFill>
                <a:latin typeface="Times New Roman" pitchFamily="33" charset="0"/>
                <a:ea typeface="+mn-ea"/>
                <a:cs typeface="+mn-cs"/>
              </a:rPr>
              <a:t>which can be described as three fetch and three execute cycles, are required:</a:t>
            </a:r>
          </a:p>
          <a:p>
            <a:endParaRPr kumimoji="1" lang="en-US" sz="1200" b="1" kern="1200" baseline="0" dirty="0" smtClean="0">
              <a:solidFill>
                <a:schemeClr val="tx1"/>
              </a:solidFill>
              <a:latin typeface="Times New Roman" pitchFamily="33" charset="0"/>
              <a:ea typeface="+mn-ea"/>
              <a:cs typeface="+mn-cs"/>
            </a:endParaRPr>
          </a:p>
          <a:p>
            <a:r>
              <a:rPr kumimoji="1" lang="en-US" sz="1200" b="0" kern="1200" baseline="0" dirty="0" smtClean="0">
                <a:solidFill>
                  <a:schemeClr val="tx1"/>
                </a:solidFill>
                <a:latin typeface="Times New Roman" pitchFamily="33" charset="0"/>
                <a:ea typeface="+mn-ea"/>
                <a:cs typeface="+mn-cs"/>
              </a:rPr>
              <a:t>1. The PC contains 300, the address of the first instruction. This instruction (the</a:t>
            </a:r>
          </a:p>
          <a:p>
            <a:r>
              <a:rPr kumimoji="1" lang="en-US" sz="1200" kern="1200" baseline="0" dirty="0" smtClean="0">
                <a:solidFill>
                  <a:schemeClr val="tx1"/>
                </a:solidFill>
                <a:latin typeface="Times New Roman" pitchFamily="33" charset="0"/>
                <a:ea typeface="+mn-ea"/>
                <a:cs typeface="+mn-cs"/>
              </a:rPr>
              <a:t>value 1940 in hexadecimal) is loaded into the instruction register IR, and</a:t>
            </a:r>
          </a:p>
          <a:p>
            <a:r>
              <a:rPr kumimoji="1" lang="en-US" sz="1200" kern="1200" baseline="0" dirty="0" smtClean="0">
                <a:solidFill>
                  <a:schemeClr val="tx1"/>
                </a:solidFill>
                <a:latin typeface="Times New Roman" pitchFamily="33" charset="0"/>
                <a:ea typeface="+mn-ea"/>
                <a:cs typeface="+mn-cs"/>
              </a:rPr>
              <a:t>the PC is incremented. Note that this process involves the use of a memory</a:t>
            </a:r>
          </a:p>
          <a:p>
            <a:r>
              <a:rPr kumimoji="1" lang="en-US" sz="1200" kern="1200" baseline="0" dirty="0" smtClean="0">
                <a:solidFill>
                  <a:schemeClr val="tx1"/>
                </a:solidFill>
                <a:latin typeface="Times New Roman" pitchFamily="33" charset="0"/>
                <a:ea typeface="+mn-ea"/>
                <a:cs typeface="+mn-cs"/>
              </a:rPr>
              <a:t>address register and a memory buffer register. For simplicity, these intermediate</a:t>
            </a:r>
          </a:p>
          <a:p>
            <a:r>
              <a:rPr kumimoji="1" lang="en-US" sz="1200" kern="1200" baseline="0" dirty="0" smtClean="0">
                <a:solidFill>
                  <a:schemeClr val="tx1"/>
                </a:solidFill>
                <a:latin typeface="Times New Roman" pitchFamily="33" charset="0"/>
                <a:ea typeface="+mn-ea"/>
                <a:cs typeface="+mn-cs"/>
              </a:rPr>
              <a:t>registers are ignored.</a:t>
            </a:r>
          </a:p>
          <a:p>
            <a:endParaRPr kumimoji="1" lang="en-US" sz="1200" b="1" kern="1200" baseline="0" dirty="0" smtClean="0">
              <a:solidFill>
                <a:schemeClr val="tx1"/>
              </a:solidFill>
              <a:latin typeface="Times New Roman" pitchFamily="33" charset="0"/>
              <a:ea typeface="+mn-ea"/>
              <a:cs typeface="+mn-cs"/>
            </a:endParaRPr>
          </a:p>
          <a:p>
            <a:r>
              <a:rPr kumimoji="1" lang="en-US" sz="1200" b="0" kern="1200" baseline="0" dirty="0" smtClean="0">
                <a:solidFill>
                  <a:schemeClr val="tx1"/>
                </a:solidFill>
                <a:latin typeface="Times New Roman" pitchFamily="33" charset="0"/>
                <a:ea typeface="+mn-ea"/>
                <a:cs typeface="+mn-cs"/>
              </a:rPr>
              <a:t>2. The first 4 bits (first hexadecimal digit) in the IR indicate that the AC is to be</a:t>
            </a:r>
          </a:p>
          <a:p>
            <a:r>
              <a:rPr kumimoji="1" lang="en-US" sz="1200" kern="1200" baseline="0" dirty="0" smtClean="0">
                <a:solidFill>
                  <a:schemeClr val="tx1"/>
                </a:solidFill>
                <a:latin typeface="Times New Roman" pitchFamily="33" charset="0"/>
                <a:ea typeface="+mn-ea"/>
                <a:cs typeface="+mn-cs"/>
              </a:rPr>
              <a:t>loaded. The remaining 12 bits (three hexadecimal digits) specify the address</a:t>
            </a:r>
          </a:p>
          <a:p>
            <a:r>
              <a:rPr kumimoji="1" lang="en-US" sz="1200" kern="1200" baseline="0" dirty="0" smtClean="0">
                <a:solidFill>
                  <a:schemeClr val="tx1"/>
                </a:solidFill>
                <a:latin typeface="Times New Roman" pitchFamily="33" charset="0"/>
                <a:ea typeface="+mn-ea"/>
                <a:cs typeface="+mn-cs"/>
              </a:rPr>
              <a:t>(940) from which data are to be loaded.</a:t>
            </a:r>
          </a:p>
          <a:p>
            <a:endParaRPr kumimoji="1" lang="en-US" sz="1200" b="1" kern="1200" baseline="0" dirty="0" smtClean="0">
              <a:solidFill>
                <a:schemeClr val="tx1"/>
              </a:solidFill>
              <a:latin typeface="Times New Roman" pitchFamily="33" charset="0"/>
              <a:ea typeface="+mn-ea"/>
              <a:cs typeface="+mn-cs"/>
            </a:endParaRPr>
          </a:p>
          <a:p>
            <a:r>
              <a:rPr kumimoji="1" lang="en-US" sz="1200" b="0" kern="1200" baseline="0" dirty="0" smtClean="0">
                <a:solidFill>
                  <a:schemeClr val="tx1"/>
                </a:solidFill>
                <a:latin typeface="Times New Roman" pitchFamily="33" charset="0"/>
                <a:ea typeface="+mn-ea"/>
                <a:cs typeface="+mn-cs"/>
              </a:rPr>
              <a:t>3. The next instruction (5941) is fetched from location 301, and the PC is</a:t>
            </a:r>
          </a:p>
          <a:p>
            <a:r>
              <a:rPr kumimoji="1" lang="en-US" sz="1200" kern="1200" baseline="0" dirty="0" smtClean="0">
                <a:solidFill>
                  <a:schemeClr val="tx1"/>
                </a:solidFill>
                <a:latin typeface="Times New Roman" pitchFamily="33" charset="0"/>
                <a:ea typeface="+mn-ea"/>
                <a:cs typeface="+mn-cs"/>
              </a:rPr>
              <a:t>incremented.</a:t>
            </a:r>
          </a:p>
          <a:p>
            <a:endParaRPr kumimoji="1" lang="en-US" sz="1200" b="1" kern="1200" baseline="0" dirty="0" smtClean="0">
              <a:solidFill>
                <a:schemeClr val="tx1"/>
              </a:solidFill>
              <a:latin typeface="Times New Roman" pitchFamily="33" charset="0"/>
              <a:ea typeface="+mn-ea"/>
              <a:cs typeface="+mn-cs"/>
            </a:endParaRPr>
          </a:p>
          <a:p>
            <a:r>
              <a:rPr kumimoji="1" lang="en-US" sz="1200" b="0" kern="1200" baseline="0" dirty="0" smtClean="0">
                <a:solidFill>
                  <a:schemeClr val="tx1"/>
                </a:solidFill>
                <a:latin typeface="Times New Roman" pitchFamily="33" charset="0"/>
                <a:ea typeface="+mn-ea"/>
                <a:cs typeface="+mn-cs"/>
              </a:rPr>
              <a:t>4. The old contents of the AC and the contents of location 941 are added, and</a:t>
            </a:r>
          </a:p>
          <a:p>
            <a:r>
              <a:rPr kumimoji="1" lang="en-US" sz="1200" b="0" kern="1200" baseline="0" dirty="0" smtClean="0">
                <a:solidFill>
                  <a:schemeClr val="tx1"/>
                </a:solidFill>
                <a:latin typeface="Times New Roman" pitchFamily="33" charset="0"/>
                <a:ea typeface="+mn-ea"/>
                <a:cs typeface="+mn-cs"/>
              </a:rPr>
              <a:t>the result is stored in the AC.</a:t>
            </a:r>
          </a:p>
          <a:p>
            <a:endParaRPr kumimoji="1" lang="en-US" sz="1200" b="1" kern="1200" baseline="0" dirty="0" smtClean="0">
              <a:solidFill>
                <a:schemeClr val="tx1"/>
              </a:solidFill>
              <a:latin typeface="Times New Roman" pitchFamily="33" charset="0"/>
              <a:ea typeface="+mn-ea"/>
              <a:cs typeface="+mn-cs"/>
            </a:endParaRPr>
          </a:p>
          <a:p>
            <a:r>
              <a:rPr kumimoji="1" lang="en-US" sz="1200" b="0" kern="1200" baseline="0" dirty="0" smtClean="0">
                <a:solidFill>
                  <a:schemeClr val="tx1"/>
                </a:solidFill>
                <a:latin typeface="Times New Roman" pitchFamily="33" charset="0"/>
                <a:ea typeface="+mn-ea"/>
                <a:cs typeface="+mn-cs"/>
              </a:rPr>
              <a:t>5. The next instruction (2941) is fetched from location 302, and the PC is</a:t>
            </a:r>
          </a:p>
          <a:p>
            <a:r>
              <a:rPr kumimoji="1" lang="en-US" sz="1200" kern="1200" baseline="0" dirty="0" smtClean="0">
                <a:solidFill>
                  <a:schemeClr val="tx1"/>
                </a:solidFill>
                <a:latin typeface="Times New Roman" pitchFamily="33" charset="0"/>
                <a:ea typeface="+mn-ea"/>
                <a:cs typeface="+mn-cs"/>
              </a:rPr>
              <a:t>incremented.</a:t>
            </a:r>
          </a:p>
          <a:p>
            <a:endParaRPr kumimoji="1" lang="en-US" sz="1200" b="1" kern="1200" baseline="0" dirty="0" smtClean="0">
              <a:solidFill>
                <a:schemeClr val="tx1"/>
              </a:solidFill>
              <a:latin typeface="Times New Roman" pitchFamily="33" charset="0"/>
              <a:ea typeface="+mn-ea"/>
              <a:cs typeface="+mn-cs"/>
            </a:endParaRPr>
          </a:p>
          <a:p>
            <a:r>
              <a:rPr kumimoji="1" lang="en-US" sz="1200" b="0" kern="1200" baseline="0" dirty="0" smtClean="0">
                <a:solidFill>
                  <a:schemeClr val="tx1"/>
                </a:solidFill>
                <a:latin typeface="Times New Roman" pitchFamily="33" charset="0"/>
                <a:ea typeface="+mn-ea"/>
                <a:cs typeface="+mn-cs"/>
              </a:rPr>
              <a:t>6. The contents of the AC are stored in location 941.</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In this example, three instruction cycles, each consisting of a fetch cycle and an</a:t>
            </a:r>
          </a:p>
          <a:p>
            <a:r>
              <a:rPr kumimoji="1" lang="en-US" sz="1200" kern="1200" baseline="0" dirty="0" smtClean="0">
                <a:solidFill>
                  <a:schemeClr val="tx1"/>
                </a:solidFill>
                <a:latin typeface="Times New Roman" pitchFamily="33" charset="0"/>
                <a:ea typeface="+mn-ea"/>
                <a:cs typeface="+mn-cs"/>
              </a:rPr>
              <a:t>execute cycle, are needed to add the contents of location 940 to the contents of 941.</a:t>
            </a:r>
          </a:p>
          <a:p>
            <a:r>
              <a:rPr kumimoji="1" lang="en-US" sz="1200" kern="1200" baseline="0" dirty="0" smtClean="0">
                <a:solidFill>
                  <a:schemeClr val="tx1"/>
                </a:solidFill>
                <a:latin typeface="Times New Roman" pitchFamily="33" charset="0"/>
                <a:ea typeface="+mn-ea"/>
                <a:cs typeface="+mn-cs"/>
              </a:rPr>
              <a:t>With a more complex set of instructions, fewer cycles would be needed. Some older</a:t>
            </a:r>
          </a:p>
          <a:p>
            <a:r>
              <a:rPr kumimoji="1" lang="en-US" sz="1200" kern="1200" baseline="0" dirty="0" smtClean="0">
                <a:solidFill>
                  <a:schemeClr val="tx1"/>
                </a:solidFill>
                <a:latin typeface="Times New Roman" pitchFamily="33" charset="0"/>
                <a:ea typeface="+mn-ea"/>
                <a:cs typeface="+mn-cs"/>
              </a:rPr>
              <a:t>processors, for example, included instructions that contain more than one memory</a:t>
            </a:r>
          </a:p>
          <a:p>
            <a:r>
              <a:rPr kumimoji="1" lang="en-US" sz="1200" kern="1200" baseline="0" dirty="0" smtClean="0">
                <a:solidFill>
                  <a:schemeClr val="tx1"/>
                </a:solidFill>
                <a:latin typeface="Times New Roman" pitchFamily="33" charset="0"/>
                <a:ea typeface="+mn-ea"/>
                <a:cs typeface="+mn-cs"/>
              </a:rPr>
              <a:t>address. Thus, the execution cycle for a particular instruction on such processors could</a:t>
            </a:r>
          </a:p>
          <a:p>
            <a:r>
              <a:rPr kumimoji="1" lang="en-US" sz="1200" kern="1200" baseline="0" dirty="0" smtClean="0">
                <a:solidFill>
                  <a:schemeClr val="tx1"/>
                </a:solidFill>
                <a:latin typeface="Times New Roman" pitchFamily="33" charset="0"/>
                <a:ea typeface="+mn-ea"/>
                <a:cs typeface="+mn-cs"/>
              </a:rPr>
              <a:t>involve more than one reference to memory. Also, instead of memory references, an</a:t>
            </a:r>
          </a:p>
          <a:p>
            <a:r>
              <a:rPr kumimoji="1" lang="en-US" sz="1200" kern="1200" baseline="0" dirty="0" smtClean="0">
                <a:solidFill>
                  <a:schemeClr val="tx1"/>
                </a:solidFill>
                <a:latin typeface="Times New Roman" pitchFamily="33" charset="0"/>
                <a:ea typeface="+mn-ea"/>
                <a:cs typeface="+mn-cs"/>
              </a:rPr>
              <a:t>instruction may specify an I/O operation.</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A6D7E0-58B7-F64B-B355-38566347351C}" type="slidenum">
              <a:rPr lang="en-US"/>
              <a:pPr/>
              <a:t>13</a:t>
            </a:fld>
            <a:endParaRPr lang="en-US" dirty="0"/>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execution cycle for a particular instruction may involve more than one</a:t>
            </a:r>
          </a:p>
          <a:p>
            <a:r>
              <a:rPr kumimoji="1" lang="en-US" sz="1200" kern="1200" baseline="0" dirty="0" smtClean="0">
                <a:solidFill>
                  <a:schemeClr val="tx1"/>
                </a:solidFill>
                <a:latin typeface="Times New Roman" pitchFamily="33" charset="0"/>
                <a:ea typeface="+mn-ea"/>
                <a:cs typeface="+mn-cs"/>
              </a:rPr>
              <a:t>reference to memory. Also, instead of memory references, an instruction may specify</a:t>
            </a:r>
          </a:p>
          <a:p>
            <a:r>
              <a:rPr kumimoji="1" lang="en-US" sz="1200" kern="1200" baseline="0" dirty="0" smtClean="0">
                <a:solidFill>
                  <a:schemeClr val="tx1"/>
                </a:solidFill>
                <a:latin typeface="Times New Roman" pitchFamily="33" charset="0"/>
                <a:ea typeface="+mn-ea"/>
                <a:cs typeface="+mn-cs"/>
              </a:rPr>
              <a:t>an I/O operation. With these additional considerations in mind, Figure 3.6 provides</a:t>
            </a:r>
          </a:p>
          <a:p>
            <a:r>
              <a:rPr kumimoji="1" lang="en-US" sz="1200" kern="1200" baseline="0" dirty="0" smtClean="0">
                <a:solidFill>
                  <a:schemeClr val="tx1"/>
                </a:solidFill>
                <a:latin typeface="Times New Roman" pitchFamily="33" charset="0"/>
                <a:ea typeface="+mn-ea"/>
                <a:cs typeface="+mn-cs"/>
              </a:rPr>
              <a:t>a more detailed look at the basic instruction cycle of Figure 3.3. The figure is in the</a:t>
            </a:r>
          </a:p>
          <a:p>
            <a:r>
              <a:rPr kumimoji="1" lang="en-US" sz="1200" kern="1200" baseline="0" dirty="0" smtClean="0">
                <a:solidFill>
                  <a:schemeClr val="tx1"/>
                </a:solidFill>
                <a:latin typeface="Times New Roman" pitchFamily="33" charset="0"/>
                <a:ea typeface="+mn-ea"/>
                <a:cs typeface="+mn-cs"/>
              </a:rPr>
              <a:t>form of a state diagram.</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For any given instruction cycle, some states may be null and</a:t>
            </a:r>
          </a:p>
          <a:p>
            <a:r>
              <a:rPr kumimoji="1" lang="en-US" sz="1200" kern="1200" baseline="0" dirty="0" smtClean="0">
                <a:solidFill>
                  <a:schemeClr val="tx1"/>
                </a:solidFill>
                <a:latin typeface="Times New Roman" pitchFamily="33" charset="0"/>
                <a:ea typeface="+mn-ea"/>
                <a:cs typeface="+mn-cs"/>
              </a:rPr>
              <a:t>others may be visited more than once. The states can be described as follows: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Instruction address calculation (iac): </a:t>
            </a:r>
            <a:r>
              <a:rPr kumimoji="1" lang="en-US" sz="1200" b="0" kern="1200" baseline="0" dirty="0" smtClean="0">
                <a:solidFill>
                  <a:schemeClr val="tx1"/>
                </a:solidFill>
                <a:latin typeface="Times New Roman" pitchFamily="33" charset="0"/>
                <a:ea typeface="+mn-ea"/>
                <a:cs typeface="+mn-cs"/>
              </a:rPr>
              <a:t>Determine the address of the next</a:t>
            </a:r>
          </a:p>
          <a:p>
            <a:r>
              <a:rPr kumimoji="1" lang="en-US" sz="1200" kern="1200" baseline="0" dirty="0" smtClean="0">
                <a:solidFill>
                  <a:schemeClr val="tx1"/>
                </a:solidFill>
                <a:latin typeface="Times New Roman" pitchFamily="33" charset="0"/>
                <a:ea typeface="+mn-ea"/>
                <a:cs typeface="+mn-cs"/>
              </a:rPr>
              <a:t>instruction to be executed. Usually, this involves adding a fixed number to</a:t>
            </a:r>
          </a:p>
          <a:p>
            <a:r>
              <a:rPr kumimoji="1" lang="en-US" sz="1200" kern="1200" baseline="0" dirty="0" smtClean="0">
                <a:solidFill>
                  <a:schemeClr val="tx1"/>
                </a:solidFill>
                <a:latin typeface="Times New Roman" pitchFamily="33" charset="0"/>
                <a:ea typeface="+mn-ea"/>
                <a:cs typeface="+mn-cs"/>
              </a:rPr>
              <a:t>the address of the previous instruction. For example, if each instruction is 16</a:t>
            </a:r>
          </a:p>
          <a:p>
            <a:r>
              <a:rPr kumimoji="1" lang="en-US" sz="1200" kern="1200" baseline="0" dirty="0" smtClean="0">
                <a:solidFill>
                  <a:schemeClr val="tx1"/>
                </a:solidFill>
                <a:latin typeface="Times New Roman" pitchFamily="33" charset="0"/>
                <a:ea typeface="+mn-ea"/>
                <a:cs typeface="+mn-cs"/>
              </a:rPr>
              <a:t>bits long and memory is organized into 16-bit words, then add 1 to the previous</a:t>
            </a:r>
          </a:p>
          <a:p>
            <a:r>
              <a:rPr kumimoji="1" lang="en-US" sz="1200" kern="1200" baseline="0" dirty="0" smtClean="0">
                <a:solidFill>
                  <a:schemeClr val="tx1"/>
                </a:solidFill>
                <a:latin typeface="Times New Roman" pitchFamily="33" charset="0"/>
                <a:ea typeface="+mn-ea"/>
                <a:cs typeface="+mn-cs"/>
              </a:rPr>
              <a:t>address. If, instead, memory is organized as individually addressable 8-bit</a:t>
            </a:r>
          </a:p>
          <a:p>
            <a:r>
              <a:rPr kumimoji="1" lang="en-US" sz="1200" kern="1200" baseline="0" dirty="0" smtClean="0">
                <a:solidFill>
                  <a:schemeClr val="tx1"/>
                </a:solidFill>
                <a:latin typeface="Times New Roman" pitchFamily="33" charset="0"/>
                <a:ea typeface="+mn-ea"/>
                <a:cs typeface="+mn-cs"/>
              </a:rPr>
              <a:t>bytes, then add 2 to the previous address.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Instruction fetch (if): </a:t>
            </a:r>
            <a:r>
              <a:rPr kumimoji="1" lang="en-US" sz="1200" b="0" kern="1200" baseline="0" dirty="0" smtClean="0">
                <a:solidFill>
                  <a:schemeClr val="tx1"/>
                </a:solidFill>
                <a:latin typeface="Times New Roman" pitchFamily="33" charset="0"/>
                <a:ea typeface="+mn-ea"/>
                <a:cs typeface="+mn-cs"/>
              </a:rPr>
              <a:t>Read instruction from its memory location into the</a:t>
            </a:r>
          </a:p>
          <a:p>
            <a:r>
              <a:rPr kumimoji="1" lang="en-US" sz="1200" kern="1200" baseline="0" dirty="0" smtClean="0">
                <a:solidFill>
                  <a:schemeClr val="tx1"/>
                </a:solidFill>
                <a:latin typeface="Times New Roman" pitchFamily="33" charset="0"/>
                <a:ea typeface="+mn-ea"/>
                <a:cs typeface="+mn-cs"/>
              </a:rPr>
              <a:t>processor.</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Instruction operation decoding (iod): </a:t>
            </a:r>
            <a:r>
              <a:rPr kumimoji="1" lang="en-US" sz="1200" b="0" kern="1200" baseline="0" dirty="0" smtClean="0">
                <a:solidFill>
                  <a:schemeClr val="tx1"/>
                </a:solidFill>
                <a:latin typeface="Times New Roman" pitchFamily="33" charset="0"/>
                <a:ea typeface="+mn-ea"/>
                <a:cs typeface="+mn-cs"/>
              </a:rPr>
              <a:t>Analyze instruction to determine type</a:t>
            </a:r>
          </a:p>
          <a:p>
            <a:r>
              <a:rPr kumimoji="1" lang="en-US" sz="1200" kern="1200" baseline="0" dirty="0" smtClean="0">
                <a:solidFill>
                  <a:schemeClr val="tx1"/>
                </a:solidFill>
                <a:latin typeface="Times New Roman" pitchFamily="33" charset="0"/>
                <a:ea typeface="+mn-ea"/>
                <a:cs typeface="+mn-cs"/>
              </a:rPr>
              <a:t>of operation to be performed and operand(s) to be used.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Operand address calculation (oac): </a:t>
            </a:r>
            <a:r>
              <a:rPr kumimoji="1" lang="en-US" sz="1200" b="0" kern="1200" baseline="0" dirty="0" smtClean="0">
                <a:solidFill>
                  <a:schemeClr val="tx1"/>
                </a:solidFill>
                <a:latin typeface="Times New Roman" pitchFamily="33" charset="0"/>
                <a:ea typeface="+mn-ea"/>
                <a:cs typeface="+mn-cs"/>
              </a:rPr>
              <a:t>If the operation involves reference to an</a:t>
            </a:r>
          </a:p>
          <a:p>
            <a:r>
              <a:rPr kumimoji="1" lang="en-US" sz="1200" kern="1200" baseline="0" dirty="0" smtClean="0">
                <a:solidFill>
                  <a:schemeClr val="tx1"/>
                </a:solidFill>
                <a:latin typeface="Times New Roman" pitchFamily="33" charset="0"/>
                <a:ea typeface="+mn-ea"/>
                <a:cs typeface="+mn-cs"/>
              </a:rPr>
              <a:t>operand in memory or available via I/O, then determine the address of the</a:t>
            </a:r>
          </a:p>
          <a:p>
            <a:r>
              <a:rPr kumimoji="1" lang="en-US" sz="1200" kern="1200" baseline="0" dirty="0" smtClean="0">
                <a:solidFill>
                  <a:schemeClr val="tx1"/>
                </a:solidFill>
                <a:latin typeface="Times New Roman" pitchFamily="33" charset="0"/>
                <a:ea typeface="+mn-ea"/>
                <a:cs typeface="+mn-cs"/>
              </a:rPr>
              <a:t>operand.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Operand fetch (of): </a:t>
            </a:r>
            <a:r>
              <a:rPr kumimoji="1" lang="en-US" sz="1200" b="0" kern="1200" baseline="0" dirty="0" smtClean="0">
                <a:solidFill>
                  <a:schemeClr val="tx1"/>
                </a:solidFill>
                <a:latin typeface="Times New Roman" pitchFamily="33" charset="0"/>
                <a:ea typeface="+mn-ea"/>
                <a:cs typeface="+mn-cs"/>
              </a:rPr>
              <a:t>Fetch the operand from memory or read it in from I/O.</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Data operation (do): </a:t>
            </a:r>
            <a:r>
              <a:rPr kumimoji="1" lang="en-US" sz="1200" b="0" kern="1200" baseline="0" dirty="0" smtClean="0">
                <a:solidFill>
                  <a:schemeClr val="tx1"/>
                </a:solidFill>
                <a:latin typeface="Times New Roman" pitchFamily="33" charset="0"/>
                <a:ea typeface="+mn-ea"/>
                <a:cs typeface="+mn-cs"/>
              </a:rPr>
              <a:t>Perform the operation indicated in the instruction.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Operand store (os): </a:t>
            </a:r>
            <a:r>
              <a:rPr kumimoji="1" lang="en-US" sz="1200" b="0" kern="1200" baseline="0" dirty="0" smtClean="0">
                <a:solidFill>
                  <a:schemeClr val="tx1"/>
                </a:solidFill>
                <a:latin typeface="Times New Roman" pitchFamily="33" charset="0"/>
                <a:ea typeface="+mn-ea"/>
                <a:cs typeface="+mn-cs"/>
              </a:rPr>
              <a:t>Write the result into memory or out to I/O.</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States in the upper part of Figure 3.6 involve an exchange between the</a:t>
            </a:r>
          </a:p>
          <a:p>
            <a:r>
              <a:rPr kumimoji="1" lang="en-US" sz="1200" kern="1200" baseline="0" dirty="0" smtClean="0">
                <a:solidFill>
                  <a:schemeClr val="tx1"/>
                </a:solidFill>
                <a:latin typeface="Times New Roman" pitchFamily="33" charset="0"/>
                <a:ea typeface="+mn-ea"/>
                <a:cs typeface="+mn-cs"/>
              </a:rPr>
              <a:t>processor and either memory or an I/O module. States in the lower part of the</a:t>
            </a:r>
          </a:p>
          <a:p>
            <a:r>
              <a:rPr kumimoji="1" lang="en-US" sz="1200" kern="1200" baseline="0" dirty="0" smtClean="0">
                <a:solidFill>
                  <a:schemeClr val="tx1"/>
                </a:solidFill>
                <a:latin typeface="Times New Roman" pitchFamily="33" charset="0"/>
                <a:ea typeface="+mn-ea"/>
                <a:cs typeface="+mn-cs"/>
              </a:rPr>
              <a:t>diagram involve only internal processor operations. The oac state appears twice,</a:t>
            </a:r>
          </a:p>
          <a:p>
            <a:r>
              <a:rPr kumimoji="1" lang="en-US" sz="1200" kern="1200" baseline="0" dirty="0" smtClean="0">
                <a:solidFill>
                  <a:schemeClr val="tx1"/>
                </a:solidFill>
                <a:latin typeface="Times New Roman" pitchFamily="33" charset="0"/>
                <a:ea typeface="+mn-ea"/>
                <a:cs typeface="+mn-cs"/>
              </a:rPr>
              <a:t>because an instruction may involve a read, a write, or both. However, the action performed</a:t>
            </a:r>
          </a:p>
          <a:p>
            <a:r>
              <a:rPr kumimoji="1" lang="en-US" sz="1200" kern="1200" baseline="0" dirty="0" smtClean="0">
                <a:solidFill>
                  <a:schemeClr val="tx1"/>
                </a:solidFill>
                <a:latin typeface="Times New Roman" pitchFamily="33" charset="0"/>
                <a:ea typeface="+mn-ea"/>
                <a:cs typeface="+mn-cs"/>
              </a:rPr>
              <a:t>during that state is fundamentally the same in both cases, and so only a single</a:t>
            </a:r>
          </a:p>
          <a:p>
            <a:r>
              <a:rPr kumimoji="1" lang="en-US" sz="1200" kern="1200" baseline="0" dirty="0" smtClean="0">
                <a:solidFill>
                  <a:schemeClr val="tx1"/>
                </a:solidFill>
                <a:latin typeface="Times New Roman" pitchFamily="33" charset="0"/>
                <a:ea typeface="+mn-ea"/>
                <a:cs typeface="+mn-cs"/>
              </a:rPr>
              <a:t>state identifier is needed.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Also note that the diagram allows for multiple operands and multiple results,</a:t>
            </a:r>
          </a:p>
          <a:p>
            <a:r>
              <a:rPr kumimoji="1" lang="en-US" sz="1200" kern="1200" baseline="0" dirty="0" smtClean="0">
                <a:solidFill>
                  <a:schemeClr val="tx1"/>
                </a:solidFill>
                <a:latin typeface="Times New Roman" pitchFamily="33" charset="0"/>
                <a:ea typeface="+mn-ea"/>
                <a:cs typeface="+mn-cs"/>
              </a:rPr>
              <a:t>because some instructions on some machines require this. For example, the PDP-11</a:t>
            </a:r>
          </a:p>
          <a:p>
            <a:r>
              <a:rPr kumimoji="1" lang="en-US" sz="1200" kern="1200" baseline="0" dirty="0" smtClean="0">
                <a:solidFill>
                  <a:schemeClr val="tx1"/>
                </a:solidFill>
                <a:latin typeface="Times New Roman" pitchFamily="33" charset="0"/>
                <a:ea typeface="+mn-ea"/>
                <a:cs typeface="+mn-cs"/>
              </a:rPr>
              <a:t>instruction ADD A,B results in the following sequence of states: iac, if, iod, oac, of,</a:t>
            </a:r>
          </a:p>
          <a:p>
            <a:r>
              <a:rPr kumimoji="1" lang="en-US" sz="1200" kern="1200" baseline="0" dirty="0" smtClean="0">
                <a:solidFill>
                  <a:schemeClr val="tx1"/>
                </a:solidFill>
                <a:latin typeface="Times New Roman" pitchFamily="33" charset="0"/>
                <a:ea typeface="+mn-ea"/>
                <a:cs typeface="+mn-cs"/>
              </a:rPr>
              <a:t>oac, of, do, oac, os.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Finally, on some machines, a single instruction can specify an operation to be performed</a:t>
            </a:r>
          </a:p>
          <a:p>
            <a:r>
              <a:rPr kumimoji="1" lang="en-US" sz="1200" kern="1200" baseline="0" dirty="0" smtClean="0">
                <a:solidFill>
                  <a:schemeClr val="tx1"/>
                </a:solidFill>
                <a:latin typeface="Times New Roman" pitchFamily="33" charset="0"/>
                <a:ea typeface="+mn-ea"/>
                <a:cs typeface="+mn-cs"/>
              </a:rPr>
              <a:t>on a vector (one-dimensional array) of numbers or a string (one-dimensional</a:t>
            </a:r>
          </a:p>
          <a:p>
            <a:r>
              <a:rPr kumimoji="1" lang="en-US" sz="1200" kern="1200" baseline="0" dirty="0" smtClean="0">
                <a:solidFill>
                  <a:schemeClr val="tx1"/>
                </a:solidFill>
                <a:latin typeface="Times New Roman" pitchFamily="33" charset="0"/>
                <a:ea typeface="+mn-ea"/>
                <a:cs typeface="+mn-cs"/>
              </a:rPr>
              <a:t>array) of characters. As Figure 3.6 indicates, this would involve repetitive operand fetch</a:t>
            </a:r>
          </a:p>
          <a:p>
            <a:r>
              <a:rPr kumimoji="1" lang="en-US" sz="1200" kern="1200" baseline="0" dirty="0" smtClean="0">
                <a:solidFill>
                  <a:schemeClr val="tx1"/>
                </a:solidFill>
                <a:latin typeface="Times New Roman" pitchFamily="33" charset="0"/>
                <a:ea typeface="+mn-ea"/>
                <a:cs typeface="+mn-cs"/>
              </a:rPr>
              <a:t>and/or store operations.</a:t>
            </a:r>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Virtually all computers provide a mechanism by which other modules (I/O, memory)</a:t>
            </a:r>
          </a:p>
          <a:p>
            <a:r>
              <a:rPr kumimoji="1" lang="en-US" sz="1200" kern="1200" baseline="0" dirty="0" smtClean="0">
                <a:solidFill>
                  <a:schemeClr val="tx1"/>
                </a:solidFill>
                <a:latin typeface="Times New Roman" pitchFamily="33" charset="0"/>
                <a:ea typeface="+mn-ea"/>
                <a:cs typeface="+mn-cs"/>
              </a:rPr>
              <a:t>may </a:t>
            </a:r>
            <a:r>
              <a:rPr kumimoji="1" lang="en-US" sz="1200" b="1" kern="1200" baseline="0" dirty="0" smtClean="0">
                <a:solidFill>
                  <a:schemeClr val="tx1"/>
                </a:solidFill>
                <a:latin typeface="Times New Roman" pitchFamily="33" charset="0"/>
                <a:ea typeface="+mn-ea"/>
                <a:cs typeface="+mn-cs"/>
              </a:rPr>
              <a:t>interrupt </a:t>
            </a:r>
            <a:r>
              <a:rPr kumimoji="1" lang="en-US" sz="1200" b="0" kern="1200" baseline="0" dirty="0" smtClean="0">
                <a:solidFill>
                  <a:schemeClr val="tx1"/>
                </a:solidFill>
                <a:latin typeface="Times New Roman" pitchFamily="33" charset="0"/>
                <a:ea typeface="+mn-ea"/>
                <a:cs typeface="+mn-cs"/>
              </a:rPr>
              <a:t>the normal processing of the processor. Table 3.1 lists the most common</a:t>
            </a:r>
          </a:p>
          <a:p>
            <a:r>
              <a:rPr kumimoji="1" lang="en-US" sz="1200" kern="1200" baseline="0" dirty="0" smtClean="0">
                <a:solidFill>
                  <a:schemeClr val="tx1"/>
                </a:solidFill>
                <a:latin typeface="Times New Roman" pitchFamily="33" charset="0"/>
                <a:ea typeface="+mn-ea"/>
                <a:cs typeface="+mn-cs"/>
              </a:rPr>
              <a:t>classes of interrupts. The specific nature of these interrupts is examined</a:t>
            </a:r>
          </a:p>
          <a:p>
            <a:r>
              <a:rPr kumimoji="1" lang="en-US" sz="1200" kern="1200" baseline="0" dirty="0" smtClean="0">
                <a:solidFill>
                  <a:schemeClr val="tx1"/>
                </a:solidFill>
                <a:latin typeface="Times New Roman" pitchFamily="33" charset="0"/>
                <a:ea typeface="+mn-ea"/>
                <a:cs typeface="+mn-cs"/>
              </a:rPr>
              <a:t>later in this book, especially in Chapters 7 and 14. However, we need to introduce the concept</a:t>
            </a:r>
          </a:p>
          <a:p>
            <a:r>
              <a:rPr kumimoji="1" lang="en-US" sz="1200" kern="1200" baseline="0" dirty="0" smtClean="0">
                <a:solidFill>
                  <a:schemeClr val="tx1"/>
                </a:solidFill>
                <a:latin typeface="Times New Roman" pitchFamily="33" charset="0"/>
                <a:ea typeface="+mn-ea"/>
                <a:cs typeface="+mn-cs"/>
              </a:rPr>
              <a:t>now to understand more clearly the nature of the instruction cycle and the implications</a:t>
            </a:r>
          </a:p>
          <a:p>
            <a:r>
              <a:rPr kumimoji="1" lang="en-US" sz="1200" kern="1200" baseline="0" dirty="0" smtClean="0">
                <a:solidFill>
                  <a:schemeClr val="tx1"/>
                </a:solidFill>
                <a:latin typeface="Times New Roman" pitchFamily="33" charset="0"/>
                <a:ea typeface="+mn-ea"/>
                <a:cs typeface="+mn-cs"/>
              </a:rPr>
              <a:t>of interrupts on the interconnection structure.</a:t>
            </a:r>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4F463A-006A-0B49-9C41-3375E75D6147}" type="slidenum">
              <a:rPr lang="en-US"/>
              <a:pPr/>
              <a:t>15</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3.7 a)</a:t>
            </a:r>
          </a:p>
          <a:p>
            <a:r>
              <a:rPr kumimoji="1" lang="en-US" sz="1200" kern="1200" baseline="0" dirty="0" err="1" smtClean="0">
                <a:solidFill>
                  <a:schemeClr val="tx1"/>
                </a:solidFill>
                <a:latin typeface="Times New Roman" pitchFamily="33" charset="0"/>
                <a:ea typeface="+mn-ea"/>
                <a:cs typeface="+mn-cs"/>
              </a:rPr>
              <a:t>Chương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trình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không</a:t>
            </a:r>
            <a:r>
              <a:rPr kumimoji="1" lang="en-US" sz="1200" kern="1200" baseline="0" dirty="0" smtClean="0">
                <a:solidFill>
                  <a:schemeClr val="tx1"/>
                </a:solidFill>
                <a:latin typeface="Times New Roman" pitchFamily="33" charset="0"/>
                <a:ea typeface="+mn-ea"/>
                <a:cs typeface="+mn-cs"/>
              </a:rPr>
              <a:t> dung interrupt </a:t>
            </a:r>
            <a:r>
              <a:rPr kumimoji="1" lang="en-US" sz="1200" kern="1200" baseline="0" dirty="0" err="1" smtClean="0">
                <a:solidFill>
                  <a:schemeClr val="tx1"/>
                </a:solidFill>
                <a:latin typeface="Times New Roman" pitchFamily="33" charset="0"/>
                <a:ea typeface="+mn-ea"/>
                <a:cs typeface="+mn-cs"/>
              </a:rPr>
              <a:t>và</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sẽ</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phải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dừng</a:t>
            </a:r>
            <a:r>
              <a:rPr kumimoji="1" lang="en-US" sz="1200" kern="1200" baseline="0" dirty="0" smtClean="0">
                <a:solidFill>
                  <a:schemeClr val="tx1"/>
                </a:solidFill>
                <a:latin typeface="Times New Roman" pitchFamily="33" charset="0"/>
                <a:ea typeface="+mn-ea"/>
                <a:cs typeface="+mn-cs"/>
              </a:rPr>
              <a:t>, polling </a:t>
            </a:r>
            <a:r>
              <a:rPr kumimoji="1" lang="en-US" sz="1200" kern="1200" baseline="0" dirty="0" err="1" smtClean="0">
                <a:solidFill>
                  <a:schemeClr val="tx1"/>
                </a:solidFill>
                <a:latin typeface="Times New Roman" pitchFamily="33" charset="0"/>
                <a:ea typeface="+mn-ea"/>
                <a:cs typeface="+mn-cs"/>
              </a:rPr>
              <a:t>liên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tục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hỏi</a:t>
            </a:r>
            <a:r>
              <a:rPr kumimoji="1" lang="en-US" sz="1200" kern="1200" baseline="0" dirty="0" smtClean="0">
                <a:solidFill>
                  <a:schemeClr val="tx1"/>
                </a:solidFill>
                <a:latin typeface="Times New Roman" pitchFamily="33" charset="0"/>
                <a:ea typeface="+mn-ea"/>
                <a:cs typeface="+mn-cs"/>
              </a:rPr>
              <a:t> I/O </a:t>
            </a:r>
            <a:r>
              <a:rPr kumimoji="1" lang="en-US" sz="1200" kern="1200" baseline="0" dirty="0" err="1" smtClean="0">
                <a:solidFill>
                  <a:schemeClr val="tx1"/>
                </a:solidFill>
                <a:latin typeface="Times New Roman" pitchFamily="33" charset="0"/>
                <a:ea typeface="+mn-ea"/>
                <a:cs typeface="+mn-cs"/>
              </a:rPr>
              <a:t>xem</a:t>
            </a:r>
            <a:r>
              <a:rPr kumimoji="1" lang="en-US" sz="1200" kern="1200" baseline="0" dirty="0" smtClean="0">
                <a:solidFill>
                  <a:schemeClr val="tx1"/>
                </a:solidFill>
                <a:latin typeface="Times New Roman" pitchFamily="33" charset="0"/>
                <a:ea typeface="+mn-ea"/>
                <a:cs typeface="+mn-cs"/>
              </a:rPr>
              <a:t> request </a:t>
            </a:r>
            <a:r>
              <a:rPr kumimoji="1" lang="en-US" sz="1200" kern="1200" baseline="0" dirty="0" err="1" smtClean="0">
                <a:solidFill>
                  <a:schemeClr val="tx1"/>
                </a:solidFill>
                <a:latin typeface="Times New Roman" pitchFamily="33" charset="0"/>
                <a:ea typeface="+mn-ea"/>
                <a:cs typeface="+mn-cs"/>
              </a:rPr>
              <a:t>tới</a:t>
            </a:r>
            <a:r>
              <a:rPr kumimoji="1" lang="en-US" sz="1200" kern="1200" baseline="0" dirty="0" smtClean="0">
                <a:solidFill>
                  <a:schemeClr val="tx1"/>
                </a:solidFill>
                <a:latin typeface="Times New Roman" pitchFamily="33" charset="0"/>
                <a:ea typeface="+mn-ea"/>
                <a:cs typeface="+mn-cs"/>
              </a:rPr>
              <a:t> I/O </a:t>
            </a:r>
            <a:r>
              <a:rPr kumimoji="1" lang="en-US" sz="1200" kern="1200" baseline="0" dirty="0" err="1" smtClean="0">
                <a:solidFill>
                  <a:schemeClr val="tx1"/>
                </a:solidFill>
                <a:latin typeface="Times New Roman" pitchFamily="33" charset="0"/>
                <a:ea typeface="+mn-ea"/>
                <a:cs typeface="+mn-cs"/>
              </a:rPr>
              <a:t>đã</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thực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hiện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xong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chưa</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Chương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trình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chỉ</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thực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hiện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tiếp</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khi</a:t>
            </a:r>
            <a:r>
              <a:rPr kumimoji="1" lang="en-US" sz="1200" kern="1200" baseline="0" dirty="0" smtClean="0">
                <a:solidFill>
                  <a:schemeClr val="tx1"/>
                </a:solidFill>
                <a:latin typeface="Times New Roman" pitchFamily="33" charset="0"/>
                <a:ea typeface="+mn-ea"/>
                <a:cs typeface="+mn-cs"/>
              </a:rPr>
              <a:t> I/O </a:t>
            </a:r>
            <a:r>
              <a:rPr kumimoji="1" lang="en-US" sz="1200" kern="1200" baseline="0" dirty="0" err="1" smtClean="0">
                <a:solidFill>
                  <a:schemeClr val="tx1"/>
                </a:solidFill>
                <a:latin typeface="Times New Roman" pitchFamily="33" charset="0"/>
                <a:ea typeface="+mn-ea"/>
                <a:cs typeface="+mn-cs"/>
              </a:rPr>
              <a:t>trả</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lại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kết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quả</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của</a:t>
            </a:r>
            <a:r>
              <a:rPr kumimoji="1" lang="en-US" sz="1200" kern="1200" baseline="0" dirty="0" smtClean="0">
                <a:solidFill>
                  <a:schemeClr val="tx1"/>
                </a:solidFill>
                <a:latin typeface="Times New Roman" pitchFamily="33" charset="0"/>
                <a:ea typeface="+mn-ea"/>
                <a:cs typeface="+mn-cs"/>
              </a:rPr>
              <a:t> code segment (1). </a:t>
            </a:r>
            <a:r>
              <a:rPr kumimoji="1" lang="en-US" sz="1200" kern="1200" baseline="0" dirty="0" err="1" smtClean="0">
                <a:solidFill>
                  <a:schemeClr val="tx1"/>
                </a:solidFill>
                <a:latin typeface="Times New Roman" pitchFamily="33" charset="0"/>
                <a:ea typeface="+mn-ea"/>
                <a:cs typeface="+mn-cs"/>
              </a:rPr>
              <a:t>Tương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tự</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với</a:t>
            </a:r>
            <a:r>
              <a:rPr kumimoji="1" lang="en-US" sz="1200" kern="1200" baseline="0" dirty="0" smtClean="0">
                <a:solidFill>
                  <a:schemeClr val="tx1"/>
                </a:solidFill>
                <a:latin typeface="Times New Roman" pitchFamily="33" charset="0"/>
                <a:ea typeface="+mn-ea"/>
                <a:cs typeface="+mn-cs"/>
              </a:rPr>
              <a:t> code segment (2). </a:t>
            </a:r>
            <a:r>
              <a:rPr kumimoji="1" lang="en-US" sz="1200" kern="1200" baseline="0" dirty="0" err="1" smtClean="0">
                <a:solidFill>
                  <a:schemeClr val="tx1"/>
                </a:solidFill>
                <a:latin typeface="Times New Roman" pitchFamily="33" charset="0"/>
                <a:ea typeface="+mn-ea"/>
                <a:cs typeface="+mn-cs"/>
              </a:rPr>
              <a:t>Điều</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này</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dẫn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đến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rất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tốn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thời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gian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vì</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chương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trình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phải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dừng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chờ</a:t>
            </a:r>
            <a:r>
              <a:rPr kumimoji="1" lang="en-US" sz="1200" kern="1200" baseline="0" dirty="0" smtClean="0">
                <a:solidFill>
                  <a:schemeClr val="tx1"/>
                </a:solidFill>
                <a:latin typeface="Times New Roman" pitchFamily="33" charset="0"/>
                <a:ea typeface="+mn-ea"/>
                <a:cs typeface="+mn-cs"/>
              </a:rPr>
              <a:t> I/O </a:t>
            </a:r>
            <a:r>
              <a:rPr kumimoji="1" lang="en-US" sz="1200" kern="1200" baseline="0" dirty="0" err="1" smtClean="0">
                <a:solidFill>
                  <a:schemeClr val="tx1"/>
                </a:solidFill>
                <a:latin typeface="Times New Roman" pitchFamily="33" charset="0"/>
                <a:ea typeface="+mn-ea"/>
                <a:cs typeface="+mn-cs"/>
              </a:rPr>
              <a:t>thực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hiện</a:t>
            </a:r>
            <a:r>
              <a:rPr kumimoji="1" lang="en-US" sz="1200" kern="1200" baseline="0" dirty="0" smtClean="0">
                <a:solidFill>
                  <a:schemeClr val="tx1"/>
                </a:solidFill>
                <a:latin typeface="Times New Roman" pitchFamily="33" charset="0"/>
                <a:ea typeface="+mn-ea"/>
                <a:cs typeface="+mn-cs"/>
              </a:rPr>
              <a: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3.7 b) </a:t>
            </a:r>
            <a:r>
              <a:rPr kumimoji="1" lang="en-US" sz="1200" kern="1200" baseline="0" dirty="0" err="1" smtClean="0">
                <a:solidFill>
                  <a:schemeClr val="tx1"/>
                </a:solidFill>
                <a:latin typeface="Times New Roman" pitchFamily="33" charset="0"/>
                <a:ea typeface="+mn-ea"/>
                <a:cs typeface="+mn-cs"/>
              </a:rPr>
              <a:t>Khi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sử</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dụng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interrup</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chương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trình</a:t>
            </a:r>
            <a:r>
              <a:rPr kumimoji="1" lang="en-US" sz="1200" kern="1200" baseline="0" dirty="0" smtClean="0">
                <a:solidFill>
                  <a:schemeClr val="tx1"/>
                </a:solidFill>
                <a:latin typeface="Times New Roman" pitchFamily="33" charset="0"/>
                <a:ea typeface="+mn-ea"/>
                <a:cs typeface="+mn-cs"/>
              </a:rPr>
              <a:t> pass </a:t>
            </a:r>
            <a:r>
              <a:rPr kumimoji="1" lang="en-US" sz="1200" kern="1200" baseline="0" dirty="0" err="1" smtClean="0">
                <a:solidFill>
                  <a:schemeClr val="tx1"/>
                </a:solidFill>
                <a:latin typeface="Times New Roman" pitchFamily="33" charset="0"/>
                <a:ea typeface="+mn-ea"/>
                <a:cs typeface="+mn-cs"/>
              </a:rPr>
              <a:t>resquest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tới</a:t>
            </a:r>
            <a:r>
              <a:rPr kumimoji="1" lang="en-US" sz="1200" kern="1200" baseline="0" dirty="0" smtClean="0">
                <a:solidFill>
                  <a:schemeClr val="tx1"/>
                </a:solidFill>
                <a:latin typeface="Times New Roman" pitchFamily="33" charset="0"/>
                <a:ea typeface="+mn-ea"/>
                <a:cs typeface="+mn-cs"/>
              </a:rPr>
              <a:t> I/O </a:t>
            </a:r>
            <a:r>
              <a:rPr kumimoji="1" lang="en-US" sz="1200" kern="1200" baseline="0" dirty="0" err="1" smtClean="0">
                <a:solidFill>
                  <a:schemeClr val="tx1"/>
                </a:solidFill>
                <a:latin typeface="Times New Roman" pitchFamily="33" charset="0"/>
                <a:ea typeface="+mn-ea"/>
                <a:cs typeface="+mn-cs"/>
              </a:rPr>
              <a:t>và</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tiếp</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tục</a:t>
            </a:r>
            <a:r>
              <a:rPr kumimoji="1" lang="en-US" sz="1200" kern="1200" baseline="0" dirty="0" smtClean="0">
                <a:solidFill>
                  <a:schemeClr val="tx1"/>
                </a:solidFill>
                <a:latin typeface="Times New Roman" pitchFamily="33" charset="0"/>
                <a:ea typeface="+mn-ea"/>
                <a:cs typeface="+mn-cs"/>
              </a:rPr>
              <a:t> code segment (2). </a:t>
            </a:r>
            <a:r>
              <a:rPr kumimoji="1" lang="en-US" sz="1200" kern="1200" baseline="0" dirty="0" err="1" smtClean="0">
                <a:solidFill>
                  <a:schemeClr val="tx1"/>
                </a:solidFill>
                <a:latin typeface="Times New Roman" pitchFamily="33" charset="0"/>
                <a:ea typeface="+mn-ea"/>
                <a:cs typeface="+mn-cs"/>
              </a:rPr>
              <a:t>Khi</a:t>
            </a:r>
            <a:r>
              <a:rPr kumimoji="1" lang="en-US" sz="1200" kern="1200" baseline="0" dirty="0" smtClean="0">
                <a:solidFill>
                  <a:schemeClr val="tx1"/>
                </a:solidFill>
                <a:latin typeface="Times New Roman" pitchFamily="33" charset="0"/>
                <a:ea typeface="+mn-ea"/>
                <a:cs typeface="+mn-cs"/>
              </a:rPr>
              <a:t> I/O </a:t>
            </a:r>
            <a:r>
              <a:rPr kumimoji="1" lang="en-US" sz="1200" kern="1200" baseline="0" dirty="0" err="1" smtClean="0">
                <a:solidFill>
                  <a:schemeClr val="tx1"/>
                </a:solidFill>
                <a:latin typeface="Times New Roman" pitchFamily="33" charset="0"/>
                <a:ea typeface="+mn-ea"/>
                <a:cs typeface="+mn-cs"/>
              </a:rPr>
              <a:t>thực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hiện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xong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nó</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sẽ</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tạo</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ra</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một</a:t>
            </a:r>
            <a:r>
              <a:rPr kumimoji="1" lang="en-US" sz="1200" kern="1200" baseline="0" dirty="0" smtClean="0">
                <a:solidFill>
                  <a:schemeClr val="tx1"/>
                </a:solidFill>
                <a:latin typeface="Times New Roman" pitchFamily="33" charset="0"/>
                <a:ea typeface="+mn-ea"/>
                <a:cs typeface="+mn-cs"/>
              </a:rPr>
              <a:t> signal </a:t>
            </a:r>
            <a:r>
              <a:rPr kumimoji="1" lang="en-US" sz="1200" kern="1200" baseline="0" dirty="0" err="1" smtClean="0">
                <a:solidFill>
                  <a:schemeClr val="tx1"/>
                </a:solidFill>
                <a:latin typeface="Times New Roman" pitchFamily="33" charset="0"/>
                <a:ea typeface="+mn-ea"/>
                <a:cs typeface="+mn-cs"/>
              </a:rPr>
              <a:t>biểu</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thị</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đã</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thực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hiện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xong</a:t>
            </a:r>
            <a:r>
              <a:rPr kumimoji="1" lang="en-US" sz="1200" kern="1200" baseline="0" dirty="0" smtClean="0">
                <a:solidFill>
                  <a:schemeClr val="tx1"/>
                </a:solidFill>
                <a:latin typeface="Times New Roman" pitchFamily="33" charset="0"/>
                <a:ea typeface="+mn-ea"/>
                <a:cs typeface="+mn-cs"/>
              </a:rPr>
              <a:t> request, </a:t>
            </a:r>
            <a:r>
              <a:rPr kumimoji="1" lang="en-US" sz="1200" kern="1200" baseline="0" dirty="0" err="1" smtClean="0">
                <a:solidFill>
                  <a:schemeClr val="tx1"/>
                </a:solidFill>
                <a:latin typeface="Times New Roman" pitchFamily="33" charset="0"/>
                <a:ea typeface="+mn-ea"/>
                <a:cs typeface="+mn-cs"/>
              </a:rPr>
              <a:t>chương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trình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chính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sẽ</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dừng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lại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và</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thực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hiện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một</a:t>
            </a:r>
            <a:r>
              <a:rPr kumimoji="1" lang="en-US" sz="1200" kern="1200" baseline="0" dirty="0" smtClean="0">
                <a:solidFill>
                  <a:schemeClr val="tx1"/>
                </a:solidFill>
                <a:latin typeface="Times New Roman" pitchFamily="33" charset="0"/>
                <a:ea typeface="+mn-ea"/>
                <a:cs typeface="+mn-cs"/>
              </a:rPr>
              <a:t> code segment </a:t>
            </a:r>
            <a:r>
              <a:rPr kumimoji="1" lang="en-US" sz="1200" kern="1200" baseline="0" dirty="0" err="1" smtClean="0">
                <a:solidFill>
                  <a:schemeClr val="tx1"/>
                </a:solidFill>
                <a:latin typeface="Times New Roman" pitchFamily="33" charset="0"/>
                <a:ea typeface="+mn-ea"/>
                <a:cs typeface="+mn-cs"/>
              </a:rPr>
              <a:t>đặc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biệt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để</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xử</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lý</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kết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quả</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trả</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về</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từ</a:t>
            </a:r>
            <a:r>
              <a:rPr kumimoji="1" lang="en-US" sz="1200" kern="1200" baseline="0" dirty="0" smtClean="0">
                <a:solidFill>
                  <a:schemeClr val="tx1"/>
                </a:solidFill>
                <a:latin typeface="Times New Roman" pitchFamily="33" charset="0"/>
                <a:ea typeface="+mn-ea"/>
                <a:cs typeface="+mn-cs"/>
              </a:rPr>
              <a:t> I/O </a:t>
            </a:r>
            <a:r>
              <a:rPr kumimoji="1" lang="en-US" sz="1200" kern="1200" baseline="0" dirty="0" err="1" smtClean="0">
                <a:solidFill>
                  <a:schemeClr val="tx1"/>
                </a:solidFill>
                <a:latin typeface="Times New Roman" pitchFamily="33" charset="0"/>
                <a:ea typeface="+mn-ea"/>
                <a:cs typeface="+mn-cs"/>
              </a:rPr>
              <a:t>sau</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đó</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với</a:t>
            </a:r>
            <a:r>
              <a:rPr kumimoji="1" lang="en-US" sz="1200" kern="1200" baseline="0" dirty="0" smtClean="0">
                <a:solidFill>
                  <a:schemeClr val="tx1"/>
                </a:solidFill>
                <a:latin typeface="Times New Roman" pitchFamily="33" charset="0"/>
                <a:ea typeface="+mn-ea"/>
                <a:cs typeface="+mn-cs"/>
              </a:rPr>
              <a:t> quay </a:t>
            </a:r>
            <a:r>
              <a:rPr kumimoji="1" lang="en-US" sz="1200" kern="1200" baseline="0" dirty="0" err="1" smtClean="0">
                <a:solidFill>
                  <a:schemeClr val="tx1"/>
                </a:solidFill>
                <a:latin typeface="Times New Roman" pitchFamily="33" charset="0"/>
                <a:ea typeface="+mn-ea"/>
                <a:cs typeface="+mn-cs"/>
              </a:rPr>
              <a:t>lại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thực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hiện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tiếp</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Tương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tự</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với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ngắt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của</a:t>
            </a:r>
            <a:r>
              <a:rPr kumimoji="1" lang="en-US" sz="1200" kern="1200" baseline="0" dirty="0" smtClean="0">
                <a:solidFill>
                  <a:schemeClr val="tx1"/>
                </a:solidFill>
                <a:latin typeface="Times New Roman" pitchFamily="33" charset="0"/>
                <a:ea typeface="+mn-ea"/>
                <a:cs typeface="+mn-cs"/>
              </a:rPr>
              <a:t> code segment (2). </a:t>
            </a:r>
            <a:r>
              <a:rPr kumimoji="1" lang="en-US" sz="1200" kern="1200" baseline="0" dirty="0" err="1" smtClean="0">
                <a:solidFill>
                  <a:schemeClr val="tx1"/>
                </a:solidFill>
                <a:latin typeface="Times New Roman" pitchFamily="33" charset="0"/>
                <a:ea typeface="+mn-ea"/>
                <a:cs typeface="+mn-cs"/>
              </a:rPr>
              <a:t>Như</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vậy</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chương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trình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không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cần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đợi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kết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quả</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từ</a:t>
            </a:r>
            <a:r>
              <a:rPr kumimoji="1" lang="en-US" sz="1200" kern="1200" baseline="0" dirty="0" smtClean="0">
                <a:solidFill>
                  <a:schemeClr val="tx1"/>
                </a:solidFill>
                <a:latin typeface="Times New Roman" pitchFamily="33" charset="0"/>
                <a:ea typeface="+mn-ea"/>
                <a:cs typeface="+mn-cs"/>
              </a:rPr>
              <a:t> I/O </a:t>
            </a:r>
            <a:r>
              <a:rPr kumimoji="1" lang="en-US" sz="1200" kern="1200" baseline="0" dirty="0" err="1" smtClean="0">
                <a:solidFill>
                  <a:schemeClr val="tx1"/>
                </a:solidFill>
                <a:latin typeface="Times New Roman" pitchFamily="33" charset="0"/>
                <a:ea typeface="+mn-ea"/>
                <a:cs typeface="+mn-cs"/>
              </a:rPr>
              <a:t>mới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thực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hiện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tiếp</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Với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cách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này</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sẽ</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tiếp</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kiệm</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được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rất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nhiều</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thời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gian</a:t>
            </a:r>
            <a:r>
              <a:rPr kumimoji="1" lang="en-US" sz="1200" kern="1200" baseline="0" dirty="0" smtClean="0">
                <a:solidFill>
                  <a:schemeClr val="tx1"/>
                </a:solidFill>
                <a:latin typeface="Times New Roman" pitchFamily="33" charset="0"/>
                <a:ea typeface="+mn-ea"/>
                <a:cs typeface="+mn-cs"/>
              </a:rPr>
              <a: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3.7 c) </a:t>
            </a:r>
            <a:r>
              <a:rPr kumimoji="1" lang="en-US" sz="1200" kern="1200" baseline="0" dirty="0" err="1" smtClean="0">
                <a:solidFill>
                  <a:schemeClr val="tx1"/>
                </a:solidFill>
                <a:latin typeface="Times New Roman" pitchFamily="33" charset="0"/>
                <a:ea typeface="+mn-ea"/>
                <a:cs typeface="+mn-cs"/>
              </a:rPr>
              <a:t>Nếu</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thời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gian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chờ</a:t>
            </a:r>
            <a:r>
              <a:rPr kumimoji="1" lang="en-US" sz="1200" kern="1200" baseline="0" dirty="0" smtClean="0">
                <a:solidFill>
                  <a:schemeClr val="tx1"/>
                </a:solidFill>
                <a:latin typeface="Times New Roman" pitchFamily="33" charset="0"/>
                <a:ea typeface="+mn-ea"/>
                <a:cs typeface="+mn-cs"/>
              </a:rPr>
              <a:t> I/O </a:t>
            </a:r>
            <a:r>
              <a:rPr kumimoji="1" lang="en-US" sz="1200" kern="1200" baseline="0" dirty="0" err="1" smtClean="0">
                <a:solidFill>
                  <a:schemeClr val="tx1"/>
                </a:solidFill>
                <a:latin typeface="Times New Roman" pitchFamily="33" charset="0"/>
                <a:ea typeface="+mn-ea"/>
                <a:cs typeface="+mn-cs"/>
              </a:rPr>
              <a:t>thực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hiện</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quá</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lâu</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thì</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trước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khi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tạo</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ra</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một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ngắt</a:t>
            </a:r>
            <a:r>
              <a:rPr kumimoji="1" lang="en-US" sz="1200" kern="1200" baseline="0" dirty="0" smtClean="0">
                <a:solidFill>
                  <a:schemeClr val="tx1"/>
                </a:solidFill>
                <a:latin typeface="Times New Roman" pitchFamily="33" charset="0"/>
                <a:ea typeface="+mn-ea"/>
                <a:cs typeface="+mn-cs"/>
              </a:rPr>
              <a:t> I/O </a:t>
            </a:r>
            <a:r>
              <a:rPr kumimoji="1" lang="en-US" sz="1200" kern="1200" baseline="0" dirty="0" err="1" smtClean="0">
                <a:solidFill>
                  <a:schemeClr val="tx1"/>
                </a:solidFill>
                <a:latin typeface="Times New Roman" pitchFamily="33" charset="0"/>
                <a:ea typeface="+mn-ea"/>
                <a:cs typeface="+mn-cs"/>
              </a:rPr>
              <a:t>mới</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chương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trình</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sẽ</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chờ</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ngắt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phía</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trước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kết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thúc</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và</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xử</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lý</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kết</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quả</a:t>
            </a:r>
            <a:r>
              <a:rPr kumimoji="1" lang="en-US" sz="1200" kern="1200" baseline="0" dirty="0" smtClean="0">
                <a:solidFill>
                  <a:schemeClr val="tx1"/>
                </a:solidFill>
                <a:latin typeface="Times New Roman" pitchFamily="33" charset="0"/>
                <a:ea typeface="+mn-ea"/>
                <a:cs typeface="+mn-cs"/>
              </a:rPr>
              <a: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Interrupts are provided primarily as a way to improve processing efficiency.</a:t>
            </a:r>
          </a:p>
          <a:p>
            <a:r>
              <a:rPr kumimoji="1" lang="en-US" sz="1200" kern="1200" baseline="0" dirty="0" smtClean="0">
                <a:solidFill>
                  <a:schemeClr val="tx1"/>
                </a:solidFill>
                <a:latin typeface="Times New Roman" pitchFamily="33" charset="0"/>
                <a:ea typeface="+mn-ea"/>
                <a:cs typeface="+mn-cs"/>
              </a:rPr>
              <a:t>For example, most external devices are much slower than the processor. Suppose</a:t>
            </a:r>
          </a:p>
          <a:p>
            <a:r>
              <a:rPr kumimoji="1" lang="en-US" sz="1200" kern="1200" baseline="0" dirty="0" smtClean="0">
                <a:solidFill>
                  <a:schemeClr val="tx1"/>
                </a:solidFill>
                <a:latin typeface="Times New Roman" pitchFamily="33" charset="0"/>
                <a:ea typeface="+mn-ea"/>
                <a:cs typeface="+mn-cs"/>
              </a:rPr>
              <a:t>that the processor is transferring data to a printer using the instruction cycle scheme</a:t>
            </a:r>
          </a:p>
          <a:p>
            <a:r>
              <a:rPr kumimoji="1" lang="en-US" sz="1200" kern="1200" baseline="0" dirty="0" smtClean="0">
                <a:solidFill>
                  <a:schemeClr val="tx1"/>
                </a:solidFill>
                <a:latin typeface="Times New Roman" pitchFamily="33" charset="0"/>
                <a:ea typeface="+mn-ea"/>
                <a:cs typeface="+mn-cs"/>
              </a:rPr>
              <a:t>of Figure 3.3. After each write operation, the processor must pause and remain</a:t>
            </a:r>
          </a:p>
          <a:p>
            <a:r>
              <a:rPr kumimoji="1" lang="en-US" sz="1200" kern="1200" baseline="0" dirty="0" smtClean="0">
                <a:solidFill>
                  <a:schemeClr val="tx1"/>
                </a:solidFill>
                <a:latin typeface="Times New Roman" pitchFamily="33" charset="0"/>
                <a:ea typeface="+mn-ea"/>
                <a:cs typeface="+mn-cs"/>
              </a:rPr>
              <a:t>idle until the printer catches up. The length of this pause may be on the order of</a:t>
            </a:r>
          </a:p>
          <a:p>
            <a:r>
              <a:rPr kumimoji="1" lang="en-US" sz="1200" kern="1200" baseline="0" dirty="0" smtClean="0">
                <a:solidFill>
                  <a:schemeClr val="tx1"/>
                </a:solidFill>
                <a:latin typeface="Times New Roman" pitchFamily="33" charset="0"/>
                <a:ea typeface="+mn-ea"/>
                <a:cs typeface="+mn-cs"/>
              </a:rPr>
              <a:t>many hundreds or even thousands of instruction cycles that do not involve memory.</a:t>
            </a:r>
          </a:p>
          <a:p>
            <a:r>
              <a:rPr kumimoji="1" lang="en-US" sz="1200" kern="1200" baseline="0" dirty="0" smtClean="0">
                <a:solidFill>
                  <a:schemeClr val="tx1"/>
                </a:solidFill>
                <a:latin typeface="Times New Roman" pitchFamily="33" charset="0"/>
                <a:ea typeface="+mn-ea"/>
                <a:cs typeface="+mn-cs"/>
              </a:rPr>
              <a:t>Clearly, this is a very wasteful use of the processor.</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3.7a illustrates this state of affairs. The user program performs a series</a:t>
            </a:r>
          </a:p>
          <a:p>
            <a:r>
              <a:rPr kumimoji="1" lang="en-US" sz="1200" kern="1200" baseline="0" dirty="0" smtClean="0">
                <a:solidFill>
                  <a:schemeClr val="tx1"/>
                </a:solidFill>
                <a:latin typeface="Times New Roman" pitchFamily="33" charset="0"/>
                <a:ea typeface="+mn-ea"/>
                <a:cs typeface="+mn-cs"/>
              </a:rPr>
              <a:t>of WRITE calls interleaved with processing. Code segments 1, 2, and 3 refer to</a:t>
            </a:r>
          </a:p>
          <a:p>
            <a:r>
              <a:rPr kumimoji="1" lang="en-US" sz="1200" kern="1200" baseline="0" dirty="0" smtClean="0">
                <a:solidFill>
                  <a:schemeClr val="tx1"/>
                </a:solidFill>
                <a:latin typeface="Times New Roman" pitchFamily="33" charset="0"/>
                <a:ea typeface="+mn-ea"/>
                <a:cs typeface="+mn-cs"/>
              </a:rPr>
              <a:t>sequences of instructions that do not involve I/O. The WRITE calls are to an I/O</a:t>
            </a:r>
          </a:p>
          <a:p>
            <a:r>
              <a:rPr kumimoji="1" lang="en-US" sz="1200" kern="1200" baseline="0" dirty="0" smtClean="0">
                <a:solidFill>
                  <a:schemeClr val="tx1"/>
                </a:solidFill>
                <a:latin typeface="Times New Roman" pitchFamily="33" charset="0"/>
                <a:ea typeface="+mn-ea"/>
                <a:cs typeface="+mn-cs"/>
              </a:rPr>
              <a:t>program that is a system utility and that will perform the actual I/O operation. The</a:t>
            </a:r>
          </a:p>
          <a:p>
            <a:r>
              <a:rPr kumimoji="1" lang="en-US" sz="1200" kern="1200" baseline="0" dirty="0" smtClean="0">
                <a:solidFill>
                  <a:schemeClr val="tx1"/>
                </a:solidFill>
                <a:latin typeface="Times New Roman" pitchFamily="33" charset="0"/>
                <a:ea typeface="+mn-ea"/>
                <a:cs typeface="+mn-cs"/>
              </a:rPr>
              <a:t>I/O program consists of three sections: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 sequence of instructions, labeled 4 in the figure, to prepare for the actual</a:t>
            </a:r>
          </a:p>
          <a:p>
            <a:r>
              <a:rPr kumimoji="1" lang="en-US" sz="1200" kern="1200" baseline="0" dirty="0" smtClean="0">
                <a:solidFill>
                  <a:schemeClr val="tx1"/>
                </a:solidFill>
                <a:latin typeface="Times New Roman" pitchFamily="33" charset="0"/>
                <a:ea typeface="+mn-ea"/>
                <a:cs typeface="+mn-cs"/>
              </a:rPr>
              <a:t>I/O operation. This may include copying the data to be output into a special</a:t>
            </a:r>
          </a:p>
          <a:p>
            <a:r>
              <a:rPr kumimoji="1" lang="en-US" sz="1200" kern="1200" baseline="0" dirty="0" smtClean="0">
                <a:solidFill>
                  <a:schemeClr val="tx1"/>
                </a:solidFill>
                <a:latin typeface="Times New Roman" pitchFamily="33" charset="0"/>
                <a:ea typeface="+mn-ea"/>
                <a:cs typeface="+mn-cs"/>
              </a:rPr>
              <a:t>buffer and preparing the parameters for a device command.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The actual I/O command. Without the use of interrupts, once this command is</a:t>
            </a:r>
          </a:p>
          <a:p>
            <a:r>
              <a:rPr kumimoji="1" lang="en-US" sz="1200" kern="1200" baseline="0" dirty="0" smtClean="0">
                <a:solidFill>
                  <a:schemeClr val="tx1"/>
                </a:solidFill>
                <a:latin typeface="Times New Roman" pitchFamily="33" charset="0"/>
                <a:ea typeface="+mn-ea"/>
                <a:cs typeface="+mn-cs"/>
              </a:rPr>
              <a:t>issued, the program must wait for the I/O device to perform the requested function</a:t>
            </a:r>
          </a:p>
          <a:p>
            <a:r>
              <a:rPr kumimoji="1" lang="en-US" sz="1200" kern="1200" baseline="0" dirty="0" smtClean="0">
                <a:solidFill>
                  <a:schemeClr val="tx1"/>
                </a:solidFill>
                <a:latin typeface="Times New Roman" pitchFamily="33" charset="0"/>
                <a:ea typeface="+mn-ea"/>
                <a:cs typeface="+mn-cs"/>
              </a:rPr>
              <a:t>(or periodically poll the device). The program might wait by simply repeatedly</a:t>
            </a:r>
          </a:p>
          <a:p>
            <a:r>
              <a:rPr kumimoji="1" lang="en-US" sz="1200" kern="1200" baseline="0" dirty="0" smtClean="0">
                <a:solidFill>
                  <a:schemeClr val="tx1"/>
                </a:solidFill>
                <a:latin typeface="Times New Roman" pitchFamily="33" charset="0"/>
                <a:ea typeface="+mn-ea"/>
                <a:cs typeface="+mn-cs"/>
              </a:rPr>
              <a:t>performing a test operation to determine if the I/O operation is done.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 sequence of instructions, labeled 5 in the figure, to complete the operation.</a:t>
            </a:r>
          </a:p>
          <a:p>
            <a:r>
              <a:rPr kumimoji="1" lang="en-US" sz="1200" kern="1200" baseline="0" dirty="0" smtClean="0">
                <a:solidFill>
                  <a:schemeClr val="tx1"/>
                </a:solidFill>
                <a:latin typeface="Times New Roman" pitchFamily="33" charset="0"/>
                <a:ea typeface="+mn-ea"/>
                <a:cs typeface="+mn-cs"/>
              </a:rPr>
              <a:t>This may include setting a flag indicating the success or failure of the operation.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Because the I/O operation may take a relatively long time to complete, the I/O</a:t>
            </a:r>
          </a:p>
          <a:p>
            <a:r>
              <a:rPr kumimoji="1" lang="en-US" sz="1200" kern="1200" baseline="0" dirty="0" smtClean="0">
                <a:solidFill>
                  <a:schemeClr val="tx1"/>
                </a:solidFill>
                <a:latin typeface="Times New Roman" pitchFamily="33" charset="0"/>
                <a:ea typeface="+mn-ea"/>
                <a:cs typeface="+mn-cs"/>
              </a:rPr>
              <a:t>program is hung up waiting for the operation to complete; hence, the user program</a:t>
            </a:r>
          </a:p>
          <a:p>
            <a:r>
              <a:rPr kumimoji="1" lang="en-US" sz="1200" kern="1200" baseline="0" dirty="0" smtClean="0">
                <a:solidFill>
                  <a:schemeClr val="tx1"/>
                </a:solidFill>
                <a:latin typeface="Times New Roman" pitchFamily="33" charset="0"/>
                <a:ea typeface="+mn-ea"/>
                <a:cs typeface="+mn-cs"/>
              </a:rPr>
              <a:t>is stopped at the point of the WRITE call for some considerable period of time.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With interrupts, the processor can</a:t>
            </a:r>
          </a:p>
          <a:p>
            <a:r>
              <a:rPr kumimoji="1" lang="en-US" sz="1200" kern="1200" baseline="0" dirty="0" smtClean="0">
                <a:solidFill>
                  <a:schemeClr val="tx1"/>
                </a:solidFill>
                <a:latin typeface="Times New Roman" pitchFamily="33" charset="0"/>
                <a:ea typeface="+mn-ea"/>
                <a:cs typeface="+mn-cs"/>
              </a:rPr>
              <a:t>be engaged in executing other instructions while an I/O operation is in progress.</a:t>
            </a:r>
          </a:p>
          <a:p>
            <a:r>
              <a:rPr kumimoji="1" lang="en-US" sz="1200" kern="1200" baseline="0" dirty="0" smtClean="0">
                <a:solidFill>
                  <a:schemeClr val="tx1"/>
                </a:solidFill>
                <a:latin typeface="Times New Roman" pitchFamily="33" charset="0"/>
                <a:ea typeface="+mn-ea"/>
                <a:cs typeface="+mn-cs"/>
              </a:rPr>
              <a:t>Consider the flow of control in Figure 3.7b. As before, the user program reaches a</a:t>
            </a:r>
          </a:p>
          <a:p>
            <a:r>
              <a:rPr kumimoji="1" lang="en-US" sz="1200" kern="1200" baseline="0" dirty="0" smtClean="0">
                <a:solidFill>
                  <a:schemeClr val="tx1"/>
                </a:solidFill>
                <a:latin typeface="Times New Roman" pitchFamily="33" charset="0"/>
                <a:ea typeface="+mn-ea"/>
                <a:cs typeface="+mn-cs"/>
              </a:rPr>
              <a:t>point at which it makes a system call in the form of a WRITE call. The I/O program</a:t>
            </a:r>
          </a:p>
          <a:p>
            <a:r>
              <a:rPr kumimoji="1" lang="en-US" sz="1200" kern="1200" baseline="0" dirty="0" smtClean="0">
                <a:solidFill>
                  <a:schemeClr val="tx1"/>
                </a:solidFill>
                <a:latin typeface="Times New Roman" pitchFamily="33" charset="0"/>
                <a:ea typeface="+mn-ea"/>
                <a:cs typeface="+mn-cs"/>
              </a:rPr>
              <a:t>that is invoked in this case consists only of the preparation code and the actual I/O</a:t>
            </a:r>
          </a:p>
          <a:p>
            <a:r>
              <a:rPr kumimoji="1" lang="en-US" sz="1200" kern="1200" baseline="0" dirty="0" smtClean="0">
                <a:solidFill>
                  <a:schemeClr val="tx1"/>
                </a:solidFill>
                <a:latin typeface="Times New Roman" pitchFamily="33" charset="0"/>
                <a:ea typeface="+mn-ea"/>
                <a:cs typeface="+mn-cs"/>
              </a:rPr>
              <a:t>command. After these few instructions have been executed, control returns to the</a:t>
            </a:r>
          </a:p>
          <a:p>
            <a:r>
              <a:rPr kumimoji="1" lang="en-US" sz="1200" kern="1200" baseline="0" dirty="0" smtClean="0">
                <a:solidFill>
                  <a:schemeClr val="tx1"/>
                </a:solidFill>
                <a:latin typeface="Times New Roman" pitchFamily="33" charset="0"/>
                <a:ea typeface="+mn-ea"/>
                <a:cs typeface="+mn-cs"/>
              </a:rPr>
              <a:t>user program. Meanwhile, the external device is busy accepting data from computer</a:t>
            </a:r>
          </a:p>
          <a:p>
            <a:r>
              <a:rPr kumimoji="1" lang="en-US" sz="1200" kern="1200" baseline="0" dirty="0" smtClean="0">
                <a:solidFill>
                  <a:schemeClr val="tx1"/>
                </a:solidFill>
                <a:latin typeface="Times New Roman" pitchFamily="33" charset="0"/>
                <a:ea typeface="+mn-ea"/>
                <a:cs typeface="+mn-cs"/>
              </a:rPr>
              <a:t>memory and printing it. This I/O operation is conducted concurrently with the</a:t>
            </a:r>
          </a:p>
          <a:p>
            <a:r>
              <a:rPr kumimoji="1" lang="en-US" sz="1200" kern="1200" baseline="0" dirty="0" smtClean="0">
                <a:solidFill>
                  <a:schemeClr val="tx1"/>
                </a:solidFill>
                <a:latin typeface="Times New Roman" pitchFamily="33" charset="0"/>
                <a:ea typeface="+mn-ea"/>
                <a:cs typeface="+mn-cs"/>
              </a:rPr>
              <a:t>execution of instructions in the user program.</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When the external device becomes ready to be serviced—that is, when it is</a:t>
            </a:r>
          </a:p>
          <a:p>
            <a:r>
              <a:rPr kumimoji="1" lang="en-US" sz="1200" kern="1200" baseline="0" dirty="0" smtClean="0">
                <a:solidFill>
                  <a:schemeClr val="tx1"/>
                </a:solidFill>
                <a:latin typeface="Times New Roman" pitchFamily="33" charset="0"/>
                <a:ea typeface="+mn-ea"/>
                <a:cs typeface="+mn-cs"/>
              </a:rPr>
              <a:t>ready to accept more data from the processor—the I/O module for that external</a:t>
            </a:r>
          </a:p>
          <a:p>
            <a:r>
              <a:rPr kumimoji="1" lang="en-US" sz="1200" kern="1200" baseline="0" dirty="0" smtClean="0">
                <a:solidFill>
                  <a:schemeClr val="tx1"/>
                </a:solidFill>
                <a:latin typeface="Times New Roman" pitchFamily="33" charset="0"/>
                <a:ea typeface="+mn-ea"/>
                <a:cs typeface="+mn-cs"/>
              </a:rPr>
              <a:t>device sends an </a:t>
            </a:r>
            <a:r>
              <a:rPr kumimoji="1" lang="en-US" sz="1200" i="1" kern="1200" baseline="0" dirty="0" smtClean="0">
                <a:solidFill>
                  <a:schemeClr val="tx1"/>
                </a:solidFill>
                <a:latin typeface="Times New Roman" pitchFamily="33" charset="0"/>
                <a:ea typeface="+mn-ea"/>
                <a:cs typeface="+mn-cs"/>
              </a:rPr>
              <a:t>interrupt request </a:t>
            </a:r>
            <a:r>
              <a:rPr kumimoji="1" lang="en-US" sz="1200" i="0" kern="1200" baseline="0" dirty="0" smtClean="0">
                <a:solidFill>
                  <a:schemeClr val="tx1"/>
                </a:solidFill>
                <a:latin typeface="Times New Roman" pitchFamily="33" charset="0"/>
                <a:ea typeface="+mn-ea"/>
                <a:cs typeface="+mn-cs"/>
              </a:rPr>
              <a:t>signal to the processor. The processor responds by</a:t>
            </a:r>
          </a:p>
          <a:p>
            <a:r>
              <a:rPr kumimoji="1" lang="en-US" sz="1200" kern="1200" baseline="0" dirty="0" smtClean="0">
                <a:solidFill>
                  <a:schemeClr val="tx1"/>
                </a:solidFill>
                <a:latin typeface="Times New Roman" pitchFamily="33" charset="0"/>
                <a:ea typeface="+mn-ea"/>
                <a:cs typeface="+mn-cs"/>
              </a:rPr>
              <a:t>suspending operation of the current program, branching off to a program to service</a:t>
            </a:r>
          </a:p>
          <a:p>
            <a:r>
              <a:rPr kumimoji="1" lang="en-US" sz="1200" kern="1200" baseline="0" dirty="0" smtClean="0">
                <a:solidFill>
                  <a:schemeClr val="tx1"/>
                </a:solidFill>
                <a:latin typeface="Times New Roman" pitchFamily="33" charset="0"/>
                <a:ea typeface="+mn-ea"/>
                <a:cs typeface="+mn-cs"/>
              </a:rPr>
              <a:t>that particular I/O device, known as an </a:t>
            </a:r>
            <a:r>
              <a:rPr kumimoji="1" lang="en-US" sz="1200" b="1" kern="1200" baseline="0" dirty="0" smtClean="0">
                <a:solidFill>
                  <a:schemeClr val="tx1"/>
                </a:solidFill>
                <a:latin typeface="Times New Roman" pitchFamily="33" charset="0"/>
                <a:ea typeface="+mn-ea"/>
                <a:cs typeface="+mn-cs"/>
              </a:rPr>
              <a:t>interrupt handler, </a:t>
            </a:r>
            <a:r>
              <a:rPr kumimoji="1" lang="en-US" sz="1200" b="0" kern="1200" baseline="0" dirty="0" smtClean="0">
                <a:solidFill>
                  <a:schemeClr val="tx1"/>
                </a:solidFill>
                <a:latin typeface="Times New Roman" pitchFamily="33" charset="0"/>
                <a:ea typeface="+mn-ea"/>
                <a:cs typeface="+mn-cs"/>
              </a:rPr>
              <a:t>and resuming the original</a:t>
            </a:r>
          </a:p>
          <a:p>
            <a:r>
              <a:rPr kumimoji="1" lang="en-US" sz="1200" kern="1200" baseline="0" dirty="0" smtClean="0">
                <a:solidFill>
                  <a:schemeClr val="tx1"/>
                </a:solidFill>
                <a:latin typeface="Times New Roman" pitchFamily="33" charset="0"/>
                <a:ea typeface="+mn-ea"/>
                <a:cs typeface="+mn-cs"/>
              </a:rPr>
              <a:t>execution after the device is serviced. The points at which such interrupts occur are</a:t>
            </a:r>
          </a:p>
          <a:p>
            <a:r>
              <a:rPr kumimoji="1" lang="en-US" sz="1200" kern="1200" baseline="0" dirty="0" smtClean="0">
                <a:solidFill>
                  <a:schemeClr val="tx1"/>
                </a:solidFill>
                <a:latin typeface="Times New Roman" pitchFamily="33" charset="0"/>
                <a:ea typeface="+mn-ea"/>
                <a:cs typeface="+mn-cs"/>
              </a:rPr>
              <a:t>indicated by an asterisk in Figure 3.7b.</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Let us try to clarify what is happening in Figure 3.7. We have a user program</a:t>
            </a:r>
          </a:p>
          <a:p>
            <a:r>
              <a:rPr kumimoji="1" lang="en-US" sz="1200" kern="1200" baseline="0" dirty="0" smtClean="0">
                <a:solidFill>
                  <a:schemeClr val="tx1"/>
                </a:solidFill>
                <a:latin typeface="Times New Roman" pitchFamily="33" charset="0"/>
                <a:ea typeface="+mn-ea"/>
                <a:cs typeface="+mn-cs"/>
              </a:rPr>
              <a:t>that contains two WRITE commands. There is a segment of code at the beginning,</a:t>
            </a:r>
          </a:p>
          <a:p>
            <a:r>
              <a:rPr kumimoji="1" lang="en-US" sz="1200" kern="1200" baseline="0" dirty="0" smtClean="0">
                <a:solidFill>
                  <a:schemeClr val="tx1"/>
                </a:solidFill>
                <a:latin typeface="Times New Roman" pitchFamily="33" charset="0"/>
                <a:ea typeface="+mn-ea"/>
                <a:cs typeface="+mn-cs"/>
              </a:rPr>
              <a:t>then one WRITE command, then a second segment of code, then a second WRITE</a:t>
            </a:r>
          </a:p>
          <a:p>
            <a:r>
              <a:rPr kumimoji="1" lang="en-US" sz="1200" kern="1200" baseline="0" dirty="0" smtClean="0">
                <a:solidFill>
                  <a:schemeClr val="tx1"/>
                </a:solidFill>
                <a:latin typeface="Times New Roman" pitchFamily="33" charset="0"/>
                <a:ea typeface="+mn-ea"/>
                <a:cs typeface="+mn-cs"/>
              </a:rPr>
              <a:t>command, then a third and final segment of code. The WRITE command invokes the</a:t>
            </a:r>
          </a:p>
          <a:p>
            <a:r>
              <a:rPr kumimoji="1" lang="en-US" sz="1200" kern="1200" baseline="0" dirty="0" smtClean="0">
                <a:solidFill>
                  <a:schemeClr val="tx1"/>
                </a:solidFill>
                <a:latin typeface="Times New Roman" pitchFamily="33" charset="0"/>
                <a:ea typeface="+mn-ea"/>
                <a:cs typeface="+mn-cs"/>
              </a:rPr>
              <a:t>I/O program provided by the OS. Similarly, the I/O program consists of a segment</a:t>
            </a:r>
          </a:p>
          <a:p>
            <a:r>
              <a:rPr kumimoji="1" lang="en-US" sz="1200" kern="1200" baseline="0" dirty="0" smtClean="0">
                <a:solidFill>
                  <a:schemeClr val="tx1"/>
                </a:solidFill>
                <a:latin typeface="Times New Roman" pitchFamily="33" charset="0"/>
                <a:ea typeface="+mn-ea"/>
                <a:cs typeface="+mn-cs"/>
              </a:rPr>
              <a:t>of code, followed by an I/O command, followed by another segment of code. The I/O</a:t>
            </a:r>
          </a:p>
          <a:p>
            <a:r>
              <a:rPr kumimoji="1" lang="en-US" sz="1200" kern="1200" baseline="0" dirty="0" smtClean="0">
                <a:solidFill>
                  <a:schemeClr val="tx1"/>
                </a:solidFill>
                <a:latin typeface="Times New Roman" pitchFamily="33" charset="0"/>
                <a:ea typeface="+mn-ea"/>
                <a:cs typeface="+mn-cs"/>
              </a:rPr>
              <a:t>command invokes a hardware I/O operation.</a:t>
            </a:r>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From the point of view of the user program, an interrupt is just that: an interruption</a:t>
            </a:r>
          </a:p>
          <a:p>
            <a:r>
              <a:rPr kumimoji="1" lang="en-US" sz="1200" kern="1200" baseline="0" dirty="0" smtClean="0">
                <a:solidFill>
                  <a:schemeClr val="tx1"/>
                </a:solidFill>
                <a:latin typeface="Times New Roman" pitchFamily="33" charset="0"/>
                <a:ea typeface="+mn-ea"/>
                <a:cs typeface="+mn-cs"/>
              </a:rPr>
              <a:t>of the normal sequence of execution. When the interrupt processing is completed,</a:t>
            </a:r>
          </a:p>
          <a:p>
            <a:r>
              <a:rPr kumimoji="1" lang="en-US" sz="1200" kern="1200" baseline="0" dirty="0" smtClean="0">
                <a:solidFill>
                  <a:schemeClr val="tx1"/>
                </a:solidFill>
                <a:latin typeface="Times New Roman" pitchFamily="33" charset="0"/>
                <a:ea typeface="+mn-ea"/>
                <a:cs typeface="+mn-cs"/>
              </a:rPr>
              <a:t>execution resumes (Figure 3.8). Thus, the user program does not have to contain any</a:t>
            </a:r>
          </a:p>
          <a:p>
            <a:r>
              <a:rPr kumimoji="1" lang="en-US" sz="1200" kern="1200" baseline="0" dirty="0" smtClean="0">
                <a:solidFill>
                  <a:schemeClr val="tx1"/>
                </a:solidFill>
                <a:latin typeface="Times New Roman" pitchFamily="33" charset="0"/>
                <a:ea typeface="+mn-ea"/>
                <a:cs typeface="+mn-cs"/>
              </a:rPr>
              <a:t>special code to accommodate interrupts; the processor and the operating system are</a:t>
            </a:r>
          </a:p>
          <a:p>
            <a:r>
              <a:rPr kumimoji="1" lang="en-US" sz="1200" kern="1200" baseline="0" dirty="0" smtClean="0">
                <a:solidFill>
                  <a:schemeClr val="tx1"/>
                </a:solidFill>
                <a:latin typeface="Times New Roman" pitchFamily="33" charset="0"/>
                <a:ea typeface="+mn-ea"/>
                <a:cs typeface="+mn-cs"/>
              </a:rPr>
              <a:t>responsible for suspending the user program and then resuming it at the same point.</a:t>
            </a:r>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smtClean="0">
                <a:solidFill>
                  <a:schemeClr val="tx1"/>
                </a:solidFill>
                <a:latin typeface="Times New Roman" pitchFamily="33" charset="0"/>
                <a:ea typeface="+mn-ea"/>
                <a:cs typeface="+mn-cs"/>
              </a:rPr>
              <a:t>To accommodate interrupts, an </a:t>
            </a:r>
            <a:r>
              <a:rPr kumimoji="1" lang="en-US" sz="1200" i="1" kern="1200" baseline="0" dirty="0" smtClean="0">
                <a:solidFill>
                  <a:schemeClr val="tx1"/>
                </a:solidFill>
                <a:latin typeface="Times New Roman" pitchFamily="33" charset="0"/>
                <a:ea typeface="+mn-ea"/>
                <a:cs typeface="+mn-cs"/>
              </a:rPr>
              <a:t>interrupt cycle </a:t>
            </a:r>
            <a:r>
              <a:rPr kumimoji="1" lang="en-US" sz="1200" i="0" kern="1200" baseline="0" dirty="0" smtClean="0">
                <a:solidFill>
                  <a:schemeClr val="tx1"/>
                </a:solidFill>
                <a:latin typeface="Times New Roman" pitchFamily="33" charset="0"/>
                <a:ea typeface="+mn-ea"/>
                <a:cs typeface="+mn-cs"/>
              </a:rPr>
              <a:t>is added to the instruction</a:t>
            </a:r>
          </a:p>
          <a:p>
            <a:r>
              <a:rPr kumimoji="1" lang="en-US" sz="1200" kern="1200" baseline="0" dirty="0" smtClean="0">
                <a:solidFill>
                  <a:schemeClr val="tx1"/>
                </a:solidFill>
                <a:latin typeface="Times New Roman" pitchFamily="33" charset="0"/>
                <a:ea typeface="+mn-ea"/>
                <a:cs typeface="+mn-cs"/>
              </a:rPr>
              <a:t>cycle, as shown in Figure 3.9. In the interrupt cycle, the processor checks to see if</a:t>
            </a:r>
          </a:p>
          <a:p>
            <a:r>
              <a:rPr kumimoji="1" lang="en-US" sz="1200" kern="1200" baseline="0" dirty="0" smtClean="0">
                <a:solidFill>
                  <a:schemeClr val="tx1"/>
                </a:solidFill>
                <a:latin typeface="Times New Roman" pitchFamily="33" charset="0"/>
                <a:ea typeface="+mn-ea"/>
                <a:cs typeface="+mn-cs"/>
              </a:rPr>
              <a:t>any interrupts have occurred, indicated by the presence of an interrupt signal. If no</a:t>
            </a:r>
          </a:p>
          <a:p>
            <a:r>
              <a:rPr kumimoji="1" lang="en-US" sz="1200" kern="1200" baseline="0" dirty="0" smtClean="0">
                <a:solidFill>
                  <a:schemeClr val="tx1"/>
                </a:solidFill>
                <a:latin typeface="Times New Roman" pitchFamily="33" charset="0"/>
                <a:ea typeface="+mn-ea"/>
                <a:cs typeface="+mn-cs"/>
              </a:rPr>
              <a:t>interrupts are pending, the processor proceeds to the fetch cycle and fetches the</a:t>
            </a:r>
          </a:p>
          <a:p>
            <a:r>
              <a:rPr kumimoji="1" lang="en-US" sz="1200" kern="1200" baseline="0" dirty="0" smtClean="0">
                <a:solidFill>
                  <a:schemeClr val="tx1"/>
                </a:solidFill>
                <a:latin typeface="Times New Roman" pitchFamily="33" charset="0"/>
                <a:ea typeface="+mn-ea"/>
                <a:cs typeface="+mn-cs"/>
              </a:rPr>
              <a:t>next instruction of the current program. If an interrupt is pending, the processor</a:t>
            </a:r>
          </a:p>
          <a:p>
            <a:r>
              <a:rPr kumimoji="1" lang="en-US" sz="1200" kern="1200" baseline="0" dirty="0" smtClean="0">
                <a:solidFill>
                  <a:schemeClr val="tx1"/>
                </a:solidFill>
                <a:latin typeface="Times New Roman" pitchFamily="33" charset="0"/>
                <a:ea typeface="+mn-ea"/>
                <a:cs typeface="+mn-cs"/>
              </a:rPr>
              <a:t>does the following:</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It suspends execution of the current program being executed and saves its</a:t>
            </a:r>
          </a:p>
          <a:p>
            <a:r>
              <a:rPr kumimoji="1" lang="en-US" sz="1200" kern="1200" baseline="0" dirty="0" smtClean="0">
                <a:solidFill>
                  <a:schemeClr val="tx1"/>
                </a:solidFill>
                <a:latin typeface="Times New Roman" pitchFamily="33" charset="0"/>
                <a:ea typeface="+mn-ea"/>
                <a:cs typeface="+mn-cs"/>
              </a:rPr>
              <a:t>context. This means saving the address of the next instruction to be executed</a:t>
            </a:r>
          </a:p>
          <a:p>
            <a:r>
              <a:rPr kumimoji="1" lang="en-US" sz="1200" kern="1200" baseline="0" dirty="0" smtClean="0">
                <a:solidFill>
                  <a:schemeClr val="tx1"/>
                </a:solidFill>
                <a:latin typeface="Times New Roman" pitchFamily="33" charset="0"/>
                <a:ea typeface="+mn-ea"/>
                <a:cs typeface="+mn-cs"/>
              </a:rPr>
              <a:t>(current contents of the program counter) and any other data relevant to the</a:t>
            </a:r>
          </a:p>
          <a:p>
            <a:r>
              <a:rPr kumimoji="1" lang="en-US" sz="1200" kern="1200" baseline="0" dirty="0" smtClean="0">
                <a:solidFill>
                  <a:schemeClr val="tx1"/>
                </a:solidFill>
                <a:latin typeface="Times New Roman" pitchFamily="33" charset="0"/>
                <a:ea typeface="+mn-ea"/>
                <a:cs typeface="+mn-cs"/>
              </a:rPr>
              <a:t>processor’s current activity.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It sets the program counter to the starting address of an </a:t>
            </a:r>
            <a:r>
              <a:rPr kumimoji="1" lang="en-US" sz="1200" i="1" kern="1200" baseline="0" dirty="0" smtClean="0">
                <a:solidFill>
                  <a:schemeClr val="tx1"/>
                </a:solidFill>
                <a:latin typeface="Times New Roman" pitchFamily="33" charset="0"/>
                <a:ea typeface="+mn-ea"/>
                <a:cs typeface="+mn-cs"/>
              </a:rPr>
              <a:t>interrupt handler routine.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processor now proceeds to the fetch cycle and fetches the first instruction</a:t>
            </a:r>
          </a:p>
          <a:p>
            <a:r>
              <a:rPr kumimoji="1" lang="en-US" sz="1200" kern="1200" baseline="0" dirty="0" smtClean="0">
                <a:solidFill>
                  <a:schemeClr val="tx1"/>
                </a:solidFill>
                <a:latin typeface="Times New Roman" pitchFamily="33" charset="0"/>
                <a:ea typeface="+mn-ea"/>
                <a:cs typeface="+mn-cs"/>
              </a:rPr>
              <a:t>in the interrupt handler program, which will service the interrupt. The interrupt</a:t>
            </a:r>
          </a:p>
          <a:p>
            <a:r>
              <a:rPr kumimoji="1" lang="en-US" sz="1200" kern="1200" baseline="0" dirty="0" smtClean="0">
                <a:solidFill>
                  <a:schemeClr val="tx1"/>
                </a:solidFill>
                <a:latin typeface="Times New Roman" pitchFamily="33" charset="0"/>
                <a:ea typeface="+mn-ea"/>
                <a:cs typeface="+mn-cs"/>
              </a:rPr>
              <a:t>handler program is generally part of the operating system. Typically, this program</a:t>
            </a:r>
          </a:p>
          <a:p>
            <a:r>
              <a:rPr kumimoji="1" lang="en-US" sz="1200" kern="1200" baseline="0" dirty="0" smtClean="0">
                <a:solidFill>
                  <a:schemeClr val="tx1"/>
                </a:solidFill>
                <a:latin typeface="Times New Roman" pitchFamily="33" charset="0"/>
                <a:ea typeface="+mn-ea"/>
                <a:cs typeface="+mn-cs"/>
              </a:rPr>
              <a:t>determines the nature of the interrupt and performs whatever actions are needed.</a:t>
            </a:r>
          </a:p>
          <a:p>
            <a:r>
              <a:rPr kumimoji="1" lang="en-US" sz="1200" kern="1200" baseline="0" dirty="0" smtClean="0">
                <a:solidFill>
                  <a:schemeClr val="tx1"/>
                </a:solidFill>
                <a:latin typeface="Times New Roman" pitchFamily="33" charset="0"/>
                <a:ea typeface="+mn-ea"/>
                <a:cs typeface="+mn-cs"/>
              </a:rPr>
              <a:t>In the example we have been using, the handler determines which I/O module</a:t>
            </a:r>
          </a:p>
          <a:p>
            <a:r>
              <a:rPr kumimoji="1" lang="en-US" sz="1200" kern="1200" baseline="0" dirty="0" smtClean="0">
                <a:solidFill>
                  <a:schemeClr val="tx1"/>
                </a:solidFill>
                <a:latin typeface="Times New Roman" pitchFamily="33" charset="0"/>
                <a:ea typeface="+mn-ea"/>
                <a:cs typeface="+mn-cs"/>
              </a:rPr>
              <a:t>generated the interrupt and may branch to a program that will write more data out</a:t>
            </a:r>
          </a:p>
          <a:p>
            <a:r>
              <a:rPr kumimoji="1" lang="en-US" sz="1200" kern="1200" baseline="0" dirty="0" smtClean="0">
                <a:solidFill>
                  <a:schemeClr val="tx1"/>
                </a:solidFill>
                <a:latin typeface="Times New Roman" pitchFamily="33" charset="0"/>
                <a:ea typeface="+mn-ea"/>
                <a:cs typeface="+mn-cs"/>
              </a:rPr>
              <a:t>to that I/O module. When the interrupt handler routine is completed, the processor</a:t>
            </a:r>
          </a:p>
          <a:p>
            <a:r>
              <a:rPr kumimoji="1" lang="en-US" sz="1200" kern="1200" baseline="0" dirty="0" smtClean="0">
                <a:solidFill>
                  <a:schemeClr val="tx1"/>
                </a:solidFill>
                <a:latin typeface="Times New Roman" pitchFamily="33" charset="0"/>
                <a:ea typeface="+mn-ea"/>
                <a:cs typeface="+mn-cs"/>
              </a:rPr>
              <a:t>can resume execution of the user program at the point of interruption.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It is clear that there is some overhead involved in this process. Extra instructions</a:t>
            </a:r>
          </a:p>
          <a:p>
            <a:r>
              <a:rPr kumimoji="1" lang="en-US" sz="1200" kern="1200" baseline="0" dirty="0" smtClean="0">
                <a:solidFill>
                  <a:schemeClr val="tx1"/>
                </a:solidFill>
                <a:latin typeface="Times New Roman" pitchFamily="33" charset="0"/>
                <a:ea typeface="+mn-ea"/>
                <a:cs typeface="+mn-cs"/>
              </a:rPr>
              <a:t>must be executed (in the interrupt handler) to determine the nature of the interrupt</a:t>
            </a:r>
          </a:p>
          <a:p>
            <a:r>
              <a:rPr kumimoji="1" lang="en-US" sz="1200" kern="1200" baseline="0" dirty="0" smtClean="0">
                <a:solidFill>
                  <a:schemeClr val="tx1"/>
                </a:solidFill>
                <a:latin typeface="Times New Roman" pitchFamily="33" charset="0"/>
                <a:ea typeface="+mn-ea"/>
                <a:cs typeface="+mn-cs"/>
              </a:rPr>
              <a:t>and to decide on the appropriate action. Nevertheless, because of the relatively large</a:t>
            </a:r>
          </a:p>
          <a:p>
            <a:r>
              <a:rPr kumimoji="1" lang="en-US" sz="1200" kern="1200" baseline="0" dirty="0" smtClean="0">
                <a:solidFill>
                  <a:schemeClr val="tx1"/>
                </a:solidFill>
                <a:latin typeface="Times New Roman" pitchFamily="33" charset="0"/>
                <a:ea typeface="+mn-ea"/>
                <a:cs typeface="+mn-cs"/>
              </a:rPr>
              <a:t>amount of time that would be wasted by simply waiting on an I/O operation, the</a:t>
            </a:r>
          </a:p>
          <a:p>
            <a:r>
              <a:rPr kumimoji="1" lang="en-US" sz="1200" kern="1200" baseline="0" dirty="0" smtClean="0">
                <a:solidFill>
                  <a:schemeClr val="tx1"/>
                </a:solidFill>
                <a:latin typeface="Times New Roman" pitchFamily="33" charset="0"/>
                <a:ea typeface="+mn-ea"/>
                <a:cs typeface="+mn-cs"/>
              </a:rPr>
              <a:t>processor can be employed much more efficiently with the use of interrupts.</a:t>
            </a:r>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33" charset="0"/>
                <a:ea typeface="+mn-ea"/>
                <a:cs typeface="+mn-cs"/>
              </a:rPr>
              <a:t>To appreciate the gain in efficiency, consider Figure 3.10, which is a timing diagram</a:t>
            </a:r>
          </a:p>
          <a:p>
            <a:r>
              <a:rPr kumimoji="1" lang="en-US" sz="1200" kern="1200" baseline="0" dirty="0" smtClean="0">
                <a:solidFill>
                  <a:schemeClr val="tx1"/>
                </a:solidFill>
                <a:latin typeface="Times New Roman" pitchFamily="33" charset="0"/>
                <a:ea typeface="+mn-ea"/>
                <a:cs typeface="+mn-cs"/>
              </a:rPr>
              <a:t>based on the flow of control in Figures 3.7a and 3.7b. In this figure, user program</a:t>
            </a:r>
          </a:p>
          <a:p>
            <a:r>
              <a:rPr kumimoji="1" lang="en-US" sz="1200" kern="1200" baseline="0" dirty="0" smtClean="0">
                <a:solidFill>
                  <a:schemeClr val="tx1"/>
                </a:solidFill>
                <a:latin typeface="Times New Roman" pitchFamily="33" charset="0"/>
                <a:ea typeface="+mn-ea"/>
                <a:cs typeface="+mn-cs"/>
              </a:rPr>
              <a:t>code segments are shaded green, and I/O program code segments are shaded</a:t>
            </a:r>
          </a:p>
          <a:p>
            <a:r>
              <a:rPr kumimoji="1" lang="en-US" sz="1200" kern="1200" baseline="0" dirty="0" smtClean="0">
                <a:solidFill>
                  <a:schemeClr val="tx1"/>
                </a:solidFill>
                <a:latin typeface="Times New Roman" pitchFamily="33" charset="0"/>
                <a:ea typeface="+mn-ea"/>
                <a:cs typeface="+mn-cs"/>
              </a:rPr>
              <a:t>gray. Figure 3.10a shows the case in which interrupts are not used. The processor must</a:t>
            </a:r>
          </a:p>
          <a:p>
            <a:r>
              <a:rPr kumimoji="1" lang="en-US" sz="1200" kern="1200" baseline="0" dirty="0" smtClean="0">
                <a:solidFill>
                  <a:schemeClr val="tx1"/>
                </a:solidFill>
                <a:latin typeface="Times New Roman" pitchFamily="33" charset="0"/>
                <a:ea typeface="+mn-ea"/>
                <a:cs typeface="+mn-cs"/>
              </a:rPr>
              <a:t>wait while an I/O operation is performed.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Figures 3.7b and 3.10b assume that the time required for the I/O operation is</a:t>
            </a:r>
          </a:p>
          <a:p>
            <a:r>
              <a:rPr kumimoji="1" lang="en-US" sz="1200" kern="1200" baseline="0" dirty="0" smtClean="0">
                <a:solidFill>
                  <a:schemeClr val="tx1"/>
                </a:solidFill>
                <a:latin typeface="Times New Roman" pitchFamily="33" charset="0"/>
                <a:ea typeface="+mn-ea"/>
                <a:cs typeface="+mn-cs"/>
              </a:rPr>
              <a:t>relatively short: less than the time to complete the execution of instructions between write</a:t>
            </a:r>
          </a:p>
          <a:p>
            <a:r>
              <a:rPr kumimoji="1" lang="en-US" sz="1200" kern="1200" baseline="0" dirty="0" smtClean="0">
                <a:solidFill>
                  <a:schemeClr val="tx1"/>
                </a:solidFill>
                <a:latin typeface="Times New Roman" pitchFamily="33" charset="0"/>
                <a:ea typeface="+mn-ea"/>
                <a:cs typeface="+mn-cs"/>
              </a:rPr>
              <a:t>operations in the user program. In this case, the segment of code labeled code segment</a:t>
            </a:r>
          </a:p>
          <a:p>
            <a:r>
              <a:rPr kumimoji="1" lang="en-US" sz="1200" kern="1200" baseline="0" dirty="0" smtClean="0">
                <a:solidFill>
                  <a:schemeClr val="tx1"/>
                </a:solidFill>
                <a:latin typeface="Times New Roman" pitchFamily="33" charset="0"/>
                <a:ea typeface="+mn-ea"/>
                <a:cs typeface="+mn-cs"/>
              </a:rPr>
              <a:t>2 is interrupted. A portion of the code (2a) executes (while the I/O operation is performed)</a:t>
            </a:r>
          </a:p>
          <a:p>
            <a:r>
              <a:rPr kumimoji="1" lang="en-US" sz="1200" kern="1200" baseline="0" dirty="0" smtClean="0">
                <a:solidFill>
                  <a:schemeClr val="tx1"/>
                </a:solidFill>
                <a:latin typeface="Times New Roman" pitchFamily="33" charset="0"/>
                <a:ea typeface="+mn-ea"/>
                <a:cs typeface="+mn-cs"/>
              </a:rPr>
              <a:t>and then the interrupt occurs (upon the completion of the I/O operation). After</a:t>
            </a:r>
          </a:p>
          <a:p>
            <a:r>
              <a:rPr kumimoji="1" lang="en-US" sz="1200" kern="1200" baseline="0" dirty="0" smtClean="0">
                <a:solidFill>
                  <a:schemeClr val="tx1"/>
                </a:solidFill>
                <a:latin typeface="Times New Roman" pitchFamily="33" charset="0"/>
                <a:ea typeface="+mn-ea"/>
                <a:cs typeface="+mn-cs"/>
              </a:rPr>
              <a:t>the interrupt is serviced, execution resumes with the remainder of code segment 2 (2b).</a:t>
            </a:r>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The more typical case, especially for a slow device such as a printer, is that the</a:t>
            </a:r>
          </a:p>
          <a:p>
            <a:r>
              <a:rPr kumimoji="1" lang="en-US" sz="1200" kern="1200" baseline="0" dirty="0" smtClean="0">
                <a:solidFill>
                  <a:schemeClr val="tx1"/>
                </a:solidFill>
                <a:latin typeface="Times New Roman" pitchFamily="33" charset="0"/>
                <a:ea typeface="+mn-ea"/>
                <a:cs typeface="+mn-cs"/>
              </a:rPr>
              <a:t>I/O operation will take much more time than executing a sequence of user instructions.</a:t>
            </a:r>
          </a:p>
          <a:p>
            <a:r>
              <a:rPr kumimoji="1" lang="en-US" sz="1200" kern="1200" baseline="0" dirty="0" smtClean="0">
                <a:solidFill>
                  <a:schemeClr val="tx1"/>
                </a:solidFill>
                <a:latin typeface="Times New Roman" pitchFamily="33" charset="0"/>
                <a:ea typeface="+mn-ea"/>
                <a:cs typeface="+mn-cs"/>
              </a:rPr>
              <a:t>Figure 3.7c indicates this state of affairs. In this case, the user program reaches</a:t>
            </a:r>
          </a:p>
          <a:p>
            <a:r>
              <a:rPr kumimoji="1" lang="en-US" sz="1200" kern="1200" baseline="0" dirty="0" smtClean="0">
                <a:solidFill>
                  <a:schemeClr val="tx1"/>
                </a:solidFill>
                <a:latin typeface="Times New Roman" pitchFamily="33" charset="0"/>
                <a:ea typeface="+mn-ea"/>
                <a:cs typeface="+mn-cs"/>
              </a:rPr>
              <a:t>the second WRITE call before the I/O operation spawned by the first call is complete.</a:t>
            </a:r>
          </a:p>
          <a:p>
            <a:r>
              <a:rPr kumimoji="1" lang="en-US" sz="1200" kern="1200" baseline="0" dirty="0" smtClean="0">
                <a:solidFill>
                  <a:schemeClr val="tx1"/>
                </a:solidFill>
                <a:latin typeface="Times New Roman" pitchFamily="33" charset="0"/>
                <a:ea typeface="+mn-ea"/>
                <a:cs typeface="+mn-cs"/>
              </a:rPr>
              <a:t>The result is that the user program is hung up at that point. When the preceding</a:t>
            </a:r>
          </a:p>
          <a:p>
            <a:r>
              <a:rPr kumimoji="1" lang="en-US" sz="1200" kern="1200" baseline="0" dirty="0" smtClean="0">
                <a:solidFill>
                  <a:schemeClr val="tx1"/>
                </a:solidFill>
                <a:latin typeface="Times New Roman" pitchFamily="33" charset="0"/>
                <a:ea typeface="+mn-ea"/>
                <a:cs typeface="+mn-cs"/>
              </a:rPr>
              <a:t>I/O operation is completed, this new WRITE call may be processed, and a new</a:t>
            </a:r>
          </a:p>
          <a:p>
            <a:r>
              <a:rPr kumimoji="1" lang="en-US" sz="1200" kern="1200" baseline="0" dirty="0" smtClean="0">
                <a:solidFill>
                  <a:schemeClr val="tx1"/>
                </a:solidFill>
                <a:latin typeface="Times New Roman" pitchFamily="33" charset="0"/>
                <a:ea typeface="+mn-ea"/>
                <a:cs typeface="+mn-cs"/>
              </a:rPr>
              <a:t>I/O operation may be started. Figure 3.11 shows the timing for this situation with</a:t>
            </a:r>
          </a:p>
          <a:p>
            <a:r>
              <a:rPr kumimoji="1" lang="en-US" sz="1200" kern="1200" baseline="0" dirty="0" smtClean="0">
                <a:solidFill>
                  <a:schemeClr val="tx1"/>
                </a:solidFill>
                <a:latin typeface="Times New Roman" pitchFamily="33" charset="0"/>
                <a:ea typeface="+mn-ea"/>
                <a:cs typeface="+mn-cs"/>
              </a:rPr>
              <a:t>and without the use of interrupts. We can see that there is still a gain in efficiency</a:t>
            </a:r>
          </a:p>
          <a:p>
            <a:r>
              <a:rPr kumimoji="1" lang="en-US" sz="1200" kern="1200" baseline="0" dirty="0" smtClean="0">
                <a:solidFill>
                  <a:schemeClr val="tx1"/>
                </a:solidFill>
                <a:latin typeface="Times New Roman" pitchFamily="33" charset="0"/>
                <a:ea typeface="+mn-ea"/>
                <a:cs typeface="+mn-cs"/>
              </a:rPr>
              <a:t>because part of the time during which the I/O operation is under way overlaps with</a:t>
            </a:r>
          </a:p>
          <a:p>
            <a:r>
              <a:rPr kumimoji="1" lang="en-US" sz="1200" kern="1200" baseline="0" dirty="0" smtClean="0">
                <a:solidFill>
                  <a:schemeClr val="tx1"/>
                </a:solidFill>
                <a:latin typeface="Times New Roman" pitchFamily="33" charset="0"/>
                <a:ea typeface="+mn-ea"/>
                <a:cs typeface="+mn-cs"/>
              </a:rPr>
              <a:t>the execution of user instructions.</a:t>
            </a:r>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33" charset="0"/>
                <a:ea typeface="+mn-ea"/>
                <a:cs typeface="+mn-cs"/>
              </a:rPr>
              <a:t>At a top level, a computer consists of CPU (central processing unit), memory, and</a:t>
            </a:r>
          </a:p>
          <a:p>
            <a:r>
              <a:rPr kumimoji="1" lang="en-US" sz="1200" kern="1200" baseline="0" dirty="0" smtClean="0">
                <a:solidFill>
                  <a:schemeClr val="tx1"/>
                </a:solidFill>
                <a:latin typeface="Times New Roman" pitchFamily="33" charset="0"/>
                <a:ea typeface="+mn-ea"/>
                <a:cs typeface="+mn-cs"/>
              </a:rPr>
              <a:t>I/O components, with one or more modules of each type. These components are</a:t>
            </a:r>
          </a:p>
          <a:p>
            <a:r>
              <a:rPr kumimoji="1" lang="en-US" sz="1200" kern="1200" baseline="0" dirty="0" smtClean="0">
                <a:solidFill>
                  <a:schemeClr val="tx1"/>
                </a:solidFill>
                <a:latin typeface="Times New Roman" pitchFamily="33" charset="0"/>
                <a:ea typeface="+mn-ea"/>
                <a:cs typeface="+mn-cs"/>
              </a:rPr>
              <a:t>interconnected in some fashion to achieve the basic function of the computer, which</a:t>
            </a:r>
          </a:p>
          <a:p>
            <a:r>
              <a:rPr kumimoji="1" lang="en-US" sz="1200" kern="1200" baseline="0" dirty="0" smtClean="0">
                <a:solidFill>
                  <a:schemeClr val="tx1"/>
                </a:solidFill>
                <a:latin typeface="Times New Roman" pitchFamily="33" charset="0"/>
                <a:ea typeface="+mn-ea"/>
                <a:cs typeface="+mn-cs"/>
              </a:rPr>
              <a:t>is to execute programs. Thus, at a top level, we can characterize a computer system</a:t>
            </a:r>
          </a:p>
          <a:p>
            <a:r>
              <a:rPr kumimoji="1" lang="en-US" sz="1200" kern="1200" baseline="0" dirty="0" smtClean="0">
                <a:solidFill>
                  <a:schemeClr val="tx1"/>
                </a:solidFill>
                <a:latin typeface="Times New Roman" pitchFamily="33" charset="0"/>
                <a:ea typeface="+mn-ea"/>
                <a:cs typeface="+mn-cs"/>
              </a:rPr>
              <a:t>by describing (1) the external behavior of each component, that is, the data and</a:t>
            </a:r>
          </a:p>
          <a:p>
            <a:r>
              <a:rPr kumimoji="1" lang="en-US" sz="1200" kern="1200" baseline="0" dirty="0" smtClean="0">
                <a:solidFill>
                  <a:schemeClr val="tx1"/>
                </a:solidFill>
                <a:latin typeface="Times New Roman" pitchFamily="33" charset="0"/>
                <a:ea typeface="+mn-ea"/>
                <a:cs typeface="+mn-cs"/>
              </a:rPr>
              <a:t>control signals that it exchanges with other components and (2) the interconnection</a:t>
            </a:r>
          </a:p>
          <a:p>
            <a:r>
              <a:rPr kumimoji="1" lang="en-US" sz="1200" kern="1200" baseline="0" dirty="0" smtClean="0">
                <a:solidFill>
                  <a:schemeClr val="tx1"/>
                </a:solidFill>
                <a:latin typeface="Times New Roman" pitchFamily="33" charset="0"/>
                <a:ea typeface="+mn-ea"/>
                <a:cs typeface="+mn-cs"/>
              </a:rPr>
              <a:t>structure and the controls required to manage the use of the interconnection</a:t>
            </a:r>
          </a:p>
          <a:p>
            <a:r>
              <a:rPr kumimoji="1" lang="en-US" sz="1200" kern="1200" baseline="0" dirty="0" smtClean="0">
                <a:solidFill>
                  <a:schemeClr val="tx1"/>
                </a:solidFill>
                <a:latin typeface="Times New Roman" pitchFamily="33" charset="0"/>
                <a:ea typeface="+mn-ea"/>
                <a:cs typeface="+mn-cs"/>
              </a:rPr>
              <a:t>structure.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This top-level view of structure and function is important because of its</a:t>
            </a:r>
          </a:p>
          <a:p>
            <a:r>
              <a:rPr kumimoji="1" lang="en-US" sz="1200" kern="1200" baseline="0" dirty="0" smtClean="0">
                <a:solidFill>
                  <a:schemeClr val="tx1"/>
                </a:solidFill>
                <a:latin typeface="Times New Roman" pitchFamily="33" charset="0"/>
                <a:ea typeface="+mn-ea"/>
                <a:cs typeface="+mn-cs"/>
              </a:rPr>
              <a:t>explanatory power in understanding the nature of a computer. Equally important is</a:t>
            </a:r>
          </a:p>
          <a:p>
            <a:r>
              <a:rPr kumimoji="1" lang="en-US" sz="1200" kern="1200" baseline="0" dirty="0" smtClean="0">
                <a:solidFill>
                  <a:schemeClr val="tx1"/>
                </a:solidFill>
                <a:latin typeface="Times New Roman" pitchFamily="33" charset="0"/>
                <a:ea typeface="+mn-ea"/>
                <a:cs typeface="+mn-cs"/>
              </a:rPr>
              <a:t>its use to understand the increasingly complex issues of performance evaluation. A</a:t>
            </a:r>
          </a:p>
          <a:p>
            <a:r>
              <a:rPr kumimoji="1" lang="en-US" sz="1200" kern="1200" baseline="0" dirty="0" smtClean="0">
                <a:solidFill>
                  <a:schemeClr val="tx1"/>
                </a:solidFill>
                <a:latin typeface="Times New Roman" pitchFamily="33" charset="0"/>
                <a:ea typeface="+mn-ea"/>
                <a:cs typeface="+mn-cs"/>
              </a:rPr>
              <a:t>grasp of the top-level structure and function offers insight into system bottlenecks,</a:t>
            </a:r>
          </a:p>
          <a:p>
            <a:r>
              <a:rPr kumimoji="1" lang="en-US" sz="1200" kern="1200" baseline="0" dirty="0" smtClean="0">
                <a:solidFill>
                  <a:schemeClr val="tx1"/>
                </a:solidFill>
                <a:latin typeface="Times New Roman" pitchFamily="33" charset="0"/>
                <a:ea typeface="+mn-ea"/>
                <a:cs typeface="+mn-cs"/>
              </a:rPr>
              <a:t>alternate pathways, the magnitude of system failures if a component fails, and the</a:t>
            </a:r>
          </a:p>
          <a:p>
            <a:r>
              <a:rPr kumimoji="1" lang="en-US" sz="1200" kern="1200" baseline="0" dirty="0" smtClean="0">
                <a:solidFill>
                  <a:schemeClr val="tx1"/>
                </a:solidFill>
                <a:latin typeface="Times New Roman" pitchFamily="33" charset="0"/>
                <a:ea typeface="+mn-ea"/>
                <a:cs typeface="+mn-cs"/>
              </a:rPr>
              <a:t>ease of adding performance enhancements. In many cases, requirements for greater</a:t>
            </a:r>
          </a:p>
          <a:p>
            <a:r>
              <a:rPr kumimoji="1" lang="en-US" sz="1200" kern="1200" baseline="0" dirty="0" smtClean="0">
                <a:solidFill>
                  <a:schemeClr val="tx1"/>
                </a:solidFill>
                <a:latin typeface="Times New Roman" pitchFamily="33" charset="0"/>
                <a:ea typeface="+mn-ea"/>
                <a:cs typeface="+mn-cs"/>
              </a:rPr>
              <a:t>system power and fail-safe capabilities are being met by changing the design rather</a:t>
            </a:r>
          </a:p>
          <a:p>
            <a:r>
              <a:rPr kumimoji="1" lang="en-US" sz="1200" kern="1200" baseline="0" dirty="0" smtClean="0">
                <a:solidFill>
                  <a:schemeClr val="tx1"/>
                </a:solidFill>
                <a:latin typeface="Times New Roman" pitchFamily="33" charset="0"/>
                <a:ea typeface="+mn-ea"/>
                <a:cs typeface="+mn-cs"/>
              </a:rPr>
              <a:t>than merely increasing the speed and reliability of individual components.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This chapter focuses on the basic structures used for computer component</a:t>
            </a:r>
          </a:p>
          <a:p>
            <a:r>
              <a:rPr kumimoji="1" lang="en-US" sz="1200" kern="1200" baseline="0" dirty="0" smtClean="0">
                <a:solidFill>
                  <a:schemeClr val="tx1"/>
                </a:solidFill>
                <a:latin typeface="Times New Roman" pitchFamily="33" charset="0"/>
                <a:ea typeface="+mn-ea"/>
                <a:cs typeface="+mn-cs"/>
              </a:rPr>
              <a:t>interconnection. As background, the chapter begins with a brief examination of the</a:t>
            </a:r>
          </a:p>
          <a:p>
            <a:r>
              <a:rPr kumimoji="1" lang="en-US" sz="1200" kern="1200" baseline="0" dirty="0" smtClean="0">
                <a:solidFill>
                  <a:schemeClr val="tx1"/>
                </a:solidFill>
                <a:latin typeface="Times New Roman" pitchFamily="33" charset="0"/>
                <a:ea typeface="+mn-ea"/>
                <a:cs typeface="+mn-cs"/>
              </a:rPr>
              <a:t>basic components and their interface requirements. Then a functional overview is</a:t>
            </a:r>
          </a:p>
          <a:p>
            <a:r>
              <a:rPr kumimoji="1" lang="en-US" sz="1200" kern="1200" baseline="0" dirty="0" smtClean="0">
                <a:solidFill>
                  <a:schemeClr val="tx1"/>
                </a:solidFill>
                <a:latin typeface="Times New Roman" pitchFamily="33" charset="0"/>
                <a:ea typeface="+mn-ea"/>
                <a:cs typeface="+mn-cs"/>
              </a:rPr>
              <a:t>provided. We are then prepared to examine the use of buses to interconnect system</a:t>
            </a:r>
          </a:p>
          <a:p>
            <a:r>
              <a:rPr kumimoji="1" lang="en-US" sz="1200" kern="1200" baseline="0" dirty="0" smtClean="0">
                <a:solidFill>
                  <a:schemeClr val="tx1"/>
                </a:solidFill>
                <a:latin typeface="Times New Roman" pitchFamily="33" charset="0"/>
                <a:ea typeface="+mn-ea"/>
                <a:cs typeface="+mn-cs"/>
              </a:rPr>
              <a:t>components.</a:t>
            </a:r>
            <a:endParaRPr lang="en-US" dirty="0" smtClean="0"/>
          </a:p>
          <a:p>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69FD7A-68AE-2246-9696-D286D4DC51B8}" type="slidenum">
              <a:rPr lang="en-US"/>
              <a:pPr/>
              <a:t>20</a:t>
            </a:fld>
            <a:endParaRPr lang="en-US" dirty="0"/>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Figure 3.12 shows a revised instruction cycle state diagram that includes</a:t>
            </a:r>
          </a:p>
          <a:p>
            <a:r>
              <a:rPr kumimoji="1" lang="en-US" sz="1200" kern="1200" baseline="0" dirty="0" smtClean="0">
                <a:solidFill>
                  <a:schemeClr val="tx1"/>
                </a:solidFill>
                <a:latin typeface="Times New Roman" pitchFamily="33" charset="0"/>
                <a:ea typeface="+mn-ea"/>
                <a:cs typeface="+mn-cs"/>
              </a:rPr>
              <a:t>interrupt cycle processing.</a:t>
            </a:r>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A094A4-3155-A841-ACC2-3971B4768073}" type="slidenum">
              <a:rPr lang="en-US"/>
              <a:pPr/>
              <a:t>21</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vi-VN" sz="1200" kern="1200" baseline="0" dirty="0" smtClean="0">
                <a:solidFill>
                  <a:schemeClr val="tx1"/>
                </a:solidFill>
                <a:latin typeface="Times New Roman" pitchFamily="33" charset="0"/>
                <a:ea typeface="+mn-ea"/>
                <a:cs typeface="+mn-cs"/>
              </a:rPr>
              <a:t>Hai cách tiếp cận có thể được thực hiện để đối phó với nhiều ngắt. Đầu tiên là vô hiệu hóa các ngắt trong khi một ngắt đang được xử lý. Một ngắt bị vô hiệu hóa đơn giản có nghĩa là bộ xử lý có thể và sẽ bỏ qua tín hiệu yêu cầu ngắt đó. Nếu một sự cố xảy ra trong thời gian này, nó thường vẫn đang chờ xử lý và sẽ được bộ xử lý kiểm tra sau khi bộ xử lý đã kích hoạt các ngắt. Do đó, khi một chương trình người dùng đang thực thi và xảy ra gián đoạn, các ngắt bị vô hiệu hóa ngay lập tức. Sau khi hoàn thành thủ tục xử lý ngắt, các ngắt được bật trước khi tiếp tục chương trình người dùng và bộ xử lý kiểm tra xem có xảy ra gián đoạn bổ sung không. Cách tiếp cận này rất hay và đơn giản, vì các ngắt được xử lý theo thứ tự nghiêm ngặt (Hình 3.13a).</a:t>
            </a:r>
          </a:p>
          <a:p>
            <a:endParaRPr kumimoji="1" lang="vi-VN" sz="1200" kern="1200" baseline="0" dirty="0" smtClean="0">
              <a:solidFill>
                <a:schemeClr val="tx1"/>
              </a:solidFill>
              <a:latin typeface="Times New Roman" pitchFamily="33" charset="0"/>
              <a:ea typeface="+mn-ea"/>
              <a:cs typeface="+mn-cs"/>
            </a:endParaRPr>
          </a:p>
          <a:p>
            <a:r>
              <a:rPr kumimoji="1" lang="vi-VN" sz="1200" kern="1200" baseline="0" dirty="0" smtClean="0">
                <a:solidFill>
                  <a:schemeClr val="tx1"/>
                </a:solidFill>
                <a:latin typeface="Times New Roman" pitchFamily="33" charset="0"/>
                <a:ea typeface="+mn-ea"/>
                <a:cs typeface="+mn-cs"/>
              </a:rPr>
              <a:t>Hạn chế của cách tiếp cận trước đó là nó không tính đến các nhu cầu ưu tiên tương đối hoặc thời gian quan trọng. Ví dụ, khi đầu vào đến từ đường truyền, nó có thể cần được hấp thụ nhanh để có chỗ cho nhiều đầu vào hơn. Nếu lô đầu vào đầu tiên chưa được xử lý trước khi lô thứ hai đến, dữ liệu có thể bị mất.</a:t>
            </a:r>
          </a:p>
          <a:p>
            <a:endParaRPr kumimoji="1" lang="vi-VN" sz="1200" kern="1200" baseline="0" dirty="0" smtClean="0">
              <a:solidFill>
                <a:schemeClr val="tx1"/>
              </a:solidFill>
              <a:latin typeface="Times New Roman" pitchFamily="33" charset="0"/>
              <a:ea typeface="+mn-ea"/>
              <a:cs typeface="+mn-cs"/>
            </a:endParaRPr>
          </a:p>
          <a:p>
            <a:r>
              <a:rPr kumimoji="1" lang="vi-VN" sz="1200" kern="1200" baseline="0" dirty="0" smtClean="0">
                <a:solidFill>
                  <a:schemeClr val="tx1"/>
                </a:solidFill>
                <a:latin typeface="Times New Roman" pitchFamily="33" charset="0"/>
                <a:ea typeface="+mn-ea"/>
                <a:cs typeface="+mn-cs"/>
              </a:rPr>
              <a:t>Cách tiếp cận thứ hai là xác định mức độ ưu tiên của các ngắt và cho phép ngắt mức ưu tiên cao hơn để làm cho trình xử lý ngắt có mức ưu tiên thấp hơn bị gián đoạn (Hình 3.13b).</a:t>
            </a:r>
            <a:endParaRPr kumimoji="1" lang="en-US" sz="1200" kern="1200" baseline="0" dirty="0" smtClean="0">
              <a:solidFill>
                <a:schemeClr val="tx1"/>
              </a:solidFill>
              <a:latin typeface="Times New Roman" pitchFamily="33" charset="0"/>
              <a:ea typeface="+mn-ea"/>
              <a:cs typeface="+mn-cs"/>
            </a:endParaRPr>
          </a:p>
          <a:p>
            <a:endParaRPr kumimoji="1" lang="en-US" sz="1200" kern="1200" baseline="0" dirty="0" smtClean="0">
              <a:solidFill>
                <a:schemeClr val="tx1"/>
              </a:solidFill>
              <a:latin typeface="Times New Roman" pitchFamily="33" charset="0"/>
              <a:ea typeface="+mn-ea"/>
              <a:cs typeface="+mn-cs"/>
            </a:endParaRP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Two approaches can be taken to dealing with multiple interrupts. The first is to disable interrupts while an interrupt is being processed. A disabled interrupt simply means that the processor can and will ignore that interrupt request signal. If an interrupt occurs during this time, it generally remains pending and will be checked by the processor after the processor has enabled interrupts. Thus, when a user program is executing and an interrupt occurs, interrupts are disabled immediately. After the interrupt handler routine completes, interrupts are enabled before resuming the user program, and the processor checks to see if additional interrupts have occurred. This approach is nice and simple, as interrupts are handled in strict sequential order (Figure 3.13a).  </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drawback to the preceding approach is that it does not take into account relative priority or time-critical needs. For example, when input arrives from the communications line, it may need to be absorbed rapidly to make room for more input. If the first batch of input has not been processed before the second batch arrives, data may be lost.  </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second approach is to define priorities for interrupts and to allow an interrupt of higher priority to cause a lower-priority interrupt handler to be itself interrupted (Figure 3.13b). </a:t>
            </a:r>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CAAD5B-E719-A746-9D42-C6CCFDA14778}" type="slidenum">
              <a:rPr lang="en-US"/>
              <a:pPr/>
              <a:t>22</a:t>
            </a:fld>
            <a:endParaRPr lang="en-US" dirty="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kumimoji="1" lang="vi-VN" sz="1200" kern="1200" baseline="0" dirty="0" smtClean="0">
                <a:solidFill>
                  <a:schemeClr val="tx1"/>
                </a:solidFill>
                <a:latin typeface="Times New Roman" pitchFamily="33" charset="0"/>
                <a:ea typeface="+mn-ea"/>
                <a:cs typeface="+mn-cs"/>
              </a:rPr>
              <a:t>Để làm ví dụ cho phương pháp thứ hai này, hãy xem xét một hệ thống có ba thiết bị I / O: máy in, đĩa</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cứng</a:t>
            </a:r>
            <a:r>
              <a:rPr kumimoji="1" lang="vi-VN" sz="1200" kern="1200" baseline="0" dirty="0" smtClean="0">
                <a:solidFill>
                  <a:schemeClr val="tx1"/>
                </a:solidFill>
                <a:latin typeface="Times New Roman" pitchFamily="33" charset="0"/>
                <a:ea typeface="+mn-ea"/>
                <a:cs typeface="+mn-cs"/>
              </a:rPr>
              <a:t> và </a:t>
            </a:r>
            <a:r>
              <a:rPr kumimoji="1" lang="en-US" sz="1200" kern="1200" baseline="0" dirty="0" err="1" smtClean="0">
                <a:solidFill>
                  <a:schemeClr val="tx1"/>
                </a:solidFill>
                <a:latin typeface="Times New Roman" pitchFamily="33" charset="0"/>
                <a:ea typeface="+mn-ea"/>
                <a:cs typeface="+mn-cs"/>
              </a:rPr>
              <a:t>đường</a:t>
            </a:r>
            <a:r>
              <a:rPr kumimoji="1" lang="en-US" sz="1200" kern="1200" baseline="0" dirty="0" smtClean="0">
                <a:solidFill>
                  <a:schemeClr val="tx1"/>
                </a:solidFill>
                <a:latin typeface="Times New Roman" pitchFamily="33" charset="0"/>
                <a:ea typeface="+mn-ea"/>
                <a:cs typeface="+mn-cs"/>
              </a:rPr>
              <a:t> </a:t>
            </a:r>
            <a:r>
              <a:rPr kumimoji="1" lang="en-US" sz="1200" kern="1200" baseline="0" dirty="0" err="1" smtClean="0">
                <a:solidFill>
                  <a:schemeClr val="tx1"/>
                </a:solidFill>
                <a:latin typeface="Times New Roman" pitchFamily="33" charset="0"/>
                <a:ea typeface="+mn-ea"/>
                <a:cs typeface="+mn-cs"/>
              </a:rPr>
              <a:t>truyền</a:t>
            </a:r>
            <a:r>
              <a:rPr kumimoji="1" lang="en-US" sz="1200" kern="1200" baseline="0" dirty="0" smtClean="0">
                <a:solidFill>
                  <a:schemeClr val="tx1"/>
                </a:solidFill>
                <a:latin typeface="Times New Roman" pitchFamily="33" charset="0"/>
                <a:ea typeface="+mn-ea"/>
                <a:cs typeface="+mn-cs"/>
              </a:rPr>
              <a:t> Gigabit </a:t>
            </a:r>
            <a:r>
              <a:rPr kumimoji="1" lang="en-US" sz="1200" kern="1200" baseline="0" dirty="0" err="1" smtClean="0">
                <a:solidFill>
                  <a:schemeClr val="tx1"/>
                </a:solidFill>
                <a:latin typeface="Times New Roman" pitchFamily="33" charset="0"/>
                <a:ea typeface="+mn-ea"/>
                <a:cs typeface="+mn-cs"/>
              </a:rPr>
              <a:t>ethernet</a:t>
            </a:r>
            <a:r>
              <a:rPr kumimoji="1" lang="vi-VN" sz="1200" kern="1200" baseline="0" dirty="0" smtClean="0">
                <a:solidFill>
                  <a:schemeClr val="tx1"/>
                </a:solidFill>
                <a:latin typeface="Times New Roman" pitchFamily="33" charset="0"/>
                <a:ea typeface="+mn-ea"/>
                <a:cs typeface="+mn-cs"/>
              </a:rPr>
              <a:t>, với mức độ ưu tiên tăng lần lượt là 2, 4 và 5. Hình 3.14 minh họa một trình tự có thể. Một chương trình người dùng bắt đầu lúc t = 0. Tại t = 10, xảy ra gián đoạn máy in; thông tin người dùng được đặt trên ngăn xếp hệ thống và việc tiếp tục thực hiện tại quy trình dịch vụ ngắt máy in (ISR). Trong khi thói quen này vẫn đang thực thi, tại t = 15, một ngắt liên lạc xảy ra. Bởi vì đường truyền thông có mức độ ưu tiên cao hơn máy in, nên ngắt được tôn trọng. ISR của máy in bị gián đoạn, trạng thái của nó được đẩy lên ngăn xếp và việc thực thi tiếp tục tại ISR ​​truyền thông. Trong khi thói quen này đang thực thi, một sự gián đoạn đĩa xảy ra (t = 20). Bởi vì ngắt này có mức độ ưu tiên thấp hơn, nên nó được giữ đơn giản và ISR truyền thông chạy đến khi hoàn thành.</a:t>
            </a:r>
          </a:p>
          <a:p>
            <a:endParaRPr kumimoji="1" lang="vi-VN" sz="1200" kern="1200" baseline="0" dirty="0" smtClean="0">
              <a:solidFill>
                <a:schemeClr val="tx1"/>
              </a:solidFill>
              <a:latin typeface="Times New Roman" pitchFamily="33" charset="0"/>
              <a:ea typeface="+mn-ea"/>
              <a:cs typeface="+mn-cs"/>
            </a:endParaRPr>
          </a:p>
          <a:p>
            <a:r>
              <a:rPr kumimoji="1" lang="vi-VN" sz="1200" kern="1200" baseline="0" dirty="0" smtClean="0">
                <a:solidFill>
                  <a:schemeClr val="tx1"/>
                </a:solidFill>
                <a:latin typeface="Times New Roman" pitchFamily="33" charset="0"/>
                <a:ea typeface="+mn-ea"/>
                <a:cs typeface="+mn-cs"/>
              </a:rPr>
              <a:t>Khi ISR ​​truyền thông hoàn tất (t = 25), trạng thái bộ xử lý trước đó được khôi phục, đó là thực thi ISR ​​của máy in. Tuy nhiên, trước cả một lệnh đơn trong thói quen đó có thể được thực thi, bộ xử lý sẽ tôn trọng ngắt đĩa ưu tiên cao hơn và điều khiển chuyển sang ISR trên đĩa. Chỉ khi thói quen đó hoàn thành (t = 35) thì máy in ISR mới được nối lại. Khi thói quen đó hoàn thành (t = 40), điều khiển cuối cùng sẽ quay trở lại chương trình người dùng.</a:t>
            </a:r>
            <a:endParaRPr kumimoji="1" lang="en-US" sz="1200" kern="1200" baseline="0" dirty="0" smtClean="0">
              <a:solidFill>
                <a:schemeClr val="tx1"/>
              </a:solidFill>
              <a:latin typeface="Times New Roman" pitchFamily="33" charset="0"/>
              <a:ea typeface="+mn-ea"/>
              <a:cs typeface="+mn-cs"/>
            </a:endParaRPr>
          </a:p>
          <a:p>
            <a:endParaRPr kumimoji="1" lang="en-US" sz="1200" kern="1200" baseline="0" dirty="0" smtClean="0">
              <a:solidFill>
                <a:schemeClr val="tx1"/>
              </a:solidFill>
              <a:latin typeface="Times New Roman" pitchFamily="33" charset="0"/>
              <a:ea typeface="+mn-ea"/>
              <a:cs typeface="+mn-cs"/>
            </a:endParaRP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As an example of this second approach, consider a system with three I/O devices: a printer, a disk, and a communications line, with increasing priorities of 2, 4, and 5, respectively. Figure 3.14 illustrates a possible sequence. A user program begins at </a:t>
            </a:r>
            <a:r>
              <a:rPr kumimoji="1" lang="en-US" sz="1200" i="1" kern="1200" baseline="0" dirty="0" smtClean="0">
                <a:solidFill>
                  <a:schemeClr val="tx1"/>
                </a:solidFill>
                <a:latin typeface="Times New Roman" pitchFamily="33" charset="0"/>
                <a:ea typeface="+mn-ea"/>
                <a:cs typeface="+mn-cs"/>
              </a:rPr>
              <a:t>t = 0. At t = 10, </a:t>
            </a:r>
            <a:r>
              <a:rPr kumimoji="1" lang="en-US" sz="1200" i="0" kern="1200" baseline="0" dirty="0" smtClean="0">
                <a:solidFill>
                  <a:schemeClr val="tx1"/>
                </a:solidFill>
                <a:latin typeface="Times New Roman" pitchFamily="33" charset="0"/>
                <a:ea typeface="+mn-ea"/>
                <a:cs typeface="+mn-cs"/>
              </a:rPr>
              <a:t>a printer interrupt occurs; user </a:t>
            </a:r>
            <a:r>
              <a:rPr kumimoji="1" lang="en-US" sz="1200" kern="1200" baseline="0" dirty="0" smtClean="0">
                <a:solidFill>
                  <a:schemeClr val="tx1"/>
                </a:solidFill>
                <a:latin typeface="Times New Roman" pitchFamily="33" charset="0"/>
                <a:ea typeface="+mn-ea"/>
                <a:cs typeface="+mn-cs"/>
              </a:rPr>
              <a:t>information is placed on the system stack and execution continues at the printer </a:t>
            </a:r>
            <a:r>
              <a:rPr kumimoji="1" lang="en-US" sz="1200" b="1" kern="1200" baseline="0" dirty="0" smtClean="0">
                <a:solidFill>
                  <a:schemeClr val="tx1"/>
                </a:solidFill>
                <a:latin typeface="Times New Roman" pitchFamily="33" charset="0"/>
                <a:ea typeface="+mn-ea"/>
                <a:cs typeface="+mn-cs"/>
              </a:rPr>
              <a:t>interrupt service routine (ISR). </a:t>
            </a:r>
            <a:r>
              <a:rPr kumimoji="1" lang="en-US" sz="1200" b="0" kern="1200" baseline="0" dirty="0" smtClean="0">
                <a:solidFill>
                  <a:schemeClr val="tx1"/>
                </a:solidFill>
                <a:latin typeface="Times New Roman" pitchFamily="33" charset="0"/>
                <a:ea typeface="+mn-ea"/>
                <a:cs typeface="+mn-cs"/>
              </a:rPr>
              <a:t>While this routine is still executing, at </a:t>
            </a:r>
            <a:r>
              <a:rPr kumimoji="1" lang="en-US" sz="1200" b="0" i="1" kern="1200" baseline="0" dirty="0" smtClean="0">
                <a:solidFill>
                  <a:schemeClr val="tx1"/>
                </a:solidFill>
                <a:latin typeface="Times New Roman" pitchFamily="33" charset="0"/>
                <a:ea typeface="+mn-ea"/>
                <a:cs typeface="+mn-cs"/>
              </a:rPr>
              <a:t>t = 15, a </a:t>
            </a:r>
            <a:r>
              <a:rPr kumimoji="1" lang="en-US" sz="1200" kern="1200" baseline="0" dirty="0" smtClean="0">
                <a:solidFill>
                  <a:schemeClr val="tx1"/>
                </a:solidFill>
                <a:latin typeface="Times New Roman" pitchFamily="33" charset="0"/>
                <a:ea typeface="+mn-ea"/>
                <a:cs typeface="+mn-cs"/>
              </a:rPr>
              <a:t>communications interrupt occurs. Because the communications line has higher priority than the printer, the interrupt is honored. The printer ISR is interrupted, its state is pushed onto the stack, and execution continues at the communications ISR. While this routine is executing, a disk interrupt occurs (</a:t>
            </a:r>
            <a:r>
              <a:rPr kumimoji="1" lang="en-US" sz="1200" i="1" kern="1200" baseline="0" dirty="0" smtClean="0">
                <a:solidFill>
                  <a:schemeClr val="tx1"/>
                </a:solidFill>
                <a:latin typeface="Times New Roman" pitchFamily="33" charset="0"/>
                <a:ea typeface="+mn-ea"/>
                <a:cs typeface="+mn-cs"/>
              </a:rPr>
              <a:t>t = 20). Because this </a:t>
            </a:r>
            <a:r>
              <a:rPr kumimoji="1" lang="en-US" sz="1200" kern="1200" baseline="0" dirty="0" smtClean="0">
                <a:solidFill>
                  <a:schemeClr val="tx1"/>
                </a:solidFill>
                <a:latin typeface="Times New Roman" pitchFamily="33" charset="0"/>
                <a:ea typeface="+mn-ea"/>
                <a:cs typeface="+mn-cs"/>
              </a:rPr>
              <a:t>interrupt is of lower priority, it is simply held, and the communications ISR runs to completion.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When the communications ISR is complete (</a:t>
            </a:r>
            <a:r>
              <a:rPr kumimoji="1" lang="en-US" sz="1200" i="1" kern="1200" baseline="0" dirty="0" smtClean="0">
                <a:solidFill>
                  <a:schemeClr val="tx1"/>
                </a:solidFill>
                <a:latin typeface="Times New Roman" pitchFamily="33" charset="0"/>
                <a:ea typeface="+mn-ea"/>
                <a:cs typeface="+mn-cs"/>
              </a:rPr>
              <a:t>t = 25), the previous processor </a:t>
            </a:r>
            <a:r>
              <a:rPr kumimoji="1" lang="en-US" sz="1200" kern="1200" baseline="0" dirty="0" smtClean="0">
                <a:solidFill>
                  <a:schemeClr val="tx1"/>
                </a:solidFill>
                <a:latin typeface="Times New Roman" pitchFamily="33" charset="0"/>
                <a:ea typeface="+mn-ea"/>
                <a:cs typeface="+mn-cs"/>
              </a:rPr>
              <a:t>state is restored, which is the execution of the printer ISR. However, before even a single instruction in that routine can be executed, the processor honors the higher priority disk interrupt and control transfers to the disk ISR. Only when that routine is complete (</a:t>
            </a:r>
            <a:r>
              <a:rPr kumimoji="1" lang="en-US" sz="1200" i="1" kern="1200" baseline="0" dirty="0" smtClean="0">
                <a:solidFill>
                  <a:schemeClr val="tx1"/>
                </a:solidFill>
                <a:latin typeface="Times New Roman" pitchFamily="33" charset="0"/>
                <a:ea typeface="+mn-ea"/>
                <a:cs typeface="+mn-cs"/>
              </a:rPr>
              <a:t>t = 35) is the printer ISR resumed. When that routine completes (t = 40), </a:t>
            </a:r>
            <a:r>
              <a:rPr kumimoji="1" lang="en-US" sz="1200" kern="1200" baseline="0" dirty="0" smtClean="0">
                <a:solidFill>
                  <a:schemeClr val="tx1"/>
                </a:solidFill>
                <a:latin typeface="Times New Roman" pitchFamily="33" charset="0"/>
                <a:ea typeface="+mn-ea"/>
                <a:cs typeface="+mn-cs"/>
              </a:rPr>
              <a:t>control finally returns to the user program.</a:t>
            </a:r>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0F0E0C-5D68-9949-ACBC-82A0D7108A1B}" type="slidenum">
              <a:rPr lang="en-US"/>
              <a:pPr/>
              <a:t>23</a:t>
            </a:fld>
            <a:endParaRPr lang="en-US" dirty="0"/>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An I/O module (e.g., a disk controller) can exchange data directly with the</a:t>
            </a:r>
          </a:p>
          <a:p>
            <a:r>
              <a:rPr kumimoji="1" lang="en-US" sz="1200" kern="1200" baseline="0" dirty="0" smtClean="0">
                <a:solidFill>
                  <a:schemeClr val="tx1"/>
                </a:solidFill>
                <a:latin typeface="Times New Roman" pitchFamily="33" charset="0"/>
                <a:ea typeface="+mn-ea"/>
                <a:cs typeface="+mn-cs"/>
              </a:rPr>
              <a:t>processor. Just as the processor can initiate a read or write with memory, designating</a:t>
            </a:r>
          </a:p>
          <a:p>
            <a:r>
              <a:rPr kumimoji="1" lang="en-US" sz="1200" kern="1200" baseline="0" dirty="0" smtClean="0">
                <a:solidFill>
                  <a:schemeClr val="tx1"/>
                </a:solidFill>
                <a:latin typeface="Times New Roman" pitchFamily="33" charset="0"/>
                <a:ea typeface="+mn-ea"/>
                <a:cs typeface="+mn-cs"/>
              </a:rPr>
              <a:t>the address of a specific location, the processor can also read data from or write data</a:t>
            </a:r>
          </a:p>
          <a:p>
            <a:r>
              <a:rPr kumimoji="1" lang="en-US" sz="1200" kern="1200" baseline="0" dirty="0" smtClean="0">
                <a:solidFill>
                  <a:schemeClr val="tx1"/>
                </a:solidFill>
                <a:latin typeface="Times New Roman" pitchFamily="33" charset="0"/>
                <a:ea typeface="+mn-ea"/>
                <a:cs typeface="+mn-cs"/>
              </a:rPr>
              <a:t>to an I/O module. In this latter case, the processor identifies a specific device that is</a:t>
            </a:r>
          </a:p>
          <a:p>
            <a:r>
              <a:rPr kumimoji="1" lang="en-US" sz="1200" kern="1200" baseline="0" dirty="0" smtClean="0">
                <a:solidFill>
                  <a:schemeClr val="tx1"/>
                </a:solidFill>
                <a:latin typeface="Times New Roman" pitchFamily="33" charset="0"/>
                <a:ea typeface="+mn-ea"/>
                <a:cs typeface="+mn-cs"/>
              </a:rPr>
              <a:t>controlled by a particular I/O module. Thus, an instruction sequence similar in form to</a:t>
            </a:r>
          </a:p>
          <a:p>
            <a:r>
              <a:rPr kumimoji="1" lang="en-US" sz="1200" kern="1200" baseline="0" dirty="0" smtClean="0">
                <a:solidFill>
                  <a:schemeClr val="tx1"/>
                </a:solidFill>
                <a:latin typeface="Times New Roman" pitchFamily="33" charset="0"/>
                <a:ea typeface="+mn-ea"/>
                <a:cs typeface="+mn-cs"/>
              </a:rPr>
              <a:t>that of Figure 3.5 could occur, with I/O instructions rather than memory-referencing</a:t>
            </a:r>
          </a:p>
          <a:p>
            <a:r>
              <a:rPr kumimoji="1" lang="en-US" sz="1200" kern="1200" baseline="0" dirty="0" smtClean="0">
                <a:solidFill>
                  <a:schemeClr val="tx1"/>
                </a:solidFill>
                <a:latin typeface="Times New Roman" pitchFamily="33" charset="0"/>
                <a:ea typeface="+mn-ea"/>
                <a:cs typeface="+mn-cs"/>
              </a:rPr>
              <a:t>instructions.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In some cases, it is desirable to allow I/O exchanges to occur directly with</a:t>
            </a:r>
          </a:p>
          <a:p>
            <a:r>
              <a:rPr kumimoji="1" lang="en-US" sz="1200" kern="1200" baseline="0" dirty="0" smtClean="0">
                <a:solidFill>
                  <a:schemeClr val="tx1"/>
                </a:solidFill>
                <a:latin typeface="Times New Roman" pitchFamily="33" charset="0"/>
                <a:ea typeface="+mn-ea"/>
                <a:cs typeface="+mn-cs"/>
              </a:rPr>
              <a:t>memory. In such a case, the processor grants to an I/O module the authority to read</a:t>
            </a:r>
          </a:p>
          <a:p>
            <a:r>
              <a:rPr kumimoji="1" lang="en-US" sz="1200" kern="1200" baseline="0" dirty="0" smtClean="0">
                <a:solidFill>
                  <a:schemeClr val="tx1"/>
                </a:solidFill>
                <a:latin typeface="Times New Roman" pitchFamily="33" charset="0"/>
                <a:ea typeface="+mn-ea"/>
                <a:cs typeface="+mn-cs"/>
              </a:rPr>
              <a:t>from or write to memory, so that the I/O-memory transfer can occur without tying up</a:t>
            </a:r>
          </a:p>
          <a:p>
            <a:r>
              <a:rPr kumimoji="1" lang="en-US" sz="1200" kern="1200" baseline="0" dirty="0" smtClean="0">
                <a:solidFill>
                  <a:schemeClr val="tx1"/>
                </a:solidFill>
                <a:latin typeface="Times New Roman" pitchFamily="33" charset="0"/>
                <a:ea typeface="+mn-ea"/>
                <a:cs typeface="+mn-cs"/>
              </a:rPr>
              <a:t>the processor. During such a transfer, the I/O module issues read or write commands</a:t>
            </a:r>
          </a:p>
          <a:p>
            <a:r>
              <a:rPr kumimoji="1" lang="en-US" sz="1200" kern="1200" baseline="0" dirty="0" smtClean="0">
                <a:solidFill>
                  <a:schemeClr val="tx1"/>
                </a:solidFill>
                <a:latin typeface="Times New Roman" pitchFamily="33" charset="0"/>
                <a:ea typeface="+mn-ea"/>
                <a:cs typeface="+mn-cs"/>
              </a:rPr>
              <a:t>to memory, relieving the processor of responsibility for the exchange. This operation</a:t>
            </a:r>
          </a:p>
          <a:p>
            <a:r>
              <a:rPr kumimoji="1" lang="en-US" sz="1200" kern="1200" baseline="0" dirty="0" smtClean="0">
                <a:solidFill>
                  <a:schemeClr val="tx1"/>
                </a:solidFill>
                <a:latin typeface="Times New Roman" pitchFamily="33" charset="0"/>
                <a:ea typeface="+mn-ea"/>
                <a:cs typeface="+mn-cs"/>
              </a:rPr>
              <a:t>is known as direct memory access (DMA) and is examined in Chapter 7.</a:t>
            </a:r>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smtClean="0">
                <a:solidFill>
                  <a:schemeClr val="tx1"/>
                </a:solidFill>
                <a:latin typeface="Times New Roman" pitchFamily="33" charset="0"/>
                <a:ea typeface="+mn-ea"/>
                <a:cs typeface="+mn-cs"/>
              </a:rPr>
              <a:t>A computer consists of a set of components or modules of three basic types</a:t>
            </a:r>
          </a:p>
          <a:p>
            <a:r>
              <a:rPr kumimoji="1" lang="en-US" sz="1200" kern="1200" baseline="0" dirty="0" smtClean="0">
                <a:solidFill>
                  <a:schemeClr val="tx1"/>
                </a:solidFill>
                <a:latin typeface="Times New Roman" pitchFamily="33" charset="0"/>
                <a:ea typeface="+mn-ea"/>
                <a:cs typeface="+mn-cs"/>
              </a:rPr>
              <a:t>(processor, memory, I/O) that communicate with each other. In effect, a computer is</a:t>
            </a:r>
          </a:p>
          <a:p>
            <a:r>
              <a:rPr kumimoji="1" lang="en-US" sz="1200" kern="1200" baseline="0" dirty="0" smtClean="0">
                <a:solidFill>
                  <a:schemeClr val="tx1"/>
                </a:solidFill>
                <a:latin typeface="Times New Roman" pitchFamily="33" charset="0"/>
                <a:ea typeface="+mn-ea"/>
                <a:cs typeface="+mn-cs"/>
              </a:rPr>
              <a:t>a network of basic modules. Thus, there must be paths for connecting the modules.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collection of paths connecting the various modules is called the </a:t>
            </a:r>
            <a:r>
              <a:rPr kumimoji="1" lang="en-US" sz="1200" i="1" kern="1200" baseline="0" dirty="0" smtClean="0">
                <a:solidFill>
                  <a:schemeClr val="tx1"/>
                </a:solidFill>
                <a:latin typeface="Times New Roman" pitchFamily="33" charset="0"/>
                <a:ea typeface="+mn-ea"/>
                <a:cs typeface="+mn-cs"/>
              </a:rPr>
              <a:t>interconnection</a:t>
            </a:r>
          </a:p>
          <a:p>
            <a:r>
              <a:rPr kumimoji="1" lang="en-US" sz="1200" i="1" kern="1200" baseline="0" dirty="0" smtClean="0">
                <a:solidFill>
                  <a:schemeClr val="tx1"/>
                </a:solidFill>
                <a:latin typeface="Times New Roman" pitchFamily="33" charset="0"/>
                <a:ea typeface="+mn-ea"/>
                <a:cs typeface="+mn-cs"/>
              </a:rPr>
              <a:t>structure. </a:t>
            </a:r>
            <a:r>
              <a:rPr kumimoji="1" lang="en-US" sz="1200" i="0" kern="1200" baseline="0" dirty="0" smtClean="0">
                <a:solidFill>
                  <a:schemeClr val="tx1"/>
                </a:solidFill>
                <a:latin typeface="Times New Roman" pitchFamily="33" charset="0"/>
                <a:ea typeface="+mn-ea"/>
                <a:cs typeface="+mn-cs"/>
              </a:rPr>
              <a:t>The design of this structure will depend on the exchanges that</a:t>
            </a:r>
          </a:p>
          <a:p>
            <a:r>
              <a:rPr kumimoji="1" lang="en-US" sz="1200" kern="1200" baseline="0" dirty="0" smtClean="0">
                <a:solidFill>
                  <a:schemeClr val="tx1"/>
                </a:solidFill>
                <a:latin typeface="Times New Roman" pitchFamily="33" charset="0"/>
                <a:ea typeface="+mn-ea"/>
                <a:cs typeface="+mn-cs"/>
              </a:rPr>
              <a:t>must be made among modules.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3.15 suggests the types of exchanges that are needed by indicating the</a:t>
            </a:r>
          </a:p>
          <a:p>
            <a:r>
              <a:rPr kumimoji="1" lang="en-US" sz="1200" kern="1200" baseline="0" dirty="0" smtClean="0">
                <a:solidFill>
                  <a:schemeClr val="tx1"/>
                </a:solidFill>
                <a:latin typeface="Times New Roman" pitchFamily="33" charset="0"/>
                <a:ea typeface="+mn-ea"/>
                <a:cs typeface="+mn-cs"/>
              </a:rPr>
              <a:t>major forms of input and output for each module type: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Memory: </a:t>
            </a:r>
            <a:r>
              <a:rPr kumimoji="1" lang="en-US" sz="1200" b="0" kern="1200" baseline="0" dirty="0" smtClean="0">
                <a:solidFill>
                  <a:schemeClr val="tx1"/>
                </a:solidFill>
                <a:latin typeface="Times New Roman" pitchFamily="33" charset="0"/>
                <a:ea typeface="+mn-ea"/>
                <a:cs typeface="+mn-cs"/>
              </a:rPr>
              <a:t>Typically, a memory module will consist of </a:t>
            </a:r>
            <a:r>
              <a:rPr kumimoji="1" lang="en-US" sz="1200" b="0" i="1" kern="1200" baseline="0" dirty="0" smtClean="0">
                <a:solidFill>
                  <a:schemeClr val="tx1"/>
                </a:solidFill>
                <a:latin typeface="Times New Roman" pitchFamily="33" charset="0"/>
                <a:ea typeface="+mn-ea"/>
                <a:cs typeface="+mn-cs"/>
              </a:rPr>
              <a:t>N words of equal length.</a:t>
            </a:r>
          </a:p>
          <a:p>
            <a:r>
              <a:rPr kumimoji="1" lang="en-US" sz="1200" kern="1200" baseline="0" dirty="0" smtClean="0">
                <a:solidFill>
                  <a:schemeClr val="tx1"/>
                </a:solidFill>
                <a:latin typeface="Times New Roman" pitchFamily="33" charset="0"/>
                <a:ea typeface="+mn-ea"/>
                <a:cs typeface="+mn-cs"/>
              </a:rPr>
              <a:t>Each word is assigned a unique numerical address (0, 1, …, </a:t>
            </a:r>
            <a:r>
              <a:rPr kumimoji="1" lang="en-US" sz="1200" i="1" kern="1200" baseline="0" dirty="0" smtClean="0">
                <a:solidFill>
                  <a:schemeClr val="tx1"/>
                </a:solidFill>
                <a:latin typeface="Times New Roman" pitchFamily="33" charset="0"/>
                <a:ea typeface="+mn-ea"/>
                <a:cs typeface="+mn-cs"/>
              </a:rPr>
              <a:t>N - 1). A word of</a:t>
            </a:r>
          </a:p>
          <a:p>
            <a:r>
              <a:rPr kumimoji="1" lang="en-US" sz="1200" kern="1200" baseline="0" dirty="0" smtClean="0">
                <a:solidFill>
                  <a:schemeClr val="tx1"/>
                </a:solidFill>
                <a:latin typeface="Times New Roman" pitchFamily="33" charset="0"/>
                <a:ea typeface="+mn-ea"/>
                <a:cs typeface="+mn-cs"/>
              </a:rPr>
              <a:t>data can be read from or written into the memory. The nature of the operation</a:t>
            </a:r>
          </a:p>
          <a:p>
            <a:r>
              <a:rPr kumimoji="1" lang="en-US" sz="1200" kern="1200" baseline="0" dirty="0" smtClean="0">
                <a:solidFill>
                  <a:schemeClr val="tx1"/>
                </a:solidFill>
                <a:latin typeface="Times New Roman" pitchFamily="33" charset="0"/>
                <a:ea typeface="+mn-ea"/>
                <a:cs typeface="+mn-cs"/>
              </a:rPr>
              <a:t>is indicated by read and write control signals. The location for the operation is</a:t>
            </a:r>
          </a:p>
          <a:p>
            <a:r>
              <a:rPr kumimoji="1" lang="en-US" sz="1200" kern="1200" baseline="0" dirty="0" smtClean="0">
                <a:solidFill>
                  <a:schemeClr val="tx1"/>
                </a:solidFill>
                <a:latin typeface="Times New Roman" pitchFamily="33" charset="0"/>
                <a:ea typeface="+mn-ea"/>
                <a:cs typeface="+mn-cs"/>
              </a:rPr>
              <a:t>specified by an address.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I/O module: </a:t>
            </a:r>
            <a:r>
              <a:rPr kumimoji="1" lang="en-US" sz="1200" b="0" kern="1200" baseline="0" dirty="0" smtClean="0">
                <a:solidFill>
                  <a:schemeClr val="tx1"/>
                </a:solidFill>
                <a:latin typeface="Times New Roman" pitchFamily="33" charset="0"/>
                <a:ea typeface="+mn-ea"/>
                <a:cs typeface="+mn-cs"/>
              </a:rPr>
              <a:t>From an internal (to the computer system) point of view, I/O</a:t>
            </a:r>
          </a:p>
          <a:p>
            <a:r>
              <a:rPr kumimoji="1" lang="en-US" sz="1200" kern="1200" baseline="0" dirty="0" smtClean="0">
                <a:solidFill>
                  <a:schemeClr val="tx1"/>
                </a:solidFill>
                <a:latin typeface="Times New Roman" pitchFamily="33" charset="0"/>
                <a:ea typeface="+mn-ea"/>
                <a:cs typeface="+mn-cs"/>
              </a:rPr>
              <a:t>is functionally similar to memory. There are two operations, read and write.</a:t>
            </a:r>
          </a:p>
          <a:p>
            <a:r>
              <a:rPr kumimoji="1" lang="en-US" sz="1200" kern="1200" baseline="0" dirty="0" smtClean="0">
                <a:solidFill>
                  <a:schemeClr val="tx1"/>
                </a:solidFill>
                <a:latin typeface="Times New Roman" pitchFamily="33" charset="0"/>
                <a:ea typeface="+mn-ea"/>
                <a:cs typeface="+mn-cs"/>
              </a:rPr>
              <a:t>Further, an I/O module may control more than one external device. We can</a:t>
            </a:r>
          </a:p>
          <a:p>
            <a:r>
              <a:rPr kumimoji="1" lang="en-US" sz="1200" kern="1200" baseline="0" dirty="0" smtClean="0">
                <a:solidFill>
                  <a:schemeClr val="tx1"/>
                </a:solidFill>
                <a:latin typeface="Times New Roman" pitchFamily="33" charset="0"/>
                <a:ea typeface="+mn-ea"/>
                <a:cs typeface="+mn-cs"/>
              </a:rPr>
              <a:t>refer to each of the interfaces to an external device as a </a:t>
            </a:r>
            <a:r>
              <a:rPr kumimoji="1" lang="en-US" sz="1200" i="1" kern="1200" baseline="0" dirty="0" smtClean="0">
                <a:solidFill>
                  <a:schemeClr val="tx1"/>
                </a:solidFill>
                <a:latin typeface="Times New Roman" pitchFamily="33" charset="0"/>
                <a:ea typeface="+mn-ea"/>
                <a:cs typeface="+mn-cs"/>
              </a:rPr>
              <a:t>port </a:t>
            </a:r>
            <a:r>
              <a:rPr kumimoji="1" lang="en-US" sz="1200" i="0" kern="1200" baseline="0" dirty="0" smtClean="0">
                <a:solidFill>
                  <a:schemeClr val="tx1"/>
                </a:solidFill>
                <a:latin typeface="Times New Roman" pitchFamily="33" charset="0"/>
                <a:ea typeface="+mn-ea"/>
                <a:cs typeface="+mn-cs"/>
              </a:rPr>
              <a:t>and give each</a:t>
            </a:r>
          </a:p>
          <a:p>
            <a:r>
              <a:rPr kumimoji="1" lang="en-US" sz="1200" kern="1200" baseline="0" dirty="0" smtClean="0">
                <a:solidFill>
                  <a:schemeClr val="tx1"/>
                </a:solidFill>
                <a:latin typeface="Times New Roman" pitchFamily="33" charset="0"/>
                <a:ea typeface="+mn-ea"/>
                <a:cs typeface="+mn-cs"/>
              </a:rPr>
              <a:t>a unique address (e.g., 0, 1, …, </a:t>
            </a:r>
            <a:r>
              <a:rPr kumimoji="1" lang="en-US" sz="1200" i="1" kern="1200" baseline="0" dirty="0" smtClean="0">
                <a:solidFill>
                  <a:schemeClr val="tx1"/>
                </a:solidFill>
                <a:latin typeface="Times New Roman" pitchFamily="33" charset="0"/>
                <a:ea typeface="+mn-ea"/>
                <a:cs typeface="+mn-cs"/>
              </a:rPr>
              <a:t>M - 1)</a:t>
            </a:r>
            <a:r>
              <a:rPr kumimoji="1" lang="en-US" sz="1200" i="0" kern="1200" baseline="0" dirty="0" smtClean="0">
                <a:solidFill>
                  <a:schemeClr val="tx1"/>
                </a:solidFill>
                <a:latin typeface="Times New Roman" pitchFamily="33" charset="0"/>
                <a:ea typeface="+mn-ea"/>
                <a:cs typeface="+mn-cs"/>
              </a:rPr>
              <a:t>. In addition, there are external data</a:t>
            </a:r>
          </a:p>
          <a:p>
            <a:r>
              <a:rPr kumimoji="1" lang="en-US" sz="1200" kern="1200" baseline="0" dirty="0" smtClean="0">
                <a:solidFill>
                  <a:schemeClr val="tx1"/>
                </a:solidFill>
                <a:latin typeface="Times New Roman" pitchFamily="33" charset="0"/>
                <a:ea typeface="+mn-ea"/>
                <a:cs typeface="+mn-cs"/>
              </a:rPr>
              <a:t>paths for the input and output of data with an external device. Finally, an I/O</a:t>
            </a:r>
          </a:p>
          <a:p>
            <a:r>
              <a:rPr kumimoji="1" lang="en-US" sz="1200" kern="1200" baseline="0" dirty="0" smtClean="0">
                <a:solidFill>
                  <a:schemeClr val="tx1"/>
                </a:solidFill>
                <a:latin typeface="Times New Roman" pitchFamily="33" charset="0"/>
                <a:ea typeface="+mn-ea"/>
                <a:cs typeface="+mn-cs"/>
              </a:rPr>
              <a:t>module may be able to send interrupt signals to the processor.</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Processor: </a:t>
            </a:r>
            <a:r>
              <a:rPr kumimoji="1" lang="en-US" sz="1200" b="0" kern="1200" baseline="0" dirty="0" smtClean="0">
                <a:solidFill>
                  <a:schemeClr val="tx1"/>
                </a:solidFill>
                <a:latin typeface="Times New Roman" pitchFamily="33" charset="0"/>
                <a:ea typeface="+mn-ea"/>
                <a:cs typeface="+mn-cs"/>
              </a:rPr>
              <a:t>The processor reads in instructions and data, writes out data after</a:t>
            </a:r>
          </a:p>
          <a:p>
            <a:r>
              <a:rPr kumimoji="1" lang="en-US" sz="1200" kern="1200" baseline="0" dirty="0" smtClean="0">
                <a:solidFill>
                  <a:schemeClr val="tx1"/>
                </a:solidFill>
                <a:latin typeface="Times New Roman" pitchFamily="33" charset="0"/>
                <a:ea typeface="+mn-ea"/>
                <a:cs typeface="+mn-cs"/>
              </a:rPr>
              <a:t>processing, and uses control signals to control the overall operation of the</a:t>
            </a:r>
          </a:p>
          <a:p>
            <a:r>
              <a:rPr kumimoji="1" lang="en-US" sz="1200" kern="1200" baseline="0" dirty="0" smtClean="0">
                <a:solidFill>
                  <a:schemeClr val="tx1"/>
                </a:solidFill>
                <a:latin typeface="Times New Roman" pitchFamily="33" charset="0"/>
                <a:ea typeface="+mn-ea"/>
                <a:cs typeface="+mn-cs"/>
              </a:rPr>
              <a:t>system. It also receives interrupt signals.</a:t>
            </a:r>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8D44FE-DACA-4D42-8C03-AE892A80BD0A}" type="slidenum">
              <a:rPr lang="en-US"/>
              <a:pPr/>
              <a:t>25</a:t>
            </a:fld>
            <a:endParaRPr lang="en-US" dirty="0"/>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preceding list defines the data to be exchanged. The interconnection</a:t>
            </a:r>
          </a:p>
          <a:p>
            <a:r>
              <a:rPr kumimoji="1" lang="en-US" sz="1200" kern="1200" baseline="0" dirty="0" smtClean="0">
                <a:solidFill>
                  <a:schemeClr val="tx1"/>
                </a:solidFill>
                <a:latin typeface="Times New Roman" pitchFamily="33" charset="0"/>
                <a:ea typeface="+mn-ea"/>
                <a:cs typeface="+mn-cs"/>
              </a:rPr>
              <a:t>structure must support the following types of transfers: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Memory to processor: </a:t>
            </a:r>
            <a:r>
              <a:rPr kumimoji="1" lang="en-US" sz="1200" b="0" kern="1200" baseline="0" dirty="0" smtClean="0">
                <a:solidFill>
                  <a:schemeClr val="tx1"/>
                </a:solidFill>
                <a:latin typeface="Times New Roman" pitchFamily="33" charset="0"/>
                <a:ea typeface="+mn-ea"/>
                <a:cs typeface="+mn-cs"/>
              </a:rPr>
              <a:t>The processor reads an instruction or a unit of data</a:t>
            </a:r>
          </a:p>
          <a:p>
            <a:r>
              <a:rPr kumimoji="1" lang="en-US" sz="1200" kern="1200" baseline="0" dirty="0" smtClean="0">
                <a:solidFill>
                  <a:schemeClr val="tx1"/>
                </a:solidFill>
                <a:latin typeface="Times New Roman" pitchFamily="33" charset="0"/>
                <a:ea typeface="+mn-ea"/>
                <a:cs typeface="+mn-cs"/>
              </a:rPr>
              <a:t>from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Processor to memory: </a:t>
            </a:r>
            <a:r>
              <a:rPr kumimoji="1" lang="en-US" sz="1200" b="0" kern="1200" baseline="0" dirty="0" smtClean="0">
                <a:solidFill>
                  <a:schemeClr val="tx1"/>
                </a:solidFill>
                <a:latin typeface="Times New Roman" pitchFamily="33" charset="0"/>
                <a:ea typeface="+mn-ea"/>
                <a:cs typeface="+mn-cs"/>
              </a:rPr>
              <a:t>The processor writes a unit of data to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I/O to processor: </a:t>
            </a:r>
            <a:r>
              <a:rPr kumimoji="1" lang="en-US" sz="1200" b="0" kern="1200" baseline="0" dirty="0" smtClean="0">
                <a:solidFill>
                  <a:schemeClr val="tx1"/>
                </a:solidFill>
                <a:latin typeface="Times New Roman" pitchFamily="33" charset="0"/>
                <a:ea typeface="+mn-ea"/>
                <a:cs typeface="+mn-cs"/>
              </a:rPr>
              <a:t>The processor reads data from an I/O device via an I/O</a:t>
            </a:r>
          </a:p>
          <a:p>
            <a:r>
              <a:rPr kumimoji="1" lang="en-US" sz="1200" b="0" kern="1200" baseline="0" dirty="0" smtClean="0">
                <a:solidFill>
                  <a:schemeClr val="tx1"/>
                </a:solidFill>
                <a:latin typeface="Times New Roman" pitchFamily="33" charset="0"/>
                <a:ea typeface="+mn-ea"/>
                <a:cs typeface="+mn-cs"/>
              </a:rPr>
              <a:t>module.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Processor to I/O: </a:t>
            </a:r>
            <a:r>
              <a:rPr kumimoji="1" lang="en-US" sz="1200" b="0" kern="1200" baseline="0" dirty="0" smtClean="0">
                <a:solidFill>
                  <a:schemeClr val="tx1"/>
                </a:solidFill>
                <a:latin typeface="Times New Roman" pitchFamily="33" charset="0"/>
                <a:ea typeface="+mn-ea"/>
                <a:cs typeface="+mn-cs"/>
              </a:rPr>
              <a:t>The processor sends data to the I/O device.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I/O to or from memory: </a:t>
            </a:r>
            <a:r>
              <a:rPr kumimoji="1" lang="en-US" sz="1200" b="0" kern="1200" baseline="0" dirty="0" smtClean="0">
                <a:solidFill>
                  <a:schemeClr val="tx1"/>
                </a:solidFill>
                <a:latin typeface="Times New Roman" pitchFamily="33" charset="0"/>
                <a:ea typeface="+mn-ea"/>
                <a:cs typeface="+mn-cs"/>
              </a:rPr>
              <a:t>For these two cases, an I/O module is allowed to exchange</a:t>
            </a:r>
          </a:p>
          <a:p>
            <a:r>
              <a:rPr kumimoji="1" lang="en-US" sz="1200" kern="1200" baseline="0" dirty="0" smtClean="0">
                <a:solidFill>
                  <a:schemeClr val="tx1"/>
                </a:solidFill>
                <a:latin typeface="Times New Roman" pitchFamily="33" charset="0"/>
                <a:ea typeface="+mn-ea"/>
                <a:cs typeface="+mn-cs"/>
              </a:rPr>
              <a:t>data directly with memory, without going through the processor, using</a:t>
            </a:r>
          </a:p>
          <a:p>
            <a:r>
              <a:rPr kumimoji="1" lang="en-US" sz="1200" kern="1200" baseline="0" dirty="0" smtClean="0">
                <a:solidFill>
                  <a:schemeClr val="tx1"/>
                </a:solidFill>
                <a:latin typeface="Times New Roman" pitchFamily="33" charset="0"/>
                <a:ea typeface="+mn-ea"/>
                <a:cs typeface="+mn-cs"/>
              </a:rPr>
              <a:t>direct memory access.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Over the years, a number of interconnection structures have been tried. By</a:t>
            </a:r>
          </a:p>
          <a:p>
            <a:r>
              <a:rPr kumimoji="1" lang="en-US" sz="1200" kern="1200" baseline="0" dirty="0" smtClean="0">
                <a:solidFill>
                  <a:schemeClr val="tx1"/>
                </a:solidFill>
                <a:latin typeface="Times New Roman" pitchFamily="33" charset="0"/>
                <a:ea typeface="+mn-ea"/>
                <a:cs typeface="+mn-cs"/>
              </a:rPr>
              <a:t>far the most common are (1) the bus and various multiple-bus structures, and (2)</a:t>
            </a:r>
          </a:p>
          <a:p>
            <a:r>
              <a:rPr kumimoji="1" lang="en-US" sz="1200" kern="1200" baseline="0" dirty="0" smtClean="0">
                <a:solidFill>
                  <a:schemeClr val="tx1"/>
                </a:solidFill>
                <a:latin typeface="Times New Roman" pitchFamily="33" charset="0"/>
                <a:ea typeface="+mn-ea"/>
                <a:cs typeface="+mn-cs"/>
              </a:rPr>
              <a:t>point-to-point interconnection structures with packetized data transfer. We devote</a:t>
            </a:r>
          </a:p>
          <a:p>
            <a:r>
              <a:rPr kumimoji="1" lang="en-US" sz="1200" kern="1200" baseline="0" dirty="0" smtClean="0">
                <a:solidFill>
                  <a:schemeClr val="tx1"/>
                </a:solidFill>
                <a:latin typeface="Times New Roman" pitchFamily="33" charset="0"/>
                <a:ea typeface="+mn-ea"/>
                <a:cs typeface="+mn-cs"/>
              </a:rPr>
              <a:t>the remainder of this chapter for a discussion of these structures.</a:t>
            </a:r>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B16D75-E218-A14B-B9E2-6CD651DC94F8}" type="slidenum">
              <a:rPr lang="en-US"/>
              <a:pPr/>
              <a:t>26</a:t>
            </a:fld>
            <a:endParaRPr lang="en-US" dirty="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 bus is a communication pathway connecting two or more devices. A key characteristic</a:t>
            </a:r>
          </a:p>
          <a:p>
            <a:r>
              <a:rPr kumimoji="1" lang="en-US" sz="1200" kern="1200" baseline="0" dirty="0" smtClean="0">
                <a:solidFill>
                  <a:schemeClr val="tx1"/>
                </a:solidFill>
                <a:latin typeface="Times New Roman" pitchFamily="33" charset="0"/>
                <a:ea typeface="+mn-ea"/>
                <a:cs typeface="+mn-cs"/>
              </a:rPr>
              <a:t>of a bus is that it is a shared transmission medium. Multiple devices connect</a:t>
            </a:r>
          </a:p>
          <a:p>
            <a:r>
              <a:rPr kumimoji="1" lang="en-US" sz="1200" kern="1200" baseline="0" dirty="0" smtClean="0">
                <a:solidFill>
                  <a:schemeClr val="tx1"/>
                </a:solidFill>
                <a:latin typeface="Times New Roman" pitchFamily="33" charset="0"/>
                <a:ea typeface="+mn-ea"/>
                <a:cs typeface="+mn-cs"/>
              </a:rPr>
              <a:t>to the bus, and a signal transmitted by any one device is available for reception by</a:t>
            </a:r>
          </a:p>
          <a:p>
            <a:r>
              <a:rPr kumimoji="1" lang="en-US" sz="1200" kern="1200" baseline="0" dirty="0" smtClean="0">
                <a:solidFill>
                  <a:schemeClr val="tx1"/>
                </a:solidFill>
                <a:latin typeface="Times New Roman" pitchFamily="33" charset="0"/>
                <a:ea typeface="+mn-ea"/>
                <a:cs typeface="+mn-cs"/>
              </a:rPr>
              <a:t>all other devices attached to the bus. If two devices transmit during the same time</a:t>
            </a:r>
          </a:p>
          <a:p>
            <a:r>
              <a:rPr kumimoji="1" lang="en-US" sz="1200" kern="1200" baseline="0" dirty="0" smtClean="0">
                <a:solidFill>
                  <a:schemeClr val="tx1"/>
                </a:solidFill>
                <a:latin typeface="Times New Roman" pitchFamily="33" charset="0"/>
                <a:ea typeface="+mn-ea"/>
                <a:cs typeface="+mn-cs"/>
              </a:rPr>
              <a:t>period, their signals will overlap and become garbled. Thus, only one device at a</a:t>
            </a:r>
          </a:p>
          <a:p>
            <a:r>
              <a:rPr kumimoji="1" lang="en-US" sz="1200" kern="1200" baseline="0" dirty="0" smtClean="0">
                <a:solidFill>
                  <a:schemeClr val="tx1"/>
                </a:solidFill>
                <a:latin typeface="Times New Roman" pitchFamily="33" charset="0"/>
                <a:ea typeface="+mn-ea"/>
                <a:cs typeface="+mn-cs"/>
              </a:rPr>
              <a:t>time can successfully transmit.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Typically, a bus consists of multiple communication pathways, or lines. Each</a:t>
            </a:r>
          </a:p>
          <a:p>
            <a:r>
              <a:rPr kumimoji="1" lang="en-US" sz="1200" kern="1200" baseline="0" dirty="0" smtClean="0">
                <a:solidFill>
                  <a:schemeClr val="tx1"/>
                </a:solidFill>
                <a:latin typeface="Times New Roman" pitchFamily="33" charset="0"/>
                <a:ea typeface="+mn-ea"/>
                <a:cs typeface="+mn-cs"/>
              </a:rPr>
              <a:t>line is capable of transmitting signals representing binary 1 and binary 0. Over time,</a:t>
            </a:r>
          </a:p>
          <a:p>
            <a:r>
              <a:rPr kumimoji="1" lang="en-US" sz="1200" kern="1200" baseline="0" dirty="0" smtClean="0">
                <a:solidFill>
                  <a:schemeClr val="tx1"/>
                </a:solidFill>
                <a:latin typeface="Times New Roman" pitchFamily="33" charset="0"/>
                <a:ea typeface="+mn-ea"/>
                <a:cs typeface="+mn-cs"/>
              </a:rPr>
              <a:t>a sequence of binary digits can be transmitted across a single line. Taken together,</a:t>
            </a:r>
          </a:p>
          <a:p>
            <a:r>
              <a:rPr kumimoji="1" lang="en-US" sz="1200" kern="1200" baseline="0" dirty="0" smtClean="0">
                <a:solidFill>
                  <a:schemeClr val="tx1"/>
                </a:solidFill>
                <a:latin typeface="Times New Roman" pitchFamily="33" charset="0"/>
                <a:ea typeface="+mn-ea"/>
                <a:cs typeface="+mn-cs"/>
              </a:rPr>
              <a:t>several lines of a bus can be used to transmit binary digits simultaneously (in parallel).</a:t>
            </a:r>
          </a:p>
          <a:p>
            <a:r>
              <a:rPr kumimoji="1" lang="en-US" sz="1200" kern="1200" baseline="0" dirty="0" smtClean="0">
                <a:solidFill>
                  <a:schemeClr val="tx1"/>
                </a:solidFill>
                <a:latin typeface="Times New Roman" pitchFamily="33" charset="0"/>
                <a:ea typeface="+mn-ea"/>
                <a:cs typeface="+mn-cs"/>
              </a:rPr>
              <a:t>For example, an 8-bit unit of data can be transmitted over eight bus lines.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Computer systems contain a number of different buses that provide pathways</a:t>
            </a:r>
          </a:p>
          <a:p>
            <a:r>
              <a:rPr kumimoji="1" lang="en-US" sz="1200" kern="1200" baseline="0" dirty="0" smtClean="0">
                <a:solidFill>
                  <a:schemeClr val="tx1"/>
                </a:solidFill>
                <a:latin typeface="Times New Roman" pitchFamily="33" charset="0"/>
                <a:ea typeface="+mn-ea"/>
                <a:cs typeface="+mn-cs"/>
              </a:rPr>
              <a:t>between components at various levels of the computer system hierarchy. A bus that</a:t>
            </a:r>
          </a:p>
          <a:p>
            <a:r>
              <a:rPr kumimoji="1" lang="en-US" sz="1200" kern="1200" baseline="0" dirty="0" smtClean="0">
                <a:solidFill>
                  <a:schemeClr val="tx1"/>
                </a:solidFill>
                <a:latin typeface="Times New Roman" pitchFamily="33" charset="0"/>
                <a:ea typeface="+mn-ea"/>
                <a:cs typeface="+mn-cs"/>
              </a:rPr>
              <a:t>connects major computer components (processor, memory, I/O) is called a </a:t>
            </a:r>
            <a:r>
              <a:rPr kumimoji="1" lang="en-US" sz="1200" b="1" kern="1200" baseline="0" dirty="0" smtClean="0">
                <a:solidFill>
                  <a:schemeClr val="tx1"/>
                </a:solidFill>
                <a:latin typeface="Times New Roman" pitchFamily="33" charset="0"/>
                <a:ea typeface="+mn-ea"/>
                <a:cs typeface="+mn-cs"/>
              </a:rPr>
              <a:t>system</a:t>
            </a:r>
          </a:p>
          <a:p>
            <a:r>
              <a:rPr kumimoji="1" lang="en-US" sz="1200" b="1" kern="1200" baseline="0" dirty="0" smtClean="0">
                <a:solidFill>
                  <a:schemeClr val="tx1"/>
                </a:solidFill>
                <a:latin typeface="Times New Roman" pitchFamily="33" charset="0"/>
                <a:ea typeface="+mn-ea"/>
                <a:cs typeface="+mn-cs"/>
              </a:rPr>
              <a:t>bus. </a:t>
            </a:r>
            <a:r>
              <a:rPr kumimoji="1" lang="en-US" sz="1200" b="0" kern="1200" baseline="0" dirty="0" smtClean="0">
                <a:solidFill>
                  <a:schemeClr val="tx1"/>
                </a:solidFill>
                <a:latin typeface="Times New Roman" pitchFamily="33" charset="0"/>
                <a:ea typeface="+mn-ea"/>
                <a:cs typeface="+mn-cs"/>
              </a:rPr>
              <a:t>The most common computer interconnection structures are based on the use of</a:t>
            </a:r>
          </a:p>
          <a:p>
            <a:r>
              <a:rPr kumimoji="1" lang="en-US" sz="1200" kern="1200" baseline="0" dirty="0" smtClean="0">
                <a:solidFill>
                  <a:schemeClr val="tx1"/>
                </a:solidFill>
                <a:latin typeface="Times New Roman" pitchFamily="33" charset="0"/>
                <a:ea typeface="+mn-ea"/>
                <a:cs typeface="+mn-cs"/>
              </a:rPr>
              <a:t>one or more system buses.</a:t>
            </a:r>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9889A1-02AE-F14F-8173-99F7AB073639}" type="slidenum">
              <a:rPr lang="en-US"/>
              <a:pPr/>
              <a:t>27</a:t>
            </a:fld>
            <a:endParaRPr lang="en-US" dirty="0"/>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 system bus consists, typically, of from about fifty to hundreds of separate lines.</a:t>
            </a:r>
          </a:p>
          <a:p>
            <a:r>
              <a:rPr kumimoji="1" lang="en-US" sz="1200" kern="1200" baseline="0" dirty="0" smtClean="0">
                <a:solidFill>
                  <a:schemeClr val="tx1"/>
                </a:solidFill>
                <a:latin typeface="Times New Roman" pitchFamily="33" charset="0"/>
                <a:ea typeface="+mn-ea"/>
                <a:cs typeface="+mn-cs"/>
              </a:rPr>
              <a:t>The </a:t>
            </a:r>
            <a:r>
              <a:rPr kumimoji="1" lang="en-US" sz="1200" b="1" kern="1200" baseline="0" dirty="0" smtClean="0">
                <a:solidFill>
                  <a:schemeClr val="tx1"/>
                </a:solidFill>
                <a:latin typeface="Times New Roman" pitchFamily="33" charset="0"/>
                <a:ea typeface="+mn-ea"/>
                <a:cs typeface="+mn-cs"/>
              </a:rPr>
              <a:t>data lines </a:t>
            </a:r>
            <a:r>
              <a:rPr kumimoji="1" lang="en-US" sz="1200" b="0" kern="1200" baseline="0" dirty="0" smtClean="0">
                <a:solidFill>
                  <a:schemeClr val="tx1"/>
                </a:solidFill>
                <a:latin typeface="Times New Roman" pitchFamily="33" charset="0"/>
                <a:ea typeface="+mn-ea"/>
                <a:cs typeface="+mn-cs"/>
              </a:rPr>
              <a:t>provide a path for moving data among system modules. These</a:t>
            </a:r>
          </a:p>
          <a:p>
            <a:r>
              <a:rPr kumimoji="1" lang="en-US" sz="1200" kern="1200" baseline="0" dirty="0" smtClean="0">
                <a:solidFill>
                  <a:schemeClr val="tx1"/>
                </a:solidFill>
                <a:latin typeface="Times New Roman" pitchFamily="33" charset="0"/>
                <a:ea typeface="+mn-ea"/>
                <a:cs typeface="+mn-cs"/>
              </a:rPr>
              <a:t>lines, collectively, are called the </a:t>
            </a:r>
            <a:r>
              <a:rPr kumimoji="1" lang="en-US" sz="1200" b="1" kern="1200" baseline="0" dirty="0" smtClean="0">
                <a:solidFill>
                  <a:schemeClr val="tx1"/>
                </a:solidFill>
                <a:latin typeface="Times New Roman" pitchFamily="33" charset="0"/>
                <a:ea typeface="+mn-ea"/>
                <a:cs typeface="+mn-cs"/>
              </a:rPr>
              <a:t>data bus. </a:t>
            </a:r>
            <a:r>
              <a:rPr kumimoji="1" lang="en-US" sz="1200" b="0" kern="1200" baseline="0" dirty="0" smtClean="0">
                <a:solidFill>
                  <a:schemeClr val="tx1"/>
                </a:solidFill>
                <a:latin typeface="Times New Roman" pitchFamily="33" charset="0"/>
                <a:ea typeface="+mn-ea"/>
                <a:cs typeface="+mn-cs"/>
              </a:rPr>
              <a:t>The data bus may consist of 32, 64, 128, or</a:t>
            </a:r>
          </a:p>
          <a:p>
            <a:r>
              <a:rPr kumimoji="1" lang="en-US" sz="1200" kern="1200" baseline="0" dirty="0" smtClean="0">
                <a:solidFill>
                  <a:schemeClr val="tx1"/>
                </a:solidFill>
                <a:latin typeface="Times New Roman" pitchFamily="33" charset="0"/>
                <a:ea typeface="+mn-ea"/>
                <a:cs typeface="+mn-cs"/>
              </a:rPr>
              <a:t>even more separate lines, the number of lines being referred to as the </a:t>
            </a:r>
            <a:r>
              <a:rPr kumimoji="1" lang="en-US" sz="1200" i="1" kern="1200" baseline="0" dirty="0" smtClean="0">
                <a:solidFill>
                  <a:schemeClr val="tx1"/>
                </a:solidFill>
                <a:latin typeface="Times New Roman" pitchFamily="33" charset="0"/>
                <a:ea typeface="+mn-ea"/>
                <a:cs typeface="+mn-cs"/>
              </a:rPr>
              <a:t>width of the</a:t>
            </a:r>
          </a:p>
          <a:p>
            <a:r>
              <a:rPr kumimoji="1" lang="en-US" sz="1200" kern="1200" baseline="0" dirty="0" smtClean="0">
                <a:solidFill>
                  <a:schemeClr val="tx1"/>
                </a:solidFill>
                <a:latin typeface="Times New Roman" pitchFamily="33" charset="0"/>
                <a:ea typeface="+mn-ea"/>
                <a:cs typeface="+mn-cs"/>
              </a:rPr>
              <a:t>data bus. Because each line can carry only 1 bit at a time, the number of lines determines</a:t>
            </a:r>
          </a:p>
          <a:p>
            <a:r>
              <a:rPr kumimoji="1" lang="en-US" sz="1200" kern="1200" baseline="0" dirty="0" smtClean="0">
                <a:solidFill>
                  <a:schemeClr val="tx1"/>
                </a:solidFill>
                <a:latin typeface="Times New Roman" pitchFamily="33" charset="0"/>
                <a:ea typeface="+mn-ea"/>
                <a:cs typeface="+mn-cs"/>
              </a:rPr>
              <a:t>how many bits can be transferred at a time. The width of the data bus is a key</a:t>
            </a:r>
          </a:p>
          <a:p>
            <a:r>
              <a:rPr kumimoji="1" lang="en-US" sz="1200" kern="1200" baseline="0" dirty="0" smtClean="0">
                <a:solidFill>
                  <a:schemeClr val="tx1"/>
                </a:solidFill>
                <a:latin typeface="Times New Roman" pitchFamily="33" charset="0"/>
                <a:ea typeface="+mn-ea"/>
                <a:cs typeface="+mn-cs"/>
              </a:rPr>
              <a:t>factor in determining overall system performance. For example, if the data bus is</a:t>
            </a:r>
          </a:p>
          <a:p>
            <a:r>
              <a:rPr kumimoji="1" lang="en-US" sz="1200" kern="1200" baseline="0" dirty="0" smtClean="0">
                <a:solidFill>
                  <a:schemeClr val="tx1"/>
                </a:solidFill>
                <a:latin typeface="Times New Roman" pitchFamily="33" charset="0"/>
                <a:ea typeface="+mn-ea"/>
                <a:cs typeface="+mn-cs"/>
              </a:rPr>
              <a:t>32 bits wide and each instruction is 64 bits long, then the processor must access the</a:t>
            </a:r>
          </a:p>
          <a:p>
            <a:r>
              <a:rPr kumimoji="1" lang="en-US" sz="1200" kern="1200" baseline="0" dirty="0" smtClean="0">
                <a:solidFill>
                  <a:schemeClr val="tx1"/>
                </a:solidFill>
                <a:latin typeface="Times New Roman" pitchFamily="33" charset="0"/>
                <a:ea typeface="+mn-ea"/>
                <a:cs typeface="+mn-cs"/>
              </a:rPr>
              <a:t>memory module twice during each instruction cycle.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BDFCFA-2CFA-7C4C-BE9D-1BCBF27AFAA1}" type="slidenum">
              <a:rPr lang="en-US"/>
              <a:pPr/>
              <a:t>28</a:t>
            </a:fld>
            <a:endParaRPr lang="en-US" dirty="0"/>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a:t>
            </a:r>
            <a:r>
              <a:rPr kumimoji="1" lang="en-US" sz="1200" b="1" kern="1200" baseline="0" dirty="0" smtClean="0">
                <a:solidFill>
                  <a:schemeClr val="tx1"/>
                </a:solidFill>
                <a:latin typeface="Times New Roman" pitchFamily="33" charset="0"/>
                <a:ea typeface="+mn-ea"/>
                <a:cs typeface="+mn-cs"/>
              </a:rPr>
              <a:t>address lines </a:t>
            </a:r>
            <a:r>
              <a:rPr kumimoji="1" lang="en-US" sz="1200" b="0" kern="1200" baseline="0" dirty="0" smtClean="0">
                <a:solidFill>
                  <a:schemeClr val="tx1"/>
                </a:solidFill>
                <a:latin typeface="Times New Roman" pitchFamily="33" charset="0"/>
                <a:ea typeface="+mn-ea"/>
                <a:cs typeface="+mn-cs"/>
              </a:rPr>
              <a:t>are used to designate the source or destination of the data on</a:t>
            </a:r>
          </a:p>
          <a:p>
            <a:r>
              <a:rPr kumimoji="1" lang="en-US" sz="1200" kern="1200" baseline="0" dirty="0" smtClean="0">
                <a:solidFill>
                  <a:schemeClr val="tx1"/>
                </a:solidFill>
                <a:latin typeface="Times New Roman" pitchFamily="33" charset="0"/>
                <a:ea typeface="+mn-ea"/>
                <a:cs typeface="+mn-cs"/>
              </a:rPr>
              <a:t>the data bus. For example, if the processor wishes to read a word (8, 16, or 32 bits)</a:t>
            </a:r>
          </a:p>
          <a:p>
            <a:r>
              <a:rPr kumimoji="1" lang="en-US" sz="1200" kern="1200" baseline="0" dirty="0" smtClean="0">
                <a:solidFill>
                  <a:schemeClr val="tx1"/>
                </a:solidFill>
                <a:latin typeface="Times New Roman" pitchFamily="33" charset="0"/>
                <a:ea typeface="+mn-ea"/>
                <a:cs typeface="+mn-cs"/>
              </a:rPr>
              <a:t>of data from memory, it puts the address of the desired word on the address lines.</a:t>
            </a:r>
          </a:p>
          <a:p>
            <a:r>
              <a:rPr kumimoji="1" lang="en-US" sz="1200" kern="1200" baseline="0" dirty="0" smtClean="0">
                <a:solidFill>
                  <a:schemeClr val="tx1"/>
                </a:solidFill>
                <a:latin typeface="Times New Roman" pitchFamily="33" charset="0"/>
                <a:ea typeface="+mn-ea"/>
                <a:cs typeface="+mn-cs"/>
              </a:rPr>
              <a:t>Clearly, the width of the </a:t>
            </a:r>
            <a:r>
              <a:rPr kumimoji="1" lang="en-US" sz="1200" b="1" kern="1200" baseline="0" dirty="0" smtClean="0">
                <a:solidFill>
                  <a:schemeClr val="tx1"/>
                </a:solidFill>
                <a:latin typeface="Times New Roman" pitchFamily="33" charset="0"/>
                <a:ea typeface="+mn-ea"/>
                <a:cs typeface="+mn-cs"/>
              </a:rPr>
              <a:t>address bus </a:t>
            </a:r>
            <a:r>
              <a:rPr kumimoji="1" lang="en-US" sz="1200" b="0" kern="1200" baseline="0" dirty="0" smtClean="0">
                <a:solidFill>
                  <a:schemeClr val="tx1"/>
                </a:solidFill>
                <a:latin typeface="Times New Roman" pitchFamily="33" charset="0"/>
                <a:ea typeface="+mn-ea"/>
                <a:cs typeface="+mn-cs"/>
              </a:rPr>
              <a:t>determines the maximum possible memory</a:t>
            </a:r>
          </a:p>
          <a:p>
            <a:r>
              <a:rPr kumimoji="1" lang="en-US" sz="1200" kern="1200" baseline="0" dirty="0" smtClean="0">
                <a:solidFill>
                  <a:schemeClr val="tx1"/>
                </a:solidFill>
                <a:latin typeface="Times New Roman" pitchFamily="33" charset="0"/>
                <a:ea typeface="+mn-ea"/>
                <a:cs typeface="+mn-cs"/>
              </a:rPr>
              <a:t>capacity of the system. Furthermore, the address lines are generally also used to</a:t>
            </a:r>
          </a:p>
          <a:p>
            <a:r>
              <a:rPr kumimoji="1" lang="en-US" sz="1200" kern="1200" baseline="0" dirty="0" smtClean="0">
                <a:solidFill>
                  <a:schemeClr val="tx1"/>
                </a:solidFill>
                <a:latin typeface="Times New Roman" pitchFamily="33" charset="0"/>
                <a:ea typeface="+mn-ea"/>
                <a:cs typeface="+mn-cs"/>
              </a:rPr>
              <a:t>address I/O ports. Typically, the higher-order bits are used to select a particular</a:t>
            </a:r>
          </a:p>
          <a:p>
            <a:r>
              <a:rPr kumimoji="1" lang="en-US" sz="1200" kern="1200" baseline="0" dirty="0" smtClean="0">
                <a:solidFill>
                  <a:schemeClr val="tx1"/>
                </a:solidFill>
                <a:latin typeface="Times New Roman" pitchFamily="33" charset="0"/>
                <a:ea typeface="+mn-ea"/>
                <a:cs typeface="+mn-cs"/>
              </a:rPr>
              <a:t>module on the bus, and the lower-order bits select a memory location or I/O port</a:t>
            </a:r>
          </a:p>
          <a:p>
            <a:r>
              <a:rPr kumimoji="1" lang="en-US" sz="1200" kern="1200" baseline="0" dirty="0" smtClean="0">
                <a:solidFill>
                  <a:schemeClr val="tx1"/>
                </a:solidFill>
                <a:latin typeface="Times New Roman" pitchFamily="33" charset="0"/>
                <a:ea typeface="+mn-ea"/>
                <a:cs typeface="+mn-cs"/>
              </a:rPr>
              <a:t>within the module. For example, on an 8-bit address bus, address 01111111 and</a:t>
            </a:r>
          </a:p>
          <a:p>
            <a:r>
              <a:rPr kumimoji="1" lang="en-US" sz="1200" kern="1200" baseline="0" dirty="0" smtClean="0">
                <a:solidFill>
                  <a:schemeClr val="tx1"/>
                </a:solidFill>
                <a:latin typeface="Times New Roman" pitchFamily="33" charset="0"/>
                <a:ea typeface="+mn-ea"/>
                <a:cs typeface="+mn-cs"/>
              </a:rPr>
              <a:t>below might reference locations in a memory module (module 0) with 128 words</a:t>
            </a:r>
          </a:p>
          <a:p>
            <a:r>
              <a:rPr kumimoji="1" lang="en-US" sz="1200" kern="1200" baseline="0" dirty="0" smtClean="0">
                <a:solidFill>
                  <a:schemeClr val="tx1"/>
                </a:solidFill>
                <a:latin typeface="Times New Roman" pitchFamily="33" charset="0"/>
                <a:ea typeface="+mn-ea"/>
                <a:cs typeface="+mn-cs"/>
              </a:rPr>
              <a:t>of memory, and address 10000000 and above refer to devices attached to an I/O</a:t>
            </a:r>
          </a:p>
          <a:p>
            <a:r>
              <a:rPr kumimoji="1" lang="en-US" sz="1200" kern="1200" baseline="0" dirty="0" smtClean="0">
                <a:solidFill>
                  <a:schemeClr val="tx1"/>
                </a:solidFill>
                <a:latin typeface="Times New Roman" pitchFamily="33" charset="0"/>
                <a:ea typeface="+mn-ea"/>
                <a:cs typeface="+mn-cs"/>
              </a:rPr>
              <a:t>module (module 1).</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a:t>
            </a:r>
            <a:r>
              <a:rPr kumimoji="1" lang="en-US" sz="1200" b="1" kern="1200" baseline="0" dirty="0" smtClean="0">
                <a:solidFill>
                  <a:schemeClr val="tx1"/>
                </a:solidFill>
                <a:latin typeface="Times New Roman" pitchFamily="33" charset="0"/>
                <a:ea typeface="+mn-ea"/>
                <a:cs typeface="+mn-cs"/>
              </a:rPr>
              <a:t>control lines </a:t>
            </a:r>
            <a:r>
              <a:rPr kumimoji="1" lang="en-US" sz="1200" b="0" kern="1200" baseline="0" dirty="0" smtClean="0">
                <a:solidFill>
                  <a:schemeClr val="tx1"/>
                </a:solidFill>
                <a:latin typeface="Times New Roman" pitchFamily="33" charset="0"/>
                <a:ea typeface="+mn-ea"/>
                <a:cs typeface="+mn-cs"/>
              </a:rPr>
              <a:t>are used to control the access to and the use of the data and</a:t>
            </a:r>
          </a:p>
          <a:p>
            <a:r>
              <a:rPr kumimoji="1" lang="en-US" sz="1200" kern="1200" baseline="0" dirty="0" smtClean="0">
                <a:solidFill>
                  <a:schemeClr val="tx1"/>
                </a:solidFill>
                <a:latin typeface="Times New Roman" pitchFamily="33" charset="0"/>
                <a:ea typeface="+mn-ea"/>
                <a:cs typeface="+mn-cs"/>
              </a:rPr>
              <a:t>address lines. Because the data and address lines are shared by all components,</a:t>
            </a:r>
          </a:p>
          <a:p>
            <a:r>
              <a:rPr kumimoji="1" lang="en-US" sz="1200" kern="1200" baseline="0" dirty="0" smtClean="0">
                <a:solidFill>
                  <a:schemeClr val="tx1"/>
                </a:solidFill>
                <a:latin typeface="Times New Roman" pitchFamily="33" charset="0"/>
                <a:ea typeface="+mn-ea"/>
                <a:cs typeface="+mn-cs"/>
              </a:rPr>
              <a:t>there must be a means of controlling their use. Control signals transmit both command</a:t>
            </a:r>
          </a:p>
          <a:p>
            <a:r>
              <a:rPr kumimoji="1" lang="en-US" sz="1200" kern="1200" baseline="0" dirty="0" smtClean="0">
                <a:solidFill>
                  <a:schemeClr val="tx1"/>
                </a:solidFill>
                <a:latin typeface="Times New Roman" pitchFamily="33" charset="0"/>
                <a:ea typeface="+mn-ea"/>
                <a:cs typeface="+mn-cs"/>
              </a:rPr>
              <a:t>and timing information among system modules. Timing signals indicate the</a:t>
            </a:r>
          </a:p>
          <a:p>
            <a:r>
              <a:rPr kumimoji="1" lang="en-US" sz="1200" kern="1200" baseline="0" dirty="0" smtClean="0">
                <a:solidFill>
                  <a:schemeClr val="tx1"/>
                </a:solidFill>
                <a:latin typeface="Times New Roman" pitchFamily="33" charset="0"/>
                <a:ea typeface="+mn-ea"/>
                <a:cs typeface="+mn-cs"/>
              </a:rPr>
              <a:t>validity of data and address information. </a:t>
            </a:r>
            <a:endParaRPr lang="en-GB" b="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8F8F30-029E-7644-B43D-D6FE542EBDA3}" type="slidenum">
              <a:rPr lang="en-US"/>
              <a:pPr/>
              <a:t>29</a:t>
            </a:fld>
            <a:endParaRPr lang="en-US" dirty="0"/>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operation of the bus is as follows. If one module wishes to send data to</a:t>
            </a:r>
          </a:p>
          <a:p>
            <a:r>
              <a:rPr kumimoji="1" lang="en-US" sz="1200" kern="1200" baseline="0" dirty="0" smtClean="0">
                <a:solidFill>
                  <a:schemeClr val="tx1"/>
                </a:solidFill>
                <a:latin typeface="Times New Roman" pitchFamily="33" charset="0"/>
                <a:ea typeface="+mn-ea"/>
                <a:cs typeface="+mn-cs"/>
              </a:rPr>
              <a:t>another, it must do two things: (1) obtain the use of the bus, and (2) transfer data</a:t>
            </a:r>
          </a:p>
          <a:p>
            <a:r>
              <a:rPr kumimoji="1" lang="en-US" sz="1200" kern="1200" baseline="0" dirty="0" smtClean="0">
                <a:solidFill>
                  <a:schemeClr val="tx1"/>
                </a:solidFill>
                <a:latin typeface="Times New Roman" pitchFamily="33" charset="0"/>
                <a:ea typeface="+mn-ea"/>
                <a:cs typeface="+mn-cs"/>
              </a:rPr>
              <a:t>via the bus. If one module wishes to request data from another module, it must (1)</a:t>
            </a:r>
          </a:p>
          <a:p>
            <a:r>
              <a:rPr kumimoji="1" lang="en-US" sz="1200" kern="1200" baseline="0" dirty="0" smtClean="0">
                <a:solidFill>
                  <a:schemeClr val="tx1"/>
                </a:solidFill>
                <a:latin typeface="Times New Roman" pitchFamily="33" charset="0"/>
                <a:ea typeface="+mn-ea"/>
                <a:cs typeface="+mn-cs"/>
              </a:rPr>
              <a:t>obtain the use of the bus, and (2) transfer a request to the other module over the</a:t>
            </a:r>
          </a:p>
          <a:p>
            <a:r>
              <a:rPr kumimoji="1" lang="en-US" sz="1200" kern="1200" baseline="0" dirty="0" smtClean="0">
                <a:solidFill>
                  <a:schemeClr val="tx1"/>
                </a:solidFill>
                <a:latin typeface="Times New Roman" pitchFamily="33" charset="0"/>
                <a:ea typeface="+mn-ea"/>
                <a:cs typeface="+mn-cs"/>
              </a:rPr>
              <a:t>appropriate control and address lines. It must then wait for that second module to</a:t>
            </a:r>
          </a:p>
          <a:p>
            <a:r>
              <a:rPr kumimoji="1" lang="en-US" sz="1200" kern="1200" baseline="0" dirty="0" smtClean="0">
                <a:solidFill>
                  <a:schemeClr val="tx1"/>
                </a:solidFill>
                <a:latin typeface="Times New Roman" pitchFamily="33" charset="0"/>
                <a:ea typeface="+mn-ea"/>
                <a:cs typeface="+mn-cs"/>
              </a:rPr>
              <a:t>send the data.</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33" charset="0"/>
                <a:ea typeface="+mn-ea"/>
                <a:cs typeface="+mn-cs"/>
              </a:rPr>
              <a:t>As discussed in Chapter 2, virtually all contemporary computer designs are based</a:t>
            </a:r>
          </a:p>
          <a:p>
            <a:r>
              <a:rPr kumimoji="1" lang="en-US" sz="1200" kern="1200" baseline="0" dirty="0" smtClean="0">
                <a:solidFill>
                  <a:schemeClr val="tx1"/>
                </a:solidFill>
                <a:latin typeface="Times New Roman" pitchFamily="33" charset="0"/>
                <a:ea typeface="+mn-ea"/>
                <a:cs typeface="+mn-cs"/>
              </a:rPr>
              <a:t>on concepts developed by John von Neumann at the Institute for Advanced Studies,</a:t>
            </a:r>
          </a:p>
          <a:p>
            <a:r>
              <a:rPr kumimoji="1" lang="en-US" sz="1200" kern="1200" baseline="0" dirty="0" smtClean="0">
                <a:solidFill>
                  <a:schemeClr val="tx1"/>
                </a:solidFill>
                <a:latin typeface="Times New Roman" pitchFamily="33" charset="0"/>
                <a:ea typeface="+mn-ea"/>
                <a:cs typeface="+mn-cs"/>
              </a:rPr>
              <a:t>Princeton. Such a design is referred to as the </a:t>
            </a:r>
            <a:r>
              <a:rPr kumimoji="1" lang="en-US" sz="1200" i="1" kern="1200" baseline="0" dirty="0" smtClean="0">
                <a:solidFill>
                  <a:schemeClr val="tx1"/>
                </a:solidFill>
                <a:latin typeface="Times New Roman" pitchFamily="33" charset="0"/>
                <a:ea typeface="+mn-ea"/>
                <a:cs typeface="+mn-cs"/>
              </a:rPr>
              <a:t>von Neumann architecture </a:t>
            </a:r>
            <a:r>
              <a:rPr kumimoji="1" lang="en-US" sz="1200" i="0" kern="1200" baseline="0" dirty="0" smtClean="0">
                <a:solidFill>
                  <a:schemeClr val="tx1"/>
                </a:solidFill>
                <a:latin typeface="Times New Roman" pitchFamily="33" charset="0"/>
                <a:ea typeface="+mn-ea"/>
                <a:cs typeface="+mn-cs"/>
              </a:rPr>
              <a:t>and is based</a:t>
            </a:r>
          </a:p>
          <a:p>
            <a:r>
              <a:rPr kumimoji="1" lang="en-US" sz="1200" kern="1200" baseline="0" dirty="0" smtClean="0">
                <a:solidFill>
                  <a:schemeClr val="tx1"/>
                </a:solidFill>
                <a:latin typeface="Times New Roman" pitchFamily="33" charset="0"/>
                <a:ea typeface="+mn-ea"/>
                <a:cs typeface="+mn-cs"/>
              </a:rPr>
              <a:t>on three key concepts: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Data and instructions are stored in a single read–write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The contents of this memory are addressable by location, without regard to</a:t>
            </a:r>
          </a:p>
          <a:p>
            <a:r>
              <a:rPr kumimoji="1" lang="en-US" sz="1200" kern="1200" baseline="0" dirty="0" smtClean="0">
                <a:solidFill>
                  <a:schemeClr val="tx1"/>
                </a:solidFill>
                <a:latin typeface="Times New Roman" pitchFamily="33" charset="0"/>
                <a:ea typeface="+mn-ea"/>
                <a:cs typeface="+mn-cs"/>
              </a:rPr>
              <a:t>the type of data contained there.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Execution occurs in a sequential fashion (unless explicitly modified) from one</a:t>
            </a:r>
          </a:p>
          <a:p>
            <a:r>
              <a:rPr kumimoji="1" lang="en-US" sz="1200" kern="1200" baseline="0" dirty="0" smtClean="0">
                <a:solidFill>
                  <a:schemeClr val="tx1"/>
                </a:solidFill>
                <a:latin typeface="Times New Roman" pitchFamily="33" charset="0"/>
                <a:ea typeface="+mn-ea"/>
                <a:cs typeface="+mn-cs"/>
              </a:rPr>
              <a:t>instruction to the next.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reasoning behind these concepts was discussed in Chapter 2 but is worth</a:t>
            </a:r>
          </a:p>
          <a:p>
            <a:r>
              <a:rPr kumimoji="1" lang="en-US" sz="1200" kern="1200" baseline="0" dirty="0" smtClean="0">
                <a:solidFill>
                  <a:schemeClr val="tx1"/>
                </a:solidFill>
                <a:latin typeface="Times New Roman" pitchFamily="33" charset="0"/>
                <a:ea typeface="+mn-ea"/>
                <a:cs typeface="+mn-cs"/>
              </a:rPr>
              <a:t>summarizing here. There is a small set of basic logic components that can be</a:t>
            </a:r>
          </a:p>
          <a:p>
            <a:r>
              <a:rPr kumimoji="1" lang="en-US" sz="1200" kern="1200" baseline="0" dirty="0" smtClean="0">
                <a:solidFill>
                  <a:schemeClr val="tx1"/>
                </a:solidFill>
                <a:latin typeface="Times New Roman" pitchFamily="33" charset="0"/>
                <a:ea typeface="+mn-ea"/>
                <a:cs typeface="+mn-cs"/>
              </a:rPr>
              <a:t>combined in various ways to store binary data and perform arithmetic and logical</a:t>
            </a:r>
          </a:p>
          <a:p>
            <a:r>
              <a:rPr kumimoji="1" lang="en-US" sz="1200" kern="1200" baseline="0" dirty="0" smtClean="0">
                <a:solidFill>
                  <a:schemeClr val="tx1"/>
                </a:solidFill>
                <a:latin typeface="Times New Roman" pitchFamily="33" charset="0"/>
                <a:ea typeface="+mn-ea"/>
                <a:cs typeface="+mn-cs"/>
              </a:rPr>
              <a:t>operations on that data. If there is a particular computation to be performed, a</a:t>
            </a:r>
          </a:p>
          <a:p>
            <a:r>
              <a:rPr kumimoji="1" lang="en-US" sz="1200" kern="1200" baseline="0" dirty="0" smtClean="0">
                <a:solidFill>
                  <a:schemeClr val="tx1"/>
                </a:solidFill>
                <a:latin typeface="Times New Roman" pitchFamily="33" charset="0"/>
                <a:ea typeface="+mn-ea"/>
                <a:cs typeface="+mn-cs"/>
              </a:rPr>
              <a:t>configuration of logic components designed specifically for that computation could</a:t>
            </a:r>
          </a:p>
          <a:p>
            <a:r>
              <a:rPr kumimoji="1" lang="en-US" sz="1200" kern="1200" baseline="0" dirty="0" smtClean="0">
                <a:solidFill>
                  <a:schemeClr val="tx1"/>
                </a:solidFill>
                <a:latin typeface="Times New Roman" pitchFamily="33" charset="0"/>
                <a:ea typeface="+mn-ea"/>
                <a:cs typeface="+mn-cs"/>
              </a:rPr>
              <a:t>be constructed. We can think of the process of connecting the various components</a:t>
            </a:r>
          </a:p>
          <a:p>
            <a:r>
              <a:rPr kumimoji="1" lang="en-US" sz="1200" kern="1200" baseline="0" dirty="0" smtClean="0">
                <a:solidFill>
                  <a:schemeClr val="tx1"/>
                </a:solidFill>
                <a:latin typeface="Times New Roman" pitchFamily="33" charset="0"/>
                <a:ea typeface="+mn-ea"/>
                <a:cs typeface="+mn-cs"/>
              </a:rPr>
              <a:t>in the desired configuration as a form of programming. The resulting “program” is</a:t>
            </a:r>
          </a:p>
          <a:p>
            <a:r>
              <a:rPr kumimoji="1" lang="en-US" sz="1200" kern="1200" baseline="0" dirty="0" smtClean="0">
                <a:solidFill>
                  <a:schemeClr val="tx1"/>
                </a:solidFill>
                <a:latin typeface="Times New Roman" pitchFamily="33" charset="0"/>
                <a:ea typeface="+mn-ea"/>
                <a:cs typeface="+mn-cs"/>
              </a:rPr>
              <a:t>in the form of hardware and is termed a </a:t>
            </a:r>
            <a:r>
              <a:rPr kumimoji="1" lang="en-US" sz="1200" i="1" kern="1200" baseline="0" dirty="0" smtClean="0">
                <a:solidFill>
                  <a:schemeClr val="tx1"/>
                </a:solidFill>
                <a:latin typeface="Times New Roman" pitchFamily="33" charset="0"/>
                <a:ea typeface="+mn-ea"/>
                <a:cs typeface="+mn-cs"/>
              </a:rPr>
              <a:t>hardwired program.</a:t>
            </a:r>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Command signals specify operations to be</a:t>
            </a:r>
          </a:p>
          <a:p>
            <a:r>
              <a:rPr kumimoji="1" lang="en-US" sz="1200" kern="1200" baseline="0" dirty="0" smtClean="0">
                <a:solidFill>
                  <a:schemeClr val="tx1"/>
                </a:solidFill>
                <a:latin typeface="Times New Roman" pitchFamily="33" charset="0"/>
                <a:ea typeface="+mn-ea"/>
                <a:cs typeface="+mn-cs"/>
              </a:rPr>
              <a:t>performed. Typical control lines include:</a:t>
            </a:r>
            <a:endParaRPr kumimoji="1" lang="en-GB" sz="1200" kern="1200" baseline="0" dirty="0" smtClean="0">
              <a:solidFill>
                <a:schemeClr val="tx1"/>
              </a:solidFill>
              <a:latin typeface="Times New Roman" pitchFamily="33" charset="0"/>
              <a:ea typeface="+mn-ea"/>
              <a:cs typeface="+mn-cs"/>
            </a:endParaRP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Memory write: </a:t>
            </a:r>
            <a:r>
              <a:rPr kumimoji="1" lang="en-US" sz="1200" b="0" kern="1200" baseline="0" dirty="0" smtClean="0">
                <a:solidFill>
                  <a:schemeClr val="tx1"/>
                </a:solidFill>
                <a:latin typeface="Times New Roman" pitchFamily="33" charset="0"/>
                <a:ea typeface="+mn-ea"/>
                <a:cs typeface="+mn-cs"/>
              </a:rPr>
              <a:t>causes data on the bus to be written into the addressed location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Memory read: </a:t>
            </a:r>
            <a:r>
              <a:rPr kumimoji="1" lang="en-US" sz="1200" b="0" kern="1200" baseline="0" dirty="0" smtClean="0">
                <a:solidFill>
                  <a:schemeClr val="tx1"/>
                </a:solidFill>
                <a:latin typeface="Times New Roman" pitchFamily="33" charset="0"/>
                <a:ea typeface="+mn-ea"/>
                <a:cs typeface="+mn-cs"/>
              </a:rPr>
              <a:t>causes data from the addressed location to be placed on the</a:t>
            </a:r>
          </a:p>
          <a:p>
            <a:r>
              <a:rPr kumimoji="1" lang="en-US" sz="1200" kern="1200" baseline="0" dirty="0" smtClean="0">
                <a:solidFill>
                  <a:schemeClr val="tx1"/>
                </a:solidFill>
                <a:latin typeface="Times New Roman" pitchFamily="33" charset="0"/>
                <a:ea typeface="+mn-ea"/>
                <a:cs typeface="+mn-cs"/>
              </a:rPr>
              <a:t>bus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I/O write: </a:t>
            </a:r>
            <a:r>
              <a:rPr kumimoji="1" lang="en-US" sz="1200" b="0" kern="1200" baseline="0" dirty="0" smtClean="0">
                <a:solidFill>
                  <a:schemeClr val="tx1"/>
                </a:solidFill>
                <a:latin typeface="Times New Roman" pitchFamily="33" charset="0"/>
                <a:ea typeface="+mn-ea"/>
                <a:cs typeface="+mn-cs"/>
              </a:rPr>
              <a:t>causes data on the bus to be output to the addressed I/O port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I/O read: </a:t>
            </a:r>
            <a:r>
              <a:rPr kumimoji="1" lang="en-US" sz="1200" b="0" kern="1200" baseline="0" dirty="0" smtClean="0">
                <a:solidFill>
                  <a:schemeClr val="tx1"/>
                </a:solidFill>
                <a:latin typeface="Times New Roman" pitchFamily="33" charset="0"/>
                <a:ea typeface="+mn-ea"/>
                <a:cs typeface="+mn-cs"/>
              </a:rPr>
              <a:t>causes data from the addressed I/O port to be placed on the bus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Transfer ACK</a:t>
            </a:r>
            <a:r>
              <a:rPr kumimoji="1" lang="en-US" sz="1200" b="0" kern="1200" baseline="0" dirty="0" smtClean="0">
                <a:solidFill>
                  <a:schemeClr val="tx1"/>
                </a:solidFill>
                <a:latin typeface="Times New Roman" pitchFamily="33" charset="0"/>
                <a:ea typeface="+mn-ea"/>
                <a:cs typeface="+mn-cs"/>
              </a:rPr>
              <a:t>: indicates that data have been accepted from or placed on the</a:t>
            </a:r>
          </a:p>
          <a:p>
            <a:r>
              <a:rPr kumimoji="1" lang="en-US" sz="1200" kern="1200" baseline="0" dirty="0" smtClean="0">
                <a:solidFill>
                  <a:schemeClr val="tx1"/>
                </a:solidFill>
                <a:latin typeface="Times New Roman" pitchFamily="33" charset="0"/>
                <a:ea typeface="+mn-ea"/>
                <a:cs typeface="+mn-cs"/>
              </a:rPr>
              <a:t>bus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Bus request: </a:t>
            </a:r>
            <a:r>
              <a:rPr kumimoji="1" lang="en-US" sz="1200" b="0" kern="1200" baseline="0" dirty="0" smtClean="0">
                <a:solidFill>
                  <a:schemeClr val="tx1"/>
                </a:solidFill>
                <a:latin typeface="Times New Roman" pitchFamily="33" charset="0"/>
                <a:ea typeface="+mn-ea"/>
                <a:cs typeface="+mn-cs"/>
              </a:rPr>
              <a:t>indicates that a module needs to gain control of the bus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Bus grant: </a:t>
            </a:r>
            <a:r>
              <a:rPr kumimoji="1" lang="en-US" sz="1200" b="0" kern="1200" baseline="0" dirty="0" smtClean="0">
                <a:solidFill>
                  <a:schemeClr val="tx1"/>
                </a:solidFill>
                <a:latin typeface="Times New Roman" pitchFamily="33" charset="0"/>
                <a:ea typeface="+mn-ea"/>
                <a:cs typeface="+mn-cs"/>
              </a:rPr>
              <a:t>indicates that a requesting module has been granted control of the</a:t>
            </a:r>
          </a:p>
          <a:p>
            <a:r>
              <a:rPr kumimoji="1" lang="en-US" sz="1200" kern="1200" baseline="0" dirty="0" smtClean="0">
                <a:solidFill>
                  <a:schemeClr val="tx1"/>
                </a:solidFill>
                <a:latin typeface="Times New Roman" pitchFamily="33" charset="0"/>
                <a:ea typeface="+mn-ea"/>
                <a:cs typeface="+mn-cs"/>
              </a:rPr>
              <a:t>bus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Interrupt request: </a:t>
            </a:r>
            <a:r>
              <a:rPr kumimoji="1" lang="en-US" sz="1200" b="0" kern="1200" baseline="0" dirty="0" smtClean="0">
                <a:solidFill>
                  <a:schemeClr val="tx1"/>
                </a:solidFill>
                <a:latin typeface="Times New Roman" pitchFamily="33" charset="0"/>
                <a:ea typeface="+mn-ea"/>
                <a:cs typeface="+mn-cs"/>
              </a:rPr>
              <a:t>indicates that an interrupt is pending</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Interrupt ACK: </a:t>
            </a:r>
            <a:r>
              <a:rPr kumimoji="1" lang="en-US" sz="1200" b="0" kern="1200" baseline="0" dirty="0" smtClean="0">
                <a:solidFill>
                  <a:schemeClr val="tx1"/>
                </a:solidFill>
                <a:latin typeface="Times New Roman" pitchFamily="33" charset="0"/>
                <a:ea typeface="+mn-ea"/>
                <a:cs typeface="+mn-cs"/>
              </a:rPr>
              <a:t>acknowledges that the pending interrupt has been recognized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Clock: </a:t>
            </a:r>
            <a:r>
              <a:rPr kumimoji="1" lang="en-US" sz="1200" b="0" kern="1200" baseline="0" dirty="0" smtClean="0">
                <a:solidFill>
                  <a:schemeClr val="tx1"/>
                </a:solidFill>
                <a:latin typeface="Times New Roman" pitchFamily="33" charset="0"/>
                <a:ea typeface="+mn-ea"/>
                <a:cs typeface="+mn-cs"/>
              </a:rPr>
              <a:t>is used to synchronize operations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Reset: </a:t>
            </a:r>
            <a:r>
              <a:rPr kumimoji="1" lang="en-US" sz="1200" b="0" kern="1200" baseline="0" dirty="0" smtClean="0">
                <a:solidFill>
                  <a:schemeClr val="tx1"/>
                </a:solidFill>
                <a:latin typeface="Times New Roman" pitchFamily="33" charset="0"/>
                <a:ea typeface="+mn-ea"/>
                <a:cs typeface="+mn-cs"/>
              </a:rPr>
              <a:t>initializes all modules</a:t>
            </a:r>
          </a:p>
          <a:p>
            <a:endParaRPr kumimoji="1" lang="en-US" sz="1200" b="0" kern="1200" baseline="0" dirty="0" smtClean="0">
              <a:solidFill>
                <a:schemeClr val="tx1"/>
              </a:solidFill>
              <a:latin typeface="Times New Roman" pitchFamily="33" charset="0"/>
              <a:ea typeface="+mn-ea"/>
              <a:cs typeface="+mn-cs"/>
            </a:endParaRPr>
          </a:p>
          <a:p>
            <a:endParaRPr lang="en-GB" b="0" dirty="0" smtClean="0"/>
          </a:p>
          <a:p>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30</a:t>
            </a:fld>
            <a:endParaRPr lang="en-US" dirty="0"/>
          </a:p>
        </p:txBody>
      </p:sp>
    </p:spTree>
    <p:extLst>
      <p:ext uri="{BB962C8B-B14F-4D97-AF65-F5344CB8AC3E}">
        <p14:creationId xmlns:p14="http://schemas.microsoft.com/office/powerpoint/2010/main" val="30165105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D60A91-EC95-C04A-A9C2-042C83B7A3F8}" type="slidenum">
              <a:rPr lang="en-US"/>
              <a:pPr/>
              <a:t>31</a:t>
            </a:fld>
            <a:endParaRPr lang="en-US" dirty="0"/>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r>
              <a:rPr kumimoji="1" lang="en-US" sz="1200" b="1" kern="1200" baseline="0" dirty="0" smtClean="0">
                <a:solidFill>
                  <a:schemeClr val="tx1"/>
                </a:solidFill>
                <a:latin typeface="Times New Roman" pitchFamily="33" charset="0"/>
                <a:ea typeface="+mn-ea"/>
                <a:cs typeface="+mn-cs"/>
              </a:rPr>
              <a:t>SCSI = </a:t>
            </a:r>
            <a:r>
              <a:rPr kumimoji="1" lang="en-US" sz="1200" b="1" i="0" kern="1200" dirty="0" smtClean="0">
                <a:solidFill>
                  <a:schemeClr val="tx1"/>
                </a:solidFill>
                <a:effectLst/>
                <a:latin typeface="Times New Roman" pitchFamily="33" charset="0"/>
                <a:ea typeface="+mn-ea"/>
                <a:cs typeface="+mn-cs"/>
              </a:rPr>
              <a:t>Small Computer System Interface</a:t>
            </a:r>
          </a:p>
          <a:p>
            <a:r>
              <a:rPr kumimoji="1" lang="en-US" sz="1200" kern="1200" dirty="0" err="1" smtClean="0">
                <a:solidFill>
                  <a:schemeClr val="tx1"/>
                </a:solidFill>
                <a:effectLst/>
                <a:latin typeface="Times New Roman" pitchFamily="33" charset="0"/>
                <a:ea typeface="+mn-ea"/>
                <a:cs typeface="+mn-cs"/>
              </a:rPr>
              <a:t>Nếu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một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số</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lượng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lớn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thiết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bị</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được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kết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nối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với</a:t>
            </a:r>
            <a:r>
              <a:rPr kumimoji="1" lang="en-US" sz="1200" kern="1200" dirty="0" smtClean="0">
                <a:solidFill>
                  <a:schemeClr val="tx1"/>
                </a:solidFill>
                <a:effectLst/>
                <a:latin typeface="Times New Roman" pitchFamily="33" charset="0"/>
                <a:ea typeface="+mn-ea"/>
                <a:cs typeface="+mn-cs"/>
              </a:rPr>
              <a:t> bus, </a:t>
            </a:r>
            <a:r>
              <a:rPr kumimoji="1" lang="en-US" sz="1200" kern="1200" dirty="0" err="1" smtClean="0">
                <a:solidFill>
                  <a:schemeClr val="tx1"/>
                </a:solidFill>
                <a:effectLst/>
                <a:latin typeface="Times New Roman" pitchFamily="33" charset="0"/>
                <a:ea typeface="+mn-ea"/>
                <a:cs typeface="+mn-cs"/>
              </a:rPr>
              <a:t>hiệu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suất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sẽ</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bị</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ảnh</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hưởng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Có</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hai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nguyên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nhân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chính</a:t>
            </a:r>
            <a:r>
              <a:rPr kumimoji="1" lang="en-US" sz="1200" kern="1200" dirty="0" smtClean="0">
                <a:solidFill>
                  <a:schemeClr val="tx1"/>
                </a:solidFill>
                <a:effectLst/>
                <a:latin typeface="Times New Roman" pitchFamily="33" charset="0"/>
                <a:ea typeface="+mn-ea"/>
                <a:cs typeface="+mn-cs"/>
              </a:rPr>
              <a:t>:</a:t>
            </a:r>
          </a:p>
          <a:p>
            <a:r>
              <a:rPr kumimoji="1" lang="en-US" sz="1200" kern="1200" dirty="0" smtClean="0">
                <a:solidFill>
                  <a:schemeClr val="tx1"/>
                </a:solidFill>
                <a:effectLst/>
                <a:latin typeface="Times New Roman" pitchFamily="33" charset="0"/>
                <a:ea typeface="+mn-ea"/>
                <a:cs typeface="+mn-cs"/>
              </a:rPr>
              <a:t>1. </a:t>
            </a:r>
            <a:r>
              <a:rPr kumimoji="1" lang="en-US" sz="1200" kern="1200" dirty="0" err="1" smtClean="0">
                <a:solidFill>
                  <a:schemeClr val="tx1"/>
                </a:solidFill>
                <a:effectLst/>
                <a:latin typeface="Times New Roman" pitchFamily="33" charset="0"/>
                <a:ea typeface="+mn-ea"/>
                <a:cs typeface="+mn-cs"/>
              </a:rPr>
              <a:t>Nói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chung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càng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nhiều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thiết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bị</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gắn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vào</a:t>
            </a:r>
            <a:r>
              <a:rPr kumimoji="1" lang="en-US" sz="1200" kern="1200" dirty="0" smtClean="0">
                <a:solidFill>
                  <a:schemeClr val="tx1"/>
                </a:solidFill>
                <a:effectLst/>
                <a:latin typeface="Times New Roman" pitchFamily="33" charset="0"/>
                <a:ea typeface="+mn-ea"/>
                <a:cs typeface="+mn-cs"/>
              </a:rPr>
              <a:t> bus </a:t>
            </a:r>
            <a:r>
              <a:rPr kumimoji="1" lang="en-US" sz="1200" kern="1200" dirty="0" err="1" smtClean="0">
                <a:solidFill>
                  <a:schemeClr val="tx1"/>
                </a:solidFill>
                <a:effectLst/>
                <a:latin typeface="Times New Roman" pitchFamily="33" charset="0"/>
                <a:ea typeface="+mn-ea"/>
                <a:cs typeface="+mn-cs"/>
              </a:rPr>
              <a:t>thì</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chiều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dài</a:t>
            </a:r>
            <a:r>
              <a:rPr kumimoji="1" lang="en-US" sz="1200" kern="1200" dirty="0" smtClean="0">
                <a:solidFill>
                  <a:schemeClr val="tx1"/>
                </a:solidFill>
                <a:effectLst/>
                <a:latin typeface="Times New Roman" pitchFamily="33" charset="0"/>
                <a:ea typeface="+mn-ea"/>
                <a:cs typeface="+mn-cs"/>
              </a:rPr>
              <a:t> bus </a:t>
            </a:r>
            <a:r>
              <a:rPr kumimoji="1" lang="en-US" sz="1200" kern="1200" dirty="0" err="1" smtClean="0">
                <a:solidFill>
                  <a:schemeClr val="tx1"/>
                </a:solidFill>
                <a:effectLst/>
                <a:latin typeface="Times New Roman" pitchFamily="33" charset="0"/>
                <a:ea typeface="+mn-ea"/>
                <a:cs typeface="+mn-cs"/>
              </a:rPr>
              <a:t>càng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lớn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và</a:t>
            </a:r>
            <a:r>
              <a:rPr kumimoji="1" lang="en-US" sz="1200" kern="1200" dirty="0" smtClean="0">
                <a:solidFill>
                  <a:schemeClr val="tx1"/>
                </a:solidFill>
                <a:effectLst/>
                <a:latin typeface="Times New Roman" pitchFamily="33" charset="0"/>
                <a:ea typeface="+mn-ea"/>
                <a:cs typeface="+mn-cs"/>
              </a:rPr>
              <a:t> do </a:t>
            </a:r>
            <a:r>
              <a:rPr kumimoji="1" lang="en-US" sz="1200" kern="1200" dirty="0" err="1" smtClean="0">
                <a:solidFill>
                  <a:schemeClr val="tx1"/>
                </a:solidFill>
                <a:effectLst/>
                <a:latin typeface="Times New Roman" pitchFamily="33" charset="0"/>
                <a:ea typeface="+mn-ea"/>
                <a:cs typeface="+mn-cs"/>
              </a:rPr>
              <a:t>đó</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trễ</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lan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truyền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càng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lớn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trễ</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này</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xác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định</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thời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gian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cần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thiết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để</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các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thiết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bị</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phối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hợp</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sử</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dụng</a:t>
            </a:r>
            <a:r>
              <a:rPr kumimoji="1" lang="en-US" sz="1200" kern="1200" dirty="0" smtClean="0">
                <a:solidFill>
                  <a:schemeClr val="tx1"/>
                </a:solidFill>
                <a:effectLst/>
                <a:latin typeface="Times New Roman" pitchFamily="33" charset="0"/>
                <a:ea typeface="+mn-ea"/>
                <a:cs typeface="+mn-cs"/>
              </a:rPr>
              <a:t> bus. </a:t>
            </a:r>
            <a:r>
              <a:rPr kumimoji="1" lang="en-US" sz="1200" kern="1200" dirty="0" err="1" smtClean="0">
                <a:solidFill>
                  <a:schemeClr val="tx1"/>
                </a:solidFill>
                <a:effectLst/>
                <a:latin typeface="Times New Roman" pitchFamily="33" charset="0"/>
                <a:ea typeface="+mn-ea"/>
                <a:cs typeface="+mn-cs"/>
              </a:rPr>
              <a:t>Khi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điều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khiển</a:t>
            </a:r>
            <a:r>
              <a:rPr kumimoji="1" lang="en-US" sz="1200" kern="1200" dirty="0" smtClean="0">
                <a:solidFill>
                  <a:schemeClr val="tx1"/>
                </a:solidFill>
                <a:effectLst/>
                <a:latin typeface="Times New Roman" pitchFamily="33" charset="0"/>
                <a:ea typeface="+mn-ea"/>
                <a:cs typeface="+mn-cs"/>
              </a:rPr>
              <a:t> bus </a:t>
            </a:r>
            <a:r>
              <a:rPr kumimoji="1" lang="en-US" sz="1200" kern="1200" dirty="0" err="1" smtClean="0">
                <a:solidFill>
                  <a:schemeClr val="tx1"/>
                </a:solidFill>
                <a:effectLst/>
                <a:latin typeface="Times New Roman" pitchFamily="33" charset="0"/>
                <a:ea typeface="+mn-ea"/>
                <a:cs typeface="+mn-cs"/>
              </a:rPr>
              <a:t>chuyển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từ</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thiết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bị</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này</a:t>
            </a:r>
            <a:r>
              <a:rPr kumimoji="1" lang="en-US" sz="1200" kern="1200" dirty="0" smtClean="0">
                <a:solidFill>
                  <a:schemeClr val="tx1"/>
                </a:solidFill>
                <a:effectLst/>
                <a:latin typeface="Times New Roman" pitchFamily="33" charset="0"/>
                <a:ea typeface="+mn-ea"/>
                <a:cs typeface="+mn-cs"/>
              </a:rPr>
              <a:t> sang </a:t>
            </a:r>
            <a:r>
              <a:rPr kumimoji="1" lang="en-US" sz="1200" kern="1200" dirty="0" err="1" smtClean="0">
                <a:solidFill>
                  <a:schemeClr val="tx1"/>
                </a:solidFill>
                <a:effectLst/>
                <a:latin typeface="Times New Roman" pitchFamily="33" charset="0"/>
                <a:ea typeface="+mn-ea"/>
                <a:cs typeface="+mn-cs"/>
              </a:rPr>
              <a:t>thiết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bị</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khác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thường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xuyên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những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trễ</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lan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truyền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này</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có</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thể</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ảnh</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hưởng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đáng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kể</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đến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hiệu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suất</a:t>
            </a:r>
            <a:r>
              <a:rPr kumimoji="1" lang="en-US" sz="1200" kern="1200" dirty="0" smtClean="0">
                <a:solidFill>
                  <a:schemeClr val="tx1"/>
                </a:solidFill>
                <a:effectLst/>
                <a:latin typeface="Times New Roman" pitchFamily="33" charset="0"/>
                <a:ea typeface="+mn-ea"/>
                <a:cs typeface="+mn-cs"/>
              </a:rPr>
              <a:t>.</a:t>
            </a:r>
          </a:p>
          <a:p>
            <a:r>
              <a:rPr kumimoji="1" lang="en-US" sz="1200" kern="1200" dirty="0" smtClean="0">
                <a:solidFill>
                  <a:schemeClr val="tx1"/>
                </a:solidFill>
                <a:effectLst/>
                <a:latin typeface="Times New Roman" pitchFamily="33" charset="0"/>
                <a:ea typeface="+mn-ea"/>
                <a:cs typeface="+mn-cs"/>
              </a:rPr>
              <a:t>2. Bus </a:t>
            </a:r>
            <a:r>
              <a:rPr kumimoji="1" lang="en-US" sz="1200" kern="1200" dirty="0" err="1" smtClean="0">
                <a:solidFill>
                  <a:schemeClr val="tx1"/>
                </a:solidFill>
                <a:effectLst/>
                <a:latin typeface="Times New Roman" pitchFamily="33" charset="0"/>
                <a:ea typeface="+mn-ea"/>
                <a:cs typeface="+mn-cs"/>
              </a:rPr>
              <a:t>có</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thể</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trở</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thành</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nút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cổ</a:t>
            </a:r>
            <a:r>
              <a:rPr kumimoji="1" lang="en-US" sz="1200" kern="1200" dirty="0" smtClean="0">
                <a:solidFill>
                  <a:schemeClr val="tx1"/>
                </a:solidFill>
                <a:effectLst/>
                <a:latin typeface="Times New Roman" pitchFamily="33" charset="0"/>
                <a:ea typeface="+mn-ea"/>
                <a:cs typeface="+mn-cs"/>
              </a:rPr>
              <a:t> chai do </a:t>
            </a:r>
            <a:r>
              <a:rPr kumimoji="1" lang="en-US" sz="1200" kern="1200" dirty="0" err="1" smtClean="0">
                <a:solidFill>
                  <a:schemeClr val="tx1"/>
                </a:solidFill>
                <a:effectLst/>
                <a:latin typeface="Times New Roman" pitchFamily="33" charset="0"/>
                <a:ea typeface="+mn-ea"/>
                <a:cs typeface="+mn-cs"/>
              </a:rPr>
              <a:t>nhu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cầu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truyền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dữ</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liệu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tổng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hợp</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đạt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đến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công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suất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của</a:t>
            </a:r>
            <a:r>
              <a:rPr kumimoji="1" lang="en-US" sz="1200" kern="1200" dirty="0" smtClean="0">
                <a:solidFill>
                  <a:schemeClr val="tx1"/>
                </a:solidFill>
                <a:effectLst/>
                <a:latin typeface="Times New Roman" pitchFamily="33" charset="0"/>
                <a:ea typeface="+mn-ea"/>
                <a:cs typeface="+mn-cs"/>
              </a:rPr>
              <a:t> bus. </a:t>
            </a:r>
            <a:r>
              <a:rPr kumimoji="1" lang="en-US" sz="1200" kern="1200" dirty="0" err="1" smtClean="0">
                <a:solidFill>
                  <a:schemeClr val="tx1"/>
                </a:solidFill>
                <a:effectLst/>
                <a:latin typeface="Times New Roman" pitchFamily="33" charset="0"/>
                <a:ea typeface="+mn-ea"/>
                <a:cs typeface="+mn-cs"/>
              </a:rPr>
              <a:t>Vấn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đề</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này</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có</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thể</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được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khắc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phục</a:t>
            </a:r>
            <a:r>
              <a:rPr kumimoji="1" lang="en-US" sz="1200" kern="1200" dirty="0" smtClean="0">
                <a:solidFill>
                  <a:schemeClr val="tx1"/>
                </a:solidFill>
                <a:effectLst/>
                <a:latin typeface="Times New Roman" pitchFamily="33" charset="0"/>
                <a:ea typeface="+mn-ea"/>
                <a:cs typeface="+mn-cs"/>
              </a:rPr>
              <a:t> ở </a:t>
            </a:r>
            <a:r>
              <a:rPr kumimoji="1" lang="en-US" sz="1200" kern="1200" dirty="0" err="1" smtClean="0">
                <a:solidFill>
                  <a:schemeClr val="tx1"/>
                </a:solidFill>
                <a:effectLst/>
                <a:latin typeface="Times New Roman" pitchFamily="33" charset="0"/>
                <a:ea typeface="+mn-ea"/>
                <a:cs typeface="+mn-cs"/>
              </a:rPr>
              <a:t>một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mức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nào</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đó</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bằng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cách</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tăng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tốc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dữ</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liệu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mà</a:t>
            </a:r>
            <a:r>
              <a:rPr kumimoji="1" lang="en-US" sz="1200" kern="1200" dirty="0" smtClean="0">
                <a:solidFill>
                  <a:schemeClr val="tx1"/>
                </a:solidFill>
                <a:effectLst/>
                <a:latin typeface="Times New Roman" pitchFamily="33" charset="0"/>
                <a:ea typeface="+mn-ea"/>
                <a:cs typeface="+mn-cs"/>
              </a:rPr>
              <a:t> bus </a:t>
            </a:r>
            <a:r>
              <a:rPr kumimoji="1" lang="en-US" sz="1200" kern="1200" dirty="0" err="1" smtClean="0">
                <a:solidFill>
                  <a:schemeClr val="tx1"/>
                </a:solidFill>
                <a:effectLst/>
                <a:latin typeface="Times New Roman" pitchFamily="33" charset="0"/>
                <a:ea typeface="+mn-ea"/>
                <a:cs typeface="+mn-cs"/>
              </a:rPr>
              <a:t>có</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thể</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mang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theo</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và</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bằng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cách</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sử</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dụng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các</a:t>
            </a:r>
            <a:r>
              <a:rPr kumimoji="1" lang="en-US" sz="1200" kern="1200" dirty="0" smtClean="0">
                <a:solidFill>
                  <a:schemeClr val="tx1"/>
                </a:solidFill>
                <a:effectLst/>
                <a:latin typeface="Times New Roman" pitchFamily="33" charset="0"/>
                <a:ea typeface="+mn-ea"/>
                <a:cs typeface="+mn-cs"/>
              </a:rPr>
              <a:t> bus </a:t>
            </a:r>
            <a:r>
              <a:rPr kumimoji="1" lang="en-US" sz="1200" kern="1200" dirty="0" err="1" smtClean="0">
                <a:solidFill>
                  <a:schemeClr val="tx1"/>
                </a:solidFill>
                <a:effectLst/>
                <a:latin typeface="Times New Roman" pitchFamily="33" charset="0"/>
                <a:ea typeface="+mn-ea"/>
                <a:cs typeface="+mn-cs"/>
              </a:rPr>
              <a:t>rộng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hơn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ví</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dụ</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tăng</a:t>
            </a:r>
            <a:r>
              <a:rPr kumimoji="1" lang="en-US" sz="1200" kern="1200" dirty="0" smtClean="0">
                <a:solidFill>
                  <a:schemeClr val="tx1"/>
                </a:solidFill>
                <a:effectLst/>
                <a:latin typeface="Times New Roman" pitchFamily="33" charset="0"/>
                <a:ea typeface="+mn-ea"/>
                <a:cs typeface="+mn-cs"/>
              </a:rPr>
              <a:t> bus </a:t>
            </a:r>
            <a:r>
              <a:rPr kumimoji="1" lang="en-US" sz="1200" kern="1200" dirty="0" err="1" smtClean="0">
                <a:solidFill>
                  <a:schemeClr val="tx1"/>
                </a:solidFill>
                <a:effectLst/>
                <a:latin typeface="Times New Roman" pitchFamily="33" charset="0"/>
                <a:ea typeface="+mn-ea"/>
                <a:cs typeface="+mn-cs"/>
              </a:rPr>
              <a:t>dữ</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liệu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từ</a:t>
            </a:r>
            <a:r>
              <a:rPr kumimoji="1" lang="en-US" sz="1200" kern="1200" dirty="0" smtClean="0">
                <a:solidFill>
                  <a:schemeClr val="tx1"/>
                </a:solidFill>
                <a:effectLst/>
                <a:latin typeface="Times New Roman" pitchFamily="33" charset="0"/>
                <a:ea typeface="+mn-ea"/>
                <a:cs typeface="+mn-cs"/>
              </a:rPr>
              <a:t> 32 </a:t>
            </a:r>
            <a:r>
              <a:rPr kumimoji="1" lang="en-US" sz="1200" kern="1200" dirty="0" err="1" smtClean="0">
                <a:solidFill>
                  <a:schemeClr val="tx1"/>
                </a:solidFill>
                <a:effectLst/>
                <a:latin typeface="Times New Roman" pitchFamily="33" charset="0"/>
                <a:ea typeface="+mn-ea"/>
                <a:cs typeface="+mn-cs"/>
              </a:rPr>
              <a:t>lên</a:t>
            </a:r>
            <a:r>
              <a:rPr kumimoji="1" lang="en-US" sz="1200" kern="1200" dirty="0" smtClean="0">
                <a:solidFill>
                  <a:schemeClr val="tx1"/>
                </a:solidFill>
                <a:effectLst/>
                <a:latin typeface="Times New Roman" pitchFamily="33" charset="0"/>
                <a:ea typeface="+mn-ea"/>
                <a:cs typeface="+mn-cs"/>
              </a:rPr>
              <a:t> 64 bit). </a:t>
            </a:r>
            <a:r>
              <a:rPr kumimoji="1" lang="en-US" sz="1200" kern="1200" dirty="0" err="1" smtClean="0">
                <a:solidFill>
                  <a:schemeClr val="tx1"/>
                </a:solidFill>
                <a:effectLst/>
                <a:latin typeface="Times New Roman" pitchFamily="33" charset="0"/>
                <a:ea typeface="+mn-ea"/>
                <a:cs typeface="+mn-cs"/>
              </a:rPr>
              <a:t>Tuy</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nhiên</a:t>
            </a:r>
            <a:r>
              <a:rPr kumimoji="1" lang="en-US" sz="1200" kern="1200" dirty="0" smtClean="0">
                <a:solidFill>
                  <a:schemeClr val="tx1"/>
                </a:solidFill>
                <a:effectLst/>
                <a:latin typeface="Times New Roman" pitchFamily="33" charset="0"/>
                <a:ea typeface="+mn-ea"/>
                <a:cs typeface="+mn-cs"/>
              </a:rPr>
              <a:t>, do </a:t>
            </a:r>
            <a:r>
              <a:rPr kumimoji="1" lang="en-US" sz="1200" kern="1200" dirty="0" err="1" smtClean="0">
                <a:solidFill>
                  <a:schemeClr val="tx1"/>
                </a:solidFill>
                <a:effectLst/>
                <a:latin typeface="Times New Roman" pitchFamily="33" charset="0"/>
                <a:ea typeface="+mn-ea"/>
                <a:cs typeface="+mn-cs"/>
              </a:rPr>
              <a:t>tốc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dữ</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liệu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được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tạo</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bởi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các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thiết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bị</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đính</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kèm</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ví</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dụ</a:t>
            </a:r>
            <a:r>
              <a:rPr kumimoji="1" lang="en-US" sz="1200" kern="1200" dirty="0" smtClean="0">
                <a:solidFill>
                  <a:schemeClr val="tx1"/>
                </a:solidFill>
                <a:effectLst/>
                <a:latin typeface="Times New Roman" pitchFamily="33" charset="0"/>
                <a:ea typeface="+mn-ea"/>
                <a:cs typeface="+mn-cs"/>
              </a:rPr>
              <a:t>: card </a:t>
            </a:r>
            <a:r>
              <a:rPr kumimoji="1" lang="en-US" sz="1200" kern="1200" dirty="0" err="1" smtClean="0">
                <a:solidFill>
                  <a:schemeClr val="tx1"/>
                </a:solidFill>
                <a:effectLst/>
                <a:latin typeface="Times New Roman" pitchFamily="33" charset="0"/>
                <a:ea typeface="+mn-ea"/>
                <a:cs typeface="+mn-cs"/>
              </a:rPr>
              <a:t>đồ</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họa</a:t>
            </a:r>
            <a:r>
              <a:rPr kumimoji="1" lang="en-US" sz="1200" kern="1200" dirty="0" smtClean="0">
                <a:solidFill>
                  <a:schemeClr val="tx1"/>
                </a:solidFill>
                <a:effectLst/>
                <a:latin typeface="Times New Roman" pitchFamily="33" charset="0"/>
                <a:ea typeface="+mn-ea"/>
                <a:cs typeface="+mn-cs"/>
              </a:rPr>
              <a:t>, card </a:t>
            </a:r>
            <a:r>
              <a:rPr kumimoji="1" lang="en-US" sz="1200" kern="1200" dirty="0" err="1" smtClean="0">
                <a:solidFill>
                  <a:schemeClr val="tx1"/>
                </a:solidFill>
                <a:effectLst/>
                <a:latin typeface="Times New Roman" pitchFamily="33" charset="0"/>
                <a:ea typeface="+mn-ea"/>
                <a:cs typeface="+mn-cs"/>
              </a:rPr>
              <a:t>mạng</a:t>
            </a:r>
            <a:r>
              <a:rPr kumimoji="1" lang="en-US" sz="1200" kern="1200" dirty="0" smtClean="0">
                <a:solidFill>
                  <a:schemeClr val="tx1"/>
                </a:solidFill>
                <a:effectLst/>
                <a:latin typeface="Times New Roman" pitchFamily="33" charset="0"/>
                <a:ea typeface="+mn-ea"/>
                <a:cs typeface="+mn-cs"/>
              </a:rPr>
              <a:t> gigabits) </a:t>
            </a:r>
            <a:r>
              <a:rPr kumimoji="1" lang="en-US" sz="1200" kern="1200" dirty="0" err="1" smtClean="0">
                <a:solidFill>
                  <a:schemeClr val="tx1"/>
                </a:solidFill>
                <a:effectLst/>
                <a:latin typeface="Times New Roman" pitchFamily="33" charset="0"/>
                <a:ea typeface="+mn-ea"/>
                <a:cs typeface="+mn-cs"/>
              </a:rPr>
              <a:t>đang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tăng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nhanh</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dẫn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đến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việc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kiến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trúc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với</a:t>
            </a:r>
            <a:r>
              <a:rPr kumimoji="1" lang="en-US" sz="1200" kern="1200" dirty="0" smtClean="0">
                <a:solidFill>
                  <a:schemeClr val="tx1"/>
                </a:solidFill>
                <a:effectLst/>
                <a:latin typeface="Times New Roman" pitchFamily="33" charset="0"/>
                <a:ea typeface="+mn-ea"/>
                <a:cs typeface="+mn-cs"/>
              </a:rPr>
              <a:t> 1 </a:t>
            </a:r>
            <a:r>
              <a:rPr kumimoji="1" lang="en-US" sz="1200" kern="1200" dirty="0" err="1" smtClean="0">
                <a:solidFill>
                  <a:schemeClr val="tx1"/>
                </a:solidFill>
                <a:effectLst/>
                <a:latin typeface="Times New Roman" pitchFamily="33" charset="0"/>
                <a:ea typeface="+mn-ea"/>
                <a:cs typeface="+mn-cs"/>
              </a:rPr>
              <a:t>đường</a:t>
            </a:r>
            <a:r>
              <a:rPr kumimoji="1" lang="en-US" sz="1200" kern="1200" dirty="0" smtClean="0">
                <a:solidFill>
                  <a:schemeClr val="tx1"/>
                </a:solidFill>
                <a:effectLst/>
                <a:latin typeface="Times New Roman" pitchFamily="33" charset="0"/>
                <a:ea typeface="+mn-ea"/>
                <a:cs typeface="+mn-cs"/>
              </a:rPr>
              <a:t> bus </a:t>
            </a:r>
            <a:r>
              <a:rPr kumimoji="1" lang="en-US" sz="1200" kern="1200" dirty="0" err="1" smtClean="0">
                <a:solidFill>
                  <a:schemeClr val="tx1"/>
                </a:solidFill>
                <a:effectLst/>
                <a:latin typeface="Times New Roman" pitchFamily="33" charset="0"/>
                <a:ea typeface="+mn-ea"/>
                <a:cs typeface="+mn-cs"/>
              </a:rPr>
              <a:t>duy</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nhất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không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thể</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đáp</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ứng</a:t>
            </a:r>
            <a:r>
              <a:rPr kumimoji="1" lang="en-US" sz="1200" kern="1200" dirty="0" smtClean="0">
                <a:solidFill>
                  <a:schemeClr val="tx1"/>
                </a:solidFill>
                <a:effectLst/>
                <a:latin typeface="Times New Roman" pitchFamily="33" charset="0"/>
                <a:ea typeface="+mn-ea"/>
                <a:cs typeface="+mn-cs"/>
              </a:rPr>
              <a:t> yêu </a:t>
            </a:r>
            <a:r>
              <a:rPr kumimoji="1" lang="en-US" sz="1200" kern="1200" dirty="0" err="1" smtClean="0">
                <a:solidFill>
                  <a:schemeClr val="tx1"/>
                </a:solidFill>
                <a:effectLst/>
                <a:latin typeface="Times New Roman" pitchFamily="33" charset="0"/>
                <a:ea typeface="+mn-ea"/>
                <a:cs typeface="+mn-cs"/>
              </a:rPr>
              <a:t>cầu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của</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việc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truyền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tải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dữ</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liệu</a:t>
            </a:r>
            <a:r>
              <a:rPr kumimoji="1" lang="en-US" sz="1200" kern="1200" dirty="0" smtClean="0">
                <a:solidFill>
                  <a:schemeClr val="tx1"/>
                </a:solidFill>
                <a:effectLst/>
                <a:latin typeface="Times New Roman" pitchFamily="33" charset="0"/>
                <a:ea typeface="+mn-ea"/>
                <a:cs typeface="+mn-cs"/>
              </a:rPr>
              <a:t>.</a:t>
            </a:r>
          </a:p>
          <a:p>
            <a:r>
              <a:rPr kumimoji="1" lang="en-US" sz="1200" kern="1200" dirty="0" smtClean="0">
                <a:solidFill>
                  <a:schemeClr val="tx1"/>
                </a:solidFill>
                <a:effectLst/>
                <a:latin typeface="Times New Roman" pitchFamily="33" charset="0"/>
                <a:ea typeface="+mn-ea"/>
                <a:cs typeface="+mn-cs"/>
              </a:rPr>
              <a:t>Theo </a:t>
            </a:r>
            <a:r>
              <a:rPr kumimoji="1" lang="en-US" sz="1200" kern="1200" dirty="0" err="1" smtClean="0">
                <a:solidFill>
                  <a:schemeClr val="tx1"/>
                </a:solidFill>
                <a:effectLst/>
                <a:latin typeface="Times New Roman" pitchFamily="33" charset="0"/>
                <a:ea typeface="+mn-ea"/>
                <a:cs typeface="+mn-cs"/>
              </a:rPr>
              <a:t>đó</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hầu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hết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các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hệ</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thống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máy</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tính</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dựa</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trên</a:t>
            </a:r>
            <a:r>
              <a:rPr kumimoji="1" lang="en-US" sz="1200" kern="1200" dirty="0" smtClean="0">
                <a:solidFill>
                  <a:schemeClr val="tx1"/>
                </a:solidFill>
                <a:effectLst/>
                <a:latin typeface="Times New Roman" pitchFamily="33" charset="0"/>
                <a:ea typeface="+mn-ea"/>
                <a:cs typeface="+mn-cs"/>
              </a:rPr>
              <a:t> bus </a:t>
            </a:r>
            <a:r>
              <a:rPr kumimoji="1" lang="en-US" sz="1200" kern="1200" dirty="0" err="1" smtClean="0">
                <a:solidFill>
                  <a:schemeClr val="tx1"/>
                </a:solidFill>
                <a:effectLst/>
                <a:latin typeface="Times New Roman" pitchFamily="33" charset="0"/>
                <a:ea typeface="+mn-ea"/>
                <a:cs typeface="+mn-cs"/>
              </a:rPr>
              <a:t>sử</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dụng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nhiều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đường</a:t>
            </a:r>
            <a:r>
              <a:rPr kumimoji="1" lang="en-US" sz="1200" kern="1200" dirty="0" smtClean="0">
                <a:solidFill>
                  <a:schemeClr val="tx1"/>
                </a:solidFill>
                <a:effectLst/>
                <a:latin typeface="Times New Roman" pitchFamily="33" charset="0"/>
                <a:ea typeface="+mn-ea"/>
                <a:cs typeface="+mn-cs"/>
              </a:rPr>
              <a:t> bus, </a:t>
            </a:r>
            <a:r>
              <a:rPr kumimoji="1" lang="en-US" sz="1200" kern="1200" dirty="0" err="1" smtClean="0">
                <a:solidFill>
                  <a:schemeClr val="tx1"/>
                </a:solidFill>
                <a:effectLst/>
                <a:latin typeface="Times New Roman" pitchFamily="33" charset="0"/>
                <a:ea typeface="+mn-ea"/>
                <a:cs typeface="+mn-cs"/>
              </a:rPr>
              <a:t>thường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được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đặt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trong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một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hệ</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thống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phân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cấp</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Một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cấu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trúc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truyền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thống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điển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hình</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được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thể</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hiện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trong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Hình</a:t>
            </a:r>
            <a:r>
              <a:rPr kumimoji="1" lang="en-US" sz="1200" kern="1200" dirty="0" smtClean="0">
                <a:solidFill>
                  <a:schemeClr val="tx1"/>
                </a:solidFill>
                <a:effectLst/>
                <a:latin typeface="Times New Roman" pitchFamily="33" charset="0"/>
                <a:ea typeface="+mn-ea"/>
                <a:cs typeface="+mn-cs"/>
              </a:rPr>
              <a:t> 3.17a. </a:t>
            </a:r>
            <a:r>
              <a:rPr kumimoji="1" lang="en-US" sz="1200" kern="1200" dirty="0" err="1" smtClean="0">
                <a:solidFill>
                  <a:schemeClr val="tx1"/>
                </a:solidFill>
                <a:effectLst/>
                <a:latin typeface="Times New Roman" pitchFamily="33" charset="0"/>
                <a:ea typeface="+mn-ea"/>
                <a:cs typeface="+mn-cs"/>
              </a:rPr>
              <a:t>Có</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một</a:t>
            </a:r>
            <a:r>
              <a:rPr kumimoji="1" lang="en-US" sz="1200" kern="1200" dirty="0" smtClean="0">
                <a:solidFill>
                  <a:schemeClr val="tx1"/>
                </a:solidFill>
                <a:effectLst/>
                <a:latin typeface="Times New Roman" pitchFamily="33" charset="0"/>
                <a:ea typeface="+mn-ea"/>
                <a:cs typeface="+mn-cs"/>
              </a:rPr>
              <a:t> bus </a:t>
            </a:r>
            <a:r>
              <a:rPr kumimoji="1" lang="en-US" sz="1200" kern="1200" dirty="0" err="1" smtClean="0">
                <a:solidFill>
                  <a:schemeClr val="tx1"/>
                </a:solidFill>
                <a:effectLst/>
                <a:latin typeface="Times New Roman" pitchFamily="33" charset="0"/>
                <a:ea typeface="+mn-ea"/>
                <a:cs typeface="+mn-cs"/>
              </a:rPr>
              <a:t>cục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kết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nối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xử</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lý</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với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nhớ</a:t>
            </a:r>
            <a:r>
              <a:rPr kumimoji="1" lang="en-US" sz="1200" kern="1200" dirty="0" smtClean="0">
                <a:solidFill>
                  <a:schemeClr val="tx1"/>
                </a:solidFill>
                <a:effectLst/>
                <a:latin typeface="Times New Roman" pitchFamily="33" charset="0"/>
                <a:ea typeface="+mn-ea"/>
                <a:cs typeface="+mn-cs"/>
              </a:rPr>
              <a:t> cache </a:t>
            </a:r>
            <a:r>
              <a:rPr kumimoji="1" lang="en-US" sz="1200" kern="1200" dirty="0" err="1" smtClean="0">
                <a:solidFill>
                  <a:schemeClr val="tx1"/>
                </a:solidFill>
                <a:effectLst/>
                <a:latin typeface="Times New Roman" pitchFamily="33" charset="0"/>
                <a:ea typeface="+mn-ea"/>
                <a:cs typeface="+mn-cs"/>
              </a:rPr>
              <a:t>và</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có</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thể</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hỗ</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trợ</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một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hoặc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nhiều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thiết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bị</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cục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điều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khiển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nhớ</a:t>
            </a:r>
            <a:r>
              <a:rPr kumimoji="1" lang="en-US" sz="1200" kern="1200" dirty="0" smtClean="0">
                <a:solidFill>
                  <a:schemeClr val="tx1"/>
                </a:solidFill>
                <a:effectLst/>
                <a:latin typeface="Times New Roman" pitchFamily="33" charset="0"/>
                <a:ea typeface="+mn-ea"/>
                <a:cs typeface="+mn-cs"/>
              </a:rPr>
              <a:t> cache </a:t>
            </a:r>
            <a:r>
              <a:rPr kumimoji="1" lang="en-US" sz="1200" kern="1200" dirty="0" err="1" smtClean="0">
                <a:solidFill>
                  <a:schemeClr val="tx1"/>
                </a:solidFill>
                <a:effectLst/>
                <a:latin typeface="Times New Roman" pitchFamily="33" charset="0"/>
                <a:ea typeface="+mn-ea"/>
                <a:cs typeface="+mn-cs"/>
              </a:rPr>
              <a:t>kết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nối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đệm</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không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chỉ</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với</a:t>
            </a:r>
            <a:r>
              <a:rPr kumimoji="1" lang="en-US" sz="1200" kern="1200" dirty="0" smtClean="0">
                <a:solidFill>
                  <a:schemeClr val="tx1"/>
                </a:solidFill>
                <a:effectLst/>
                <a:latin typeface="Times New Roman" pitchFamily="33" charset="0"/>
                <a:ea typeface="+mn-ea"/>
                <a:cs typeface="+mn-cs"/>
              </a:rPr>
              <a:t> bus </a:t>
            </a:r>
            <a:r>
              <a:rPr kumimoji="1" lang="en-US" sz="1200" kern="1200" dirty="0" err="1" smtClean="0">
                <a:solidFill>
                  <a:schemeClr val="tx1"/>
                </a:solidFill>
                <a:effectLst/>
                <a:latin typeface="Times New Roman" pitchFamily="33" charset="0"/>
                <a:ea typeface="+mn-ea"/>
                <a:cs typeface="+mn-cs"/>
              </a:rPr>
              <a:t>cục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này</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mà</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còn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với</a:t>
            </a:r>
            <a:r>
              <a:rPr kumimoji="1" lang="en-US" sz="1200" kern="1200" dirty="0" smtClean="0">
                <a:solidFill>
                  <a:schemeClr val="tx1"/>
                </a:solidFill>
                <a:effectLst/>
                <a:latin typeface="Times New Roman" pitchFamily="33" charset="0"/>
                <a:ea typeface="+mn-ea"/>
                <a:cs typeface="+mn-cs"/>
              </a:rPr>
              <a:t> bus </a:t>
            </a:r>
            <a:r>
              <a:rPr kumimoji="1" lang="en-US" sz="1200" kern="1200" dirty="0" err="1" smtClean="0">
                <a:solidFill>
                  <a:schemeClr val="tx1"/>
                </a:solidFill>
                <a:effectLst/>
                <a:latin typeface="Times New Roman" pitchFamily="33" charset="0"/>
                <a:ea typeface="+mn-ea"/>
                <a:cs typeface="+mn-cs"/>
              </a:rPr>
              <a:t>hệ</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thống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được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gắn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với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tất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cả</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các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mô-đun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nhớ</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chính</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Trong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các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hệ</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thống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hiện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đại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đệm</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nằm</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trong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cùng</a:t>
            </a:r>
            <a:r>
              <a:rPr kumimoji="1" lang="en-US" sz="1200" kern="1200" dirty="0" smtClean="0">
                <a:solidFill>
                  <a:schemeClr val="tx1"/>
                </a:solidFill>
                <a:effectLst/>
                <a:latin typeface="Times New Roman" pitchFamily="33" charset="0"/>
                <a:ea typeface="+mn-ea"/>
                <a:cs typeface="+mn-cs"/>
              </a:rPr>
              <a:t> chip </a:t>
            </a:r>
            <a:r>
              <a:rPr kumimoji="1" lang="en-US" sz="1200" kern="1200" dirty="0" err="1" smtClean="0">
                <a:solidFill>
                  <a:schemeClr val="tx1"/>
                </a:solidFill>
                <a:effectLst/>
                <a:latin typeface="Times New Roman" pitchFamily="33" charset="0"/>
                <a:ea typeface="+mn-ea"/>
                <a:cs typeface="+mn-cs"/>
              </a:rPr>
              <a:t>với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xử</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lý</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và</a:t>
            </a:r>
            <a:r>
              <a:rPr kumimoji="1" lang="en-US" sz="1200" kern="1200" dirty="0" smtClean="0">
                <a:solidFill>
                  <a:schemeClr val="tx1"/>
                </a:solidFill>
                <a:effectLst/>
                <a:latin typeface="Times New Roman" pitchFamily="33" charset="0"/>
                <a:ea typeface="+mn-ea"/>
                <a:cs typeface="+mn-cs"/>
              </a:rPr>
              <a:t> do </a:t>
            </a:r>
            <a:r>
              <a:rPr kumimoji="1" lang="en-US" sz="1200" kern="1200" dirty="0" err="1" smtClean="0">
                <a:solidFill>
                  <a:schemeClr val="tx1"/>
                </a:solidFill>
                <a:effectLst/>
                <a:latin typeface="Times New Roman" pitchFamily="33" charset="0"/>
                <a:ea typeface="+mn-ea"/>
                <a:cs typeface="+mn-cs"/>
              </a:rPr>
              <a:t>đó</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không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cần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một</a:t>
            </a:r>
            <a:r>
              <a:rPr kumimoji="1" lang="en-US" sz="1200" kern="1200" dirty="0" smtClean="0">
                <a:solidFill>
                  <a:schemeClr val="tx1"/>
                </a:solidFill>
                <a:effectLst/>
                <a:latin typeface="Times New Roman" pitchFamily="33" charset="0"/>
                <a:ea typeface="+mn-ea"/>
                <a:cs typeface="+mn-cs"/>
              </a:rPr>
              <a:t> bus </a:t>
            </a:r>
            <a:r>
              <a:rPr kumimoji="1" lang="en-US" sz="1200" kern="1200" dirty="0" err="1" smtClean="0">
                <a:solidFill>
                  <a:schemeClr val="tx1"/>
                </a:solidFill>
                <a:effectLst/>
                <a:latin typeface="Times New Roman" pitchFamily="33" charset="0"/>
                <a:ea typeface="+mn-ea"/>
                <a:cs typeface="+mn-cs"/>
              </a:rPr>
              <a:t>ngoài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hoặc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sơ</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đồ</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kết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nối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khác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mặc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dù</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cũng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có</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thể</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có</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đệm</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ngoài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Như</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sẽ</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được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thảo</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luận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trong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Chương</a:t>
            </a:r>
            <a:r>
              <a:rPr kumimoji="1" lang="en-US" sz="1200" kern="1200" dirty="0" smtClean="0">
                <a:solidFill>
                  <a:schemeClr val="tx1"/>
                </a:solidFill>
                <a:effectLst/>
                <a:latin typeface="Times New Roman" pitchFamily="33" charset="0"/>
                <a:ea typeface="+mn-ea"/>
                <a:cs typeface="+mn-cs"/>
              </a:rPr>
              <a:t> 4, </a:t>
            </a:r>
            <a:r>
              <a:rPr kumimoji="1" lang="en-US" sz="1200" kern="1200" dirty="0" err="1" smtClean="0">
                <a:solidFill>
                  <a:schemeClr val="tx1"/>
                </a:solidFill>
                <a:effectLst/>
                <a:latin typeface="Times New Roman" pitchFamily="33" charset="0"/>
                <a:ea typeface="+mn-ea"/>
                <a:cs typeface="+mn-cs"/>
              </a:rPr>
              <a:t>việc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sử</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dụng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cấu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trúc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đệm</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sẽ</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cách</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ly</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xử</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lý</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khỏi</a:t>
            </a:r>
            <a:r>
              <a:rPr kumimoji="1" lang="en-US" sz="1200" kern="1200" dirty="0" smtClean="0">
                <a:solidFill>
                  <a:schemeClr val="tx1"/>
                </a:solidFill>
                <a:effectLst/>
                <a:latin typeface="Times New Roman" pitchFamily="33" charset="0"/>
                <a:ea typeface="+mn-ea"/>
                <a:cs typeface="+mn-cs"/>
              </a:rPr>
              <a:t> yêu </a:t>
            </a:r>
            <a:r>
              <a:rPr kumimoji="1" lang="en-US" sz="1200" kern="1200" dirty="0" err="1" smtClean="0">
                <a:solidFill>
                  <a:schemeClr val="tx1"/>
                </a:solidFill>
                <a:effectLst/>
                <a:latin typeface="Times New Roman" pitchFamily="33" charset="0"/>
                <a:ea typeface="+mn-ea"/>
                <a:cs typeface="+mn-cs"/>
              </a:rPr>
              <a:t>cầu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truy</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cập</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nhớ</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chính</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thường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xuyên</a:t>
            </a:r>
            <a:r>
              <a:rPr kumimoji="1" lang="en-US" sz="1200" kern="1200" dirty="0" smtClean="0">
                <a:solidFill>
                  <a:schemeClr val="tx1"/>
                </a:solidFill>
                <a:effectLst/>
                <a:latin typeface="Times New Roman" pitchFamily="33" charset="0"/>
                <a:ea typeface="+mn-ea"/>
                <a:cs typeface="+mn-cs"/>
              </a:rPr>
              <a:t>. Do </a:t>
            </a:r>
            <a:r>
              <a:rPr kumimoji="1" lang="en-US" sz="1200" kern="1200" dirty="0" err="1" smtClean="0">
                <a:solidFill>
                  <a:schemeClr val="tx1"/>
                </a:solidFill>
                <a:effectLst/>
                <a:latin typeface="Times New Roman" pitchFamily="33" charset="0"/>
                <a:ea typeface="+mn-ea"/>
                <a:cs typeface="+mn-cs"/>
              </a:rPr>
              <a:t>đó</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nhớ</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chính</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có</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thể</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được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chuyển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khỏi</a:t>
            </a:r>
            <a:r>
              <a:rPr kumimoji="1" lang="en-US" sz="1200" kern="1200" dirty="0" smtClean="0">
                <a:solidFill>
                  <a:schemeClr val="tx1"/>
                </a:solidFill>
                <a:effectLst/>
                <a:latin typeface="Times New Roman" pitchFamily="33" charset="0"/>
                <a:ea typeface="+mn-ea"/>
                <a:cs typeface="+mn-cs"/>
              </a:rPr>
              <a:t> bus </a:t>
            </a:r>
            <a:r>
              <a:rPr kumimoji="1" lang="en-US" sz="1200" kern="1200" dirty="0" err="1" smtClean="0">
                <a:solidFill>
                  <a:schemeClr val="tx1"/>
                </a:solidFill>
                <a:effectLst/>
                <a:latin typeface="Times New Roman" pitchFamily="33" charset="0"/>
                <a:ea typeface="+mn-ea"/>
                <a:cs typeface="+mn-cs"/>
              </a:rPr>
              <a:t>địa</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phương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lên</a:t>
            </a:r>
            <a:r>
              <a:rPr kumimoji="1" lang="en-US" sz="1200" kern="1200" dirty="0" smtClean="0">
                <a:solidFill>
                  <a:schemeClr val="tx1"/>
                </a:solidFill>
                <a:effectLst/>
                <a:latin typeface="Times New Roman" pitchFamily="33" charset="0"/>
                <a:ea typeface="+mn-ea"/>
                <a:cs typeface="+mn-cs"/>
              </a:rPr>
              <a:t> bus </a:t>
            </a:r>
            <a:r>
              <a:rPr kumimoji="1" lang="en-US" sz="1200" kern="1200" dirty="0" err="1" smtClean="0">
                <a:solidFill>
                  <a:schemeClr val="tx1"/>
                </a:solidFill>
                <a:effectLst/>
                <a:latin typeface="Times New Roman" pitchFamily="33" charset="0"/>
                <a:ea typeface="+mn-ea"/>
                <a:cs typeface="+mn-cs"/>
              </a:rPr>
              <a:t>hệ</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thống</a:t>
            </a:r>
            <a:r>
              <a:rPr kumimoji="1" lang="en-US" sz="1200" kern="1200" dirty="0" smtClean="0">
                <a:solidFill>
                  <a:schemeClr val="tx1"/>
                </a:solidFill>
                <a:effectLst/>
                <a:latin typeface="Times New Roman" pitchFamily="33" charset="0"/>
                <a:ea typeface="+mn-ea"/>
                <a:cs typeface="+mn-cs"/>
              </a:rPr>
              <a:t>. Theo </a:t>
            </a:r>
            <a:r>
              <a:rPr kumimoji="1" lang="en-US" sz="1200" kern="1200" dirty="0" err="1" smtClean="0">
                <a:solidFill>
                  <a:schemeClr val="tx1"/>
                </a:solidFill>
                <a:effectLst/>
                <a:latin typeface="Times New Roman" pitchFamily="33" charset="0"/>
                <a:ea typeface="+mn-ea"/>
                <a:cs typeface="+mn-cs"/>
              </a:rPr>
              <a:t>cách</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này</a:t>
            </a:r>
            <a:r>
              <a:rPr kumimoji="1" lang="en-US" sz="1200" kern="1200" dirty="0" smtClean="0">
                <a:solidFill>
                  <a:schemeClr val="tx1"/>
                </a:solidFill>
                <a:effectLst/>
                <a:latin typeface="Times New Roman" pitchFamily="33" charset="0"/>
                <a:ea typeface="+mn-ea"/>
                <a:cs typeface="+mn-cs"/>
              </a:rPr>
              <a:t>, I / O </a:t>
            </a:r>
            <a:r>
              <a:rPr kumimoji="1" lang="en-US" sz="1200" kern="1200" dirty="0" err="1" smtClean="0">
                <a:solidFill>
                  <a:schemeClr val="tx1"/>
                </a:solidFill>
                <a:effectLst/>
                <a:latin typeface="Times New Roman" pitchFamily="33" charset="0"/>
                <a:ea typeface="+mn-ea"/>
                <a:cs typeface="+mn-cs"/>
              </a:rPr>
              <a:t>chuyển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đến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và</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từ</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nhớ</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chính</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trên</a:t>
            </a:r>
            <a:r>
              <a:rPr kumimoji="1" lang="en-US" sz="1200" kern="1200" dirty="0" smtClean="0">
                <a:solidFill>
                  <a:schemeClr val="tx1"/>
                </a:solidFill>
                <a:effectLst/>
                <a:latin typeface="Times New Roman" pitchFamily="33" charset="0"/>
                <a:ea typeface="+mn-ea"/>
                <a:cs typeface="+mn-cs"/>
              </a:rPr>
              <a:t> bus </a:t>
            </a:r>
            <a:r>
              <a:rPr kumimoji="1" lang="en-US" sz="1200" kern="1200" dirty="0" err="1" smtClean="0">
                <a:solidFill>
                  <a:schemeClr val="tx1"/>
                </a:solidFill>
                <a:effectLst/>
                <a:latin typeface="Times New Roman" pitchFamily="33" charset="0"/>
                <a:ea typeface="+mn-ea"/>
                <a:cs typeface="+mn-cs"/>
              </a:rPr>
              <a:t>hệ</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thống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không</a:t>
            </a:r>
            <a:r>
              <a:rPr kumimoji="1" lang="en-US" sz="1200" kern="1200" dirty="0" smtClean="0">
                <a:solidFill>
                  <a:schemeClr val="tx1"/>
                </a:solidFill>
                <a:effectLst/>
                <a:latin typeface="Times New Roman" pitchFamily="33" charset="0"/>
                <a:ea typeface="+mn-ea"/>
                <a:cs typeface="+mn-cs"/>
              </a:rPr>
              <a:t> can </a:t>
            </a:r>
            <a:r>
              <a:rPr kumimoji="1" lang="en-US" sz="1200" kern="1200" dirty="0" err="1" smtClean="0">
                <a:solidFill>
                  <a:schemeClr val="tx1"/>
                </a:solidFill>
                <a:effectLst/>
                <a:latin typeface="Times New Roman" pitchFamily="33" charset="0"/>
                <a:ea typeface="+mn-ea"/>
                <a:cs typeface="+mn-cs"/>
              </a:rPr>
              <a:t>thiệp</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vào</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hoạt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động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của</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xử</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lý</a:t>
            </a:r>
            <a:r>
              <a:rPr kumimoji="1" lang="en-US" sz="1200" kern="1200" dirty="0" smtClean="0">
                <a:solidFill>
                  <a:schemeClr val="tx1"/>
                </a:solidFill>
                <a:effectLst/>
                <a:latin typeface="Times New Roman" pitchFamily="33" charset="0"/>
                <a:ea typeface="+mn-ea"/>
                <a:cs typeface="+mn-cs"/>
              </a:rPr>
              <a:t>.</a:t>
            </a:r>
          </a:p>
          <a:p>
            <a:endParaRPr kumimoji="1" lang="en-US" sz="1200" kern="1200" dirty="0" smtClean="0">
              <a:solidFill>
                <a:schemeClr val="tx1"/>
              </a:solidFill>
              <a:effectLst/>
              <a:latin typeface="Times New Roman" pitchFamily="33" charset="0"/>
              <a:ea typeface="+mn-ea"/>
              <a:cs typeface="+mn-cs"/>
            </a:endParaRPr>
          </a:p>
          <a:p>
            <a:r>
              <a:rPr kumimoji="1" lang="en-US" sz="1200" kern="1200" dirty="0" err="1" smtClean="0">
                <a:solidFill>
                  <a:schemeClr val="tx1"/>
                </a:solidFill>
                <a:effectLst/>
                <a:latin typeface="Times New Roman" pitchFamily="33" charset="0"/>
                <a:ea typeface="+mn-ea"/>
                <a:cs typeface="+mn-cs"/>
              </a:rPr>
              <a:t>Có</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thể</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kết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nối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điều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khiển</a:t>
            </a:r>
            <a:r>
              <a:rPr kumimoji="1" lang="en-US" sz="1200" kern="1200" dirty="0" smtClean="0">
                <a:solidFill>
                  <a:schemeClr val="tx1"/>
                </a:solidFill>
                <a:effectLst/>
                <a:latin typeface="Times New Roman" pitchFamily="33" charset="0"/>
                <a:ea typeface="+mn-ea"/>
                <a:cs typeface="+mn-cs"/>
              </a:rPr>
              <a:t> I / O </a:t>
            </a:r>
            <a:r>
              <a:rPr kumimoji="1" lang="en-US" sz="1200" kern="1200" dirty="0" err="1" smtClean="0">
                <a:solidFill>
                  <a:schemeClr val="tx1"/>
                </a:solidFill>
                <a:effectLst/>
                <a:latin typeface="Times New Roman" pitchFamily="33" charset="0"/>
                <a:ea typeface="+mn-ea"/>
                <a:cs typeface="+mn-cs"/>
              </a:rPr>
              <a:t>trực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tiếp</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trên</a:t>
            </a:r>
            <a:r>
              <a:rPr kumimoji="1" lang="en-US" sz="1200" kern="1200" dirty="0" smtClean="0">
                <a:solidFill>
                  <a:schemeClr val="tx1"/>
                </a:solidFill>
                <a:effectLst/>
                <a:latin typeface="Times New Roman" pitchFamily="33" charset="0"/>
                <a:ea typeface="+mn-ea"/>
                <a:cs typeface="+mn-cs"/>
              </a:rPr>
              <a:t> bus </a:t>
            </a:r>
            <a:r>
              <a:rPr kumimoji="1" lang="en-US" sz="1200" kern="1200" dirty="0" err="1" smtClean="0">
                <a:solidFill>
                  <a:schemeClr val="tx1"/>
                </a:solidFill>
                <a:effectLst/>
                <a:latin typeface="Times New Roman" pitchFamily="33" charset="0"/>
                <a:ea typeface="+mn-ea"/>
                <a:cs typeface="+mn-cs"/>
              </a:rPr>
              <a:t>hệ</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thống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Một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giải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pháp</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hiệu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quả</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hơn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là</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sử</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dụng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một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hoặc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nhiều</a:t>
            </a:r>
            <a:r>
              <a:rPr kumimoji="1" lang="en-US" sz="1200" kern="1200" dirty="0" smtClean="0">
                <a:solidFill>
                  <a:schemeClr val="tx1"/>
                </a:solidFill>
                <a:effectLst/>
                <a:latin typeface="Times New Roman" pitchFamily="33" charset="0"/>
                <a:ea typeface="+mn-ea"/>
                <a:cs typeface="+mn-cs"/>
              </a:rPr>
              <a:t> bus </a:t>
            </a:r>
            <a:r>
              <a:rPr kumimoji="1" lang="en-US" sz="1200" kern="1200" dirty="0" err="1" smtClean="0">
                <a:solidFill>
                  <a:schemeClr val="tx1"/>
                </a:solidFill>
                <a:effectLst/>
                <a:latin typeface="Times New Roman" pitchFamily="33" charset="0"/>
                <a:ea typeface="+mn-ea"/>
                <a:cs typeface="+mn-cs"/>
              </a:rPr>
              <a:t>mở</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rộng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cho</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mục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đích</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này</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Giao</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diện</a:t>
            </a:r>
            <a:r>
              <a:rPr kumimoji="1" lang="en-US" sz="1200" kern="1200" dirty="0" smtClean="0">
                <a:solidFill>
                  <a:schemeClr val="tx1"/>
                </a:solidFill>
                <a:effectLst/>
                <a:latin typeface="Times New Roman" pitchFamily="33" charset="0"/>
                <a:ea typeface="+mn-ea"/>
                <a:cs typeface="+mn-cs"/>
              </a:rPr>
              <a:t> bus </a:t>
            </a:r>
            <a:r>
              <a:rPr kumimoji="1" lang="en-US" sz="1200" kern="1200" dirty="0" err="1" smtClean="0">
                <a:solidFill>
                  <a:schemeClr val="tx1"/>
                </a:solidFill>
                <a:effectLst/>
                <a:latin typeface="Times New Roman" pitchFamily="33" charset="0"/>
                <a:ea typeface="+mn-ea"/>
                <a:cs typeface="+mn-cs"/>
              </a:rPr>
              <a:t>mở</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rộng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đệm</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chuyển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dữ</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liệu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giữa</a:t>
            </a:r>
            <a:r>
              <a:rPr kumimoji="1" lang="en-US" sz="1200" kern="1200" dirty="0" smtClean="0">
                <a:solidFill>
                  <a:schemeClr val="tx1"/>
                </a:solidFill>
                <a:effectLst/>
                <a:latin typeface="Times New Roman" pitchFamily="33" charset="0"/>
                <a:ea typeface="+mn-ea"/>
                <a:cs typeface="+mn-cs"/>
              </a:rPr>
              <a:t> bus </a:t>
            </a:r>
            <a:r>
              <a:rPr kumimoji="1" lang="en-US" sz="1200" kern="1200" dirty="0" err="1" smtClean="0">
                <a:solidFill>
                  <a:schemeClr val="tx1"/>
                </a:solidFill>
                <a:effectLst/>
                <a:latin typeface="Times New Roman" pitchFamily="33" charset="0"/>
                <a:ea typeface="+mn-ea"/>
                <a:cs typeface="+mn-cs"/>
              </a:rPr>
              <a:t>hệ</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thống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và</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điều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khiển</a:t>
            </a:r>
            <a:r>
              <a:rPr kumimoji="1" lang="en-US" sz="1200" kern="1200" dirty="0" smtClean="0">
                <a:solidFill>
                  <a:schemeClr val="tx1"/>
                </a:solidFill>
                <a:effectLst/>
                <a:latin typeface="Times New Roman" pitchFamily="33" charset="0"/>
                <a:ea typeface="+mn-ea"/>
                <a:cs typeface="+mn-cs"/>
              </a:rPr>
              <a:t> I / O </a:t>
            </a:r>
            <a:r>
              <a:rPr kumimoji="1" lang="en-US" sz="1200" kern="1200" dirty="0" err="1" smtClean="0">
                <a:solidFill>
                  <a:schemeClr val="tx1"/>
                </a:solidFill>
                <a:effectLst/>
                <a:latin typeface="Times New Roman" pitchFamily="33" charset="0"/>
                <a:ea typeface="+mn-ea"/>
                <a:cs typeface="+mn-cs"/>
              </a:rPr>
              <a:t>trên</a:t>
            </a:r>
            <a:r>
              <a:rPr kumimoji="1" lang="en-US" sz="1200" kern="1200" dirty="0" smtClean="0">
                <a:solidFill>
                  <a:schemeClr val="tx1"/>
                </a:solidFill>
                <a:effectLst/>
                <a:latin typeface="Times New Roman" pitchFamily="33" charset="0"/>
                <a:ea typeface="+mn-ea"/>
                <a:cs typeface="+mn-cs"/>
              </a:rPr>
              <a:t> bus </a:t>
            </a:r>
            <a:r>
              <a:rPr kumimoji="1" lang="en-US" sz="1200" kern="1200" dirty="0" err="1" smtClean="0">
                <a:solidFill>
                  <a:schemeClr val="tx1"/>
                </a:solidFill>
                <a:effectLst/>
                <a:latin typeface="Times New Roman" pitchFamily="33" charset="0"/>
                <a:ea typeface="+mn-ea"/>
                <a:cs typeface="+mn-cs"/>
              </a:rPr>
              <a:t>mở</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rộng</a:t>
            </a:r>
            <a:r>
              <a:rPr kumimoji="1" lang="en-US" sz="1200" kern="1200" dirty="0" smtClean="0">
                <a:solidFill>
                  <a:schemeClr val="tx1"/>
                </a:solidFill>
                <a:effectLst/>
                <a:latin typeface="Times New Roman" pitchFamily="33" charset="0"/>
                <a:ea typeface="+mn-ea"/>
                <a:cs typeface="+mn-cs"/>
              </a:rPr>
              <a:t>. Sự </a:t>
            </a:r>
            <a:r>
              <a:rPr kumimoji="1" lang="en-US" sz="1200" kern="1200" dirty="0" err="1" smtClean="0">
                <a:solidFill>
                  <a:schemeClr val="tx1"/>
                </a:solidFill>
                <a:effectLst/>
                <a:latin typeface="Times New Roman" pitchFamily="33" charset="0"/>
                <a:ea typeface="+mn-ea"/>
                <a:cs typeface="+mn-cs"/>
              </a:rPr>
              <a:t>sắp</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xếp</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này</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cho</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phép</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hệ</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thống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hỗ</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trợ</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nhiều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loại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thiết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bị</a:t>
            </a:r>
            <a:r>
              <a:rPr kumimoji="1" lang="en-US" sz="1200" kern="1200" dirty="0" smtClean="0">
                <a:solidFill>
                  <a:schemeClr val="tx1"/>
                </a:solidFill>
                <a:effectLst/>
                <a:latin typeface="Times New Roman" pitchFamily="33" charset="0"/>
                <a:ea typeface="+mn-ea"/>
                <a:cs typeface="+mn-cs"/>
              </a:rPr>
              <a:t> I / O </a:t>
            </a:r>
            <a:r>
              <a:rPr kumimoji="1" lang="en-US" sz="1200" kern="1200" dirty="0" err="1" smtClean="0">
                <a:solidFill>
                  <a:schemeClr val="tx1"/>
                </a:solidFill>
                <a:effectLst/>
                <a:latin typeface="Times New Roman" pitchFamily="33" charset="0"/>
                <a:ea typeface="+mn-ea"/>
                <a:cs typeface="+mn-cs"/>
              </a:rPr>
              <a:t>khác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nhau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đồng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thời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cách</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ly</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lưu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lượng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nhớ</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đến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xử</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lý</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từ</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lưu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lượng</a:t>
            </a:r>
            <a:r>
              <a:rPr kumimoji="1" lang="en-US" sz="1200" kern="1200" dirty="0" smtClean="0">
                <a:solidFill>
                  <a:schemeClr val="tx1"/>
                </a:solidFill>
                <a:effectLst/>
                <a:latin typeface="Times New Roman" pitchFamily="33" charset="0"/>
                <a:ea typeface="+mn-ea"/>
                <a:cs typeface="+mn-cs"/>
              </a:rPr>
              <a:t> I / O.</a:t>
            </a:r>
          </a:p>
          <a:p>
            <a:endParaRPr kumimoji="1" lang="en-US" sz="1200" kern="1200" dirty="0" smtClean="0">
              <a:solidFill>
                <a:schemeClr val="tx1"/>
              </a:solidFill>
              <a:effectLst/>
              <a:latin typeface="Times New Roman" pitchFamily="33" charset="0"/>
              <a:ea typeface="+mn-ea"/>
              <a:cs typeface="+mn-cs"/>
            </a:endParaRPr>
          </a:p>
          <a:p>
            <a:r>
              <a:rPr kumimoji="1" lang="en-US" sz="1200" kern="1200" dirty="0" err="1" smtClean="0">
                <a:solidFill>
                  <a:schemeClr val="tx1"/>
                </a:solidFill>
                <a:effectLst/>
                <a:latin typeface="Times New Roman" pitchFamily="33" charset="0"/>
                <a:ea typeface="+mn-ea"/>
                <a:cs typeface="+mn-cs"/>
              </a:rPr>
              <a:t>Hình</a:t>
            </a:r>
            <a:r>
              <a:rPr kumimoji="1" lang="en-US" sz="1200" kern="1200" dirty="0" smtClean="0">
                <a:solidFill>
                  <a:schemeClr val="tx1"/>
                </a:solidFill>
                <a:effectLst/>
                <a:latin typeface="Times New Roman" pitchFamily="33" charset="0"/>
                <a:ea typeface="+mn-ea"/>
                <a:cs typeface="+mn-cs"/>
              </a:rPr>
              <a:t> 3.17a </a:t>
            </a:r>
            <a:r>
              <a:rPr kumimoji="1" lang="en-US" sz="1200" kern="1200" dirty="0" err="1" smtClean="0">
                <a:solidFill>
                  <a:schemeClr val="tx1"/>
                </a:solidFill>
                <a:effectLst/>
                <a:latin typeface="Times New Roman" pitchFamily="33" charset="0"/>
                <a:ea typeface="+mn-ea"/>
                <a:cs typeface="+mn-cs"/>
              </a:rPr>
              <a:t>cho</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thấy</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một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số</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ví</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dụ</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điển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hình</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của</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các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thiết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bị</a:t>
            </a:r>
            <a:r>
              <a:rPr kumimoji="1" lang="en-US" sz="1200" kern="1200" dirty="0" smtClean="0">
                <a:solidFill>
                  <a:schemeClr val="tx1"/>
                </a:solidFill>
                <a:effectLst/>
                <a:latin typeface="Times New Roman" pitchFamily="33" charset="0"/>
                <a:ea typeface="+mn-ea"/>
                <a:cs typeface="+mn-cs"/>
              </a:rPr>
              <a:t> I / O </a:t>
            </a:r>
            <a:r>
              <a:rPr kumimoji="1" lang="en-US" sz="1200" kern="1200" dirty="0" err="1" smtClean="0">
                <a:solidFill>
                  <a:schemeClr val="tx1"/>
                </a:solidFill>
                <a:effectLst/>
                <a:latin typeface="Times New Roman" pitchFamily="33" charset="0"/>
                <a:ea typeface="+mn-ea"/>
                <a:cs typeface="+mn-cs"/>
              </a:rPr>
              <a:t>có</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thể</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được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gắn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vào</a:t>
            </a:r>
            <a:r>
              <a:rPr kumimoji="1" lang="en-US" sz="1200" kern="1200" dirty="0" smtClean="0">
                <a:solidFill>
                  <a:schemeClr val="tx1"/>
                </a:solidFill>
                <a:effectLst/>
                <a:latin typeface="Times New Roman" pitchFamily="33" charset="0"/>
                <a:ea typeface="+mn-ea"/>
                <a:cs typeface="+mn-cs"/>
              </a:rPr>
              <a:t> bus </a:t>
            </a:r>
            <a:r>
              <a:rPr kumimoji="1" lang="en-US" sz="1200" kern="1200" dirty="0" err="1" smtClean="0">
                <a:solidFill>
                  <a:schemeClr val="tx1"/>
                </a:solidFill>
                <a:effectLst/>
                <a:latin typeface="Times New Roman" pitchFamily="33" charset="0"/>
                <a:ea typeface="+mn-ea"/>
                <a:cs typeface="+mn-cs"/>
              </a:rPr>
              <a:t>mở</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rộng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Kết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nối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mạng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bao</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gồm</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các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mạng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cục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bộ</a:t>
            </a:r>
            <a:r>
              <a:rPr kumimoji="1" lang="en-US" sz="1200" kern="1200" dirty="0" smtClean="0">
                <a:solidFill>
                  <a:schemeClr val="tx1"/>
                </a:solidFill>
                <a:effectLst/>
                <a:latin typeface="Times New Roman" pitchFamily="33" charset="0"/>
                <a:ea typeface="+mn-ea"/>
                <a:cs typeface="+mn-cs"/>
              </a:rPr>
              <a:t> (LAN) </a:t>
            </a:r>
            <a:r>
              <a:rPr kumimoji="1" lang="en-US" sz="1200" kern="1200" dirty="0" err="1" smtClean="0">
                <a:solidFill>
                  <a:schemeClr val="tx1"/>
                </a:solidFill>
                <a:effectLst/>
                <a:latin typeface="Times New Roman" pitchFamily="33" charset="0"/>
                <a:ea typeface="+mn-ea"/>
                <a:cs typeface="+mn-cs"/>
              </a:rPr>
              <a:t>như</a:t>
            </a:r>
            <a:r>
              <a:rPr kumimoji="1" lang="en-US" sz="1200" kern="1200" dirty="0" smtClean="0">
                <a:solidFill>
                  <a:schemeClr val="tx1"/>
                </a:solidFill>
                <a:effectLst/>
                <a:latin typeface="Times New Roman" pitchFamily="33" charset="0"/>
                <a:ea typeface="+mn-ea"/>
                <a:cs typeface="+mn-cs"/>
              </a:rPr>
              <a:t> Ethernet 10 Mb / </a:t>
            </a:r>
            <a:r>
              <a:rPr kumimoji="1" lang="en-US" sz="1200" kern="1200" dirty="0" err="1" smtClean="0">
                <a:solidFill>
                  <a:schemeClr val="tx1"/>
                </a:solidFill>
                <a:effectLst/>
                <a:latin typeface="Times New Roman" pitchFamily="33" charset="0"/>
                <a:ea typeface="+mn-ea"/>
                <a:cs typeface="+mn-cs"/>
              </a:rPr>
              <a:t>giây</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và</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kết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nối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với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các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mạng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diện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rộng</a:t>
            </a:r>
            <a:r>
              <a:rPr kumimoji="1" lang="en-US" sz="1200" kern="1200" dirty="0" smtClean="0">
                <a:solidFill>
                  <a:schemeClr val="tx1"/>
                </a:solidFill>
                <a:effectLst/>
                <a:latin typeface="Times New Roman" pitchFamily="33" charset="0"/>
                <a:ea typeface="+mn-ea"/>
                <a:cs typeface="+mn-cs"/>
              </a:rPr>
              <a:t> (WAN) </a:t>
            </a:r>
            <a:r>
              <a:rPr kumimoji="1" lang="en-US" sz="1200" kern="1200" dirty="0" err="1" smtClean="0">
                <a:solidFill>
                  <a:schemeClr val="tx1"/>
                </a:solidFill>
                <a:effectLst/>
                <a:latin typeface="Times New Roman" pitchFamily="33" charset="0"/>
                <a:ea typeface="+mn-ea"/>
                <a:cs typeface="+mn-cs"/>
              </a:rPr>
              <a:t>như</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mạng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chuyển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mạch</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gói</a:t>
            </a:r>
            <a:r>
              <a:rPr kumimoji="1" lang="en-US" sz="1200" kern="1200" dirty="0" smtClean="0">
                <a:solidFill>
                  <a:schemeClr val="tx1"/>
                </a:solidFill>
                <a:effectLst/>
                <a:latin typeface="Times New Roman" pitchFamily="33" charset="0"/>
                <a:ea typeface="+mn-ea"/>
                <a:cs typeface="+mn-cs"/>
              </a:rPr>
              <a:t>. SCSI (</a:t>
            </a:r>
            <a:r>
              <a:rPr kumimoji="1" lang="en-US" sz="1200" kern="1200" dirty="0" err="1" smtClean="0">
                <a:solidFill>
                  <a:schemeClr val="tx1"/>
                </a:solidFill>
                <a:effectLst/>
                <a:latin typeface="Times New Roman" pitchFamily="33" charset="0"/>
                <a:ea typeface="+mn-ea"/>
                <a:cs typeface="+mn-cs"/>
              </a:rPr>
              <a:t>giao</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diện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hệ</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thống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máy</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tính</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nhỏ</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tự</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nó</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là</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một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loại</a:t>
            </a:r>
            <a:r>
              <a:rPr kumimoji="1" lang="en-US" sz="1200" kern="1200" dirty="0" smtClean="0">
                <a:solidFill>
                  <a:schemeClr val="tx1"/>
                </a:solidFill>
                <a:effectLst/>
                <a:latin typeface="Times New Roman" pitchFamily="33" charset="0"/>
                <a:ea typeface="+mn-ea"/>
                <a:cs typeface="+mn-cs"/>
              </a:rPr>
              <a:t> bus </a:t>
            </a:r>
            <a:r>
              <a:rPr kumimoji="1" lang="en-US" sz="1200" kern="1200" dirty="0" err="1" smtClean="0">
                <a:solidFill>
                  <a:schemeClr val="tx1"/>
                </a:solidFill>
                <a:effectLst/>
                <a:latin typeface="Times New Roman" pitchFamily="33" charset="0"/>
                <a:ea typeface="+mn-ea"/>
                <a:cs typeface="+mn-cs"/>
              </a:rPr>
              <a:t>được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sử</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dụng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để</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hỗ</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trợ</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các</a:t>
            </a:r>
            <a:r>
              <a:rPr kumimoji="1" lang="en-US" sz="1200" kern="1200" dirty="0" smtClean="0">
                <a:solidFill>
                  <a:schemeClr val="tx1"/>
                </a:solidFill>
                <a:effectLst/>
                <a:latin typeface="Times New Roman" pitchFamily="33" charset="0"/>
                <a:ea typeface="+mn-ea"/>
                <a:cs typeface="+mn-cs"/>
              </a:rPr>
              <a:t> ổ </a:t>
            </a:r>
            <a:r>
              <a:rPr kumimoji="1" lang="en-US" sz="1200" kern="1200" dirty="0" err="1" smtClean="0">
                <a:solidFill>
                  <a:schemeClr val="tx1"/>
                </a:solidFill>
                <a:effectLst/>
                <a:latin typeface="Times New Roman" pitchFamily="33" charset="0"/>
                <a:ea typeface="+mn-ea"/>
                <a:cs typeface="+mn-cs"/>
              </a:rPr>
              <a:t>đĩa</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cục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và</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các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thiết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bị</a:t>
            </a:r>
            <a:r>
              <a:rPr kumimoji="1" lang="en-US" sz="1200" kern="1200" dirty="0" smtClean="0">
                <a:solidFill>
                  <a:schemeClr val="tx1"/>
                </a:solidFill>
                <a:effectLst/>
                <a:latin typeface="Times New Roman" pitchFamily="33" charset="0"/>
                <a:ea typeface="+mn-ea"/>
                <a:cs typeface="+mn-cs"/>
              </a:rPr>
              <a:t> ngoại vi </a:t>
            </a:r>
            <a:r>
              <a:rPr kumimoji="1" lang="en-US" sz="1200" kern="1200" dirty="0" err="1" smtClean="0">
                <a:solidFill>
                  <a:schemeClr val="tx1"/>
                </a:solidFill>
                <a:effectLst/>
                <a:latin typeface="Times New Roman" pitchFamily="33" charset="0"/>
                <a:ea typeface="+mn-ea"/>
                <a:cs typeface="+mn-cs"/>
              </a:rPr>
              <a:t>khác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Một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cổng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nối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tiếp</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có</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thể</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được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sử</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dụng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để</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hỗ</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trợ</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máy</a:t>
            </a:r>
            <a:r>
              <a:rPr kumimoji="1" lang="en-US" sz="1200" kern="1200" dirty="0" smtClean="0">
                <a:solidFill>
                  <a:schemeClr val="tx1"/>
                </a:solidFill>
                <a:effectLst/>
                <a:latin typeface="Times New Roman" pitchFamily="33" charset="0"/>
                <a:ea typeface="+mn-ea"/>
                <a:cs typeface="+mn-cs"/>
              </a:rPr>
              <a:t> in </a:t>
            </a:r>
            <a:r>
              <a:rPr kumimoji="1" lang="en-US" sz="1200" kern="1200" dirty="0" err="1" smtClean="0">
                <a:solidFill>
                  <a:schemeClr val="tx1"/>
                </a:solidFill>
                <a:effectLst/>
                <a:latin typeface="Times New Roman" pitchFamily="33" charset="0"/>
                <a:ea typeface="+mn-ea"/>
                <a:cs typeface="+mn-cs"/>
              </a:rPr>
              <a:t>hoặc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máy</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quét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Kiến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trúc</a:t>
            </a:r>
            <a:r>
              <a:rPr kumimoji="1" lang="en-US" sz="1200" kern="1200" dirty="0" smtClean="0">
                <a:solidFill>
                  <a:schemeClr val="tx1"/>
                </a:solidFill>
                <a:effectLst/>
                <a:latin typeface="Times New Roman" pitchFamily="33" charset="0"/>
                <a:ea typeface="+mn-ea"/>
                <a:cs typeface="+mn-cs"/>
              </a:rPr>
              <a:t> bus </a:t>
            </a:r>
            <a:r>
              <a:rPr kumimoji="1" lang="en-US" sz="1200" kern="1200" dirty="0" err="1" smtClean="0">
                <a:solidFill>
                  <a:schemeClr val="tx1"/>
                </a:solidFill>
                <a:effectLst/>
                <a:latin typeface="Times New Roman" pitchFamily="33" charset="0"/>
                <a:ea typeface="+mn-ea"/>
                <a:cs typeface="+mn-cs"/>
              </a:rPr>
              <a:t>truyền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thống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này</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có</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hiệu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quả</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hợp</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lý</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nhưng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bắt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đầu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bị</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phá</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vỡ</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khi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hiệu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suất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cao</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hơn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và</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cao</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hơn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được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nhìn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thấy</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trong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các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thiết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bị</a:t>
            </a:r>
            <a:r>
              <a:rPr kumimoji="1" lang="en-US" sz="1200" kern="1200" dirty="0" smtClean="0">
                <a:solidFill>
                  <a:schemeClr val="tx1"/>
                </a:solidFill>
                <a:effectLst/>
                <a:latin typeface="Times New Roman" pitchFamily="33" charset="0"/>
                <a:ea typeface="+mn-ea"/>
                <a:cs typeface="+mn-cs"/>
              </a:rPr>
              <a:t> I / O. </a:t>
            </a:r>
            <a:r>
              <a:rPr kumimoji="1" lang="en-US" sz="1200" kern="1200" dirty="0" err="1" smtClean="0">
                <a:solidFill>
                  <a:schemeClr val="tx1"/>
                </a:solidFill>
                <a:effectLst/>
                <a:latin typeface="Times New Roman" pitchFamily="33" charset="0"/>
                <a:ea typeface="+mn-ea"/>
                <a:cs typeface="+mn-cs"/>
              </a:rPr>
              <a:t>Để</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đáp</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ứng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những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nhu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cầu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ngày</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càng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tăng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này</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một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cách</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tiếp</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cận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phổ</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biến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của</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ngành</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công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nghiệp</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là</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xây</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dựng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một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chiếc</a:t>
            </a:r>
            <a:r>
              <a:rPr kumimoji="1" lang="en-US" sz="1200" kern="1200" dirty="0" smtClean="0">
                <a:solidFill>
                  <a:schemeClr val="tx1"/>
                </a:solidFill>
                <a:effectLst/>
                <a:latin typeface="Times New Roman" pitchFamily="33" charset="0"/>
                <a:ea typeface="+mn-ea"/>
                <a:cs typeface="+mn-cs"/>
              </a:rPr>
              <a:t> bus </a:t>
            </a:r>
            <a:r>
              <a:rPr kumimoji="1" lang="en-US" sz="1200" kern="1200" dirty="0" err="1" smtClean="0">
                <a:solidFill>
                  <a:schemeClr val="tx1"/>
                </a:solidFill>
                <a:effectLst/>
                <a:latin typeface="Times New Roman" pitchFamily="33" charset="0"/>
                <a:ea typeface="+mn-ea"/>
                <a:cs typeface="+mn-cs"/>
              </a:rPr>
              <a:t>tốc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cao</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được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tích</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hợp</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chặt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chẽ</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với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phần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còn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lại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của</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hệ</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thống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chỉ</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cần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một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cầu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nối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giữa</a:t>
            </a:r>
            <a:r>
              <a:rPr kumimoji="1" lang="en-US" sz="1200" kern="1200" dirty="0" smtClean="0">
                <a:solidFill>
                  <a:schemeClr val="tx1"/>
                </a:solidFill>
                <a:effectLst/>
                <a:latin typeface="Times New Roman" pitchFamily="33" charset="0"/>
                <a:ea typeface="+mn-ea"/>
                <a:cs typeface="+mn-cs"/>
              </a:rPr>
              <a:t> bus </a:t>
            </a:r>
            <a:r>
              <a:rPr kumimoji="1" lang="en-US" sz="1200" kern="1200" dirty="0" err="1" smtClean="0">
                <a:solidFill>
                  <a:schemeClr val="tx1"/>
                </a:solidFill>
                <a:effectLst/>
                <a:latin typeface="Times New Roman" pitchFamily="33" charset="0"/>
                <a:ea typeface="+mn-ea"/>
                <a:cs typeface="+mn-cs"/>
              </a:rPr>
              <a:t>bộ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xử</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lý</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và</a:t>
            </a:r>
            <a:r>
              <a:rPr kumimoji="1" lang="en-US" sz="1200" kern="1200" dirty="0" smtClean="0">
                <a:solidFill>
                  <a:schemeClr val="tx1"/>
                </a:solidFill>
                <a:effectLst/>
                <a:latin typeface="Times New Roman" pitchFamily="33" charset="0"/>
                <a:ea typeface="+mn-ea"/>
                <a:cs typeface="+mn-cs"/>
              </a:rPr>
              <a:t> bus </a:t>
            </a:r>
            <a:r>
              <a:rPr kumimoji="1" lang="en-US" sz="1200" kern="1200" dirty="0" err="1" smtClean="0">
                <a:solidFill>
                  <a:schemeClr val="tx1"/>
                </a:solidFill>
                <a:effectLst/>
                <a:latin typeface="Times New Roman" pitchFamily="33" charset="0"/>
                <a:ea typeface="+mn-ea"/>
                <a:cs typeface="+mn-cs"/>
              </a:rPr>
              <a:t>tốc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cao</a:t>
            </a:r>
            <a:r>
              <a:rPr kumimoji="1" lang="en-US" sz="1200" kern="1200" dirty="0" smtClean="0">
                <a:solidFill>
                  <a:schemeClr val="tx1"/>
                </a:solidFill>
                <a:effectLst/>
                <a:latin typeface="Times New Roman" pitchFamily="33" charset="0"/>
                <a:ea typeface="+mn-ea"/>
                <a:cs typeface="+mn-cs"/>
              </a:rPr>
              <a:t>. Sự </a:t>
            </a:r>
            <a:r>
              <a:rPr kumimoji="1" lang="en-US" sz="1200" kern="1200" dirty="0" err="1" smtClean="0">
                <a:solidFill>
                  <a:schemeClr val="tx1"/>
                </a:solidFill>
                <a:effectLst/>
                <a:latin typeface="Times New Roman" pitchFamily="33" charset="0"/>
                <a:ea typeface="+mn-ea"/>
                <a:cs typeface="+mn-cs"/>
              </a:rPr>
              <a:t>sắp</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xếp</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này</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đôi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khi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được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gọi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là</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một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kiến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trúc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gác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lửng</a:t>
            </a:r>
            <a:r>
              <a:rPr kumimoji="1" lang="en-US" sz="1200" kern="1200" dirty="0" smtClean="0">
                <a:solidFill>
                  <a:schemeClr val="tx1"/>
                </a:solidFill>
                <a:effectLst/>
                <a:latin typeface="Times New Roman" pitchFamily="33" charset="0"/>
                <a:ea typeface="+mn-ea"/>
                <a:cs typeface="+mn-cs"/>
              </a:rPr>
              <a:t>.</a:t>
            </a:r>
          </a:p>
          <a:p>
            <a:pPr fontAlgn="t"/>
            <a:endParaRPr kumimoji="1" lang="en-US" sz="1200" b="0" i="0" kern="1200" dirty="0" smtClean="0">
              <a:solidFill>
                <a:schemeClr val="tx1"/>
              </a:solidFill>
              <a:effectLst/>
              <a:latin typeface="Times New Roman" pitchFamily="33" charset="0"/>
              <a:ea typeface="+mn-ea"/>
              <a:cs typeface="+mn-cs"/>
            </a:endParaRPr>
          </a:p>
          <a:p>
            <a:pPr fontAlgn="t"/>
            <a:endParaRPr kumimoji="1" lang="vi-VN" sz="1200" b="0" i="0" kern="1200" dirty="0" smtClean="0">
              <a:solidFill>
                <a:schemeClr val="tx1"/>
              </a:solidFill>
              <a:effectLst/>
              <a:latin typeface="Times New Roman" pitchFamily="33" charset="0"/>
              <a:ea typeface="+mn-ea"/>
              <a:cs typeface="+mn-cs"/>
            </a:endParaRPr>
          </a:p>
          <a:p>
            <a:pPr rtl="0"/>
            <a:r>
              <a:rPr kumimoji="1" lang="vi-VN" sz="1200" b="0" i="0" kern="1200" dirty="0" smtClean="0">
                <a:solidFill>
                  <a:schemeClr val="tx1"/>
                </a:solidFill>
                <a:effectLst/>
                <a:latin typeface="Times New Roman" pitchFamily="33" charset="0"/>
                <a:ea typeface="+mn-ea"/>
                <a:cs typeface="+mn-cs"/>
              </a:rPr>
              <a:t>Hình 3.17b cho thấy một nhận thức điển hình của phương pháp này. Một lần nữa, có một bus cục bộ kết nối bộ xử lý với bộ điều khiển bộ đệm, lần lượt được kết nối với một bus hệ thống hỗ trợ bộ nhớ chính. Bộ điều khiển bộ đệm được tích hợp vào một cầu nối hoặc thiết bị đệm, kết nối với xe buýt tốc độ cao. Bus này hỗ trợ các kết nối với mạng LAN tốc độ cao, chẳng hạn như Fast Ethernet với tốc độ 100 Mbps, bộ điều khiển máy trạm video và đồ họa, cũng như bộ điều khiển giao diện với các bus ngoại vi cục bộ, bao gồm SCSI và FireWire. Thứ hai là sự sắp xếp xe buýt tốc độ cao được thiết kế đặc biệt để hỗ trợ các thiết bị I / O dung lượng cao. Các thiết bị tốc độ thấp hơn vẫn được hỗ trợ ngoài bus mở rộng, với giao diện đệm giao thông giữa bus mở rộng và bus tốc độ cao.</a:t>
            </a:r>
          </a:p>
          <a:p>
            <a:endParaRPr kumimoji="1" lang="en-US" sz="1200" kern="1200" dirty="0" smtClean="0">
              <a:solidFill>
                <a:schemeClr val="tx1"/>
              </a:solidFill>
              <a:effectLst/>
              <a:latin typeface="Times New Roman" pitchFamily="33" charset="0"/>
              <a:ea typeface="+mn-ea"/>
              <a:cs typeface="+mn-cs"/>
            </a:endParaRPr>
          </a:p>
          <a:p>
            <a:r>
              <a:rPr kumimoji="1" lang="en-US" sz="1200" kern="1200" dirty="0" err="1" smtClean="0">
                <a:solidFill>
                  <a:schemeClr val="tx1"/>
                </a:solidFill>
                <a:effectLst/>
                <a:latin typeface="Times New Roman" pitchFamily="33" charset="0"/>
                <a:ea typeface="+mn-ea"/>
                <a:cs typeface="+mn-cs"/>
              </a:rPr>
              <a:t>Ưu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điểm</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của</a:t>
            </a:r>
            <a:r>
              <a:rPr kumimoji="1" lang="en-US" sz="1200" kern="1200" dirty="0" smtClean="0">
                <a:solidFill>
                  <a:schemeClr val="tx1"/>
                </a:solidFill>
                <a:effectLst/>
                <a:latin typeface="Times New Roman" pitchFamily="33" charset="0"/>
                <a:ea typeface="+mn-ea"/>
                <a:cs typeface="+mn-cs"/>
              </a:rPr>
              <a:t> sự </a:t>
            </a:r>
            <a:r>
              <a:rPr kumimoji="1" lang="en-US" sz="1200" kern="1200" dirty="0" err="1" smtClean="0">
                <a:solidFill>
                  <a:schemeClr val="tx1"/>
                </a:solidFill>
                <a:effectLst/>
                <a:latin typeface="Times New Roman" pitchFamily="33" charset="0"/>
                <a:ea typeface="+mn-ea"/>
                <a:cs typeface="+mn-cs"/>
              </a:rPr>
              <a:t>sắp</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xếp</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này</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là</a:t>
            </a:r>
            <a:r>
              <a:rPr kumimoji="1" lang="en-US" sz="1200" kern="1200" dirty="0" smtClean="0">
                <a:solidFill>
                  <a:schemeClr val="tx1"/>
                </a:solidFill>
                <a:effectLst/>
                <a:latin typeface="Times New Roman" pitchFamily="33" charset="0"/>
                <a:ea typeface="+mn-ea"/>
                <a:cs typeface="+mn-cs"/>
              </a:rPr>
              <a:t> bus </a:t>
            </a:r>
            <a:r>
              <a:rPr kumimoji="1" lang="en-US" sz="1200" kern="1200" dirty="0" err="1" smtClean="0">
                <a:solidFill>
                  <a:schemeClr val="tx1"/>
                </a:solidFill>
                <a:effectLst/>
                <a:latin typeface="Times New Roman" pitchFamily="33" charset="0"/>
                <a:ea typeface="+mn-ea"/>
                <a:cs typeface="+mn-cs"/>
              </a:rPr>
              <a:t>tốc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cao</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đưa</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các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thiết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bị</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có</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nhu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cầu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cao</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vào</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tích</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hợp</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chặt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chẽ</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hơn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với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xử</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lý</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và</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đồng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thời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độc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lập</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với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xử</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lý</a:t>
            </a:r>
            <a:r>
              <a:rPr kumimoji="1" lang="en-US" sz="1200" kern="1200" dirty="0" smtClean="0">
                <a:solidFill>
                  <a:schemeClr val="tx1"/>
                </a:solidFill>
                <a:effectLst/>
                <a:latin typeface="Times New Roman" pitchFamily="33" charset="0"/>
                <a:ea typeface="+mn-ea"/>
                <a:cs typeface="+mn-cs"/>
              </a:rPr>
              <a:t>. Do </a:t>
            </a:r>
            <a:r>
              <a:rPr kumimoji="1" lang="en-US" sz="1200" kern="1200" dirty="0" err="1" smtClean="0">
                <a:solidFill>
                  <a:schemeClr val="tx1"/>
                </a:solidFill>
                <a:effectLst/>
                <a:latin typeface="Times New Roman" pitchFamily="33" charset="0"/>
                <a:ea typeface="+mn-ea"/>
                <a:cs typeface="+mn-cs"/>
              </a:rPr>
              <a:t>đó</a:t>
            </a:r>
            <a:r>
              <a:rPr kumimoji="1" lang="en-US" sz="1200" kern="1200" dirty="0" smtClean="0">
                <a:solidFill>
                  <a:schemeClr val="tx1"/>
                </a:solidFill>
                <a:effectLst/>
                <a:latin typeface="Times New Roman" pitchFamily="33" charset="0"/>
                <a:ea typeface="+mn-ea"/>
                <a:cs typeface="+mn-cs"/>
              </a:rPr>
              <a:t>, sự </a:t>
            </a:r>
            <a:r>
              <a:rPr kumimoji="1" lang="en-US" sz="1200" kern="1200" dirty="0" err="1" smtClean="0">
                <a:solidFill>
                  <a:schemeClr val="tx1"/>
                </a:solidFill>
                <a:effectLst/>
                <a:latin typeface="Times New Roman" pitchFamily="33" charset="0"/>
                <a:ea typeface="+mn-ea"/>
                <a:cs typeface="+mn-cs"/>
              </a:rPr>
              <a:t>khác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biệt</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về</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xử</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lý</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và</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tốc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độ</a:t>
            </a:r>
            <a:r>
              <a:rPr kumimoji="1" lang="en-US" sz="1200" kern="1200" dirty="0" smtClean="0">
                <a:solidFill>
                  <a:schemeClr val="tx1"/>
                </a:solidFill>
                <a:effectLst/>
                <a:latin typeface="Times New Roman" pitchFamily="33" charset="0"/>
                <a:ea typeface="+mn-ea"/>
                <a:cs typeface="+mn-cs"/>
              </a:rPr>
              <a:t> bus </a:t>
            </a:r>
            <a:r>
              <a:rPr kumimoji="1" lang="en-US" sz="1200" kern="1200" dirty="0" err="1" smtClean="0">
                <a:solidFill>
                  <a:schemeClr val="tx1"/>
                </a:solidFill>
                <a:effectLst/>
                <a:latin typeface="Times New Roman" pitchFamily="33" charset="0"/>
                <a:ea typeface="+mn-ea"/>
                <a:cs typeface="+mn-cs"/>
              </a:rPr>
              <a:t>tốc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cao</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và</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định</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nghĩa</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đường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tín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hiệu</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được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chấp</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nhận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Thay</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đổi</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kiến</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trúc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bộ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xử</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lý</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không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ảnh</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hưởng</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đến</a:t>
            </a:r>
            <a:r>
              <a:rPr kumimoji="1" lang="en-US" sz="1200" kern="1200" dirty="0" smtClean="0">
                <a:solidFill>
                  <a:schemeClr val="tx1"/>
                </a:solidFill>
                <a:effectLst/>
                <a:latin typeface="Times New Roman" pitchFamily="33" charset="0"/>
                <a:ea typeface="+mn-ea"/>
                <a:cs typeface="+mn-cs"/>
              </a:rPr>
              <a:t> bus </a:t>
            </a:r>
            <a:r>
              <a:rPr kumimoji="1" lang="en-US" sz="1200" kern="1200" dirty="0" err="1" smtClean="0">
                <a:solidFill>
                  <a:schemeClr val="tx1"/>
                </a:solidFill>
                <a:effectLst/>
                <a:latin typeface="Times New Roman" pitchFamily="33" charset="0"/>
                <a:ea typeface="+mn-ea"/>
                <a:cs typeface="+mn-cs"/>
              </a:rPr>
              <a:t>tốc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độ</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cao</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và</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ngược</a:t>
            </a:r>
            <a:r>
              <a:rPr kumimoji="1" lang="en-US" sz="1200" kern="1200" dirty="0" smtClean="0">
                <a:solidFill>
                  <a:schemeClr val="tx1"/>
                </a:solidFill>
                <a:effectLst/>
                <a:latin typeface="Times New Roman" pitchFamily="33" charset="0"/>
                <a:ea typeface="+mn-ea"/>
                <a:cs typeface="+mn-cs"/>
              </a:rPr>
              <a:t> </a:t>
            </a:r>
            <a:r>
              <a:rPr kumimoji="1" lang="en-US" sz="1200" kern="1200" dirty="0" err="1" smtClean="0">
                <a:solidFill>
                  <a:schemeClr val="tx1"/>
                </a:solidFill>
                <a:effectLst/>
                <a:latin typeface="Times New Roman" pitchFamily="33" charset="0"/>
                <a:ea typeface="+mn-ea"/>
                <a:cs typeface="+mn-cs"/>
              </a:rPr>
              <a:t>lại</a:t>
            </a:r>
            <a:r>
              <a:rPr kumimoji="1" lang="en-US" sz="1200" kern="1200" dirty="0" smtClean="0">
                <a:solidFill>
                  <a:schemeClr val="tx1"/>
                </a:solidFill>
                <a:effectLst/>
                <a:latin typeface="Times New Roman" pitchFamily="33" charset="0"/>
                <a:ea typeface="+mn-ea"/>
                <a:cs typeface="+mn-cs"/>
              </a:rPr>
              <a:t>. </a:t>
            </a:r>
          </a:p>
          <a:p>
            <a:endParaRPr kumimoji="1" lang="en-US" sz="1200" b="0" i="0" kern="1200" baseline="0" dirty="0" smtClean="0">
              <a:solidFill>
                <a:schemeClr val="tx1"/>
              </a:solidFill>
              <a:effectLst/>
              <a:latin typeface="Times New Roman" pitchFamily="33" charset="0"/>
              <a:ea typeface="+mn-ea"/>
              <a:cs typeface="+mn-cs"/>
            </a:endParaRPr>
          </a:p>
          <a:p>
            <a:endParaRPr kumimoji="1" lang="en-US" sz="1200" b="1" i="0" kern="1200" baseline="0" dirty="0" smtClean="0">
              <a:solidFill>
                <a:schemeClr val="tx1"/>
              </a:solidFill>
              <a:effectLst/>
              <a:latin typeface="Times New Roman" pitchFamily="33" charset="0"/>
              <a:ea typeface="+mn-ea"/>
              <a:cs typeface="+mn-cs"/>
            </a:endParaRPr>
          </a:p>
          <a:p>
            <a:endParaRPr kumimoji="1" lang="en-US" sz="1200" b="1" kern="1200" baseline="0" dirty="0" smtClean="0">
              <a:solidFill>
                <a:schemeClr val="tx1"/>
              </a:solidFill>
              <a:latin typeface="Times New Roman" pitchFamily="33" charset="0"/>
              <a:ea typeface="+mn-ea"/>
              <a:cs typeface="+mn-cs"/>
            </a:endParaRPr>
          </a:p>
          <a:p>
            <a:r>
              <a:rPr kumimoji="1" lang="en-US" sz="1200" kern="1200" dirty="0" smtClean="0">
                <a:solidFill>
                  <a:schemeClr val="tx1"/>
                </a:solidFill>
                <a:effectLst/>
                <a:latin typeface="Times New Roman" pitchFamily="33" charset="0"/>
                <a:ea typeface="+mn-ea"/>
                <a:cs typeface="+mn-cs"/>
              </a:rPr>
              <a:t>If a great number of devices are connected to the bus, performance will suffer. There are two main causes: </a:t>
            </a:r>
          </a:p>
          <a:p>
            <a:r>
              <a:rPr kumimoji="1" lang="en-US" sz="1200" b="1" kern="1200" dirty="0" smtClean="0">
                <a:solidFill>
                  <a:schemeClr val="tx1"/>
                </a:solidFill>
                <a:effectLst/>
                <a:latin typeface="Times New Roman" pitchFamily="33" charset="0"/>
                <a:ea typeface="+mn-ea"/>
                <a:cs typeface="+mn-cs"/>
              </a:rPr>
              <a:t>1. </a:t>
            </a:r>
            <a:r>
              <a:rPr kumimoji="1" lang="en-US" sz="1200" kern="1200" dirty="0" smtClean="0">
                <a:solidFill>
                  <a:schemeClr val="tx1"/>
                </a:solidFill>
                <a:effectLst/>
                <a:latin typeface="Times New Roman" pitchFamily="33" charset="0"/>
                <a:ea typeface="+mn-ea"/>
                <a:cs typeface="+mn-cs"/>
              </a:rPr>
              <a:t>In general, the more devices attached to the bus, the greater the bus length and hence the greater the propagation delay. This delay determines the time it takes for devices to coordinate the use of the bus. When control of the bus passes from one device to another frequently, these propagation delays can noticeably affect performance.</a:t>
            </a:r>
          </a:p>
          <a:p>
            <a:r>
              <a:rPr kumimoji="1" lang="en-US" sz="1200" b="1" kern="1200" dirty="0" smtClean="0">
                <a:solidFill>
                  <a:schemeClr val="tx1"/>
                </a:solidFill>
                <a:effectLst/>
                <a:latin typeface="Times New Roman" pitchFamily="33" charset="0"/>
                <a:ea typeface="+mn-ea"/>
                <a:cs typeface="+mn-cs"/>
              </a:rPr>
              <a:t>2. </a:t>
            </a:r>
            <a:r>
              <a:rPr kumimoji="1" lang="en-US" sz="1200" kern="1200" dirty="0" smtClean="0">
                <a:solidFill>
                  <a:schemeClr val="tx1"/>
                </a:solidFill>
                <a:effectLst/>
                <a:latin typeface="Times New Roman" pitchFamily="33" charset="0"/>
                <a:ea typeface="+mn-ea"/>
                <a:cs typeface="+mn-cs"/>
              </a:rPr>
              <a:t>The bus may become a bottleneck as the aggregate data transfer demand approaches the capacity of the bus. This problem can be countered to some extent by increasing the data rate that the bus can carry and by using wider buses (e.g., increasing the data bus from 32 to 64 bits). However, because the data rates generated by attached devices (e.g., graphics and video controllers, network interfaces) are growing rapidly, this is a race that a single bus is ultimately destined to lose. </a:t>
            </a:r>
          </a:p>
          <a:p>
            <a:r>
              <a:rPr kumimoji="1" lang="en-US" sz="1200" kern="1200" dirty="0" smtClean="0">
                <a:solidFill>
                  <a:schemeClr val="tx1"/>
                </a:solidFill>
                <a:effectLst/>
                <a:latin typeface="Times New Roman" pitchFamily="33" charset="0"/>
                <a:ea typeface="+mn-ea"/>
                <a:cs typeface="+mn-cs"/>
              </a:rPr>
              <a:t>Accordingly, most bus-based computer systems use multiple buses, generally laid out in a hierarchy. A typical traditional structure is shown in Figure 3.17a. There is a local bus that connects the processor to a cache memory and that may support one or more local devices. The cache memory controller connects the cache not only to this local bus, but to a system bus to which are attached all of the main memory modules. In contemporary systems, the cache is in the same chip as the processor, and so an external bus or other interconnect scheme is not needed, although there may also be an external cache. As will be discussed in Chapter 4, the use of a cache structure insulates the processor from a requirement to access main memory frequently. Hence, main memory can be moved off of the local bus onto a system bus. In this way, I/O transfers to and from the main memory across the system bus do not interfere with the processor’s activity. </a:t>
            </a:r>
          </a:p>
          <a:p>
            <a:r>
              <a:rPr kumimoji="1" lang="en-US" sz="1200" kern="1200" dirty="0" smtClean="0">
                <a:solidFill>
                  <a:schemeClr val="tx1"/>
                </a:solidFill>
                <a:effectLst/>
                <a:latin typeface="Times New Roman" pitchFamily="33" charset="0"/>
                <a:ea typeface="+mn-ea"/>
                <a:cs typeface="+mn-cs"/>
              </a:rPr>
              <a:t>It is possible to connect I/O controllers directly onto the system bus. A more efficient solution is to make use of one or more expansion buses for this purpose. An expansion bus interface buffers data transfers between the system bus and the I/O controllers on the expansion bus. This arrangement allows the system to support a wide variety of I/O devices and at the same time insulate memory-to-processor traffic from I/O traffic. </a:t>
            </a:r>
          </a:p>
          <a:p>
            <a:r>
              <a:rPr kumimoji="1" lang="en-US" sz="1200" kern="1200" dirty="0" smtClean="0">
                <a:solidFill>
                  <a:schemeClr val="tx1"/>
                </a:solidFill>
                <a:effectLst/>
                <a:latin typeface="Times New Roman" pitchFamily="33" charset="0"/>
                <a:ea typeface="+mn-ea"/>
                <a:cs typeface="+mn-cs"/>
              </a:rPr>
              <a:t>Figure 3.17a shows some typical examples of I/O devices that might be attached to the expansion bus. Network connections include local area networks (LANs) such as a 10-Mbps Ethernet and connections to wide area networks (WANs) such as a packet-switching network. SCSI (small computer system interface) is itself a type of bus used to support local disk drives and other peripherals. A serial port could be used to support a printer or scanner. This traditional bus architecture is reasonably efficient but begins to break down as higher and higher performance is seen in the I/O devices. In response to these growing demands, a common approach taken by industry is to build a high-speed bus that is closely integrated with the rest of the system, requiring only a bridge between the processor’s bus and the high-speed bus. This arrangement is sometimes known as a mezzanine architecture. </a:t>
            </a:r>
          </a:p>
          <a:p>
            <a:r>
              <a:rPr kumimoji="1" lang="en-US" sz="1200" b="1" kern="1200" dirty="0" smtClean="0">
                <a:solidFill>
                  <a:schemeClr val="tx1"/>
                </a:solidFill>
                <a:effectLst/>
                <a:latin typeface="Times New Roman" pitchFamily="33" charset="0"/>
                <a:ea typeface="+mn-ea"/>
                <a:cs typeface="+mn-cs"/>
              </a:rPr>
              <a:t>Figure 3.17b shows a typical realization of this approach. Again, there is a local</a:t>
            </a:r>
            <a:r>
              <a:rPr kumimoji="1" lang="en-US" sz="1200" kern="1200" dirty="0" smtClean="0">
                <a:solidFill>
                  <a:schemeClr val="tx1"/>
                </a:solidFill>
                <a:effectLst/>
                <a:latin typeface="Times New Roman" pitchFamily="33" charset="0"/>
                <a:ea typeface="+mn-ea"/>
                <a:cs typeface="+mn-cs"/>
              </a:rPr>
              <a:t> </a:t>
            </a:r>
            <a:r>
              <a:rPr kumimoji="1" lang="en-US" sz="1200" b="1" kern="1200" dirty="0" smtClean="0">
                <a:solidFill>
                  <a:schemeClr val="tx1"/>
                </a:solidFill>
                <a:effectLst/>
                <a:latin typeface="Times New Roman" pitchFamily="33" charset="0"/>
                <a:ea typeface="+mn-ea"/>
                <a:cs typeface="+mn-cs"/>
              </a:rPr>
              <a:t>bus that connects the processor to a cache controller, which is in turn connected to</a:t>
            </a:r>
            <a:r>
              <a:rPr kumimoji="1" lang="en-US" sz="1200" kern="1200" dirty="0" smtClean="0">
                <a:solidFill>
                  <a:schemeClr val="tx1"/>
                </a:solidFill>
                <a:effectLst/>
                <a:latin typeface="Times New Roman" pitchFamily="33" charset="0"/>
                <a:ea typeface="+mn-ea"/>
                <a:cs typeface="+mn-cs"/>
              </a:rPr>
              <a:t> </a:t>
            </a:r>
            <a:r>
              <a:rPr kumimoji="1" lang="en-US" sz="1200" b="1" kern="1200" dirty="0" smtClean="0">
                <a:solidFill>
                  <a:schemeClr val="tx1"/>
                </a:solidFill>
                <a:effectLst/>
                <a:latin typeface="Times New Roman" pitchFamily="33" charset="0"/>
                <a:ea typeface="+mn-ea"/>
                <a:cs typeface="+mn-cs"/>
              </a:rPr>
              <a:t>a system bus that supports main memory. The cache controller is integrated into a</a:t>
            </a:r>
            <a:r>
              <a:rPr kumimoji="1" lang="en-US" sz="1200" kern="1200" dirty="0" smtClean="0">
                <a:solidFill>
                  <a:schemeClr val="tx1"/>
                </a:solidFill>
                <a:effectLst/>
                <a:latin typeface="Times New Roman" pitchFamily="33" charset="0"/>
                <a:ea typeface="+mn-ea"/>
                <a:cs typeface="+mn-cs"/>
              </a:rPr>
              <a:t> </a:t>
            </a:r>
            <a:r>
              <a:rPr kumimoji="1" lang="en-US" sz="1200" b="1" kern="1200" dirty="0" smtClean="0">
                <a:solidFill>
                  <a:schemeClr val="tx1"/>
                </a:solidFill>
                <a:effectLst/>
                <a:latin typeface="Times New Roman" pitchFamily="33" charset="0"/>
                <a:ea typeface="+mn-ea"/>
                <a:cs typeface="+mn-cs"/>
              </a:rPr>
              <a:t>bridge, or buffering device, that connects to the high-speed bus. This bus supports</a:t>
            </a:r>
            <a:r>
              <a:rPr kumimoji="1" lang="en-US" sz="1200" kern="1200" dirty="0" smtClean="0">
                <a:solidFill>
                  <a:schemeClr val="tx1"/>
                </a:solidFill>
                <a:effectLst/>
                <a:latin typeface="Times New Roman" pitchFamily="33" charset="0"/>
                <a:ea typeface="+mn-ea"/>
                <a:cs typeface="+mn-cs"/>
              </a:rPr>
              <a:t> </a:t>
            </a:r>
            <a:r>
              <a:rPr kumimoji="1" lang="en-US" sz="1200" b="1" kern="1200" dirty="0" smtClean="0">
                <a:solidFill>
                  <a:schemeClr val="tx1"/>
                </a:solidFill>
                <a:effectLst/>
                <a:latin typeface="Times New Roman" pitchFamily="33" charset="0"/>
                <a:ea typeface="+mn-ea"/>
                <a:cs typeface="+mn-cs"/>
              </a:rPr>
              <a:t>connections to high-speed LANs, such as Fast Ethernet at 100 Mbps, video and</a:t>
            </a:r>
            <a:r>
              <a:rPr kumimoji="1" lang="en-US" sz="1200" kern="1200" dirty="0" smtClean="0">
                <a:solidFill>
                  <a:schemeClr val="tx1"/>
                </a:solidFill>
                <a:effectLst/>
                <a:latin typeface="Times New Roman" pitchFamily="33" charset="0"/>
                <a:ea typeface="+mn-ea"/>
                <a:cs typeface="+mn-cs"/>
              </a:rPr>
              <a:t> </a:t>
            </a:r>
            <a:r>
              <a:rPr kumimoji="1" lang="en-US" sz="1200" b="1" kern="1200" dirty="0" smtClean="0">
                <a:solidFill>
                  <a:schemeClr val="tx1"/>
                </a:solidFill>
                <a:effectLst/>
                <a:latin typeface="Times New Roman" pitchFamily="33" charset="0"/>
                <a:ea typeface="+mn-ea"/>
                <a:cs typeface="+mn-cs"/>
              </a:rPr>
              <a:t>graphics workstation controllers, as well as interface controllers to local peripheral</a:t>
            </a:r>
            <a:r>
              <a:rPr kumimoji="1" lang="en-US" sz="1200" kern="1200" dirty="0" smtClean="0">
                <a:solidFill>
                  <a:schemeClr val="tx1"/>
                </a:solidFill>
                <a:effectLst/>
                <a:latin typeface="Times New Roman" pitchFamily="33" charset="0"/>
                <a:ea typeface="+mn-ea"/>
                <a:cs typeface="+mn-cs"/>
              </a:rPr>
              <a:t> </a:t>
            </a:r>
            <a:r>
              <a:rPr kumimoji="1" lang="en-US" sz="1200" b="1" kern="1200" dirty="0" smtClean="0">
                <a:solidFill>
                  <a:schemeClr val="tx1"/>
                </a:solidFill>
                <a:effectLst/>
                <a:latin typeface="Times New Roman" pitchFamily="33" charset="0"/>
                <a:ea typeface="+mn-ea"/>
                <a:cs typeface="+mn-cs"/>
              </a:rPr>
              <a:t>buses, including SCSI and FireWire. The latter is a high-speed bus arrangement</a:t>
            </a:r>
            <a:r>
              <a:rPr kumimoji="1" lang="en-US" sz="1200" kern="1200" dirty="0" smtClean="0">
                <a:solidFill>
                  <a:schemeClr val="tx1"/>
                </a:solidFill>
                <a:effectLst/>
                <a:latin typeface="Times New Roman" pitchFamily="33" charset="0"/>
                <a:ea typeface="+mn-ea"/>
                <a:cs typeface="+mn-cs"/>
              </a:rPr>
              <a:t> </a:t>
            </a:r>
            <a:r>
              <a:rPr kumimoji="1" lang="en-US" sz="1200" b="1" kern="1200" dirty="0" smtClean="0">
                <a:solidFill>
                  <a:schemeClr val="tx1"/>
                </a:solidFill>
                <a:effectLst/>
                <a:latin typeface="Times New Roman" pitchFamily="33" charset="0"/>
                <a:ea typeface="+mn-ea"/>
                <a:cs typeface="+mn-cs"/>
              </a:rPr>
              <a:t>specifically designed to support high-capacity I/O devices. Lower-speed devices are</a:t>
            </a:r>
            <a:r>
              <a:rPr kumimoji="1" lang="en-US" sz="1200" kern="1200" dirty="0" smtClean="0">
                <a:solidFill>
                  <a:schemeClr val="tx1"/>
                </a:solidFill>
                <a:effectLst/>
                <a:latin typeface="Times New Roman" pitchFamily="33" charset="0"/>
                <a:ea typeface="+mn-ea"/>
                <a:cs typeface="+mn-cs"/>
              </a:rPr>
              <a:t> </a:t>
            </a:r>
            <a:r>
              <a:rPr kumimoji="1" lang="en-US" sz="1200" b="1" kern="1200" dirty="0" smtClean="0">
                <a:solidFill>
                  <a:schemeClr val="tx1"/>
                </a:solidFill>
                <a:effectLst/>
                <a:latin typeface="Times New Roman" pitchFamily="33" charset="0"/>
                <a:ea typeface="+mn-ea"/>
                <a:cs typeface="+mn-cs"/>
              </a:rPr>
              <a:t>still supported off an expansion bus, with an interface buffering traffic between the</a:t>
            </a:r>
            <a:r>
              <a:rPr kumimoji="1" lang="en-US" sz="1200" kern="1200" dirty="0" smtClean="0">
                <a:solidFill>
                  <a:schemeClr val="tx1"/>
                </a:solidFill>
                <a:effectLst/>
                <a:latin typeface="Times New Roman" pitchFamily="33" charset="0"/>
                <a:ea typeface="+mn-ea"/>
                <a:cs typeface="+mn-cs"/>
              </a:rPr>
              <a:t> </a:t>
            </a:r>
            <a:r>
              <a:rPr kumimoji="1" lang="en-US" sz="1200" b="1" kern="1200" dirty="0" smtClean="0">
                <a:solidFill>
                  <a:schemeClr val="tx1"/>
                </a:solidFill>
                <a:effectLst/>
                <a:latin typeface="Times New Roman" pitchFamily="33" charset="0"/>
                <a:ea typeface="+mn-ea"/>
                <a:cs typeface="+mn-cs"/>
              </a:rPr>
              <a:t>expansion bus and the high-speed bus.</a:t>
            </a:r>
          </a:p>
          <a:p>
            <a:endParaRPr kumimoji="1" lang="en-US" sz="1200" kern="1200" dirty="0" smtClean="0">
              <a:solidFill>
                <a:schemeClr val="tx1"/>
              </a:solidFill>
              <a:effectLst/>
              <a:latin typeface="Times New Roman" pitchFamily="33" charset="0"/>
              <a:ea typeface="+mn-ea"/>
              <a:cs typeface="+mn-cs"/>
            </a:endParaRPr>
          </a:p>
          <a:p>
            <a:r>
              <a:rPr kumimoji="1" lang="en-US" sz="1200" kern="1200" dirty="0" smtClean="0">
                <a:solidFill>
                  <a:schemeClr val="tx1"/>
                </a:solidFill>
                <a:effectLst/>
                <a:latin typeface="Times New Roman" pitchFamily="33" charset="0"/>
                <a:ea typeface="+mn-ea"/>
                <a:cs typeface="+mn-cs"/>
              </a:rPr>
              <a:t>The advantage of this arrangement is that the high-speed bus brings high demand devices into closer integration with the processor and at the same time is independent of the processor. Thus, differences in processor and high-speed bus speeds and signal line definitions are tolerated. Changes in processor architecture do not affect the high-speed bus, and vice versa.  </a:t>
            </a:r>
          </a:p>
          <a:p>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kumimoji="1" lang="en-US" sz="1200" kern="1200" baseline="0" dirty="0" smtClean="0">
                <a:solidFill>
                  <a:schemeClr val="tx1"/>
                </a:solidFill>
                <a:latin typeface="Times New Roman" pitchFamily="33" charset="0"/>
                <a:ea typeface="+mn-ea"/>
                <a:cs typeface="+mn-cs"/>
              </a:rPr>
              <a:t>Although a variety of different bus implementations exist, there are a few basic</a:t>
            </a:r>
          </a:p>
          <a:p>
            <a:r>
              <a:rPr kumimoji="1" lang="en-US" sz="1200" kern="1200" baseline="0" dirty="0" smtClean="0">
                <a:solidFill>
                  <a:schemeClr val="tx1"/>
                </a:solidFill>
                <a:latin typeface="Times New Roman" pitchFamily="33" charset="0"/>
                <a:ea typeface="+mn-ea"/>
                <a:cs typeface="+mn-cs"/>
              </a:rPr>
              <a:t>parameters or design elements that serve to classify and differentiate buses. Table 3.2</a:t>
            </a:r>
          </a:p>
          <a:p>
            <a:r>
              <a:rPr kumimoji="1" lang="en-US" sz="1200" kern="1200" baseline="0" dirty="0" smtClean="0">
                <a:solidFill>
                  <a:schemeClr val="tx1"/>
                </a:solidFill>
                <a:latin typeface="Times New Roman" pitchFamily="33" charset="0"/>
                <a:ea typeface="+mn-ea"/>
                <a:cs typeface="+mn-cs"/>
              </a:rPr>
              <a:t>lists key elements.</a:t>
            </a:r>
          </a:p>
          <a:p>
            <a:endParaRPr kumimoji="1" lang="en-US" sz="1200" b="1" i="1" kern="1200" baseline="0" dirty="0" smtClean="0">
              <a:solidFill>
                <a:schemeClr val="tx1"/>
              </a:solidFill>
              <a:latin typeface="Times New Roman" pitchFamily="33" charset="0"/>
              <a:ea typeface="+mn-ea"/>
              <a:cs typeface="+mn-cs"/>
            </a:endParaRPr>
          </a:p>
          <a:p>
            <a:r>
              <a:rPr kumimoji="1" lang="en-US" sz="1200" b="1" i="1" kern="1200" baseline="0" dirty="0" smtClean="0">
                <a:solidFill>
                  <a:schemeClr val="tx1"/>
                </a:solidFill>
                <a:latin typeface="Times New Roman" pitchFamily="33" charset="0"/>
                <a:ea typeface="+mn-ea"/>
                <a:cs typeface="+mn-cs"/>
              </a:rPr>
              <a:t>Bus Types: </a:t>
            </a:r>
            <a:r>
              <a:rPr kumimoji="1" lang="en-US" sz="1200" b="0" i="0" kern="1200" baseline="0" dirty="0" smtClean="0">
                <a:solidFill>
                  <a:schemeClr val="tx1"/>
                </a:solidFill>
                <a:latin typeface="Times New Roman" pitchFamily="33" charset="0"/>
                <a:ea typeface="+mn-ea"/>
                <a:cs typeface="+mn-cs"/>
              </a:rPr>
              <a:t>Bus lines can be separated into two generic types: dedicated and</a:t>
            </a:r>
          </a:p>
          <a:p>
            <a:r>
              <a:rPr kumimoji="1" lang="en-US" sz="1200" b="0" kern="1200" baseline="0" dirty="0" smtClean="0">
                <a:solidFill>
                  <a:schemeClr val="tx1"/>
                </a:solidFill>
                <a:latin typeface="Times New Roman" pitchFamily="33" charset="0"/>
                <a:ea typeface="+mn-ea"/>
                <a:cs typeface="+mn-cs"/>
              </a:rPr>
              <a:t>multiplexed. A dedicated bus line is permanently assigned either to one function or</a:t>
            </a:r>
          </a:p>
          <a:p>
            <a:r>
              <a:rPr kumimoji="1" lang="en-US" sz="1200" b="0" kern="1200" baseline="0" dirty="0" smtClean="0">
                <a:solidFill>
                  <a:schemeClr val="tx1"/>
                </a:solidFill>
                <a:latin typeface="Times New Roman" pitchFamily="33" charset="0"/>
                <a:ea typeface="+mn-ea"/>
                <a:cs typeface="+mn-cs"/>
              </a:rPr>
              <a:t>to a physical subset of computer components.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example of functional dedication is the use of separate dedicated address</a:t>
            </a:r>
          </a:p>
          <a:p>
            <a:r>
              <a:rPr kumimoji="1" lang="en-US" sz="1200" kern="1200" baseline="0" dirty="0" smtClean="0">
                <a:solidFill>
                  <a:schemeClr val="tx1"/>
                </a:solidFill>
                <a:latin typeface="Times New Roman" pitchFamily="33" charset="0"/>
                <a:ea typeface="+mn-ea"/>
                <a:cs typeface="+mn-cs"/>
              </a:rPr>
              <a:t>and data lines, which is common on many buses. However, it is not essential. For</a:t>
            </a:r>
          </a:p>
          <a:p>
            <a:r>
              <a:rPr kumimoji="1" lang="en-US" sz="1200" kern="1200" baseline="0" dirty="0" smtClean="0">
                <a:solidFill>
                  <a:schemeClr val="tx1"/>
                </a:solidFill>
                <a:latin typeface="Times New Roman" pitchFamily="33" charset="0"/>
                <a:ea typeface="+mn-ea"/>
                <a:cs typeface="+mn-cs"/>
              </a:rPr>
              <a:t>example, address and data information may be transmitted over the same set of</a:t>
            </a:r>
          </a:p>
          <a:p>
            <a:r>
              <a:rPr kumimoji="1" lang="en-US" sz="1200" kern="1200" baseline="0" dirty="0" smtClean="0">
                <a:solidFill>
                  <a:schemeClr val="tx1"/>
                </a:solidFill>
                <a:latin typeface="Times New Roman" pitchFamily="33" charset="0"/>
                <a:ea typeface="+mn-ea"/>
                <a:cs typeface="+mn-cs"/>
              </a:rPr>
              <a:t>lines using an Address Valid control line. At the beginning of a data transfer, the</a:t>
            </a:r>
          </a:p>
          <a:p>
            <a:r>
              <a:rPr kumimoji="1" lang="en-US" sz="1200" kern="1200" baseline="0" dirty="0" smtClean="0">
                <a:solidFill>
                  <a:schemeClr val="tx1"/>
                </a:solidFill>
                <a:latin typeface="Times New Roman" pitchFamily="33" charset="0"/>
                <a:ea typeface="+mn-ea"/>
                <a:cs typeface="+mn-cs"/>
              </a:rPr>
              <a:t>address is placed on the bus and the Address Valid line is activated. At this point,</a:t>
            </a:r>
          </a:p>
          <a:p>
            <a:r>
              <a:rPr kumimoji="1" lang="en-US" sz="1200" kern="1200" baseline="0" dirty="0" smtClean="0">
                <a:solidFill>
                  <a:schemeClr val="tx1"/>
                </a:solidFill>
                <a:latin typeface="Times New Roman" pitchFamily="33" charset="0"/>
                <a:ea typeface="+mn-ea"/>
                <a:cs typeface="+mn-cs"/>
              </a:rPr>
              <a:t>each module has a specified period of time to copy the address and determine if</a:t>
            </a:r>
          </a:p>
          <a:p>
            <a:r>
              <a:rPr kumimoji="1" lang="en-US" sz="1200" kern="1200" baseline="0" dirty="0" smtClean="0">
                <a:solidFill>
                  <a:schemeClr val="tx1"/>
                </a:solidFill>
                <a:latin typeface="Times New Roman" pitchFamily="33" charset="0"/>
                <a:ea typeface="+mn-ea"/>
                <a:cs typeface="+mn-cs"/>
              </a:rPr>
              <a:t>it is the addressed module. The address is then removed from the bus, and the</a:t>
            </a:r>
          </a:p>
          <a:p>
            <a:r>
              <a:rPr kumimoji="1" lang="en-US" sz="1200" kern="1200" baseline="0" dirty="0" smtClean="0">
                <a:solidFill>
                  <a:schemeClr val="tx1"/>
                </a:solidFill>
                <a:latin typeface="Times New Roman" pitchFamily="33" charset="0"/>
                <a:ea typeface="+mn-ea"/>
                <a:cs typeface="+mn-cs"/>
              </a:rPr>
              <a:t>same bus connections are used for the subsequent read or write data transfer. This</a:t>
            </a:r>
          </a:p>
          <a:p>
            <a:r>
              <a:rPr kumimoji="1" lang="en-US" sz="1200" kern="1200" baseline="0" dirty="0" smtClean="0">
                <a:solidFill>
                  <a:schemeClr val="tx1"/>
                </a:solidFill>
                <a:latin typeface="Times New Roman" pitchFamily="33" charset="0"/>
                <a:ea typeface="+mn-ea"/>
                <a:cs typeface="+mn-cs"/>
              </a:rPr>
              <a:t>method of using the same lines for multiple purposes is known as </a:t>
            </a:r>
            <a:r>
              <a:rPr kumimoji="1" lang="en-US" sz="1200" i="1" kern="1200" baseline="0" dirty="0" smtClean="0">
                <a:solidFill>
                  <a:schemeClr val="tx1"/>
                </a:solidFill>
                <a:latin typeface="Times New Roman" pitchFamily="33" charset="0"/>
                <a:ea typeface="+mn-ea"/>
                <a:cs typeface="+mn-cs"/>
              </a:rPr>
              <a:t>time multiplexing.</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advantage of time multiplexing is the use of fewer lines, which saves space</a:t>
            </a:r>
          </a:p>
          <a:p>
            <a:r>
              <a:rPr kumimoji="1" lang="en-US" sz="1200" kern="1200" baseline="0" dirty="0" smtClean="0">
                <a:solidFill>
                  <a:schemeClr val="tx1"/>
                </a:solidFill>
                <a:latin typeface="Times New Roman" pitchFamily="33" charset="0"/>
                <a:ea typeface="+mn-ea"/>
                <a:cs typeface="+mn-cs"/>
              </a:rPr>
              <a:t>and, usually, cost. The disadvantage is that more complex circuitry is needed within</a:t>
            </a:r>
          </a:p>
          <a:p>
            <a:r>
              <a:rPr kumimoji="1" lang="en-US" sz="1200" kern="1200" baseline="0" dirty="0" smtClean="0">
                <a:solidFill>
                  <a:schemeClr val="tx1"/>
                </a:solidFill>
                <a:latin typeface="Times New Roman" pitchFamily="33" charset="0"/>
                <a:ea typeface="+mn-ea"/>
                <a:cs typeface="+mn-cs"/>
              </a:rPr>
              <a:t>each module. Also, there is a potential reduction in performance because certain</a:t>
            </a:r>
          </a:p>
          <a:p>
            <a:r>
              <a:rPr kumimoji="1" lang="en-US" sz="1200" kern="1200" baseline="0" dirty="0" smtClean="0">
                <a:solidFill>
                  <a:schemeClr val="tx1"/>
                </a:solidFill>
                <a:latin typeface="Times New Roman" pitchFamily="33" charset="0"/>
                <a:ea typeface="+mn-ea"/>
                <a:cs typeface="+mn-cs"/>
              </a:rPr>
              <a:t>events that share the same lines cannot take place in parallel.</a:t>
            </a:r>
          </a:p>
          <a:p>
            <a:endParaRPr kumimoji="1" lang="en-US" sz="1200" i="1" kern="1200" baseline="0" dirty="0" smtClean="0">
              <a:solidFill>
                <a:schemeClr val="tx1"/>
              </a:solidFill>
              <a:latin typeface="Times New Roman" pitchFamily="33" charset="0"/>
              <a:ea typeface="+mn-ea"/>
              <a:cs typeface="+mn-cs"/>
            </a:endParaRPr>
          </a:p>
          <a:p>
            <a:r>
              <a:rPr kumimoji="1" lang="en-US" sz="1200" i="1" kern="1200" baseline="0" dirty="0" smtClean="0">
                <a:solidFill>
                  <a:schemeClr val="tx1"/>
                </a:solidFill>
                <a:latin typeface="Times New Roman" pitchFamily="33" charset="0"/>
                <a:ea typeface="+mn-ea"/>
                <a:cs typeface="+mn-cs"/>
              </a:rPr>
              <a:t>Physical dedication </a:t>
            </a:r>
            <a:r>
              <a:rPr kumimoji="1" lang="en-US" sz="1200" i="0" kern="1200" baseline="0" dirty="0" smtClean="0">
                <a:solidFill>
                  <a:schemeClr val="tx1"/>
                </a:solidFill>
                <a:latin typeface="Times New Roman" pitchFamily="33" charset="0"/>
                <a:ea typeface="+mn-ea"/>
                <a:cs typeface="+mn-cs"/>
              </a:rPr>
              <a:t>refers to the use of multiple buses, each of which connects</a:t>
            </a:r>
          </a:p>
          <a:p>
            <a:r>
              <a:rPr kumimoji="1" lang="en-US" sz="1200" kern="1200" baseline="0" dirty="0" smtClean="0">
                <a:solidFill>
                  <a:schemeClr val="tx1"/>
                </a:solidFill>
                <a:latin typeface="Times New Roman" pitchFamily="33" charset="0"/>
                <a:ea typeface="+mn-ea"/>
                <a:cs typeface="+mn-cs"/>
              </a:rPr>
              <a:t>only a subset of modules. A typical example is the use of an I/O bus to interconnect</a:t>
            </a:r>
          </a:p>
          <a:p>
            <a:r>
              <a:rPr kumimoji="1" lang="en-US" sz="1200" kern="1200" baseline="0" dirty="0" smtClean="0">
                <a:solidFill>
                  <a:schemeClr val="tx1"/>
                </a:solidFill>
                <a:latin typeface="Times New Roman" pitchFamily="33" charset="0"/>
                <a:ea typeface="+mn-ea"/>
                <a:cs typeface="+mn-cs"/>
              </a:rPr>
              <a:t>all I/O modules; this bus is then connected to the main bus through some type of I/O</a:t>
            </a:r>
          </a:p>
          <a:p>
            <a:r>
              <a:rPr kumimoji="1" lang="en-US" sz="1200" kern="1200" baseline="0" dirty="0" smtClean="0">
                <a:solidFill>
                  <a:schemeClr val="tx1"/>
                </a:solidFill>
                <a:latin typeface="Times New Roman" pitchFamily="33" charset="0"/>
                <a:ea typeface="+mn-ea"/>
                <a:cs typeface="+mn-cs"/>
              </a:rPr>
              <a:t>adapter module. The potential advantage of physical dedication is high throughput,</a:t>
            </a:r>
          </a:p>
          <a:p>
            <a:r>
              <a:rPr kumimoji="1" lang="en-US" sz="1200" kern="1200" baseline="0" dirty="0" smtClean="0">
                <a:solidFill>
                  <a:schemeClr val="tx1"/>
                </a:solidFill>
                <a:latin typeface="Times New Roman" pitchFamily="33" charset="0"/>
                <a:ea typeface="+mn-ea"/>
                <a:cs typeface="+mn-cs"/>
              </a:rPr>
              <a:t>because there is less bus contention. A disadvantage is the increased size and cost of</a:t>
            </a:r>
          </a:p>
          <a:p>
            <a:r>
              <a:rPr kumimoji="1" lang="en-US" sz="1200" kern="1200" baseline="0" dirty="0" smtClean="0">
                <a:solidFill>
                  <a:schemeClr val="tx1"/>
                </a:solidFill>
                <a:latin typeface="Times New Roman" pitchFamily="33" charset="0"/>
                <a:ea typeface="+mn-ea"/>
                <a:cs typeface="+mn-cs"/>
              </a:rPr>
              <a:t>the system.</a:t>
            </a:r>
          </a:p>
          <a:p>
            <a:endParaRPr kumimoji="1" lang="en-US" sz="1200" kern="1200" baseline="0" dirty="0" smtClean="0">
              <a:solidFill>
                <a:schemeClr val="tx1"/>
              </a:solidFill>
              <a:latin typeface="Times New Roman" pitchFamily="33" charset="0"/>
              <a:ea typeface="+mn-ea"/>
              <a:cs typeface="+mn-cs"/>
            </a:endParaRPr>
          </a:p>
          <a:p>
            <a:r>
              <a:rPr kumimoji="1" lang="en-US" sz="1200" b="1" i="1" kern="1200" baseline="0" dirty="0" smtClean="0">
                <a:solidFill>
                  <a:schemeClr val="tx1"/>
                </a:solidFill>
                <a:latin typeface="Times New Roman" pitchFamily="33" charset="0"/>
                <a:ea typeface="+mn-ea"/>
                <a:cs typeface="+mn-cs"/>
              </a:rPr>
              <a:t>Method of arbitration: </a:t>
            </a:r>
            <a:r>
              <a:rPr kumimoji="1" lang="en-US" sz="1200" b="0" i="0" kern="1200" baseline="0" dirty="0" smtClean="0">
                <a:solidFill>
                  <a:schemeClr val="tx1"/>
                </a:solidFill>
                <a:latin typeface="Times New Roman" pitchFamily="33" charset="0"/>
                <a:ea typeface="+mn-ea"/>
                <a:cs typeface="+mn-cs"/>
              </a:rPr>
              <a:t>In all but the simplest systems, more than one module</a:t>
            </a:r>
          </a:p>
          <a:p>
            <a:r>
              <a:rPr kumimoji="1" lang="en-US" sz="1200" kern="1200" baseline="0" dirty="0" smtClean="0">
                <a:solidFill>
                  <a:schemeClr val="tx1"/>
                </a:solidFill>
                <a:latin typeface="Times New Roman" pitchFamily="33" charset="0"/>
                <a:ea typeface="+mn-ea"/>
                <a:cs typeface="+mn-cs"/>
              </a:rPr>
              <a:t>may need control of the bus. For example, an I/O module may need to read or write</a:t>
            </a:r>
          </a:p>
          <a:p>
            <a:r>
              <a:rPr kumimoji="1" lang="en-US" sz="1200" kern="1200" baseline="0" dirty="0" smtClean="0">
                <a:solidFill>
                  <a:schemeClr val="tx1"/>
                </a:solidFill>
                <a:latin typeface="Times New Roman" pitchFamily="33" charset="0"/>
                <a:ea typeface="+mn-ea"/>
                <a:cs typeface="+mn-cs"/>
              </a:rPr>
              <a:t>directly to memory, without sending the data to the processor. Because only one unit</a:t>
            </a:r>
          </a:p>
          <a:p>
            <a:r>
              <a:rPr kumimoji="1" lang="en-US" sz="1200" kern="1200" baseline="0" dirty="0" smtClean="0">
                <a:solidFill>
                  <a:schemeClr val="tx1"/>
                </a:solidFill>
                <a:latin typeface="Times New Roman" pitchFamily="33" charset="0"/>
                <a:ea typeface="+mn-ea"/>
                <a:cs typeface="+mn-cs"/>
              </a:rPr>
              <a:t>at a time can successfully transmit over the bus, some method of </a:t>
            </a:r>
            <a:r>
              <a:rPr kumimoji="1" lang="en-US" sz="1200" b="1" kern="1200" baseline="0" dirty="0" smtClean="0">
                <a:solidFill>
                  <a:schemeClr val="tx1"/>
                </a:solidFill>
                <a:latin typeface="Times New Roman" pitchFamily="33" charset="0"/>
                <a:ea typeface="+mn-ea"/>
                <a:cs typeface="+mn-cs"/>
              </a:rPr>
              <a:t>arbitration </a:t>
            </a:r>
            <a:r>
              <a:rPr kumimoji="1" lang="en-US" sz="1200" b="0" kern="1200" baseline="0" dirty="0" smtClean="0">
                <a:solidFill>
                  <a:schemeClr val="tx1"/>
                </a:solidFill>
                <a:latin typeface="Times New Roman" pitchFamily="33" charset="0"/>
                <a:ea typeface="+mn-ea"/>
                <a:cs typeface="+mn-cs"/>
              </a:rPr>
              <a:t>is needed.</a:t>
            </a:r>
          </a:p>
          <a:p>
            <a:r>
              <a:rPr kumimoji="1" lang="en-US" sz="1200" kern="1200" baseline="0" dirty="0" smtClean="0">
                <a:solidFill>
                  <a:schemeClr val="tx1"/>
                </a:solidFill>
                <a:latin typeface="Times New Roman" pitchFamily="33" charset="0"/>
                <a:ea typeface="+mn-ea"/>
                <a:cs typeface="+mn-cs"/>
              </a:rPr>
              <a:t>The various methods can be roughly classified as being either </a:t>
            </a:r>
            <a:r>
              <a:rPr kumimoji="1" lang="en-US" sz="1200" b="1" kern="1200" baseline="0" dirty="0" smtClean="0">
                <a:solidFill>
                  <a:schemeClr val="tx1"/>
                </a:solidFill>
                <a:latin typeface="Times New Roman" pitchFamily="33" charset="0"/>
                <a:ea typeface="+mn-ea"/>
                <a:cs typeface="+mn-cs"/>
              </a:rPr>
              <a:t>centralized arbitration</a:t>
            </a:r>
          </a:p>
          <a:p>
            <a:r>
              <a:rPr kumimoji="1" lang="en-US" sz="1200" kern="1200" baseline="0" dirty="0" smtClean="0">
                <a:solidFill>
                  <a:schemeClr val="tx1"/>
                </a:solidFill>
                <a:latin typeface="Times New Roman" pitchFamily="33" charset="0"/>
                <a:ea typeface="+mn-ea"/>
                <a:cs typeface="+mn-cs"/>
              </a:rPr>
              <a:t>or </a:t>
            </a:r>
            <a:r>
              <a:rPr kumimoji="1" lang="en-US" sz="1200" b="1" kern="1200" baseline="0" dirty="0" smtClean="0">
                <a:solidFill>
                  <a:schemeClr val="tx1"/>
                </a:solidFill>
                <a:latin typeface="Times New Roman" pitchFamily="33" charset="0"/>
                <a:ea typeface="+mn-ea"/>
                <a:cs typeface="+mn-cs"/>
              </a:rPr>
              <a:t>distributed arbitration. </a:t>
            </a:r>
            <a:r>
              <a:rPr kumimoji="1" lang="en-US" sz="1200" b="0" kern="1200" baseline="0" dirty="0" smtClean="0">
                <a:solidFill>
                  <a:schemeClr val="tx1"/>
                </a:solidFill>
                <a:latin typeface="Times New Roman" pitchFamily="33" charset="0"/>
                <a:ea typeface="+mn-ea"/>
                <a:cs typeface="+mn-cs"/>
              </a:rPr>
              <a:t>In a centralized scheme, a single hardware device, referred</a:t>
            </a:r>
          </a:p>
          <a:p>
            <a:r>
              <a:rPr kumimoji="1" lang="en-US" sz="1200" kern="1200" baseline="0" dirty="0" smtClean="0">
                <a:solidFill>
                  <a:schemeClr val="tx1"/>
                </a:solidFill>
                <a:latin typeface="Times New Roman" pitchFamily="33" charset="0"/>
                <a:ea typeface="+mn-ea"/>
                <a:cs typeface="+mn-cs"/>
              </a:rPr>
              <a:t>to as a </a:t>
            </a:r>
            <a:r>
              <a:rPr kumimoji="1" lang="en-US" sz="1200" i="1" kern="1200" baseline="0" dirty="0" smtClean="0">
                <a:solidFill>
                  <a:schemeClr val="tx1"/>
                </a:solidFill>
                <a:latin typeface="Times New Roman" pitchFamily="33" charset="0"/>
                <a:ea typeface="+mn-ea"/>
                <a:cs typeface="+mn-cs"/>
              </a:rPr>
              <a:t>bus controller or arbiter, </a:t>
            </a:r>
            <a:r>
              <a:rPr kumimoji="1" lang="en-US" sz="1200" i="0" kern="1200" baseline="0" dirty="0" smtClean="0">
                <a:solidFill>
                  <a:schemeClr val="tx1"/>
                </a:solidFill>
                <a:latin typeface="Times New Roman" pitchFamily="33" charset="0"/>
                <a:ea typeface="+mn-ea"/>
                <a:cs typeface="+mn-cs"/>
              </a:rPr>
              <a:t>is responsible for allocating time on the bus. The</a:t>
            </a:r>
          </a:p>
          <a:p>
            <a:r>
              <a:rPr kumimoji="1" lang="en-US" sz="1200" kern="1200" baseline="0" dirty="0" smtClean="0">
                <a:solidFill>
                  <a:schemeClr val="tx1"/>
                </a:solidFill>
                <a:latin typeface="Times New Roman" pitchFamily="33" charset="0"/>
                <a:ea typeface="+mn-ea"/>
                <a:cs typeface="+mn-cs"/>
              </a:rPr>
              <a:t>device may be a separate module or part of the processor. In a distributed scheme,</a:t>
            </a:r>
          </a:p>
          <a:p>
            <a:r>
              <a:rPr kumimoji="1" lang="en-US" sz="1200" kern="1200" baseline="0" dirty="0" smtClean="0">
                <a:solidFill>
                  <a:schemeClr val="tx1"/>
                </a:solidFill>
                <a:latin typeface="Times New Roman" pitchFamily="33" charset="0"/>
                <a:ea typeface="+mn-ea"/>
                <a:cs typeface="+mn-cs"/>
              </a:rPr>
              <a:t>there is no central controller. Rather, each module contains access control logic and</a:t>
            </a:r>
          </a:p>
          <a:p>
            <a:r>
              <a:rPr kumimoji="1" lang="en-US" sz="1200" kern="1200" baseline="0" dirty="0" smtClean="0">
                <a:solidFill>
                  <a:schemeClr val="tx1"/>
                </a:solidFill>
                <a:latin typeface="Times New Roman" pitchFamily="33" charset="0"/>
                <a:ea typeface="+mn-ea"/>
                <a:cs typeface="+mn-cs"/>
              </a:rPr>
              <a:t>the modules act together to share the bus. With both methods of arbitration, the</a:t>
            </a:r>
          </a:p>
          <a:p>
            <a:r>
              <a:rPr kumimoji="1" lang="en-US" sz="1200" kern="1200" baseline="0" dirty="0" smtClean="0">
                <a:solidFill>
                  <a:schemeClr val="tx1"/>
                </a:solidFill>
                <a:latin typeface="Times New Roman" pitchFamily="33" charset="0"/>
                <a:ea typeface="+mn-ea"/>
                <a:cs typeface="+mn-cs"/>
              </a:rPr>
              <a:t>purpose is to designate one device, either the processor or an I/O module, as master.</a:t>
            </a:r>
          </a:p>
          <a:p>
            <a:r>
              <a:rPr kumimoji="1" lang="en-US" sz="1200" kern="1200" baseline="0" dirty="0" smtClean="0">
                <a:solidFill>
                  <a:schemeClr val="tx1"/>
                </a:solidFill>
                <a:latin typeface="Times New Roman" pitchFamily="33" charset="0"/>
                <a:ea typeface="+mn-ea"/>
                <a:cs typeface="+mn-cs"/>
              </a:rPr>
              <a:t>The master may then initiate a data transfer (e.g., read or write) with some other</a:t>
            </a:r>
          </a:p>
          <a:p>
            <a:r>
              <a:rPr kumimoji="1" lang="en-US" sz="1200" kern="1200" baseline="0" dirty="0" smtClean="0">
                <a:solidFill>
                  <a:schemeClr val="tx1"/>
                </a:solidFill>
                <a:latin typeface="Times New Roman" pitchFamily="33" charset="0"/>
                <a:ea typeface="+mn-ea"/>
                <a:cs typeface="+mn-cs"/>
              </a:rPr>
              <a:t>device, which acts as slave for this particular exchange.</a:t>
            </a:r>
          </a:p>
          <a:p>
            <a:endParaRPr kumimoji="1" lang="en-US" sz="1200" b="1" i="1" kern="1200" baseline="0" dirty="0" smtClean="0">
              <a:solidFill>
                <a:schemeClr val="tx1"/>
              </a:solidFill>
              <a:latin typeface="Times New Roman" pitchFamily="33" charset="0"/>
              <a:ea typeface="+mn-ea"/>
              <a:cs typeface="+mn-cs"/>
            </a:endParaRPr>
          </a:p>
          <a:p>
            <a:r>
              <a:rPr kumimoji="1" lang="en-US" sz="1200" b="1" i="1" kern="1200" baseline="0" dirty="0" smtClean="0">
                <a:solidFill>
                  <a:schemeClr val="tx1"/>
                </a:solidFill>
                <a:latin typeface="Times New Roman" pitchFamily="33" charset="0"/>
                <a:ea typeface="+mn-ea"/>
                <a:cs typeface="+mn-cs"/>
              </a:rPr>
              <a:t>Timing: </a:t>
            </a:r>
            <a:r>
              <a:rPr kumimoji="1" lang="en-US" sz="1200" b="0" i="0" kern="1200" baseline="0" dirty="0" smtClean="0">
                <a:solidFill>
                  <a:schemeClr val="tx1"/>
                </a:solidFill>
                <a:latin typeface="Times New Roman" pitchFamily="33" charset="0"/>
                <a:ea typeface="+mn-ea"/>
                <a:cs typeface="+mn-cs"/>
              </a:rPr>
              <a:t>Timing refers to the way in which events are coordinated on the bus. Buses</a:t>
            </a:r>
          </a:p>
          <a:p>
            <a:r>
              <a:rPr kumimoji="1" lang="en-US" sz="1200" kern="1200" baseline="0" dirty="0" smtClean="0">
                <a:solidFill>
                  <a:schemeClr val="tx1"/>
                </a:solidFill>
                <a:latin typeface="Times New Roman" pitchFamily="33" charset="0"/>
                <a:ea typeface="+mn-ea"/>
                <a:cs typeface="+mn-cs"/>
              </a:rPr>
              <a:t>use either synchronous timing or asynchronous timing.</a:t>
            </a:r>
          </a:p>
          <a:p>
            <a:endParaRPr kumimoji="1" lang="en-US" sz="1200" kern="1200" baseline="0" dirty="0" smtClean="0">
              <a:solidFill>
                <a:schemeClr val="tx1"/>
              </a:solidFill>
              <a:latin typeface="Times New Roman" pitchFamily="33" charset="0"/>
              <a:ea typeface="+mn-ea"/>
              <a:cs typeface="+mn-cs"/>
            </a:endParaRPr>
          </a:p>
        </p:txBody>
      </p:sp>
      <p:sp>
        <p:nvSpPr>
          <p:cNvPr id="4" name="Slide Number Placeholder 3"/>
          <p:cNvSpPr>
            <a:spLocks noGrp="1"/>
          </p:cNvSpPr>
          <p:nvPr>
            <p:ph type="sldNum" sz="quarter" idx="10"/>
          </p:nvPr>
        </p:nvSpPr>
        <p:spPr/>
        <p:txBody>
          <a:bodyPr/>
          <a:lstStyle/>
          <a:p>
            <a:fld id="{5E8A5BC2-82F1-9743-89FF-AFC7C6D81D1B}"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b="0" i="0" kern="1200" smtClean="0">
                <a:solidFill>
                  <a:schemeClr val="tx1"/>
                </a:solidFill>
                <a:effectLst/>
                <a:latin typeface="Times New Roman" pitchFamily="33" charset="0"/>
                <a:ea typeface="+mn-ea"/>
                <a:cs typeface="+mn-cs"/>
              </a:rPr>
              <a:t>A </a:t>
            </a:r>
            <a:r>
              <a:rPr kumimoji="1" lang="en-US" sz="1200" b="1" i="0" kern="1200" smtClean="0">
                <a:solidFill>
                  <a:schemeClr val="tx1"/>
                </a:solidFill>
                <a:effectLst/>
                <a:latin typeface="Times New Roman" pitchFamily="33" charset="0"/>
                <a:ea typeface="+mn-ea"/>
                <a:cs typeface="+mn-cs"/>
              </a:rPr>
              <a:t>digital timing diagram</a:t>
            </a:r>
            <a:r>
              <a:rPr kumimoji="1" lang="en-US" sz="1200" b="0" i="0" kern="1200" smtClean="0">
                <a:solidFill>
                  <a:schemeClr val="tx1"/>
                </a:solidFill>
                <a:effectLst/>
                <a:latin typeface="Times New Roman" pitchFamily="33" charset="0"/>
                <a:ea typeface="+mn-ea"/>
                <a:cs typeface="+mn-cs"/>
              </a:rPr>
              <a:t> is a representation of a set of signals in the time domain. A timing diagram can contain many rows, usually one of them being the clock. It is a tool that is commonly used in digital electronics, hardware debugging, and digital communications. Besides providing an overall description of the timing relationships, the digital timing diagram can help find and diagnose digital logic </a:t>
            </a:r>
            <a:r>
              <a:rPr kumimoji="1" lang="en-US" sz="1200" b="0" i="0" u="none" strike="noStrike" kern="1200" smtClean="0">
                <a:solidFill>
                  <a:schemeClr val="tx1"/>
                </a:solidFill>
                <a:effectLst/>
                <a:latin typeface="Times New Roman" pitchFamily="33" charset="0"/>
                <a:ea typeface="+mn-ea"/>
                <a:cs typeface="+mn-cs"/>
                <a:hlinkClick r:id="rId3" tooltip="Hazard (logic)"/>
              </a:rPr>
              <a:t>hazards</a:t>
            </a:r>
            <a:r>
              <a:rPr kumimoji="1" lang="en-US" sz="1200" b="0" i="0" kern="1200" smtClean="0">
                <a:solidFill>
                  <a:schemeClr val="tx1"/>
                </a:solidFill>
                <a:effectLst/>
                <a:latin typeface="Times New Roman" pitchFamily="33" charset="0"/>
                <a:ea typeface="+mn-ea"/>
                <a:cs typeface="+mn-cs"/>
              </a:rPr>
              <a:t>.</a:t>
            </a:r>
            <a:endParaRPr kumimoji="1" lang="en-US" sz="1200" kern="1200" baseline="0" smtClean="0">
              <a:solidFill>
                <a:schemeClr val="tx1"/>
              </a:solidFill>
              <a:latin typeface="Times New Roman" pitchFamily="33" charset="0"/>
              <a:ea typeface="+mn-ea"/>
              <a:cs typeface="+mn-cs"/>
            </a:endParaRPr>
          </a:p>
          <a:p>
            <a:endParaRPr kumimoji="1" lang="en-US" sz="1200" kern="1200" baseline="0" smtClean="0">
              <a:solidFill>
                <a:schemeClr val="tx1"/>
              </a:solidFill>
              <a:latin typeface="Times New Roman" pitchFamily="33" charset="0"/>
              <a:ea typeface="+mn-ea"/>
              <a:cs typeface="+mn-cs"/>
            </a:endParaRPr>
          </a:p>
          <a:p>
            <a:r>
              <a:rPr kumimoji="1" lang="en-US" sz="1200" kern="1200" baseline="0" smtClean="0">
                <a:solidFill>
                  <a:schemeClr val="tx1"/>
                </a:solidFill>
                <a:latin typeface="Times New Roman" pitchFamily="33" charset="0"/>
                <a:ea typeface="+mn-ea"/>
                <a:cs typeface="+mn-cs"/>
              </a:rPr>
              <a:t>With </a:t>
            </a:r>
            <a:r>
              <a:rPr kumimoji="1" lang="en-US" sz="1200" b="1" kern="1200" baseline="0" dirty="0" smtClean="0">
                <a:solidFill>
                  <a:schemeClr val="tx1"/>
                </a:solidFill>
                <a:latin typeface="Times New Roman" pitchFamily="33" charset="0"/>
                <a:ea typeface="+mn-ea"/>
                <a:cs typeface="+mn-cs"/>
              </a:rPr>
              <a:t>synchronous timing, </a:t>
            </a:r>
            <a:r>
              <a:rPr kumimoji="1" lang="en-US" sz="1200" b="0" kern="1200" baseline="0" dirty="0" smtClean="0">
                <a:solidFill>
                  <a:schemeClr val="tx1"/>
                </a:solidFill>
                <a:latin typeface="Times New Roman" pitchFamily="33" charset="0"/>
                <a:ea typeface="+mn-ea"/>
                <a:cs typeface="+mn-cs"/>
              </a:rPr>
              <a:t>the occurrence of events on the bus is determined</a:t>
            </a:r>
          </a:p>
          <a:p>
            <a:r>
              <a:rPr kumimoji="1" lang="en-US" sz="1200" kern="1200" baseline="0" dirty="0" smtClean="0">
                <a:solidFill>
                  <a:schemeClr val="tx1"/>
                </a:solidFill>
                <a:latin typeface="Times New Roman" pitchFamily="33" charset="0"/>
                <a:ea typeface="+mn-ea"/>
                <a:cs typeface="+mn-cs"/>
              </a:rPr>
              <a:t>by a clock. The bus includes a clock line upon which a clock transmits a regular</a:t>
            </a:r>
          </a:p>
          <a:p>
            <a:r>
              <a:rPr kumimoji="1" lang="en-US" sz="1200" kern="1200" baseline="0" dirty="0" smtClean="0">
                <a:solidFill>
                  <a:schemeClr val="tx1"/>
                </a:solidFill>
                <a:latin typeface="Times New Roman" pitchFamily="33" charset="0"/>
                <a:ea typeface="+mn-ea"/>
                <a:cs typeface="+mn-cs"/>
              </a:rPr>
              <a:t>sequence of alternating 1s and 0s of equal duration. A single 1–0 transmission is</a:t>
            </a:r>
          </a:p>
          <a:p>
            <a:r>
              <a:rPr kumimoji="1" lang="en-US" sz="1200" kern="1200" baseline="0" dirty="0" smtClean="0">
                <a:solidFill>
                  <a:schemeClr val="tx1"/>
                </a:solidFill>
                <a:latin typeface="Times New Roman" pitchFamily="33" charset="0"/>
                <a:ea typeface="+mn-ea"/>
                <a:cs typeface="+mn-cs"/>
              </a:rPr>
              <a:t>referred to as a </a:t>
            </a:r>
            <a:r>
              <a:rPr kumimoji="1" lang="en-US" sz="1200" i="1" kern="1200" baseline="0" dirty="0" smtClean="0">
                <a:solidFill>
                  <a:schemeClr val="tx1"/>
                </a:solidFill>
                <a:latin typeface="Times New Roman" pitchFamily="33" charset="0"/>
                <a:ea typeface="+mn-ea"/>
                <a:cs typeface="+mn-cs"/>
              </a:rPr>
              <a:t>clock cycle or bus cycle and </a:t>
            </a:r>
            <a:r>
              <a:rPr kumimoji="1" lang="en-US" sz="1200" i="0" kern="1200" baseline="0" dirty="0" smtClean="0">
                <a:solidFill>
                  <a:schemeClr val="tx1"/>
                </a:solidFill>
                <a:latin typeface="Times New Roman" pitchFamily="33" charset="0"/>
                <a:ea typeface="+mn-ea"/>
                <a:cs typeface="+mn-cs"/>
              </a:rPr>
              <a:t>defines a time slot. All other devices on</a:t>
            </a:r>
          </a:p>
          <a:p>
            <a:r>
              <a:rPr kumimoji="1" lang="en-US" sz="1200" kern="1200" baseline="0" dirty="0" smtClean="0">
                <a:solidFill>
                  <a:schemeClr val="tx1"/>
                </a:solidFill>
                <a:latin typeface="Times New Roman" pitchFamily="33" charset="0"/>
                <a:ea typeface="+mn-ea"/>
                <a:cs typeface="+mn-cs"/>
              </a:rPr>
              <a:t>the bus can read the clock line, and all events start at the beginning of a clock cycle.</a:t>
            </a:r>
            <a:endParaRPr lang="en-US" dirty="0" smtClean="0"/>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3.18 shows a typical, but simplified, timing diagram for synchronous read</a:t>
            </a:r>
          </a:p>
          <a:p>
            <a:r>
              <a:rPr kumimoji="1" lang="en-US" sz="1200" kern="1200" baseline="0" dirty="0" smtClean="0">
                <a:solidFill>
                  <a:schemeClr val="tx1"/>
                </a:solidFill>
                <a:latin typeface="Times New Roman" pitchFamily="33" charset="0"/>
                <a:ea typeface="+mn-ea"/>
                <a:cs typeface="+mn-cs"/>
              </a:rPr>
              <a:t>and write operations (see Appendix N for a description of timing diagrams). Other</a:t>
            </a:r>
          </a:p>
          <a:p>
            <a:r>
              <a:rPr kumimoji="1" lang="en-US" sz="1200" kern="1200" baseline="0" dirty="0" smtClean="0">
                <a:solidFill>
                  <a:schemeClr val="tx1"/>
                </a:solidFill>
                <a:latin typeface="Times New Roman" pitchFamily="33" charset="0"/>
                <a:ea typeface="+mn-ea"/>
                <a:cs typeface="+mn-cs"/>
              </a:rPr>
              <a:t>bus signals may change at the leading edge of the clock signal (with a slight reaction</a:t>
            </a:r>
          </a:p>
          <a:p>
            <a:r>
              <a:rPr kumimoji="1" lang="en-US" sz="1200" kern="1200" baseline="0" dirty="0" smtClean="0">
                <a:solidFill>
                  <a:schemeClr val="tx1"/>
                </a:solidFill>
                <a:latin typeface="Times New Roman" pitchFamily="33" charset="0"/>
                <a:ea typeface="+mn-ea"/>
                <a:cs typeface="+mn-cs"/>
              </a:rPr>
              <a:t>delay). Most events occupy a single clock cycle. In this simple example, the processor</a:t>
            </a:r>
          </a:p>
          <a:p>
            <a:r>
              <a:rPr kumimoji="1" lang="en-US" sz="1200" kern="1200" baseline="0" dirty="0" smtClean="0">
                <a:solidFill>
                  <a:schemeClr val="tx1"/>
                </a:solidFill>
                <a:latin typeface="Times New Roman" pitchFamily="33" charset="0"/>
                <a:ea typeface="+mn-ea"/>
                <a:cs typeface="+mn-cs"/>
              </a:rPr>
              <a:t>places a memory address on the address lines during the first clock cycle and</a:t>
            </a:r>
          </a:p>
          <a:p>
            <a:r>
              <a:rPr kumimoji="1" lang="en-US" sz="1200" kern="1200" baseline="0" dirty="0" smtClean="0">
                <a:solidFill>
                  <a:schemeClr val="tx1"/>
                </a:solidFill>
                <a:latin typeface="Times New Roman" pitchFamily="33" charset="0"/>
                <a:ea typeface="+mn-ea"/>
                <a:cs typeface="+mn-cs"/>
              </a:rPr>
              <a:t>may assert various status lines. Once the address lines have stabilized, the processor</a:t>
            </a:r>
          </a:p>
          <a:p>
            <a:r>
              <a:rPr kumimoji="1" lang="en-US" sz="1200" kern="1200" baseline="0" dirty="0" smtClean="0">
                <a:solidFill>
                  <a:schemeClr val="tx1"/>
                </a:solidFill>
                <a:latin typeface="Times New Roman" pitchFamily="33" charset="0"/>
                <a:ea typeface="+mn-ea"/>
                <a:cs typeface="+mn-cs"/>
              </a:rPr>
              <a:t>issues an address enable signal. For a read operation, the processor issues a read</a:t>
            </a:r>
          </a:p>
          <a:p>
            <a:r>
              <a:rPr kumimoji="1" lang="en-US" sz="1200" kern="1200" baseline="0" dirty="0" smtClean="0">
                <a:solidFill>
                  <a:schemeClr val="tx1"/>
                </a:solidFill>
                <a:latin typeface="Times New Roman" pitchFamily="33" charset="0"/>
                <a:ea typeface="+mn-ea"/>
                <a:cs typeface="+mn-cs"/>
              </a:rPr>
              <a:t>command at the start of the second cycle. A memory module recognizes the address</a:t>
            </a:r>
          </a:p>
          <a:p>
            <a:r>
              <a:rPr kumimoji="1" lang="en-US" sz="1200" kern="1200" baseline="0" dirty="0" smtClean="0">
                <a:solidFill>
                  <a:schemeClr val="tx1"/>
                </a:solidFill>
                <a:latin typeface="Times New Roman" pitchFamily="33" charset="0"/>
                <a:ea typeface="+mn-ea"/>
                <a:cs typeface="+mn-cs"/>
              </a:rPr>
              <a:t>and, after a delay of one cycle, places the data on the data lines. The processor reads</a:t>
            </a:r>
          </a:p>
          <a:p>
            <a:r>
              <a:rPr kumimoji="1" lang="en-US" sz="1200" kern="1200" baseline="0" dirty="0" smtClean="0">
                <a:solidFill>
                  <a:schemeClr val="tx1"/>
                </a:solidFill>
                <a:latin typeface="Times New Roman" pitchFamily="33" charset="0"/>
                <a:ea typeface="+mn-ea"/>
                <a:cs typeface="+mn-cs"/>
              </a:rPr>
              <a:t>the data from the data lines and drops the read signal. For a write operation, the</a:t>
            </a:r>
          </a:p>
          <a:p>
            <a:r>
              <a:rPr kumimoji="1" lang="en-US" sz="1200" kern="1200" baseline="0" dirty="0" smtClean="0">
                <a:solidFill>
                  <a:schemeClr val="tx1"/>
                </a:solidFill>
                <a:latin typeface="Times New Roman" pitchFamily="33" charset="0"/>
                <a:ea typeface="+mn-ea"/>
                <a:cs typeface="+mn-cs"/>
              </a:rPr>
              <a:t>processor puts the data on the data lines at the start of the second cycle and issues a</a:t>
            </a:r>
          </a:p>
          <a:p>
            <a:r>
              <a:rPr kumimoji="1" lang="en-US" sz="1200" kern="1200" baseline="0" dirty="0" smtClean="0">
                <a:solidFill>
                  <a:schemeClr val="tx1"/>
                </a:solidFill>
                <a:latin typeface="Times New Roman" pitchFamily="33" charset="0"/>
                <a:ea typeface="+mn-ea"/>
                <a:cs typeface="+mn-cs"/>
              </a:rPr>
              <a:t>write command after the data lines have stabilized. The memory module copies the</a:t>
            </a:r>
          </a:p>
          <a:p>
            <a:r>
              <a:rPr kumimoji="1" lang="en-US" sz="1200" kern="1200" baseline="0" dirty="0" smtClean="0">
                <a:solidFill>
                  <a:schemeClr val="tx1"/>
                </a:solidFill>
                <a:latin typeface="Times New Roman" pitchFamily="33" charset="0"/>
                <a:ea typeface="+mn-ea"/>
                <a:cs typeface="+mn-cs"/>
              </a:rPr>
              <a:t>information from the data lines during the third clock cycle.</a:t>
            </a:r>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200E7D-588A-0E43-86D8-E40A99012FF5}" type="slidenum">
              <a:rPr lang="en-US"/>
              <a:pPr/>
              <a:t>34</a:t>
            </a:fld>
            <a:endParaRPr lang="en-US" dirty="0"/>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With </a:t>
            </a:r>
            <a:r>
              <a:rPr kumimoji="1" lang="en-US" sz="1200" b="1" kern="1200" baseline="0" dirty="0" smtClean="0">
                <a:solidFill>
                  <a:schemeClr val="tx1"/>
                </a:solidFill>
                <a:latin typeface="Times New Roman" pitchFamily="33" charset="0"/>
                <a:ea typeface="+mn-ea"/>
                <a:cs typeface="+mn-cs"/>
              </a:rPr>
              <a:t>asynchronous timing, </a:t>
            </a:r>
            <a:r>
              <a:rPr kumimoji="1" lang="en-US" sz="1200" b="0" kern="1200" baseline="0" dirty="0" smtClean="0">
                <a:solidFill>
                  <a:schemeClr val="tx1"/>
                </a:solidFill>
                <a:latin typeface="Times New Roman" pitchFamily="33" charset="0"/>
                <a:ea typeface="+mn-ea"/>
                <a:cs typeface="+mn-cs"/>
              </a:rPr>
              <a:t>the occurrence of one event on a bus follows</a:t>
            </a:r>
          </a:p>
          <a:p>
            <a:r>
              <a:rPr kumimoji="1" lang="en-US" sz="1200" kern="1200" baseline="0" dirty="0" smtClean="0">
                <a:solidFill>
                  <a:schemeClr val="tx1"/>
                </a:solidFill>
                <a:latin typeface="Times New Roman" pitchFamily="33" charset="0"/>
                <a:ea typeface="+mn-ea"/>
                <a:cs typeface="+mn-cs"/>
              </a:rPr>
              <a:t>and depends on the occurrence of a previous event. In the simple read example of</a:t>
            </a:r>
          </a:p>
          <a:p>
            <a:r>
              <a:rPr kumimoji="1" lang="en-US" sz="1200" kern="1200" baseline="0" dirty="0" smtClean="0">
                <a:solidFill>
                  <a:schemeClr val="tx1"/>
                </a:solidFill>
                <a:latin typeface="Times New Roman" pitchFamily="33" charset="0"/>
                <a:ea typeface="+mn-ea"/>
                <a:cs typeface="+mn-cs"/>
              </a:rPr>
              <a:t>Figure 3.19a, the processor places address and status signals on the bus. After pausing</a:t>
            </a:r>
          </a:p>
          <a:p>
            <a:r>
              <a:rPr kumimoji="1" lang="en-US" sz="1200" kern="1200" baseline="0" dirty="0" smtClean="0">
                <a:solidFill>
                  <a:schemeClr val="tx1"/>
                </a:solidFill>
                <a:latin typeface="Times New Roman" pitchFamily="33" charset="0"/>
                <a:ea typeface="+mn-ea"/>
                <a:cs typeface="+mn-cs"/>
              </a:rPr>
              <a:t>for these signals to stabilize, it issues a read command, indicating the presence</a:t>
            </a:r>
          </a:p>
          <a:p>
            <a:r>
              <a:rPr kumimoji="1" lang="en-US" sz="1200" kern="1200" baseline="0" dirty="0" smtClean="0">
                <a:solidFill>
                  <a:schemeClr val="tx1"/>
                </a:solidFill>
                <a:latin typeface="Times New Roman" pitchFamily="33" charset="0"/>
                <a:ea typeface="+mn-ea"/>
                <a:cs typeface="+mn-cs"/>
              </a:rPr>
              <a:t>of valid address and control signals. The appropriate memory decodes the address and</a:t>
            </a:r>
          </a:p>
          <a:p>
            <a:r>
              <a:rPr kumimoji="1" lang="en-US" sz="1200" kern="1200" baseline="0" dirty="0" smtClean="0">
                <a:solidFill>
                  <a:schemeClr val="tx1"/>
                </a:solidFill>
                <a:latin typeface="Times New Roman" pitchFamily="33" charset="0"/>
                <a:ea typeface="+mn-ea"/>
                <a:cs typeface="+mn-cs"/>
              </a:rPr>
              <a:t>responds by placing the data on the data line. Once the data lines have stabilized,</a:t>
            </a:r>
          </a:p>
          <a:p>
            <a:r>
              <a:rPr kumimoji="1" lang="en-US" sz="1200" kern="1200" baseline="0" dirty="0" smtClean="0">
                <a:solidFill>
                  <a:schemeClr val="tx1"/>
                </a:solidFill>
                <a:latin typeface="Times New Roman" pitchFamily="33" charset="0"/>
                <a:ea typeface="+mn-ea"/>
                <a:cs typeface="+mn-cs"/>
              </a:rPr>
              <a:t>the memory module asserts the acknowledged line to signal the processor that the</a:t>
            </a:r>
          </a:p>
          <a:p>
            <a:r>
              <a:rPr kumimoji="1" lang="en-US" sz="1200" kern="1200" baseline="0" dirty="0" smtClean="0">
                <a:solidFill>
                  <a:schemeClr val="tx1"/>
                </a:solidFill>
                <a:latin typeface="Times New Roman" pitchFamily="33" charset="0"/>
                <a:ea typeface="+mn-ea"/>
                <a:cs typeface="+mn-cs"/>
              </a:rPr>
              <a:t>data are available. Once the master has read the data from the data lines, it deasserts</a:t>
            </a:r>
          </a:p>
          <a:p>
            <a:r>
              <a:rPr kumimoji="1" lang="en-US" sz="1200" kern="1200" baseline="0" dirty="0" smtClean="0">
                <a:solidFill>
                  <a:schemeClr val="tx1"/>
                </a:solidFill>
                <a:latin typeface="Times New Roman" pitchFamily="33" charset="0"/>
                <a:ea typeface="+mn-ea"/>
                <a:cs typeface="+mn-cs"/>
              </a:rPr>
              <a:t>the read signal. This causes the memory module to drop the data and acknowledge</a:t>
            </a:r>
          </a:p>
          <a:p>
            <a:r>
              <a:rPr kumimoji="1" lang="en-US" sz="1200" kern="1200" baseline="0" dirty="0" smtClean="0">
                <a:solidFill>
                  <a:schemeClr val="tx1"/>
                </a:solidFill>
                <a:latin typeface="Times New Roman" pitchFamily="33" charset="0"/>
                <a:ea typeface="+mn-ea"/>
                <a:cs typeface="+mn-cs"/>
              </a:rPr>
              <a:t>lines. Finally, once the acknowledge line is dropped, the master removes the</a:t>
            </a:r>
          </a:p>
          <a:p>
            <a:r>
              <a:rPr kumimoji="1" lang="en-US" sz="1200" kern="1200" baseline="0" dirty="0" smtClean="0">
                <a:solidFill>
                  <a:schemeClr val="tx1"/>
                </a:solidFill>
                <a:latin typeface="Times New Roman" pitchFamily="33" charset="0"/>
                <a:ea typeface="+mn-ea"/>
                <a:cs typeface="+mn-cs"/>
              </a:rPr>
              <a:t>address information.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3.19b shows a simple asynchronous write operation. In this case, the</a:t>
            </a:r>
          </a:p>
          <a:p>
            <a:r>
              <a:rPr kumimoji="1" lang="en-US" sz="1200" kern="1200" baseline="0" dirty="0" smtClean="0">
                <a:solidFill>
                  <a:schemeClr val="tx1"/>
                </a:solidFill>
                <a:latin typeface="Times New Roman" pitchFamily="33" charset="0"/>
                <a:ea typeface="+mn-ea"/>
                <a:cs typeface="+mn-cs"/>
              </a:rPr>
              <a:t>master places the data on the data line at the same time that it puts signals on the</a:t>
            </a:r>
          </a:p>
          <a:p>
            <a:r>
              <a:rPr kumimoji="1" lang="en-US" sz="1200" kern="1200" baseline="0" dirty="0" smtClean="0">
                <a:solidFill>
                  <a:schemeClr val="tx1"/>
                </a:solidFill>
                <a:latin typeface="Times New Roman" pitchFamily="33" charset="0"/>
                <a:ea typeface="+mn-ea"/>
                <a:cs typeface="+mn-cs"/>
              </a:rPr>
              <a:t>status and address lines. The memory module responds to the write command by</a:t>
            </a:r>
          </a:p>
          <a:p>
            <a:r>
              <a:rPr kumimoji="1" lang="en-US" sz="1200" kern="1200" baseline="0" dirty="0" smtClean="0">
                <a:solidFill>
                  <a:schemeClr val="tx1"/>
                </a:solidFill>
                <a:latin typeface="Times New Roman" pitchFamily="33" charset="0"/>
                <a:ea typeface="+mn-ea"/>
                <a:cs typeface="+mn-cs"/>
              </a:rPr>
              <a:t>copying the data from the data lines and then asserting the acknowledge line. The</a:t>
            </a:r>
          </a:p>
          <a:p>
            <a:r>
              <a:rPr kumimoji="1" lang="en-US" sz="1200" kern="1200" baseline="0" dirty="0" smtClean="0">
                <a:solidFill>
                  <a:schemeClr val="tx1"/>
                </a:solidFill>
                <a:latin typeface="Times New Roman" pitchFamily="33" charset="0"/>
                <a:ea typeface="+mn-ea"/>
                <a:cs typeface="+mn-cs"/>
              </a:rPr>
              <a:t>master then drops the write signal and the memory module drops the acknowledge</a:t>
            </a:r>
          </a:p>
          <a:p>
            <a:r>
              <a:rPr kumimoji="1" lang="en-US" sz="1200" kern="1200" baseline="0" dirty="0" smtClean="0">
                <a:solidFill>
                  <a:schemeClr val="tx1"/>
                </a:solidFill>
                <a:latin typeface="Times New Roman" pitchFamily="33" charset="0"/>
                <a:ea typeface="+mn-ea"/>
                <a:cs typeface="+mn-cs"/>
              </a:rPr>
              <a:t>signal.</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Synchronous timing is simpler to implement and test. However, it is less</a:t>
            </a:r>
          </a:p>
          <a:p>
            <a:r>
              <a:rPr kumimoji="1" lang="en-US" sz="1200" kern="1200" baseline="0" dirty="0" smtClean="0">
                <a:solidFill>
                  <a:schemeClr val="tx1"/>
                </a:solidFill>
                <a:latin typeface="Times New Roman" pitchFamily="33" charset="0"/>
                <a:ea typeface="+mn-ea"/>
                <a:cs typeface="+mn-cs"/>
              </a:rPr>
              <a:t>flexible than asynchronous timing. Because all devices on a synchronous bus are</a:t>
            </a:r>
          </a:p>
          <a:p>
            <a:r>
              <a:rPr kumimoji="1" lang="en-US" sz="1200" kern="1200" baseline="0" dirty="0" smtClean="0">
                <a:solidFill>
                  <a:schemeClr val="tx1"/>
                </a:solidFill>
                <a:latin typeface="Times New Roman" pitchFamily="33" charset="0"/>
                <a:ea typeface="+mn-ea"/>
                <a:cs typeface="+mn-cs"/>
              </a:rPr>
              <a:t>tied to a fixed clock rate, the system cannot take advantage of advances in device</a:t>
            </a:r>
          </a:p>
          <a:p>
            <a:r>
              <a:rPr kumimoji="1" lang="en-US" sz="1200" kern="1200" baseline="0" dirty="0" smtClean="0">
                <a:solidFill>
                  <a:schemeClr val="tx1"/>
                </a:solidFill>
                <a:latin typeface="Times New Roman" pitchFamily="33" charset="0"/>
                <a:ea typeface="+mn-ea"/>
                <a:cs typeface="+mn-cs"/>
              </a:rPr>
              <a:t>performance. With asynchronous timing, a mixture of slow and fast devices, using</a:t>
            </a:r>
          </a:p>
          <a:p>
            <a:r>
              <a:rPr kumimoji="1" lang="en-US" sz="1200" kern="1200" baseline="0" dirty="0" smtClean="0">
                <a:solidFill>
                  <a:schemeClr val="tx1"/>
                </a:solidFill>
                <a:latin typeface="Times New Roman" pitchFamily="33" charset="0"/>
                <a:ea typeface="+mn-ea"/>
                <a:cs typeface="+mn-cs"/>
              </a:rPr>
              <a:t>older and newer technology, can share a bus.</a:t>
            </a:r>
            <a:endParaRPr lang="en-GB"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456BBD-201C-C542-A0EB-8CA635601B51}" type="slidenum">
              <a:rPr lang="en-US"/>
              <a:pPr/>
              <a:t>35</a:t>
            </a:fld>
            <a:endParaRPr lang="en-US" dirty="0"/>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shared bus architecture was the standard approach to interconnection between</a:t>
            </a:r>
          </a:p>
          <a:p>
            <a:r>
              <a:rPr kumimoji="1" lang="en-US" sz="1200" kern="1200" baseline="0" dirty="0" smtClean="0">
                <a:solidFill>
                  <a:schemeClr val="tx1"/>
                </a:solidFill>
                <a:latin typeface="Times New Roman" pitchFamily="33" charset="0"/>
                <a:ea typeface="+mn-ea"/>
                <a:cs typeface="+mn-cs"/>
              </a:rPr>
              <a:t>the processor and other components (memory, I/O, and so on) for decades. But</a:t>
            </a:r>
          </a:p>
          <a:p>
            <a:r>
              <a:rPr kumimoji="1" lang="en-US" sz="1200" kern="1200" baseline="0" dirty="0" smtClean="0">
                <a:solidFill>
                  <a:schemeClr val="tx1"/>
                </a:solidFill>
                <a:latin typeface="Times New Roman" pitchFamily="33" charset="0"/>
                <a:ea typeface="+mn-ea"/>
                <a:cs typeface="+mn-cs"/>
              </a:rPr>
              <a:t>contemporary systems increasingly rely on point-to-point interconnection rather</a:t>
            </a:r>
          </a:p>
          <a:p>
            <a:r>
              <a:rPr kumimoji="1" lang="en-US" sz="1200" kern="1200" baseline="0" dirty="0" smtClean="0">
                <a:solidFill>
                  <a:schemeClr val="tx1"/>
                </a:solidFill>
                <a:latin typeface="Times New Roman" pitchFamily="33" charset="0"/>
                <a:ea typeface="+mn-ea"/>
                <a:cs typeface="+mn-cs"/>
              </a:rPr>
              <a:t>than shared buses.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principal reason driving the change from bus to point-to-point interconnect</a:t>
            </a:r>
          </a:p>
          <a:p>
            <a:r>
              <a:rPr kumimoji="1" lang="en-US" sz="1200" kern="1200" baseline="0" dirty="0" smtClean="0">
                <a:solidFill>
                  <a:schemeClr val="tx1"/>
                </a:solidFill>
                <a:latin typeface="Times New Roman" pitchFamily="33" charset="0"/>
                <a:ea typeface="+mn-ea"/>
                <a:cs typeface="+mn-cs"/>
              </a:rPr>
              <a:t>was the electrical constraints encountered with increasing the frequency of wide</a:t>
            </a:r>
          </a:p>
          <a:p>
            <a:r>
              <a:rPr kumimoji="1" lang="en-US" sz="1200" kern="1200" baseline="0" dirty="0" smtClean="0">
                <a:solidFill>
                  <a:schemeClr val="tx1"/>
                </a:solidFill>
                <a:latin typeface="Times New Roman" pitchFamily="33" charset="0"/>
                <a:ea typeface="+mn-ea"/>
                <a:cs typeface="+mn-cs"/>
              </a:rPr>
              <a:t>synchronous buses. At higher and higher data rates, it becomes increasingly difficult</a:t>
            </a:r>
          </a:p>
          <a:p>
            <a:r>
              <a:rPr kumimoji="1" lang="en-US" sz="1200" kern="1200" baseline="0" dirty="0" smtClean="0">
                <a:solidFill>
                  <a:schemeClr val="tx1"/>
                </a:solidFill>
                <a:latin typeface="Times New Roman" pitchFamily="33" charset="0"/>
                <a:ea typeface="+mn-ea"/>
                <a:cs typeface="+mn-cs"/>
              </a:rPr>
              <a:t>to perform the synchronization and arbitration functions in a timely fashion. Further,</a:t>
            </a:r>
          </a:p>
          <a:p>
            <a:r>
              <a:rPr kumimoji="1" lang="en-US" sz="1200" kern="1200" baseline="0" dirty="0" smtClean="0">
                <a:solidFill>
                  <a:schemeClr val="tx1"/>
                </a:solidFill>
                <a:latin typeface="Times New Roman" pitchFamily="33" charset="0"/>
                <a:ea typeface="+mn-ea"/>
                <a:cs typeface="+mn-cs"/>
              </a:rPr>
              <a:t>with the advent of multi-core chips, with multiple processors and significant memory</a:t>
            </a:r>
          </a:p>
          <a:p>
            <a:r>
              <a:rPr kumimoji="1" lang="en-US" sz="1200" kern="1200" baseline="0" dirty="0" smtClean="0">
                <a:solidFill>
                  <a:schemeClr val="tx1"/>
                </a:solidFill>
                <a:latin typeface="Times New Roman" pitchFamily="33" charset="0"/>
                <a:ea typeface="+mn-ea"/>
                <a:cs typeface="+mn-cs"/>
              </a:rPr>
              <a:t>on a single chip, it was found that the use of a conventional shared bus on the same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baseline="0" dirty="0" smtClean="0">
                <a:solidFill>
                  <a:schemeClr val="tx1"/>
                </a:solidFill>
                <a:latin typeface="Times New Roman" pitchFamily="33" charset="0"/>
                <a:ea typeface="+mn-ea"/>
                <a:cs typeface="+mn-cs"/>
              </a:rPr>
              <a:t>chip magnified the difficulties of increasing bus data rate and reducing bus latency</a:t>
            </a:r>
          </a:p>
          <a:p>
            <a:r>
              <a:rPr kumimoji="1" lang="en-US" sz="1200" kern="1200" baseline="0" dirty="0" smtClean="0">
                <a:solidFill>
                  <a:schemeClr val="tx1"/>
                </a:solidFill>
                <a:latin typeface="Times New Roman" pitchFamily="33" charset="0"/>
                <a:ea typeface="+mn-ea"/>
                <a:cs typeface="+mn-cs"/>
              </a:rPr>
              <a:t>to keep up interconnect has lower latency, higher data rate, and better scalability.</a:t>
            </a:r>
            <a:endParaRPr lang="en-GB"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B4332-7FF5-144A-AC6B-2F4D5417C477}" type="slidenum">
              <a:rPr lang="en-US"/>
              <a:pPr/>
              <a:t>36</a:t>
            </a:fld>
            <a:endParaRPr lang="en-US" dirty="0"/>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In this section, we look at an important and representative example of the</a:t>
            </a:r>
          </a:p>
          <a:p>
            <a:r>
              <a:rPr kumimoji="1" lang="en-US" sz="1200" kern="1200" baseline="0" dirty="0" smtClean="0">
                <a:solidFill>
                  <a:schemeClr val="tx1"/>
                </a:solidFill>
                <a:latin typeface="Times New Roman" pitchFamily="33" charset="0"/>
                <a:ea typeface="+mn-ea"/>
                <a:cs typeface="+mn-cs"/>
              </a:rPr>
              <a:t>point-to-point interconnect approach: Intel’s </a:t>
            </a:r>
            <a:r>
              <a:rPr kumimoji="1" lang="en-US" sz="1200" b="1" kern="1200" baseline="0" dirty="0" smtClean="0">
                <a:solidFill>
                  <a:schemeClr val="tx1"/>
                </a:solidFill>
                <a:latin typeface="Times New Roman" pitchFamily="33" charset="0"/>
                <a:ea typeface="+mn-ea"/>
                <a:cs typeface="+mn-cs"/>
              </a:rPr>
              <a:t>QuickPath Interconnect (QPI), </a:t>
            </a:r>
            <a:r>
              <a:rPr kumimoji="1" lang="en-US" sz="1200" b="0" kern="1200" baseline="0" dirty="0" smtClean="0">
                <a:solidFill>
                  <a:schemeClr val="tx1"/>
                </a:solidFill>
                <a:latin typeface="Times New Roman" pitchFamily="33" charset="0"/>
                <a:ea typeface="+mn-ea"/>
                <a:cs typeface="+mn-cs"/>
              </a:rPr>
              <a:t>which</a:t>
            </a:r>
          </a:p>
          <a:p>
            <a:r>
              <a:rPr kumimoji="1" lang="en-US" sz="1200" kern="1200" baseline="0" dirty="0" smtClean="0">
                <a:solidFill>
                  <a:schemeClr val="tx1"/>
                </a:solidFill>
                <a:latin typeface="Times New Roman" pitchFamily="33" charset="0"/>
                <a:ea typeface="+mn-ea"/>
                <a:cs typeface="+mn-cs"/>
              </a:rPr>
              <a:t>was introduced in 2008.</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following are significant characteristics of QPI and other point-to-point</a:t>
            </a:r>
          </a:p>
          <a:p>
            <a:r>
              <a:rPr kumimoji="1" lang="en-US" sz="1200" kern="1200" baseline="0" dirty="0" smtClean="0">
                <a:solidFill>
                  <a:schemeClr val="tx1"/>
                </a:solidFill>
                <a:latin typeface="Times New Roman" pitchFamily="33" charset="0"/>
                <a:ea typeface="+mn-ea"/>
                <a:cs typeface="+mn-cs"/>
              </a:rPr>
              <a:t>interconnect schemes: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Multiple direct connections: </a:t>
            </a:r>
            <a:r>
              <a:rPr kumimoji="1" lang="en-US" sz="1200" b="0" kern="1200" baseline="0" dirty="0" smtClean="0">
                <a:solidFill>
                  <a:schemeClr val="tx1"/>
                </a:solidFill>
                <a:latin typeface="Times New Roman" pitchFamily="33" charset="0"/>
                <a:ea typeface="+mn-ea"/>
                <a:cs typeface="+mn-cs"/>
              </a:rPr>
              <a:t>Multiple components within the system enjoy</a:t>
            </a:r>
          </a:p>
          <a:p>
            <a:r>
              <a:rPr kumimoji="1" lang="en-US" sz="1200" kern="1200" baseline="0" dirty="0" smtClean="0">
                <a:solidFill>
                  <a:schemeClr val="tx1"/>
                </a:solidFill>
                <a:latin typeface="Times New Roman" pitchFamily="33" charset="0"/>
                <a:ea typeface="+mn-ea"/>
                <a:cs typeface="+mn-cs"/>
              </a:rPr>
              <a:t>direct pairwise connections to other components. This eliminates the need for</a:t>
            </a:r>
          </a:p>
          <a:p>
            <a:r>
              <a:rPr kumimoji="1" lang="en-US" sz="1200" kern="1200" baseline="0" dirty="0" smtClean="0">
                <a:solidFill>
                  <a:schemeClr val="tx1"/>
                </a:solidFill>
                <a:latin typeface="Times New Roman" pitchFamily="33" charset="0"/>
                <a:ea typeface="+mn-ea"/>
                <a:cs typeface="+mn-cs"/>
              </a:rPr>
              <a:t>arbitration found in shared transmission systems.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Layered protocol architecture: </a:t>
            </a:r>
            <a:r>
              <a:rPr kumimoji="1" lang="en-US" sz="1200" b="0" kern="1200" baseline="0" dirty="0" smtClean="0">
                <a:solidFill>
                  <a:schemeClr val="tx1"/>
                </a:solidFill>
                <a:latin typeface="Times New Roman" pitchFamily="33" charset="0"/>
                <a:ea typeface="+mn-ea"/>
                <a:cs typeface="+mn-cs"/>
              </a:rPr>
              <a:t>As found in network environments, such as</a:t>
            </a:r>
          </a:p>
          <a:p>
            <a:r>
              <a:rPr kumimoji="1" lang="en-US" sz="1200" kern="1200" baseline="0" dirty="0" smtClean="0">
                <a:solidFill>
                  <a:schemeClr val="tx1"/>
                </a:solidFill>
                <a:latin typeface="Times New Roman" pitchFamily="33" charset="0"/>
                <a:ea typeface="+mn-ea"/>
                <a:cs typeface="+mn-cs"/>
              </a:rPr>
              <a:t>TCP/IP-based data networks, these processor-level interconnects use a layered</a:t>
            </a:r>
          </a:p>
          <a:p>
            <a:r>
              <a:rPr kumimoji="1" lang="en-US" sz="1200" kern="1200" baseline="0" dirty="0" smtClean="0">
                <a:solidFill>
                  <a:schemeClr val="tx1"/>
                </a:solidFill>
                <a:latin typeface="Times New Roman" pitchFamily="33" charset="0"/>
                <a:ea typeface="+mn-ea"/>
                <a:cs typeface="+mn-cs"/>
              </a:rPr>
              <a:t>protocol architecture, rather than the simple use of control signals found in</a:t>
            </a:r>
          </a:p>
          <a:p>
            <a:r>
              <a:rPr kumimoji="1" lang="en-US" sz="1200" kern="1200" baseline="0" dirty="0" smtClean="0">
                <a:solidFill>
                  <a:schemeClr val="tx1"/>
                </a:solidFill>
                <a:latin typeface="Times New Roman" pitchFamily="33" charset="0"/>
                <a:ea typeface="+mn-ea"/>
                <a:cs typeface="+mn-cs"/>
              </a:rPr>
              <a:t>shared bus arrangements.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Packetized data transfer: </a:t>
            </a:r>
            <a:r>
              <a:rPr kumimoji="1" lang="en-US" sz="1200" b="0" kern="1200" baseline="0" dirty="0" smtClean="0">
                <a:solidFill>
                  <a:schemeClr val="tx1"/>
                </a:solidFill>
                <a:latin typeface="Times New Roman" pitchFamily="33" charset="0"/>
                <a:ea typeface="+mn-ea"/>
                <a:cs typeface="+mn-cs"/>
              </a:rPr>
              <a:t>Data are not sent as a raw bit stream. Rather, data</a:t>
            </a:r>
          </a:p>
          <a:p>
            <a:r>
              <a:rPr kumimoji="1" lang="en-US" sz="1200" kern="1200" baseline="0" dirty="0" smtClean="0">
                <a:solidFill>
                  <a:schemeClr val="tx1"/>
                </a:solidFill>
                <a:latin typeface="Times New Roman" pitchFamily="33" charset="0"/>
                <a:ea typeface="+mn-ea"/>
                <a:cs typeface="+mn-cs"/>
              </a:rPr>
              <a:t>are sent as a sequence of packets, each of which includes control headers and</a:t>
            </a:r>
          </a:p>
          <a:p>
            <a:r>
              <a:rPr kumimoji="1" lang="en-US" sz="1200" kern="1200" baseline="0" dirty="0" smtClean="0">
                <a:solidFill>
                  <a:schemeClr val="tx1"/>
                </a:solidFill>
                <a:latin typeface="Times New Roman" pitchFamily="33" charset="0"/>
                <a:ea typeface="+mn-ea"/>
                <a:cs typeface="+mn-cs"/>
              </a:rPr>
              <a:t>error control codes.</a:t>
            </a:r>
            <a:endParaRPr lang="en-GB"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972D69-858A-9C42-B2F4-79AE340BF7A8}" type="slidenum">
              <a:rPr lang="en-US"/>
              <a:pPr/>
              <a:t>37</a:t>
            </a:fld>
            <a:endParaRPr lang="en-US" dirty="0"/>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Figure 3.20 illustrates a typical use of QPI on a multi-core computer. The</a:t>
            </a:r>
          </a:p>
          <a:p>
            <a:r>
              <a:rPr kumimoji="1" lang="en-US" sz="1200" kern="1200" baseline="0" dirty="0" smtClean="0">
                <a:solidFill>
                  <a:schemeClr val="tx1"/>
                </a:solidFill>
                <a:latin typeface="Times New Roman" pitchFamily="33" charset="0"/>
                <a:ea typeface="+mn-ea"/>
                <a:cs typeface="+mn-cs"/>
              </a:rPr>
              <a:t>QPI links (indicated by the green arrow pairs in the figure) form a switching fabric</a:t>
            </a:r>
          </a:p>
          <a:p>
            <a:r>
              <a:rPr kumimoji="1" lang="en-US" sz="1200" kern="1200" baseline="0" dirty="0" smtClean="0">
                <a:solidFill>
                  <a:schemeClr val="tx1"/>
                </a:solidFill>
                <a:latin typeface="Times New Roman" pitchFamily="33" charset="0"/>
                <a:ea typeface="+mn-ea"/>
                <a:cs typeface="+mn-cs"/>
              </a:rPr>
              <a:t>that enables data to move throughout the network. Direct QPI connections can be</a:t>
            </a:r>
          </a:p>
          <a:p>
            <a:r>
              <a:rPr kumimoji="1" lang="en-US" sz="1200" kern="1200" baseline="0" dirty="0" smtClean="0">
                <a:solidFill>
                  <a:schemeClr val="tx1"/>
                </a:solidFill>
                <a:latin typeface="Times New Roman" pitchFamily="33" charset="0"/>
                <a:ea typeface="+mn-ea"/>
                <a:cs typeface="+mn-cs"/>
              </a:rPr>
              <a:t>established between each pair of core processors. If core A in Figure 3.20 needs to</a:t>
            </a:r>
          </a:p>
          <a:p>
            <a:r>
              <a:rPr kumimoji="1" lang="en-US" sz="1200" kern="1200" baseline="0" dirty="0" smtClean="0">
                <a:solidFill>
                  <a:schemeClr val="tx1"/>
                </a:solidFill>
                <a:latin typeface="Times New Roman" pitchFamily="33" charset="0"/>
                <a:ea typeface="+mn-ea"/>
                <a:cs typeface="+mn-cs"/>
              </a:rPr>
              <a:t>access the memory controller in core D, it sends its request through either cores B</a:t>
            </a:r>
          </a:p>
          <a:p>
            <a:r>
              <a:rPr kumimoji="1" lang="en-US" sz="1200" kern="1200" baseline="0" dirty="0" smtClean="0">
                <a:solidFill>
                  <a:schemeClr val="tx1"/>
                </a:solidFill>
                <a:latin typeface="Times New Roman" pitchFamily="33" charset="0"/>
                <a:ea typeface="+mn-ea"/>
                <a:cs typeface="+mn-cs"/>
              </a:rPr>
              <a:t>or C, which must in turn forward that request on to the memory controller in core D.</a:t>
            </a:r>
          </a:p>
          <a:p>
            <a:r>
              <a:rPr kumimoji="1" lang="en-US" sz="1200" kern="1200" baseline="0" dirty="0" smtClean="0">
                <a:solidFill>
                  <a:schemeClr val="tx1"/>
                </a:solidFill>
                <a:latin typeface="Times New Roman" pitchFamily="33" charset="0"/>
                <a:ea typeface="+mn-ea"/>
                <a:cs typeface="+mn-cs"/>
              </a:rPr>
              <a:t>Similarly, larger systems with eight or more processors can be built using processors</a:t>
            </a:r>
          </a:p>
          <a:p>
            <a:r>
              <a:rPr kumimoji="1" lang="en-US" sz="1200" kern="1200" baseline="0" dirty="0" smtClean="0">
                <a:solidFill>
                  <a:schemeClr val="tx1"/>
                </a:solidFill>
                <a:latin typeface="Times New Roman" pitchFamily="33" charset="0"/>
                <a:ea typeface="+mn-ea"/>
                <a:cs typeface="+mn-cs"/>
              </a:rPr>
              <a:t>with three links and routing traffic through intermediate processors.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In addition, QPI is used to connect to an I/O module, called an I/O hub (IOH).</a:t>
            </a:r>
          </a:p>
          <a:p>
            <a:r>
              <a:rPr kumimoji="1" lang="en-US" sz="1200" kern="1200" baseline="0" dirty="0" smtClean="0">
                <a:solidFill>
                  <a:schemeClr val="tx1"/>
                </a:solidFill>
                <a:latin typeface="Times New Roman" pitchFamily="33" charset="0"/>
                <a:ea typeface="+mn-ea"/>
                <a:cs typeface="+mn-cs"/>
              </a:rPr>
              <a:t>The IOH acts as a switch directing traffic to and from I/O devices. Typically in newer</a:t>
            </a:r>
          </a:p>
          <a:p>
            <a:r>
              <a:rPr kumimoji="1" lang="en-US" sz="1200" kern="1200" baseline="0" dirty="0" smtClean="0">
                <a:solidFill>
                  <a:schemeClr val="tx1"/>
                </a:solidFill>
                <a:latin typeface="Times New Roman" pitchFamily="33" charset="0"/>
                <a:ea typeface="+mn-ea"/>
                <a:cs typeface="+mn-cs"/>
              </a:rPr>
              <a:t>systems, the link from the IOH to the I/O device controller uses an interconnect</a:t>
            </a:r>
          </a:p>
          <a:p>
            <a:r>
              <a:rPr kumimoji="1" lang="en-US" sz="1200" kern="1200" baseline="0" dirty="0" smtClean="0">
                <a:solidFill>
                  <a:schemeClr val="tx1"/>
                </a:solidFill>
                <a:latin typeface="Times New Roman" pitchFamily="33" charset="0"/>
                <a:ea typeface="+mn-ea"/>
                <a:cs typeface="+mn-cs"/>
              </a:rPr>
              <a:t>technology called PCI Express (PCIe), described later in this chapter. The IOH translates</a:t>
            </a:r>
          </a:p>
          <a:p>
            <a:r>
              <a:rPr kumimoji="1" lang="en-US" sz="1200" kern="1200" baseline="0" dirty="0" smtClean="0">
                <a:solidFill>
                  <a:schemeClr val="tx1"/>
                </a:solidFill>
                <a:latin typeface="Times New Roman" pitchFamily="33" charset="0"/>
                <a:ea typeface="+mn-ea"/>
                <a:cs typeface="+mn-cs"/>
              </a:rPr>
              <a:t>between the QPI protocols and formats and the PCIe protocols and formats. A</a:t>
            </a:r>
          </a:p>
          <a:p>
            <a:r>
              <a:rPr kumimoji="1" lang="en-US" sz="1200" kern="1200" baseline="0" dirty="0" smtClean="0">
                <a:solidFill>
                  <a:schemeClr val="tx1"/>
                </a:solidFill>
                <a:latin typeface="Times New Roman" pitchFamily="33" charset="0"/>
                <a:ea typeface="+mn-ea"/>
                <a:cs typeface="+mn-cs"/>
              </a:rPr>
              <a:t>core also links to a main memory module (typically the memory uses dynamic access</a:t>
            </a:r>
          </a:p>
          <a:p>
            <a:r>
              <a:rPr kumimoji="1" lang="en-US" sz="1200" kern="1200" baseline="0" dirty="0" smtClean="0">
                <a:solidFill>
                  <a:schemeClr val="tx1"/>
                </a:solidFill>
                <a:latin typeface="Times New Roman" pitchFamily="33" charset="0"/>
                <a:ea typeface="+mn-ea"/>
                <a:cs typeface="+mn-cs"/>
              </a:rPr>
              <a:t>random memory (DRAM) technology) using a dedicated memory bus.</a:t>
            </a:r>
            <a:endParaRPr lang="en-GB"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1F5E57-A427-654F-8B36-2EC29B171039}" type="slidenum">
              <a:rPr lang="en-US"/>
              <a:pPr/>
              <a:t>38</a:t>
            </a:fld>
            <a:endParaRPr lang="en-US" dirty="0"/>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QPI is defined as a four-layer protocol architecture, encompassing the</a:t>
            </a:r>
          </a:p>
          <a:p>
            <a:r>
              <a:rPr kumimoji="1" lang="en-US" sz="1200" kern="1200" baseline="0" dirty="0" smtClean="0">
                <a:solidFill>
                  <a:schemeClr val="tx1"/>
                </a:solidFill>
                <a:latin typeface="Times New Roman" pitchFamily="33" charset="0"/>
                <a:ea typeface="+mn-ea"/>
                <a:cs typeface="+mn-cs"/>
              </a:rPr>
              <a:t>following layers (Figure 3.21):</a:t>
            </a:r>
          </a:p>
          <a:p>
            <a:endParaRPr kumimoji="1" lang="en-US" sz="1200" kern="1200" baseline="0" dirty="0" smtClean="0">
              <a:solidFill>
                <a:schemeClr val="tx1"/>
              </a:solidFill>
              <a:latin typeface="Times New Roman" pitchFamily="33" charset="0"/>
              <a:ea typeface="+mn-ea"/>
              <a:cs typeface="+mn-cs"/>
            </a:endParaRPr>
          </a:p>
          <a:p>
            <a:r>
              <a:rPr kumimoji="1" lang="vi-VN" sz="1200" b="1" kern="1200" baseline="0" dirty="0" smtClean="0">
                <a:solidFill>
                  <a:schemeClr val="tx1"/>
                </a:solidFill>
                <a:latin typeface="Times New Roman" pitchFamily="33" charset="0"/>
                <a:ea typeface="+mn-ea"/>
                <a:cs typeface="+mn-cs"/>
              </a:rPr>
              <a:t>• Vật lý: </a:t>
            </a:r>
            <a:r>
              <a:rPr kumimoji="1" lang="vi-VN" sz="1200" kern="1200" baseline="0" dirty="0" smtClean="0">
                <a:solidFill>
                  <a:schemeClr val="tx1"/>
                </a:solidFill>
                <a:latin typeface="Times New Roman" pitchFamily="33" charset="0"/>
                <a:ea typeface="+mn-ea"/>
                <a:cs typeface="+mn-cs"/>
              </a:rPr>
              <a:t>Bao gồm các dây thực tế mang tín hiệu, cũng như mạch và logic để hỗ trợ các tính năng phụ trợ cần thiết trong quá trình truyền và nhận tín hiệu 1 và 0. Đơn vị chuyển giao ở lớp Vật lý là 20 bit, được gọi là Phit (đơn vị vật lý).</a:t>
            </a:r>
          </a:p>
          <a:p>
            <a:endParaRPr kumimoji="1" lang="vi-VN" sz="1200" kern="1200" baseline="0" dirty="0" smtClean="0">
              <a:solidFill>
                <a:schemeClr val="tx1"/>
              </a:solidFill>
              <a:latin typeface="Times New Roman" pitchFamily="33" charset="0"/>
              <a:ea typeface="+mn-ea"/>
              <a:cs typeface="+mn-cs"/>
            </a:endParaRPr>
          </a:p>
          <a:p>
            <a:r>
              <a:rPr kumimoji="1" lang="vi-VN" sz="1200" b="1" kern="1200" baseline="0" dirty="0" smtClean="0">
                <a:solidFill>
                  <a:schemeClr val="tx1"/>
                </a:solidFill>
                <a:latin typeface="Times New Roman" pitchFamily="33" charset="0"/>
                <a:ea typeface="+mn-ea"/>
                <a:cs typeface="+mn-cs"/>
              </a:rPr>
              <a:t>•</a:t>
            </a:r>
            <a:r>
              <a:rPr kumimoji="1" lang="en-US" sz="1200" b="1" kern="1200" baseline="0" dirty="0" smtClean="0">
                <a:solidFill>
                  <a:schemeClr val="tx1"/>
                </a:solidFill>
                <a:latin typeface="Times New Roman" pitchFamily="33" charset="0"/>
                <a:ea typeface="+mn-ea"/>
                <a:cs typeface="+mn-cs"/>
              </a:rPr>
              <a:t> </a:t>
            </a:r>
            <a:r>
              <a:rPr kumimoji="1" lang="vi-VN" sz="1200" b="1" kern="1200" baseline="0" dirty="0" smtClean="0">
                <a:solidFill>
                  <a:schemeClr val="tx1"/>
                </a:solidFill>
                <a:latin typeface="Times New Roman" pitchFamily="33" charset="0"/>
                <a:ea typeface="+mn-ea"/>
                <a:cs typeface="+mn-cs"/>
              </a:rPr>
              <a:t>Liên kết: </a:t>
            </a:r>
            <a:r>
              <a:rPr kumimoji="1" lang="vi-VN" sz="1200" kern="1200" baseline="0" dirty="0" smtClean="0">
                <a:solidFill>
                  <a:schemeClr val="tx1"/>
                </a:solidFill>
                <a:latin typeface="Times New Roman" pitchFamily="33" charset="0"/>
                <a:ea typeface="+mn-ea"/>
                <a:cs typeface="+mn-cs"/>
              </a:rPr>
              <a:t>Chịu trách nhiệm truyền và kiểm soát lưu lượng đáng tin cậy. Đơn vị truyền tải lớp Liên kết là một Flit 80 bit (đơn vị kiểm soát dòng chảy).</a:t>
            </a:r>
            <a:endParaRPr kumimoji="1" lang="en-US" sz="1200" kern="1200" baseline="0" dirty="0" smtClean="0">
              <a:solidFill>
                <a:schemeClr val="tx1"/>
              </a:solidFill>
              <a:latin typeface="Times New Roman" pitchFamily="33" charset="0"/>
              <a:ea typeface="+mn-ea"/>
              <a:cs typeface="+mn-cs"/>
            </a:endParaRPr>
          </a:p>
          <a:p>
            <a:r>
              <a:rPr kumimoji="1" lang="vi-VN" sz="1200" b="1" kern="1200" baseline="0" dirty="0" smtClean="0">
                <a:solidFill>
                  <a:schemeClr val="tx1"/>
                </a:solidFill>
                <a:latin typeface="Times New Roman" pitchFamily="33" charset="0"/>
                <a:ea typeface="+mn-ea"/>
                <a:cs typeface="+mn-cs"/>
              </a:rPr>
              <a:t>• Định tuyến</a:t>
            </a:r>
            <a:r>
              <a:rPr kumimoji="1" lang="vi-VN" sz="1200" kern="1200" baseline="0" dirty="0" smtClean="0">
                <a:solidFill>
                  <a:schemeClr val="tx1"/>
                </a:solidFill>
                <a:latin typeface="Times New Roman" pitchFamily="33" charset="0"/>
                <a:ea typeface="+mn-ea"/>
                <a:cs typeface="+mn-cs"/>
              </a:rPr>
              <a:t>: Cung cấp khung để điều hướng các gói.</a:t>
            </a:r>
          </a:p>
          <a:p>
            <a:endParaRPr kumimoji="1" lang="vi-VN" sz="1200" kern="1200" baseline="0" dirty="0" smtClean="0">
              <a:solidFill>
                <a:schemeClr val="tx1"/>
              </a:solidFill>
              <a:latin typeface="Times New Roman" pitchFamily="33" charset="0"/>
              <a:ea typeface="+mn-ea"/>
              <a:cs typeface="+mn-cs"/>
            </a:endParaRPr>
          </a:p>
          <a:p>
            <a:r>
              <a:rPr kumimoji="1" lang="vi-VN" sz="1200" b="1" kern="1200" baseline="0" dirty="0" smtClean="0">
                <a:solidFill>
                  <a:schemeClr val="tx1"/>
                </a:solidFill>
                <a:latin typeface="Times New Roman" pitchFamily="33" charset="0"/>
                <a:ea typeface="+mn-ea"/>
                <a:cs typeface="+mn-cs"/>
              </a:rPr>
              <a:t>• Giao thức</a:t>
            </a:r>
            <a:r>
              <a:rPr kumimoji="1" lang="vi-VN" sz="1200" kern="1200" baseline="0" dirty="0" smtClean="0">
                <a:solidFill>
                  <a:schemeClr val="tx1"/>
                </a:solidFill>
                <a:latin typeface="Times New Roman" pitchFamily="33" charset="0"/>
                <a:ea typeface="+mn-ea"/>
                <a:cs typeface="+mn-cs"/>
              </a:rPr>
              <a:t>: Bộ quy tắc cấp cao để trao đổi các gói dữ liệu giữa</a:t>
            </a:r>
            <a:r>
              <a:rPr kumimoji="1" lang="en-US" sz="1200" kern="1200" baseline="0" dirty="0" smtClean="0">
                <a:solidFill>
                  <a:schemeClr val="tx1"/>
                </a:solidFill>
                <a:latin typeface="Times New Roman" pitchFamily="33" charset="0"/>
                <a:ea typeface="+mn-ea"/>
                <a:cs typeface="+mn-cs"/>
              </a:rPr>
              <a:t> </a:t>
            </a:r>
            <a:r>
              <a:rPr kumimoji="1" lang="vi-VN" sz="1200" kern="1200" baseline="0" dirty="0" smtClean="0">
                <a:solidFill>
                  <a:schemeClr val="tx1"/>
                </a:solidFill>
                <a:latin typeface="Times New Roman" pitchFamily="33" charset="0"/>
                <a:ea typeface="+mn-ea"/>
                <a:cs typeface="+mn-cs"/>
              </a:rPr>
              <a:t>thiết bị. Một gói bao gồm một số lượng lớn Flits.</a:t>
            </a:r>
            <a:endParaRPr lang="en-GB" b="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C30012-D3DD-9A4E-ADF6-CAEDD31750F5}" type="slidenum">
              <a:rPr lang="en-US"/>
              <a:pPr/>
              <a:t>39</a:t>
            </a:fld>
            <a:endParaRPr lang="en-US" dirty="0"/>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Figure 3.22 shows the physical architecture of a QPI port. The QPI port consists of</a:t>
            </a:r>
          </a:p>
          <a:p>
            <a:r>
              <a:rPr kumimoji="1" lang="en-US" sz="1200" kern="1200" baseline="0" dirty="0" smtClean="0">
                <a:solidFill>
                  <a:schemeClr val="tx1"/>
                </a:solidFill>
                <a:latin typeface="Times New Roman" pitchFamily="33" charset="0"/>
                <a:ea typeface="+mn-ea"/>
                <a:cs typeface="+mn-cs"/>
              </a:rPr>
              <a:t>84 individual links grouped as follows. Each data path consists of a pair of wires that</a:t>
            </a:r>
          </a:p>
          <a:p>
            <a:r>
              <a:rPr kumimoji="1" lang="en-US" sz="1200" kern="1200" baseline="0" dirty="0" smtClean="0">
                <a:solidFill>
                  <a:schemeClr val="tx1"/>
                </a:solidFill>
                <a:latin typeface="Times New Roman" pitchFamily="33" charset="0"/>
                <a:ea typeface="+mn-ea"/>
                <a:cs typeface="+mn-cs"/>
              </a:rPr>
              <a:t>transmits data one bit at a time; the pair is referred to as a </a:t>
            </a:r>
            <a:r>
              <a:rPr kumimoji="1" lang="en-US" sz="1200" b="1" kern="1200" baseline="0" dirty="0" smtClean="0">
                <a:solidFill>
                  <a:schemeClr val="tx1"/>
                </a:solidFill>
                <a:latin typeface="Times New Roman" pitchFamily="33" charset="0"/>
                <a:ea typeface="+mn-ea"/>
                <a:cs typeface="+mn-cs"/>
              </a:rPr>
              <a:t>lane. </a:t>
            </a:r>
            <a:r>
              <a:rPr kumimoji="1" lang="en-US" sz="1200" b="0" kern="1200" baseline="0" dirty="0" smtClean="0">
                <a:solidFill>
                  <a:schemeClr val="tx1"/>
                </a:solidFill>
                <a:latin typeface="Times New Roman" pitchFamily="33" charset="0"/>
                <a:ea typeface="+mn-ea"/>
                <a:cs typeface="+mn-cs"/>
              </a:rPr>
              <a:t>There are 20 data lanes</a:t>
            </a:r>
          </a:p>
          <a:p>
            <a:r>
              <a:rPr kumimoji="1" lang="en-US" sz="1200" kern="1200" baseline="0" dirty="0" smtClean="0">
                <a:solidFill>
                  <a:schemeClr val="tx1"/>
                </a:solidFill>
                <a:latin typeface="Times New Roman" pitchFamily="33" charset="0"/>
                <a:ea typeface="+mn-ea"/>
                <a:cs typeface="+mn-cs"/>
              </a:rPr>
              <a:t>in each direction (transmit and receive), plus a clock lane in each direction. Thus, QPI</a:t>
            </a:r>
          </a:p>
          <a:p>
            <a:r>
              <a:rPr kumimoji="1" lang="en-US" sz="1200" kern="1200" baseline="0" dirty="0" smtClean="0">
                <a:solidFill>
                  <a:schemeClr val="tx1"/>
                </a:solidFill>
                <a:latin typeface="Times New Roman" pitchFamily="33" charset="0"/>
                <a:ea typeface="+mn-ea"/>
                <a:cs typeface="+mn-cs"/>
              </a:rPr>
              <a:t>is capable of transmitting 20 bits in parallel in each direction. The 20-bit unit is referred</a:t>
            </a:r>
          </a:p>
          <a:p>
            <a:r>
              <a:rPr kumimoji="1" lang="en-US" sz="1200" kern="1200" baseline="0" dirty="0" smtClean="0">
                <a:solidFill>
                  <a:schemeClr val="tx1"/>
                </a:solidFill>
                <a:latin typeface="Times New Roman" pitchFamily="33" charset="0"/>
                <a:ea typeface="+mn-ea"/>
                <a:cs typeface="+mn-cs"/>
              </a:rPr>
              <a:t>to as a </a:t>
            </a:r>
            <a:r>
              <a:rPr kumimoji="1" lang="en-US" sz="1200" i="1" kern="1200" baseline="0" dirty="0" smtClean="0">
                <a:solidFill>
                  <a:schemeClr val="tx1"/>
                </a:solidFill>
                <a:latin typeface="Times New Roman" pitchFamily="33" charset="0"/>
                <a:ea typeface="+mn-ea"/>
                <a:cs typeface="+mn-cs"/>
              </a:rPr>
              <a:t>phit. </a:t>
            </a:r>
            <a:r>
              <a:rPr kumimoji="1" lang="en-US" sz="1200" i="0" kern="1200" baseline="0" dirty="0" smtClean="0">
                <a:solidFill>
                  <a:schemeClr val="tx1"/>
                </a:solidFill>
                <a:latin typeface="Times New Roman" pitchFamily="33" charset="0"/>
                <a:ea typeface="+mn-ea"/>
                <a:cs typeface="+mn-cs"/>
              </a:rPr>
              <a:t>Typical signaling speeds of the link in current products calls for operation</a:t>
            </a:r>
          </a:p>
          <a:p>
            <a:r>
              <a:rPr kumimoji="1" lang="en-US" sz="1200" kern="1200" baseline="0" dirty="0" smtClean="0">
                <a:solidFill>
                  <a:schemeClr val="tx1"/>
                </a:solidFill>
                <a:latin typeface="Times New Roman" pitchFamily="33" charset="0"/>
                <a:ea typeface="+mn-ea"/>
                <a:cs typeface="+mn-cs"/>
              </a:rPr>
              <a:t>at 6.4 GT/s (transfers per second). At 20 bits per transfer, that adds up to 16 GB/s, and</a:t>
            </a:r>
          </a:p>
          <a:p>
            <a:r>
              <a:rPr kumimoji="1" lang="en-US" sz="1200" kern="1200" baseline="0" dirty="0" smtClean="0">
                <a:solidFill>
                  <a:schemeClr val="tx1"/>
                </a:solidFill>
                <a:latin typeface="Times New Roman" pitchFamily="33" charset="0"/>
                <a:ea typeface="+mn-ea"/>
                <a:cs typeface="+mn-cs"/>
              </a:rPr>
              <a:t>since QPI links involve dedicated bidirectional pairs, the total capacity is 32 GB/s.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lanes in each direction are grouped into four quadrants of 5 lanes each.</a:t>
            </a:r>
          </a:p>
          <a:p>
            <a:r>
              <a:rPr kumimoji="1" lang="en-US" sz="1200" kern="1200" baseline="0" dirty="0" smtClean="0">
                <a:solidFill>
                  <a:schemeClr val="tx1"/>
                </a:solidFill>
                <a:latin typeface="Times New Roman" pitchFamily="33" charset="0"/>
                <a:ea typeface="+mn-ea"/>
                <a:cs typeface="+mn-cs"/>
              </a:rPr>
              <a:t>In some applications, the link can also operate at half or quarter widths in order to</a:t>
            </a:r>
          </a:p>
          <a:p>
            <a:r>
              <a:rPr kumimoji="1" lang="en-US" sz="1200" kern="1200" baseline="0" dirty="0" smtClean="0">
                <a:solidFill>
                  <a:schemeClr val="tx1"/>
                </a:solidFill>
                <a:latin typeface="Times New Roman" pitchFamily="33" charset="0"/>
                <a:ea typeface="+mn-ea"/>
                <a:cs typeface="+mn-cs"/>
              </a:rPr>
              <a:t>reduce power consumption or work around failures.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form of transmission on each lane is known as </a:t>
            </a:r>
            <a:r>
              <a:rPr kumimoji="1" lang="en-US" sz="1200" b="1" kern="1200" baseline="0" dirty="0" smtClean="0">
                <a:solidFill>
                  <a:schemeClr val="tx1"/>
                </a:solidFill>
                <a:latin typeface="Times New Roman" pitchFamily="33" charset="0"/>
                <a:ea typeface="+mn-ea"/>
                <a:cs typeface="+mn-cs"/>
              </a:rPr>
              <a:t>differential signaling, or</a:t>
            </a:r>
          </a:p>
          <a:p>
            <a:r>
              <a:rPr kumimoji="1" lang="en-US" sz="1200" b="1" kern="1200" baseline="0" dirty="0" smtClean="0">
                <a:solidFill>
                  <a:schemeClr val="tx1"/>
                </a:solidFill>
                <a:latin typeface="Times New Roman" pitchFamily="33" charset="0"/>
                <a:ea typeface="+mn-ea"/>
                <a:cs typeface="+mn-cs"/>
              </a:rPr>
              <a:t>balanced transmission. </a:t>
            </a:r>
            <a:r>
              <a:rPr kumimoji="1" lang="en-US" sz="1200" b="0" kern="1200" baseline="0" dirty="0" smtClean="0">
                <a:solidFill>
                  <a:schemeClr val="tx1"/>
                </a:solidFill>
                <a:latin typeface="Times New Roman" pitchFamily="33" charset="0"/>
                <a:ea typeface="+mn-ea"/>
                <a:cs typeface="+mn-cs"/>
              </a:rPr>
              <a:t>With balanced transmission, signals are transmitted as a</a:t>
            </a:r>
          </a:p>
          <a:p>
            <a:r>
              <a:rPr kumimoji="1" lang="en-US" sz="1200" kern="1200" baseline="0" dirty="0" smtClean="0">
                <a:solidFill>
                  <a:schemeClr val="tx1"/>
                </a:solidFill>
                <a:latin typeface="Times New Roman" pitchFamily="33" charset="0"/>
                <a:ea typeface="+mn-ea"/>
                <a:cs typeface="+mn-cs"/>
              </a:rPr>
              <a:t>current that travels down one conductor and returns on the other. The binary value</a:t>
            </a:r>
          </a:p>
          <a:p>
            <a:r>
              <a:rPr kumimoji="1" lang="en-US" sz="1200" kern="1200" baseline="0" dirty="0" smtClean="0">
                <a:solidFill>
                  <a:schemeClr val="tx1"/>
                </a:solidFill>
                <a:latin typeface="Times New Roman" pitchFamily="33" charset="0"/>
                <a:ea typeface="+mn-ea"/>
                <a:cs typeface="+mn-cs"/>
              </a:rPr>
              <a:t>depends on the voltage difference. Typically, one line has a positive voltage value</a:t>
            </a:r>
          </a:p>
          <a:p>
            <a:r>
              <a:rPr kumimoji="1" lang="en-US" sz="1200" kern="1200" baseline="0" dirty="0" smtClean="0">
                <a:solidFill>
                  <a:schemeClr val="tx1"/>
                </a:solidFill>
                <a:latin typeface="Times New Roman" pitchFamily="33" charset="0"/>
                <a:ea typeface="+mn-ea"/>
                <a:cs typeface="+mn-cs"/>
              </a:rPr>
              <a:t>and the other line has zero voltage, and one line is associated with binary 1 and one</a:t>
            </a:r>
          </a:p>
          <a:p>
            <a:r>
              <a:rPr kumimoji="1" lang="en-US" sz="1200" kern="1200" baseline="0" dirty="0" smtClean="0">
                <a:solidFill>
                  <a:schemeClr val="tx1"/>
                </a:solidFill>
                <a:latin typeface="Times New Roman" pitchFamily="33" charset="0"/>
                <a:ea typeface="+mn-ea"/>
                <a:cs typeface="+mn-cs"/>
              </a:rPr>
              <a:t>line is associated with binary 0. Specifically, the technique used by QPI is known as</a:t>
            </a:r>
          </a:p>
          <a:p>
            <a:r>
              <a:rPr kumimoji="1" lang="en-US" sz="1200" i="1" kern="1200" baseline="0" dirty="0" smtClean="0">
                <a:solidFill>
                  <a:schemeClr val="tx1"/>
                </a:solidFill>
                <a:latin typeface="Times New Roman" pitchFamily="33" charset="0"/>
                <a:ea typeface="+mn-ea"/>
                <a:cs typeface="+mn-cs"/>
              </a:rPr>
              <a:t>low-voltage differential signaling (LVDS). </a:t>
            </a:r>
            <a:r>
              <a:rPr kumimoji="1" lang="en-US" sz="1200" i="0" kern="1200" baseline="0" dirty="0" smtClean="0">
                <a:solidFill>
                  <a:schemeClr val="tx1"/>
                </a:solidFill>
                <a:latin typeface="Times New Roman" pitchFamily="33" charset="0"/>
                <a:ea typeface="+mn-ea"/>
                <a:cs typeface="+mn-cs"/>
              </a:rPr>
              <a:t>In a typical implementation, the transmitter</a:t>
            </a:r>
          </a:p>
          <a:p>
            <a:r>
              <a:rPr kumimoji="1" lang="en-US" sz="1200" kern="1200" baseline="0" dirty="0" smtClean="0">
                <a:solidFill>
                  <a:schemeClr val="tx1"/>
                </a:solidFill>
                <a:latin typeface="Times New Roman" pitchFamily="33" charset="0"/>
                <a:ea typeface="+mn-ea"/>
                <a:cs typeface="+mn-cs"/>
              </a:rPr>
              <a:t>injects a small current into one wire or the other, depending on the logic level to</a:t>
            </a:r>
          </a:p>
          <a:p>
            <a:r>
              <a:rPr kumimoji="1" lang="en-US" sz="1200" kern="1200" baseline="0" dirty="0" smtClean="0">
                <a:solidFill>
                  <a:schemeClr val="tx1"/>
                </a:solidFill>
                <a:latin typeface="Times New Roman" pitchFamily="33" charset="0"/>
                <a:ea typeface="+mn-ea"/>
                <a:cs typeface="+mn-cs"/>
              </a:rPr>
              <a:t>be sent. The current passes through a resistor at the receiving end, and then returns</a:t>
            </a:r>
          </a:p>
          <a:p>
            <a:r>
              <a:rPr kumimoji="1" lang="en-US" sz="1200" kern="1200" baseline="0" dirty="0" smtClean="0">
                <a:solidFill>
                  <a:schemeClr val="tx1"/>
                </a:solidFill>
                <a:latin typeface="Times New Roman" pitchFamily="33" charset="0"/>
                <a:ea typeface="+mn-ea"/>
                <a:cs typeface="+mn-cs"/>
              </a:rPr>
              <a:t>in the opposite direction along the other wire. The receiver senses the polarity of the</a:t>
            </a:r>
          </a:p>
          <a:p>
            <a:r>
              <a:rPr kumimoji="1" lang="en-US" sz="1200" kern="1200" baseline="0" dirty="0" smtClean="0">
                <a:solidFill>
                  <a:schemeClr val="tx1"/>
                </a:solidFill>
                <a:latin typeface="Times New Roman" pitchFamily="33" charset="0"/>
                <a:ea typeface="+mn-ea"/>
                <a:cs typeface="+mn-cs"/>
              </a:rPr>
              <a:t>voltage across the resistor to determine the logic level.</a:t>
            </a:r>
          </a:p>
          <a:p>
            <a:endParaRPr kumimoji="1" lang="en-US" sz="1200" kern="1200" baseline="0" dirty="0" smtClean="0">
              <a:solidFill>
                <a:schemeClr val="tx1"/>
              </a:solidFill>
              <a:latin typeface="Times New Roman" pitchFamily="33"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Now consider this alternative. Suppose we construct a general-purpose</a:t>
            </a:r>
          </a:p>
          <a:p>
            <a:r>
              <a:rPr kumimoji="1" lang="en-US" sz="1200" kern="1200" baseline="0" dirty="0" smtClean="0">
                <a:solidFill>
                  <a:schemeClr val="tx1"/>
                </a:solidFill>
                <a:latin typeface="Times New Roman" pitchFamily="33" charset="0"/>
                <a:ea typeface="+mn-ea"/>
                <a:cs typeface="+mn-cs"/>
              </a:rPr>
              <a:t>configuration of arithmetic and logic functions. This set of hardware will perform</a:t>
            </a:r>
          </a:p>
          <a:p>
            <a:r>
              <a:rPr kumimoji="1" lang="en-US" sz="1200" kern="1200" baseline="0" dirty="0" smtClean="0">
                <a:solidFill>
                  <a:schemeClr val="tx1"/>
                </a:solidFill>
                <a:latin typeface="Times New Roman" pitchFamily="33" charset="0"/>
                <a:ea typeface="+mn-ea"/>
                <a:cs typeface="+mn-cs"/>
              </a:rPr>
              <a:t>various functions on data depending on control signals applied to the hardware.</a:t>
            </a:r>
          </a:p>
          <a:p>
            <a:r>
              <a:rPr kumimoji="1" lang="en-US" sz="1200" kern="1200" baseline="0" dirty="0" smtClean="0">
                <a:solidFill>
                  <a:schemeClr val="tx1"/>
                </a:solidFill>
                <a:latin typeface="Times New Roman" pitchFamily="33" charset="0"/>
                <a:ea typeface="+mn-ea"/>
                <a:cs typeface="+mn-cs"/>
              </a:rPr>
              <a:t>In the original case of customized hardware, the system accepts data and produces</a:t>
            </a:r>
          </a:p>
          <a:p>
            <a:r>
              <a:rPr kumimoji="1" lang="en-US" sz="1200" kern="1200" baseline="0" dirty="0" smtClean="0">
                <a:solidFill>
                  <a:schemeClr val="tx1"/>
                </a:solidFill>
                <a:latin typeface="Times New Roman" pitchFamily="33" charset="0"/>
                <a:ea typeface="+mn-ea"/>
                <a:cs typeface="+mn-cs"/>
              </a:rPr>
              <a:t>results (Figure 3.1a). With general-purpose hardware, the system accepts data and</a:t>
            </a:r>
          </a:p>
          <a:p>
            <a:r>
              <a:rPr kumimoji="1" lang="en-US" sz="1200" kern="1200" baseline="0" dirty="0" smtClean="0">
                <a:solidFill>
                  <a:schemeClr val="tx1"/>
                </a:solidFill>
                <a:latin typeface="Times New Roman" pitchFamily="33" charset="0"/>
                <a:ea typeface="+mn-ea"/>
                <a:cs typeface="+mn-cs"/>
              </a:rPr>
              <a:t>control signals and produces results. Thus, instead of rewiring the hardware for each</a:t>
            </a:r>
          </a:p>
          <a:p>
            <a:r>
              <a:rPr kumimoji="1" lang="en-US" sz="1200" kern="1200" baseline="0" dirty="0" smtClean="0">
                <a:solidFill>
                  <a:schemeClr val="tx1"/>
                </a:solidFill>
                <a:latin typeface="Times New Roman" pitchFamily="33" charset="0"/>
                <a:ea typeface="+mn-ea"/>
                <a:cs typeface="+mn-cs"/>
              </a:rPr>
              <a:t>new program, the programmer merely needs to supply a new set of control signals.</a:t>
            </a:r>
          </a:p>
          <a:p>
            <a:r>
              <a:rPr kumimoji="1" lang="en-US" sz="1200" kern="1200" baseline="0" dirty="0" smtClean="0">
                <a:solidFill>
                  <a:schemeClr val="tx1"/>
                </a:solidFill>
                <a:latin typeface="Times New Roman" pitchFamily="33" charset="0"/>
                <a:ea typeface="+mn-ea"/>
                <a:cs typeface="+mn-cs"/>
              </a:rPr>
              <a:t>How shall control signals be supplied? The answer is simple but subtle. The</a:t>
            </a:r>
          </a:p>
          <a:p>
            <a:r>
              <a:rPr kumimoji="1" lang="en-US" sz="1200" kern="1200" baseline="0" dirty="0" smtClean="0">
                <a:solidFill>
                  <a:schemeClr val="tx1"/>
                </a:solidFill>
                <a:latin typeface="Times New Roman" pitchFamily="33" charset="0"/>
                <a:ea typeface="+mn-ea"/>
                <a:cs typeface="+mn-cs"/>
              </a:rPr>
              <a:t>entire program is actually a sequence of steps. At each step, some arithmetic or</a:t>
            </a:r>
          </a:p>
          <a:p>
            <a:r>
              <a:rPr kumimoji="1" lang="en-US" sz="1200" kern="1200" baseline="0" dirty="0" smtClean="0">
                <a:solidFill>
                  <a:schemeClr val="tx1"/>
                </a:solidFill>
                <a:latin typeface="Times New Roman" pitchFamily="33" charset="0"/>
                <a:ea typeface="+mn-ea"/>
                <a:cs typeface="+mn-cs"/>
              </a:rPr>
              <a:t>logical operation is performed on some data. For each step, a new set of control</a:t>
            </a:r>
          </a:p>
          <a:p>
            <a:r>
              <a:rPr kumimoji="1" lang="en-US" sz="1200" kern="1200" baseline="0" dirty="0" smtClean="0">
                <a:solidFill>
                  <a:schemeClr val="tx1"/>
                </a:solidFill>
                <a:latin typeface="Times New Roman" pitchFamily="33" charset="0"/>
                <a:ea typeface="+mn-ea"/>
                <a:cs typeface="+mn-cs"/>
              </a:rPr>
              <a:t>signals is needed. Let us provide a unique code for each possible set of control</a:t>
            </a:r>
          </a:p>
          <a:p>
            <a:r>
              <a:rPr kumimoji="1" lang="en-US" sz="1200" kern="1200" baseline="0" dirty="0" smtClean="0">
                <a:solidFill>
                  <a:schemeClr val="tx1"/>
                </a:solidFill>
                <a:latin typeface="Times New Roman" pitchFamily="33" charset="0"/>
                <a:ea typeface="+mn-ea"/>
                <a:cs typeface="+mn-cs"/>
              </a:rPr>
              <a:t>signals, and let us add to the general-purpose hardware a segment that can accept a</a:t>
            </a:r>
          </a:p>
          <a:p>
            <a:r>
              <a:rPr kumimoji="1" lang="en-US" sz="1200" kern="1200" baseline="0" dirty="0" smtClean="0">
                <a:solidFill>
                  <a:schemeClr val="tx1"/>
                </a:solidFill>
                <a:latin typeface="Times New Roman" pitchFamily="33" charset="0"/>
                <a:ea typeface="+mn-ea"/>
                <a:cs typeface="+mn-cs"/>
              </a:rPr>
              <a:t>code and generate control signals (Figure 3.1b).</a:t>
            </a:r>
          </a:p>
          <a:p>
            <a:endParaRPr kumimoji="1" lang="en-US" sz="1200" kern="1200" baseline="0" dirty="0" smtClean="0">
              <a:solidFill>
                <a:schemeClr val="tx1"/>
              </a:solidFill>
              <a:latin typeface="Times New Roman" pitchFamily="33" charset="0"/>
              <a:ea typeface="+mn-ea"/>
              <a:cs typeface="+mn-cs"/>
            </a:endParaRPr>
          </a:p>
        </p:txBody>
      </p:sp>
      <p:sp>
        <p:nvSpPr>
          <p:cNvPr id="4" name="Slide Number Placeholder 3"/>
          <p:cNvSpPr>
            <a:spLocks noGrp="1"/>
          </p:cNvSpPr>
          <p:nvPr>
            <p:ph type="sldNum" sz="quarter" idx="10"/>
          </p:nvPr>
        </p:nvSpPr>
        <p:spPr/>
        <p:txBody>
          <a:bodyPr/>
          <a:lstStyle/>
          <a:p>
            <a:fld id="{5E8A5BC2-82F1-9743-89FF-AFC7C6D81D1B}"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93BA2A-2F02-0543-A797-EC1D20CB3C0B}" type="slidenum">
              <a:rPr lang="en-US"/>
              <a:pPr/>
              <a:t>40</a:t>
            </a:fld>
            <a:endParaRPr lang="en-US" dirty="0"/>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Another function performed by the physical layer is that it manages the translation</a:t>
            </a:r>
          </a:p>
          <a:p>
            <a:r>
              <a:rPr kumimoji="1" lang="en-US" sz="1200" kern="1200" baseline="0" dirty="0" smtClean="0">
                <a:solidFill>
                  <a:schemeClr val="tx1"/>
                </a:solidFill>
                <a:latin typeface="Times New Roman" pitchFamily="33" charset="0"/>
                <a:ea typeface="+mn-ea"/>
                <a:cs typeface="+mn-cs"/>
              </a:rPr>
              <a:t>between 80-bit flits and 20-bit phits using a technique known as </a:t>
            </a:r>
            <a:r>
              <a:rPr kumimoji="1" lang="en-US" sz="1200" b="1" kern="1200" baseline="0" dirty="0" smtClean="0">
                <a:solidFill>
                  <a:schemeClr val="tx1"/>
                </a:solidFill>
                <a:latin typeface="Times New Roman" pitchFamily="33" charset="0"/>
                <a:ea typeface="+mn-ea"/>
                <a:cs typeface="+mn-cs"/>
              </a:rPr>
              <a:t>multilane distribution.</a:t>
            </a:r>
          </a:p>
          <a:p>
            <a:r>
              <a:rPr kumimoji="1" lang="en-US" sz="1200" kern="1200" baseline="0" dirty="0" smtClean="0">
                <a:solidFill>
                  <a:schemeClr val="tx1"/>
                </a:solidFill>
                <a:latin typeface="Times New Roman" pitchFamily="33" charset="0"/>
                <a:ea typeface="+mn-ea"/>
                <a:cs typeface="+mn-cs"/>
              </a:rPr>
              <a:t>The flits can be considered as a bit stream that is distributed across the data</a:t>
            </a:r>
          </a:p>
          <a:p>
            <a:r>
              <a:rPr kumimoji="1" lang="en-US" sz="1200" kern="1200" baseline="0" dirty="0" smtClean="0">
                <a:solidFill>
                  <a:schemeClr val="tx1"/>
                </a:solidFill>
                <a:latin typeface="Times New Roman" pitchFamily="33" charset="0"/>
                <a:ea typeface="+mn-ea"/>
                <a:cs typeface="+mn-cs"/>
              </a:rPr>
              <a:t>lanes in a round-robin fashion (first bit to first lane, second bit to second lane, etc.), as</a:t>
            </a:r>
          </a:p>
          <a:p>
            <a:r>
              <a:rPr kumimoji="1" lang="en-US" sz="1200" kern="1200" baseline="0" dirty="0" smtClean="0">
                <a:solidFill>
                  <a:schemeClr val="tx1"/>
                </a:solidFill>
                <a:latin typeface="Times New Roman" pitchFamily="33" charset="0"/>
                <a:ea typeface="+mn-ea"/>
                <a:cs typeface="+mn-cs"/>
              </a:rPr>
              <a:t>illustrated in Figure 3.23. This approach enables QPI to achieve very high data rates</a:t>
            </a:r>
          </a:p>
          <a:p>
            <a:r>
              <a:rPr kumimoji="1" lang="en-US" sz="1200" kern="1200" baseline="0" dirty="0" smtClean="0">
                <a:solidFill>
                  <a:schemeClr val="tx1"/>
                </a:solidFill>
                <a:latin typeface="Times New Roman" pitchFamily="33" charset="0"/>
                <a:ea typeface="+mn-ea"/>
                <a:cs typeface="+mn-cs"/>
              </a:rPr>
              <a:t>by implementing the physical link between two ports as multiple parallel channels.</a:t>
            </a:r>
            <a:endParaRPr lang="en-GB" b="1" dirty="0" smtClean="0"/>
          </a:p>
          <a:p>
            <a:endParaRPr lang="en-GB"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C26103-75E0-5149-9E6C-9A0B76ED7111}" type="slidenum">
              <a:rPr lang="en-US"/>
              <a:pPr/>
              <a:t>41</a:t>
            </a:fld>
            <a:endParaRPr lang="en-US" dirty="0"/>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QPI link layer performs two key functions: flow control and error control. These</a:t>
            </a:r>
          </a:p>
          <a:p>
            <a:r>
              <a:rPr kumimoji="1" lang="en-US" sz="1200" kern="1200" baseline="0" dirty="0" smtClean="0">
                <a:solidFill>
                  <a:schemeClr val="tx1"/>
                </a:solidFill>
                <a:latin typeface="Times New Roman" pitchFamily="33" charset="0"/>
                <a:ea typeface="+mn-ea"/>
                <a:cs typeface="+mn-cs"/>
              </a:rPr>
              <a:t>functions are performed as part of the QPI link layer protocol, and operate on the</a:t>
            </a:r>
          </a:p>
          <a:p>
            <a:r>
              <a:rPr kumimoji="1" lang="en-US" sz="1200" kern="1200" baseline="0" dirty="0" smtClean="0">
                <a:solidFill>
                  <a:schemeClr val="tx1"/>
                </a:solidFill>
                <a:latin typeface="Times New Roman" pitchFamily="33" charset="0"/>
                <a:ea typeface="+mn-ea"/>
                <a:cs typeface="+mn-cs"/>
              </a:rPr>
              <a:t>level of the flit (flow control unit). Each flit consists of a 72-bit message payload</a:t>
            </a:r>
          </a:p>
          <a:p>
            <a:r>
              <a:rPr kumimoji="1" lang="en-US" sz="1200" kern="1200" baseline="0" dirty="0" smtClean="0">
                <a:solidFill>
                  <a:schemeClr val="tx1"/>
                </a:solidFill>
                <a:latin typeface="Times New Roman" pitchFamily="33" charset="0"/>
                <a:ea typeface="+mn-ea"/>
                <a:cs typeface="+mn-cs"/>
              </a:rPr>
              <a:t>and an 8-bit error control code called a cyclic redundancy check (CRC). We discuss error</a:t>
            </a:r>
          </a:p>
          <a:p>
            <a:r>
              <a:rPr kumimoji="1" lang="en-US" sz="1200" kern="1200" baseline="0" dirty="0" smtClean="0">
                <a:solidFill>
                  <a:schemeClr val="tx1"/>
                </a:solidFill>
                <a:latin typeface="Times New Roman" pitchFamily="33" charset="0"/>
                <a:ea typeface="+mn-ea"/>
                <a:cs typeface="+mn-cs"/>
              </a:rPr>
              <a:t>control codes in Chapter 5.</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flit payload may consist of data or message information. The data flits transfer</a:t>
            </a:r>
          </a:p>
          <a:p>
            <a:r>
              <a:rPr kumimoji="1" lang="en-US" sz="1200" kern="1200" baseline="0" dirty="0" smtClean="0">
                <a:solidFill>
                  <a:schemeClr val="tx1"/>
                </a:solidFill>
                <a:latin typeface="Times New Roman" pitchFamily="33" charset="0"/>
                <a:ea typeface="+mn-ea"/>
                <a:cs typeface="+mn-cs"/>
              </a:rPr>
              <a:t>the actual bits of data between cores or between a core and an IOH. The message</a:t>
            </a:r>
          </a:p>
          <a:p>
            <a:r>
              <a:rPr kumimoji="1" lang="en-US" sz="1200" kern="1200" baseline="0" dirty="0" smtClean="0">
                <a:solidFill>
                  <a:schemeClr val="tx1"/>
                </a:solidFill>
                <a:latin typeface="Times New Roman" pitchFamily="33" charset="0"/>
                <a:ea typeface="+mn-ea"/>
                <a:cs typeface="+mn-cs"/>
              </a:rPr>
              <a:t>flits are used for such functions as flow control, error control, and cache coherence.</a:t>
            </a:r>
          </a:p>
          <a:p>
            <a:r>
              <a:rPr kumimoji="1" lang="en-US" sz="1200" kern="1200" baseline="0" dirty="0" smtClean="0">
                <a:solidFill>
                  <a:schemeClr val="tx1"/>
                </a:solidFill>
                <a:latin typeface="Times New Roman" pitchFamily="33" charset="0"/>
                <a:ea typeface="+mn-ea"/>
                <a:cs typeface="+mn-cs"/>
              </a:rPr>
              <a:t>We discuss cache coherence in Chapters 5 and 17.</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a:t>
            </a:r>
            <a:r>
              <a:rPr kumimoji="1" lang="en-US" sz="1200" b="1" kern="1200" baseline="0" dirty="0" smtClean="0">
                <a:solidFill>
                  <a:schemeClr val="tx1"/>
                </a:solidFill>
                <a:latin typeface="Times New Roman" pitchFamily="33" charset="0"/>
                <a:ea typeface="+mn-ea"/>
                <a:cs typeface="+mn-cs"/>
              </a:rPr>
              <a:t>flow control function </a:t>
            </a:r>
            <a:r>
              <a:rPr kumimoji="1" lang="en-US" sz="1200" b="0" kern="1200" baseline="0" dirty="0" smtClean="0">
                <a:solidFill>
                  <a:schemeClr val="tx1"/>
                </a:solidFill>
                <a:latin typeface="Times New Roman" pitchFamily="33" charset="0"/>
                <a:ea typeface="+mn-ea"/>
                <a:cs typeface="+mn-cs"/>
              </a:rPr>
              <a:t>is needed to ensure that a sending QPI entity does</a:t>
            </a:r>
          </a:p>
          <a:p>
            <a:r>
              <a:rPr kumimoji="1" lang="en-US" sz="1200" kern="1200" baseline="0" dirty="0" smtClean="0">
                <a:solidFill>
                  <a:schemeClr val="tx1"/>
                </a:solidFill>
                <a:latin typeface="Times New Roman" pitchFamily="33" charset="0"/>
                <a:ea typeface="+mn-ea"/>
                <a:cs typeface="+mn-cs"/>
              </a:rPr>
              <a:t>not overwhelm a receiving QPI entity by sending data faster than the receiver can</a:t>
            </a:r>
          </a:p>
          <a:p>
            <a:r>
              <a:rPr kumimoji="1" lang="en-US" sz="1200" kern="1200" baseline="0" dirty="0" smtClean="0">
                <a:solidFill>
                  <a:schemeClr val="tx1"/>
                </a:solidFill>
                <a:latin typeface="Times New Roman" pitchFamily="33" charset="0"/>
                <a:ea typeface="+mn-ea"/>
                <a:cs typeface="+mn-cs"/>
              </a:rPr>
              <a:t>process the data and clear buffers for more incoming data. To control the flow of</a:t>
            </a:r>
          </a:p>
          <a:p>
            <a:r>
              <a:rPr kumimoji="1" lang="en-US" sz="1200" kern="1200" baseline="0" dirty="0" smtClean="0">
                <a:solidFill>
                  <a:schemeClr val="tx1"/>
                </a:solidFill>
                <a:latin typeface="Times New Roman" pitchFamily="33" charset="0"/>
                <a:ea typeface="+mn-ea"/>
                <a:cs typeface="+mn-cs"/>
              </a:rPr>
              <a:t>data, QPI makes use of a credit scheme. During initialization, a sender is given a set</a:t>
            </a:r>
          </a:p>
          <a:p>
            <a:r>
              <a:rPr kumimoji="1" lang="en-US" sz="1200" kern="1200" baseline="0" dirty="0" smtClean="0">
                <a:solidFill>
                  <a:schemeClr val="tx1"/>
                </a:solidFill>
                <a:latin typeface="Times New Roman" pitchFamily="33" charset="0"/>
                <a:ea typeface="+mn-ea"/>
                <a:cs typeface="+mn-cs"/>
              </a:rPr>
              <a:t>number of credits to send flits to a receiver. Whenever a flit is sent to the receiver,</a:t>
            </a:r>
          </a:p>
          <a:p>
            <a:r>
              <a:rPr kumimoji="1" lang="en-US" sz="1200" kern="1200" baseline="0" dirty="0" smtClean="0">
                <a:solidFill>
                  <a:schemeClr val="tx1"/>
                </a:solidFill>
                <a:latin typeface="Times New Roman" pitchFamily="33" charset="0"/>
                <a:ea typeface="+mn-ea"/>
                <a:cs typeface="+mn-cs"/>
              </a:rPr>
              <a:t>the sender decrements its credit counters by one credit. Whenever a buffer is freed</a:t>
            </a:r>
          </a:p>
          <a:p>
            <a:r>
              <a:rPr kumimoji="1" lang="en-US" sz="1200" kern="1200" baseline="0" dirty="0" smtClean="0">
                <a:solidFill>
                  <a:schemeClr val="tx1"/>
                </a:solidFill>
                <a:latin typeface="Times New Roman" pitchFamily="33" charset="0"/>
                <a:ea typeface="+mn-ea"/>
                <a:cs typeface="+mn-cs"/>
              </a:rPr>
              <a:t>at the receiver, a credit is returned to the sender for that buffer. Thus, the receiver</a:t>
            </a:r>
          </a:p>
          <a:p>
            <a:r>
              <a:rPr kumimoji="1" lang="en-US" sz="1200" kern="1200" baseline="0" dirty="0" smtClean="0">
                <a:solidFill>
                  <a:schemeClr val="tx1"/>
                </a:solidFill>
                <a:latin typeface="Times New Roman" pitchFamily="33" charset="0"/>
                <a:ea typeface="+mn-ea"/>
                <a:cs typeface="+mn-cs"/>
              </a:rPr>
              <a:t>controls that pace at which data is transmitted over a QPI link.</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Occasionally, a bit transmitted at the physical layer is changed during transmission,</a:t>
            </a:r>
          </a:p>
          <a:p>
            <a:r>
              <a:rPr kumimoji="1" lang="en-US" sz="1200" kern="1200" baseline="0" dirty="0" smtClean="0">
                <a:solidFill>
                  <a:schemeClr val="tx1"/>
                </a:solidFill>
                <a:latin typeface="Times New Roman" pitchFamily="33" charset="0"/>
                <a:ea typeface="+mn-ea"/>
                <a:cs typeface="+mn-cs"/>
              </a:rPr>
              <a:t>due to noise or some other phenomenon. The </a:t>
            </a:r>
            <a:r>
              <a:rPr kumimoji="1" lang="en-US" sz="1200" b="1" kern="1200" baseline="0" dirty="0" smtClean="0">
                <a:solidFill>
                  <a:schemeClr val="tx1"/>
                </a:solidFill>
                <a:latin typeface="Times New Roman" pitchFamily="33" charset="0"/>
                <a:ea typeface="+mn-ea"/>
                <a:cs typeface="+mn-cs"/>
              </a:rPr>
              <a:t>error control </a:t>
            </a:r>
            <a:r>
              <a:rPr kumimoji="1" lang="en-US" sz="1200" b="0" kern="1200" baseline="0" dirty="0" smtClean="0">
                <a:solidFill>
                  <a:schemeClr val="tx1"/>
                </a:solidFill>
                <a:latin typeface="Times New Roman" pitchFamily="33" charset="0"/>
                <a:ea typeface="+mn-ea"/>
                <a:cs typeface="+mn-cs"/>
              </a:rPr>
              <a:t>function at the</a:t>
            </a:r>
          </a:p>
          <a:p>
            <a:r>
              <a:rPr kumimoji="1" lang="en-US" sz="1200" kern="1200" baseline="0" dirty="0" smtClean="0">
                <a:solidFill>
                  <a:schemeClr val="tx1"/>
                </a:solidFill>
                <a:latin typeface="Times New Roman" pitchFamily="33" charset="0"/>
                <a:ea typeface="+mn-ea"/>
                <a:cs typeface="+mn-cs"/>
              </a:rPr>
              <a:t>link layer detects and recovers from such bit errors, and so isolates higher layers</a:t>
            </a:r>
          </a:p>
          <a:p>
            <a:r>
              <a:rPr kumimoji="1" lang="en-US" sz="1200" kern="1200" baseline="0" dirty="0" smtClean="0">
                <a:solidFill>
                  <a:schemeClr val="tx1"/>
                </a:solidFill>
                <a:latin typeface="Times New Roman" pitchFamily="33" charset="0"/>
                <a:ea typeface="+mn-ea"/>
                <a:cs typeface="+mn-cs"/>
              </a:rPr>
              <a:t>from experiencing bit errors. The procedure works as follows for a flow of data</a:t>
            </a:r>
          </a:p>
          <a:p>
            <a:r>
              <a:rPr kumimoji="1" lang="en-US" sz="1200" kern="1200" baseline="0" dirty="0" smtClean="0">
                <a:solidFill>
                  <a:schemeClr val="tx1"/>
                </a:solidFill>
                <a:latin typeface="Times New Roman" pitchFamily="33" charset="0"/>
                <a:ea typeface="+mn-ea"/>
                <a:cs typeface="+mn-cs"/>
              </a:rPr>
              <a:t>from system A to system B:</a:t>
            </a:r>
          </a:p>
          <a:p>
            <a:endParaRPr kumimoji="1" lang="en-US" sz="1200" b="1" kern="1200" baseline="0" dirty="0" smtClean="0">
              <a:solidFill>
                <a:schemeClr val="tx1"/>
              </a:solidFill>
              <a:latin typeface="Times New Roman" pitchFamily="33" charset="0"/>
              <a:ea typeface="+mn-ea"/>
              <a:cs typeface="+mn-cs"/>
            </a:endParaRPr>
          </a:p>
          <a:p>
            <a:r>
              <a:rPr kumimoji="1" lang="en-US" sz="1200" b="1" kern="1200" baseline="0" dirty="0" smtClean="0">
                <a:solidFill>
                  <a:schemeClr val="tx1"/>
                </a:solidFill>
                <a:latin typeface="Times New Roman" pitchFamily="33" charset="0"/>
                <a:ea typeface="+mn-ea"/>
                <a:cs typeface="+mn-cs"/>
              </a:rPr>
              <a:t>1. </a:t>
            </a:r>
            <a:r>
              <a:rPr kumimoji="1" lang="en-US" sz="1200" b="0" kern="1200" baseline="0" dirty="0" smtClean="0">
                <a:solidFill>
                  <a:schemeClr val="tx1"/>
                </a:solidFill>
                <a:latin typeface="Times New Roman" pitchFamily="33" charset="0"/>
                <a:ea typeface="+mn-ea"/>
                <a:cs typeface="+mn-cs"/>
              </a:rPr>
              <a:t>As mentioned, each 80-bit flit includes an 8-bit CRC field. The CRC is a function</a:t>
            </a:r>
          </a:p>
          <a:p>
            <a:r>
              <a:rPr kumimoji="1" lang="en-US" sz="1200" kern="1200" baseline="0" dirty="0" smtClean="0">
                <a:solidFill>
                  <a:schemeClr val="tx1"/>
                </a:solidFill>
                <a:latin typeface="Times New Roman" pitchFamily="33" charset="0"/>
                <a:ea typeface="+mn-ea"/>
                <a:cs typeface="+mn-cs"/>
              </a:rPr>
              <a:t>of the value of the remaining 72 bits. On transmission, A calculates a</a:t>
            </a:r>
          </a:p>
          <a:p>
            <a:r>
              <a:rPr kumimoji="1" lang="en-US" sz="1200" kern="1200" baseline="0" dirty="0" smtClean="0">
                <a:solidFill>
                  <a:schemeClr val="tx1"/>
                </a:solidFill>
                <a:latin typeface="Times New Roman" pitchFamily="33" charset="0"/>
                <a:ea typeface="+mn-ea"/>
                <a:cs typeface="+mn-cs"/>
              </a:rPr>
              <a:t>CRC value for each flit and inserts that value into the flit.</a:t>
            </a:r>
          </a:p>
          <a:p>
            <a:endParaRPr kumimoji="1" lang="en-US" sz="1200" b="1" kern="1200" baseline="0" dirty="0" smtClean="0">
              <a:solidFill>
                <a:schemeClr val="tx1"/>
              </a:solidFill>
              <a:latin typeface="Times New Roman" pitchFamily="33" charset="0"/>
              <a:ea typeface="+mn-ea"/>
              <a:cs typeface="+mn-cs"/>
            </a:endParaRPr>
          </a:p>
          <a:p>
            <a:r>
              <a:rPr kumimoji="1" lang="en-US" sz="1200" b="1" kern="1200" baseline="0" dirty="0" smtClean="0">
                <a:solidFill>
                  <a:schemeClr val="tx1"/>
                </a:solidFill>
                <a:latin typeface="Times New Roman" pitchFamily="33" charset="0"/>
                <a:ea typeface="+mn-ea"/>
                <a:cs typeface="+mn-cs"/>
              </a:rPr>
              <a:t>2. </a:t>
            </a:r>
            <a:r>
              <a:rPr kumimoji="1" lang="en-US" sz="1200" b="0" kern="1200" baseline="0" dirty="0" smtClean="0">
                <a:solidFill>
                  <a:schemeClr val="tx1"/>
                </a:solidFill>
                <a:latin typeface="Times New Roman" pitchFamily="33" charset="0"/>
                <a:ea typeface="+mn-ea"/>
                <a:cs typeface="+mn-cs"/>
              </a:rPr>
              <a:t>When a flit is received, B calculates a CRC value for the 72-bit payload and</a:t>
            </a:r>
          </a:p>
          <a:p>
            <a:r>
              <a:rPr kumimoji="1" lang="en-US" sz="1200" kern="1200" baseline="0" dirty="0" smtClean="0">
                <a:solidFill>
                  <a:schemeClr val="tx1"/>
                </a:solidFill>
                <a:latin typeface="Times New Roman" pitchFamily="33" charset="0"/>
                <a:ea typeface="+mn-ea"/>
                <a:cs typeface="+mn-cs"/>
              </a:rPr>
              <a:t>compares this value with the value of the incoming CRC value in the flit. If the</a:t>
            </a:r>
          </a:p>
          <a:p>
            <a:r>
              <a:rPr kumimoji="1" lang="en-US" sz="1200" kern="1200" baseline="0" dirty="0" smtClean="0">
                <a:solidFill>
                  <a:schemeClr val="tx1"/>
                </a:solidFill>
                <a:latin typeface="Times New Roman" pitchFamily="33" charset="0"/>
                <a:ea typeface="+mn-ea"/>
                <a:cs typeface="+mn-cs"/>
              </a:rPr>
              <a:t>two CRC values do not match, an error has been detected.</a:t>
            </a:r>
          </a:p>
          <a:p>
            <a:endParaRPr kumimoji="1" lang="en-US" sz="1200" b="1" kern="1200" baseline="0" dirty="0" smtClean="0">
              <a:solidFill>
                <a:schemeClr val="tx1"/>
              </a:solidFill>
              <a:latin typeface="Times New Roman" pitchFamily="33" charset="0"/>
              <a:ea typeface="+mn-ea"/>
              <a:cs typeface="+mn-cs"/>
            </a:endParaRPr>
          </a:p>
          <a:p>
            <a:r>
              <a:rPr kumimoji="1" lang="en-US" sz="1200" b="1" kern="1200" baseline="0" dirty="0" smtClean="0">
                <a:solidFill>
                  <a:schemeClr val="tx1"/>
                </a:solidFill>
                <a:latin typeface="Times New Roman" pitchFamily="33" charset="0"/>
                <a:ea typeface="+mn-ea"/>
                <a:cs typeface="+mn-cs"/>
              </a:rPr>
              <a:t>3. </a:t>
            </a:r>
            <a:r>
              <a:rPr kumimoji="1" lang="en-US" sz="1200" b="0" kern="1200" baseline="0" dirty="0" smtClean="0">
                <a:solidFill>
                  <a:schemeClr val="tx1"/>
                </a:solidFill>
                <a:latin typeface="Times New Roman" pitchFamily="33" charset="0"/>
                <a:ea typeface="+mn-ea"/>
                <a:cs typeface="+mn-cs"/>
              </a:rPr>
              <a:t>When B detects an error, it sends a request to A to retransmit the flit that is</a:t>
            </a:r>
          </a:p>
          <a:p>
            <a:r>
              <a:rPr kumimoji="1" lang="en-US" sz="1200" kern="1200" baseline="0" dirty="0" smtClean="0">
                <a:solidFill>
                  <a:schemeClr val="tx1"/>
                </a:solidFill>
                <a:latin typeface="Times New Roman" pitchFamily="33" charset="0"/>
                <a:ea typeface="+mn-ea"/>
                <a:cs typeface="+mn-cs"/>
              </a:rPr>
              <a:t>in error. However, because A may have had sufficient credit to send a stream</a:t>
            </a:r>
          </a:p>
          <a:p>
            <a:r>
              <a:rPr kumimoji="1" lang="en-US" sz="1200" kern="1200" baseline="0" dirty="0" smtClean="0">
                <a:solidFill>
                  <a:schemeClr val="tx1"/>
                </a:solidFill>
                <a:latin typeface="Times New Roman" pitchFamily="33" charset="0"/>
                <a:ea typeface="+mn-ea"/>
                <a:cs typeface="+mn-cs"/>
              </a:rPr>
              <a:t>of flits, so that additional flits have been transmitted after the flit in error and</a:t>
            </a:r>
          </a:p>
          <a:p>
            <a:r>
              <a:rPr kumimoji="1" lang="en-US" sz="1200" kern="1200" baseline="0" dirty="0" smtClean="0">
                <a:solidFill>
                  <a:schemeClr val="tx1"/>
                </a:solidFill>
                <a:latin typeface="Times New Roman" pitchFamily="33" charset="0"/>
                <a:ea typeface="+mn-ea"/>
                <a:cs typeface="+mn-cs"/>
              </a:rPr>
              <a:t>before A receives the request to retransmit. Therefore, the request is for A to</a:t>
            </a:r>
          </a:p>
          <a:p>
            <a:r>
              <a:rPr kumimoji="1" lang="en-US" sz="1200" kern="1200" baseline="0" dirty="0" smtClean="0">
                <a:solidFill>
                  <a:schemeClr val="tx1"/>
                </a:solidFill>
                <a:latin typeface="Times New Roman" pitchFamily="33" charset="0"/>
                <a:ea typeface="+mn-ea"/>
                <a:cs typeface="+mn-cs"/>
              </a:rPr>
              <a:t>back up and retransmit the damaged flit plus all subsequent flits.</a:t>
            </a:r>
            <a:endParaRPr lang="en-GB"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FB0F89-8C55-C149-926C-8C5B24A24615}" type="slidenum">
              <a:rPr lang="en-US"/>
              <a:pPr/>
              <a:t>42</a:t>
            </a:fld>
            <a:endParaRPr lang="en-US" dirty="0"/>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Routing layer is used to determine the course that a packet will traverse across</a:t>
            </a:r>
          </a:p>
          <a:p>
            <a:r>
              <a:rPr kumimoji="1" lang="en-US" sz="1200" kern="1200" baseline="0" dirty="0" smtClean="0">
                <a:solidFill>
                  <a:schemeClr val="tx1"/>
                </a:solidFill>
                <a:latin typeface="Times New Roman" pitchFamily="33" charset="0"/>
                <a:ea typeface="+mn-ea"/>
                <a:cs typeface="+mn-cs"/>
              </a:rPr>
              <a:t>the available system interconnects. Routing tables are defined by firmware and</a:t>
            </a:r>
          </a:p>
          <a:p>
            <a:r>
              <a:rPr kumimoji="1" lang="en-US" sz="1200" kern="1200" baseline="0" dirty="0" smtClean="0">
                <a:solidFill>
                  <a:schemeClr val="tx1"/>
                </a:solidFill>
                <a:latin typeface="Times New Roman" pitchFamily="33" charset="0"/>
                <a:ea typeface="+mn-ea"/>
                <a:cs typeface="+mn-cs"/>
              </a:rPr>
              <a:t>describe the possible paths that a packet can follow. In small configurations, such as</a:t>
            </a:r>
          </a:p>
          <a:p>
            <a:r>
              <a:rPr kumimoji="1" lang="en-US" sz="1200" kern="1200" baseline="0" dirty="0" smtClean="0">
                <a:solidFill>
                  <a:schemeClr val="tx1"/>
                </a:solidFill>
                <a:latin typeface="Times New Roman" pitchFamily="33" charset="0"/>
                <a:ea typeface="+mn-ea"/>
                <a:cs typeface="+mn-cs"/>
              </a:rPr>
              <a:t>a two-socket platform, the routing options are limited and the routing tables quite</a:t>
            </a:r>
          </a:p>
          <a:p>
            <a:r>
              <a:rPr kumimoji="1" lang="en-US" sz="1200" kern="1200" baseline="0" dirty="0" smtClean="0">
                <a:solidFill>
                  <a:schemeClr val="tx1"/>
                </a:solidFill>
                <a:latin typeface="Times New Roman" pitchFamily="33" charset="0"/>
                <a:ea typeface="+mn-ea"/>
                <a:cs typeface="+mn-cs"/>
              </a:rPr>
              <a:t>simple. For larger systems, the routing table options are more complex, giving the</a:t>
            </a:r>
          </a:p>
          <a:p>
            <a:r>
              <a:rPr kumimoji="1" lang="en-US" sz="1200" kern="1200" baseline="0" dirty="0" smtClean="0">
                <a:solidFill>
                  <a:schemeClr val="tx1"/>
                </a:solidFill>
                <a:latin typeface="Times New Roman" pitchFamily="33" charset="0"/>
                <a:ea typeface="+mn-ea"/>
                <a:cs typeface="+mn-cs"/>
              </a:rPr>
              <a:t>flexibility of routing and rerouting traffic depending on how (1) devices are populated</a:t>
            </a:r>
          </a:p>
          <a:p>
            <a:r>
              <a:rPr kumimoji="1" lang="en-US" sz="1200" kern="1200" baseline="0" dirty="0" smtClean="0">
                <a:solidFill>
                  <a:schemeClr val="tx1"/>
                </a:solidFill>
                <a:latin typeface="Times New Roman" pitchFamily="33" charset="0"/>
                <a:ea typeface="+mn-ea"/>
                <a:cs typeface="+mn-cs"/>
              </a:rPr>
              <a:t>in the platform, (2) system resources are partitioned, and (3) reliability events</a:t>
            </a:r>
          </a:p>
          <a:p>
            <a:r>
              <a:rPr kumimoji="1" lang="en-US" sz="1200" kern="1200" baseline="0" dirty="0" smtClean="0">
                <a:solidFill>
                  <a:schemeClr val="tx1"/>
                </a:solidFill>
                <a:latin typeface="Times New Roman" pitchFamily="33" charset="0"/>
                <a:ea typeface="+mn-ea"/>
                <a:cs typeface="+mn-cs"/>
              </a:rPr>
              <a:t>result in mapping around a failing resource.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In this layer, the packet is defined as the unit of transfer. The packet contents</a:t>
            </a:r>
          </a:p>
          <a:p>
            <a:r>
              <a:rPr kumimoji="1" lang="en-US" sz="1200" kern="1200" baseline="0" dirty="0" smtClean="0">
                <a:solidFill>
                  <a:schemeClr val="tx1"/>
                </a:solidFill>
                <a:latin typeface="Times New Roman" pitchFamily="33" charset="0"/>
                <a:ea typeface="+mn-ea"/>
                <a:cs typeface="+mn-cs"/>
              </a:rPr>
              <a:t>definition is standardized with some flexibility allowed to meet differing market</a:t>
            </a:r>
          </a:p>
          <a:p>
            <a:r>
              <a:rPr kumimoji="1" lang="en-US" sz="1200" kern="1200" baseline="0" dirty="0" smtClean="0">
                <a:solidFill>
                  <a:schemeClr val="tx1"/>
                </a:solidFill>
                <a:latin typeface="Times New Roman" pitchFamily="33" charset="0"/>
                <a:ea typeface="+mn-ea"/>
                <a:cs typeface="+mn-cs"/>
              </a:rPr>
              <a:t>segment requirements. One key function performed at this level is a cache coherency</a:t>
            </a:r>
          </a:p>
          <a:p>
            <a:r>
              <a:rPr kumimoji="1" lang="en-US" sz="1200" kern="1200" baseline="0" dirty="0" smtClean="0">
                <a:solidFill>
                  <a:schemeClr val="tx1"/>
                </a:solidFill>
                <a:latin typeface="Times New Roman" pitchFamily="33" charset="0"/>
                <a:ea typeface="+mn-ea"/>
                <a:cs typeface="+mn-cs"/>
              </a:rPr>
              <a:t>protocol, which deals with making sure that main memory values held in</a:t>
            </a:r>
          </a:p>
          <a:p>
            <a:r>
              <a:rPr kumimoji="1" lang="en-US" sz="1200" kern="1200" baseline="0" dirty="0" smtClean="0">
                <a:solidFill>
                  <a:schemeClr val="tx1"/>
                </a:solidFill>
                <a:latin typeface="Times New Roman" pitchFamily="33" charset="0"/>
                <a:ea typeface="+mn-ea"/>
                <a:cs typeface="+mn-cs"/>
              </a:rPr>
              <a:t>multiple caches are consistent. A typical data packet payload is a block of data</a:t>
            </a:r>
          </a:p>
          <a:p>
            <a:r>
              <a:rPr kumimoji="1" lang="en-US" sz="1200" kern="1200" baseline="0" dirty="0" smtClean="0">
                <a:solidFill>
                  <a:schemeClr val="tx1"/>
                </a:solidFill>
                <a:latin typeface="Times New Roman" pitchFamily="33" charset="0"/>
                <a:ea typeface="+mn-ea"/>
                <a:cs typeface="+mn-cs"/>
              </a:rPr>
              <a:t>being sent to or from a cache.</a:t>
            </a:r>
            <a:endParaRPr lang="en-GB"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0595FC-C411-B142-8D1D-655D029645D9}" type="slidenum">
              <a:rPr lang="en-US"/>
              <a:pPr/>
              <a:t>43</a:t>
            </a:fld>
            <a:endParaRPr lang="en-US" dirty="0"/>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The </a:t>
            </a:r>
            <a:r>
              <a:rPr kumimoji="1" lang="en-US" sz="1200" b="1" kern="1200" baseline="0" dirty="0" smtClean="0">
                <a:solidFill>
                  <a:schemeClr val="tx1"/>
                </a:solidFill>
                <a:latin typeface="Times New Roman" pitchFamily="33" charset="0"/>
                <a:ea typeface="+mn-ea"/>
                <a:cs typeface="+mn-cs"/>
              </a:rPr>
              <a:t>peripheral component interconnect (PCI) </a:t>
            </a:r>
            <a:r>
              <a:rPr kumimoji="1" lang="en-US" sz="1200" b="0" kern="1200" baseline="0" dirty="0" smtClean="0">
                <a:solidFill>
                  <a:schemeClr val="tx1"/>
                </a:solidFill>
                <a:latin typeface="Times New Roman" pitchFamily="33" charset="0"/>
                <a:ea typeface="+mn-ea"/>
                <a:cs typeface="+mn-cs"/>
              </a:rPr>
              <a:t>is a popular high-bandwidth, processor independent</a:t>
            </a:r>
          </a:p>
          <a:p>
            <a:r>
              <a:rPr kumimoji="1" lang="en-US" sz="1200" kern="1200" baseline="0" dirty="0" smtClean="0">
                <a:solidFill>
                  <a:schemeClr val="tx1"/>
                </a:solidFill>
                <a:latin typeface="Times New Roman" pitchFamily="33" charset="0"/>
                <a:ea typeface="+mn-ea"/>
                <a:cs typeface="+mn-cs"/>
              </a:rPr>
              <a:t>bus that can function as a mezzanine or peripheral bus. Compared with</a:t>
            </a:r>
          </a:p>
          <a:p>
            <a:r>
              <a:rPr kumimoji="1" lang="en-US" sz="1200" kern="1200" baseline="0" dirty="0" smtClean="0">
                <a:solidFill>
                  <a:schemeClr val="tx1"/>
                </a:solidFill>
                <a:latin typeface="Times New Roman" pitchFamily="33" charset="0"/>
                <a:ea typeface="+mn-ea"/>
                <a:cs typeface="+mn-cs"/>
              </a:rPr>
              <a:t>other common bus specifications, PCI delivers better system performance for high speed</a:t>
            </a:r>
          </a:p>
          <a:p>
            <a:r>
              <a:rPr kumimoji="1" lang="en-US" sz="1200" kern="1200" baseline="0" dirty="0" smtClean="0">
                <a:solidFill>
                  <a:schemeClr val="tx1"/>
                </a:solidFill>
                <a:latin typeface="Times New Roman" pitchFamily="33" charset="0"/>
                <a:ea typeface="+mn-ea"/>
                <a:cs typeface="+mn-cs"/>
              </a:rPr>
              <a:t>I/O subsystems (e.g., graphic display adapters, network interface controllers,</a:t>
            </a:r>
          </a:p>
          <a:p>
            <a:r>
              <a:rPr kumimoji="1" lang="en-US" sz="1200" kern="1200" baseline="0" dirty="0" smtClean="0">
                <a:solidFill>
                  <a:schemeClr val="tx1"/>
                </a:solidFill>
                <a:latin typeface="Times New Roman" pitchFamily="33" charset="0"/>
                <a:ea typeface="+mn-ea"/>
                <a:cs typeface="+mn-cs"/>
              </a:rPr>
              <a:t>and disk controllers).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Intel began work on PCI in 1990 for its Pentium-based systems. Intel soon</a:t>
            </a:r>
          </a:p>
          <a:p>
            <a:r>
              <a:rPr kumimoji="1" lang="en-US" sz="1200" kern="1200" baseline="0" dirty="0" smtClean="0">
                <a:solidFill>
                  <a:schemeClr val="tx1"/>
                </a:solidFill>
                <a:latin typeface="Times New Roman" pitchFamily="33" charset="0"/>
                <a:ea typeface="+mn-ea"/>
                <a:cs typeface="+mn-cs"/>
              </a:rPr>
              <a:t>released all the patents to the public domain and promoted the creation of an</a:t>
            </a:r>
          </a:p>
          <a:p>
            <a:r>
              <a:rPr kumimoji="1" lang="en-US" sz="1200" kern="1200" baseline="0" dirty="0" smtClean="0">
                <a:solidFill>
                  <a:schemeClr val="tx1"/>
                </a:solidFill>
                <a:latin typeface="Times New Roman" pitchFamily="33" charset="0"/>
                <a:ea typeface="+mn-ea"/>
                <a:cs typeface="+mn-cs"/>
              </a:rPr>
              <a:t>industry association, the PCI Special Interest Group (SIG), to develop further and</a:t>
            </a:r>
          </a:p>
          <a:p>
            <a:r>
              <a:rPr kumimoji="1" lang="en-US" sz="1200" kern="1200" baseline="0" dirty="0" smtClean="0">
                <a:solidFill>
                  <a:schemeClr val="tx1"/>
                </a:solidFill>
                <a:latin typeface="Times New Roman" pitchFamily="33" charset="0"/>
                <a:ea typeface="+mn-ea"/>
                <a:cs typeface="+mn-cs"/>
              </a:rPr>
              <a:t>maintain the compatibility of the PCI specifications. The result is that PCI has been</a:t>
            </a:r>
          </a:p>
          <a:p>
            <a:r>
              <a:rPr kumimoji="1" lang="en-US" sz="1200" kern="1200" baseline="0" dirty="0" smtClean="0">
                <a:solidFill>
                  <a:schemeClr val="tx1"/>
                </a:solidFill>
                <a:latin typeface="Times New Roman" pitchFamily="33" charset="0"/>
                <a:ea typeface="+mn-ea"/>
                <a:cs typeface="+mn-cs"/>
              </a:rPr>
              <a:t>widely adopted and is finding increasing use in personal computer, workstation, and</a:t>
            </a:r>
          </a:p>
          <a:p>
            <a:r>
              <a:rPr kumimoji="1" lang="en-US" sz="1200" kern="1200" baseline="0" dirty="0" smtClean="0">
                <a:solidFill>
                  <a:schemeClr val="tx1"/>
                </a:solidFill>
                <a:latin typeface="Times New Roman" pitchFamily="33" charset="0"/>
                <a:ea typeface="+mn-ea"/>
                <a:cs typeface="+mn-cs"/>
              </a:rPr>
              <a:t>server systems. Because the specification is in the public domain and is supported</a:t>
            </a:r>
          </a:p>
          <a:p>
            <a:r>
              <a:rPr kumimoji="1" lang="en-US" sz="1200" kern="1200" baseline="0" dirty="0" smtClean="0">
                <a:solidFill>
                  <a:schemeClr val="tx1"/>
                </a:solidFill>
                <a:latin typeface="Times New Roman" pitchFamily="33" charset="0"/>
                <a:ea typeface="+mn-ea"/>
                <a:cs typeface="+mn-cs"/>
              </a:rPr>
              <a:t>by a broad cross section of the microprocessor and peripheral industry, PCI products</a:t>
            </a:r>
          </a:p>
          <a:p>
            <a:r>
              <a:rPr kumimoji="1" lang="en-US" sz="1200" kern="1200" baseline="0" dirty="0" smtClean="0">
                <a:solidFill>
                  <a:schemeClr val="tx1"/>
                </a:solidFill>
                <a:latin typeface="Times New Roman" pitchFamily="33" charset="0"/>
                <a:ea typeface="+mn-ea"/>
                <a:cs typeface="+mn-cs"/>
              </a:rPr>
              <a:t>built by different vendors are compatible.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As with the system bus discussed in the preceding sections, the bus-based PCI</a:t>
            </a:r>
          </a:p>
          <a:p>
            <a:r>
              <a:rPr kumimoji="1" lang="en-US" sz="1200" kern="1200" baseline="0" dirty="0" smtClean="0">
                <a:solidFill>
                  <a:schemeClr val="tx1"/>
                </a:solidFill>
                <a:latin typeface="Times New Roman" pitchFamily="33" charset="0"/>
                <a:ea typeface="+mn-ea"/>
                <a:cs typeface="+mn-cs"/>
              </a:rPr>
              <a:t>scheme has not been able to keep pace with the data rate demands of attached</a:t>
            </a:r>
          </a:p>
          <a:p>
            <a:r>
              <a:rPr kumimoji="1" lang="en-US" sz="1200" kern="1200" baseline="0" dirty="0" smtClean="0">
                <a:solidFill>
                  <a:schemeClr val="tx1"/>
                </a:solidFill>
                <a:latin typeface="Times New Roman" pitchFamily="33" charset="0"/>
                <a:ea typeface="+mn-ea"/>
                <a:cs typeface="+mn-cs"/>
              </a:rPr>
              <a:t>devices. Accordingly, a new version, known as </a:t>
            </a:r>
            <a:r>
              <a:rPr kumimoji="1" lang="en-US" sz="1200" b="1" kern="1200" baseline="0" dirty="0" smtClean="0">
                <a:solidFill>
                  <a:schemeClr val="tx1"/>
                </a:solidFill>
                <a:latin typeface="Times New Roman" pitchFamily="33" charset="0"/>
                <a:ea typeface="+mn-ea"/>
                <a:cs typeface="+mn-cs"/>
              </a:rPr>
              <a:t>PCI Express (PCIe) </a:t>
            </a:r>
            <a:r>
              <a:rPr kumimoji="1" lang="en-US" sz="1200" b="0" kern="1200" baseline="0" dirty="0" smtClean="0">
                <a:solidFill>
                  <a:schemeClr val="tx1"/>
                </a:solidFill>
                <a:latin typeface="Times New Roman" pitchFamily="33" charset="0"/>
                <a:ea typeface="+mn-ea"/>
                <a:cs typeface="+mn-cs"/>
              </a:rPr>
              <a:t>has been developed.</a:t>
            </a:r>
          </a:p>
          <a:p>
            <a:r>
              <a:rPr kumimoji="1" lang="en-US" sz="1200" kern="1200" baseline="0" dirty="0" smtClean="0">
                <a:solidFill>
                  <a:schemeClr val="tx1"/>
                </a:solidFill>
                <a:latin typeface="Times New Roman" pitchFamily="33" charset="0"/>
                <a:ea typeface="+mn-ea"/>
                <a:cs typeface="+mn-cs"/>
              </a:rPr>
              <a:t>PCIe, as with QPI, is a point-to-point interconnect scheme intended to replace</a:t>
            </a:r>
          </a:p>
          <a:p>
            <a:r>
              <a:rPr kumimoji="1" lang="en-US" sz="1200" kern="1200" baseline="0" dirty="0" smtClean="0">
                <a:solidFill>
                  <a:schemeClr val="tx1"/>
                </a:solidFill>
                <a:latin typeface="Times New Roman" pitchFamily="33" charset="0"/>
                <a:ea typeface="+mn-ea"/>
                <a:cs typeface="+mn-cs"/>
              </a:rPr>
              <a:t>bus-based schemes such as PCI.</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key requirement for PCIe is high capacity to support the needs of higher data</a:t>
            </a:r>
          </a:p>
          <a:p>
            <a:r>
              <a:rPr kumimoji="1" lang="en-US" sz="1200" kern="1200" baseline="0" dirty="0" smtClean="0">
                <a:solidFill>
                  <a:schemeClr val="tx1"/>
                </a:solidFill>
                <a:latin typeface="Times New Roman" pitchFamily="33" charset="0"/>
                <a:ea typeface="+mn-ea"/>
                <a:cs typeface="+mn-cs"/>
              </a:rPr>
              <a:t>rate I/O devices, such as Gigabit Ethernet. Another requirement deals with the need</a:t>
            </a:r>
          </a:p>
          <a:p>
            <a:r>
              <a:rPr kumimoji="1" lang="en-US" sz="1200" kern="1200" baseline="0" dirty="0" smtClean="0">
                <a:solidFill>
                  <a:schemeClr val="tx1"/>
                </a:solidFill>
                <a:latin typeface="Times New Roman" pitchFamily="33" charset="0"/>
                <a:ea typeface="+mn-ea"/>
                <a:cs typeface="+mn-cs"/>
              </a:rPr>
              <a:t>to support time-dependent data streams. Applications such as video-on-demand and</a:t>
            </a:r>
          </a:p>
          <a:p>
            <a:r>
              <a:rPr kumimoji="1" lang="en-US" sz="1200" kern="1200" baseline="0" dirty="0" smtClean="0">
                <a:solidFill>
                  <a:schemeClr val="tx1"/>
                </a:solidFill>
                <a:latin typeface="Times New Roman" pitchFamily="33" charset="0"/>
                <a:ea typeface="+mn-ea"/>
                <a:cs typeface="+mn-cs"/>
              </a:rPr>
              <a:t>audio redistribution are putting real-time constraints on servers too. Many communications</a:t>
            </a:r>
          </a:p>
          <a:p>
            <a:r>
              <a:rPr kumimoji="1" lang="en-US" sz="1200" kern="1200" baseline="0" dirty="0" smtClean="0">
                <a:solidFill>
                  <a:schemeClr val="tx1"/>
                </a:solidFill>
                <a:latin typeface="Times New Roman" pitchFamily="33" charset="0"/>
                <a:ea typeface="+mn-ea"/>
                <a:cs typeface="+mn-cs"/>
              </a:rPr>
              <a:t>applications and embedded PC control systems also process data in real-</a:t>
            </a:r>
          </a:p>
          <a:p>
            <a:r>
              <a:rPr kumimoji="1" lang="en-US" sz="1200" kern="1200" baseline="0" dirty="0" smtClean="0">
                <a:solidFill>
                  <a:schemeClr val="tx1"/>
                </a:solidFill>
                <a:latin typeface="Times New Roman" pitchFamily="33" charset="0"/>
                <a:ea typeface="+mn-ea"/>
                <a:cs typeface="+mn-cs"/>
              </a:rPr>
              <a:t>time.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Today’s platforms must also deal with multiple concurrent transfers at ever-increasing</a:t>
            </a:r>
          </a:p>
          <a:p>
            <a:r>
              <a:rPr kumimoji="1" lang="en-US" sz="1200" kern="1200" baseline="0" dirty="0" smtClean="0">
                <a:solidFill>
                  <a:schemeClr val="tx1"/>
                </a:solidFill>
                <a:latin typeface="Times New Roman" pitchFamily="33" charset="0"/>
                <a:ea typeface="+mn-ea"/>
                <a:cs typeface="+mn-cs"/>
              </a:rPr>
              <a:t>data rates. It is no longer acceptable to treat all data as equal—it is more important,</a:t>
            </a:r>
          </a:p>
          <a:p>
            <a:r>
              <a:rPr kumimoji="1" lang="en-US" sz="1200" kern="1200" baseline="0" dirty="0" smtClean="0">
                <a:solidFill>
                  <a:schemeClr val="tx1"/>
                </a:solidFill>
                <a:latin typeface="Times New Roman" pitchFamily="33" charset="0"/>
                <a:ea typeface="+mn-ea"/>
                <a:cs typeface="+mn-cs"/>
              </a:rPr>
              <a:t>for example, to process streaming data first since late real-time data is as useless as no</a:t>
            </a:r>
          </a:p>
          <a:p>
            <a:r>
              <a:rPr kumimoji="1" lang="en-US" sz="1200" kern="1200" baseline="0" dirty="0" smtClean="0">
                <a:solidFill>
                  <a:schemeClr val="tx1"/>
                </a:solidFill>
                <a:latin typeface="Times New Roman" pitchFamily="33" charset="0"/>
                <a:ea typeface="+mn-ea"/>
                <a:cs typeface="+mn-cs"/>
              </a:rPr>
              <a:t>data. Data needs to be tagged so that an I/O system can prioritize its flow throughout</a:t>
            </a:r>
          </a:p>
          <a:p>
            <a:r>
              <a:rPr kumimoji="1" lang="en-US" sz="1200" kern="1200" baseline="0" dirty="0" smtClean="0">
                <a:solidFill>
                  <a:schemeClr val="tx1"/>
                </a:solidFill>
                <a:latin typeface="Times New Roman" pitchFamily="33" charset="0"/>
                <a:ea typeface="+mn-ea"/>
                <a:cs typeface="+mn-cs"/>
              </a:rPr>
              <a:t>the platform.</a:t>
            </a:r>
          </a:p>
          <a:p>
            <a:endParaRPr lang="en-GB"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EA39E9-1029-3948-BD1C-4E339E97F21E}" type="slidenum">
              <a:rPr lang="en-US"/>
              <a:pPr/>
              <a:t>44</a:t>
            </a:fld>
            <a:endParaRPr lang="en-US" dirty="0"/>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Figure 3.24 shows a typical configuration that supports the use of PCIe. A </a:t>
            </a:r>
            <a:r>
              <a:rPr kumimoji="1" lang="en-US" sz="1200" b="1" kern="1200" baseline="0" dirty="0" smtClean="0">
                <a:solidFill>
                  <a:schemeClr val="tx1"/>
                </a:solidFill>
                <a:latin typeface="Times New Roman" pitchFamily="33" charset="0"/>
                <a:ea typeface="+mn-ea"/>
                <a:cs typeface="+mn-cs"/>
              </a:rPr>
              <a:t>root</a:t>
            </a:r>
          </a:p>
          <a:p>
            <a:r>
              <a:rPr kumimoji="1" lang="en-US" sz="1200" b="1" kern="1200" baseline="0" dirty="0" smtClean="0">
                <a:solidFill>
                  <a:schemeClr val="tx1"/>
                </a:solidFill>
                <a:latin typeface="Times New Roman" pitchFamily="33" charset="0"/>
                <a:ea typeface="+mn-ea"/>
                <a:cs typeface="+mn-cs"/>
              </a:rPr>
              <a:t>complex </a:t>
            </a:r>
            <a:r>
              <a:rPr kumimoji="1" lang="en-US" sz="1200" kern="1200" baseline="0" dirty="0" smtClean="0">
                <a:solidFill>
                  <a:schemeClr val="tx1"/>
                </a:solidFill>
                <a:latin typeface="Times New Roman" pitchFamily="33" charset="0"/>
                <a:ea typeface="+mn-ea"/>
                <a:cs typeface="+mn-cs"/>
              </a:rPr>
              <a:t>device, also referred to as a </a:t>
            </a:r>
            <a:r>
              <a:rPr kumimoji="1" lang="en-US" sz="1200" i="1" kern="1200" baseline="0" dirty="0" smtClean="0">
                <a:solidFill>
                  <a:schemeClr val="tx1"/>
                </a:solidFill>
                <a:latin typeface="Times New Roman" pitchFamily="33" charset="0"/>
                <a:ea typeface="+mn-ea"/>
                <a:cs typeface="+mn-cs"/>
              </a:rPr>
              <a:t>chipset </a:t>
            </a:r>
            <a:r>
              <a:rPr kumimoji="1" lang="en-US" sz="1200" i="0" kern="1200" baseline="0" dirty="0" smtClean="0">
                <a:solidFill>
                  <a:schemeClr val="tx1"/>
                </a:solidFill>
                <a:latin typeface="Times New Roman" pitchFamily="33" charset="0"/>
                <a:ea typeface="+mn-ea"/>
                <a:cs typeface="+mn-cs"/>
              </a:rPr>
              <a:t>or a</a:t>
            </a:r>
            <a:r>
              <a:rPr kumimoji="1" lang="en-US" sz="1200" i="1" kern="1200" baseline="0" dirty="0" smtClean="0">
                <a:solidFill>
                  <a:schemeClr val="tx1"/>
                </a:solidFill>
                <a:latin typeface="Times New Roman" pitchFamily="33" charset="0"/>
                <a:ea typeface="+mn-ea"/>
                <a:cs typeface="+mn-cs"/>
              </a:rPr>
              <a:t> host bridge, </a:t>
            </a:r>
            <a:r>
              <a:rPr kumimoji="1" lang="en-US" sz="1200" i="0" kern="1200" baseline="0" dirty="0" smtClean="0">
                <a:solidFill>
                  <a:schemeClr val="tx1"/>
                </a:solidFill>
                <a:latin typeface="Times New Roman" pitchFamily="33" charset="0"/>
                <a:ea typeface="+mn-ea"/>
                <a:cs typeface="+mn-cs"/>
              </a:rPr>
              <a:t>connects the processor</a:t>
            </a:r>
          </a:p>
          <a:p>
            <a:r>
              <a:rPr kumimoji="1" lang="en-US" sz="1200" kern="1200" baseline="0" dirty="0" smtClean="0">
                <a:solidFill>
                  <a:schemeClr val="tx1"/>
                </a:solidFill>
                <a:latin typeface="Times New Roman" pitchFamily="33" charset="0"/>
                <a:ea typeface="+mn-ea"/>
                <a:cs typeface="+mn-cs"/>
              </a:rPr>
              <a:t>and memory subsystem to the PCI Express switch fabric comprising one or</a:t>
            </a:r>
          </a:p>
          <a:p>
            <a:r>
              <a:rPr kumimoji="1" lang="en-US" sz="1200" kern="1200" baseline="0" dirty="0" smtClean="0">
                <a:solidFill>
                  <a:schemeClr val="tx1"/>
                </a:solidFill>
                <a:latin typeface="Times New Roman" pitchFamily="33" charset="0"/>
                <a:ea typeface="+mn-ea"/>
                <a:cs typeface="+mn-cs"/>
              </a:rPr>
              <a:t>more PCIe and PCIe switch devices. The root complex acts as a buffering device, to</a:t>
            </a:r>
          </a:p>
          <a:p>
            <a:r>
              <a:rPr kumimoji="1" lang="en-US" sz="1200" kern="1200" baseline="0" dirty="0" smtClean="0">
                <a:solidFill>
                  <a:schemeClr val="tx1"/>
                </a:solidFill>
                <a:latin typeface="Times New Roman" pitchFamily="33" charset="0"/>
                <a:ea typeface="+mn-ea"/>
                <a:cs typeface="+mn-cs"/>
              </a:rPr>
              <a:t>deal with difference in data rates between I/O controllers and memory and processor</a:t>
            </a:r>
          </a:p>
          <a:p>
            <a:r>
              <a:rPr kumimoji="1" lang="en-US" sz="1200" kern="1200" baseline="0" dirty="0" smtClean="0">
                <a:solidFill>
                  <a:schemeClr val="tx1"/>
                </a:solidFill>
                <a:latin typeface="Times New Roman" pitchFamily="33" charset="0"/>
                <a:ea typeface="+mn-ea"/>
                <a:cs typeface="+mn-cs"/>
              </a:rPr>
              <a:t>components. The root complex also translates between PCIe transaction formats</a:t>
            </a:r>
          </a:p>
          <a:p>
            <a:r>
              <a:rPr kumimoji="1" lang="en-US" sz="1200" kern="1200" baseline="0" dirty="0" smtClean="0">
                <a:solidFill>
                  <a:schemeClr val="tx1"/>
                </a:solidFill>
                <a:latin typeface="Times New Roman" pitchFamily="33" charset="0"/>
                <a:ea typeface="+mn-ea"/>
                <a:cs typeface="+mn-cs"/>
              </a:rPr>
              <a:t>and the processor and memory signal and control requirements. The chipset</a:t>
            </a:r>
          </a:p>
          <a:p>
            <a:r>
              <a:rPr kumimoji="1" lang="en-US" sz="1200" kern="1200" baseline="0" dirty="0" smtClean="0">
                <a:solidFill>
                  <a:schemeClr val="tx1"/>
                </a:solidFill>
                <a:latin typeface="Times New Roman" pitchFamily="33" charset="0"/>
                <a:ea typeface="+mn-ea"/>
                <a:cs typeface="+mn-cs"/>
              </a:rPr>
              <a:t>will typically support multiple PCIe ports, some of which attach directly to a PCIe</a:t>
            </a:r>
          </a:p>
          <a:p>
            <a:r>
              <a:rPr kumimoji="1" lang="en-US" sz="1200" kern="1200" baseline="0" dirty="0" smtClean="0">
                <a:solidFill>
                  <a:schemeClr val="tx1"/>
                </a:solidFill>
                <a:latin typeface="Times New Roman" pitchFamily="33" charset="0"/>
                <a:ea typeface="+mn-ea"/>
                <a:cs typeface="+mn-cs"/>
              </a:rPr>
              <a:t>device and one or more that attach to a switch that manages multiple PCIe streams.</a:t>
            </a:r>
          </a:p>
          <a:p>
            <a:r>
              <a:rPr kumimoji="1" lang="en-US" sz="1200" kern="1200" baseline="0" dirty="0" smtClean="0">
                <a:solidFill>
                  <a:schemeClr val="tx1"/>
                </a:solidFill>
                <a:latin typeface="Times New Roman" pitchFamily="33" charset="0"/>
                <a:ea typeface="+mn-ea"/>
                <a:cs typeface="+mn-cs"/>
              </a:rPr>
              <a:t>PCIe links from the chipset may attach to the following kinds of devices that implement</a:t>
            </a:r>
          </a:p>
          <a:p>
            <a:r>
              <a:rPr kumimoji="1" lang="en-US" sz="1200" kern="1200" baseline="0" dirty="0" smtClean="0">
                <a:solidFill>
                  <a:schemeClr val="tx1"/>
                </a:solidFill>
                <a:latin typeface="Times New Roman" pitchFamily="33" charset="0"/>
                <a:ea typeface="+mn-ea"/>
                <a:cs typeface="+mn-cs"/>
              </a:rPr>
              <a:t>PCIe: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Switch: </a:t>
            </a:r>
            <a:r>
              <a:rPr kumimoji="1" lang="en-US" sz="1200" b="0" kern="1200" baseline="0" dirty="0" smtClean="0">
                <a:solidFill>
                  <a:schemeClr val="tx1"/>
                </a:solidFill>
                <a:latin typeface="Times New Roman" pitchFamily="33" charset="0"/>
                <a:ea typeface="+mn-ea"/>
                <a:cs typeface="+mn-cs"/>
              </a:rPr>
              <a:t>The switch manages multiple PCIe streams.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PCIe endpoint: </a:t>
            </a:r>
            <a:r>
              <a:rPr kumimoji="1" lang="en-US" sz="1200" b="0" kern="1200" baseline="0" dirty="0" smtClean="0">
                <a:solidFill>
                  <a:schemeClr val="tx1"/>
                </a:solidFill>
                <a:latin typeface="Times New Roman" pitchFamily="33" charset="0"/>
                <a:ea typeface="+mn-ea"/>
                <a:cs typeface="+mn-cs"/>
              </a:rPr>
              <a:t>An I/O device or controller that implements PCIe, such as</a:t>
            </a:r>
          </a:p>
          <a:p>
            <a:r>
              <a:rPr kumimoji="1" lang="en-US" sz="1200" kern="1200" baseline="0" dirty="0" smtClean="0">
                <a:solidFill>
                  <a:schemeClr val="tx1"/>
                </a:solidFill>
                <a:latin typeface="Times New Roman" pitchFamily="33" charset="0"/>
                <a:ea typeface="+mn-ea"/>
                <a:cs typeface="+mn-cs"/>
              </a:rPr>
              <a:t>a Gigabit Ethernet switch, a graphics or video controller, disk interface, or a</a:t>
            </a:r>
          </a:p>
          <a:p>
            <a:r>
              <a:rPr kumimoji="1" lang="en-US" sz="1200" kern="1200" baseline="0" dirty="0" smtClean="0">
                <a:solidFill>
                  <a:schemeClr val="tx1"/>
                </a:solidFill>
                <a:latin typeface="Times New Roman" pitchFamily="33" charset="0"/>
                <a:ea typeface="+mn-ea"/>
                <a:cs typeface="+mn-cs"/>
              </a:rPr>
              <a:t>communications controller.</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Legacy endpoint: </a:t>
            </a:r>
            <a:r>
              <a:rPr kumimoji="1" lang="en-US" sz="1200" b="0" kern="1200" baseline="0" dirty="0" smtClean="0">
                <a:solidFill>
                  <a:schemeClr val="tx1"/>
                </a:solidFill>
                <a:latin typeface="Times New Roman" pitchFamily="33" charset="0"/>
                <a:ea typeface="+mn-ea"/>
                <a:cs typeface="+mn-cs"/>
              </a:rPr>
              <a:t>Legacy endpoint category is intended for existing designs</a:t>
            </a:r>
          </a:p>
          <a:p>
            <a:r>
              <a:rPr kumimoji="1" lang="en-US" sz="1200" kern="1200" baseline="0" dirty="0" smtClean="0">
                <a:solidFill>
                  <a:schemeClr val="tx1"/>
                </a:solidFill>
                <a:latin typeface="Times New Roman" pitchFamily="33" charset="0"/>
                <a:ea typeface="+mn-ea"/>
                <a:cs typeface="+mn-cs"/>
              </a:rPr>
              <a:t>that have been migrated to PCI Express, and it allows legacy behaviors such</a:t>
            </a:r>
          </a:p>
          <a:p>
            <a:r>
              <a:rPr kumimoji="1" lang="en-US" sz="1200" kern="1200" baseline="0" dirty="0" smtClean="0">
                <a:solidFill>
                  <a:schemeClr val="tx1"/>
                </a:solidFill>
                <a:latin typeface="Times New Roman" pitchFamily="33" charset="0"/>
                <a:ea typeface="+mn-ea"/>
                <a:cs typeface="+mn-cs"/>
              </a:rPr>
              <a:t>as use of I/O space and locked transactions. PCI Express endpoints are not</a:t>
            </a:r>
          </a:p>
          <a:p>
            <a:r>
              <a:rPr kumimoji="1" lang="en-US" sz="1200" kern="1200" baseline="0" dirty="0" smtClean="0">
                <a:solidFill>
                  <a:schemeClr val="tx1"/>
                </a:solidFill>
                <a:latin typeface="Times New Roman" pitchFamily="33" charset="0"/>
                <a:ea typeface="+mn-ea"/>
                <a:cs typeface="+mn-cs"/>
              </a:rPr>
              <a:t>permitted to require the use of I/O space at runtime and must not use locked</a:t>
            </a:r>
          </a:p>
          <a:p>
            <a:r>
              <a:rPr kumimoji="1" lang="en-US" sz="1200" kern="1200" baseline="0" dirty="0" smtClean="0">
                <a:solidFill>
                  <a:schemeClr val="tx1"/>
                </a:solidFill>
                <a:latin typeface="Times New Roman" pitchFamily="33" charset="0"/>
                <a:ea typeface="+mn-ea"/>
                <a:cs typeface="+mn-cs"/>
              </a:rPr>
              <a:t>transactions. By distinguishing these categories, it is possible for a system</a:t>
            </a:r>
          </a:p>
          <a:p>
            <a:r>
              <a:rPr kumimoji="1" lang="en-US" sz="1200" kern="1200" baseline="0" dirty="0" smtClean="0">
                <a:solidFill>
                  <a:schemeClr val="tx1"/>
                </a:solidFill>
                <a:latin typeface="Times New Roman" pitchFamily="33" charset="0"/>
                <a:ea typeface="+mn-ea"/>
                <a:cs typeface="+mn-cs"/>
              </a:rPr>
              <a:t>designer to restrict or eliminate legacy behaviors that have negative impacts</a:t>
            </a:r>
          </a:p>
          <a:p>
            <a:r>
              <a:rPr kumimoji="1" lang="en-US" sz="1200" kern="1200" baseline="0" dirty="0" smtClean="0">
                <a:solidFill>
                  <a:schemeClr val="tx1"/>
                </a:solidFill>
                <a:latin typeface="Times New Roman" pitchFamily="33" charset="0"/>
                <a:ea typeface="+mn-ea"/>
                <a:cs typeface="+mn-cs"/>
              </a:rPr>
              <a:t>on system performance and robustness.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PCIe/PCI bridge: </a:t>
            </a:r>
            <a:r>
              <a:rPr kumimoji="1" lang="en-US" sz="1200" b="0" kern="1200" baseline="0" dirty="0" smtClean="0">
                <a:solidFill>
                  <a:schemeClr val="tx1"/>
                </a:solidFill>
                <a:latin typeface="Times New Roman" pitchFamily="33" charset="0"/>
                <a:ea typeface="+mn-ea"/>
                <a:cs typeface="+mn-cs"/>
              </a:rPr>
              <a:t>Allows older PCI devices to be connected to PCIe-based</a:t>
            </a:r>
          </a:p>
          <a:p>
            <a:r>
              <a:rPr kumimoji="1" lang="en-US" sz="1200" kern="1200" baseline="0" dirty="0" smtClean="0">
                <a:solidFill>
                  <a:schemeClr val="tx1"/>
                </a:solidFill>
                <a:latin typeface="Times New Roman" pitchFamily="33" charset="0"/>
                <a:ea typeface="+mn-ea"/>
                <a:cs typeface="+mn-cs"/>
              </a:rPr>
              <a:t>systems.</a:t>
            </a:r>
            <a:endParaRPr lang="en-GB"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31F9EA-2AC2-8D4B-9E6E-BF026F807E12}" type="slidenum">
              <a:rPr lang="en-US"/>
              <a:pPr/>
              <a:t>45</a:t>
            </a:fld>
            <a:endParaRPr lang="en-US" dirty="0"/>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As with QPI, PCIe interactions are defined using a protocol architecture. The</a:t>
            </a:r>
          </a:p>
          <a:p>
            <a:r>
              <a:rPr kumimoji="1" lang="en-US" sz="1200" kern="1200" baseline="0" dirty="0" smtClean="0">
                <a:solidFill>
                  <a:schemeClr val="tx1"/>
                </a:solidFill>
                <a:latin typeface="Times New Roman" pitchFamily="33" charset="0"/>
                <a:ea typeface="+mn-ea"/>
                <a:cs typeface="+mn-cs"/>
              </a:rPr>
              <a:t>PCIe protocol architecture encompasses the following layers (Figure 3.25):</a:t>
            </a:r>
          </a:p>
          <a:p>
            <a:endParaRPr kumimoji="1" lang="en-US" sz="1200" kern="1200" baseline="0" dirty="0" smtClean="0">
              <a:solidFill>
                <a:schemeClr val="tx1"/>
              </a:solidFill>
              <a:latin typeface="Times New Roman" pitchFamily="33" charset="0"/>
              <a:ea typeface="+mn-ea"/>
              <a:cs typeface="+mn-cs"/>
            </a:endParaRPr>
          </a:p>
          <a:p>
            <a:r>
              <a:rPr kumimoji="1" lang="en-US" sz="1200" b="1" kern="1200" baseline="0" dirty="0" smtClean="0">
                <a:solidFill>
                  <a:schemeClr val="tx1"/>
                </a:solidFill>
                <a:latin typeface="Times New Roman" pitchFamily="33" charset="0"/>
                <a:ea typeface="+mn-ea"/>
                <a:cs typeface="+mn-cs"/>
              </a:rPr>
              <a:t>Physical: </a:t>
            </a:r>
            <a:r>
              <a:rPr kumimoji="1" lang="en-US" sz="1200" b="0" kern="1200" baseline="0" dirty="0" smtClean="0">
                <a:solidFill>
                  <a:schemeClr val="tx1"/>
                </a:solidFill>
                <a:latin typeface="Times New Roman" pitchFamily="33" charset="0"/>
                <a:ea typeface="+mn-ea"/>
                <a:cs typeface="+mn-cs"/>
              </a:rPr>
              <a:t>Consists of the actual wires carrying the signals, as well as circuitry</a:t>
            </a:r>
          </a:p>
          <a:p>
            <a:r>
              <a:rPr kumimoji="1" lang="en-US" sz="1200" kern="1200" baseline="0" dirty="0" smtClean="0">
                <a:solidFill>
                  <a:schemeClr val="tx1"/>
                </a:solidFill>
                <a:latin typeface="Times New Roman" pitchFamily="33" charset="0"/>
                <a:ea typeface="+mn-ea"/>
                <a:cs typeface="+mn-cs"/>
              </a:rPr>
              <a:t>and logic to support ancillary features required in the transmission and receipt</a:t>
            </a:r>
          </a:p>
          <a:p>
            <a:r>
              <a:rPr kumimoji="1" lang="en-US" sz="1200" kern="1200" baseline="0" dirty="0" smtClean="0">
                <a:solidFill>
                  <a:schemeClr val="tx1"/>
                </a:solidFill>
                <a:latin typeface="Times New Roman" pitchFamily="33" charset="0"/>
                <a:ea typeface="+mn-ea"/>
                <a:cs typeface="+mn-cs"/>
              </a:rPr>
              <a:t>of the 1s and 0s.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Data link: </a:t>
            </a:r>
            <a:r>
              <a:rPr kumimoji="1" lang="en-US" sz="1200" b="0" kern="1200" baseline="0" dirty="0" smtClean="0">
                <a:solidFill>
                  <a:schemeClr val="tx1"/>
                </a:solidFill>
                <a:latin typeface="Times New Roman" pitchFamily="33" charset="0"/>
                <a:ea typeface="+mn-ea"/>
                <a:cs typeface="+mn-cs"/>
              </a:rPr>
              <a:t>Is responsible for reliable transmission and flow control. Data</a:t>
            </a:r>
          </a:p>
          <a:p>
            <a:r>
              <a:rPr kumimoji="1" lang="en-US" sz="1200" kern="1200" baseline="0" dirty="0" smtClean="0">
                <a:solidFill>
                  <a:schemeClr val="tx1"/>
                </a:solidFill>
                <a:latin typeface="Times New Roman" pitchFamily="33" charset="0"/>
                <a:ea typeface="+mn-ea"/>
                <a:cs typeface="+mn-cs"/>
              </a:rPr>
              <a:t>packets generated and consumed by the DLL are called Data Link Layer</a:t>
            </a:r>
          </a:p>
          <a:p>
            <a:r>
              <a:rPr kumimoji="1" lang="en-US" sz="1200" kern="1200" baseline="0" dirty="0" smtClean="0">
                <a:solidFill>
                  <a:schemeClr val="tx1"/>
                </a:solidFill>
                <a:latin typeface="Times New Roman" pitchFamily="33" charset="0"/>
                <a:ea typeface="+mn-ea"/>
                <a:cs typeface="+mn-cs"/>
              </a:rPr>
              <a:t>Packets (DLLPs).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Transaction: </a:t>
            </a:r>
            <a:r>
              <a:rPr kumimoji="1" lang="en-US" sz="1200" b="0" kern="1200" baseline="0" dirty="0" smtClean="0">
                <a:solidFill>
                  <a:schemeClr val="tx1"/>
                </a:solidFill>
                <a:latin typeface="Times New Roman" pitchFamily="33" charset="0"/>
                <a:ea typeface="+mn-ea"/>
                <a:cs typeface="+mn-cs"/>
              </a:rPr>
              <a:t>Generates and consumes data packets used to implement load/</a:t>
            </a:r>
          </a:p>
          <a:p>
            <a:r>
              <a:rPr kumimoji="1" lang="en-US" sz="1200" kern="1200" baseline="0" dirty="0" smtClean="0">
                <a:solidFill>
                  <a:schemeClr val="tx1"/>
                </a:solidFill>
                <a:latin typeface="Times New Roman" pitchFamily="33" charset="0"/>
                <a:ea typeface="+mn-ea"/>
                <a:cs typeface="+mn-cs"/>
              </a:rPr>
              <a:t>store data transfer mechanisms and also manages the flow control of those</a:t>
            </a:r>
          </a:p>
          <a:p>
            <a:r>
              <a:rPr kumimoji="1" lang="en-US" sz="1200" kern="1200" baseline="0" dirty="0" smtClean="0">
                <a:solidFill>
                  <a:schemeClr val="tx1"/>
                </a:solidFill>
                <a:latin typeface="Times New Roman" pitchFamily="33" charset="0"/>
                <a:ea typeface="+mn-ea"/>
                <a:cs typeface="+mn-cs"/>
              </a:rPr>
              <a:t>packets between the two components on a link. Data packets generated and</a:t>
            </a:r>
          </a:p>
          <a:p>
            <a:r>
              <a:rPr kumimoji="1" lang="en-US" sz="1200" kern="1200" baseline="0" dirty="0" smtClean="0">
                <a:solidFill>
                  <a:schemeClr val="tx1"/>
                </a:solidFill>
                <a:latin typeface="Times New Roman" pitchFamily="33" charset="0"/>
                <a:ea typeface="+mn-ea"/>
                <a:cs typeface="+mn-cs"/>
              </a:rPr>
              <a:t>consumed by the TL are called Transaction Layer Packets (TLPs).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Above the TL are software layers that generate read and write requests that</a:t>
            </a:r>
          </a:p>
          <a:p>
            <a:r>
              <a:rPr kumimoji="1" lang="en-US" sz="1200" kern="1200" baseline="0" dirty="0" smtClean="0">
                <a:solidFill>
                  <a:schemeClr val="tx1"/>
                </a:solidFill>
                <a:latin typeface="Times New Roman" pitchFamily="33" charset="0"/>
                <a:ea typeface="+mn-ea"/>
                <a:cs typeface="+mn-cs"/>
              </a:rPr>
              <a:t>are transported by the transaction layer to the I/O devices using a packet-based</a:t>
            </a:r>
          </a:p>
          <a:p>
            <a:r>
              <a:rPr kumimoji="1" lang="en-US" sz="1200" kern="1200" baseline="0" dirty="0" smtClean="0">
                <a:solidFill>
                  <a:schemeClr val="tx1"/>
                </a:solidFill>
                <a:latin typeface="Times New Roman" pitchFamily="33" charset="0"/>
                <a:ea typeface="+mn-ea"/>
                <a:cs typeface="+mn-cs"/>
              </a:rPr>
              <a:t>transaction protocol.</a:t>
            </a:r>
            <a:endParaRPr lang="en-GB"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7DEA48-CED5-DD47-AC58-BAE4353CC1A6}" type="slidenum">
              <a:rPr lang="en-US"/>
              <a:pPr/>
              <a:t>46</a:t>
            </a:fld>
            <a:endParaRPr lang="en-US" dirty="0"/>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Similar to QPI, PCIe is a point-to-point architecture. Each PCIe port consists of a</a:t>
            </a:r>
          </a:p>
          <a:p>
            <a:r>
              <a:rPr kumimoji="1" lang="en-US" sz="1200" kern="1200" baseline="0" dirty="0" smtClean="0">
                <a:solidFill>
                  <a:schemeClr val="tx1"/>
                </a:solidFill>
                <a:latin typeface="Times New Roman" pitchFamily="33" charset="0"/>
                <a:ea typeface="+mn-ea"/>
                <a:cs typeface="+mn-cs"/>
              </a:rPr>
              <a:t>number of bidirectional lanes (note that in QPI, the lane refers to transfer in one</a:t>
            </a:r>
          </a:p>
          <a:p>
            <a:r>
              <a:rPr kumimoji="1" lang="en-US" sz="1200" kern="1200" baseline="0" dirty="0" smtClean="0">
                <a:solidFill>
                  <a:schemeClr val="tx1"/>
                </a:solidFill>
                <a:latin typeface="Times New Roman" pitchFamily="33" charset="0"/>
                <a:ea typeface="+mn-ea"/>
                <a:cs typeface="+mn-cs"/>
              </a:rPr>
              <a:t>direction only). Transfer in each direction in a lane is by means of differential signaling</a:t>
            </a:r>
          </a:p>
          <a:p>
            <a:r>
              <a:rPr kumimoji="1" lang="en-US" sz="1200" kern="1200" baseline="0" dirty="0" smtClean="0">
                <a:solidFill>
                  <a:schemeClr val="tx1"/>
                </a:solidFill>
                <a:latin typeface="Times New Roman" pitchFamily="33" charset="0"/>
                <a:ea typeface="+mn-ea"/>
                <a:cs typeface="+mn-cs"/>
              </a:rPr>
              <a:t>over a pair of wires. A PCI port can provide 1, 4, 6, 16, or 32 lanes. In what</a:t>
            </a:r>
          </a:p>
          <a:p>
            <a:r>
              <a:rPr kumimoji="1" lang="en-US" sz="1200" kern="1200" baseline="0" dirty="0" smtClean="0">
                <a:solidFill>
                  <a:schemeClr val="tx1"/>
                </a:solidFill>
                <a:latin typeface="Times New Roman" pitchFamily="33" charset="0"/>
                <a:ea typeface="+mn-ea"/>
                <a:cs typeface="+mn-cs"/>
              </a:rPr>
              <a:t>follows, we refer to the PCIe 3.0 specification, introduced in late 2010.</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As with QPI, PCIe uses a multilane distribution technique. Figure 3.26 shows</a:t>
            </a:r>
          </a:p>
          <a:p>
            <a:r>
              <a:rPr kumimoji="1" lang="en-US" sz="1200" kern="1200" baseline="0" dirty="0" smtClean="0">
                <a:solidFill>
                  <a:schemeClr val="tx1"/>
                </a:solidFill>
                <a:latin typeface="Times New Roman" pitchFamily="33" charset="0"/>
                <a:ea typeface="+mn-ea"/>
                <a:cs typeface="+mn-cs"/>
              </a:rPr>
              <a:t>an example for a PCIe port consisting of four lanes. Data are distributed to the four</a:t>
            </a:r>
          </a:p>
          <a:p>
            <a:r>
              <a:rPr kumimoji="1" lang="en-US" sz="1200" kern="1200" baseline="0" dirty="0" smtClean="0">
                <a:solidFill>
                  <a:schemeClr val="tx1"/>
                </a:solidFill>
                <a:latin typeface="Times New Roman" pitchFamily="33" charset="0"/>
                <a:ea typeface="+mn-ea"/>
                <a:cs typeface="+mn-cs"/>
              </a:rPr>
              <a:t>lanes 1 byte at a time using a simple round-robin scheme. At each physical lane,</a:t>
            </a:r>
          </a:p>
          <a:p>
            <a:r>
              <a:rPr kumimoji="1" lang="en-US" sz="1200" kern="1200" baseline="0" dirty="0" smtClean="0">
                <a:solidFill>
                  <a:schemeClr val="tx1"/>
                </a:solidFill>
                <a:latin typeface="Times New Roman" pitchFamily="33" charset="0"/>
                <a:ea typeface="+mn-ea"/>
                <a:cs typeface="+mn-cs"/>
              </a:rPr>
              <a:t>data are buffered and processed 16 bytes (128 bits) at a time. Each block of 128 bits</a:t>
            </a:r>
          </a:p>
          <a:p>
            <a:r>
              <a:rPr kumimoji="1" lang="en-US" sz="1200" kern="1200" baseline="0" dirty="0" smtClean="0">
                <a:solidFill>
                  <a:schemeClr val="tx1"/>
                </a:solidFill>
                <a:latin typeface="Times New Roman" pitchFamily="33" charset="0"/>
                <a:ea typeface="+mn-ea"/>
                <a:cs typeface="+mn-cs"/>
              </a:rPr>
              <a:t>is encoded into a unique 130-bit codeword for transmission; this is referred to as</a:t>
            </a:r>
          </a:p>
          <a:p>
            <a:r>
              <a:rPr kumimoji="1" lang="en-US" sz="1200" kern="1200" baseline="0" dirty="0" smtClean="0">
                <a:solidFill>
                  <a:schemeClr val="tx1"/>
                </a:solidFill>
                <a:latin typeface="Times New Roman" pitchFamily="33" charset="0"/>
                <a:ea typeface="+mn-ea"/>
                <a:cs typeface="+mn-cs"/>
              </a:rPr>
              <a:t>128b/130b encoding. Thus, the effective data rate of an individual lane is reduced</a:t>
            </a:r>
          </a:p>
          <a:p>
            <a:r>
              <a:rPr kumimoji="1" lang="en-US" sz="1200" kern="1200" baseline="0" dirty="0" smtClean="0">
                <a:solidFill>
                  <a:schemeClr val="tx1"/>
                </a:solidFill>
                <a:latin typeface="Times New Roman" pitchFamily="33" charset="0"/>
                <a:ea typeface="+mn-ea"/>
                <a:cs typeface="+mn-cs"/>
              </a:rPr>
              <a:t>by a factor of 128/130.</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To understand the rationale for the 128b/130b encoding, note that unlike</a:t>
            </a:r>
          </a:p>
          <a:p>
            <a:r>
              <a:rPr kumimoji="1" lang="en-US" sz="1200" kern="1200" baseline="0" dirty="0" smtClean="0">
                <a:solidFill>
                  <a:schemeClr val="tx1"/>
                </a:solidFill>
                <a:latin typeface="Times New Roman" pitchFamily="33" charset="0"/>
                <a:ea typeface="+mn-ea"/>
                <a:cs typeface="+mn-cs"/>
              </a:rPr>
              <a:t>QPI, PCIe does not use its clock line to synchronize the bit stream. That is, the</a:t>
            </a:r>
          </a:p>
          <a:p>
            <a:r>
              <a:rPr kumimoji="1" lang="en-US" sz="1200" kern="1200" baseline="0" dirty="0" smtClean="0">
                <a:solidFill>
                  <a:schemeClr val="tx1"/>
                </a:solidFill>
                <a:latin typeface="Times New Roman" pitchFamily="33" charset="0"/>
                <a:ea typeface="+mn-ea"/>
                <a:cs typeface="+mn-cs"/>
              </a:rPr>
              <a:t>clock line is not used to determine the start and end point of each incoming bit; it</a:t>
            </a:r>
          </a:p>
          <a:p>
            <a:r>
              <a:rPr kumimoji="1" lang="en-US" sz="1200" kern="1200" baseline="0" dirty="0" smtClean="0">
                <a:solidFill>
                  <a:schemeClr val="tx1"/>
                </a:solidFill>
                <a:latin typeface="Times New Roman" pitchFamily="33" charset="0"/>
                <a:ea typeface="+mn-ea"/>
                <a:cs typeface="+mn-cs"/>
              </a:rPr>
              <a:t>is used for other signaling purposes only. However, it is necessary for the receiver</a:t>
            </a:r>
          </a:p>
          <a:p>
            <a:r>
              <a:rPr kumimoji="1" lang="en-US" sz="1200" kern="1200" baseline="0" dirty="0" smtClean="0">
                <a:solidFill>
                  <a:schemeClr val="tx1"/>
                </a:solidFill>
                <a:latin typeface="Times New Roman" pitchFamily="33" charset="0"/>
                <a:ea typeface="+mn-ea"/>
                <a:cs typeface="+mn-cs"/>
              </a:rPr>
              <a:t>to be synchronized with the transmitter, so that the receiver knows when each bit</a:t>
            </a:r>
          </a:p>
          <a:p>
            <a:r>
              <a:rPr kumimoji="1" lang="en-US" sz="1200" kern="1200" baseline="0" dirty="0" smtClean="0">
                <a:solidFill>
                  <a:schemeClr val="tx1"/>
                </a:solidFill>
                <a:latin typeface="Times New Roman" pitchFamily="33" charset="0"/>
                <a:ea typeface="+mn-ea"/>
                <a:cs typeface="+mn-cs"/>
              </a:rPr>
              <a:t>begins and ends. If there is any drift between the clocks used for bit transmission</a:t>
            </a:r>
          </a:p>
          <a:p>
            <a:r>
              <a:rPr kumimoji="1" lang="en-US" sz="1200" kern="1200" baseline="0" dirty="0" smtClean="0">
                <a:solidFill>
                  <a:schemeClr val="tx1"/>
                </a:solidFill>
                <a:latin typeface="Times New Roman" pitchFamily="33" charset="0"/>
                <a:ea typeface="+mn-ea"/>
                <a:cs typeface="+mn-cs"/>
              </a:rPr>
              <a:t>and reception of the transmitter and receiver, errors may occur. To compensate for</a:t>
            </a:r>
          </a:p>
          <a:p>
            <a:r>
              <a:rPr kumimoji="1" lang="en-US" sz="1200" kern="1200" baseline="0" dirty="0" smtClean="0">
                <a:solidFill>
                  <a:schemeClr val="tx1"/>
                </a:solidFill>
                <a:latin typeface="Times New Roman" pitchFamily="33" charset="0"/>
                <a:ea typeface="+mn-ea"/>
                <a:cs typeface="+mn-cs"/>
              </a:rPr>
              <a:t>the possibility of drift, PCIe relies on the receiver synchronizing with the transmitter</a:t>
            </a:r>
          </a:p>
          <a:p>
            <a:r>
              <a:rPr kumimoji="1" lang="en-US" sz="1200" kern="1200" baseline="0" dirty="0" smtClean="0">
                <a:solidFill>
                  <a:schemeClr val="tx1"/>
                </a:solidFill>
                <a:latin typeface="Times New Roman" pitchFamily="33" charset="0"/>
                <a:ea typeface="+mn-ea"/>
                <a:cs typeface="+mn-cs"/>
              </a:rPr>
              <a:t>based on the transmitted signal. As with QPI, PCIe uses differential signaling</a:t>
            </a:r>
          </a:p>
          <a:p>
            <a:r>
              <a:rPr kumimoji="1" lang="en-US" sz="1200" kern="1200" baseline="0" dirty="0" smtClean="0">
                <a:solidFill>
                  <a:schemeClr val="tx1"/>
                </a:solidFill>
                <a:latin typeface="Times New Roman" pitchFamily="33" charset="0"/>
                <a:ea typeface="+mn-ea"/>
                <a:cs typeface="+mn-cs"/>
              </a:rPr>
              <a:t>over a pair of wires. Synchronization can be achieved by the receiver looking for</a:t>
            </a:r>
          </a:p>
          <a:p>
            <a:r>
              <a:rPr kumimoji="1" lang="en-US" sz="1200" kern="1200" baseline="0" dirty="0" smtClean="0">
                <a:solidFill>
                  <a:schemeClr val="tx1"/>
                </a:solidFill>
                <a:latin typeface="Times New Roman" pitchFamily="33" charset="0"/>
                <a:ea typeface="+mn-ea"/>
                <a:cs typeface="+mn-cs"/>
              </a:rPr>
              <a:t>transitions in the data and synchronizing its clock to the transition. However, consider</a:t>
            </a:r>
          </a:p>
          <a:p>
            <a:r>
              <a:rPr kumimoji="1" lang="en-US" sz="1200" kern="1200" baseline="0" dirty="0" smtClean="0">
                <a:solidFill>
                  <a:schemeClr val="tx1"/>
                </a:solidFill>
                <a:latin typeface="Times New Roman" pitchFamily="33" charset="0"/>
                <a:ea typeface="+mn-ea"/>
                <a:cs typeface="+mn-cs"/>
              </a:rPr>
              <a:t>that with a long string of 1s or 0s using differential signaling, the output is a</a:t>
            </a:r>
          </a:p>
          <a:p>
            <a:r>
              <a:rPr kumimoji="1" lang="en-US" sz="1200" kern="1200" baseline="0" dirty="0" smtClean="0">
                <a:solidFill>
                  <a:schemeClr val="tx1"/>
                </a:solidFill>
                <a:latin typeface="Times New Roman" pitchFamily="33" charset="0"/>
                <a:ea typeface="+mn-ea"/>
                <a:cs typeface="+mn-cs"/>
              </a:rPr>
              <a:t>constant voltage over a long period of time. Under these circumstances, any drift</a:t>
            </a:r>
          </a:p>
          <a:p>
            <a:r>
              <a:rPr kumimoji="1" lang="en-US" sz="1200" kern="1200" baseline="0" dirty="0" smtClean="0">
                <a:solidFill>
                  <a:schemeClr val="tx1"/>
                </a:solidFill>
                <a:latin typeface="Times New Roman" pitchFamily="33" charset="0"/>
                <a:ea typeface="+mn-ea"/>
                <a:cs typeface="+mn-cs"/>
              </a:rPr>
              <a:t>between the clocks of transmitter and receiver will result in loss of synchronization</a:t>
            </a:r>
          </a:p>
          <a:p>
            <a:r>
              <a:rPr kumimoji="1" lang="en-US" sz="1200" kern="1200" baseline="0" dirty="0" smtClean="0">
                <a:solidFill>
                  <a:schemeClr val="tx1"/>
                </a:solidFill>
                <a:latin typeface="Times New Roman" pitchFamily="33" charset="0"/>
                <a:ea typeface="+mn-ea"/>
                <a:cs typeface="+mn-cs"/>
              </a:rPr>
              <a:t>between the two.</a:t>
            </a:r>
            <a:endParaRPr lang="en-GB"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6E3F4F-0729-4242-8B15-43398FC5114D}" type="slidenum">
              <a:rPr lang="en-US"/>
              <a:pPr/>
              <a:t>47</a:t>
            </a:fld>
            <a:endParaRPr lang="en-US" dirty="0"/>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 common approach, and the one used in PCIe 3.0, to overcoming the problem</a:t>
            </a:r>
          </a:p>
          <a:p>
            <a:r>
              <a:rPr kumimoji="1" lang="en-US" sz="1200" kern="1200" baseline="0" dirty="0" smtClean="0">
                <a:solidFill>
                  <a:schemeClr val="tx1"/>
                </a:solidFill>
                <a:latin typeface="Times New Roman" pitchFamily="33" charset="0"/>
                <a:ea typeface="+mn-ea"/>
                <a:cs typeface="+mn-cs"/>
              </a:rPr>
              <a:t>of a long string of bits of one value is scrambling. Scrambling, which does</a:t>
            </a:r>
          </a:p>
          <a:p>
            <a:r>
              <a:rPr kumimoji="1" lang="en-US" sz="1200" kern="1200" baseline="0" dirty="0" smtClean="0">
                <a:solidFill>
                  <a:schemeClr val="tx1"/>
                </a:solidFill>
                <a:latin typeface="Times New Roman" pitchFamily="33" charset="0"/>
                <a:ea typeface="+mn-ea"/>
                <a:cs typeface="+mn-cs"/>
              </a:rPr>
              <a:t>not increase the number of bits to be transmitted, is a mapping technique that</a:t>
            </a:r>
          </a:p>
          <a:p>
            <a:r>
              <a:rPr kumimoji="1" lang="en-US" sz="1200" kern="1200" baseline="0" dirty="0" smtClean="0">
                <a:solidFill>
                  <a:schemeClr val="tx1"/>
                </a:solidFill>
                <a:latin typeface="Times New Roman" pitchFamily="33" charset="0"/>
                <a:ea typeface="+mn-ea"/>
                <a:cs typeface="+mn-cs"/>
              </a:rPr>
              <a:t>tends to make the data appear more random. The scrambling tends to spread</a:t>
            </a:r>
          </a:p>
          <a:p>
            <a:r>
              <a:rPr kumimoji="1" lang="en-US" sz="1200" kern="1200" baseline="0" dirty="0" smtClean="0">
                <a:solidFill>
                  <a:schemeClr val="tx1"/>
                </a:solidFill>
                <a:latin typeface="Times New Roman" pitchFamily="33" charset="0"/>
                <a:ea typeface="+mn-ea"/>
                <a:cs typeface="+mn-cs"/>
              </a:rPr>
              <a:t>out the number of transitions so that they appear at the receiver more uniformly</a:t>
            </a:r>
          </a:p>
          <a:p>
            <a:r>
              <a:rPr kumimoji="1" lang="en-US" sz="1200" kern="1200" baseline="0" dirty="0" smtClean="0">
                <a:solidFill>
                  <a:schemeClr val="tx1"/>
                </a:solidFill>
                <a:latin typeface="Times New Roman" pitchFamily="33" charset="0"/>
                <a:ea typeface="+mn-ea"/>
                <a:cs typeface="+mn-cs"/>
              </a:rPr>
              <a:t>spaced, which is good for synchronization. Also, other transmission properties,</a:t>
            </a:r>
          </a:p>
          <a:p>
            <a:r>
              <a:rPr kumimoji="1" lang="en-US" sz="1200" kern="1200" baseline="0" dirty="0" smtClean="0">
                <a:solidFill>
                  <a:schemeClr val="tx1"/>
                </a:solidFill>
                <a:latin typeface="Times New Roman" pitchFamily="33" charset="0"/>
                <a:ea typeface="+mn-ea"/>
                <a:cs typeface="+mn-cs"/>
              </a:rPr>
              <a:t>such as spectral properties, are enhanced if the data are more nearly of a random</a:t>
            </a:r>
          </a:p>
          <a:p>
            <a:r>
              <a:rPr kumimoji="1" lang="en-US" sz="1200" kern="1200" baseline="0" dirty="0" smtClean="0">
                <a:solidFill>
                  <a:schemeClr val="tx1"/>
                </a:solidFill>
                <a:latin typeface="Times New Roman" pitchFamily="33" charset="0"/>
                <a:ea typeface="+mn-ea"/>
                <a:cs typeface="+mn-cs"/>
              </a:rPr>
              <a:t>nature rather than constant or repetitive. For more discussion of scrambling, see</a:t>
            </a:r>
          </a:p>
          <a:p>
            <a:r>
              <a:rPr kumimoji="1" lang="en-US" sz="1200" kern="1200" baseline="0" dirty="0" smtClean="0">
                <a:solidFill>
                  <a:schemeClr val="tx1"/>
                </a:solidFill>
                <a:latin typeface="Times New Roman" pitchFamily="33" charset="0"/>
                <a:ea typeface="+mn-ea"/>
                <a:cs typeface="+mn-cs"/>
              </a:rPr>
              <a:t>Appendix M.</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Another technique that can aid in synchronization is encoding, in which additional</a:t>
            </a:r>
          </a:p>
          <a:p>
            <a:r>
              <a:rPr kumimoji="1" lang="en-US" sz="1200" kern="1200" baseline="0" dirty="0" smtClean="0">
                <a:solidFill>
                  <a:schemeClr val="tx1"/>
                </a:solidFill>
                <a:latin typeface="Times New Roman" pitchFamily="33" charset="0"/>
                <a:ea typeface="+mn-ea"/>
                <a:cs typeface="+mn-cs"/>
              </a:rPr>
              <a:t>bits are inserted into the bit stream to force transitions. For PCIe 3.0, each</a:t>
            </a:r>
          </a:p>
          <a:p>
            <a:r>
              <a:rPr kumimoji="1" lang="en-US" sz="1200" kern="1200" baseline="0" dirty="0" smtClean="0">
                <a:solidFill>
                  <a:schemeClr val="tx1"/>
                </a:solidFill>
                <a:latin typeface="Times New Roman" pitchFamily="33" charset="0"/>
                <a:ea typeface="+mn-ea"/>
                <a:cs typeface="+mn-cs"/>
              </a:rPr>
              <a:t>group of 128 bits of input is mapped into a 130-bit block by adding a 2-bit block sync</a:t>
            </a:r>
          </a:p>
          <a:p>
            <a:r>
              <a:rPr kumimoji="1" lang="en-US" sz="1200" kern="1200" baseline="0" dirty="0" smtClean="0">
                <a:solidFill>
                  <a:schemeClr val="tx1"/>
                </a:solidFill>
                <a:latin typeface="Times New Roman" pitchFamily="33" charset="0"/>
                <a:ea typeface="+mn-ea"/>
                <a:cs typeface="+mn-cs"/>
              </a:rPr>
              <a:t>header. The value of the header is 10 for a data block and 01 for what is called an</a:t>
            </a:r>
          </a:p>
          <a:p>
            <a:r>
              <a:rPr kumimoji="1" lang="en-US" sz="1200" i="1" kern="1200" baseline="0" dirty="0" smtClean="0">
                <a:solidFill>
                  <a:schemeClr val="tx1"/>
                </a:solidFill>
                <a:latin typeface="Times New Roman" pitchFamily="33" charset="0"/>
                <a:ea typeface="+mn-ea"/>
                <a:cs typeface="+mn-cs"/>
              </a:rPr>
              <a:t>ordered set block, </a:t>
            </a:r>
            <a:r>
              <a:rPr kumimoji="1" lang="en-US" sz="1200" i="0" kern="1200" baseline="0" dirty="0" smtClean="0">
                <a:solidFill>
                  <a:schemeClr val="tx1"/>
                </a:solidFill>
                <a:latin typeface="Times New Roman" pitchFamily="33" charset="0"/>
                <a:ea typeface="+mn-ea"/>
                <a:cs typeface="+mn-cs"/>
              </a:rPr>
              <a:t>which refers to a link-level information block.</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smtClean="0">
                <a:solidFill>
                  <a:schemeClr val="tx1"/>
                </a:solidFill>
                <a:latin typeface="Times New Roman" pitchFamily="33" charset="0"/>
                <a:ea typeface="+mn-ea"/>
                <a:cs typeface="+mn-cs"/>
              </a:rPr>
              <a:t>https://electronics.stackexchange.com/questions/20023/why-does-usb-have-4-lines-instead-of-3</a:t>
            </a:r>
          </a:p>
          <a:p>
            <a:endParaRPr kumimoji="1" lang="en-US" sz="1200" kern="1200" baseline="0" smtClean="0">
              <a:solidFill>
                <a:schemeClr val="tx1"/>
              </a:solidFill>
              <a:latin typeface="Times New Roman" pitchFamily="33" charset="0"/>
              <a:ea typeface="+mn-ea"/>
              <a:cs typeface="+mn-cs"/>
            </a:endParaRPr>
          </a:p>
          <a:p>
            <a:r>
              <a:rPr kumimoji="1" lang="en-US" sz="1200" kern="1200" baseline="0" smtClean="0">
                <a:solidFill>
                  <a:schemeClr val="tx1"/>
                </a:solidFill>
                <a:latin typeface="Times New Roman" pitchFamily="33" charset="0"/>
                <a:ea typeface="+mn-ea"/>
                <a:cs typeface="+mn-cs"/>
              </a:rPr>
              <a:t>Figure </a:t>
            </a:r>
            <a:r>
              <a:rPr kumimoji="1" lang="en-US" sz="1200" kern="1200" baseline="0" dirty="0" smtClean="0">
                <a:solidFill>
                  <a:schemeClr val="tx1"/>
                </a:solidFill>
                <a:latin typeface="Times New Roman" pitchFamily="33" charset="0"/>
                <a:ea typeface="+mn-ea"/>
                <a:cs typeface="+mn-cs"/>
              </a:rPr>
              <a:t>3.27 illustrates the use of scrambling and encoding. Data to be transmitted</a:t>
            </a:r>
          </a:p>
          <a:p>
            <a:r>
              <a:rPr kumimoji="1" lang="en-US" sz="1200" kern="1200" baseline="0" dirty="0" smtClean="0">
                <a:solidFill>
                  <a:schemeClr val="tx1"/>
                </a:solidFill>
                <a:latin typeface="Times New Roman" pitchFamily="33" charset="0"/>
                <a:ea typeface="+mn-ea"/>
                <a:cs typeface="+mn-cs"/>
              </a:rPr>
              <a:t>are fed into a scrambler. The scrambled output is then fed into a 128b/130b</a:t>
            </a:r>
          </a:p>
          <a:p>
            <a:r>
              <a:rPr kumimoji="1" lang="en-US" sz="1200" kern="1200" baseline="0" dirty="0" smtClean="0">
                <a:solidFill>
                  <a:schemeClr val="tx1"/>
                </a:solidFill>
                <a:latin typeface="Times New Roman" pitchFamily="33" charset="0"/>
                <a:ea typeface="+mn-ea"/>
                <a:cs typeface="+mn-cs"/>
              </a:rPr>
              <a:t>encoder, which buffers 128 bits and then maps the 128-bit block into a 130-bit block.</a:t>
            </a:r>
          </a:p>
          <a:p>
            <a:r>
              <a:rPr kumimoji="1" lang="en-US" sz="1200" kern="1200" baseline="0" dirty="0" smtClean="0">
                <a:solidFill>
                  <a:schemeClr val="tx1"/>
                </a:solidFill>
                <a:latin typeface="Times New Roman" pitchFamily="33" charset="0"/>
                <a:ea typeface="+mn-ea"/>
                <a:cs typeface="+mn-cs"/>
              </a:rPr>
              <a:t>This block then passes through a parallel-to-serial converter and transmitted one bit</a:t>
            </a:r>
          </a:p>
          <a:p>
            <a:r>
              <a:rPr kumimoji="1" lang="en-US" sz="1200" kern="1200" baseline="0" dirty="0" smtClean="0">
                <a:solidFill>
                  <a:schemeClr val="tx1"/>
                </a:solidFill>
                <a:latin typeface="Times New Roman" pitchFamily="33" charset="0"/>
                <a:ea typeface="+mn-ea"/>
                <a:cs typeface="+mn-cs"/>
              </a:rPr>
              <a:t>at a time using differential signaling.</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At the receiver, a clock is synchronized to the incoming data to recover the</a:t>
            </a:r>
          </a:p>
          <a:p>
            <a:r>
              <a:rPr kumimoji="1" lang="en-US" sz="1200" kern="1200" baseline="0" dirty="0" smtClean="0">
                <a:solidFill>
                  <a:schemeClr val="tx1"/>
                </a:solidFill>
                <a:latin typeface="Times New Roman" pitchFamily="33" charset="0"/>
                <a:ea typeface="+mn-ea"/>
                <a:cs typeface="+mn-cs"/>
              </a:rPr>
              <a:t>bit stream. This then passes through a serial-to-parallel converter to produce a</a:t>
            </a:r>
          </a:p>
          <a:p>
            <a:r>
              <a:rPr kumimoji="1" lang="en-US" sz="1200" kern="1200" baseline="0" dirty="0" smtClean="0">
                <a:solidFill>
                  <a:schemeClr val="tx1"/>
                </a:solidFill>
                <a:latin typeface="Times New Roman" pitchFamily="33" charset="0"/>
                <a:ea typeface="+mn-ea"/>
                <a:cs typeface="+mn-cs"/>
              </a:rPr>
              <a:t>stream of 130-bit blocks. Each block is passed through a 128b/130b decoder to</a:t>
            </a:r>
          </a:p>
          <a:p>
            <a:r>
              <a:rPr kumimoji="1" lang="en-US" sz="1200" kern="1200" baseline="0" dirty="0" smtClean="0">
                <a:solidFill>
                  <a:schemeClr val="tx1"/>
                </a:solidFill>
                <a:latin typeface="Times New Roman" pitchFamily="33" charset="0"/>
                <a:ea typeface="+mn-ea"/>
                <a:cs typeface="+mn-cs"/>
              </a:rPr>
              <a:t>recover the original scrambled bit pattern, which is then descrambled to produce</a:t>
            </a:r>
          </a:p>
          <a:p>
            <a:r>
              <a:rPr kumimoji="1" lang="en-US" sz="1200" kern="1200" baseline="0" dirty="0" smtClean="0">
                <a:solidFill>
                  <a:schemeClr val="tx1"/>
                </a:solidFill>
                <a:latin typeface="Times New Roman" pitchFamily="33" charset="0"/>
                <a:ea typeface="+mn-ea"/>
                <a:cs typeface="+mn-cs"/>
              </a:rPr>
              <a:t>the original bit stream.</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Using these techniques, a data rate of 16 GB/s can be achieved. One final</a:t>
            </a:r>
          </a:p>
          <a:p>
            <a:r>
              <a:rPr kumimoji="1" lang="en-US" sz="1200" kern="1200" baseline="0" dirty="0" smtClean="0">
                <a:solidFill>
                  <a:schemeClr val="tx1"/>
                </a:solidFill>
                <a:latin typeface="Times New Roman" pitchFamily="33" charset="0"/>
                <a:ea typeface="+mn-ea"/>
                <a:cs typeface="+mn-cs"/>
              </a:rPr>
              <a:t>detail to mention. Each transmission of a block of data over a PCI link begins and</a:t>
            </a:r>
          </a:p>
          <a:p>
            <a:r>
              <a:rPr kumimoji="1" lang="en-US" sz="1200" kern="1200" baseline="0" dirty="0" smtClean="0">
                <a:solidFill>
                  <a:schemeClr val="tx1"/>
                </a:solidFill>
                <a:latin typeface="Times New Roman" pitchFamily="33" charset="0"/>
                <a:ea typeface="+mn-ea"/>
                <a:cs typeface="+mn-cs"/>
              </a:rPr>
              <a:t>ends with an 8-bit framing sequence intended to give the receiver time to synchronize</a:t>
            </a:r>
          </a:p>
          <a:p>
            <a:r>
              <a:rPr kumimoji="1" lang="en-US" sz="1200" kern="1200" baseline="0" dirty="0" smtClean="0">
                <a:solidFill>
                  <a:schemeClr val="tx1"/>
                </a:solidFill>
                <a:latin typeface="Times New Roman" pitchFamily="33" charset="0"/>
                <a:ea typeface="+mn-ea"/>
                <a:cs typeface="+mn-cs"/>
              </a:rPr>
              <a:t>with the incoming physical layer bit stream.</a:t>
            </a:r>
            <a:endParaRPr lang="en-GB"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33" charset="0"/>
                <a:ea typeface="+mn-ea"/>
                <a:cs typeface="+mn-cs"/>
              </a:rPr>
              <a:t>The transaction layer (TL) receives read and write requests from the software above</a:t>
            </a:r>
          </a:p>
          <a:p>
            <a:r>
              <a:rPr kumimoji="1" lang="en-US" sz="1200" kern="1200" baseline="0" dirty="0" smtClean="0">
                <a:solidFill>
                  <a:schemeClr val="tx1"/>
                </a:solidFill>
                <a:latin typeface="Times New Roman" pitchFamily="33" charset="0"/>
                <a:ea typeface="+mn-ea"/>
                <a:cs typeface="+mn-cs"/>
              </a:rPr>
              <a:t>the TL and creates request packets for transmission to a destination via the link</a:t>
            </a:r>
          </a:p>
          <a:p>
            <a:r>
              <a:rPr kumimoji="1" lang="en-US" sz="1200" kern="1200" baseline="0" dirty="0" smtClean="0">
                <a:solidFill>
                  <a:schemeClr val="tx1"/>
                </a:solidFill>
                <a:latin typeface="Times New Roman" pitchFamily="33" charset="0"/>
                <a:ea typeface="+mn-ea"/>
                <a:cs typeface="+mn-cs"/>
              </a:rPr>
              <a:t>layer. Most transactions use a </a:t>
            </a:r>
            <a:r>
              <a:rPr kumimoji="1" lang="en-US" sz="1200" i="1" kern="1200" baseline="0" dirty="0" smtClean="0">
                <a:solidFill>
                  <a:schemeClr val="tx1"/>
                </a:solidFill>
                <a:latin typeface="Times New Roman" pitchFamily="33" charset="0"/>
                <a:ea typeface="+mn-ea"/>
                <a:cs typeface="+mn-cs"/>
              </a:rPr>
              <a:t>split transaction </a:t>
            </a:r>
            <a:r>
              <a:rPr kumimoji="1" lang="en-US" sz="1200" i="0" kern="1200" baseline="0" dirty="0" smtClean="0">
                <a:solidFill>
                  <a:schemeClr val="tx1"/>
                </a:solidFill>
                <a:latin typeface="Times New Roman" pitchFamily="33" charset="0"/>
                <a:ea typeface="+mn-ea"/>
                <a:cs typeface="+mn-cs"/>
              </a:rPr>
              <a:t>technique, which works in the following</a:t>
            </a:r>
          </a:p>
          <a:p>
            <a:r>
              <a:rPr kumimoji="1" lang="en-US" sz="1200" kern="1200" baseline="0" dirty="0" smtClean="0">
                <a:solidFill>
                  <a:schemeClr val="tx1"/>
                </a:solidFill>
                <a:latin typeface="Times New Roman" pitchFamily="33" charset="0"/>
                <a:ea typeface="+mn-ea"/>
                <a:cs typeface="+mn-cs"/>
              </a:rPr>
              <a:t>fashion. A request packet is sent out by a source PCIe device, which then waits</a:t>
            </a:r>
          </a:p>
          <a:p>
            <a:r>
              <a:rPr kumimoji="1" lang="en-US" sz="1200" kern="1200" baseline="0" dirty="0" smtClean="0">
                <a:solidFill>
                  <a:schemeClr val="tx1"/>
                </a:solidFill>
                <a:latin typeface="Times New Roman" pitchFamily="33" charset="0"/>
                <a:ea typeface="+mn-ea"/>
                <a:cs typeface="+mn-cs"/>
              </a:rPr>
              <a:t>for a response, called a </a:t>
            </a:r>
            <a:r>
              <a:rPr kumimoji="1" lang="en-US" sz="1200" i="1" kern="1200" baseline="0" dirty="0" smtClean="0">
                <a:solidFill>
                  <a:schemeClr val="tx1"/>
                </a:solidFill>
                <a:latin typeface="Times New Roman" pitchFamily="33" charset="0"/>
                <a:ea typeface="+mn-ea"/>
                <a:cs typeface="+mn-cs"/>
              </a:rPr>
              <a:t>completion </a:t>
            </a:r>
            <a:r>
              <a:rPr kumimoji="1" lang="en-US" sz="1200" i="0" kern="1200" baseline="0" dirty="0" smtClean="0">
                <a:solidFill>
                  <a:schemeClr val="tx1"/>
                </a:solidFill>
                <a:latin typeface="Times New Roman" pitchFamily="33" charset="0"/>
                <a:ea typeface="+mn-ea"/>
                <a:cs typeface="+mn-cs"/>
              </a:rPr>
              <a:t>packet. The completion following a request is</a:t>
            </a:r>
          </a:p>
          <a:p>
            <a:r>
              <a:rPr kumimoji="1" lang="en-US" sz="1200" kern="1200" baseline="0" dirty="0" smtClean="0">
                <a:solidFill>
                  <a:schemeClr val="tx1"/>
                </a:solidFill>
                <a:latin typeface="Times New Roman" pitchFamily="33" charset="0"/>
                <a:ea typeface="+mn-ea"/>
                <a:cs typeface="+mn-cs"/>
              </a:rPr>
              <a:t>initiated by the completer only when it has the data and/or status ready for delivery.</a:t>
            </a:r>
          </a:p>
          <a:p>
            <a:r>
              <a:rPr kumimoji="1" lang="en-US" sz="1200" kern="1200" baseline="0" dirty="0" smtClean="0">
                <a:solidFill>
                  <a:schemeClr val="tx1"/>
                </a:solidFill>
                <a:latin typeface="Times New Roman" pitchFamily="33" charset="0"/>
                <a:ea typeface="+mn-ea"/>
                <a:cs typeface="+mn-cs"/>
              </a:rPr>
              <a:t>Each packet has a unique identifier that enables completion packets to be directed</a:t>
            </a:r>
          </a:p>
          <a:p>
            <a:r>
              <a:rPr kumimoji="1" lang="en-US" sz="1200" kern="1200" baseline="0" dirty="0" smtClean="0">
                <a:solidFill>
                  <a:schemeClr val="tx1"/>
                </a:solidFill>
                <a:latin typeface="Times New Roman" pitchFamily="33" charset="0"/>
                <a:ea typeface="+mn-ea"/>
                <a:cs typeface="+mn-cs"/>
              </a:rPr>
              <a:t>to the correct originator. With the split transaction technique, the completion is</a:t>
            </a:r>
          </a:p>
          <a:p>
            <a:r>
              <a:rPr kumimoji="1" lang="en-US" sz="1200" kern="1200" baseline="0" dirty="0" smtClean="0">
                <a:solidFill>
                  <a:schemeClr val="tx1"/>
                </a:solidFill>
                <a:latin typeface="Times New Roman" pitchFamily="33" charset="0"/>
                <a:ea typeface="+mn-ea"/>
                <a:cs typeface="+mn-cs"/>
              </a:rPr>
              <a:t>separated in time from the request, in contrast to a typical bus operation in which</a:t>
            </a:r>
          </a:p>
          <a:p>
            <a:r>
              <a:rPr kumimoji="1" lang="en-US" sz="1200" kern="1200" baseline="0" dirty="0" smtClean="0">
                <a:solidFill>
                  <a:schemeClr val="tx1"/>
                </a:solidFill>
                <a:latin typeface="Times New Roman" pitchFamily="33" charset="0"/>
                <a:ea typeface="+mn-ea"/>
                <a:cs typeface="+mn-cs"/>
              </a:rPr>
              <a:t>both sides of a transaction must be available to seize and use the bus. Between the</a:t>
            </a:r>
          </a:p>
          <a:p>
            <a:r>
              <a:rPr kumimoji="1" lang="en-US" sz="1200" kern="1200" baseline="0" dirty="0" smtClean="0">
                <a:solidFill>
                  <a:schemeClr val="tx1"/>
                </a:solidFill>
                <a:latin typeface="Times New Roman" pitchFamily="33" charset="0"/>
                <a:ea typeface="+mn-ea"/>
                <a:cs typeface="+mn-cs"/>
              </a:rPr>
              <a:t>request and the completion, other PCIe traffic may use the link.</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TL messages and some write transactions are </a:t>
            </a:r>
            <a:r>
              <a:rPr kumimoji="1" lang="en-US" sz="1200" i="1" kern="1200" baseline="0" dirty="0" smtClean="0">
                <a:solidFill>
                  <a:schemeClr val="tx1"/>
                </a:solidFill>
                <a:latin typeface="Times New Roman" pitchFamily="33" charset="0"/>
                <a:ea typeface="+mn-ea"/>
                <a:cs typeface="+mn-cs"/>
              </a:rPr>
              <a:t>posted transactions, </a:t>
            </a:r>
            <a:r>
              <a:rPr kumimoji="1" lang="en-US" sz="1200" i="0" kern="1200" baseline="0" dirty="0" smtClean="0">
                <a:solidFill>
                  <a:schemeClr val="tx1"/>
                </a:solidFill>
                <a:latin typeface="Times New Roman" pitchFamily="33" charset="0"/>
                <a:ea typeface="+mn-ea"/>
                <a:cs typeface="+mn-cs"/>
              </a:rPr>
              <a:t>meaning</a:t>
            </a:r>
          </a:p>
          <a:p>
            <a:r>
              <a:rPr kumimoji="1" lang="en-US" sz="1200" kern="1200" baseline="0" dirty="0" smtClean="0">
                <a:solidFill>
                  <a:schemeClr val="tx1"/>
                </a:solidFill>
                <a:latin typeface="Times New Roman" pitchFamily="33" charset="0"/>
                <a:ea typeface="+mn-ea"/>
                <a:cs typeface="+mn-cs"/>
              </a:rPr>
              <a:t>that no response is expected.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TL packet format supports 32-bit memory addressing and extended 64-bit</a:t>
            </a:r>
          </a:p>
          <a:p>
            <a:r>
              <a:rPr kumimoji="1" lang="en-US" sz="1200" kern="1200" baseline="0" dirty="0" smtClean="0">
                <a:solidFill>
                  <a:schemeClr val="tx1"/>
                </a:solidFill>
                <a:latin typeface="Times New Roman" pitchFamily="33" charset="0"/>
                <a:ea typeface="+mn-ea"/>
                <a:cs typeface="+mn-cs"/>
              </a:rPr>
              <a:t>memory addressing. Packets also have attributes such as “no-snoop,” “relaxed ordering,”</a:t>
            </a:r>
          </a:p>
          <a:p>
            <a:r>
              <a:rPr kumimoji="1" lang="en-US" sz="1200" kern="1200" baseline="0" dirty="0" smtClean="0">
                <a:solidFill>
                  <a:schemeClr val="tx1"/>
                </a:solidFill>
                <a:latin typeface="Times New Roman" pitchFamily="33" charset="0"/>
                <a:ea typeface="+mn-ea"/>
                <a:cs typeface="+mn-cs"/>
              </a:rPr>
              <a:t>and “priority,” which may be used to optimally route these packets through the</a:t>
            </a:r>
          </a:p>
          <a:p>
            <a:r>
              <a:rPr kumimoji="1" lang="en-US" sz="1200" kern="1200" baseline="0" dirty="0" smtClean="0">
                <a:solidFill>
                  <a:schemeClr val="tx1"/>
                </a:solidFill>
                <a:latin typeface="Times New Roman" pitchFamily="33" charset="0"/>
                <a:ea typeface="+mn-ea"/>
                <a:cs typeface="+mn-cs"/>
              </a:rPr>
              <a:t>I/O subsystem.</a:t>
            </a:r>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09655E-41BB-7F4B-BE13-E6938EA6C5E6}" type="slidenum">
              <a:rPr lang="en-US"/>
              <a:pPr/>
              <a:t>49</a:t>
            </a:fld>
            <a:endParaRPr lang="en-US" dirty="0"/>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r>
              <a:rPr kumimoji="1" lang="en-US" sz="1200" b="0" i="0" kern="1200" baseline="0" dirty="0" smtClean="0">
                <a:solidFill>
                  <a:schemeClr val="tx1"/>
                </a:solidFill>
                <a:latin typeface="Times New Roman" pitchFamily="33" charset="0"/>
                <a:ea typeface="+mn-ea"/>
                <a:cs typeface="+mn-cs"/>
              </a:rPr>
              <a:t>The TL supports four address spaces: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Memory: </a:t>
            </a:r>
            <a:r>
              <a:rPr kumimoji="1" lang="en-US" sz="1200" b="0" kern="1200" baseline="0" dirty="0" smtClean="0">
                <a:solidFill>
                  <a:schemeClr val="tx1"/>
                </a:solidFill>
                <a:latin typeface="Times New Roman" pitchFamily="33" charset="0"/>
                <a:ea typeface="+mn-ea"/>
                <a:cs typeface="+mn-cs"/>
              </a:rPr>
              <a:t>The memory space includes system main memory. It also includes</a:t>
            </a:r>
          </a:p>
          <a:p>
            <a:r>
              <a:rPr kumimoji="1" lang="en-US" sz="1200" kern="1200" baseline="0" dirty="0" smtClean="0">
                <a:solidFill>
                  <a:schemeClr val="tx1"/>
                </a:solidFill>
                <a:latin typeface="Times New Roman" pitchFamily="33" charset="0"/>
                <a:ea typeface="+mn-ea"/>
                <a:cs typeface="+mn-cs"/>
              </a:rPr>
              <a:t>PCIe I/O devices. Certain ranges of memory addresses map into I/O devices.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I/O: </a:t>
            </a:r>
            <a:r>
              <a:rPr kumimoji="1" lang="en-US" sz="1200" b="0" kern="1200" baseline="0" dirty="0" smtClean="0">
                <a:solidFill>
                  <a:schemeClr val="tx1"/>
                </a:solidFill>
                <a:latin typeface="Times New Roman" pitchFamily="33" charset="0"/>
                <a:ea typeface="+mn-ea"/>
                <a:cs typeface="+mn-cs"/>
              </a:rPr>
              <a:t>This address space is used for legacy PCI devices, with reserved memory</a:t>
            </a:r>
          </a:p>
          <a:p>
            <a:r>
              <a:rPr kumimoji="1" lang="en-US" sz="1200" kern="1200" baseline="0" dirty="0" smtClean="0">
                <a:solidFill>
                  <a:schemeClr val="tx1"/>
                </a:solidFill>
                <a:latin typeface="Times New Roman" pitchFamily="33" charset="0"/>
                <a:ea typeface="+mn-ea"/>
                <a:cs typeface="+mn-cs"/>
              </a:rPr>
              <a:t>address ranges used to address legacy I/O devices.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Configuration: </a:t>
            </a:r>
            <a:r>
              <a:rPr kumimoji="1" lang="en-US" sz="1200" b="0" kern="1200" baseline="0" dirty="0" smtClean="0">
                <a:solidFill>
                  <a:schemeClr val="tx1"/>
                </a:solidFill>
                <a:latin typeface="Times New Roman" pitchFamily="33" charset="0"/>
                <a:ea typeface="+mn-ea"/>
                <a:cs typeface="+mn-cs"/>
              </a:rPr>
              <a:t>This address space enables the TL to read/write configuration</a:t>
            </a:r>
          </a:p>
          <a:p>
            <a:r>
              <a:rPr kumimoji="1" lang="en-US" sz="1200" kern="1200" baseline="0" dirty="0" smtClean="0">
                <a:solidFill>
                  <a:schemeClr val="tx1"/>
                </a:solidFill>
                <a:latin typeface="Times New Roman" pitchFamily="33" charset="0"/>
                <a:ea typeface="+mn-ea"/>
                <a:cs typeface="+mn-cs"/>
              </a:rPr>
              <a:t>registers associated with I/O devices.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Message: </a:t>
            </a:r>
            <a:r>
              <a:rPr kumimoji="1" lang="en-US" sz="1200" b="0" kern="1200" baseline="0" dirty="0" smtClean="0">
                <a:solidFill>
                  <a:schemeClr val="tx1"/>
                </a:solidFill>
                <a:latin typeface="Times New Roman" pitchFamily="33" charset="0"/>
                <a:ea typeface="+mn-ea"/>
                <a:cs typeface="+mn-cs"/>
              </a:rPr>
              <a:t>This address space is for control signals related to interrupts, error</a:t>
            </a:r>
          </a:p>
          <a:p>
            <a:r>
              <a:rPr kumimoji="1" lang="en-US" sz="1200" kern="1200" baseline="0" dirty="0" smtClean="0">
                <a:solidFill>
                  <a:schemeClr val="tx1"/>
                </a:solidFill>
                <a:latin typeface="Times New Roman" pitchFamily="33" charset="0"/>
                <a:ea typeface="+mn-ea"/>
                <a:cs typeface="+mn-cs"/>
              </a:rPr>
              <a:t>handling, and power management.</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Programming is now much easier. Instead of rewiring the hardware for each</a:t>
            </a:r>
          </a:p>
          <a:p>
            <a:r>
              <a:rPr kumimoji="1" lang="en-US" sz="1200" kern="1200" baseline="0" dirty="0" smtClean="0">
                <a:solidFill>
                  <a:schemeClr val="tx1"/>
                </a:solidFill>
                <a:latin typeface="Times New Roman" pitchFamily="33" charset="0"/>
                <a:ea typeface="+mn-ea"/>
                <a:cs typeface="+mn-cs"/>
              </a:rPr>
              <a:t>new program, all we need to do is provide a new sequence of codes. Each code</a:t>
            </a:r>
          </a:p>
          <a:p>
            <a:r>
              <a:rPr kumimoji="1" lang="en-US" sz="1200" kern="1200" baseline="0" dirty="0" smtClean="0">
                <a:solidFill>
                  <a:schemeClr val="tx1"/>
                </a:solidFill>
                <a:latin typeface="Times New Roman" pitchFamily="33" charset="0"/>
                <a:ea typeface="+mn-ea"/>
                <a:cs typeface="+mn-cs"/>
              </a:rPr>
              <a:t>is, in effect, an instruction, and part of the hardware interprets each instruction</a:t>
            </a:r>
          </a:p>
          <a:p>
            <a:r>
              <a:rPr kumimoji="1" lang="en-US" sz="1200" kern="1200" baseline="0" dirty="0" smtClean="0">
                <a:solidFill>
                  <a:schemeClr val="tx1"/>
                </a:solidFill>
                <a:latin typeface="Times New Roman" pitchFamily="33" charset="0"/>
                <a:ea typeface="+mn-ea"/>
                <a:cs typeface="+mn-cs"/>
              </a:rPr>
              <a:t>and generates control signals. To distinguish this new method of programming, a</a:t>
            </a:r>
          </a:p>
          <a:p>
            <a:r>
              <a:rPr kumimoji="1" lang="en-US" sz="1200" kern="1200" baseline="0" dirty="0" smtClean="0">
                <a:solidFill>
                  <a:schemeClr val="tx1"/>
                </a:solidFill>
                <a:latin typeface="Times New Roman" pitchFamily="33" charset="0"/>
                <a:ea typeface="+mn-ea"/>
                <a:cs typeface="+mn-cs"/>
              </a:rPr>
              <a:t>sequence of codes or instructions is called </a:t>
            </a:r>
            <a:r>
              <a:rPr kumimoji="1" lang="en-US" sz="1200" i="1" kern="1200" baseline="0" dirty="0" smtClean="0">
                <a:solidFill>
                  <a:schemeClr val="tx1"/>
                </a:solidFill>
                <a:latin typeface="Times New Roman" pitchFamily="33" charset="0"/>
                <a:ea typeface="+mn-ea"/>
                <a:cs typeface="+mn-cs"/>
              </a:rPr>
              <a:t>software.</a:t>
            </a:r>
            <a:endParaRPr lang="en-US" dirty="0" smtClean="0"/>
          </a:p>
          <a:p>
            <a:endParaRPr lang="en-US" dirty="0" smtClean="0"/>
          </a:p>
          <a:p>
            <a:r>
              <a:rPr kumimoji="1" lang="en-US" sz="1200" kern="1200" baseline="0" dirty="0" smtClean="0">
                <a:solidFill>
                  <a:schemeClr val="tx1"/>
                </a:solidFill>
                <a:latin typeface="Times New Roman" pitchFamily="33" charset="0"/>
                <a:ea typeface="+mn-ea"/>
                <a:cs typeface="+mn-cs"/>
              </a:rPr>
              <a:t>Figure 3.1b indicates two major components of the system: an instruction</a:t>
            </a:r>
          </a:p>
          <a:p>
            <a:r>
              <a:rPr kumimoji="1" lang="en-US" sz="1200" kern="1200" baseline="0" dirty="0" smtClean="0">
                <a:solidFill>
                  <a:schemeClr val="tx1"/>
                </a:solidFill>
                <a:latin typeface="Times New Roman" pitchFamily="33" charset="0"/>
                <a:ea typeface="+mn-ea"/>
                <a:cs typeface="+mn-cs"/>
              </a:rPr>
              <a:t>interpreter and a module of general-purpose arithmetic and logic functions. These</a:t>
            </a:r>
          </a:p>
          <a:p>
            <a:r>
              <a:rPr kumimoji="1" lang="en-US" sz="1200" kern="1200" baseline="0" dirty="0" smtClean="0">
                <a:solidFill>
                  <a:schemeClr val="tx1"/>
                </a:solidFill>
                <a:latin typeface="Times New Roman" pitchFamily="33" charset="0"/>
                <a:ea typeface="+mn-ea"/>
                <a:cs typeface="+mn-cs"/>
              </a:rPr>
              <a:t>two constitute the CPU. Several other components are needed to yield a functioning</a:t>
            </a:r>
          </a:p>
          <a:p>
            <a:r>
              <a:rPr kumimoji="1" lang="en-US" sz="1200" kern="1200" baseline="0" dirty="0" smtClean="0">
                <a:solidFill>
                  <a:schemeClr val="tx1"/>
                </a:solidFill>
                <a:latin typeface="Times New Roman" pitchFamily="33" charset="0"/>
                <a:ea typeface="+mn-ea"/>
                <a:cs typeface="+mn-cs"/>
              </a:rPr>
              <a:t>computer. Data and instructions must be put into the system. For this we need some</a:t>
            </a:r>
          </a:p>
          <a:p>
            <a:r>
              <a:rPr kumimoji="1" lang="en-US" sz="1200" kern="1200" baseline="0" dirty="0" smtClean="0">
                <a:solidFill>
                  <a:schemeClr val="tx1"/>
                </a:solidFill>
                <a:latin typeface="Times New Roman" pitchFamily="33" charset="0"/>
                <a:ea typeface="+mn-ea"/>
                <a:cs typeface="+mn-cs"/>
              </a:rPr>
              <a:t>sort of input module. This module contains basic components for accepting data</a:t>
            </a:r>
          </a:p>
          <a:p>
            <a:r>
              <a:rPr kumimoji="1" lang="en-US" sz="1200" kern="1200" baseline="0" dirty="0" smtClean="0">
                <a:solidFill>
                  <a:schemeClr val="tx1"/>
                </a:solidFill>
                <a:latin typeface="Times New Roman" pitchFamily="33" charset="0"/>
                <a:ea typeface="+mn-ea"/>
                <a:cs typeface="+mn-cs"/>
              </a:rPr>
              <a:t>and instructions in some form and converting them into an internal form of signals</a:t>
            </a:r>
          </a:p>
          <a:p>
            <a:r>
              <a:rPr kumimoji="1" lang="en-US" sz="1200" kern="1200" baseline="0" dirty="0" smtClean="0">
                <a:solidFill>
                  <a:schemeClr val="tx1"/>
                </a:solidFill>
                <a:latin typeface="Times New Roman" pitchFamily="33" charset="0"/>
                <a:ea typeface="+mn-ea"/>
                <a:cs typeface="+mn-cs"/>
              </a:rPr>
              <a:t>usable by the system. A means of reporting results is needed, and this is in the form</a:t>
            </a:r>
          </a:p>
          <a:p>
            <a:r>
              <a:rPr kumimoji="1" lang="en-US" sz="1200" kern="1200" baseline="0" dirty="0" smtClean="0">
                <a:solidFill>
                  <a:schemeClr val="tx1"/>
                </a:solidFill>
                <a:latin typeface="Times New Roman" pitchFamily="33" charset="0"/>
                <a:ea typeface="+mn-ea"/>
                <a:cs typeface="+mn-cs"/>
              </a:rPr>
              <a:t>of an output module. Taken together, these are referred to as </a:t>
            </a:r>
            <a:r>
              <a:rPr kumimoji="1" lang="en-US" sz="1200" i="1" kern="1200" baseline="0" dirty="0" smtClean="0">
                <a:solidFill>
                  <a:schemeClr val="tx1"/>
                </a:solidFill>
                <a:latin typeface="Times New Roman" pitchFamily="33" charset="0"/>
                <a:ea typeface="+mn-ea"/>
                <a:cs typeface="+mn-cs"/>
              </a:rPr>
              <a:t>I/O components.</a:t>
            </a:r>
          </a:p>
          <a:p>
            <a:endParaRPr lang="en-US" dirty="0" smtClean="0"/>
          </a:p>
        </p:txBody>
      </p:sp>
      <p:sp>
        <p:nvSpPr>
          <p:cNvPr id="4" name="Slide Number Placeholder 3"/>
          <p:cNvSpPr>
            <a:spLocks noGrp="1"/>
          </p:cNvSpPr>
          <p:nvPr>
            <p:ph type="sldNum" sz="quarter" idx="10"/>
          </p:nvPr>
        </p:nvSpPr>
        <p:spPr/>
        <p:txBody>
          <a:bodyPr/>
          <a:lstStyle/>
          <a:p>
            <a:fld id="{5E8A5BC2-82F1-9743-89FF-AFC7C6D81D1B}"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kumimoji="1" lang="en-US" sz="1200" kern="1200" baseline="0" dirty="0" smtClean="0">
                <a:solidFill>
                  <a:schemeClr val="tx1"/>
                </a:solidFill>
                <a:latin typeface="Times New Roman" pitchFamily="33" charset="0"/>
                <a:ea typeface="+mn-ea"/>
                <a:cs typeface="+mn-cs"/>
              </a:rPr>
              <a:t>Table 3.3 shows the transaction types provided by the TL. For memory, I/O, and</a:t>
            </a:r>
          </a:p>
          <a:p>
            <a:r>
              <a:rPr kumimoji="1" lang="en-US" sz="1200" kern="1200" baseline="0" dirty="0" smtClean="0">
                <a:solidFill>
                  <a:schemeClr val="tx1"/>
                </a:solidFill>
                <a:latin typeface="Times New Roman" pitchFamily="33" charset="0"/>
                <a:ea typeface="+mn-ea"/>
                <a:cs typeface="+mn-cs"/>
              </a:rPr>
              <a:t>configuration address spaces, there are read and write transactions. In the case of</a:t>
            </a:r>
          </a:p>
          <a:p>
            <a:r>
              <a:rPr kumimoji="1" lang="en-US" sz="1200" kern="1200" baseline="0" dirty="0" smtClean="0">
                <a:solidFill>
                  <a:schemeClr val="tx1"/>
                </a:solidFill>
                <a:latin typeface="Times New Roman" pitchFamily="33" charset="0"/>
                <a:ea typeface="+mn-ea"/>
                <a:cs typeface="+mn-cs"/>
              </a:rPr>
              <a:t>memory transactions, there is also a read lock request function. Locked operations</a:t>
            </a:r>
          </a:p>
          <a:p>
            <a:r>
              <a:rPr kumimoji="1" lang="en-US" sz="1200" kern="1200" baseline="0" dirty="0" smtClean="0">
                <a:solidFill>
                  <a:schemeClr val="tx1"/>
                </a:solidFill>
                <a:latin typeface="Times New Roman" pitchFamily="33" charset="0"/>
                <a:ea typeface="+mn-ea"/>
                <a:cs typeface="+mn-cs"/>
              </a:rPr>
              <a:t>occur as a result of device drivers requesting atomic access to registers on a PCIe</a:t>
            </a:r>
          </a:p>
          <a:p>
            <a:r>
              <a:rPr kumimoji="1" lang="en-US" sz="1200" kern="1200" baseline="0" dirty="0" smtClean="0">
                <a:solidFill>
                  <a:schemeClr val="tx1"/>
                </a:solidFill>
                <a:latin typeface="Times New Roman" pitchFamily="33" charset="0"/>
                <a:ea typeface="+mn-ea"/>
                <a:cs typeface="+mn-cs"/>
              </a:rPr>
              <a:t>device. A device driver, for example, can atomically read, modify, and then write</a:t>
            </a:r>
          </a:p>
          <a:p>
            <a:r>
              <a:rPr kumimoji="1" lang="en-US" sz="1200" kern="1200" baseline="0" dirty="0" smtClean="0">
                <a:solidFill>
                  <a:schemeClr val="tx1"/>
                </a:solidFill>
                <a:latin typeface="Times New Roman" pitchFamily="33" charset="0"/>
                <a:ea typeface="+mn-ea"/>
                <a:cs typeface="+mn-cs"/>
              </a:rPr>
              <a:t>to a device register. To accomplish this, the device driver causes the processor to</a:t>
            </a:r>
          </a:p>
          <a:p>
            <a:r>
              <a:rPr kumimoji="1" lang="en-US" sz="1200" kern="1200" baseline="0" dirty="0" smtClean="0">
                <a:solidFill>
                  <a:schemeClr val="tx1"/>
                </a:solidFill>
                <a:latin typeface="Times New Roman" pitchFamily="33" charset="0"/>
                <a:ea typeface="+mn-ea"/>
                <a:cs typeface="+mn-cs"/>
              </a:rPr>
              <a:t>execute an instruction or set of instructions. The root complex converts these processor</a:t>
            </a:r>
          </a:p>
          <a:p>
            <a:r>
              <a:rPr kumimoji="1" lang="en-US" sz="1200" kern="1200" baseline="0" dirty="0" smtClean="0">
                <a:solidFill>
                  <a:schemeClr val="tx1"/>
                </a:solidFill>
                <a:latin typeface="Times New Roman" pitchFamily="33" charset="0"/>
                <a:ea typeface="+mn-ea"/>
                <a:cs typeface="+mn-cs"/>
              </a:rPr>
              <a:t>instructions into a sequence of PCIe transactions, which perform individual</a:t>
            </a:r>
          </a:p>
          <a:p>
            <a:r>
              <a:rPr kumimoji="1" lang="en-US" sz="1200" kern="1200" baseline="0" dirty="0" smtClean="0">
                <a:solidFill>
                  <a:schemeClr val="tx1"/>
                </a:solidFill>
                <a:latin typeface="Times New Roman" pitchFamily="33" charset="0"/>
                <a:ea typeface="+mn-ea"/>
                <a:cs typeface="+mn-cs"/>
              </a:rPr>
              <a:t>read and write requests for the device driver. If these transactions must be executed</a:t>
            </a:r>
          </a:p>
          <a:p>
            <a:r>
              <a:rPr kumimoji="1" lang="en-US" sz="1200" kern="1200" baseline="0" dirty="0" smtClean="0">
                <a:solidFill>
                  <a:schemeClr val="tx1"/>
                </a:solidFill>
                <a:latin typeface="Times New Roman" pitchFamily="33" charset="0"/>
                <a:ea typeface="+mn-ea"/>
                <a:cs typeface="+mn-cs"/>
              </a:rPr>
              <a:t>atomically, the root complex locks the PCIe link while executing the transactions.</a:t>
            </a:r>
          </a:p>
          <a:p>
            <a:r>
              <a:rPr kumimoji="1" lang="en-US" sz="1200" kern="1200" baseline="0" dirty="0" smtClean="0">
                <a:solidFill>
                  <a:schemeClr val="tx1"/>
                </a:solidFill>
                <a:latin typeface="Times New Roman" pitchFamily="33" charset="0"/>
                <a:ea typeface="+mn-ea"/>
                <a:cs typeface="+mn-cs"/>
              </a:rPr>
              <a:t>This locking prevents transactions that are not part of the sequence from occurring.</a:t>
            </a:r>
          </a:p>
          <a:p>
            <a:r>
              <a:rPr kumimoji="1" lang="en-US" sz="1200" kern="1200" baseline="0" dirty="0" smtClean="0">
                <a:solidFill>
                  <a:schemeClr val="tx1"/>
                </a:solidFill>
                <a:latin typeface="Times New Roman" pitchFamily="33" charset="0"/>
                <a:ea typeface="+mn-ea"/>
                <a:cs typeface="+mn-cs"/>
              </a:rPr>
              <a:t>This sequence of transactions is called a locked operation. The particular set</a:t>
            </a:r>
          </a:p>
          <a:p>
            <a:r>
              <a:rPr kumimoji="1" lang="en-US" sz="1200" kern="1200" baseline="0" dirty="0" smtClean="0">
                <a:solidFill>
                  <a:schemeClr val="tx1"/>
                </a:solidFill>
                <a:latin typeface="Times New Roman" pitchFamily="33" charset="0"/>
                <a:ea typeface="+mn-ea"/>
                <a:cs typeface="+mn-cs"/>
              </a:rPr>
              <a:t>of processor instructions that can cause a locked operation to occur depends on the</a:t>
            </a:r>
          </a:p>
          <a:p>
            <a:r>
              <a:rPr kumimoji="1" lang="en-US" sz="1200" kern="1200" baseline="0" dirty="0" smtClean="0">
                <a:solidFill>
                  <a:schemeClr val="tx1"/>
                </a:solidFill>
                <a:latin typeface="Times New Roman" pitchFamily="33" charset="0"/>
                <a:ea typeface="+mn-ea"/>
                <a:cs typeface="+mn-cs"/>
              </a:rPr>
              <a:t>system chip set and processor architecture.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To maintain compatibility with PCI, PCIe supports both Type 0 and Type 1 configuration</a:t>
            </a:r>
          </a:p>
          <a:p>
            <a:r>
              <a:rPr kumimoji="1" lang="en-US" sz="1200" kern="1200" baseline="0" dirty="0" smtClean="0">
                <a:solidFill>
                  <a:schemeClr val="tx1"/>
                </a:solidFill>
                <a:latin typeface="Times New Roman" pitchFamily="33" charset="0"/>
                <a:ea typeface="+mn-ea"/>
                <a:cs typeface="+mn-cs"/>
              </a:rPr>
              <a:t>cycles. A Type 1 cycle propagates downstream until it reaches the bridge</a:t>
            </a:r>
          </a:p>
          <a:p>
            <a:r>
              <a:rPr kumimoji="1" lang="en-US" sz="1200" kern="1200" baseline="0" dirty="0" smtClean="0">
                <a:solidFill>
                  <a:schemeClr val="tx1"/>
                </a:solidFill>
                <a:latin typeface="Times New Roman" pitchFamily="33" charset="0"/>
                <a:ea typeface="+mn-ea"/>
                <a:cs typeface="+mn-cs"/>
              </a:rPr>
              <a:t>interface hosting the bus (link) that the target device resides on. The configuration</a:t>
            </a:r>
          </a:p>
          <a:p>
            <a:r>
              <a:rPr kumimoji="1" lang="en-US" sz="1200" kern="1200" baseline="0" dirty="0" smtClean="0">
                <a:solidFill>
                  <a:schemeClr val="tx1"/>
                </a:solidFill>
                <a:latin typeface="Times New Roman" pitchFamily="33" charset="0"/>
                <a:ea typeface="+mn-ea"/>
                <a:cs typeface="+mn-cs"/>
              </a:rPr>
              <a:t>transaction is converted on the destination link from Type 1 to Type 0 by the bridge.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Finally, completion messages are used with split transactions for memory, I/O,</a:t>
            </a:r>
          </a:p>
          <a:p>
            <a:r>
              <a:rPr kumimoji="1" lang="en-US" sz="1200" kern="1200" baseline="0" dirty="0" smtClean="0">
                <a:solidFill>
                  <a:schemeClr val="tx1"/>
                </a:solidFill>
                <a:latin typeface="Times New Roman" pitchFamily="33" charset="0"/>
                <a:ea typeface="+mn-ea"/>
                <a:cs typeface="+mn-cs"/>
              </a:rPr>
              <a:t>and configuration transactions.</a:t>
            </a:r>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33" charset="0"/>
                <a:ea typeface="+mn-ea"/>
                <a:cs typeface="+mn-cs"/>
              </a:rPr>
              <a:t>PCIe transactions are conveyed using transaction</a:t>
            </a:r>
          </a:p>
          <a:p>
            <a:r>
              <a:rPr kumimoji="1" lang="en-US" sz="1200" kern="1200" baseline="0" dirty="0" smtClean="0">
                <a:solidFill>
                  <a:schemeClr val="tx1"/>
                </a:solidFill>
                <a:latin typeface="Times New Roman" pitchFamily="33" charset="0"/>
                <a:ea typeface="+mn-ea"/>
                <a:cs typeface="+mn-cs"/>
              </a:rPr>
              <a:t>layer packets, which are illustrated in Figure 3.28a. A TLP originates in the</a:t>
            </a:r>
          </a:p>
          <a:p>
            <a:r>
              <a:rPr kumimoji="1" lang="en-US" sz="1200" kern="1200" baseline="0" dirty="0" smtClean="0">
                <a:solidFill>
                  <a:schemeClr val="tx1"/>
                </a:solidFill>
                <a:latin typeface="Times New Roman" pitchFamily="33" charset="0"/>
                <a:ea typeface="+mn-ea"/>
                <a:cs typeface="+mn-cs"/>
              </a:rPr>
              <a:t>transaction layer of the sending device and terminates at the transaction layer of</a:t>
            </a:r>
          </a:p>
          <a:p>
            <a:r>
              <a:rPr kumimoji="1" lang="en-US" sz="1200" kern="1200" baseline="0" dirty="0" smtClean="0">
                <a:solidFill>
                  <a:schemeClr val="tx1"/>
                </a:solidFill>
                <a:latin typeface="Times New Roman" pitchFamily="33" charset="0"/>
                <a:ea typeface="+mn-ea"/>
                <a:cs typeface="+mn-cs"/>
              </a:rPr>
              <a:t>the receiving device.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Upper layer software sends to the TL the information needed for the TL to</a:t>
            </a:r>
          </a:p>
          <a:p>
            <a:r>
              <a:rPr kumimoji="1" lang="en-US" sz="1200" kern="1200" baseline="0" dirty="0" smtClean="0">
                <a:solidFill>
                  <a:schemeClr val="tx1"/>
                </a:solidFill>
                <a:latin typeface="Times New Roman" pitchFamily="33" charset="0"/>
                <a:ea typeface="+mn-ea"/>
                <a:cs typeface="+mn-cs"/>
              </a:rPr>
              <a:t>create the core of the TLP, which consists of the following fields: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Header: </a:t>
            </a:r>
            <a:r>
              <a:rPr kumimoji="1" lang="en-US" sz="1200" b="0" kern="1200" baseline="0" dirty="0" smtClean="0">
                <a:solidFill>
                  <a:schemeClr val="tx1"/>
                </a:solidFill>
                <a:latin typeface="Times New Roman" pitchFamily="33" charset="0"/>
                <a:ea typeface="+mn-ea"/>
                <a:cs typeface="+mn-cs"/>
              </a:rPr>
              <a:t>The Header describes the type of packet and includes information</a:t>
            </a:r>
          </a:p>
          <a:p>
            <a:r>
              <a:rPr kumimoji="1" lang="en-US" sz="1200" kern="1200" baseline="0" dirty="0" smtClean="0">
                <a:solidFill>
                  <a:schemeClr val="tx1"/>
                </a:solidFill>
                <a:latin typeface="Times New Roman" pitchFamily="33" charset="0"/>
                <a:ea typeface="+mn-ea"/>
                <a:cs typeface="+mn-cs"/>
              </a:rPr>
              <a:t>needed by the receiver to process the packet, including any needed routing</a:t>
            </a:r>
          </a:p>
          <a:p>
            <a:r>
              <a:rPr kumimoji="1" lang="en-US" sz="1200" kern="1200" baseline="0" dirty="0" smtClean="0">
                <a:solidFill>
                  <a:schemeClr val="tx1"/>
                </a:solidFill>
                <a:latin typeface="Times New Roman" pitchFamily="33" charset="0"/>
                <a:ea typeface="+mn-ea"/>
                <a:cs typeface="+mn-cs"/>
              </a:rPr>
              <a:t>information. The internal header format is discussed subsequently.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Data: </a:t>
            </a:r>
            <a:r>
              <a:rPr kumimoji="1" lang="en-US" sz="1200" b="0" kern="1200" baseline="0" dirty="0" smtClean="0">
                <a:solidFill>
                  <a:schemeClr val="tx1"/>
                </a:solidFill>
                <a:latin typeface="Times New Roman" pitchFamily="33" charset="0"/>
                <a:ea typeface="+mn-ea"/>
                <a:cs typeface="+mn-cs"/>
              </a:rPr>
              <a:t>A Data field of up to 4096 bytes may be included in the TLP. Some</a:t>
            </a:r>
          </a:p>
          <a:p>
            <a:r>
              <a:rPr kumimoji="1" lang="en-US" sz="1200" kern="1200" baseline="0" dirty="0" smtClean="0">
                <a:solidFill>
                  <a:schemeClr val="tx1"/>
                </a:solidFill>
                <a:latin typeface="Times New Roman" pitchFamily="33" charset="0"/>
                <a:ea typeface="+mn-ea"/>
                <a:cs typeface="+mn-cs"/>
              </a:rPr>
              <a:t>TLPs do not contain a Data field.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ECRC: </a:t>
            </a:r>
            <a:r>
              <a:rPr kumimoji="1" lang="en-US" sz="1200" b="0" kern="1200" baseline="0" dirty="0" smtClean="0">
                <a:solidFill>
                  <a:schemeClr val="tx1"/>
                </a:solidFill>
                <a:latin typeface="Times New Roman" pitchFamily="33" charset="0"/>
                <a:ea typeface="+mn-ea"/>
                <a:cs typeface="+mn-cs"/>
              </a:rPr>
              <a:t>An optional end-to-end CRC field enables the destination TL layer to</a:t>
            </a:r>
          </a:p>
          <a:p>
            <a:r>
              <a:rPr kumimoji="1" lang="en-US" sz="1200" kern="1200" baseline="0" dirty="0" smtClean="0">
                <a:solidFill>
                  <a:schemeClr val="tx1"/>
                </a:solidFill>
                <a:latin typeface="Times New Roman" pitchFamily="33" charset="0"/>
                <a:ea typeface="+mn-ea"/>
                <a:cs typeface="+mn-cs"/>
              </a:rPr>
              <a:t>check for errors in the Header and Data portions of the TLP.</a:t>
            </a:r>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kumimoji="1" lang="en-US" sz="1200" kern="1200" baseline="0" dirty="0" smtClean="0">
                <a:solidFill>
                  <a:schemeClr val="tx1"/>
                </a:solidFill>
                <a:latin typeface="Times New Roman" pitchFamily="33" charset="0"/>
                <a:ea typeface="+mn-ea"/>
                <a:cs typeface="+mn-cs"/>
              </a:rPr>
              <a:t>An example of a TLP header format, used for a memory request transaction,</a:t>
            </a:r>
          </a:p>
          <a:p>
            <a:r>
              <a:rPr kumimoji="1" lang="en-US" sz="1200" kern="1200" baseline="0" dirty="0" smtClean="0">
                <a:solidFill>
                  <a:schemeClr val="tx1"/>
                </a:solidFill>
                <a:latin typeface="Times New Roman" pitchFamily="33" charset="0"/>
                <a:ea typeface="+mn-ea"/>
                <a:cs typeface="+mn-cs"/>
              </a:rPr>
              <a:t>is shown in Figure 3.29. The fields shaded green indicate fields that are present in</a:t>
            </a:r>
          </a:p>
          <a:p>
            <a:r>
              <a:rPr kumimoji="1" lang="en-US" sz="1200" kern="1200" baseline="0" dirty="0" smtClean="0">
                <a:solidFill>
                  <a:schemeClr val="tx1"/>
                </a:solidFill>
                <a:latin typeface="Times New Roman" pitchFamily="33" charset="0"/>
                <a:ea typeface="+mn-ea"/>
                <a:cs typeface="+mn-cs"/>
              </a:rPr>
              <a:t>all headers. In addition to fields reserved for future use (R), these fields include the</a:t>
            </a:r>
          </a:p>
          <a:p>
            <a:r>
              <a:rPr kumimoji="1" lang="en-US" sz="1200" kern="1200" baseline="0" dirty="0" smtClean="0">
                <a:solidFill>
                  <a:schemeClr val="tx1"/>
                </a:solidFill>
                <a:latin typeface="Times New Roman" pitchFamily="33" charset="0"/>
                <a:ea typeface="+mn-ea"/>
                <a:cs typeface="+mn-cs"/>
              </a:rPr>
              <a:t>following:</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Length: </a:t>
            </a:r>
            <a:r>
              <a:rPr kumimoji="1" lang="en-US" sz="1200" b="0" kern="1200" baseline="0" dirty="0" smtClean="0">
                <a:solidFill>
                  <a:schemeClr val="tx1"/>
                </a:solidFill>
                <a:latin typeface="Times New Roman" pitchFamily="33" charset="0"/>
                <a:ea typeface="+mn-ea"/>
                <a:cs typeface="+mn-cs"/>
              </a:rPr>
              <a:t>Length of the Data field in double words (DW), where one DW =</a:t>
            </a:r>
          </a:p>
          <a:p>
            <a:r>
              <a:rPr kumimoji="1" lang="en-US" sz="1200" kern="1200" baseline="0" dirty="0" smtClean="0">
                <a:solidFill>
                  <a:schemeClr val="tx1"/>
                </a:solidFill>
                <a:latin typeface="Times New Roman" pitchFamily="33" charset="0"/>
                <a:ea typeface="+mn-ea"/>
                <a:cs typeface="+mn-cs"/>
              </a:rPr>
              <a:t>4 bytes.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Attributes: </a:t>
            </a:r>
            <a:r>
              <a:rPr kumimoji="1" lang="en-US" sz="1200" b="0" kern="1200" baseline="0" dirty="0" smtClean="0">
                <a:solidFill>
                  <a:schemeClr val="tx1"/>
                </a:solidFill>
                <a:latin typeface="Times New Roman" pitchFamily="33" charset="0"/>
                <a:ea typeface="+mn-ea"/>
                <a:cs typeface="+mn-cs"/>
              </a:rPr>
              <a:t>Consists of two bits. The </a:t>
            </a:r>
            <a:r>
              <a:rPr kumimoji="1" lang="en-US" sz="1200" b="0" i="1" kern="1200" baseline="0" dirty="0" smtClean="0">
                <a:solidFill>
                  <a:schemeClr val="tx1"/>
                </a:solidFill>
                <a:latin typeface="Times New Roman" pitchFamily="33" charset="0"/>
                <a:ea typeface="+mn-ea"/>
                <a:cs typeface="+mn-cs"/>
              </a:rPr>
              <a:t>relaxed ordering bit </a:t>
            </a:r>
            <a:r>
              <a:rPr kumimoji="1" lang="en-US" sz="1200" b="0" i="0" kern="1200" baseline="0" dirty="0" smtClean="0">
                <a:solidFill>
                  <a:schemeClr val="tx1"/>
                </a:solidFill>
                <a:latin typeface="Times New Roman" pitchFamily="33" charset="0"/>
                <a:ea typeface="+mn-ea"/>
                <a:cs typeface="+mn-cs"/>
              </a:rPr>
              <a:t>indicates whether</a:t>
            </a:r>
          </a:p>
          <a:p>
            <a:r>
              <a:rPr kumimoji="1" lang="en-US" sz="1200" kern="1200" baseline="0" dirty="0" smtClean="0">
                <a:solidFill>
                  <a:schemeClr val="tx1"/>
                </a:solidFill>
                <a:latin typeface="Times New Roman" pitchFamily="33" charset="0"/>
                <a:ea typeface="+mn-ea"/>
                <a:cs typeface="+mn-cs"/>
              </a:rPr>
              <a:t>strict or relaxed ordering is used. With relaxed ordering, a transaction may</a:t>
            </a:r>
          </a:p>
          <a:p>
            <a:r>
              <a:rPr kumimoji="1" lang="en-US" sz="1200" kern="1200" baseline="0" dirty="0" smtClean="0">
                <a:solidFill>
                  <a:schemeClr val="tx1"/>
                </a:solidFill>
                <a:latin typeface="Times New Roman" pitchFamily="33" charset="0"/>
                <a:ea typeface="+mn-ea"/>
                <a:cs typeface="+mn-cs"/>
              </a:rPr>
              <a:t>be completed prior to other transactions that were already enqueued. The </a:t>
            </a:r>
            <a:r>
              <a:rPr kumimoji="1" lang="en-US" sz="1200" i="1" kern="1200" baseline="0" dirty="0" smtClean="0">
                <a:solidFill>
                  <a:schemeClr val="tx1"/>
                </a:solidFill>
                <a:latin typeface="Times New Roman" pitchFamily="33" charset="0"/>
                <a:ea typeface="+mn-ea"/>
                <a:cs typeface="+mn-cs"/>
              </a:rPr>
              <a:t>no</a:t>
            </a:r>
          </a:p>
          <a:p>
            <a:r>
              <a:rPr kumimoji="1" lang="en-US" sz="1200" i="1" kern="1200" baseline="0" dirty="0" smtClean="0">
                <a:solidFill>
                  <a:schemeClr val="tx1"/>
                </a:solidFill>
                <a:latin typeface="Times New Roman" pitchFamily="33" charset="0"/>
                <a:ea typeface="+mn-ea"/>
                <a:cs typeface="+mn-cs"/>
              </a:rPr>
              <a:t>snoop bit, </a:t>
            </a:r>
            <a:r>
              <a:rPr kumimoji="1" lang="en-US" sz="1200" i="0" kern="1200" baseline="0" dirty="0" smtClean="0">
                <a:solidFill>
                  <a:schemeClr val="tx1"/>
                </a:solidFill>
                <a:latin typeface="Times New Roman" pitchFamily="33" charset="0"/>
                <a:ea typeface="+mn-ea"/>
                <a:cs typeface="+mn-cs"/>
              </a:rPr>
              <a:t>when set, indicates that no cache coherency issues exist with respect</a:t>
            </a:r>
          </a:p>
          <a:p>
            <a:r>
              <a:rPr kumimoji="1" lang="en-US" sz="1200" i="0" kern="1200" baseline="0" dirty="0" smtClean="0">
                <a:solidFill>
                  <a:schemeClr val="tx1"/>
                </a:solidFill>
                <a:latin typeface="Times New Roman" pitchFamily="33" charset="0"/>
                <a:ea typeface="+mn-ea"/>
                <a:cs typeface="+mn-cs"/>
              </a:rPr>
              <a:t>to this TLP.</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EP: </a:t>
            </a:r>
            <a:r>
              <a:rPr kumimoji="1" lang="en-US" sz="1200" b="0" kern="1200" baseline="0" dirty="0" smtClean="0">
                <a:solidFill>
                  <a:schemeClr val="tx1"/>
                </a:solidFill>
                <a:latin typeface="Times New Roman" pitchFamily="33" charset="0"/>
                <a:ea typeface="+mn-ea"/>
                <a:cs typeface="+mn-cs"/>
              </a:rPr>
              <a:t>Poisoned data bit. If set, this bit indicates the data in this TLP should be considered</a:t>
            </a:r>
          </a:p>
          <a:p>
            <a:r>
              <a:rPr kumimoji="1" lang="en-US" sz="1200" kern="1200" baseline="0" dirty="0" smtClean="0">
                <a:solidFill>
                  <a:schemeClr val="tx1"/>
                </a:solidFill>
                <a:latin typeface="Times New Roman" pitchFamily="33" charset="0"/>
                <a:ea typeface="+mn-ea"/>
                <a:cs typeface="+mn-cs"/>
              </a:rPr>
              <a:t>invalid, although the transaction is being allowed to complete normally.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TE: </a:t>
            </a:r>
            <a:r>
              <a:rPr kumimoji="1" lang="en-US" sz="1200" b="0" kern="1200" baseline="0" dirty="0" smtClean="0">
                <a:solidFill>
                  <a:schemeClr val="tx1"/>
                </a:solidFill>
                <a:latin typeface="Times New Roman" pitchFamily="33" charset="0"/>
                <a:ea typeface="+mn-ea"/>
                <a:cs typeface="+mn-cs"/>
              </a:rPr>
              <a:t>TLP digest field present. If set, indicates that the ECRC field is present.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Traffic Class: </a:t>
            </a:r>
            <a:r>
              <a:rPr kumimoji="1" lang="en-US" sz="1200" b="0" kern="1200" baseline="0" dirty="0" smtClean="0">
                <a:solidFill>
                  <a:schemeClr val="tx1"/>
                </a:solidFill>
                <a:latin typeface="Times New Roman" pitchFamily="33" charset="0"/>
                <a:ea typeface="+mn-ea"/>
                <a:cs typeface="+mn-cs"/>
              </a:rPr>
              <a:t>A 3-bit traffic class can be assigned to a traffic flow to enable</a:t>
            </a:r>
          </a:p>
          <a:p>
            <a:r>
              <a:rPr kumimoji="1" lang="en-US" sz="1200" kern="1200" baseline="0" dirty="0" smtClean="0">
                <a:solidFill>
                  <a:schemeClr val="tx1"/>
                </a:solidFill>
                <a:latin typeface="Times New Roman" pitchFamily="33" charset="0"/>
                <a:ea typeface="+mn-ea"/>
                <a:cs typeface="+mn-cs"/>
              </a:rPr>
              <a:t>PCIe to prioritize service.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Type, Format: </a:t>
            </a:r>
            <a:r>
              <a:rPr kumimoji="1" lang="en-US" sz="1200" b="0" kern="1200" baseline="0" dirty="0" smtClean="0">
                <a:solidFill>
                  <a:schemeClr val="tx1"/>
                </a:solidFill>
                <a:latin typeface="Times New Roman" pitchFamily="33" charset="0"/>
                <a:ea typeface="+mn-ea"/>
                <a:cs typeface="+mn-cs"/>
              </a:rPr>
              <a:t>These two fields, totaling 7 bits, specify transaction type,</a:t>
            </a:r>
          </a:p>
          <a:p>
            <a:r>
              <a:rPr kumimoji="1" lang="en-US" sz="1200" kern="1200" baseline="0" dirty="0" smtClean="0">
                <a:solidFill>
                  <a:schemeClr val="tx1"/>
                </a:solidFill>
                <a:latin typeface="Times New Roman" pitchFamily="33" charset="0"/>
                <a:ea typeface="+mn-ea"/>
                <a:cs typeface="+mn-cs"/>
              </a:rPr>
              <a:t>header size, and whether a data field is present.</a:t>
            </a:r>
          </a:p>
          <a:p>
            <a:endParaRPr kumimoji="1" lang="en-US" sz="1200" kern="1200" baseline="0" dirty="0" smtClean="0">
              <a:solidFill>
                <a:schemeClr val="tx1"/>
              </a:solidFill>
              <a:latin typeface="Times New Roman" pitchFamily="33" charset="0"/>
              <a:ea typeface="+mn-ea"/>
              <a:cs typeface="+mn-cs"/>
            </a:endParaRPr>
          </a:p>
          <a:p>
            <a:r>
              <a:rPr kumimoji="1" lang="en-US" sz="1200" b="1" kern="1200" baseline="0" dirty="0" smtClean="0">
                <a:solidFill>
                  <a:schemeClr val="tx1"/>
                </a:solidFill>
                <a:latin typeface="Times New Roman" pitchFamily="33" charset="0"/>
                <a:ea typeface="+mn-ea"/>
                <a:cs typeface="+mn-cs"/>
              </a:rPr>
              <a:t>First DW Byte Enables: </a:t>
            </a:r>
            <a:r>
              <a:rPr kumimoji="1" lang="en-US" sz="1200" b="0" kern="1200" baseline="0" dirty="0" smtClean="0">
                <a:solidFill>
                  <a:schemeClr val="tx1"/>
                </a:solidFill>
                <a:latin typeface="Times New Roman" pitchFamily="33" charset="0"/>
                <a:ea typeface="+mn-ea"/>
                <a:cs typeface="+mn-cs"/>
              </a:rPr>
              <a:t>These four bits indicate, respectively, whether the</a:t>
            </a:r>
          </a:p>
          <a:p>
            <a:r>
              <a:rPr kumimoji="1" lang="en-US" sz="1200" kern="1200" baseline="0" dirty="0" smtClean="0">
                <a:solidFill>
                  <a:schemeClr val="tx1"/>
                </a:solidFill>
                <a:latin typeface="Times New Roman" pitchFamily="33" charset="0"/>
                <a:ea typeface="+mn-ea"/>
                <a:cs typeface="+mn-cs"/>
              </a:rPr>
              <a:t>corresponding byte in the first DW is valid.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t>
            </a:r>
            <a:r>
              <a:rPr kumimoji="1" lang="en-US" sz="1200" b="1" kern="1200" baseline="0" dirty="0" smtClean="0">
                <a:solidFill>
                  <a:schemeClr val="tx1"/>
                </a:solidFill>
                <a:latin typeface="Times New Roman" pitchFamily="33" charset="0"/>
                <a:ea typeface="+mn-ea"/>
                <a:cs typeface="+mn-cs"/>
              </a:rPr>
              <a:t>Last DW Byte Enables: </a:t>
            </a:r>
            <a:r>
              <a:rPr kumimoji="1" lang="en-US" sz="1200" b="0" kern="1200" baseline="0" dirty="0" smtClean="0">
                <a:solidFill>
                  <a:schemeClr val="tx1"/>
                </a:solidFill>
                <a:latin typeface="Times New Roman" pitchFamily="33" charset="0"/>
                <a:ea typeface="+mn-ea"/>
                <a:cs typeface="+mn-cs"/>
              </a:rPr>
              <a:t>These four bits indicate, respectively, whether the</a:t>
            </a:r>
          </a:p>
          <a:p>
            <a:r>
              <a:rPr kumimoji="1" lang="en-US" sz="1200" kern="1200" baseline="0" dirty="0" smtClean="0">
                <a:solidFill>
                  <a:schemeClr val="tx1"/>
                </a:solidFill>
                <a:latin typeface="Times New Roman" pitchFamily="33" charset="0"/>
                <a:ea typeface="+mn-ea"/>
                <a:cs typeface="+mn-cs"/>
              </a:rPr>
              <a:t>corresponding byte in the last DW is valid. This and the preceding field have</a:t>
            </a:r>
          </a:p>
          <a:p>
            <a:r>
              <a:rPr kumimoji="1" lang="en-US" sz="1200" kern="1200" baseline="0" dirty="0" smtClean="0">
                <a:solidFill>
                  <a:schemeClr val="tx1"/>
                </a:solidFill>
                <a:latin typeface="Times New Roman" pitchFamily="33" charset="0"/>
                <a:ea typeface="+mn-ea"/>
                <a:cs typeface="+mn-cs"/>
              </a:rPr>
              <a:t>the effect of allowing smaller transfers that a full DW and offsetting the start</a:t>
            </a:r>
          </a:p>
          <a:p>
            <a:r>
              <a:rPr kumimoji="1" lang="en-US" sz="1200" kern="1200" baseline="0" dirty="0" smtClean="0">
                <a:solidFill>
                  <a:schemeClr val="tx1"/>
                </a:solidFill>
                <a:latin typeface="Times New Roman" pitchFamily="33" charset="0"/>
                <a:ea typeface="+mn-ea"/>
                <a:cs typeface="+mn-cs"/>
              </a:rPr>
              <a:t>and end addresses from the DW boundary.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3.29 shows a TLP header for a memory request transaction. The</a:t>
            </a:r>
          </a:p>
          <a:p>
            <a:r>
              <a:rPr kumimoji="1" lang="en-US" sz="1200" kern="1200" baseline="0" dirty="0" smtClean="0">
                <a:solidFill>
                  <a:schemeClr val="tx1"/>
                </a:solidFill>
                <a:latin typeface="Times New Roman" pitchFamily="33" charset="0"/>
                <a:ea typeface="+mn-ea"/>
                <a:cs typeface="+mn-cs"/>
              </a:rPr>
              <a:t>Requestor ID identifies the memory requestor, telling the completer where to send</a:t>
            </a:r>
          </a:p>
          <a:p>
            <a:r>
              <a:rPr kumimoji="1" lang="en-US" sz="1200" kern="1200" baseline="0" dirty="0" smtClean="0">
                <a:solidFill>
                  <a:schemeClr val="tx1"/>
                </a:solidFill>
                <a:latin typeface="Times New Roman" pitchFamily="33" charset="0"/>
                <a:ea typeface="+mn-ea"/>
                <a:cs typeface="+mn-cs"/>
              </a:rPr>
              <a:t>its response. The Tag is a number assigned to this transaction by the requestor; the</a:t>
            </a:r>
          </a:p>
          <a:p>
            <a:r>
              <a:rPr kumimoji="1" lang="en-US" sz="1200" kern="1200" baseline="0" dirty="0" smtClean="0">
                <a:solidFill>
                  <a:schemeClr val="tx1"/>
                </a:solidFill>
                <a:latin typeface="Times New Roman" pitchFamily="33" charset="0"/>
                <a:ea typeface="+mn-ea"/>
                <a:cs typeface="+mn-cs"/>
              </a:rPr>
              <a:t>completer must include this Tag in its response so that the requestor can match</a:t>
            </a:r>
          </a:p>
          <a:p>
            <a:r>
              <a:rPr kumimoji="1" lang="en-US" sz="1200" kern="1200" baseline="0" dirty="0" smtClean="0">
                <a:solidFill>
                  <a:schemeClr val="tx1"/>
                </a:solidFill>
                <a:latin typeface="Times New Roman" pitchFamily="33" charset="0"/>
                <a:ea typeface="+mn-ea"/>
                <a:cs typeface="+mn-cs"/>
              </a:rPr>
              <a:t>request and response. The Address field indicates the starting memory address to</a:t>
            </a:r>
          </a:p>
          <a:p>
            <a:r>
              <a:rPr kumimoji="1" lang="en-US" sz="1200" kern="1200" baseline="0" dirty="0" smtClean="0">
                <a:solidFill>
                  <a:schemeClr val="tx1"/>
                </a:solidFill>
                <a:latin typeface="Times New Roman" pitchFamily="33" charset="0"/>
                <a:ea typeface="+mn-ea"/>
                <a:cs typeface="+mn-cs"/>
              </a:rPr>
              <a:t>be read from.</a:t>
            </a:r>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53</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3 summary.</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One more component is needed. An input device will bring instructions and</a:t>
            </a:r>
          </a:p>
          <a:p>
            <a:r>
              <a:rPr kumimoji="1" lang="en-US" sz="1200" kern="1200" baseline="0" dirty="0" smtClean="0">
                <a:solidFill>
                  <a:schemeClr val="tx1"/>
                </a:solidFill>
                <a:latin typeface="Times New Roman" pitchFamily="33" charset="0"/>
                <a:ea typeface="+mn-ea"/>
                <a:cs typeface="+mn-cs"/>
              </a:rPr>
              <a:t>data in sequentially. But a program is not invariably executed sequentially; it may</a:t>
            </a:r>
          </a:p>
          <a:p>
            <a:r>
              <a:rPr kumimoji="1" lang="en-US" sz="1200" kern="1200" baseline="0" dirty="0" smtClean="0">
                <a:solidFill>
                  <a:schemeClr val="tx1"/>
                </a:solidFill>
                <a:latin typeface="Times New Roman" pitchFamily="33" charset="0"/>
                <a:ea typeface="+mn-ea"/>
                <a:cs typeface="+mn-cs"/>
              </a:rPr>
              <a:t>jump around (e.g., the IAS jump instruction). Similarly, operations on data may</a:t>
            </a:r>
          </a:p>
          <a:p>
            <a:r>
              <a:rPr kumimoji="1" lang="en-US" sz="1200" kern="1200" baseline="0" dirty="0" smtClean="0">
                <a:solidFill>
                  <a:schemeClr val="tx1"/>
                </a:solidFill>
                <a:latin typeface="Times New Roman" pitchFamily="33" charset="0"/>
                <a:ea typeface="+mn-ea"/>
                <a:cs typeface="+mn-cs"/>
              </a:rPr>
              <a:t>require access to more than just one element at a time in a predetermined sequence.</a:t>
            </a:r>
          </a:p>
          <a:p>
            <a:r>
              <a:rPr kumimoji="1" lang="en-US" sz="1200" kern="1200" baseline="0" dirty="0" smtClean="0">
                <a:solidFill>
                  <a:schemeClr val="tx1"/>
                </a:solidFill>
                <a:latin typeface="Times New Roman" pitchFamily="33" charset="0"/>
                <a:ea typeface="+mn-ea"/>
                <a:cs typeface="+mn-cs"/>
              </a:rPr>
              <a:t>Thus, there must be a place to store temporarily both instructions and data. That</a:t>
            </a:r>
          </a:p>
          <a:p>
            <a:r>
              <a:rPr kumimoji="1" lang="en-US" sz="1200" kern="1200" baseline="0" dirty="0" smtClean="0">
                <a:solidFill>
                  <a:schemeClr val="tx1"/>
                </a:solidFill>
                <a:latin typeface="Times New Roman" pitchFamily="33" charset="0"/>
                <a:ea typeface="+mn-ea"/>
                <a:cs typeface="+mn-cs"/>
              </a:rPr>
              <a:t>module is called </a:t>
            </a:r>
            <a:r>
              <a:rPr kumimoji="1" lang="en-US" sz="1200" i="1" kern="1200" baseline="0" dirty="0" smtClean="0">
                <a:solidFill>
                  <a:schemeClr val="tx1"/>
                </a:solidFill>
                <a:latin typeface="Times New Roman" pitchFamily="33" charset="0"/>
                <a:ea typeface="+mn-ea"/>
                <a:cs typeface="+mn-cs"/>
              </a:rPr>
              <a:t>memory, or main memory, </a:t>
            </a:r>
            <a:r>
              <a:rPr kumimoji="1" lang="en-US" sz="1200" i="0" kern="1200" baseline="0" dirty="0" smtClean="0">
                <a:solidFill>
                  <a:schemeClr val="tx1"/>
                </a:solidFill>
                <a:latin typeface="Times New Roman" pitchFamily="33" charset="0"/>
                <a:ea typeface="+mn-ea"/>
                <a:cs typeface="+mn-cs"/>
              </a:rPr>
              <a:t>to distinguish it from external storage or</a:t>
            </a:r>
          </a:p>
          <a:p>
            <a:r>
              <a:rPr kumimoji="1" lang="en-US" sz="1200" kern="1200" baseline="0" dirty="0" smtClean="0">
                <a:solidFill>
                  <a:schemeClr val="tx1"/>
                </a:solidFill>
                <a:latin typeface="Times New Roman" pitchFamily="33" charset="0"/>
                <a:ea typeface="+mn-ea"/>
                <a:cs typeface="+mn-cs"/>
              </a:rPr>
              <a:t>peripheral devices. Von Neumann pointed out that the same memory could be used</a:t>
            </a:r>
          </a:p>
          <a:p>
            <a:r>
              <a:rPr kumimoji="1" lang="en-US" sz="1200" kern="1200" baseline="0" dirty="0" smtClean="0">
                <a:solidFill>
                  <a:schemeClr val="tx1"/>
                </a:solidFill>
                <a:latin typeface="Times New Roman" pitchFamily="33" charset="0"/>
                <a:ea typeface="+mn-ea"/>
                <a:cs typeface="+mn-cs"/>
              </a:rPr>
              <a:t>to store both instructions and data.</a:t>
            </a:r>
            <a:endParaRPr lang="en-US" dirty="0" smtClean="0"/>
          </a:p>
          <a:p>
            <a:endParaRPr lang="en-US" dirty="0" smtClean="0"/>
          </a:p>
          <a:p>
            <a:r>
              <a:rPr kumimoji="1" lang="en-US" sz="1200" kern="1200" baseline="0" dirty="0" smtClean="0">
                <a:solidFill>
                  <a:schemeClr val="tx1"/>
                </a:solidFill>
                <a:latin typeface="Times New Roman" pitchFamily="33" charset="0"/>
                <a:ea typeface="+mn-ea"/>
                <a:cs typeface="+mn-cs"/>
              </a:rPr>
              <a:t>The CPU exchanges data with memory. For this purpose, it typically</a:t>
            </a:r>
          </a:p>
          <a:p>
            <a:r>
              <a:rPr kumimoji="1" lang="en-US" sz="1200" kern="1200" baseline="0" dirty="0" smtClean="0">
                <a:solidFill>
                  <a:schemeClr val="tx1"/>
                </a:solidFill>
                <a:latin typeface="Times New Roman" pitchFamily="33" charset="0"/>
                <a:ea typeface="+mn-ea"/>
                <a:cs typeface="+mn-cs"/>
              </a:rPr>
              <a:t>makes use of two internal (to the CPU) registers: a </a:t>
            </a:r>
            <a:r>
              <a:rPr kumimoji="1" lang="en-US" sz="1200" b="1" kern="1200" baseline="0" dirty="0" smtClean="0">
                <a:solidFill>
                  <a:schemeClr val="tx1"/>
                </a:solidFill>
                <a:latin typeface="Times New Roman" pitchFamily="33" charset="0"/>
                <a:ea typeface="+mn-ea"/>
                <a:cs typeface="+mn-cs"/>
              </a:rPr>
              <a:t>memory address register (MAR),</a:t>
            </a:r>
          </a:p>
          <a:p>
            <a:r>
              <a:rPr kumimoji="1" lang="en-US" sz="1200" kern="1200" baseline="0" dirty="0" smtClean="0">
                <a:solidFill>
                  <a:schemeClr val="tx1"/>
                </a:solidFill>
                <a:latin typeface="Times New Roman" pitchFamily="33" charset="0"/>
                <a:ea typeface="+mn-ea"/>
                <a:cs typeface="+mn-cs"/>
              </a:rPr>
              <a:t>which specifies the address in memory for the next read or write, and a </a:t>
            </a:r>
            <a:r>
              <a:rPr kumimoji="1" lang="en-US" sz="1200" b="1" kern="1200" baseline="0" dirty="0" smtClean="0">
                <a:solidFill>
                  <a:schemeClr val="tx1"/>
                </a:solidFill>
                <a:latin typeface="Times New Roman" pitchFamily="33" charset="0"/>
                <a:ea typeface="+mn-ea"/>
                <a:cs typeface="+mn-cs"/>
              </a:rPr>
              <a:t>memory</a:t>
            </a:r>
          </a:p>
          <a:p>
            <a:r>
              <a:rPr kumimoji="1" lang="en-US" sz="1200" b="1" kern="1200" baseline="0" dirty="0" smtClean="0">
                <a:solidFill>
                  <a:schemeClr val="tx1"/>
                </a:solidFill>
                <a:latin typeface="Times New Roman" pitchFamily="33" charset="0"/>
                <a:ea typeface="+mn-ea"/>
                <a:cs typeface="+mn-cs"/>
              </a:rPr>
              <a:t>buffer register (MBR), </a:t>
            </a:r>
            <a:r>
              <a:rPr kumimoji="1" lang="en-US" sz="1200" b="0" kern="1200" baseline="0" dirty="0" smtClean="0">
                <a:solidFill>
                  <a:schemeClr val="tx1"/>
                </a:solidFill>
                <a:latin typeface="Times New Roman" pitchFamily="33" charset="0"/>
                <a:ea typeface="+mn-ea"/>
                <a:cs typeface="+mn-cs"/>
              </a:rPr>
              <a:t>which contains the data to be written into memory or receives</a:t>
            </a:r>
          </a:p>
          <a:p>
            <a:r>
              <a:rPr kumimoji="1" lang="en-US" sz="1200" kern="1200" baseline="0" dirty="0" smtClean="0">
                <a:solidFill>
                  <a:schemeClr val="tx1"/>
                </a:solidFill>
                <a:latin typeface="Times New Roman" pitchFamily="33" charset="0"/>
                <a:ea typeface="+mn-ea"/>
                <a:cs typeface="+mn-cs"/>
              </a:rPr>
              <a:t>the data read from memory. Similarly, an I/O address register (I/OAR) specifies a</a:t>
            </a:r>
          </a:p>
          <a:p>
            <a:r>
              <a:rPr kumimoji="1" lang="en-US" sz="1200" kern="1200" baseline="0" dirty="0" smtClean="0">
                <a:solidFill>
                  <a:schemeClr val="tx1"/>
                </a:solidFill>
                <a:latin typeface="Times New Roman" pitchFamily="33" charset="0"/>
                <a:ea typeface="+mn-ea"/>
                <a:cs typeface="+mn-cs"/>
              </a:rPr>
              <a:t>particular I/O device. An I/O buffer (I/OBR) register is used for the exchange of</a:t>
            </a:r>
          </a:p>
          <a:p>
            <a:r>
              <a:rPr kumimoji="1" lang="en-US" sz="1200" kern="1200" baseline="0" dirty="0" smtClean="0">
                <a:solidFill>
                  <a:schemeClr val="tx1"/>
                </a:solidFill>
                <a:latin typeface="Times New Roman" pitchFamily="33" charset="0"/>
                <a:ea typeface="+mn-ea"/>
                <a:cs typeface="+mn-cs"/>
              </a:rPr>
              <a:t>data between an I/O module and the CPU.</a:t>
            </a:r>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83E32F-E570-C641-BE18-949DE9377421}" type="slidenum">
              <a:rPr lang="en-US"/>
              <a:pPr/>
              <a:t>7</a:t>
            </a:fld>
            <a:endParaRPr lang="en-US" dirty="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Figure 3.2 illustrates these top-level components and suggests the interactions</a:t>
            </a:r>
          </a:p>
          <a:p>
            <a:r>
              <a:rPr kumimoji="1" lang="en-US" sz="1200" kern="1200" baseline="0" dirty="0" smtClean="0">
                <a:solidFill>
                  <a:schemeClr val="tx1"/>
                </a:solidFill>
                <a:latin typeface="Times New Roman" pitchFamily="33" charset="0"/>
                <a:ea typeface="+mn-ea"/>
                <a:cs typeface="+mn-cs"/>
              </a:rPr>
              <a:t>among them.</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memory module consists of a set of locations, defined by sequentially</a:t>
            </a:r>
          </a:p>
          <a:p>
            <a:r>
              <a:rPr kumimoji="1" lang="en-US" sz="1200" kern="1200" baseline="0" dirty="0" smtClean="0">
                <a:solidFill>
                  <a:schemeClr val="tx1"/>
                </a:solidFill>
                <a:latin typeface="Times New Roman" pitchFamily="33" charset="0"/>
                <a:ea typeface="+mn-ea"/>
                <a:cs typeface="+mn-cs"/>
              </a:rPr>
              <a:t>numbered addresses. Each location contains a binary number that can be interpreted</a:t>
            </a:r>
          </a:p>
          <a:p>
            <a:r>
              <a:rPr kumimoji="1" lang="en-US" sz="1200" kern="1200" baseline="0" dirty="0" smtClean="0">
                <a:solidFill>
                  <a:schemeClr val="tx1"/>
                </a:solidFill>
                <a:latin typeface="Times New Roman" pitchFamily="33" charset="0"/>
                <a:ea typeface="+mn-ea"/>
                <a:cs typeface="+mn-cs"/>
              </a:rPr>
              <a:t>as either an instruction or data. An I/O module transfers data from external devices</a:t>
            </a:r>
          </a:p>
          <a:p>
            <a:r>
              <a:rPr kumimoji="1" lang="en-US" sz="1200" kern="1200" baseline="0" dirty="0" smtClean="0">
                <a:solidFill>
                  <a:schemeClr val="tx1"/>
                </a:solidFill>
                <a:latin typeface="Times New Roman" pitchFamily="33" charset="0"/>
                <a:ea typeface="+mn-ea"/>
                <a:cs typeface="+mn-cs"/>
              </a:rPr>
              <a:t>to CPU and memory, and vice versa. It contains internal buffers for temporarily</a:t>
            </a:r>
          </a:p>
          <a:p>
            <a:r>
              <a:rPr kumimoji="1" lang="en-US" sz="1200" kern="1200" baseline="0" dirty="0" smtClean="0">
                <a:solidFill>
                  <a:schemeClr val="tx1"/>
                </a:solidFill>
                <a:latin typeface="Times New Roman" pitchFamily="33" charset="0"/>
                <a:ea typeface="+mn-ea"/>
                <a:cs typeface="+mn-cs"/>
              </a:rPr>
              <a:t>holding these data until they can be sent on.</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0E033D-50CC-1E44-AAA0-6DD604099704}" type="slidenum">
              <a:rPr lang="en-US"/>
              <a:pPr/>
              <a:t>8</a:t>
            </a:fld>
            <a:endParaRPr lang="en-US" dirty="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In its simplest form, instruction processing</a:t>
            </a:r>
          </a:p>
          <a:p>
            <a:r>
              <a:rPr kumimoji="1" lang="en-US" sz="1200" kern="1200" baseline="0" dirty="0" smtClean="0">
                <a:solidFill>
                  <a:schemeClr val="tx1"/>
                </a:solidFill>
                <a:latin typeface="Times New Roman" pitchFamily="33" charset="0"/>
                <a:ea typeface="+mn-ea"/>
                <a:cs typeface="+mn-cs"/>
              </a:rPr>
              <a:t>consists of two steps: The processor reads (</a:t>
            </a:r>
            <a:r>
              <a:rPr kumimoji="1" lang="en-US" sz="1200" i="1" kern="1200" baseline="0" dirty="0" smtClean="0">
                <a:solidFill>
                  <a:schemeClr val="tx1"/>
                </a:solidFill>
                <a:latin typeface="Times New Roman" pitchFamily="33" charset="0"/>
                <a:ea typeface="+mn-ea"/>
                <a:cs typeface="+mn-cs"/>
              </a:rPr>
              <a:t>fetches</a:t>
            </a:r>
            <a:r>
              <a:rPr kumimoji="1" lang="en-US" sz="1200" i="0" kern="1200" baseline="0" dirty="0" smtClean="0">
                <a:solidFill>
                  <a:schemeClr val="tx1"/>
                </a:solidFill>
                <a:latin typeface="Times New Roman" pitchFamily="33" charset="0"/>
                <a:ea typeface="+mn-ea"/>
                <a:cs typeface="+mn-cs"/>
              </a:rPr>
              <a:t>) instructions from memory one</a:t>
            </a:r>
          </a:p>
          <a:p>
            <a:r>
              <a:rPr kumimoji="1" lang="en-US" sz="1200" kern="1200" baseline="0" dirty="0" smtClean="0">
                <a:solidFill>
                  <a:schemeClr val="tx1"/>
                </a:solidFill>
                <a:latin typeface="Times New Roman" pitchFamily="33" charset="0"/>
                <a:ea typeface="+mn-ea"/>
                <a:cs typeface="+mn-cs"/>
              </a:rPr>
              <a:t>at a time and executes each instruction. Program execution consists of repeating the</a:t>
            </a:r>
          </a:p>
          <a:p>
            <a:r>
              <a:rPr kumimoji="1" lang="en-US" sz="1200" kern="1200" baseline="0" dirty="0" smtClean="0">
                <a:solidFill>
                  <a:schemeClr val="tx1"/>
                </a:solidFill>
                <a:latin typeface="Times New Roman" pitchFamily="33" charset="0"/>
                <a:ea typeface="+mn-ea"/>
                <a:cs typeface="+mn-cs"/>
              </a:rPr>
              <a:t>process of instruction fetch and instruction execution. The instruction execution may</a:t>
            </a:r>
          </a:p>
          <a:p>
            <a:r>
              <a:rPr kumimoji="1" lang="en-US" sz="1200" kern="1200" baseline="0" dirty="0" smtClean="0">
                <a:solidFill>
                  <a:schemeClr val="tx1"/>
                </a:solidFill>
                <a:latin typeface="Times New Roman" pitchFamily="33" charset="0"/>
                <a:ea typeface="+mn-ea"/>
                <a:cs typeface="+mn-cs"/>
              </a:rPr>
              <a:t>involve several operations and depends on the nature of the instruction.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processing required for a single instruction is called an </a:t>
            </a:r>
            <a:r>
              <a:rPr kumimoji="1" lang="en-US" sz="1200" b="1" kern="1200" baseline="0" dirty="0" smtClean="0">
                <a:solidFill>
                  <a:schemeClr val="tx1"/>
                </a:solidFill>
                <a:latin typeface="Times New Roman" pitchFamily="33" charset="0"/>
                <a:ea typeface="+mn-ea"/>
                <a:cs typeface="+mn-cs"/>
              </a:rPr>
              <a:t>instruction cycle.</a:t>
            </a:r>
          </a:p>
          <a:p>
            <a:r>
              <a:rPr kumimoji="1" lang="en-US" sz="1200" kern="1200" baseline="0" dirty="0" smtClean="0">
                <a:solidFill>
                  <a:schemeClr val="tx1"/>
                </a:solidFill>
                <a:latin typeface="Times New Roman" pitchFamily="33" charset="0"/>
                <a:ea typeface="+mn-ea"/>
                <a:cs typeface="+mn-cs"/>
              </a:rPr>
              <a:t>Using the simplified two-step description given previously, the instruction cycle is</a:t>
            </a:r>
          </a:p>
          <a:p>
            <a:r>
              <a:rPr kumimoji="1" lang="en-US" sz="1200" kern="1200" baseline="0" dirty="0" smtClean="0">
                <a:solidFill>
                  <a:schemeClr val="tx1"/>
                </a:solidFill>
                <a:latin typeface="Times New Roman" pitchFamily="33" charset="0"/>
                <a:ea typeface="+mn-ea"/>
                <a:cs typeface="+mn-cs"/>
              </a:rPr>
              <a:t>depicted in Figure 3.3. The two steps are referred to as the </a:t>
            </a:r>
            <a:r>
              <a:rPr kumimoji="1" lang="en-US" sz="1200" b="1" kern="1200" baseline="0" dirty="0" smtClean="0">
                <a:solidFill>
                  <a:schemeClr val="tx1"/>
                </a:solidFill>
                <a:latin typeface="Times New Roman" pitchFamily="33" charset="0"/>
                <a:ea typeface="+mn-ea"/>
                <a:cs typeface="+mn-cs"/>
              </a:rPr>
              <a:t>fetch cycle </a:t>
            </a:r>
            <a:r>
              <a:rPr kumimoji="1" lang="en-US" sz="1200" b="0" kern="1200" baseline="0" dirty="0" smtClean="0">
                <a:solidFill>
                  <a:schemeClr val="tx1"/>
                </a:solidFill>
                <a:latin typeface="Times New Roman" pitchFamily="33" charset="0"/>
                <a:ea typeface="+mn-ea"/>
                <a:cs typeface="+mn-cs"/>
              </a:rPr>
              <a:t>and the </a:t>
            </a:r>
            <a:r>
              <a:rPr kumimoji="1" lang="en-US" sz="1200" b="1" kern="1200" baseline="0" dirty="0" smtClean="0">
                <a:solidFill>
                  <a:schemeClr val="tx1"/>
                </a:solidFill>
                <a:latin typeface="Times New Roman" pitchFamily="33" charset="0"/>
                <a:ea typeface="+mn-ea"/>
                <a:cs typeface="+mn-cs"/>
              </a:rPr>
              <a:t>execute</a:t>
            </a:r>
          </a:p>
          <a:p>
            <a:r>
              <a:rPr kumimoji="1" lang="en-US" sz="1200" b="1" kern="1200" baseline="0" dirty="0" smtClean="0">
                <a:solidFill>
                  <a:schemeClr val="tx1"/>
                </a:solidFill>
                <a:latin typeface="Times New Roman" pitchFamily="33" charset="0"/>
                <a:ea typeface="+mn-ea"/>
                <a:cs typeface="+mn-cs"/>
              </a:rPr>
              <a:t>cycle. </a:t>
            </a:r>
            <a:r>
              <a:rPr kumimoji="1" lang="en-US" sz="1200" b="0" kern="1200" baseline="0" dirty="0" smtClean="0">
                <a:solidFill>
                  <a:schemeClr val="tx1"/>
                </a:solidFill>
                <a:latin typeface="Times New Roman" pitchFamily="33" charset="0"/>
                <a:ea typeface="+mn-ea"/>
                <a:cs typeface="+mn-cs"/>
              </a:rPr>
              <a:t>Program execution halts only if the machine is turned off, some sort of unrecoverable</a:t>
            </a:r>
          </a:p>
          <a:p>
            <a:r>
              <a:rPr kumimoji="1" lang="en-US" sz="1200" kern="1200" baseline="0" dirty="0" smtClean="0">
                <a:solidFill>
                  <a:schemeClr val="tx1"/>
                </a:solidFill>
                <a:latin typeface="Times New Roman" pitchFamily="33" charset="0"/>
                <a:ea typeface="+mn-ea"/>
                <a:cs typeface="+mn-cs"/>
              </a:rPr>
              <a:t>error occurs, or a program instruction that halts the computer is encountered.</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9483BA-5995-B74C-A3C4-0B5F68142E61}" type="slidenum">
              <a:rPr lang="en-US"/>
              <a:pPr/>
              <a:t>9</a:t>
            </a:fld>
            <a:endParaRPr lang="en-US" dirty="0"/>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At the beginning of each instruction cycle, the processor fetches an instruction</a:t>
            </a:r>
          </a:p>
          <a:p>
            <a:r>
              <a:rPr kumimoji="1" lang="en-US" sz="1200" kern="1200" baseline="0" dirty="0" smtClean="0">
                <a:solidFill>
                  <a:schemeClr val="tx1"/>
                </a:solidFill>
                <a:latin typeface="Times New Roman" pitchFamily="33" charset="0"/>
                <a:ea typeface="+mn-ea"/>
                <a:cs typeface="+mn-cs"/>
              </a:rPr>
              <a:t>from memory. In a typical processor, a register called the program counter (PC)</a:t>
            </a:r>
          </a:p>
          <a:p>
            <a:r>
              <a:rPr kumimoji="1" lang="en-US" sz="1200" kern="1200" baseline="0" dirty="0" smtClean="0">
                <a:solidFill>
                  <a:schemeClr val="tx1"/>
                </a:solidFill>
                <a:latin typeface="Times New Roman" pitchFamily="33" charset="0"/>
                <a:ea typeface="+mn-ea"/>
                <a:cs typeface="+mn-cs"/>
              </a:rPr>
              <a:t>holds the address of the instruction to be fetched next. Unless told otherwise, the</a:t>
            </a:r>
          </a:p>
          <a:p>
            <a:r>
              <a:rPr kumimoji="1" lang="en-US" sz="1200" kern="1200" baseline="0" dirty="0" smtClean="0">
                <a:solidFill>
                  <a:schemeClr val="tx1"/>
                </a:solidFill>
                <a:latin typeface="Times New Roman" pitchFamily="33" charset="0"/>
                <a:ea typeface="+mn-ea"/>
                <a:cs typeface="+mn-cs"/>
              </a:rPr>
              <a:t>processor always increments the PC after each instruction fetch so that it will fetch</a:t>
            </a:r>
          </a:p>
          <a:p>
            <a:r>
              <a:rPr kumimoji="1" lang="en-US" sz="1200" kern="1200" baseline="0" dirty="0" smtClean="0">
                <a:solidFill>
                  <a:schemeClr val="tx1"/>
                </a:solidFill>
                <a:latin typeface="Times New Roman" pitchFamily="33" charset="0"/>
                <a:ea typeface="+mn-ea"/>
                <a:cs typeface="+mn-cs"/>
              </a:rPr>
              <a:t>the next instruction in sequence (i.e., the instruction located at the next higher memory</a:t>
            </a:r>
          </a:p>
          <a:p>
            <a:r>
              <a:rPr kumimoji="1" lang="en-US" sz="1200" kern="1200" baseline="0" dirty="0" smtClean="0">
                <a:solidFill>
                  <a:schemeClr val="tx1"/>
                </a:solidFill>
                <a:latin typeface="Times New Roman" pitchFamily="33" charset="0"/>
                <a:ea typeface="+mn-ea"/>
                <a:cs typeface="+mn-cs"/>
              </a:rPr>
              <a:t>address). So, for example, consider a computer in which each instruction occupies</a:t>
            </a:r>
          </a:p>
          <a:p>
            <a:r>
              <a:rPr kumimoji="1" lang="en-US" sz="1200" kern="1200" baseline="0" dirty="0" smtClean="0">
                <a:solidFill>
                  <a:schemeClr val="tx1"/>
                </a:solidFill>
                <a:latin typeface="Times New Roman" pitchFamily="33" charset="0"/>
                <a:ea typeface="+mn-ea"/>
                <a:cs typeface="+mn-cs"/>
              </a:rPr>
              <a:t>one 16-bit word of memory. Assume that the program counter is set to memory</a:t>
            </a:r>
          </a:p>
          <a:p>
            <a:r>
              <a:rPr kumimoji="1" lang="en-US" sz="1200" kern="1200" baseline="0" dirty="0" smtClean="0">
                <a:solidFill>
                  <a:schemeClr val="tx1"/>
                </a:solidFill>
                <a:latin typeface="Times New Roman" pitchFamily="33" charset="0"/>
                <a:ea typeface="+mn-ea"/>
                <a:cs typeface="+mn-cs"/>
              </a:rPr>
              <a:t>location 300, where the location address refers to a 16-bit word. The processor will</a:t>
            </a:r>
          </a:p>
          <a:p>
            <a:r>
              <a:rPr kumimoji="1" lang="en-US" sz="1200" kern="1200" baseline="0" dirty="0" smtClean="0">
                <a:solidFill>
                  <a:schemeClr val="tx1"/>
                </a:solidFill>
                <a:latin typeface="Times New Roman" pitchFamily="33" charset="0"/>
                <a:ea typeface="+mn-ea"/>
                <a:cs typeface="+mn-cs"/>
              </a:rPr>
              <a:t>next fetch the instruction at location 300. On succeeding instruction cycles, it will</a:t>
            </a:r>
          </a:p>
          <a:p>
            <a:r>
              <a:rPr kumimoji="1" lang="en-US" sz="1200" kern="1200" baseline="0" dirty="0" smtClean="0">
                <a:solidFill>
                  <a:schemeClr val="tx1"/>
                </a:solidFill>
                <a:latin typeface="Times New Roman" pitchFamily="33" charset="0"/>
                <a:ea typeface="+mn-ea"/>
                <a:cs typeface="+mn-cs"/>
              </a:rPr>
              <a:t>fetch instructions from locations 301, 302, 303, and so on. This sequence may be</a:t>
            </a:r>
          </a:p>
          <a:p>
            <a:r>
              <a:rPr kumimoji="1" lang="en-US" sz="1200" kern="1200" baseline="0" dirty="0" smtClean="0">
                <a:solidFill>
                  <a:schemeClr val="tx1"/>
                </a:solidFill>
                <a:latin typeface="Times New Roman" pitchFamily="33" charset="0"/>
                <a:ea typeface="+mn-ea"/>
                <a:cs typeface="+mn-cs"/>
              </a:rPr>
              <a:t>altered, as explained presently.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fetched instruction is loaded into a register in the processor known as</a:t>
            </a:r>
          </a:p>
          <a:p>
            <a:r>
              <a:rPr kumimoji="1" lang="en-US" sz="1200" kern="1200" baseline="0" dirty="0" smtClean="0">
                <a:solidFill>
                  <a:schemeClr val="tx1"/>
                </a:solidFill>
                <a:latin typeface="Times New Roman" pitchFamily="33" charset="0"/>
                <a:ea typeface="+mn-ea"/>
                <a:cs typeface="+mn-cs"/>
              </a:rPr>
              <a:t>the instruction register (IR). The instruction contains bits that specify the action</a:t>
            </a:r>
          </a:p>
          <a:p>
            <a:r>
              <a:rPr kumimoji="1" lang="en-US" sz="1200" kern="1200" baseline="0" dirty="0" smtClean="0">
                <a:solidFill>
                  <a:schemeClr val="tx1"/>
                </a:solidFill>
                <a:latin typeface="Times New Roman" pitchFamily="33" charset="0"/>
                <a:ea typeface="+mn-ea"/>
                <a:cs typeface="+mn-cs"/>
              </a:rPr>
              <a:t>the processor is to take. The processor interprets the instruction and performs the</a:t>
            </a:r>
          </a:p>
          <a:p>
            <a:r>
              <a:rPr kumimoji="1" lang="en-US" sz="1200" kern="1200" baseline="0" dirty="0" smtClean="0">
                <a:solidFill>
                  <a:schemeClr val="tx1"/>
                </a:solidFill>
                <a:latin typeface="Times New Roman" pitchFamily="33" charset="0"/>
                <a:ea typeface="+mn-ea"/>
                <a:cs typeface="+mn-cs"/>
              </a:rPr>
              <a:t>required action. </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5/23/2020</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5/23/2020</a:t>
            </a:fld>
            <a:endParaRPr/>
          </a:p>
        </p:txBody>
      </p:sp>
      <p:sp>
        <p:nvSpPr>
          <p:cNvPr id="4" name="Footer Placeholder 3"/>
          <p:cNvSpPr>
            <a:spLocks noGrp="1"/>
          </p:cNvSpPr>
          <p:nvPr>
            <p:ph type="ftr" sz="quarter" idx="11"/>
          </p:nvPr>
        </p:nvSpPr>
        <p:spPr/>
        <p:txBody>
          <a:bodyPr/>
          <a:lstStyle/>
          <a:p>
            <a:r>
              <a:rPr/>
              <a:t>
              </a:t>
            </a: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5/23/2020</a:t>
            </a:fld>
            <a:endParaRPr/>
          </a:p>
        </p:txBody>
      </p:sp>
      <p:sp>
        <p:nvSpPr>
          <p:cNvPr id="3" name="Footer Placeholder 2"/>
          <p:cNvSpPr>
            <a:spLocks noGrp="1"/>
          </p:cNvSpPr>
          <p:nvPr>
            <p:ph type="ftr" sz="quarter" idx="11"/>
          </p:nvPr>
        </p:nvSpPr>
        <p:spPr/>
        <p:txBody>
          <a:bodyPr/>
          <a:lstStyle/>
          <a:p>
            <a:r>
              <a:rPr/>
              <a:t>
              </a:t>
            </a: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5/23/2020</a:t>
            </a:fld>
            <a:endParaRPr/>
          </a:p>
        </p:txBody>
      </p:sp>
      <p:sp>
        <p:nvSpPr>
          <p:cNvPr id="6" name="Footer Placeholder 5"/>
          <p:cNvSpPr>
            <a:spLocks noGrp="1"/>
          </p:cNvSpPr>
          <p:nvPr>
            <p:ph type="ftr" sz="quarter" idx="11"/>
          </p:nvPr>
        </p:nvSpPr>
        <p:spPr>
          <a:xfrm>
            <a:off x="3859305" y="6423585"/>
            <a:ext cx="3316941" cy="365125"/>
          </a:xfrm>
        </p:spPr>
        <p:txBody>
          <a:bodyPr/>
          <a:lstStyle/>
          <a:p>
            <a:r>
              <a:rPr/>
              <a:t>
              </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5/23/2020</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5/23/2020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5/23/2020</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5/23/2020</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5/23/2020</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5/23/2020</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5/23/2020</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5/23/2020</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5/23/2020</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5/23/2020</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a:t>
              </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5/23/2020</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a:t>
              </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5/23/2020</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5/23/2020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5/23/2020</a:t>
            </a:fld>
            <a:endParaRPr/>
          </a:p>
        </p:txBody>
      </p:sp>
      <p:sp>
        <p:nvSpPr>
          <p:cNvPr id="6" name="Footer Placeholder 5"/>
          <p:cNvSpPr>
            <a:spLocks noGrp="1"/>
          </p:cNvSpPr>
          <p:nvPr>
            <p:ph type="ftr" sz="quarter" idx="11"/>
          </p:nvPr>
        </p:nvSpPr>
        <p:spPr/>
        <p:txBody>
          <a:bodyPr/>
          <a:lstStyle/>
          <a:p>
            <a:r>
              <a:rPr/>
              <a:t>
              </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5/23/2020</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5/23/2020</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3.pdf"/><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5.pd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7.pdf"/><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9.pdf"/><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5.pdf"/><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df"/><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9.pdf"/><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31.pdf"/><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33.pd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df"/><Relationship Id="rId2" Type="http://schemas.openxmlformats.org/officeDocument/2006/relationships/notesSlide" Target="../notesSlides/notesSlide24.xml"/><Relationship Id="rId1" Type="http://schemas.openxmlformats.org/officeDocument/2006/relationships/slideLayout" Target="../slideLayouts/slideLayout16.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0.pdf"/><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31.xml.rels><?xml version="1.0" encoding="UTF-8" standalone="yes"?>
<Relationships xmlns="http://schemas.openxmlformats.org/package/2006/relationships"><Relationship Id="rId3" Type="http://schemas.openxmlformats.org/officeDocument/2006/relationships/image" Target="../media/image42.pdf"/><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44.pdf"/><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46.pdf"/><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48.pdf"/><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51.pdf"/><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53.pdf"/><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55.pdf"/><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3" Type="http://schemas.openxmlformats.org/officeDocument/2006/relationships/image" Target="../media/image3.pdf"/><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57.pdf"/><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9.pdf"/><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image" Target="../media/image61.pdf"/><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3" Type="http://schemas.openxmlformats.org/officeDocument/2006/relationships/image" Target="../media/image63.pdf"/><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7.xml.rels><?xml version="1.0" encoding="UTF-8" standalone="yes"?>
<Relationships xmlns="http://schemas.openxmlformats.org/package/2006/relationships"><Relationship Id="rId3" Type="http://schemas.openxmlformats.org/officeDocument/2006/relationships/image" Target="../media/image65.pdf"/><Relationship Id="rId2" Type="http://schemas.openxmlformats.org/officeDocument/2006/relationships/notesSlide" Target="../notesSlides/notesSlide47.xml"/><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3" Type="http://schemas.openxmlformats.org/officeDocument/2006/relationships/image" Target="../media/image67.pdf"/><Relationship Id="rId2" Type="http://schemas.openxmlformats.org/officeDocument/2006/relationships/notesSlide" Target="../notesSlides/notesSlide48.xml"/><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69.pdf"/><Relationship Id="rId2" Type="http://schemas.openxmlformats.org/officeDocument/2006/relationships/notesSlide" Target="../notesSlides/notesSlide50.xml"/><Relationship Id="rId1" Type="http://schemas.openxmlformats.org/officeDocument/2006/relationships/slideLayout" Target="../slideLayouts/slideLayout12.xml"/><Relationship Id="rId4" Type="http://schemas.openxmlformats.org/officeDocument/2006/relationships/image" Target="../media/image40.png"/></Relationships>
</file>

<file path=ppt/slides/_rels/slide51.xml.rels><?xml version="1.0" encoding="UTF-8" standalone="yes"?>
<Relationships xmlns="http://schemas.openxmlformats.org/package/2006/relationships"><Relationship Id="rId3" Type="http://schemas.openxmlformats.org/officeDocument/2006/relationships/image" Target="../media/image71.pdf"/><Relationship Id="rId2" Type="http://schemas.openxmlformats.org/officeDocument/2006/relationships/notesSlide" Target="../notesSlides/notesSlide51.xml"/><Relationship Id="rId1" Type="http://schemas.openxmlformats.org/officeDocument/2006/relationships/slideLayout" Target="../slideLayouts/slideLayout11.xml"/><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3" Type="http://schemas.openxmlformats.org/officeDocument/2006/relationships/image" Target="../media/image73.pdf"/><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df"/><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d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smtClean="0"/>
              <a:t>William Stallings </a:t>
            </a:r>
            <a:br>
              <a:rPr lang="en-GB" dirty="0" smtClean="0"/>
            </a:br>
            <a:r>
              <a:rPr lang="en-GB" dirty="0"/>
              <a:t>Computer Organization </a:t>
            </a:r>
            <a:br>
              <a:rPr lang="en-GB" dirty="0"/>
            </a:br>
            <a:r>
              <a:rPr lang="en-GB" dirty="0"/>
              <a:t>and Architecture</a:t>
            </a:r>
            <a:r>
              <a:rPr lang="en-GB" dirty="0" smtClean="0"/>
              <a:t/>
            </a:r>
            <a:br>
              <a:rPr lang="en-GB" dirty="0" smtClean="0"/>
            </a:br>
            <a:r>
              <a:rPr lang="en-GB" dirty="0" smtClean="0"/>
              <a:t>9</a:t>
            </a:r>
            <a:r>
              <a:rPr lang="en-GB" baseline="30000" dirty="0" smtClean="0"/>
              <a:t>th</a:t>
            </a:r>
            <a:r>
              <a:rPr lang="en-GB" dirty="0" smtClean="0"/>
              <a:t> Edition</a:t>
            </a:r>
            <a:endParaRPr lang="en-GB"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304800"/>
            <a:ext cx="7708900" cy="1116013"/>
          </a:xfrm>
        </p:spPr>
        <p:txBody>
          <a:bodyPr/>
          <a:lstStyle/>
          <a:p>
            <a:r>
              <a:rPr lang="en-US" dirty="0" smtClean="0">
                <a:effectLst>
                  <a:outerShdw blurRad="38100" dist="38100" dir="2700000" algn="tl">
                    <a:srgbClr val="000000">
                      <a:alpha val="43137"/>
                    </a:srgbClr>
                  </a:outerShdw>
                </a:effectLst>
              </a:rPr>
              <a:t>Action Categories</a:t>
            </a:r>
            <a:endParaRPr lang="en-US" dirty="0">
              <a:effectLst>
                <a:outerShdw blurRad="38100" dist="38100" dir="2700000" algn="tl">
                  <a:srgbClr val="000000">
                    <a:alpha val="43137"/>
                  </a:srgbClr>
                </a:outerShdw>
              </a:effectLst>
            </a:endParaRPr>
          </a:p>
        </p:txBody>
      </p:sp>
      <p:graphicFrame>
        <p:nvGraphicFramePr>
          <p:cNvPr id="25" name="Content Placeholder 24"/>
          <p:cNvGraphicFramePr>
            <a:graphicFrameLocks noGrp="1"/>
          </p:cNvGraphicFramePr>
          <p:nvPr>
            <p:ph idx="4294967295"/>
            <p:extLst>
              <p:ext uri="{D42A27DB-BD31-4B8C-83A1-F6EECF244321}">
                <p14:modId xmlns:p14="http://schemas.microsoft.com/office/powerpoint/2010/main" val="3825325223"/>
              </p:ext>
            </p:extLst>
          </p:nvPr>
        </p:nvGraphicFramePr>
        <p:xfrm>
          <a:off x="685800" y="1524000"/>
          <a:ext cx="75438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7273" b="30000"/>
              <a:stretch>
                <a:fillRect/>
              </a:stretch>
            </p:blipFill>
          </mc:Choice>
          <mc:Fallback>
            <p:blipFill>
              <a:blip r:embed="rId4"/>
              <a:srcRect t="7273" b="30000"/>
              <a:stretch>
                <a:fillRect/>
              </a:stretch>
            </p:blipFill>
          </mc:Fallback>
        </mc:AlternateContent>
        <p:spPr>
          <a:xfrm>
            <a:off x="304800" y="228601"/>
            <a:ext cx="8166616" cy="6629400"/>
          </a:xfrm>
          <a:prstGeom prst="rect">
            <a:avLst/>
          </a:prstGeom>
        </p:spPr>
      </p:pic>
    </p:spTree>
  </p:cSld>
  <p:clrMapOvr>
    <a:masterClrMapping/>
  </p:clrMapOvr>
  <p:transition spd="med">
    <p:diamon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a:xfrm>
            <a:off x="228600" y="990600"/>
            <a:ext cx="3255264" cy="2514600"/>
          </a:xfrm>
        </p:spPr>
        <p:txBody>
          <a:bodyPr>
            <a:normAutofit/>
          </a:bodyPr>
          <a:lstStyle/>
          <a:p>
            <a:pPr algn="ctr"/>
            <a:r>
              <a:rPr lang="en-US" sz="3200" dirty="0">
                <a:effectLst>
                  <a:outerShdw blurRad="38100" dist="38100" dir="2700000" algn="tl">
                    <a:srgbClr val="000000">
                      <a:alpha val="43137"/>
                    </a:srgbClr>
                  </a:outerShdw>
                </a:effectLst>
              </a:rPr>
              <a:t>Example</a:t>
            </a:r>
            <a:r>
              <a:rPr lang="en-US" sz="3200" dirty="0" smtClean="0">
                <a:effectLst>
                  <a:outerShdw blurRad="38100" dist="38100" dir="2700000" algn="tl">
                    <a:srgbClr val="000000">
                      <a:alpha val="43137"/>
                    </a:srgbClr>
                  </a:outerShdw>
                </a:effectLst>
              </a:rPr>
              <a:t>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of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Program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Execution</a:t>
            </a:r>
            <a:endParaRPr lang="en-US" sz="3200" dirty="0">
              <a:effectLst>
                <a:outerShdw blurRad="38100" dist="38100" dir="2700000" algn="tl">
                  <a:srgbClr val="000000">
                    <a:alpha val="43137"/>
                  </a:srgbClr>
                </a:outerShdw>
              </a:effectLst>
            </a:endParaRPr>
          </a:p>
        </p:txBody>
      </p:sp>
      <p:pic>
        <p:nvPicPr>
          <p:cNvPr id="4" name="Picture 3" descr="f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2941" t="10909" r="15294" b="20000"/>
              <a:stretch>
                <a:fillRect/>
              </a:stretch>
            </p:blipFill>
          </mc:Choice>
          <mc:Fallback>
            <p:blipFill>
              <a:blip r:embed="rId4"/>
              <a:srcRect l="12941" t="10909" r="15294" b="20000"/>
              <a:stretch>
                <a:fillRect/>
              </a:stretch>
            </p:blipFill>
          </mc:Fallback>
        </mc:AlternateContent>
        <p:spPr>
          <a:xfrm>
            <a:off x="3581400" y="-72577"/>
            <a:ext cx="5562600" cy="6930577"/>
          </a:xfrm>
          <a:prstGeom prst="rect">
            <a:avLst/>
          </a:prstGeom>
        </p:spPr>
      </p:pic>
      <p:pic>
        <p:nvPicPr>
          <p:cNvPr id="3" name="Picture 2"/>
          <p:cNvPicPr>
            <a:picLocks noChangeAspect="1"/>
          </p:cNvPicPr>
          <p:nvPr/>
        </p:nvPicPr>
        <p:blipFill>
          <a:blip r:embed="rId5"/>
          <a:stretch>
            <a:fillRect/>
          </a:stretch>
        </p:blipFill>
        <p:spPr>
          <a:xfrm>
            <a:off x="899592" y="4149080"/>
            <a:ext cx="2371725" cy="1628775"/>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914400" y="533400"/>
            <a:ext cx="7556313" cy="1116106"/>
          </a:xfrm>
        </p:spPr>
        <p:txBody>
          <a:bodyPr/>
          <a:lstStyle/>
          <a:p>
            <a:r>
              <a:rPr lang="en-US" dirty="0">
                <a:effectLst>
                  <a:outerShdw blurRad="38100" dist="38100" dir="2700000" algn="tl">
                    <a:srgbClr val="000000">
                      <a:alpha val="43137"/>
                    </a:srgbClr>
                  </a:outerShdw>
                </a:effectLst>
              </a:rPr>
              <a:t>Instruction Cycle State Diagram</a:t>
            </a:r>
          </a:p>
        </p:txBody>
      </p:sp>
      <p:pic>
        <p:nvPicPr>
          <p:cNvPr id="4" name="Picture 3" descr="f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1818" b="23636"/>
              <a:stretch>
                <a:fillRect/>
              </a:stretch>
            </p:blipFill>
          </mc:Choice>
          <mc:Fallback>
            <p:blipFill>
              <a:blip r:embed="rId4"/>
              <a:srcRect t="21818" b="23636"/>
              <a:stretch>
                <a:fillRect/>
              </a:stretch>
            </p:blipFill>
          </mc:Fallback>
        </mc:AlternateContent>
        <p:spPr>
          <a:xfrm>
            <a:off x="609600" y="1264029"/>
            <a:ext cx="7924800" cy="5593971"/>
          </a:xfrm>
          <a:prstGeom prst="rect">
            <a:avLst/>
          </a:prstGeom>
        </p:spPr>
      </p:pic>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62000"/>
            <a:ext cx="7556313" cy="1116106"/>
          </a:xfrm>
        </p:spPr>
        <p:txBody>
          <a:bodyPr/>
          <a:lstStyle/>
          <a:p>
            <a:r>
              <a:rPr lang="en-US" sz="4400" dirty="0" smtClean="0">
                <a:effectLst>
                  <a:outerShdw blurRad="38100" dist="38100" dir="2700000" algn="tl">
                    <a:srgbClr val="000000">
                      <a:alpha val="43137"/>
                    </a:srgbClr>
                  </a:outerShdw>
                </a:effectLst>
              </a:rPr>
              <a:t>Classes of Interrupts</a:t>
            </a:r>
            <a:endParaRPr lang="en-US" sz="4400" dirty="0">
              <a:effectLst>
                <a:outerShdw blurRad="38100" dist="38100" dir="2700000" algn="tl">
                  <a:srgbClr val="000000">
                    <a:alpha val="43137"/>
                  </a:srgbClr>
                </a:outerShdw>
              </a:effectLst>
            </a:endParaRPr>
          </a:p>
        </p:txBody>
      </p:sp>
      <p:pic>
        <p:nvPicPr>
          <p:cNvPr id="7" name="Picture 6"/>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28600" y="2743200"/>
            <a:ext cx="8706494" cy="3228658"/>
          </a:xfrm>
          <a:prstGeom prst="rect">
            <a:avLst/>
          </a:prstGeom>
        </p:spPr>
      </p:pic>
    </p:spTree>
  </p:cSld>
  <p:clrMapOvr>
    <a:masterClrMapping/>
  </p:clrMapOvr>
  <p:transition spd="med">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1600200" y="0"/>
            <a:ext cx="5956300" cy="1116012"/>
          </a:xfrm>
        </p:spPr>
        <p:txBody>
          <a:bodyPr/>
          <a:lstStyle/>
          <a:p>
            <a:pPr algn="ctr"/>
            <a:r>
              <a:rPr lang="en-US" dirty="0">
                <a:effectLst>
                  <a:outerShdw blurRad="38100" dist="38100" dir="2700000" algn="tl">
                    <a:srgbClr val="000000">
                      <a:alpha val="43137"/>
                    </a:srgbClr>
                  </a:outerShdw>
                </a:effectLst>
              </a:rPr>
              <a:t>Program Flow Control</a:t>
            </a:r>
          </a:p>
        </p:txBody>
      </p:sp>
      <p:pic>
        <p:nvPicPr>
          <p:cNvPr id="4" name="Picture 3" descr="f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455" t="5882" r="5455" b="9412"/>
              <a:stretch>
                <a:fillRect/>
              </a:stretch>
            </p:blipFill>
          </mc:Choice>
          <mc:Fallback>
            <p:blipFill>
              <a:blip r:embed="rId4"/>
              <a:srcRect l="5455" t="5882" r="5455" b="9412"/>
              <a:stretch>
                <a:fillRect/>
              </a:stretch>
            </p:blipFill>
          </mc:Fallback>
        </mc:AlternateContent>
        <p:spPr>
          <a:xfrm>
            <a:off x="304800" y="625539"/>
            <a:ext cx="8482986" cy="6232461"/>
          </a:xfrm>
          <a:prstGeom prst="rect">
            <a:avLst/>
          </a:prstGeom>
        </p:spPr>
      </p:pic>
    </p:spTree>
  </p:cSld>
  <p:clrMapOvr>
    <a:masterClrMapping/>
  </p:clrMapOvr>
  <p:transition spd="med">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Transfer of Control via Interrupts</a:t>
            </a:r>
          </a:p>
        </p:txBody>
      </p:sp>
      <p:pic>
        <p:nvPicPr>
          <p:cNvPr id="4" name="Picture 3" descr="f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353" t="18182" r="11765" b="27273"/>
              <a:stretch>
                <a:fillRect/>
              </a:stretch>
            </p:blipFill>
          </mc:Choice>
          <mc:Fallback>
            <p:blipFill>
              <a:blip r:embed="rId4"/>
              <a:srcRect l="2353" t="18182" r="11765" b="27273"/>
              <a:stretch>
                <a:fillRect/>
              </a:stretch>
            </p:blipFill>
          </mc:Fallback>
        </mc:AlternateContent>
        <p:spPr>
          <a:xfrm>
            <a:off x="685800" y="1150263"/>
            <a:ext cx="6944333" cy="5707737"/>
          </a:xfrm>
          <a:prstGeom prst="rect">
            <a:avLst/>
          </a:prstGeom>
        </p:spPr>
      </p:pic>
    </p:spTree>
  </p:cSld>
  <p:clrMapOvr>
    <a:masterClrMapping/>
  </p:clrMapOvr>
  <p:transition spd="med">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09600" y="609600"/>
            <a:ext cx="7556313" cy="1116106"/>
          </a:xfrm>
        </p:spPr>
        <p:txBody>
          <a:bodyPr/>
          <a:lstStyle/>
          <a:p>
            <a:r>
              <a:rPr lang="en-GB" dirty="0">
                <a:effectLst>
                  <a:outerShdw blurRad="38100" dist="38100" dir="2700000" algn="tl">
                    <a:srgbClr val="000000">
                      <a:alpha val="43137"/>
                    </a:srgbClr>
                  </a:outerShdw>
                </a:effectLst>
              </a:rPr>
              <a:t>Instruction Cycle</a:t>
            </a:r>
            <a:r>
              <a:rPr lang="en-GB" dirty="0" smtClean="0">
                <a:effectLst>
                  <a:outerShdw blurRad="38100" dist="38100" dir="2700000" algn="tl">
                    <a:srgbClr val="000000">
                      <a:alpha val="43137"/>
                    </a:srgbClr>
                  </a:outerShdw>
                </a:effectLst>
              </a:rPr>
              <a:t> With </a:t>
            </a:r>
            <a:r>
              <a:rPr lang="en-GB" dirty="0">
                <a:effectLst>
                  <a:outerShdw blurRad="38100" dist="38100" dir="2700000" algn="tl">
                    <a:srgbClr val="000000">
                      <a:alpha val="43137"/>
                    </a:srgbClr>
                  </a:outerShdw>
                </a:effectLst>
              </a:rPr>
              <a:t>Interrupts</a:t>
            </a:r>
          </a:p>
        </p:txBody>
      </p:sp>
      <p:pic>
        <p:nvPicPr>
          <p:cNvPr id="4" name="Picture 3" descr="f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30000" b="25455"/>
              <a:stretch>
                <a:fillRect/>
              </a:stretch>
            </p:blipFill>
          </mc:Choice>
          <mc:Fallback>
            <p:blipFill>
              <a:blip r:embed="rId4"/>
              <a:srcRect t="30000" b="25455"/>
              <a:stretch>
                <a:fillRect/>
              </a:stretch>
            </p:blipFill>
          </mc:Fallback>
        </mc:AlternateContent>
        <p:spPr>
          <a:xfrm>
            <a:off x="1" y="1773223"/>
            <a:ext cx="8820688" cy="5084778"/>
          </a:xfrm>
          <a:prstGeom prst="rect">
            <a:avLst/>
          </a:prstGeom>
        </p:spPr>
      </p:pic>
    </p:spTree>
  </p:cSld>
  <p:clrMapOvr>
    <a:masterClrMapping/>
  </p:clrMapOvr>
  <p:transition spd="med">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6728013" y="2362200"/>
            <a:ext cx="2415987" cy="2286000"/>
          </a:xfrm>
        </p:spPr>
        <p:txBody>
          <a:bodyPr/>
          <a:lstStyle/>
          <a:p>
            <a:r>
              <a:rPr lang="en-GB" dirty="0">
                <a:effectLst>
                  <a:outerShdw blurRad="38100" dist="38100" dir="2700000" algn="tl">
                    <a:srgbClr val="000000">
                      <a:alpha val="43137"/>
                    </a:srgbClr>
                  </a:outerShdw>
                </a:effectLst>
              </a:rPr>
              <a:t>Program </a:t>
            </a:r>
            <a:r>
              <a:rPr lang="en-GB" dirty="0" smtClean="0">
                <a:effectLst>
                  <a:outerShdw blurRad="38100" dist="38100" dir="2700000" algn="tl">
                    <a:srgbClr val="000000">
                      <a:alpha val="43137"/>
                    </a:srgbClr>
                  </a:outerShdw>
                </a:effectLst>
              </a:rPr>
              <a:t>Timing:</a:t>
            </a:r>
            <a:br>
              <a:rPr lang="en-GB" dirty="0" smtClean="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Short I/O Wait</a:t>
            </a:r>
          </a:p>
        </p:txBody>
      </p:sp>
      <p:pic>
        <p:nvPicPr>
          <p:cNvPr id="4" name="Picture 3" descr="f1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6364" r="-2353" b="10000"/>
              <a:stretch>
                <a:fillRect/>
              </a:stretch>
            </p:blipFill>
          </mc:Choice>
          <mc:Fallback>
            <p:blipFill>
              <a:blip r:embed="rId4"/>
              <a:srcRect t="6364" r="-2353" b="10000"/>
              <a:stretch>
                <a:fillRect/>
              </a:stretch>
            </p:blipFill>
          </mc:Fallback>
        </mc:AlternateContent>
        <p:spPr>
          <a:xfrm>
            <a:off x="81228" y="0"/>
            <a:ext cx="6485125" cy="6858000"/>
          </a:xfrm>
          <a:prstGeom prst="rect">
            <a:avLst/>
          </a:prstGeom>
        </p:spPr>
      </p:pic>
      <p:sp useBgFill="1">
        <p:nvSpPr>
          <p:cNvPr id="38" name="TextBox 37"/>
          <p:cNvSpPr txBox="1"/>
          <p:nvPr/>
        </p:nvSpPr>
        <p:spPr>
          <a:xfrm>
            <a:off x="0" y="304801"/>
            <a:ext cx="533400" cy="685799"/>
          </a:xfrm>
          <a:prstGeom prst="rect">
            <a:avLst/>
          </a:prstGeom>
        </p:spPr>
        <p:txBody>
          <a:bodyPr wrap="square" rtlCol="0">
            <a:spAutoFit/>
          </a:bodyPr>
          <a:lstStyle/>
          <a:p>
            <a:endParaRPr lang="en-US" dirty="0"/>
          </a:p>
        </p:txBody>
      </p:sp>
    </p:spTree>
  </p:cSld>
  <p:clrMapOvr>
    <a:masterClrMapping/>
  </p:clrMapOvr>
  <p:transition spd="med">
    <p:spli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6728013" y="2286000"/>
            <a:ext cx="2415987" cy="1116106"/>
          </a:xfrm>
        </p:spPr>
        <p:txBody>
          <a:bodyPr/>
          <a:lstStyle/>
          <a:p>
            <a:r>
              <a:rPr lang="en-GB" dirty="0">
                <a:effectLst>
                  <a:outerShdw blurRad="38100" dist="38100" dir="2700000" algn="tl">
                    <a:srgbClr val="000000">
                      <a:alpha val="43137"/>
                    </a:srgbClr>
                  </a:outerShdw>
                </a:effectLst>
              </a:rPr>
              <a:t>Program </a:t>
            </a:r>
            <a:r>
              <a:rPr lang="en-GB" dirty="0" smtClean="0">
                <a:effectLst>
                  <a:outerShdw blurRad="38100" dist="38100" dir="2700000" algn="tl">
                    <a:srgbClr val="000000">
                      <a:alpha val="43137"/>
                    </a:srgbClr>
                  </a:outerShdw>
                </a:effectLst>
              </a:rPr>
              <a:t>Timing:</a:t>
            </a:r>
            <a:br>
              <a:rPr lang="en-GB" dirty="0" smtClean="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Long I/O Wait</a:t>
            </a:r>
          </a:p>
        </p:txBody>
      </p:sp>
      <p:pic>
        <p:nvPicPr>
          <p:cNvPr id="4" name="Picture 3" descr="f1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059" t="4545" r="3529" b="7273"/>
              <a:stretch>
                <a:fillRect/>
              </a:stretch>
            </p:blipFill>
          </mc:Choice>
          <mc:Fallback>
            <p:blipFill>
              <a:blip r:embed="rId4"/>
              <a:srcRect l="7059" t="4545" r="3529" b="7273"/>
              <a:stretch>
                <a:fillRect/>
              </a:stretch>
            </p:blipFill>
          </mc:Fallback>
        </mc:AlternateContent>
        <p:spPr>
          <a:xfrm>
            <a:off x="533400" y="-932"/>
            <a:ext cx="5486400" cy="6858932"/>
          </a:xfrm>
          <a:prstGeom prst="rect">
            <a:avLst/>
          </a:prstGeom>
        </p:spPr>
      </p:pic>
      <p:sp useBgFill="1">
        <p:nvSpPr>
          <p:cNvPr id="15" name="TextBox 14"/>
          <p:cNvSpPr txBox="1"/>
          <p:nvPr/>
        </p:nvSpPr>
        <p:spPr>
          <a:xfrm>
            <a:off x="203200" y="304800"/>
            <a:ext cx="406400" cy="512465"/>
          </a:xfrm>
          <a:prstGeom prst="rect">
            <a:avLst/>
          </a:prstGeom>
        </p:spPr>
        <p:txBody>
          <a:bodyPr wrap="square" rtlCol="0">
            <a:spAutoFit/>
          </a:bodyPr>
          <a:lstStyle/>
          <a:p>
            <a:endParaRPr lang="en-US" dirty="0"/>
          </a:p>
        </p:txBody>
      </p:sp>
    </p:spTree>
  </p:cSld>
  <p:clrMapOvr>
    <a:masterClrMapping/>
  </p:clrMapOvr>
  <p:transition spd="med">
    <p:spli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33400" y="4495800"/>
            <a:ext cx="6191157" cy="833718"/>
          </a:xfrm>
        </p:spPr>
        <p:txBody>
          <a:bodyPr>
            <a:noAutofit/>
          </a:bodyPr>
          <a:lstStyle/>
          <a:p>
            <a:r>
              <a:rPr lang="en-US" sz="5400" dirty="0" smtClean="0">
                <a:effectLst>
                  <a:outerShdw blurRad="38100" dist="38100" dir="2700000" algn="tl">
                    <a:srgbClr val="000000">
                      <a:alpha val="43137"/>
                    </a:srgbClr>
                  </a:outerShdw>
                </a:effectLst>
              </a:rPr>
              <a:t>Chapter 3</a:t>
            </a:r>
            <a:endParaRPr lang="en-US" sz="5400" dirty="0">
              <a:effectLst>
                <a:outerShdw blurRad="38100" dist="38100" dir="2700000" algn="tl">
                  <a:srgbClr val="000000">
                    <a:alpha val="43137"/>
                  </a:srgbClr>
                </a:outerShdw>
              </a:effectLst>
            </a:endParaRPr>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p:txBody>
      </p:sp>
      <p:sp>
        <p:nvSpPr>
          <p:cNvPr id="7" name="Text Placeholder 10"/>
          <p:cNvSpPr>
            <a:spLocks noGrp="1"/>
          </p:cNvSpPr>
          <p:nvPr>
            <p:ph type="body" sz="half" idx="2"/>
          </p:nvPr>
        </p:nvSpPr>
        <p:spPr>
          <a:xfrm>
            <a:off x="533400" y="5410200"/>
            <a:ext cx="8104095" cy="1190624"/>
          </a:xfrm>
        </p:spPr>
        <p:txBody>
          <a:bodyPr>
            <a:noAutofit/>
          </a:bodyPr>
          <a:lstStyle/>
          <a:p>
            <a:r>
              <a:rPr lang="en-US" sz="3200" dirty="0" smtClean="0"/>
              <a:t>A Top-Level View of Computer </a:t>
            </a:r>
          </a:p>
          <a:p>
            <a:r>
              <a:rPr lang="en-US" sz="3200" dirty="0" smtClean="0"/>
              <a:t>Function and Interconnection</a:t>
            </a:r>
            <a:endParaRPr lang="en-US"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ChangeArrowheads="1"/>
          </p:cNvSpPr>
          <p:nvPr>
            <p:ph type="title" idx="4294967295"/>
          </p:nvPr>
        </p:nvSpPr>
        <p:spPr>
          <a:xfrm>
            <a:off x="381000" y="228600"/>
            <a:ext cx="7251700" cy="1312862"/>
          </a:xfrm>
        </p:spPr>
        <p:txBody>
          <a:bodyPr/>
          <a:lstStyle/>
          <a:p>
            <a:r>
              <a:rPr lang="en-US" dirty="0">
                <a:effectLst>
                  <a:outerShdw blurRad="38100" dist="38100" dir="2700000" algn="tl">
                    <a:srgbClr val="000000">
                      <a:alpha val="43137"/>
                    </a:srgbClr>
                  </a:outerShdw>
                </a:effectLst>
              </a:rPr>
              <a:t>Instruction </a:t>
            </a:r>
            <a:r>
              <a:rPr lang="en-US" dirty="0" smtClean="0">
                <a:effectLst>
                  <a:outerShdw blurRad="38100" dist="38100" dir="2700000" algn="tl">
                    <a:srgbClr val="000000">
                      <a:alpha val="43137"/>
                    </a:srgbClr>
                  </a:outerShdw>
                </a:effectLst>
              </a:rPr>
              <a:t>Cycle State Diagram</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         With Interrupts</a:t>
            </a:r>
            <a:r>
              <a:rPr lang="en-US" dirty="0" smtClean="0"/>
              <a:t/>
            </a:r>
            <a:br>
              <a:rPr lang="en-US" dirty="0" smtClean="0"/>
            </a:br>
            <a:endParaRPr lang="en-US" dirty="0"/>
          </a:p>
        </p:txBody>
      </p:sp>
      <p:pic>
        <p:nvPicPr>
          <p:cNvPr id="4" name="Picture 3" descr="f1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3636" t="14118" r="5455" b="17647"/>
              <a:stretch>
                <a:fillRect/>
              </a:stretch>
            </p:blipFill>
          </mc:Choice>
          <mc:Fallback>
            <p:blipFill>
              <a:blip r:embed="rId4"/>
              <a:srcRect l="3636" t="14118" r="5455" b="17647"/>
              <a:stretch>
                <a:fillRect/>
              </a:stretch>
            </p:blipFill>
          </mc:Fallback>
        </mc:AlternateContent>
        <p:spPr>
          <a:xfrm>
            <a:off x="0" y="1554364"/>
            <a:ext cx="9143999" cy="5303636"/>
          </a:xfrm>
          <a:prstGeom prst="rect">
            <a:avLst/>
          </a:prstGeom>
        </p:spPr>
      </p:pic>
    </p:spTree>
  </p:cSld>
  <p:clrMapOvr>
    <a:masterClrMapping/>
  </p:clrMapOvr>
  <p:transition spd="med">
    <p:split orient="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26"/>
          <p:cNvSpPr>
            <a:spLocks noGrp="1" noChangeArrowheads="1"/>
          </p:cNvSpPr>
          <p:nvPr>
            <p:ph type="title"/>
          </p:nvPr>
        </p:nvSpPr>
        <p:spPr>
          <a:xfrm>
            <a:off x="6934200" y="2895600"/>
            <a:ext cx="1828800" cy="914400"/>
          </a:xfrm>
        </p:spPr>
        <p:txBody>
          <a:bodyPr>
            <a:normAutofit/>
          </a:bodyPr>
          <a:lstStyle/>
          <a:p>
            <a:pPr algn="ctr"/>
            <a:r>
              <a:rPr lang="en-US" sz="2500" dirty="0">
                <a:solidFill>
                  <a:srgbClr val="FFFFFF"/>
                </a:solidFill>
                <a:effectLst>
                  <a:outerShdw blurRad="38100" dist="38100" dir="2700000" algn="tl">
                    <a:srgbClr val="000000">
                      <a:alpha val="43137"/>
                    </a:srgbClr>
                  </a:outerShdw>
                </a:effectLst>
              </a:rPr>
              <a:t>Multiple</a:t>
            </a:r>
            <a:r>
              <a:rPr lang="en-US" sz="2500" dirty="0" smtClean="0">
                <a:solidFill>
                  <a:srgbClr val="FFFFFF"/>
                </a:solidFill>
                <a:effectLst>
                  <a:outerShdw blurRad="38100" dist="38100" dir="2700000" algn="tl">
                    <a:srgbClr val="000000">
                      <a:alpha val="43137"/>
                    </a:srgbClr>
                  </a:outerShdw>
                </a:effectLst>
              </a:rPr>
              <a:t> </a:t>
            </a:r>
            <a:br>
              <a:rPr lang="en-US" sz="2500" dirty="0" smtClean="0">
                <a:solidFill>
                  <a:srgbClr val="FFFFFF"/>
                </a:solidFill>
                <a:effectLst>
                  <a:outerShdw blurRad="38100" dist="38100" dir="2700000" algn="tl">
                    <a:srgbClr val="000000">
                      <a:alpha val="43137"/>
                    </a:srgbClr>
                  </a:outerShdw>
                </a:effectLst>
              </a:rPr>
            </a:br>
            <a:r>
              <a:rPr lang="en-US" sz="2500" dirty="0" smtClean="0">
                <a:solidFill>
                  <a:srgbClr val="FFFFFF"/>
                </a:solidFill>
                <a:effectLst>
                  <a:outerShdw blurRad="38100" dist="38100" dir="2700000" algn="tl">
                    <a:srgbClr val="000000">
                      <a:alpha val="43137"/>
                    </a:srgbClr>
                  </a:outerShdw>
                </a:effectLst>
              </a:rPr>
              <a:t>Interrupts</a:t>
            </a:r>
            <a:endParaRPr lang="en-US" sz="2500" dirty="0">
              <a:solidFill>
                <a:srgbClr val="FFFFFF"/>
              </a:solidFill>
              <a:effectLst>
                <a:outerShdw blurRad="38100" dist="38100" dir="2700000" algn="tl">
                  <a:srgbClr val="000000">
                    <a:alpha val="43137"/>
                  </a:srgbClr>
                </a:outerShdw>
              </a:effectLst>
            </a:endParaRPr>
          </a:p>
        </p:txBody>
      </p:sp>
      <p:pic>
        <p:nvPicPr>
          <p:cNvPr id="4" name="Picture 3" descr="f1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609600" y="0"/>
            <a:ext cx="5299364" cy="6858000"/>
          </a:xfrm>
          <a:prstGeom prst="rect">
            <a:avLst/>
          </a:prstGeom>
        </p:spPr>
      </p:pic>
      <p:sp useBgFill="1">
        <p:nvSpPr>
          <p:cNvPr id="7" name="TextBox 6"/>
          <p:cNvSpPr txBox="1"/>
          <p:nvPr/>
        </p:nvSpPr>
        <p:spPr>
          <a:xfrm>
            <a:off x="260946" y="4487924"/>
            <a:ext cx="348654" cy="541276"/>
          </a:xfrm>
          <a:prstGeom prst="rect">
            <a:avLst/>
          </a:prstGeom>
        </p:spPr>
        <p:txBody>
          <a:bodyPr wrap="square" rtlCol="0">
            <a:spAutoFit/>
          </a:bodyPr>
          <a:lstStyle/>
          <a:p>
            <a:endParaRPr lang="en-US" dirty="0"/>
          </a:p>
        </p:txBody>
      </p:sp>
      <p:sp>
        <p:nvSpPr>
          <p:cNvPr id="8" name="Rectangle 1026"/>
          <p:cNvSpPr txBox="1">
            <a:spLocks noChangeArrowheads="1"/>
          </p:cNvSpPr>
          <p:nvPr/>
        </p:nvSpPr>
        <p:spPr>
          <a:xfrm>
            <a:off x="6934200" y="685800"/>
            <a:ext cx="1828800" cy="990600"/>
          </a:xfrm>
          <a:prstGeom prst="rect">
            <a:avLst/>
          </a:prstGeom>
        </p:spPr>
        <p:txBody>
          <a:bodyPr vert="horz" lIns="91440" tIns="45720" rIns="91440" bIns="45720" rtlCol="0" anchor="b" anchorCtr="0">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600" b="0"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Transfer of</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600" noProof="0" dirty="0" smtClean="0">
                <a:solidFill>
                  <a:schemeClr val="tx2"/>
                </a:solidFill>
                <a:effectLst>
                  <a:outerShdw blurRad="38100" dist="38100" dir="2700000" algn="tl">
                    <a:srgbClr val="000000">
                      <a:alpha val="43137"/>
                    </a:srgbClr>
                  </a:outerShdw>
                </a:effectLst>
                <a:latin typeface="+mj-lt"/>
                <a:ea typeface="+mj-ea"/>
                <a:cs typeface="+mj-cs"/>
              </a:rPr>
              <a:t>Control</a:t>
            </a:r>
            <a:endParaRPr kumimoji="0" lang="en-US" sz="2600" b="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spd="med">
    <p:pull dir="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533400" y="228600"/>
            <a:ext cx="7556313" cy="1116106"/>
          </a:xfrm>
        </p:spPr>
        <p:txBody>
          <a:bodyPr/>
          <a:lstStyle/>
          <a:p>
            <a:r>
              <a:rPr lang="en-US" dirty="0" smtClean="0">
                <a:effectLst>
                  <a:outerShdw blurRad="38100" dist="38100" dir="2700000" algn="tl">
                    <a:srgbClr val="000000">
                      <a:alpha val="43137"/>
                    </a:srgbClr>
                  </a:outerShdw>
                </a:effectLst>
              </a:rPr>
              <a:t>Time Sequence of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			     Multiple Interrupts</a:t>
            </a:r>
            <a:endParaRPr lang="en-US" dirty="0">
              <a:effectLst>
                <a:outerShdw blurRad="38100" dist="38100" dir="2700000" algn="tl">
                  <a:srgbClr val="000000">
                    <a:alpha val="43137"/>
                  </a:srgbClr>
                </a:outerShdw>
              </a:effectLst>
            </a:endParaRPr>
          </a:p>
        </p:txBody>
      </p:sp>
      <p:pic>
        <p:nvPicPr>
          <p:cNvPr id="4" name="Picture 3" descr="f1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0000" b="20909"/>
              <a:stretch>
                <a:fillRect/>
              </a:stretch>
            </p:blipFill>
          </mc:Choice>
          <mc:Fallback>
            <p:blipFill>
              <a:blip r:embed="rId4"/>
              <a:srcRect t="20000" b="20909"/>
              <a:stretch>
                <a:fillRect/>
              </a:stretch>
            </p:blipFill>
          </mc:Fallback>
        </mc:AlternateContent>
        <p:spPr>
          <a:xfrm>
            <a:off x="838200" y="1295400"/>
            <a:ext cx="7725208" cy="5755158"/>
          </a:xfrm>
          <a:prstGeom prst="rect">
            <a:avLst/>
          </a:prstGeom>
        </p:spPr>
      </p:pic>
      <p:sp>
        <p:nvSpPr>
          <p:cNvPr id="5" name="TextBox 4"/>
          <p:cNvSpPr txBox="1"/>
          <p:nvPr/>
        </p:nvSpPr>
        <p:spPr>
          <a:xfrm>
            <a:off x="8229600" y="304800"/>
            <a:ext cx="583287" cy="1600200"/>
          </a:xfrm>
          <a:prstGeom prst="rect">
            <a:avLst/>
          </a:prstGeom>
          <a:noFill/>
        </p:spPr>
        <p:txBody>
          <a:bodyPr vert="wordArtVert" wrap="square" rtlCol="0" anchor="ctr" anchorCtr="0">
            <a:noAutofit/>
          </a:bodyPr>
          <a:lstStyle/>
          <a:p>
            <a:pPr>
              <a:lnSpc>
                <a:spcPts val="2560"/>
              </a:lnSpc>
              <a:spcBef>
                <a:spcPts val="2400"/>
              </a:spcBef>
              <a:spcAft>
                <a:spcPts val="3000"/>
              </a:spcAft>
            </a:pPr>
            <a:r>
              <a:rPr lang="en-US" dirty="0" smtClean="0">
                <a:solidFill>
                  <a:schemeClr val="bg1"/>
                </a:solidFill>
                <a:effectLst>
                  <a:outerShdw blurRad="38100" dist="38100" dir="2700000" algn="tl">
                    <a:srgbClr val="000000">
                      <a:alpha val="43137"/>
                    </a:srgbClr>
                  </a:outerShdw>
                </a:effectLst>
              </a:rPr>
              <a:t>Example</a:t>
            </a:r>
            <a:endParaRPr lang="en-US" dirty="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533400"/>
            <a:ext cx="7556313" cy="1116106"/>
          </a:xfrm>
        </p:spPr>
        <p:txBody>
          <a:bodyPr/>
          <a:lstStyle/>
          <a:p>
            <a:r>
              <a:rPr lang="en-GB" dirty="0" smtClean="0">
                <a:effectLst>
                  <a:outerShdw blurRad="38100" dist="38100" dir="2700000" algn="tl">
                    <a:srgbClr val="000000">
                      <a:alpha val="43137"/>
                    </a:srgbClr>
                  </a:outerShdw>
                </a:effectLst>
              </a:rPr>
              <a:t>I/O Function</a:t>
            </a:r>
            <a:endParaRPr lang="en-GB" dirty="0">
              <a:effectLst>
                <a:outerShdw blurRad="38100" dist="38100" dir="2700000" algn="tl">
                  <a:srgbClr val="000000">
                    <a:alpha val="43137"/>
                  </a:srgbClr>
                </a:outerShdw>
              </a:effectLst>
            </a:endParaRPr>
          </a:p>
        </p:txBody>
      </p:sp>
      <p:sp>
        <p:nvSpPr>
          <p:cNvPr id="11267" name="Rectangle 3"/>
          <p:cNvSpPr>
            <a:spLocks noGrp="1" noChangeArrowheads="1"/>
          </p:cNvSpPr>
          <p:nvPr>
            <p:ph idx="1"/>
          </p:nvPr>
        </p:nvSpPr>
        <p:spPr>
          <a:xfrm>
            <a:off x="498474" y="1600200"/>
            <a:ext cx="7556313" cy="4876800"/>
          </a:xfrm>
        </p:spPr>
        <p:txBody>
          <a:bodyPr>
            <a:normAutofit/>
          </a:bodyPr>
          <a:lstStyle/>
          <a:p>
            <a:r>
              <a:rPr lang="en-GB" dirty="0" smtClean="0"/>
              <a:t>I/O module can exchange data directly with the processor</a:t>
            </a:r>
          </a:p>
          <a:p>
            <a:r>
              <a:rPr lang="en-GB" dirty="0" smtClean="0"/>
              <a:t>Processor can read data from or write data to an I/O module</a:t>
            </a:r>
          </a:p>
          <a:p>
            <a:pPr lvl="1"/>
            <a:r>
              <a:rPr lang="en-GB" dirty="0" smtClean="0"/>
              <a:t>Processor identifies a specific device that is controlled by a particular I/O module</a:t>
            </a:r>
          </a:p>
          <a:p>
            <a:pPr lvl="1"/>
            <a:r>
              <a:rPr lang="en-GB" dirty="0" smtClean="0"/>
              <a:t>I/O instructions rather than memory referencing instructions</a:t>
            </a:r>
          </a:p>
          <a:p>
            <a:r>
              <a:rPr lang="en-GB" dirty="0" smtClean="0"/>
              <a:t>In some cases it is desirable to allow I/O exchanges to occur directly with memory</a:t>
            </a:r>
          </a:p>
          <a:p>
            <a:pPr lvl="1"/>
            <a:r>
              <a:rPr lang="en-GB" dirty="0" smtClean="0"/>
              <a:t>The processor grants to an I/O module the authority to read from or write to memory so that the I/O memory transfer can occur without tying up the processor</a:t>
            </a:r>
          </a:p>
          <a:p>
            <a:pPr lvl="1"/>
            <a:r>
              <a:rPr lang="en-GB" dirty="0" smtClean="0"/>
              <a:t>The I/O module issues read or write commands to memory relieving the processor of responsibility for the exchange</a:t>
            </a:r>
          </a:p>
          <a:p>
            <a:pPr lvl="1"/>
            <a:r>
              <a:rPr lang="en-GB" dirty="0" smtClean="0"/>
              <a:t>This operation is known as direct memory access (DMA)</a:t>
            </a:r>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6781800" y="228600"/>
            <a:ext cx="2133600" cy="1447800"/>
          </a:xfrm>
        </p:spPr>
        <p:txBody>
          <a:bodyPr/>
          <a:lstStyle/>
          <a:p>
            <a:pPr algn="ctr"/>
            <a:r>
              <a:rPr lang="en-GB" dirty="0"/>
              <a:t>Computer</a:t>
            </a:r>
            <a:r>
              <a:rPr lang="en-GB" dirty="0" smtClean="0"/>
              <a:t> </a:t>
            </a:r>
            <a:br>
              <a:rPr lang="en-GB" dirty="0" smtClean="0"/>
            </a:br>
            <a:r>
              <a:rPr lang="en-GB" dirty="0" smtClean="0"/>
              <a:t>Modules</a:t>
            </a:r>
            <a:endParaRPr lang="en-GB" dirty="0"/>
          </a:p>
        </p:txBody>
      </p:sp>
      <p:pic>
        <p:nvPicPr>
          <p:cNvPr id="4" name="Picture 3" descr="f1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0000" t="7273" r="22353" b="7273"/>
              <a:stretch>
                <a:fillRect/>
              </a:stretch>
            </p:blipFill>
          </mc:Choice>
          <mc:Fallback>
            <p:blipFill>
              <a:blip r:embed="rId4"/>
              <a:srcRect l="20000" t="7273" r="22353" b="7273"/>
              <a:stretch>
                <a:fillRect/>
              </a:stretch>
            </p:blipFill>
          </mc:Fallback>
        </mc:AlternateContent>
        <p:spPr>
          <a:xfrm>
            <a:off x="1295400" y="28614"/>
            <a:ext cx="4114800" cy="6757527"/>
          </a:xfrm>
          <a:prstGeom prst="rect">
            <a:avLst/>
          </a:prstGeom>
          <a:solidFill>
            <a:schemeClr val="accent3">
              <a:lumMod val="60000"/>
              <a:lumOff val="40000"/>
            </a:schemeClr>
          </a:solidFill>
        </p:spPr>
      </p:pic>
      <p:sp useBgFill="1">
        <p:nvSpPr>
          <p:cNvPr id="17" name="TextBox 16"/>
          <p:cNvSpPr txBox="1"/>
          <p:nvPr/>
        </p:nvSpPr>
        <p:spPr>
          <a:xfrm>
            <a:off x="990600" y="228600"/>
            <a:ext cx="228600" cy="6629399"/>
          </a:xfrm>
          <a:prstGeom prst="rect">
            <a:avLst/>
          </a:prstGeom>
        </p:spPr>
        <p:txBody>
          <a:bodyPr wrap="square" rtlCol="0">
            <a:spAutoFit/>
          </a:bodyPr>
          <a:lstStyle/>
          <a:p>
            <a:endParaRPr lang="en-US" dirty="0"/>
          </a:p>
        </p:txBody>
      </p:sp>
      <p:sp useBgFill="1">
        <p:nvSpPr>
          <p:cNvPr id="18" name="TextBox 17"/>
          <p:cNvSpPr txBox="1"/>
          <p:nvPr/>
        </p:nvSpPr>
        <p:spPr>
          <a:xfrm>
            <a:off x="5486400" y="0"/>
            <a:ext cx="228600" cy="6858000"/>
          </a:xfrm>
          <a:prstGeom prst="rect">
            <a:avLst/>
          </a:prstGeom>
        </p:spPr>
        <p:txBody>
          <a:bodyPr wrap="square" rtlCol="0">
            <a:spAutoFit/>
          </a:bodyPr>
          <a:lstStyle/>
          <a:p>
            <a:endParaRPr lang="en-US" dirty="0"/>
          </a:p>
        </p:txBody>
      </p:sp>
    </p:spTree>
  </p:cSld>
  <p:clrMapOvr>
    <a:masterClrMapping/>
  </p:clrMapOvr>
  <p:transition spd="med">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457200" y="228600"/>
            <a:ext cx="7556500" cy="1116012"/>
          </a:xfrm>
        </p:spPr>
        <p:txBody>
          <a:bodyPr/>
          <a:lstStyle/>
          <a:p>
            <a:r>
              <a:rPr lang="en-GB" sz="2400" dirty="0" smtClean="0"/>
              <a:t>The interconnection structure must support the following types of transfers:</a:t>
            </a:r>
            <a:endParaRPr lang="en-GB" sz="2400" dirty="0"/>
          </a:p>
        </p:txBody>
      </p:sp>
      <p:graphicFrame>
        <p:nvGraphicFramePr>
          <p:cNvPr id="43" name="Content Placeholder 42"/>
          <p:cNvGraphicFramePr>
            <a:graphicFrameLocks noGrp="1"/>
          </p:cNvGraphicFramePr>
          <p:nvPr>
            <p:ph idx="4294967295"/>
          </p:nvPr>
        </p:nvGraphicFramePr>
        <p:xfrm>
          <a:off x="381000" y="1371600"/>
          <a:ext cx="84582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7391400" y="685800"/>
            <a:ext cx="1752600" cy="6172200"/>
          </a:xfrm>
        </p:spPr>
        <p:txBody>
          <a:bodyPr vert="wordArtVert"/>
          <a:lstStyle/>
          <a:p>
            <a:pPr algn="ctr"/>
            <a:r>
              <a:rPr lang="en-GB" spc="800" dirty="0" smtClean="0">
                <a:effectLst>
                  <a:outerShdw blurRad="38100" dist="38100" dir="2700000" algn="tl">
                    <a:srgbClr val="000000">
                      <a:alpha val="43137"/>
                    </a:srgbClr>
                  </a:outerShdw>
                </a:effectLst>
              </a:rPr>
              <a:t>Bus Interconnection</a:t>
            </a:r>
            <a:endParaRPr lang="en-GB" spc="800" dirty="0">
              <a:effectLst>
                <a:outerShdw blurRad="38100" dist="38100" dir="2700000" algn="tl">
                  <a:srgbClr val="000000">
                    <a:alpha val="43137"/>
                  </a:srgbClr>
                </a:outerShdw>
              </a:effectLst>
            </a:endParaRPr>
          </a:p>
        </p:txBody>
      </p:sp>
      <p:graphicFrame>
        <p:nvGraphicFramePr>
          <p:cNvPr id="48" name="Content Placeholder 47"/>
          <p:cNvGraphicFramePr>
            <a:graphicFrameLocks noGrp="1"/>
          </p:cNvGraphicFramePr>
          <p:nvPr>
            <p:ph idx="4294967295"/>
          </p:nvPr>
        </p:nvGraphicFramePr>
        <p:xfrm>
          <a:off x="-381000" y="381000"/>
          <a:ext cx="7772400"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9" name="Picture 48"/>
          <p:cNvPicPr>
            <a:picLocks noChangeAspect="1"/>
          </p:cNvPicPr>
          <p:nvPr/>
        </p:nvPicPr>
        <p:blipFill>
          <a:blip r:embed="rId8"/>
          <a:stretch>
            <a:fillRect/>
          </a:stretch>
        </p:blipFill>
        <p:spPr>
          <a:xfrm>
            <a:off x="2895600" y="4419600"/>
            <a:ext cx="685799" cy="529199"/>
          </a:xfrm>
          <a:prstGeom prst="rect">
            <a:avLst/>
          </a:prstGeom>
          <a:scene3d>
            <a:camera prst="orthographicFront">
              <a:rot lat="0" lon="10499978" rev="0"/>
            </a:camera>
            <a:lightRig rig="threePt" dir="t"/>
          </a:scene3d>
        </p:spPr>
      </p:pic>
      <p:pic>
        <p:nvPicPr>
          <p:cNvPr id="50" name="Picture 49"/>
          <p:cNvPicPr>
            <a:picLocks noChangeAspect="1"/>
          </p:cNvPicPr>
          <p:nvPr/>
        </p:nvPicPr>
        <p:blipFill>
          <a:blip r:embed="rId8"/>
          <a:stretch>
            <a:fillRect/>
          </a:stretch>
        </p:blipFill>
        <p:spPr>
          <a:xfrm>
            <a:off x="3429001" y="2081400"/>
            <a:ext cx="685799" cy="529199"/>
          </a:xfrm>
          <a:prstGeom prst="rect">
            <a:avLst/>
          </a:prstGeom>
          <a:scene3d>
            <a:camera prst="orthographicFront">
              <a:rot lat="0" lon="10499978" rev="0"/>
            </a:camera>
            <a:lightRig rig="threePt" dir="t"/>
          </a:scene3d>
        </p:spPr>
      </p:pic>
    </p:spTree>
  </p:cSld>
  <p:clrMapOvr>
    <a:masterClrMapping/>
  </p:clrMapOvr>
  <p:transition spd="med">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838200" y="381000"/>
            <a:ext cx="7556500" cy="1116013"/>
          </a:xfrm>
        </p:spPr>
        <p:txBody>
          <a:bodyPr/>
          <a:lstStyle/>
          <a:p>
            <a:r>
              <a:rPr lang="en-GB" dirty="0">
                <a:effectLst>
                  <a:outerShdw blurRad="38100" dist="38100" dir="2700000" algn="tl">
                    <a:srgbClr val="000000">
                      <a:alpha val="43137"/>
                    </a:srgbClr>
                  </a:outerShdw>
                </a:effectLst>
              </a:rPr>
              <a:t>Data Bus</a:t>
            </a:r>
          </a:p>
        </p:txBody>
      </p:sp>
      <p:sp>
        <p:nvSpPr>
          <p:cNvPr id="18435" name="Rectangle 3"/>
          <p:cNvSpPr>
            <a:spLocks noGrp="1" noChangeArrowheads="1"/>
          </p:cNvSpPr>
          <p:nvPr>
            <p:ph idx="4294967295"/>
          </p:nvPr>
        </p:nvSpPr>
        <p:spPr>
          <a:xfrm>
            <a:off x="762000" y="1219200"/>
            <a:ext cx="7556500" cy="5029200"/>
          </a:xfrm>
        </p:spPr>
        <p:txBody>
          <a:bodyPr>
            <a:normAutofit/>
          </a:bodyPr>
          <a:lstStyle/>
          <a:p>
            <a:r>
              <a:rPr lang="en-GB" dirty="0" smtClean="0"/>
              <a:t>Data lines that provide a path for moving data among system modules</a:t>
            </a:r>
          </a:p>
          <a:p>
            <a:r>
              <a:rPr lang="en-GB" dirty="0" smtClean="0"/>
              <a:t>May consist of 32, 64, 128, or more separate lines</a:t>
            </a:r>
          </a:p>
          <a:p>
            <a:r>
              <a:rPr lang="en-GB" dirty="0" smtClean="0"/>
              <a:t>The number of lines is referred to as the </a:t>
            </a:r>
            <a:r>
              <a:rPr lang="en-GB" i="1" dirty="0" smtClean="0"/>
              <a:t>width</a:t>
            </a:r>
            <a:r>
              <a:rPr lang="en-GB" dirty="0" smtClean="0"/>
              <a:t> of the data bus</a:t>
            </a:r>
          </a:p>
          <a:p>
            <a:r>
              <a:rPr lang="en-GB" dirty="0" smtClean="0"/>
              <a:t>The number of lines determines how many bits can be transferred at a time</a:t>
            </a:r>
          </a:p>
          <a:p>
            <a:r>
              <a:rPr lang="en-GB" dirty="0" smtClean="0"/>
              <a:t>The width of the data bus </a:t>
            </a:r>
          </a:p>
          <a:p>
            <a:pPr>
              <a:spcBef>
                <a:spcPts val="0"/>
              </a:spcBef>
              <a:buNone/>
            </a:pPr>
            <a:r>
              <a:rPr lang="en-GB" dirty="0" smtClean="0"/>
              <a:t>    is a key factor in </a:t>
            </a:r>
          </a:p>
          <a:p>
            <a:pPr>
              <a:spcBef>
                <a:spcPts val="0"/>
              </a:spcBef>
              <a:buNone/>
            </a:pPr>
            <a:r>
              <a:rPr lang="en-GB" dirty="0" smtClean="0"/>
              <a:t>    determining overall </a:t>
            </a:r>
          </a:p>
          <a:p>
            <a:pPr>
              <a:spcBef>
                <a:spcPts val="0"/>
              </a:spcBef>
              <a:buNone/>
            </a:pPr>
            <a:r>
              <a:rPr lang="en-GB" dirty="0" smtClean="0"/>
              <a:t>    system performance</a:t>
            </a:r>
            <a:endParaRPr lang="en-GB" dirty="0"/>
          </a:p>
        </p:txBody>
      </p:sp>
      <p:pic>
        <p:nvPicPr>
          <p:cNvPr id="5" name="Picture 4"/>
          <p:cNvPicPr>
            <a:picLocks noChangeAspect="1"/>
          </p:cNvPicPr>
          <p:nvPr/>
        </p:nvPicPr>
        <p:blipFill>
          <a:blip r:embed="rId3"/>
          <a:stretch>
            <a:fillRect/>
          </a:stretch>
        </p:blipFill>
        <p:spPr>
          <a:xfrm>
            <a:off x="3733800" y="3810000"/>
            <a:ext cx="5079799" cy="28321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381000"/>
            <a:ext cx="7556313" cy="658906"/>
          </a:xfrm>
        </p:spPr>
        <p:txBody>
          <a:bodyPr/>
          <a:lstStyle/>
          <a:p>
            <a:r>
              <a:rPr lang="en-GB" dirty="0" smtClean="0"/>
              <a:t>   Address Bus	      Control Bus</a:t>
            </a:r>
            <a:endParaRPr lang="en-GB" dirty="0"/>
          </a:p>
        </p:txBody>
      </p:sp>
      <p:sp>
        <p:nvSpPr>
          <p:cNvPr id="19459" name="Rectangle 3"/>
          <p:cNvSpPr>
            <a:spLocks noGrp="1" noChangeArrowheads="1"/>
          </p:cNvSpPr>
          <p:nvPr>
            <p:ph sz="half" idx="2"/>
          </p:nvPr>
        </p:nvSpPr>
        <p:spPr>
          <a:xfrm>
            <a:off x="497541" y="2133599"/>
            <a:ext cx="3657600" cy="4724401"/>
          </a:xfrm>
        </p:spPr>
        <p:txBody>
          <a:bodyPr>
            <a:normAutofit fontScale="92500" lnSpcReduction="10000"/>
          </a:bodyPr>
          <a:lstStyle/>
          <a:p>
            <a:r>
              <a:rPr lang="en-GB" dirty="0" smtClean="0"/>
              <a:t>Used to designate the source or destination of the data on the data bus</a:t>
            </a:r>
          </a:p>
          <a:p>
            <a:pPr lvl="1"/>
            <a:r>
              <a:rPr lang="en-GB" dirty="0" smtClean="0"/>
              <a:t>If the processor wishes to read a word of data from memory it puts the address of the desired word on the address lines</a:t>
            </a:r>
          </a:p>
          <a:p>
            <a:r>
              <a:rPr lang="en-GB" dirty="0" smtClean="0"/>
              <a:t>Width determines the maximum possible memory capacity of the system</a:t>
            </a:r>
          </a:p>
          <a:p>
            <a:r>
              <a:rPr lang="en-GB" dirty="0" smtClean="0"/>
              <a:t>Also used to address I/O ports</a:t>
            </a:r>
          </a:p>
          <a:p>
            <a:pPr lvl="1"/>
            <a:r>
              <a:rPr lang="en-GB" dirty="0" smtClean="0"/>
              <a:t>The higher order bits are used to select a particular module on the bus and the lower order bits select a memory location or I/O port within the module</a:t>
            </a:r>
            <a:endParaRPr lang="en-GB" dirty="0"/>
          </a:p>
        </p:txBody>
      </p:sp>
      <p:sp>
        <p:nvSpPr>
          <p:cNvPr id="7" name="Content Placeholder 6"/>
          <p:cNvSpPr>
            <a:spLocks noGrp="1"/>
          </p:cNvSpPr>
          <p:nvPr>
            <p:ph sz="quarter" idx="4"/>
          </p:nvPr>
        </p:nvSpPr>
        <p:spPr>
          <a:xfrm>
            <a:off x="4399878" y="2133600"/>
            <a:ext cx="3657600" cy="4419599"/>
          </a:xfrm>
        </p:spPr>
        <p:txBody>
          <a:bodyPr>
            <a:normAutofit fontScale="92500" lnSpcReduction="20000"/>
          </a:bodyPr>
          <a:lstStyle/>
          <a:p>
            <a:r>
              <a:rPr lang="en-US" dirty="0" smtClean="0"/>
              <a:t>Used to control the access and the use of the data and address lines</a:t>
            </a:r>
          </a:p>
          <a:p>
            <a:r>
              <a:rPr lang="en-US" dirty="0" smtClean="0"/>
              <a:t>Because the data and address lines are shared by all components there must be a means of controlling their use</a:t>
            </a:r>
          </a:p>
          <a:p>
            <a:r>
              <a:rPr lang="en-US" dirty="0" smtClean="0"/>
              <a:t>Control signals transmit both command and timing information among system modules</a:t>
            </a:r>
          </a:p>
          <a:p>
            <a:r>
              <a:rPr lang="en-US" dirty="0" smtClean="0"/>
              <a:t>Timing signals indicate the validity of data and address information</a:t>
            </a:r>
          </a:p>
          <a:p>
            <a:r>
              <a:rPr lang="en-US" dirty="0" smtClean="0"/>
              <a:t>Command signals specify operations to be performed</a:t>
            </a:r>
          </a:p>
          <a:p>
            <a:endParaRPr lang="en-US" dirty="0"/>
          </a:p>
        </p:txBody>
      </p:sp>
      <p:sp>
        <p:nvSpPr>
          <p:cNvPr id="5" name="Text Placeholder 4"/>
          <p:cNvSpPr>
            <a:spLocks noGrp="1"/>
          </p:cNvSpPr>
          <p:nvPr>
            <p:ph type="body" idx="1"/>
          </p:nvPr>
        </p:nvSpPr>
        <p:spPr>
          <a:xfrm>
            <a:off x="533400" y="1143000"/>
            <a:ext cx="3657600" cy="869577"/>
          </a:xfrm>
        </p:spPr>
        <p:txBody>
          <a:bodyPr/>
          <a:lstStyle/>
          <a:p>
            <a:r>
              <a:rPr lang="en-US" dirty="0" smtClean="0"/>
              <a:t>        </a:t>
            </a:r>
          </a:p>
        </p:txBody>
      </p:sp>
      <p:sp>
        <p:nvSpPr>
          <p:cNvPr id="6" name="Text Placeholder 5"/>
          <p:cNvSpPr>
            <a:spLocks noGrp="1"/>
          </p:cNvSpPr>
          <p:nvPr>
            <p:ph type="body" sz="quarter" idx="3"/>
          </p:nvPr>
        </p:nvSpPr>
        <p:spPr>
          <a:xfrm>
            <a:off x="4419600" y="1143000"/>
            <a:ext cx="3657600" cy="869576"/>
          </a:xfrm>
        </p:spPr>
        <p:txBody>
          <a:bodyPr/>
          <a:lstStyle/>
          <a:p>
            <a:r>
              <a:rPr lang="en-US" dirty="0" smtClean="0"/>
              <a:t>         </a:t>
            </a:r>
          </a:p>
          <a:p>
            <a:endParaRPr lang="en-US" dirty="0"/>
          </a:p>
        </p:txBody>
      </p:sp>
      <p:pic>
        <p:nvPicPr>
          <p:cNvPr id="10" name="Picture 9"/>
          <p:cNvPicPr>
            <a:picLocks noChangeAspect="1"/>
          </p:cNvPicPr>
          <p:nvPr/>
        </p:nvPicPr>
        <p:blipFill>
          <a:blip r:embed="rId3"/>
          <a:stretch>
            <a:fillRect/>
          </a:stretch>
        </p:blipFill>
        <p:spPr>
          <a:xfrm>
            <a:off x="0" y="1066800"/>
            <a:ext cx="2072923" cy="1155700"/>
          </a:xfrm>
          <a:prstGeom prst="rect">
            <a:avLst/>
          </a:prstGeom>
        </p:spPr>
      </p:pic>
      <p:pic>
        <p:nvPicPr>
          <p:cNvPr id="11" name="Picture 10"/>
          <p:cNvPicPr>
            <a:picLocks noChangeAspect="1"/>
          </p:cNvPicPr>
          <p:nvPr/>
        </p:nvPicPr>
        <p:blipFill>
          <a:blip r:embed="rId3"/>
          <a:stretch>
            <a:fillRect/>
          </a:stretch>
        </p:blipFill>
        <p:spPr>
          <a:xfrm>
            <a:off x="6629400" y="990600"/>
            <a:ext cx="2072923" cy="11557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0" y="838200"/>
            <a:ext cx="8686800" cy="1116012"/>
          </a:xfrm>
        </p:spPr>
        <p:txBody>
          <a:bodyPr>
            <a:normAutofit/>
          </a:bodyPr>
          <a:lstStyle/>
          <a:p>
            <a:pPr algn="ctr"/>
            <a:r>
              <a:rPr lang="en-US" sz="4000" dirty="0">
                <a:effectLst>
                  <a:outerShdw blurRad="38100" dist="38100" dir="2700000" algn="tl">
                    <a:srgbClr val="000000">
                      <a:alpha val="43137"/>
                    </a:srgbClr>
                  </a:outerShdw>
                </a:effectLst>
              </a:rPr>
              <a:t>Bus Interconnection Scheme</a:t>
            </a:r>
          </a:p>
        </p:txBody>
      </p:sp>
      <p:pic>
        <p:nvPicPr>
          <p:cNvPr id="4" name="Picture 3" descr="f1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818" t="17647" r="2727" b="29412"/>
              <a:stretch>
                <a:fillRect/>
              </a:stretch>
            </p:blipFill>
          </mc:Choice>
          <mc:Fallback>
            <p:blipFill>
              <a:blip r:embed="rId4"/>
              <a:srcRect l="1818" t="17647" r="2727" b="29412"/>
              <a:stretch>
                <a:fillRect/>
              </a:stretch>
            </p:blipFill>
          </mc:Fallback>
        </mc:AlternateContent>
        <p:spPr>
          <a:xfrm>
            <a:off x="304800" y="2209800"/>
            <a:ext cx="8471580" cy="4267200"/>
          </a:xfrm>
          <a:prstGeom prst="rect">
            <a:avLst/>
          </a:prstGeom>
        </p:spPr>
      </p:pic>
    </p:spTree>
  </p:cSld>
  <p:clrMapOvr>
    <a:masterClrMapping/>
  </p:clrMapOvr>
  <p:transition spd="med">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556313" cy="1116106"/>
          </a:xfrm>
        </p:spPr>
        <p:txBody>
          <a:bodyPr/>
          <a:lstStyle/>
          <a:p>
            <a:r>
              <a:rPr lang="en-US" dirty="0" smtClean="0">
                <a:effectLst>
                  <a:outerShdw blurRad="38100" dist="38100" dir="2700000" algn="tl">
                    <a:srgbClr val="000000">
                      <a:alpha val="43137"/>
                    </a:srgbClr>
                  </a:outerShdw>
                </a:effectLst>
              </a:rPr>
              <a:t>Computer Components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676400"/>
            <a:ext cx="7556313" cy="4724400"/>
          </a:xfrm>
        </p:spPr>
        <p:txBody>
          <a:bodyPr>
            <a:normAutofit/>
          </a:bodyPr>
          <a:lstStyle/>
          <a:p>
            <a:r>
              <a:rPr lang="en-US" dirty="0" smtClean="0"/>
              <a:t>Contemporary computer designs are based on concepts developed by John von Neumann at the Institute for Advanced Studies, Princeton</a:t>
            </a:r>
          </a:p>
          <a:p>
            <a:r>
              <a:rPr lang="en-US" dirty="0" smtClean="0"/>
              <a:t>Referred to as the </a:t>
            </a:r>
            <a:r>
              <a:rPr lang="en-US" i="1" dirty="0" smtClean="0"/>
              <a:t>von Neumann architecture </a:t>
            </a:r>
            <a:r>
              <a:rPr lang="en-US" dirty="0" smtClean="0"/>
              <a:t>and is based on three key concepts:</a:t>
            </a:r>
          </a:p>
          <a:p>
            <a:pPr lvl="1"/>
            <a:r>
              <a:rPr lang="en-US" dirty="0" smtClean="0"/>
              <a:t>Data and instructions are stored in a single read-write memory</a:t>
            </a:r>
          </a:p>
          <a:p>
            <a:pPr lvl="1"/>
            <a:r>
              <a:rPr lang="en-US" dirty="0" smtClean="0"/>
              <a:t>The contents of this memory are addressable by location, without regard to the type of data contained there</a:t>
            </a:r>
          </a:p>
          <a:p>
            <a:pPr lvl="1"/>
            <a:r>
              <a:rPr lang="en-US" dirty="0" smtClean="0"/>
              <a:t>Execution occurs in a sequential fashion (unless explicitly modified) from one instruction to the next</a:t>
            </a:r>
          </a:p>
          <a:p>
            <a:pPr marL="228600" lvl="1">
              <a:spcBef>
                <a:spcPts val="2000"/>
              </a:spcBef>
              <a:buClr>
                <a:schemeClr val="accent1"/>
              </a:buClr>
            </a:pPr>
            <a:r>
              <a:rPr lang="en-US" sz="2000" i="1" dirty="0" smtClean="0"/>
              <a:t>Hardwired program</a:t>
            </a:r>
          </a:p>
          <a:p>
            <a:pPr lvl="1"/>
            <a:r>
              <a:rPr lang="en-US" dirty="0" smtClean="0"/>
              <a:t>The result of the process of connecting the various components in the desired configuration</a:t>
            </a:r>
          </a:p>
          <a:p>
            <a:pPr lvl="1"/>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4"/>
          <a:srcRect/>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611560" y="1052736"/>
            <a:ext cx="8064896" cy="5724644"/>
          </a:xfrm>
          <a:prstGeom prst="rect">
            <a:avLst/>
          </a:prstGeom>
        </p:spPr>
        <p:txBody>
          <a:bodyPr wrap="square">
            <a:spAutoFit/>
          </a:bodyPr>
          <a:lstStyle/>
          <a:p>
            <a:r>
              <a:rPr lang="en-US" smtClean="0">
                <a:solidFill>
                  <a:srgbClr val="007E7A"/>
                </a:solidFill>
                <a:latin typeface="TimesTen-Roman"/>
              </a:rPr>
              <a:t>• </a:t>
            </a:r>
            <a:r>
              <a:rPr lang="en-US" sz="1700" b="1" smtClean="0">
                <a:solidFill>
                  <a:schemeClr val="tx1">
                    <a:lumMod val="65000"/>
                    <a:lumOff val="35000"/>
                  </a:schemeClr>
                </a:solidFill>
                <a:latin typeface="+mn-lt"/>
              </a:rPr>
              <a:t>Memory write</a:t>
            </a:r>
            <a:r>
              <a:rPr lang="en-US" sz="1700" smtClean="0">
                <a:solidFill>
                  <a:schemeClr val="tx1">
                    <a:lumMod val="65000"/>
                    <a:lumOff val="35000"/>
                  </a:schemeClr>
                </a:solidFill>
                <a:latin typeface="+mn-lt"/>
              </a:rPr>
              <a:t>: causes data on the bus to be written into the addressed location</a:t>
            </a:r>
            <a:br>
              <a:rPr lang="en-US" sz="1700" smtClean="0">
                <a:solidFill>
                  <a:schemeClr val="tx1">
                    <a:lumMod val="65000"/>
                    <a:lumOff val="35000"/>
                  </a:schemeClr>
                </a:solidFill>
                <a:latin typeface="+mn-lt"/>
              </a:rPr>
            </a:br>
            <a:r>
              <a:rPr lang="en-US" smtClean="0">
                <a:solidFill>
                  <a:srgbClr val="007E7A"/>
                </a:solidFill>
                <a:latin typeface="TimesTen-Roman"/>
              </a:rPr>
              <a:t>• </a:t>
            </a:r>
            <a:r>
              <a:rPr lang="en-US" sz="1700" b="1" smtClean="0">
                <a:solidFill>
                  <a:schemeClr val="tx1">
                    <a:lumMod val="65000"/>
                    <a:lumOff val="35000"/>
                  </a:schemeClr>
                </a:solidFill>
                <a:latin typeface="+mn-lt"/>
              </a:rPr>
              <a:t>Memory read</a:t>
            </a:r>
            <a:r>
              <a:rPr lang="en-US" sz="1700" smtClean="0">
                <a:solidFill>
                  <a:schemeClr val="tx1">
                    <a:lumMod val="65000"/>
                    <a:lumOff val="35000"/>
                  </a:schemeClr>
                </a:solidFill>
                <a:latin typeface="+mn-lt"/>
              </a:rPr>
              <a:t>: causes data from the addressed location to be placed on the bus</a:t>
            </a:r>
            <a:br>
              <a:rPr lang="en-US" sz="1700" smtClean="0">
                <a:solidFill>
                  <a:schemeClr val="tx1">
                    <a:lumMod val="65000"/>
                    <a:lumOff val="35000"/>
                  </a:schemeClr>
                </a:solidFill>
                <a:latin typeface="+mn-lt"/>
              </a:rPr>
            </a:br>
            <a:r>
              <a:rPr lang="en-US" smtClean="0">
                <a:solidFill>
                  <a:srgbClr val="007E7A"/>
                </a:solidFill>
                <a:latin typeface="TimesTen-Roman"/>
              </a:rPr>
              <a:t>• </a:t>
            </a:r>
            <a:r>
              <a:rPr lang="en-US" sz="1700" b="1" smtClean="0">
                <a:solidFill>
                  <a:schemeClr val="tx1">
                    <a:lumMod val="65000"/>
                    <a:lumOff val="35000"/>
                  </a:schemeClr>
                </a:solidFill>
                <a:latin typeface="+mn-lt"/>
              </a:rPr>
              <a:t>I/O write</a:t>
            </a:r>
            <a:r>
              <a:rPr lang="en-US" sz="1700" smtClean="0">
                <a:solidFill>
                  <a:schemeClr val="tx1">
                    <a:lumMod val="65000"/>
                    <a:lumOff val="35000"/>
                  </a:schemeClr>
                </a:solidFill>
                <a:latin typeface="+mn-lt"/>
              </a:rPr>
              <a:t>: causes data on the bus to be output to the addressed I/O port</a:t>
            </a:r>
            <a:br>
              <a:rPr lang="en-US" sz="1700" smtClean="0">
                <a:solidFill>
                  <a:schemeClr val="tx1">
                    <a:lumMod val="65000"/>
                    <a:lumOff val="35000"/>
                  </a:schemeClr>
                </a:solidFill>
                <a:latin typeface="+mn-lt"/>
              </a:rPr>
            </a:br>
            <a:r>
              <a:rPr lang="en-US" smtClean="0">
                <a:solidFill>
                  <a:srgbClr val="007E7A"/>
                </a:solidFill>
                <a:latin typeface="TimesTen-Roman"/>
              </a:rPr>
              <a:t>• </a:t>
            </a:r>
            <a:r>
              <a:rPr lang="en-US" sz="1700" b="1" smtClean="0">
                <a:solidFill>
                  <a:schemeClr val="tx1">
                    <a:lumMod val="65000"/>
                    <a:lumOff val="35000"/>
                  </a:schemeClr>
                </a:solidFill>
                <a:latin typeface="+mn-lt"/>
              </a:rPr>
              <a:t>I/O read</a:t>
            </a:r>
            <a:r>
              <a:rPr lang="en-US" sz="1700" smtClean="0">
                <a:solidFill>
                  <a:schemeClr val="tx1">
                    <a:lumMod val="65000"/>
                    <a:lumOff val="35000"/>
                  </a:schemeClr>
                </a:solidFill>
                <a:latin typeface="+mn-lt"/>
              </a:rPr>
              <a:t>: causes data from the addressed I/O port to be placed on the bus</a:t>
            </a:r>
            <a:r>
              <a:rPr lang="en-US" smtClean="0">
                <a:solidFill>
                  <a:srgbClr val="000000"/>
                </a:solidFill>
                <a:latin typeface="TimesTen-Roman"/>
              </a:rPr>
              <a:t/>
            </a:r>
            <a:br>
              <a:rPr lang="en-US" smtClean="0">
                <a:solidFill>
                  <a:srgbClr val="000000"/>
                </a:solidFill>
                <a:latin typeface="TimesTen-Roman"/>
              </a:rPr>
            </a:br>
            <a:r>
              <a:rPr lang="en-US" smtClean="0">
                <a:solidFill>
                  <a:srgbClr val="007E7A"/>
                </a:solidFill>
                <a:latin typeface="TimesTen-Roman"/>
              </a:rPr>
              <a:t>• </a:t>
            </a:r>
            <a:r>
              <a:rPr lang="en-US" sz="1700" b="1" smtClean="0">
                <a:solidFill>
                  <a:schemeClr val="tx1">
                    <a:lumMod val="65000"/>
                    <a:lumOff val="35000"/>
                  </a:schemeClr>
                </a:solidFill>
                <a:latin typeface="+mn-lt"/>
              </a:rPr>
              <a:t>Transfer ACK</a:t>
            </a:r>
            <a:r>
              <a:rPr lang="en-US" sz="1700" smtClean="0">
                <a:solidFill>
                  <a:schemeClr val="tx1">
                    <a:lumMod val="65000"/>
                    <a:lumOff val="35000"/>
                  </a:schemeClr>
                </a:solidFill>
                <a:latin typeface="+mn-lt"/>
              </a:rPr>
              <a:t>: indicates that data have been accepted from or placed on the bus</a:t>
            </a:r>
            <a:br>
              <a:rPr lang="en-US" sz="1700" smtClean="0">
                <a:solidFill>
                  <a:schemeClr val="tx1">
                    <a:lumMod val="65000"/>
                    <a:lumOff val="35000"/>
                  </a:schemeClr>
                </a:solidFill>
                <a:latin typeface="+mn-lt"/>
              </a:rPr>
            </a:br>
            <a:r>
              <a:rPr lang="en-US" b="1" smtClean="0">
                <a:solidFill>
                  <a:srgbClr val="007E7A"/>
                </a:solidFill>
                <a:latin typeface="TimesTen-Roman"/>
              </a:rPr>
              <a:t>• </a:t>
            </a:r>
            <a:r>
              <a:rPr lang="en-US" sz="1700" b="1" smtClean="0">
                <a:solidFill>
                  <a:schemeClr val="tx1">
                    <a:lumMod val="65000"/>
                    <a:lumOff val="35000"/>
                  </a:schemeClr>
                </a:solidFill>
                <a:latin typeface="+mn-lt"/>
              </a:rPr>
              <a:t>Bus request</a:t>
            </a:r>
            <a:r>
              <a:rPr lang="en-US" sz="1700" smtClean="0">
                <a:solidFill>
                  <a:schemeClr val="tx1">
                    <a:lumMod val="65000"/>
                    <a:lumOff val="35000"/>
                  </a:schemeClr>
                </a:solidFill>
                <a:latin typeface="+mn-lt"/>
              </a:rPr>
              <a:t>: indicates that a module needs to gain control of the bus</a:t>
            </a:r>
            <a:br>
              <a:rPr lang="en-US" sz="1700" smtClean="0">
                <a:solidFill>
                  <a:schemeClr val="tx1">
                    <a:lumMod val="65000"/>
                    <a:lumOff val="35000"/>
                  </a:schemeClr>
                </a:solidFill>
                <a:latin typeface="+mn-lt"/>
              </a:rPr>
            </a:br>
            <a:r>
              <a:rPr lang="en-US" smtClean="0">
                <a:solidFill>
                  <a:srgbClr val="007E7A"/>
                </a:solidFill>
                <a:latin typeface="TimesTen-Roman"/>
              </a:rPr>
              <a:t>• </a:t>
            </a:r>
            <a:r>
              <a:rPr lang="en-US" sz="1700" b="1" smtClean="0">
                <a:solidFill>
                  <a:schemeClr val="tx1">
                    <a:lumMod val="65000"/>
                    <a:lumOff val="35000"/>
                  </a:schemeClr>
                </a:solidFill>
                <a:latin typeface="+mn-lt"/>
              </a:rPr>
              <a:t>Bus grant</a:t>
            </a:r>
            <a:r>
              <a:rPr lang="en-US" sz="1700" smtClean="0">
                <a:solidFill>
                  <a:schemeClr val="tx1">
                    <a:lumMod val="65000"/>
                    <a:lumOff val="35000"/>
                  </a:schemeClr>
                </a:solidFill>
                <a:latin typeface="+mn-lt"/>
              </a:rPr>
              <a:t>: indicates that a requesting module has been granted control of the bus</a:t>
            </a:r>
            <a:br>
              <a:rPr lang="en-US" sz="1700" smtClean="0">
                <a:solidFill>
                  <a:schemeClr val="tx1">
                    <a:lumMod val="65000"/>
                    <a:lumOff val="35000"/>
                  </a:schemeClr>
                </a:solidFill>
                <a:latin typeface="+mn-lt"/>
              </a:rPr>
            </a:br>
            <a:r>
              <a:rPr lang="en-US" smtClean="0">
                <a:solidFill>
                  <a:srgbClr val="007E7A"/>
                </a:solidFill>
                <a:latin typeface="TimesTen-Roman"/>
              </a:rPr>
              <a:t>• </a:t>
            </a:r>
            <a:r>
              <a:rPr lang="en-US" sz="1700" b="1" smtClean="0">
                <a:solidFill>
                  <a:schemeClr val="tx1">
                    <a:lumMod val="65000"/>
                    <a:lumOff val="35000"/>
                  </a:schemeClr>
                </a:solidFill>
                <a:latin typeface="+mn-lt"/>
              </a:rPr>
              <a:t>Interrupt request</a:t>
            </a:r>
            <a:r>
              <a:rPr lang="en-US" sz="1700" smtClean="0">
                <a:solidFill>
                  <a:schemeClr val="tx1">
                    <a:lumMod val="65000"/>
                    <a:lumOff val="35000"/>
                  </a:schemeClr>
                </a:solidFill>
                <a:latin typeface="+mn-lt"/>
              </a:rPr>
              <a:t>: indicates that an interrupt is pending</a:t>
            </a:r>
            <a:br>
              <a:rPr lang="en-US" sz="1700" smtClean="0">
                <a:solidFill>
                  <a:schemeClr val="tx1">
                    <a:lumMod val="65000"/>
                    <a:lumOff val="35000"/>
                  </a:schemeClr>
                </a:solidFill>
                <a:latin typeface="+mn-lt"/>
              </a:rPr>
            </a:br>
            <a:r>
              <a:rPr lang="en-US" smtClean="0">
                <a:solidFill>
                  <a:srgbClr val="007E7A"/>
                </a:solidFill>
                <a:latin typeface="TimesTen-Roman"/>
              </a:rPr>
              <a:t>• </a:t>
            </a:r>
            <a:r>
              <a:rPr lang="en-US" sz="1700" b="1" smtClean="0">
                <a:solidFill>
                  <a:schemeClr val="tx1">
                    <a:lumMod val="65000"/>
                    <a:lumOff val="35000"/>
                  </a:schemeClr>
                </a:solidFill>
                <a:latin typeface="+mn-lt"/>
              </a:rPr>
              <a:t>Interrupt ACK</a:t>
            </a:r>
            <a:r>
              <a:rPr lang="en-US" sz="1700" smtClean="0">
                <a:solidFill>
                  <a:schemeClr val="tx1">
                    <a:lumMod val="65000"/>
                    <a:lumOff val="35000"/>
                  </a:schemeClr>
                </a:solidFill>
                <a:latin typeface="+mn-lt"/>
              </a:rPr>
              <a:t>: acknowledges that the pending interrupt has been recognized</a:t>
            </a:r>
            <a:br>
              <a:rPr lang="en-US" sz="1700" smtClean="0">
                <a:solidFill>
                  <a:schemeClr val="tx1">
                    <a:lumMod val="65000"/>
                    <a:lumOff val="35000"/>
                  </a:schemeClr>
                </a:solidFill>
                <a:latin typeface="+mn-lt"/>
              </a:rPr>
            </a:br>
            <a:r>
              <a:rPr lang="en-US" smtClean="0">
                <a:solidFill>
                  <a:srgbClr val="007E7A"/>
                </a:solidFill>
                <a:latin typeface="TimesTen-Roman"/>
              </a:rPr>
              <a:t>• </a:t>
            </a:r>
            <a:r>
              <a:rPr lang="en-US" sz="1700" b="1" smtClean="0">
                <a:solidFill>
                  <a:schemeClr val="tx1">
                    <a:lumMod val="65000"/>
                    <a:lumOff val="35000"/>
                  </a:schemeClr>
                </a:solidFill>
                <a:latin typeface="+mn-lt"/>
              </a:rPr>
              <a:t>Clock</a:t>
            </a:r>
            <a:r>
              <a:rPr lang="en-US" sz="1700" smtClean="0">
                <a:solidFill>
                  <a:schemeClr val="tx1">
                    <a:lumMod val="65000"/>
                    <a:lumOff val="35000"/>
                  </a:schemeClr>
                </a:solidFill>
                <a:latin typeface="+mn-lt"/>
              </a:rPr>
              <a:t>: is used to synchronize operations</a:t>
            </a:r>
            <a:br>
              <a:rPr lang="en-US" sz="1700" smtClean="0">
                <a:solidFill>
                  <a:schemeClr val="tx1">
                    <a:lumMod val="65000"/>
                    <a:lumOff val="35000"/>
                  </a:schemeClr>
                </a:solidFill>
                <a:latin typeface="+mn-lt"/>
              </a:rPr>
            </a:br>
            <a:r>
              <a:rPr lang="en-US" smtClean="0">
                <a:solidFill>
                  <a:srgbClr val="007E7A"/>
                </a:solidFill>
                <a:latin typeface="TimesTen-Roman"/>
              </a:rPr>
              <a:t>• </a:t>
            </a:r>
            <a:r>
              <a:rPr lang="en-US" sz="1700" b="1" smtClean="0">
                <a:solidFill>
                  <a:schemeClr val="tx1">
                    <a:lumMod val="65000"/>
                    <a:lumOff val="35000"/>
                  </a:schemeClr>
                </a:solidFill>
                <a:latin typeface="+mn-lt"/>
              </a:rPr>
              <a:t>Reset</a:t>
            </a:r>
            <a:r>
              <a:rPr lang="en-US" sz="1700" smtClean="0">
                <a:solidFill>
                  <a:schemeClr val="tx1">
                    <a:lumMod val="65000"/>
                    <a:lumOff val="35000"/>
                  </a:schemeClr>
                </a:solidFill>
                <a:latin typeface="+mn-lt"/>
              </a:rPr>
              <a:t>: initializes all modules. </a:t>
            </a:r>
            <a:br>
              <a:rPr lang="en-US" sz="1700" smtClean="0">
                <a:solidFill>
                  <a:schemeClr val="tx1">
                    <a:lumMod val="65000"/>
                    <a:lumOff val="35000"/>
                  </a:schemeClr>
                </a:solidFill>
                <a:latin typeface="+mn-lt"/>
              </a:rPr>
            </a:br>
            <a:endParaRPr lang="en-US" sz="1700">
              <a:solidFill>
                <a:schemeClr val="tx1">
                  <a:lumMod val="65000"/>
                  <a:lumOff val="35000"/>
                </a:schemeClr>
              </a:solidFill>
              <a:latin typeface="+mn-lt"/>
            </a:endParaRPr>
          </a:p>
        </p:txBody>
      </p:sp>
      <p:sp>
        <p:nvSpPr>
          <p:cNvPr id="3" name="Rectangle 2"/>
          <p:cNvSpPr txBox="1">
            <a:spLocks noChangeArrowheads="1"/>
          </p:cNvSpPr>
          <p:nvPr/>
        </p:nvSpPr>
        <p:spPr>
          <a:xfrm>
            <a:off x="-108520" y="332656"/>
            <a:ext cx="8686800" cy="1116012"/>
          </a:xfrm>
          <a:prstGeom prst="rect">
            <a:avLst/>
          </a:prstGeom>
        </p:spPr>
        <p:txBody>
          <a:bodyPr vert="horz" lIns="91440" tIns="45720" rIns="91440" bIns="45720" rtlCol="0" anchor="t" anchorCtr="0">
            <a:normAutofit/>
          </a:bodyPr>
          <a:lstStyle>
            <a:lvl1pPr algn="l" defTabSz="914400" rtl="0" eaLnBrk="1" latinLnBrk="0" hangingPunct="1">
              <a:spcBef>
                <a:spcPct val="0"/>
              </a:spcBef>
              <a:buNone/>
              <a:defRPr sz="3600" b="0" kern="1200">
                <a:solidFill>
                  <a:schemeClr val="accent1"/>
                </a:solidFill>
                <a:latin typeface="+mj-lt"/>
                <a:ea typeface="+mj-ea"/>
                <a:cs typeface="+mj-cs"/>
              </a:defRPr>
            </a:lvl1pPr>
          </a:lstStyle>
          <a:p>
            <a:pPr algn="ctr" fontAlgn="auto">
              <a:spcAft>
                <a:spcPts val="0"/>
              </a:spcAft>
            </a:pPr>
            <a:r>
              <a:rPr lang="en-US" sz="4000">
                <a:effectLst>
                  <a:outerShdw blurRad="38100" dist="38100" dir="2700000" algn="tl">
                    <a:srgbClr val="000000">
                      <a:alpha val="43137"/>
                    </a:srgbClr>
                  </a:outerShdw>
                </a:effectLst>
              </a:rPr>
              <a:t>Typical control lines </a:t>
            </a:r>
            <a:endParaRPr lang="en-US" sz="4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99735119"/>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3636" b="4545"/>
              <a:stretch>
                <a:fillRect/>
              </a:stretch>
            </p:blipFill>
          </mc:Choice>
          <mc:Fallback>
            <p:blipFill>
              <a:blip r:embed="rId4"/>
              <a:srcRect t="3636" b="4545"/>
              <a:stretch>
                <a:fillRect/>
              </a:stretch>
            </p:blipFill>
          </mc:Fallback>
        </mc:AlternateContent>
        <p:spPr>
          <a:xfrm>
            <a:off x="914400" y="0"/>
            <a:ext cx="6019800" cy="6858000"/>
          </a:xfrm>
          <a:prstGeom prst="rect">
            <a:avLst/>
          </a:prstGeom>
        </p:spPr>
      </p:pic>
      <p:sp>
        <p:nvSpPr>
          <p:cNvPr id="22" name="TextBox 21"/>
          <p:cNvSpPr txBox="1"/>
          <p:nvPr/>
        </p:nvSpPr>
        <p:spPr>
          <a:xfrm>
            <a:off x="6960448" y="260648"/>
            <a:ext cx="1646605" cy="6750342"/>
          </a:xfrm>
          <a:prstGeom prst="rect">
            <a:avLst/>
          </a:prstGeom>
          <a:noFill/>
        </p:spPr>
        <p:txBody>
          <a:bodyPr vert="wordArtVert" wrap="square" rtlCol="0" anchor="ctr" anchorCtr="1">
            <a:spAutoFit/>
          </a:bodyPr>
          <a:lstStyle/>
          <a:p>
            <a:pPr algn="ctr"/>
            <a:r>
              <a:rPr lang="en-US" sz="4000" spc="500" dirty="0" smtClean="0">
                <a:solidFill>
                  <a:schemeClr val="accent3"/>
                </a:solidFill>
                <a:effectLst>
                  <a:outerShdw blurRad="38100" dist="38100" dir="2700000" algn="tl">
                    <a:srgbClr val="000000">
                      <a:alpha val="43137"/>
                    </a:srgbClr>
                  </a:outerShdw>
                </a:effectLst>
                <a:latin typeface="+mj-lt"/>
              </a:rPr>
              <a:t>Bus</a:t>
            </a:r>
          </a:p>
          <a:p>
            <a:pPr algn="ctr">
              <a:spcBef>
                <a:spcPts val="1800"/>
              </a:spcBef>
            </a:pPr>
            <a:r>
              <a:rPr lang="en-US" sz="4000" spc="500" dirty="0" smtClean="0">
                <a:solidFill>
                  <a:schemeClr val="accent3"/>
                </a:solidFill>
                <a:effectLst>
                  <a:outerShdw blurRad="38100" dist="38100" dir="2700000" algn="tl">
                    <a:srgbClr val="000000">
                      <a:alpha val="43137"/>
                    </a:srgbClr>
                  </a:outerShdw>
                </a:effectLst>
                <a:latin typeface="+mj-lt"/>
              </a:rPr>
              <a:t>Configurations</a:t>
            </a:r>
            <a:endParaRPr lang="en-US" sz="4000" spc="500" dirty="0">
              <a:solidFill>
                <a:schemeClr val="accent3"/>
              </a:solidFill>
              <a:latin typeface="+mj-lt"/>
            </a:endParaRPr>
          </a:p>
        </p:txBody>
      </p:sp>
    </p:spTree>
  </p:cSld>
  <p:clrMapOvr>
    <a:masterClrMapping/>
  </p:clrMapOvr>
  <p:transition spd="med">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7556313" cy="1116106"/>
          </a:xfrm>
        </p:spPr>
        <p:txBody>
          <a:bodyPr/>
          <a:lstStyle/>
          <a:p>
            <a:pPr algn="ctr"/>
            <a:r>
              <a:rPr lang="en-US" sz="4400" dirty="0" smtClean="0">
                <a:effectLst>
                  <a:outerShdw blurRad="38100" dist="38100" dir="2700000" algn="tl">
                    <a:srgbClr val="000000">
                      <a:alpha val="43137"/>
                    </a:srgbClr>
                  </a:outerShdw>
                </a:effectLst>
              </a:rPr>
              <a:t>Elements of Bus Design</a:t>
            </a:r>
            <a:endParaRPr lang="en-US" sz="4400" dirty="0">
              <a:effectLst>
                <a:outerShdw blurRad="38100" dist="38100" dir="2700000" algn="tl">
                  <a:srgbClr val="000000">
                    <a:alpha val="43137"/>
                  </a:srgbClr>
                </a:outerShdw>
              </a:effectLst>
            </a:endParaRPr>
          </a:p>
        </p:txBody>
      </p:sp>
      <p:pic>
        <p:nvPicPr>
          <p:cNvPr id="6" name="Picture 5"/>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3500" t="-10286" r="13500"/>
              <a:stretch>
                <a:fillRect/>
              </a:stretch>
            </p:blipFill>
          </mc:Choice>
          <mc:Fallback>
            <p:blipFill>
              <a:blip r:embed="rId4"/>
              <a:srcRect l="13500" t="-10286" r="13500"/>
              <a:stretch>
                <a:fillRect/>
              </a:stretch>
            </p:blipFill>
          </mc:Fallback>
        </mc:AlternateContent>
        <p:spPr>
          <a:xfrm>
            <a:off x="0" y="2514600"/>
            <a:ext cx="9176849" cy="4043680"/>
          </a:xfrm>
          <a:prstGeom prst="rect">
            <a:avLst/>
          </a:prstGeom>
        </p:spPr>
      </p:pic>
    </p:spTree>
  </p:cSld>
  <p:clrMapOvr>
    <a:masterClrMapping/>
  </p:clrMapOvr>
  <p:transition spd="med">
    <p:split orient="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idx="4294967295"/>
          </p:nvPr>
        </p:nvSpPr>
        <p:spPr>
          <a:xfrm>
            <a:off x="6096000" y="990600"/>
            <a:ext cx="3048000" cy="1116012"/>
          </a:xfrm>
        </p:spPr>
        <p:txBody>
          <a:bodyPr/>
          <a:lstStyle/>
          <a:p>
            <a:pPr algn="ctr"/>
            <a:r>
              <a:rPr lang="en-GB" dirty="0" smtClean="0">
                <a:effectLst>
                  <a:outerShdw blurRad="38100" dist="38100" dir="2700000" algn="tl">
                    <a:srgbClr val="000000">
                      <a:alpha val="43137"/>
                    </a:srgbClr>
                  </a:outerShdw>
                </a:effectLst>
              </a:rPr>
              <a:t>Timing of Synchronous Bus Operations</a:t>
            </a:r>
            <a:endParaRPr lang="en-GB" dirty="0">
              <a:effectLst>
                <a:outerShdw blurRad="38100" dist="38100" dir="2700000" algn="tl">
                  <a:srgbClr val="000000">
                    <a:alpha val="43137"/>
                  </a:srgbClr>
                </a:outerShdw>
              </a:effectLst>
            </a:endParaRPr>
          </a:p>
        </p:txBody>
      </p:sp>
      <p:pic>
        <p:nvPicPr>
          <p:cNvPr id="4" name="Picture 3" descr="f1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0588" t="19091" r="15294" b="24545"/>
              <a:stretch>
                <a:fillRect/>
              </a:stretch>
            </p:blipFill>
          </mc:Choice>
          <mc:Fallback>
            <p:blipFill>
              <a:blip r:embed="rId4"/>
              <a:srcRect l="10588" t="19091" r="15294" b="24545"/>
              <a:stretch>
                <a:fillRect/>
              </a:stretch>
            </p:blipFill>
          </mc:Fallback>
        </mc:AlternateContent>
        <p:spPr>
          <a:xfrm>
            <a:off x="0" y="0"/>
            <a:ext cx="6968576" cy="6858000"/>
          </a:xfrm>
          <a:prstGeom prst="rect">
            <a:avLst/>
          </a:prstGeom>
        </p:spPr>
      </p:pic>
    </p:spTree>
  </p:cSld>
  <p:clrMapOvr>
    <a:masterClrMapping/>
  </p:clrMapOvr>
  <p:transition spd="med">
    <p:split orient="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5410200" y="1600200"/>
            <a:ext cx="3505200" cy="3733800"/>
          </a:xfrm>
        </p:spPr>
        <p:txBody>
          <a:bodyPr/>
          <a:lstStyle/>
          <a:p>
            <a:pPr algn="ctr"/>
            <a:r>
              <a:rPr lang="en-GB" dirty="0" smtClean="0">
                <a:effectLst>
                  <a:outerShdw blurRad="38100" dist="38100" dir="2700000" algn="tl">
                    <a:srgbClr val="000000">
                      <a:alpha val="43137"/>
                    </a:srgbClr>
                  </a:outerShdw>
                </a:effectLst>
              </a:rPr>
              <a:t>Timing of Asynchronous Bus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Operations</a:t>
            </a:r>
            <a:endParaRPr lang="en-GB" dirty="0">
              <a:effectLst>
                <a:outerShdw blurRad="38100" dist="38100" dir="2700000" algn="tl">
                  <a:srgbClr val="000000">
                    <a:alpha val="43137"/>
                  </a:srgbClr>
                </a:outerShdw>
              </a:effectLst>
            </a:endParaRPr>
          </a:p>
        </p:txBody>
      </p:sp>
      <p:pic>
        <p:nvPicPr>
          <p:cNvPr id="5" name="Picture 4" descr="f1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882" t="8182" r="16471" b="10909"/>
              <a:stretch>
                <a:fillRect/>
              </a:stretch>
            </p:blipFill>
          </mc:Choice>
          <mc:Fallback>
            <p:blipFill>
              <a:blip r:embed="rId4"/>
              <a:srcRect l="5882" t="8182" r="16471" b="10909"/>
              <a:stretch>
                <a:fillRect/>
              </a:stretch>
            </p:blipFill>
          </mc:Fallback>
        </mc:AlternateContent>
        <p:spPr>
          <a:xfrm>
            <a:off x="609600" y="-26621"/>
            <a:ext cx="5105400" cy="6884621"/>
          </a:xfrm>
          <a:prstGeom prst="rect">
            <a:avLst/>
          </a:prstGeom>
        </p:spPr>
      </p:pic>
    </p:spTree>
  </p:cSld>
  <p:clrMapOvr>
    <a:masterClrMapping/>
  </p:clrMapOvr>
  <p:transition spd="med">
    <p:split orient="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62000" y="457200"/>
            <a:ext cx="7556313" cy="1116106"/>
          </a:xfrm>
        </p:spPr>
        <p:txBody>
          <a:bodyPr/>
          <a:lstStyle/>
          <a:p>
            <a:r>
              <a:rPr lang="en-GB" dirty="0" smtClean="0">
                <a:effectLst>
                  <a:outerShdw blurRad="38100" dist="38100" dir="2700000" algn="tl">
                    <a:srgbClr val="000000">
                      <a:alpha val="43137"/>
                    </a:srgbClr>
                  </a:outerShdw>
                </a:effectLst>
              </a:rPr>
              <a:t>Point-to-Point Interconnect</a:t>
            </a:r>
            <a:endParaRPr lang="en-GB" dirty="0">
              <a:effectLst>
                <a:outerShdw blurRad="38100" dist="38100" dir="2700000" algn="tl">
                  <a:srgbClr val="000000">
                    <a:alpha val="43137"/>
                  </a:srgbClr>
                </a:outerShdw>
              </a:effectLst>
            </a:endParaRPr>
          </a:p>
        </p:txBody>
      </p:sp>
      <p:graphicFrame>
        <p:nvGraphicFramePr>
          <p:cNvPr id="6" name="Content Placeholder 5"/>
          <p:cNvGraphicFramePr>
            <a:graphicFrameLocks noGrp="1"/>
          </p:cNvGraphicFramePr>
          <p:nvPr>
            <p:ph idx="1"/>
          </p:nvPr>
        </p:nvGraphicFramePr>
        <p:xfrm>
          <a:off x="498474" y="1981200"/>
          <a:ext cx="7556313" cy="4144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228600"/>
            <a:ext cx="6181611" cy="990600"/>
          </a:xfrm>
        </p:spPr>
        <p:txBody>
          <a:bodyPr>
            <a:normAutofit/>
          </a:bodyPr>
          <a:lstStyle/>
          <a:p>
            <a:r>
              <a:rPr lang="en-GB" sz="4000" dirty="0" smtClean="0">
                <a:effectLst>
                  <a:outerShdw blurRad="38100" dist="38100" dir="2700000" algn="tl">
                    <a:srgbClr val="000000">
                      <a:alpha val="43137"/>
                    </a:srgbClr>
                  </a:outerShdw>
                </a:effectLst>
              </a:rPr>
              <a:t>Quick Path Interconnect</a:t>
            </a:r>
            <a:endParaRPr lang="en-GB" sz="4000" dirty="0">
              <a:effectLst>
                <a:outerShdw blurRad="38100" dist="38100" dir="2700000" algn="tl">
                  <a:srgbClr val="000000">
                    <a:alpha val="43137"/>
                  </a:srgbClr>
                </a:outerShdw>
              </a:effectLst>
            </a:endParaRPr>
          </a:p>
        </p:txBody>
      </p:sp>
      <p:sp>
        <p:nvSpPr>
          <p:cNvPr id="13" name="Text Placeholder 12"/>
          <p:cNvSpPr>
            <a:spLocks noGrp="1"/>
          </p:cNvSpPr>
          <p:nvPr>
            <p:ph type="body" sz="half" idx="2"/>
          </p:nvPr>
        </p:nvSpPr>
        <p:spPr>
          <a:xfrm>
            <a:off x="381094" y="1524000"/>
            <a:ext cx="6179566" cy="4876800"/>
          </a:xfrm>
        </p:spPr>
        <p:txBody>
          <a:bodyPr>
            <a:normAutofit/>
          </a:bodyPr>
          <a:lstStyle/>
          <a:p>
            <a:pPr marL="228600" indent="-228600">
              <a:buClr>
                <a:schemeClr val="bg1"/>
              </a:buClr>
              <a:buFont typeface="Wingdings" pitchFamily="2" charset="2"/>
              <a:buChar char="n"/>
            </a:pPr>
            <a:r>
              <a:rPr lang="en-US" sz="2000" dirty="0" smtClean="0"/>
              <a:t>Introduced in 2008</a:t>
            </a:r>
          </a:p>
          <a:p>
            <a:pPr marL="228600" indent="-228600">
              <a:buClr>
                <a:schemeClr val="bg1"/>
              </a:buClr>
              <a:buFont typeface="Wingdings" pitchFamily="2" charset="2"/>
              <a:buChar char="n"/>
            </a:pPr>
            <a:r>
              <a:rPr lang="en-US" sz="2000" dirty="0" smtClean="0"/>
              <a:t>Multiple direct connections</a:t>
            </a:r>
          </a:p>
          <a:p>
            <a:pPr marL="685800" lvl="2" indent="-228600">
              <a:spcBef>
                <a:spcPts val="2000"/>
              </a:spcBef>
              <a:buClr>
                <a:schemeClr val="bg2"/>
              </a:buClr>
              <a:buFont typeface="Wingdings" pitchFamily="2" charset="2"/>
              <a:buChar char="n"/>
            </a:pPr>
            <a:r>
              <a:rPr lang="en-US" sz="1600" dirty="0" smtClean="0">
                <a:solidFill>
                  <a:schemeClr val="bg1"/>
                </a:solidFill>
              </a:rPr>
              <a:t>Direct pairwise connections to other components eliminating the need for arbitration found in shared transmission systems</a:t>
            </a:r>
          </a:p>
          <a:p>
            <a:pPr marL="228600" indent="-228600">
              <a:buClr>
                <a:schemeClr val="bg1"/>
              </a:buClr>
              <a:buFont typeface="Wingdings" pitchFamily="2" charset="2"/>
              <a:buChar char="n"/>
            </a:pPr>
            <a:r>
              <a:rPr lang="en-US" sz="2000" dirty="0" smtClean="0"/>
              <a:t>Layered protocol architecture</a:t>
            </a:r>
          </a:p>
          <a:p>
            <a:pPr marL="685800" lvl="2" indent="-228600">
              <a:spcBef>
                <a:spcPts val="2000"/>
              </a:spcBef>
              <a:buClr>
                <a:schemeClr val="bg2"/>
              </a:buClr>
              <a:buFont typeface="Wingdings" pitchFamily="2" charset="2"/>
              <a:buChar char="n"/>
            </a:pPr>
            <a:r>
              <a:rPr lang="en-US" sz="1600" dirty="0" smtClean="0">
                <a:solidFill>
                  <a:schemeClr val="bg1"/>
                </a:solidFill>
              </a:rPr>
              <a:t>These processor level interconnects use a layered protocol architecture rather than the simple use of control signals found in shared bus arrangements</a:t>
            </a:r>
          </a:p>
          <a:p>
            <a:pPr marL="228600" indent="-228600">
              <a:buClr>
                <a:schemeClr val="bg1"/>
              </a:buClr>
              <a:buFont typeface="Wingdings" pitchFamily="2" charset="2"/>
              <a:buChar char="n"/>
            </a:pPr>
            <a:r>
              <a:rPr lang="en-US" sz="2000" dirty="0" smtClean="0"/>
              <a:t>Packetized data transfer</a:t>
            </a:r>
          </a:p>
          <a:p>
            <a:pPr marL="685800" lvl="2" indent="-228600">
              <a:spcBef>
                <a:spcPts val="2000"/>
              </a:spcBef>
              <a:buClr>
                <a:schemeClr val="bg2"/>
              </a:buClr>
              <a:buFont typeface="Wingdings" pitchFamily="2" charset="2"/>
              <a:buChar char="n"/>
            </a:pPr>
            <a:r>
              <a:rPr lang="en-US" sz="1600" dirty="0" smtClean="0">
                <a:solidFill>
                  <a:schemeClr val="bg1"/>
                </a:solidFill>
              </a:rPr>
              <a:t>Data are sent as a sequence of packets each of which includes control headers and error control codes</a:t>
            </a:r>
          </a:p>
        </p:txBody>
      </p:sp>
      <p:sp>
        <p:nvSpPr>
          <p:cNvPr id="16" name="TextBox 15"/>
          <p:cNvSpPr txBox="1"/>
          <p:nvPr/>
        </p:nvSpPr>
        <p:spPr>
          <a:xfrm>
            <a:off x="6781800" y="838200"/>
            <a:ext cx="2057400" cy="769441"/>
          </a:xfrm>
          <a:prstGeom prst="rect">
            <a:avLst/>
          </a:prstGeom>
          <a:noFill/>
        </p:spPr>
        <p:txBody>
          <a:bodyPr wrap="square" rtlCol="0">
            <a:spAutoFit/>
          </a:bodyPr>
          <a:lstStyle/>
          <a:p>
            <a:pPr algn="ctr"/>
            <a:r>
              <a:rPr lang="en-US" sz="4400" dirty="0" smtClean="0">
                <a:solidFill>
                  <a:srgbClr val="FFFFFF"/>
                </a:solidFill>
                <a:effectLst>
                  <a:outerShdw blurRad="38100" dist="38100" dir="2700000" algn="tl">
                    <a:srgbClr val="000000">
                      <a:alpha val="43137"/>
                    </a:srgbClr>
                  </a:outerShdw>
                </a:effectLst>
                <a:latin typeface="+mj-lt"/>
              </a:rPr>
              <a:t>QPI</a:t>
            </a:r>
            <a:endParaRPr lang="en-US" sz="4400" dirty="0">
              <a:solidFill>
                <a:srgbClr val="FFFFFF"/>
              </a:solidFill>
              <a:effectLst>
                <a:outerShdw blurRad="38100" dist="38100" dir="2700000" algn="tl">
                  <a:srgbClr val="000000">
                    <a:alpha val="43137"/>
                  </a:srgbClr>
                </a:outerShdw>
              </a:effectLst>
              <a:latin typeface="+mj-lt"/>
            </a:endParaRPr>
          </a:p>
        </p:txBody>
      </p:sp>
      <p:pic>
        <p:nvPicPr>
          <p:cNvPr id="5" name="Picture 4"/>
          <p:cNvPicPr>
            <a:picLocks noChangeAspect="1"/>
          </p:cNvPicPr>
          <p:nvPr/>
        </p:nvPicPr>
        <p:blipFill>
          <a:blip r:embed="rId3"/>
          <a:stretch>
            <a:fillRect/>
          </a:stretch>
        </p:blipFill>
        <p:spPr>
          <a:xfrm>
            <a:off x="6781800" y="2971800"/>
            <a:ext cx="1993900" cy="2539716"/>
          </a:xfrm>
          <a:prstGeom prst="rect">
            <a:avLst/>
          </a:prstGeom>
        </p:spPr>
      </p:pic>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5943600" y="1143000"/>
            <a:ext cx="3200400" cy="2590800"/>
          </a:xfrm>
        </p:spPr>
        <p:txBody>
          <a:bodyPr/>
          <a:lstStyle/>
          <a:p>
            <a:pPr algn="ctr"/>
            <a:r>
              <a:rPr lang="en-GB" dirty="0" smtClean="0">
                <a:effectLst>
                  <a:outerShdw blurRad="38100" dist="38100" dir="2700000" algn="tl">
                    <a:srgbClr val="000000">
                      <a:alpha val="43137"/>
                    </a:srgbClr>
                  </a:outerShdw>
                </a:effectLst>
              </a:rPr>
              <a:t>Multicore Configuration Using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QPI</a:t>
            </a:r>
            <a:endParaRPr lang="en-GB" dirty="0">
              <a:effectLst>
                <a:outerShdw blurRad="38100" dist="38100" dir="2700000" algn="tl">
                  <a:srgbClr val="000000">
                    <a:alpha val="43137"/>
                  </a:srgbClr>
                </a:outerShdw>
              </a:effectLst>
            </a:endParaRPr>
          </a:p>
        </p:txBody>
      </p:sp>
      <p:pic>
        <p:nvPicPr>
          <p:cNvPr id="5" name="Picture 4" descr="f2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0588" t="10909" r="4706" b="17273"/>
              <a:stretch>
                <a:fillRect/>
              </a:stretch>
            </p:blipFill>
          </mc:Choice>
          <mc:Fallback>
            <p:blipFill>
              <a:blip r:embed="rId4"/>
              <a:srcRect l="10588" t="10909" r="4706" b="17273"/>
              <a:stretch>
                <a:fillRect/>
              </a:stretch>
            </p:blipFill>
          </mc:Fallback>
        </mc:AlternateContent>
        <p:spPr>
          <a:xfrm>
            <a:off x="533400" y="-35398"/>
            <a:ext cx="6282498" cy="6893398"/>
          </a:xfrm>
          <a:prstGeom prst="rect">
            <a:avLst/>
          </a:prstGeom>
        </p:spPr>
      </p:pic>
    </p:spTree>
  </p:cSld>
  <p:clrMapOvr>
    <a:masterClrMapping/>
  </p:clrMapOvr>
  <p:transition spd="med">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0" y="484188"/>
            <a:ext cx="9144000" cy="1116012"/>
          </a:xfrm>
        </p:spPr>
        <p:txBody>
          <a:bodyPr/>
          <a:lstStyle/>
          <a:p>
            <a:pPr algn="ctr"/>
            <a:r>
              <a:rPr lang="en-GB" dirty="0" smtClean="0">
                <a:effectLst>
                  <a:outerShdw blurRad="38100" dist="38100" dir="2700000" algn="tl">
                    <a:srgbClr val="000000">
                      <a:alpha val="43137"/>
                    </a:srgbClr>
                  </a:outerShdw>
                </a:effectLst>
              </a:rPr>
              <a:t>QPI Layers</a:t>
            </a:r>
            <a:endParaRPr lang="en-GB" dirty="0">
              <a:effectLst>
                <a:outerShdw blurRad="38100" dist="38100" dir="2700000" algn="tl">
                  <a:srgbClr val="000000">
                    <a:alpha val="43137"/>
                  </a:srgbClr>
                </a:outerShdw>
              </a:effectLst>
            </a:endParaRPr>
          </a:p>
        </p:txBody>
      </p:sp>
      <p:pic>
        <p:nvPicPr>
          <p:cNvPr id="5" name="Picture 4" descr="f2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353" t="20909" b="23636"/>
              <a:stretch>
                <a:fillRect/>
              </a:stretch>
            </p:blipFill>
          </mc:Choice>
          <mc:Fallback>
            <p:blipFill>
              <a:blip r:embed="rId4"/>
              <a:srcRect l="2353" t="20909" b="23636"/>
              <a:stretch>
                <a:fillRect/>
              </a:stretch>
            </p:blipFill>
          </mc:Fallback>
        </mc:AlternateContent>
        <p:spPr>
          <a:xfrm>
            <a:off x="609600" y="1261934"/>
            <a:ext cx="7614287" cy="5596066"/>
          </a:xfrm>
          <a:prstGeom prst="rect">
            <a:avLst/>
          </a:prstGeom>
        </p:spPr>
      </p:pic>
    </p:spTree>
  </p:cSld>
  <p:clrMapOvr>
    <a:masterClrMapping/>
  </p:clrMapOvr>
  <p:transition spd="med">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Physical Interface of the Intel QPI Interconnect</a:t>
            </a:r>
            <a:endParaRPr lang="en-GB" dirty="0">
              <a:effectLst>
                <a:outerShdw blurRad="38100" dist="38100" dir="2700000" algn="tl">
                  <a:srgbClr val="000000">
                    <a:alpha val="43137"/>
                  </a:srgbClr>
                </a:outerShdw>
              </a:effectLst>
            </a:endParaRPr>
          </a:p>
        </p:txBody>
      </p:sp>
      <p:pic>
        <p:nvPicPr>
          <p:cNvPr id="5" name="Picture 4" descr="f2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176" t="25455" r="-1176" b="13636"/>
              <a:stretch>
                <a:fillRect/>
              </a:stretch>
            </p:blipFill>
          </mc:Choice>
          <mc:Fallback>
            <p:blipFill>
              <a:blip r:embed="rId4"/>
              <a:srcRect l="1176" t="25455" r="-1176" b="13636"/>
              <a:stretch>
                <a:fillRect/>
              </a:stretch>
            </p:blipFill>
          </mc:Fallback>
        </mc:AlternateContent>
        <p:spPr>
          <a:xfrm>
            <a:off x="1295400" y="1717263"/>
            <a:ext cx="6522001" cy="5140737"/>
          </a:xfrm>
          <a:prstGeom prst="rect">
            <a:avLst/>
          </a:prstGeom>
        </p:spPr>
      </p:pic>
    </p:spTree>
  </p:cSld>
  <p:clrMapOvr>
    <a:masterClrMapping/>
  </p:clrMapOvr>
  <p:transition spd="med">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71600"/>
            <a:ext cx="3255264" cy="1905000"/>
          </a:xfrm>
        </p:spPr>
        <p:txBody>
          <a:bodyPr>
            <a:noAutofit/>
          </a:bodyPr>
          <a:lstStyle/>
          <a:p>
            <a:pPr algn="ctr"/>
            <a:r>
              <a:rPr lang="en-US" sz="3600" dirty="0" smtClean="0">
                <a:effectLst>
                  <a:outerShdw blurRad="38100" dist="38100" dir="2700000" algn="tl">
                    <a:srgbClr val="000000">
                      <a:alpha val="43137"/>
                    </a:srgbClr>
                  </a:outerShdw>
                </a:effectLst>
              </a:rPr>
              <a:t>Hardware </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and Software Approaches</a:t>
            </a:r>
            <a:endParaRPr lang="en-US" sz="3600" dirty="0">
              <a:effectLst>
                <a:outerShdw blurRad="38100" dist="38100" dir="2700000" algn="tl">
                  <a:srgbClr val="000000">
                    <a:alpha val="43137"/>
                  </a:srgbClr>
                </a:outerShdw>
              </a:effectLst>
            </a:endParaRPr>
          </a:p>
        </p:txBody>
      </p:sp>
      <p:pic>
        <p:nvPicPr>
          <p:cNvPr id="4" name="Picture 3" descr="f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6471" t="9091" r="15294" b="8182"/>
              <a:stretch>
                <a:fillRect/>
              </a:stretch>
            </p:blipFill>
          </mc:Choice>
          <mc:Fallback>
            <p:blipFill>
              <a:blip r:embed="rId4"/>
              <a:srcRect l="16471" t="9091" r="15294" b="8182"/>
              <a:stretch>
                <a:fillRect/>
              </a:stretch>
            </p:blipFill>
          </mc:Fallback>
        </mc:AlternateContent>
        <p:spPr>
          <a:xfrm>
            <a:off x="4359871" y="0"/>
            <a:ext cx="4370975" cy="6858000"/>
          </a:xfrm>
          <a:prstGeom prst="rect">
            <a:avLst/>
          </a:prstGeom>
        </p:spPr>
      </p:pic>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lgn="ctr"/>
            <a:r>
              <a:rPr lang="en-GB" dirty="0" smtClean="0">
                <a:effectLst>
                  <a:outerShdw blurRad="38100" dist="38100" dir="2700000" algn="tl">
                    <a:srgbClr val="000000">
                      <a:alpha val="43137"/>
                    </a:srgbClr>
                  </a:outerShdw>
                </a:effectLst>
              </a:rPr>
              <a:t>QPI Multilane Distribution</a:t>
            </a:r>
            <a:endParaRPr lang="en-GB" dirty="0">
              <a:effectLst>
                <a:outerShdw blurRad="38100" dist="38100" dir="2700000" algn="tl">
                  <a:srgbClr val="000000">
                    <a:alpha val="43137"/>
                  </a:srgbClr>
                </a:outerShdw>
              </a:effectLst>
            </a:endParaRPr>
          </a:p>
        </p:txBody>
      </p:sp>
      <p:pic>
        <p:nvPicPr>
          <p:cNvPr id="5" name="Picture 4" descr="f2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176" t="16364" r="10588" b="43636"/>
              <a:stretch>
                <a:fillRect/>
              </a:stretch>
            </p:blipFill>
          </mc:Choice>
          <mc:Fallback>
            <p:blipFill>
              <a:blip r:embed="rId4"/>
              <a:srcRect l="1176" t="16364" r="10588" b="43636"/>
              <a:stretch>
                <a:fillRect/>
              </a:stretch>
            </p:blipFill>
          </mc:Fallback>
        </mc:AlternateContent>
        <p:spPr>
          <a:xfrm>
            <a:off x="-78000" y="1752600"/>
            <a:ext cx="9222000" cy="5410200"/>
          </a:xfrm>
          <a:prstGeom prst="rect">
            <a:avLst/>
          </a:prstGeom>
        </p:spPr>
      </p:pic>
    </p:spTree>
  </p:cSld>
  <p:clrMapOvr>
    <a:masterClrMapping/>
  </p:clrMapOvr>
  <p:transition spd="med">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457200"/>
            <a:ext cx="7708713" cy="1116106"/>
          </a:xfrm>
        </p:spPr>
        <p:txBody>
          <a:bodyPr/>
          <a:lstStyle/>
          <a:p>
            <a:r>
              <a:rPr lang="en-GB" dirty="0" smtClean="0">
                <a:effectLst>
                  <a:outerShdw blurRad="38100" dist="38100" dir="2700000" algn="tl">
                    <a:srgbClr val="000000">
                      <a:alpha val="43137"/>
                    </a:srgbClr>
                  </a:outerShdw>
                </a:effectLst>
              </a:rPr>
              <a:t>QPI Link Layer</a:t>
            </a:r>
            <a:endParaRPr lang="en-GB" dirty="0">
              <a:effectLst>
                <a:outerShdw blurRad="38100" dist="38100" dir="2700000" algn="tl">
                  <a:srgbClr val="000000">
                    <a:alpha val="43137"/>
                  </a:srgbClr>
                </a:outerShdw>
              </a:effectLst>
            </a:endParaRPr>
          </a:p>
        </p:txBody>
      </p:sp>
      <p:sp>
        <p:nvSpPr>
          <p:cNvPr id="11" name="Content Placeholder 10"/>
          <p:cNvSpPr>
            <a:spLocks noGrp="1"/>
          </p:cNvSpPr>
          <p:nvPr>
            <p:ph sz="half" idx="17"/>
          </p:nvPr>
        </p:nvSpPr>
        <p:spPr>
          <a:xfrm>
            <a:off x="4495800" y="4191000"/>
            <a:ext cx="3657413" cy="1965960"/>
          </a:xfrm>
        </p:spPr>
        <p:txBody>
          <a:bodyPr/>
          <a:lstStyle/>
          <a:p>
            <a:r>
              <a:rPr lang="en-US" dirty="0" smtClean="0"/>
              <a:t>Error control function</a:t>
            </a:r>
          </a:p>
          <a:p>
            <a:pPr lvl="1"/>
            <a:r>
              <a:rPr lang="en-US" dirty="0" smtClean="0"/>
              <a:t>Detects and recovers from bit errors, and so isolates higher layers from experiencing bit errors</a:t>
            </a:r>
            <a:endParaRPr lang="en-US" dirty="0"/>
          </a:p>
        </p:txBody>
      </p:sp>
      <p:sp>
        <p:nvSpPr>
          <p:cNvPr id="9" name="Content Placeholder 8"/>
          <p:cNvSpPr>
            <a:spLocks noGrp="1"/>
          </p:cNvSpPr>
          <p:nvPr>
            <p:ph sz="half" idx="1"/>
          </p:nvPr>
        </p:nvSpPr>
        <p:spPr>
          <a:xfrm>
            <a:off x="609600" y="1981200"/>
            <a:ext cx="3200400" cy="4191000"/>
          </a:xfrm>
        </p:spPr>
        <p:txBody>
          <a:bodyPr>
            <a:normAutofit/>
          </a:bodyPr>
          <a:lstStyle/>
          <a:p>
            <a:r>
              <a:rPr lang="en-US" dirty="0" smtClean="0"/>
              <a:t>Performs two key functions:  </a:t>
            </a:r>
            <a:r>
              <a:rPr lang="en-US" i="1" dirty="0" smtClean="0"/>
              <a:t>flow control </a:t>
            </a:r>
            <a:r>
              <a:rPr lang="en-US" dirty="0" smtClean="0"/>
              <a:t>and </a:t>
            </a:r>
            <a:r>
              <a:rPr lang="en-US" i="1" dirty="0" smtClean="0"/>
              <a:t>error control</a:t>
            </a:r>
          </a:p>
          <a:p>
            <a:pPr lvl="1"/>
            <a:r>
              <a:rPr lang="en-US" dirty="0" smtClean="0"/>
              <a:t>Operate on the  level of the flit (flow control unit)</a:t>
            </a:r>
          </a:p>
          <a:p>
            <a:pPr lvl="1"/>
            <a:r>
              <a:rPr lang="en-US" dirty="0" smtClean="0"/>
              <a:t>Each flit consists of a 72-bit message payload and an 8-bit error control code called a </a:t>
            </a:r>
            <a:r>
              <a:rPr lang="en-US" i="1" dirty="0" smtClean="0"/>
              <a:t>cyclic redundancy check</a:t>
            </a:r>
            <a:r>
              <a:rPr lang="en-US" dirty="0" smtClean="0"/>
              <a:t> (CRC)</a:t>
            </a:r>
            <a:endParaRPr lang="en-US" dirty="0"/>
          </a:p>
        </p:txBody>
      </p:sp>
      <p:sp>
        <p:nvSpPr>
          <p:cNvPr id="10" name="Content Placeholder 9"/>
          <p:cNvSpPr>
            <a:spLocks noGrp="1"/>
          </p:cNvSpPr>
          <p:nvPr>
            <p:ph sz="half" idx="16"/>
          </p:nvPr>
        </p:nvSpPr>
        <p:spPr>
          <a:xfrm>
            <a:off x="4343400" y="1752600"/>
            <a:ext cx="3657600" cy="2209800"/>
          </a:xfrm>
        </p:spPr>
        <p:txBody>
          <a:bodyPr>
            <a:normAutofit fontScale="92500" lnSpcReduction="10000"/>
          </a:bodyPr>
          <a:lstStyle/>
          <a:p>
            <a:r>
              <a:rPr lang="en-US" dirty="0" smtClean="0"/>
              <a:t>Flow control function </a:t>
            </a:r>
          </a:p>
          <a:p>
            <a:pPr lvl="1"/>
            <a:r>
              <a:rPr lang="en-US" dirty="0" smtClean="0"/>
              <a:t>Needed to ensure that a sending QPI entity does not overwhelm a receiving QPI entity by sending data faster than the receiver can process the data and clear buffers for more incoming data</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685800"/>
            <a:ext cx="7556313" cy="1116106"/>
          </a:xfrm>
        </p:spPr>
        <p:txBody>
          <a:bodyPr/>
          <a:lstStyle/>
          <a:p>
            <a:r>
              <a:rPr lang="en-GB" dirty="0" smtClean="0">
                <a:effectLst>
                  <a:outerShdw blurRad="38100" dist="38100" dir="2700000" algn="tl">
                    <a:srgbClr val="000000">
                      <a:alpha val="43137"/>
                    </a:srgbClr>
                  </a:outerShdw>
                </a:effectLst>
              </a:rPr>
              <a:t>QPI Routing and Protocol Layers</a:t>
            </a:r>
            <a:endParaRPr lang="en-GB" dirty="0">
              <a:effectLst>
                <a:outerShdw blurRad="38100" dist="38100" dir="2700000" algn="tl">
                  <a:srgbClr val="000000">
                    <a:alpha val="43137"/>
                  </a:srgbClr>
                </a:outerShdw>
              </a:effectLst>
            </a:endParaRPr>
          </a:p>
        </p:txBody>
      </p:sp>
      <p:sp>
        <p:nvSpPr>
          <p:cNvPr id="7" name="Content Placeholder 6"/>
          <p:cNvSpPr>
            <a:spLocks noGrp="1"/>
          </p:cNvSpPr>
          <p:nvPr>
            <p:ph sz="half" idx="2"/>
          </p:nvPr>
        </p:nvSpPr>
        <p:spPr>
          <a:xfrm>
            <a:off x="457200" y="2743200"/>
            <a:ext cx="3657600" cy="3678797"/>
          </a:xfrm>
        </p:spPr>
        <p:txBody>
          <a:bodyPr/>
          <a:lstStyle/>
          <a:p>
            <a:r>
              <a:rPr lang="en-US" dirty="0" smtClean="0"/>
              <a:t>Used to determine the course that a packet will traverse across the available system interconnects</a:t>
            </a:r>
          </a:p>
          <a:p>
            <a:r>
              <a:rPr lang="en-US" dirty="0" smtClean="0"/>
              <a:t>Defined by firmware and describe the possible paths that a packet can follow</a:t>
            </a:r>
          </a:p>
        </p:txBody>
      </p:sp>
      <p:sp>
        <p:nvSpPr>
          <p:cNvPr id="9" name="Content Placeholder 8"/>
          <p:cNvSpPr>
            <a:spLocks noGrp="1"/>
          </p:cNvSpPr>
          <p:nvPr>
            <p:ph sz="quarter" idx="4"/>
          </p:nvPr>
        </p:nvSpPr>
        <p:spPr>
          <a:xfrm>
            <a:off x="4399878" y="2447365"/>
            <a:ext cx="3657600" cy="4105835"/>
          </a:xfrm>
        </p:spPr>
        <p:txBody>
          <a:bodyPr>
            <a:normAutofit/>
          </a:bodyPr>
          <a:lstStyle/>
          <a:p>
            <a:r>
              <a:rPr lang="en-US" dirty="0" smtClean="0"/>
              <a:t>Packet is defined as the unit of transfer</a:t>
            </a:r>
          </a:p>
          <a:p>
            <a:r>
              <a:rPr lang="en-US" dirty="0" smtClean="0"/>
              <a:t>One key function performed at this level is a cache coherency protocol which deals with making sure that main memory values held in multiple caches are consistent</a:t>
            </a:r>
          </a:p>
          <a:p>
            <a:r>
              <a:rPr lang="en-US" dirty="0" smtClean="0"/>
              <a:t>A typical data packet payload is a block of data being sent to or from a cache</a:t>
            </a:r>
            <a:endParaRPr lang="en-US" dirty="0"/>
          </a:p>
        </p:txBody>
      </p:sp>
      <p:sp>
        <p:nvSpPr>
          <p:cNvPr id="6" name="Text Placeholder 5"/>
          <p:cNvSpPr>
            <a:spLocks noGrp="1"/>
          </p:cNvSpPr>
          <p:nvPr>
            <p:ph type="body" idx="1"/>
          </p:nvPr>
        </p:nvSpPr>
        <p:spPr/>
        <p:txBody>
          <a:bodyPr/>
          <a:lstStyle/>
          <a:p>
            <a:r>
              <a:rPr lang="en-US" dirty="0" smtClean="0"/>
              <a:t>Routing Layer</a:t>
            </a:r>
            <a:endParaRPr lang="en-US" dirty="0"/>
          </a:p>
        </p:txBody>
      </p:sp>
      <p:sp>
        <p:nvSpPr>
          <p:cNvPr id="8" name="Text Placeholder 7"/>
          <p:cNvSpPr>
            <a:spLocks noGrp="1"/>
          </p:cNvSpPr>
          <p:nvPr>
            <p:ph type="body" sz="quarter" idx="3"/>
          </p:nvPr>
        </p:nvSpPr>
        <p:spPr/>
        <p:txBody>
          <a:bodyPr/>
          <a:lstStyle/>
          <a:p>
            <a:r>
              <a:rPr lang="en-US" dirty="0" smtClean="0"/>
              <a:t>Protocol Layer</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457200"/>
            <a:ext cx="7556313" cy="1116106"/>
          </a:xfrm>
        </p:spPr>
        <p:txBody>
          <a:bodyPr/>
          <a:lstStyle/>
          <a:p>
            <a:r>
              <a:rPr lang="en-GB" dirty="0" smtClean="0">
                <a:effectLst>
                  <a:outerShdw blurRad="38100" dist="38100" dir="2700000" algn="tl">
                    <a:srgbClr val="000000">
                      <a:alpha val="43137"/>
                    </a:srgbClr>
                  </a:outerShdw>
                </a:effectLst>
              </a:rPr>
              <a:t>Peripheral Component Interconnect (PCI)</a:t>
            </a:r>
            <a:endParaRPr lang="en-GB" dirty="0">
              <a:effectLst>
                <a:outerShdw blurRad="38100" dist="38100" dir="2700000" algn="tl">
                  <a:srgbClr val="000000">
                    <a:alpha val="43137"/>
                  </a:srgbClr>
                </a:outerShdw>
              </a:effectLst>
            </a:endParaRPr>
          </a:p>
        </p:txBody>
      </p:sp>
      <p:sp>
        <p:nvSpPr>
          <p:cNvPr id="36867" name="Rectangle 3"/>
          <p:cNvSpPr>
            <a:spLocks noGrp="1" noChangeArrowheads="1"/>
          </p:cNvSpPr>
          <p:nvPr>
            <p:ph idx="1"/>
          </p:nvPr>
        </p:nvSpPr>
        <p:spPr>
          <a:xfrm>
            <a:off x="498474" y="1981200"/>
            <a:ext cx="7556313" cy="4572000"/>
          </a:xfrm>
        </p:spPr>
        <p:txBody>
          <a:bodyPr>
            <a:normAutofit fontScale="92500" lnSpcReduction="10000"/>
          </a:bodyPr>
          <a:lstStyle/>
          <a:p>
            <a:r>
              <a:rPr lang="en-GB" dirty="0" smtClean="0"/>
              <a:t>A popular high bandwidth, processor independent bus that can function as a mezzanine or peripheral bus</a:t>
            </a:r>
          </a:p>
          <a:p>
            <a:r>
              <a:rPr lang="en-GB" dirty="0" smtClean="0"/>
              <a:t>Delivers better system performance for high speed I/O subsystems</a:t>
            </a:r>
          </a:p>
          <a:p>
            <a:r>
              <a:rPr lang="en-GB" dirty="0" smtClean="0"/>
              <a:t>PCI Special Interest Group (SIG)</a:t>
            </a:r>
          </a:p>
          <a:p>
            <a:pPr lvl="1"/>
            <a:r>
              <a:rPr lang="en-GB" dirty="0" smtClean="0"/>
              <a:t>Created to develop further and maintain the compatibility of the PCI specifications</a:t>
            </a:r>
          </a:p>
          <a:p>
            <a:pPr marL="228600" lvl="1">
              <a:spcBef>
                <a:spcPts val="2000"/>
              </a:spcBef>
              <a:buClr>
                <a:schemeClr val="accent1"/>
              </a:buClr>
            </a:pPr>
            <a:r>
              <a:rPr lang="en-GB" sz="2000" dirty="0" smtClean="0"/>
              <a:t>PCI Express (PCIe)</a:t>
            </a:r>
          </a:p>
          <a:p>
            <a:pPr lvl="1"/>
            <a:r>
              <a:rPr lang="en-GB" sz="1730" dirty="0" smtClean="0"/>
              <a:t>Point-to-point interconnect scheme intended to replace bus-based schemes such as PCI</a:t>
            </a:r>
          </a:p>
          <a:p>
            <a:pPr lvl="1"/>
            <a:r>
              <a:rPr lang="en-GB" sz="1765" dirty="0" smtClean="0"/>
              <a:t>Key requirement is high capacity to support the needs of higher data rate I/O devices, such as Gigabit Ethernet</a:t>
            </a:r>
          </a:p>
          <a:p>
            <a:pPr lvl="1"/>
            <a:r>
              <a:rPr lang="en-GB" sz="1765" dirty="0" smtClean="0"/>
              <a:t>Another requirement deals with the need to support time dependent data streams</a:t>
            </a:r>
          </a:p>
          <a:p>
            <a:pPr marL="457200" lvl="2">
              <a:spcBef>
                <a:spcPts val="2000"/>
              </a:spcBef>
            </a:pPr>
            <a:endParaRPr lang="en-GB" sz="200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81000" y="1524000"/>
            <a:ext cx="3255264" cy="1162050"/>
          </a:xfrm>
        </p:spPr>
        <p:txBody>
          <a:bodyPr>
            <a:noAutofit/>
          </a:bodyPr>
          <a:lstStyle/>
          <a:p>
            <a:pPr algn="ctr"/>
            <a:r>
              <a:rPr lang="en-GB" sz="3600" dirty="0" smtClean="0">
                <a:effectLst>
                  <a:outerShdw blurRad="38100" dist="38100" dir="2700000" algn="tl">
                    <a:srgbClr val="000000">
                      <a:alpha val="43137"/>
                    </a:srgbClr>
                  </a:outerShdw>
                </a:effectLst>
              </a:rPr>
              <a:t>PCIe</a:t>
            </a:r>
            <a:br>
              <a:rPr lang="en-GB" sz="3600" dirty="0" smtClean="0">
                <a:effectLst>
                  <a:outerShdw blurRad="38100" dist="38100" dir="2700000" algn="tl">
                    <a:srgbClr val="000000">
                      <a:alpha val="43137"/>
                    </a:srgbClr>
                  </a:outerShdw>
                </a:effectLst>
              </a:rPr>
            </a:br>
            <a:r>
              <a:rPr lang="en-GB" sz="3600" dirty="0" smtClean="0">
                <a:effectLst>
                  <a:outerShdw blurRad="38100" dist="38100" dir="2700000" algn="tl">
                    <a:srgbClr val="000000">
                      <a:alpha val="43137"/>
                    </a:srgbClr>
                  </a:outerShdw>
                </a:effectLst>
              </a:rPr>
              <a:t>Configuration</a:t>
            </a:r>
            <a:endParaRPr lang="en-GB" sz="3600" dirty="0">
              <a:effectLst>
                <a:outerShdw blurRad="38100" dist="38100" dir="2700000" algn="tl">
                  <a:srgbClr val="000000">
                    <a:alpha val="43137"/>
                  </a:srgbClr>
                </a:outerShdw>
              </a:effectLst>
            </a:endParaRPr>
          </a:p>
        </p:txBody>
      </p:sp>
      <p:pic>
        <p:nvPicPr>
          <p:cNvPr id="5" name="Picture 4" descr="f2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8235" t="10909" r="9412" b="10000"/>
              <a:stretch>
                <a:fillRect/>
              </a:stretch>
            </p:blipFill>
          </mc:Choice>
          <mc:Fallback>
            <p:blipFill>
              <a:blip r:embed="rId4"/>
              <a:srcRect l="8235" t="10909" r="9412" b="10000"/>
              <a:stretch>
                <a:fillRect/>
              </a:stretch>
            </p:blipFill>
          </mc:Fallback>
        </mc:AlternateContent>
        <p:spPr>
          <a:xfrm>
            <a:off x="3600517" y="-11857"/>
            <a:ext cx="5543483" cy="6889664"/>
          </a:xfrm>
          <a:prstGeom prst="rect">
            <a:avLst/>
          </a:prstGeom>
        </p:spPr>
      </p:pic>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62000" y="533400"/>
            <a:ext cx="7556313" cy="1116106"/>
          </a:xfrm>
        </p:spPr>
        <p:txBody>
          <a:bodyPr/>
          <a:lstStyle/>
          <a:p>
            <a:r>
              <a:rPr lang="en-GB" dirty="0" smtClean="0">
                <a:effectLst>
                  <a:outerShdw blurRad="38100" dist="38100" dir="2700000" algn="tl">
                    <a:srgbClr val="000000">
                      <a:alpha val="43137"/>
                    </a:srgbClr>
                  </a:outerShdw>
                </a:effectLst>
              </a:rPr>
              <a:t>PCIe Protocol Layers</a:t>
            </a:r>
            <a:endParaRPr lang="en-GB" dirty="0">
              <a:effectLst>
                <a:outerShdw blurRad="38100" dist="38100" dir="2700000" algn="tl">
                  <a:srgbClr val="000000">
                    <a:alpha val="43137"/>
                  </a:srgbClr>
                </a:outerShdw>
              </a:effectLst>
            </a:endParaRPr>
          </a:p>
        </p:txBody>
      </p:sp>
      <p:pic>
        <p:nvPicPr>
          <p:cNvPr id="5" name="Picture 4" descr="f2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8182" b="23636"/>
              <a:stretch>
                <a:fillRect/>
              </a:stretch>
            </p:blipFill>
          </mc:Choice>
          <mc:Fallback>
            <p:blipFill>
              <a:blip r:embed="rId4"/>
              <a:srcRect t="28182" b="23636"/>
              <a:stretch>
                <a:fillRect/>
              </a:stretch>
            </p:blipFill>
          </mc:Fallback>
        </mc:AlternateContent>
        <p:spPr>
          <a:xfrm>
            <a:off x="228600" y="1916680"/>
            <a:ext cx="7924800" cy="4941320"/>
          </a:xfrm>
          <a:prstGeom prst="rect">
            <a:avLst/>
          </a:prstGeom>
        </p:spPr>
      </p:pic>
    </p:spTree>
  </p:cSld>
  <p:clrMapOvr>
    <a:masterClrMapping/>
  </p:clrMapOvr>
  <p:transition spd="med">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0" y="533400"/>
            <a:ext cx="7556313" cy="1116106"/>
          </a:xfrm>
        </p:spPr>
        <p:txBody>
          <a:bodyPr/>
          <a:lstStyle/>
          <a:p>
            <a:r>
              <a:rPr lang="en-GB" dirty="0" smtClean="0">
                <a:effectLst>
                  <a:outerShdw blurRad="38100" dist="38100" dir="2700000" algn="tl">
                    <a:srgbClr val="000000">
                      <a:alpha val="43137"/>
                    </a:srgbClr>
                  </a:outerShdw>
                </a:effectLst>
              </a:rPr>
              <a:t>PCIe Multilane Distribution</a:t>
            </a:r>
            <a:endParaRPr lang="en-GB" dirty="0">
              <a:effectLst>
                <a:outerShdw blurRad="38100" dist="38100" dir="2700000" algn="tl">
                  <a:srgbClr val="000000">
                    <a:alpha val="43137"/>
                  </a:srgbClr>
                </a:outerShdw>
              </a:effectLst>
            </a:endParaRPr>
          </a:p>
        </p:txBody>
      </p:sp>
      <p:pic>
        <p:nvPicPr>
          <p:cNvPr id="5" name="Picture 4" descr="f2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7273" b="41818"/>
              <a:stretch>
                <a:fillRect/>
              </a:stretch>
            </p:blipFill>
          </mc:Choice>
          <mc:Fallback>
            <p:blipFill>
              <a:blip r:embed="rId4"/>
              <a:srcRect t="17273" b="41818"/>
              <a:stretch>
                <a:fillRect/>
              </a:stretch>
            </p:blipFill>
          </mc:Fallback>
        </mc:AlternateContent>
        <p:spPr>
          <a:xfrm>
            <a:off x="-133102" y="1946584"/>
            <a:ext cx="9277102" cy="4911416"/>
          </a:xfrm>
          <a:prstGeom prst="rect">
            <a:avLst/>
          </a:prstGeom>
        </p:spPr>
      </p:pic>
    </p:spTree>
  </p:cSld>
  <p:clrMapOvr>
    <a:masterClrMapping/>
  </p:clrMapOvr>
  <p:transition spd="med">
    <p:zo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6172200" y="1905000"/>
            <a:ext cx="2679700" cy="1268412"/>
          </a:xfrm>
        </p:spPr>
        <p:txBody>
          <a:bodyPr/>
          <a:lstStyle/>
          <a:p>
            <a:pPr algn="ctr"/>
            <a:r>
              <a:rPr lang="en-GB" dirty="0" smtClean="0">
                <a:effectLst>
                  <a:outerShdw blurRad="38100" dist="38100" dir="2700000" algn="tl">
                    <a:srgbClr val="000000">
                      <a:alpha val="43137"/>
                    </a:srgbClr>
                  </a:outerShdw>
                </a:effectLst>
              </a:rPr>
              <a:t>PCIe</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Transmit</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and Receive Block Diagrams</a:t>
            </a:r>
            <a:endParaRPr lang="en-GB" dirty="0">
              <a:effectLst>
                <a:outerShdw blurRad="38100" dist="38100" dir="2700000" algn="tl">
                  <a:srgbClr val="000000">
                    <a:alpha val="43137"/>
                  </a:srgbClr>
                </a:outerShdw>
              </a:effectLst>
            </a:endParaRPr>
          </a:p>
        </p:txBody>
      </p:sp>
      <p:pic>
        <p:nvPicPr>
          <p:cNvPr id="4" name="Picture 3" descr="f2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882" t="10909" r="2353" b="6364"/>
              <a:stretch>
                <a:fillRect/>
              </a:stretch>
            </p:blipFill>
          </mc:Choice>
          <mc:Fallback>
            <p:blipFill>
              <a:blip r:embed="rId4"/>
              <a:srcRect l="5882" t="10909" r="2353" b="6364"/>
              <a:stretch>
                <a:fillRect/>
              </a:stretch>
            </p:blipFill>
          </mc:Fallback>
        </mc:AlternateContent>
        <p:spPr>
          <a:xfrm>
            <a:off x="533400" y="-36352"/>
            <a:ext cx="5909426" cy="6894352"/>
          </a:xfrm>
          <a:prstGeom prst="rect">
            <a:avLst/>
          </a:prstGeom>
        </p:spPr>
      </p:pic>
    </p:spTree>
  </p:cSld>
  <p:clrMapOvr>
    <a:masterClrMapping/>
  </p:clrMapOvr>
  <p:transition spd="med">
    <p:zo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304800" y="1524000"/>
            <a:ext cx="3255264" cy="1162050"/>
          </a:xfrm>
        </p:spPr>
        <p:txBody>
          <a:bodyPr>
            <a:normAutofit fontScale="90000"/>
          </a:bodyPr>
          <a:lstStyle/>
          <a:p>
            <a:pPr algn="ctr"/>
            <a:r>
              <a:rPr lang="en-GB" dirty="0" smtClean="0">
                <a:effectLst>
                  <a:outerShdw blurRad="38100" dist="38100" dir="2700000" algn="tl">
                    <a:srgbClr val="000000">
                      <a:alpha val="43137"/>
                    </a:srgbClr>
                  </a:outerShdw>
                </a:effectLst>
              </a:rPr>
              <a:t>PCIe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Transaction Layer (TL)</a:t>
            </a:r>
            <a:endParaRPr lang="en-GB"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p:txBody>
          <a:bodyPr>
            <a:normAutofit/>
          </a:bodyPr>
          <a:lstStyle/>
          <a:p>
            <a:r>
              <a:rPr lang="en-US" dirty="0" smtClean="0"/>
              <a:t>Receives read and write requests from the software above the TL and creates request packets for transmission to a destination via the link layer</a:t>
            </a:r>
          </a:p>
          <a:p>
            <a:r>
              <a:rPr lang="en-US" dirty="0" smtClean="0"/>
              <a:t>Most transactions use a </a:t>
            </a:r>
            <a:r>
              <a:rPr lang="en-US" i="1" dirty="0" smtClean="0"/>
              <a:t>split transaction </a:t>
            </a:r>
            <a:r>
              <a:rPr lang="en-US" dirty="0" smtClean="0"/>
              <a:t>technique</a:t>
            </a:r>
          </a:p>
          <a:p>
            <a:pPr lvl="1"/>
            <a:r>
              <a:rPr lang="en-US" dirty="0" smtClean="0"/>
              <a:t>A request packet is sent out by a source PCIe device which then waits for a response called a </a:t>
            </a:r>
            <a:r>
              <a:rPr lang="en-US" i="1" dirty="0" smtClean="0"/>
              <a:t>completion </a:t>
            </a:r>
            <a:r>
              <a:rPr lang="en-US" dirty="0" smtClean="0"/>
              <a:t>packet</a:t>
            </a:r>
          </a:p>
          <a:p>
            <a:pPr lvl="1">
              <a:buNone/>
            </a:pPr>
            <a:endParaRPr lang="en-US" dirty="0" smtClean="0"/>
          </a:p>
        </p:txBody>
      </p:sp>
      <p:sp>
        <p:nvSpPr>
          <p:cNvPr id="5" name="Content Placeholder 4"/>
          <p:cNvSpPr>
            <a:spLocks noGrp="1"/>
          </p:cNvSpPr>
          <p:nvPr>
            <p:ph type="body" sz="half" idx="2"/>
          </p:nvPr>
        </p:nvSpPr>
        <p:spPr>
          <a:xfrm>
            <a:off x="4191000" y="3505200"/>
            <a:ext cx="4267200" cy="3352800"/>
          </a:xfrm>
        </p:spPr>
        <p:txBody>
          <a:bodyPr/>
          <a:lstStyle/>
          <a:p>
            <a:pPr marL="228600" lvl="1" indent="-228600">
              <a:spcBef>
                <a:spcPts val="2000"/>
              </a:spcBef>
              <a:buClr>
                <a:schemeClr val="accent1"/>
              </a:buClr>
              <a:buFont typeface="Wingdings" pitchFamily="2" charset="2"/>
              <a:buChar char="n"/>
            </a:pPr>
            <a:r>
              <a:rPr lang="en-US" sz="1800" dirty="0" smtClean="0"/>
              <a:t>TL messages and some write transactions are posted transactions  (meaning that no response is expected)</a:t>
            </a:r>
          </a:p>
          <a:p>
            <a:pPr marL="228600" lvl="1" indent="-228600">
              <a:spcBef>
                <a:spcPts val="2000"/>
              </a:spcBef>
              <a:buClr>
                <a:schemeClr val="accent1"/>
              </a:buClr>
              <a:buFont typeface="Wingdings" pitchFamily="2" charset="2"/>
              <a:buChar char="n"/>
            </a:pPr>
            <a:r>
              <a:rPr lang="en-US" sz="1800" dirty="0" smtClean="0"/>
              <a:t>TL packet format supports 32-bit memory addressing and extended 64-bit memory addressing</a:t>
            </a:r>
          </a:p>
        </p:txBody>
      </p:sp>
      <p:pic>
        <p:nvPicPr>
          <p:cNvPr id="8" name="Picture 7"/>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914400" y="3429000"/>
            <a:ext cx="2057400" cy="1814513"/>
          </a:xfrm>
          <a:prstGeom prst="rect">
            <a:avLst/>
          </a:prstGeom>
          <a:effectLst>
            <a:glow rad="101600">
              <a:schemeClr val="accent1">
                <a:alpha val="75000"/>
              </a:schemeClr>
            </a:glow>
            <a:softEdge rad="101600"/>
          </a:effectLst>
        </p:spPr>
      </p:pic>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The TL supports four address spaces:</a:t>
            </a:r>
            <a:endParaRPr lang="en-GB" dirty="0">
              <a:effectLst>
                <a:outerShdw blurRad="38100" dist="38100" dir="2700000" algn="tl">
                  <a:srgbClr val="000000">
                    <a:alpha val="43137"/>
                  </a:srgbClr>
                </a:outerShdw>
              </a:effectLst>
            </a:endParaRPr>
          </a:p>
        </p:txBody>
      </p:sp>
      <p:sp>
        <p:nvSpPr>
          <p:cNvPr id="6" name="Content Placeholder 5"/>
          <p:cNvSpPr>
            <a:spLocks noGrp="1"/>
          </p:cNvSpPr>
          <p:nvPr>
            <p:ph sz="half" idx="17"/>
          </p:nvPr>
        </p:nvSpPr>
        <p:spPr/>
        <p:txBody>
          <a:bodyPr>
            <a:normAutofit fontScale="92500" lnSpcReduction="10000"/>
          </a:bodyPr>
          <a:lstStyle/>
          <a:p>
            <a:r>
              <a:rPr lang="en-US" dirty="0" smtClean="0"/>
              <a:t>Memory</a:t>
            </a:r>
          </a:p>
          <a:p>
            <a:pPr lvl="1"/>
            <a:r>
              <a:rPr lang="en-US" dirty="0" smtClean="0"/>
              <a:t>The memory space includes system main memory and PCIe I/O devices</a:t>
            </a:r>
          </a:p>
          <a:p>
            <a:pPr lvl="1"/>
            <a:r>
              <a:rPr lang="en-US" dirty="0" smtClean="0"/>
              <a:t>Certain ranges of memory addresses map into I/O devices</a:t>
            </a:r>
            <a:endParaRPr lang="en-US" dirty="0"/>
          </a:p>
        </p:txBody>
      </p:sp>
      <p:sp>
        <p:nvSpPr>
          <p:cNvPr id="7" name="Content Placeholder 6"/>
          <p:cNvSpPr>
            <a:spLocks noGrp="1"/>
          </p:cNvSpPr>
          <p:nvPr>
            <p:ph sz="half" idx="18"/>
          </p:nvPr>
        </p:nvSpPr>
        <p:spPr/>
        <p:txBody>
          <a:bodyPr/>
          <a:lstStyle/>
          <a:p>
            <a:r>
              <a:rPr lang="en-US" dirty="0" smtClean="0"/>
              <a:t>Configuration</a:t>
            </a:r>
          </a:p>
          <a:p>
            <a:pPr lvl="1"/>
            <a:r>
              <a:rPr lang="en-US" dirty="0" smtClean="0"/>
              <a:t>This address space enables the TL to read/write configuration registers associated with I/O devices</a:t>
            </a:r>
            <a:endParaRPr lang="en-US" dirty="0"/>
          </a:p>
        </p:txBody>
      </p:sp>
      <p:sp>
        <p:nvSpPr>
          <p:cNvPr id="4" name="Content Placeholder 3"/>
          <p:cNvSpPr>
            <a:spLocks noGrp="1"/>
          </p:cNvSpPr>
          <p:nvPr>
            <p:ph sz="half" idx="1"/>
          </p:nvPr>
        </p:nvSpPr>
        <p:spPr/>
        <p:txBody>
          <a:bodyPr/>
          <a:lstStyle/>
          <a:p>
            <a:r>
              <a:rPr lang="en-US" dirty="0" smtClean="0"/>
              <a:t>I/O</a:t>
            </a:r>
          </a:p>
          <a:p>
            <a:pPr lvl="1"/>
            <a:r>
              <a:rPr lang="en-US" dirty="0" smtClean="0"/>
              <a:t>This address space is used for legacy PCI devices, with reserved address ranges used to address legacy I/O devices</a:t>
            </a:r>
            <a:endParaRPr lang="en-US" dirty="0"/>
          </a:p>
        </p:txBody>
      </p:sp>
      <p:sp>
        <p:nvSpPr>
          <p:cNvPr id="5" name="Content Placeholder 4"/>
          <p:cNvSpPr>
            <a:spLocks noGrp="1"/>
          </p:cNvSpPr>
          <p:nvPr>
            <p:ph sz="half" idx="16"/>
          </p:nvPr>
        </p:nvSpPr>
        <p:spPr/>
        <p:txBody>
          <a:bodyPr/>
          <a:lstStyle/>
          <a:p>
            <a:r>
              <a:rPr lang="en-US" dirty="0" smtClean="0"/>
              <a:t>Message</a:t>
            </a:r>
          </a:p>
          <a:p>
            <a:pPr lvl="1"/>
            <a:r>
              <a:rPr lang="en-US" dirty="0" smtClean="0"/>
              <a:t>This address space is for control signals related to interrupts, error handling, and power management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1800" y="2667000"/>
            <a:ext cx="2057400" cy="1066800"/>
          </a:xfrm>
        </p:spPr>
        <p:txBody>
          <a:bodyPr>
            <a:normAutofit/>
          </a:bodyPr>
          <a:lstStyle/>
          <a:p>
            <a:pPr algn="ctr"/>
            <a:r>
              <a:rPr lang="en-US" sz="2400" dirty="0" smtClean="0">
                <a:solidFill>
                  <a:srgbClr val="FFFFFF"/>
                </a:solidFill>
                <a:effectLst>
                  <a:outerShdw blurRad="38100" dist="38100" dir="2700000" algn="tl">
                    <a:srgbClr val="000000">
                      <a:alpha val="43137"/>
                    </a:srgbClr>
                  </a:outerShdw>
                </a:effectLst>
              </a:rPr>
              <a:t>I/O </a:t>
            </a:r>
            <a:br>
              <a:rPr lang="en-US" sz="2400" dirty="0" smtClean="0">
                <a:solidFill>
                  <a:srgbClr val="FFFFFF"/>
                </a:solidFill>
                <a:effectLst>
                  <a:outerShdw blurRad="38100" dist="38100" dir="2700000" algn="tl">
                    <a:srgbClr val="000000">
                      <a:alpha val="43137"/>
                    </a:srgbClr>
                  </a:outerShdw>
                </a:effectLst>
              </a:rPr>
            </a:br>
            <a:r>
              <a:rPr lang="en-US" sz="2400" dirty="0" smtClean="0">
                <a:solidFill>
                  <a:srgbClr val="FFFFFF"/>
                </a:solidFill>
                <a:effectLst>
                  <a:outerShdw blurRad="38100" dist="38100" dir="2700000" algn="tl">
                    <a:srgbClr val="000000">
                      <a:alpha val="43137"/>
                    </a:srgbClr>
                  </a:outerShdw>
                </a:effectLst>
              </a:rPr>
              <a:t>Components</a:t>
            </a:r>
            <a:endParaRPr lang="en-US" sz="2400" dirty="0">
              <a:solidFill>
                <a:srgbClr val="FFFFFF"/>
              </a:solidFill>
              <a:effectLst>
                <a:outerShdw blurRad="38100" dist="38100" dir="2700000" algn="tl">
                  <a:srgbClr val="000000">
                    <a:alpha val="43137"/>
                  </a:srgbClr>
                </a:outerShdw>
              </a:effectLst>
            </a:endParaRPr>
          </a:p>
        </p:txBody>
      </p:sp>
      <p:graphicFrame>
        <p:nvGraphicFramePr>
          <p:cNvPr id="6" name="Content Placeholder 5"/>
          <p:cNvGraphicFramePr>
            <a:graphicFrameLocks noGrp="1"/>
          </p:cNvGraphicFramePr>
          <p:nvPr>
            <p:ph type="pic" idx="1"/>
          </p:nvPr>
        </p:nvGraphicFramePr>
        <p:xfrm>
          <a:off x="304800" y="228600"/>
          <a:ext cx="62484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Rectangle 12"/>
          <p:cNvSpPr/>
          <p:nvPr/>
        </p:nvSpPr>
        <p:spPr>
          <a:xfrm>
            <a:off x="6781800" y="990600"/>
            <a:ext cx="2057400" cy="461665"/>
          </a:xfrm>
          <a:prstGeom prst="rect">
            <a:avLst/>
          </a:prstGeom>
        </p:spPr>
        <p:txBody>
          <a:bodyPr wrap="square">
            <a:spAutoFit/>
          </a:bodyPr>
          <a:lstStyle/>
          <a:p>
            <a:pPr lvl="0" algn="ctr"/>
            <a:r>
              <a:rPr lang="en-US" dirty="0">
                <a:solidFill>
                  <a:schemeClr val="accent2"/>
                </a:solidFill>
                <a:effectLst>
                  <a:outerShdw blurRad="38100" dist="38100" dir="2700000" algn="tl">
                    <a:srgbClr val="000000">
                      <a:alpha val="43137"/>
                    </a:srgbClr>
                  </a:outerShdw>
                </a:effectLst>
                <a:latin typeface="+mj-lt"/>
                <a:ea typeface="+mj-ea"/>
                <a:cs typeface="+mj-cs"/>
              </a:rPr>
              <a:t>Software</a:t>
            </a:r>
          </a:p>
        </p:txBody>
      </p:sp>
      <p:sp useBgFill="1">
        <p:nvSpPr>
          <p:cNvPr id="14" name="TextBox 13"/>
          <p:cNvSpPr txBox="1"/>
          <p:nvPr/>
        </p:nvSpPr>
        <p:spPr>
          <a:xfrm>
            <a:off x="104378" y="4724401"/>
            <a:ext cx="429021" cy="380999"/>
          </a:xfrm>
          <a:prstGeom prst="rect">
            <a:avLst/>
          </a:prstGeom>
        </p:spPr>
        <p:txBody>
          <a:bodyPr wrap="square" rtlCol="0">
            <a:spAutoFit/>
          </a:bodyPr>
          <a:lstStyle/>
          <a:p>
            <a:endParaRPr lang="en-US" dirty="0"/>
          </a:p>
        </p:txBody>
      </p:sp>
      <p:pic>
        <p:nvPicPr>
          <p:cNvPr id="7" name="Picture 6"/>
          <p:cNvPicPr>
            <a:picLocks noChangeAspect="1"/>
          </p:cNvPicPr>
          <p:nvPr/>
        </p:nvPicPr>
        <p:blipFill>
          <a:blip r:embed="rId8"/>
          <a:stretch>
            <a:fillRect/>
          </a:stretch>
        </p:blipFill>
        <p:spPr>
          <a:xfrm>
            <a:off x="6858000" y="4724400"/>
            <a:ext cx="1928509" cy="1908208"/>
          </a:xfrm>
          <a:prstGeom prst="rect">
            <a:avLst/>
          </a:prstGeom>
          <a:effectLst>
            <a:softEdge rad="76200"/>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609600" y="381000"/>
            <a:ext cx="7556500" cy="1116012"/>
          </a:xfrm>
        </p:spPr>
        <p:txBody>
          <a:bodyPr/>
          <a:lstStyle/>
          <a:p>
            <a:r>
              <a:rPr lang="en-US" dirty="0" smtClean="0">
                <a:effectLst>
                  <a:outerShdw blurRad="38100" dist="38100" dir="2700000" algn="tl">
                    <a:srgbClr val="000000">
                      <a:alpha val="43137"/>
                    </a:srgbClr>
                  </a:outerShdw>
                </a:effectLst>
              </a:rPr>
              <a:t>PCIe TLP Transaction Types</a:t>
            </a:r>
            <a:endParaRPr lang="en-US" dirty="0">
              <a:effectLst>
                <a:outerShdw blurRad="38100" dist="38100" dir="2700000" algn="tl">
                  <a:srgbClr val="000000">
                    <a:alpha val="43137"/>
                  </a:srgbClr>
                </a:outerShdw>
              </a:effectLst>
            </a:endParaRPr>
          </a:p>
        </p:txBody>
      </p:sp>
      <p:pic>
        <p:nvPicPr>
          <p:cNvPr id="9" name="Picture 8"/>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85834" y="1536699"/>
            <a:ext cx="8553366" cy="5321301"/>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2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882"/>
              <a:stretch>
                <a:fillRect/>
              </a:stretch>
            </p:blipFill>
          </mc:Choice>
          <mc:Fallback>
            <p:blipFill>
              <a:blip r:embed="rId4"/>
              <a:srcRect l="-5882"/>
              <a:stretch>
                <a:fillRect/>
              </a:stretch>
            </p:blipFill>
          </mc:Fallback>
        </mc:AlternateContent>
        <p:spPr>
          <a:xfrm>
            <a:off x="-20385" y="0"/>
            <a:ext cx="5853149" cy="6858000"/>
          </a:xfrm>
          <a:prstGeom prst="rect">
            <a:avLst/>
          </a:prstGeom>
        </p:spPr>
      </p:pic>
      <p:sp>
        <p:nvSpPr>
          <p:cNvPr id="17" name="Title 16"/>
          <p:cNvSpPr>
            <a:spLocks noGrp="1"/>
          </p:cNvSpPr>
          <p:nvPr>
            <p:ph type="title"/>
          </p:nvPr>
        </p:nvSpPr>
        <p:spPr>
          <a:xfrm>
            <a:off x="5410200" y="2286000"/>
            <a:ext cx="2984313" cy="1116106"/>
          </a:xfrm>
        </p:spPr>
        <p:txBody>
          <a:bodyPr/>
          <a:lstStyle/>
          <a:p>
            <a:pPr algn="ctr"/>
            <a:r>
              <a:rPr lang="en-US" dirty="0" smtClean="0">
                <a:effectLst>
                  <a:outerShdw blurRad="38100" dist="38100" dir="2700000" algn="tl">
                    <a:srgbClr val="000000">
                      <a:alpha val="43137"/>
                    </a:srgbClr>
                  </a:outerShdw>
                </a:effectLst>
              </a:rPr>
              <a:t>PCIe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Protocol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Data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Unit</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Format</a:t>
            </a:r>
            <a:endParaRPr lang="en-US"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7556313" cy="1116106"/>
          </a:xfrm>
        </p:spPr>
        <p:txBody>
          <a:bodyPr/>
          <a:lstStyle/>
          <a:p>
            <a:r>
              <a:rPr lang="en-US" dirty="0" smtClean="0">
                <a:effectLst>
                  <a:outerShdw blurRad="38100" dist="38100" dir="2700000" algn="tl">
                    <a:srgbClr val="000000">
                      <a:alpha val="43137"/>
                    </a:srgbClr>
                  </a:outerShdw>
                </a:effectLst>
              </a:rPr>
              <a:t>TLP Memory Request Format</a:t>
            </a:r>
            <a:endParaRPr lang="en-US" dirty="0">
              <a:effectLst>
                <a:outerShdw blurRad="38100" dist="38100" dir="2700000" algn="tl">
                  <a:srgbClr val="000000">
                    <a:alpha val="43137"/>
                  </a:srgbClr>
                </a:outerShdw>
              </a:effectLst>
            </a:endParaRPr>
          </a:p>
        </p:txBody>
      </p:sp>
      <p:pic>
        <p:nvPicPr>
          <p:cNvPr id="3" name="Picture 2" descr="f2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706" t="14545" r="3529" b="46364"/>
              <a:stretch>
                <a:fillRect/>
              </a:stretch>
            </p:blipFill>
          </mc:Choice>
          <mc:Fallback>
            <p:blipFill>
              <a:blip r:embed="rId4"/>
              <a:srcRect l="4706" t="14545" r="3529" b="46364"/>
              <a:stretch>
                <a:fillRect/>
              </a:stretch>
            </p:blipFill>
          </mc:Fallback>
        </mc:AlternateContent>
        <p:spPr>
          <a:xfrm>
            <a:off x="304800" y="1905000"/>
            <a:ext cx="8460267" cy="4663923"/>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smtClean="0"/>
              <a:t>Computer components</a:t>
            </a:r>
          </a:p>
          <a:p>
            <a:pPr>
              <a:spcBef>
                <a:spcPts val="600"/>
              </a:spcBef>
            </a:pPr>
            <a:r>
              <a:rPr lang="en-US" dirty="0" smtClean="0"/>
              <a:t>Computer function</a:t>
            </a:r>
          </a:p>
          <a:p>
            <a:pPr lvl="1"/>
            <a:r>
              <a:rPr lang="en-US" dirty="0" smtClean="0"/>
              <a:t>Instruction fetch and execute</a:t>
            </a:r>
          </a:p>
          <a:p>
            <a:pPr lvl="1"/>
            <a:r>
              <a:rPr lang="en-US" dirty="0" smtClean="0"/>
              <a:t>Interrupts</a:t>
            </a:r>
          </a:p>
          <a:p>
            <a:pPr lvl="1"/>
            <a:r>
              <a:rPr lang="en-US" dirty="0" smtClean="0"/>
              <a:t>I/O function</a:t>
            </a:r>
          </a:p>
          <a:p>
            <a:pPr>
              <a:spcBef>
                <a:spcPts val="600"/>
              </a:spcBef>
            </a:pPr>
            <a:r>
              <a:rPr lang="en-US" dirty="0" smtClean="0"/>
              <a:t>Interconnection structures</a:t>
            </a:r>
          </a:p>
          <a:p>
            <a:pPr>
              <a:spcBef>
                <a:spcPts val="600"/>
              </a:spcBef>
            </a:pPr>
            <a:r>
              <a:rPr lang="en-US" dirty="0" smtClean="0"/>
              <a:t>Bus interconnection</a:t>
            </a:r>
          </a:p>
          <a:p>
            <a:pPr lvl="1"/>
            <a:r>
              <a:rPr lang="en-US" dirty="0" smtClean="0"/>
              <a:t>Bus structure</a:t>
            </a:r>
          </a:p>
          <a:p>
            <a:pPr lvl="1"/>
            <a:r>
              <a:rPr lang="en-US" dirty="0" smtClean="0"/>
              <a:t>Multiple bus hierarchies</a:t>
            </a:r>
          </a:p>
          <a:p>
            <a:pPr lvl="1"/>
            <a:r>
              <a:rPr lang="en-US" dirty="0" smtClean="0"/>
              <a:t>Elements of bus design</a:t>
            </a:r>
          </a:p>
        </p:txBody>
      </p:sp>
      <p:sp>
        <p:nvSpPr>
          <p:cNvPr id="32" name="Content Placeholder 31"/>
          <p:cNvSpPr>
            <a:spLocks noGrp="1"/>
          </p:cNvSpPr>
          <p:nvPr>
            <p:ph sz="quarter" idx="4"/>
          </p:nvPr>
        </p:nvSpPr>
        <p:spPr>
          <a:xfrm>
            <a:off x="4495800" y="2362200"/>
            <a:ext cx="3810000" cy="4724400"/>
          </a:xfrm>
        </p:spPr>
        <p:txBody>
          <a:bodyPr>
            <a:normAutofit/>
          </a:bodyPr>
          <a:lstStyle/>
          <a:p>
            <a:pPr marL="228600" lvl="1">
              <a:spcBef>
                <a:spcPts val="1800"/>
              </a:spcBef>
              <a:buClr>
                <a:schemeClr val="accent1"/>
              </a:buClr>
            </a:pPr>
            <a:r>
              <a:rPr lang="en-US" dirty="0" smtClean="0"/>
              <a:t>Point-to-point interconnect</a:t>
            </a:r>
          </a:p>
          <a:p>
            <a:pPr lvl="1"/>
            <a:r>
              <a:rPr lang="en-US" dirty="0" smtClean="0"/>
              <a:t>QPI physical layer</a:t>
            </a:r>
          </a:p>
          <a:p>
            <a:pPr lvl="1"/>
            <a:r>
              <a:rPr lang="en-US" dirty="0" smtClean="0"/>
              <a:t>QPI link layer</a:t>
            </a:r>
          </a:p>
          <a:p>
            <a:pPr lvl="1"/>
            <a:r>
              <a:rPr lang="en-US" dirty="0" smtClean="0"/>
              <a:t>QPI routing layer</a:t>
            </a:r>
          </a:p>
          <a:p>
            <a:pPr lvl="1"/>
            <a:r>
              <a:rPr lang="en-US" dirty="0" smtClean="0"/>
              <a:t>QPI protocol layer</a:t>
            </a:r>
          </a:p>
          <a:p>
            <a:pPr marL="228600" lvl="1">
              <a:spcBef>
                <a:spcPts val="1800"/>
              </a:spcBef>
              <a:buClr>
                <a:schemeClr val="accent1"/>
              </a:buClr>
            </a:pPr>
            <a:r>
              <a:rPr lang="en-US" dirty="0" smtClean="0"/>
              <a:t>PCI express</a:t>
            </a:r>
          </a:p>
          <a:p>
            <a:pPr lvl="1"/>
            <a:r>
              <a:rPr lang="en-US" dirty="0" smtClean="0"/>
              <a:t>PCI physical and logical architecture</a:t>
            </a:r>
          </a:p>
          <a:p>
            <a:pPr lvl="1"/>
            <a:r>
              <a:rPr lang="en-US" dirty="0" smtClean="0"/>
              <a:t>PCIe physical layer</a:t>
            </a:r>
          </a:p>
          <a:p>
            <a:pPr lvl="1"/>
            <a:r>
              <a:rPr lang="en-US" dirty="0" smtClean="0"/>
              <a:t>PCIe transaction layer</a:t>
            </a:r>
          </a:p>
          <a:p>
            <a:pPr lvl="1"/>
            <a:r>
              <a:rPr lang="en-US" dirty="0" smtClean="0"/>
              <a:t>PCIe data link layer</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3</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A Top-Level View of Computer Function and Interconnection</a:t>
            </a:r>
            <a:endParaRPr lang="en-US" sz="2800" dirty="0">
              <a:solidFill>
                <a:schemeClr val="tx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781800" y="609600"/>
            <a:ext cx="2057400" cy="838200"/>
          </a:xfrm>
        </p:spPr>
        <p:txBody>
          <a:bodyPr>
            <a:normAutofit/>
          </a:bodyPr>
          <a:lstStyle/>
          <a:p>
            <a:pPr algn="ctr"/>
            <a:r>
              <a:rPr lang="en-US" sz="2400" dirty="0" smtClean="0">
                <a:solidFill>
                  <a:schemeClr val="accent2"/>
                </a:solidFill>
                <a:effectLst>
                  <a:outerShdw blurRad="38100" dist="38100" dir="2700000" algn="tl">
                    <a:srgbClr val="000000">
                      <a:alpha val="43137"/>
                    </a:srgbClr>
                  </a:outerShdw>
                </a:effectLst>
              </a:rPr>
              <a:t>MEMORY</a:t>
            </a:r>
            <a:endParaRPr lang="en-US" sz="2400" dirty="0">
              <a:solidFill>
                <a:schemeClr val="accent2"/>
              </a:solidFill>
              <a:effectLst>
                <a:outerShdw blurRad="38100" dist="38100" dir="2700000" algn="tl">
                  <a:srgbClr val="000000">
                    <a:alpha val="43137"/>
                  </a:srgbClr>
                </a:outerShdw>
              </a:effectLst>
            </a:endParaRPr>
          </a:p>
        </p:txBody>
      </p:sp>
      <p:graphicFrame>
        <p:nvGraphicFramePr>
          <p:cNvPr id="51" name="Diagram 50"/>
          <p:cNvGraphicFramePr/>
          <p:nvPr/>
        </p:nvGraphicFramePr>
        <p:xfrm>
          <a:off x="506505" y="457200"/>
          <a:ext cx="5970495" cy="6172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Rectangle 13"/>
          <p:cNvSpPr/>
          <p:nvPr/>
        </p:nvSpPr>
        <p:spPr>
          <a:xfrm>
            <a:off x="6781800" y="3048000"/>
            <a:ext cx="2057400" cy="461665"/>
          </a:xfrm>
          <a:prstGeom prst="rect">
            <a:avLst/>
          </a:prstGeom>
        </p:spPr>
        <p:txBody>
          <a:bodyPr wrap="square">
            <a:spAutoFit/>
          </a:bodyPr>
          <a:lstStyle/>
          <a:p>
            <a:pPr algn="ctr" eaLnBrk="1" hangingPunct="1"/>
            <a:r>
              <a:rPr lang="en-US" dirty="0">
                <a:solidFill>
                  <a:schemeClr val="bg1"/>
                </a:solidFill>
                <a:effectLst>
                  <a:outerShdw blurRad="38100" dist="38100" dir="2700000" algn="tl">
                    <a:srgbClr val="000000">
                      <a:alpha val="43137"/>
                    </a:srgbClr>
                  </a:outerShdw>
                </a:effectLst>
                <a:latin typeface="+mj-lt"/>
                <a:ea typeface="+mj-ea"/>
                <a:cs typeface="+mj-cs"/>
              </a:rPr>
              <a:t>MAR</a:t>
            </a:r>
          </a:p>
        </p:txBody>
      </p:sp>
      <p:sp useBgFill="1">
        <p:nvSpPr>
          <p:cNvPr id="16" name="TextBox 15"/>
          <p:cNvSpPr txBox="1"/>
          <p:nvPr/>
        </p:nvSpPr>
        <p:spPr>
          <a:xfrm>
            <a:off x="203200" y="4648201"/>
            <a:ext cx="330200" cy="571732"/>
          </a:xfrm>
          <a:prstGeom prst="rect">
            <a:avLst/>
          </a:prstGeom>
        </p:spPr>
        <p:txBody>
          <a:bodyPr wrap="square" rtlCol="0">
            <a:spAutoFit/>
          </a:bodyPr>
          <a:lstStyle/>
          <a:p>
            <a:endParaRPr lang="en-US" dirty="0"/>
          </a:p>
        </p:txBody>
      </p:sp>
      <p:sp>
        <p:nvSpPr>
          <p:cNvPr id="53" name="TextBox 52"/>
          <p:cNvSpPr txBox="1"/>
          <p:nvPr/>
        </p:nvSpPr>
        <p:spPr>
          <a:xfrm>
            <a:off x="228600" y="914401"/>
            <a:ext cx="159266" cy="495532"/>
          </a:xfrm>
          <a:prstGeom prst="rect">
            <a:avLst/>
          </a:prstGeom>
          <a:noFill/>
        </p:spPr>
        <p:txBody>
          <a:bodyPr wrap="square" rtlCol="0">
            <a:spAutoFit/>
          </a:bodyPr>
          <a:lstStyle/>
          <a:p>
            <a:endParaRPr lang="en-US" dirty="0"/>
          </a:p>
        </p:txBody>
      </p:sp>
      <p:sp>
        <p:nvSpPr>
          <p:cNvPr id="55" name="Rectangle 54"/>
          <p:cNvSpPr/>
          <p:nvPr/>
        </p:nvSpPr>
        <p:spPr>
          <a:xfrm>
            <a:off x="6781800" y="4648200"/>
            <a:ext cx="2057400" cy="1905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 name="Rectangle 55"/>
          <p:cNvSpPr/>
          <p:nvPr/>
        </p:nvSpPr>
        <p:spPr>
          <a:xfrm>
            <a:off x="6781800" y="5334000"/>
            <a:ext cx="2057400" cy="461665"/>
          </a:xfrm>
          <a:prstGeom prst="rect">
            <a:avLst/>
          </a:prstGeom>
        </p:spPr>
        <p:txBody>
          <a:bodyPr wrap="square">
            <a:spAutoFit/>
          </a:bodyPr>
          <a:lstStyle/>
          <a:p>
            <a:pPr algn="ctr" eaLnBrk="1" hangingPunct="1"/>
            <a:r>
              <a:rPr lang="en-US" dirty="0">
                <a:solidFill>
                  <a:schemeClr val="accent2"/>
                </a:solidFill>
                <a:effectLst>
                  <a:outerShdw blurRad="38100" dist="38100" dir="2700000" algn="tl">
                    <a:srgbClr val="000000">
                      <a:alpha val="43137"/>
                    </a:srgbClr>
                  </a:outerShdw>
                </a:effectLst>
                <a:latin typeface="+mj-lt"/>
                <a:ea typeface="+mj-ea"/>
                <a:cs typeface="+mj-cs"/>
              </a:rPr>
              <a:t>MBR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orient="vert" idx="4294967295"/>
          </p:nvPr>
        </p:nvSpPr>
        <p:spPr>
          <a:xfrm>
            <a:off x="6858000" y="1371600"/>
            <a:ext cx="2286000" cy="3352800"/>
          </a:xfrm>
          <a:ln>
            <a:noFill/>
          </a:ln>
        </p:spPr>
        <p:txBody>
          <a:bodyPr>
            <a:normAutofit/>
          </a:bodyPr>
          <a:lstStyle/>
          <a:p>
            <a:pPr algn="ctr">
              <a:lnSpc>
                <a:spcPts val="1720"/>
              </a:lnSpc>
              <a:spcBef>
                <a:spcPts val="600"/>
              </a:spcBef>
              <a:spcAft>
                <a:spcPts val="600"/>
              </a:spcAft>
            </a:pPr>
            <a:r>
              <a:rPr lang="en-US" sz="2600" dirty="0">
                <a:effectLst>
                  <a:outerShdw blurRad="38100" dist="38100" dir="2700000" algn="tl">
                    <a:srgbClr val="000000">
                      <a:alpha val="43137"/>
                    </a:srgbClr>
                  </a:outerShdw>
                </a:effectLst>
              </a:rPr>
              <a:t>Computer</a:t>
            </a:r>
            <a:r>
              <a:rPr lang="en-US" sz="2600" dirty="0" smtClean="0">
                <a:effectLst>
                  <a:outerShdw blurRad="38100" dist="38100" dir="2700000" algn="tl">
                    <a:srgbClr val="000000">
                      <a:alpha val="43137"/>
                    </a:srgbClr>
                  </a:outerShdw>
                </a:effectLst>
              </a:rPr>
              <a:t> </a:t>
            </a:r>
            <a:br>
              <a:rPr lang="en-US" sz="2600" dirty="0" smtClean="0">
                <a:effectLst>
                  <a:outerShdw blurRad="38100" dist="38100" dir="2700000" algn="tl">
                    <a:srgbClr val="000000">
                      <a:alpha val="43137"/>
                    </a:srgbClr>
                  </a:outerShdw>
                </a:effectLst>
              </a:rPr>
            </a:br>
            <a:r>
              <a:rPr lang="en-US" sz="2600" dirty="0" smtClean="0">
                <a:effectLst>
                  <a:outerShdw blurRad="38100" dist="38100" dir="2700000" algn="tl">
                    <a:srgbClr val="000000">
                      <a:alpha val="43137"/>
                    </a:srgbClr>
                  </a:outerShdw>
                </a:effectLst>
              </a:rPr>
              <a:t/>
            </a:r>
            <a:br>
              <a:rPr lang="en-US" sz="2600" dirty="0" smtClean="0">
                <a:effectLst>
                  <a:outerShdw blurRad="38100" dist="38100" dir="2700000" algn="tl">
                    <a:srgbClr val="000000">
                      <a:alpha val="43137"/>
                    </a:srgbClr>
                  </a:outerShdw>
                </a:effectLst>
              </a:rPr>
            </a:br>
            <a:r>
              <a:rPr lang="en-US" sz="2600" dirty="0" smtClean="0">
                <a:effectLst>
                  <a:outerShdw blurRad="38100" dist="38100" dir="2700000" algn="tl">
                    <a:srgbClr val="000000">
                      <a:alpha val="43137"/>
                    </a:srgbClr>
                  </a:outerShdw>
                </a:effectLst>
              </a:rPr>
              <a:t>Components</a:t>
            </a:r>
            <a:r>
              <a:rPr lang="en-US" sz="2600" dirty="0">
                <a:effectLst>
                  <a:outerShdw blurRad="38100" dist="38100" dir="2700000" algn="tl">
                    <a:srgbClr val="000000">
                      <a:alpha val="43137"/>
                    </a:srgbClr>
                  </a:outerShdw>
                </a:effectLst>
              </a:rPr>
              <a:t>:</a:t>
            </a:r>
            <a:r>
              <a:rPr lang="en-US" sz="2600" dirty="0" smtClean="0">
                <a:effectLst>
                  <a:outerShdw blurRad="38100" dist="38100" dir="2700000" algn="tl">
                    <a:srgbClr val="000000">
                      <a:alpha val="43137"/>
                    </a:srgbClr>
                  </a:outerShdw>
                </a:effectLst>
              </a:rPr>
              <a:t/>
            </a:r>
            <a:br>
              <a:rPr lang="en-US" sz="2600" dirty="0" smtClean="0">
                <a:effectLst>
                  <a:outerShdw blurRad="38100" dist="38100" dir="2700000" algn="tl">
                    <a:srgbClr val="000000">
                      <a:alpha val="43137"/>
                    </a:srgbClr>
                  </a:outerShdw>
                </a:effectLst>
              </a:rPr>
            </a:br>
            <a:r>
              <a:rPr lang="en-US" sz="2600" dirty="0" smtClean="0">
                <a:effectLst>
                  <a:outerShdw blurRad="38100" dist="38100" dir="2700000" algn="tl">
                    <a:srgbClr val="000000">
                      <a:alpha val="43137"/>
                    </a:srgbClr>
                  </a:outerShdw>
                </a:effectLst>
              </a:rPr>
              <a:t/>
            </a:r>
            <a:br>
              <a:rPr lang="en-US" sz="2600" dirty="0" smtClean="0">
                <a:effectLst>
                  <a:outerShdw blurRad="38100" dist="38100" dir="2700000" algn="tl">
                    <a:srgbClr val="000000">
                      <a:alpha val="43137"/>
                    </a:srgbClr>
                  </a:outerShdw>
                </a:effectLst>
              </a:rPr>
            </a:br>
            <a:r>
              <a:rPr lang="en-US" sz="2600" dirty="0" smtClean="0">
                <a:effectLst>
                  <a:outerShdw blurRad="38100" dist="38100" dir="2700000" algn="tl">
                    <a:srgbClr val="000000">
                      <a:alpha val="43137"/>
                    </a:srgbClr>
                  </a:outerShdw>
                </a:effectLst>
              </a:rPr>
              <a:t>Top </a:t>
            </a:r>
            <a:r>
              <a:rPr lang="en-US" sz="2600" dirty="0">
                <a:effectLst>
                  <a:outerShdw blurRad="38100" dist="38100" dir="2700000" algn="tl">
                    <a:srgbClr val="000000">
                      <a:alpha val="43137"/>
                    </a:srgbClr>
                  </a:outerShdw>
                </a:effectLst>
              </a:rPr>
              <a:t>Level</a:t>
            </a:r>
            <a:r>
              <a:rPr lang="en-US" sz="2600" dirty="0" smtClean="0">
                <a:effectLst>
                  <a:outerShdw blurRad="38100" dist="38100" dir="2700000" algn="tl">
                    <a:srgbClr val="000000">
                      <a:alpha val="43137"/>
                    </a:srgbClr>
                  </a:outerShdw>
                </a:effectLst>
              </a:rPr>
              <a:t> </a:t>
            </a:r>
            <a:br>
              <a:rPr lang="en-US" sz="2600" dirty="0" smtClean="0">
                <a:effectLst>
                  <a:outerShdw blurRad="38100" dist="38100" dir="2700000" algn="tl">
                    <a:srgbClr val="000000">
                      <a:alpha val="43137"/>
                    </a:srgbClr>
                  </a:outerShdw>
                </a:effectLst>
              </a:rPr>
            </a:br>
            <a:r>
              <a:rPr lang="en-US" sz="2600" dirty="0" smtClean="0">
                <a:effectLst>
                  <a:outerShdw blurRad="38100" dist="38100" dir="2700000" algn="tl">
                    <a:srgbClr val="000000">
                      <a:alpha val="43137"/>
                    </a:srgbClr>
                  </a:outerShdw>
                </a:effectLst>
              </a:rPr>
              <a:t/>
            </a:r>
            <a:br>
              <a:rPr lang="en-US" sz="2600" dirty="0" smtClean="0">
                <a:effectLst>
                  <a:outerShdw blurRad="38100" dist="38100" dir="2700000" algn="tl">
                    <a:srgbClr val="000000">
                      <a:alpha val="43137"/>
                    </a:srgbClr>
                  </a:outerShdw>
                </a:effectLst>
              </a:rPr>
            </a:br>
            <a:r>
              <a:rPr lang="en-US" sz="2600" dirty="0" smtClean="0">
                <a:effectLst>
                  <a:outerShdw blurRad="38100" dist="38100" dir="2700000" algn="tl">
                    <a:srgbClr val="000000">
                      <a:alpha val="43137"/>
                    </a:srgbClr>
                  </a:outerShdw>
                </a:effectLst>
              </a:rPr>
              <a:t>View</a:t>
            </a:r>
            <a:endParaRPr lang="en-US" sz="2600" dirty="0">
              <a:effectLst>
                <a:outerShdw blurRad="38100" dist="38100" dir="2700000" algn="tl">
                  <a:srgbClr val="000000">
                    <a:alpha val="43137"/>
                  </a:srgbClr>
                </a:outerShdw>
              </a:effectLst>
            </a:endParaRPr>
          </a:p>
        </p:txBody>
      </p:sp>
      <p:pic>
        <p:nvPicPr>
          <p:cNvPr id="4" name="Picture 3"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8182" b="17273"/>
              <a:stretch>
                <a:fillRect/>
              </a:stretch>
            </p:blipFill>
          </mc:Choice>
          <mc:Fallback>
            <p:blipFill>
              <a:blip r:embed="rId4"/>
              <a:srcRect t="8182" b="17273"/>
              <a:stretch>
                <a:fillRect/>
              </a:stretch>
            </p:blipFill>
          </mc:Fallback>
        </mc:AlternateContent>
        <p:spPr>
          <a:xfrm>
            <a:off x="104149" y="195539"/>
            <a:ext cx="6906251" cy="6662462"/>
          </a:xfrm>
          <a:prstGeom prst="rect">
            <a:avLst/>
          </a:prstGeom>
        </p:spPr>
      </p:pic>
    </p:spTree>
  </p:cSld>
  <p:clrMapOvr>
    <a:masterClrMapping/>
  </p:clrMapOvr>
  <p:transition spd="med">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09600" y="457200"/>
            <a:ext cx="7556313" cy="1116106"/>
          </a:xfrm>
        </p:spPr>
        <p:txBody>
          <a:bodyPr/>
          <a:lstStyle/>
          <a:p>
            <a:r>
              <a:rPr lang="en-GB" dirty="0" smtClean="0">
                <a:effectLst>
                  <a:outerShdw blurRad="38100" dist="38100" dir="2700000" algn="tl">
                    <a:srgbClr val="000000">
                      <a:alpha val="43137"/>
                    </a:srgbClr>
                  </a:outerShdw>
                </a:effectLst>
              </a:rPr>
              <a:t>Basic Instruction </a:t>
            </a:r>
            <a:r>
              <a:rPr lang="en-GB" dirty="0">
                <a:effectLst>
                  <a:outerShdw blurRad="38100" dist="38100" dir="2700000" algn="tl">
                    <a:srgbClr val="000000">
                      <a:alpha val="43137"/>
                    </a:srgbClr>
                  </a:outerShdw>
                </a:effectLst>
              </a:rPr>
              <a:t>Cycle</a:t>
            </a:r>
          </a:p>
        </p:txBody>
      </p:sp>
      <p:pic>
        <p:nvPicPr>
          <p:cNvPr id="6" name="Picture 5" descr="f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30909" b="30000"/>
              <a:stretch>
                <a:fillRect/>
              </a:stretch>
            </p:blipFill>
          </mc:Choice>
          <mc:Fallback>
            <p:blipFill>
              <a:blip r:embed="rId4"/>
              <a:srcRect t="30909" b="30000"/>
              <a:stretch>
                <a:fillRect/>
              </a:stretch>
            </p:blipFill>
          </mc:Fallback>
        </mc:AlternateContent>
        <p:spPr>
          <a:xfrm>
            <a:off x="0" y="1905000"/>
            <a:ext cx="9143999" cy="4625861"/>
          </a:xfrm>
          <a:prstGeom prst="rect">
            <a:avLst/>
          </a:prstGeom>
        </p:spPr>
      </p:pic>
    </p:spTree>
  </p:cSld>
  <p:clrMapOvr>
    <a:masterClrMapping/>
  </p:clrMapOvr>
  <p:transition spd="med">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533400"/>
            <a:ext cx="7556313" cy="1116106"/>
          </a:xfrm>
        </p:spPr>
        <p:txBody>
          <a:bodyPr/>
          <a:lstStyle/>
          <a:p>
            <a:r>
              <a:rPr lang="en-US" dirty="0">
                <a:effectLst>
                  <a:outerShdw blurRad="38100" dist="38100" dir="2700000" algn="tl">
                    <a:srgbClr val="000000">
                      <a:alpha val="43137"/>
                    </a:srgbClr>
                  </a:outerShdw>
                </a:effectLst>
              </a:rPr>
              <a:t>Fetch Cycle</a:t>
            </a:r>
          </a:p>
        </p:txBody>
      </p:sp>
      <p:sp>
        <p:nvSpPr>
          <p:cNvPr id="48131" name="Rectangle 3"/>
          <p:cNvSpPr>
            <a:spLocks noGrp="1" noChangeArrowheads="1"/>
          </p:cNvSpPr>
          <p:nvPr>
            <p:ph idx="1"/>
          </p:nvPr>
        </p:nvSpPr>
        <p:spPr>
          <a:xfrm>
            <a:off x="498474" y="1600200"/>
            <a:ext cx="7426326" cy="4953000"/>
          </a:xfrm>
        </p:spPr>
        <p:txBody>
          <a:bodyPr>
            <a:normAutofit/>
          </a:bodyPr>
          <a:lstStyle/>
          <a:p>
            <a:r>
              <a:rPr lang="en-US" dirty="0" smtClean="0"/>
              <a:t>At the beginning of each instruction cycle the processor fetches an instruction from memory</a:t>
            </a:r>
          </a:p>
          <a:p>
            <a:pPr marL="228600" lvl="1">
              <a:spcBef>
                <a:spcPts val="2000"/>
              </a:spcBef>
              <a:buClr>
                <a:schemeClr val="accent1"/>
              </a:buClr>
            </a:pPr>
            <a:r>
              <a:rPr lang="en-US" sz="2000" dirty="0" smtClean="0"/>
              <a:t>The program counter (PC) holds the address of the instruction to be fetched next</a:t>
            </a:r>
          </a:p>
          <a:p>
            <a:pPr marL="228600" lvl="1">
              <a:spcBef>
                <a:spcPts val="2000"/>
              </a:spcBef>
              <a:buClr>
                <a:schemeClr val="accent1"/>
              </a:buClr>
            </a:pPr>
            <a:r>
              <a:rPr lang="en-US" sz="2000" dirty="0" smtClean="0"/>
              <a:t>The processor increments the PC after each instruction fetch so that it will fetch the next instruction in sequence</a:t>
            </a:r>
          </a:p>
          <a:p>
            <a:r>
              <a:rPr lang="en-US" dirty="0" smtClean="0"/>
              <a:t>The fetched instruction is loaded into the instruction register (IR)</a:t>
            </a:r>
          </a:p>
          <a:p>
            <a:pPr marL="228600" lvl="1">
              <a:spcBef>
                <a:spcPts val="2000"/>
              </a:spcBef>
              <a:buClr>
                <a:schemeClr val="accent1"/>
              </a:buClr>
            </a:pPr>
            <a:r>
              <a:rPr lang="en-US" sz="2000" dirty="0" smtClean="0"/>
              <a:t>The processor interprets the instruction and performs the required action</a:t>
            </a:r>
            <a:endParaRPr lang="en-US" sz="2000" dirty="0"/>
          </a:p>
        </p:txBody>
      </p:sp>
      <p:pic>
        <p:nvPicPr>
          <p:cNvPr id="5" name="Picture 4"/>
          <p:cNvPicPr>
            <a:picLocks noChangeAspect="1"/>
          </p:cNvPicPr>
          <p:nvPr/>
        </p:nvPicPr>
        <p:blipFill>
          <a:blip r:embed="rId3"/>
          <a:stretch>
            <a:fillRect/>
          </a:stretch>
        </p:blipFill>
        <p:spPr>
          <a:xfrm>
            <a:off x="7289800" y="5016500"/>
            <a:ext cx="1854200" cy="18415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themeOverride>
</file>

<file path=docProps/app.xml><?xml version="1.0" encoding="utf-8"?>
<Properties xmlns="http://schemas.openxmlformats.org/officeDocument/2006/extended-properties" xmlns:vt="http://schemas.openxmlformats.org/officeDocument/2006/docPropsVTypes">
  <Template/>
  <TotalTime>8868</TotalTime>
  <Words>16157</Words>
  <Application>Microsoft Office PowerPoint</Application>
  <PresentationFormat>On-screen Show (4:3)</PresentationFormat>
  <Paragraphs>1306</Paragraphs>
  <Slides>53</Slides>
  <Notes>53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ＭＳ Ｐゴシック</vt:lpstr>
      <vt:lpstr>Rockwell</vt:lpstr>
      <vt:lpstr>TimesTen-Roman</vt:lpstr>
      <vt:lpstr>Arial</vt:lpstr>
      <vt:lpstr>Times New Roman</vt:lpstr>
      <vt:lpstr>Wingdings</vt:lpstr>
      <vt:lpstr>Advantage</vt:lpstr>
      <vt:lpstr>William Stallings  Computer Organization  and Architecture 9th Edition</vt:lpstr>
      <vt:lpstr>Chapter 3</vt:lpstr>
      <vt:lpstr>Computer Components</vt:lpstr>
      <vt:lpstr>Hardware  and Software Approaches</vt:lpstr>
      <vt:lpstr>I/O  Components</vt:lpstr>
      <vt:lpstr>MEMORY</vt:lpstr>
      <vt:lpstr>Computer   Components:  Top Level   View</vt:lpstr>
      <vt:lpstr>Basic Instruction Cycle</vt:lpstr>
      <vt:lpstr>Fetch Cycle</vt:lpstr>
      <vt:lpstr>Action Categories</vt:lpstr>
      <vt:lpstr>PowerPoint Presentation</vt:lpstr>
      <vt:lpstr>Example  of  Program  Execution</vt:lpstr>
      <vt:lpstr>Instruction Cycle State Diagram</vt:lpstr>
      <vt:lpstr>Classes of Interrupts</vt:lpstr>
      <vt:lpstr>Program Flow Control</vt:lpstr>
      <vt:lpstr>Transfer of Control via Interrupts</vt:lpstr>
      <vt:lpstr>Instruction Cycle With Interrupts</vt:lpstr>
      <vt:lpstr>Program Timing: Short I/O Wait</vt:lpstr>
      <vt:lpstr>Program Timing: Long I/O Wait</vt:lpstr>
      <vt:lpstr>Instruction Cycle State Diagram          With Interrupts </vt:lpstr>
      <vt:lpstr>Multiple  Interrupts</vt:lpstr>
      <vt:lpstr>Time Sequence of          Multiple Interrupts</vt:lpstr>
      <vt:lpstr>I/O Function</vt:lpstr>
      <vt:lpstr>Computer  Modules</vt:lpstr>
      <vt:lpstr>The interconnection structure must support the following types of transfers:</vt:lpstr>
      <vt:lpstr>Bus Interconnection</vt:lpstr>
      <vt:lpstr>Data Bus</vt:lpstr>
      <vt:lpstr>   Address Bus       Control Bus</vt:lpstr>
      <vt:lpstr>Bus Interconnection Scheme</vt:lpstr>
      <vt:lpstr>PowerPoint Presentation</vt:lpstr>
      <vt:lpstr>PowerPoint Presentation</vt:lpstr>
      <vt:lpstr>Elements of Bus Design</vt:lpstr>
      <vt:lpstr>Timing of Synchronous Bus Operations</vt:lpstr>
      <vt:lpstr>Timing of Asynchronous Bus  Operations</vt:lpstr>
      <vt:lpstr>Point-to-Point Interconnect</vt:lpstr>
      <vt:lpstr>Quick Path Interconnect</vt:lpstr>
      <vt:lpstr>Multicore Configuration Using  QPI</vt:lpstr>
      <vt:lpstr>QPI Layers</vt:lpstr>
      <vt:lpstr>Physical Interface of the Intel QPI Interconnect</vt:lpstr>
      <vt:lpstr>QPI Multilane Distribution</vt:lpstr>
      <vt:lpstr>QPI Link Layer</vt:lpstr>
      <vt:lpstr>QPI Routing and Protocol Layers</vt:lpstr>
      <vt:lpstr>Peripheral Component Interconnect (PCI)</vt:lpstr>
      <vt:lpstr>PCIe Configuration</vt:lpstr>
      <vt:lpstr>PCIe Protocol Layers</vt:lpstr>
      <vt:lpstr>PCIe Multilane Distribution</vt:lpstr>
      <vt:lpstr>PCIe Transmit and Receive Block Diagrams</vt:lpstr>
      <vt:lpstr>PCIe   Transaction Layer (TL)</vt:lpstr>
      <vt:lpstr>The TL supports four address spaces:</vt:lpstr>
      <vt:lpstr>PCIe TLP Transaction Types</vt:lpstr>
      <vt:lpstr>PCIe  Protocol  Data  Unit Format</vt:lpstr>
      <vt:lpstr>TLP Memory Request Format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03 Top Level View of Computer Function and Interconnection</dc:title>
  <dc:creator>Adrian J Pullin</dc:creator>
  <cp:lastModifiedBy>Giang Do</cp:lastModifiedBy>
  <cp:revision>152</cp:revision>
  <cp:lastPrinted>1999-09-24T09:11:31Z</cp:lastPrinted>
  <dcterms:created xsi:type="dcterms:W3CDTF">2012-06-16T23:28:52Z</dcterms:created>
  <dcterms:modified xsi:type="dcterms:W3CDTF">2020-05-23T14:19:11Z</dcterms:modified>
</cp:coreProperties>
</file>