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330" r:id="rId2"/>
    <p:sldId id="331" r:id="rId3"/>
    <p:sldId id="319" r:id="rId4"/>
    <p:sldId id="320" r:id="rId5"/>
    <p:sldId id="321" r:id="rId6"/>
    <p:sldId id="322" r:id="rId7"/>
    <p:sldId id="297" r:id="rId8"/>
    <p:sldId id="261" r:id="rId9"/>
    <p:sldId id="294" r:id="rId10"/>
    <p:sldId id="323" r:id="rId11"/>
    <p:sldId id="324" r:id="rId12"/>
    <p:sldId id="296" r:id="rId13"/>
    <p:sldId id="298" r:id="rId14"/>
    <p:sldId id="325" r:id="rId15"/>
    <p:sldId id="299" r:id="rId16"/>
    <p:sldId id="306" r:id="rId17"/>
    <p:sldId id="307" r:id="rId18"/>
    <p:sldId id="308" r:id="rId19"/>
    <p:sldId id="309" r:id="rId20"/>
    <p:sldId id="301" r:id="rId21"/>
    <p:sldId id="303" r:id="rId22"/>
    <p:sldId id="304" r:id="rId23"/>
    <p:sldId id="263" r:id="rId24"/>
    <p:sldId id="334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26" r:id="rId33"/>
    <p:sldId id="313" r:id="rId34"/>
    <p:sldId id="274" r:id="rId35"/>
    <p:sldId id="317" r:id="rId36"/>
    <p:sldId id="333" r:id="rId37"/>
    <p:sldId id="33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1" autoAdjust="0"/>
    <p:restoredTop sz="95356" autoAdjust="0"/>
  </p:normalViewPr>
  <p:slideViewPr>
    <p:cSldViewPr>
      <p:cViewPr varScale="1">
        <p:scale>
          <a:sx n="80" d="100"/>
          <a:sy n="80" d="100"/>
        </p:scale>
        <p:origin x="6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9.xml"/><Relationship Id="rId7" Type="http://schemas.openxmlformats.org/officeDocument/2006/relationships/slide" Target="slides/slide27.xml"/><Relationship Id="rId12" Type="http://schemas.openxmlformats.org/officeDocument/2006/relationships/slide" Target="slides/slide35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6" Type="http://schemas.openxmlformats.org/officeDocument/2006/relationships/slide" Target="slides/slide26.xml"/><Relationship Id="rId11" Type="http://schemas.openxmlformats.org/officeDocument/2006/relationships/slide" Target="slides/slide34.xml"/><Relationship Id="rId5" Type="http://schemas.openxmlformats.org/officeDocument/2006/relationships/slide" Target="slides/slide24.xml"/><Relationship Id="rId10" Type="http://schemas.openxmlformats.org/officeDocument/2006/relationships/slide" Target="slides/slide31.xml"/><Relationship Id="rId4" Type="http://schemas.openxmlformats.org/officeDocument/2006/relationships/slide" Target="slides/slide23.xml"/><Relationship Id="rId9" Type="http://schemas.openxmlformats.org/officeDocument/2006/relationships/slide" Target="slides/slide29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a new sequence of 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 and 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	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#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/>
      <dgm:spPr/>
      <dgm:t>
        <a:bodyPr/>
        <a:lstStyle/>
        <a:p>
          <a:pPr rtl="0"/>
          <a:r>
            <a:rPr lang="en-US" dirty="0" smtClean="0"/>
            <a:t>Data transferred from processor to memory or from memory to processor</a:t>
          </a:r>
          <a:endParaRPr lang="en-US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Data transferred to or from a peripheral device by transferring between the processor and an I/O module</a:t>
          </a:r>
          <a:endParaRPr lang="en-US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B73B7B97-AFED-5144-9C3A-16AA136C6B7E}" type="presOf" srcId="{44BDB83A-6BE0-DD4E-B589-C1A1B2EDE82A}" destId="{D4B4A3D9-04BB-FF44-A8A8-6AB4DC697EE2}" srcOrd="0" destOrd="0" presId="urn:microsoft.com/office/officeart/2005/8/layout/cycle4#1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698FE556-5753-D842-882A-5B10CD47477D}" type="presOf" srcId="{95800EDA-E360-9B46-86CD-A41851E5E674}" destId="{2776F45E-5FC5-CA43-9A50-D05A48CD1AFA}" srcOrd="0" destOrd="0" presId="urn:microsoft.com/office/officeart/2005/8/layout/cycle4#1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BFE4660F-2DB8-B74F-8891-6433CE762F5F}" type="presOf" srcId="{EEE5115B-CAE8-F943-B4E4-FAB5123A0074}" destId="{9F8AAC68-863D-194A-94BC-958615861BE8}" srcOrd="0" destOrd="0" presId="urn:microsoft.com/office/officeart/2005/8/layout/cycle4#1"/>
    <dgm:cxn modelId="{63914F5F-66B2-1846-844E-799A0D829B25}" type="presOf" srcId="{56D2CB20-CC23-684C-8655-4FCB8BAFA7DF}" destId="{FA7231E4-FE93-2E44-B26F-43C0B0662DE3}" srcOrd="0" destOrd="0" presId="urn:microsoft.com/office/officeart/2005/8/layout/cycle4#1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8C407C0D-A9D8-5D44-8231-9DD120B1B0D3}" type="presOf" srcId="{0D06A67A-239C-4541-B776-902577A3BA9C}" destId="{FB9FD6F2-BE77-E846-84E9-9675E89A206D}" srcOrd="0" destOrd="0" presId="urn:microsoft.com/office/officeart/2005/8/layout/cycle4#1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EFA092A0-7623-D548-B96D-1FFA3F09A22A}" type="presOf" srcId="{A9CC95F7-454C-2046-A231-E04268ABBD1D}" destId="{31728101-0A4A-C148-9CC0-7B417D851487}" srcOrd="0" destOrd="0" presId="urn:microsoft.com/office/officeart/2005/8/layout/cycle4#1"/>
    <dgm:cxn modelId="{31B9ED9B-7E55-4640-9FE3-F35FF6AA3F06}" type="presOf" srcId="{56085E4A-5C29-A540-9D55-CE6E6A2B5B2E}" destId="{AB84E314-BABC-734B-A008-40716B08F420}" srcOrd="0" destOrd="0" presId="urn:microsoft.com/office/officeart/2005/8/layout/cycle4#1"/>
    <dgm:cxn modelId="{DA1C0643-D727-504B-BAC7-92AB1BFCC012}" type="presOf" srcId="{44BDB83A-6BE0-DD4E-B589-C1A1B2EDE82A}" destId="{E542AEEC-33F8-D74A-9237-79BE96E8F29F}" srcOrd="1" destOrd="0" presId="urn:microsoft.com/office/officeart/2005/8/layout/cycle4#1"/>
    <dgm:cxn modelId="{4A106DB6-1D01-0946-AFF9-38C9D01BE88C}" type="presOf" srcId="{EEE5115B-CAE8-F943-B4E4-FAB5123A0074}" destId="{05AADD49-61D9-8140-AE00-C44A70E0E84F}" srcOrd="1" destOrd="0" presId="urn:microsoft.com/office/officeart/2005/8/layout/cycle4#1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501121C3-D5BC-1B46-8445-2992FCAD6F21}" type="presOf" srcId="{56D2CB20-CC23-684C-8655-4FCB8BAFA7DF}" destId="{BD2ACE57-62A0-C64E-BB52-93C7869D86BC}" srcOrd="1" destOrd="0" presId="urn:microsoft.com/office/officeart/2005/8/layout/cycle4#1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93F16417-D8E9-1940-B69E-8EF2DD406196}" type="presOf" srcId="{371D24A7-74FB-C64E-AE86-03FDE598AB8E}" destId="{2255D29E-98A3-2841-959C-001A2E7769D2}" srcOrd="0" destOrd="0" presId="urn:microsoft.com/office/officeart/2005/8/layout/cycle4#1"/>
    <dgm:cxn modelId="{20BDF09A-E0B2-4543-B281-CB966D66564E}" type="presOf" srcId="{95800EDA-E360-9B46-86CD-A41851E5E674}" destId="{D6C3FA06-5991-2B4C-B5E5-5702BC1D6275}" srcOrd="1" destOrd="0" presId="urn:microsoft.com/office/officeart/2005/8/layout/cycle4#1"/>
    <dgm:cxn modelId="{7A752305-7C80-1540-B2FB-727220A5B12C}" type="presOf" srcId="{1C91299F-D68C-9C4C-8BF1-0C6C2FB8035E}" destId="{B6D267FD-09DA-104F-871C-15256C7ADB06}" srcOrd="0" destOrd="0" presId="urn:microsoft.com/office/officeart/2005/8/layout/cycle4#1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7E3A6DC6-77E7-2440-B499-99834709B54B}" type="presParOf" srcId="{B6D267FD-09DA-104F-871C-15256C7ADB06}" destId="{93853970-7B39-A749-B247-29573B129C76}" srcOrd="0" destOrd="0" presId="urn:microsoft.com/office/officeart/2005/8/layout/cycle4#1"/>
    <dgm:cxn modelId="{B7AA9606-93C3-E147-8880-EB6D3609674E}" type="presParOf" srcId="{93853970-7B39-A749-B247-29573B129C76}" destId="{D0A02F44-6D2D-E146-BE0D-6F1132160A42}" srcOrd="0" destOrd="0" presId="urn:microsoft.com/office/officeart/2005/8/layout/cycle4#1"/>
    <dgm:cxn modelId="{B14593DA-62A3-F947-9E3D-6ACCFF641C8B}" type="presParOf" srcId="{D0A02F44-6D2D-E146-BE0D-6F1132160A42}" destId="{9F8AAC68-863D-194A-94BC-958615861BE8}" srcOrd="0" destOrd="0" presId="urn:microsoft.com/office/officeart/2005/8/layout/cycle4#1"/>
    <dgm:cxn modelId="{69247437-B2E1-864E-8723-F68430045C8A}" type="presParOf" srcId="{D0A02F44-6D2D-E146-BE0D-6F1132160A42}" destId="{05AADD49-61D9-8140-AE00-C44A70E0E84F}" srcOrd="1" destOrd="0" presId="urn:microsoft.com/office/officeart/2005/8/layout/cycle4#1"/>
    <dgm:cxn modelId="{0382EC10-B2BD-0C4C-95B7-6BE9AD7191CE}" type="presParOf" srcId="{93853970-7B39-A749-B247-29573B129C76}" destId="{62F450E4-2274-264B-BC72-058FC73AD90A}" srcOrd="1" destOrd="0" presId="urn:microsoft.com/office/officeart/2005/8/layout/cycle4#1"/>
    <dgm:cxn modelId="{5D84A803-F0BA-5E4A-A99B-B5404A7ADDE8}" type="presParOf" srcId="{62F450E4-2274-264B-BC72-058FC73AD90A}" destId="{FA7231E4-FE93-2E44-B26F-43C0B0662DE3}" srcOrd="0" destOrd="0" presId="urn:microsoft.com/office/officeart/2005/8/layout/cycle4#1"/>
    <dgm:cxn modelId="{E0651100-2B89-DF48-B4DC-844BE4FAD89E}" type="presParOf" srcId="{62F450E4-2274-264B-BC72-058FC73AD90A}" destId="{BD2ACE57-62A0-C64E-BB52-93C7869D86BC}" srcOrd="1" destOrd="0" presId="urn:microsoft.com/office/officeart/2005/8/layout/cycle4#1"/>
    <dgm:cxn modelId="{9BDFB4DA-BCDD-A94D-A8F8-93BFCB4411EA}" type="presParOf" srcId="{93853970-7B39-A749-B247-29573B129C76}" destId="{55FC0761-B9D6-4B46-BF3A-053217CC174B}" srcOrd="2" destOrd="0" presId="urn:microsoft.com/office/officeart/2005/8/layout/cycle4#1"/>
    <dgm:cxn modelId="{FD2EA69E-66B0-4E45-8691-C8AF95A840D7}" type="presParOf" srcId="{55FC0761-B9D6-4B46-BF3A-053217CC174B}" destId="{D4B4A3D9-04BB-FF44-A8A8-6AB4DC697EE2}" srcOrd="0" destOrd="0" presId="urn:microsoft.com/office/officeart/2005/8/layout/cycle4#1"/>
    <dgm:cxn modelId="{9313B752-6E89-0540-BA5B-2C0D7D9F644E}" type="presParOf" srcId="{55FC0761-B9D6-4B46-BF3A-053217CC174B}" destId="{E542AEEC-33F8-D74A-9237-79BE96E8F29F}" srcOrd="1" destOrd="0" presId="urn:microsoft.com/office/officeart/2005/8/layout/cycle4#1"/>
    <dgm:cxn modelId="{61CA8A5D-3B1E-194F-BE93-01C4C9D216B0}" type="presParOf" srcId="{93853970-7B39-A749-B247-29573B129C76}" destId="{6B38CA4B-4999-B548-B216-AD0083C90448}" srcOrd="3" destOrd="0" presId="urn:microsoft.com/office/officeart/2005/8/layout/cycle4#1"/>
    <dgm:cxn modelId="{88CFFE6F-C36E-224D-9ACC-4E5BA098D6FB}" type="presParOf" srcId="{6B38CA4B-4999-B548-B216-AD0083C90448}" destId="{2776F45E-5FC5-CA43-9A50-D05A48CD1AFA}" srcOrd="0" destOrd="0" presId="urn:microsoft.com/office/officeart/2005/8/layout/cycle4#1"/>
    <dgm:cxn modelId="{28A2609F-2899-EA4C-B00E-15BE69EAECBA}" type="presParOf" srcId="{6B38CA4B-4999-B548-B216-AD0083C90448}" destId="{D6C3FA06-5991-2B4C-B5E5-5702BC1D6275}" srcOrd="1" destOrd="0" presId="urn:microsoft.com/office/officeart/2005/8/layout/cycle4#1"/>
    <dgm:cxn modelId="{472D821B-10C0-7849-B5CD-7409CCEEC401}" type="presParOf" srcId="{93853970-7B39-A749-B247-29573B129C76}" destId="{B415FCCA-89C1-9341-AC53-0F0BCC825EF9}" srcOrd="4" destOrd="0" presId="urn:microsoft.com/office/officeart/2005/8/layout/cycle4#1"/>
    <dgm:cxn modelId="{B41E98BE-2839-ED47-ADB1-2B471CC3D271}" type="presParOf" srcId="{B6D267FD-09DA-104F-871C-15256C7ADB06}" destId="{1DFE690F-4A75-9A42-807D-CD4EAFA70E3B}" srcOrd="1" destOrd="0" presId="urn:microsoft.com/office/officeart/2005/8/layout/cycle4#1"/>
    <dgm:cxn modelId="{5A174453-2D33-6C40-BE9D-BDDF37A844EA}" type="presParOf" srcId="{1DFE690F-4A75-9A42-807D-CD4EAFA70E3B}" destId="{31728101-0A4A-C148-9CC0-7B417D851487}" srcOrd="0" destOrd="0" presId="urn:microsoft.com/office/officeart/2005/8/layout/cycle4#1"/>
    <dgm:cxn modelId="{E455D0BB-999A-E347-951C-F20A59E979E6}" type="presParOf" srcId="{1DFE690F-4A75-9A42-807D-CD4EAFA70E3B}" destId="{FB9FD6F2-BE77-E846-84E9-9675E89A206D}" srcOrd="1" destOrd="0" presId="urn:microsoft.com/office/officeart/2005/8/layout/cycle4#1"/>
    <dgm:cxn modelId="{E7741AB5-AF72-4148-98C6-275779DA5AF4}" type="presParOf" srcId="{1DFE690F-4A75-9A42-807D-CD4EAFA70E3B}" destId="{2255D29E-98A3-2841-959C-001A2E7769D2}" srcOrd="2" destOrd="0" presId="urn:microsoft.com/office/officeart/2005/8/layout/cycle4#1"/>
    <dgm:cxn modelId="{A4383747-58A8-A74B-8503-012016CEF2C8}" type="presParOf" srcId="{1DFE690F-4A75-9A42-807D-CD4EAFA70E3B}" destId="{AB84E314-BABC-734B-A008-40716B08F420}" srcOrd="3" destOrd="0" presId="urn:microsoft.com/office/officeart/2005/8/layout/cycle4#1"/>
    <dgm:cxn modelId="{A5CAA3B4-AA7D-FC48-9D60-150D40C46A40}" type="presParOf" srcId="{1DFE690F-4A75-9A42-807D-CD4EAFA70E3B}" destId="{64B9AD24-1873-5F4F-8C9E-25478E85FA2F}" srcOrd="4" destOrd="0" presId="urn:microsoft.com/office/officeart/2005/8/layout/cycle4#1"/>
    <dgm:cxn modelId="{B56FEBBF-84B8-E848-B121-77178A52560A}" type="presParOf" srcId="{B6D267FD-09DA-104F-871C-15256C7ADB06}" destId="{860CA274-597B-3442-8D13-FB3B68E98947}" srcOrd="2" destOrd="0" presId="urn:microsoft.com/office/officeart/2005/8/layout/cycle4#1"/>
    <dgm:cxn modelId="{BDD6090F-9E61-1A46-B73E-10D24856EEE5}" type="presParOf" srcId="{B6D267FD-09DA-104F-871C-15256C7ADB06}" destId="{49BA8253-F2D2-2C49-AA5B-CEAA3BE354E5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Memory to processor</a:t>
          </a:r>
          <a:endParaRPr lang="en-US" dirty="0"/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memory</a:t>
          </a:r>
          <a:endParaRPr lang="en-US" dirty="0"/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processor</a:t>
          </a:r>
          <a:endParaRPr lang="en-US" dirty="0"/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I/O</a:t>
          </a:r>
          <a:endParaRPr lang="en-US" dirty="0"/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or from memory</a:t>
          </a:r>
          <a:endParaRPr lang="en-US" dirty="0"/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</a:t>
          </a:r>
          <a:r>
            <a:rPr lang="en-GB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 direct memory access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  <dgm:t>
        <a:bodyPr/>
        <a:lstStyle/>
        <a:p>
          <a:endParaRPr lang="en-US"/>
        </a:p>
      </dgm:t>
    </dgm:pt>
    <dgm:pt modelId="{8D70B0D6-0FC4-4B4B-B3A6-877C0FF37A51}" type="pres">
      <dgm:prSet presAssocID="{17553587-2D3D-FC4F-8137-B6F55B24A175}" presName="textNode" presStyleLbl="bgShp" presStyleIdx="0" presStyleCnt="5"/>
      <dgm:spPr/>
      <dgm:t>
        <a:bodyPr/>
        <a:lstStyle/>
        <a:p>
          <a:endParaRPr lang="en-US"/>
        </a:p>
      </dgm:t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  <dgm:t>
        <a:bodyPr/>
        <a:lstStyle/>
        <a:p>
          <a:endParaRPr lang="en-US"/>
        </a:p>
      </dgm:t>
    </dgm:pt>
    <dgm:pt modelId="{7ABC80D2-827C-C244-8E22-58D79F96E4BC}" type="pres">
      <dgm:prSet presAssocID="{0C55DB15-68B7-6846-9986-2C88DD67F02C}" presName="textNode" presStyleLbl="bgShp" presStyleIdx="1" presStyleCnt="5"/>
      <dgm:spPr/>
      <dgm:t>
        <a:bodyPr/>
        <a:lstStyle/>
        <a:p>
          <a:endParaRPr lang="en-US"/>
        </a:p>
      </dgm:t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  <dgm:t>
        <a:bodyPr/>
        <a:lstStyle/>
        <a:p>
          <a:endParaRPr lang="en-US"/>
        </a:p>
      </dgm:t>
    </dgm:pt>
    <dgm:pt modelId="{9FA69D95-BE40-EC4E-979A-EAF928AA7B0B}" type="pres">
      <dgm:prSet presAssocID="{64B1C973-0182-0343-888C-8B1FBF55A968}" presName="textNode" presStyleLbl="bgShp" presStyleIdx="2" presStyleCnt="5"/>
      <dgm:spPr/>
      <dgm:t>
        <a:bodyPr/>
        <a:lstStyle/>
        <a:p>
          <a:endParaRPr lang="en-US"/>
        </a:p>
      </dgm:t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  <dgm:t>
        <a:bodyPr/>
        <a:lstStyle/>
        <a:p>
          <a:endParaRPr lang="en-US"/>
        </a:p>
      </dgm:t>
    </dgm:pt>
    <dgm:pt modelId="{4F4B6C10-CD58-DB43-A37F-24A6FD08ED0F}" type="pres">
      <dgm:prSet presAssocID="{D2A707C6-0E91-8144-BDBE-B55204826D27}" presName="textNode" presStyleLbl="bgShp" presStyleIdx="3" presStyleCnt="5"/>
      <dgm:spPr/>
      <dgm:t>
        <a:bodyPr/>
        <a:lstStyle/>
        <a:p>
          <a:endParaRPr lang="en-US"/>
        </a:p>
      </dgm:t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  <dgm:t>
        <a:bodyPr/>
        <a:lstStyle/>
        <a:p>
          <a:endParaRPr lang="en-US"/>
        </a:p>
      </dgm:t>
    </dgm:pt>
    <dgm:pt modelId="{08CEF94A-E93E-574E-989A-04C40BF07E2B}" type="pres">
      <dgm:prSet presAssocID="{CF04471B-2672-AC42-B681-E03987162B5B}" presName="textNode" presStyleLbl="bgShp" presStyleIdx="4" presStyleCnt="5"/>
      <dgm:spPr/>
      <dgm:t>
        <a:bodyPr/>
        <a:lstStyle/>
        <a:p>
          <a:endParaRPr lang="en-US"/>
        </a:p>
      </dgm:t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A communication pathway connecting two or more devices</a:t>
          </a:r>
          <a:endParaRPr lang="en-US" dirty="0"/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Key characteristic is that it is a shared transmission medium</a:t>
          </a:r>
          <a:endParaRPr lang="en-US" dirty="0"/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 smtClean="0"/>
            <a:t>Signals transmitted by any one device are available for reception by all other devices attached to the bus</a:t>
          </a:r>
          <a:endParaRPr lang="en-US" dirty="0"/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 smtClean="0"/>
            <a:t>If two devices transmit during the same time period their signals will overlap and become garbled</a:t>
          </a:r>
          <a:endParaRPr lang="en-US" dirty="0"/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Typically consists of multiple communication lines</a:t>
          </a:r>
          <a:endParaRPr lang="en-US" dirty="0"/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Each line is capable of transmitting signals representing binary 1 and binary 0</a:t>
          </a:r>
          <a:endParaRPr lang="en-US" dirty="0"/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Computer systems contain a number of different buses that provide pathways between components at various levels of the computer system hierarchy</a:t>
          </a:r>
          <a:endParaRPr lang="en-US" dirty="0"/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 smtClean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 smtClean="0"/>
            <a:t>A bus that connects major computer components (processor, memory, I/O)</a:t>
          </a:r>
          <a:endParaRPr lang="en-US" dirty="0"/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 smtClean="0"/>
            <a:t>The most common computer interconnection structures are based on the use of one or more system buses</a:t>
          </a:r>
          <a:endParaRPr lang="en-GB" dirty="0"/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21B5-F90D-4E46-B8FD-6CEC9D573020}" type="pres">
      <dgm:prSet presAssocID="{27D62082-75CC-184C-9FB7-60E6C897892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0E2F1E-C94E-DA40-B648-541F47EB3C53}" type="pres">
      <dgm:prSet presAssocID="{27D62082-75CC-184C-9FB7-60E6C897892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BF88-55F2-0E4E-90DA-D1819370D293}" type="pres">
      <dgm:prSet presAssocID="{953D51F2-F817-5E4D-8D86-196CB93CCC3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BF7BD5C-860D-934F-89CF-ACA271BC028C}" type="pres">
      <dgm:prSet presAssocID="{953D51F2-F817-5E4D-8D86-196CB93CCC3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79562-9429-E64A-9F8F-15ABD7DBF7FD}" type="pres">
      <dgm:prSet presAssocID="{C2D31CE6-9201-EC44-B718-1FF04AE572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CBA334-3534-BB45-AC94-C45FF46DDE2D}" type="pres">
      <dgm:prSet presAssocID="{C2D31CE6-9201-EC44-B718-1FF04AE572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27491-8205-D643-90DC-71FD8A31FE32}" type="pres">
      <dgm:prSet presAssocID="{893785DB-B566-C34C-9F83-50CFBE946D7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B0338DD-BBC5-D445-A1DF-1C17B2010AD2}" type="pres">
      <dgm:prSet presAssocID="{893785DB-B566-C34C-9F83-50CFBE946D7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C6C9-D4C6-D84F-8A1A-6C057EDBC2A7}" type="pres">
      <dgm:prSet presAssocID="{D77C5A79-43C5-E749-B5E4-BAA9AF38EDB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2EFFE04-00EA-D148-93F4-E1428BE2580F}" type="pres">
      <dgm:prSet presAssocID="{D77C5A79-43C5-E749-B5E4-BAA9AF38EDB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a new sequence of codes for each new program instead of rewiring the hardware</a:t>
          </a:r>
          <a:endParaRPr lang="en-US" sz="1900" kern="1200" dirty="0"/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 and 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processor may perform some arithmetic or logic operation on data</a:t>
          </a:r>
          <a:endParaRPr lang="en-US" sz="1100" kern="1200" dirty="0"/>
        </a:p>
      </dsp:txBody>
      <dsp:txXfrm>
        <a:off x="5593107" y="3915991"/>
        <a:ext cx="1693671" cy="1153520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An instruction may specify that the sequence of execution be altered</a:t>
          </a:r>
          <a:endParaRPr lang="en-US" sz="1100" kern="1200" dirty="0"/>
        </a:p>
      </dsp:txBody>
      <dsp:txXfrm>
        <a:off x="489278" y="3915991"/>
        <a:ext cx="1693671" cy="1153520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to or from a peripheral device by transferring between the processor and an I/O module</a:t>
          </a:r>
          <a:endParaRPr lang="en-US" sz="1100" kern="1200" dirty="0"/>
        </a:p>
      </dsp:txBody>
      <dsp:txXfrm>
        <a:off x="5360850" y="35888"/>
        <a:ext cx="1693671" cy="1153520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from processor to memory or from memory to processor</a:t>
          </a:r>
          <a:endParaRPr lang="en-US" sz="1100" kern="1200" dirty="0"/>
        </a:p>
      </dsp:txBody>
      <dsp:txXfrm>
        <a:off x="489278" y="35888"/>
        <a:ext cx="1693671" cy="1153520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7688" y="938488"/>
        <a:ext cx="1563157" cy="1563157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22954" y="938488"/>
        <a:ext cx="1563157" cy="1563157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1563157" cy="1563157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157688" y="2603754"/>
        <a:ext cx="1563157" cy="1563157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Memory to processor</a:t>
          </a:r>
          <a:endParaRPr lang="en-US" sz="2400" kern="1200" dirty="0"/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1313" y="1591833"/>
        <a:ext cx="1200631" cy="3293334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memory</a:t>
          </a:r>
          <a:endParaRPr lang="en-US" sz="2400" kern="1200" dirty="0"/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15048" y="1591833"/>
        <a:ext cx="1200631" cy="3293334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processor</a:t>
          </a:r>
          <a:endParaRPr lang="en-US" sz="2400" kern="1200" dirty="0"/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8784" y="1591833"/>
        <a:ext cx="1200631" cy="3293334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I/O</a:t>
          </a:r>
          <a:endParaRPr lang="en-US" sz="2400" kern="1200" dirty="0"/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42519" y="1591833"/>
        <a:ext cx="1200631" cy="3293334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or from memory</a:t>
          </a:r>
          <a:endParaRPr lang="en-US" sz="2400" kern="1200" dirty="0"/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</a:t>
          </a:r>
          <a:r>
            <a:rPr lang="en-GB" sz="15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 direct memory access</a:t>
          </a:r>
          <a:endParaRPr lang="en-GB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56254" y="1591833"/>
        <a:ext cx="1200631" cy="329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communication pathway connecting two or more devices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characteristic is that it is a shared transmission medium</a:t>
          </a:r>
          <a:endParaRPr lang="en-US" sz="1200" kern="1200" dirty="0"/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Signals transmitted by any one device are available for reception by all other devices attached to the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two devices transmit during the same time period their signals will overlap and become garbled</a:t>
          </a:r>
          <a:endParaRPr lang="en-US" sz="1200" kern="1200" dirty="0"/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Typically consists of multiple communication lines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line is capable of transmitting signals representing binary 1 and binary 0</a:t>
          </a:r>
          <a:endParaRPr lang="en-US" sz="1200" kern="1200" dirty="0"/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 systems contain a number of different buses that provide pathways between components at various levels of the computer system hierarchy</a:t>
          </a:r>
          <a:endParaRPr lang="en-US" sz="1500" kern="1200" dirty="0"/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bus that connects major computer components (processor, memory, I/O)</a:t>
          </a:r>
          <a:endParaRPr lang="en-US" sz="1200" kern="1200" dirty="0"/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most common computer interconnection structures are based on the use of one or more system buses</a:t>
          </a:r>
          <a:endParaRPr lang="en-GB" sz="1500" kern="1200" dirty="0"/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78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 smtClean="0">
                <a:latin typeface="Times New Roman" pitchFamily="-110" charset="0"/>
              </a:rPr>
              <a:t> Level View of Computer Function and Interconnection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0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3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6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2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314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7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21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68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8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77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top level, a computer consists of CPU (central processing unit), memory,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components, with one or more modules of each type. These components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interconnected in some fashion to achieve the basic function of the computer,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to execute programs. Thus, at a top level, we can characterize a computer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describing (1) the external behavior of each component, that is,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that it exchanges with other components and (2)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and the controls required to manage the use of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top-level view of structure and function is important because of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explanatory power in understanding the nature of a computer. Equally important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use to understand the increasingly complex issues of performance evaluation.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grasp of the top-level structure and function offers insight into system bottlenecks,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alternate pathways, the magnitude of system failures if a component fails,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ease of adding performance enhancements. In many cases, requirements for greater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power and fail-safe capabilities are being met by changing the design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merely increasing the speed and reliability of individual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chapter focuses on the basic structures used for computer component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interconnection. As background, the chapter begins with a brief examination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basic components and their interface requirements. Then a functional overview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provided. We are then prepared to examine the use of buses to interconnect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components.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8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016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76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568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365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81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21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25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330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  <p:extLst>
      <p:ext uri="{BB962C8B-B14F-4D97-AF65-F5344CB8AC3E}">
        <p14:creationId xmlns:p14="http://schemas.microsoft.com/office/powerpoint/2010/main" val="593283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21635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78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43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55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47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75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5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3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435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program running on a single processor such that a fraction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(1 –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f)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execution time involves code that is inherently serial and a fraction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 that involves code that is infinitely parallelizable with no scheduling overhead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the total execution time of the program using a single processor. Then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speedup using a parallel processor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processors that fully exploits the parallel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portion of the program is as follows: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Speedup =</a:t>
            </a:r>
          </a:p>
          <a:p>
            <a:r>
              <a:rPr kumimoji="1" lang="en-US" sz="1200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to execute program on a single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to execute program 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parallel processors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=</a:t>
            </a:r>
            <a:r>
              <a:rPr kumimoji="1" lang="en-US" sz="1200" i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T(1 - f) + Tf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T(1 - f) +</a:t>
            </a:r>
            <a:r>
              <a:rPr kumimoji="1" lang="en-US" sz="1200" i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            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=  </a:t>
            </a:r>
            <a:r>
              <a:rPr kumimoji="1" lang="en-US" sz="1200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 1          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(1 -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f) +</a:t>
            </a:r>
            <a:r>
              <a:rPr kumimoji="1" lang="en-US" sz="1200" i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        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equation is illustrated in Figure 2.14. Two important conclusions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drawn: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When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 is small, the use of parallel processors has little effect.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As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approaches infinity, speedup is bound by 1/(1 – f), so that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diminishing returns for using more processors.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conclusions are too pessimistic, an assertion first put forward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[GUST88]. For example, a server can maintain multiple threads or multiple tasks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handle multiple clients and execute the threads or tasks in parallel up to the limit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number of processors. Many database applications involve computations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massive amounts of data that can be split up into multiple parallel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BCE0-4A34-3647-9307-E59F6D6CD74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7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program running on a single processor such that a fraction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(1 –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f)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execution time involves code that is inherently serial and a fraction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 that involves code that is infinitely parallelizable with no scheduling overhead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the total execution time of the program using a single processor. Then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speedup using a parallel processor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processors that fully exploits the parallel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portion of the program is as follows: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Speedup =</a:t>
            </a:r>
          </a:p>
          <a:p>
            <a:r>
              <a:rPr kumimoji="1" lang="en-US" sz="1200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to execute program on a single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to execute program 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parallel processors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=</a:t>
            </a:r>
            <a:r>
              <a:rPr kumimoji="1" lang="en-US" sz="1200" i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T(1 - f) + Tf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T(1 - f) +</a:t>
            </a:r>
            <a:r>
              <a:rPr kumimoji="1" lang="en-US" sz="1200" i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            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=  </a:t>
            </a:r>
            <a:r>
              <a:rPr kumimoji="1" lang="en-US" sz="1200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 1          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(1 -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f) +</a:t>
            </a:r>
            <a:r>
              <a:rPr kumimoji="1" lang="en-US" sz="1200" i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        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equation is illustrated in Figure 2.14. Two important conclusions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drawn: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When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 is small, the use of parallel processors has little effect.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As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approaches infinity, speedup is bound by 1/(1 – f), so that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diminishing returns for using more processors.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conclusions are too pessimistic, an assertion first put forward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[GUST88]. For example, a server can maintain multiple threads or multiple tasks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handle multiple clients and execute the threads or tasks in parallel up to the limit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number of processors. Many database applications involve computations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massive amounts of data that can be split up into multiple parallel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BCE0-4A34-3647-9307-E59F6D6CD74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9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4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2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46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48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5/7/2017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5/7/2017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5/7/2017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5/7/2017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5/7/2017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NN_tTXABUA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NN_tTXABU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77089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7273" b="30000"/>
              <a:stretch>
                <a:fillRect/>
              </a:stretch>
            </p:blipFill>
          </mc:Choice>
          <mc:Fallback>
            <p:blipFill>
              <a:blip r:embed="rId4"/>
              <a:srcRect t="7273" b="30000"/>
              <a:stretch>
                <a:fillRect/>
              </a:stretch>
            </p:blipFill>
          </mc:Fallback>
        </mc:AlternateContent>
        <p:spPr>
          <a:xfrm>
            <a:off x="304800" y="228601"/>
            <a:ext cx="8166616" cy="6629400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3255264" cy="2514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0192" y="5733256"/>
            <a:ext cx="274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YouTube Noto"/>
                <a:hlinkClick r:id="rId5"/>
              </a:rPr>
              <a:t>How a CPU Works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7556313" cy="1116106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743200"/>
            <a:ext cx="8706494" cy="322865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0000" b="25455"/>
              <a:stretch>
                <a:fillRect/>
              </a:stretch>
            </p:blipFill>
          </mc:Choice>
          <mc:Fallback>
            <p:blipFill>
              <a:blip r:embed="rId4"/>
              <a:srcRect t="30000" b="25455"/>
              <a:stretch>
                <a:fillRect/>
              </a:stretch>
            </p:blipFill>
          </mc:Fallback>
        </mc:AlternateContent>
        <p:spPr>
          <a:xfrm>
            <a:off x="1" y="1773223"/>
            <a:ext cx="8820688" cy="508477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3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410200"/>
            <a:ext cx="8104095" cy="1190624"/>
          </a:xfrm>
        </p:spPr>
        <p:txBody>
          <a:bodyPr>
            <a:noAutofit/>
          </a:bodyPr>
          <a:lstStyle/>
          <a:p>
            <a:r>
              <a:rPr lang="en-US" sz="3200" dirty="0" smtClean="0"/>
              <a:t>A Top-Level View of Computer </a:t>
            </a:r>
          </a:p>
          <a:p>
            <a:r>
              <a:rPr lang="en-US" sz="3200" dirty="0" smtClean="0"/>
              <a:t>Function and Interconnection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State Diagram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I/O module can exchange data directly with the processor</a:t>
            </a:r>
          </a:p>
          <a:p>
            <a:r>
              <a:rPr lang="en-GB" dirty="0" smtClean="0"/>
              <a:t>Processor can read data from or write data to an I/O module</a:t>
            </a:r>
          </a:p>
          <a:p>
            <a:pPr lvl="1"/>
            <a:r>
              <a:rPr lang="en-GB" dirty="0" smtClean="0"/>
              <a:t>Processor identifies a specific device that is controlled by a particular I/O module</a:t>
            </a:r>
          </a:p>
          <a:p>
            <a:pPr lvl="1"/>
            <a:r>
              <a:rPr lang="en-GB" dirty="0" smtClean="0"/>
              <a:t>I/O instructions rather than memory referencing instructions</a:t>
            </a:r>
          </a:p>
          <a:p>
            <a:r>
              <a:rPr lang="en-GB" dirty="0" smtClean="0"/>
              <a:t>In some cases it is desirable to allow I/O exchanges to occur directly with memory</a:t>
            </a:r>
          </a:p>
          <a:p>
            <a:pPr lvl="1"/>
            <a:r>
              <a:rPr lang="en-GB" dirty="0" smtClean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 smtClean="0"/>
              <a:t>The I/O module issues read or write commands to memory relieving the processor of responsibility for the exchange</a:t>
            </a:r>
          </a:p>
          <a:p>
            <a:pPr lvl="1"/>
            <a:r>
              <a:rPr lang="en-GB" dirty="0" smtClean="0"/>
              <a:t>This operation is known as direct memory access (DMA)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umbs.dreamstime.com/z/mainboard-24612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8"/>
            <a:ext cx="8568952" cy="642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877271"/>
            <a:ext cx="8254107" cy="573363"/>
          </a:xfrm>
          <a:solidFill>
            <a:srgbClr val="0070C0"/>
          </a:solidFill>
        </p:spPr>
        <p:txBody>
          <a:bodyPr/>
          <a:lstStyle/>
          <a:p>
            <a:r>
              <a:rPr lang="en-GB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system on a Main board</a:t>
            </a:r>
            <a:endParaRPr lang="en-GB" sz="28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6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228600"/>
            <a:ext cx="2133600" cy="1447800"/>
          </a:xfrm>
        </p:spPr>
        <p:txBody>
          <a:bodyPr/>
          <a:lstStyle/>
          <a:p>
            <a:pPr algn="ctr"/>
            <a:r>
              <a:rPr lang="en-GB" dirty="0"/>
              <a:t>Computer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Modules</a:t>
            </a:r>
            <a:endParaRPr lang="en-GB" dirty="0"/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 smtClean="0"/>
              <a:t>The interconnection structure must support the following types of transfers:</a:t>
            </a:r>
            <a:endParaRPr lang="en-GB" sz="2400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1400" y="685800"/>
            <a:ext cx="1752600" cy="6172200"/>
          </a:xfrm>
        </p:spPr>
        <p:txBody>
          <a:bodyPr vert="wordArtVert"/>
          <a:lstStyle/>
          <a:p>
            <a:pPr algn="ctr"/>
            <a:r>
              <a:rPr lang="en-GB" spc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</a:t>
            </a:r>
            <a:endParaRPr lang="en-GB" spc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Data lines that provide a path for moving data among system modules</a:t>
            </a:r>
          </a:p>
          <a:p>
            <a:r>
              <a:rPr lang="en-GB" dirty="0" smtClean="0"/>
              <a:t>May consist of 32, 64, 128, or more separate lines</a:t>
            </a:r>
          </a:p>
          <a:p>
            <a:r>
              <a:rPr lang="en-GB" dirty="0" smtClean="0"/>
              <a:t>The number of lines is referred to as the </a:t>
            </a:r>
            <a:r>
              <a:rPr lang="en-GB" i="1" dirty="0" smtClean="0"/>
              <a:t>width</a:t>
            </a:r>
            <a:r>
              <a:rPr lang="en-GB" dirty="0" smtClean="0"/>
              <a:t> of the data bus</a:t>
            </a:r>
          </a:p>
          <a:p>
            <a:r>
              <a:rPr lang="en-GB" dirty="0" smtClean="0"/>
              <a:t>The number of lines determines how many bits can be transferred at a time</a:t>
            </a:r>
          </a:p>
          <a:p>
            <a:r>
              <a:rPr lang="en-GB" dirty="0" smtClean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system performance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   Address Bus	      Control Bus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Used to designate the source or destination of the data on the data bus</a:t>
            </a:r>
          </a:p>
          <a:p>
            <a:pPr lvl="1"/>
            <a:r>
              <a:rPr lang="en-GB" dirty="0" smtClean="0"/>
              <a:t>If the processor wishes to read a word of data from memory it puts the address of the desired word on the address lines</a:t>
            </a:r>
          </a:p>
          <a:p>
            <a:r>
              <a:rPr lang="en-GB" dirty="0" smtClean="0"/>
              <a:t>Width determines the maximum possible memory capacity of the system</a:t>
            </a:r>
          </a:p>
          <a:p>
            <a:r>
              <a:rPr lang="en-GB" dirty="0" smtClean="0"/>
              <a:t>Also used to address I/O ports</a:t>
            </a:r>
          </a:p>
          <a:p>
            <a:pPr lvl="1"/>
            <a:r>
              <a:rPr lang="en-GB" dirty="0" smtClean="0"/>
              <a:t>The higher order bits are used to select a particular module on the bus and the lower order bits select a memory location or I/O port within the module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3657600" cy="4419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Used to control the access and the use of the data and address lines</a:t>
            </a:r>
          </a:p>
          <a:p>
            <a:r>
              <a:rPr lang="en-US" dirty="0" smtClean="0"/>
              <a:t>Because the data and address lines are shared by all components there must be a means of controlling their use</a:t>
            </a:r>
          </a:p>
          <a:p>
            <a:r>
              <a:rPr lang="en-US" dirty="0" smtClean="0"/>
              <a:t>Control signals transmit both command and timing information among system modules</a:t>
            </a:r>
          </a:p>
          <a:p>
            <a:r>
              <a:rPr lang="en-US" dirty="0" smtClean="0"/>
              <a:t>Timing signals indicate the validity of data and address information</a:t>
            </a:r>
          </a:p>
          <a:p>
            <a:r>
              <a:rPr lang="en-US" dirty="0" smtClean="0"/>
              <a:t>Command signals specify operations to be performed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r>
              <a:rPr lang="en-US" dirty="0" smtClean="0"/>
              <a:t>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r>
              <a:rPr lang="en-US" dirty="0" smtClean="0"/>
              <a:t>       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Contemporary computer designs are based on concepts developed by John von Neumann at the Institute for Advanced Studies, Princeton</a:t>
            </a:r>
          </a:p>
          <a:p>
            <a:r>
              <a:rPr lang="en-US" dirty="0" smtClean="0"/>
              <a:t>Referred to as the </a:t>
            </a:r>
            <a:r>
              <a:rPr lang="en-US" i="1" dirty="0" smtClean="0"/>
              <a:t>von Neumann architecture </a:t>
            </a:r>
            <a:r>
              <a:rPr lang="en-US" dirty="0" smtClean="0"/>
              <a:t>and is based on three key concepts:</a:t>
            </a:r>
          </a:p>
          <a:p>
            <a:pPr lvl="1"/>
            <a:r>
              <a:rPr lang="en-US" dirty="0" smtClean="0"/>
              <a:t>Data and instructions are stored in a single read-write memory</a:t>
            </a:r>
          </a:p>
          <a:p>
            <a:pPr lvl="1"/>
            <a:r>
              <a:rPr lang="en-US" dirty="0" smtClean="0"/>
              <a:t>The contents of this memory are addressable by location, without regard to the type of data contained there</a:t>
            </a:r>
          </a:p>
          <a:p>
            <a:pPr lvl="1"/>
            <a:r>
              <a:rPr lang="en-US" dirty="0" smtClean="0"/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 smtClean="0"/>
              <a:t>Hardwired program</a:t>
            </a:r>
          </a:p>
          <a:p>
            <a:pPr lvl="1"/>
            <a:r>
              <a:rPr lang="en-US" dirty="0" smtClean="0"/>
              <a:t>The result of the process of connecting the various components in the desired configuration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636" b="4545"/>
              <a:stretch>
                <a:fillRect/>
              </a:stretch>
            </p:blipFill>
          </mc:Choice>
          <mc:Fallback>
            <p:blipFill>
              <a:blip r:embed="rId4"/>
              <a:srcRect t="3636" b="4545"/>
              <a:stretch>
                <a:fillRect/>
              </a:stretch>
            </p:blipFill>
          </mc:Fallback>
        </mc:AlternateContent>
        <p:spPr>
          <a:xfrm>
            <a:off x="914400" y="0"/>
            <a:ext cx="6019800" cy="68580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556313" cy="111610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3500" t="-10286" r="13500"/>
              <a:stretch>
                <a:fillRect/>
              </a:stretch>
            </p:blipFill>
          </mc:Choice>
          <mc:Fallback>
            <p:blipFill>
              <a:blip r:embed="rId4"/>
              <a:srcRect l="13500" t="-10286" r="13500"/>
              <a:stretch>
                <a:fillRect/>
              </a:stretch>
            </p:blipFill>
          </mc:Fallback>
        </mc:AlternateContent>
        <p:spPr>
          <a:xfrm>
            <a:off x="0" y="2514600"/>
            <a:ext cx="9176849" cy="404368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Computer function</a:t>
            </a:r>
          </a:p>
          <a:p>
            <a:pPr lvl="1"/>
            <a:r>
              <a:rPr lang="en-US" dirty="0" smtClean="0"/>
              <a:t>Instruction fetch and execute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Bus interconnection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Multiple bus hierarchies</a:t>
            </a:r>
          </a:p>
          <a:p>
            <a:pPr lvl="1"/>
            <a:r>
              <a:rPr lang="en-US" dirty="0" smtClean="0"/>
              <a:t>Elements of bus design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Point-to-point interconnect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QPI physical layer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QPI link layer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QPI routing layer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QPI protocol layer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PCI express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PCI physical and logical architecture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PCIe physical layer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PCIe transaction layer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PCIe data link layer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883568"/>
          </a:xfrm>
        </p:spPr>
        <p:txBody>
          <a:bodyPr/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Keyterm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567963"/>
            <a:ext cx="8136904" cy="51013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bus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system bus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address bus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address lines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bus width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data bus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data lines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control lines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synchronous timing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asynchronous timing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disabled interrupt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interrupt service routine (ISR)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execute cycle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fetch cycle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instruction cycle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peripheral component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arbitration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centralized arbitration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distributed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arbitration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56689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88356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348880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3.3   3.7   3.12   3.14   3.15   3.17 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60406" y="3573016"/>
            <a:ext cx="7556313" cy="8835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5814" y="4703156"/>
            <a:ext cx="274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YouTube Noto"/>
                <a:hlinkClick r:id="rId3"/>
              </a:rPr>
              <a:t>How a CPU Works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5283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increments the PC after each instruction fetch so that it will fetch the next instruction in sequence</a:t>
            </a:r>
          </a:p>
          <a:p>
            <a:r>
              <a:rPr lang="en-US" dirty="0" smtClean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interprets the instruction and performs the required action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8315</TotalTime>
  <Words>10001</Words>
  <Application>Microsoft Office PowerPoint</Application>
  <PresentationFormat>On-screen Show (4:3)</PresentationFormat>
  <Paragraphs>975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Rockwell</vt:lpstr>
      <vt:lpstr>Times New Roman</vt:lpstr>
      <vt:lpstr>Wingdings</vt:lpstr>
      <vt:lpstr>YouTube Noto</vt:lpstr>
      <vt:lpstr>Advantage</vt:lpstr>
      <vt:lpstr>William Stallings  Computer Organization  and Architecture 9th Edition</vt:lpstr>
      <vt:lpstr>Chapter 3</vt:lpstr>
      <vt:lpstr>Computer Components</vt:lpstr>
      <vt:lpstr>Hardware  and Software Approaches</vt:lpstr>
      <vt:lpstr>I/O  Components</vt:lpstr>
      <vt:lpstr>MEMORY</vt:lpstr>
      <vt:lpstr>Computer   Components:  Top Level   View</vt:lpstr>
      <vt:lpstr>Basic Instruction Cycle</vt:lpstr>
      <vt:lpstr>Fetch Cycle</vt:lpstr>
      <vt:lpstr>Action Categories</vt:lpstr>
      <vt:lpstr>PowerPoint Presentation</vt:lpstr>
      <vt:lpstr>Example 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 Interrupts</vt:lpstr>
      <vt:lpstr>Time Sequence of          Multiple Interrupts</vt:lpstr>
      <vt:lpstr>I/O Function</vt:lpstr>
      <vt:lpstr>Bus system on a Main board</vt:lpstr>
      <vt:lpstr>Computer  Modules</vt:lpstr>
      <vt:lpstr>The interconnection structure must support the following types of transfers:</vt:lpstr>
      <vt:lpstr>Bus Interconnection</vt:lpstr>
      <vt:lpstr>Data Bus</vt:lpstr>
      <vt:lpstr>   Address Bus       Control Bus</vt:lpstr>
      <vt:lpstr>Bus Interconnection Scheme</vt:lpstr>
      <vt:lpstr>PowerPoint Presentation</vt:lpstr>
      <vt:lpstr>Elements of Bus Design</vt:lpstr>
      <vt:lpstr>Timing of Synchronous Bus Operations</vt:lpstr>
      <vt:lpstr>Timing of Asynchronous Bus  Operations</vt:lpstr>
      <vt:lpstr>Summary</vt:lpstr>
      <vt:lpstr>Keyterm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Son Hoang Xuan</cp:lastModifiedBy>
  <cp:revision>143</cp:revision>
  <cp:lastPrinted>1999-09-24T09:11:31Z</cp:lastPrinted>
  <dcterms:created xsi:type="dcterms:W3CDTF">2012-06-16T23:28:52Z</dcterms:created>
  <dcterms:modified xsi:type="dcterms:W3CDTF">2017-05-07T04:44:44Z</dcterms:modified>
</cp:coreProperties>
</file>