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4"/>
  </p:notesMasterIdLst>
  <p:handoutMasterIdLst>
    <p:handoutMasterId r:id="rId45"/>
  </p:handoutMasterIdLst>
  <p:sldIdLst>
    <p:sldId id="361" r:id="rId2"/>
    <p:sldId id="362" r:id="rId3"/>
    <p:sldId id="259" r:id="rId4"/>
    <p:sldId id="260" r:id="rId5"/>
    <p:sldId id="261" r:id="rId6"/>
    <p:sldId id="262" r:id="rId7"/>
    <p:sldId id="354" r:id="rId8"/>
    <p:sldId id="355" r:id="rId9"/>
    <p:sldId id="326" r:id="rId10"/>
    <p:sldId id="334" r:id="rId11"/>
    <p:sldId id="331" r:id="rId12"/>
    <p:sldId id="332" r:id="rId13"/>
    <p:sldId id="283" r:id="rId14"/>
    <p:sldId id="356" r:id="rId15"/>
    <p:sldId id="357" r:id="rId16"/>
    <p:sldId id="358" r:id="rId17"/>
    <p:sldId id="359" r:id="rId18"/>
    <p:sldId id="284" r:id="rId19"/>
    <p:sldId id="285" r:id="rId20"/>
    <p:sldId id="313" r:id="rId21"/>
    <p:sldId id="360" r:id="rId22"/>
    <p:sldId id="320" r:id="rId23"/>
    <p:sldId id="289" r:id="rId24"/>
    <p:sldId id="316" r:id="rId25"/>
    <p:sldId id="321" r:id="rId26"/>
    <p:sldId id="292" r:id="rId27"/>
    <p:sldId id="340" r:id="rId28"/>
    <p:sldId id="317" r:id="rId29"/>
    <p:sldId id="322" r:id="rId30"/>
    <p:sldId id="318" r:id="rId31"/>
    <p:sldId id="342" r:id="rId32"/>
    <p:sldId id="296" r:id="rId33"/>
    <p:sldId id="298" r:id="rId34"/>
    <p:sldId id="297" r:id="rId35"/>
    <p:sldId id="299" r:id="rId36"/>
    <p:sldId id="343" r:id="rId37"/>
    <p:sldId id="344" r:id="rId38"/>
    <p:sldId id="345" r:id="rId39"/>
    <p:sldId id="346" r:id="rId40"/>
    <p:sldId id="353" r:id="rId41"/>
    <p:sldId id="364" r:id="rId42"/>
    <p:sldId id="363" r:id="rId43"/>
  </p:sldIdLst>
  <p:sldSz cx="9144000" cy="6858000" type="screen4x3"/>
  <p:notesSz cx="6858000" cy="9144000"/>
  <p:custDataLst>
    <p:tags r:id="rId4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autoAdjust="0"/>
    <p:restoredTop sz="94194" autoAdjust="0"/>
  </p:normalViewPr>
  <p:slideViewPr>
    <p:cSldViewPr>
      <p:cViewPr varScale="1">
        <p:scale>
          <a:sx n="82" d="100"/>
          <a:sy n="82" d="100"/>
        </p:scale>
        <p:origin x="1116"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29.xml"/><Relationship Id="rId18" Type="http://schemas.openxmlformats.org/officeDocument/2006/relationships/slide" Target="slides/slide40.xml"/><Relationship Id="rId3" Type="http://schemas.openxmlformats.org/officeDocument/2006/relationships/slide" Target="slides/slide4.xml"/><Relationship Id="rId7" Type="http://schemas.openxmlformats.org/officeDocument/2006/relationships/slide" Target="slides/slide18.xml"/><Relationship Id="rId12" Type="http://schemas.openxmlformats.org/officeDocument/2006/relationships/slide" Target="slides/slide26.xml"/><Relationship Id="rId17" Type="http://schemas.openxmlformats.org/officeDocument/2006/relationships/slide" Target="slides/slide35.xml"/><Relationship Id="rId2" Type="http://schemas.openxmlformats.org/officeDocument/2006/relationships/slide" Target="slides/slide3.xml"/><Relationship Id="rId16"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33.xml"/><Relationship Id="rId10" Type="http://schemas.openxmlformats.org/officeDocument/2006/relationships/slide" Target="slides/slide23.xml"/><Relationship Id="rId19" Type="http://schemas.openxmlformats.org/officeDocument/2006/relationships/slide" Target="slides/slide41.xml"/><Relationship Id="rId4" Type="http://schemas.openxmlformats.org/officeDocument/2006/relationships/slide" Target="slides/slide5.xml"/><Relationship Id="rId9" Type="http://schemas.openxmlformats.org/officeDocument/2006/relationships/slide" Target="slides/slide22.xml"/><Relationship Id="rId14"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E4BC89E1-E7F4-374D-B94C-68F2BD26FFAD}" type="presOf" srcId="{9FA2F442-938D-5944-9371-4C6772DEDC8B}" destId="{F1386D75-35EA-5D42-9968-3F87FE7AA2CE}"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CBECFDA5-18C8-9943-8859-DD62EBDF7B7F}" srcId="{8A5A9FAA-F984-444B-8BA7-6F42E18237DE}" destId="{D8989F21-0B24-DD47-AF8B-351C1027F72B}" srcOrd="1" destOrd="0" parTransId="{CB0A248A-E086-8F4B-A63C-250EFB5A7DBB}" sibTransId="{FE09924D-9CFE-CA42-B634-EB596A8838BE}"/>
    <dgm:cxn modelId="{ED72D179-00B3-DC43-845E-CEF7562AF714}" type="presOf" srcId="{FA6A981E-3070-A34F-947A-EB7ABA68EE11}" destId="{C6E62521-4D12-004A-A502-A60826E7EBAA}" srcOrd="1"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4D2632F8-6FE0-8F46-9CF9-B331BF5CDB6D}" srcId="{C820C997-5775-1D4D-B615-942335D8F154}" destId="{2DC69FB4-FE3C-AD43-B145-23EB77E89B08}" srcOrd="2" destOrd="0" parTransId="{E592A506-7658-4B4C-8FED-E3A5A6E38753}" sibTransId="{F8BBE253-0172-B84A-83BB-383ED67C14CE}"/>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2B175F00-84E5-4D45-981D-B4AE67E1E7F4}" srcId="{8A5A9FAA-F984-444B-8BA7-6F42E18237DE}" destId="{730A44F1-D164-9041-B049-621F523080BF}" srcOrd="2" destOrd="0" parTransId="{7F091602-B494-2A49-A04D-FD0AC9D0086B}" sibTransId="{D9080A72-DA8D-1F4A-9B0A-737131935B49}"/>
    <dgm:cxn modelId="{5335185B-5ECA-3146-86FD-D91FB578345B}" type="presOf" srcId="{730A44F1-D164-9041-B049-621F523080BF}" destId="{3D110699-3DBB-5146-A1DC-9DF4CC366F5C}"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8F40FCFC-C2AD-2941-A184-2841F64D5B69}" type="presOf" srcId="{D7B695A4-8C81-7145-A1F9-297813E20ADC}" destId="{D506F360-FBE7-A546-AC58-035A01472293}"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CACBB24F-BA96-6E47-B781-6175DC476ECF}" srcId="{8A5A9FAA-F984-444B-8BA7-6F42E18237DE}" destId="{249E975A-6248-F040-B0EC-0D217BA5812D}" srcOrd="0" destOrd="0" parTransId="{D7B695A4-8C81-7145-A1F9-297813E20ADC}" sibTransId="{B21CA502-2196-FC49-B024-49C7EF69C567}"/>
    <dgm:cxn modelId="{16B95E9E-B55C-6649-A4FA-D7DDFC3CA278}" srcId="{262243F6-C188-F24D-AB99-C967D9D9E10A}" destId="{4EE020A8-A35E-F943-8D39-B335825AE9FF}" srcOrd="2" destOrd="0" parTransId="{2C6FA2B9-6188-7041-8EEB-DFFE828A61C2}" sibTransId="{5A49EC81-E953-1442-9FED-4A0A4FA31D72}"/>
    <dgm:cxn modelId="{496CF2C5-FFEA-C646-B06D-A62E4CE8B4B8}" type="presOf" srcId="{CB0A248A-E086-8F4B-A63C-250EFB5A7DBB}" destId="{0E6FC7EB-80AA-AC4F-92E0-0E78041CDE6D}" srcOrd="0" destOrd="0" presId="urn:microsoft.com/office/officeart/2005/8/layout/hierarchy3"/>
    <dgm:cxn modelId="{7F2C4258-B909-FE4E-AEA3-C27C912FAA46}" type="presOf" srcId="{FA6A981E-3070-A34F-947A-EB7ABA68EE11}" destId="{2331A22A-7C8D-C642-BBF8-C12A6CD27989}"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CDA58620-49BE-0D4D-AF1D-9C657B392456}" type="presOf" srcId="{E592A506-7658-4B4C-8FED-E3A5A6E38753}" destId="{FECE01BA-866C-8B4C-8971-A9BDF35383BD}" srcOrd="0"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B03E3F1A-CB33-DD40-8573-6D80E8765A71}" srcId="{FA6A981E-3070-A34F-947A-EB7ABA68EE11}" destId="{51FEB92C-5C00-4148-B4CE-600BD1896178}" srcOrd="0" destOrd="0" parTransId="{F9FEA76A-0448-B543-A07D-BFF42E9992EB}" sibTransId="{FFF0B65F-CD9A-6648-BBD9-4405952DABF1}"/>
    <dgm:cxn modelId="{59EFDA7D-2793-1F4C-8888-439DB55D01B5}" type="presOf" srcId="{2548E3A4-CB27-114A-89EA-C80B13E8BB9F}" destId="{22BDA43B-DDAC-6B48-B529-9D41B158BFE5}"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C6509B97-1744-8B45-80BA-74097A215472}" type="presOf" srcId="{AE02444B-5E83-5F41-9956-4BF44137F418}" destId="{46F7C217-EAF9-1940-A3AC-6B582F32A3FA}" srcOrd="0" destOrd="0" presId="urn:microsoft.com/office/officeart/2005/8/layout/hierarchy3"/>
    <dgm:cxn modelId="{4C3CBE3D-0571-354C-B481-A34B1862DBC3}" srcId="{FA6A981E-3070-A34F-947A-EB7ABA68EE11}" destId="{49C10939-F231-2D4D-AC73-F6AEA469EE20}" srcOrd="2" destOrd="0" parTransId="{AE02444B-5E83-5F41-9956-4BF44137F418}" sibTransId="{4A25220D-608E-804F-BC8A-1E008ED485B3}"/>
    <dgm:cxn modelId="{627BDE90-E896-184A-8E74-1050505247DC}" type="presOf" srcId="{DC0B03C6-28CF-5A4D-B3F8-BB2309151689}" destId="{83B0DAF1-60E4-9045-B9E4-B96C5D869AFD}"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57BF55B1-F63D-2043-82B7-915B75760267}" type="presOf" srcId="{2DC69FB4-FE3C-AD43-B145-23EB77E89B08}" destId="{69BFFA3F-0AD9-9441-82BC-335A44ED0150}"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E9A4B155-1DD3-B046-BA8F-27FA9ECD306F}" srcId="{A01E109A-38E4-4D41-9D2B-DA90F9DF2D9D}" destId="{8A5A9FAA-F984-444B-8BA7-6F42E18237DE}" srcOrd="0" destOrd="0" parTransId="{701CB208-7D27-BF42-8900-EF0CB3D9F6A6}" sibTransId="{9EC8D73D-6532-3D4F-8298-19218992382F}"/>
    <dgm:cxn modelId="{66CD094A-B89D-044A-96E7-BEEAD96544CE}" srcId="{A01E109A-38E4-4D41-9D2B-DA90F9DF2D9D}" destId="{FA6A981E-3070-A34F-947A-EB7ABA68EE11}" srcOrd="3" destOrd="0" parTransId="{5F7AF8B1-9982-594E-8029-EC2EEDBC8594}" sibTransId="{7E71C80E-E9E3-F749-9498-B99251E355D5}"/>
    <dgm:cxn modelId="{D093AF0F-B3C7-3341-840E-9F4C0D0DAE1D}" type="presOf" srcId="{0B65D78F-D56C-BD40-A9B0-59F402830A7C}" destId="{8AF6E76E-68BB-264D-826E-AEBB39267524}" srcOrd="0" destOrd="0" presId="urn:microsoft.com/office/officeart/2005/8/layout/hierarchy3"/>
    <dgm:cxn modelId="{2DA9E234-B320-204F-B637-507BB9161C22}" srcId="{C820C997-5775-1D4D-B615-942335D8F154}" destId="{29337C8D-4C22-5949-A112-C600430A6B55}" srcOrd="3" destOrd="0" parTransId="{4F65C890-6967-5D41-856B-1BAADEDB4B58}" sibTransId="{DB232A88-B0FC-5B4D-9FFC-B80C06AA875C}"/>
    <dgm:cxn modelId="{07CC2A24-EE94-0B44-9D25-AEB149A7C34D}" type="presOf" srcId="{C820C997-5775-1D4D-B615-942335D8F154}" destId="{97A63C3D-DF05-2E49-ADF2-60951A1D1420}" srcOrd="1"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1D028558-4F65-C748-BD53-11A49DC135E9}" type="presOf" srcId="{DE8EFFD2-9C3E-E142-B5BE-3003F9ECCF56}" destId="{11F567F9-0295-3F48-9CFB-A29A07F8ED60}" srcOrd="0" destOrd="0" presId="urn:microsoft.com/office/officeart/2005/8/layout/hierarchy3"/>
    <dgm:cxn modelId="{70EFB3A1-1BB5-6C4B-8AB4-20E379A1653E}" type="presOf" srcId="{8A5A9FAA-F984-444B-8BA7-6F42E18237DE}" destId="{A31D7AAC-FC8E-004F-B865-F0253AEE1155}" srcOrd="0"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19FBFDAF-CE6E-0E4D-A368-CE236325F355}" srcId="{4BB96DB0-F8CB-0D43-B5F2-EE804536328D}" destId="{17DFE561-8622-9F49-AD32-92661BDD5157}" srcOrd="2" destOrd="0" parTransId="{2917BF63-F96B-4646-A238-694B5CE16ADB}" sibTransId="{00068B92-6255-9847-84BD-929767462738}"/>
    <dgm:cxn modelId="{90BAB2A2-87A0-CB41-BD6A-D3A4F8845299}" type="presOf" srcId="{E762937F-2561-A44B-8C95-94BA8C9C4617}" destId="{8D7CAF80-BCAD-AF40-83EC-CA9E025213FC}" srcOrd="0" destOrd="1" presId="urn:microsoft.com/office/officeart/2005/8/layout/target2"/>
    <dgm:cxn modelId="{B26D4589-7F37-3648-A3E1-183DF5637DB3}" srcId="{6F299D02-4724-A74A-AA67-D410C5ECB300}" destId="{A6F1DB38-E56A-BA4B-B780-FA6EDBD930C8}" srcOrd="1" destOrd="0" parTransId="{B09454DD-B16C-EA4E-98F7-131AA262A6FB}" sibTransId="{C04873EF-9610-C44F-BC9D-6C3FAB7D6212}"/>
    <dgm:cxn modelId="{005208CC-7AE0-FF40-8E69-0FF12B49EF88}" type="presOf" srcId="{A41D35A3-B306-0247-9C90-FE2FD338F566}" destId="{13077C67-B24F-6A49-8EF8-E21AE295BA78}" srcOrd="0" destOrd="0" presId="urn:microsoft.com/office/officeart/2005/8/layout/target2"/>
    <dgm:cxn modelId="{CD6B9E43-2142-4448-A638-A4EC90323A3B}" type="presOf" srcId="{86657987-5D7D-9145-9B7A-F752208AD897}" destId="{8A95A152-734B-A745-AAE7-3D32D8C60BCF}" srcOrd="0" destOrd="0" presId="urn:microsoft.com/office/officeart/2005/8/layout/target2"/>
    <dgm:cxn modelId="{DB86298D-11E2-CC4B-AA34-86BEC492E8CA}" type="presOf" srcId="{17DFE561-8622-9F49-AD32-92661BDD5157}" destId="{DCA2CBFE-8F07-BB4E-8414-CF97B200D168}" srcOrd="0" destOrd="3" presId="urn:microsoft.com/office/officeart/2005/8/layout/target2"/>
    <dgm:cxn modelId="{844D594B-3BC1-214C-AB42-1A0306C17EB8}" type="presOf" srcId="{A6F1DB38-E56A-BA4B-B780-FA6EDBD930C8}" destId="{8D7CAF80-BCAD-AF40-83EC-CA9E025213FC}" srcOrd="0" destOrd="2" presId="urn:microsoft.com/office/officeart/2005/8/layout/target2"/>
    <dgm:cxn modelId="{6A0FBFC1-D4D1-6940-B898-859096250CF0}" type="presOf" srcId="{9498714A-5D09-AE4D-81B2-F8F2997E0A84}" destId="{DCA2CBFE-8F07-BB4E-8414-CF97B200D168}" srcOrd="0" destOrd="2"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EFE69842-B030-B54C-A174-D400E1F6B7B1}" srcId="{63345D47-8D5E-EF4F-9ED8-936890EC94B5}" destId="{86657987-5D7D-9145-9B7A-F752208AD897}" srcOrd="1" destOrd="0" parTransId="{602B3695-5FF0-9C4A-B946-F15B2FB28D16}" sibTransId="{5ED105F6-1A94-EE4F-911E-E0F216E124A5}"/>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FE0AF508-0746-304A-8066-DA7DB54E7139}" type="presOf" srcId="{D60B39AF-5EB9-C047-98BC-FC39BA3364E4}" destId="{DCA2CBFE-8F07-BB4E-8414-CF97B200D168}" srcOrd="0" destOrd="1" presId="urn:microsoft.com/office/officeart/2005/8/layout/target2"/>
    <dgm:cxn modelId="{1EFD4954-79F2-5A41-ABFB-49CAF963DDCF}" srcId="{86657987-5D7D-9145-9B7A-F752208AD897}" destId="{CF384916-2EBE-C047-B176-DAD9E34690A4}" srcOrd="0" destOrd="0" parTransId="{4691FD66-CC92-AF49-9FA8-89E7ADDE426E}" sibTransId="{6C69B0F2-86D0-BE49-B377-295A6A39A971}"/>
    <dgm:cxn modelId="{582BB5E4-E826-2E4C-8F7E-3AF94691565F}" srcId="{4BB96DB0-F8CB-0D43-B5F2-EE804536328D}" destId="{9498714A-5D09-AE4D-81B2-F8F2997E0A84}" srcOrd="1" destOrd="0" parTransId="{51AEF564-2A4F-774E-A6BF-9C5BB7C7BA51}" sibTransId="{647066E6-D48E-7540-80CC-0AC22D7E35BC}"/>
    <dgm:cxn modelId="{67D9566B-B9BA-8649-AB7A-40E6060CBA2C}" srcId="{63345D47-8D5E-EF4F-9ED8-936890EC94B5}" destId="{A41D35A3-B306-0247-9C90-FE2FD338F566}" srcOrd="0" destOrd="0" parTransId="{D1BE60B8-0963-4F46-B025-69563C2B04F0}" sibTransId="{4D21CA9D-B342-C145-9903-36C13BD31C9E}"/>
    <dgm:cxn modelId="{DF701110-9429-9E48-9431-75C18C99FFCF}" type="presOf" srcId="{4BB96DB0-F8CB-0D43-B5F2-EE804536328D}" destId="{DCA2CBFE-8F07-BB4E-8414-CF97B200D168}" srcOrd="0" destOrd="0" presId="urn:microsoft.com/office/officeart/2005/8/layout/target2"/>
    <dgm:cxn modelId="{F7FB9BBA-CCBB-DF45-9564-D777DFD59F03}" srcId="{86657987-5D7D-9145-9B7A-F752208AD897}" destId="{4BB96DB0-F8CB-0D43-B5F2-EE804536328D}" srcOrd="1" destOrd="0" parTransId="{DA145010-1BC5-4A47-8C0F-5A2A26315F5D}" sibTransId="{A6CFE9F4-7A7B-2C44-8271-BE68A2567E01}"/>
    <dgm:cxn modelId="{0190996B-7D1A-0642-9595-9C104F6DAD68}" srcId="{86657987-5D7D-9145-9B7A-F752208AD897}" destId="{6F299D02-4724-A74A-AA67-D410C5ECB300}" srcOrd="2" destOrd="0" parTransId="{126EB937-125C-3645-A822-00222F561300}" sibTransId="{0CB6D00F-8917-7D41-93CF-8AB361ABE8CC}"/>
    <dgm:cxn modelId="{C0830C1F-53BF-0342-82F9-6DF09C874BF1}" srcId="{CF384916-2EBE-C047-B176-DAD9E34690A4}" destId="{7408E672-E96F-5941-8BBA-E8B5E346BAA1}" srcOrd="1" destOrd="0" parTransId="{B89F4393-BF34-0040-A33A-9871583F5B3F}" sibTransId="{A797B638-1219-7E40-B797-3853F4F7CF99}"/>
    <dgm:cxn modelId="{024C89BA-7E9F-174A-BBC7-3186A108E4E6}" srcId="{4BB96DB0-F8CB-0D43-B5F2-EE804536328D}" destId="{D60B39AF-5EB9-C047-98BC-FC39BA3364E4}" srcOrd="0" destOrd="0" parTransId="{5E97EA38-D1A0-1B43-8B27-53638AEBE5C5}" sibTransId="{3E176711-D759-2242-93D1-C0B062B3A17C}"/>
    <dgm:cxn modelId="{249E08D8-A514-CD4F-B569-5825518BE2CA}" srcId="{6F299D02-4724-A74A-AA67-D410C5ECB300}" destId="{E762937F-2561-A44B-8C95-94BA8C9C4617}" srcOrd="0" destOrd="0" parTransId="{341C858B-B1A1-9C4F-A648-D1C7100925DC}" sibTransId="{89B4B04F-DAD4-9747-908B-925408933E39}"/>
    <dgm:cxn modelId="{FA106109-1866-874D-92B2-8C2DD984F321}" type="presOf" srcId="{6F299D02-4724-A74A-AA67-D410C5ECB300}" destId="{8D7CAF80-BCAD-AF40-83EC-CA9E025213FC}" srcOrd="0" destOrd="0" presId="urn:microsoft.com/office/officeart/2005/8/layout/target2"/>
    <dgm:cxn modelId="{26A531A5-09AB-9248-BBF6-9A7E62D3909F}" type="presOf" srcId="{7408E672-E96F-5941-8BBA-E8B5E346BAA1}" destId="{4DC5D986-59BC-1740-AC0E-735CF97CB45C}" srcOrd="0" destOrd="2" presId="urn:microsoft.com/office/officeart/2005/8/layout/target2"/>
    <dgm:cxn modelId="{CB4EC598-FE95-CE49-A7B0-06DA26786786}" type="presOf" srcId="{CF384916-2EBE-C047-B176-DAD9E34690A4}" destId="{4DC5D986-59BC-1740-AC0E-735CF97CB45C}" srcOrd="0" destOrd="0" presId="urn:microsoft.com/office/officeart/2005/8/layout/target2"/>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Tag 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032C7BCF-E259-6D47-A130-6EE43F533BEA}" srcId="{774F7563-D777-364A-9F75-45F9C7D60EC4}" destId="{D4FAE11D-4D51-144C-9B47-0A24B52010D8}" srcOrd="0" destOrd="0" parTransId="{158B2218-BF64-DD45-B97C-B84C578BEC96}" sibTransId="{50B34E17-D1CA-C842-8527-9F30C06D1817}"/>
    <dgm:cxn modelId="{FB790DFD-433A-4844-AE07-A364F1A45B29}" type="presOf" srcId="{CE70BF09-602F-9649-8CD0-34EA655C874E}" destId="{5E6AA0E8-B225-9D44-A86D-9767773C4003}"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3830FFB4-AA38-B04F-8B32-07B847AECF66}" srcId="{774F7563-D777-364A-9F75-45F9C7D60EC4}" destId="{3B7C31DE-8A89-2F4A-B650-4D9BC2724207}" srcOrd="1" destOrd="0" parTransId="{7851C849-F575-894A-9B00-B44B79CA9B3A}" sibTransId="{072AF77D-5CAD-5641-9297-1B04354B8341}"/>
    <dgm:cxn modelId="{DA2DE9F0-BB96-EA42-BD49-378D8DED2465}" type="presOf" srcId="{4BA3F045-6A95-3C4D-A27E-380AA544C704}" destId="{9F9ABC03-ED5A-8C4F-ABBA-7702123255F3}" srcOrd="0" destOrd="2" presId="urn:microsoft.com/office/officeart/2005/8/layout/hList1"/>
    <dgm:cxn modelId="{F66FCCD0-D75D-2142-BE23-49CE8ECBCBDD}" srcId="{774F7563-D777-364A-9F75-45F9C7D60EC4}" destId="{4BA3F045-6A95-3C4D-A27E-380AA544C704}" srcOrd="2" destOrd="0" parTransId="{2A8F251F-A570-5345-BAC5-FDA4FE861646}" sibTransId="{F442362B-3A67-7A47-95DC-3E4F366E693B}"/>
    <dgm:cxn modelId="{1AB26EF2-7B2B-F84A-AB75-1FAF1A9BDBA1}" type="presOf" srcId="{B813EF2F-B021-CF49-99EE-AF28C0CEB44B}" destId="{C30E3304-D114-7743-A3EC-2445BAC10332}" srcOrd="0" destOrd="0" presId="urn:microsoft.com/office/officeart/2005/8/layout/hList1"/>
    <dgm:cxn modelId="{96684618-87D5-B54E-AB79-410FC7648805}" type="presOf" srcId="{D4FAE11D-4D51-144C-9B47-0A24B52010D8}" destId="{9F9ABC03-ED5A-8C4F-ABBA-7702123255F3}" srcOrd="0" destOrd="0" presId="urn:microsoft.com/office/officeart/2005/8/layout/hList1"/>
    <dgm:cxn modelId="{7A2A9762-9669-8747-A0DA-9756CF9435EA}" type="presOf" srcId="{774F7563-D777-364A-9F75-45F9C7D60EC4}" destId="{B3F6D228-9039-A949-A88A-D4A04B9662CD}" srcOrd="0" destOrd="0" presId="urn:microsoft.com/office/officeart/2005/8/layout/hList1"/>
    <dgm:cxn modelId="{B702C06D-14E4-2B42-AB62-E42EFB05C477}" type="presOf" srcId="{D7CDE4F2-0B29-5340-B4CA-7903895738A3}" destId="{59B4F48F-6F74-9842-A164-78C65E62632D}" srcOrd="0" destOrd="0" presId="urn:microsoft.com/office/officeart/2005/8/layout/hList1"/>
    <dgm:cxn modelId="{A7AD2E9A-6BF5-484C-8E78-131CC23FBDB4}" type="presOf" srcId="{3B7C31DE-8A89-2F4A-B650-4D9BC2724207}" destId="{9F9ABC03-ED5A-8C4F-ABBA-7702123255F3}" srcOrd="0" destOrd="1"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613E4B5A-F04E-C64D-93AF-A975A80E6E43}" srcId="{C8554145-8B2F-074A-B096-4987C5D81764}" destId="{774F7563-D777-364A-9F75-45F9C7D60EC4}" srcOrd="1" destOrd="0" parTransId="{EC5A4339-55E9-3A42-8D7F-B8722BCD8BF7}" sibTransId="{AB3AF520-248D-BF48-B1F9-978BCD1779B3}"/>
    <dgm:cxn modelId="{7FF6E75A-AE35-2E4E-B34E-45BF8A312452}" type="presOf" srcId="{C8554145-8B2F-074A-B096-4987C5D81764}" destId="{E6F1CDC0-3207-B746-8E96-D79FD36AF5BE}"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8D892A32-CCC2-0244-9C7C-71C7F64C96C1}" type="presOf" srcId="{F7A3FECA-373A-A646-A287-98E0B2650607}" destId="{5E6AA0E8-B225-9D44-A86D-9767773C4003}" srcOrd="0" destOrd="1" presId="urn:microsoft.com/office/officeart/2005/8/layout/hList1"/>
    <dgm:cxn modelId="{6DD83BD2-3806-4B4C-B69B-04476113A707}" srcId="{C8554145-8B2F-074A-B096-4987C5D81764}" destId="{D7CDE4F2-0B29-5340-B4CA-7903895738A3}" srcOrd="0" destOrd="0" parTransId="{6DA94CC3-93A7-6145-97D5-23326244C255}" sibTransId="{7F68183D-C7C4-0744-8B7F-164B7F22AAE1}"/>
    <dgm:cxn modelId="{24CE816C-F52E-BC4C-B324-614A6E480F51}" type="presOf" srcId="{A99D3850-98F6-4E44-BEF7-9A02F984869B}" destId="{F94948FC-FEE2-2A41-9A9E-9B62084D71F6}" srcOrd="0" destOrd="0" presId="urn:microsoft.com/office/officeart/2005/8/layout/hList1"/>
    <dgm:cxn modelId="{35B01054-9196-344C-B8F2-6375BCFAD3D4}" srcId="{D7CDE4F2-0B29-5340-B4CA-7903895738A3}" destId="{F7A3FECA-373A-A646-A287-98E0B2650607}" srcOrd="1" destOrd="0" parTransId="{781EB878-8836-A74C-9250-B959FDD1A446}" sibTransId="{D06912E3-8B83-214C-A4A9-7E7651A7F062}"/>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4"/>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4"/>
          </a:solidFill>
        </a:ln>
      </dgm:spPr>
      <dgm:t>
        <a:bodyPr/>
        <a:lstStyle/>
        <a:p>
          <a:pPr rtl="0"/>
          <a:r>
            <a:rPr lang="en-US" dirty="0" smtClean="0"/>
            <a:t>If the old block in the cache has not been altered then it may be overwritten with a new block without first writing out the old block</a:t>
          </a:r>
          <a:endParaRPr lang="en-US" dirty="0"/>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4"/>
          </a:solidFill>
        </a:ln>
      </dgm:spPr>
      <dgm:t>
        <a:bodyPr/>
        <a:lstStyle/>
        <a:p>
          <a:pPr rtl="0"/>
          <a:r>
            <a:rPr lang="en-US" dirty="0" smtClean="0"/>
            <a:t>If at least one write operation has been performed on a word in that line of the cache then main memory must be updated by writing the line of cache out to the block of memory before bringing in the new block</a:t>
          </a:r>
          <a:endParaRPr lang="en-US" dirty="0"/>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solidFill>
        <a:ln>
          <a:solidFill>
            <a:schemeClr val="accent3"/>
          </a:solidFill>
        </a:ln>
      </dgm:spPr>
      <dgm:t>
        <a:bodyPr/>
        <a:lstStyle/>
        <a:p>
          <a:pPr rtl="0"/>
          <a:r>
            <a:rPr lang="en-US" dirty="0" smtClean="0"/>
            <a:t>There are two problems to contend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chemeClr val="accent3"/>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chemeClr val="accent3"/>
          </a:solidFill>
        </a:ln>
      </dgm:spPr>
      <dgm:t>
        <a:bodyPr/>
        <a:lstStyle/>
        <a:p>
          <a:pPr rtl="0"/>
          <a:r>
            <a:rPr lang="en-US" dirty="0" smtClean="0"/>
            <a:t>A more complex problem occurs when multiple processors are attached to the same bus and each processor has its own local cache -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C6B75648-336C-4B47-94B9-E6606F081175}" type="presOf" srcId="{D9CBD3A3-7A39-D04F-A71A-3B55DC0FFD3F}" destId="{23FB0AB2-D708-C74D-9705-EFCC30F8BF72}"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5F55AE5C-17F5-8946-8F72-782A769FF4AE}" type="presOf" srcId="{1254B9F7-30E4-BF4C-82CD-92ECBA4D42F5}" destId="{B3C789D7-F7F9-6047-9980-E16EE5BCCF23}" srcOrd="0" destOrd="0" presId="urn:microsoft.com/office/officeart/2005/8/layout/lProcess1"/>
    <dgm:cxn modelId="{55B18C96-A208-9447-9965-C6CF64ECF29D}" type="presOf" srcId="{32AEB28B-C998-1E4F-B5FF-E6C9BADBC012}" destId="{D31FB0BD-CB04-3C41-B317-3A5187E6AE9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D7E2110E-AF45-954A-9639-FEC8D9AE8F71}" srcId="{022E0863-7C5B-4248-A38E-1C454C4790C6}" destId="{6AE17495-F142-F346-8094-6C147A6707E7}" srcOrd="0" destOrd="0" parTransId="{32AEB28B-C998-1E4F-B5FF-E6C9BADBC012}" sibTransId="{468E7CD9-0A07-434E-9677-5FEE2DBBE9CE}"/>
    <dgm:cxn modelId="{3AA1BA99-3013-FC45-9C35-CD1432E2E0EB}" type="presOf" srcId="{1213F169-EDA0-EB47-9992-BF7B571275AC}" destId="{7F36AA80-5C05-2F49-B7E9-B7C655619CE6}" srcOrd="0" destOrd="0" presId="urn:microsoft.com/office/officeart/2005/8/layout/lProcess1"/>
    <dgm:cxn modelId="{C27F8805-737C-3B48-9B8C-1A7265451F5C}" type="presOf" srcId="{022E0863-7C5B-4248-A38E-1C454C4790C6}" destId="{0811B929-E516-5443-B0F5-EC0B30A47FDB}"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3CD200A9-41BA-FC43-B7AC-70779D9557BE}" srcId="{022E0863-7C5B-4248-A38E-1C454C4790C6}" destId="{96131DBC-98E5-8945-BCB4-D926D0E876DC}" srcOrd="1" destOrd="0" parTransId="{94E4766F-2C8C-E54F-B7B3-B2AE2E6AF669}" sibTransId="{8064DA95-FA67-C54D-8E8E-246B9DAC3EEE}"/>
    <dgm:cxn modelId="{4818DB8F-C60E-E24A-9760-A40A254BC7C8}" srcId="{1CB47A35-D296-474F-9F2A-12475FBF3F49}" destId="{7AF86266-B030-5F47-A49F-D00BC31FE007}" srcOrd="1" destOrd="0" parTransId="{22537051-1FB0-F248-88C0-45F3927C242E}" sibTransId="{20C440D0-917C-174E-AD6D-E5FEECA5BFED}"/>
    <dgm:cxn modelId="{3E30CE0F-6139-0B46-9054-692C2CBF6226}" type="presOf" srcId="{7AF86266-B030-5F47-A49F-D00BC31FE007}" destId="{70DA93BB-D5B7-C048-B918-81E67A7815CD}"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07B4E7E5-1C74-E042-956D-3A0D8EEB47E5}" srcId="{AF8DD8FA-32BB-C04B-A3C9-B425357390F4}" destId="{022E0863-7C5B-4248-A38E-1C454C4790C6}" srcOrd="0" destOrd="0" parTransId="{2E97AE6D-A917-9E44-A214-0770A4EFCB56}" sibTransId="{391462BD-0051-DC4B-BE07-8562636C7355}"/>
    <dgm:cxn modelId="{B26C774C-3363-394C-B1A3-B0A92DA5ACD8}" type="presOf" srcId="{6AE17495-F142-F346-8094-6C147A6707E7}" destId="{3142DD91-2917-CC41-9BFA-CF928F5CC795}" srcOrd="0" destOrd="0" presId="urn:microsoft.com/office/officeart/2005/8/layout/lProcess1"/>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t>When a block of data is retrieved and placed in the cache not only the desired word but also some number of adjacent words are retrieved</a:t>
          </a:r>
          <a:endParaRPr lang="en-US" dirty="0"/>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t>As the block size increases the hit ratio will at first increase because of the principle of locality</a:t>
          </a:r>
          <a:endParaRPr lang="en-US" dirty="0"/>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t>As the block size increases more useful data are brought into the cache</a:t>
          </a:r>
          <a:endParaRPr lang="en-US" dirty="0"/>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t>The hit ratio will begin to decrease as the block becomes bigger and the probability of using the newly fetched information becomes less than the probability of reusing the information that has to be replaced</a:t>
          </a:r>
          <a:endParaRPr lang="en-US" dirty="0"/>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t>Two specific effects come into play:</a:t>
          </a:r>
          <a:endParaRPr lang="en-US" dirty="0"/>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t>Larger blocks reduce the number of blocks that fit into a cache</a:t>
          </a:r>
          <a:endParaRPr lang="en-US" dirty="0"/>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t>As a block becomes larger each additional word is farther from the requested word</a:t>
          </a:r>
          <a:endParaRPr lang="en-GB" dirty="0"/>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69981" custLinFactNeighborY="-12764"/>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8B02F1D2-EBF0-FD4B-8449-0EF6FC27FE2E}" type="presOf" srcId="{CC2A14A7-D578-EF4F-957C-71E2D8CD49CE}" destId="{AECA710D-D355-E646-A7BB-EB328F5C2643}" srcOrd="0" destOrd="0" presId="urn:microsoft.com/office/officeart/2005/8/layout/hProcess11"/>
    <dgm:cxn modelId="{DB6F3B08-DC87-A540-8327-31699B875EB7}" srcId="{17650EC2-3906-EE4D-99B6-52E8505A13EA}" destId="{CC2A14A7-D578-EF4F-957C-71E2D8CD49CE}" srcOrd="3" destOrd="0" parTransId="{663FB13C-CAE1-114E-8144-1A1B85492C8D}" sibTransId="{734AC39B-C291-1044-9103-3061DBE159B8}"/>
    <dgm:cxn modelId="{3DE05190-EE84-F543-9CD1-D6975C2CC94E}" type="presOf" srcId="{20D4E23A-A8C0-A64F-83DC-F2A8EAB7F4CD}" destId="{4F7426FF-C59C-8C4E-BCA5-97FDAC08690A}"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D89C6C-0A2A-1742-9032-7902D3D24ED9}" srcId="{17650EC2-3906-EE4D-99B6-52E8505A13EA}" destId="{20D4E23A-A8C0-A64F-83DC-F2A8EAB7F4CD}" srcOrd="4" destOrd="0" parTransId="{ED2AA20C-3ACF-A948-9954-9C9BE02CD2F6}" sibTransId="{02D8CFC9-ECAC-574C-8D5A-0109EA6B2347}"/>
    <dgm:cxn modelId="{2AA411CA-447E-F14A-8153-EFB312396FCA}" srcId="{20D4E23A-A8C0-A64F-83DC-F2A8EAB7F4CD}" destId="{13ABDB85-1AA7-8A4F-9B86-A67B203C6F4E}" srcOrd="0" destOrd="0" parTransId="{5C2C4B71-AFED-B04E-80D7-F42C9FFC1698}" sibTransId="{404F7357-1746-CA47-8763-050B64A19C54}"/>
    <dgm:cxn modelId="{78442B91-2042-644C-B78D-2EF10D398BF0}" type="presOf" srcId="{17650EC2-3906-EE4D-99B6-52E8505A13EA}" destId="{F199CCFF-B029-CE4A-86B7-ED578FD9114D}" srcOrd="0" destOrd="0" presId="urn:microsoft.com/office/officeart/2005/8/layout/hProcess11"/>
    <dgm:cxn modelId="{7857E002-1908-4844-82CE-546EB08AF9C2}" srcId="{20D4E23A-A8C0-A64F-83DC-F2A8EAB7F4CD}" destId="{9AACB277-EEDE-6E44-8EA9-24A915619A59}" srcOrd="1" destOrd="0" parTransId="{FA4FA404-3EA5-3645-9B41-C76B1C515D87}" sibTransId="{9F7F01B0-F245-E94E-9C9E-800533E82E2E}"/>
    <dgm:cxn modelId="{FE75EA9E-6D68-3643-BFE0-D11D5A65005F}" type="presOf" srcId="{6D4E4D78-7E0E-CB4B-BF2A-942DFF8A9079}" destId="{68450F65-B7D1-C442-9387-26EE68DE0405}"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3CE94B4C-BB8E-0646-9CBA-9B3899C2D6DE}" srcId="{17650EC2-3906-EE4D-99B6-52E8505A13EA}" destId="{6D4E4D78-7E0E-CB4B-BF2A-942DFF8A9079}" srcOrd="2" destOrd="0" parTransId="{F6B70ABC-BA85-7E4E-9780-816FB53EFF37}" sibTransId="{E466F655-C131-5F49-A04F-F20B04EB95D6}"/>
    <dgm:cxn modelId="{FB62F87E-5F14-2548-B666-6831F8AAFC52}" type="presOf" srcId="{13ABDB85-1AA7-8A4F-9B86-A67B203C6F4E}" destId="{4F7426FF-C59C-8C4E-BCA5-97FDAC08690A}" srcOrd="0" destOrd="1" presId="urn:microsoft.com/office/officeart/2005/8/layout/hProcess11"/>
    <dgm:cxn modelId="{918EB52C-3781-1642-AB7F-F7F85A669759}" type="presOf" srcId="{9AACB277-EEDE-6E44-8EA9-24A915619A59}" destId="{4F7426FF-C59C-8C4E-BCA5-97FDAC08690A}" srcOrd="0" destOrd="2"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Sequential access</a:t>
          </a:r>
          <a:endParaRPr lang="en-US" sz="2400" kern="1200" dirty="0"/>
        </a:p>
      </dsp:txBody>
      <dsp:txXfrm>
        <a:off x="27864" y="342115"/>
        <a:ext cx="1743453" cy="845424"/>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Memory is organized into units of data called records</a:t>
          </a:r>
          <a:endParaRPr lang="en-US" sz="900" kern="1200" dirty="0"/>
        </a:p>
      </dsp:txBody>
      <dsp:txXfrm>
        <a:off x="387076" y="1464651"/>
        <a:ext cx="1384242" cy="845424"/>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must be made in a specific linear sequence</a:t>
          </a:r>
          <a:endParaRPr lang="en-US" sz="900" kern="1200" dirty="0"/>
        </a:p>
      </dsp:txBody>
      <dsp:txXfrm>
        <a:off x="387076" y="2587187"/>
        <a:ext cx="1384242" cy="845424"/>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387076" y="3709723"/>
        <a:ext cx="1384242" cy="845424"/>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Direct access</a:t>
          </a:r>
          <a:endParaRPr lang="en-US" sz="2400" kern="1200" dirty="0"/>
        </a:p>
      </dsp:txBody>
      <dsp:txXfrm>
        <a:off x="2272936" y="342115"/>
        <a:ext cx="1743453" cy="845424"/>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Involves a shared read-write mechanism</a:t>
          </a:r>
          <a:endParaRPr lang="en-US" sz="900" kern="1200" dirty="0"/>
        </a:p>
      </dsp:txBody>
      <dsp:txXfrm>
        <a:off x="2632148" y="1464651"/>
        <a:ext cx="1384242" cy="845424"/>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Individual blocks or records have a unique address based on physical location</a:t>
          </a:r>
          <a:endParaRPr lang="en-US" sz="900" kern="1200" dirty="0"/>
        </a:p>
      </dsp:txBody>
      <dsp:txXfrm>
        <a:off x="2632148" y="2587187"/>
        <a:ext cx="1384242" cy="845424"/>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2632148" y="3709723"/>
        <a:ext cx="1384242" cy="845424"/>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Random access</a:t>
          </a:r>
          <a:endParaRPr lang="en-US" sz="2400" kern="1200" dirty="0"/>
        </a:p>
      </dsp:txBody>
      <dsp:txXfrm>
        <a:off x="4518009" y="342115"/>
        <a:ext cx="1743453" cy="845424"/>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addressable location in memory has a unique, physically wired-in addressing mechanism</a:t>
          </a:r>
          <a:endParaRPr lang="en-US" sz="900" kern="1200" dirty="0"/>
        </a:p>
      </dsp:txBody>
      <dsp:txXfrm>
        <a:off x="4877220" y="1464651"/>
        <a:ext cx="1384242" cy="845424"/>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The time to access a given location is independent of the sequence of prior accesses and is constant</a:t>
          </a:r>
          <a:endParaRPr lang="en-US" sz="900" kern="1200" dirty="0"/>
        </a:p>
      </dsp:txBody>
      <dsp:txXfrm>
        <a:off x="4877220" y="2587187"/>
        <a:ext cx="1384242" cy="845424"/>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Any location can be selected at random and directly addressed and accessed</a:t>
          </a:r>
          <a:endParaRPr lang="en-US" sz="900" kern="1200" dirty="0"/>
        </a:p>
      </dsp:txBody>
      <dsp:txXfrm>
        <a:off x="4877220" y="3709723"/>
        <a:ext cx="1384242" cy="845424"/>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Main memory and some cache systems are random access</a:t>
          </a:r>
          <a:endParaRPr lang="en-US" sz="900" kern="1200" dirty="0"/>
        </a:p>
      </dsp:txBody>
      <dsp:txXfrm>
        <a:off x="4877220" y="4832259"/>
        <a:ext cx="1384242" cy="845424"/>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GB" sz="2400" kern="1200" dirty="0" smtClean="0"/>
            <a:t>Associative</a:t>
          </a:r>
          <a:endParaRPr lang="en-GB" sz="2400" kern="1200" dirty="0"/>
        </a:p>
      </dsp:txBody>
      <dsp:txXfrm>
        <a:off x="6763081" y="342115"/>
        <a:ext cx="1743453" cy="845424"/>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 word is retrieved based on a portion of its contents rather than its address</a:t>
          </a:r>
          <a:endParaRPr lang="en-US" sz="900" kern="1200" dirty="0"/>
        </a:p>
      </dsp:txBody>
      <dsp:txXfrm>
        <a:off x="7122293" y="1464651"/>
        <a:ext cx="1384242" cy="845424"/>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location has its own addressing mechanism and retrieval time is constant independent of location or prior access patterns</a:t>
          </a:r>
          <a:endParaRPr lang="en-US" sz="900" kern="1200" dirty="0"/>
        </a:p>
      </dsp:txBody>
      <dsp:txXfrm>
        <a:off x="7122293" y="2587187"/>
        <a:ext cx="1384242" cy="845424"/>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Cache memories may employ associative access</a:t>
          </a:r>
          <a:endParaRPr lang="en-US" sz="900" kern="1200" dirty="0"/>
        </a:p>
      </dsp:txBody>
      <dsp:txXfrm>
        <a:off x="7122293" y="3709723"/>
        <a:ext cx="1384242" cy="84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4258056" numCol="1" spcCol="1270" anchor="t" anchorCtr="0">
          <a:noAutofit/>
        </a:bodyPr>
        <a:lstStyle/>
        <a:p>
          <a:pPr lvl="0" algn="l" defTabSz="1377950" rtl="0">
            <a:lnSpc>
              <a:spcPct val="90000"/>
            </a:lnSpc>
            <a:spcBef>
              <a:spcPct val="0"/>
            </a:spcBef>
            <a:spcAft>
              <a:spcPct val="35000"/>
            </a:spcAft>
          </a:pPr>
          <a:r>
            <a:rPr lang="en-US" sz="3100" kern="1200" dirty="0" smtClean="0"/>
            <a:t>The two most important characteristics of memory</a:t>
          </a:r>
          <a:endParaRPr lang="en-US" sz="3100" kern="1200" dirty="0"/>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lvl="0" algn="l" defTabSz="889000" rtl="0">
            <a:lnSpc>
              <a:spcPct val="90000"/>
            </a:lnSpc>
            <a:spcBef>
              <a:spcPct val="0"/>
            </a:spcBef>
            <a:spcAft>
              <a:spcPct val="35000"/>
            </a:spcAft>
          </a:pPr>
          <a:endParaRPr lang="en-US" sz="2000" kern="1200" dirty="0" smtClean="0"/>
        </a:p>
        <a:p>
          <a:pPr lvl="0" algn="l" defTabSz="889000" rtl="0">
            <a:lnSpc>
              <a:spcPct val="90000"/>
            </a:lnSpc>
            <a:spcBef>
              <a:spcPct val="0"/>
            </a:spcBef>
            <a:spcAft>
              <a:spcPct val="35000"/>
            </a:spcAft>
          </a:pPr>
          <a:r>
            <a:rPr lang="en-US" sz="3000" kern="1200" dirty="0" smtClean="0"/>
            <a:t>Three performance parameters are used:</a:t>
          </a:r>
          <a:endParaRPr lang="en-US" sz="3000" kern="1200" dirty="0"/>
        </a:p>
      </dsp:txBody>
      <dsp:txXfrm>
        <a:off x="335278" y="1489708"/>
        <a:ext cx="8016244" cy="3604264"/>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GB" sz="1400" kern="1200" dirty="0" smtClean="0"/>
            <a:t>Access time (latency)</a:t>
          </a:r>
          <a:endParaRPr lang="en-GB" sz="1400" kern="1200" dirty="0"/>
        </a:p>
        <a:p>
          <a:pPr marL="57150" lvl="1" indent="-57150" algn="l" defTabSz="488950" rtl="0">
            <a:lnSpc>
              <a:spcPct val="90000"/>
            </a:lnSpc>
            <a:spcBef>
              <a:spcPct val="0"/>
            </a:spcBef>
            <a:spcAft>
              <a:spcPct val="15000"/>
            </a:spcAft>
            <a:buChar char="••"/>
          </a:pPr>
          <a:r>
            <a:rPr lang="en-US" sz="1100" kern="1200" dirty="0" smtClean="0"/>
            <a:t>For random-access memory it is the time it takes to perform a read or write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non-random-access memory it is the time it takes to position the read-write mechanism at the desired location</a:t>
          </a:r>
          <a:endParaRPr lang="en-US" sz="1100" kern="1200" dirty="0"/>
        </a:p>
      </dsp:txBody>
      <dsp:txXfrm>
        <a:off x="476630" y="3152965"/>
        <a:ext cx="2477632" cy="1621918"/>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Memory cycle time</a:t>
          </a:r>
          <a:endParaRPr lang="en-US" sz="1400" kern="1200" dirty="0"/>
        </a:p>
        <a:p>
          <a:pPr marL="57150" lvl="1" indent="-57150" algn="l" defTabSz="488950" rtl="0">
            <a:lnSpc>
              <a:spcPct val="90000"/>
            </a:lnSpc>
            <a:spcBef>
              <a:spcPct val="0"/>
            </a:spcBef>
            <a:spcAft>
              <a:spcPct val="15000"/>
            </a:spcAft>
            <a:buChar char="••"/>
          </a:pPr>
          <a:r>
            <a:rPr lang="en-US" sz="1100" kern="1200" dirty="0" smtClean="0"/>
            <a:t>Access time plus any additional time required before second access can commence</a:t>
          </a:r>
          <a:endParaRPr lang="en-US" sz="1100" kern="1200" dirty="0"/>
        </a:p>
        <a:p>
          <a:pPr marL="57150" lvl="1" indent="-57150" algn="l" defTabSz="488950" rtl="0">
            <a:lnSpc>
              <a:spcPct val="90000"/>
            </a:lnSpc>
            <a:spcBef>
              <a:spcPct val="0"/>
            </a:spcBef>
            <a:spcAft>
              <a:spcPct val="15000"/>
            </a:spcAft>
            <a:buChar char="••"/>
          </a:pPr>
          <a:r>
            <a:rPr lang="en-US" sz="1100" kern="1200" dirty="0" smtClean="0"/>
            <a:t>Additional time may be required for transients to die out on signal lines or to regenerate data if they are read destructively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Concerned with the system bus, not the processor</a:t>
          </a:r>
          <a:endParaRPr lang="en-US" sz="1100" kern="1200" dirty="0"/>
        </a:p>
      </dsp:txBody>
      <dsp:txXfrm>
        <a:off x="3111381" y="3032821"/>
        <a:ext cx="2461884" cy="1862205"/>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Transfer rate</a:t>
          </a:r>
          <a:endParaRPr lang="en-US" sz="1400" kern="1200" dirty="0"/>
        </a:p>
        <a:p>
          <a:pPr marL="57150" lvl="1" indent="-57150" algn="l" defTabSz="488950" rtl="0">
            <a:lnSpc>
              <a:spcPct val="90000"/>
            </a:lnSpc>
            <a:spcBef>
              <a:spcPct val="0"/>
            </a:spcBef>
            <a:spcAft>
              <a:spcPct val="15000"/>
            </a:spcAft>
            <a:buChar char="••"/>
          </a:pPr>
          <a:r>
            <a:rPr lang="en-US" sz="1100" kern="1200" dirty="0" smtClean="0"/>
            <a:t>The rate at which data can be transferred into or out of a memory unit</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random-access memory it is equal to 1/(cycle time)</a:t>
          </a:r>
          <a:endParaRPr lang="en-US" sz="1100" kern="1200" dirty="0"/>
        </a:p>
      </dsp:txBody>
      <dsp:txXfrm>
        <a:off x="5730384" y="3152965"/>
        <a:ext cx="2477632" cy="162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4F48F-6F74-9842-A164-78C65E62632D}">
      <dsp:nvSpPr>
        <dsp:cNvPr id="0" name=""/>
        <dsp:cNvSpPr/>
      </dsp:nvSpPr>
      <dsp:spPr>
        <a:xfrm>
          <a:off x="2643" y="48288"/>
          <a:ext cx="2577107" cy="78884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Direct</a:t>
          </a:r>
        </a:p>
      </dsp:txBody>
      <dsp:txXfrm>
        <a:off x="2643" y="48288"/>
        <a:ext cx="2577107" cy="788849"/>
      </dsp:txXfrm>
    </dsp:sp>
    <dsp:sp modelId="{5E6AA0E8-B225-9D44-A86D-9767773C4003}">
      <dsp:nvSpPr>
        <dsp:cNvPr id="0" name=""/>
        <dsp:cNvSpPr/>
      </dsp:nvSpPr>
      <dsp:spPr>
        <a:xfrm>
          <a:off x="2643" y="658713"/>
          <a:ext cx="2577107" cy="3255398"/>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ts val="870"/>
            </a:spcAft>
            <a:buChar char="••"/>
          </a:pPr>
          <a:r>
            <a:rPr lang="en-GB" sz="1500" kern="1200" dirty="0" smtClean="0"/>
            <a:t>The simplest technique</a:t>
          </a:r>
        </a:p>
        <a:p>
          <a:pPr marL="114300" lvl="1" indent="-114300" algn="l" defTabSz="666750">
            <a:lnSpc>
              <a:spcPct val="90000"/>
            </a:lnSpc>
            <a:spcBef>
              <a:spcPct val="0"/>
            </a:spcBef>
            <a:spcAft>
              <a:spcPts val="870"/>
            </a:spcAft>
            <a:buChar char="••"/>
          </a:pPr>
          <a:r>
            <a:rPr lang="en-GB" sz="1500" kern="1200" dirty="0" smtClean="0"/>
            <a:t>Maps each block of main memory into only one possible cache line</a:t>
          </a:r>
        </a:p>
      </dsp:txBody>
      <dsp:txXfrm>
        <a:off x="2643" y="658713"/>
        <a:ext cx="2577107" cy="3255398"/>
      </dsp:txXfrm>
    </dsp:sp>
    <dsp:sp modelId="{B3F6D228-9039-A949-A88A-D4A04B9662CD}">
      <dsp:nvSpPr>
        <dsp:cNvPr id="0" name=""/>
        <dsp:cNvSpPr/>
      </dsp:nvSpPr>
      <dsp:spPr>
        <a:xfrm>
          <a:off x="2940546" y="27495"/>
          <a:ext cx="2577107" cy="87202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Associative</a:t>
          </a:r>
        </a:p>
      </dsp:txBody>
      <dsp:txXfrm>
        <a:off x="2940546" y="27495"/>
        <a:ext cx="2577107" cy="872022"/>
      </dsp:txXfrm>
    </dsp:sp>
    <dsp:sp modelId="{9F9ABC03-ED5A-8C4F-ABBA-7702123255F3}">
      <dsp:nvSpPr>
        <dsp:cNvPr id="0" name=""/>
        <dsp:cNvSpPr/>
      </dsp:nvSpPr>
      <dsp:spPr>
        <a:xfrm>
          <a:off x="2940546" y="679506"/>
          <a:ext cx="2577107" cy="3255398"/>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ts val="870"/>
            </a:spcAft>
            <a:buChar char="••"/>
          </a:pPr>
          <a:r>
            <a:rPr lang="en-GB" sz="1500" kern="1200" dirty="0" smtClean="0"/>
            <a:t>Permits each main memory block to be loaded into any line of the cache</a:t>
          </a:r>
        </a:p>
        <a:p>
          <a:pPr marL="114300" lvl="1" indent="-114300" algn="l" defTabSz="666750">
            <a:lnSpc>
              <a:spcPct val="90000"/>
            </a:lnSpc>
            <a:spcBef>
              <a:spcPct val="0"/>
            </a:spcBef>
            <a:spcAft>
              <a:spcPts val="870"/>
            </a:spcAft>
            <a:buChar char="••"/>
          </a:pPr>
          <a:r>
            <a:rPr lang="en-GB" sz="1500" kern="1200" dirty="0" smtClean="0"/>
            <a:t>The cache control logic interprets a memory address simply as a Tag and a Word field</a:t>
          </a:r>
        </a:p>
        <a:p>
          <a:pPr marL="114300" lvl="1" indent="-114300" algn="l" defTabSz="666750">
            <a:lnSpc>
              <a:spcPct val="90000"/>
            </a:lnSpc>
            <a:spcBef>
              <a:spcPct val="0"/>
            </a:spcBef>
            <a:spcAft>
              <a:spcPts val="870"/>
            </a:spcAft>
            <a:buChar char="••"/>
          </a:pPr>
          <a:r>
            <a:rPr lang="en-GB" sz="1500" kern="1200" dirty="0" smtClean="0"/>
            <a:t>To determine whether a block is in the cache, the cache control logic must simultaneously examine every line’s Tag for a match </a:t>
          </a:r>
        </a:p>
      </dsp:txBody>
      <dsp:txXfrm>
        <a:off x="2940546" y="679506"/>
        <a:ext cx="2577107" cy="3255398"/>
      </dsp:txXfrm>
    </dsp:sp>
    <dsp:sp modelId="{F94948FC-FEE2-2A41-9A9E-9B62084D71F6}">
      <dsp:nvSpPr>
        <dsp:cNvPr id="0" name=""/>
        <dsp:cNvSpPr/>
      </dsp:nvSpPr>
      <dsp:spPr>
        <a:xfrm>
          <a:off x="5881092" y="0"/>
          <a:ext cx="2577107" cy="87202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Set Associative</a:t>
          </a:r>
        </a:p>
      </dsp:txBody>
      <dsp:txXfrm>
        <a:off x="5881092" y="0"/>
        <a:ext cx="2577107" cy="872022"/>
      </dsp:txXfrm>
    </dsp:sp>
    <dsp:sp modelId="{C30E3304-D114-7743-A3EC-2445BAC10332}">
      <dsp:nvSpPr>
        <dsp:cNvPr id="0" name=""/>
        <dsp:cNvSpPr/>
      </dsp:nvSpPr>
      <dsp:spPr>
        <a:xfrm>
          <a:off x="5878448" y="679506"/>
          <a:ext cx="2577107" cy="3255398"/>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smtClean="0"/>
            <a:t>A compromise that exhibits the strengths of both the direct and associative approaches while reducing their disadvantages</a:t>
          </a:r>
        </a:p>
      </dsp:txBody>
      <dsp:txXfrm>
        <a:off x="5878448" y="679506"/>
        <a:ext cx="2577107" cy="3255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When a block that is resident in the cache is to be replaced there are two cases to consider:</a:t>
          </a:r>
          <a:endParaRPr lang="en-US" sz="2100" kern="1200" dirty="0"/>
        </a:p>
      </dsp:txBody>
      <dsp:txXfrm>
        <a:off x="32374" y="944102"/>
        <a:ext cx="3997347" cy="95477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the old block in the cache has not been altered then it may be overwritten with a new block without first writing out the old block</a:t>
          </a:r>
          <a:endParaRPr lang="en-US" sz="1600" kern="1200" dirty="0"/>
        </a:p>
      </dsp:txBody>
      <dsp:txXfrm>
        <a:off x="32374" y="2313257"/>
        <a:ext cx="3997347" cy="95477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at least one write operation has been performed on a word in that line of the cache then main memory must be updated by writing the line of cache out to the block of memory before bringing in the new block</a:t>
          </a:r>
          <a:endParaRPr lang="en-US" sz="1600" kern="1200" dirty="0"/>
        </a:p>
      </dsp:txBody>
      <dsp:txXfrm>
        <a:off x="56376" y="3706415"/>
        <a:ext cx="3949343" cy="1726280"/>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There are two problems to contend with:</a:t>
          </a:r>
          <a:endParaRPr lang="en-US" sz="2100" kern="1200" dirty="0"/>
        </a:p>
      </dsp:txBody>
      <dsp:txXfrm>
        <a:off x="4657077" y="944102"/>
        <a:ext cx="3997347" cy="95477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More than one device may have access to main memory</a:t>
          </a:r>
          <a:endParaRPr lang="en-US" sz="1600" kern="1200" dirty="0"/>
        </a:p>
      </dsp:txBody>
      <dsp:txXfrm>
        <a:off x="4657077" y="2313257"/>
        <a:ext cx="3997347" cy="95477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 more complex problem occurs when multiple processors are attached to the same bus and each processor has its own local cache - if a word is altered in one cache it could conceivably invalidate a word in other caches</a:t>
          </a:r>
          <a:endParaRPr lang="en-US" sz="1600" kern="1200" dirty="0"/>
        </a:p>
      </dsp:txBody>
      <dsp:txXfrm>
        <a:off x="4699132" y="3703636"/>
        <a:ext cx="3913238" cy="1636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When a block of data is retrieved and placed in the cache not only the desired word but also some number of adjacent words are retrieved</a:t>
          </a:r>
          <a:endParaRPr lang="en-US" sz="1200" kern="1200" dirty="0"/>
        </a:p>
      </dsp:txBody>
      <dsp:txXfrm>
        <a:off x="660" y="0"/>
        <a:ext cx="1539031" cy="2590800"/>
      </dsp:txXfrm>
    </dsp:sp>
    <dsp:sp modelId="{097B1AA5-F856-8742-B675-F1FF43B6838A}">
      <dsp:nvSpPr>
        <dsp:cNvPr id="0" name=""/>
        <dsp:cNvSpPr/>
      </dsp:nvSpPr>
      <dsp:spPr>
        <a:xfrm>
          <a:off x="899593" y="2831977"/>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As the block size increases the hit ratio will at first increase because of the principle of locality</a:t>
          </a:r>
          <a:endParaRPr lang="en-US" sz="1200" kern="1200" dirty="0"/>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As the block size increases more useful data are brought into the cache</a:t>
          </a:r>
          <a:endParaRPr lang="en-US" sz="1200" kern="1200" dirty="0"/>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The hit ratio will begin to decrease as the block becomes bigger and the probability of using the newly fetched information becomes less than the probability of reusing the information that has to be replaced</a:t>
          </a:r>
          <a:endParaRPr lang="en-US" sz="1200" kern="1200" dirty="0"/>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533400" rtl="0">
            <a:lnSpc>
              <a:spcPct val="90000"/>
            </a:lnSpc>
            <a:spcBef>
              <a:spcPct val="0"/>
            </a:spcBef>
            <a:spcAft>
              <a:spcPct val="35000"/>
            </a:spcAft>
          </a:pPr>
          <a:r>
            <a:rPr lang="en-US" sz="1200" kern="1200" dirty="0" smtClean="0"/>
            <a:t>Two specific effects come into play:</a:t>
          </a:r>
          <a:endParaRPr lang="en-US" sz="1200" kern="1200" dirty="0"/>
        </a:p>
        <a:p>
          <a:pPr marL="57150" lvl="1" indent="-57150" algn="l" defTabSz="400050" rtl="0">
            <a:lnSpc>
              <a:spcPct val="90000"/>
            </a:lnSpc>
            <a:spcBef>
              <a:spcPct val="0"/>
            </a:spcBef>
            <a:spcAft>
              <a:spcPct val="15000"/>
            </a:spcAft>
            <a:buChar char="••"/>
          </a:pPr>
          <a:r>
            <a:rPr lang="en-US" sz="900" kern="1200" dirty="0" smtClean="0"/>
            <a:t>Larger blocks reduce the number of blocks that fit into a cache</a:t>
          </a:r>
          <a:endParaRPr lang="en-US" sz="900" kern="1200" dirty="0"/>
        </a:p>
        <a:p>
          <a:pPr marL="57150" lvl="1" indent="-57150" algn="l" defTabSz="400050" rtl="0">
            <a:lnSpc>
              <a:spcPct val="90000"/>
            </a:lnSpc>
            <a:spcBef>
              <a:spcPct val="0"/>
            </a:spcBef>
            <a:spcAft>
              <a:spcPct val="15000"/>
            </a:spcAft>
            <a:buChar char="••"/>
          </a:pPr>
          <a:r>
            <a:rPr lang="en-GB" sz="900" kern="1200" dirty="0" smtClean="0"/>
            <a:t>As a block becomes larger each additional word is farther from the requested word</a:t>
          </a:r>
          <a:endParaRPr lang="en-GB" sz="900" kern="1200" dirty="0"/>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2548629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extLst>
      <p:ext uri="{BB962C8B-B14F-4D97-AF65-F5344CB8AC3E}">
        <p14:creationId xmlns:p14="http://schemas.microsoft.com/office/powerpoint/2010/main" val="63288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31448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10</a:t>
            </a:fld>
            <a:endParaRPr lang="en-US" dirty="0"/>
          </a:p>
        </p:txBody>
      </p:sp>
    </p:spTree>
    <p:extLst>
      <p:ext uri="{BB962C8B-B14F-4D97-AF65-F5344CB8AC3E}">
        <p14:creationId xmlns:p14="http://schemas.microsoft.com/office/powerpoint/2010/main" val="66443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extLst>
      <p:ext uri="{BB962C8B-B14F-4D97-AF65-F5344CB8AC3E}">
        <p14:creationId xmlns:p14="http://schemas.microsoft.com/office/powerpoint/2010/main" val="1443525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4.5 illustrates the read operation. The processor generates the read</a:t>
            </a:r>
          </a:p>
          <a:p>
            <a:r>
              <a:rPr kumimoji="1" lang="en-US" sz="1200" kern="1200" baseline="0" dirty="0" smtClean="0">
                <a:solidFill>
                  <a:schemeClr val="tx1"/>
                </a:solidFill>
                <a:latin typeface="Times New Roman" pitchFamily="33" charset="0"/>
                <a:ea typeface="+mn-ea"/>
                <a:cs typeface="+mn-cs"/>
              </a:rPr>
              <a:t>address (RA) of a word to be read. If the word is contained in the cache, it is delivered</a:t>
            </a:r>
          </a:p>
          <a:p>
            <a:r>
              <a:rPr kumimoji="1" lang="en-US" sz="1200" kern="1200" baseline="0" dirty="0" smtClean="0">
                <a:solidFill>
                  <a:schemeClr val="tx1"/>
                </a:solidFill>
                <a:latin typeface="Times New Roman" pitchFamily="33" charset="0"/>
                <a:ea typeface="+mn-ea"/>
                <a:cs typeface="+mn-cs"/>
              </a:rPr>
              <a:t>to the processor. Otherwise, the block containing that word is loaded into the</a:t>
            </a:r>
          </a:p>
          <a:p>
            <a:r>
              <a:rPr kumimoji="1" lang="en-US" sz="1200" kern="1200" baseline="0" dirty="0" smtClean="0">
                <a:solidFill>
                  <a:schemeClr val="tx1"/>
                </a:solidFill>
                <a:latin typeface="Times New Roman" pitchFamily="33" charset="0"/>
                <a:ea typeface="+mn-ea"/>
                <a:cs typeface="+mn-cs"/>
              </a:rPr>
              <a:t>cache, and the word is delivered to the processor.</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extLst>
      <p:ext uri="{BB962C8B-B14F-4D97-AF65-F5344CB8AC3E}">
        <p14:creationId xmlns:p14="http://schemas.microsoft.com/office/powerpoint/2010/main" val="820890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C8EB7-64A6-2345-BE9F-FA0A456F7B44}" type="slidenum">
              <a:rPr lang="en-US"/>
              <a:pPr/>
              <a:t>13</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4.5 shows these last two</a:t>
            </a:r>
          </a:p>
          <a:p>
            <a:r>
              <a:rPr kumimoji="1" lang="en-US" sz="1200" kern="1200" baseline="0" dirty="0" smtClean="0">
                <a:solidFill>
                  <a:schemeClr val="tx1"/>
                </a:solidFill>
                <a:latin typeface="Times New Roman" pitchFamily="33" charset="0"/>
                <a:ea typeface="+mn-ea"/>
                <a:cs typeface="+mn-cs"/>
              </a:rPr>
              <a:t>operations occurring in parallel and reflects the organization shown in Figure 4.6,</a:t>
            </a:r>
          </a:p>
          <a:p>
            <a:r>
              <a:rPr kumimoji="1" lang="en-US" sz="1200" kern="1200" baseline="0" dirty="0" smtClean="0">
                <a:solidFill>
                  <a:schemeClr val="tx1"/>
                </a:solidFill>
                <a:latin typeface="Times New Roman" pitchFamily="33" charset="0"/>
                <a:ea typeface="+mn-ea"/>
                <a:cs typeface="+mn-cs"/>
              </a:rPr>
              <a:t>which is typical of contemporary cache organizations. In this organization, the cache</a:t>
            </a:r>
          </a:p>
          <a:p>
            <a:r>
              <a:rPr kumimoji="1" lang="en-US" sz="1200" kern="1200" baseline="0" dirty="0" smtClean="0">
                <a:solidFill>
                  <a:schemeClr val="tx1"/>
                </a:solidFill>
                <a:latin typeface="Times New Roman" pitchFamily="33" charset="0"/>
                <a:ea typeface="+mn-ea"/>
                <a:cs typeface="+mn-cs"/>
              </a:rPr>
              <a:t>connects to the processor via data, control, and address lines. The data and address</a:t>
            </a:r>
          </a:p>
          <a:p>
            <a:r>
              <a:rPr kumimoji="1" lang="en-US" sz="1200" kern="1200" baseline="0" dirty="0" smtClean="0">
                <a:solidFill>
                  <a:schemeClr val="tx1"/>
                </a:solidFill>
                <a:latin typeface="Times New Roman" pitchFamily="33" charset="0"/>
                <a:ea typeface="+mn-ea"/>
                <a:cs typeface="+mn-cs"/>
              </a:rPr>
              <a:t>lines also attach to data and address buffers, which attach to a system bus from</a:t>
            </a:r>
          </a:p>
          <a:p>
            <a:r>
              <a:rPr kumimoji="1" lang="en-US" sz="1200" kern="1200" baseline="0" dirty="0" smtClean="0">
                <a:solidFill>
                  <a:schemeClr val="tx1"/>
                </a:solidFill>
                <a:latin typeface="Times New Roman" pitchFamily="33" charset="0"/>
                <a:ea typeface="+mn-ea"/>
                <a:cs typeface="+mn-cs"/>
              </a:rPr>
              <a:t>which main memory is reached. When a cache hit occurs, the data and address buffers</a:t>
            </a:r>
          </a:p>
          <a:p>
            <a:r>
              <a:rPr kumimoji="1" lang="en-US" sz="1200" kern="1200" baseline="0" dirty="0" smtClean="0">
                <a:solidFill>
                  <a:schemeClr val="tx1"/>
                </a:solidFill>
                <a:latin typeface="Times New Roman" pitchFamily="33" charset="0"/>
                <a:ea typeface="+mn-ea"/>
                <a:cs typeface="+mn-cs"/>
              </a:rPr>
              <a:t>are disabled and communication is only between processor and cache, with no</a:t>
            </a:r>
          </a:p>
          <a:p>
            <a:r>
              <a:rPr kumimoji="1" lang="en-US" sz="1200" kern="1200" baseline="0" dirty="0" smtClean="0">
                <a:solidFill>
                  <a:schemeClr val="tx1"/>
                </a:solidFill>
                <a:latin typeface="Times New Roman" pitchFamily="33" charset="0"/>
                <a:ea typeface="+mn-ea"/>
                <a:cs typeface="+mn-cs"/>
              </a:rPr>
              <a:t>system bus traffic. When a cache miss occurs, the desired address is loaded onto the</a:t>
            </a:r>
          </a:p>
          <a:p>
            <a:r>
              <a:rPr kumimoji="1" lang="en-US" sz="1200" kern="1200" baseline="0" dirty="0" smtClean="0">
                <a:solidFill>
                  <a:schemeClr val="tx1"/>
                </a:solidFill>
                <a:latin typeface="Times New Roman" pitchFamily="33" charset="0"/>
                <a:ea typeface="+mn-ea"/>
                <a:cs typeface="+mn-cs"/>
              </a:rPr>
              <a:t>system bus and the data are returned through the data buffer to both the cache and</a:t>
            </a:r>
          </a:p>
          <a:p>
            <a:r>
              <a:rPr kumimoji="1" lang="en-US" sz="1200" kern="1200" baseline="0" dirty="0" smtClean="0">
                <a:solidFill>
                  <a:schemeClr val="tx1"/>
                </a:solidFill>
                <a:latin typeface="Times New Roman" pitchFamily="33" charset="0"/>
                <a:ea typeface="+mn-ea"/>
                <a:cs typeface="+mn-cs"/>
              </a:rPr>
              <a:t>the processor. In other organizations, the cache is physically interposed between</a:t>
            </a:r>
          </a:p>
          <a:p>
            <a:r>
              <a:rPr kumimoji="1" lang="en-US" sz="1200" kern="1200" baseline="0" dirty="0" smtClean="0">
                <a:solidFill>
                  <a:schemeClr val="tx1"/>
                </a:solidFill>
                <a:latin typeface="Times New Roman" pitchFamily="33" charset="0"/>
                <a:ea typeface="+mn-ea"/>
                <a:cs typeface="+mn-cs"/>
              </a:rPr>
              <a:t>the processor and the main memory for all data, address, and control lines. In this</a:t>
            </a:r>
          </a:p>
          <a:p>
            <a:r>
              <a:rPr kumimoji="1" lang="en-US" sz="1200" kern="1200" baseline="0" dirty="0" smtClean="0">
                <a:solidFill>
                  <a:schemeClr val="tx1"/>
                </a:solidFill>
                <a:latin typeface="Times New Roman" pitchFamily="33" charset="0"/>
                <a:ea typeface="+mn-ea"/>
                <a:cs typeface="+mn-cs"/>
              </a:rPr>
              <a:t>latter case, for a cache miss, the desired word is first read into the cache and then</a:t>
            </a:r>
          </a:p>
          <a:p>
            <a:r>
              <a:rPr kumimoji="1" lang="en-US" sz="1200" kern="1200" baseline="0" dirty="0" smtClean="0">
                <a:solidFill>
                  <a:schemeClr val="tx1"/>
                </a:solidFill>
                <a:latin typeface="Times New Roman" pitchFamily="33" charset="0"/>
                <a:ea typeface="+mn-ea"/>
                <a:cs typeface="+mn-cs"/>
              </a:rPr>
              <a:t>transferred from cache to processor.</a:t>
            </a:r>
            <a:endParaRPr lang="en-GB" dirty="0"/>
          </a:p>
        </p:txBody>
      </p:sp>
    </p:spTree>
    <p:extLst>
      <p:ext uri="{BB962C8B-B14F-4D97-AF65-F5344CB8AC3E}">
        <p14:creationId xmlns:p14="http://schemas.microsoft.com/office/powerpoint/2010/main" val="221941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Tree>
    <p:extLst>
      <p:ext uri="{BB962C8B-B14F-4D97-AF65-F5344CB8AC3E}">
        <p14:creationId xmlns:p14="http://schemas.microsoft.com/office/powerpoint/2010/main" val="288048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extLst>
      <p:ext uri="{BB962C8B-B14F-4D97-AF65-F5344CB8AC3E}">
        <p14:creationId xmlns:p14="http://schemas.microsoft.com/office/powerpoint/2010/main" val="215251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extLst>
      <p:ext uri="{BB962C8B-B14F-4D97-AF65-F5344CB8AC3E}">
        <p14:creationId xmlns:p14="http://schemas.microsoft.com/office/powerpoint/2010/main" val="3531721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The first item in Table 4.2, cache size, has already been discussed. We would like the</a:t>
            </a:r>
          </a:p>
          <a:p>
            <a:r>
              <a:rPr kumimoji="1" lang="en-US" sz="1200" kern="1200" baseline="0" dirty="0" smtClean="0">
                <a:solidFill>
                  <a:schemeClr val="tx1"/>
                </a:solidFill>
                <a:latin typeface="Times New Roman" pitchFamily="33" charset="0"/>
                <a:ea typeface="+mn-ea"/>
                <a:cs typeface="+mn-cs"/>
              </a:rPr>
              <a:t>size of the cache to be small enough so that the overall average cost per bit is close</a:t>
            </a:r>
          </a:p>
          <a:p>
            <a:r>
              <a:rPr kumimoji="1" lang="en-US" sz="1200" kern="1200" baseline="0" dirty="0" smtClean="0">
                <a:solidFill>
                  <a:schemeClr val="tx1"/>
                </a:solidFill>
                <a:latin typeface="Times New Roman" pitchFamily="33" charset="0"/>
                <a:ea typeface="+mn-ea"/>
                <a:cs typeface="+mn-cs"/>
              </a:rPr>
              <a:t>to that of main memory alone and large enough so that the overall average access</a:t>
            </a:r>
          </a:p>
          <a:p>
            <a:r>
              <a:rPr kumimoji="1" lang="en-US" sz="1200" kern="1200" baseline="0" dirty="0" smtClean="0">
                <a:solidFill>
                  <a:schemeClr val="tx1"/>
                </a:solidFill>
                <a:latin typeface="Times New Roman" pitchFamily="33" charset="0"/>
                <a:ea typeface="+mn-ea"/>
                <a:cs typeface="+mn-cs"/>
              </a:rPr>
              <a:t>time is close to that of the cache alone. There are several other motivations for</a:t>
            </a:r>
          </a:p>
          <a:p>
            <a:r>
              <a:rPr kumimoji="1" lang="en-US" sz="1200" kern="1200" baseline="0" dirty="0" smtClean="0">
                <a:solidFill>
                  <a:schemeClr val="tx1"/>
                </a:solidFill>
                <a:latin typeface="Times New Roman" pitchFamily="33" charset="0"/>
                <a:ea typeface="+mn-ea"/>
                <a:cs typeface="+mn-cs"/>
              </a:rPr>
              <a:t>minimizing cache size. The larger the cache, the larger the number of gates involved</a:t>
            </a:r>
          </a:p>
          <a:p>
            <a:r>
              <a:rPr kumimoji="1" lang="en-US" sz="1200" kern="1200" baseline="0" dirty="0" smtClean="0">
                <a:solidFill>
                  <a:schemeClr val="tx1"/>
                </a:solidFill>
                <a:latin typeface="Times New Roman" pitchFamily="33" charset="0"/>
                <a:ea typeface="+mn-ea"/>
                <a:cs typeface="+mn-cs"/>
              </a:rPr>
              <a:t>in addressing the cache. The result is that large caches tend to be slightly slower</a:t>
            </a:r>
          </a:p>
          <a:p>
            <a:r>
              <a:rPr kumimoji="1" lang="en-US" sz="1200" kern="1200" baseline="0" dirty="0" smtClean="0">
                <a:solidFill>
                  <a:schemeClr val="tx1"/>
                </a:solidFill>
                <a:latin typeface="Times New Roman" pitchFamily="33" charset="0"/>
                <a:ea typeface="+mn-ea"/>
                <a:cs typeface="+mn-cs"/>
              </a:rPr>
              <a:t>than small ones—even when built with the same integrated circuit technology and</a:t>
            </a:r>
          </a:p>
          <a:p>
            <a:r>
              <a:rPr kumimoji="1" lang="en-US" sz="1200" kern="1200" baseline="0" dirty="0" smtClean="0">
                <a:solidFill>
                  <a:schemeClr val="tx1"/>
                </a:solidFill>
                <a:latin typeface="Times New Roman" pitchFamily="33" charset="0"/>
                <a:ea typeface="+mn-ea"/>
                <a:cs typeface="+mn-cs"/>
              </a:rPr>
              <a:t>put in the same place on chip and circuit board. The available chip and board area</a:t>
            </a:r>
          </a:p>
          <a:p>
            <a:r>
              <a:rPr kumimoji="1" lang="en-US" sz="1200" kern="1200" baseline="0" dirty="0" smtClean="0">
                <a:solidFill>
                  <a:schemeClr val="tx1"/>
                </a:solidFill>
                <a:latin typeface="Times New Roman" pitchFamily="33" charset="0"/>
                <a:ea typeface="+mn-ea"/>
                <a:cs typeface="+mn-cs"/>
              </a:rPr>
              <a:t>also limits cache size. Because the performance of the cache is very sensitive to the</a:t>
            </a:r>
          </a:p>
          <a:p>
            <a:r>
              <a:rPr kumimoji="1" lang="en-US" sz="1200" kern="1200" baseline="0" dirty="0" smtClean="0">
                <a:solidFill>
                  <a:schemeClr val="tx1"/>
                </a:solidFill>
                <a:latin typeface="Times New Roman" pitchFamily="33" charset="0"/>
                <a:ea typeface="+mn-ea"/>
                <a:cs typeface="+mn-cs"/>
              </a:rPr>
              <a:t>nature of the workload, it is impossible to arrive at a single “optimum” cache size.</a:t>
            </a:r>
          </a:p>
          <a:p>
            <a:r>
              <a:rPr kumimoji="1" lang="en-US" sz="1200" kern="1200" baseline="0" dirty="0" smtClean="0">
                <a:solidFill>
                  <a:schemeClr val="tx1"/>
                </a:solidFill>
                <a:latin typeface="Times New Roman" pitchFamily="33" charset="0"/>
                <a:ea typeface="+mn-ea"/>
                <a:cs typeface="+mn-cs"/>
              </a:rPr>
              <a:t>Table 4.3 lists the cache sizes of some current and past processors.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extLst>
      <p:ext uri="{BB962C8B-B14F-4D97-AF65-F5344CB8AC3E}">
        <p14:creationId xmlns:p14="http://schemas.microsoft.com/office/powerpoint/2010/main" val="543463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18</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smtClean="0">
                <a:solidFill>
                  <a:schemeClr val="tx1"/>
                </a:solidFill>
                <a:latin typeface="Times New Roman" pitchFamily="33" charset="0"/>
                <a:ea typeface="+mn-ea"/>
                <a:cs typeface="+mn-cs"/>
              </a:rPr>
              <a:t>http://www.dcs.ed.ac.uk/home/simjava/examples/app_cache/ </a:t>
            </a:r>
          </a:p>
          <a:p>
            <a:endParaRPr kumimoji="1" lang="en-US" sz="1200" kern="1200" baseline="0" smtClean="0">
              <a:solidFill>
                <a:schemeClr val="tx1"/>
              </a:solidFill>
              <a:latin typeface="Times New Roman" pitchFamily="33" charset="0"/>
              <a:ea typeface="+mn-ea"/>
              <a:cs typeface="+mn-cs"/>
            </a:endParaRPr>
          </a:p>
          <a:p>
            <a:r>
              <a:rPr kumimoji="1" lang="en-US" sz="1200" kern="1200" baseline="0" smtClean="0">
                <a:solidFill>
                  <a:schemeClr val="tx1"/>
                </a:solidFill>
                <a:latin typeface="Times New Roman" pitchFamily="33" charset="0"/>
                <a:ea typeface="+mn-ea"/>
                <a:cs typeface="+mn-cs"/>
              </a:rPr>
              <a:t>Because </a:t>
            </a:r>
            <a:r>
              <a:rPr kumimoji="1" lang="en-US" sz="1200" kern="1200" baseline="0" dirty="0" smtClean="0">
                <a:solidFill>
                  <a:schemeClr val="tx1"/>
                </a:solidFill>
                <a:latin typeface="Times New Roman" pitchFamily="33" charset="0"/>
                <a:ea typeface="+mn-ea"/>
                <a:cs typeface="+mn-cs"/>
              </a:rPr>
              <a:t>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extLst>
      <p:ext uri="{BB962C8B-B14F-4D97-AF65-F5344CB8AC3E}">
        <p14:creationId xmlns:p14="http://schemas.microsoft.com/office/powerpoint/2010/main" val="695629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19</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m</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dirty="0"/>
          </a:p>
        </p:txBody>
      </p:sp>
    </p:spTree>
    <p:extLst>
      <p:ext uri="{BB962C8B-B14F-4D97-AF65-F5344CB8AC3E}">
        <p14:creationId xmlns:p14="http://schemas.microsoft.com/office/powerpoint/2010/main" val="413793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Although seemingly simple in concept, computer memory exhibits perhaps the widest</a:t>
            </a:r>
          </a:p>
          <a:p>
            <a:r>
              <a:rPr kumimoji="1" lang="en-US" sz="1200" kern="1200" baseline="0" dirty="0" smtClean="0">
                <a:solidFill>
                  <a:schemeClr val="tx1"/>
                </a:solidFill>
                <a:latin typeface="Times New Roman" pitchFamily="33" charset="0"/>
                <a:ea typeface="+mn-ea"/>
                <a:cs typeface="+mn-cs"/>
              </a:rPr>
              <a:t>range of type, technology, organization, performance, and cost of any feature</a:t>
            </a:r>
          </a:p>
          <a:p>
            <a:r>
              <a:rPr kumimoji="1" lang="en-US" sz="1200" kern="1200" baseline="0" dirty="0" smtClean="0">
                <a:solidFill>
                  <a:schemeClr val="tx1"/>
                </a:solidFill>
                <a:latin typeface="Times New Roman" pitchFamily="33" charset="0"/>
                <a:ea typeface="+mn-ea"/>
                <a:cs typeface="+mn-cs"/>
              </a:rPr>
              <a:t>of a computer system. No single technology is optimal in satisfying the memory</a:t>
            </a:r>
          </a:p>
          <a:p>
            <a:r>
              <a:rPr kumimoji="1" lang="en-US" sz="1200" kern="1200" baseline="0" dirty="0" smtClean="0">
                <a:solidFill>
                  <a:schemeClr val="tx1"/>
                </a:solidFill>
                <a:latin typeface="Times New Roman" pitchFamily="33" charset="0"/>
                <a:ea typeface="+mn-ea"/>
                <a:cs typeface="+mn-cs"/>
              </a:rPr>
              <a:t>requirements for a computer system. As a consequence, the typical computer</a:t>
            </a:r>
          </a:p>
          <a:p>
            <a:r>
              <a:rPr kumimoji="1" lang="en-US" sz="1200" kern="1200" baseline="0" dirty="0" smtClean="0">
                <a:solidFill>
                  <a:schemeClr val="tx1"/>
                </a:solidFill>
                <a:latin typeface="Times New Roman" pitchFamily="33" charset="0"/>
                <a:ea typeface="+mn-ea"/>
                <a:cs typeface="+mn-cs"/>
              </a:rPr>
              <a:t>system is equipped with a hierarchy of memory subsystems, some internal to the</a:t>
            </a:r>
          </a:p>
          <a:p>
            <a:r>
              <a:rPr kumimoji="1" lang="en-US" sz="1200" kern="1200" baseline="0" dirty="0" smtClean="0">
                <a:solidFill>
                  <a:schemeClr val="tx1"/>
                </a:solidFill>
                <a:latin typeface="Times New Roman" pitchFamily="33" charset="0"/>
                <a:ea typeface="+mn-ea"/>
                <a:cs typeface="+mn-cs"/>
              </a:rPr>
              <a:t>system (directly accessible by the processor) and some external (accessible by the</a:t>
            </a:r>
          </a:p>
          <a:p>
            <a:r>
              <a:rPr kumimoji="1" lang="en-US" sz="1200" kern="1200" baseline="0" dirty="0" smtClean="0">
                <a:solidFill>
                  <a:schemeClr val="tx1"/>
                </a:solidFill>
                <a:latin typeface="Times New Roman" pitchFamily="33" charset="0"/>
                <a:ea typeface="+mn-ea"/>
                <a:cs typeface="+mn-cs"/>
              </a:rPr>
              <a:t>processor via an I/O module).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chapter and the next focus on internal memory elements, while Chapter 6</a:t>
            </a:r>
          </a:p>
          <a:p>
            <a:r>
              <a:rPr kumimoji="1" lang="en-US" sz="1200" kern="1200" baseline="0" dirty="0" smtClean="0">
                <a:solidFill>
                  <a:schemeClr val="tx1"/>
                </a:solidFill>
                <a:latin typeface="Times New Roman" pitchFamily="33" charset="0"/>
                <a:ea typeface="+mn-ea"/>
                <a:cs typeface="+mn-cs"/>
              </a:rPr>
              <a:t>is devoted to external memory. To begin, the first section examines key characteristics</a:t>
            </a:r>
          </a:p>
          <a:p>
            <a:r>
              <a:rPr kumimoji="1" lang="en-US" sz="1200" kern="1200" baseline="0" dirty="0" smtClean="0">
                <a:solidFill>
                  <a:schemeClr val="tx1"/>
                </a:solidFill>
                <a:latin typeface="Times New Roman" pitchFamily="33" charset="0"/>
                <a:ea typeface="+mn-ea"/>
                <a:cs typeface="+mn-cs"/>
              </a:rPr>
              <a:t>of computer memories. The remainder of the chapter examines an essential element</a:t>
            </a:r>
          </a:p>
          <a:p>
            <a:r>
              <a:rPr kumimoji="1" lang="en-US" sz="1200" kern="1200" baseline="0" dirty="0" smtClean="0">
                <a:solidFill>
                  <a:schemeClr val="tx1"/>
                </a:solidFill>
                <a:latin typeface="Times New Roman" pitchFamily="33" charset="0"/>
                <a:ea typeface="+mn-ea"/>
                <a:cs typeface="+mn-cs"/>
              </a:rPr>
              <a:t>of all modern computer systems: cache memory.</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04326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20</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function is easily implemented using the main memory address.</a:t>
            </a:r>
          </a:p>
          <a:p>
            <a:r>
              <a:rPr kumimoji="1" lang="en-US" sz="1200" kern="1200" baseline="0" dirty="0" smtClean="0">
                <a:solidFill>
                  <a:schemeClr val="tx1"/>
                </a:solidFill>
                <a:latin typeface="Times New Roman" pitchFamily="33" charset="0"/>
                <a:ea typeface="+mn-ea"/>
                <a:cs typeface="+mn-cs"/>
              </a:rPr>
              <a:t>Figure 4.9 illustrates the general mechanism.</a:t>
            </a:r>
          </a:p>
          <a:p>
            <a:endParaRPr kumimoji="1" lang="en-US" sz="1200" kern="1200" baseline="0" dirty="0" smtClean="0">
              <a:solidFill>
                <a:schemeClr val="tx1"/>
              </a:solidFill>
              <a:latin typeface="Times New Roman" pitchFamily="33" charset="0"/>
              <a:ea typeface="+mn-ea"/>
              <a:cs typeface="+mn-cs"/>
            </a:endParaRPr>
          </a:p>
        </p:txBody>
      </p:sp>
    </p:spTree>
    <p:extLst>
      <p:ext uri="{BB962C8B-B14F-4D97-AF65-F5344CB8AC3E}">
        <p14:creationId xmlns:p14="http://schemas.microsoft.com/office/powerpoint/2010/main" val="3841280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Xác</a:t>
            </a:r>
            <a:r>
              <a:rPr lang="en-US" baseline="0" smtClean="0"/>
              <a:t> định block thứ bao nhiêu = số địa chỉ / số byte trong block (lấy phần nguyên)</a:t>
            </a:r>
          </a:p>
          <a:p>
            <a:r>
              <a:rPr lang="en-US" baseline="0" smtClean="0"/>
              <a:t>Problems: </a:t>
            </a:r>
          </a:p>
          <a:p>
            <a:endParaRPr lang="en-US" smtClean="0"/>
          </a:p>
          <a:p>
            <a:r>
              <a:rPr lang="en-US" smtClean="0"/>
              <a:t>Figure </a:t>
            </a:r>
            <a:r>
              <a:rPr lang="en-US" dirty="0" smtClean="0"/>
              <a:t>4.10  Direct Mapping </a:t>
            </a:r>
            <a:r>
              <a:rPr lang="en-US" smtClean="0"/>
              <a:t>Example. </a:t>
            </a:r>
          </a:p>
          <a:p>
            <a:r>
              <a:rPr lang="en-US" smtClean="0"/>
              <a:t>s-r = 8 bits – số bit trong</a:t>
            </a:r>
            <a:r>
              <a:rPr lang="en-US" baseline="0" smtClean="0"/>
              <a:t> trường tag </a:t>
            </a:r>
            <a:r>
              <a:rPr lang="en-US" baseline="0" smtClean="0">
                <a:sym typeface="Wingdings"/>
              </a:rPr>
              <a:t>-- &gt; s = 22 bit</a:t>
            </a:r>
            <a:endParaRPr lang="en-US" smtClean="0"/>
          </a:p>
          <a:p>
            <a:r>
              <a:rPr lang="en-US" smtClean="0"/>
              <a:t>r = 14 bit = 24-2-8</a:t>
            </a:r>
          </a:p>
          <a:p>
            <a:r>
              <a:rPr lang="en-US" smtClean="0"/>
              <a:t>w = 2</a:t>
            </a:r>
            <a:r>
              <a:rPr lang="en-US" baseline="0" smtClean="0"/>
              <a:t> (4 bytes một block hay unit)</a:t>
            </a:r>
          </a:p>
          <a:p>
            <a:r>
              <a:rPr lang="en-US" baseline="0" smtClean="0"/>
              <a:t>Tổng số bit để biểu diễn địa chỉ là: 24 bit  (16 M = 2</a:t>
            </a:r>
            <a:r>
              <a:rPr lang="en-US" baseline="30000" smtClean="0"/>
              <a:t>24</a:t>
            </a:r>
            <a:r>
              <a:rPr lang="en-US" baseline="0" smtClean="0"/>
              <a:t> )</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extLst>
      <p:ext uri="{BB962C8B-B14F-4D97-AF65-F5344CB8AC3E}">
        <p14:creationId xmlns:p14="http://schemas.microsoft.com/office/powerpoint/2010/main" val="3947472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Figure 4.10  Direct Mapping Example. </a:t>
            </a:r>
          </a:p>
          <a:p>
            <a:r>
              <a:rPr lang="en-US" smtClean="0"/>
              <a:t>s-r = 8 bits – số bit trong</a:t>
            </a:r>
            <a:r>
              <a:rPr lang="en-US" baseline="0" smtClean="0"/>
              <a:t> trường tag </a:t>
            </a:r>
            <a:r>
              <a:rPr lang="en-US" baseline="0" smtClean="0">
                <a:sym typeface="Wingdings"/>
              </a:rPr>
              <a:t>-- &gt; s = 22 bit</a:t>
            </a:r>
            <a:endParaRPr lang="en-US" smtClean="0"/>
          </a:p>
          <a:p>
            <a:r>
              <a:rPr lang="en-US" smtClean="0"/>
              <a:t>r = 14 bit = 24-2-8</a:t>
            </a:r>
          </a:p>
          <a:p>
            <a:r>
              <a:rPr lang="en-US" smtClean="0"/>
              <a:t>w = 2</a:t>
            </a:r>
            <a:r>
              <a:rPr lang="en-US" baseline="0" smtClean="0"/>
              <a:t> (4 bytes một block hay unit)</a:t>
            </a:r>
          </a:p>
          <a:p>
            <a:r>
              <a:rPr lang="en-US" baseline="0" smtClean="0"/>
              <a:t>Tổng số bit để biểu diễn địa chỉ là: 24 bit  (16 M = 2</a:t>
            </a:r>
            <a:r>
              <a:rPr lang="en-US" baseline="30000" smtClean="0"/>
              <a:t>24</a:t>
            </a:r>
            <a:r>
              <a:rPr lang="en-US" baseline="0" smtClean="0"/>
              <a:t> )</a:t>
            </a:r>
          </a:p>
          <a:p>
            <a:endParaRPr kumimoji="1" lang="en-US" sz="1200" kern="1200" baseline="0" smtClean="0">
              <a:solidFill>
                <a:schemeClr val="tx1"/>
              </a:solidFill>
              <a:latin typeface="Times New Roman" pitchFamily="33" charset="0"/>
              <a:ea typeface="+mn-ea"/>
              <a:cs typeface="+mn-cs"/>
            </a:endParaRPr>
          </a:p>
          <a:p>
            <a:r>
              <a:rPr kumimoji="1" lang="en-US" sz="1200" kern="1200" baseline="0" smtClean="0">
                <a:solidFill>
                  <a:schemeClr val="tx1"/>
                </a:solidFill>
                <a:latin typeface="Times New Roman" pitchFamily="33" charset="0"/>
                <a:ea typeface="+mn-ea"/>
                <a:cs typeface="+mn-cs"/>
              </a:rPr>
              <a:t>The </a:t>
            </a:r>
            <a:r>
              <a:rPr kumimoji="1" lang="en-US" sz="1200" kern="1200" baseline="0" dirty="0" smtClean="0">
                <a:solidFill>
                  <a:schemeClr val="tx1"/>
                </a:solidFill>
                <a:latin typeface="Times New Roman" pitchFamily="33" charset="0"/>
                <a:ea typeface="+mn-ea"/>
                <a:cs typeface="+mn-cs"/>
              </a:rPr>
              <a:t>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extLst>
      <p:ext uri="{BB962C8B-B14F-4D97-AF65-F5344CB8AC3E}">
        <p14:creationId xmlns:p14="http://schemas.microsoft.com/office/powerpoint/2010/main" val="3682751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23</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extLst>
      <p:ext uri="{BB962C8B-B14F-4D97-AF65-F5344CB8AC3E}">
        <p14:creationId xmlns:p14="http://schemas.microsoft.com/office/powerpoint/2010/main" val="3835499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24</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extLst>
      <p:ext uri="{BB962C8B-B14F-4D97-AF65-F5344CB8AC3E}">
        <p14:creationId xmlns:p14="http://schemas.microsoft.com/office/powerpoint/2010/main" val="109938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25</a:t>
            </a:fld>
            <a:endParaRPr lang="en-US" dirty="0"/>
          </a:p>
        </p:txBody>
      </p:sp>
    </p:spTree>
    <p:extLst>
      <p:ext uri="{BB962C8B-B14F-4D97-AF65-F5344CB8AC3E}">
        <p14:creationId xmlns:p14="http://schemas.microsoft.com/office/powerpoint/2010/main" val="1480490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26</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extLst>
      <p:ext uri="{BB962C8B-B14F-4D97-AF65-F5344CB8AC3E}">
        <p14:creationId xmlns:p14="http://schemas.microsoft.com/office/powerpoint/2010/main" val="3270418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27</a:t>
            </a:fld>
            <a:endParaRPr lang="en-US" dirty="0"/>
          </a:p>
        </p:txBody>
      </p:sp>
    </p:spTree>
    <p:extLst>
      <p:ext uri="{BB962C8B-B14F-4D97-AF65-F5344CB8AC3E}">
        <p14:creationId xmlns:p14="http://schemas.microsoft.com/office/powerpoint/2010/main" val="966305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28</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extLst>
      <p:ext uri="{BB962C8B-B14F-4D97-AF65-F5344CB8AC3E}">
        <p14:creationId xmlns:p14="http://schemas.microsoft.com/office/powerpoint/2010/main" val="429444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29</a:t>
            </a:fld>
            <a:endParaRPr lang="en-US" dirty="0"/>
          </a:p>
        </p:txBody>
      </p:sp>
    </p:spTree>
    <p:extLst>
      <p:ext uri="{BB962C8B-B14F-4D97-AF65-F5344CB8AC3E}">
        <p14:creationId xmlns:p14="http://schemas.microsoft.com/office/powerpoint/2010/main" val="261401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3</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endParaRPr lang="en-GB" dirty="0"/>
          </a:p>
        </p:txBody>
      </p:sp>
    </p:spTree>
    <p:extLst>
      <p:ext uri="{BB962C8B-B14F-4D97-AF65-F5344CB8AC3E}">
        <p14:creationId xmlns:p14="http://schemas.microsoft.com/office/powerpoint/2010/main" val="3474528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30</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extLst>
      <p:ext uri="{BB962C8B-B14F-4D97-AF65-F5344CB8AC3E}">
        <p14:creationId xmlns:p14="http://schemas.microsoft.com/office/powerpoint/2010/main" val="3601189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extLst>
      <p:ext uri="{BB962C8B-B14F-4D97-AF65-F5344CB8AC3E}">
        <p14:creationId xmlns:p14="http://schemas.microsoft.com/office/powerpoint/2010/main" val="2781694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32</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extLst>
      <p:ext uri="{BB962C8B-B14F-4D97-AF65-F5344CB8AC3E}">
        <p14:creationId xmlns:p14="http://schemas.microsoft.com/office/powerpoint/2010/main" val="2483251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33</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extLst>
      <p:ext uri="{BB962C8B-B14F-4D97-AF65-F5344CB8AC3E}">
        <p14:creationId xmlns:p14="http://schemas.microsoft.com/office/powerpoint/2010/main" val="3923278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34</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extLst>
      <p:ext uri="{BB962C8B-B14F-4D97-AF65-F5344CB8AC3E}">
        <p14:creationId xmlns:p14="http://schemas.microsoft.com/office/powerpoint/2010/main" val="3119515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35</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extLst>
      <p:ext uri="{BB962C8B-B14F-4D97-AF65-F5344CB8AC3E}">
        <p14:creationId xmlns:p14="http://schemas.microsoft.com/office/powerpoint/2010/main" val="2285887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Tree>
    <p:extLst>
      <p:ext uri="{BB962C8B-B14F-4D97-AF65-F5344CB8AC3E}">
        <p14:creationId xmlns:p14="http://schemas.microsoft.com/office/powerpoint/2010/main" val="1982079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37</a:t>
            </a:fld>
            <a:endParaRPr lang="en-US" dirty="0"/>
          </a:p>
        </p:txBody>
      </p:sp>
    </p:spTree>
    <p:extLst>
      <p:ext uri="{BB962C8B-B14F-4D97-AF65-F5344CB8AC3E}">
        <p14:creationId xmlns:p14="http://schemas.microsoft.com/office/powerpoint/2010/main" val="3656595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extLst>
      <p:ext uri="{BB962C8B-B14F-4D97-AF65-F5344CB8AC3E}">
        <p14:creationId xmlns:p14="http://schemas.microsoft.com/office/powerpoint/2010/main" val="985708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39</a:t>
            </a:fld>
            <a:endParaRPr lang="en-US" dirty="0"/>
          </a:p>
        </p:txBody>
      </p:sp>
    </p:spTree>
    <p:extLst>
      <p:ext uri="{BB962C8B-B14F-4D97-AF65-F5344CB8AC3E}">
        <p14:creationId xmlns:p14="http://schemas.microsoft.com/office/powerpoint/2010/main" val="288573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extLst>
      <p:ext uri="{BB962C8B-B14F-4D97-AF65-F5344CB8AC3E}">
        <p14:creationId xmlns:p14="http://schemas.microsoft.com/office/powerpoint/2010/main" val="3998697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extLst>
      <p:ext uri="{BB962C8B-B14F-4D97-AF65-F5344CB8AC3E}">
        <p14:creationId xmlns:p14="http://schemas.microsoft.com/office/powerpoint/2010/main" val="2797855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4123383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extLst>
      <p:ext uri="{BB962C8B-B14F-4D97-AF65-F5344CB8AC3E}">
        <p14:creationId xmlns:p14="http://schemas.microsoft.com/office/powerpoint/2010/main" val="55007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5</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extLst>
      <p:ext uri="{BB962C8B-B14F-4D97-AF65-F5344CB8AC3E}">
        <p14:creationId xmlns:p14="http://schemas.microsoft.com/office/powerpoint/2010/main" val="365126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6</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smtClean="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smtClean="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extLst>
      <p:ext uri="{BB962C8B-B14F-4D97-AF65-F5344CB8AC3E}">
        <p14:creationId xmlns:p14="http://schemas.microsoft.com/office/powerpoint/2010/main" val="297114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7</a:t>
            </a:fld>
            <a:endParaRPr lang="en-US" dirty="0"/>
          </a:p>
        </p:txBody>
      </p:sp>
    </p:spTree>
    <p:extLst>
      <p:ext uri="{BB962C8B-B14F-4D97-AF65-F5344CB8AC3E}">
        <p14:creationId xmlns:p14="http://schemas.microsoft.com/office/powerpoint/2010/main" val="273604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8</a:t>
            </a:fld>
            <a:endParaRPr lang="en-US" dirty="0"/>
          </a:p>
        </p:txBody>
      </p:sp>
    </p:spTree>
    <p:extLst>
      <p:ext uri="{BB962C8B-B14F-4D97-AF65-F5344CB8AC3E}">
        <p14:creationId xmlns:p14="http://schemas.microsoft.com/office/powerpoint/2010/main" val="12025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kumimoji="1" lang="en-US" sz="1200" kern="1200" baseline="0" dirty="0" smtClean="0">
                <a:solidFill>
                  <a:schemeClr val="tx1"/>
                </a:solidFill>
                <a:latin typeface="Times New Roman" pitchFamily="33" charset="0"/>
                <a:ea typeface="+mn-ea"/>
                <a:cs typeface="+mn-cs"/>
              </a:rPr>
              <a:t>A typical hierarchy is illustrated in</a:t>
            </a:r>
          </a:p>
          <a:p>
            <a:r>
              <a:rPr kumimoji="1" lang="en-US" sz="1200" kern="1200" baseline="0" dirty="0" smtClean="0">
                <a:solidFill>
                  <a:schemeClr val="tx1"/>
                </a:solidFill>
                <a:latin typeface="Times New Roman" pitchFamily="33" charset="0"/>
                <a:ea typeface="+mn-ea"/>
                <a:cs typeface="+mn-cs"/>
              </a:rPr>
              <a:t>Figure 4.1. As one goes down the hierarchy, the following occur:</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a. Decreasing cost per bit</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b. Increasing capacity</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c. Increasing access time</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 Decreasing frequency of access of the memory by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Thus, smaller, more expensive, faster memories are supplemented by larger,</a:t>
            </a:r>
          </a:p>
          <a:p>
            <a:r>
              <a:rPr kumimoji="1" lang="en-US" sz="1200" kern="1200" baseline="0" dirty="0" smtClean="0">
                <a:solidFill>
                  <a:schemeClr val="tx1"/>
                </a:solidFill>
                <a:latin typeface="Times New Roman" pitchFamily="33" charset="0"/>
                <a:ea typeface="+mn-ea"/>
                <a:cs typeface="+mn-cs"/>
              </a:rPr>
              <a:t>cheaper, slower memories. The key to the success of this organization is item (d)</a:t>
            </a:r>
          </a:p>
          <a:p>
            <a:r>
              <a:rPr kumimoji="1" lang="en-US" sz="1200" kern="1200" baseline="0" dirty="0" smtClean="0">
                <a:solidFill>
                  <a:schemeClr val="tx1"/>
                </a:solidFill>
                <a:latin typeface="Times New Roman" pitchFamily="33" charset="0"/>
                <a:ea typeface="+mn-ea"/>
                <a:cs typeface="+mn-cs"/>
              </a:rPr>
              <a:t>:decreasing frequency of access. We examine this concept in greater detail when we</a:t>
            </a:r>
          </a:p>
          <a:p>
            <a:r>
              <a:rPr kumimoji="1" lang="en-US" sz="1200" kern="1200" baseline="0" dirty="0" smtClean="0">
                <a:solidFill>
                  <a:schemeClr val="tx1"/>
                </a:solidFill>
                <a:latin typeface="Times New Roman" pitchFamily="33" charset="0"/>
                <a:ea typeface="+mn-ea"/>
                <a:cs typeface="+mn-cs"/>
              </a:rPr>
              <a:t>discuss the cache, later in this chapter, and virtual memory in Chapter 8. A brief</a:t>
            </a:r>
          </a:p>
          <a:p>
            <a:r>
              <a:rPr kumimoji="1" lang="en-US" sz="1200" kern="1200" baseline="0" dirty="0" smtClean="0">
                <a:solidFill>
                  <a:schemeClr val="tx1"/>
                </a:solidFill>
                <a:latin typeface="Times New Roman" pitchFamily="33" charset="0"/>
                <a:ea typeface="+mn-ea"/>
                <a:cs typeface="+mn-cs"/>
              </a:rPr>
              <a:t>explanation is provided at this point.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use of two levels of memory to reduce average access time works in principle,</a:t>
            </a:r>
          </a:p>
          <a:p>
            <a:r>
              <a:rPr kumimoji="1" lang="en-US" sz="1200" kern="1200" baseline="0" dirty="0" smtClean="0">
                <a:solidFill>
                  <a:schemeClr val="tx1"/>
                </a:solidFill>
                <a:latin typeface="Times New Roman" pitchFamily="33" charset="0"/>
                <a:ea typeface="+mn-ea"/>
                <a:cs typeface="+mn-cs"/>
              </a:rPr>
              <a:t>but only if conditions (a) through (d) apply. By employing a variety of technologies,</a:t>
            </a:r>
          </a:p>
          <a:p>
            <a:r>
              <a:rPr kumimoji="1" lang="en-US" sz="1200" kern="1200" baseline="0" dirty="0" smtClean="0">
                <a:solidFill>
                  <a:schemeClr val="tx1"/>
                </a:solidFill>
                <a:latin typeface="Times New Roman" pitchFamily="33" charset="0"/>
                <a:ea typeface="+mn-ea"/>
                <a:cs typeface="+mn-cs"/>
              </a:rPr>
              <a:t>a spectrum of memory systems exists that satisfies conditions (a) through</a:t>
            </a:r>
          </a:p>
          <a:p>
            <a:r>
              <a:rPr kumimoji="1" lang="en-US" sz="1200" kern="1200" baseline="0" dirty="0" smtClean="0">
                <a:solidFill>
                  <a:schemeClr val="tx1"/>
                </a:solidFill>
                <a:latin typeface="Times New Roman" pitchFamily="33" charset="0"/>
                <a:ea typeface="+mn-ea"/>
                <a:cs typeface="+mn-cs"/>
              </a:rPr>
              <a:t>(c). Fortunately, condition (d) is also generally valid.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basis for the validity of condition (d) is a principle known as </a:t>
            </a:r>
            <a:r>
              <a:rPr kumimoji="1" lang="en-US" sz="1200" b="1" kern="1200" baseline="0" dirty="0" smtClean="0">
                <a:solidFill>
                  <a:schemeClr val="tx1"/>
                </a:solidFill>
                <a:latin typeface="Times New Roman" pitchFamily="33" charset="0"/>
                <a:ea typeface="+mn-ea"/>
                <a:cs typeface="+mn-cs"/>
              </a:rPr>
              <a:t>locality of</a:t>
            </a:r>
          </a:p>
          <a:p>
            <a:r>
              <a:rPr kumimoji="1" lang="en-US" sz="1200" b="1" kern="1200" baseline="0" dirty="0" smtClean="0">
                <a:solidFill>
                  <a:schemeClr val="tx1"/>
                </a:solidFill>
                <a:latin typeface="Times New Roman" pitchFamily="33" charset="0"/>
                <a:ea typeface="+mn-ea"/>
                <a:cs typeface="+mn-cs"/>
              </a:rPr>
              <a:t>reference [DENN68]. </a:t>
            </a:r>
            <a:r>
              <a:rPr kumimoji="1" lang="en-US" sz="1200" b="0" kern="1200" baseline="0" dirty="0" smtClean="0">
                <a:solidFill>
                  <a:schemeClr val="tx1"/>
                </a:solidFill>
                <a:latin typeface="Times New Roman" pitchFamily="33" charset="0"/>
                <a:ea typeface="+mn-ea"/>
                <a:cs typeface="+mn-cs"/>
              </a:rPr>
              <a:t>During the course of execution of a program, memory references</a:t>
            </a:r>
          </a:p>
          <a:p>
            <a:r>
              <a:rPr kumimoji="1" lang="en-US" sz="1200" kern="1200" baseline="0" dirty="0" smtClean="0">
                <a:solidFill>
                  <a:schemeClr val="tx1"/>
                </a:solidFill>
                <a:latin typeface="Times New Roman" pitchFamily="33" charset="0"/>
                <a:ea typeface="+mn-ea"/>
                <a:cs typeface="+mn-cs"/>
              </a:rPr>
              <a:t>by the processor, for both instructions and data, tend to cluster. Programs</a:t>
            </a:r>
          </a:p>
          <a:p>
            <a:r>
              <a:rPr kumimoji="1" lang="en-US" sz="1200" kern="1200" baseline="0" dirty="0" smtClean="0">
                <a:solidFill>
                  <a:schemeClr val="tx1"/>
                </a:solidFill>
                <a:latin typeface="Times New Roman" pitchFamily="33" charset="0"/>
                <a:ea typeface="+mn-ea"/>
                <a:cs typeface="+mn-cs"/>
              </a:rPr>
              <a:t>typically contain a number of iterative loops and subroutines. Once a loop or subroutine</a:t>
            </a:r>
          </a:p>
          <a:p>
            <a:r>
              <a:rPr kumimoji="1" lang="en-US" sz="1200" kern="1200" baseline="0" dirty="0" smtClean="0">
                <a:solidFill>
                  <a:schemeClr val="tx1"/>
                </a:solidFill>
                <a:latin typeface="Times New Roman" pitchFamily="33" charset="0"/>
                <a:ea typeface="+mn-ea"/>
                <a:cs typeface="+mn-cs"/>
              </a:rPr>
              <a:t>is entered, there are repeated references to a small set of instructions.</a:t>
            </a:r>
          </a:p>
          <a:p>
            <a:r>
              <a:rPr kumimoji="1" lang="en-US" sz="1200" kern="1200" baseline="0" dirty="0" smtClean="0">
                <a:solidFill>
                  <a:schemeClr val="tx1"/>
                </a:solidFill>
                <a:latin typeface="Times New Roman" pitchFamily="33" charset="0"/>
                <a:ea typeface="+mn-ea"/>
                <a:cs typeface="+mn-cs"/>
              </a:rPr>
              <a:t>Similarly, operations on tables and arrays involve access to a clustered set of data</a:t>
            </a:r>
          </a:p>
          <a:p>
            <a:r>
              <a:rPr kumimoji="1" lang="en-US" sz="1200" kern="1200" baseline="0" dirty="0" smtClean="0">
                <a:solidFill>
                  <a:schemeClr val="tx1"/>
                </a:solidFill>
                <a:latin typeface="Times New Roman" pitchFamily="33" charset="0"/>
                <a:ea typeface="+mn-ea"/>
                <a:cs typeface="+mn-cs"/>
              </a:rPr>
              <a:t>words. Over a long period of time, the clusters in use change, but over a short period</a:t>
            </a:r>
          </a:p>
          <a:p>
            <a:r>
              <a:rPr kumimoji="1" lang="en-US" sz="1200" kern="1200" baseline="0" dirty="0" smtClean="0">
                <a:solidFill>
                  <a:schemeClr val="tx1"/>
                </a:solidFill>
                <a:latin typeface="Times New Roman" pitchFamily="33" charset="0"/>
                <a:ea typeface="+mn-ea"/>
                <a:cs typeface="+mn-cs"/>
              </a:rPr>
              <a:t>of time, the processor is primarily working with fixed clusters of memory references.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Accordingly, it is possible to organize data across the hierarchy such that the</a:t>
            </a:r>
          </a:p>
          <a:p>
            <a:r>
              <a:rPr kumimoji="1" lang="en-US" sz="1200" kern="1200" baseline="0" dirty="0" smtClean="0">
                <a:solidFill>
                  <a:schemeClr val="tx1"/>
                </a:solidFill>
                <a:latin typeface="Times New Roman" pitchFamily="33" charset="0"/>
                <a:ea typeface="+mn-ea"/>
                <a:cs typeface="+mn-cs"/>
              </a:rPr>
              <a:t>percentage of accesses to each successively lower level is substantially less than that</a:t>
            </a:r>
          </a:p>
          <a:p>
            <a:r>
              <a:rPr kumimoji="1" lang="en-US" sz="1200" kern="1200" baseline="0" dirty="0" smtClean="0">
                <a:solidFill>
                  <a:schemeClr val="tx1"/>
                </a:solidFill>
                <a:latin typeface="Times New Roman" pitchFamily="33" charset="0"/>
                <a:ea typeface="+mn-ea"/>
                <a:cs typeface="+mn-cs"/>
              </a:rPr>
              <a:t>of the level above. Consider the two-level example already presented. Let level 2</a:t>
            </a:r>
          </a:p>
          <a:p>
            <a:r>
              <a:rPr kumimoji="1" lang="en-US" sz="1200" kern="1200" baseline="0" dirty="0" smtClean="0">
                <a:solidFill>
                  <a:schemeClr val="tx1"/>
                </a:solidFill>
                <a:latin typeface="Times New Roman" pitchFamily="33" charset="0"/>
                <a:ea typeface="+mn-ea"/>
                <a:cs typeface="+mn-cs"/>
              </a:rPr>
              <a:t>memory contains all program instructions and data. The current clusters can be</a:t>
            </a:r>
          </a:p>
          <a:p>
            <a:r>
              <a:rPr kumimoji="1" lang="en-US" sz="1200" kern="1200" baseline="0" dirty="0" smtClean="0">
                <a:solidFill>
                  <a:schemeClr val="tx1"/>
                </a:solidFill>
                <a:latin typeface="Times New Roman" pitchFamily="33" charset="0"/>
                <a:ea typeface="+mn-ea"/>
                <a:cs typeface="+mn-cs"/>
              </a:rPr>
              <a:t>temporarily placed in level 1. From time to time, one of the clusters in level 1 will</a:t>
            </a:r>
          </a:p>
          <a:p>
            <a:r>
              <a:rPr kumimoji="1" lang="en-US" sz="1200" kern="1200" baseline="0" dirty="0" smtClean="0">
                <a:solidFill>
                  <a:schemeClr val="tx1"/>
                </a:solidFill>
                <a:latin typeface="Times New Roman" pitchFamily="33" charset="0"/>
                <a:ea typeface="+mn-ea"/>
                <a:cs typeface="+mn-cs"/>
              </a:rPr>
              <a:t>have to be swapped back to level 2 to make room for a new cluster coming in to</a:t>
            </a:r>
          </a:p>
          <a:p>
            <a:r>
              <a:rPr kumimoji="1" lang="en-US" sz="1200" kern="1200" baseline="0" dirty="0" smtClean="0">
                <a:solidFill>
                  <a:schemeClr val="tx1"/>
                </a:solidFill>
                <a:latin typeface="Times New Roman" pitchFamily="33" charset="0"/>
                <a:ea typeface="+mn-ea"/>
                <a:cs typeface="+mn-cs"/>
              </a:rPr>
              <a:t>level 1. On average, however, most references will be to instructions and data contained</a:t>
            </a:r>
          </a:p>
          <a:p>
            <a:r>
              <a:rPr kumimoji="1" lang="en-US" sz="1200" kern="1200" baseline="0" dirty="0" smtClean="0">
                <a:solidFill>
                  <a:schemeClr val="tx1"/>
                </a:solidFill>
                <a:latin typeface="Times New Roman" pitchFamily="33" charset="0"/>
                <a:ea typeface="+mn-ea"/>
                <a:cs typeface="+mn-cs"/>
              </a:rPr>
              <a:t>in level 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principle can be applied across more than two levels of memory, as suggested</a:t>
            </a:r>
          </a:p>
          <a:p>
            <a:r>
              <a:rPr kumimoji="1" lang="en-US" sz="1200" kern="1200" baseline="0" dirty="0" smtClean="0">
                <a:solidFill>
                  <a:schemeClr val="tx1"/>
                </a:solidFill>
                <a:latin typeface="Times New Roman" pitchFamily="33" charset="0"/>
                <a:ea typeface="+mn-ea"/>
                <a:cs typeface="+mn-cs"/>
              </a:rPr>
              <a:t>by the hierarchy shown in Figure 4.1. The fastest, smallest, and most expensive</a:t>
            </a:r>
          </a:p>
          <a:p>
            <a:r>
              <a:rPr kumimoji="1" lang="en-US" sz="1200" kern="1200" baseline="0" dirty="0" smtClean="0">
                <a:solidFill>
                  <a:schemeClr val="tx1"/>
                </a:solidFill>
                <a:latin typeface="Times New Roman" pitchFamily="33" charset="0"/>
                <a:ea typeface="+mn-ea"/>
                <a:cs typeface="+mn-cs"/>
              </a:rPr>
              <a:t>type of memory consists of the registers internal to the processor. Typically, a</a:t>
            </a:r>
          </a:p>
          <a:p>
            <a:r>
              <a:rPr kumimoji="1" lang="en-US" sz="1200" kern="1200" baseline="0" dirty="0" smtClean="0">
                <a:solidFill>
                  <a:schemeClr val="tx1"/>
                </a:solidFill>
                <a:latin typeface="Times New Roman" pitchFamily="33" charset="0"/>
                <a:ea typeface="+mn-ea"/>
                <a:cs typeface="+mn-cs"/>
              </a:rPr>
              <a:t>processor will contain a few dozen such registers, although some machines contain</a:t>
            </a:r>
          </a:p>
          <a:p>
            <a:r>
              <a:rPr kumimoji="1" lang="en-US" sz="1200" kern="1200" baseline="0" dirty="0" smtClean="0">
                <a:solidFill>
                  <a:schemeClr val="tx1"/>
                </a:solidFill>
                <a:latin typeface="Times New Roman" pitchFamily="33" charset="0"/>
                <a:ea typeface="+mn-ea"/>
                <a:cs typeface="+mn-cs"/>
              </a:rPr>
              <a:t>hundreds of registers. Main memory is the principal internal memory system of</a:t>
            </a:r>
          </a:p>
          <a:p>
            <a:r>
              <a:rPr kumimoji="1" lang="en-US" sz="1200" kern="1200" baseline="0" dirty="0" smtClean="0">
                <a:solidFill>
                  <a:schemeClr val="tx1"/>
                </a:solidFill>
                <a:latin typeface="Times New Roman" pitchFamily="33" charset="0"/>
                <a:ea typeface="+mn-ea"/>
                <a:cs typeface="+mn-cs"/>
              </a:rPr>
              <a:t>the computer. Each location in main memory has a unique address. Main memory</a:t>
            </a:r>
          </a:p>
          <a:p>
            <a:r>
              <a:rPr kumimoji="1" lang="en-US" sz="1200" kern="1200" baseline="0" dirty="0" smtClean="0">
                <a:solidFill>
                  <a:schemeClr val="tx1"/>
                </a:solidFill>
                <a:latin typeface="Times New Roman" pitchFamily="33" charset="0"/>
                <a:ea typeface="+mn-ea"/>
                <a:cs typeface="+mn-cs"/>
              </a:rPr>
              <a:t>is usually extended with a higher-speed, smaller cache. The cache is not usually</a:t>
            </a:r>
          </a:p>
          <a:p>
            <a:r>
              <a:rPr kumimoji="1" lang="en-US" sz="1200" kern="1200" baseline="0" dirty="0" smtClean="0">
                <a:solidFill>
                  <a:schemeClr val="tx1"/>
                </a:solidFill>
                <a:latin typeface="Times New Roman" pitchFamily="33" charset="0"/>
                <a:ea typeface="+mn-ea"/>
                <a:cs typeface="+mn-cs"/>
              </a:rPr>
              <a:t>visible to the programmer or, indeed, to the processor. It is a device for staging</a:t>
            </a:r>
          </a:p>
          <a:p>
            <a:r>
              <a:rPr kumimoji="1" lang="en-US" sz="1200" kern="1200" baseline="0" dirty="0" smtClean="0">
                <a:solidFill>
                  <a:schemeClr val="tx1"/>
                </a:solidFill>
                <a:latin typeface="Times New Roman" pitchFamily="33" charset="0"/>
                <a:ea typeface="+mn-ea"/>
                <a:cs typeface="+mn-cs"/>
              </a:rPr>
              <a:t>the movement of data between main memory and processor registers to improve</a:t>
            </a:r>
          </a:p>
          <a:p>
            <a:r>
              <a:rPr kumimoji="1" lang="en-US" sz="1200" kern="1200" baseline="0" dirty="0" smtClean="0">
                <a:solidFill>
                  <a:schemeClr val="tx1"/>
                </a:solidFill>
                <a:latin typeface="Times New Roman" pitchFamily="33" charset="0"/>
                <a:ea typeface="+mn-ea"/>
                <a:cs typeface="+mn-cs"/>
              </a:rPr>
              <a:t>performance.</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9</a:t>
            </a:fld>
            <a:endParaRPr lang="en-US" dirty="0"/>
          </a:p>
        </p:txBody>
      </p:sp>
    </p:spTree>
    <p:extLst>
      <p:ext uri="{BB962C8B-B14F-4D97-AF65-F5344CB8AC3E}">
        <p14:creationId xmlns:p14="http://schemas.microsoft.com/office/powerpoint/2010/main" val="3888211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6/11/2019</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6/11/2019</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6/11/2019</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6/11/2019</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6/11/2019</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6/11/2019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6/11/2019</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6/11/2019</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6/11/2019</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6/11/2019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6/11/2019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6/11/2019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6/11/2019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6/11/2019</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6/11/2019</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6/11/2019</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6/11/2019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6/11/2019</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6/11/2019</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6/11/2019</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i="0" u="none"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b="0" i="0" u="none"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3.pd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a:effectLst>
                  <a:outerShdw blurRad="38100" dist="38100" dir="2700000" algn="tl">
                    <a:srgbClr val="000000">
                      <a:alpha val="43137"/>
                    </a:srgbClr>
                  </a:outerShdw>
                </a:effectLst>
              </a:rPr>
              <a:t>Cache and Main Memory</a:t>
            </a: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27273"/>
              <a:stretch>
                <a:fillRect/>
              </a:stretch>
            </p:blipFill>
          </mc:Choice>
          <mc:Fallback>
            <p:blipFill>
              <a:blip r:embed="rId4"/>
              <a:srcRect t="909" b="27273"/>
              <a:stretch>
                <a:fillRect/>
              </a:stretch>
            </p:blipFill>
          </mc:Fallback>
        </mc:AlternateContent>
        <p:spPr>
          <a:xfrm>
            <a:off x="1752600" y="914400"/>
            <a:ext cx="6395178" cy="5943600"/>
          </a:xfrm>
          <a:prstGeom prst="rect">
            <a:avLst/>
          </a:prstGeom>
        </p:spPr>
      </p:pic>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5882"/>
              <a:stretch>
                <a:fillRect/>
              </a:stretch>
            </p:blipFill>
          </mc:Choice>
          <mc:Fallback>
            <p:blipFill>
              <a:blip r:embed="rId4"/>
              <a:srcRect l="4545" t="9412" r="4545" b="5882"/>
              <a:stretch>
                <a:fillRect/>
              </a:stretch>
            </p:blipFill>
          </mc:Fallback>
        </mc:AlternateContent>
        <p:spPr>
          <a:xfrm>
            <a:off x="533400" y="1048982"/>
            <a:ext cx="8068087" cy="5809018"/>
          </a:xfrm>
          <a:prstGeom prst="rect">
            <a:avLst/>
          </a:prstGeom>
        </p:spPr>
      </p:pic>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5486400" y="762000"/>
            <a:ext cx="4038600" cy="1725612"/>
          </a:xfrm>
        </p:spPr>
        <p:txBody>
          <a:bodyPr/>
          <a:lstStyle/>
          <a:p>
            <a:r>
              <a:rPr lang="en-GB" dirty="0">
                <a:effectLst>
                  <a:outerShdw blurRad="38100" dist="38100" dir="2700000" algn="tl">
                    <a:srgbClr val="000000">
                      <a:alpha val="43137"/>
                    </a:srgbClr>
                  </a:outerShdw>
                </a:effectLst>
              </a:rPr>
              <a:t>Cache Read </a:t>
            </a:r>
            <a:r>
              <a:rPr lang="en-GB" dirty="0" smtClean="0">
                <a:effectLst>
                  <a:outerShdw blurRad="38100" dist="38100" dir="2700000" algn="tl">
                    <a:srgbClr val="000000">
                      <a:alpha val="43137"/>
                    </a:srgbClr>
                  </a:outerShdw>
                </a:effectLst>
              </a:rPr>
              <a:t>Operation</a:t>
            </a:r>
            <a:endParaRPr lang="en-GB" dirty="0">
              <a:effectLst>
                <a:outerShdw blurRad="38100" dist="38100" dir="2700000" algn="tl">
                  <a:srgbClr val="000000">
                    <a:alpha val="43137"/>
                  </a:srgbClr>
                </a:outerShdw>
              </a:effectLst>
            </a:endParaRPr>
          </a:p>
        </p:txBody>
      </p:sp>
      <p:pic>
        <p:nvPicPr>
          <p:cNvPr id="5" name="Picture 4"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1" b="9091"/>
              <a:stretch>
                <a:fillRect/>
              </a:stretch>
            </p:blipFill>
          </mc:Choice>
          <mc:Fallback>
            <p:blipFill>
              <a:blip r:embed="rId4"/>
              <a:srcRect t="9091" b="9091"/>
              <a:stretch>
                <a:fillRect/>
              </a:stretch>
            </p:blipFill>
          </mc:Fallback>
        </mc:AlternateContent>
        <p:spPr>
          <a:xfrm>
            <a:off x="914400" y="583109"/>
            <a:ext cx="5926282" cy="6274891"/>
          </a:xfrm>
          <a:prstGeom prst="rect">
            <a:avLst/>
          </a:prstGeom>
        </p:spPr>
      </p:pic>
    </p:spTree>
  </p:cSld>
  <p:clrMapOvr>
    <a:masterClrMapping/>
  </p:clrMapOvr>
  <p:transition spd="med">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Typical Cache Organization</a:t>
            </a:r>
            <a:endParaRPr lang="en-GB"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13636"/>
              <a:stretch>
                <a:fillRect/>
              </a:stretch>
            </p:blipFill>
          </mc:Choice>
          <mc:Fallback>
            <p:blipFill>
              <a:blip r:embed="rId4"/>
              <a:srcRect t="20000" b="13636"/>
              <a:stretch>
                <a:fillRect/>
              </a:stretch>
            </p:blipFill>
          </mc:Fallback>
        </mc:AlternateContent>
        <p:spPr>
          <a:xfrm>
            <a:off x="1219200" y="1098992"/>
            <a:ext cx="6705600" cy="5759008"/>
          </a:xfrm>
          <a:prstGeom prst="rect">
            <a:avLst/>
          </a:prstGeom>
        </p:spPr>
      </p:pic>
    </p:spTree>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533400"/>
            <a:ext cx="7556500" cy="1116012"/>
          </a:xfrm>
        </p:spPr>
        <p:txBody>
          <a:bodyPr/>
          <a:lstStyle/>
          <a:p>
            <a:r>
              <a:rPr lang="en-US" dirty="0" smtClean="0">
                <a:effectLst>
                  <a:outerShdw blurRad="38100" dist="38100" dir="2700000" algn="tl">
                    <a:srgbClr val="000000">
                      <a:alpha val="43137"/>
                    </a:srgbClr>
                  </a:outerShdw>
                </a:effectLst>
              </a:rPr>
              <a:t>Elements of Cache Design</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00" t="-7347" r="9000"/>
              <a:stretch>
                <a:fillRect/>
              </a:stretch>
            </p:blipFill>
          </mc:Choice>
          <mc:Fallback>
            <p:blipFill>
              <a:blip r:embed="rId4"/>
              <a:srcRect l="9000" t="-7347" r="9000"/>
              <a:stretch>
                <a:fillRect/>
              </a:stretch>
            </p:blipFill>
          </mc:Fallback>
        </mc:AlternateContent>
        <p:spPr>
          <a:xfrm>
            <a:off x="0" y="1447800"/>
            <a:ext cx="9144000" cy="4887946"/>
          </a:xfrm>
          <a:prstGeom prst="rect">
            <a:avLst/>
          </a:prstGeom>
        </p:spPr>
      </p:pic>
      <p:sp>
        <p:nvSpPr>
          <p:cNvPr id="5" name="Rectangle 4"/>
          <p:cNvSpPr/>
          <p:nvPr/>
        </p:nvSpPr>
        <p:spPr>
          <a:xfrm>
            <a:off x="990600" y="6172200"/>
            <a:ext cx="7086600" cy="338554"/>
          </a:xfrm>
          <a:prstGeom prst="rect">
            <a:avLst/>
          </a:prstGeom>
        </p:spPr>
        <p:txBody>
          <a:bodyPr wrap="square">
            <a:spAutoFit/>
          </a:bodyPr>
          <a:lstStyle/>
          <a:p>
            <a:pPr algn="ctr"/>
            <a:r>
              <a:rPr lang="en-US" sz="1600" dirty="0" smtClean="0">
                <a:latin typeface="+mn-lt"/>
              </a:rPr>
              <a:t>Table 4.2    Elements of Cache Design </a:t>
            </a:r>
            <a:endParaRPr lang="en-US" sz="16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a:t>
            </a:r>
            <a:endParaRPr lang="en-US" dirty="0"/>
          </a:p>
        </p:txBody>
      </p:sp>
      <p:sp>
        <p:nvSpPr>
          <p:cNvPr id="3" name="Content Placeholder 2"/>
          <p:cNvSpPr>
            <a:spLocks noGrp="1"/>
          </p:cNvSpPr>
          <p:nvPr>
            <p:ph idx="1"/>
          </p:nvPr>
        </p:nvSpPr>
        <p:spPr>
          <a:xfrm>
            <a:off x="457200" y="2286000"/>
            <a:ext cx="7556313" cy="4144963"/>
          </a:xfrm>
        </p:spPr>
        <p:txBody>
          <a:bodyPr/>
          <a:lstStyle/>
          <a:p>
            <a:r>
              <a:rPr lang="en-US" dirty="0" smtClean="0"/>
              <a:t>Virtual memory</a:t>
            </a:r>
          </a:p>
          <a:p>
            <a:pPr lvl="1"/>
            <a:r>
              <a:rPr lang="en-US" dirty="0" smtClean="0"/>
              <a:t>Facility that allows programs to address memory from a logical point of view, without regard to the amount of main memory physically available</a:t>
            </a:r>
          </a:p>
          <a:p>
            <a:pPr lvl="1"/>
            <a:r>
              <a:rPr lang="en-US" dirty="0" smtClean="0"/>
              <a:t>When used, the address fields of machine instructions contain virtual addresses</a:t>
            </a:r>
          </a:p>
          <a:p>
            <a:pPr lvl="1"/>
            <a:r>
              <a:rPr lang="en-US" dirty="0" smtClean="0"/>
              <a:t>For reads to and writes from main memory, a hardware memory management unit (MMU) translates each virtual address into a physical address in main memory</a:t>
            </a:r>
          </a:p>
          <a:p>
            <a:pPr lvl="1"/>
            <a:endParaRPr lang="en-US" dirty="0" smtClean="0"/>
          </a:p>
        </p:txBody>
      </p:sp>
      <p:sp>
        <p:nvSpPr>
          <p:cNvPr id="4" name="Text Placeholder 3"/>
          <p:cNvSpPr>
            <a:spLocks noGrp="1"/>
          </p:cNvSpPr>
          <p:nvPr>
            <p:ph type="body" sz="half" idx="2"/>
          </p:nvPr>
        </p:nvSpPr>
        <p:spPr>
          <a:xfrm>
            <a:off x="2667000" y="1143000"/>
            <a:ext cx="6076278" cy="774700"/>
          </a:xfrm>
        </p:spPr>
        <p:txBody>
          <a:bodyPr/>
          <a:lstStyle/>
          <a:p>
            <a:r>
              <a:rPr lang="en-US" sz="3600" dirty="0" smtClean="0"/>
              <a:t>Virtual Memory</a:t>
            </a:r>
            <a:endParaRPr lang="en-US" sz="3600" dirty="0"/>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3255264" cy="1162050"/>
          </a:xfrm>
        </p:spPr>
        <p:txBody>
          <a:bodyPr>
            <a:noAutofit/>
          </a:bodyPr>
          <a:lstStyle/>
          <a:p>
            <a:pPr algn="ctr"/>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7273" r="4706" b="7273"/>
              <a:stretch>
                <a:fillRect/>
              </a:stretch>
            </p:blipFill>
          </mc:Choice>
          <mc:Fallback>
            <p:blipFill>
              <a:blip r:embed="rId4"/>
              <a:srcRect l="4706" t="7273" r="4706" b="7273"/>
              <a:stretch>
                <a:fillRect/>
              </a:stretch>
            </p:blipFill>
          </mc:Fallback>
        </mc:AlternateContent>
        <p:spPr>
          <a:xfrm>
            <a:off x="3838436" y="381000"/>
            <a:ext cx="5055890" cy="6172200"/>
          </a:xfrm>
          <a:prstGeom prst="rect">
            <a:avLst/>
          </a:prstGeom>
        </p:spPr>
      </p:pic>
    </p:spTree>
  </p:cSld>
  <p:clrMapOvr>
    <a:masterClrMapping/>
  </p:clrMapOvr>
  <p:transition spd="med">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91400" y="1219200"/>
            <a:ext cx="1752600" cy="2514600"/>
          </a:xfrm>
        </p:spPr>
        <p:txBody>
          <a:bodyPr/>
          <a:lstStyle/>
          <a:p>
            <a:pPr algn="ctr"/>
            <a:r>
              <a:rPr lang="en-US" sz="2200" b="1" dirty="0" smtClean="0"/>
              <a:t>Table 4.3    </a:t>
            </a:r>
            <a:br>
              <a:rPr lang="en-US" sz="2200" b="1" dirty="0" smtClean="0"/>
            </a:br>
            <a:r>
              <a:rPr lang="en-US" sz="2200" b="1" dirty="0" smtClean="0"/>
              <a:t/>
            </a:r>
            <a:br>
              <a:rPr lang="en-US" sz="2200" b="1" dirty="0" smtClean="0"/>
            </a:br>
            <a:r>
              <a:rPr lang="en-US" sz="2200" b="1" dirty="0" smtClean="0"/>
              <a:t>Cache Sizes of Some Processors</a:t>
            </a:r>
            <a:r>
              <a:rPr lang="en-US" sz="2200" dirty="0" smtClean="0"/>
              <a:t> </a:t>
            </a:r>
            <a:endParaRPr lang="en-US" sz="2200"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7449173" cy="4121150"/>
          </a:xfrm>
          <a:prstGeom prst="rect">
            <a:avLst/>
          </a:prstGeom>
        </p:spPr>
      </p:pic>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0" y="3886200"/>
            <a:ext cx="7467600" cy="3199313"/>
          </a:xfrm>
          <a:prstGeom prst="rect">
            <a:avLst/>
          </a:prstGeom>
        </p:spPr>
      </p:pic>
      <p:sp>
        <p:nvSpPr>
          <p:cNvPr id="6" name="Rectangle 5"/>
          <p:cNvSpPr/>
          <p:nvPr/>
        </p:nvSpPr>
        <p:spPr>
          <a:xfrm>
            <a:off x="7696200" y="5181600"/>
            <a:ext cx="1447800" cy="1615827"/>
          </a:xfrm>
          <a:prstGeom prst="rect">
            <a:avLst/>
          </a:prstGeom>
        </p:spPr>
        <p:txBody>
          <a:bodyPr wrap="square">
            <a:spAutoFit/>
          </a:bodyPr>
          <a:lstStyle/>
          <a:p>
            <a:r>
              <a:rPr lang="en-US" sz="1100" baseline="30000" dirty="0" smtClean="0">
                <a:latin typeface="+mn-lt"/>
              </a:rPr>
              <a:t>a</a:t>
            </a:r>
            <a:r>
              <a:rPr lang="en-US" sz="1100" dirty="0" smtClean="0">
                <a:latin typeface="+mn-lt"/>
              </a:rPr>
              <a:t> Two values separated by a slash refer to instruction and data caches.</a:t>
            </a:r>
          </a:p>
          <a:p>
            <a:endParaRPr lang="en-US" sz="1100" dirty="0" smtClean="0">
              <a:latin typeface="+mn-lt"/>
            </a:endParaRPr>
          </a:p>
          <a:p>
            <a:r>
              <a:rPr lang="en-US" sz="1100" baseline="30000" dirty="0" smtClean="0">
                <a:latin typeface="+mn-lt"/>
              </a:rPr>
              <a:t>b</a:t>
            </a:r>
            <a:r>
              <a:rPr lang="en-US" sz="1100" dirty="0" smtClean="0">
                <a:latin typeface="+mn-lt"/>
              </a:rPr>
              <a:t> Both caches are instruction only; no data caches.</a:t>
            </a:r>
            <a:endParaRPr lang="en-US" sz="1100" dirty="0">
              <a:latin typeface="+mn-lt"/>
            </a:endParaRPr>
          </a:p>
        </p:txBody>
      </p:sp>
    </p:spTree>
  </p:cSld>
  <p:clrMapOvr>
    <a:masterClrMapping/>
  </p:clrMapOvr>
  <p:transition spd="med">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t>Because there are fewer cache lines than main memory blocks, an algorithm is needed for mapping main memory blocks into cache lines</a:t>
            </a:r>
          </a:p>
          <a:p>
            <a:r>
              <a:rPr lang="en-GB" dirty="0" smtClean="0"/>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1447800"/>
            <a:ext cx="3255264" cy="2209800"/>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5" name="Picture 4"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818" r="2353" b="9091"/>
              <a:stretch>
                <a:fillRect/>
              </a:stretch>
            </p:blipFill>
          </mc:Choice>
          <mc:Fallback>
            <p:blipFill>
              <a:blip r:embed="rId4"/>
              <a:srcRect l="4706" t="1818" r="2353" b="9091"/>
              <a:stretch>
                <a:fillRect/>
              </a:stretch>
            </p:blipFill>
          </mc:Fallback>
        </mc:AlternateContent>
        <p:spPr>
          <a:xfrm>
            <a:off x="3700579" y="25992"/>
            <a:ext cx="5443421" cy="6832008"/>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smtClean="0">
                <a:effectLst>
                  <a:outerShdw blurRad="38100" dist="38100" dir="2700000" algn="tl">
                    <a:srgbClr val="000000">
                      <a:alpha val="43137"/>
                    </a:srgbClr>
                  </a:outerShdw>
                </a:effectLst>
              </a:rPr>
              <a:t>Chapter 4</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304801" y="5486400"/>
            <a:ext cx="8610600" cy="838200"/>
          </a:xfrm>
        </p:spPr>
        <p:txBody>
          <a:bodyPr>
            <a:normAutofit/>
          </a:bodyPr>
          <a:lstStyle/>
          <a:p>
            <a:r>
              <a:rPr lang="en-US" sz="4400" dirty="0" smtClean="0"/>
              <a:t>Cache Memory</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8235" r="5455" b="7059"/>
              <a:stretch>
                <a:fillRect/>
              </a:stretch>
            </p:blipFill>
          </mc:Choice>
          <mc:Fallback>
            <p:blipFill>
              <a:blip r:embed="rId4"/>
              <a:srcRect l="5455" t="8235" r="5455" b="7059"/>
              <a:stretch>
                <a:fillRect/>
              </a:stretch>
            </p:blipFill>
          </mc:Fallback>
        </mc:AlternateContent>
        <p:spPr>
          <a:xfrm>
            <a:off x="533400" y="793424"/>
            <a:ext cx="8254486" cy="6064576"/>
          </a:xfrm>
          <a:prstGeom prst="rect">
            <a:avLst/>
          </a:prstGeom>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3255264" cy="3352800"/>
          </a:xfrm>
        </p:spPr>
        <p:txBody>
          <a:bodyPr>
            <a:noAutofit/>
          </a:bodyPr>
          <a:lstStyle/>
          <a:p>
            <a:pPr algn="ctr"/>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905000"/>
            <a:ext cx="7556313" cy="4144963"/>
          </a:xfrm>
        </p:spPr>
        <p:txBody>
          <a:bodyPr/>
          <a:lstStyle/>
          <a:p>
            <a:r>
              <a:rPr lang="en-GB" dirty="0" smtClean="0"/>
              <a:t>Address length = (s + w) bits</a:t>
            </a:r>
          </a:p>
          <a:p>
            <a:r>
              <a:rPr lang="en-GB" dirty="0" smtClean="0"/>
              <a:t>Number of addressable units = 2</a:t>
            </a:r>
            <a:r>
              <a:rPr lang="en-GB" baseline="30000" dirty="0" smtClean="0"/>
              <a:t>s+w </a:t>
            </a:r>
            <a:r>
              <a:rPr lang="en-GB" dirty="0" smtClean="0"/>
              <a:t>words or bytes</a:t>
            </a:r>
          </a:p>
          <a:p>
            <a:r>
              <a:rPr lang="en-GB" dirty="0" smtClean="0"/>
              <a:t>Block </a:t>
            </a:r>
            <a:r>
              <a:rPr lang="en-GB" dirty="0"/>
              <a:t>size = line size </a:t>
            </a:r>
            <a:r>
              <a:rPr lang="en-GB"/>
              <a:t>= </a:t>
            </a:r>
            <a:r>
              <a:rPr lang="en-GB" smtClean="0"/>
              <a:t>2</a:t>
            </a:r>
            <a:r>
              <a:rPr lang="en-GB" baseline="30000" smtClean="0"/>
              <a:t>w </a:t>
            </a:r>
            <a:r>
              <a:rPr lang="en-GB" smtClean="0"/>
              <a:t>words </a:t>
            </a:r>
            <a:r>
              <a:rPr lang="en-GB" dirty="0"/>
              <a:t>or bytes</a:t>
            </a:r>
          </a:p>
          <a:p>
            <a:r>
              <a:rPr lang="en-GB" dirty="0"/>
              <a:t>Number of blocks in main memory = 2</a:t>
            </a:r>
            <a:r>
              <a:rPr lang="en-GB" baseline="30000" dirty="0"/>
              <a:t>s+ w</a:t>
            </a:r>
            <a:r>
              <a:rPr lang="en-GB" dirty="0"/>
              <a:t>/2</a:t>
            </a:r>
            <a:r>
              <a:rPr lang="en-GB" baseline="30000" dirty="0"/>
              <a:t>w</a:t>
            </a:r>
            <a:r>
              <a:rPr lang="en-GB" dirty="0"/>
              <a:t> = 2</a:t>
            </a:r>
            <a:r>
              <a:rPr lang="en-GB" baseline="30000" dirty="0"/>
              <a:t>s</a:t>
            </a:r>
          </a:p>
          <a:p>
            <a:r>
              <a:rPr lang="en-GB" dirty="0"/>
              <a:t>Number of lines in cache = m </a:t>
            </a:r>
            <a:r>
              <a:rPr lang="en-GB"/>
              <a:t>= </a:t>
            </a:r>
            <a:r>
              <a:rPr lang="en-GB" smtClean="0"/>
              <a:t>2</a:t>
            </a:r>
            <a:r>
              <a:rPr lang="en-GB" baseline="30000" smtClean="0"/>
              <a:t>r</a:t>
            </a:r>
            <a:endParaRPr lang="en-GB" dirty="0"/>
          </a:p>
          <a:p>
            <a:r>
              <a:rPr lang="en-GB" dirty="0"/>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5" name="Picture 4"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5882" b="8235"/>
              <a:stretch>
                <a:fillRect/>
              </a:stretch>
            </p:blipFill>
          </mc:Choice>
          <mc:Fallback>
            <p:blipFill>
              <a:blip r:embed="rId4"/>
              <a:srcRect t="5882" b="8235"/>
              <a:stretch>
                <a:fillRect/>
              </a:stretch>
            </p:blipFill>
          </mc:Fallback>
        </mc:AlternateContent>
        <p:spPr>
          <a:xfrm>
            <a:off x="268941" y="762000"/>
            <a:ext cx="8875059" cy="5889721"/>
          </a:xfrm>
          <a:prstGeom prst="rect">
            <a:avLst/>
          </a:prstGeom>
        </p:spPr>
      </p:pic>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t>
            </a: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t>
            </a: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p:txBody>
          <a:bodyPr/>
          <a:lstStyle/>
          <a:p>
            <a:r>
              <a:rPr lang="en-GB" dirty="0"/>
              <a:t>Address length = (s + w) bits</a:t>
            </a:r>
          </a:p>
          <a:p>
            <a:r>
              <a:rPr lang="en-GB" dirty="0"/>
              <a:t>Number of addressable units = 2</a:t>
            </a:r>
            <a:r>
              <a:rPr lang="en-GB" baseline="30000" dirty="0"/>
              <a:t>s+w </a:t>
            </a:r>
            <a:r>
              <a:rPr lang="en-GB" dirty="0"/>
              <a:t>words or bytes</a:t>
            </a:r>
          </a:p>
          <a:p>
            <a:r>
              <a:rPr lang="en-GB" dirty="0"/>
              <a:t>Block size = line size </a:t>
            </a:r>
            <a:r>
              <a:rPr lang="en-GB"/>
              <a:t>= </a:t>
            </a:r>
            <a:r>
              <a:rPr lang="en-GB" smtClean="0"/>
              <a:t>2</a:t>
            </a:r>
            <a:r>
              <a:rPr lang="en-GB" baseline="30000" smtClean="0"/>
              <a:t>w </a:t>
            </a:r>
            <a:r>
              <a:rPr lang="en-GB" smtClean="0"/>
              <a:t> </a:t>
            </a:r>
            <a:r>
              <a:rPr lang="en-GB" dirty="0"/>
              <a:t>words or bytes</a:t>
            </a:r>
          </a:p>
          <a:p>
            <a:r>
              <a:rPr lang="en-GB" dirty="0"/>
              <a:t>Number of blocks in main memory = </a:t>
            </a:r>
            <a:r>
              <a:rPr lang="en-GB" dirty="0" smtClean="0"/>
              <a:t>2</a:t>
            </a:r>
            <a:r>
              <a:rPr lang="en-GB" baseline="30000" dirty="0" smtClean="0"/>
              <a:t>s+ w</a:t>
            </a:r>
            <a:r>
              <a:rPr lang="en-GB" dirty="0" smtClean="0"/>
              <a:t>/</a:t>
            </a:r>
            <a:r>
              <a:rPr lang="en-GB" dirty="0"/>
              <a:t>2</a:t>
            </a:r>
            <a:r>
              <a:rPr lang="en-GB" baseline="30000" dirty="0"/>
              <a:t>w</a:t>
            </a:r>
            <a:r>
              <a:rPr lang="en-GB" dirty="0"/>
              <a:t> = 2</a:t>
            </a:r>
            <a:r>
              <a:rPr lang="en-GB" baseline="30000" dirty="0"/>
              <a:t>s</a:t>
            </a:r>
          </a:p>
          <a:p>
            <a:r>
              <a:rPr lang="en-GB" dirty="0"/>
              <a:t>Number of lines in cache = undetermined</a:t>
            </a:r>
          </a:p>
          <a:p>
            <a:r>
              <a:rPr lang="en-GB" dirty="0"/>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p:txBody>
          <a:bodyPr/>
          <a:lstStyle/>
          <a:p>
            <a:r>
              <a:rPr lang="en-US" dirty="0" smtClean="0"/>
              <a:t>Compromise that exhibits the strengths of both the direct and associative approaches while reducing their disadvantages</a:t>
            </a:r>
          </a:p>
          <a:p>
            <a:r>
              <a:rPr lang="en-US" dirty="0" smtClean="0"/>
              <a:t>Cache consists of a </a:t>
            </a:r>
            <a:r>
              <a:rPr lang="en-US" dirty="0"/>
              <a:t>number of sets</a:t>
            </a:r>
          </a:p>
          <a:p>
            <a:r>
              <a:rPr lang="en-US" dirty="0"/>
              <a:t>Each set contains a number of lines</a:t>
            </a:r>
          </a:p>
          <a:p>
            <a:r>
              <a:rPr lang="en-US" dirty="0"/>
              <a:t>A given block maps to any line in a given </a:t>
            </a:r>
            <a:r>
              <a:rPr lang="en-US" dirty="0" smtClean="0"/>
              <a:t>set</a:t>
            </a:r>
          </a:p>
          <a:p>
            <a:r>
              <a:rPr lang="en-US" dirty="0" smtClean="0"/>
              <a:t>e.g. 2 lines per set</a:t>
            </a:r>
          </a:p>
          <a:p>
            <a:pPr lvl="1"/>
            <a:r>
              <a:rPr lang="en-US" dirty="0" smtClean="0"/>
              <a:t>2 </a:t>
            </a:r>
            <a:r>
              <a:rPr lang="en-US" dirty="0"/>
              <a:t>way associative mapping</a:t>
            </a:r>
          </a:p>
          <a:p>
            <a:pPr lvl="1"/>
            <a:r>
              <a:rPr lang="en-US" dirty="0"/>
              <a:t>A given block can be in one of 2 lines in only one set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98474" y="1905000"/>
            <a:ext cx="7556313" cy="4572000"/>
          </a:xfrm>
        </p:spPr>
        <p:txBody>
          <a:bodyPr>
            <a:normAutofit fontScale="92500" lnSpcReduction="10000"/>
          </a:bodyPr>
          <a:lstStyle/>
          <a:p>
            <a:r>
              <a:rPr lang="en-GB" dirty="0"/>
              <a:t>Address length = (s + w) bits</a:t>
            </a:r>
          </a:p>
          <a:p>
            <a:r>
              <a:rPr lang="en-GB" dirty="0"/>
              <a:t>Number of addressable units = 2</a:t>
            </a:r>
            <a:r>
              <a:rPr lang="en-GB" baseline="30000" dirty="0"/>
              <a:t>s+w </a:t>
            </a:r>
            <a:r>
              <a:rPr lang="en-GB" dirty="0"/>
              <a:t>words or bytes</a:t>
            </a:r>
          </a:p>
          <a:p>
            <a:r>
              <a:rPr lang="en-GB" dirty="0"/>
              <a:t>Block size = line size = 2</a:t>
            </a:r>
            <a:r>
              <a:rPr lang="en-GB" baseline="30000" dirty="0"/>
              <a:t>w</a:t>
            </a:r>
            <a:r>
              <a:rPr lang="en-GB" dirty="0"/>
              <a:t> words or bytes</a:t>
            </a:r>
          </a:p>
          <a:p>
            <a:r>
              <a:rPr lang="en-GB" dirty="0"/>
              <a:t>Number of blocks in main memory =</a:t>
            </a:r>
            <a:r>
              <a:rPr lang="en-GB" dirty="0" smtClean="0"/>
              <a:t> 2</a:t>
            </a:r>
            <a:r>
              <a:rPr lang="en-GB" baseline="30000" dirty="0" smtClean="0"/>
              <a:t>s+w/</a:t>
            </a:r>
            <a:r>
              <a:rPr lang="en-GB" dirty="0" smtClean="0"/>
              <a:t>2</a:t>
            </a:r>
            <a:r>
              <a:rPr lang="en-GB" baseline="30000" dirty="0" smtClean="0"/>
              <a:t>w=</a:t>
            </a:r>
            <a:r>
              <a:rPr lang="en-GB" dirty="0" smtClean="0"/>
              <a:t>2</a:t>
            </a:r>
            <a:r>
              <a:rPr lang="en-GB" baseline="30000" dirty="0" smtClean="0"/>
              <a:t>s</a:t>
            </a:r>
            <a:endParaRPr lang="en-GB" dirty="0" smtClean="0"/>
          </a:p>
          <a:p>
            <a:r>
              <a:rPr lang="en-GB" dirty="0"/>
              <a:t>Number of lines in set = k</a:t>
            </a:r>
          </a:p>
          <a:p>
            <a:r>
              <a:rPr lang="en-GB" dirty="0"/>
              <a:t>Number of sets = v = 2</a:t>
            </a:r>
            <a:r>
              <a:rPr lang="en-GB" baseline="30000" dirty="0"/>
              <a:t>d</a:t>
            </a:r>
          </a:p>
          <a:p>
            <a:r>
              <a:rPr lang="en-GB" dirty="0"/>
              <a:t>Number of lines in cache =</a:t>
            </a:r>
            <a:r>
              <a:rPr lang="en-GB" dirty="0" smtClean="0"/>
              <a:t> m=kv </a:t>
            </a:r>
            <a:r>
              <a:rPr lang="en-GB" dirty="0"/>
              <a:t>= k * </a:t>
            </a:r>
            <a:r>
              <a:rPr lang="en-GB" dirty="0" smtClean="0"/>
              <a:t>2</a:t>
            </a:r>
            <a:r>
              <a:rPr lang="en-GB" baseline="30000" dirty="0" smtClean="0"/>
              <a:t>d</a:t>
            </a:r>
          </a:p>
          <a:p>
            <a:r>
              <a:rPr lang="en-GB" dirty="0" smtClean="0"/>
              <a:t>Size of cache = </a:t>
            </a:r>
            <a:r>
              <a:rPr lang="en-GB" i="1" dirty="0" smtClean="0"/>
              <a:t>k * 2</a:t>
            </a:r>
            <a:r>
              <a:rPr lang="en-GB" sz="2054" baseline="30000" dirty="0" smtClean="0"/>
              <a:t>d+w</a:t>
            </a:r>
            <a:r>
              <a:rPr lang="en-GB" i="1" dirty="0" smtClean="0"/>
              <a:t> </a:t>
            </a:r>
            <a:r>
              <a:rPr lang="en-GB" dirty="0" smtClean="0"/>
              <a:t>words or bytes</a:t>
            </a:r>
            <a:endParaRPr lang="en-GB" baseline="30000" dirty="0" smtClean="0"/>
          </a:p>
          <a:p>
            <a:r>
              <a:rPr lang="en-GB" dirty="0"/>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533400"/>
            <a:ext cx="7556500" cy="1116012"/>
          </a:xfrm>
        </p:spPr>
        <p:txBody>
          <a:bodyPr/>
          <a:lstStyle/>
          <a:p>
            <a:r>
              <a:rPr lang="en-GB" dirty="0" smtClean="0">
                <a:effectLst>
                  <a:outerShdw blurRad="38100" dist="38100" dir="2700000" algn="tl">
                    <a:srgbClr val="000000">
                      <a:alpha val="43137"/>
                    </a:srgbClr>
                  </a:outerShdw>
                </a:effectLst>
              </a:rPr>
              <a:t>Key Characteristics of Computer Memory Systems</a:t>
            </a:r>
            <a:endParaRPr lang="en-GB"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1000" y="1905000"/>
            <a:ext cx="8431917" cy="4171950"/>
          </a:xfrm>
          <a:prstGeom prst="rect">
            <a:avLst/>
          </a:prstGeom>
        </p:spPr>
      </p:pic>
      <p:sp>
        <p:nvSpPr>
          <p:cNvPr id="5" name="TextBox 4"/>
          <p:cNvSpPr txBox="1"/>
          <p:nvPr/>
        </p:nvSpPr>
        <p:spPr>
          <a:xfrm>
            <a:off x="2133600" y="6248400"/>
            <a:ext cx="5982227" cy="338554"/>
          </a:xfrm>
          <a:prstGeom prst="rect">
            <a:avLst/>
          </a:prstGeom>
          <a:noFill/>
        </p:spPr>
        <p:txBody>
          <a:bodyPr wrap="none" rtlCol="0">
            <a:spAutoFit/>
          </a:bodyPr>
          <a:lstStyle/>
          <a:p>
            <a:r>
              <a:rPr lang="en-US" sz="1600" dirty="0">
                <a:latin typeface="+mn-lt"/>
              </a:rPr>
              <a:t>Table 4.1    Key Characteristics of Computer Memory Systems</a:t>
            </a:r>
            <a:r>
              <a:rPr lang="en-US" sz="1600" dirty="0" smtClean="0">
                <a:latin typeface="+mn-lt"/>
              </a:rPr>
              <a:t> </a:t>
            </a:r>
            <a:endParaRPr lang="en-US" sz="1600" dirty="0">
              <a:latin typeface="+mn-lt"/>
            </a:endParaRPr>
          </a:p>
        </p:txBody>
      </p:sp>
    </p:spTree>
  </p:cSld>
  <p:clrMapOvr>
    <a:masterClrMapping/>
  </p:clrMapOvr>
  <p:transition spd="med">
    <p:cover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endParaRPr lang="en-US" dirty="0">
              <a:effectLst>
                <a:outerShdw blurRad="38100" dist="38100" dir="2700000" algn="tl">
                  <a:srgbClr val="000000">
                    <a:alpha val="43137"/>
                  </a:srgbClr>
                </a:outerShdw>
              </a:effectLst>
            </a:endParaRPr>
          </a:p>
        </p:txBody>
      </p:sp>
      <p:sp>
        <p:nvSpPr>
          <p:cNvPr id="52227" name="Rectangle 3"/>
          <p:cNvSpPr>
            <a:spLocks noGrp="1" noChangeArrowheads="1"/>
          </p:cNvSpPr>
          <p:nvPr>
            <p:ph idx="1"/>
          </p:nvPr>
        </p:nvSpPr>
        <p:spPr>
          <a:xfrm>
            <a:off x="533400" y="2286000"/>
            <a:ext cx="7556313" cy="4221163"/>
          </a:xfrm>
        </p:spPr>
        <p:txBody>
          <a:bodyPr/>
          <a:lstStyle/>
          <a:p>
            <a:r>
              <a:rPr lang="en-US" dirty="0" smtClean="0"/>
              <a:t>Once the cache has been filled, when a new block is brought into the cache, one of the existing blocks must be replaced</a:t>
            </a:r>
          </a:p>
          <a:p>
            <a:r>
              <a:rPr lang="en-US" dirty="0" smtClean="0"/>
              <a:t>For direct mapping there is only one possible line for any particular block and no choice is possible</a:t>
            </a:r>
          </a:p>
          <a:p>
            <a:r>
              <a:rPr lang="en-US" dirty="0" smtClean="0"/>
              <a:t>For the associative and set-associative techniques a replacement algorithm is needed</a:t>
            </a:r>
          </a:p>
          <a:p>
            <a:r>
              <a:rPr lang="en-US" dirty="0" smtClean="0"/>
              <a:t>To achieve high speed, an algorithm must be implemented in hardware</a:t>
            </a:r>
          </a:p>
          <a:p>
            <a:endParaRPr lang="en-US" dirty="0"/>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dirty="0" smtClean="0">
                <a:solidFill>
                  <a:srgbClr val="666699"/>
                </a:solidFill>
              </a:rPr>
              <a:t>The four most common replacement algorithms are:</a:t>
            </a:r>
            <a:endParaRPr lang="en-US"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t>Least recently used (LRU)</a:t>
            </a:r>
          </a:p>
          <a:p>
            <a:pPr lvl="1"/>
            <a:r>
              <a:rPr lang="en-US" dirty="0" smtClean="0"/>
              <a:t>Most effective</a:t>
            </a:r>
          </a:p>
          <a:p>
            <a:pPr lvl="1"/>
            <a:r>
              <a:rPr lang="en-US" dirty="0" smtClean="0"/>
              <a:t>Replace that block in the set that has been in the cache longest with no reference to it</a:t>
            </a:r>
          </a:p>
          <a:p>
            <a:pPr lvl="1"/>
            <a:r>
              <a:rPr lang="en-US" dirty="0" smtClean="0"/>
              <a:t>Because of its simplicity of implementation, LRU is the most popular replacement algorithm</a:t>
            </a:r>
          </a:p>
          <a:p>
            <a:r>
              <a:rPr lang="en-US" dirty="0" smtClean="0"/>
              <a:t>First-in-first-out (FIFO)</a:t>
            </a:r>
          </a:p>
          <a:p>
            <a:pPr lvl="1"/>
            <a:r>
              <a:rPr lang="en-US" dirty="0" smtClean="0"/>
              <a:t>Replace that block in the set that has been in the cache longest</a:t>
            </a:r>
          </a:p>
          <a:p>
            <a:pPr lvl="1"/>
            <a:r>
              <a:rPr lang="en-US" dirty="0" smtClean="0"/>
              <a:t>Easily implemented as a round-robin or circular buffer technique</a:t>
            </a:r>
          </a:p>
          <a:p>
            <a:r>
              <a:rPr lang="en-US" dirty="0" smtClean="0"/>
              <a:t>Least frequently used (LFU)</a:t>
            </a:r>
          </a:p>
          <a:p>
            <a:pPr lvl="1"/>
            <a:r>
              <a:rPr lang="en-US" dirty="0" smtClean="0"/>
              <a:t>Replace that block in the set that has experienced the fewest references</a:t>
            </a:r>
          </a:p>
          <a:p>
            <a:pPr lvl="1"/>
            <a:r>
              <a:rPr lang="en-US" dirty="0" smtClean="0"/>
              <a:t>Could be implemented by associating a counter with each line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dirty="0" smtClean="0"/>
              <a:t>Write through</a:t>
            </a:r>
          </a:p>
          <a:p>
            <a:pPr lvl="1"/>
            <a:r>
              <a:rPr lang="en-US" dirty="0" smtClean="0"/>
              <a:t>Simplest technique</a:t>
            </a:r>
          </a:p>
          <a:p>
            <a:pPr lvl="1"/>
            <a:r>
              <a:rPr lang="en-US" dirty="0" smtClean="0"/>
              <a:t>All write operations are made to main memory as well as to the cache</a:t>
            </a:r>
          </a:p>
          <a:p>
            <a:pPr lvl="1"/>
            <a:r>
              <a:rPr lang="en-US" dirty="0" smtClean="0"/>
              <a:t>The main disadvantage of this technique is that it generates substantial memory traffic and may create a bottleneck</a:t>
            </a:r>
          </a:p>
          <a:p>
            <a:r>
              <a:rPr lang="en-US" dirty="0" smtClean="0"/>
              <a:t>Write back</a:t>
            </a:r>
          </a:p>
          <a:p>
            <a:pPr lvl="1"/>
            <a:r>
              <a:rPr lang="en-US" dirty="0" smtClean="0"/>
              <a:t>Minimizes memory writes</a:t>
            </a:r>
          </a:p>
          <a:p>
            <a:pPr lvl="1"/>
            <a:r>
              <a:rPr lang="en-US" dirty="0" smtClean="0"/>
              <a:t>Updates are made only in the cache</a:t>
            </a:r>
          </a:p>
          <a:p>
            <a:pPr lvl="1"/>
            <a:r>
              <a:rPr lang="en-US" dirty="0" smtClean="0"/>
              <a:t>Portions of main memory are invalid and hence accesses by I/O modules can be allowed only through the cache</a:t>
            </a:r>
          </a:p>
          <a:p>
            <a:pPr lvl="1"/>
            <a:r>
              <a:rPr lang="en-US" dirty="0" smtClean="0"/>
              <a:t>This makes for complex circuitry and a potential bottleneck</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extLst>
              <p:ext uri="{D42A27DB-BD31-4B8C-83A1-F6EECF244321}">
                <p14:modId xmlns:p14="http://schemas.microsoft.com/office/powerpoint/2010/main" val="1713817957"/>
              </p:ext>
            </p:extLst>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t>As logic density has increased it has become possible to have a cache on the same chip as the processor</a:t>
            </a:r>
          </a:p>
          <a:p>
            <a:r>
              <a:rPr lang="en-GB" dirty="0" smtClean="0"/>
              <a:t>The on-chip cache reduces the processor’s external bus activity and speeds up execution time and increases overall system performance</a:t>
            </a:r>
          </a:p>
          <a:p>
            <a:pPr lvl="1"/>
            <a:r>
              <a:rPr lang="en-GB" dirty="0" smtClean="0"/>
              <a:t>When the requested instruction or data is found in the on-chip cache, the bus access is eliminated</a:t>
            </a:r>
          </a:p>
          <a:p>
            <a:pPr lvl="1"/>
            <a:r>
              <a:rPr lang="en-GB" dirty="0" smtClean="0"/>
              <a:t>On-chip cache accesses will complete appreciably faster than would even zero-wait state bus cycles</a:t>
            </a:r>
          </a:p>
          <a:p>
            <a:pPr lvl="1"/>
            <a:r>
              <a:rPr lang="en-GB" dirty="0" smtClean="0"/>
              <a:t>During this period the bus is free to support other transfers</a:t>
            </a:r>
          </a:p>
          <a:p>
            <a:r>
              <a:rPr lang="en-GB" dirty="0" smtClean="0"/>
              <a:t>Two-level cache:</a:t>
            </a:r>
          </a:p>
          <a:p>
            <a:pPr lvl="1"/>
            <a:r>
              <a:rPr lang="en-GB" dirty="0" smtClean="0"/>
              <a:t>Internal cache designated as level 1 (L1)</a:t>
            </a:r>
          </a:p>
          <a:p>
            <a:pPr lvl="1"/>
            <a:r>
              <a:rPr lang="en-GB" dirty="0" smtClean="0"/>
              <a:t>External cache designated as level 2 (L2)</a:t>
            </a:r>
          </a:p>
          <a:p>
            <a:r>
              <a:rPr lang="en-GB" dirty="0" smtClean="0"/>
              <a:t>Potential savings due to the use of an L2 cache depends on the hit rates in both the L1 and L2 caches</a:t>
            </a:r>
          </a:p>
          <a:p>
            <a:r>
              <a:rPr lang="en-GB" dirty="0" smtClean="0"/>
              <a:t>The use of multilevel caches complicates all of the design issues related to caches, including size, replacement algorithm, and write policy</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L2)</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For 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a:t>
            </a:r>
            <a:r>
              <a:rPr lang="en-GB" sz="2400" dirty="0" smtClean="0">
                <a:effectLst>
                  <a:outerShdw blurRad="38100" dist="38100" dir="2700000" algn="tl">
                    <a:srgbClr val="000000">
                      <a:alpha val="43137"/>
                    </a:srgbClr>
                  </a:outerShdw>
                </a:effectLst>
              </a:rPr>
              <a:t> </a:t>
            </a:r>
            <a:r>
              <a:rPr lang="en-GB" sz="2400" dirty="0">
                <a:effectLst>
                  <a:outerShdw blurRad="38100" dist="38100" dir="2700000" algn="tl">
                    <a:srgbClr val="000000">
                      <a:alpha val="43137"/>
                    </a:srgbClr>
                  </a:outerShdw>
                </a:effectLst>
              </a:rPr>
              <a:t>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11818"/>
              <a:stretch>
                <a:fillRect/>
              </a:stretch>
            </p:blipFill>
          </mc:Choice>
          <mc:Fallback>
            <p:blipFill>
              <a:blip r:embed="rId4"/>
              <a:srcRect t="15455" b="11818"/>
              <a:stretch>
                <a:fillRect/>
              </a:stretch>
            </p:blipFill>
          </mc:Fallback>
        </mc:AlternateContent>
        <p:spPr>
          <a:xfrm>
            <a:off x="1061170" y="1059952"/>
            <a:ext cx="6160512" cy="5798048"/>
          </a:xfrm>
          <a:prstGeom prst="rect">
            <a:avLst/>
          </a:prstGeom>
        </p:spPr>
      </p:pic>
    </p:spTree>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752600"/>
            <a:ext cx="7556313" cy="4724400"/>
          </a:xfrm>
        </p:spPr>
        <p:txBody>
          <a:bodyPr>
            <a:normAutofit fontScale="92500" lnSpcReduction="20000"/>
          </a:bodyPr>
          <a:lstStyle/>
          <a:p>
            <a:r>
              <a:rPr lang="en-GB" dirty="0" smtClean="0"/>
              <a:t>Has become common to split cache:</a:t>
            </a:r>
          </a:p>
          <a:p>
            <a:pPr lvl="1"/>
            <a:r>
              <a:rPr lang="en-GB" dirty="0" smtClean="0"/>
              <a:t>One dedicated to instructions</a:t>
            </a:r>
          </a:p>
          <a:p>
            <a:pPr lvl="1"/>
            <a:r>
              <a:rPr lang="en-GB" dirty="0" smtClean="0"/>
              <a:t>One dedicated to data</a:t>
            </a:r>
          </a:p>
          <a:p>
            <a:pPr lvl="1"/>
            <a:r>
              <a:rPr lang="en-GB" dirty="0" smtClean="0"/>
              <a:t>Both exist at the same level, typically as two L1 caches</a:t>
            </a:r>
          </a:p>
          <a:p>
            <a:r>
              <a:rPr lang="en-GB" dirty="0"/>
              <a:t>Advantages of unified </a:t>
            </a:r>
            <a:r>
              <a:rPr lang="en-GB" dirty="0" smtClean="0"/>
              <a:t>cache:</a:t>
            </a:r>
          </a:p>
          <a:p>
            <a:pPr lvl="1"/>
            <a:r>
              <a:rPr lang="en-GB" dirty="0"/>
              <a:t>Higher hit rate</a:t>
            </a:r>
          </a:p>
          <a:p>
            <a:pPr lvl="2"/>
            <a:r>
              <a:rPr lang="en-GB" dirty="0"/>
              <a:t>Balances load of instruction and data </a:t>
            </a:r>
            <a:r>
              <a:rPr lang="en-GB" dirty="0" smtClean="0"/>
              <a:t>fetches automatically</a:t>
            </a:r>
          </a:p>
          <a:p>
            <a:pPr lvl="2"/>
            <a:r>
              <a:rPr lang="en-GB" dirty="0"/>
              <a:t>Only one cache</a:t>
            </a:r>
            <a:r>
              <a:rPr lang="en-GB" dirty="0" smtClean="0"/>
              <a:t> needs to be designed and implemented</a:t>
            </a:r>
          </a:p>
          <a:p>
            <a:r>
              <a:rPr lang="en-GB" dirty="0" smtClean="0"/>
              <a:t>Trend is toward split caches at the L1 and unified caches for higher levels</a:t>
            </a:r>
          </a:p>
          <a:p>
            <a:r>
              <a:rPr lang="en-GB" dirty="0" smtClean="0"/>
              <a:t>Advantages </a:t>
            </a:r>
            <a:r>
              <a:rPr lang="en-GB" dirty="0"/>
              <a:t>of split </a:t>
            </a:r>
            <a:r>
              <a:rPr lang="en-GB" dirty="0" smtClean="0"/>
              <a:t>cache:</a:t>
            </a:r>
          </a:p>
          <a:p>
            <a:pPr lvl="1"/>
            <a:r>
              <a:rPr lang="en-GB" dirty="0"/>
              <a:t>Eliminates cache contention between instruction fetch/decode unit and execution unit</a:t>
            </a:r>
          </a:p>
          <a:p>
            <a:pPr lvl="2"/>
            <a:r>
              <a:rPr lang="en-GB" dirty="0"/>
              <a:t>Important in pipelining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p:txBody>
          <a:bodyPr>
            <a:normAutofit fontScale="92500" lnSpcReduction="10000"/>
          </a:bodyPr>
          <a:lstStyle/>
          <a:p>
            <a:r>
              <a:rPr lang="en-GB" dirty="0" smtClean="0"/>
              <a:t>Location</a:t>
            </a:r>
          </a:p>
          <a:p>
            <a:pPr lvl="1"/>
            <a:r>
              <a:rPr lang="en-GB" dirty="0" smtClean="0"/>
              <a:t>Refers to whether memory is internal and external to the computer</a:t>
            </a:r>
          </a:p>
          <a:p>
            <a:pPr lvl="1"/>
            <a:r>
              <a:rPr lang="en-GB" dirty="0" smtClean="0"/>
              <a:t>Internal memory is often equated with main memory</a:t>
            </a:r>
          </a:p>
          <a:p>
            <a:pPr lvl="1"/>
            <a:r>
              <a:rPr lang="en-GB" dirty="0" smtClean="0"/>
              <a:t>Processor requires its own local memory, in the form of registers</a:t>
            </a:r>
          </a:p>
          <a:p>
            <a:pPr lvl="1"/>
            <a:r>
              <a:rPr lang="en-GB" dirty="0" smtClean="0"/>
              <a:t>Cache is another form of internal memory</a:t>
            </a:r>
          </a:p>
          <a:p>
            <a:pPr lvl="1"/>
            <a:r>
              <a:rPr lang="en-GB" dirty="0" smtClean="0"/>
              <a:t>External memory consists of peripheral storage devices that are accessible to the processor via I/O controllers</a:t>
            </a:r>
          </a:p>
          <a:p>
            <a:r>
              <a:rPr lang="en-GB" dirty="0" smtClean="0"/>
              <a:t>Capacity</a:t>
            </a:r>
          </a:p>
          <a:p>
            <a:pPr lvl="1"/>
            <a:r>
              <a:rPr lang="en-GB" dirty="0" smtClean="0"/>
              <a:t>Memory is typically expressed in terms of bytes</a:t>
            </a:r>
          </a:p>
          <a:p>
            <a:r>
              <a:rPr lang="en-GB" dirty="0" smtClean="0"/>
              <a:t>Unit of transfer</a:t>
            </a:r>
          </a:p>
          <a:p>
            <a:pPr lvl="1"/>
            <a:r>
              <a:rPr lang="en-GB" dirty="0" smtClean="0"/>
              <a:t>For internal memory the unit of transfer is equal to the number of electrical lines into and out of the memory module</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Characteristics of Memory Systems</a:t>
            </a:r>
          </a:p>
          <a:p>
            <a:pPr marL="457200" lvl="2">
              <a:spcBef>
                <a:spcPts val="0"/>
              </a:spcBef>
              <a:buClr>
                <a:schemeClr val="bg2">
                  <a:lumMod val="75000"/>
                </a:schemeClr>
              </a:buClr>
            </a:pPr>
            <a:r>
              <a:rPr lang="en-US" dirty="0" smtClean="0"/>
              <a:t>Location</a:t>
            </a:r>
          </a:p>
          <a:p>
            <a:pPr marL="457200" lvl="2">
              <a:spcBef>
                <a:spcPts val="0"/>
              </a:spcBef>
              <a:buClr>
                <a:schemeClr val="bg2">
                  <a:lumMod val="75000"/>
                </a:schemeClr>
              </a:buClr>
            </a:pPr>
            <a:r>
              <a:rPr lang="en-US" dirty="0" smtClean="0"/>
              <a:t>Capacity</a:t>
            </a:r>
          </a:p>
          <a:p>
            <a:pPr marL="457200" lvl="2">
              <a:spcBef>
                <a:spcPts val="0"/>
              </a:spcBef>
              <a:buClr>
                <a:schemeClr val="bg2">
                  <a:lumMod val="75000"/>
                </a:schemeClr>
              </a:buClr>
            </a:pPr>
            <a:r>
              <a:rPr lang="en-US" dirty="0" smtClean="0"/>
              <a:t>Unit of transfer</a:t>
            </a:r>
          </a:p>
          <a:p>
            <a:pPr>
              <a:spcBef>
                <a:spcPts val="600"/>
              </a:spcBef>
            </a:pPr>
            <a:r>
              <a:rPr lang="en-US" dirty="0" smtClean="0"/>
              <a:t>Memory Hierarchy</a:t>
            </a:r>
          </a:p>
          <a:p>
            <a:pPr lvl="1"/>
            <a:r>
              <a:rPr lang="en-US" dirty="0" smtClean="0"/>
              <a:t>How much?</a:t>
            </a:r>
          </a:p>
          <a:p>
            <a:pPr lvl="1"/>
            <a:r>
              <a:rPr lang="en-US" dirty="0" smtClean="0"/>
              <a:t>How fast?</a:t>
            </a:r>
          </a:p>
          <a:p>
            <a:pPr lvl="1"/>
            <a:r>
              <a:rPr lang="en-US" dirty="0" smtClean="0"/>
              <a:t>How expensive?</a:t>
            </a:r>
          </a:p>
          <a:p>
            <a:pPr>
              <a:spcBef>
                <a:spcPts val="600"/>
              </a:spcBef>
            </a:pPr>
            <a:r>
              <a:rPr lang="en-US" dirty="0" smtClean="0"/>
              <a:t>Cache memory principles</a:t>
            </a:r>
          </a:p>
        </p:txBody>
      </p:sp>
      <p:sp>
        <p:nvSpPr>
          <p:cNvPr id="32" name="Content Placeholder 31"/>
          <p:cNvSpPr>
            <a:spLocks noGrp="1"/>
          </p:cNvSpPr>
          <p:nvPr>
            <p:ph sz="quarter" idx="4"/>
          </p:nvPr>
        </p:nvSpPr>
        <p:spPr>
          <a:xfrm>
            <a:off x="4495800" y="2362200"/>
            <a:ext cx="3810000" cy="4724400"/>
          </a:xfrm>
        </p:spPr>
        <p:txBody>
          <a:bodyPr>
            <a:normAutofit/>
          </a:bodyPr>
          <a:lstStyle/>
          <a:p>
            <a:pPr marL="228600" lvl="1">
              <a:spcBef>
                <a:spcPts val="1800"/>
              </a:spcBef>
              <a:buClr>
                <a:schemeClr val="accent1"/>
              </a:buClr>
            </a:pPr>
            <a:r>
              <a:rPr lang="en-US" dirty="0" smtClean="0"/>
              <a:t>Elements of cache design</a:t>
            </a:r>
          </a:p>
          <a:p>
            <a:pPr marL="457200" lvl="2">
              <a:spcBef>
                <a:spcPts val="0"/>
              </a:spcBef>
              <a:buClr>
                <a:schemeClr val="bg2">
                  <a:lumMod val="75000"/>
                </a:schemeClr>
              </a:buClr>
            </a:pPr>
            <a:r>
              <a:rPr lang="en-US" dirty="0" smtClean="0"/>
              <a:t>Cache addresses</a:t>
            </a:r>
          </a:p>
          <a:p>
            <a:pPr marL="457200" lvl="2">
              <a:spcBef>
                <a:spcPts val="0"/>
              </a:spcBef>
              <a:buClr>
                <a:schemeClr val="bg2">
                  <a:lumMod val="75000"/>
                </a:schemeClr>
              </a:buClr>
            </a:pPr>
            <a:r>
              <a:rPr lang="en-US" dirty="0" smtClean="0"/>
              <a:t>Cache size</a:t>
            </a:r>
          </a:p>
          <a:p>
            <a:pPr marL="457200" lvl="2">
              <a:spcBef>
                <a:spcPts val="0"/>
              </a:spcBef>
              <a:buClr>
                <a:schemeClr val="bg2">
                  <a:lumMod val="75000"/>
                </a:schemeClr>
              </a:buClr>
            </a:pPr>
            <a:r>
              <a:rPr lang="en-US" dirty="0" smtClean="0"/>
              <a:t>Mapping function</a:t>
            </a:r>
          </a:p>
          <a:p>
            <a:pPr marL="457200" lvl="2">
              <a:spcBef>
                <a:spcPts val="0"/>
              </a:spcBef>
              <a:buClr>
                <a:schemeClr val="bg2">
                  <a:lumMod val="75000"/>
                </a:schemeClr>
              </a:buClr>
            </a:pPr>
            <a:r>
              <a:rPr lang="en-US" dirty="0" smtClean="0"/>
              <a:t>Replacement algorithms</a:t>
            </a:r>
          </a:p>
          <a:p>
            <a:pPr marL="457200" lvl="2">
              <a:spcBef>
                <a:spcPts val="0"/>
              </a:spcBef>
              <a:buClr>
                <a:schemeClr val="bg2">
                  <a:lumMod val="75000"/>
                </a:schemeClr>
              </a:buClr>
            </a:pPr>
            <a:r>
              <a:rPr lang="en-US" dirty="0" smtClean="0"/>
              <a:t>Write policy</a:t>
            </a:r>
          </a:p>
          <a:p>
            <a:pPr marL="457200" lvl="2">
              <a:spcBef>
                <a:spcPts val="0"/>
              </a:spcBef>
              <a:buClr>
                <a:schemeClr val="bg2">
                  <a:lumMod val="75000"/>
                </a:schemeClr>
              </a:buClr>
            </a:pPr>
            <a:r>
              <a:rPr lang="en-US" dirty="0" smtClean="0"/>
              <a:t>Line size</a:t>
            </a:r>
          </a:p>
          <a:p>
            <a:pPr marL="457200" lvl="2">
              <a:spcBef>
                <a:spcPts val="0"/>
              </a:spcBef>
              <a:buClr>
                <a:schemeClr val="bg2">
                  <a:lumMod val="75000"/>
                </a:schemeClr>
              </a:buClr>
            </a:pPr>
            <a:r>
              <a:rPr lang="en-US" dirty="0" smtClean="0"/>
              <a:t>Number of caches</a:t>
            </a:r>
          </a:p>
          <a:p>
            <a:pPr marL="228600" lvl="1">
              <a:spcBef>
                <a:spcPts val="1800"/>
              </a:spcBef>
              <a:buClr>
                <a:schemeClr val="accent1"/>
              </a:buClr>
            </a:pPr>
            <a:r>
              <a:rPr lang="en-US" dirty="0" smtClean="0">
                <a:solidFill>
                  <a:schemeClr val="bg1">
                    <a:lumMod val="75000"/>
                  </a:schemeClr>
                </a:solidFill>
              </a:rPr>
              <a:t>Pentium 4 cache organization</a:t>
            </a:r>
          </a:p>
          <a:p>
            <a:pPr marL="228600" lvl="1">
              <a:spcBef>
                <a:spcPts val="1800"/>
              </a:spcBef>
              <a:buClr>
                <a:schemeClr val="accent1"/>
              </a:buClr>
            </a:pPr>
            <a:r>
              <a:rPr lang="en-US" dirty="0" smtClean="0">
                <a:solidFill>
                  <a:schemeClr val="bg1">
                    <a:lumMod val="75000"/>
                  </a:schemeClr>
                </a:solidFill>
              </a:rPr>
              <a:t>ARM cache organization</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1772816"/>
            <a:ext cx="8147248" cy="4941168"/>
          </a:xfrm>
        </p:spPr>
        <p:txBody>
          <a:bodyPr numCol="3">
            <a:normAutofit/>
          </a:bodyPr>
          <a:lstStyle/>
          <a:p>
            <a:pPr>
              <a:spcBef>
                <a:spcPts val="600"/>
              </a:spcBef>
            </a:pPr>
            <a:r>
              <a:rPr lang="en-US" dirty="0" smtClean="0"/>
              <a:t>associative </a:t>
            </a:r>
            <a:r>
              <a:rPr lang="en-US" dirty="0"/>
              <a:t>mapping</a:t>
            </a:r>
          </a:p>
          <a:p>
            <a:pPr>
              <a:spcBef>
                <a:spcPts val="600"/>
              </a:spcBef>
            </a:pPr>
            <a:r>
              <a:rPr lang="en-US" dirty="0"/>
              <a:t>secondary memory</a:t>
            </a:r>
          </a:p>
          <a:p>
            <a:pPr>
              <a:spcBef>
                <a:spcPts val="600"/>
              </a:spcBef>
            </a:pPr>
            <a:r>
              <a:rPr lang="en-US" dirty="0"/>
              <a:t>cache hit</a:t>
            </a:r>
          </a:p>
          <a:p>
            <a:pPr>
              <a:spcBef>
                <a:spcPts val="600"/>
              </a:spcBef>
            </a:pPr>
            <a:r>
              <a:rPr lang="en-US" dirty="0"/>
              <a:t>cache line</a:t>
            </a:r>
          </a:p>
          <a:p>
            <a:pPr>
              <a:spcBef>
                <a:spcPts val="600"/>
              </a:spcBef>
            </a:pPr>
            <a:r>
              <a:rPr lang="en-US" dirty="0"/>
              <a:t>cache memory</a:t>
            </a:r>
          </a:p>
          <a:p>
            <a:pPr>
              <a:spcBef>
                <a:spcPts val="600"/>
              </a:spcBef>
            </a:pPr>
            <a:r>
              <a:rPr lang="en-US" dirty="0"/>
              <a:t>cache miss</a:t>
            </a:r>
          </a:p>
          <a:p>
            <a:pPr>
              <a:spcBef>
                <a:spcPts val="600"/>
              </a:spcBef>
            </a:pPr>
            <a:r>
              <a:rPr lang="en-US" dirty="0"/>
              <a:t>cache set</a:t>
            </a:r>
          </a:p>
          <a:p>
            <a:pPr>
              <a:spcBef>
                <a:spcPts val="600"/>
              </a:spcBef>
            </a:pPr>
            <a:r>
              <a:rPr lang="en-US" dirty="0"/>
              <a:t>data cache</a:t>
            </a:r>
          </a:p>
          <a:p>
            <a:pPr>
              <a:spcBef>
                <a:spcPts val="600"/>
              </a:spcBef>
            </a:pPr>
            <a:r>
              <a:rPr lang="en-US" dirty="0"/>
              <a:t>direct access</a:t>
            </a:r>
          </a:p>
          <a:p>
            <a:pPr>
              <a:spcBef>
                <a:spcPts val="600"/>
              </a:spcBef>
            </a:pPr>
            <a:r>
              <a:rPr lang="en-US" dirty="0"/>
              <a:t>direct mapping</a:t>
            </a:r>
          </a:p>
          <a:p>
            <a:pPr>
              <a:spcBef>
                <a:spcPts val="600"/>
              </a:spcBef>
            </a:pPr>
            <a:r>
              <a:rPr lang="en-US" dirty="0"/>
              <a:t>hit</a:t>
            </a:r>
          </a:p>
          <a:p>
            <a:pPr>
              <a:spcBef>
                <a:spcPts val="600"/>
              </a:spcBef>
            </a:pPr>
            <a:r>
              <a:rPr lang="en-US" dirty="0"/>
              <a:t>hit ratio</a:t>
            </a:r>
          </a:p>
          <a:p>
            <a:pPr>
              <a:spcBef>
                <a:spcPts val="600"/>
              </a:spcBef>
            </a:pPr>
            <a:r>
              <a:rPr lang="en-US" dirty="0"/>
              <a:t>instruction cache</a:t>
            </a:r>
          </a:p>
          <a:p>
            <a:pPr>
              <a:spcBef>
                <a:spcPts val="600"/>
              </a:spcBef>
            </a:pPr>
            <a:r>
              <a:rPr lang="en-US" dirty="0"/>
              <a:t>L1 cache</a:t>
            </a:r>
          </a:p>
          <a:p>
            <a:pPr>
              <a:spcBef>
                <a:spcPts val="600"/>
              </a:spcBef>
            </a:pPr>
            <a:r>
              <a:rPr lang="en-US" dirty="0"/>
              <a:t>L2 cache</a:t>
            </a:r>
          </a:p>
          <a:p>
            <a:pPr>
              <a:spcBef>
                <a:spcPts val="600"/>
              </a:spcBef>
            </a:pPr>
            <a:r>
              <a:rPr lang="en-US" dirty="0"/>
              <a:t>L3 cache</a:t>
            </a:r>
          </a:p>
          <a:p>
            <a:pPr>
              <a:spcBef>
                <a:spcPts val="600"/>
              </a:spcBef>
            </a:pPr>
            <a:r>
              <a:rPr lang="en-US" dirty="0"/>
              <a:t>line</a:t>
            </a:r>
          </a:p>
          <a:p>
            <a:pPr>
              <a:spcBef>
                <a:spcPts val="600"/>
              </a:spcBef>
            </a:pPr>
            <a:r>
              <a:rPr lang="en-US" dirty="0"/>
              <a:t>locality</a:t>
            </a:r>
          </a:p>
          <a:p>
            <a:pPr>
              <a:spcBef>
                <a:spcPts val="600"/>
              </a:spcBef>
            </a:pPr>
            <a:r>
              <a:rPr lang="en-US" dirty="0"/>
              <a:t>logical cache</a:t>
            </a:r>
          </a:p>
          <a:p>
            <a:pPr>
              <a:spcBef>
                <a:spcPts val="600"/>
              </a:spcBef>
            </a:pPr>
            <a:r>
              <a:rPr lang="en-US" dirty="0"/>
              <a:t>memory hierarchy</a:t>
            </a:r>
          </a:p>
          <a:p>
            <a:pPr>
              <a:spcBef>
                <a:spcPts val="600"/>
              </a:spcBef>
            </a:pPr>
            <a:r>
              <a:rPr lang="en-US" dirty="0"/>
              <a:t>miss</a:t>
            </a:r>
          </a:p>
          <a:p>
            <a:pPr>
              <a:spcBef>
                <a:spcPts val="600"/>
              </a:spcBef>
            </a:pPr>
            <a:r>
              <a:rPr lang="en-US" dirty="0"/>
              <a:t>multilevel cache</a:t>
            </a:r>
          </a:p>
          <a:p>
            <a:pPr>
              <a:spcBef>
                <a:spcPts val="600"/>
              </a:spcBef>
            </a:pPr>
            <a:r>
              <a:rPr lang="en-US" dirty="0"/>
              <a:t>physical address</a:t>
            </a:r>
          </a:p>
          <a:p>
            <a:pPr>
              <a:spcBef>
                <a:spcPts val="600"/>
              </a:spcBef>
            </a:pPr>
            <a:r>
              <a:rPr lang="en-US" dirty="0"/>
              <a:t>physical cache</a:t>
            </a:r>
          </a:p>
          <a:p>
            <a:pPr>
              <a:spcBef>
                <a:spcPts val="600"/>
              </a:spcBef>
            </a:pPr>
            <a:r>
              <a:rPr lang="en-US" dirty="0"/>
              <a:t>random access</a:t>
            </a:r>
          </a:p>
          <a:p>
            <a:pPr>
              <a:spcBef>
                <a:spcPts val="600"/>
              </a:spcBef>
            </a:pPr>
            <a:r>
              <a:rPr lang="en-US" dirty="0"/>
              <a:t>replacement algorithm</a:t>
            </a:r>
          </a:p>
          <a:p>
            <a:pPr>
              <a:spcBef>
                <a:spcPts val="600"/>
              </a:spcBef>
            </a:pPr>
            <a:r>
              <a:rPr lang="en-US" dirty="0"/>
              <a:t>secondary memory</a:t>
            </a:r>
          </a:p>
          <a:p>
            <a:pPr>
              <a:spcBef>
                <a:spcPts val="600"/>
              </a:spcBef>
            </a:pPr>
            <a:r>
              <a:rPr lang="en-US" dirty="0"/>
              <a:t>sequential access</a:t>
            </a:r>
          </a:p>
          <a:p>
            <a:pPr>
              <a:spcBef>
                <a:spcPts val="600"/>
              </a:spcBef>
            </a:pPr>
            <a:r>
              <a:rPr lang="en-US" dirty="0"/>
              <a:t>set-associative mapping</a:t>
            </a:r>
          </a:p>
          <a:p>
            <a:pPr>
              <a:spcBef>
                <a:spcPts val="600"/>
              </a:spcBef>
            </a:pPr>
            <a:r>
              <a:rPr lang="en-US" dirty="0"/>
              <a:t>spatial locality</a:t>
            </a:r>
          </a:p>
          <a:p>
            <a:pPr>
              <a:spcBef>
                <a:spcPts val="600"/>
              </a:spcBef>
            </a:pPr>
            <a:r>
              <a:rPr lang="en-US" dirty="0"/>
              <a:t>split cache</a:t>
            </a:r>
          </a:p>
          <a:p>
            <a:pPr>
              <a:spcBef>
                <a:spcPts val="600"/>
              </a:spcBef>
            </a:pPr>
            <a:r>
              <a:rPr lang="en-US" dirty="0"/>
              <a:t>tag</a:t>
            </a:r>
          </a:p>
          <a:p>
            <a:pPr>
              <a:spcBef>
                <a:spcPts val="600"/>
              </a:spcBef>
            </a:pPr>
            <a:r>
              <a:rPr lang="en-US" dirty="0"/>
              <a:t>temporal locality</a:t>
            </a:r>
          </a:p>
          <a:p>
            <a:pPr>
              <a:spcBef>
                <a:spcPts val="600"/>
              </a:spcBef>
            </a:pPr>
            <a:r>
              <a:rPr lang="en-US" dirty="0"/>
              <a:t>unified cache</a:t>
            </a:r>
          </a:p>
          <a:p>
            <a:pPr>
              <a:spcBef>
                <a:spcPts val="600"/>
              </a:spcBef>
            </a:pPr>
            <a:r>
              <a:rPr lang="en-US" dirty="0"/>
              <a:t>virtual address</a:t>
            </a:r>
          </a:p>
          <a:p>
            <a:pPr>
              <a:spcBef>
                <a:spcPts val="600"/>
              </a:spcBef>
            </a:pPr>
            <a:r>
              <a:rPr lang="en-US" dirty="0"/>
              <a:t>virtual cache</a:t>
            </a:r>
          </a:p>
          <a:p>
            <a:pPr>
              <a:spcBef>
                <a:spcPts val="600"/>
              </a:spcBef>
            </a:pPr>
            <a:r>
              <a:rPr lang="en-US" dirty="0"/>
              <a:t>write back</a:t>
            </a:r>
          </a:p>
          <a:p>
            <a:pPr>
              <a:spcBef>
                <a:spcPts val="600"/>
              </a:spcBef>
            </a:pPr>
            <a:r>
              <a:rPr lang="en-US" dirty="0"/>
              <a:t>write </a:t>
            </a:r>
            <a:r>
              <a:rPr lang="en-US" dirty="0" smtClean="0"/>
              <a:t>through</a:t>
            </a:r>
            <a:endParaRPr lang="en-US" dirty="0"/>
          </a:p>
          <a:p>
            <a:pPr>
              <a:spcBef>
                <a:spcPts val="600"/>
              </a:spcBef>
            </a:pPr>
            <a:endParaRPr lang="en-US" dirty="0" smtClean="0"/>
          </a:p>
          <a:p>
            <a:pPr>
              <a:spcBef>
                <a:spcPts val="600"/>
              </a:spcBef>
            </a:pPr>
            <a:endParaRPr lang="en-US"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Tree>
    <p:extLst>
      <p:ext uri="{BB962C8B-B14F-4D97-AF65-F5344CB8AC3E}">
        <p14:creationId xmlns:p14="http://schemas.microsoft.com/office/powerpoint/2010/main" val="34171648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457200"/>
            <a:ext cx="7556313" cy="883568"/>
          </a:xfrm>
        </p:spPr>
        <p:txBody>
          <a:bodyPr/>
          <a:lstStyle/>
          <a:p>
            <a:r>
              <a:rPr lang="en-GB" smtClean="0">
                <a:effectLst>
                  <a:outerShdw blurRad="38100" dist="38100" dir="2700000" algn="tl">
                    <a:srgbClr val="000000">
                      <a:alpha val="43137"/>
                    </a:srgbClr>
                  </a:outerShdw>
                </a:effectLst>
              </a:rPr>
              <a:t>Homework</a:t>
            </a:r>
            <a:endParaRPr lang="en-GB" dirty="0">
              <a:effectLst>
                <a:outerShdw blurRad="38100" dist="38100" dir="2700000" algn="tl">
                  <a:srgbClr val="000000">
                    <a:alpha val="43137"/>
                  </a:srgbClr>
                </a:outerShdw>
              </a:effectLst>
            </a:endParaRPr>
          </a:p>
        </p:txBody>
      </p:sp>
      <p:sp>
        <p:nvSpPr>
          <p:cNvPr id="2" name="TextBox 1"/>
          <p:cNvSpPr txBox="1"/>
          <p:nvPr/>
        </p:nvSpPr>
        <p:spPr>
          <a:xfrm>
            <a:off x="1187624" y="2348880"/>
            <a:ext cx="6378669" cy="3108543"/>
          </a:xfrm>
          <a:prstGeom prst="rect">
            <a:avLst/>
          </a:prstGeom>
          <a:noFill/>
        </p:spPr>
        <p:txBody>
          <a:bodyPr wrap="none" rtlCol="0">
            <a:spAutoFit/>
          </a:bodyPr>
          <a:lstStyle/>
          <a:p>
            <a:r>
              <a:rPr lang="en-US" sz="2800" dirty="0" smtClean="0">
                <a:solidFill>
                  <a:schemeClr val="bg1">
                    <a:lumMod val="65000"/>
                  </a:schemeClr>
                </a:solidFill>
              </a:rPr>
              <a:t>4.1   4.2   4.3   4.4   4.5   </a:t>
            </a:r>
            <a:r>
              <a:rPr lang="en-US" sz="2800" dirty="0" smtClean="0">
                <a:solidFill>
                  <a:schemeClr val="accent5">
                    <a:lumMod val="50000"/>
                  </a:schemeClr>
                </a:solidFill>
              </a:rPr>
              <a:t>4.8   </a:t>
            </a:r>
            <a:r>
              <a:rPr lang="en-US" sz="2800" dirty="0" smtClean="0">
                <a:solidFill>
                  <a:schemeClr val="bg1">
                    <a:lumMod val="65000"/>
                  </a:schemeClr>
                </a:solidFill>
              </a:rPr>
              <a:t>4.11a</a:t>
            </a:r>
            <a:r>
              <a:rPr lang="en-US" sz="2800" dirty="0" smtClean="0">
                <a:solidFill>
                  <a:schemeClr val="accent5">
                    <a:lumMod val="50000"/>
                  </a:schemeClr>
                </a:solidFill>
              </a:rPr>
              <a:t>   </a:t>
            </a:r>
            <a:r>
              <a:rPr lang="en-US" sz="2800" dirty="0" smtClean="0">
                <a:solidFill>
                  <a:schemeClr val="bg1">
                    <a:lumMod val="65000"/>
                  </a:schemeClr>
                </a:solidFill>
              </a:rPr>
              <a:t>4.13</a:t>
            </a:r>
            <a:r>
              <a:rPr lang="en-US" sz="2800" dirty="0" smtClean="0">
                <a:solidFill>
                  <a:schemeClr val="accent5">
                    <a:lumMod val="50000"/>
                  </a:schemeClr>
                </a:solidFill>
              </a:rPr>
              <a:t>   </a:t>
            </a:r>
          </a:p>
          <a:p>
            <a:endParaRPr lang="en-US" sz="2800" dirty="0">
              <a:solidFill>
                <a:schemeClr val="accent5">
                  <a:lumMod val="50000"/>
                </a:schemeClr>
              </a:solidFill>
            </a:endParaRPr>
          </a:p>
          <a:p>
            <a:r>
              <a:rPr lang="en-US" sz="2800" dirty="0" smtClean="0">
                <a:solidFill>
                  <a:schemeClr val="bg1">
                    <a:lumMod val="65000"/>
                  </a:schemeClr>
                </a:solidFill>
              </a:rPr>
              <a:t>4.18 </a:t>
            </a:r>
            <a:r>
              <a:rPr lang="en-US" sz="2800" dirty="0" smtClean="0">
                <a:solidFill>
                  <a:schemeClr val="accent5">
                    <a:lumMod val="50000"/>
                  </a:schemeClr>
                </a:solidFill>
              </a:rPr>
              <a:t>  </a:t>
            </a:r>
            <a:r>
              <a:rPr lang="en-US" sz="2800" dirty="0" smtClean="0">
                <a:solidFill>
                  <a:srgbClr val="FF0000"/>
                </a:solidFill>
              </a:rPr>
              <a:t>4.19   4.20   4.21   4.22   </a:t>
            </a:r>
            <a:r>
              <a:rPr lang="en-US" sz="2800" dirty="0" smtClean="0">
                <a:solidFill>
                  <a:schemeClr val="bg1">
                    <a:lumMod val="65000"/>
                  </a:schemeClr>
                </a:solidFill>
              </a:rPr>
              <a:t>4.24</a:t>
            </a:r>
            <a:r>
              <a:rPr lang="en-US" sz="2800" dirty="0" smtClean="0">
                <a:solidFill>
                  <a:schemeClr val="accent5">
                    <a:lumMod val="50000"/>
                  </a:schemeClr>
                </a:solidFill>
              </a:rPr>
              <a:t>   </a:t>
            </a:r>
          </a:p>
          <a:p>
            <a:endParaRPr lang="en-US" sz="2800" dirty="0">
              <a:solidFill>
                <a:schemeClr val="accent5">
                  <a:lumMod val="50000"/>
                </a:schemeClr>
              </a:solidFill>
            </a:endParaRPr>
          </a:p>
          <a:p>
            <a:r>
              <a:rPr lang="en-US" sz="2800" dirty="0" smtClean="0">
                <a:solidFill>
                  <a:schemeClr val="bg1">
                    <a:lumMod val="65000"/>
                  </a:schemeClr>
                </a:solidFill>
              </a:rPr>
              <a:t>4.25</a:t>
            </a:r>
            <a:r>
              <a:rPr lang="en-US" sz="2800" dirty="0" smtClean="0">
                <a:solidFill>
                  <a:schemeClr val="accent5">
                    <a:lumMod val="50000"/>
                  </a:schemeClr>
                </a:solidFill>
              </a:rPr>
              <a:t>   </a:t>
            </a:r>
            <a:r>
              <a:rPr lang="en-US" sz="2800" dirty="0" smtClean="0">
                <a:solidFill>
                  <a:schemeClr val="bg1">
                    <a:lumMod val="65000"/>
                  </a:schemeClr>
                </a:solidFill>
              </a:rPr>
              <a:t>4.28   4.29</a:t>
            </a:r>
          </a:p>
          <a:p>
            <a:endParaRPr lang="en-US" sz="2800" dirty="0">
              <a:solidFill>
                <a:schemeClr val="accent5">
                  <a:lumMod val="50000"/>
                </a:schemeClr>
              </a:solidFill>
            </a:endParaRPr>
          </a:p>
          <a:p>
            <a:endParaRPr lang="en-US" sz="2800" dirty="0">
              <a:solidFill>
                <a:schemeClr val="accent5">
                  <a:lumMod val="50000"/>
                </a:schemeClr>
              </a:solidFill>
            </a:endParaRPr>
          </a:p>
        </p:txBody>
      </p:sp>
    </p:spTree>
    <p:extLst>
      <p:ext uri="{BB962C8B-B14F-4D97-AF65-F5344CB8AC3E}">
        <p14:creationId xmlns:p14="http://schemas.microsoft.com/office/powerpoint/2010/main" val="4096003172"/>
      </p:ext>
    </p:extLst>
  </p:cSld>
  <p:clrMapOvr>
    <a:masterClrMapping/>
  </p:clrMapOvr>
  <p:transition spd="med">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77500" lnSpcReduction="20000"/>
          </a:bodyPr>
          <a:lstStyle/>
          <a:p>
            <a:pPr marL="228600" lvl="1">
              <a:spcBef>
                <a:spcPts val="2000"/>
              </a:spcBef>
              <a:buClr>
                <a:schemeClr val="accent1"/>
              </a:buClr>
            </a:pPr>
            <a:r>
              <a:rPr lang="en-US" sz="2162" dirty="0" smtClean="0"/>
              <a:t>The most common forms are: </a:t>
            </a:r>
          </a:p>
          <a:p>
            <a:pPr lvl="1"/>
            <a:r>
              <a:rPr lang="en-US" sz="1765" dirty="0" smtClean="0"/>
              <a:t>Semiconductor memory</a:t>
            </a:r>
          </a:p>
          <a:p>
            <a:pPr lvl="1"/>
            <a:r>
              <a:rPr lang="en-US" sz="1765" dirty="0" smtClean="0"/>
              <a:t>Magnetic surface memory </a:t>
            </a:r>
          </a:p>
          <a:p>
            <a:pPr lvl="1"/>
            <a:r>
              <a:rPr lang="en-US" sz="1765" dirty="0" smtClean="0"/>
              <a:t>Optical</a:t>
            </a:r>
          </a:p>
          <a:p>
            <a:pPr lvl="1"/>
            <a:r>
              <a:rPr lang="en-US" sz="1765" dirty="0" smtClean="0"/>
              <a:t>Magneto-optical</a:t>
            </a:r>
          </a:p>
          <a:p>
            <a:pPr marL="228600" lvl="1">
              <a:spcBef>
                <a:spcPts val="2000"/>
              </a:spcBef>
              <a:buClr>
                <a:schemeClr val="accent1"/>
              </a:buClr>
            </a:pPr>
            <a:r>
              <a:rPr lang="en-US" sz="2118" dirty="0" smtClean="0"/>
              <a:t>Several physical characteristics of data storage are important:</a:t>
            </a:r>
          </a:p>
          <a:p>
            <a:pPr lvl="1"/>
            <a:r>
              <a:rPr lang="en-US" dirty="0" smtClean="0"/>
              <a:t>Volatile memory </a:t>
            </a:r>
          </a:p>
          <a:p>
            <a:pPr lvl="2"/>
            <a:r>
              <a:rPr lang="en-US" dirty="0" smtClean="0"/>
              <a:t>Information decays naturally or is lost when electrical power is switched off</a:t>
            </a:r>
          </a:p>
          <a:p>
            <a:pPr lvl="1"/>
            <a:r>
              <a:rPr lang="en-US" dirty="0" smtClean="0"/>
              <a:t>Nonvolatile memory </a:t>
            </a:r>
          </a:p>
          <a:p>
            <a:pPr lvl="2"/>
            <a:r>
              <a:rPr lang="en-US" dirty="0" smtClean="0"/>
              <a:t>Once recorded, information remains without deterioration until deliberately changed</a:t>
            </a:r>
          </a:p>
          <a:p>
            <a:pPr lvl="2"/>
            <a:r>
              <a:rPr lang="en-US" dirty="0" smtClean="0"/>
              <a:t>No electrical power is needed to retain information</a:t>
            </a:r>
          </a:p>
          <a:p>
            <a:pPr lvl="1"/>
            <a:r>
              <a:rPr lang="en-US" dirty="0" smtClean="0"/>
              <a:t>Magnetic-surface memories </a:t>
            </a:r>
          </a:p>
          <a:p>
            <a:pPr lvl="2"/>
            <a:r>
              <a:rPr lang="en-US" dirty="0" smtClean="0"/>
              <a:t>Are nonvolatile</a:t>
            </a:r>
          </a:p>
          <a:p>
            <a:pPr lvl="1"/>
            <a:r>
              <a:rPr lang="en-US" dirty="0" smtClean="0"/>
              <a:t>Semiconductor memory </a:t>
            </a:r>
          </a:p>
          <a:p>
            <a:pPr lvl="2"/>
            <a:r>
              <a:rPr lang="en-US" dirty="0" smtClean="0"/>
              <a:t>May be either volatile or nonvolatile</a:t>
            </a:r>
          </a:p>
          <a:p>
            <a:pPr lvl="1"/>
            <a:r>
              <a:rPr lang="en-US" dirty="0" smtClean="0"/>
              <a:t>Nonerasable memory</a:t>
            </a:r>
          </a:p>
          <a:p>
            <a:pPr lvl="2"/>
            <a:r>
              <a:rPr lang="en-US" dirty="0" smtClean="0"/>
              <a:t>Cannot be altered, except by destroying the storage unit</a:t>
            </a:r>
          </a:p>
          <a:p>
            <a:pPr lvl="2"/>
            <a:r>
              <a:rPr lang="en-US" dirty="0" smtClean="0"/>
              <a:t>Semiconductor memory of this type is known as read-only memory (ROM)</a:t>
            </a:r>
          </a:p>
          <a:p>
            <a:pPr marL="228600" lvl="1">
              <a:spcBef>
                <a:spcPts val="2000"/>
              </a:spcBef>
              <a:buClr>
                <a:schemeClr val="accent1"/>
              </a:buClr>
            </a:pPr>
            <a:r>
              <a:rPr lang="en-US" sz="2065" dirty="0" smtClean="0"/>
              <a:t>For random-access memory the organization is a key design issue</a:t>
            </a:r>
          </a:p>
          <a:p>
            <a:pPr lvl="1"/>
            <a:r>
              <a:rPr lang="en-US" sz="1806" dirty="0" smtClean="0"/>
              <a:t>Organization refers to the physical arrangement of bits to form words</a:t>
            </a:r>
            <a:endParaRPr lang="en-US" sz="1806" dirty="0"/>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828800"/>
            <a:ext cx="7556313" cy="4724400"/>
          </a:xfrm>
        </p:spPr>
        <p:txBody>
          <a:bodyPr>
            <a:normAutofit/>
          </a:bodyPr>
          <a:lstStyle/>
          <a:p>
            <a:r>
              <a:rPr lang="en-US" dirty="0" smtClean="0"/>
              <a:t>Design constraints on a computer’s memory can be summed up by three questions:</a:t>
            </a:r>
          </a:p>
          <a:p>
            <a:pPr lvl="1"/>
            <a:r>
              <a:rPr lang="en-US" dirty="0" smtClean="0"/>
              <a:t>How much, how fast, how expensive</a:t>
            </a:r>
          </a:p>
          <a:p>
            <a:r>
              <a:rPr lang="en-US" dirty="0" smtClean="0"/>
              <a:t>There is a trade-off among capacity, access time, and cost</a:t>
            </a:r>
          </a:p>
          <a:p>
            <a:pPr lvl="1"/>
            <a:r>
              <a:rPr lang="en-US" dirty="0" smtClean="0"/>
              <a:t>Faster access time, greater cost per bit</a:t>
            </a:r>
          </a:p>
          <a:p>
            <a:pPr lvl="1"/>
            <a:r>
              <a:rPr lang="en-US" dirty="0" smtClean="0"/>
              <a:t>Greater capacity, smaller cost per bit</a:t>
            </a:r>
          </a:p>
          <a:p>
            <a:pPr lvl="1"/>
            <a:r>
              <a:rPr lang="en-US" dirty="0" smtClean="0"/>
              <a:t>Greater capacity, slower access time</a:t>
            </a:r>
          </a:p>
          <a:p>
            <a:r>
              <a:rPr lang="en-US" dirty="0" smtClean="0"/>
              <a:t>The way out of the memory dilemma is not to rely on a single memory component or technology, but to employ a memory hierarchy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09600" y="381000"/>
            <a:ext cx="7556313" cy="1116106"/>
          </a:xfrm>
        </p:spPr>
        <p:txBody>
          <a:bodyPr/>
          <a:lstStyle/>
          <a:p>
            <a:r>
              <a:rPr lang="en-GB" dirty="0">
                <a:effectLst>
                  <a:outerShdw blurRad="38100" dist="38100" dir="2700000" algn="tl">
                    <a:srgbClr val="000000">
                      <a:alpha val="43137"/>
                    </a:srgbClr>
                  </a:outerShdw>
                </a:effectLst>
              </a:rPr>
              <a:t>Memory Hierarchy - Diagram</a:t>
            </a: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529" t="13636" r="4706" b="9091"/>
              <a:stretch>
                <a:fillRect/>
              </a:stretch>
            </p:blipFill>
          </mc:Choice>
          <mc:Fallback>
            <p:blipFill>
              <a:blip r:embed="rId4"/>
              <a:srcRect l="3529" t="13636" r="4706" b="9091"/>
              <a:stretch>
                <a:fillRect/>
              </a:stretch>
            </p:blipFill>
          </mc:Fallback>
        </mc:AlternateContent>
        <p:spPr>
          <a:xfrm>
            <a:off x="1676400" y="935206"/>
            <a:ext cx="5434988" cy="5922794"/>
          </a:xfrm>
          <a:prstGeom prst="rect">
            <a:avLst/>
          </a:prstGeom>
        </p:spPr>
      </p:pic>
    </p:spTree>
  </p:cSld>
  <p:clrMapOvr>
    <a:masterClrMapping/>
  </p:clrMapOvr>
  <p:transition spd="med">
    <p:cover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William Stallings  Computer Organization  and Architecture 9th Edition&amp;quot;&quot;/&gt;&lt;property id=&quot;20307&quot; value=&quot;361&quot;/&gt;&lt;/object&gt;&lt;object type=&quot;3&quot; unique_id=&quot;10004&quot;&gt;&lt;property id=&quot;20148&quot; value=&quot;5&quot;/&gt;&lt;property id=&quot;20300&quot; value=&quot;Slide 2 - &amp;quot;Chapter 4&amp;quot;&quot;/&gt;&lt;property id=&quot;20307&quot; value=&quot;362&quot;/&gt;&lt;/object&gt;&lt;object type=&quot;3&quot; unique_id=&quot;10005&quot;&gt;&lt;property id=&quot;20148&quot; value=&quot;5&quot;/&gt;&lt;property id=&quot;20300&quot; value=&quot;Slide 3 - &amp;quot;Key Characteristics of Computer Memory Systems&amp;quot;&quot;/&gt;&lt;property id=&quot;20307&quot; value=&quot;259&quot;/&gt;&lt;/object&gt;&lt;object type=&quot;3&quot; unique_id=&quot;10006&quot;&gt;&lt;property id=&quot;20148&quot; value=&quot;5&quot;/&gt;&lt;property id=&quot;20300&quot; value=&quot;Slide 4 - &amp;quot;Characteristics of Memory Systems&amp;quot;&quot;/&gt;&lt;property id=&quot;20307&quot; value=&quot;260&quot;/&gt;&lt;/object&gt;&lt;object type=&quot;3&quot; unique_id=&quot;10007&quot;&gt;&lt;property id=&quot;20148&quot; value=&quot;5&quot;/&gt;&lt;property id=&quot;20300&quot; value=&quot;Slide 5 - &amp;quot;Method of Accessing Units of Data&amp;quot;&quot;/&gt;&lt;property id=&quot;20307&quot; value=&quot;261&quot;/&gt;&lt;/object&gt;&lt;object type=&quot;3&quot; unique_id=&quot;10008&quot;&gt;&lt;property id=&quot;20148&quot; value=&quot;5&quot;/&gt;&lt;property id=&quot;20300&quot; value=&quot;Slide 6 - &amp;quot;Capacity and Performance:&amp;quot;&quot;/&gt;&lt;property id=&quot;20307&quot; value=&quot;262&quot;/&gt;&lt;/object&gt;&lt;object type=&quot;3&quot; unique_id=&quot;10009&quot;&gt;&lt;property id=&quot;20148&quot; value=&quot;5&quot;/&gt;&lt;property id=&quot;20300&quot; value=&quot;Slide 7 - &amp;quot;Memory&amp;quot;&quot;/&gt;&lt;property id=&quot;20307&quot; value=&quot;354&quot;/&gt;&lt;/object&gt;&lt;object type=&quot;3&quot; unique_id=&quot;10010&quot;&gt;&lt;property id=&quot;20148&quot; value=&quot;5&quot;/&gt;&lt;property id=&quot;20300&quot; value=&quot;Slide 8 - &amp;quot;Memory Hierarchy&amp;quot;&quot;/&gt;&lt;property id=&quot;20307&quot; value=&quot;355&quot;/&gt;&lt;/object&gt;&lt;object type=&quot;3&quot; unique_id=&quot;10011&quot;&gt;&lt;property id=&quot;20148&quot; value=&quot;5&quot;/&gt;&lt;property id=&quot;20300&quot; value=&quot;Slide 9 - &amp;quot;Memory Hierarchy - Diagram&amp;quot;&quot;/&gt;&lt;property id=&quot;20307&quot; value=&quot;326&quot;/&gt;&lt;/object&gt;&lt;object type=&quot;3&quot; unique_id=&quot;10012&quot;&gt;&lt;property id=&quot;20148&quot; value=&quot;5&quot;/&gt;&lt;property id=&quot;20300&quot; value=&quot;Slide 10 - &amp;quot;Cache and Main Memory&amp;quot;&quot;/&gt;&lt;property id=&quot;20307&quot; value=&quot;334&quot;/&gt;&lt;/object&gt;&lt;object type=&quot;3&quot; unique_id=&quot;10013&quot;&gt;&lt;property id=&quot;20148&quot; value=&quot;5&quot;/&gt;&lt;property id=&quot;20300&quot; value=&quot;Slide 11 - &amp;quot;Cache/Main Memory Structure&amp;quot;&quot;/&gt;&lt;property id=&quot;20307&quot; value=&quot;331&quot;/&gt;&lt;/object&gt;&lt;object type=&quot;3&quot; unique_id=&quot;10014&quot;&gt;&lt;property id=&quot;20148&quot; value=&quot;5&quot;/&gt;&lt;property id=&quot;20300&quot; value=&quot;Slide 12 - &amp;quot;Cache Read Operation&amp;quot;&quot;/&gt;&lt;property id=&quot;20307&quot; value=&quot;332&quot;/&gt;&lt;/object&gt;&lt;object type=&quot;3&quot; unique_id=&quot;10015&quot;&gt;&lt;property id=&quot;20148&quot; value=&quot;5&quot;/&gt;&lt;property id=&quot;20300&quot; value=&quot;Slide 13 - &amp;quot;Typical Cache Organization&amp;quot;&quot;/&gt;&lt;property id=&quot;20307&quot; value=&quot;283&quot;/&gt;&lt;/object&gt;&lt;object type=&quot;3&quot; unique_id=&quot;10016&quot;&gt;&lt;property id=&quot;20148&quot; value=&quot;5&quot;/&gt;&lt;property id=&quot;20300&quot; value=&quot;Slide 14 - &amp;quot;Elements of Cache Design&amp;quot;&quot;/&gt;&lt;property id=&quot;20307&quot; value=&quot;356&quot;/&gt;&lt;/object&gt;&lt;object type=&quot;3&quot; unique_id=&quot;10017&quot;&gt;&lt;property id=&quot;20148&quot; value=&quot;5&quot;/&gt;&lt;property id=&quot;20300&quot; value=&quot;Slide 15 - &amp;quot;Cache Addresses&amp;quot;&quot;/&gt;&lt;property id=&quot;20307&quot; value=&quot;357&quot;/&gt;&lt;/object&gt;&lt;object type=&quot;3&quot; unique_id=&quot;10018&quot;&gt;&lt;property id=&quot;20148&quot; value=&quot;5&quot;/&gt;&lt;property id=&quot;20300&quot; value=&quot;Slide 16 - &amp;quot;Logical  and  Physical  Caches&amp;quot;&quot;/&gt;&lt;property id=&quot;20307&quot; value=&quot;358&quot;/&gt;&lt;/object&gt;&lt;object type=&quot;3&quot; unique_id=&quot;10019&quot;&gt;&lt;property id=&quot;20148&quot; value=&quot;5&quot;/&gt;&lt;property id=&quot;20300&quot; value=&quot;Slide 17 - &amp;quot;Table 4.3      Cache Sizes of Some Processors &amp;quot;&quot;/&gt;&lt;property id=&quot;20307&quot; value=&quot;359&quot;/&gt;&lt;/object&gt;&lt;object type=&quot;3&quot; unique_id=&quot;10020&quot;&gt;&lt;property id=&quot;20148&quot; value=&quot;5&quot;/&gt;&lt;property id=&quot;20300&quot; value=&quot;Slide 18 - &amp;quot;Mapping Function&amp;quot;&quot;/&gt;&lt;property id=&quot;20307&quot; value=&quot;284&quot;/&gt;&lt;/object&gt;&lt;object type=&quot;3&quot; unique_id=&quot;10021&quot;&gt;&lt;property id=&quot;20148&quot; value=&quot;5&quot;/&gt;&lt;property id=&quot;20300&quot; value=&quot;Slide 19 - &amp;quot;Direct   Mapping&amp;quot;&quot;/&gt;&lt;property id=&quot;20307&quot; value=&quot;285&quot;/&gt;&lt;/object&gt;&lt;object type=&quot;3&quot; unique_id=&quot;10022&quot;&gt;&lt;property id=&quot;20148&quot; value=&quot;5&quot;/&gt;&lt;property id=&quot;20300&quot; value=&quot;Slide 20 - &amp;quot;Direct Mapping Cache Organization&amp;quot;&quot;/&gt;&lt;property id=&quot;20307&quot; value=&quot;313&quot;/&gt;&lt;/object&gt;&lt;object type=&quot;3&quot; unique_id=&quot;10023&quot;&gt;&lt;property id=&quot;20148&quot; value=&quot;5&quot;/&gt;&lt;property id=&quot;20300&quot; value=&quot;Slide 21 - &amp;quot;Direct  Mapping  Example&amp;quot;&quot;/&gt;&lt;property id=&quot;20307&quot; value=&quot;360&quot;/&gt;&lt;/object&gt;&lt;object type=&quot;3&quot; unique_id=&quot;10024&quot;&gt;&lt;property id=&quot;20148&quot; value=&quot;5&quot;/&gt;&lt;property id=&quot;20300&quot; value=&quot;Slide 22 - &amp;quot;Direct Mapping Summary&amp;quot;&quot;/&gt;&lt;property id=&quot;20307&quot; value=&quot;320&quot;/&gt;&lt;/object&gt;&lt;object type=&quot;3&quot; unique_id=&quot;10025&quot;&gt;&lt;property id=&quot;20148&quot; value=&quot;5&quot;/&gt;&lt;property id=&quot;20300&quot; value=&quot;Slide 23 - &amp;quot;Fully Associative Cache Organization&amp;quot;&quot;/&gt;&lt;property id=&quot;20307&quot; value=&quot;289&quot;/&gt;&lt;/object&gt;&lt;object type=&quot;3&quot; unique_id=&quot;10026&quot;&gt;&lt;property id=&quot;20148&quot; value=&quot;5&quot;/&gt;&lt;property id=&quot;20300&quot; value=&quot;Slide 24 - &amp;quot;Associative   Mapping   Example&amp;quot;&quot;/&gt;&lt;property id=&quot;20307&quot; value=&quot;316&quot;/&gt;&lt;/object&gt;&lt;object type=&quot;3&quot; unique_id=&quot;10027&quot;&gt;&lt;property id=&quot;20148&quot; value=&quot;5&quot;/&gt;&lt;property id=&quot;20300&quot; value=&quot;Slide 25 - &amp;quot;Associative Mapping Summary&amp;quot;&quot;/&gt;&lt;property id=&quot;20307&quot; value=&quot;321&quot;/&gt;&lt;/object&gt;&lt;object type=&quot;3&quot; unique_id=&quot;10028&quot;&gt;&lt;property id=&quot;20148&quot; value=&quot;5&quot;/&gt;&lt;property id=&quot;20300&quot; value=&quot;Slide 26 - &amp;quot;Set Associative Mapping&amp;quot;&quot;/&gt;&lt;property id=&quot;20307&quot; value=&quot;292&quot;/&gt;&lt;/object&gt;&lt;object type=&quot;3&quot; unique_id=&quot;10029&quot;&gt;&lt;property id=&quot;20148&quot; value=&quot;5&quot;/&gt;&lt;property id=&quot;20300&quot; value=&quot;Slide 27 - &amp;quot;Mapping From Main Memory  to Cache:  k-Way  Set Associative&amp;quot;&quot;/&gt;&lt;property id=&quot;20307&quot; value=&quot;340&quot;/&gt;&lt;/object&gt;&lt;object type=&quot;3&quot; unique_id=&quot;10030&quot;&gt;&lt;property id=&quot;20148&quot; value=&quot;5&quot;/&gt;&lt;property id=&quot;20300&quot; value=&quot;Slide 28 - &amp;quot;k-Way  Set Associative Cache Organization&amp;quot;&quot;/&gt;&lt;property id=&quot;20307&quot; value=&quot;317&quot;/&gt;&lt;/object&gt;&lt;object type=&quot;3&quot; unique_id=&quot;10031&quot;&gt;&lt;property id=&quot;20148&quot; value=&quot;5&quot;/&gt;&lt;property id=&quot;20300&quot; value=&quot;Slide 29 - &amp;quot;Set Associative Mapping Summary&amp;quot;&quot;/&gt;&lt;property id=&quot;20307&quot; value=&quot;322&quot;/&gt;&lt;/object&gt;&lt;object type=&quot;3&quot; unique_id=&quot;10032&quot;&gt;&lt;property id=&quot;20148&quot; value=&quot;5&quot;/&gt;&lt;property id=&quot;20300&quot; value=&quot;Slide 30&quot;/&gt;&lt;property id=&quot;20307&quot; value=&quot;318&quot;/&gt;&lt;/object&gt;&lt;object type=&quot;3&quot; unique_id=&quot;10033&quot;&gt;&lt;property id=&quot;20148&quot; value=&quot;5&quot;/&gt;&lt;property id=&quot;20300&quot; value=&quot;Slide 31 - &amp;quot; Varying Associativity Over Cache Size&amp;quot;&quot;/&gt;&lt;property id=&quot;20307&quot; value=&quot;342&quot;/&gt;&lt;/object&gt;&lt;object type=&quot;3&quot; unique_id=&quot;10034&quot;&gt;&lt;property id=&quot;20148&quot; value=&quot;5&quot;/&gt;&lt;property id=&quot;20300&quot; value=&quot;Slide 32 - &amp;quot;Replacement Algorithms&amp;quot;&quot;/&gt;&lt;property id=&quot;20307&quot; value=&quot;296&quot;/&gt;&lt;/object&gt;&lt;object type=&quot;3&quot; unique_id=&quot;10035&quot;&gt;&lt;property id=&quot;20148&quot; value=&quot;5&quot;/&gt;&lt;property id=&quot;20300&quot; value=&quot;Slide 33 - &amp;quot;The four most common replacement algorithms are:&amp;quot;&quot;/&gt;&lt;property id=&quot;20307&quot; value=&quot;298&quot;/&gt;&lt;/object&gt;&lt;object type=&quot;3&quot; unique_id=&quot;10036&quot;&gt;&lt;property id=&quot;20148&quot; value=&quot;5&quot;/&gt;&lt;property id=&quot;20300&quot; value=&quot;Slide 34 - &amp;quot;Write Policy&amp;quot;&quot;/&gt;&lt;property id=&quot;20307&quot; value=&quot;297&quot;/&gt;&lt;/object&gt;&lt;object type=&quot;3&quot; unique_id=&quot;10037&quot;&gt;&lt;property id=&quot;20148&quot; value=&quot;5&quot;/&gt;&lt;property id=&quot;20300&quot; value=&quot;Slide 35 - &amp;quot;Write Through &amp;amp;#x09;&amp;amp;#x09;and Write Back&amp;quot;&quot;/&gt;&lt;property id=&quot;20307&quot; value=&quot;299&quot;/&gt;&lt;/object&gt;&lt;object type=&quot;3&quot; unique_id=&quot;10038&quot;&gt;&lt;property id=&quot;20148&quot; value=&quot;5&quot;/&gt;&lt;property id=&quot;20300&quot; value=&quot;Slide 36 - &amp;quot;Line Size&amp;quot;&quot;/&gt;&lt;property id=&quot;20307&quot; value=&quot;343&quot;/&gt;&lt;/object&gt;&lt;object type=&quot;3&quot; unique_id=&quot;10039&quot;&gt;&lt;property id=&quot;20148&quot; value=&quot;5&quot;/&gt;&lt;property id=&quot;20300&quot; value=&quot;Slide 37 - &amp;quot;Multilevel Caches&amp;quot;&quot;/&gt;&lt;property id=&quot;20307&quot; value=&quot;344&quot;/&gt;&lt;/object&gt;&lt;object type=&quot;3&quot; unique_id=&quot;10040&quot;&gt;&lt;property id=&quot;20148&quot; value=&quot;5&quot;/&gt;&lt;property id=&quot;20300&quot; value=&quot;Slide 38 - &amp;quot;Hit Ratio (L1 &amp;amp; L2) For 8 Kbyte and 16 Kbyte L1&amp;quot;&quot;/&gt;&lt;property id=&quot;20307&quot; value=&quot;345&quot;/&gt;&lt;/object&gt;&lt;object type=&quot;3&quot; unique_id=&quot;10041&quot;&gt;&lt;property id=&quot;20148&quot; value=&quot;5&quot;/&gt;&lt;property id=&quot;20300&quot; value=&quot;Slide 39 - &amp;quot;Unified Versus Split Caches&amp;quot;&quot;/&gt;&lt;property id=&quot;20307&quot; value=&quot;346&quot;/&gt;&lt;/object&gt;&lt;object type=&quot;3&quot; unique_id=&quot;10042&quot;&gt;&lt;property id=&quot;20148&quot; value=&quot;5&quot;/&gt;&lt;property id=&quot;20300&quot; value=&quot;Slide 40 - &amp;quot;Summary&amp;quot;&quot;/&gt;&lt;property id=&quot;20307&quot; value=&quot;353&quot;/&gt;&lt;/object&gt;&lt;object type=&quot;3&quot; unique_id=&quot;10043&quot;&gt;&lt;property id=&quot;20148&quot; value=&quot;5&quot;/&gt;&lt;property id=&quot;20300&quot; value=&quot;Slide 41 - &amp;quot;Key terms&amp;quot;&quot;/&gt;&lt;property id=&quot;20307&quot; value=&quot;364&quot;/&gt;&lt;/object&gt;&lt;object type=&quot;3&quot; unique_id=&quot;10044&quot;&gt;&lt;property id=&quot;20148&quot; value=&quot;5&quot;/&gt;&lt;property id=&quot;20300&quot; value=&quot;Slide 42 - &amp;quot;Homework&amp;quot;&quot;/&gt;&lt;property id=&quot;20307&quot; value=&quot;363&quot;/&gt;&lt;/object&gt;&lt;/object&gt;&lt;object type=&quot;8&quot; unique_id=&quot;10088&quot;&gt;&lt;/object&gt;&lt;/object&gt;&lt;/database&gt;"/>
  <p:tag name="MMPROD_NEXTUNIQUEID" val="10009"/>
  <p:tag name="SECTOMILLISECCONVERTED" val="1"/>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7600</TotalTime>
  <Words>9594</Words>
  <Application>Microsoft Office PowerPoint</Application>
  <PresentationFormat>On-screen Show (4:3)</PresentationFormat>
  <Paragraphs>945</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Rockwell</vt:lpstr>
      <vt:lpstr>Times New Roman</vt:lpstr>
      <vt:lpstr>Wingdings</vt:lpstr>
      <vt:lpstr>Advantage</vt:lpstr>
      <vt:lpstr>William Stallings  Computer Organization  and Architecture 9th Edition</vt:lpstr>
      <vt:lpstr>Chapter 4</vt:lpstr>
      <vt:lpstr>Key Characteristics of Computer Memory Systems</vt:lpstr>
      <vt:lpstr>Characteristics of Memory Systems</vt:lpstr>
      <vt:lpstr>Method of Accessing Units of Data</vt:lpstr>
      <vt:lpstr>Capacity and Performance:</vt:lpstr>
      <vt:lpstr>Memory</vt:lpstr>
      <vt:lpstr>Memory Hierarchy</vt:lpstr>
      <vt:lpstr>Memory Hierarchy - Diagram</vt:lpstr>
      <vt:lpstr>Cache and Main Memory</vt:lpstr>
      <vt:lpstr>Cache/Main Memory Structure</vt:lpstr>
      <vt:lpstr>Cache Read Operation</vt:lpstr>
      <vt:lpstr>Typical Cache Organization</vt:lpstr>
      <vt:lpstr>Elements of Cache Design</vt:lpstr>
      <vt:lpstr>Cache Addresses</vt:lpstr>
      <vt:lpstr>Logical  and  Physical  Caches</vt:lpstr>
      <vt:lpstr>Table 4.3      Cache Sizes of Some Processors </vt:lpstr>
      <vt:lpstr>Mapping Function</vt:lpstr>
      <vt:lpstr>Direct   Mapping</vt:lpstr>
      <vt:lpstr>Direct Mapping Cache Organization</vt:lpstr>
      <vt:lpstr>Direct  Mapping  Example</vt:lpstr>
      <vt:lpstr>Direct Mapping Summary</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PowerPoint Presentation</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 Kbyte L1</vt:lpstr>
      <vt:lpstr>Unified Versus Split Caches</vt:lpstr>
      <vt:lpstr>Summary</vt:lpstr>
      <vt:lpstr>Key terms</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SonHX</cp:lastModifiedBy>
  <cp:revision>176</cp:revision>
  <dcterms:created xsi:type="dcterms:W3CDTF">2012-06-19T17:26:14Z</dcterms:created>
  <dcterms:modified xsi:type="dcterms:W3CDTF">2019-06-11T10:35:30Z</dcterms:modified>
</cp:coreProperties>
</file>