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351" r:id="rId2"/>
    <p:sldId id="352" r:id="rId3"/>
    <p:sldId id="340" r:id="rId4"/>
    <p:sldId id="327" r:id="rId5"/>
    <p:sldId id="273" r:id="rId6"/>
    <p:sldId id="320" r:id="rId7"/>
    <p:sldId id="341" r:id="rId8"/>
    <p:sldId id="342" r:id="rId9"/>
    <p:sldId id="325" r:id="rId10"/>
    <p:sldId id="308" r:id="rId11"/>
    <p:sldId id="343" r:id="rId12"/>
    <p:sldId id="344" r:id="rId13"/>
    <p:sldId id="309" r:id="rId14"/>
    <p:sldId id="277" r:id="rId15"/>
    <p:sldId id="278" r:id="rId16"/>
    <p:sldId id="279" r:id="rId17"/>
    <p:sldId id="333" r:id="rId18"/>
    <p:sldId id="310" r:id="rId19"/>
    <p:sldId id="311" r:id="rId20"/>
    <p:sldId id="345" r:id="rId21"/>
    <p:sldId id="347" r:id="rId22"/>
    <p:sldId id="356" r:id="rId23"/>
    <p:sldId id="348" r:id="rId24"/>
    <p:sldId id="349" r:id="rId25"/>
    <p:sldId id="338" r:id="rId26"/>
    <p:sldId id="355" r:id="rId27"/>
    <p:sldId id="354" r:id="rId28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9" autoAdjust="0"/>
    <p:restoredTop sz="90929"/>
  </p:normalViewPr>
  <p:slideViewPr>
    <p:cSldViewPr>
      <p:cViewPr varScale="1">
        <p:scale>
          <a:sx n="79" d="100"/>
          <a:sy n="79" d="100"/>
        </p:scale>
        <p:origin x="13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6.xml"/><Relationship Id="rId3" Type="http://schemas.openxmlformats.org/officeDocument/2006/relationships/slide" Target="slides/slide7.xml"/><Relationship Id="rId7" Type="http://schemas.openxmlformats.org/officeDocument/2006/relationships/slide" Target="slides/slide25.xml"/><Relationship Id="rId2" Type="http://schemas.openxmlformats.org/officeDocument/2006/relationships/slide" Target="slides/slide5.xml"/><Relationship Id="rId1" Type="http://schemas.openxmlformats.org/officeDocument/2006/relationships/slide" Target="slides/slide1.xml"/><Relationship Id="rId6" Type="http://schemas.openxmlformats.org/officeDocument/2006/relationships/slide" Target="slides/slide18.xml"/><Relationship Id="rId5" Type="http://schemas.openxmlformats.org/officeDocument/2006/relationships/slide" Target="slides/slide10.xml"/><Relationship Id="rId4" Type="http://schemas.openxmlformats.org/officeDocument/2006/relationships/slide" Target="slides/slide9.xml"/><Relationship Id="rId9" Type="http://schemas.openxmlformats.org/officeDocument/2006/relationships/slide" Target="slides/slide2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3BE324-DA86-ED4B-A593-27E2A934B691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404423-6AB9-EB4A-85D9-76B337FDB174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EPROM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E0A1A0-3D6C-E44A-A686-A38CE1113DBF}" type="parTrans" cxnId="{387B7D78-C7C4-444B-B9AC-A3B1F7827C2E}">
      <dgm:prSet/>
      <dgm:spPr/>
      <dgm:t>
        <a:bodyPr/>
        <a:lstStyle/>
        <a:p>
          <a:endParaRPr lang="en-US"/>
        </a:p>
      </dgm:t>
    </dgm:pt>
    <dgm:pt modelId="{FE595A42-11C2-5545-9CAC-BEFD7802AE55}" type="sibTrans" cxnId="{387B7D78-C7C4-444B-B9AC-A3B1F7827C2E}">
      <dgm:prSet/>
      <dgm:spPr/>
      <dgm:t>
        <a:bodyPr/>
        <a:lstStyle/>
        <a:p>
          <a:endParaRPr lang="en-US"/>
        </a:p>
      </dgm:t>
    </dgm:pt>
    <dgm:pt modelId="{49316F22-BDD9-D344-8DF7-6042A787739E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Erasable programmable read-only memory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0AB3EC3-0FBB-3B4A-B331-5C9FEEF4572D}" type="parTrans" cxnId="{EBD9BF48-6EF2-FC4F-9767-F5F9F3682BE3}">
      <dgm:prSet/>
      <dgm:spPr/>
      <dgm:t>
        <a:bodyPr/>
        <a:lstStyle/>
        <a:p>
          <a:endParaRPr lang="en-US"/>
        </a:p>
      </dgm:t>
    </dgm:pt>
    <dgm:pt modelId="{A1F0993D-402E-E94A-83D8-125058334C98}" type="sibTrans" cxnId="{EBD9BF48-6EF2-FC4F-9767-F5F9F3682BE3}">
      <dgm:prSet/>
      <dgm:spPr/>
      <dgm:t>
        <a:bodyPr/>
        <a:lstStyle/>
        <a:p>
          <a:endParaRPr lang="en-US"/>
        </a:p>
      </dgm:t>
    </dgm:pt>
    <dgm:pt modelId="{A4CBAA80-C409-2A44-AF1F-158DEAC61387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Erasure process can be performed repeatedly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600059-A870-FC48-B37A-5F576F53E857}" type="parTrans" cxnId="{C28F1EA8-43F5-A844-BF09-5E2D8CFA211A}">
      <dgm:prSet/>
      <dgm:spPr/>
      <dgm:t>
        <a:bodyPr/>
        <a:lstStyle/>
        <a:p>
          <a:endParaRPr lang="en-US"/>
        </a:p>
      </dgm:t>
    </dgm:pt>
    <dgm:pt modelId="{7715F170-5F76-1B4A-8FDA-E988BD0AFEC0}" type="sibTrans" cxnId="{C28F1EA8-43F5-A844-BF09-5E2D8CFA211A}">
      <dgm:prSet/>
      <dgm:spPr/>
      <dgm:t>
        <a:bodyPr/>
        <a:lstStyle/>
        <a:p>
          <a:endParaRPr lang="en-US"/>
        </a:p>
      </dgm:t>
    </dgm:pt>
    <dgm:pt modelId="{9D8833F6-FFF2-0043-8E19-662F3ECC0C69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More expensive than PROM but it has the advantage of the multiple update capability 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768F97-B4E7-2F4E-9C97-87DEA25921EC}" type="parTrans" cxnId="{7CF9623A-666F-6647-802A-A95493F8EBAC}">
      <dgm:prSet/>
      <dgm:spPr/>
      <dgm:t>
        <a:bodyPr/>
        <a:lstStyle/>
        <a:p>
          <a:endParaRPr lang="en-US"/>
        </a:p>
      </dgm:t>
    </dgm:pt>
    <dgm:pt modelId="{94D34039-8F97-4244-BD50-B01B3B91FF83}" type="sibTrans" cxnId="{7CF9623A-666F-6647-802A-A95493F8EBAC}">
      <dgm:prSet/>
      <dgm:spPr/>
      <dgm:t>
        <a:bodyPr/>
        <a:lstStyle/>
        <a:p>
          <a:endParaRPr lang="en-US"/>
        </a:p>
      </dgm:t>
    </dgm:pt>
    <dgm:pt modelId="{DF8EF88C-8D84-8C43-B810-AFB4651BAA39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EEPROM</a:t>
          </a:r>
        </a:p>
      </dgm:t>
    </dgm:pt>
    <dgm:pt modelId="{DEF28F56-1015-8A41-A6BA-78C83248F303}" type="parTrans" cxnId="{EF616C56-3C8C-964B-9057-3E238C0F0AAC}">
      <dgm:prSet/>
      <dgm:spPr/>
      <dgm:t>
        <a:bodyPr/>
        <a:lstStyle/>
        <a:p>
          <a:endParaRPr lang="en-US"/>
        </a:p>
      </dgm:t>
    </dgm:pt>
    <dgm:pt modelId="{78B9242F-3EF8-2747-B1F7-03FF22C29C4C}" type="sibTrans" cxnId="{EF616C56-3C8C-964B-9057-3E238C0F0AAC}">
      <dgm:prSet/>
      <dgm:spPr/>
      <dgm:t>
        <a:bodyPr/>
        <a:lstStyle/>
        <a:p>
          <a:endParaRPr lang="en-US"/>
        </a:p>
      </dgm:t>
    </dgm:pt>
    <dgm:pt modelId="{90B5EB81-C31A-0E4D-847F-0FF7DA55B788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Electrically erasable programmable read-only memory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3B3EB71-008F-4542-BCD6-0C44942298C8}" type="parTrans" cxnId="{DC9A8752-C01B-5A47-B511-EA531B99815E}">
      <dgm:prSet/>
      <dgm:spPr/>
      <dgm:t>
        <a:bodyPr/>
        <a:lstStyle/>
        <a:p>
          <a:endParaRPr lang="en-US"/>
        </a:p>
      </dgm:t>
    </dgm:pt>
    <dgm:pt modelId="{D7E515D4-956F-D843-9334-9C7B173CAC8C}" type="sibTrans" cxnId="{DC9A8752-C01B-5A47-B511-EA531B99815E}">
      <dgm:prSet/>
      <dgm:spPr/>
      <dgm:t>
        <a:bodyPr/>
        <a:lstStyle/>
        <a:p>
          <a:endParaRPr lang="en-US"/>
        </a:p>
      </dgm:t>
    </dgm:pt>
    <dgm:pt modelId="{0C2DECDD-0A85-9C48-9279-DE771DF08233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 be written into at any time without erasing prior contents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764EC7D-F093-5B49-9AF0-7FACFB74B2BE}" type="parTrans" cxnId="{829B5222-6AED-A54A-AE19-EB32E3669E38}">
      <dgm:prSet/>
      <dgm:spPr/>
      <dgm:t>
        <a:bodyPr/>
        <a:lstStyle/>
        <a:p>
          <a:endParaRPr lang="en-US"/>
        </a:p>
      </dgm:t>
    </dgm:pt>
    <dgm:pt modelId="{4343323C-71F6-BB4A-B543-569B7D0B8E56}" type="sibTrans" cxnId="{829B5222-6AED-A54A-AE19-EB32E3669E38}">
      <dgm:prSet/>
      <dgm:spPr/>
      <dgm:t>
        <a:bodyPr/>
        <a:lstStyle/>
        <a:p>
          <a:endParaRPr lang="en-US"/>
        </a:p>
      </dgm:t>
    </dgm:pt>
    <dgm:pt modelId="{5CC91DBC-94A1-3243-BEC9-77629274AACC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Combines the advantage of non-volatility with the flexibility of being updatable in place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A103E3D-8B8B-C740-A2C5-157681EBE064}" type="parTrans" cxnId="{29AEF786-463E-A14E-A0A0-C5390116F01B}">
      <dgm:prSet/>
      <dgm:spPr/>
      <dgm:t>
        <a:bodyPr/>
        <a:lstStyle/>
        <a:p>
          <a:endParaRPr lang="en-US"/>
        </a:p>
      </dgm:t>
    </dgm:pt>
    <dgm:pt modelId="{0176042C-95E5-A140-AA3A-0A69EA4BB932}" type="sibTrans" cxnId="{29AEF786-463E-A14E-A0A0-C5390116F01B}">
      <dgm:prSet/>
      <dgm:spPr/>
      <dgm:t>
        <a:bodyPr/>
        <a:lstStyle/>
        <a:p>
          <a:endParaRPr lang="en-US"/>
        </a:p>
      </dgm:t>
    </dgm:pt>
    <dgm:pt modelId="{6CF8E079-9113-B341-949B-0C8FE1D54943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More expensive than EPROM 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12DAFDD-DC6D-0B46-9650-4CDE2DDDB542}" type="parTrans" cxnId="{107BD4BB-EE41-8846-BB28-31BC5309E10B}">
      <dgm:prSet/>
      <dgm:spPr/>
      <dgm:t>
        <a:bodyPr/>
        <a:lstStyle/>
        <a:p>
          <a:endParaRPr lang="en-US"/>
        </a:p>
      </dgm:t>
    </dgm:pt>
    <dgm:pt modelId="{05CA5228-BB03-DB49-AF01-BB0808759185}" type="sibTrans" cxnId="{107BD4BB-EE41-8846-BB28-31BC5309E10B}">
      <dgm:prSet/>
      <dgm:spPr/>
      <dgm:t>
        <a:bodyPr/>
        <a:lstStyle/>
        <a:p>
          <a:endParaRPr lang="en-US"/>
        </a:p>
      </dgm:t>
    </dgm:pt>
    <dgm:pt modelId="{770FE41B-0D6A-BE46-8DE9-86FE2A665892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Flash Memory</a:t>
          </a:r>
        </a:p>
      </dgm:t>
    </dgm:pt>
    <dgm:pt modelId="{6355C11E-EB04-F340-BF3E-8BF03EE0722F}" type="parTrans" cxnId="{480F4E87-8507-814B-A575-458F5CE9CAFD}">
      <dgm:prSet/>
      <dgm:spPr/>
      <dgm:t>
        <a:bodyPr/>
        <a:lstStyle/>
        <a:p>
          <a:endParaRPr lang="en-US"/>
        </a:p>
      </dgm:t>
    </dgm:pt>
    <dgm:pt modelId="{3CDBA012-2FB2-4447-813E-6E60F77BCDA8}" type="sibTrans" cxnId="{480F4E87-8507-814B-A575-458F5CE9CAFD}">
      <dgm:prSet/>
      <dgm:spPr/>
      <dgm:t>
        <a:bodyPr/>
        <a:lstStyle/>
        <a:p>
          <a:endParaRPr lang="en-US"/>
        </a:p>
      </dgm:t>
    </dgm:pt>
    <dgm:pt modelId="{300B7704-EB88-0641-811A-C749A83EA426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Intermediate between EPROM and EEPROM in both cost and functionality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ABC2E9F-7452-C24F-B639-5D50CBED447C}" type="parTrans" cxnId="{8F3D9F74-F63D-C64B-A465-F7575AB5F59C}">
      <dgm:prSet/>
      <dgm:spPr/>
      <dgm:t>
        <a:bodyPr/>
        <a:lstStyle/>
        <a:p>
          <a:endParaRPr lang="en-US"/>
        </a:p>
      </dgm:t>
    </dgm:pt>
    <dgm:pt modelId="{0E6A06E8-568A-2C48-A7AD-2FDA807B86E2}" type="sibTrans" cxnId="{8F3D9F74-F63D-C64B-A465-F7575AB5F59C}">
      <dgm:prSet/>
      <dgm:spPr/>
      <dgm:t>
        <a:bodyPr/>
        <a:lstStyle/>
        <a:p>
          <a:endParaRPr lang="en-US"/>
        </a:p>
      </dgm:t>
    </dgm:pt>
    <dgm:pt modelId="{F1E0DF61-5B75-6A44-B10A-18FC603A31B1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Uses an electrical erasing technology, does not provide byte-level erasure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70A8BE2-DCCA-CC41-A04A-99DC6522C741}" type="parTrans" cxnId="{1410B755-6ED9-E748-8BFB-77A5A3935B42}">
      <dgm:prSet/>
      <dgm:spPr/>
      <dgm:t>
        <a:bodyPr/>
        <a:lstStyle/>
        <a:p>
          <a:endParaRPr lang="en-US"/>
        </a:p>
      </dgm:t>
    </dgm:pt>
    <dgm:pt modelId="{58DE4856-0A2D-5C4B-A519-E9C0BCD26CDD}" type="sibTrans" cxnId="{1410B755-6ED9-E748-8BFB-77A5A3935B42}">
      <dgm:prSet/>
      <dgm:spPr/>
      <dgm:t>
        <a:bodyPr/>
        <a:lstStyle/>
        <a:p>
          <a:endParaRPr lang="en-US"/>
        </a:p>
      </dgm:t>
    </dgm:pt>
    <dgm:pt modelId="{58F3BE6D-D555-5045-A6D7-6E7040258DBA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Microchip is organized so that a section of memory cells are erased in a single action or “flash”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19336ED-ACC3-744E-ADDB-9033BDDCF9AB}" type="parTrans" cxnId="{C338AD96-B6B3-2847-8FC3-E0A1DC3B58F8}">
      <dgm:prSet/>
      <dgm:spPr/>
      <dgm:t>
        <a:bodyPr/>
        <a:lstStyle/>
        <a:p>
          <a:endParaRPr lang="en-US"/>
        </a:p>
      </dgm:t>
    </dgm:pt>
    <dgm:pt modelId="{BC224F86-9FC0-ED46-8347-22166A83EB87}" type="sibTrans" cxnId="{C338AD96-B6B3-2847-8FC3-E0A1DC3B58F8}">
      <dgm:prSet/>
      <dgm:spPr/>
      <dgm:t>
        <a:bodyPr/>
        <a:lstStyle/>
        <a:p>
          <a:endParaRPr lang="en-US"/>
        </a:p>
      </dgm:t>
    </dgm:pt>
    <dgm:pt modelId="{CD367AB6-D8AE-B349-B7FD-90FB0C3AD718}" type="pres">
      <dgm:prSet presAssocID="{D23BE324-DA86-ED4B-A593-27E2A934B69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3E26C3-DE7F-B549-B7CE-FF3E6FF5938C}" type="pres">
      <dgm:prSet presAssocID="{CA404423-6AB9-EB4A-85D9-76B337FDB174}" presName="compNode" presStyleCnt="0"/>
      <dgm:spPr/>
    </dgm:pt>
    <dgm:pt modelId="{761E5B8F-DCD7-AF41-837F-D9BECF9DFF49}" type="pres">
      <dgm:prSet presAssocID="{CA404423-6AB9-EB4A-85D9-76B337FDB174}" presName="aNode" presStyleLbl="bgShp" presStyleIdx="0" presStyleCnt="3"/>
      <dgm:spPr/>
      <dgm:t>
        <a:bodyPr/>
        <a:lstStyle/>
        <a:p>
          <a:endParaRPr lang="en-US"/>
        </a:p>
      </dgm:t>
    </dgm:pt>
    <dgm:pt modelId="{FF0D77B0-D959-1948-A50C-07160BB098BA}" type="pres">
      <dgm:prSet presAssocID="{CA404423-6AB9-EB4A-85D9-76B337FDB174}" presName="textNode" presStyleLbl="bgShp" presStyleIdx="0" presStyleCnt="3"/>
      <dgm:spPr/>
      <dgm:t>
        <a:bodyPr/>
        <a:lstStyle/>
        <a:p>
          <a:endParaRPr lang="en-US"/>
        </a:p>
      </dgm:t>
    </dgm:pt>
    <dgm:pt modelId="{3B14CCCB-3000-B04C-B43A-6A8AB9A54764}" type="pres">
      <dgm:prSet presAssocID="{CA404423-6AB9-EB4A-85D9-76B337FDB174}" presName="compChildNode" presStyleCnt="0"/>
      <dgm:spPr/>
    </dgm:pt>
    <dgm:pt modelId="{38674BA3-1D56-8947-AEC4-F807DD5E0F43}" type="pres">
      <dgm:prSet presAssocID="{CA404423-6AB9-EB4A-85D9-76B337FDB174}" presName="theInnerList" presStyleCnt="0"/>
      <dgm:spPr/>
    </dgm:pt>
    <dgm:pt modelId="{9A46DF24-6254-7645-B937-0A6718251E0E}" type="pres">
      <dgm:prSet presAssocID="{49316F22-BDD9-D344-8DF7-6042A787739E}" presName="child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C7B95-B658-8449-B000-610F7B48CC45}" type="pres">
      <dgm:prSet presAssocID="{49316F22-BDD9-D344-8DF7-6042A787739E}" presName="aSpace2" presStyleCnt="0"/>
      <dgm:spPr/>
    </dgm:pt>
    <dgm:pt modelId="{2E09FDE4-D0D4-534C-925E-72DB36DC377B}" type="pres">
      <dgm:prSet presAssocID="{A4CBAA80-C409-2A44-AF1F-158DEAC61387}" presName="child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0A6D78-2E7B-1142-8055-D888E3005FE8}" type="pres">
      <dgm:prSet presAssocID="{A4CBAA80-C409-2A44-AF1F-158DEAC61387}" presName="aSpace2" presStyleCnt="0"/>
      <dgm:spPr/>
    </dgm:pt>
    <dgm:pt modelId="{6EA9746E-83BF-C141-962A-D5914E659DB9}" type="pres">
      <dgm:prSet presAssocID="{9D8833F6-FFF2-0043-8E19-662F3ECC0C69}" presName="child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92923-C8C8-4748-8994-9407284111D9}" type="pres">
      <dgm:prSet presAssocID="{CA404423-6AB9-EB4A-85D9-76B337FDB174}" presName="aSpace" presStyleCnt="0"/>
      <dgm:spPr/>
    </dgm:pt>
    <dgm:pt modelId="{AC98779B-2D02-8F4A-B3EC-2298B6FCBCD5}" type="pres">
      <dgm:prSet presAssocID="{DF8EF88C-8D84-8C43-B810-AFB4651BAA39}" presName="compNode" presStyleCnt="0"/>
      <dgm:spPr/>
    </dgm:pt>
    <dgm:pt modelId="{06A8ABCA-51AB-7C44-A93E-8766E44BBFCB}" type="pres">
      <dgm:prSet presAssocID="{DF8EF88C-8D84-8C43-B810-AFB4651BAA39}" presName="aNode" presStyleLbl="bgShp" presStyleIdx="1" presStyleCnt="3"/>
      <dgm:spPr/>
      <dgm:t>
        <a:bodyPr/>
        <a:lstStyle/>
        <a:p>
          <a:endParaRPr lang="en-US"/>
        </a:p>
      </dgm:t>
    </dgm:pt>
    <dgm:pt modelId="{A29DDF9C-1AED-6F47-B745-E0CED4A18B8F}" type="pres">
      <dgm:prSet presAssocID="{DF8EF88C-8D84-8C43-B810-AFB4651BAA39}" presName="textNode" presStyleLbl="bgShp" presStyleIdx="1" presStyleCnt="3"/>
      <dgm:spPr/>
      <dgm:t>
        <a:bodyPr/>
        <a:lstStyle/>
        <a:p>
          <a:endParaRPr lang="en-US"/>
        </a:p>
      </dgm:t>
    </dgm:pt>
    <dgm:pt modelId="{AEC2EFDA-9B6B-EE41-85B9-2126240993F9}" type="pres">
      <dgm:prSet presAssocID="{DF8EF88C-8D84-8C43-B810-AFB4651BAA39}" presName="compChildNode" presStyleCnt="0"/>
      <dgm:spPr/>
    </dgm:pt>
    <dgm:pt modelId="{E5FF24A8-D124-0844-8DEF-4163689BE9C6}" type="pres">
      <dgm:prSet presAssocID="{DF8EF88C-8D84-8C43-B810-AFB4651BAA39}" presName="theInnerList" presStyleCnt="0"/>
      <dgm:spPr/>
    </dgm:pt>
    <dgm:pt modelId="{BD02C517-69F7-5D4E-A179-BA93C73CFD2C}" type="pres">
      <dgm:prSet presAssocID="{90B5EB81-C31A-0E4D-847F-0FF7DA55B788}" presName="child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857B1-214F-544E-8E9C-5F1AEBF2AF65}" type="pres">
      <dgm:prSet presAssocID="{90B5EB81-C31A-0E4D-847F-0FF7DA55B788}" presName="aSpace2" presStyleCnt="0"/>
      <dgm:spPr/>
    </dgm:pt>
    <dgm:pt modelId="{1E8C0409-4787-3248-94C2-AEB8C99A4F95}" type="pres">
      <dgm:prSet presAssocID="{0C2DECDD-0A85-9C48-9279-DE771DF08233}" presName="child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487613-1EB7-FC4A-8FC1-5377F378A13E}" type="pres">
      <dgm:prSet presAssocID="{0C2DECDD-0A85-9C48-9279-DE771DF08233}" presName="aSpace2" presStyleCnt="0"/>
      <dgm:spPr/>
    </dgm:pt>
    <dgm:pt modelId="{482E95BE-A6F3-634C-BDD0-F34D94BB52CE}" type="pres">
      <dgm:prSet presAssocID="{5CC91DBC-94A1-3243-BEC9-77629274AACC}" presName="child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3325B-3618-C341-9CD0-441B3AD31487}" type="pres">
      <dgm:prSet presAssocID="{5CC91DBC-94A1-3243-BEC9-77629274AACC}" presName="aSpace2" presStyleCnt="0"/>
      <dgm:spPr/>
    </dgm:pt>
    <dgm:pt modelId="{408F0A18-5EE1-CE4C-9645-EA7FCA285619}" type="pres">
      <dgm:prSet presAssocID="{6CF8E079-9113-B341-949B-0C8FE1D54943}" presName="child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6F8F03-DA78-2A45-B90C-F2D064919D06}" type="pres">
      <dgm:prSet presAssocID="{DF8EF88C-8D84-8C43-B810-AFB4651BAA39}" presName="aSpace" presStyleCnt="0"/>
      <dgm:spPr/>
    </dgm:pt>
    <dgm:pt modelId="{FAC54BA9-4FEE-5F45-BF58-4B89D7621CEB}" type="pres">
      <dgm:prSet presAssocID="{770FE41B-0D6A-BE46-8DE9-86FE2A665892}" presName="compNode" presStyleCnt="0"/>
      <dgm:spPr/>
    </dgm:pt>
    <dgm:pt modelId="{48677A78-52B6-7B45-9BF1-CBA2C4872099}" type="pres">
      <dgm:prSet presAssocID="{770FE41B-0D6A-BE46-8DE9-86FE2A665892}" presName="aNode" presStyleLbl="bgShp" presStyleIdx="2" presStyleCnt="3"/>
      <dgm:spPr/>
      <dgm:t>
        <a:bodyPr/>
        <a:lstStyle/>
        <a:p>
          <a:endParaRPr lang="en-US"/>
        </a:p>
      </dgm:t>
    </dgm:pt>
    <dgm:pt modelId="{0414F7A4-1CC0-F143-82FF-D58C6494D706}" type="pres">
      <dgm:prSet presAssocID="{770FE41B-0D6A-BE46-8DE9-86FE2A665892}" presName="textNode" presStyleLbl="bgShp" presStyleIdx="2" presStyleCnt="3"/>
      <dgm:spPr/>
      <dgm:t>
        <a:bodyPr/>
        <a:lstStyle/>
        <a:p>
          <a:endParaRPr lang="en-US"/>
        </a:p>
      </dgm:t>
    </dgm:pt>
    <dgm:pt modelId="{929A2FF6-088D-E24B-80BE-10ABB2677823}" type="pres">
      <dgm:prSet presAssocID="{770FE41B-0D6A-BE46-8DE9-86FE2A665892}" presName="compChildNode" presStyleCnt="0"/>
      <dgm:spPr/>
    </dgm:pt>
    <dgm:pt modelId="{F9374679-3789-F14B-B149-3664B9ACB328}" type="pres">
      <dgm:prSet presAssocID="{770FE41B-0D6A-BE46-8DE9-86FE2A665892}" presName="theInnerList" presStyleCnt="0"/>
      <dgm:spPr/>
    </dgm:pt>
    <dgm:pt modelId="{BF72B8B5-A8A6-834B-A98F-81FAF85D1BED}" type="pres">
      <dgm:prSet presAssocID="{300B7704-EB88-0641-811A-C749A83EA426}" presName="child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6CE8D-1FB3-6D40-BCBD-55B6B7BF7EBD}" type="pres">
      <dgm:prSet presAssocID="{300B7704-EB88-0641-811A-C749A83EA426}" presName="aSpace2" presStyleCnt="0"/>
      <dgm:spPr/>
    </dgm:pt>
    <dgm:pt modelId="{0A9157C7-4363-1844-9081-88D1FC6FF148}" type="pres">
      <dgm:prSet presAssocID="{F1E0DF61-5B75-6A44-B10A-18FC603A31B1}" presName="child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59C3E-795C-9646-98C5-802E7AFE7940}" type="pres">
      <dgm:prSet presAssocID="{F1E0DF61-5B75-6A44-B10A-18FC603A31B1}" presName="aSpace2" presStyleCnt="0"/>
      <dgm:spPr/>
    </dgm:pt>
    <dgm:pt modelId="{73C35733-9ED5-034E-91F6-DD776EDA2725}" type="pres">
      <dgm:prSet presAssocID="{58F3BE6D-D555-5045-A6D7-6E7040258DBA}" presName="child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F9623A-666F-6647-802A-A95493F8EBAC}" srcId="{CA404423-6AB9-EB4A-85D9-76B337FDB174}" destId="{9D8833F6-FFF2-0043-8E19-662F3ECC0C69}" srcOrd="2" destOrd="0" parTransId="{3B768F97-B4E7-2F4E-9C97-87DEA25921EC}" sibTransId="{94D34039-8F97-4244-BD50-B01B3B91FF83}"/>
    <dgm:cxn modelId="{DC9A8752-C01B-5A47-B511-EA531B99815E}" srcId="{DF8EF88C-8D84-8C43-B810-AFB4651BAA39}" destId="{90B5EB81-C31A-0E4D-847F-0FF7DA55B788}" srcOrd="0" destOrd="0" parTransId="{73B3EB71-008F-4542-BCD6-0C44942298C8}" sibTransId="{D7E515D4-956F-D843-9334-9C7B173CAC8C}"/>
    <dgm:cxn modelId="{805D58BE-7D92-EE46-B76D-6E655B1BBC5F}" type="presOf" srcId="{300B7704-EB88-0641-811A-C749A83EA426}" destId="{BF72B8B5-A8A6-834B-A98F-81FAF85D1BED}" srcOrd="0" destOrd="0" presId="urn:microsoft.com/office/officeart/2005/8/layout/lProcess2"/>
    <dgm:cxn modelId="{F782B8ED-15BB-B94F-83DF-0A3F836AB3F0}" type="presOf" srcId="{A4CBAA80-C409-2A44-AF1F-158DEAC61387}" destId="{2E09FDE4-D0D4-534C-925E-72DB36DC377B}" srcOrd="0" destOrd="0" presId="urn:microsoft.com/office/officeart/2005/8/layout/lProcess2"/>
    <dgm:cxn modelId="{E49CF535-720E-DA4D-BEA3-BF34863B6C01}" type="presOf" srcId="{90B5EB81-C31A-0E4D-847F-0FF7DA55B788}" destId="{BD02C517-69F7-5D4E-A179-BA93C73CFD2C}" srcOrd="0" destOrd="0" presId="urn:microsoft.com/office/officeart/2005/8/layout/lProcess2"/>
    <dgm:cxn modelId="{7A5222CA-F569-244D-91FD-552374EC365B}" type="presOf" srcId="{770FE41B-0D6A-BE46-8DE9-86FE2A665892}" destId="{0414F7A4-1CC0-F143-82FF-D58C6494D706}" srcOrd="1" destOrd="0" presId="urn:microsoft.com/office/officeart/2005/8/layout/lProcess2"/>
    <dgm:cxn modelId="{829B5222-6AED-A54A-AE19-EB32E3669E38}" srcId="{DF8EF88C-8D84-8C43-B810-AFB4651BAA39}" destId="{0C2DECDD-0A85-9C48-9279-DE771DF08233}" srcOrd="1" destOrd="0" parTransId="{7764EC7D-F093-5B49-9AF0-7FACFB74B2BE}" sibTransId="{4343323C-71F6-BB4A-B543-569B7D0B8E56}"/>
    <dgm:cxn modelId="{107BD4BB-EE41-8846-BB28-31BC5309E10B}" srcId="{DF8EF88C-8D84-8C43-B810-AFB4651BAA39}" destId="{6CF8E079-9113-B341-949B-0C8FE1D54943}" srcOrd="3" destOrd="0" parTransId="{812DAFDD-DC6D-0B46-9650-4CDE2DDDB542}" sibTransId="{05CA5228-BB03-DB49-AF01-BB0808759185}"/>
    <dgm:cxn modelId="{BD82340B-B93F-314B-9BD7-A1CAF4A011E3}" type="presOf" srcId="{DF8EF88C-8D84-8C43-B810-AFB4651BAA39}" destId="{06A8ABCA-51AB-7C44-A93E-8766E44BBFCB}" srcOrd="0" destOrd="0" presId="urn:microsoft.com/office/officeart/2005/8/layout/lProcess2"/>
    <dgm:cxn modelId="{38C1ACE3-ADD9-484E-BECB-35D38C8F94FD}" type="presOf" srcId="{DF8EF88C-8D84-8C43-B810-AFB4651BAA39}" destId="{A29DDF9C-1AED-6F47-B745-E0CED4A18B8F}" srcOrd="1" destOrd="0" presId="urn:microsoft.com/office/officeart/2005/8/layout/lProcess2"/>
    <dgm:cxn modelId="{DBB70CC5-CCE4-434B-B3B4-A739FAA794FD}" type="presOf" srcId="{770FE41B-0D6A-BE46-8DE9-86FE2A665892}" destId="{48677A78-52B6-7B45-9BF1-CBA2C4872099}" srcOrd="0" destOrd="0" presId="urn:microsoft.com/office/officeart/2005/8/layout/lProcess2"/>
    <dgm:cxn modelId="{3AE1AA46-2B67-8448-9EC0-35138ED8B17F}" type="presOf" srcId="{CA404423-6AB9-EB4A-85D9-76B337FDB174}" destId="{FF0D77B0-D959-1948-A50C-07160BB098BA}" srcOrd="1" destOrd="0" presId="urn:microsoft.com/office/officeart/2005/8/layout/lProcess2"/>
    <dgm:cxn modelId="{C28F1EA8-43F5-A844-BF09-5E2D8CFA211A}" srcId="{CA404423-6AB9-EB4A-85D9-76B337FDB174}" destId="{A4CBAA80-C409-2A44-AF1F-158DEAC61387}" srcOrd="1" destOrd="0" parTransId="{3B600059-A870-FC48-B37A-5F576F53E857}" sibTransId="{7715F170-5F76-1B4A-8FDA-E988BD0AFEC0}"/>
    <dgm:cxn modelId="{EF616C56-3C8C-964B-9057-3E238C0F0AAC}" srcId="{D23BE324-DA86-ED4B-A593-27E2A934B691}" destId="{DF8EF88C-8D84-8C43-B810-AFB4651BAA39}" srcOrd="1" destOrd="0" parTransId="{DEF28F56-1015-8A41-A6BA-78C83248F303}" sibTransId="{78B9242F-3EF8-2747-B1F7-03FF22C29C4C}"/>
    <dgm:cxn modelId="{1410B755-6ED9-E748-8BFB-77A5A3935B42}" srcId="{770FE41B-0D6A-BE46-8DE9-86FE2A665892}" destId="{F1E0DF61-5B75-6A44-B10A-18FC603A31B1}" srcOrd="1" destOrd="0" parTransId="{A70A8BE2-DCCA-CC41-A04A-99DC6522C741}" sibTransId="{58DE4856-0A2D-5C4B-A519-E9C0BCD26CDD}"/>
    <dgm:cxn modelId="{29AEF786-463E-A14E-A0A0-C5390116F01B}" srcId="{DF8EF88C-8D84-8C43-B810-AFB4651BAA39}" destId="{5CC91DBC-94A1-3243-BEC9-77629274AACC}" srcOrd="2" destOrd="0" parTransId="{9A103E3D-8B8B-C740-A2C5-157681EBE064}" sibTransId="{0176042C-95E5-A140-AA3A-0A69EA4BB932}"/>
    <dgm:cxn modelId="{7831C511-053C-784F-9C39-D5F285FBF365}" type="presOf" srcId="{F1E0DF61-5B75-6A44-B10A-18FC603A31B1}" destId="{0A9157C7-4363-1844-9081-88D1FC6FF148}" srcOrd="0" destOrd="0" presId="urn:microsoft.com/office/officeart/2005/8/layout/lProcess2"/>
    <dgm:cxn modelId="{847392EC-C6B2-AD4F-B45C-C16011E5B9AE}" type="presOf" srcId="{5CC91DBC-94A1-3243-BEC9-77629274AACC}" destId="{482E95BE-A6F3-634C-BDD0-F34D94BB52CE}" srcOrd="0" destOrd="0" presId="urn:microsoft.com/office/officeart/2005/8/layout/lProcess2"/>
    <dgm:cxn modelId="{C338AD96-B6B3-2847-8FC3-E0A1DC3B58F8}" srcId="{770FE41B-0D6A-BE46-8DE9-86FE2A665892}" destId="{58F3BE6D-D555-5045-A6D7-6E7040258DBA}" srcOrd="2" destOrd="0" parTransId="{819336ED-ACC3-744E-ADDB-9033BDDCF9AB}" sibTransId="{BC224F86-9FC0-ED46-8347-22166A83EB87}"/>
    <dgm:cxn modelId="{F242E8DD-8E32-8D47-AB3E-B96F210C3186}" type="presOf" srcId="{49316F22-BDD9-D344-8DF7-6042A787739E}" destId="{9A46DF24-6254-7645-B937-0A6718251E0E}" srcOrd="0" destOrd="0" presId="urn:microsoft.com/office/officeart/2005/8/layout/lProcess2"/>
    <dgm:cxn modelId="{EBD9BF48-6EF2-FC4F-9767-F5F9F3682BE3}" srcId="{CA404423-6AB9-EB4A-85D9-76B337FDB174}" destId="{49316F22-BDD9-D344-8DF7-6042A787739E}" srcOrd="0" destOrd="0" parTransId="{B0AB3EC3-0FBB-3B4A-B331-5C9FEEF4572D}" sibTransId="{A1F0993D-402E-E94A-83D8-125058334C98}"/>
    <dgm:cxn modelId="{480F4E87-8507-814B-A575-458F5CE9CAFD}" srcId="{D23BE324-DA86-ED4B-A593-27E2A934B691}" destId="{770FE41B-0D6A-BE46-8DE9-86FE2A665892}" srcOrd="2" destOrd="0" parTransId="{6355C11E-EB04-F340-BF3E-8BF03EE0722F}" sibTransId="{3CDBA012-2FB2-4447-813E-6E60F77BCDA8}"/>
    <dgm:cxn modelId="{EACCF22D-8636-0B4F-B779-7F23E4506E92}" type="presOf" srcId="{D23BE324-DA86-ED4B-A593-27E2A934B691}" destId="{CD367AB6-D8AE-B349-B7FD-90FB0C3AD718}" srcOrd="0" destOrd="0" presId="urn:microsoft.com/office/officeart/2005/8/layout/lProcess2"/>
    <dgm:cxn modelId="{66049963-1F81-0147-9650-38F3D98BA50B}" type="presOf" srcId="{CA404423-6AB9-EB4A-85D9-76B337FDB174}" destId="{761E5B8F-DCD7-AF41-837F-D9BECF9DFF49}" srcOrd="0" destOrd="0" presId="urn:microsoft.com/office/officeart/2005/8/layout/lProcess2"/>
    <dgm:cxn modelId="{FFC83930-A2F1-8847-83FF-08ABD3358CE8}" type="presOf" srcId="{58F3BE6D-D555-5045-A6D7-6E7040258DBA}" destId="{73C35733-9ED5-034E-91F6-DD776EDA2725}" srcOrd="0" destOrd="0" presId="urn:microsoft.com/office/officeart/2005/8/layout/lProcess2"/>
    <dgm:cxn modelId="{00DF459D-A9C6-B94B-B2F9-8A117B2FFE4E}" type="presOf" srcId="{0C2DECDD-0A85-9C48-9279-DE771DF08233}" destId="{1E8C0409-4787-3248-94C2-AEB8C99A4F95}" srcOrd="0" destOrd="0" presId="urn:microsoft.com/office/officeart/2005/8/layout/lProcess2"/>
    <dgm:cxn modelId="{38228795-759C-B643-96B7-35BE38BE6B59}" type="presOf" srcId="{9D8833F6-FFF2-0043-8E19-662F3ECC0C69}" destId="{6EA9746E-83BF-C141-962A-D5914E659DB9}" srcOrd="0" destOrd="0" presId="urn:microsoft.com/office/officeart/2005/8/layout/lProcess2"/>
    <dgm:cxn modelId="{8F3D9F74-F63D-C64B-A465-F7575AB5F59C}" srcId="{770FE41B-0D6A-BE46-8DE9-86FE2A665892}" destId="{300B7704-EB88-0641-811A-C749A83EA426}" srcOrd="0" destOrd="0" parTransId="{AABC2E9F-7452-C24F-B639-5D50CBED447C}" sibTransId="{0E6A06E8-568A-2C48-A7AD-2FDA807B86E2}"/>
    <dgm:cxn modelId="{0FC86279-6947-3848-A988-83DDFB9DF0E1}" type="presOf" srcId="{6CF8E079-9113-B341-949B-0C8FE1D54943}" destId="{408F0A18-5EE1-CE4C-9645-EA7FCA285619}" srcOrd="0" destOrd="0" presId="urn:microsoft.com/office/officeart/2005/8/layout/lProcess2"/>
    <dgm:cxn modelId="{387B7D78-C7C4-444B-B9AC-A3B1F7827C2E}" srcId="{D23BE324-DA86-ED4B-A593-27E2A934B691}" destId="{CA404423-6AB9-EB4A-85D9-76B337FDB174}" srcOrd="0" destOrd="0" parTransId="{87E0A1A0-3D6C-E44A-A686-A38CE1113DBF}" sibTransId="{FE595A42-11C2-5545-9CAC-BEFD7802AE55}"/>
    <dgm:cxn modelId="{902E48A6-A2FD-3640-8700-F8F910A65AFB}" type="presParOf" srcId="{CD367AB6-D8AE-B349-B7FD-90FB0C3AD718}" destId="{BD3E26C3-DE7F-B549-B7CE-FF3E6FF5938C}" srcOrd="0" destOrd="0" presId="urn:microsoft.com/office/officeart/2005/8/layout/lProcess2"/>
    <dgm:cxn modelId="{210ADB8E-8AF6-0C40-B892-64D9A8174A8F}" type="presParOf" srcId="{BD3E26C3-DE7F-B549-B7CE-FF3E6FF5938C}" destId="{761E5B8F-DCD7-AF41-837F-D9BECF9DFF49}" srcOrd="0" destOrd="0" presId="urn:microsoft.com/office/officeart/2005/8/layout/lProcess2"/>
    <dgm:cxn modelId="{BADD0C68-0DBA-9046-9566-D80F39DB804B}" type="presParOf" srcId="{BD3E26C3-DE7F-B549-B7CE-FF3E6FF5938C}" destId="{FF0D77B0-D959-1948-A50C-07160BB098BA}" srcOrd="1" destOrd="0" presId="urn:microsoft.com/office/officeart/2005/8/layout/lProcess2"/>
    <dgm:cxn modelId="{4B5FA3EE-6D12-3844-AACE-9166C226DC6A}" type="presParOf" srcId="{BD3E26C3-DE7F-B549-B7CE-FF3E6FF5938C}" destId="{3B14CCCB-3000-B04C-B43A-6A8AB9A54764}" srcOrd="2" destOrd="0" presId="urn:microsoft.com/office/officeart/2005/8/layout/lProcess2"/>
    <dgm:cxn modelId="{314A003D-C589-8D44-ADF7-692DB16367ED}" type="presParOf" srcId="{3B14CCCB-3000-B04C-B43A-6A8AB9A54764}" destId="{38674BA3-1D56-8947-AEC4-F807DD5E0F43}" srcOrd="0" destOrd="0" presId="urn:microsoft.com/office/officeart/2005/8/layout/lProcess2"/>
    <dgm:cxn modelId="{C2CC91C9-C677-404B-B912-C01C832CB5A4}" type="presParOf" srcId="{38674BA3-1D56-8947-AEC4-F807DD5E0F43}" destId="{9A46DF24-6254-7645-B937-0A6718251E0E}" srcOrd="0" destOrd="0" presId="urn:microsoft.com/office/officeart/2005/8/layout/lProcess2"/>
    <dgm:cxn modelId="{DC583AA1-7161-454A-821E-81392E8FE373}" type="presParOf" srcId="{38674BA3-1D56-8947-AEC4-F807DD5E0F43}" destId="{0A2C7B95-B658-8449-B000-610F7B48CC45}" srcOrd="1" destOrd="0" presId="urn:microsoft.com/office/officeart/2005/8/layout/lProcess2"/>
    <dgm:cxn modelId="{BF1C333A-6903-1447-AB04-88B330E50B37}" type="presParOf" srcId="{38674BA3-1D56-8947-AEC4-F807DD5E0F43}" destId="{2E09FDE4-D0D4-534C-925E-72DB36DC377B}" srcOrd="2" destOrd="0" presId="urn:microsoft.com/office/officeart/2005/8/layout/lProcess2"/>
    <dgm:cxn modelId="{ABE4464D-B651-3247-97CF-F1CD6206FC85}" type="presParOf" srcId="{38674BA3-1D56-8947-AEC4-F807DD5E0F43}" destId="{A70A6D78-2E7B-1142-8055-D888E3005FE8}" srcOrd="3" destOrd="0" presId="urn:microsoft.com/office/officeart/2005/8/layout/lProcess2"/>
    <dgm:cxn modelId="{2576DD42-7351-9448-B951-54B9D25ABAAF}" type="presParOf" srcId="{38674BA3-1D56-8947-AEC4-F807DD5E0F43}" destId="{6EA9746E-83BF-C141-962A-D5914E659DB9}" srcOrd="4" destOrd="0" presId="urn:microsoft.com/office/officeart/2005/8/layout/lProcess2"/>
    <dgm:cxn modelId="{F0B21444-E861-054B-A1B4-03B745E46E5B}" type="presParOf" srcId="{CD367AB6-D8AE-B349-B7FD-90FB0C3AD718}" destId="{BD492923-C8C8-4748-8994-9407284111D9}" srcOrd="1" destOrd="0" presId="urn:microsoft.com/office/officeart/2005/8/layout/lProcess2"/>
    <dgm:cxn modelId="{B94E27C4-F53B-FB49-9C68-F148A1A4A18B}" type="presParOf" srcId="{CD367AB6-D8AE-B349-B7FD-90FB0C3AD718}" destId="{AC98779B-2D02-8F4A-B3EC-2298B6FCBCD5}" srcOrd="2" destOrd="0" presId="urn:microsoft.com/office/officeart/2005/8/layout/lProcess2"/>
    <dgm:cxn modelId="{F269EECA-E01D-2C40-A380-E5F024E86712}" type="presParOf" srcId="{AC98779B-2D02-8F4A-B3EC-2298B6FCBCD5}" destId="{06A8ABCA-51AB-7C44-A93E-8766E44BBFCB}" srcOrd="0" destOrd="0" presId="urn:microsoft.com/office/officeart/2005/8/layout/lProcess2"/>
    <dgm:cxn modelId="{02B568A9-6337-A040-ADAF-DD0923CFAD36}" type="presParOf" srcId="{AC98779B-2D02-8F4A-B3EC-2298B6FCBCD5}" destId="{A29DDF9C-1AED-6F47-B745-E0CED4A18B8F}" srcOrd="1" destOrd="0" presId="urn:microsoft.com/office/officeart/2005/8/layout/lProcess2"/>
    <dgm:cxn modelId="{C1CEB526-A40E-E84B-8564-865665ACFF75}" type="presParOf" srcId="{AC98779B-2D02-8F4A-B3EC-2298B6FCBCD5}" destId="{AEC2EFDA-9B6B-EE41-85B9-2126240993F9}" srcOrd="2" destOrd="0" presId="urn:microsoft.com/office/officeart/2005/8/layout/lProcess2"/>
    <dgm:cxn modelId="{79696558-F260-9D4D-84F8-B9C74AE528E1}" type="presParOf" srcId="{AEC2EFDA-9B6B-EE41-85B9-2126240993F9}" destId="{E5FF24A8-D124-0844-8DEF-4163689BE9C6}" srcOrd="0" destOrd="0" presId="urn:microsoft.com/office/officeart/2005/8/layout/lProcess2"/>
    <dgm:cxn modelId="{111840C0-17D1-3343-AFD0-FE49003B3A04}" type="presParOf" srcId="{E5FF24A8-D124-0844-8DEF-4163689BE9C6}" destId="{BD02C517-69F7-5D4E-A179-BA93C73CFD2C}" srcOrd="0" destOrd="0" presId="urn:microsoft.com/office/officeart/2005/8/layout/lProcess2"/>
    <dgm:cxn modelId="{283CBBA3-D075-8642-AD40-C612729C73B9}" type="presParOf" srcId="{E5FF24A8-D124-0844-8DEF-4163689BE9C6}" destId="{CE5857B1-214F-544E-8E9C-5F1AEBF2AF65}" srcOrd="1" destOrd="0" presId="urn:microsoft.com/office/officeart/2005/8/layout/lProcess2"/>
    <dgm:cxn modelId="{E978C5B5-BF6D-4C40-925A-72CA12CAC922}" type="presParOf" srcId="{E5FF24A8-D124-0844-8DEF-4163689BE9C6}" destId="{1E8C0409-4787-3248-94C2-AEB8C99A4F95}" srcOrd="2" destOrd="0" presId="urn:microsoft.com/office/officeart/2005/8/layout/lProcess2"/>
    <dgm:cxn modelId="{2570F881-A665-1342-9B2E-B01EB03DF8B2}" type="presParOf" srcId="{E5FF24A8-D124-0844-8DEF-4163689BE9C6}" destId="{A2487613-1EB7-FC4A-8FC1-5377F378A13E}" srcOrd="3" destOrd="0" presId="urn:microsoft.com/office/officeart/2005/8/layout/lProcess2"/>
    <dgm:cxn modelId="{E8D18BC3-B829-2541-A59B-B37BF1516B60}" type="presParOf" srcId="{E5FF24A8-D124-0844-8DEF-4163689BE9C6}" destId="{482E95BE-A6F3-634C-BDD0-F34D94BB52CE}" srcOrd="4" destOrd="0" presId="urn:microsoft.com/office/officeart/2005/8/layout/lProcess2"/>
    <dgm:cxn modelId="{B74FCDE3-2329-B043-83D6-C662E073A888}" type="presParOf" srcId="{E5FF24A8-D124-0844-8DEF-4163689BE9C6}" destId="{D8F3325B-3618-C341-9CD0-441B3AD31487}" srcOrd="5" destOrd="0" presId="urn:microsoft.com/office/officeart/2005/8/layout/lProcess2"/>
    <dgm:cxn modelId="{9CC203ED-4B5B-534B-9735-F7C5B6F10A0C}" type="presParOf" srcId="{E5FF24A8-D124-0844-8DEF-4163689BE9C6}" destId="{408F0A18-5EE1-CE4C-9645-EA7FCA285619}" srcOrd="6" destOrd="0" presId="urn:microsoft.com/office/officeart/2005/8/layout/lProcess2"/>
    <dgm:cxn modelId="{2EAA6539-C03E-E541-B6F2-ED21CD302975}" type="presParOf" srcId="{CD367AB6-D8AE-B349-B7FD-90FB0C3AD718}" destId="{EA6F8F03-DA78-2A45-B90C-F2D064919D06}" srcOrd="3" destOrd="0" presId="urn:microsoft.com/office/officeart/2005/8/layout/lProcess2"/>
    <dgm:cxn modelId="{BD02521C-5AA7-174B-BCB0-9E75189D3134}" type="presParOf" srcId="{CD367AB6-D8AE-B349-B7FD-90FB0C3AD718}" destId="{FAC54BA9-4FEE-5F45-BF58-4B89D7621CEB}" srcOrd="4" destOrd="0" presId="urn:microsoft.com/office/officeart/2005/8/layout/lProcess2"/>
    <dgm:cxn modelId="{76DF4981-3091-9540-BA07-759DD1B35E4A}" type="presParOf" srcId="{FAC54BA9-4FEE-5F45-BF58-4B89D7621CEB}" destId="{48677A78-52B6-7B45-9BF1-CBA2C4872099}" srcOrd="0" destOrd="0" presId="urn:microsoft.com/office/officeart/2005/8/layout/lProcess2"/>
    <dgm:cxn modelId="{594DBAE6-8A59-FA43-885F-F9F32B948305}" type="presParOf" srcId="{FAC54BA9-4FEE-5F45-BF58-4B89D7621CEB}" destId="{0414F7A4-1CC0-F143-82FF-D58C6494D706}" srcOrd="1" destOrd="0" presId="urn:microsoft.com/office/officeart/2005/8/layout/lProcess2"/>
    <dgm:cxn modelId="{2BCED26E-11BD-EB46-808B-10510FABE80F}" type="presParOf" srcId="{FAC54BA9-4FEE-5F45-BF58-4B89D7621CEB}" destId="{929A2FF6-088D-E24B-80BE-10ABB2677823}" srcOrd="2" destOrd="0" presId="urn:microsoft.com/office/officeart/2005/8/layout/lProcess2"/>
    <dgm:cxn modelId="{02DC1FAE-63C4-A440-A465-EFD243DC40CD}" type="presParOf" srcId="{929A2FF6-088D-E24B-80BE-10ABB2677823}" destId="{F9374679-3789-F14B-B149-3664B9ACB328}" srcOrd="0" destOrd="0" presId="urn:microsoft.com/office/officeart/2005/8/layout/lProcess2"/>
    <dgm:cxn modelId="{857FBA00-DCC3-604D-8FB4-AF5B43ADFC8C}" type="presParOf" srcId="{F9374679-3789-F14B-B149-3664B9ACB328}" destId="{BF72B8B5-A8A6-834B-A98F-81FAF85D1BED}" srcOrd="0" destOrd="0" presId="urn:microsoft.com/office/officeart/2005/8/layout/lProcess2"/>
    <dgm:cxn modelId="{07CC1912-738E-5F40-A535-4458FBA6828F}" type="presParOf" srcId="{F9374679-3789-F14B-B149-3664B9ACB328}" destId="{8566CE8D-1FB3-6D40-BCBD-55B6B7BF7EBD}" srcOrd="1" destOrd="0" presId="urn:microsoft.com/office/officeart/2005/8/layout/lProcess2"/>
    <dgm:cxn modelId="{E3D70086-748A-8142-825C-7CC14A8D7132}" type="presParOf" srcId="{F9374679-3789-F14B-B149-3664B9ACB328}" destId="{0A9157C7-4363-1844-9081-88D1FC6FF148}" srcOrd="2" destOrd="0" presId="urn:microsoft.com/office/officeart/2005/8/layout/lProcess2"/>
    <dgm:cxn modelId="{DEAF8E55-B566-8F48-AE78-039469E22955}" type="presParOf" srcId="{F9374679-3789-F14B-B149-3664B9ACB328}" destId="{75759C3E-795C-9646-98C5-802E7AFE7940}" srcOrd="3" destOrd="0" presId="urn:microsoft.com/office/officeart/2005/8/layout/lProcess2"/>
    <dgm:cxn modelId="{C0227F09-4554-B348-A2E3-B9653F0615A4}" type="presParOf" srcId="{F9374679-3789-F14B-B149-3664B9ACB328}" destId="{73C35733-9ED5-034E-91F6-DD776EDA2725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C817E8-824B-8943-989C-AC83F97FCEAD}" type="doc">
      <dgm:prSet loTypeId="urn:microsoft.com/office/officeart/2005/8/layout/target1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CC0052F-FF76-2841-9D77-5726AA5F128B}">
      <dgm:prSet/>
      <dgm:spPr/>
      <dgm:t>
        <a:bodyPr/>
        <a:lstStyle/>
        <a:p>
          <a:pPr rtl="0"/>
          <a:r>
            <a:rPr lang="en-US" dirty="0" smtClean="0"/>
            <a:t>Composed of a collection of DRAM chips</a:t>
          </a:r>
          <a:endParaRPr lang="en-US" dirty="0"/>
        </a:p>
      </dgm:t>
    </dgm:pt>
    <dgm:pt modelId="{B86741C3-1DFA-3D47-A6E7-5C205CDFFFD9}" type="parTrans" cxnId="{E9857345-CAA6-5D4F-AAEB-1391A388DF2D}">
      <dgm:prSet/>
      <dgm:spPr/>
      <dgm:t>
        <a:bodyPr/>
        <a:lstStyle/>
        <a:p>
          <a:endParaRPr lang="en-US"/>
        </a:p>
      </dgm:t>
    </dgm:pt>
    <dgm:pt modelId="{E9C89165-FDC3-684D-8717-3E5D4F4689B5}" type="sibTrans" cxnId="{E9857345-CAA6-5D4F-AAEB-1391A388DF2D}">
      <dgm:prSet/>
      <dgm:spPr/>
      <dgm:t>
        <a:bodyPr/>
        <a:lstStyle/>
        <a:p>
          <a:endParaRPr lang="en-US"/>
        </a:p>
      </dgm:t>
    </dgm:pt>
    <dgm:pt modelId="{979CCC9C-C88B-4F4D-AC0F-0A951907E2F1}">
      <dgm:prSet/>
      <dgm:spPr/>
      <dgm:t>
        <a:bodyPr/>
        <a:lstStyle/>
        <a:p>
          <a:pPr rtl="0"/>
          <a:r>
            <a:rPr lang="en-GB" dirty="0" smtClean="0"/>
            <a:t>Grouped together to form a </a:t>
          </a:r>
          <a:r>
            <a:rPr lang="en-GB" i="1" dirty="0" smtClean="0"/>
            <a:t>memory bank</a:t>
          </a:r>
          <a:endParaRPr lang="en-GB" i="1" dirty="0"/>
        </a:p>
      </dgm:t>
    </dgm:pt>
    <dgm:pt modelId="{CA737E00-0781-E140-AE5B-C7AE2F5D54AA}" type="parTrans" cxnId="{C4DC0A6C-5994-F74B-88A6-38B4EF570B12}">
      <dgm:prSet/>
      <dgm:spPr/>
      <dgm:t>
        <a:bodyPr/>
        <a:lstStyle/>
        <a:p>
          <a:endParaRPr lang="en-US"/>
        </a:p>
      </dgm:t>
    </dgm:pt>
    <dgm:pt modelId="{6B148C8B-8EEA-D744-9011-54543658C65B}" type="sibTrans" cxnId="{C4DC0A6C-5994-F74B-88A6-38B4EF570B12}">
      <dgm:prSet/>
      <dgm:spPr/>
      <dgm:t>
        <a:bodyPr/>
        <a:lstStyle/>
        <a:p>
          <a:endParaRPr lang="en-US"/>
        </a:p>
      </dgm:t>
    </dgm:pt>
    <dgm:pt modelId="{A804BAA3-A403-9E4D-9F00-DDDAF19AB792}">
      <dgm:prSet/>
      <dgm:spPr/>
      <dgm:t>
        <a:bodyPr/>
        <a:lstStyle/>
        <a:p>
          <a:pPr rtl="0"/>
          <a:r>
            <a:rPr lang="en-US" dirty="0" smtClean="0"/>
            <a:t>Each bank is independently able to service a memory read or write request</a:t>
          </a:r>
          <a:endParaRPr lang="en-US" dirty="0"/>
        </a:p>
      </dgm:t>
    </dgm:pt>
    <dgm:pt modelId="{8F848074-08CD-D04A-BCAF-96E598B657A5}" type="parTrans" cxnId="{E1896FBA-2D33-4640-A1D4-BE8984060BE5}">
      <dgm:prSet/>
      <dgm:spPr/>
      <dgm:t>
        <a:bodyPr/>
        <a:lstStyle/>
        <a:p>
          <a:endParaRPr lang="en-US"/>
        </a:p>
      </dgm:t>
    </dgm:pt>
    <dgm:pt modelId="{7B5B54EB-22EA-464C-B494-49CB79BA132C}" type="sibTrans" cxnId="{E1896FBA-2D33-4640-A1D4-BE8984060BE5}">
      <dgm:prSet/>
      <dgm:spPr/>
      <dgm:t>
        <a:bodyPr/>
        <a:lstStyle/>
        <a:p>
          <a:endParaRPr lang="en-US"/>
        </a:p>
      </dgm:t>
    </dgm:pt>
    <dgm:pt modelId="{6990B913-075B-F24B-BBAD-DFEE2609734F}">
      <dgm:prSet/>
      <dgm:spPr/>
      <dgm:t>
        <a:bodyPr/>
        <a:lstStyle/>
        <a:p>
          <a:pPr rtl="0"/>
          <a:r>
            <a:rPr lang="en-US" i="1" dirty="0" smtClean="0"/>
            <a:t>K</a:t>
          </a:r>
          <a:r>
            <a:rPr lang="en-US" dirty="0" smtClean="0"/>
            <a:t> banks can service </a:t>
          </a:r>
          <a:r>
            <a:rPr lang="en-US" i="1" dirty="0" smtClean="0"/>
            <a:t>K</a:t>
          </a:r>
          <a:r>
            <a:rPr lang="en-US" dirty="0" smtClean="0"/>
            <a:t> requests simultaneously, increasing memory read or write rates by a factor of </a:t>
          </a:r>
          <a:r>
            <a:rPr lang="en-US" i="1" dirty="0" smtClean="0"/>
            <a:t>K</a:t>
          </a:r>
          <a:endParaRPr lang="en-US" dirty="0"/>
        </a:p>
      </dgm:t>
    </dgm:pt>
    <dgm:pt modelId="{A6B922CC-A229-714D-9271-B899C3F9E94D}" type="parTrans" cxnId="{247FDD88-A0E0-1744-834B-0F8FDFFB38ED}">
      <dgm:prSet/>
      <dgm:spPr/>
      <dgm:t>
        <a:bodyPr/>
        <a:lstStyle/>
        <a:p>
          <a:endParaRPr lang="en-US"/>
        </a:p>
      </dgm:t>
    </dgm:pt>
    <dgm:pt modelId="{EDDA628D-F276-0A46-AAC4-AE129E4624C7}" type="sibTrans" cxnId="{247FDD88-A0E0-1744-834B-0F8FDFFB38ED}">
      <dgm:prSet/>
      <dgm:spPr/>
      <dgm:t>
        <a:bodyPr/>
        <a:lstStyle/>
        <a:p>
          <a:endParaRPr lang="en-US"/>
        </a:p>
      </dgm:t>
    </dgm:pt>
    <dgm:pt modelId="{9ED157BA-69A5-9144-AB59-6B93FD55C0B8}">
      <dgm:prSet/>
      <dgm:spPr/>
      <dgm:t>
        <a:bodyPr/>
        <a:lstStyle/>
        <a:p>
          <a:pPr rtl="0"/>
          <a:r>
            <a:rPr lang="en-GB" dirty="0" smtClean="0"/>
            <a:t>If consecutive words of memory are stored in different banks, the transfer of a block of memory is speeded up</a:t>
          </a:r>
          <a:endParaRPr lang="en-GB" dirty="0"/>
        </a:p>
      </dgm:t>
    </dgm:pt>
    <dgm:pt modelId="{3BA5516E-3B52-0840-A909-851E6F7B1BF8}" type="parTrans" cxnId="{A4FC8BA6-1F1E-3147-AB97-75C1101DCC1F}">
      <dgm:prSet/>
      <dgm:spPr/>
      <dgm:t>
        <a:bodyPr/>
        <a:lstStyle/>
        <a:p>
          <a:endParaRPr lang="en-US"/>
        </a:p>
      </dgm:t>
    </dgm:pt>
    <dgm:pt modelId="{83D41E0C-5C58-4344-AFC3-1412D617C9DB}" type="sibTrans" cxnId="{A4FC8BA6-1F1E-3147-AB97-75C1101DCC1F}">
      <dgm:prSet/>
      <dgm:spPr/>
      <dgm:t>
        <a:bodyPr/>
        <a:lstStyle/>
        <a:p>
          <a:endParaRPr lang="en-US"/>
        </a:p>
      </dgm:t>
    </dgm:pt>
    <dgm:pt modelId="{B590D48F-C700-A745-A5D0-19C43AEA5E83}" type="pres">
      <dgm:prSet presAssocID="{22C817E8-824B-8943-989C-AC83F97FCEAD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CD37D8-A6C9-7347-9185-E44226E72FC7}" type="pres">
      <dgm:prSet presAssocID="{8CC0052F-FF76-2841-9D77-5726AA5F128B}" presName="circle1" presStyleLbl="lnNode1" presStyleIdx="0" presStyleCnt="5"/>
      <dgm:spPr/>
    </dgm:pt>
    <dgm:pt modelId="{7F2462F4-CE27-CB47-B974-0D649D5F1522}" type="pres">
      <dgm:prSet presAssocID="{8CC0052F-FF76-2841-9D77-5726AA5F128B}" presName="text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ACFBC-6FE8-3A49-AD2B-79E2DA2407EC}" type="pres">
      <dgm:prSet presAssocID="{8CC0052F-FF76-2841-9D77-5726AA5F128B}" presName="line1" presStyleLbl="callout" presStyleIdx="0" presStyleCnt="10"/>
      <dgm:spPr>
        <a:ln>
          <a:solidFill>
            <a:schemeClr val="accent3"/>
          </a:solidFill>
        </a:ln>
      </dgm:spPr>
    </dgm:pt>
    <dgm:pt modelId="{F321CC0B-6111-EA4D-945B-E997A707C6AB}" type="pres">
      <dgm:prSet presAssocID="{8CC0052F-FF76-2841-9D77-5726AA5F128B}" presName="d1" presStyleLbl="callout" presStyleIdx="1" presStyleCnt="10"/>
      <dgm:spPr>
        <a:ln>
          <a:solidFill>
            <a:schemeClr val="accent3"/>
          </a:solidFill>
        </a:ln>
      </dgm:spPr>
    </dgm:pt>
    <dgm:pt modelId="{2AEFFE6D-02DD-AC47-A7D7-6F0F49D69E25}" type="pres">
      <dgm:prSet presAssocID="{979CCC9C-C88B-4F4D-AC0F-0A951907E2F1}" presName="circle2" presStyleLbl="lnNode1" presStyleIdx="1" presStyleCnt="5"/>
      <dgm:spPr/>
    </dgm:pt>
    <dgm:pt modelId="{CC87624B-73C2-8F41-B7C2-96066902C80B}" type="pres">
      <dgm:prSet presAssocID="{979CCC9C-C88B-4F4D-AC0F-0A951907E2F1}" presName="text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51CF9-2939-7340-9033-50955A68CD2B}" type="pres">
      <dgm:prSet presAssocID="{979CCC9C-C88B-4F4D-AC0F-0A951907E2F1}" presName="line2" presStyleLbl="callout" presStyleIdx="2" presStyleCnt="10"/>
      <dgm:spPr>
        <a:ln>
          <a:solidFill>
            <a:schemeClr val="accent3"/>
          </a:solidFill>
        </a:ln>
      </dgm:spPr>
    </dgm:pt>
    <dgm:pt modelId="{C67BBE53-21DC-E045-A630-D12DE591D833}" type="pres">
      <dgm:prSet presAssocID="{979CCC9C-C88B-4F4D-AC0F-0A951907E2F1}" presName="d2" presStyleLbl="callout" presStyleIdx="3" presStyleCnt="10"/>
      <dgm:spPr>
        <a:ln>
          <a:solidFill>
            <a:schemeClr val="accent3"/>
          </a:solidFill>
        </a:ln>
      </dgm:spPr>
    </dgm:pt>
    <dgm:pt modelId="{AAD596D2-E62A-0548-828D-4DCC653CC72D}" type="pres">
      <dgm:prSet presAssocID="{A804BAA3-A403-9E4D-9F00-DDDAF19AB792}" presName="circle3" presStyleLbl="lnNode1" presStyleIdx="2" presStyleCnt="5"/>
      <dgm:spPr/>
    </dgm:pt>
    <dgm:pt modelId="{8EC32DAD-B60A-E04E-9CBE-3880F576FF1B}" type="pres">
      <dgm:prSet presAssocID="{A804BAA3-A403-9E4D-9F00-DDDAF19AB792}" presName="text3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37FD0-232D-2342-9E7D-C70474E38A8F}" type="pres">
      <dgm:prSet presAssocID="{A804BAA3-A403-9E4D-9F00-DDDAF19AB792}" presName="line3" presStyleLbl="callout" presStyleIdx="4" presStyleCnt="10"/>
      <dgm:spPr>
        <a:ln>
          <a:solidFill>
            <a:schemeClr val="accent3"/>
          </a:solidFill>
        </a:ln>
      </dgm:spPr>
    </dgm:pt>
    <dgm:pt modelId="{B14A19D7-85D7-814F-8401-2C8DDF90F3FB}" type="pres">
      <dgm:prSet presAssocID="{A804BAA3-A403-9E4D-9F00-DDDAF19AB792}" presName="d3" presStyleLbl="callout" presStyleIdx="5" presStyleCnt="10"/>
      <dgm:spPr>
        <a:ln>
          <a:solidFill>
            <a:schemeClr val="accent3"/>
          </a:solidFill>
        </a:ln>
      </dgm:spPr>
    </dgm:pt>
    <dgm:pt modelId="{B34A8773-C811-0D46-9EEB-711305802ED6}" type="pres">
      <dgm:prSet presAssocID="{6990B913-075B-F24B-BBAD-DFEE2609734F}" presName="circle4" presStyleLbl="lnNode1" presStyleIdx="3" presStyleCnt="5"/>
      <dgm:spPr/>
    </dgm:pt>
    <dgm:pt modelId="{835CBABC-C4E5-3D41-92E3-3EE99DB441F4}" type="pres">
      <dgm:prSet presAssocID="{6990B913-075B-F24B-BBAD-DFEE2609734F}" presName="text4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B84B8-63BA-6048-9CBF-1CBC25592950}" type="pres">
      <dgm:prSet presAssocID="{6990B913-075B-F24B-BBAD-DFEE2609734F}" presName="line4" presStyleLbl="callout" presStyleIdx="6" presStyleCnt="10"/>
      <dgm:spPr>
        <a:ln>
          <a:solidFill>
            <a:schemeClr val="accent3"/>
          </a:solidFill>
        </a:ln>
      </dgm:spPr>
    </dgm:pt>
    <dgm:pt modelId="{C34E5CC8-DFB0-FC49-82AD-56653AEAF9C3}" type="pres">
      <dgm:prSet presAssocID="{6990B913-075B-F24B-BBAD-DFEE2609734F}" presName="d4" presStyleLbl="callout" presStyleIdx="7" presStyleCnt="10"/>
      <dgm:spPr>
        <a:ln>
          <a:solidFill>
            <a:schemeClr val="accent3"/>
          </a:solidFill>
        </a:ln>
      </dgm:spPr>
    </dgm:pt>
    <dgm:pt modelId="{D10BCEDA-1B03-9849-8E13-497008088137}" type="pres">
      <dgm:prSet presAssocID="{9ED157BA-69A5-9144-AB59-6B93FD55C0B8}" presName="circle5" presStyleLbl="lnNode1" presStyleIdx="4" presStyleCnt="5"/>
      <dgm:spPr/>
    </dgm:pt>
    <dgm:pt modelId="{BC08C46E-80F6-6844-97EA-EFF90289CFDD}" type="pres">
      <dgm:prSet presAssocID="{9ED157BA-69A5-9144-AB59-6B93FD55C0B8}" presName="text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6DDFCA-82BF-8A4A-A31C-77A5937B820B}" type="pres">
      <dgm:prSet presAssocID="{9ED157BA-69A5-9144-AB59-6B93FD55C0B8}" presName="line5" presStyleLbl="callout" presStyleIdx="8" presStyleCnt="10"/>
      <dgm:spPr>
        <a:ln>
          <a:solidFill>
            <a:schemeClr val="accent3"/>
          </a:solidFill>
        </a:ln>
      </dgm:spPr>
    </dgm:pt>
    <dgm:pt modelId="{F84305B1-C966-5546-B34F-EA12E90FF450}" type="pres">
      <dgm:prSet presAssocID="{9ED157BA-69A5-9144-AB59-6B93FD55C0B8}" presName="d5" presStyleLbl="callout" presStyleIdx="9" presStyleCnt="10"/>
      <dgm:spPr>
        <a:ln>
          <a:solidFill>
            <a:schemeClr val="accent3"/>
          </a:solidFill>
        </a:ln>
      </dgm:spPr>
    </dgm:pt>
  </dgm:ptLst>
  <dgm:cxnLst>
    <dgm:cxn modelId="{247FDD88-A0E0-1744-834B-0F8FDFFB38ED}" srcId="{22C817E8-824B-8943-989C-AC83F97FCEAD}" destId="{6990B913-075B-F24B-BBAD-DFEE2609734F}" srcOrd="3" destOrd="0" parTransId="{A6B922CC-A229-714D-9271-B899C3F9E94D}" sibTransId="{EDDA628D-F276-0A46-AAC4-AE129E4624C7}"/>
    <dgm:cxn modelId="{E1896FBA-2D33-4640-A1D4-BE8984060BE5}" srcId="{22C817E8-824B-8943-989C-AC83F97FCEAD}" destId="{A804BAA3-A403-9E4D-9F00-DDDAF19AB792}" srcOrd="2" destOrd="0" parTransId="{8F848074-08CD-D04A-BCAF-96E598B657A5}" sibTransId="{7B5B54EB-22EA-464C-B494-49CB79BA132C}"/>
    <dgm:cxn modelId="{A9E9C95D-B3DE-4447-8F7E-3FF350FA58D8}" type="presOf" srcId="{8CC0052F-FF76-2841-9D77-5726AA5F128B}" destId="{7F2462F4-CE27-CB47-B974-0D649D5F1522}" srcOrd="0" destOrd="0" presId="urn:microsoft.com/office/officeart/2005/8/layout/target1"/>
    <dgm:cxn modelId="{C4DC0A6C-5994-F74B-88A6-38B4EF570B12}" srcId="{22C817E8-824B-8943-989C-AC83F97FCEAD}" destId="{979CCC9C-C88B-4F4D-AC0F-0A951907E2F1}" srcOrd="1" destOrd="0" parTransId="{CA737E00-0781-E140-AE5B-C7AE2F5D54AA}" sibTransId="{6B148C8B-8EEA-D744-9011-54543658C65B}"/>
    <dgm:cxn modelId="{0A0F4B58-ED31-C749-AA58-B06876CDBCC0}" type="presOf" srcId="{22C817E8-824B-8943-989C-AC83F97FCEAD}" destId="{B590D48F-C700-A745-A5D0-19C43AEA5E83}" srcOrd="0" destOrd="0" presId="urn:microsoft.com/office/officeart/2005/8/layout/target1"/>
    <dgm:cxn modelId="{BD8A179A-8BFA-4846-97C5-B2A667BBCAF7}" type="presOf" srcId="{6990B913-075B-F24B-BBAD-DFEE2609734F}" destId="{835CBABC-C4E5-3D41-92E3-3EE99DB441F4}" srcOrd="0" destOrd="0" presId="urn:microsoft.com/office/officeart/2005/8/layout/target1"/>
    <dgm:cxn modelId="{E9857345-CAA6-5D4F-AAEB-1391A388DF2D}" srcId="{22C817E8-824B-8943-989C-AC83F97FCEAD}" destId="{8CC0052F-FF76-2841-9D77-5726AA5F128B}" srcOrd="0" destOrd="0" parTransId="{B86741C3-1DFA-3D47-A6E7-5C205CDFFFD9}" sibTransId="{E9C89165-FDC3-684D-8717-3E5D4F4689B5}"/>
    <dgm:cxn modelId="{A4FC8BA6-1F1E-3147-AB97-75C1101DCC1F}" srcId="{22C817E8-824B-8943-989C-AC83F97FCEAD}" destId="{9ED157BA-69A5-9144-AB59-6B93FD55C0B8}" srcOrd="4" destOrd="0" parTransId="{3BA5516E-3B52-0840-A909-851E6F7B1BF8}" sibTransId="{83D41E0C-5C58-4344-AFC3-1412D617C9DB}"/>
    <dgm:cxn modelId="{317E91A3-C143-CD47-B32E-CBB8D763A635}" type="presOf" srcId="{A804BAA3-A403-9E4D-9F00-DDDAF19AB792}" destId="{8EC32DAD-B60A-E04E-9CBE-3880F576FF1B}" srcOrd="0" destOrd="0" presId="urn:microsoft.com/office/officeart/2005/8/layout/target1"/>
    <dgm:cxn modelId="{262A119C-8248-8B41-93E0-293DEE18E4D4}" type="presOf" srcId="{9ED157BA-69A5-9144-AB59-6B93FD55C0B8}" destId="{BC08C46E-80F6-6844-97EA-EFF90289CFDD}" srcOrd="0" destOrd="0" presId="urn:microsoft.com/office/officeart/2005/8/layout/target1"/>
    <dgm:cxn modelId="{FE59DB30-070D-0D45-92D8-88DDEAB185F6}" type="presOf" srcId="{979CCC9C-C88B-4F4D-AC0F-0A951907E2F1}" destId="{CC87624B-73C2-8F41-B7C2-96066902C80B}" srcOrd="0" destOrd="0" presId="urn:microsoft.com/office/officeart/2005/8/layout/target1"/>
    <dgm:cxn modelId="{E64FA73A-03F7-D748-9006-10F57AB71EA5}" type="presParOf" srcId="{B590D48F-C700-A745-A5D0-19C43AEA5E83}" destId="{91CD37D8-A6C9-7347-9185-E44226E72FC7}" srcOrd="0" destOrd="0" presId="urn:microsoft.com/office/officeart/2005/8/layout/target1"/>
    <dgm:cxn modelId="{6FC42ACE-C7F6-8A47-A407-768879818A79}" type="presParOf" srcId="{B590D48F-C700-A745-A5D0-19C43AEA5E83}" destId="{7F2462F4-CE27-CB47-B974-0D649D5F1522}" srcOrd="1" destOrd="0" presId="urn:microsoft.com/office/officeart/2005/8/layout/target1"/>
    <dgm:cxn modelId="{508373F7-D0C0-7044-AD85-C58105646B9F}" type="presParOf" srcId="{B590D48F-C700-A745-A5D0-19C43AEA5E83}" destId="{ECCACFBC-6FE8-3A49-AD2B-79E2DA2407EC}" srcOrd="2" destOrd="0" presId="urn:microsoft.com/office/officeart/2005/8/layout/target1"/>
    <dgm:cxn modelId="{3120D8AD-8365-9C43-B53F-7F0C60278222}" type="presParOf" srcId="{B590D48F-C700-A745-A5D0-19C43AEA5E83}" destId="{F321CC0B-6111-EA4D-945B-E997A707C6AB}" srcOrd="3" destOrd="0" presId="urn:microsoft.com/office/officeart/2005/8/layout/target1"/>
    <dgm:cxn modelId="{27164D2D-DE21-5B42-9685-2F6AB44CA508}" type="presParOf" srcId="{B590D48F-C700-A745-A5D0-19C43AEA5E83}" destId="{2AEFFE6D-02DD-AC47-A7D7-6F0F49D69E25}" srcOrd="4" destOrd="0" presId="urn:microsoft.com/office/officeart/2005/8/layout/target1"/>
    <dgm:cxn modelId="{FBF19BBC-3F29-E847-911A-4462521022F4}" type="presParOf" srcId="{B590D48F-C700-A745-A5D0-19C43AEA5E83}" destId="{CC87624B-73C2-8F41-B7C2-96066902C80B}" srcOrd="5" destOrd="0" presId="urn:microsoft.com/office/officeart/2005/8/layout/target1"/>
    <dgm:cxn modelId="{310A9954-8B3B-DD42-9F6F-8FF898AF3AE1}" type="presParOf" srcId="{B590D48F-C700-A745-A5D0-19C43AEA5E83}" destId="{FD651CF9-2939-7340-9033-50955A68CD2B}" srcOrd="6" destOrd="0" presId="urn:microsoft.com/office/officeart/2005/8/layout/target1"/>
    <dgm:cxn modelId="{00D61241-E986-4549-9AD7-E5D661CCB2C8}" type="presParOf" srcId="{B590D48F-C700-A745-A5D0-19C43AEA5E83}" destId="{C67BBE53-21DC-E045-A630-D12DE591D833}" srcOrd="7" destOrd="0" presId="urn:microsoft.com/office/officeart/2005/8/layout/target1"/>
    <dgm:cxn modelId="{FE50CAC7-3AD6-9444-8716-6D7CF709A079}" type="presParOf" srcId="{B590D48F-C700-A745-A5D0-19C43AEA5E83}" destId="{AAD596D2-E62A-0548-828D-4DCC653CC72D}" srcOrd="8" destOrd="0" presId="urn:microsoft.com/office/officeart/2005/8/layout/target1"/>
    <dgm:cxn modelId="{B1B914B5-2219-1648-8BD3-460ADDBC4225}" type="presParOf" srcId="{B590D48F-C700-A745-A5D0-19C43AEA5E83}" destId="{8EC32DAD-B60A-E04E-9CBE-3880F576FF1B}" srcOrd="9" destOrd="0" presId="urn:microsoft.com/office/officeart/2005/8/layout/target1"/>
    <dgm:cxn modelId="{DC28838C-EAC0-6A4B-8DBB-5328673DA012}" type="presParOf" srcId="{B590D48F-C700-A745-A5D0-19C43AEA5E83}" destId="{48737FD0-232D-2342-9E7D-C70474E38A8F}" srcOrd="10" destOrd="0" presId="urn:microsoft.com/office/officeart/2005/8/layout/target1"/>
    <dgm:cxn modelId="{C23D918D-0FF1-624B-ADF8-2A64636733CD}" type="presParOf" srcId="{B590D48F-C700-A745-A5D0-19C43AEA5E83}" destId="{B14A19D7-85D7-814F-8401-2C8DDF90F3FB}" srcOrd="11" destOrd="0" presId="urn:microsoft.com/office/officeart/2005/8/layout/target1"/>
    <dgm:cxn modelId="{D69A0D46-ADB7-4647-B142-DD40B2ECF152}" type="presParOf" srcId="{B590D48F-C700-A745-A5D0-19C43AEA5E83}" destId="{B34A8773-C811-0D46-9EEB-711305802ED6}" srcOrd="12" destOrd="0" presId="urn:microsoft.com/office/officeart/2005/8/layout/target1"/>
    <dgm:cxn modelId="{BC8A4D59-5D21-8E4B-B97A-2B2A3A52CF84}" type="presParOf" srcId="{B590D48F-C700-A745-A5D0-19C43AEA5E83}" destId="{835CBABC-C4E5-3D41-92E3-3EE99DB441F4}" srcOrd="13" destOrd="0" presId="urn:microsoft.com/office/officeart/2005/8/layout/target1"/>
    <dgm:cxn modelId="{103E59E5-3808-E744-AA18-EF4290303A35}" type="presParOf" srcId="{B590D48F-C700-A745-A5D0-19C43AEA5E83}" destId="{7CDB84B8-63BA-6048-9CBF-1CBC25592950}" srcOrd="14" destOrd="0" presId="urn:microsoft.com/office/officeart/2005/8/layout/target1"/>
    <dgm:cxn modelId="{EA22A331-8F45-C649-9FF0-3D5C2D8585CD}" type="presParOf" srcId="{B590D48F-C700-A745-A5D0-19C43AEA5E83}" destId="{C34E5CC8-DFB0-FC49-82AD-56653AEAF9C3}" srcOrd="15" destOrd="0" presId="urn:microsoft.com/office/officeart/2005/8/layout/target1"/>
    <dgm:cxn modelId="{78B86875-2982-D741-878B-223CB05FC40D}" type="presParOf" srcId="{B590D48F-C700-A745-A5D0-19C43AEA5E83}" destId="{D10BCEDA-1B03-9849-8E13-497008088137}" srcOrd="16" destOrd="0" presId="urn:microsoft.com/office/officeart/2005/8/layout/target1"/>
    <dgm:cxn modelId="{CDC74777-1415-1D40-BAB3-C3BC68A9916C}" type="presParOf" srcId="{B590D48F-C700-A745-A5D0-19C43AEA5E83}" destId="{BC08C46E-80F6-6844-97EA-EFF90289CFDD}" srcOrd="17" destOrd="0" presId="urn:microsoft.com/office/officeart/2005/8/layout/target1"/>
    <dgm:cxn modelId="{2F7C4AA5-B040-C24D-B9B1-D9E484B572F9}" type="presParOf" srcId="{B590D48F-C700-A745-A5D0-19C43AEA5E83}" destId="{926DDFCA-82BF-8A4A-A31C-77A5937B820B}" srcOrd="18" destOrd="0" presId="urn:microsoft.com/office/officeart/2005/8/layout/target1"/>
    <dgm:cxn modelId="{5DA876D4-3434-B147-BFF2-EBB2D65EA645}" type="presParOf" srcId="{B590D48F-C700-A745-A5D0-19C43AEA5E83}" destId="{F84305B1-C966-5546-B34F-EA12E90FF450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E5B8F-DCD7-AF41-837F-D9BECF9DFF49}">
      <dsp:nvSpPr>
        <dsp:cNvPr id="0" name=""/>
        <dsp:cNvSpPr/>
      </dsp:nvSpPr>
      <dsp:spPr>
        <a:xfrm>
          <a:off x="1041" y="0"/>
          <a:ext cx="2708671" cy="51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EPROM</a:t>
          </a:r>
          <a:endParaRPr lang="en-US" sz="4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41" y="0"/>
        <a:ext cx="2708671" cy="1531620"/>
      </dsp:txXfrm>
    </dsp:sp>
    <dsp:sp modelId="{9A46DF24-6254-7645-B937-0A6718251E0E}">
      <dsp:nvSpPr>
        <dsp:cNvPr id="0" name=""/>
        <dsp:cNvSpPr/>
      </dsp:nvSpPr>
      <dsp:spPr>
        <a:xfrm>
          <a:off x="271908" y="1532056"/>
          <a:ext cx="2166937" cy="1003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Erasable programmable read-only memory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1285" y="1561433"/>
        <a:ext cx="2108183" cy="944252"/>
      </dsp:txXfrm>
    </dsp:sp>
    <dsp:sp modelId="{2E09FDE4-D0D4-534C-925E-72DB36DC377B}">
      <dsp:nvSpPr>
        <dsp:cNvPr id="0" name=""/>
        <dsp:cNvSpPr/>
      </dsp:nvSpPr>
      <dsp:spPr>
        <a:xfrm>
          <a:off x="271908" y="2689371"/>
          <a:ext cx="2166937" cy="1003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Erasure process can be performed repeatedly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1285" y="2718748"/>
        <a:ext cx="2108183" cy="944252"/>
      </dsp:txXfrm>
    </dsp:sp>
    <dsp:sp modelId="{6EA9746E-83BF-C141-962A-D5914E659DB9}">
      <dsp:nvSpPr>
        <dsp:cNvPr id="0" name=""/>
        <dsp:cNvSpPr/>
      </dsp:nvSpPr>
      <dsp:spPr>
        <a:xfrm>
          <a:off x="271908" y="3846687"/>
          <a:ext cx="2166937" cy="1003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More expensive than PROM but it has the advantage of the multiple update capability 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1285" y="3876064"/>
        <a:ext cx="2108183" cy="944252"/>
      </dsp:txXfrm>
    </dsp:sp>
    <dsp:sp modelId="{06A8ABCA-51AB-7C44-A93E-8766E44BBFCB}">
      <dsp:nvSpPr>
        <dsp:cNvPr id="0" name=""/>
        <dsp:cNvSpPr/>
      </dsp:nvSpPr>
      <dsp:spPr>
        <a:xfrm>
          <a:off x="2912864" y="0"/>
          <a:ext cx="2708671" cy="51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EEPROM</a:t>
          </a:r>
        </a:p>
      </dsp:txBody>
      <dsp:txXfrm>
        <a:off x="2912864" y="0"/>
        <a:ext cx="2708671" cy="1531620"/>
      </dsp:txXfrm>
    </dsp:sp>
    <dsp:sp modelId="{BD02C517-69F7-5D4E-A179-BA93C73CFD2C}">
      <dsp:nvSpPr>
        <dsp:cNvPr id="0" name=""/>
        <dsp:cNvSpPr/>
      </dsp:nvSpPr>
      <dsp:spPr>
        <a:xfrm>
          <a:off x="3183731" y="1531744"/>
          <a:ext cx="2166937" cy="7437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Electrically erasable programmable read-only memory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05515" y="1553528"/>
        <a:ext cx="2123369" cy="700180"/>
      </dsp:txXfrm>
    </dsp:sp>
    <dsp:sp modelId="{1E8C0409-4787-3248-94C2-AEB8C99A4F95}">
      <dsp:nvSpPr>
        <dsp:cNvPr id="0" name=""/>
        <dsp:cNvSpPr/>
      </dsp:nvSpPr>
      <dsp:spPr>
        <a:xfrm>
          <a:off x="3183731" y="2389915"/>
          <a:ext cx="2166937" cy="7437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 be written into at any time without erasing prior contents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05515" y="2411699"/>
        <a:ext cx="2123369" cy="700180"/>
      </dsp:txXfrm>
    </dsp:sp>
    <dsp:sp modelId="{482E95BE-A6F3-634C-BDD0-F34D94BB52CE}">
      <dsp:nvSpPr>
        <dsp:cNvPr id="0" name=""/>
        <dsp:cNvSpPr/>
      </dsp:nvSpPr>
      <dsp:spPr>
        <a:xfrm>
          <a:off x="3183731" y="3248086"/>
          <a:ext cx="2166937" cy="7437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Combines the advantage of non-volatility with the flexibility of being updatable in place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05515" y="3269870"/>
        <a:ext cx="2123369" cy="700180"/>
      </dsp:txXfrm>
    </dsp:sp>
    <dsp:sp modelId="{408F0A18-5EE1-CE4C-9645-EA7FCA285619}">
      <dsp:nvSpPr>
        <dsp:cNvPr id="0" name=""/>
        <dsp:cNvSpPr/>
      </dsp:nvSpPr>
      <dsp:spPr>
        <a:xfrm>
          <a:off x="3183731" y="4106257"/>
          <a:ext cx="2166937" cy="7437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More expensive than EPROM 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05515" y="4128041"/>
        <a:ext cx="2123369" cy="700180"/>
      </dsp:txXfrm>
    </dsp:sp>
    <dsp:sp modelId="{48677A78-52B6-7B45-9BF1-CBA2C4872099}">
      <dsp:nvSpPr>
        <dsp:cNvPr id="0" name=""/>
        <dsp:cNvSpPr/>
      </dsp:nvSpPr>
      <dsp:spPr>
        <a:xfrm>
          <a:off x="5824686" y="0"/>
          <a:ext cx="2708671" cy="51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Flash Memory</a:t>
          </a:r>
        </a:p>
      </dsp:txBody>
      <dsp:txXfrm>
        <a:off x="5824686" y="0"/>
        <a:ext cx="2708671" cy="1531620"/>
      </dsp:txXfrm>
    </dsp:sp>
    <dsp:sp modelId="{BF72B8B5-A8A6-834B-A98F-81FAF85D1BED}">
      <dsp:nvSpPr>
        <dsp:cNvPr id="0" name=""/>
        <dsp:cNvSpPr/>
      </dsp:nvSpPr>
      <dsp:spPr>
        <a:xfrm>
          <a:off x="6095553" y="1532056"/>
          <a:ext cx="2166937" cy="1003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Intermediate between EPROM and EEPROM in both cost and functionality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24930" y="1561433"/>
        <a:ext cx="2108183" cy="944252"/>
      </dsp:txXfrm>
    </dsp:sp>
    <dsp:sp modelId="{0A9157C7-4363-1844-9081-88D1FC6FF148}">
      <dsp:nvSpPr>
        <dsp:cNvPr id="0" name=""/>
        <dsp:cNvSpPr/>
      </dsp:nvSpPr>
      <dsp:spPr>
        <a:xfrm>
          <a:off x="6095553" y="2689371"/>
          <a:ext cx="2166937" cy="1003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Uses an electrical erasing technology, does not provide byte-level erasure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24930" y="2718748"/>
        <a:ext cx="2108183" cy="944252"/>
      </dsp:txXfrm>
    </dsp:sp>
    <dsp:sp modelId="{73C35733-9ED5-034E-91F6-DD776EDA2725}">
      <dsp:nvSpPr>
        <dsp:cNvPr id="0" name=""/>
        <dsp:cNvSpPr/>
      </dsp:nvSpPr>
      <dsp:spPr>
        <a:xfrm>
          <a:off x="6095553" y="3846687"/>
          <a:ext cx="2166937" cy="1003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Microchip is organized so that a section of memory cells are erased in a single action or “flash”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124930" y="3876064"/>
        <a:ext cx="2108183" cy="944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1972E4-2FB1-5545-A774-664D41C1D4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F100D4-BB46-6748-84D4-F681254872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43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5 “Internal</a:t>
            </a:r>
            <a:r>
              <a:rPr lang="en-US" baseline="0" dirty="0" smtClean="0">
                <a:latin typeface="Times New Roman" pitchFamily="-110" charset="0"/>
              </a:rPr>
              <a:t> Memory</a:t>
            </a:r>
            <a:r>
              <a:rPr lang="en-US" dirty="0" smtClean="0">
                <a:latin typeface="Times New Roman" pitchFamily="-110" charset="0"/>
              </a:rPr>
              <a:t>”.</a:t>
            </a:r>
            <a:endParaRPr lang="en-AU" dirty="0" smtClean="0">
              <a:latin typeface="Times New Roman" pitchFamily="-110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490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488C55-A478-E147-A620-DAE8B070FDAB}" type="slidenum">
              <a:rPr lang="en-US"/>
              <a:pPr/>
              <a:t>10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the name suggests,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read-only memory (ROM)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contains a permanent pattern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data that cannot be changed. A ROM is nonvolatile; that is, no power source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required to maintain the bit values in memory. While it is possible to read a ROM,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not possible to write new data into it. An important application of ROMs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microprogramming, discussed in Part Four. Other potential applications include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Library subroutines for frequently wanted functions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System programs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Function tables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a modest-sized requirement, the advantage of ROM is that the data or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permanently in main memory and need never be loaded from a secondary storage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ROM is created like any other integrated circuit chip, with the data actually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wired into the chip as part of the fabrication process. This presents two problems: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data insertion step includes a relatively large fixed cost, whether one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thousands of copies of a particular ROM are fabricated.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There is no room for error. If one bit is wrong, the whole batch of ROMs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thrown out.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1467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only a small number of ROMs with a particular memory content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needed, a less expensive alternative is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programmable ROM (PROM).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Like the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ROM, the PROM is nonvolatile and may be written into only once. For the PROM,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writing process is performed electrically and may be performed by a supplier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 customer at a time later than the original chip fabrication. Special equipment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required for the writing or “programming” process.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PROMs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provide flexibility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convenience. The ROM remains attractive for high-volume production runs.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92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 variation on read-only memory is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read-mostly memory,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useful for applications in which read operations are far more frequent than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but for which nonvolatile storage is required. There are three common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forms of read-mostly memory: EPROM, EEPROM, and flash memory.</a:t>
            </a:r>
          </a:p>
          <a:p>
            <a:endParaRPr lang="en-US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optically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erasable programmable read-only memory (EPROM)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written electrically, as with PROM. However, before a write operation, all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storage cells must be erased to the same initial state by exposure of the packaged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chip to ultraviolet radiation. Erasure is performed by shining an intense ultraviolet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light through a window that is designed into the memory chip. This erasure process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can be performed repeatedly; each erasure can take as much as 20 minutes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perform. Thus, the EPROM can be altered multiple times and, like the ROM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PROM, holds its data virtually indefinitely. For comparable amounts of storage,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EPROM is more expensive than PROM, but it has the advantage of the multiple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update capability.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more attractive form of read-mostly memory is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electrically erasable programmable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read-only memory (EEPROM).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is a read-mostly memory that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written into at any time without erasing prior contents; only the byte or bytes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addressed are updated. The write operation takes considerably longer than the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operation, on the order of several hundred microseconds per byte. The EEPROM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combines the advantage of non-volatility with the flexibility of being updatable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place, using ordinary bus control, address, and data lines. EEPROM is more expensive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EPROM and also is less dense, supporting fewer bits per chip.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 form of semiconductor memory is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flash memory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(so named because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speed with which it can be reprogrammed). First introduced in the mid-1980s,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flash memory is intermediate between EPROM and EEPROM in both cost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functionality. Like EEPROM, flash memory uses an electrical erasing technology.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entire flash memory can be erased in one or a few seconds, which is much faster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EPROM. In addition, it is possible to erase just blocks of memory rather than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entire chip. Flash memory gets its name because the microchip is organized so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a section of memory cells are erased in a single action or “flash.” However,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flash memory does not provide byte-level erasure. Like EPROM, flash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uses only one transistor per bit, and so achieves the high density (compared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EEPROM) of EPROM.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87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F20D5B-2603-014D-A0DF-7C73F10603F1}" type="slidenum">
              <a:rPr lang="en-US"/>
              <a:pPr/>
              <a:t>13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5.3 shows a typical organization of a 16-Mbit DRAM. In this case, 4 bits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read or written at a time. Logically, the memory array is organized as four square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arrays of 2048 by 2048 elements. Various physical arrangements are possible. In any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case, the elements of the array are connected by both horizontal (row) and vertical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(column) lines. Each horizontal line connects to the Select terminal of each cell in 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row; each vertical line connects to the Data-In/Sense terminal of each cell in its column.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lines supply the address of the word to be selected. A total of log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 are needed. In our example, 11 address lines are needed to select one of 2048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rows. These 11 lines are fed into a row decoder, which has 11 lines of input and 2048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 for output. The logic of the decoder activates a single one of the 2048 outputs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depending on the bit pattern on the 11 input lines (2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2048).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additional 11 address lines select one of 2048 columns of 4 bits per column.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Four data lines are used for the input and output of 4 bits to and from a data buffer.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input (write), the bit driver of each bit line is activated for a 1 or 0 according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value of the corresponding data line. On output (read), the value of each bit line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passed through a sense amplifier and presented to the data lines. The row line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selects which row of cells is used for reading or writing.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only 4 bits are read/written to this DRAM, there must be multiple</a:t>
            </a:r>
          </a:p>
          <a:p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DRAMs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connected to the memory controller to read/write a word of data to the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Note that there are only 11 address lines (A0–A10), half the number you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would expect for a 2048 * 2048 array. This is done to save on the number of pins.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22 required address lines are passed through select logic external to the chip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multiplexed onto the 11 address lines. First, 11 address signals are passed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chip to define the row address of the array, and then the other 11 address signals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presented for the column address. 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an aside, multiplexed addressing plus the use of square arrays result in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quadrupling of memory size with each new generation of memory chips. One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pin devoted to addressing doubles the number of rows and columns, and so the size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chip memory grows by a factor of 4.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5.3 also indicates the inclusion of refresh circuitry. All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DRAMs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require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refresh operation. A simple technique for refreshing is, in effect, to disable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DRAM chip while all data cells are refreshed. The refresh counter steps through all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row values. For each row, the output lines from the refresh counter are supplied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row decoder and the RAS line is activated. The data are read out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written back into the same location. This causes each cell in the row to be refreshed.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0165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656AF-DF11-D240-8C81-862191AED02B}" type="slidenum">
              <a:rPr lang="en-US"/>
              <a:pPr/>
              <a:t>14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was mentioned in Chapter 2, an integrated circuit is mounted on a package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contains pins for connection to the outside world.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5.4a shows an example EPROM package, which is an 8-Mbit chip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organized as 1M * 8. In this case, the organization is treated as a one-word-per-chip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package. The package includes 32 pins, which is one of the standard chip package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sizes. The pins support the following signal lines: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address of the word being accessed. For 1M words, a total of 20 (2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20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1M)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pins are needed (A0–A19).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data to be read out, consisting of 8 lines (D0–D7).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power supply to the chip (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</a:t>
            </a:r>
            <a:r>
              <a:rPr kumimoji="1" lang="en-US" sz="1200" kern="1200" baseline="-2500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ground pin (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</a:t>
            </a:r>
            <a:r>
              <a:rPr kumimoji="1" lang="en-US" sz="1200" kern="1200" baseline="-2500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chip enable (CE) pin. Because there may be more than one memory chip,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of which is connected to the same address bus, the CE pin is used to indicate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whether or not the address is valid for this chip. The CE pin is activated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 logic connected to the higher-order bits of the address bus (i.e., address bits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above A19). The use of this signal is illustrated presently.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program voltage (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</a:t>
            </a:r>
            <a:r>
              <a:rPr kumimoji="1" lang="en-US" sz="1200" kern="1200" baseline="-2500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pp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 that is supplied during programming (write operations).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typical DRAM pin configuration is shown in Figure 5.4b, for a 16-Mbit chip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organized as 4M * 4. There are several differences from a ROM chip. Because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RAM can be updated, the data pins are input/output. The write enable (WE)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output enable (OE) pins indicate whether this is a write or read operation.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the DRAM is accessed by row and column, and the address is multiplexed,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only 11 address pins are needed to specify the 4M row/column combinations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* 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4M). The functions of the row address select (RAS) and column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select (CAS) pins were discussed previously. Finally, the no connect (NC)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pin is provided so that there are an even number of pins.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348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948958-CF18-6C41-9FD9-749F2334E737}" type="slidenum">
              <a:rPr lang="en-US"/>
              <a:pPr/>
              <a:t>15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a RAM chip contains only 1 bit per word, then clearly we will need at least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number of chips equal to the number of bits per word. As an example, Figure 5.5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shows how a memory module consisting of 256K 8-bit words could be organized.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256K words, an 18-bit address is needed and is supplied to the module from some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external source (e.g., the address lines of a bus to which the module is attached).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is presented to 8 256K * 1-bit chips, each of which provides the input/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output of 1 bit.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9751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4945A6-7A93-AA49-8007-21E7FD31E87A}" type="slidenum">
              <a:rPr lang="en-US"/>
              <a:pPr/>
              <a:t>16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organization works as long as the size of memory equals the number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bits per chip. In the case in which larger memory is required, an array of chips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needed. Figure 5.6 shows the possible organization of a memory consisting of 1M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word by 8 bits per word. In this case, we have four columns of chips, each column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containing 256K words arranged as in Figure 5.5. For 1M word, 20 address lines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needed. The 18 least significant bits are routed to all 32 modules. The high-order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 bits are input to a group select logic module that sends a chip enable signal to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four columns of modules.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557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Main memory is composed of a collection of DRAM memory chips. A number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chips can be grouped together to form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bank.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possible to organize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memory banks in a way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interleaved memory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Each bank is independently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able to service a memory read or write request, so that a system with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banks can service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K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requests simultaneously, increasing memory read or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rates by a factor of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consecutive words of memory are stored in different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banks, then the transfer of a block of memory is speeded up. Appendix E explores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topic of interleaved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34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68F92-8AEC-D440-9E10-926B51F83CF2}" type="slidenum">
              <a:rPr lang="en-US"/>
              <a:pPr/>
              <a:t>18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semiconductor memory system is subject to errors. These can be categorized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 failures and soft errors.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 failure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permanent physical defect so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memory cell or cells affected cannot reliably store data but become stuck 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0 or 1 or switch erratically between 0 and 1. Hard errors can be caused by harsh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environmental abuse, manufacturing defects, and wear.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soft error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random,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nondestructive event that alters the contents of one or more memory cells without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damaging the memory. Soft errors can be caused by power supply problems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 alpha particles. These particles result from radioactive decay and are distressingly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common because radioactive nuclei are found in small quantities in nearly all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materials. Both hard and soft errors are clearly undesirable, and most modern main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systems include logic for both detecting and correcting errors.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7066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15CD0F-AC83-3144-A171-B3A02E924D72}" type="slidenum">
              <a:rPr lang="en-US"/>
              <a:pPr/>
              <a:t>19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5.7 illustrates in general terms how the process is carried out. When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are to be written into memory, a calculation, depicted as a function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performed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the data to produce a code. Both the code and the data are stored. Thus,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M-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 word of data is to be stored and the code is of length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bits, then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actual size of the stored word is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+ K bits.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previously stored word is read out, the code is used to detect and possibly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correct errors. A new set of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bits is generated from the M data bits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compared with the fetched code bits. The comparison yields one of three results: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No errors are detected. The fetched data bits are sent out.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An error is detected, and it is possible to correct the error. The data bits plus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error correction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bits are fed into a corrector, which produces a corrected set of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bits to be sent out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An error is detected, but it is not possible to correct it. This condition is reported.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Codes that operate in this fashion are referred to as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error-correcting codes.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is characterized by the number of bit errors in a word that it can correct and detect.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7824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We begin this chapter with a survey of semiconductor main memory subsystems,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including ROM, DRAM, and SRAM memories. Then we look at error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techniques used to enhance memory reliability. Following this, we look at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advanced DRAM architectures.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768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simplest of the error-correcting codes is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Hamming code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devised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Richard Hamming at Bell Laboratories. Figure 5.8 uses Venn diagrams to illustrate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use of this code on 4-bit words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= 4).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three intersecting circles,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are seven compartments. We assign the 4 data bits to the inner compartments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(Figure5.8a). The remaining compartments are filled with what are called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parity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bits.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parity bit is chosen so that the total number of 1s in its circle is even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(Figure5.8b). Thus, because circle A includes three data 1s, the parity bit in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circle is set to 1. Now, if an error changes one of the data bits (Figure 5.8c), it is easily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found. By checking the parity bits, discrepancies are found in circle A and circle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 but not in circle B. Only one of the seven compartments is in A and C but not B.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error can therefore be corrected by changing that bit.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60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achieve these characteristics, the data and check bits are arranged into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12-bit word as depicted in Figure 5.9. The bit positions are numbered from 1 to 12.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Those bit positions whose position numbers are powers of 2 are designated as check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744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5.10 illustrates the calculation. The data and check bits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positioned properly in the 12-bit word. Four of the data bits have a value 1 (shaded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table), and their bit position values are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XORed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to produce the Hamming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0111, which forms the four check digits. The entire block that is stored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001101001111. Suppose now that data bit 3, in bit position 6, sustains an error and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changed from 0 to 1. The resulting block is 001101101111, with a Hamming code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0111. An XOR of the Hamming code and all of the bit position values for nonzero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bits results in 0110. The nonzero result detects an error and indicates that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error is in bit position 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668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5.10 illustrates the calculation. The data and check bits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positioned properly in the 12-bit word. Four of the data bits have a value 1 (shaded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table), and their bit position values are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XORed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to produce the Hamming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0111, which forms the four check digits. The entire block that is stored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001101001111. Suppose now that data bit 3, in bit position 6, sustains an error and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changed from 0 to 1. The resulting block is 001101101111, with a Hamming code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0111. An XOR of the Hamming code and all of the bit position values for nonzero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bits results in 0110. The nonzero result detects an error and indicates that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error is in bit position 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51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code just described is known as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single-error-correcting (SEC) code.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More commonly, semiconductor memory is equipped with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single-error-correcting,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double-error-detecting (SEC-DED) code.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Table 5.2 shows, such codes require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additional bit compared with SEC codes.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5.11 illustrates how such a code works, again with a 4-bit data word.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sequence shows that if two errors occur (Figure 5.11c), the checking procedure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goes astray (d) and worsens the problem by creating a third error (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). To overcome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problem, an eighth bit is added that is set so that the total number of 1s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diagram is even. The extra parity bit catches the error (f).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error-correcting code enhances the reliability of the memory at the cost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added complexity. With a 1-bit-per-chip organization, an SEC-DED code is generally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considered adequate. For example, the IBM 30xx implementations used an 8-bit SECDED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for each 64 bits of data in main memory. Thus, the size of main memory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actually about 12% larger than is apparent to the user. The VAX computers used a 7-bit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SEC-DED for each 32 bits of memory, for a 22% overhead. A number of contemporary</a:t>
            </a:r>
          </a:p>
          <a:p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DRAMs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use 9 check bits for each 128 bits of data, for a 7% overhead [SHAR97].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73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5 summary.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1646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19556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479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earlier computers, the most common form of random-access storage for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main memory employed an array of doughnut-shaped ferromagnetic loops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referred to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cores.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Hence, main memory was often referred to as core, a term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persists to this day. The advent of, and advantages of, microelectronics has long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since vanquished the magnetic core memory. Today, the use of semiconductor chips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main memory is almost universal. Key aspects of this technology are explored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this section.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basic element of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semiconductor memory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the memory cell. Although a variety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electronic technologies are used, all semiconductor memory cells share certain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properties: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They exhibit two stable (or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semistable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 states, which can be used to represent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binary 1 and 0.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They are capable of being written into (at least once), to set the state.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They are capable of being read to sense the state.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5.1 depicts the operation of a memory cell. Most commonly, the cell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has three functional terminals capable of carrying an electrical signal. The select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terminal, as the name suggests, selects a memory cell for a read or write operation.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control terminal indicates read or write. For writing, the other terminal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provides an electrical signal that sets the state of the cell to 1 or 0. For reading,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terminal is used for output of the cell’s state. The details of the internal organization,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functioning, and timing of the memory cell depend on the specific integrated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circuit technology used and are beyond the scope of this book, except for a brief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summary. For our purposes, we will take it as given that individual cells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selected for reading and writing operations.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3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of the memory types that we will explore in this chapter are random access. That is,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individual words of memory are directly accessed through wired-in addressing logic.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Table 5.1 lists the major types of semiconductor memory. The most common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referred to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random-access memory (RAM).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is, in fact, a misuse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term, because all of the types listed in the table are random access. One distinguishing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characteristic of memory that is designated as RAM is that it is possible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both to read data from the memory and to write new data into the memory easily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rapidly. Both the reading and writing are accomplished through the use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electrical signals.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other distinguishing characteristic of RAM is that it is volatile. A 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provided with a constant power supply. If the power is interrupted, then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are lost. Thus, RAM can be used only as temporary storage. The two traditional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forms of RAM used in computers are DRAM and SRAM.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07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B46E6C-3927-A64A-B47C-D19DF1F3234B}" type="slidenum">
              <a:rPr lang="en-US"/>
              <a:pPr/>
              <a:t>5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RAM technology is divided into two technologies: dynamic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static.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dynamic RAM (DRAM)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made with cells that store data as charge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capacitors. The presence or absence of charge in a capacitor is interpreted as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binary 1 or 0. Because capacitors have a natural tendency to discharge, dynamic</a:t>
            </a:r>
          </a:p>
          <a:p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RAMs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require periodic charge refreshing to maintain data storage. The term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dynamic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refers to this tendency of the stored charge to leak away, even with power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continuously applied.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7381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5.2a is a typical DRAM structure for an individual cell that stores 1 bit.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line is activated when the bit value from this cell is to be read or written.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transistor acts as a switch that is closed (allowing current to flow) if a voltage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applied to the address line and open (no current flows) if no voltage is present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line.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the write operation, a voltage signal is applied to the bit line; a high voltage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represents 1, and a low voltage represents 0. A signal is then applied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line, allowing a charge to be transferred to the capacitor.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the read operation, when the address line is selected, the transistor turns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and the charge stored on the capacitor is fed out onto a bit line and to a sense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amplifier. The sense amplifier compares the capacitor voltage to a reference value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determines if the cell contains a logic 1 or a logic 0. The readout from the cell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discharges the capacitor, which must be restored to complete the operation.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Although the DRAM cell is used to store a single bit (0 or 1), it is essentially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analog device. The capacitor can store any charge value within a range; a threshold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value determines whether the charge is interpreted as 1 or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68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B46E6C-3927-A64A-B47C-D19DF1F3234B}" type="slidenum">
              <a:rPr lang="en-US"/>
              <a:pPr/>
              <a:t>7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contrast,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static RAM (SRAM)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digital device that uses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same logic elements used in the processor. In a SRAM, binary values are stored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using traditional flip-flop logic-gate configurations (see Chapter 11 for a description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flip-flops). A static RAM will hold its data as long as power is supplied to it.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47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5.2b is a typical SRAM structure for an individual cell. Four transistors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 are cross connected in an arrangement that produces a stable logic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state. In logic state 1, point 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is high and point 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is low; in this state,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and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are off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and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are on. In logic state 0, point 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is low and point 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is high; in this state,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and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are on and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and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are off. Both states are stable as long as the direct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current (dc) voltage is applied. Unlike the DRAM, no refresh is needed to retain data.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in the DRAM, the SRAM address line is used to open or close a switch.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line controls two transistors (T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5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and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6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). When a signal is applied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line, the two transistors are switched on, allowing a read or write operation.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write operation, the desired bit value is applied to line B, while its complement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applied to line B. This forces the four transistors (T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 into the proper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state. For a read operation, the bit value is read from line 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50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Both static and dynamic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RAMs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are volatile; that is,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power must be continuously supplied to the memory to preserve the bit values.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dynamic memory cell is simpler and smaller than a static memory cell. Thus,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DRAM is more dense (smaller cells = more cells per unit area) and less expensive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a corresponding SRAM. On the other hand, a DRAM requires the supporting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refresh circuitry. For larger memories, the fixed cost of the refresh circuitry is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compensated for by the smaller variable cost of DRAM cells. Thus,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DRAMs</a:t>
            </a:r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tend to be favored for large memory requirements. A final point is that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SRAMs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somewhat faster than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DRAMs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Because of these relative characteristics, SRAM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used for cache memory (both on and off chip), and DRAM is used for main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1/26/2018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1/26/2018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1/26/2018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1/26/2018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1/26/2018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1/26/2018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1/26/2018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1/26/2018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1/26/2018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1/26/2018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1/26/2018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1/26/2018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1/26/2018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1/26/2018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1/26/2018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1/26/2018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1/26/2018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1/26/2018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1/26/2018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1/26/2018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b="0" i="0" u="none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d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d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William Stallings </a:t>
            </a:r>
            <a:br>
              <a:rPr lang="en-GB" dirty="0" smtClean="0"/>
            </a:br>
            <a:r>
              <a:rPr lang="en-GB" dirty="0"/>
              <a:t>Computer Organization </a:t>
            </a:r>
            <a:br>
              <a:rPr lang="en-GB" dirty="0"/>
            </a:br>
            <a:r>
              <a:rPr lang="en-GB" dirty="0"/>
              <a:t>and Architecture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9</a:t>
            </a:r>
            <a:r>
              <a:rPr lang="en-GB" baseline="30000" dirty="0" smtClean="0"/>
              <a:t>th</a:t>
            </a:r>
            <a:r>
              <a:rPr lang="en-GB" dirty="0" smtClean="0"/>
              <a:t> Edition</a:t>
            </a:r>
            <a:endParaRPr lang="en-GB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Only Memory (ROM)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613" name="Rectangle 5"/>
          <p:cNvSpPr>
            <a:spLocks noGrp="1" noChangeArrowheads="1"/>
          </p:cNvSpPr>
          <p:nvPr>
            <p:ph idx="1"/>
          </p:nvPr>
        </p:nvSpPr>
        <p:spPr>
          <a:xfrm>
            <a:off x="498474" y="1676400"/>
            <a:ext cx="7556313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Contains a permanent pattern of data that cannot be  changed or added to</a:t>
            </a:r>
          </a:p>
          <a:p>
            <a:r>
              <a:rPr lang="en-US" dirty="0" smtClean="0"/>
              <a:t>No power source is required to maintain the bit values in memory</a:t>
            </a:r>
          </a:p>
          <a:p>
            <a:r>
              <a:rPr lang="en-US" dirty="0" smtClean="0"/>
              <a:t>Data or program is permanently in main memory and never needs to be loaded from a secondary storage device</a:t>
            </a:r>
          </a:p>
          <a:p>
            <a:r>
              <a:rPr lang="en-US" dirty="0" smtClean="0"/>
              <a:t>Data is actually wired into the chip as part of the fabrication process</a:t>
            </a:r>
          </a:p>
          <a:p>
            <a:pPr lvl="1"/>
            <a:r>
              <a:rPr lang="en-US" dirty="0" smtClean="0"/>
              <a:t>Disadvantages of this:</a:t>
            </a:r>
          </a:p>
          <a:p>
            <a:pPr lvl="2"/>
            <a:r>
              <a:rPr lang="en-US" dirty="0" smtClean="0"/>
              <a:t>No room for error, if one bit is wrong the whole batch of ROMs must be thrown out</a:t>
            </a:r>
          </a:p>
          <a:p>
            <a:pPr lvl="2"/>
            <a:r>
              <a:rPr lang="en-US" dirty="0" smtClean="0"/>
              <a:t>Data insertion step includes a relatively large fixed cost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Programmable ROM (PROM)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expensive alternative</a:t>
            </a:r>
          </a:p>
          <a:p>
            <a:r>
              <a:rPr lang="en-US" dirty="0" smtClean="0"/>
              <a:t>Nonvolatile and may be written into only once</a:t>
            </a:r>
          </a:p>
          <a:p>
            <a:r>
              <a:rPr lang="en-US" dirty="0" smtClean="0"/>
              <a:t>Writing process is performed electrically and may be performed by supplier or customer at a time later than the original chip fabrication</a:t>
            </a:r>
          </a:p>
          <a:p>
            <a:r>
              <a:rPr lang="en-US" dirty="0" smtClean="0"/>
              <a:t>Special equipment is required for the writing process</a:t>
            </a:r>
          </a:p>
          <a:p>
            <a:r>
              <a:rPr lang="en-US" dirty="0" smtClean="0"/>
              <a:t>Provides flexibility and convenience</a:t>
            </a:r>
          </a:p>
          <a:p>
            <a:r>
              <a:rPr lang="en-US" dirty="0" smtClean="0"/>
              <a:t>Attractive for high volume production runs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9144000" cy="995362"/>
          </a:xfrm>
        </p:spPr>
        <p:txBody>
          <a:bodyPr/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Read-Mostly Memory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30" name="Content Placeholder 29"/>
          <p:cNvGraphicFramePr>
            <a:graphicFrameLocks noGrp="1"/>
          </p:cNvGraphicFramePr>
          <p:nvPr>
            <p:ph idx="4294967295"/>
          </p:nvPr>
        </p:nvGraphicFramePr>
        <p:xfrm>
          <a:off x="304800" y="1524000"/>
          <a:ext cx="85344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556500" cy="8112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 16 Mb DRAM (4M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4)</a:t>
            </a: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636" t="5882" r="5455" b="7059"/>
              <a:stretch>
                <a:fillRect/>
              </a:stretch>
            </p:blipFill>
          </mc:Choice>
          <mc:Fallback>
            <p:blipFill>
              <a:blip r:embed="rId4"/>
              <a:srcRect l="3636" t="5882" r="5455" b="7059"/>
              <a:stretch>
                <a:fillRect/>
              </a:stretch>
            </p:blipFill>
          </mc:Fallback>
        </mc:AlternateContent>
        <p:spPr>
          <a:xfrm>
            <a:off x="457200" y="887610"/>
            <a:ext cx="8068079" cy="5970390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9144000" cy="1116012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Chip Packaging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9091" b="20909"/>
              <a:stretch>
                <a:fillRect/>
              </a:stretch>
            </p:blipFill>
          </mc:Choice>
          <mc:Fallback>
            <p:blipFill>
              <a:blip r:embed="rId4"/>
              <a:srcRect t="19091" b="20909"/>
              <a:stretch>
                <a:fillRect/>
              </a:stretch>
            </p:blipFill>
          </mc:Fallback>
        </mc:AlternateContent>
        <p:spPr>
          <a:xfrm>
            <a:off x="609600" y="831421"/>
            <a:ext cx="7761457" cy="6026579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9412" t="17273" r="16471" b="15455"/>
              <a:stretch>
                <a:fillRect/>
              </a:stretch>
            </p:blipFill>
          </mc:Choice>
          <mc:Fallback>
            <p:blipFill>
              <a:blip r:embed="rId4"/>
              <a:srcRect l="9412" t="17273" r="16471" b="15455"/>
              <a:stretch>
                <a:fillRect/>
              </a:stretch>
            </p:blipFill>
          </mc:Fallback>
        </mc:AlternateContent>
        <p:spPr>
          <a:xfrm>
            <a:off x="457200" y="0"/>
            <a:ext cx="5867400" cy="68918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81800" y="10668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Figure 5.5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1800" y="2667000"/>
            <a:ext cx="20574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256-KByte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Memory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Organization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 useBgFill="1">
        <p:nvSpPr>
          <p:cNvPr id="10" name="TextBox 9"/>
          <p:cNvSpPr txBox="1"/>
          <p:nvPr/>
        </p:nvSpPr>
        <p:spPr>
          <a:xfrm>
            <a:off x="214424" y="4684719"/>
            <a:ext cx="47137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1MByte Module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8212088" cy="541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7556500" cy="1116013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Interleaved Memory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</p:nvPr>
        </p:nvGraphicFramePr>
        <p:xfrm>
          <a:off x="-609600" y="228600"/>
          <a:ext cx="9753600" cy="662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Correction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524000"/>
            <a:ext cx="7556313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Hard Failure</a:t>
            </a:r>
          </a:p>
          <a:p>
            <a:pPr lvl="1"/>
            <a:r>
              <a:rPr lang="en-US" dirty="0"/>
              <a:t>Permanent</a:t>
            </a:r>
            <a:r>
              <a:rPr lang="en-US" dirty="0" smtClean="0"/>
              <a:t> physical defect</a:t>
            </a:r>
          </a:p>
          <a:p>
            <a:pPr lvl="1"/>
            <a:r>
              <a:rPr lang="en-US" dirty="0" smtClean="0"/>
              <a:t>Memory cell or cells affected cannot reliably store data but become stuck at 0 or 1 or switch erratically between 0 and 1</a:t>
            </a:r>
          </a:p>
          <a:p>
            <a:pPr lvl="1"/>
            <a:r>
              <a:rPr lang="en-US" dirty="0" smtClean="0"/>
              <a:t>Can be caused by: </a:t>
            </a:r>
          </a:p>
          <a:p>
            <a:pPr lvl="2"/>
            <a:r>
              <a:rPr lang="en-US" dirty="0" smtClean="0"/>
              <a:t>Harsh environmental abuse</a:t>
            </a:r>
          </a:p>
          <a:p>
            <a:pPr lvl="2"/>
            <a:r>
              <a:rPr lang="en-US" dirty="0" smtClean="0"/>
              <a:t>Manufacturing defects</a:t>
            </a:r>
          </a:p>
          <a:p>
            <a:pPr lvl="2"/>
            <a:r>
              <a:rPr lang="en-US" dirty="0" smtClean="0"/>
              <a:t>Wear</a:t>
            </a:r>
          </a:p>
          <a:p>
            <a:r>
              <a:rPr lang="en-US" dirty="0"/>
              <a:t>Soft Error</a:t>
            </a:r>
          </a:p>
          <a:p>
            <a:pPr lvl="1"/>
            <a:r>
              <a:rPr lang="en-US" dirty="0"/>
              <a:t>Random, non-</a:t>
            </a:r>
            <a:r>
              <a:rPr lang="en-US" dirty="0" smtClean="0"/>
              <a:t>destructive event that alters the contents of one or more memory cells </a:t>
            </a:r>
          </a:p>
          <a:p>
            <a:pPr lvl="1"/>
            <a:r>
              <a:rPr lang="en-US" dirty="0"/>
              <a:t>No permanent damage to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Can be caused by: </a:t>
            </a:r>
          </a:p>
          <a:p>
            <a:pPr lvl="2"/>
            <a:r>
              <a:rPr lang="en-US" dirty="0" smtClean="0"/>
              <a:t>Power supply problems</a:t>
            </a:r>
          </a:p>
          <a:p>
            <a:pPr lvl="2"/>
            <a:r>
              <a:rPr lang="en-US" dirty="0" smtClean="0"/>
              <a:t>Alpha particles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4938"/>
            <a:ext cx="9144000" cy="995362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Correcting Code Function</a:t>
            </a:r>
          </a:p>
        </p:txBody>
      </p:sp>
      <p:pic>
        <p:nvPicPr>
          <p:cNvPr id="4" name="Picture 3" descr="f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0909" b="20909"/>
              <a:stretch>
                <a:fillRect/>
              </a:stretch>
            </p:blipFill>
          </mc:Choice>
          <mc:Fallback>
            <p:blipFill>
              <a:blip r:embed="rId4"/>
              <a:srcRect t="20909" b="20909"/>
              <a:stretch>
                <a:fillRect/>
              </a:stretch>
            </p:blipFill>
          </mc:Fallback>
        </mc:AlternateContent>
        <p:spPr>
          <a:xfrm>
            <a:off x="457200" y="609600"/>
            <a:ext cx="8298589" cy="6248400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191157" cy="833718"/>
          </a:xfrm>
        </p:spPr>
        <p:txBody>
          <a:bodyPr>
            <a:noAutofit/>
          </a:bodyPr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5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04801" y="5486400"/>
            <a:ext cx="8610600" cy="838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Internal Memory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1371600"/>
            <a:ext cx="2286000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255264" cy="32004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Hamming 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Correcting 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 descr="f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0588" t="14545" r="10588" b="14545"/>
              <a:stretch>
                <a:fillRect/>
              </a:stretch>
            </p:blipFill>
          </mc:Choice>
          <mc:Fallback>
            <p:blipFill>
              <a:blip r:embed="rId4"/>
              <a:srcRect l="10588" t="14545" r="10588" b="14545"/>
              <a:stretch>
                <a:fillRect/>
              </a:stretch>
            </p:blipFill>
          </mc:Fallback>
        </mc:AlternateContent>
        <p:spPr>
          <a:xfrm>
            <a:off x="3733800" y="304800"/>
            <a:ext cx="5628977" cy="6553200"/>
          </a:xfrm>
          <a:prstGeom prst="rect">
            <a:avLst/>
          </a:prstGeom>
        </p:spPr>
      </p:pic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116632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 of Data Bits and Check Bits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f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7059" t="4545" b="60909"/>
              <a:stretch>
                <a:fillRect/>
              </a:stretch>
            </p:blipFill>
          </mc:Choice>
          <mc:Fallback>
            <p:blipFill>
              <a:blip r:embed="rId4"/>
              <a:srcRect l="7059" t="4545" b="60909"/>
              <a:stretch>
                <a:fillRect/>
              </a:stretch>
            </p:blipFill>
          </mc:Fallback>
        </mc:AlternateContent>
        <p:spPr>
          <a:xfrm>
            <a:off x="0" y="260648"/>
            <a:ext cx="9144001" cy="4398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376" y="4659148"/>
            <a:ext cx="7025503" cy="1873957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03" y="1556792"/>
            <a:ext cx="7894113" cy="20532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509120"/>
            <a:ext cx="45720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43379"/>
      </p:ext>
    </p:extLst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8235" t="8182" b="40909"/>
              <a:stretch>
                <a:fillRect/>
              </a:stretch>
            </p:blipFill>
          </mc:Choice>
          <mc:Fallback>
            <p:blipFill>
              <a:blip r:embed="rId4"/>
              <a:srcRect l="8235" t="8182" b="40909"/>
              <a:stretch>
                <a:fillRect/>
              </a:stretch>
            </p:blipFill>
          </mc:Fallback>
        </mc:AlternateContent>
        <p:spPr>
          <a:xfrm>
            <a:off x="609600" y="1307066"/>
            <a:ext cx="7731550" cy="555093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90600" y="381000"/>
            <a:ext cx="7556500" cy="111601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Bit Calculation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Hamming SEC-DED Code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706" t="23636" r="2353" b="16364"/>
              <a:stretch>
                <a:fillRect/>
              </a:stretch>
            </p:blipFill>
          </mc:Choice>
          <mc:Fallback>
            <p:blipFill>
              <a:blip r:embed="rId4"/>
              <a:srcRect l="4706" t="23636" r="2353" b="16364"/>
              <a:stretch>
                <a:fillRect/>
              </a:stretch>
            </p:blipFill>
          </mc:Fallback>
        </mc:AlternateContent>
        <p:spPr>
          <a:xfrm>
            <a:off x="1193272" y="1430076"/>
            <a:ext cx="6426728" cy="5369102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657600" cy="434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Semiconductor main memory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DRAM and SRAM</a:t>
            </a:r>
          </a:p>
          <a:p>
            <a:pPr lvl="1"/>
            <a:r>
              <a:rPr lang="en-US" dirty="0" smtClean="0"/>
              <a:t>Types of ROM</a:t>
            </a:r>
          </a:p>
          <a:p>
            <a:pPr lvl="1"/>
            <a:r>
              <a:rPr lang="en-US" dirty="0" smtClean="0"/>
              <a:t>Chip logic</a:t>
            </a:r>
          </a:p>
          <a:p>
            <a:pPr lvl="1"/>
            <a:r>
              <a:rPr lang="en-US" dirty="0" smtClean="0"/>
              <a:t>Chip packaging</a:t>
            </a:r>
          </a:p>
          <a:p>
            <a:pPr lvl="1"/>
            <a:r>
              <a:rPr lang="en-US" dirty="0" smtClean="0"/>
              <a:t>Module organization</a:t>
            </a:r>
          </a:p>
          <a:p>
            <a:pPr lvl="1"/>
            <a:r>
              <a:rPr lang="en-US" dirty="0" smtClean="0"/>
              <a:t>Interleaved memory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Error correction</a:t>
            </a:r>
          </a:p>
          <a:p>
            <a:pPr lvl="1"/>
            <a:r>
              <a:rPr lang="en-US" dirty="0" smtClean="0"/>
              <a:t>Hard failure</a:t>
            </a:r>
          </a:p>
          <a:p>
            <a:pPr lvl="1"/>
            <a:r>
              <a:rPr lang="en-US" dirty="0" smtClean="0"/>
              <a:t>Soft error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743200"/>
            <a:ext cx="3810000" cy="4343400"/>
          </a:xfrm>
        </p:spPr>
        <p:txBody>
          <a:bodyPr>
            <a:normAutofit/>
          </a:bodyPr>
          <a:lstStyle/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/>
              <a:t>Hamming code</a:t>
            </a:r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Advanced DRAM organization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Synchronous DRAM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Rambus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DRAM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DDR SDRAM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Cache DRAM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5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Internal</a:t>
            </a:r>
          </a:p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Memory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Key terms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8147248" cy="4343400"/>
          </a:xfrm>
        </p:spPr>
        <p:txBody>
          <a:bodyPr numCol="2"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semiconductor memory</a:t>
            </a:r>
          </a:p>
          <a:p>
            <a:pPr>
              <a:spcBef>
                <a:spcPts val="600"/>
              </a:spcBef>
            </a:pPr>
            <a:r>
              <a:rPr lang="en-US" dirty="0"/>
              <a:t>nonvolatile memory</a:t>
            </a:r>
          </a:p>
          <a:p>
            <a:pPr>
              <a:spcBef>
                <a:spcPts val="600"/>
              </a:spcBef>
            </a:pPr>
            <a:r>
              <a:rPr lang="en-US" dirty="0"/>
              <a:t>read-mostly memory</a:t>
            </a:r>
          </a:p>
          <a:p>
            <a:pPr>
              <a:spcBef>
                <a:spcPts val="600"/>
              </a:spcBef>
            </a:pPr>
            <a:r>
              <a:rPr lang="en-US" dirty="0"/>
              <a:t>read-only memory (ROM)</a:t>
            </a:r>
          </a:p>
          <a:p>
            <a:pPr>
              <a:spcBef>
                <a:spcPts val="600"/>
              </a:spcBef>
            </a:pPr>
            <a:r>
              <a:rPr lang="en-US" dirty="0"/>
              <a:t>programmable ROM (PROM)</a:t>
            </a:r>
          </a:p>
          <a:p>
            <a:pPr>
              <a:spcBef>
                <a:spcPts val="600"/>
              </a:spcBef>
            </a:pPr>
            <a:r>
              <a:rPr lang="en-US" dirty="0"/>
              <a:t>erasable programmable ROM (EPROM)</a:t>
            </a:r>
          </a:p>
          <a:p>
            <a:pPr>
              <a:spcBef>
                <a:spcPts val="600"/>
              </a:spcBef>
            </a:pPr>
            <a:r>
              <a:rPr lang="en-US" dirty="0"/>
              <a:t>electrically erasable programmable ROM (EEPROM)</a:t>
            </a:r>
          </a:p>
          <a:p>
            <a:pPr>
              <a:spcBef>
                <a:spcPts val="600"/>
              </a:spcBef>
            </a:pPr>
            <a:r>
              <a:rPr lang="en-US" dirty="0"/>
              <a:t>dynamic RAM (DRAM)</a:t>
            </a:r>
          </a:p>
          <a:p>
            <a:pPr>
              <a:spcBef>
                <a:spcPts val="600"/>
              </a:spcBef>
            </a:pPr>
            <a:r>
              <a:rPr lang="en-US" dirty="0"/>
              <a:t>static RAM (SRAM)</a:t>
            </a:r>
          </a:p>
          <a:p>
            <a:pPr>
              <a:spcBef>
                <a:spcPts val="600"/>
              </a:spcBef>
            </a:pPr>
            <a:r>
              <a:rPr lang="en-US" dirty="0"/>
              <a:t>flash memory</a:t>
            </a:r>
          </a:p>
          <a:p>
            <a:pPr>
              <a:spcBef>
                <a:spcPts val="600"/>
              </a:spcBef>
            </a:pPr>
            <a:r>
              <a:rPr lang="en-US" dirty="0"/>
              <a:t>volatile memory</a:t>
            </a:r>
          </a:p>
          <a:p>
            <a:pPr>
              <a:spcBef>
                <a:spcPts val="600"/>
              </a:spcBef>
            </a:pPr>
            <a:r>
              <a:rPr lang="en-US" dirty="0"/>
              <a:t>error correcting code (ECC)</a:t>
            </a:r>
          </a:p>
          <a:p>
            <a:pPr>
              <a:spcBef>
                <a:spcPts val="600"/>
              </a:spcBef>
            </a:pPr>
            <a:r>
              <a:rPr lang="en-US" dirty="0"/>
              <a:t>error correction</a:t>
            </a:r>
          </a:p>
          <a:p>
            <a:pPr>
              <a:spcBef>
                <a:spcPts val="600"/>
              </a:spcBef>
            </a:pPr>
            <a:r>
              <a:rPr lang="en-US" dirty="0"/>
              <a:t>syndrome</a:t>
            </a:r>
          </a:p>
          <a:p>
            <a:pPr>
              <a:spcBef>
                <a:spcPts val="600"/>
              </a:spcBef>
            </a:pPr>
            <a:r>
              <a:rPr lang="en-US" dirty="0"/>
              <a:t>Hamming code</a:t>
            </a:r>
          </a:p>
          <a:p>
            <a:pPr>
              <a:spcBef>
                <a:spcPts val="600"/>
              </a:spcBef>
            </a:pPr>
            <a:r>
              <a:rPr lang="en-US" dirty="0"/>
              <a:t>hard failure</a:t>
            </a:r>
          </a:p>
          <a:p>
            <a:pPr>
              <a:spcBef>
                <a:spcPts val="600"/>
              </a:spcBef>
            </a:pPr>
            <a:r>
              <a:rPr lang="en-US" dirty="0"/>
              <a:t>soft error</a:t>
            </a:r>
          </a:p>
          <a:p>
            <a:pPr>
              <a:spcBef>
                <a:spcPts val="600"/>
              </a:spcBef>
            </a:pPr>
            <a:r>
              <a:rPr lang="en-US" dirty="0"/>
              <a:t>single-error-correcting (SEC) code</a:t>
            </a:r>
          </a:p>
          <a:p>
            <a:pPr>
              <a:spcBef>
                <a:spcPts val="600"/>
              </a:spcBef>
            </a:pPr>
            <a:r>
              <a:rPr lang="en-US" dirty="0"/>
              <a:t>single-error-correcting, double-error-detecting (SEC-DED) code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5976" y="332278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3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657600" cy="434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5.2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5.3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5.6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5.7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5.10-14</a:t>
            </a:r>
          </a:p>
          <a:p>
            <a:pPr>
              <a:spcBef>
                <a:spcPts val="600"/>
              </a:spcBef>
            </a:pPr>
            <a:endParaRPr 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8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Cell Operation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5455" b="26364"/>
              <a:stretch>
                <a:fillRect/>
              </a:stretch>
            </p:blipFill>
          </mc:Choice>
          <mc:Fallback>
            <p:blipFill>
              <a:blip r:embed="rId4"/>
              <a:srcRect t="25455" b="26364"/>
              <a:stretch>
                <a:fillRect/>
              </a:stretch>
            </p:blipFill>
          </mc:Fallback>
        </mc:AlternateContent>
        <p:spPr>
          <a:xfrm>
            <a:off x="-306256" y="1143000"/>
            <a:ext cx="9511858" cy="5930750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Semiconductor Memory Types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1531938" y="1373188"/>
            <a:ext cx="4557712" cy="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28600" y="1590338"/>
            <a:ext cx="8686800" cy="4896526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1219200" y="6324600"/>
            <a:ext cx="6705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Table 5.1  Semiconductor Memory Types</a:t>
            </a:r>
            <a:r>
              <a:rPr lang="en-US" sz="1600" dirty="0" smtClean="0">
                <a:latin typeface="+mn-lt"/>
              </a:rPr>
              <a:t> 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RAM (DRAM)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RAM technology is divided into two technologies:</a:t>
            </a:r>
          </a:p>
          <a:p>
            <a:pPr lvl="1"/>
            <a:r>
              <a:rPr lang="en-GB" dirty="0" smtClean="0"/>
              <a:t>Dynamic RAM (DRAM)</a:t>
            </a:r>
          </a:p>
          <a:p>
            <a:pPr lvl="1"/>
            <a:r>
              <a:rPr lang="en-GB" dirty="0" smtClean="0"/>
              <a:t>Static RAM (SRAM)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dirty="0" smtClean="0"/>
              <a:t>DRAM</a:t>
            </a:r>
          </a:p>
          <a:p>
            <a:pPr marL="457200" lvl="2">
              <a:spcBef>
                <a:spcPts val="2000"/>
              </a:spcBef>
            </a:pPr>
            <a:r>
              <a:rPr lang="en-GB" sz="2000" dirty="0" smtClean="0"/>
              <a:t>Made with cells that store data as charge on capacitors</a:t>
            </a:r>
          </a:p>
          <a:p>
            <a:pPr marL="457200" lvl="2">
              <a:spcBef>
                <a:spcPts val="2000"/>
              </a:spcBef>
            </a:pPr>
            <a:r>
              <a:rPr lang="en-GB" sz="2000" dirty="0" smtClean="0"/>
              <a:t>Presence or absence of charge in a capacitor is interpreted as a binary 1 or 0</a:t>
            </a:r>
          </a:p>
          <a:p>
            <a:pPr marL="457200" lvl="2">
              <a:spcBef>
                <a:spcPts val="2000"/>
              </a:spcBef>
            </a:pPr>
            <a:r>
              <a:rPr lang="en-GB" sz="2000" dirty="0" smtClean="0"/>
              <a:t>Requires periodic charge refreshing to maintain data storage</a:t>
            </a:r>
          </a:p>
          <a:p>
            <a:pPr marL="457200" lvl="2">
              <a:spcBef>
                <a:spcPts val="2000"/>
              </a:spcBef>
            </a:pPr>
            <a:r>
              <a:rPr lang="en-GB" sz="2000" dirty="0" smtClean="0"/>
              <a:t>The term </a:t>
            </a:r>
            <a:r>
              <a:rPr lang="en-GB" sz="2000" i="1" dirty="0" smtClean="0"/>
              <a:t>dynamic </a:t>
            </a:r>
            <a:r>
              <a:rPr lang="en-GB" sz="2000" dirty="0" smtClean="0"/>
              <a:t>refers to tendency of the stored charge to leak away, even with power continuously applied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28800"/>
            <a:ext cx="3429000" cy="1162050"/>
          </a:xfrm>
        </p:spPr>
        <p:txBody>
          <a:bodyPr>
            <a:noAutofit/>
          </a:bodyPr>
          <a:lstStyle/>
          <a:p>
            <a:pPr algn="ctr"/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</a:t>
            </a: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 </a:t>
            </a:r>
            <a:b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381000" y="5562600"/>
            <a:ext cx="3255264" cy="1020763"/>
          </a:xfrm>
        </p:spPr>
        <p:txBody>
          <a:bodyPr>
            <a:noAutofit/>
          </a:bodyPr>
          <a:lstStyle/>
          <a:p>
            <a:pPr algn="ctr">
              <a:spcBef>
                <a:spcPts val="800"/>
              </a:spcBef>
            </a:pPr>
            <a:r>
              <a:rPr lang="en-US" sz="1600" dirty="0" smtClean="0"/>
              <a:t>Figure 5.2a</a:t>
            </a:r>
          </a:p>
          <a:p>
            <a:pPr algn="ctr">
              <a:spcBef>
                <a:spcPts val="800"/>
              </a:spcBef>
            </a:pPr>
            <a:r>
              <a:rPr lang="en-US" sz="1600" dirty="0" smtClean="0"/>
              <a:t>Typical Memory Cell Structures</a:t>
            </a:r>
            <a:endParaRPr lang="en-US" sz="1600" dirty="0"/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7273" t="22353" r="59091" b="21176"/>
              <a:stretch>
                <a:fillRect/>
              </a:stretch>
            </p:blipFill>
          </mc:Choice>
          <mc:Fallback>
            <p:blipFill>
              <a:blip r:embed="rId4"/>
              <a:srcRect l="7273" t="22353" r="59091" b="21176"/>
              <a:stretch>
                <a:fillRect/>
              </a:stretch>
            </p:blipFill>
          </mc:Fallback>
        </mc:AlternateContent>
        <p:spPr>
          <a:xfrm>
            <a:off x="3886200" y="37035"/>
            <a:ext cx="5257800" cy="6820965"/>
          </a:xfrm>
          <a:prstGeom prst="rect">
            <a:avLst/>
          </a:prstGeom>
        </p:spPr>
      </p:pic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4016633" cy="1162050"/>
          </a:xfrm>
        </p:spPr>
        <p:txBody>
          <a:bodyPr>
            <a:noAutofit/>
          </a:bodyPr>
          <a:lstStyle/>
          <a:p>
            <a:pPr algn="ctr"/>
            <a:r>
              <a:rPr lang="en-GB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RAM (SRAM)</a:t>
            </a:r>
            <a:endParaRPr lang="en-GB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81094" y="2590800"/>
            <a:ext cx="4015304" cy="3535363"/>
          </a:xfrm>
        </p:spPr>
        <p:txBody>
          <a:bodyPr>
            <a:normAutofit/>
          </a:bodyPr>
          <a:lstStyle/>
          <a:p>
            <a:pPr marL="228600" lvl="1" indent="-182880">
              <a:spcBef>
                <a:spcPts val="2000"/>
              </a:spcBef>
              <a:buClr>
                <a:schemeClr val="bg2"/>
              </a:buClr>
              <a:buFont typeface="Wingdings" charset="2"/>
              <a:buChar char="§"/>
            </a:pPr>
            <a:r>
              <a:rPr lang="en-GB" sz="1800" dirty="0" smtClean="0">
                <a:solidFill>
                  <a:schemeClr val="bg1"/>
                </a:solidFill>
              </a:rPr>
              <a:t>Digital device that uses the same logic elements used in the processor</a:t>
            </a:r>
          </a:p>
          <a:p>
            <a:pPr marL="228600" lvl="1" indent="-182880">
              <a:spcBef>
                <a:spcPts val="2000"/>
              </a:spcBef>
              <a:buClr>
                <a:schemeClr val="bg2"/>
              </a:buClr>
              <a:buFont typeface="Wingdings" charset="2"/>
              <a:buChar char="§"/>
            </a:pPr>
            <a:r>
              <a:rPr lang="en-GB" sz="1800" dirty="0" smtClean="0">
                <a:solidFill>
                  <a:schemeClr val="bg1"/>
                </a:solidFill>
              </a:rPr>
              <a:t>Binary values are stored using traditional flip-flop logic gate configurations</a:t>
            </a:r>
          </a:p>
          <a:p>
            <a:pPr marL="228600" lvl="1" indent="-182880">
              <a:spcBef>
                <a:spcPts val="2000"/>
              </a:spcBef>
              <a:buClr>
                <a:schemeClr val="bg2"/>
              </a:buClr>
              <a:buFont typeface="Wingdings" charset="2"/>
              <a:buChar char="§"/>
            </a:pPr>
            <a:r>
              <a:rPr lang="en-GB" sz="1800" dirty="0" smtClean="0">
                <a:solidFill>
                  <a:schemeClr val="bg1"/>
                </a:solidFill>
              </a:rPr>
              <a:t>Will hold its data as long as power is supplied to it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endParaRPr lang="en-GB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286000"/>
            <a:ext cx="3123192" cy="2165413"/>
          </a:xfrm>
          <a:prstGeom prst="rect">
            <a:avLst/>
          </a:prstGeom>
          <a:effectLst>
            <a:softEdge rad="203200"/>
          </a:effectLst>
        </p:spPr>
      </p:pic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28800"/>
            <a:ext cx="3429000" cy="1162050"/>
          </a:xfrm>
        </p:spPr>
        <p:txBody>
          <a:bodyPr>
            <a:noAutofit/>
          </a:bodyPr>
          <a:lstStyle/>
          <a:p>
            <a:pPr algn="ctr"/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</a:t>
            </a:r>
            <a:b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 </a:t>
            </a:r>
            <a:b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381000" y="5562600"/>
            <a:ext cx="3255264" cy="1020763"/>
          </a:xfrm>
        </p:spPr>
        <p:txBody>
          <a:bodyPr>
            <a:noAutofit/>
          </a:bodyPr>
          <a:lstStyle/>
          <a:p>
            <a:pPr algn="ctr">
              <a:spcBef>
                <a:spcPts val="800"/>
              </a:spcBef>
            </a:pPr>
            <a:r>
              <a:rPr lang="en-US" sz="1600" dirty="0" smtClean="0"/>
              <a:t>Figure 5.2b</a:t>
            </a:r>
          </a:p>
          <a:p>
            <a:pPr algn="ctr">
              <a:spcBef>
                <a:spcPts val="800"/>
              </a:spcBef>
            </a:pPr>
            <a:r>
              <a:rPr lang="en-US" sz="1600" dirty="0" smtClean="0"/>
              <a:t>Typical Memory Cell Structures</a:t>
            </a:r>
            <a:endParaRPr lang="en-US" sz="1600" dirty="0"/>
          </a:p>
        </p:txBody>
      </p:sp>
      <p:pic>
        <p:nvPicPr>
          <p:cNvPr id="5" name="Picture 4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0000" t="16471" r="5455" b="21176"/>
              <a:stretch>
                <a:fillRect/>
              </a:stretch>
            </p:blipFill>
          </mc:Choice>
          <mc:Fallback>
            <p:blipFill>
              <a:blip r:embed="rId4"/>
              <a:srcRect l="50000" t="16471" r="5455" b="21176"/>
              <a:stretch>
                <a:fillRect/>
              </a:stretch>
            </p:blipFill>
          </mc:Fallback>
        </mc:AlternateContent>
        <p:spPr>
          <a:xfrm>
            <a:off x="3722463" y="533400"/>
            <a:ext cx="5421537" cy="6092804"/>
          </a:xfrm>
          <a:prstGeom prst="rect">
            <a:avLst/>
          </a:prstGeom>
        </p:spPr>
      </p:pic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5886357" cy="833718"/>
          </a:xfrm>
        </p:spPr>
        <p:txBody>
          <a:bodyPr>
            <a:norm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SRAM </a:t>
            </a:r>
            <a:r>
              <a:rPr lang="en-GB" sz="40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versus</a:t>
            </a:r>
            <a:r>
              <a:rPr lang="en-GB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DRAM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447800"/>
            <a:ext cx="5970495" cy="5105399"/>
          </a:xfrm>
        </p:spPr>
        <p:txBody>
          <a:bodyPr>
            <a:normAutofit lnSpcReduction="10000"/>
          </a:bodyPr>
          <a:lstStyle/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/>
              <a:t>Both volatile</a:t>
            </a:r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/>
              <a:t>Power</a:t>
            </a:r>
            <a:r>
              <a:rPr lang="en-GB" sz="1800" dirty="0" smtClean="0"/>
              <a:t> must be continuously supplied to the memory to preserve the bit values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/>
              <a:t>Dynamic cell </a:t>
            </a:r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/>
              <a:t>Simpler to build, smaller</a:t>
            </a:r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/>
              <a:t>More </a:t>
            </a:r>
            <a:r>
              <a:rPr lang="en-GB" sz="1800" dirty="0" smtClean="0"/>
              <a:t>dense (smaller cells = more cells per unit area)</a:t>
            </a:r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/>
              <a:t>Less </a:t>
            </a:r>
            <a:r>
              <a:rPr lang="en-GB" sz="1800" dirty="0" smtClean="0"/>
              <a:t>expensive</a:t>
            </a:r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 smtClean="0"/>
              <a:t>Requires the supporting refresh circuitry</a:t>
            </a:r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 smtClean="0"/>
              <a:t>Tend to be favored for large memory requirements</a:t>
            </a:r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 smtClean="0"/>
              <a:t>Used for main memory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/>
              <a:t>Static</a:t>
            </a:r>
            <a:endParaRPr lang="en-GB" sz="2000" dirty="0"/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/>
              <a:t>Faster</a:t>
            </a:r>
            <a:endParaRPr lang="en-GB" sz="1800" dirty="0" smtClean="0"/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 smtClean="0"/>
              <a:t>Used for cache memory (both on and off chip)</a:t>
            </a:r>
          </a:p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086600" y="838200"/>
            <a:ext cx="15737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SRAM</a:t>
            </a:r>
            <a:endParaRPr lang="en-US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86600" y="2971800"/>
            <a:ext cx="16754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DRAM</a:t>
            </a: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 useBgFill="1">
        <p:nvSpPr>
          <p:cNvPr id="10" name="TextBox 9"/>
          <p:cNvSpPr txBox="1"/>
          <p:nvPr/>
        </p:nvSpPr>
        <p:spPr>
          <a:xfrm>
            <a:off x="222250" y="4587875"/>
            <a:ext cx="38735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William Stallings  Computer Organization  and Architecture 9th Edition&amp;quot;&quot;/&gt;&lt;property id=&quot;20307&quot; value=&quot;351&quot;/&gt;&lt;/object&gt;&lt;object type=&quot;3&quot; unique_id=&quot;10004&quot;&gt;&lt;property id=&quot;20148&quot; value=&quot;5&quot;/&gt;&lt;property id=&quot;20300&quot; value=&quot;Slide 2 - &amp;quot;Chapter 5&amp;quot;&quot;/&gt;&lt;property id=&quot;20307&quot; value=&quot;352&quot;/&gt;&lt;/object&gt;&lt;object type=&quot;3&quot; unique_id=&quot;10005&quot;&gt;&lt;property id=&quot;20148&quot; value=&quot;5&quot;/&gt;&lt;property id=&quot;20300&quot; value=&quot;Slide 3 - &amp;quot;Memory Cell Operation&amp;quot;&quot;/&gt;&lt;property id=&quot;20307&quot; value=&quot;340&quot;/&gt;&lt;/object&gt;&lt;object type=&quot;3&quot; unique_id=&quot;10006&quot;&gt;&lt;property id=&quot;20148&quot; value=&quot;5&quot;/&gt;&lt;property id=&quot;20300&quot; value=&quot;Slide 4 - &amp;quot;Semiconductor Memory Types&amp;quot;&quot;/&gt;&lt;property id=&quot;20307&quot; value=&quot;327&quot;/&gt;&lt;/object&gt;&lt;object type=&quot;3&quot; unique_id=&quot;10007&quot;&gt;&lt;property id=&quot;20148&quot; value=&quot;5&quot;/&gt;&lt;property id=&quot;20300&quot; value=&quot;Slide 5 - &amp;quot;Dynamic RAM (DRAM)&amp;quot;&quot;/&gt;&lt;property id=&quot;20307&quot; value=&quot;273&quot;/&gt;&lt;/object&gt;&lt;object type=&quot;3&quot; unique_id=&quot;10008&quot;&gt;&lt;property id=&quot;20148&quot; value=&quot;5&quot;/&gt;&lt;property id=&quot;20300&quot; value=&quot;Slide 6 - &amp;quot;Dynamic  RAM  Structure&amp;quot;&quot;/&gt;&lt;property id=&quot;20307&quot; value=&quot;320&quot;/&gt;&lt;/object&gt;&lt;object type=&quot;3&quot; unique_id=&quot;10009&quot;&gt;&lt;property id=&quot;20148&quot; value=&quot;5&quot;/&gt;&lt;property id=&quot;20300&quot; value=&quot;Slide 7 - &amp;quot;Static RAM (SRAM)&amp;quot;&quot;/&gt;&lt;property id=&quot;20307&quot; value=&quot;341&quot;/&gt;&lt;/object&gt;&lt;object type=&quot;3&quot; unique_id=&quot;10010&quot;&gt;&lt;property id=&quot;20148&quot; value=&quot;5&quot;/&gt;&lt;property id=&quot;20300&quot; value=&quot;Slide 8 - &amp;quot;Static  RAM  Structure&amp;quot;&quot;/&gt;&lt;property id=&quot;20307&quot; value=&quot;342&quot;/&gt;&lt;/object&gt;&lt;object type=&quot;3&quot; unique_id=&quot;10011&quot;&gt;&lt;property id=&quot;20148&quot; value=&quot;5&quot;/&gt;&lt;property id=&quot;20300&quot; value=&quot;Slide 9 - &amp;quot;SRAM versus DRAM&amp;quot;&quot;/&gt;&lt;property id=&quot;20307&quot; value=&quot;325&quot;/&gt;&lt;/object&gt;&lt;object type=&quot;3&quot; unique_id=&quot;10012&quot;&gt;&lt;property id=&quot;20148&quot; value=&quot;5&quot;/&gt;&lt;property id=&quot;20300&quot; value=&quot;Slide 10 - &amp;quot;Read Only Memory (ROM)&amp;quot;&quot;/&gt;&lt;property id=&quot;20307&quot; value=&quot;308&quot;/&gt;&lt;/object&gt;&lt;object type=&quot;3&quot; unique_id=&quot;10013&quot;&gt;&lt;property id=&quot;20148&quot; value=&quot;5&quot;/&gt;&lt;property id=&quot;20300&quot; value=&quot;Slide 11 - &amp;quot;Programmable ROM (PROM)&amp;quot;&quot;/&gt;&lt;property id=&quot;20307&quot; value=&quot;343&quot;/&gt;&lt;/object&gt;&lt;object type=&quot;3&quot; unique_id=&quot;10014&quot;&gt;&lt;property id=&quot;20148&quot; value=&quot;5&quot;/&gt;&lt;property id=&quot;20300&quot; value=&quot;Slide 12 - &amp;quot;Read-Mostly Memory&amp;quot;&quot;/&gt;&lt;property id=&quot;20307&quot; value=&quot;344&quot;/&gt;&lt;/object&gt;&lt;object type=&quot;3&quot; unique_id=&quot;10015&quot;&gt;&lt;property id=&quot;20148&quot; value=&quot;5&quot;/&gt;&lt;property id=&quot;20300&quot; value=&quot;Slide 13 - &amp;quot;Typical 16 Mb DRAM (4M x 4)&amp;quot;&quot;/&gt;&lt;property id=&quot;20307&quot; value=&quot;309&quot;/&gt;&lt;/object&gt;&lt;object type=&quot;3&quot; unique_id=&quot;10016&quot;&gt;&lt;property id=&quot;20148&quot; value=&quot;5&quot;/&gt;&lt;property id=&quot;20300&quot; value=&quot;Slide 14 - &amp;quot;Chip Packaging&amp;quot;&quot;/&gt;&lt;property id=&quot;20307&quot; value=&quot;277&quot;/&gt;&lt;/object&gt;&lt;object type=&quot;3&quot; unique_id=&quot;10017&quot;&gt;&lt;property id=&quot;20148&quot; value=&quot;5&quot;/&gt;&lt;property id=&quot;20300&quot; value=&quot;Slide 15&quot;/&gt;&lt;property id=&quot;20307&quot; value=&quot;278&quot;/&gt;&lt;/object&gt;&lt;object type=&quot;3&quot; unique_id=&quot;10018&quot;&gt;&lt;property id=&quot;20148&quot; value=&quot;5&quot;/&gt;&lt;property id=&quot;20300&quot; value=&quot;Slide 16 - &amp;quot;1MByte Module Organization&amp;quot;&quot;/&gt;&lt;property id=&quot;20307&quot; value=&quot;279&quot;/&gt;&lt;/object&gt;&lt;object type=&quot;3&quot; unique_id=&quot;10019&quot;&gt;&lt;property id=&quot;20148&quot; value=&quot;5&quot;/&gt;&lt;property id=&quot;20300&quot; value=&quot;Slide 17 - &amp;quot;Interleaved Memory&amp;quot;&quot;/&gt;&lt;property id=&quot;20307&quot; value=&quot;333&quot;/&gt;&lt;/object&gt;&lt;object type=&quot;3&quot; unique_id=&quot;10020&quot;&gt;&lt;property id=&quot;20148&quot; value=&quot;5&quot;/&gt;&lt;property id=&quot;20300&quot; value=&quot;Slide 18 - &amp;quot;Error Correction&amp;quot;&quot;/&gt;&lt;property id=&quot;20307&quot; value=&quot;310&quot;/&gt;&lt;/object&gt;&lt;object type=&quot;3&quot; unique_id=&quot;10021&quot;&gt;&lt;property id=&quot;20148&quot; value=&quot;5&quot;/&gt;&lt;property id=&quot;20300&quot; value=&quot;Slide 19 - &amp;quot;   Error Correcting Code Function&amp;quot;&quot;/&gt;&lt;property id=&quot;20307&quot; value=&quot;311&quot;/&gt;&lt;/object&gt;&lt;object type=&quot;3&quot; unique_id=&quot;10022&quot;&gt;&lt;property id=&quot;20148&quot; value=&quot;5&quot;/&gt;&lt;property id=&quot;20300&quot; value=&quot;Slide 20 - &amp;quot;Hamming  Error  Correcting  Code&amp;quot;&quot;/&gt;&lt;property id=&quot;20307&quot; value=&quot;345&quot;/&gt;&lt;/object&gt;&lt;object type=&quot;3&quot; unique_id=&quot;10023&quot;&gt;&lt;property id=&quot;20148&quot; value=&quot;5&quot;/&gt;&lt;property id=&quot;20300&quot; value=&quot;Slide 21 - &amp;quot;Layout of Data Bits and Check Bits&amp;quot;&quot;/&gt;&lt;property id=&quot;20307&quot; value=&quot;347&quot;/&gt;&lt;/object&gt;&lt;object type=&quot;3&quot; unique_id=&quot;10024&quot;&gt;&lt;property id=&quot;20148&quot; value=&quot;5&quot;/&gt;&lt;property id=&quot;20300&quot; value=&quot;Slide 22&quot;/&gt;&lt;property id=&quot;20307&quot; value=&quot;356&quot;/&gt;&lt;/object&gt;&lt;object type=&quot;3&quot; unique_id=&quot;10025&quot;&gt;&lt;property id=&quot;20148&quot; value=&quot;5&quot;/&gt;&lt;property id=&quot;20300&quot; value=&quot;Slide 23 - &amp;quot;Check Bit Calculation&amp;quot;&quot;/&gt;&lt;property id=&quot;20307&quot; value=&quot;348&quot;/&gt;&lt;/object&gt;&lt;object type=&quot;3&quot; unique_id=&quot;10026&quot;&gt;&lt;property id=&quot;20148&quot; value=&quot;5&quot;/&gt;&lt;property id=&quot;20300&quot; value=&quot;Slide 24 - &amp;quot;Hamming SEC-DED Code&amp;quot;&quot;/&gt;&lt;property id=&quot;20307&quot; value=&quot;349&quot;/&gt;&lt;/object&gt;&lt;object type=&quot;3&quot; unique_id=&quot;10027&quot;&gt;&lt;property id=&quot;20148&quot; value=&quot;5&quot;/&gt;&lt;property id=&quot;20300&quot; value=&quot;Slide 25 - &amp;quot;Summary&amp;quot;&quot;/&gt;&lt;property id=&quot;20307&quot; value=&quot;338&quot;/&gt;&lt;/object&gt;&lt;object type=&quot;3&quot; unique_id=&quot;10028&quot;&gt;&lt;property id=&quot;20148&quot; value=&quot;5&quot;/&gt;&lt;property id=&quot;20300&quot; value=&quot;Slide 26 - &amp;quot;Key terms&amp;quot;&quot;/&gt;&lt;property id=&quot;20307&quot; value=&quot;355&quot;/&gt;&lt;/object&gt;&lt;object type=&quot;3&quot; unique_id=&quot;10029&quot;&gt;&lt;property id=&quot;20148&quot; value=&quot;5&quot;/&gt;&lt;property id=&quot;20300&quot; value=&quot;Slide 27 - &amp;quot;Homework&amp;quot;&quot;/&gt;&lt;property id=&quot;20307&quot; value=&quot;354&quot;/&gt;&lt;/object&gt;&lt;/object&gt;&lt;object type=&quot;8&quot; unique_id=&quot;10058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3489</TotalTime>
  <Words>5374</Words>
  <Application>Microsoft Office PowerPoint</Application>
  <PresentationFormat>On-screen Show (4:3)</PresentationFormat>
  <Paragraphs>537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ＭＳ Ｐゴシック</vt:lpstr>
      <vt:lpstr>Arial</vt:lpstr>
      <vt:lpstr>Rockwell</vt:lpstr>
      <vt:lpstr>Times New Roman</vt:lpstr>
      <vt:lpstr>Wingdings</vt:lpstr>
      <vt:lpstr>Advantage</vt:lpstr>
      <vt:lpstr>William Stallings  Computer Organization  and Architecture 9th Edition</vt:lpstr>
      <vt:lpstr>Chapter 5</vt:lpstr>
      <vt:lpstr>Memory Cell Operation</vt:lpstr>
      <vt:lpstr>Semiconductor Memory Types</vt:lpstr>
      <vt:lpstr>Dynamic RAM (DRAM)</vt:lpstr>
      <vt:lpstr>Dynamic  RAM  Structure</vt:lpstr>
      <vt:lpstr>Static RAM (SRAM)</vt:lpstr>
      <vt:lpstr>Static  RAM  Structure</vt:lpstr>
      <vt:lpstr>SRAM versus DRAM</vt:lpstr>
      <vt:lpstr>Read Only Memory (ROM)</vt:lpstr>
      <vt:lpstr>Programmable ROM (PROM)</vt:lpstr>
      <vt:lpstr>Read-Mostly Memory</vt:lpstr>
      <vt:lpstr>Typical 16 Mb DRAM (4M x 4)</vt:lpstr>
      <vt:lpstr>Chip Packaging</vt:lpstr>
      <vt:lpstr>PowerPoint Presentation</vt:lpstr>
      <vt:lpstr>1MByte Module Organization</vt:lpstr>
      <vt:lpstr>Interleaved Memory</vt:lpstr>
      <vt:lpstr>Error Correction</vt:lpstr>
      <vt:lpstr>   Error Correcting Code Function</vt:lpstr>
      <vt:lpstr>Hamming  Error  Correcting  Code</vt:lpstr>
      <vt:lpstr>Layout of Data Bits and Check Bits</vt:lpstr>
      <vt:lpstr>PowerPoint Presentation</vt:lpstr>
      <vt:lpstr>Check Bit Calculation</vt:lpstr>
      <vt:lpstr>Hamming SEC-DED Code</vt:lpstr>
      <vt:lpstr>Summary</vt:lpstr>
      <vt:lpstr>Key terms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 Internal Memory</dc:title>
  <dc:creator>Adrian J Pullin</dc:creator>
  <cp:lastModifiedBy>Hoang Xuan Son</cp:lastModifiedBy>
  <cp:revision>135</cp:revision>
  <dcterms:created xsi:type="dcterms:W3CDTF">2012-06-20T14:41:03Z</dcterms:created>
  <dcterms:modified xsi:type="dcterms:W3CDTF">2018-01-26T08:55:45Z</dcterms:modified>
</cp:coreProperties>
</file>