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88" r:id="rId5"/>
    <p:sldId id="261" r:id="rId6"/>
    <p:sldId id="259" r:id="rId7"/>
    <p:sldId id="289" r:id="rId8"/>
    <p:sldId id="290" r:id="rId9"/>
    <p:sldId id="291" r:id="rId10"/>
    <p:sldId id="294" r:id="rId11"/>
    <p:sldId id="292" r:id="rId12"/>
    <p:sldId id="293" r:id="rId13"/>
    <p:sldId id="278" r:id="rId14"/>
    <p:sldId id="295" r:id="rId15"/>
    <p:sldId id="296" r:id="rId16"/>
    <p:sldId id="297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9" autoAdjust="0"/>
    <p:restoredTop sz="94764" autoAdjust="0"/>
  </p:normalViewPr>
  <p:slideViewPr>
    <p:cSldViewPr snapToGrid="0" snapToObjects="1">
      <p:cViewPr varScale="1">
        <p:scale>
          <a:sx n="56" d="100"/>
          <a:sy n="56" d="100"/>
        </p:scale>
        <p:origin x="6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3/7/2022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b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inference for Two Samples</a:t>
            </a:r>
            <a:endParaRPr lang="en-US" sz="3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9"/>
            <a:ext cx="8410524" cy="4225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Inference on the difference in means of two normal distributions,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 known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 unknown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Inference on two population proportions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3546D-9F88-410C-BB5C-7DCCF8C8FFC9}"/>
              </a:ext>
            </a:extLst>
          </p:cNvPr>
          <p:cNvSpPr/>
          <p:nvPr/>
        </p:nvSpPr>
        <p:spPr>
          <a:xfrm>
            <a:off x="175485" y="1609579"/>
            <a:ext cx="8183429" cy="583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confidence bound on the difference in means: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F1FC95B7-51E9-4CFA-B455-D068EC15B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84" y="2206511"/>
                <a:ext cx="8183429" cy="40626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42900">
                  <a:spcBef>
                    <a:spcPct val="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upper confidence bound for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upper confidence bound 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F1FC95B7-51E9-4CFA-B455-D068EC15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4" y="2206511"/>
                <a:ext cx="8183429" cy="4062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73710DE-5429-4F54-89F2-FC52C74E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" y="274638"/>
            <a:ext cx="8013164" cy="1143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the difference in means of two normal distributions, variances unknown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equal 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9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CA85A7F-42F5-4A1A-BE8E-B39A68E0C4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565" y="1915350"/>
                <a:ext cx="8059270" cy="37487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 New Roman"/>
                  </a:rPr>
                  <a:t>Step 1: Construct the two hypotheses </a:t>
                </a:r>
              </a:p>
              <a:p>
                <a:pPr marL="114300" indent="0">
                  <a:buNone/>
                </a:pPr>
                <a:r>
                  <a:rPr lang="en-US" i="1" dirty="0">
                    <a:latin typeface="Times  New Roman"/>
                    <a:cs typeface="Times New Roman" charset="0"/>
                  </a:rPr>
                  <a:t>                      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baseline="-25000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dirty="0">
                    <a:latin typeface="Times  New Roman"/>
                  </a:rPr>
                  <a:t>  </a:t>
                </a:r>
              </a:p>
              <a:p>
                <a:pPr marL="114300" indent="0">
                  <a:buNone/>
                </a:pPr>
                <a:r>
                  <a:rPr lang="en-US" i="1" dirty="0">
                    <a:latin typeface="Times  New Roman"/>
                    <a:cs typeface="Times New Roman" charset="0"/>
                  </a:rPr>
                  <a:t>                      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1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/>
                        <a:cs typeface="Times New Roman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r>
                  <a:rPr lang="en-US" dirty="0">
                    <a:latin typeface="Times  New Roman"/>
                  </a:rPr>
                  <a:t>Step 2: Find the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test statistic</a:t>
                </a:r>
                <a:r>
                  <a:rPr lang="en-US" dirty="0">
                    <a:latin typeface="Times  New Roman"/>
                  </a:rPr>
                  <a:t>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3: Identify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acceptance region, 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use t-distribution with df</a:t>
                </a:r>
                <a:r>
                  <a:rPr lang="vi-VN" dirty="0">
                    <a:solidFill>
                      <a:schemeClr val="tx1"/>
                    </a:solidFill>
                    <a:latin typeface="Times  New Roman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=</a:t>
                </a:r>
                <a:r>
                  <a:rPr lang="vi-VN" dirty="0">
                    <a:solidFill>
                      <a:schemeClr val="tx1"/>
                    </a:solidFill>
                    <a:latin typeface="Times  New Roman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n</a:t>
                </a:r>
                <a:r>
                  <a:rPr lang="en-US" baseline="-25000" dirty="0">
                    <a:solidFill>
                      <a:schemeClr val="tx1"/>
                    </a:solidFill>
                    <a:latin typeface="Times  New Roman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+n</a:t>
                </a:r>
                <a:r>
                  <a:rPr lang="en-US" baseline="-25000" dirty="0">
                    <a:solidFill>
                      <a:schemeClr val="tx1"/>
                    </a:solidFill>
                    <a:latin typeface="Times  New Roman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-2.</a:t>
                </a:r>
                <a:endParaRPr lang="en-US" dirty="0">
                  <a:solidFill>
                    <a:srgbClr val="0000FF"/>
                  </a:solidFill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4: Make a decision: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dirty="0">
                    <a:latin typeface="Times  New Roman"/>
                  </a:rPr>
                  <a:t>       If the test statistic is in critical region, then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i="1" baseline="-25000" dirty="0">
                    <a:latin typeface="Times  New Roman"/>
                    <a:cs typeface="Times New Roman" charset="0"/>
                  </a:rPr>
                  <a:t>          </a:t>
                </a:r>
                <a:r>
                  <a:rPr lang="en-US" dirty="0">
                    <a:latin typeface="Times  New Roman"/>
                  </a:rPr>
                  <a:t>If the test statistic is in acceptance region, then fail to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Font typeface="Arial" pitchFamily="34" charset="0"/>
                  <a:buNone/>
                </a:pPr>
                <a:endParaRPr lang="en-US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CA85A7F-42F5-4A1A-BE8E-B39A68E0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5" y="1915350"/>
                <a:ext cx="8059270" cy="3748741"/>
              </a:xfrm>
              <a:prstGeom prst="rect">
                <a:avLst/>
              </a:prstGeom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33C42A-1F49-4CBE-9DC4-8279D0D33AC9}"/>
              </a:ext>
            </a:extLst>
          </p:cNvPr>
          <p:cNvSpPr/>
          <p:nvPr/>
        </p:nvSpPr>
        <p:spPr>
          <a:xfrm>
            <a:off x="237565" y="1417638"/>
            <a:ext cx="8059270" cy="497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Test of hypotheses for difference in means </a:t>
            </a: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B555D2-9EE6-4B64-9FD7-5CAEF285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" y="274638"/>
            <a:ext cx="8013164" cy="1143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the difference in means of two normal distributions, variances unknown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equal 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0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CF5A3-DDC6-49FB-9EC0-D770E49F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824"/>
            <a:ext cx="8420100" cy="2457450"/>
          </a:xfrm>
          <a:prstGeom prst="rect">
            <a:avLst/>
          </a:prstGeom>
        </p:spPr>
      </p:pic>
      <p:sp>
        <p:nvSpPr>
          <p:cNvPr id="6" name="Rectangle 18">
            <a:extLst>
              <a:ext uri="{FF2B5EF4-FFF2-40B4-BE49-F238E27FC236}">
                <a16:creationId xmlns:a16="http://schemas.microsoft.com/office/drawing/2014/main" id="{0702C79B-6110-4634-9CF7-17081727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4" y="4148274"/>
            <a:ext cx="826334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 the previous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significant level 0.05 and assume equal variances, is there any difference in the mean yields.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7E2B2-4212-473A-9AB8-9303D326E556}"/>
              </a:ext>
            </a:extLst>
          </p:cNvPr>
          <p:cNvSpPr txBox="1"/>
          <p:nvPr/>
        </p:nvSpPr>
        <p:spPr>
          <a:xfrm>
            <a:off x="229337" y="5804207"/>
            <a:ext cx="796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method to solve this problem.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54D46F-4E4A-41C8-9FE0-3C012372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" y="274638"/>
            <a:ext cx="8013164" cy="1143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the difference in means of two normal distributions, variances unknown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equal 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45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two population proportions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26328713-55CF-4473-B489-ABDF6C189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85" y="1417638"/>
                <a:ext cx="8183429" cy="11387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for two sample inference: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independent random samples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(large enough).</a:t>
                </a:r>
              </a:p>
              <a:p>
                <a:pPr indent="-342900">
                  <a:spcBef>
                    <a:spcPct val="0"/>
                  </a:spcBef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26328713-55CF-4473-B489-ABDF6C189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5" y="1417638"/>
                <a:ext cx="8183429" cy="1138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91F8663E-9DAE-4386-8E1D-7F13766EC4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85" y="3202699"/>
                <a:ext cx="8183429" cy="30586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</a:t>
                </a:r>
              </a:p>
              <a:p>
                <a:pPr indent="-342900">
                  <a:spcBef>
                    <a:spcPct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proportion: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point estimator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large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enough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vi-V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ooled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proportion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91F8663E-9DAE-4386-8E1D-7F13766E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5" y="3202699"/>
                <a:ext cx="8183429" cy="305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519B26-3B78-4960-8744-C90B12CFBBE7}"/>
              </a:ext>
            </a:extLst>
          </p:cNvPr>
          <p:cNvSpPr/>
          <p:nvPr/>
        </p:nvSpPr>
        <p:spPr>
          <a:xfrm>
            <a:off x="78443" y="1247615"/>
            <a:ext cx="8183429" cy="583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on the difference of 2 proportions: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5C9FF5C5-ACFE-4DB1-9963-EC9746989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44" y="1822065"/>
                <a:ext cx="8183429" cy="2588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confidence interval for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5C9FF5C5-ACFE-4DB1-9963-EC9746989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44" y="1822065"/>
                <a:ext cx="8183429" cy="2588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2263B018-458B-4525-9DF5-632230A9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2" y="104615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two population proportions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6F8FB30-0C66-431F-8155-BAEE9E33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42" y="1318547"/>
            <a:ext cx="8183429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 of St. John’s Wort are widely used to treat depression. An article in  the April 18, 2001, issue of the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Medical Association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(“Effectiveness of St. John’s Wort on Major Depression: A Randomized Controlled Trial”) compared the efficacy of a standard extract of St. John’s Wort with a placebo in 200 outpatients diagnosed with major depression. Patients were randomly assigned to two groups; one group received the St. John’s Wort, and the other received the placebo. After eight weeks, 19 of the placebo-treated patients showed improvement, and 27 of those treated with St. John’s Wort improved. </a:t>
            </a:r>
            <a:endParaRPr lang="vi-V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vi-V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95% confidence interval for difference of two these proportions.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073D02-1598-42CF-9C3D-CDE80628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2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two population proportions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344954-ABC9-4E7B-8425-46BC27659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54" y="2019075"/>
                <a:ext cx="8059270" cy="37487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 New Roman"/>
                  </a:rPr>
                  <a:t>Step 1: Construct the two </a:t>
                </a:r>
                <a:r>
                  <a:rPr lang="en-US">
                    <a:latin typeface="Times  New Roman"/>
                  </a:rPr>
                  <a:t>hypotheses </a:t>
                </a:r>
              </a:p>
              <a:p>
                <a:pPr marL="114300" indent="0">
                  <a:buNone/>
                </a:pPr>
                <a:r>
                  <a:rPr lang="en-US" i="1">
                    <a:latin typeface="Times  New Roman"/>
                    <a:cs typeface="Times New Roman" charset="0"/>
                  </a:rPr>
                  <a:t> 		H</a:t>
                </a:r>
                <a:r>
                  <a:rPr lang="en-US" i="1" baseline="-25000">
                    <a:latin typeface="Times  New Roman"/>
                    <a:cs typeface="Times New Roman" charset="0"/>
                  </a:rPr>
                  <a:t>0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Times  New Roman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i="1">
                    <a:latin typeface="Times  New Roman"/>
                    <a:cs typeface="Times New Roman" charset="0"/>
                  </a:rPr>
                  <a:t>		H</a:t>
                </a:r>
                <a:r>
                  <a:rPr lang="en-US" i="1" baseline="-25000">
                    <a:latin typeface="Times  New Roman"/>
                    <a:cs typeface="Times New Roman" charset="0"/>
                  </a:rPr>
                  <a:t>1</a:t>
                </a:r>
                <a:r>
                  <a:rPr lang="en-US" sz="2400" i="1" dirty="0">
                    <a:latin typeface="Times  New Roman"/>
                    <a:cs typeface="Times New Roman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endParaRPr lang="en-US" sz="2400" i="1" baseline="-25000" dirty="0">
                  <a:latin typeface="Times  New Roman"/>
                  <a:cs typeface="Times New Roman" charset="0"/>
                </a:endParaRPr>
              </a:p>
              <a:p>
                <a:r>
                  <a:rPr lang="en-US" dirty="0">
                    <a:latin typeface="Times  New Roman"/>
                  </a:rPr>
                  <a:t>Step 2: Find the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test statistic</a:t>
                </a:r>
                <a:r>
                  <a:rPr lang="en-US" dirty="0">
                    <a:latin typeface="Times  New Roman"/>
                  </a:rPr>
                  <a:t>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3: </a:t>
                </a:r>
                <a:r>
                  <a:rPr lang="en-US">
                    <a:latin typeface="Times  New Roman"/>
                  </a:rPr>
                  <a:t>Identify </a:t>
                </a:r>
                <a:r>
                  <a:rPr lang="en-US">
                    <a:solidFill>
                      <a:srgbClr val="0000FF"/>
                    </a:solidFill>
                    <a:latin typeface="Times  New Roman"/>
                  </a:rPr>
                  <a:t>acceptance region, </a:t>
                </a:r>
                <a:r>
                  <a:rPr lang="en-US">
                    <a:solidFill>
                      <a:schemeClr val="tx1"/>
                    </a:solidFill>
                    <a:latin typeface="Times  New Roman"/>
                  </a:rPr>
                  <a:t>use Z =  N(0,1).</a:t>
                </a:r>
                <a:endParaRPr lang="en-US" dirty="0">
                  <a:solidFill>
                    <a:schemeClr val="tx1"/>
                  </a:solidFill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4: Make a decision: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dirty="0">
                    <a:latin typeface="Times  New Roman"/>
                  </a:rPr>
                  <a:t>       If the test statistic is in critical region, then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i="1" baseline="-25000" dirty="0">
                    <a:latin typeface="Times  New Roman"/>
                    <a:cs typeface="Times New Roman" charset="0"/>
                  </a:rPr>
                  <a:t>          </a:t>
                </a:r>
                <a:r>
                  <a:rPr lang="en-US" dirty="0">
                    <a:latin typeface="Times  New Roman"/>
                  </a:rPr>
                  <a:t>If the test statistic is in acceptance region, then fail to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Font typeface="Arial" pitchFamily="34" charset="0"/>
                  <a:buNone/>
                </a:pPr>
                <a:endParaRPr lang="en-US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344954-ABC9-4E7B-8425-46BC2765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" y="2019075"/>
                <a:ext cx="8059270" cy="3748741"/>
              </a:xfrm>
              <a:prstGeom prst="rect">
                <a:avLst/>
              </a:prstGeom>
              <a:blipFill rotWithShape="1">
                <a:blip r:embed="rId2"/>
                <a:stretch>
                  <a:fillRect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C747C3-96C6-4B37-98CB-59814AE894D9}"/>
              </a:ext>
            </a:extLst>
          </p:cNvPr>
          <p:cNvSpPr/>
          <p:nvPr/>
        </p:nvSpPr>
        <p:spPr>
          <a:xfrm>
            <a:off x="126354" y="1521363"/>
            <a:ext cx="8059270" cy="497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Test of hypotheses for difference in proportions</a:t>
            </a: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EB35C-3CCB-408E-BFC0-D91F3875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two population proportions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9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EDFF8DC5-E612-43C3-8497-57ACDFF5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4" y="4148274"/>
            <a:ext cx="826334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(Continue the previous example)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reason to believe that St. John’s Wort is effective in treating major depression? Use α = 0.05.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C9AD1-5F74-4483-94C1-ABAEFDD7D0D3}"/>
              </a:ext>
            </a:extLst>
          </p:cNvPr>
          <p:cNvSpPr txBox="1"/>
          <p:nvPr/>
        </p:nvSpPr>
        <p:spPr>
          <a:xfrm>
            <a:off x="229337" y="5804207"/>
            <a:ext cx="796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P-value method to solve this problem.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7" y="1480129"/>
            <a:ext cx="8372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0C4F9A-49C0-47E0-B7EC-FBA56FE9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5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two population proportions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difference in means of two normal distributions, variances known  </a:t>
            </a:r>
          </a:p>
        </p:txBody>
      </p:sp>
      <p:pic>
        <p:nvPicPr>
          <p:cNvPr id="4" name="Content Placeholder 3" descr="10.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6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27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78" y="274638"/>
            <a:ext cx="8162136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Inference on the difference in means of two normal distributions, variances </a:t>
            </a:r>
            <a:r>
              <a:rPr lang="vi-VN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known.</a:t>
            </a:r>
            <a:endParaRPr lang="en-US" sz="3200" dirty="0">
              <a:latin typeface="Times    New Roman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F038550-E98C-4082-9EA9-68339E97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78" y="1464132"/>
            <a:ext cx="8183429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 for two sample inference: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populations have normal distributions.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C9078196-C03A-4282-B79C-E2BFACCF1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85" y="3097693"/>
                <a:ext cx="8183429" cy="2567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</a:t>
                </a:r>
              </a:p>
              <a:p>
                <a:pPr indent="-342900">
                  <a:spcBef>
                    <a:spcPct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point estimator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known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by CLT, </a:t>
                </a:r>
                <a:r>
                  <a:rPr 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</a:p>
              <a:p>
                <a:pPr indent="-342900">
                  <a:spcBef>
                    <a:spcPct val="0"/>
                  </a:spcBef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b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078196-C03A-4282-B79C-E2BFACCF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5" y="3097693"/>
                <a:ext cx="8183429" cy="25671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9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B3ED0-5957-4602-A193-AADD9B2F7A14}"/>
              </a:ext>
            </a:extLst>
          </p:cNvPr>
          <p:cNvSpPr/>
          <p:nvPr/>
        </p:nvSpPr>
        <p:spPr>
          <a:xfrm>
            <a:off x="78444" y="1417638"/>
            <a:ext cx="8183429" cy="583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on the difference in means: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944543F1-CB12-42C1-90E0-3C2D9291E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44" y="2000922"/>
                <a:ext cx="8183429" cy="167879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confidence interval for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944543F1-CB12-42C1-90E0-3C2D9291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44" y="2000922"/>
                <a:ext cx="8183429" cy="1678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F7D538C2-26E6-4EEA-969F-40D6C68B7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43" y="3827188"/>
                <a:ext cx="8183429" cy="28623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product developer is interested in reducing the drying time of a primer paint. Two formulations of the paint are tested; formulation 1 is the standard chemistry, and formulation 2 has a new drying ingredient that should reduce the drying time. From experience, it is known that the standard deviation of drying time is 8 minutes, and this inherent variability should be unaffected by the addition of the new ingredient. Ten specimens are painted with formulation 1, and another 10 specimens are painted with formulation 2; the 20 specimens are painted in random order. The two sample average drying times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=121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minutes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minutes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 confidence interval on the difference in </a:t>
                </a: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means.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D538C2-26E6-4EEA-969F-40D6C68B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43" y="3827188"/>
                <a:ext cx="8183429" cy="28623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22BC3354-85F6-45BD-B26C-9F479F2F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7" y="276007"/>
            <a:ext cx="8162136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Inference on the difference in means of two normal distributions, variances </a:t>
            </a:r>
            <a:r>
              <a:rPr lang="vi-VN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known.</a:t>
            </a:r>
            <a:endParaRPr lang="en-US" sz="3200" dirty="0">
              <a:latin typeface="Times   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64BB9C-74B3-462A-806E-D036FCAEDA27}"/>
              </a:ext>
            </a:extLst>
          </p:cNvPr>
          <p:cNvSpPr/>
          <p:nvPr/>
        </p:nvSpPr>
        <p:spPr>
          <a:xfrm>
            <a:off x="175485" y="1418507"/>
            <a:ext cx="8183429" cy="583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confidence bound on the difference in means: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52C6496-977D-4384-86C5-4E1ECFD54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84" y="2001791"/>
                <a:ext cx="8183429" cy="34470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42900">
                  <a:spcBef>
                    <a:spcPct val="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upper confidence bound for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42900">
                  <a:spcBef>
                    <a:spcPct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lower confidence bound 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52C6496-977D-4384-86C5-4E1ECFD54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4" y="2001791"/>
                <a:ext cx="8183429" cy="3447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5D7291B-B248-4086-A570-AA0D1DD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8" y="274638"/>
            <a:ext cx="8162136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Inference on the difference in means of two normal distributions, variances </a:t>
            </a:r>
            <a:r>
              <a:rPr lang="vi-VN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known.</a:t>
            </a:r>
            <a:endParaRPr lang="en-US" sz="3200" dirty="0">
              <a:latin typeface="Times   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8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625B77-FFD7-41FA-80B8-E53E3F8D0E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565" y="1915350"/>
                <a:ext cx="8059270" cy="37487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 New Roman"/>
                  </a:rPr>
                  <a:t>Step 1: Construct the two hypotheses 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baseline="-25000" dirty="0">
                    <a:latin typeface="Times  New Roman"/>
                    <a:cs typeface="Times New Roman" charset="0"/>
                  </a:rPr>
                  <a:t> </a:t>
                </a:r>
                <a:endParaRPr lang="en-US" dirty="0">
                  <a:latin typeface="Times  New Roman"/>
                </a:endParaRPr>
              </a:p>
              <a:p>
                <a:pPr marL="114300" indent="0">
                  <a:buNone/>
                </a:pPr>
                <a:r>
                  <a:rPr lang="en-US" i="1" dirty="0">
                    <a:latin typeface="Times  New Roman"/>
                    <a:cs typeface="Times New Roman" charset="0"/>
                  </a:rPr>
                  <a:t>				        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1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/>
                        <a:cs typeface="Times New Roman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r>
                  <a:rPr lang="en-US" dirty="0">
                    <a:latin typeface="Times  New Roman"/>
                  </a:rPr>
                  <a:t>Step 2: Find the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test statistic</a:t>
                </a:r>
                <a:r>
                  <a:rPr lang="en-US" dirty="0">
                    <a:latin typeface="Times  New Roman"/>
                  </a:rPr>
                  <a:t>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3: Identify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acceptance region, </a:t>
                </a: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use Z = N(0,1).</a:t>
                </a:r>
                <a:endParaRPr lang="en-US" dirty="0">
                  <a:solidFill>
                    <a:srgbClr val="0000FF"/>
                  </a:solidFill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4: Make a decision: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dirty="0">
                    <a:latin typeface="Times  New Roman"/>
                  </a:rPr>
                  <a:t>       If the test statistic is in critical region, then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r>
                  <a:rPr lang="en-US" i="1" baseline="-25000" dirty="0">
                    <a:latin typeface="Times  New Roman"/>
                    <a:cs typeface="Times New Roman" charset="0"/>
                  </a:rPr>
                  <a:t>          </a:t>
                </a:r>
                <a:r>
                  <a:rPr lang="en-US" dirty="0">
                    <a:latin typeface="Times  New Roman"/>
                  </a:rPr>
                  <a:t>If the test statistic is in acceptance region, then fail to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Font typeface="Arial" pitchFamily="34" charset="0"/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Font typeface="Arial" pitchFamily="34" charset="0"/>
                  <a:buNone/>
                </a:pPr>
                <a:endParaRPr lang="en-US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625B77-FFD7-41FA-80B8-E53E3F8D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5" y="1915350"/>
                <a:ext cx="8059270" cy="3748741"/>
              </a:xfrm>
              <a:prstGeom prst="rect">
                <a:avLst/>
              </a:prstGeom>
              <a:blipFill>
                <a:blip r:embed="rId2"/>
                <a:stretch>
                  <a:fillRect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AA3046A-4816-43F4-A459-FC0BEB50594B}"/>
              </a:ext>
            </a:extLst>
          </p:cNvPr>
          <p:cNvSpPr/>
          <p:nvPr/>
        </p:nvSpPr>
        <p:spPr>
          <a:xfrm>
            <a:off x="237565" y="1417638"/>
            <a:ext cx="8059270" cy="497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Test of hypotheses for difference in means </a:t>
            </a: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B4F42D-E0BD-42E9-ABCE-6729F53C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8" y="274638"/>
            <a:ext cx="8162136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Inference on the difference in means of two normal distributions, variances </a:t>
            </a:r>
            <a:r>
              <a:rPr lang="vi-VN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known.</a:t>
            </a:r>
            <a:endParaRPr lang="en-US" sz="3200" dirty="0">
              <a:latin typeface="Times   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2737424-F965-4C3B-B1A9-C737D61F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43" y="4279308"/>
            <a:ext cx="8183429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example)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can the product developer draw about the effectiveness of the new ingredient, using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0.05?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5CC67-1099-4499-8CAB-56EEE8098494}"/>
              </a:ext>
            </a:extLst>
          </p:cNvPr>
          <p:cNvSpPr txBox="1"/>
          <p:nvPr/>
        </p:nvSpPr>
        <p:spPr>
          <a:xfrm>
            <a:off x="300446" y="6035040"/>
            <a:ext cx="796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P-value method to solve this problem.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" y="1676950"/>
            <a:ext cx="82296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0D80B4-2251-42F2-8485-5019970F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8" y="274638"/>
            <a:ext cx="8162136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Inference on the difference in means of two normal distributions, variances </a:t>
            </a:r>
            <a:r>
              <a:rPr lang="vi-VN" sz="3200" dirty="0">
                <a:solidFill>
                  <a:srgbClr val="008000"/>
                </a:solidFill>
                <a:latin typeface="Times    New Roman"/>
                <a:cs typeface="Arial" panose="020B0604020202020204" pitchFamily="34" charset="0"/>
              </a:rPr>
              <a:t>known.</a:t>
            </a:r>
            <a:endParaRPr lang="en-US" sz="3200" dirty="0">
              <a:latin typeface="Times   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80C-BB53-4C07-BCD1-1CE77230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" y="274638"/>
            <a:ext cx="8013164" cy="1143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the difference in means of two normal distributions, variances unknown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equal 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variances)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44C87-7896-4061-8127-C4920B49F688}"/>
              </a:ext>
            </a:extLst>
          </p:cNvPr>
          <p:cNvSpPr/>
          <p:nvPr/>
        </p:nvSpPr>
        <p:spPr>
          <a:xfrm>
            <a:off x="64036" y="1611066"/>
            <a:ext cx="8278258" cy="701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Question: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What if we </a:t>
            </a: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do not know </a:t>
            </a:r>
            <a:r>
              <a:rPr lang="en-US" sz="2400">
                <a:solidFill>
                  <a:schemeClr val="tx1"/>
                </a:solidFill>
                <a:latin typeface="Times    New Roman"/>
              </a:rPr>
              <a:t>population variances? (Assume equal variances)</a:t>
            </a:r>
            <a:endParaRPr lang="en-US" sz="2400" dirty="0">
              <a:solidFill>
                <a:schemeClr val="tx1"/>
              </a:solidFill>
              <a:latin typeface="Times  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8">
                <a:extLst>
                  <a:ext uri="{FF2B5EF4-FFF2-40B4-BE49-F238E27FC236}">
                    <a16:creationId xmlns:a16="http://schemas.microsoft.com/office/drawing/2014/main" id="{961A1EBE-9174-443B-B41A-F9F046331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36" y="2726433"/>
                <a:ext cx="8278258" cy="2942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Times  New Roman"/>
                  </a:rPr>
                  <a:t>We need to </a:t>
                </a:r>
                <a:r>
                  <a:rPr lang="en-US" sz="2400" dirty="0">
                    <a:latin typeface="Times  New Roman"/>
                  </a:rPr>
                  <a:t>replace population variances by </a:t>
                </a:r>
                <a:r>
                  <a:rPr lang="en-US" sz="2400" dirty="0">
                    <a:solidFill>
                      <a:srgbClr val="0000FF"/>
                    </a:solidFill>
                    <a:latin typeface="Times  New Roman"/>
                  </a:rPr>
                  <a:t>pooled variances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  <a:latin typeface="Times  New Roman"/>
                </a:endParaRPr>
              </a:p>
              <a:p>
                <a:endParaRPr lang="en-US" sz="2800" dirty="0">
                  <a:solidFill>
                    <a:srgbClr val="0000FF"/>
                  </a:solidFill>
                  <a:latin typeface="Times  New 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 New Roman"/>
                  </a:rPr>
                  <a:t>Use</a:t>
                </a:r>
                <a:r>
                  <a:rPr lang="en-US" sz="2400" dirty="0">
                    <a:solidFill>
                      <a:srgbClr val="0000FF"/>
                    </a:solidFill>
                    <a:latin typeface="Times  New Roman"/>
                  </a:rPr>
                  <a:t> </a:t>
                </a:r>
                <a:r>
                  <a:rPr lang="en-US" sz="2400">
                    <a:solidFill>
                      <a:srgbClr val="0000FF"/>
                    </a:solidFill>
                    <a:latin typeface="Times  New Roman"/>
                  </a:rPr>
                  <a:t>t-distribution </a:t>
                </a:r>
                <a:r>
                  <a:rPr lang="en-US" sz="2400">
                    <a:latin typeface="Times  New Roman"/>
                  </a:rPr>
                  <a:t>with degree of </a:t>
                </a:r>
                <a:r>
                  <a:rPr lang="en-US" sz="2400" dirty="0">
                    <a:latin typeface="Times  New Roman"/>
                  </a:rPr>
                  <a:t>freedom </a:t>
                </a:r>
              </a:p>
              <a:p>
                <a:r>
                  <a:rPr lang="en-US" sz="2400" b="0" dirty="0">
                    <a:latin typeface="Times  New Roman"/>
                  </a:rPr>
                  <a:t>      		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>
                    <a:latin typeface="Times  New Roman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1A1EBE-9174-443B-B41A-F9F046331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6" y="2726433"/>
                <a:ext cx="8278258" cy="29423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7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C7BF2F-A08B-4496-817C-5621B296C5F0}"/>
              </a:ext>
            </a:extLst>
          </p:cNvPr>
          <p:cNvSpPr/>
          <p:nvPr/>
        </p:nvSpPr>
        <p:spPr>
          <a:xfrm>
            <a:off x="78443" y="1261263"/>
            <a:ext cx="8183429" cy="583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on the difference in means: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03647ABD-1DDD-48F5-ADCC-E4E801DF5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44" y="1822065"/>
                <a:ext cx="8183429" cy="20173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100(1-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confidence interval for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03647ABD-1DDD-48F5-ADCC-E4E801DF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44" y="1822065"/>
                <a:ext cx="8183429" cy="201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8">
            <a:extLst>
              <a:ext uri="{FF2B5EF4-FFF2-40B4-BE49-F238E27FC236}">
                <a16:creationId xmlns:a16="http://schemas.microsoft.com/office/drawing/2014/main" id="{89C98827-4CE3-49BB-9572-D7C1FB13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4" y="3563900"/>
            <a:ext cx="3905727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catalysts are being analyzed to determine how they affect the mean yield of a chemical. Construct 95% confidence interval for difference in means.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10.1.20.png">
            <a:extLst>
              <a:ext uri="{FF2B5EF4-FFF2-40B4-BE49-F238E27FC236}">
                <a16:creationId xmlns:a16="http://schemas.microsoft.com/office/drawing/2014/main" id="{94DF5419-F805-4EAB-B0A7-3A45F8230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1" y="3563901"/>
            <a:ext cx="4442653" cy="30194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11F87B-4419-43D2-A846-A9350BE4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6" y="274638"/>
            <a:ext cx="8013164" cy="1143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the difference in means of two normal distributions, variances unknown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equal </a:t>
            </a:r>
            <a:r>
              <a:rPr lang="vi-VN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6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396</TotalTime>
  <Words>1356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Times    New Roman</vt:lpstr>
      <vt:lpstr>Times  New Roman</vt:lpstr>
      <vt:lpstr>Times New Roman</vt:lpstr>
      <vt:lpstr>Wingdings</vt:lpstr>
      <vt:lpstr>Adjacency</vt:lpstr>
      <vt:lpstr>Chapter 10:  Statistical inference for Two Samples</vt:lpstr>
      <vt:lpstr>Inference on the difference in means of two normal distributions, variances known  </vt:lpstr>
      <vt:lpstr>Inference on the difference in means of two normal distributions, variances known.</vt:lpstr>
      <vt:lpstr>Inference on the difference in means of two normal distributions, variances known.</vt:lpstr>
      <vt:lpstr>Inference on the difference in means of two normal distributions, variances known.</vt:lpstr>
      <vt:lpstr>Inference on the difference in means of two normal distributions, variances known.</vt:lpstr>
      <vt:lpstr>Inference on the difference in means of two normal distributions, variances known.</vt:lpstr>
      <vt:lpstr>Inference on the difference in means of two normal distributions, variances unknown (assume equal variances)</vt:lpstr>
      <vt:lpstr>Inference on the difference in means of two normal distributions, variances unknown (assume equal variances)</vt:lpstr>
      <vt:lpstr>Inference on the difference in means of two normal distributions, variances unknown (assume equal variances)</vt:lpstr>
      <vt:lpstr>Inference on the difference in means of two normal distributions, variances unknown (assume equal variances)</vt:lpstr>
      <vt:lpstr>Inference on the difference in means of two normal distributions, variances unknown (assume equal variances)</vt:lpstr>
      <vt:lpstr>Inference on two population proportions</vt:lpstr>
      <vt:lpstr>Inference on two population proportions</vt:lpstr>
      <vt:lpstr>Inference on two population proportions</vt:lpstr>
      <vt:lpstr>Inference on two population proportions</vt:lpstr>
      <vt:lpstr>Inference on two population proportions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30</cp:revision>
  <dcterms:created xsi:type="dcterms:W3CDTF">2021-09-01T00:59:07Z</dcterms:created>
  <dcterms:modified xsi:type="dcterms:W3CDTF">2022-03-07T07:20:20Z</dcterms:modified>
</cp:coreProperties>
</file>