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60" r:id="rId5"/>
    <p:sldId id="261" r:id="rId6"/>
    <p:sldId id="268" r:id="rId7"/>
    <p:sldId id="262" r:id="rId8"/>
    <p:sldId id="263" r:id="rId9"/>
    <p:sldId id="270" r:id="rId10"/>
    <p:sldId id="269" r:id="rId11"/>
    <p:sldId id="276" r:id="rId12"/>
    <p:sldId id="265" r:id="rId13"/>
    <p:sldId id="278" r:id="rId14"/>
    <p:sldId id="271" r:id="rId15"/>
    <p:sldId id="273" r:id="rId16"/>
    <p:sldId id="272" r:id="rId17"/>
    <p:sldId id="277" r:id="rId18"/>
    <p:sldId id="274" r:id="rId19"/>
    <p:sldId id="27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4764" autoAdjust="0"/>
  </p:normalViewPr>
  <p:slideViewPr>
    <p:cSldViewPr snapToGrid="0" snapToObjects="1">
      <p:cViewPr varScale="1">
        <p:scale>
          <a:sx n="73" d="100"/>
          <a:sy n="73" d="100"/>
        </p:scale>
        <p:origin x="37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5A8D1C-AB86-824E-A239-649263CD433F}"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A8D1C-AB86-824E-A239-649263CD433F}"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5A8D1C-AB86-824E-A239-649263CD433F}"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5A8D1C-AB86-824E-A239-649263CD433F}"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5A8D1C-AB86-824E-A239-649263CD433F}"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A8D1C-AB86-824E-A239-649263CD433F}"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A8D1C-AB86-824E-A239-649263CD433F}"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C29BC-3B1B-F246-B435-404A21B4A7D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55A8D1C-AB86-824E-A239-649263CD433F}" type="datetimeFigureOut">
              <a:rPr lang="en-US" smtClean="0"/>
              <a:t>12/4/2021</a:t>
            </a:fld>
            <a:endParaRPr lang="en-US"/>
          </a:p>
        </p:txBody>
      </p:sp>
      <p:sp>
        <p:nvSpPr>
          <p:cNvPr id="9" name="Slide Number Placeholder 8"/>
          <p:cNvSpPr>
            <a:spLocks noGrp="1"/>
          </p:cNvSpPr>
          <p:nvPr>
            <p:ph type="sldNum" sz="quarter" idx="11"/>
          </p:nvPr>
        </p:nvSpPr>
        <p:spPr/>
        <p:txBody>
          <a:bodyPr/>
          <a:lstStyle/>
          <a:p>
            <a:fld id="{9B8C29BC-3B1B-F246-B435-404A21B4A7D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B8C29BC-3B1B-F246-B435-404A21B4A7D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55A8D1C-AB86-824E-A239-649263CD433F}" type="datetimeFigureOut">
              <a:rPr lang="en-US" smtClean="0"/>
              <a:t>12/4/2021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480798" cy="1470025"/>
          </a:xfrm>
        </p:spPr>
        <p:txBody>
          <a:bodyPr>
            <a:normAutofit/>
          </a:bodyPr>
          <a:lstStyle/>
          <a:p>
            <a:r>
              <a:rPr lang="en-US" sz="3600" b="0" dirty="0">
                <a:solidFill>
                  <a:schemeClr val="accent2"/>
                </a:solidFill>
                <a:latin typeface="Times New Roman" panose="02020603050405020304" pitchFamily="18" charset="0"/>
                <a:cs typeface="Times New Roman" panose="02020603050405020304" pitchFamily="18" charset="0"/>
              </a:rPr>
              <a:t>Chapter </a:t>
            </a:r>
            <a:r>
              <a:rPr lang="en-US" sz="3600" dirty="0">
                <a:solidFill>
                  <a:schemeClr val="accent2"/>
                </a:solidFill>
                <a:latin typeface="Times New Roman" panose="02020603050405020304" pitchFamily="18" charset="0"/>
                <a:cs typeface="Times New Roman" panose="02020603050405020304" pitchFamily="18" charset="0"/>
              </a:rPr>
              <a:t>11</a:t>
            </a:r>
            <a:r>
              <a:rPr lang="en-US" sz="3600" b="0" dirty="0">
                <a:solidFill>
                  <a:schemeClr val="accent2"/>
                </a:solidFill>
                <a:latin typeface="Times New Roman" panose="02020603050405020304" pitchFamily="18" charset="0"/>
                <a:cs typeface="Times New Roman" panose="02020603050405020304" pitchFamily="18" charset="0"/>
              </a:rPr>
              <a:t>: </a:t>
            </a:r>
            <a:br>
              <a:rPr lang="en-US" sz="3600" b="0" dirty="0">
                <a:solidFill>
                  <a:schemeClr val="accent2"/>
                </a:solidFill>
                <a:latin typeface="Times New Roman" panose="02020603050405020304" pitchFamily="18" charset="0"/>
                <a:cs typeface="Times New Roman" panose="02020603050405020304" pitchFamily="18" charset="0"/>
              </a:rPr>
            </a:br>
            <a:r>
              <a:rPr lang="en-US" sz="3600" b="0" dirty="0">
                <a:solidFill>
                  <a:srgbClr val="008000"/>
                </a:solidFill>
                <a:latin typeface="Times New Roman" panose="02020603050405020304" pitchFamily="18" charset="0"/>
                <a:cs typeface="Times New Roman" panose="02020603050405020304" pitchFamily="18" charset="0"/>
              </a:rPr>
              <a:t>Simple linear regression and Correlation</a:t>
            </a:r>
            <a:endParaRPr lang="en-US" sz="3600" dirty="0">
              <a:solidFill>
                <a:srgbClr val="008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6182" y="1754909"/>
            <a:ext cx="8434616" cy="4225636"/>
          </a:xfrm>
        </p:spPr>
        <p:style>
          <a:lnRef idx="1">
            <a:schemeClr val="accent3"/>
          </a:lnRef>
          <a:fillRef idx="2">
            <a:schemeClr val="accent3"/>
          </a:fillRef>
          <a:effectRef idx="1">
            <a:schemeClr val="accent3"/>
          </a:effectRef>
          <a:fontRef idx="minor">
            <a:schemeClr val="dk1"/>
          </a:fontRef>
        </p:style>
        <p:txBody>
          <a:bodyPr>
            <a:normAutofit/>
          </a:bodyPr>
          <a:lstStyle/>
          <a:p>
            <a:pPr algn="l">
              <a:spcBef>
                <a:spcPct val="50000"/>
              </a:spcBef>
            </a:pPr>
            <a:r>
              <a:rPr lang="en-US" sz="2400" b="0" dirty="0">
                <a:solidFill>
                  <a:srgbClr val="000000"/>
                </a:solidFill>
                <a:latin typeface="Times New Roman" panose="02020603050405020304" pitchFamily="18" charset="0"/>
                <a:cs typeface="Times New Roman" panose="02020603050405020304" pitchFamily="18" charset="0"/>
              </a:rPr>
              <a:t>LEARNING OBJECTIVES</a:t>
            </a:r>
          </a:p>
          <a:p>
            <a:r>
              <a:rPr lang="en-US" sz="2400" dirty="0">
                <a:solidFill>
                  <a:schemeClr val="tx1"/>
                </a:solidFill>
                <a:latin typeface="Times New Roman" panose="02020603050405020304" pitchFamily="18" charset="0"/>
                <a:cs typeface="Times New Roman" panose="02020603050405020304" pitchFamily="18" charset="0"/>
              </a:rPr>
              <a:t>1. Introduction.</a:t>
            </a:r>
          </a:p>
          <a:p>
            <a:r>
              <a:rPr lang="en-US" sz="2400" dirty="0">
                <a:solidFill>
                  <a:schemeClr val="tx1"/>
                </a:solidFill>
                <a:latin typeface="Times New Roman" panose="02020603050405020304" pitchFamily="18" charset="0"/>
                <a:cs typeface="Times New Roman" panose="02020603050405020304" pitchFamily="18" charset="0"/>
              </a:rPr>
              <a:t>2. Simple linear regression.</a:t>
            </a:r>
          </a:p>
          <a:p>
            <a:r>
              <a:rPr lang="en-US" sz="2400" dirty="0">
                <a:solidFill>
                  <a:schemeClr val="tx1"/>
                </a:solidFill>
                <a:latin typeface="Times New Roman" panose="02020603050405020304" pitchFamily="18" charset="0"/>
                <a:cs typeface="Times New Roman" panose="02020603050405020304" pitchFamily="18" charset="0"/>
              </a:rPr>
              <a:t>3. Hypothesis test in simple linear regression.</a:t>
            </a:r>
          </a:p>
          <a:p>
            <a:r>
              <a:rPr lang="en-US" sz="2400" dirty="0">
                <a:solidFill>
                  <a:schemeClr val="tx1"/>
                </a:solidFill>
                <a:latin typeface="Times New Roman" panose="02020603050405020304" pitchFamily="18" charset="0"/>
                <a:cs typeface="Times New Roman" panose="02020603050405020304" pitchFamily="18" charset="0"/>
              </a:rPr>
              <a:t>4. Correlation.</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AutoNum type="arabicPeriod"/>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28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Use Regression in Excel </a:t>
            </a:r>
          </a:p>
        </p:txBody>
      </p:sp>
      <p:graphicFrame>
        <p:nvGraphicFramePr>
          <p:cNvPr id="6" name="Group 126"/>
          <p:cNvGraphicFramePr>
            <a:graphicFrameLocks noGrp="1"/>
          </p:cNvGraphicFramePr>
          <p:nvPr>
            <p:extLst>
              <p:ext uri="{D42A27DB-BD31-4B8C-83A1-F6EECF244321}">
                <p14:modId xmlns:p14="http://schemas.microsoft.com/office/powerpoint/2010/main" val="1361972072"/>
              </p:ext>
            </p:extLst>
          </p:nvPr>
        </p:nvGraphicFramePr>
        <p:xfrm>
          <a:off x="191361" y="1238003"/>
          <a:ext cx="8229600" cy="4332292"/>
        </p:xfrm>
        <a:graphic>
          <a:graphicData uri="http://schemas.openxmlformats.org/drawingml/2006/table">
            <a:tbl>
              <a:tblPr/>
              <a:tblGrid>
                <a:gridCol w="1600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gridCol w="792163">
                  <a:extLst>
                    <a:ext uri="{9D8B030D-6E8A-4147-A177-3AD203B41FA5}">
                      <a16:colId xmlns:a16="http://schemas.microsoft.com/office/drawing/2014/main" val="20004"/>
                    </a:ext>
                  </a:extLst>
                </a:gridCol>
                <a:gridCol w="1252537">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274638">
                <a:tc gridSpan="2">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Regression Statistics</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Multiple R</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0.76211</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R Square</a:t>
                      </a:r>
                    </a:p>
                  </a:txBody>
                  <a:tcPr marT="45716" marB="45716" anchor="b"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0.58082</a:t>
                      </a: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Adjusted R Square</a:t>
                      </a:r>
                    </a:p>
                  </a:txBody>
                  <a:tcPr marT="45716" marB="45716" anchor="b"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0.52842</a:t>
                      </a: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Standard Error</a:t>
                      </a:r>
                    </a:p>
                  </a:txBody>
                  <a:tcPr marT="45716" marB="45716" anchor="b"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41.33032</a:t>
                      </a: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Observations</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10</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73073">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300" b="1" i="0" u="none" strike="noStrike" cap="none" normalizeH="0" baseline="0">
                          <a:ln>
                            <a:noFill/>
                          </a:ln>
                          <a:solidFill>
                            <a:schemeClr val="tx1"/>
                          </a:solidFill>
                          <a:effectLst/>
                          <a:latin typeface="Arial" panose="020B0604020202020204" pitchFamily="34" charset="0"/>
                          <a:cs typeface="Arial" panose="020B0604020202020204" pitchFamily="34" charset="0"/>
                        </a:rPr>
                        <a:t>ANOVA</a:t>
                      </a:r>
                    </a:p>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df</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SS</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MS</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F</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Significance F</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Regression</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18934.9348</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18934.9348</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11.0848</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0.01039</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Residual</a:t>
                      </a:r>
                    </a:p>
                  </a:txBody>
                  <a:tcPr marT="45716" marB="45716" anchor="b"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8</a:t>
                      </a:r>
                    </a:p>
                  </a:txBody>
                  <a:tcPr marT="45716" marB="45716" anchor="b"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13665.5652</a:t>
                      </a:r>
                    </a:p>
                  </a:txBody>
                  <a:tcPr marT="45716" marB="45716" anchor="b" horzOverflow="overflow">
                    <a:lnL>
                      <a:noFill/>
                    </a:lnL>
                    <a:lnR>
                      <a:noFill/>
                    </a:lnR>
                    <a:lnT>
                      <a:noFill/>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1708.1957</a:t>
                      </a: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Total</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9</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32600.5000</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88925">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Coefficients</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Standard Error</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t Stat</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P-value</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Lower 95%</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en-US" sz="1200" b="1" i="1" u="none" strike="noStrike" cap="none" normalizeH="0" baseline="0">
                          <a:ln>
                            <a:noFill/>
                          </a:ln>
                          <a:solidFill>
                            <a:schemeClr val="tx1"/>
                          </a:solidFill>
                          <a:effectLst/>
                          <a:latin typeface="Arial" panose="020B0604020202020204" pitchFamily="34" charset="0"/>
                          <a:cs typeface="Arial" panose="020B0604020202020204" pitchFamily="34" charset="0"/>
                        </a:rPr>
                        <a:t>Upper 95%</a:t>
                      </a:r>
                      <a:endPar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Intercept</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98.24833</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58.03348</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1.69296</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0.12892</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-35.57720</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232.07386</a:t>
                      </a:r>
                    </a:p>
                  </a:txBody>
                  <a:tcPr marT="45716" marB="45716"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10013"/>
                  </a:ext>
                </a:extLst>
              </a:tr>
              <a:tr h="274638">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Square Feet</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0.10977</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0.03297</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3.32938</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0.01039</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0.03374</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Pct val="100000"/>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0.18580</a:t>
                      </a:r>
                    </a:p>
                  </a:txBody>
                  <a:tcPr marT="45716" marB="45716"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7" name="Text Box 123"/>
          <p:cNvSpPr txBox="1">
            <a:spLocks noChangeArrowheads="1"/>
          </p:cNvSpPr>
          <p:nvPr/>
        </p:nvSpPr>
        <p:spPr bwMode="auto">
          <a:xfrm>
            <a:off x="191361" y="5835068"/>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dirty="0">
                <a:solidFill>
                  <a:srgbClr val="0000FF"/>
                </a:solidFill>
              </a:rPr>
              <a:t>The regression equation is:</a:t>
            </a:r>
          </a:p>
        </p:txBody>
      </p:sp>
      <p:sp>
        <p:nvSpPr>
          <p:cNvPr id="9" name="Freeform 125"/>
          <p:cNvSpPr>
            <a:spLocks/>
          </p:cNvSpPr>
          <p:nvPr/>
        </p:nvSpPr>
        <p:spPr bwMode="auto">
          <a:xfrm>
            <a:off x="2495599" y="6320398"/>
            <a:ext cx="628650" cy="85725"/>
          </a:xfrm>
          <a:custGeom>
            <a:avLst/>
            <a:gdLst>
              <a:gd name="T0" fmla="*/ 0 w 396"/>
              <a:gd name="T1" fmla="*/ 2147483646 h 54"/>
              <a:gd name="T2" fmla="*/ 2147483646 w 396"/>
              <a:gd name="T3" fmla="*/ 0 h 54"/>
              <a:gd name="T4" fmla="*/ 2147483646 w 396"/>
              <a:gd name="T5" fmla="*/ 2147483646 h 54"/>
              <a:gd name="T6" fmla="*/ 0 60000 65536"/>
              <a:gd name="T7" fmla="*/ 0 60000 65536"/>
              <a:gd name="T8" fmla="*/ 0 60000 65536"/>
              <a:gd name="T9" fmla="*/ 0 w 396"/>
              <a:gd name="T10" fmla="*/ 0 h 54"/>
              <a:gd name="T11" fmla="*/ 396 w 396"/>
              <a:gd name="T12" fmla="*/ 54 h 54"/>
            </a:gdLst>
            <a:ahLst/>
            <a:cxnLst>
              <a:cxn ang="T6">
                <a:pos x="T0" y="T1"/>
              </a:cxn>
              <a:cxn ang="T7">
                <a:pos x="T2" y="T3"/>
              </a:cxn>
              <a:cxn ang="T8">
                <a:pos x="T4" y="T5"/>
              </a:cxn>
            </a:cxnLst>
            <a:rect l="T9" t="T10" r="T11" b="T12"/>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0" name="Oval 121"/>
          <p:cNvSpPr>
            <a:spLocks noChangeArrowheads="1"/>
          </p:cNvSpPr>
          <p:nvPr/>
        </p:nvSpPr>
        <p:spPr bwMode="auto">
          <a:xfrm>
            <a:off x="49" y="4463468"/>
            <a:ext cx="3124200" cy="1371600"/>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graphicFrame>
        <p:nvGraphicFramePr>
          <p:cNvPr id="14" name="Object 125"/>
          <p:cNvGraphicFramePr>
            <a:graphicFrameLocks noChangeAspect="1"/>
          </p:cNvGraphicFramePr>
          <p:nvPr>
            <p:extLst>
              <p:ext uri="{D42A27DB-BD31-4B8C-83A1-F6EECF244321}">
                <p14:modId xmlns:p14="http://schemas.microsoft.com/office/powerpoint/2010/main" val="3733891427"/>
              </p:ext>
            </p:extLst>
          </p:nvPr>
        </p:nvGraphicFramePr>
        <p:xfrm>
          <a:off x="2028825" y="6372225"/>
          <a:ext cx="5645150" cy="433388"/>
        </p:xfrm>
        <a:graphic>
          <a:graphicData uri="http://schemas.openxmlformats.org/presentationml/2006/ole">
            <mc:AlternateContent xmlns:mc="http://schemas.openxmlformats.org/markup-compatibility/2006">
              <mc:Choice xmlns:v="urn:schemas-microsoft-com:vml" Requires="v">
                <p:oleObj spid="_x0000_s10259" name="Equation" r:id="rId3" imgW="3149600" imgH="241300" progId="Equation.3">
                  <p:embed/>
                </p:oleObj>
              </mc:Choice>
              <mc:Fallback>
                <p:oleObj name="Equation" r:id="rId3" imgW="3149600" imgH="241300" progId="Equation.3">
                  <p:embed/>
                  <p:pic>
                    <p:nvPicPr>
                      <p:cNvPr id="0" name=""/>
                      <p:cNvPicPr>
                        <a:picLocks noChangeAspect="1" noChangeArrowheads="1"/>
                      </p:cNvPicPr>
                      <p:nvPr/>
                    </p:nvPicPr>
                    <p:blipFill>
                      <a:blip r:embed="rId4"/>
                      <a:srcRect/>
                      <a:stretch>
                        <a:fillRect/>
                      </a:stretch>
                    </p:blipFill>
                    <p:spPr bwMode="auto">
                      <a:xfrm>
                        <a:off x="2028825" y="6372225"/>
                        <a:ext cx="5645150" cy="43338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0530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30" y="162189"/>
            <a:ext cx="8461740" cy="1143000"/>
          </a:xfrm>
        </p:spPr>
        <p:txBody>
          <a:bodyPr/>
          <a:lstStyle/>
          <a:p>
            <a:r>
              <a:rPr lang="en-US" sz="3400" dirty="0">
                <a:solidFill>
                  <a:srgbClr val="008000"/>
                </a:solidFill>
                <a:latin typeface="Times New Roman" panose="02020603050405020304" pitchFamily="18" charset="0"/>
                <a:cs typeface="Times New Roman" panose="02020603050405020304" pitchFamily="18" charset="0"/>
              </a:rPr>
              <a:t>Test hypothesis about the slope and intercept</a:t>
            </a:r>
            <a:endParaRPr lang="en-US" sz="3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p:cNvSpPr txBox="1"/>
              <p:nvPr/>
            </p:nvSpPr>
            <p:spPr>
              <a:xfrm>
                <a:off x="102983" y="1842807"/>
                <a:ext cx="8135628" cy="3482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Arial"/>
                  <a:buChar char="•"/>
                </a:pPr>
                <a:r>
                  <a:rPr lang="en-US" sz="2400" dirty="0">
                    <a:latin typeface="Times New Roman" panose="02020603050405020304" pitchFamily="18" charset="0"/>
                    <a:cs typeface="Times New Roman" panose="02020603050405020304" pitchFamily="18" charset="0"/>
                  </a:rPr>
                  <a:t>Estimated of regression slope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1</m:t>
                        </m:r>
                      </m:sub>
                    </m:sSub>
                  </m:oMath>
                </a14:m>
                <a:r>
                  <a:rPr lang="en-US" sz="2400" dirty="0">
                    <a:latin typeface="Times New Roman" panose="02020603050405020304" pitchFamily="18" charset="0"/>
                    <a:cs typeface="Times New Roman" panose="02020603050405020304" pitchFamily="18" charset="0"/>
                  </a:rPr>
                  <a:t> is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i="1">
                            <a:latin typeface="Cambria Math"/>
                            <a:ea typeface="Cambria Math"/>
                          </a:rPr>
                          <m:t>1</m:t>
                        </m:r>
                      </m:sub>
                    </m:sSub>
                    <m:r>
                      <a:rPr lang="en-US" sz="2400" b="0" i="1" smtClean="0">
                        <a:latin typeface="Cambria Math" panose="02040503050406030204" pitchFamily="18" charset="0"/>
                        <a:ea typeface="Cambria Math"/>
                      </a:rPr>
                      <m:t> </m:t>
                    </m:r>
                  </m:oMath>
                </a14:m>
                <a:endParaRPr lang="en-US" sz="2400" dirty="0">
                  <a:latin typeface="Times New Roman" panose="02020603050405020304" pitchFamily="18" charset="0"/>
                  <a:cs typeface="Times New Roman" panose="02020603050405020304" pitchFamily="18" charset="0"/>
                </a:endParaRPr>
              </a:p>
              <a:p>
                <a:pPr marL="342900" indent="-342900">
                  <a:buFont typeface="Arial"/>
                  <a:buChar char="•"/>
                </a:pPr>
                <a:r>
                  <a:rPr lang="en-US" sz="2400" dirty="0">
                    <a:latin typeface="Times New Roman" panose="02020603050405020304" pitchFamily="18" charset="0"/>
                    <a:cs typeface="Times New Roman" panose="02020603050405020304" pitchFamily="18" charset="0"/>
                  </a:rPr>
                  <a:t>Estimated of regression intercept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ea typeface="Cambria Math"/>
                          </a:rPr>
                          <m:t>0</m:t>
                        </m:r>
                      </m:sub>
                    </m:sSub>
                  </m:oMath>
                </a14:m>
                <a:r>
                  <a:rPr lang="en-US" sz="2400" dirty="0">
                    <a:latin typeface="Times New Roman" panose="02020603050405020304" pitchFamily="18" charset="0"/>
                    <a:cs typeface="Times New Roman" panose="02020603050405020304" pitchFamily="18" charset="0"/>
                  </a:rPr>
                  <a:t> is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i="1">
                            <a:latin typeface="Cambria Math"/>
                          </a:rPr>
                          <m:t>0</m:t>
                        </m:r>
                      </m:sub>
                    </m:sSub>
                  </m:oMath>
                </a14:m>
                <a:r>
                  <a:rPr lang="en-US" sz="2400" dirty="0">
                    <a:latin typeface="Times New Roman" panose="02020603050405020304" pitchFamily="18" charset="0"/>
                    <a:cs typeface="Times New Roman" panose="02020603050405020304" pitchFamily="18" charset="0"/>
                  </a:rPr>
                  <a:t> </a:t>
                </a:r>
              </a:p>
              <a:p>
                <a:pPr marL="342900" indent="-342900">
                  <a:buFont typeface="Arial"/>
                  <a:buChar char="•"/>
                </a:pPr>
                <a:r>
                  <a:rPr lang="en-US" sz="2400" dirty="0">
                    <a:latin typeface="Times New Roman" panose="02020603050405020304" pitchFamily="18" charset="0"/>
                    <a:cs typeface="Times New Roman" panose="02020603050405020304" pitchFamily="18" charset="0"/>
                  </a:rPr>
                  <a:t>Estimated </a:t>
                </a:r>
                <a:r>
                  <a:rPr lang="en-US" sz="2400" dirty="0">
                    <a:solidFill>
                      <a:srgbClr val="0070C0"/>
                    </a:solidFill>
                    <a:latin typeface="Times New Roman" panose="02020603050405020304" pitchFamily="18" charset="0"/>
                    <a:cs typeface="Times New Roman" panose="02020603050405020304" pitchFamily="18" charset="0"/>
                  </a:rPr>
                  <a:t>standard error </a:t>
                </a:r>
                <a:r>
                  <a:rPr lang="en-US" sz="2400" dirty="0">
                    <a:latin typeface="Times New Roman" panose="02020603050405020304" pitchFamily="18" charset="0"/>
                    <a:cs typeface="Times New Roman" panose="02020603050405020304" pitchFamily="18" charset="0"/>
                  </a:rPr>
                  <a:t>of the slope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𝑠𝑒</m:t>
                    </m:r>
                    <m:d>
                      <m:dPr>
                        <m:ctrlPr>
                          <a:rPr lang="en-US" sz="2400" b="0" i="1" smtClean="0">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i="1">
                                <a:latin typeface="Cambria Math"/>
                                <a:ea typeface="Cambria Math"/>
                              </a:rPr>
                              <m:t>1</m:t>
                            </m:r>
                          </m:sub>
                        </m:sSub>
                      </m:e>
                    </m:d>
                    <m:r>
                      <a:rPr lang="en-US" sz="2400" b="0" i="1" smtClean="0">
                        <a:latin typeface="Cambria Math" panose="02040503050406030204" pitchFamily="18" charset="0"/>
                        <a:ea typeface="Cambria Math"/>
                      </a:rPr>
                      <m:t>=</m:t>
                    </m:r>
                    <m:rad>
                      <m:radPr>
                        <m:degHide m:val="on"/>
                        <m:ctrlPr>
                          <a:rPr lang="en-US" sz="2400" b="0" i="1" smtClean="0">
                            <a:latin typeface="Cambria Math" panose="02040503050406030204" pitchFamily="18" charset="0"/>
                            <a:ea typeface="Cambria Math"/>
                          </a:rPr>
                        </m:ctrlPr>
                      </m:radPr>
                      <m:deg/>
                      <m:e>
                        <m:f>
                          <m:fPr>
                            <m:ctrlPr>
                              <a:rPr lang="en-US" sz="2400" b="0" i="1" smtClean="0">
                                <a:latin typeface="Cambria Math" panose="02040503050406030204" pitchFamily="18" charset="0"/>
                                <a:ea typeface="Cambria Math"/>
                              </a:rPr>
                            </m:ctrlPr>
                          </m:fPr>
                          <m:num>
                            <m:sSup>
                              <m:sSupPr>
                                <m:ctrlPr>
                                  <a:rPr lang="en-US" sz="2400" b="0" i="1" smtClean="0">
                                    <a:latin typeface="Cambria Math" panose="02040503050406030204" pitchFamily="18" charset="0"/>
                                    <a:ea typeface="Cambria Math"/>
                                  </a:rPr>
                                </m:ctrlPr>
                              </m:sSupPr>
                              <m:e>
                                <m:acc>
                                  <m:accPr>
                                    <m:chr m:val="̂"/>
                                    <m:ctrlPr>
                                      <a:rPr lang="en-US" sz="2400" b="0" i="1" smtClean="0">
                                        <a:latin typeface="Cambria Math" panose="02040503050406030204" pitchFamily="18" charset="0"/>
                                        <a:ea typeface="Cambria Math"/>
                                        <a:cs typeface="Times New Roman" panose="02020603050405020304" pitchFamily="18" charset="0"/>
                                      </a:rPr>
                                    </m:ctrlPr>
                                  </m:acc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𝜎</m:t>
                                    </m:r>
                                  </m:e>
                                </m:acc>
                              </m:e>
                              <m:sup>
                                <m:r>
                                  <a:rPr lang="en-US" sz="2400" b="0" i="1" smtClean="0">
                                    <a:latin typeface="Cambria Math" panose="02040503050406030204" pitchFamily="18" charset="0"/>
                                    <a:ea typeface="Cambria Math"/>
                                  </a:rPr>
                                  <m:t>2</m:t>
                                </m:r>
                              </m:sup>
                            </m:sSup>
                          </m:num>
                          <m:den>
                            <m:sSub>
                              <m:sSubPr>
                                <m:ctrlPr>
                                  <a:rPr lang="en-US" sz="2400" b="0" i="1" smtClean="0">
                                    <a:latin typeface="Cambria Math" panose="02040503050406030204" pitchFamily="18" charset="0"/>
                                    <a:ea typeface="Cambria Math"/>
                                  </a:rPr>
                                </m:ctrlPr>
                              </m:sSubPr>
                              <m:e>
                                <m:r>
                                  <a:rPr lang="en-US" sz="2400" b="0" i="1" smtClean="0">
                                    <a:latin typeface="Cambria Math" panose="02040503050406030204" pitchFamily="18" charset="0"/>
                                    <a:ea typeface="Cambria Math"/>
                                  </a:rPr>
                                  <m:t>𝑆</m:t>
                                </m:r>
                              </m:e>
                              <m:sub>
                                <m:r>
                                  <a:rPr lang="en-US" sz="2400" b="0" i="1" smtClean="0">
                                    <a:latin typeface="Cambria Math" panose="02040503050406030204" pitchFamily="18" charset="0"/>
                                    <a:ea typeface="Cambria Math"/>
                                  </a:rPr>
                                  <m:t>𝑥𝑥</m:t>
                                </m:r>
                              </m:sub>
                            </m:sSub>
                          </m:den>
                        </m:f>
                      </m:e>
                    </m:rad>
                  </m:oMath>
                </a14:m>
                <a:endParaRPr lang="en-US" sz="2400" b="0" dirty="0">
                  <a:latin typeface="Times New Roman" panose="02020603050405020304" pitchFamily="18" charset="0"/>
                  <a:ea typeface="Cambria Math"/>
                </a:endParaRPr>
              </a:p>
              <a:p>
                <a:pPr marL="342900" indent="-342900">
                  <a:buFont typeface="Arial"/>
                  <a:buChar char="•"/>
                </a:pPr>
                <a:r>
                  <a:rPr lang="en-US" sz="2400" dirty="0">
                    <a:latin typeface="Times New Roman" panose="02020603050405020304" pitchFamily="18" charset="0"/>
                    <a:cs typeface="Times New Roman" panose="02020603050405020304" pitchFamily="18" charset="0"/>
                  </a:rPr>
                  <a:t>Estimated </a:t>
                </a:r>
                <a:r>
                  <a:rPr lang="en-US" sz="2400" dirty="0">
                    <a:solidFill>
                      <a:srgbClr val="0070C0"/>
                    </a:solidFill>
                    <a:latin typeface="Times New Roman" panose="02020603050405020304" pitchFamily="18" charset="0"/>
                    <a:cs typeface="Times New Roman" panose="02020603050405020304" pitchFamily="18" charset="0"/>
                  </a:rPr>
                  <a:t>standard error </a:t>
                </a:r>
                <a:r>
                  <a:rPr lang="en-US" sz="2400" dirty="0">
                    <a:latin typeface="Times New Roman" panose="02020603050405020304" pitchFamily="18" charset="0"/>
                    <a:cs typeface="Times New Roman" panose="02020603050405020304" pitchFamily="18" charset="0"/>
                  </a:rPr>
                  <a:t>of the intercept is                                   </a:t>
                </a:r>
                <a14:m>
                  <m:oMath xmlns:m="http://schemas.openxmlformats.org/officeDocument/2006/math">
                    <m:r>
                      <a:rPr lang="en-US" sz="2400" b="0" i="0" smtClean="0">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𝑠𝑒</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b="0" i="1" smtClean="0">
                                <a:latin typeface="Cambria Math" panose="02040503050406030204" pitchFamily="18" charset="0"/>
                                <a:ea typeface="Cambria Math"/>
                              </a:rPr>
                              <m:t>0</m:t>
                            </m:r>
                          </m:sub>
                        </m:sSub>
                      </m:e>
                    </m:d>
                    <m:r>
                      <a:rPr lang="en-US" sz="2400" i="1">
                        <a:latin typeface="Cambria Math" panose="02040503050406030204" pitchFamily="18" charset="0"/>
                        <a:ea typeface="Cambria Math"/>
                      </a:rPr>
                      <m:t>=</m:t>
                    </m:r>
                    <m:r>
                      <a:rPr lang="en-US" sz="2400" b="0" i="1" smtClean="0">
                        <a:latin typeface="Cambria Math" panose="02040503050406030204" pitchFamily="18" charset="0"/>
                        <a:ea typeface="Cambria Math"/>
                      </a:rPr>
                      <m:t> </m:t>
                    </m:r>
                    <m:rad>
                      <m:radPr>
                        <m:degHide m:val="on"/>
                        <m:ctrlPr>
                          <a:rPr lang="en-US" sz="2400" i="1">
                            <a:latin typeface="Cambria Math" panose="02040503050406030204" pitchFamily="18" charset="0"/>
                            <a:ea typeface="Cambria Math"/>
                          </a:rPr>
                        </m:ctrlPr>
                      </m:radPr>
                      <m:deg/>
                      <m:e>
                        <m:sSup>
                          <m:sSupPr>
                            <m:ctrlPr>
                              <a:rPr lang="en-US" sz="2400" i="1">
                                <a:latin typeface="Cambria Math" panose="02040503050406030204" pitchFamily="18" charset="0"/>
                                <a:ea typeface="Cambria Math"/>
                              </a:rPr>
                            </m:ctrlPr>
                          </m:sSupPr>
                          <m:e>
                            <m:acc>
                              <m:accPr>
                                <m:chr m:val="̂"/>
                                <m:ctrlPr>
                                  <a:rPr lang="en-US" sz="2400" i="1">
                                    <a:latin typeface="Cambria Math" panose="02040503050406030204" pitchFamily="18" charset="0"/>
                                    <a:ea typeface="Cambria Math"/>
                                    <a:cs typeface="Times New Roman" panose="02020603050405020304" pitchFamily="18" charset="0"/>
                                  </a:rPr>
                                </m:ctrlPr>
                              </m:accPr>
                              <m:e>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acc>
                          </m:e>
                          <m:sup>
                            <m:r>
                              <a:rPr lang="en-US" sz="2400" i="1">
                                <a:latin typeface="Cambria Math" panose="02040503050406030204" pitchFamily="18" charset="0"/>
                                <a:ea typeface="Cambria Math"/>
                              </a:rPr>
                              <m:t>2</m:t>
                            </m:r>
                          </m:sup>
                        </m:sSup>
                        <m:r>
                          <a:rPr lang="en-US" sz="2400" b="0" i="1" smtClean="0">
                            <a:latin typeface="Cambria Math" panose="02040503050406030204" pitchFamily="18" charset="0"/>
                            <a:ea typeface="Cambria Math"/>
                          </a:rPr>
                          <m:t>(</m:t>
                        </m:r>
                        <m:f>
                          <m:fPr>
                            <m:ctrlPr>
                              <a:rPr lang="en-US" sz="2400" b="0" i="1" smtClean="0">
                                <a:latin typeface="Cambria Math" panose="02040503050406030204" pitchFamily="18" charset="0"/>
                                <a:ea typeface="Cambria Math"/>
                              </a:rPr>
                            </m:ctrlPr>
                          </m:fPr>
                          <m:num>
                            <m:r>
                              <a:rPr lang="en-US" sz="2400" b="0" i="1" smtClean="0">
                                <a:latin typeface="Cambria Math" panose="02040503050406030204" pitchFamily="18" charset="0"/>
                                <a:ea typeface="Cambria Math"/>
                              </a:rPr>
                              <m:t>1</m:t>
                            </m:r>
                          </m:num>
                          <m:den>
                            <m:r>
                              <a:rPr lang="en-US" sz="2400" b="0" i="1" smtClean="0">
                                <a:latin typeface="Cambria Math" panose="02040503050406030204" pitchFamily="18" charset="0"/>
                                <a:ea typeface="Cambria Math"/>
                              </a:rPr>
                              <m:t>𝑛</m:t>
                            </m:r>
                          </m:den>
                        </m:f>
                        <m:r>
                          <a:rPr lang="en-US" sz="2400" b="0" i="1" smtClean="0">
                            <a:latin typeface="Cambria Math" panose="02040503050406030204" pitchFamily="18" charset="0"/>
                            <a:ea typeface="Cambria Math"/>
                          </a:rPr>
                          <m:t>+</m:t>
                        </m:r>
                        <m:f>
                          <m:fPr>
                            <m:ctrlPr>
                              <a:rPr lang="en-US" sz="2400" b="0" i="1" smtClean="0">
                                <a:latin typeface="Cambria Math" panose="02040503050406030204" pitchFamily="18" charset="0"/>
                                <a:ea typeface="Cambria Math"/>
                              </a:rPr>
                            </m:ctrlPr>
                          </m:fPr>
                          <m:num>
                            <m:sSup>
                              <m:sSupPr>
                                <m:ctrlPr>
                                  <a:rPr lang="en-US" sz="2400" b="0" i="1" smtClean="0">
                                    <a:latin typeface="Cambria Math" panose="02040503050406030204" pitchFamily="18" charset="0"/>
                                    <a:ea typeface="Cambria Math"/>
                                  </a:rPr>
                                </m:ctrlPr>
                              </m:sSupPr>
                              <m:e>
                                <m:acc>
                                  <m:accPr>
                                    <m:chr m:val="̅"/>
                                    <m:ctrlPr>
                                      <a:rPr lang="en-US" sz="2400" b="0" i="1" smtClean="0">
                                        <a:latin typeface="Cambria Math" panose="02040503050406030204" pitchFamily="18" charset="0"/>
                                        <a:ea typeface="Cambria Math"/>
                                        <a:cs typeface="Times New Roman" panose="02020603050405020304" pitchFamily="18" charset="0"/>
                                      </a:rPr>
                                    </m:ctrlPr>
                                  </m:accPr>
                                  <m:e>
                                    <m:r>
                                      <a:rPr lang="en-US" sz="2400" b="0" i="1" smtClean="0">
                                        <a:latin typeface="Cambria Math" panose="02040503050406030204" pitchFamily="18" charset="0"/>
                                        <a:ea typeface="Cambria Math"/>
                                        <a:cs typeface="Times New Roman" panose="02020603050405020304" pitchFamily="18" charset="0"/>
                                      </a:rPr>
                                      <m:t>𝑥</m:t>
                                    </m:r>
                                  </m:e>
                                </m:acc>
                              </m:e>
                              <m:sup>
                                <m:r>
                                  <a:rPr lang="en-US" sz="2400" b="0" i="1" smtClean="0">
                                    <a:latin typeface="Cambria Math" panose="02040503050406030204" pitchFamily="18" charset="0"/>
                                    <a:ea typeface="Cambria Math"/>
                                  </a:rPr>
                                  <m:t>2</m:t>
                                </m:r>
                              </m:sup>
                            </m:sSup>
                          </m:num>
                          <m:den>
                            <m:sSub>
                              <m:sSubPr>
                                <m:ctrlPr>
                                  <a:rPr lang="en-US" sz="2400" b="0" i="1" smtClean="0">
                                    <a:latin typeface="Cambria Math" panose="02040503050406030204" pitchFamily="18" charset="0"/>
                                    <a:ea typeface="Cambria Math"/>
                                  </a:rPr>
                                </m:ctrlPr>
                              </m:sSubPr>
                              <m:e>
                                <m:r>
                                  <a:rPr lang="en-US" sz="2400" b="0" i="1" smtClean="0">
                                    <a:latin typeface="Cambria Math" panose="02040503050406030204" pitchFamily="18" charset="0"/>
                                    <a:ea typeface="Cambria Math"/>
                                  </a:rPr>
                                  <m:t>𝑆</m:t>
                                </m:r>
                              </m:e>
                              <m:sub>
                                <m:r>
                                  <a:rPr lang="en-US" sz="2400" b="0" i="1" smtClean="0">
                                    <a:latin typeface="Cambria Math" panose="02040503050406030204" pitchFamily="18" charset="0"/>
                                    <a:ea typeface="Cambria Math"/>
                                  </a:rPr>
                                  <m:t>𝑥𝑥</m:t>
                                </m:r>
                              </m:sub>
                            </m:sSub>
                          </m:den>
                        </m:f>
                        <m:r>
                          <a:rPr lang="en-US" sz="2400" b="0" i="1" smtClean="0">
                            <a:latin typeface="Cambria Math" panose="02040503050406030204" pitchFamily="18" charset="0"/>
                            <a:ea typeface="Cambria Math"/>
                          </a:rPr>
                          <m:t>)</m:t>
                        </m:r>
                      </m:e>
                    </m:rad>
                  </m:oMath>
                </a14:m>
                <a:endParaRPr lang="en-US" sz="2400" dirty="0">
                  <a:latin typeface="Times New Roman" panose="02020603050405020304" pitchFamily="18" charset="0"/>
                  <a:cs typeface="Times New Roman" panose="02020603050405020304" pitchFamily="18" charset="0"/>
                </a:endParaRPr>
              </a:p>
              <a:p>
                <a:pPr marL="342900" indent="-342900">
                  <a:buFont typeface="Arial"/>
                  <a:buChar char="•"/>
                </a:pPr>
                <a:r>
                  <a:rPr lang="en-US" sz="2400" dirty="0">
                    <a:latin typeface="Times New Roman" panose="02020603050405020304" pitchFamily="18" charset="0"/>
                    <a:cs typeface="Times New Roman" panose="02020603050405020304" pitchFamily="18" charset="0"/>
                  </a:rPr>
                  <a:t>We use </a:t>
                </a:r>
                <a:r>
                  <a:rPr lang="en-US" sz="2400" dirty="0">
                    <a:solidFill>
                      <a:srgbClr val="0070C0"/>
                    </a:solidFill>
                    <a:latin typeface="Times New Roman" panose="02020603050405020304" pitchFamily="18" charset="0"/>
                    <a:cs typeface="Times New Roman" panose="02020603050405020304" pitchFamily="18" charset="0"/>
                  </a:rPr>
                  <a:t>t-test</a:t>
                </a:r>
                <a:r>
                  <a:rPr lang="en-US" sz="2400" dirty="0">
                    <a:latin typeface="Times New Roman" panose="02020603050405020304" pitchFamily="18" charset="0"/>
                    <a:cs typeface="Times New Roman" panose="02020603050405020304" pitchFamily="18" charset="0"/>
                  </a:rPr>
                  <a:t> with degree of freedom df = n-2 to test for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𝐻</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=1,2.</m:t>
                    </m:r>
                  </m:oMath>
                </a14:m>
                <a:endParaRPr lang="en-US" sz="2400" dirty="0">
                  <a:latin typeface="Times New Roman" panose="02020603050405020304" pitchFamily="18"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102983" y="1842807"/>
                <a:ext cx="8135628" cy="3482107"/>
              </a:xfrm>
              <a:prstGeom prst="rect">
                <a:avLst/>
              </a:prstGeom>
              <a:blipFill>
                <a:blip r:embed="rId2"/>
                <a:stretch>
                  <a:fillRect l="-897" t="-347" r="-4036" b="-1042"/>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8348BA49-F02E-46B0-8274-A57023600A68}"/>
              </a:ext>
            </a:extLst>
          </p:cNvPr>
          <p:cNvSpPr/>
          <p:nvPr/>
        </p:nvSpPr>
        <p:spPr>
          <a:xfrm>
            <a:off x="102983" y="1247830"/>
            <a:ext cx="8135628" cy="5705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solidFill>
                  <a:srgbClr val="0000FF"/>
                </a:solidFill>
                <a:latin typeface="Times New Roman" panose="02020603050405020304" pitchFamily="18" charset="0"/>
                <a:cs typeface="Times New Roman" panose="02020603050405020304" pitchFamily="18" charset="0"/>
              </a:rPr>
              <a:t>Remark</a:t>
            </a:r>
          </a:p>
        </p:txBody>
      </p:sp>
    </p:spTree>
    <p:extLst>
      <p:ext uri="{BB962C8B-B14F-4D97-AF65-F5344CB8AC3E}">
        <p14:creationId xmlns:p14="http://schemas.microsoft.com/office/powerpoint/2010/main" val="236991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7564"/>
            <a:ext cx="8564724" cy="1143000"/>
          </a:xfrm>
        </p:spPr>
        <p:txBody>
          <a:bodyPr/>
          <a:lstStyle/>
          <a:p>
            <a:r>
              <a:rPr lang="en-US" sz="3600" dirty="0">
                <a:solidFill>
                  <a:srgbClr val="008000"/>
                </a:solidFill>
              </a:rPr>
              <a:t>Test hypothesis about the slope and intercept</a:t>
            </a:r>
            <a:endParaRPr lang="en-US" sz="3600" dirty="0"/>
          </a:p>
        </p:txBody>
      </p:sp>
      <p:pic>
        <p:nvPicPr>
          <p:cNvPr id="8" name="Picture 7" descr="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567" y="896056"/>
            <a:ext cx="6882793" cy="176530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C1E8499-9CFA-493B-84E1-630CA1BB3966}"/>
                  </a:ext>
                </a:extLst>
              </p:cNvPr>
              <p:cNvSpPr txBox="1"/>
              <p:nvPr/>
            </p:nvSpPr>
            <p:spPr>
              <a:xfrm>
                <a:off x="252242" y="5118806"/>
                <a:ext cx="8088569"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solidFill>
                      <a:schemeClr val="tx1"/>
                    </a:solidFill>
                    <a:latin typeface="Times New Roman" panose="02020603050405020304" pitchFamily="18" charset="0"/>
                    <a:cs typeface="Times New Roman" panose="02020603050405020304" pitchFamily="18" charset="0"/>
                  </a:rPr>
                  <a:t>(continue the previous example): </a:t>
                </a:r>
              </a:p>
              <a:p>
                <a:r>
                  <a:rPr lang="en-US" sz="2400" dirty="0">
                    <a:latin typeface="Times New Roman" panose="02020603050405020304" pitchFamily="18" charset="0"/>
                    <a:cs typeface="Times New Roman" panose="02020603050405020304" pitchFamily="18" charset="0"/>
                  </a:rPr>
                  <a:t>At significance level </a:t>
                </a:r>
                <a:r>
                  <a:rPr lang="el-GR" sz="2400" dirty="0">
                    <a:latin typeface="Times New Roman" panose="02020603050405020304" pitchFamily="18" charset="0"/>
                    <a:cs typeface="Times New Roman" panose="02020603050405020304" pitchFamily="18" charset="0"/>
                  </a:rPr>
                  <a:t>α</a:t>
                </a:r>
                <a:r>
                  <a:rPr lang="en-US" sz="2400" dirty="0">
                    <a:latin typeface="Times New Roman" panose="02020603050405020304" pitchFamily="18" charset="0"/>
                    <a:cs typeface="Times New Roman" panose="02020603050405020304" pitchFamily="18" charset="0"/>
                  </a:rPr>
                  <a:t> = 0.05,</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Test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𝐻</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 versus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𝐻</m:t>
                        </m:r>
                      </m:e>
                      <m:sub>
                        <m:r>
                          <a:rPr lang="en-US" sz="2400" b="0" i="1" smtClean="0">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Test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𝐻</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10</m:t>
                    </m:r>
                    <m:r>
                      <a:rPr lang="en-US" sz="2400" i="1">
                        <a:latin typeface="Cambria Math" panose="02040503050406030204" pitchFamily="18" charset="0"/>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 versus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𝐻</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10</m:t>
                    </m:r>
                    <m:r>
                      <a:rPr lang="en-US" sz="2400" i="1">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BC1E8499-9CFA-493B-84E1-630CA1BB3966}"/>
                  </a:ext>
                </a:extLst>
              </p:cNvPr>
              <p:cNvSpPr txBox="1">
                <a:spLocks noRot="1" noChangeAspect="1" noMove="1" noResize="1" noEditPoints="1" noAdjustHandles="1" noChangeArrowheads="1" noChangeShapeType="1" noTextEdit="1"/>
              </p:cNvSpPr>
              <p:nvPr/>
            </p:nvSpPr>
            <p:spPr>
              <a:xfrm>
                <a:off x="252242" y="5118806"/>
                <a:ext cx="8088569" cy="1569660"/>
              </a:xfrm>
              <a:prstGeom prst="rect">
                <a:avLst/>
              </a:prstGeom>
              <a:blipFill>
                <a:blip r:embed="rId3"/>
                <a:stretch>
                  <a:fillRect l="-977" t="-2299" b="-728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A65BE3A-C545-4341-B2A6-E1826CF308A3}"/>
              </a:ext>
            </a:extLst>
          </p:cNvPr>
          <p:cNvPicPr>
            <a:picLocks noChangeAspect="1"/>
          </p:cNvPicPr>
          <p:nvPr/>
        </p:nvPicPr>
        <p:blipFill>
          <a:blip r:embed="rId4"/>
          <a:stretch>
            <a:fillRect/>
          </a:stretch>
        </p:blipFill>
        <p:spPr>
          <a:xfrm>
            <a:off x="2006824" y="2661356"/>
            <a:ext cx="4270407" cy="2457450"/>
          </a:xfrm>
          <a:prstGeom prst="rect">
            <a:avLst/>
          </a:prstGeom>
        </p:spPr>
      </p:pic>
    </p:spTree>
    <p:extLst>
      <p:ext uri="{BB962C8B-B14F-4D97-AF65-F5344CB8AC3E}">
        <p14:creationId xmlns:p14="http://schemas.microsoft.com/office/powerpoint/2010/main" val="158735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3789-B55D-4D93-BC1D-082169E4BBF6}"/>
              </a:ext>
            </a:extLst>
          </p:cNvPr>
          <p:cNvSpPr>
            <a:spLocks noGrp="1"/>
          </p:cNvSpPr>
          <p:nvPr>
            <p:ph type="title"/>
          </p:nvPr>
        </p:nvSpPr>
        <p:spPr>
          <a:xfrm>
            <a:off x="247135" y="61784"/>
            <a:ext cx="7830065" cy="1143000"/>
          </a:xfrm>
        </p:spPr>
        <p:txBody>
          <a:bodyPr/>
          <a:lstStyle/>
          <a:p>
            <a:r>
              <a:rPr lang="en-US" sz="3600" dirty="0">
                <a:solidFill>
                  <a:srgbClr val="008000"/>
                </a:solidFill>
                <a:latin typeface="Times New Roman" panose="02020603050405020304" pitchFamily="18" charset="0"/>
                <a:cs typeface="Times New Roman" panose="02020603050405020304" pitchFamily="18" charset="0"/>
              </a:rPr>
              <a:t>Test </a:t>
            </a:r>
            <a:r>
              <a:rPr lang="en-US" sz="3600">
                <a:solidFill>
                  <a:srgbClr val="008000"/>
                </a:solidFill>
                <a:latin typeface="Times New Roman" panose="02020603050405020304" pitchFamily="18" charset="0"/>
                <a:cs typeface="Times New Roman" panose="02020603050405020304" pitchFamily="18" charset="0"/>
              </a:rPr>
              <a:t>for significance </a:t>
            </a:r>
            <a:r>
              <a:rPr lang="en-US" sz="3600" dirty="0">
                <a:solidFill>
                  <a:srgbClr val="008000"/>
                </a:solidFill>
                <a:latin typeface="Times New Roman" panose="02020603050405020304" pitchFamily="18" charset="0"/>
                <a:cs typeface="Times New Roman" panose="02020603050405020304" pitchFamily="18" charset="0"/>
              </a:rPr>
              <a:t>of regression</a:t>
            </a:r>
            <a:endParaRPr lang="en-US" sz="36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D5EFDF-A3EC-4062-88D4-61328B06BE0C}"/>
                  </a:ext>
                </a:extLst>
              </p:cNvPr>
              <p:cNvSpPr txBox="1"/>
              <p:nvPr/>
            </p:nvSpPr>
            <p:spPr>
              <a:xfrm>
                <a:off x="65521" y="1536174"/>
                <a:ext cx="8266671"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solidFill>
                      <a:schemeClr val="tx1"/>
                    </a:solidFill>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 then X is </a:t>
                </a:r>
                <a:r>
                  <a:rPr lang="en-US" sz="2400" dirty="0">
                    <a:solidFill>
                      <a:srgbClr val="0070C0"/>
                    </a:solidFill>
                    <a:latin typeface="Times New Roman" panose="02020603050405020304" pitchFamily="18" charset="0"/>
                    <a:cs typeface="Times New Roman" panose="02020603050405020304" pitchFamily="18" charset="0"/>
                  </a:rPr>
                  <a:t>NOT significant </a:t>
                </a:r>
                <a:r>
                  <a:rPr lang="en-US" sz="2400" dirty="0">
                    <a:latin typeface="Times New Roman" panose="02020603050405020304" pitchFamily="18" charset="0"/>
                    <a:cs typeface="Times New Roman" panose="02020603050405020304" pitchFamily="18" charset="0"/>
                  </a:rPr>
                  <a:t>in explaining the values of  Y. </a:t>
                </a:r>
              </a:p>
              <a:p>
                <a:r>
                  <a:rPr lang="en-US" sz="2400" dirty="0">
                    <a:latin typeface="Times New Roman" panose="02020603050405020304" pitchFamily="18" charset="0"/>
                    <a:cs typeface="Times New Roman" panose="02020603050405020304" pitchFamily="18" charset="0"/>
                  </a:rPr>
                  <a:t>We say that the (linear) regression is not significant.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 to </a:t>
                </a:r>
                <a:r>
                  <a:rPr lang="en-US" sz="2400" dirty="0">
                    <a:solidFill>
                      <a:srgbClr val="0070C0"/>
                    </a:solidFill>
                    <a:latin typeface="Times New Roman" panose="02020603050405020304" pitchFamily="18" charset="0"/>
                    <a:cs typeface="Times New Roman" panose="02020603050405020304" pitchFamily="18" charset="0"/>
                  </a:rPr>
                  <a:t>test of significance of regression </a:t>
                </a:r>
                <a:r>
                  <a:rPr lang="en-US" sz="2400" dirty="0">
                    <a:latin typeface="Times New Roman" panose="02020603050405020304" pitchFamily="18" charset="0"/>
                    <a:cs typeface="Times New Roman" panose="02020603050405020304" pitchFamily="18" charset="0"/>
                  </a:rPr>
                  <a:t>we can use t-test for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𝐻</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 versus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𝐻</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If we </a:t>
                </a:r>
                <a:r>
                  <a:rPr lang="en-US" sz="2400" dirty="0">
                    <a:solidFill>
                      <a:srgbClr val="0070C0"/>
                    </a:solidFill>
                    <a:latin typeface="Times New Roman" panose="02020603050405020304" pitchFamily="18" charset="0"/>
                    <a:cs typeface="Times New Roman" panose="02020603050405020304" pitchFamily="18" charset="0"/>
                  </a:rPr>
                  <a:t>reject </a:t>
                </a:r>
                <a14:m>
                  <m:oMath xmlns:m="http://schemas.openxmlformats.org/officeDocument/2006/math">
                    <m:sSub>
                      <m:sSubPr>
                        <m:ctrlPr>
                          <a:rPr lang="en-US"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𝐻</m:t>
                        </m:r>
                      </m:e>
                      <m:sub>
                        <m:r>
                          <a:rPr lang="en-US" sz="2400" i="1">
                            <a:solidFill>
                              <a:srgbClr val="0070C0"/>
                            </a:solidFill>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=0</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we</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support</m:t>
                    </m:r>
                    <m:r>
                      <a:rPr lang="en-US" sz="2400" b="0" i="0" smtClean="0">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𝐻</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ea typeface="Cambria Math" panose="02040503050406030204" pitchFamily="18" charset="0"/>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 and then the regression is significant.</a:t>
                </a:r>
              </a:p>
              <a:p>
                <a:r>
                  <a:rPr lang="en-US" sz="2400" dirty="0">
                    <a:solidFill>
                      <a:schemeClr val="tx1"/>
                    </a:solidFill>
                    <a:latin typeface="Times New Roman" panose="02020603050405020304" pitchFamily="18" charset="0"/>
                    <a:cs typeface="Times New Roman" panose="02020603050405020304" pitchFamily="18" charset="0"/>
                  </a:rPr>
                  <a:t>If we </a:t>
                </a:r>
                <a:r>
                  <a:rPr lang="en-US" sz="2400" dirty="0">
                    <a:solidFill>
                      <a:srgbClr val="0070C0"/>
                    </a:solidFill>
                    <a:latin typeface="Times New Roman" panose="02020603050405020304" pitchFamily="18" charset="0"/>
                    <a:cs typeface="Times New Roman" panose="02020603050405020304" pitchFamily="18" charset="0"/>
                  </a:rPr>
                  <a:t>fail to reject </a:t>
                </a:r>
                <a14:m>
                  <m:oMath xmlns:m="http://schemas.openxmlformats.org/officeDocument/2006/math">
                    <m:sSub>
                      <m:sSubPr>
                        <m:ctrlPr>
                          <a:rPr lang="en-US" sz="2400" i="1">
                            <a:solidFill>
                              <a:srgbClr val="0070C0"/>
                            </a:solidFill>
                            <a:latin typeface="Cambria Math" panose="02040503050406030204" pitchFamily="18" charset="0"/>
                            <a:cs typeface="Times New Roman" panose="02020603050405020304" pitchFamily="18" charset="0"/>
                          </a:rPr>
                        </m:ctrlPr>
                      </m:sSubPr>
                      <m:e>
                        <m:r>
                          <a:rPr lang="en-US" sz="2400" i="1">
                            <a:solidFill>
                              <a:srgbClr val="0070C0"/>
                            </a:solidFill>
                            <a:latin typeface="Cambria Math" panose="02040503050406030204" pitchFamily="18" charset="0"/>
                            <a:cs typeface="Times New Roman" panose="02020603050405020304" pitchFamily="18" charset="0"/>
                          </a:rPr>
                          <m:t>𝐻</m:t>
                        </m:r>
                      </m:e>
                      <m:sub>
                        <m:r>
                          <a:rPr lang="en-US" sz="2400" i="1">
                            <a:solidFill>
                              <a:srgbClr val="0070C0"/>
                            </a:solidFill>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=0</m:t>
                    </m:r>
                    <m:r>
                      <a:rPr lang="en-US" sz="240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the regression is not significant.</a:t>
                </a:r>
              </a:p>
            </p:txBody>
          </p:sp>
        </mc:Choice>
        <mc:Fallback xmlns="">
          <p:sp>
            <p:nvSpPr>
              <p:cNvPr id="4" name="TextBox 3">
                <a:extLst>
                  <a:ext uri="{FF2B5EF4-FFF2-40B4-BE49-F238E27FC236}">
                    <a16:creationId xmlns:a16="http://schemas.microsoft.com/office/drawing/2014/main" id="{1AD5EFDF-A3EC-4062-88D4-61328B06BE0C}"/>
                  </a:ext>
                </a:extLst>
              </p:cNvPr>
              <p:cNvSpPr txBox="1">
                <a:spLocks noRot="1" noChangeAspect="1" noMove="1" noResize="1" noEditPoints="1" noAdjustHandles="1" noChangeArrowheads="1" noChangeShapeType="1" noTextEdit="1"/>
              </p:cNvSpPr>
              <p:nvPr/>
            </p:nvSpPr>
            <p:spPr>
              <a:xfrm>
                <a:off x="65521" y="1536174"/>
                <a:ext cx="8266671" cy="3416320"/>
              </a:xfrm>
              <a:prstGeom prst="rect">
                <a:avLst/>
              </a:prstGeom>
              <a:blipFill>
                <a:blip r:embed="rId2"/>
                <a:stretch>
                  <a:fillRect l="-1029" t="-1064" r="-1838" b="-2837"/>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E5824C9-60BD-4EBA-BDBC-CCFB72A07C8F}"/>
              </a:ext>
            </a:extLst>
          </p:cNvPr>
          <p:cNvSpPr/>
          <p:nvPr/>
        </p:nvSpPr>
        <p:spPr>
          <a:xfrm>
            <a:off x="65521" y="965662"/>
            <a:ext cx="8266670" cy="5705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solidFill>
                  <a:srgbClr val="0000FF"/>
                </a:solidFill>
                <a:latin typeface="Times New Roman" panose="02020603050405020304" pitchFamily="18" charset="0"/>
                <a:cs typeface="Times New Roman" panose="02020603050405020304" pitchFamily="18" charset="0"/>
              </a:rPr>
              <a:t>Remark</a:t>
            </a:r>
          </a:p>
        </p:txBody>
      </p:sp>
    </p:spTree>
    <p:extLst>
      <p:ext uri="{BB962C8B-B14F-4D97-AF65-F5344CB8AC3E}">
        <p14:creationId xmlns:p14="http://schemas.microsoft.com/office/powerpoint/2010/main" val="110639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6111"/>
            <a:ext cx="7620000" cy="1143000"/>
          </a:xfrm>
        </p:spPr>
        <p:txBody>
          <a:bodyPr/>
          <a:lstStyle/>
          <a:p>
            <a:r>
              <a:rPr lang="en-US" sz="3600">
                <a:solidFill>
                  <a:srgbClr val="008000"/>
                </a:solidFill>
                <a:latin typeface="Times New Roman" panose="02020603050405020304" pitchFamily="18" charset="0"/>
                <a:cs typeface="Times New Roman" panose="02020603050405020304" pitchFamily="18" charset="0"/>
              </a:rPr>
              <a:t>Correlation coefficient</a:t>
            </a:r>
            <a:endParaRPr lang="en-US" sz="3600" dirty="0">
              <a:solidFill>
                <a:srgbClr val="008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65521" y="3137157"/>
                <a:ext cx="8266671"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1. </a:t>
                </a:r>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If </a:t>
                </a:r>
                <a:r>
                  <a:rPr lang="en-US" sz="2400">
                    <a:solidFill>
                      <a:schemeClr val="tx1"/>
                    </a:solidFill>
                    <a:latin typeface="Times New Roman" panose="02020603050405020304" pitchFamily="18" charset="0"/>
                    <a:cs typeface="Times New Roman" panose="02020603050405020304" pitchFamily="18" charset="0"/>
                  </a:rPr>
                  <a:t>ρ</a:t>
                </a:r>
                <a:r>
                  <a:rPr lang="en-US" sz="2400">
                    <a:latin typeface="Times New Roman" panose="02020603050405020304" pitchFamily="18" charset="0"/>
                    <a:cs typeface="Times New Roman" panose="02020603050405020304" pitchFamily="18" charset="0"/>
                  </a:rPr>
                  <a:t> </a:t>
                </a:r>
                <a:r>
                  <a:rPr lang="en-US" sz="2400">
                    <a:latin typeface="Cambria"/>
                    <a:ea typeface="Cambria"/>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then there is a </a:t>
                </a:r>
                <a:r>
                  <a:rPr lang="en-US" sz="2400" dirty="0">
                    <a:solidFill>
                      <a:srgbClr val="0000FF"/>
                    </a:solidFill>
                    <a:latin typeface="Times New Roman" panose="02020603050405020304" pitchFamily="18" charset="0"/>
                    <a:cs typeface="Times New Roman" panose="02020603050405020304" pitchFamily="18" charset="0"/>
                  </a:rPr>
                  <a:t>strong </a:t>
                </a:r>
                <a:r>
                  <a:rPr lang="en-US" sz="2400">
                    <a:solidFill>
                      <a:srgbClr val="0000FF"/>
                    </a:solidFill>
                    <a:latin typeface="Times New Roman" panose="02020603050405020304" pitchFamily="18" charset="0"/>
                    <a:cs typeface="Times New Roman" panose="02020603050405020304" pitchFamily="18" charset="0"/>
                  </a:rPr>
                  <a:t>positive </a:t>
                </a:r>
                <a:r>
                  <a:rPr lang="en-US" sz="2400">
                    <a:latin typeface="Times New Roman" panose="02020603050405020304" pitchFamily="18" charset="0"/>
                    <a:cs typeface="Times New Roman" panose="02020603050405020304" pitchFamily="18" charset="0"/>
                  </a:rPr>
                  <a:t>linear regression.</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If </a:t>
                </a:r>
                <a:r>
                  <a:rPr lang="en-US" sz="2400">
                    <a:solidFill>
                      <a:schemeClr val="tx1"/>
                    </a:solidFill>
                    <a:latin typeface="Times New Roman" panose="02020603050405020304" pitchFamily="18" charset="0"/>
                    <a:cs typeface="Times New Roman" panose="02020603050405020304" pitchFamily="18" charset="0"/>
                  </a:rPr>
                  <a:t>ρ</a:t>
                </a:r>
                <a:r>
                  <a:rPr lang="en-US" sz="2400">
                    <a:latin typeface="Times New Roman" panose="02020603050405020304" pitchFamily="18" charset="0"/>
                    <a:cs typeface="Times New Roman" panose="02020603050405020304" pitchFamily="18" charset="0"/>
                  </a:rPr>
                  <a:t> </a:t>
                </a:r>
                <a:r>
                  <a:rPr lang="en-US" sz="2400">
                    <a:latin typeface="Cambria"/>
                    <a:ea typeface="Cambria"/>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 then there is a </a:t>
                </a:r>
                <a:r>
                  <a:rPr lang="en-US" sz="2400" dirty="0">
                    <a:solidFill>
                      <a:srgbClr val="0000FF"/>
                    </a:solidFill>
                    <a:latin typeface="Times New Roman" panose="02020603050405020304" pitchFamily="18" charset="0"/>
                    <a:cs typeface="Times New Roman" panose="02020603050405020304" pitchFamily="18" charset="0"/>
                  </a:rPr>
                  <a:t>strong </a:t>
                </a:r>
                <a:r>
                  <a:rPr lang="en-US" sz="2400">
                    <a:solidFill>
                      <a:srgbClr val="0000FF"/>
                    </a:solidFill>
                    <a:latin typeface="Times New Roman" panose="02020603050405020304" pitchFamily="18" charset="0"/>
                    <a:cs typeface="Times New Roman" panose="02020603050405020304" pitchFamily="18" charset="0"/>
                  </a:rPr>
                  <a:t>negative </a:t>
                </a:r>
                <a:r>
                  <a:rPr lang="en-US" sz="2400">
                    <a:latin typeface="Times New Roman" panose="02020603050405020304" pitchFamily="18" charset="0"/>
                    <a:cs typeface="Times New Roman" panose="02020603050405020304" pitchFamily="18" charset="0"/>
                  </a:rPr>
                  <a:t>linear regression.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 If </a:t>
                </a:r>
                <a:r>
                  <a:rPr lang="en-US" sz="2400">
                    <a:solidFill>
                      <a:schemeClr val="tx1"/>
                    </a:solidFill>
                    <a:latin typeface="Times New Roman" panose="02020603050405020304" pitchFamily="18" charset="0"/>
                    <a:cs typeface="Times New Roman" panose="02020603050405020304" pitchFamily="18" charset="0"/>
                  </a:rPr>
                  <a:t>ρ</a:t>
                </a:r>
                <a:r>
                  <a:rPr lang="en-US" sz="2400">
                    <a:latin typeface="Times New Roman" panose="02020603050405020304" pitchFamily="18" charset="0"/>
                    <a:cs typeface="Times New Roman" panose="02020603050405020304" pitchFamily="18" charset="0"/>
                  </a:rPr>
                  <a:t> </a:t>
                </a:r>
                <a:r>
                  <a:rPr lang="en-US" sz="2400">
                    <a:latin typeface="Cambria"/>
                    <a:ea typeface="Cambria"/>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0, </a:t>
                </a:r>
                <a:r>
                  <a:rPr lang="en-US" sz="2400">
                    <a:latin typeface="Times New Roman" panose="02020603050405020304" pitchFamily="18" charset="0"/>
                    <a:cs typeface="Times New Roman" panose="02020603050405020304" pitchFamily="18" charset="0"/>
                  </a:rPr>
                  <a:t>then linear relation </a:t>
                </a:r>
                <a:r>
                  <a:rPr lang="en-US" sz="2400" dirty="0">
                    <a:latin typeface="Times New Roman" panose="02020603050405020304" pitchFamily="18" charset="0"/>
                    <a:cs typeface="Times New Roman" panose="02020603050405020304" pitchFamily="18" charset="0"/>
                  </a:rPr>
                  <a:t>between X and Y is weak.    </a:t>
                </a:r>
              </a:p>
            </p:txBody>
          </p:sp>
        </mc:Choice>
        <mc:Fallback xmlns="">
          <p:sp>
            <p:nvSpPr>
              <p:cNvPr id="5" name="TextBox 4"/>
              <p:cNvSpPr txBox="1">
                <a:spLocks noRot="1" noChangeAspect="1" noMove="1" noResize="1" noEditPoints="1" noAdjustHandles="1" noChangeArrowheads="1" noChangeShapeType="1" noTextEdit="1"/>
              </p:cNvSpPr>
              <p:nvPr/>
            </p:nvSpPr>
            <p:spPr>
              <a:xfrm>
                <a:off x="65521" y="3137157"/>
                <a:ext cx="8266671" cy="2677656"/>
              </a:xfrm>
              <a:prstGeom prst="rect">
                <a:avLst/>
              </a:prstGeom>
              <a:blipFill rotWithShape="1">
                <a:blip r:embed="rId2"/>
                <a:stretch>
                  <a:fillRect l="-1029" t="-1354" b="-3837"/>
                </a:stretch>
              </a:blipFill>
            </p:spPr>
            <p:txBody>
              <a:bodyPr/>
              <a:lstStyle/>
              <a:p>
                <a:r>
                  <a:rPr lang="en-US">
                    <a:noFill/>
                  </a:rPr>
                  <a:t> </a:t>
                </a:r>
              </a:p>
            </p:txBody>
          </p:sp>
        </mc:Fallback>
      </mc:AlternateContent>
      <p:sp>
        <p:nvSpPr>
          <p:cNvPr id="6" name="Rectangle 5"/>
          <p:cNvSpPr/>
          <p:nvPr/>
        </p:nvSpPr>
        <p:spPr>
          <a:xfrm>
            <a:off x="65521" y="2547162"/>
            <a:ext cx="8266671" cy="4976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Properties of ρ:</a:t>
            </a:r>
          </a:p>
        </p:txBody>
      </p:sp>
      <p:sp>
        <p:nvSpPr>
          <p:cNvPr id="8" name="TextBox 7">
            <a:extLst>
              <a:ext uri="{FF2B5EF4-FFF2-40B4-BE49-F238E27FC236}">
                <a16:creationId xmlns:a16="http://schemas.microsoft.com/office/drawing/2014/main" id="{12A02B65-8AAA-4257-839F-3B9F84DF6C83}"/>
              </a:ext>
            </a:extLst>
          </p:cNvPr>
          <p:cNvSpPr txBox="1"/>
          <p:nvPr/>
        </p:nvSpPr>
        <p:spPr>
          <a:xfrm>
            <a:off x="65521" y="1254180"/>
            <a:ext cx="8266671"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114300" indent="0">
              <a:buNone/>
            </a:pPr>
            <a:r>
              <a:rPr lang="en-US" sz="2400" dirty="0">
                <a:latin typeface="Times New Roman" panose="02020603050405020304" pitchFamily="18" charset="0"/>
                <a:cs typeface="Times New Roman" panose="02020603050405020304" pitchFamily="18" charset="0"/>
              </a:rPr>
              <a:t>To measure </a:t>
            </a:r>
            <a:r>
              <a:rPr lang="en-US" sz="2400" dirty="0">
                <a:solidFill>
                  <a:srgbClr val="0000FF"/>
                </a:solidFill>
                <a:latin typeface="Times New Roman" panose="02020603050405020304" pitchFamily="18" charset="0"/>
                <a:cs typeface="Times New Roman" panose="02020603050405020304" pitchFamily="18" charset="0"/>
              </a:rPr>
              <a:t>the strength of the linear relationship </a:t>
            </a:r>
            <a:r>
              <a:rPr lang="en-US" sz="2400" dirty="0">
                <a:latin typeface="Times New Roman" panose="02020603050405020304" pitchFamily="18" charset="0"/>
                <a:cs typeface="Times New Roman" panose="02020603050405020304" pitchFamily="18" charset="0"/>
              </a:rPr>
              <a:t>between X and Y we can use the correlation coefficient ρ.</a:t>
            </a:r>
          </a:p>
        </p:txBody>
      </p:sp>
    </p:spTree>
    <p:extLst>
      <p:ext uri="{BB962C8B-B14F-4D97-AF65-F5344CB8AC3E}">
        <p14:creationId xmlns:p14="http://schemas.microsoft.com/office/powerpoint/2010/main" val="171243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rgbClr val="008000"/>
                </a:solidFill>
              </a:rPr>
              <a:t>Correlation coefficient</a:t>
            </a:r>
            <a:endParaRPr lang="en-US" sz="3600" dirty="0">
              <a:solidFill>
                <a:srgbClr val="008000"/>
              </a:solidFill>
            </a:endParaRPr>
          </a:p>
        </p:txBody>
      </p:sp>
      <p:sp>
        <p:nvSpPr>
          <p:cNvPr id="4" name="Rectangle 3"/>
          <p:cNvSpPr/>
          <p:nvPr/>
        </p:nvSpPr>
        <p:spPr>
          <a:xfrm>
            <a:off x="133864" y="1218437"/>
            <a:ext cx="8259221" cy="38176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Sample correlation coefficient R</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789471-A29D-4C45-A761-C71F250551C1}"/>
                  </a:ext>
                </a:extLst>
              </p:cNvPr>
              <p:cNvSpPr txBox="1"/>
              <p:nvPr/>
            </p:nvSpPr>
            <p:spPr>
              <a:xfrm>
                <a:off x="2085154" y="1686026"/>
                <a:ext cx="4572000" cy="824778"/>
              </a:xfrm>
              <a:prstGeom prst="rect">
                <a:avLst/>
              </a:prstGeom>
              <a:noFill/>
            </p:spPr>
            <p:txBody>
              <a:bodyPr wrap="square">
                <a:spAutoFit/>
              </a:bodyPr>
              <a:lstStyle/>
              <a:p>
                <a:pPr marL="114300" indent="0">
                  <a:buNone/>
                </a:pPr>
                <a:r>
                  <a:rPr lang="en-US" sz="2800" b="0" dirty="0">
                    <a:latin typeface="Times New Roman" panose="02020603050405020304" pitchFamily="18" charset="0"/>
                    <a:ea typeface="Cambria Math" panose="02040503050406030204" pitchFamily="18" charset="0"/>
                    <a:cs typeface="Times New Roman" panose="02020603050405020304" pitchFamily="18" charset="0"/>
                  </a:rPr>
                  <a:t>R</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𝑥𝑦</m:t>
                            </m:r>
                          </m:sub>
                        </m:sSub>
                      </m:num>
                      <m:den>
                        <m:rad>
                          <m:radPr>
                            <m:degHide m:val="on"/>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𝑥𝑥</m:t>
                                </m:r>
                              </m:sub>
                            </m:sSub>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𝑆𝑆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𝑇</m:t>
                                </m:r>
                              </m:sub>
                            </m:sSub>
                          </m:e>
                        </m:rad>
                      </m:den>
                    </m:f>
                  </m:oMath>
                </a14:m>
                <a:endParaRPr lang="en-US" sz="280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3C789471-A29D-4C45-A761-C71F250551C1}"/>
                  </a:ext>
                </a:extLst>
              </p:cNvPr>
              <p:cNvSpPr txBox="1">
                <a:spLocks noRot="1" noChangeAspect="1" noMove="1" noResize="1" noEditPoints="1" noAdjustHandles="1" noChangeArrowheads="1" noChangeShapeType="1" noTextEdit="1"/>
              </p:cNvSpPr>
              <p:nvPr/>
            </p:nvSpPr>
            <p:spPr>
              <a:xfrm>
                <a:off x="2085154" y="1686026"/>
                <a:ext cx="4572000" cy="824778"/>
              </a:xfrm>
              <a:prstGeom prst="rect">
                <a:avLst/>
              </a:prstGeom>
              <a:blipFill>
                <a:blip r:embed="rId2"/>
                <a:stretch>
                  <a:fillRect l="-1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9A66115-8D50-4C27-96AB-8F2B4FF0AE0B}"/>
                  </a:ext>
                </a:extLst>
              </p:cNvPr>
              <p:cNvSpPr txBox="1"/>
              <p:nvPr/>
            </p:nvSpPr>
            <p:spPr>
              <a:xfrm>
                <a:off x="133864" y="2596630"/>
                <a:ext cx="8266671" cy="39867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Remark: </a:t>
                </a:r>
              </a:p>
              <a:p>
                <a:r>
                  <a:rPr lang="en-US" sz="2400" dirty="0">
                    <a:latin typeface="Times New Roman" panose="02020603050405020304" pitchFamily="18" charset="0"/>
                    <a:cs typeface="Times New Roman" panose="02020603050405020304" pitchFamily="18" charset="0"/>
                  </a:rPr>
                  <a:t>1. </a:t>
                </a:r>
                <a14:m>
                  <m:oMath xmlns:m="http://schemas.openxmlformats.org/officeDocument/2006/math">
                    <m:r>
                      <a:rPr lang="en-US" sz="2400" i="1">
                        <a:latin typeface="Cambria Math" panose="02040503050406030204" pitchFamily="18" charset="0"/>
                        <a:cs typeface="Times New Roman" panose="02020603050405020304" pitchFamily="18" charset="0"/>
                      </a:rPr>
                      <m:t>−1</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𝑅</m:t>
                    </m:r>
                    <m:r>
                      <a:rPr lang="en-US" sz="2400" i="1">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𝑆𝑆</m:t>
                            </m:r>
                          </m:e>
                          <m:sub>
                            <m:r>
                              <a:rPr lang="en-US" sz="2400" b="0" i="1" smtClean="0">
                                <a:latin typeface="Cambria Math" panose="02040503050406030204" pitchFamily="18" charset="0"/>
                              </a:rPr>
                              <m:t>𝑅</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𝑆𝑆</m:t>
                            </m:r>
                          </m:e>
                          <m:sub>
                            <m:r>
                              <a:rPr lang="en-US" sz="2400" b="0" i="1" smtClean="0">
                                <a:latin typeface="Cambria Math" panose="02040503050406030204" pitchFamily="18" charset="0"/>
                              </a:rPr>
                              <m:t>𝑇</m:t>
                            </m:r>
                          </m:sub>
                        </m:sSub>
                      </m:den>
                    </m:f>
                  </m:oMath>
                </a14:m>
                <a:r>
                  <a:rPr lang="en-US" sz="2400" dirty="0">
                    <a:latin typeface="Times New Roman" panose="02020603050405020304" pitchFamily="18" charset="0"/>
                    <a:cs typeface="Times New Roman" panose="02020603050405020304" pitchFamily="18" charset="0"/>
                  </a:rPr>
                  <a:t>  is called the </a:t>
                </a:r>
                <a:r>
                  <a:rPr lang="en-US" sz="2400" dirty="0">
                    <a:solidFill>
                      <a:srgbClr val="0070C0"/>
                    </a:solidFill>
                    <a:latin typeface="Times New Roman" panose="02020603050405020304" pitchFamily="18" charset="0"/>
                    <a:cs typeface="Times New Roman" panose="02020603050405020304" pitchFamily="18" charset="0"/>
                  </a:rPr>
                  <a:t>coefficient of determination </a:t>
                </a:r>
                <a:r>
                  <a:rPr lang="en-US" sz="2400" dirty="0">
                    <a:latin typeface="Times New Roman" panose="02020603050405020304" pitchFamily="18" charset="0"/>
                    <a:cs typeface="Times New Roman" panose="02020603050405020304" pitchFamily="18" charset="0"/>
                  </a:rPr>
                  <a:t>and it is often used to judge the adequacy of a regression model.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R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have same sign.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 </a:t>
                </a:r>
                <a:r>
                  <a:rPr lang="en-US" sz="2400" i="1" dirty="0">
                    <a:latin typeface="Times New Roman" panose="02020603050405020304" pitchFamily="18" charset="0"/>
                    <a:cs typeface="Times New Roman" panose="02020603050405020304" pitchFamily="18" charset="0"/>
                  </a:rPr>
                  <a:t>R </a:t>
                </a:r>
                <a:r>
                  <a:rPr lang="en-US" sz="2400" dirty="0">
                    <a:latin typeface="Times New Roman" panose="02020603050405020304" pitchFamily="18" charset="0"/>
                    <a:cs typeface="Times New Roman" panose="02020603050405020304" pitchFamily="18" charset="0"/>
                  </a:rPr>
                  <a:t>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𝑅</m:t>
                        </m:r>
                      </m:e>
                      <m:sup>
                        <m:r>
                          <a:rPr lang="en-US" sz="2400" i="1">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both measure the </a:t>
                </a:r>
                <a:r>
                  <a:rPr lang="en-US" sz="2400" dirty="0">
                    <a:latin typeface="Times New Roman" panose="02020603050405020304" pitchFamily="18" charset="0"/>
                    <a:cs typeface="Times New Roman" panose="02020603050405020304" pitchFamily="18" charset="0"/>
                  </a:rPr>
                  <a:t>strength of a linear relationship.  </a:t>
                </a:r>
              </a:p>
              <a:p>
                <a:pPr marL="11430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xmlns:a14="http://schemas.microsoft.com/office/drawing/2010/main" xmlns="" id="{C9A66115-8D50-4C27-96AB-8F2B4FF0AE0B}"/>
                  </a:ext>
                </a:extLst>
              </p:cNvPr>
              <p:cNvSpPr txBox="1">
                <a:spLocks noRot="1" noChangeAspect="1" noMove="1" noResize="1" noEditPoints="1" noAdjustHandles="1" noChangeArrowheads="1" noChangeShapeType="1" noTextEdit="1"/>
              </p:cNvSpPr>
              <p:nvPr/>
            </p:nvSpPr>
            <p:spPr>
              <a:xfrm>
                <a:off x="133864" y="2596630"/>
                <a:ext cx="8266671" cy="3986732"/>
              </a:xfrm>
              <a:prstGeom prst="rect">
                <a:avLst/>
              </a:prstGeom>
              <a:blipFill rotWithShape="1">
                <a:blip r:embed="rId3"/>
                <a:stretch>
                  <a:fillRect l="-1029" t="-912"/>
                </a:stretch>
              </a:blipFill>
            </p:spPr>
            <p:txBody>
              <a:bodyPr/>
              <a:lstStyle/>
              <a:p>
                <a:r>
                  <a:rPr lang="en-US">
                    <a:noFill/>
                  </a:rPr>
                  <a:t> </a:t>
                </a:r>
              </a:p>
            </p:txBody>
          </p:sp>
        </mc:Fallback>
      </mc:AlternateContent>
    </p:spTree>
    <p:extLst>
      <p:ext uri="{BB962C8B-B14F-4D97-AF65-F5344CB8AC3E}">
        <p14:creationId xmlns:p14="http://schemas.microsoft.com/office/powerpoint/2010/main" val="213464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rPr>
              <a:t>Correlation</a:t>
            </a:r>
          </a:p>
        </p:txBody>
      </p:sp>
      <p:grpSp>
        <p:nvGrpSpPr>
          <p:cNvPr id="57" name="Group 127"/>
          <p:cNvGrpSpPr>
            <a:grpSpLocks/>
          </p:cNvGrpSpPr>
          <p:nvPr/>
        </p:nvGrpSpPr>
        <p:grpSpPr bwMode="auto">
          <a:xfrm>
            <a:off x="865981" y="1204913"/>
            <a:ext cx="2128837" cy="2233613"/>
            <a:chOff x="728663" y="838200"/>
            <a:chExt cx="2128837" cy="2233613"/>
          </a:xfrm>
        </p:grpSpPr>
        <p:grpSp>
          <p:nvGrpSpPr>
            <p:cNvPr id="58" name="Group 3"/>
            <p:cNvGrpSpPr>
              <a:grpSpLocks/>
            </p:cNvGrpSpPr>
            <p:nvPr/>
          </p:nvGrpSpPr>
          <p:grpSpPr bwMode="auto">
            <a:xfrm>
              <a:off x="728663" y="838200"/>
              <a:ext cx="2128837" cy="2233613"/>
              <a:chOff x="123" y="816"/>
              <a:chExt cx="1341" cy="1407"/>
            </a:xfrm>
          </p:grpSpPr>
          <p:sp>
            <p:nvSpPr>
              <p:cNvPr id="78" name="Text Box 4"/>
              <p:cNvSpPr txBox="1">
                <a:spLocks noChangeArrowheads="1"/>
              </p:cNvSpPr>
              <p:nvPr/>
            </p:nvSpPr>
            <p:spPr bwMode="auto">
              <a:xfrm>
                <a:off x="1257" y="1977"/>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r>
                  <a:rPr lang="en-US" sz="1800" i="1">
                    <a:latin typeface="Times New Roman" charset="0"/>
                  </a:rPr>
                  <a:t>x</a:t>
                </a:r>
              </a:p>
            </p:txBody>
          </p:sp>
          <p:sp>
            <p:nvSpPr>
              <p:cNvPr id="79" name="Line 5"/>
              <p:cNvSpPr>
                <a:spLocks noChangeShapeType="1"/>
              </p:cNvSpPr>
              <p:nvPr/>
            </p:nvSpPr>
            <p:spPr bwMode="auto">
              <a:xfrm>
                <a:off x="144" y="2142"/>
                <a:ext cx="115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 name="Line 6"/>
              <p:cNvSpPr>
                <a:spLocks noChangeShapeType="1"/>
              </p:cNvSpPr>
              <p:nvPr/>
            </p:nvSpPr>
            <p:spPr bwMode="auto">
              <a:xfrm flipH="1" flipV="1">
                <a:off x="202" y="1071"/>
                <a:ext cx="10" cy="115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 name="Text Box 7"/>
              <p:cNvSpPr txBox="1">
                <a:spLocks noChangeArrowheads="1"/>
              </p:cNvSpPr>
              <p:nvPr/>
            </p:nvSpPr>
            <p:spPr bwMode="auto">
              <a:xfrm>
                <a:off x="123" y="816"/>
                <a:ext cx="1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r>
                  <a:rPr lang="en-US" sz="1800" i="1">
                    <a:latin typeface="Times New Roman" charset="0"/>
                  </a:rPr>
                  <a:t>y</a:t>
                </a:r>
              </a:p>
            </p:txBody>
          </p:sp>
        </p:grpSp>
        <p:grpSp>
          <p:nvGrpSpPr>
            <p:cNvPr id="59" name="Group 27"/>
            <p:cNvGrpSpPr>
              <a:grpSpLocks/>
            </p:cNvGrpSpPr>
            <p:nvPr/>
          </p:nvGrpSpPr>
          <p:grpSpPr bwMode="auto">
            <a:xfrm>
              <a:off x="990600" y="1143000"/>
              <a:ext cx="1311275" cy="1539875"/>
              <a:chOff x="960" y="1008"/>
              <a:chExt cx="826" cy="970"/>
            </a:xfrm>
            <a:solidFill>
              <a:srgbClr val="0070C0"/>
            </a:solidFill>
          </p:grpSpPr>
          <p:sp>
            <p:nvSpPr>
              <p:cNvPr id="60" name="Oval 28"/>
              <p:cNvSpPr>
                <a:spLocks noChangeAspect="1" noChangeArrowheads="1"/>
              </p:cNvSpPr>
              <p:nvPr/>
            </p:nvSpPr>
            <p:spPr bwMode="auto">
              <a:xfrm>
                <a:off x="1248" y="144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61" name="Oval 29"/>
              <p:cNvSpPr>
                <a:spLocks noChangeAspect="1" noChangeArrowheads="1"/>
              </p:cNvSpPr>
              <p:nvPr/>
            </p:nvSpPr>
            <p:spPr bwMode="auto">
              <a:xfrm>
                <a:off x="1344" y="153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62" name="Oval 30"/>
              <p:cNvSpPr>
                <a:spLocks noChangeAspect="1" noChangeArrowheads="1"/>
              </p:cNvSpPr>
              <p:nvPr/>
            </p:nvSpPr>
            <p:spPr bwMode="auto">
              <a:xfrm>
                <a:off x="1440" y="163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63" name="Oval 31"/>
              <p:cNvSpPr>
                <a:spLocks noChangeAspect="1" noChangeArrowheads="1"/>
              </p:cNvSpPr>
              <p:nvPr/>
            </p:nvSpPr>
            <p:spPr bwMode="auto">
              <a:xfrm>
                <a:off x="1536" y="172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64" name="Oval 32"/>
              <p:cNvSpPr>
                <a:spLocks noChangeAspect="1" noChangeArrowheads="1"/>
              </p:cNvSpPr>
              <p:nvPr/>
            </p:nvSpPr>
            <p:spPr bwMode="auto">
              <a:xfrm>
                <a:off x="1632" y="182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65" name="Oval 33"/>
              <p:cNvSpPr>
                <a:spLocks noChangeAspect="1" noChangeArrowheads="1"/>
              </p:cNvSpPr>
              <p:nvPr/>
            </p:nvSpPr>
            <p:spPr bwMode="auto">
              <a:xfrm>
                <a:off x="1728" y="192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66" name="Oval 34"/>
              <p:cNvSpPr>
                <a:spLocks noChangeAspect="1" noChangeArrowheads="1"/>
              </p:cNvSpPr>
              <p:nvPr/>
            </p:nvSpPr>
            <p:spPr bwMode="auto">
              <a:xfrm>
                <a:off x="1056" y="100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67" name="Oval 35"/>
              <p:cNvSpPr>
                <a:spLocks noChangeAspect="1" noChangeArrowheads="1"/>
              </p:cNvSpPr>
              <p:nvPr/>
            </p:nvSpPr>
            <p:spPr bwMode="auto">
              <a:xfrm>
                <a:off x="1200" y="124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68" name="Oval 36"/>
              <p:cNvSpPr>
                <a:spLocks noChangeAspect="1" noChangeArrowheads="1"/>
              </p:cNvSpPr>
              <p:nvPr/>
            </p:nvSpPr>
            <p:spPr bwMode="auto">
              <a:xfrm>
                <a:off x="1344" y="124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69" name="Oval 37"/>
              <p:cNvSpPr>
                <a:spLocks noChangeAspect="1" noChangeArrowheads="1"/>
              </p:cNvSpPr>
              <p:nvPr/>
            </p:nvSpPr>
            <p:spPr bwMode="auto">
              <a:xfrm>
                <a:off x="1392" y="144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70" name="Oval 38"/>
              <p:cNvSpPr>
                <a:spLocks noChangeAspect="1" noChangeArrowheads="1"/>
              </p:cNvSpPr>
              <p:nvPr/>
            </p:nvSpPr>
            <p:spPr bwMode="auto">
              <a:xfrm>
                <a:off x="1488" y="153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71" name="Oval 39"/>
              <p:cNvSpPr>
                <a:spLocks noChangeAspect="1" noChangeArrowheads="1"/>
              </p:cNvSpPr>
              <p:nvPr/>
            </p:nvSpPr>
            <p:spPr bwMode="auto">
              <a:xfrm>
                <a:off x="1584" y="163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72" name="Oval 40"/>
              <p:cNvSpPr>
                <a:spLocks noChangeAspect="1" noChangeArrowheads="1"/>
              </p:cNvSpPr>
              <p:nvPr/>
            </p:nvSpPr>
            <p:spPr bwMode="auto">
              <a:xfrm>
                <a:off x="960" y="124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73" name="Oval 41"/>
              <p:cNvSpPr>
                <a:spLocks noChangeAspect="1" noChangeArrowheads="1"/>
              </p:cNvSpPr>
              <p:nvPr/>
            </p:nvSpPr>
            <p:spPr bwMode="auto">
              <a:xfrm>
                <a:off x="1152" y="129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74" name="Oval 42"/>
              <p:cNvSpPr>
                <a:spLocks noChangeAspect="1" noChangeArrowheads="1"/>
              </p:cNvSpPr>
              <p:nvPr/>
            </p:nvSpPr>
            <p:spPr bwMode="auto">
              <a:xfrm>
                <a:off x="1152" y="144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75" name="Oval 43"/>
              <p:cNvSpPr>
                <a:spLocks noChangeAspect="1" noChangeArrowheads="1"/>
              </p:cNvSpPr>
              <p:nvPr/>
            </p:nvSpPr>
            <p:spPr bwMode="auto">
              <a:xfrm>
                <a:off x="1248" y="153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76" name="Oval 44"/>
              <p:cNvSpPr>
                <a:spLocks noChangeAspect="1" noChangeArrowheads="1"/>
              </p:cNvSpPr>
              <p:nvPr/>
            </p:nvSpPr>
            <p:spPr bwMode="auto">
              <a:xfrm>
                <a:off x="1584" y="192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77" name="Oval 45"/>
              <p:cNvSpPr>
                <a:spLocks noChangeAspect="1" noChangeArrowheads="1"/>
              </p:cNvSpPr>
              <p:nvPr/>
            </p:nvSpPr>
            <p:spPr bwMode="auto">
              <a:xfrm>
                <a:off x="1440" y="172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grpSp>
      </p:grpSp>
      <p:grpSp>
        <p:nvGrpSpPr>
          <p:cNvPr id="82" name="Group 128"/>
          <p:cNvGrpSpPr>
            <a:grpSpLocks/>
          </p:cNvGrpSpPr>
          <p:nvPr/>
        </p:nvGrpSpPr>
        <p:grpSpPr bwMode="auto">
          <a:xfrm>
            <a:off x="4752181" y="1141413"/>
            <a:ext cx="2128837" cy="2233613"/>
            <a:chOff x="4995863" y="838200"/>
            <a:chExt cx="2128837" cy="2233613"/>
          </a:xfrm>
        </p:grpSpPr>
        <p:grpSp>
          <p:nvGrpSpPr>
            <p:cNvPr id="83" name="Group 15"/>
            <p:cNvGrpSpPr>
              <a:grpSpLocks/>
            </p:cNvGrpSpPr>
            <p:nvPr/>
          </p:nvGrpSpPr>
          <p:grpSpPr bwMode="auto">
            <a:xfrm>
              <a:off x="4995863" y="838200"/>
              <a:ext cx="2128837" cy="2233613"/>
              <a:chOff x="123" y="762"/>
              <a:chExt cx="1341" cy="1407"/>
            </a:xfrm>
          </p:grpSpPr>
          <p:sp>
            <p:nvSpPr>
              <p:cNvPr id="103" name="Text Box 16"/>
              <p:cNvSpPr txBox="1">
                <a:spLocks noChangeArrowheads="1"/>
              </p:cNvSpPr>
              <p:nvPr/>
            </p:nvSpPr>
            <p:spPr bwMode="auto">
              <a:xfrm>
                <a:off x="1257" y="1923"/>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r>
                  <a:rPr lang="en-US" sz="1800" i="1">
                    <a:latin typeface="Times New Roman" charset="0"/>
                  </a:rPr>
                  <a:t>x</a:t>
                </a:r>
              </a:p>
            </p:txBody>
          </p:sp>
          <p:sp>
            <p:nvSpPr>
              <p:cNvPr id="104" name="Line 17"/>
              <p:cNvSpPr>
                <a:spLocks noChangeShapeType="1"/>
              </p:cNvSpPr>
              <p:nvPr/>
            </p:nvSpPr>
            <p:spPr bwMode="auto">
              <a:xfrm>
                <a:off x="144" y="2088"/>
                <a:ext cx="115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 name="Line 18"/>
              <p:cNvSpPr>
                <a:spLocks noChangeShapeType="1"/>
              </p:cNvSpPr>
              <p:nvPr/>
            </p:nvSpPr>
            <p:spPr bwMode="auto">
              <a:xfrm flipH="1" flipV="1">
                <a:off x="202" y="1017"/>
                <a:ext cx="10" cy="115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 name="Text Box 19"/>
              <p:cNvSpPr txBox="1">
                <a:spLocks noChangeArrowheads="1"/>
              </p:cNvSpPr>
              <p:nvPr/>
            </p:nvSpPr>
            <p:spPr bwMode="auto">
              <a:xfrm>
                <a:off x="123" y="762"/>
                <a:ext cx="1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r>
                  <a:rPr lang="en-US" sz="1800" i="1">
                    <a:latin typeface="Times New Roman" charset="0"/>
                  </a:rPr>
                  <a:t>y</a:t>
                </a:r>
              </a:p>
            </p:txBody>
          </p:sp>
        </p:grpSp>
        <p:grpSp>
          <p:nvGrpSpPr>
            <p:cNvPr id="84" name="Group 46"/>
            <p:cNvGrpSpPr>
              <a:grpSpLocks/>
            </p:cNvGrpSpPr>
            <p:nvPr/>
          </p:nvGrpSpPr>
          <p:grpSpPr bwMode="auto">
            <a:xfrm rot="10800000" flipH="1">
              <a:off x="5318125" y="1300163"/>
              <a:ext cx="1311275" cy="1539875"/>
              <a:chOff x="960" y="1008"/>
              <a:chExt cx="826" cy="970"/>
            </a:xfrm>
            <a:solidFill>
              <a:srgbClr val="0070C0"/>
            </a:solidFill>
          </p:grpSpPr>
          <p:sp>
            <p:nvSpPr>
              <p:cNvPr id="85" name="Oval 47"/>
              <p:cNvSpPr>
                <a:spLocks noChangeAspect="1" noChangeArrowheads="1"/>
              </p:cNvSpPr>
              <p:nvPr/>
            </p:nvSpPr>
            <p:spPr bwMode="auto">
              <a:xfrm>
                <a:off x="1248" y="144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86" name="Oval 48"/>
              <p:cNvSpPr>
                <a:spLocks noChangeAspect="1" noChangeArrowheads="1"/>
              </p:cNvSpPr>
              <p:nvPr/>
            </p:nvSpPr>
            <p:spPr bwMode="auto">
              <a:xfrm>
                <a:off x="1344" y="153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87" name="Oval 49"/>
              <p:cNvSpPr>
                <a:spLocks noChangeAspect="1" noChangeArrowheads="1"/>
              </p:cNvSpPr>
              <p:nvPr/>
            </p:nvSpPr>
            <p:spPr bwMode="auto">
              <a:xfrm>
                <a:off x="1440" y="163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88" name="Oval 50"/>
              <p:cNvSpPr>
                <a:spLocks noChangeAspect="1" noChangeArrowheads="1"/>
              </p:cNvSpPr>
              <p:nvPr/>
            </p:nvSpPr>
            <p:spPr bwMode="auto">
              <a:xfrm>
                <a:off x="1536" y="172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89" name="Oval 51"/>
              <p:cNvSpPr>
                <a:spLocks noChangeAspect="1" noChangeArrowheads="1"/>
              </p:cNvSpPr>
              <p:nvPr/>
            </p:nvSpPr>
            <p:spPr bwMode="auto">
              <a:xfrm>
                <a:off x="1632" y="182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90" name="Oval 52"/>
              <p:cNvSpPr>
                <a:spLocks noChangeAspect="1" noChangeArrowheads="1"/>
              </p:cNvSpPr>
              <p:nvPr/>
            </p:nvSpPr>
            <p:spPr bwMode="auto">
              <a:xfrm>
                <a:off x="1728" y="192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91" name="Oval 53"/>
              <p:cNvSpPr>
                <a:spLocks noChangeAspect="1" noChangeArrowheads="1"/>
              </p:cNvSpPr>
              <p:nvPr/>
            </p:nvSpPr>
            <p:spPr bwMode="auto">
              <a:xfrm>
                <a:off x="1056" y="100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92" name="Oval 54"/>
              <p:cNvSpPr>
                <a:spLocks noChangeAspect="1" noChangeArrowheads="1"/>
              </p:cNvSpPr>
              <p:nvPr/>
            </p:nvSpPr>
            <p:spPr bwMode="auto">
              <a:xfrm>
                <a:off x="1200" y="124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93" name="Oval 55"/>
              <p:cNvSpPr>
                <a:spLocks noChangeAspect="1" noChangeArrowheads="1"/>
              </p:cNvSpPr>
              <p:nvPr/>
            </p:nvSpPr>
            <p:spPr bwMode="auto">
              <a:xfrm>
                <a:off x="1344" y="124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94" name="Oval 56"/>
              <p:cNvSpPr>
                <a:spLocks noChangeAspect="1" noChangeArrowheads="1"/>
              </p:cNvSpPr>
              <p:nvPr/>
            </p:nvSpPr>
            <p:spPr bwMode="auto">
              <a:xfrm>
                <a:off x="1392" y="144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95" name="Oval 57"/>
              <p:cNvSpPr>
                <a:spLocks noChangeAspect="1" noChangeArrowheads="1"/>
              </p:cNvSpPr>
              <p:nvPr/>
            </p:nvSpPr>
            <p:spPr bwMode="auto">
              <a:xfrm>
                <a:off x="1488" y="153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96" name="Oval 58"/>
              <p:cNvSpPr>
                <a:spLocks noChangeAspect="1" noChangeArrowheads="1"/>
              </p:cNvSpPr>
              <p:nvPr/>
            </p:nvSpPr>
            <p:spPr bwMode="auto">
              <a:xfrm>
                <a:off x="1584" y="163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97" name="Oval 59"/>
              <p:cNvSpPr>
                <a:spLocks noChangeAspect="1" noChangeArrowheads="1"/>
              </p:cNvSpPr>
              <p:nvPr/>
            </p:nvSpPr>
            <p:spPr bwMode="auto">
              <a:xfrm>
                <a:off x="960" y="124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98" name="Oval 60"/>
              <p:cNvSpPr>
                <a:spLocks noChangeAspect="1" noChangeArrowheads="1"/>
              </p:cNvSpPr>
              <p:nvPr/>
            </p:nvSpPr>
            <p:spPr bwMode="auto">
              <a:xfrm>
                <a:off x="1152" y="129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99" name="Oval 61"/>
              <p:cNvSpPr>
                <a:spLocks noChangeAspect="1" noChangeArrowheads="1"/>
              </p:cNvSpPr>
              <p:nvPr/>
            </p:nvSpPr>
            <p:spPr bwMode="auto">
              <a:xfrm>
                <a:off x="1152" y="144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00" name="Oval 62"/>
              <p:cNvSpPr>
                <a:spLocks noChangeAspect="1" noChangeArrowheads="1"/>
              </p:cNvSpPr>
              <p:nvPr/>
            </p:nvSpPr>
            <p:spPr bwMode="auto">
              <a:xfrm>
                <a:off x="1248" y="153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01" name="Oval 63"/>
              <p:cNvSpPr>
                <a:spLocks noChangeAspect="1" noChangeArrowheads="1"/>
              </p:cNvSpPr>
              <p:nvPr/>
            </p:nvSpPr>
            <p:spPr bwMode="auto">
              <a:xfrm>
                <a:off x="1584" y="192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02" name="Oval 64"/>
              <p:cNvSpPr>
                <a:spLocks noChangeAspect="1" noChangeArrowheads="1"/>
              </p:cNvSpPr>
              <p:nvPr/>
            </p:nvSpPr>
            <p:spPr bwMode="auto">
              <a:xfrm>
                <a:off x="1440" y="172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grpSp>
      </p:grpSp>
      <p:grpSp>
        <p:nvGrpSpPr>
          <p:cNvPr id="107" name="Group 129"/>
          <p:cNvGrpSpPr>
            <a:grpSpLocks/>
          </p:cNvGrpSpPr>
          <p:nvPr/>
        </p:nvGrpSpPr>
        <p:grpSpPr bwMode="auto">
          <a:xfrm>
            <a:off x="1048543" y="3902076"/>
            <a:ext cx="2128838" cy="2233612"/>
            <a:chOff x="804863" y="3641725"/>
            <a:chExt cx="2128837" cy="2233613"/>
          </a:xfrm>
        </p:grpSpPr>
        <p:grpSp>
          <p:nvGrpSpPr>
            <p:cNvPr id="108" name="Group 9"/>
            <p:cNvGrpSpPr>
              <a:grpSpLocks/>
            </p:cNvGrpSpPr>
            <p:nvPr/>
          </p:nvGrpSpPr>
          <p:grpSpPr bwMode="auto">
            <a:xfrm>
              <a:off x="804863" y="3641725"/>
              <a:ext cx="2128837" cy="2233613"/>
              <a:chOff x="123" y="816"/>
              <a:chExt cx="1341" cy="1407"/>
            </a:xfrm>
          </p:grpSpPr>
          <p:sp>
            <p:nvSpPr>
              <p:cNvPr id="137" name="Text Box 10"/>
              <p:cNvSpPr txBox="1">
                <a:spLocks noChangeArrowheads="1"/>
              </p:cNvSpPr>
              <p:nvPr/>
            </p:nvSpPr>
            <p:spPr bwMode="auto">
              <a:xfrm>
                <a:off x="1257" y="1977"/>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r>
                  <a:rPr lang="en-US" sz="1800" i="1">
                    <a:latin typeface="Times New Roman" charset="0"/>
                  </a:rPr>
                  <a:t>x</a:t>
                </a:r>
              </a:p>
            </p:txBody>
          </p:sp>
          <p:sp>
            <p:nvSpPr>
              <p:cNvPr id="138" name="Line 11"/>
              <p:cNvSpPr>
                <a:spLocks noChangeShapeType="1"/>
              </p:cNvSpPr>
              <p:nvPr/>
            </p:nvSpPr>
            <p:spPr bwMode="auto">
              <a:xfrm>
                <a:off x="144" y="2142"/>
                <a:ext cx="115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9" name="Line 12"/>
              <p:cNvSpPr>
                <a:spLocks noChangeShapeType="1"/>
              </p:cNvSpPr>
              <p:nvPr/>
            </p:nvSpPr>
            <p:spPr bwMode="auto">
              <a:xfrm flipH="1" flipV="1">
                <a:off x="202" y="1071"/>
                <a:ext cx="10" cy="115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 name="Text Box 13"/>
              <p:cNvSpPr txBox="1">
                <a:spLocks noChangeArrowheads="1"/>
              </p:cNvSpPr>
              <p:nvPr/>
            </p:nvSpPr>
            <p:spPr bwMode="auto">
              <a:xfrm>
                <a:off x="123" y="816"/>
                <a:ext cx="1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r>
                  <a:rPr lang="en-US" sz="1800" i="1">
                    <a:latin typeface="Times New Roman" charset="0"/>
                  </a:rPr>
                  <a:t>y</a:t>
                </a:r>
              </a:p>
            </p:txBody>
          </p:sp>
        </p:grpSp>
        <p:grpSp>
          <p:nvGrpSpPr>
            <p:cNvPr id="109" name="Group 137"/>
            <p:cNvGrpSpPr>
              <a:grpSpLocks/>
            </p:cNvGrpSpPr>
            <p:nvPr/>
          </p:nvGrpSpPr>
          <p:grpSpPr bwMode="auto">
            <a:xfrm>
              <a:off x="1058863" y="4098925"/>
              <a:ext cx="1676400" cy="1539875"/>
              <a:chOff x="667" y="2498"/>
              <a:chExt cx="1056" cy="970"/>
            </a:xfrm>
            <a:solidFill>
              <a:srgbClr val="0070C0"/>
            </a:solidFill>
          </p:grpSpPr>
          <p:sp>
            <p:nvSpPr>
              <p:cNvPr id="110" name="Oval 66"/>
              <p:cNvSpPr>
                <a:spLocks noChangeAspect="1" noChangeArrowheads="1"/>
              </p:cNvSpPr>
              <p:nvPr/>
            </p:nvSpPr>
            <p:spPr bwMode="auto">
              <a:xfrm rot="10800000" flipH="1">
                <a:off x="955" y="297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11" name="Oval 67"/>
              <p:cNvSpPr>
                <a:spLocks noChangeAspect="1" noChangeArrowheads="1"/>
              </p:cNvSpPr>
              <p:nvPr/>
            </p:nvSpPr>
            <p:spPr bwMode="auto">
              <a:xfrm rot="10800000" flipH="1">
                <a:off x="1051" y="288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12" name="Oval 68"/>
              <p:cNvSpPr>
                <a:spLocks noChangeAspect="1" noChangeArrowheads="1"/>
              </p:cNvSpPr>
              <p:nvPr/>
            </p:nvSpPr>
            <p:spPr bwMode="auto">
              <a:xfrm rot="10800000" flipH="1">
                <a:off x="1147" y="278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13" name="Oval 69"/>
              <p:cNvSpPr>
                <a:spLocks noChangeAspect="1" noChangeArrowheads="1"/>
              </p:cNvSpPr>
              <p:nvPr/>
            </p:nvSpPr>
            <p:spPr bwMode="auto">
              <a:xfrm rot="10800000" flipH="1">
                <a:off x="1243" y="269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14" name="Oval 70"/>
              <p:cNvSpPr>
                <a:spLocks noChangeAspect="1" noChangeArrowheads="1"/>
              </p:cNvSpPr>
              <p:nvPr/>
            </p:nvSpPr>
            <p:spPr bwMode="auto">
              <a:xfrm rot="10800000" flipH="1">
                <a:off x="1339" y="259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15" name="Oval 71"/>
              <p:cNvSpPr>
                <a:spLocks noChangeAspect="1" noChangeArrowheads="1"/>
              </p:cNvSpPr>
              <p:nvPr/>
            </p:nvSpPr>
            <p:spPr bwMode="auto">
              <a:xfrm rot="10800000" flipH="1">
                <a:off x="1435" y="249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16" name="Oval 72"/>
              <p:cNvSpPr>
                <a:spLocks noChangeAspect="1" noChangeArrowheads="1"/>
              </p:cNvSpPr>
              <p:nvPr/>
            </p:nvSpPr>
            <p:spPr bwMode="auto">
              <a:xfrm rot="10800000" flipH="1">
                <a:off x="763" y="341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17" name="Oval 73"/>
              <p:cNvSpPr>
                <a:spLocks noChangeAspect="1" noChangeArrowheads="1"/>
              </p:cNvSpPr>
              <p:nvPr/>
            </p:nvSpPr>
            <p:spPr bwMode="auto">
              <a:xfrm rot="10800000" flipH="1">
                <a:off x="907" y="317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18" name="Oval 74"/>
              <p:cNvSpPr>
                <a:spLocks noChangeAspect="1" noChangeArrowheads="1"/>
              </p:cNvSpPr>
              <p:nvPr/>
            </p:nvSpPr>
            <p:spPr bwMode="auto">
              <a:xfrm rot="10800000" flipH="1">
                <a:off x="1051" y="317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19" name="Oval 75"/>
              <p:cNvSpPr>
                <a:spLocks noChangeAspect="1" noChangeArrowheads="1"/>
              </p:cNvSpPr>
              <p:nvPr/>
            </p:nvSpPr>
            <p:spPr bwMode="auto">
              <a:xfrm rot="10800000" flipH="1">
                <a:off x="1099" y="297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20" name="Oval 76"/>
              <p:cNvSpPr>
                <a:spLocks noChangeAspect="1" noChangeArrowheads="1"/>
              </p:cNvSpPr>
              <p:nvPr/>
            </p:nvSpPr>
            <p:spPr bwMode="auto">
              <a:xfrm rot="10800000" flipH="1">
                <a:off x="1195" y="288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21" name="Oval 77"/>
              <p:cNvSpPr>
                <a:spLocks noChangeAspect="1" noChangeArrowheads="1"/>
              </p:cNvSpPr>
              <p:nvPr/>
            </p:nvSpPr>
            <p:spPr bwMode="auto">
              <a:xfrm rot="10800000" flipH="1">
                <a:off x="1291" y="278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22" name="Oval 78"/>
              <p:cNvSpPr>
                <a:spLocks noChangeAspect="1" noChangeArrowheads="1"/>
              </p:cNvSpPr>
              <p:nvPr/>
            </p:nvSpPr>
            <p:spPr bwMode="auto">
              <a:xfrm rot="10800000" flipH="1">
                <a:off x="667" y="317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23" name="Oval 79"/>
              <p:cNvSpPr>
                <a:spLocks noChangeAspect="1" noChangeArrowheads="1"/>
              </p:cNvSpPr>
              <p:nvPr/>
            </p:nvSpPr>
            <p:spPr bwMode="auto">
              <a:xfrm rot="10800000" flipH="1">
                <a:off x="859" y="312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24" name="Oval 80"/>
              <p:cNvSpPr>
                <a:spLocks noChangeAspect="1" noChangeArrowheads="1"/>
              </p:cNvSpPr>
              <p:nvPr/>
            </p:nvSpPr>
            <p:spPr bwMode="auto">
              <a:xfrm rot="10800000" flipH="1">
                <a:off x="859" y="297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25" name="Oval 81"/>
              <p:cNvSpPr>
                <a:spLocks noChangeAspect="1" noChangeArrowheads="1"/>
              </p:cNvSpPr>
              <p:nvPr/>
            </p:nvSpPr>
            <p:spPr bwMode="auto">
              <a:xfrm rot="10800000" flipH="1">
                <a:off x="955" y="288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26" name="Oval 82"/>
              <p:cNvSpPr>
                <a:spLocks noChangeAspect="1" noChangeArrowheads="1"/>
              </p:cNvSpPr>
              <p:nvPr/>
            </p:nvSpPr>
            <p:spPr bwMode="auto">
              <a:xfrm rot="10800000" flipH="1">
                <a:off x="1291" y="249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27" name="Oval 83"/>
              <p:cNvSpPr>
                <a:spLocks noChangeAspect="1" noChangeArrowheads="1"/>
              </p:cNvSpPr>
              <p:nvPr/>
            </p:nvSpPr>
            <p:spPr bwMode="auto">
              <a:xfrm rot="10800000" flipH="1">
                <a:off x="1147" y="269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28" name="Oval 84"/>
              <p:cNvSpPr>
                <a:spLocks noChangeAspect="1" noChangeArrowheads="1"/>
              </p:cNvSpPr>
              <p:nvPr/>
            </p:nvSpPr>
            <p:spPr bwMode="auto">
              <a:xfrm rot="10800000" flipH="1">
                <a:off x="1147" y="297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29" name="Oval 85"/>
              <p:cNvSpPr>
                <a:spLocks noChangeAspect="1" noChangeArrowheads="1"/>
              </p:cNvSpPr>
              <p:nvPr/>
            </p:nvSpPr>
            <p:spPr bwMode="auto">
              <a:xfrm rot="10800000" flipH="1">
                <a:off x="1243" y="288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30" name="Oval 86"/>
              <p:cNvSpPr>
                <a:spLocks noChangeAspect="1" noChangeArrowheads="1"/>
              </p:cNvSpPr>
              <p:nvPr/>
            </p:nvSpPr>
            <p:spPr bwMode="auto">
              <a:xfrm rot="10800000" flipH="1">
                <a:off x="1147" y="326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31" name="Oval 87"/>
              <p:cNvSpPr>
                <a:spLocks noChangeAspect="1" noChangeArrowheads="1"/>
              </p:cNvSpPr>
              <p:nvPr/>
            </p:nvSpPr>
            <p:spPr bwMode="auto">
              <a:xfrm rot="10800000" flipH="1">
                <a:off x="1195" y="307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32" name="Oval 88"/>
              <p:cNvSpPr>
                <a:spLocks noChangeAspect="1" noChangeArrowheads="1"/>
              </p:cNvSpPr>
              <p:nvPr/>
            </p:nvSpPr>
            <p:spPr bwMode="auto">
              <a:xfrm rot="10800000" flipH="1">
                <a:off x="1291" y="297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33" name="Oval 89"/>
              <p:cNvSpPr>
                <a:spLocks noChangeAspect="1" noChangeArrowheads="1"/>
              </p:cNvSpPr>
              <p:nvPr/>
            </p:nvSpPr>
            <p:spPr bwMode="auto">
              <a:xfrm rot="10800000" flipH="1">
                <a:off x="1387" y="288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34" name="Oval 90"/>
              <p:cNvSpPr>
                <a:spLocks noChangeAspect="1" noChangeArrowheads="1"/>
              </p:cNvSpPr>
              <p:nvPr/>
            </p:nvSpPr>
            <p:spPr bwMode="auto">
              <a:xfrm rot="10800000" flipH="1">
                <a:off x="1521" y="307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35" name="Oval 94"/>
              <p:cNvSpPr>
                <a:spLocks noChangeAspect="1" noChangeArrowheads="1"/>
              </p:cNvSpPr>
              <p:nvPr/>
            </p:nvSpPr>
            <p:spPr bwMode="auto">
              <a:xfrm rot="10800000" flipH="1">
                <a:off x="1665" y="307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36" name="Oval 96"/>
              <p:cNvSpPr>
                <a:spLocks noChangeAspect="1" noChangeArrowheads="1"/>
              </p:cNvSpPr>
              <p:nvPr/>
            </p:nvSpPr>
            <p:spPr bwMode="auto">
              <a:xfrm rot="10800000" flipH="1">
                <a:off x="1425" y="307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grpSp>
      </p:grpSp>
      <p:grpSp>
        <p:nvGrpSpPr>
          <p:cNvPr id="141" name="Group 130"/>
          <p:cNvGrpSpPr>
            <a:grpSpLocks/>
          </p:cNvGrpSpPr>
          <p:nvPr/>
        </p:nvGrpSpPr>
        <p:grpSpPr bwMode="auto">
          <a:xfrm>
            <a:off x="4190206" y="3836988"/>
            <a:ext cx="2724150" cy="2300288"/>
            <a:chOff x="5072063" y="3795713"/>
            <a:chExt cx="2724150" cy="2300287"/>
          </a:xfrm>
        </p:grpSpPr>
        <p:grpSp>
          <p:nvGrpSpPr>
            <p:cNvPr id="142" name="Group 21"/>
            <p:cNvGrpSpPr>
              <a:grpSpLocks/>
            </p:cNvGrpSpPr>
            <p:nvPr/>
          </p:nvGrpSpPr>
          <p:grpSpPr bwMode="auto">
            <a:xfrm>
              <a:off x="5072063" y="3795713"/>
              <a:ext cx="2724150" cy="2300287"/>
              <a:chOff x="123" y="816"/>
              <a:chExt cx="1716" cy="1449"/>
            </a:xfrm>
          </p:grpSpPr>
          <p:sp>
            <p:nvSpPr>
              <p:cNvPr id="174" name="Text Box 22"/>
              <p:cNvSpPr txBox="1">
                <a:spLocks noChangeArrowheads="1"/>
              </p:cNvSpPr>
              <p:nvPr/>
            </p:nvSpPr>
            <p:spPr bwMode="auto">
              <a:xfrm>
                <a:off x="1632" y="1977"/>
                <a:ext cx="2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r>
                  <a:rPr lang="en-US" sz="1800" i="1">
                    <a:latin typeface="Times New Roman" charset="0"/>
                  </a:rPr>
                  <a:t>x</a:t>
                </a:r>
              </a:p>
            </p:txBody>
          </p:sp>
          <p:sp>
            <p:nvSpPr>
              <p:cNvPr id="175" name="Line 23"/>
              <p:cNvSpPr>
                <a:spLocks noChangeShapeType="1"/>
              </p:cNvSpPr>
              <p:nvPr/>
            </p:nvSpPr>
            <p:spPr bwMode="auto">
              <a:xfrm>
                <a:off x="144" y="2142"/>
                <a:ext cx="1498"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6" name="Line 24"/>
              <p:cNvSpPr>
                <a:spLocks noChangeShapeType="1"/>
              </p:cNvSpPr>
              <p:nvPr/>
            </p:nvSpPr>
            <p:spPr bwMode="auto">
              <a:xfrm flipH="1" flipV="1">
                <a:off x="202" y="1071"/>
                <a:ext cx="10" cy="115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7" name="Text Box 25"/>
              <p:cNvSpPr txBox="1">
                <a:spLocks noChangeArrowheads="1"/>
              </p:cNvSpPr>
              <p:nvPr/>
            </p:nvSpPr>
            <p:spPr bwMode="auto">
              <a:xfrm>
                <a:off x="123" y="816"/>
                <a:ext cx="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eaLnBrk="0" hangingPunct="0"/>
                <a:r>
                  <a:rPr lang="en-US" sz="1800" i="1">
                    <a:latin typeface="Times New Roman" charset="0"/>
                  </a:rPr>
                  <a:t>y</a:t>
                </a:r>
              </a:p>
            </p:txBody>
          </p:sp>
        </p:grpSp>
        <p:grpSp>
          <p:nvGrpSpPr>
            <p:cNvPr id="143" name="Group 136"/>
            <p:cNvGrpSpPr>
              <a:grpSpLocks/>
            </p:cNvGrpSpPr>
            <p:nvPr/>
          </p:nvGrpSpPr>
          <p:grpSpPr bwMode="auto">
            <a:xfrm>
              <a:off x="5316538" y="4352925"/>
              <a:ext cx="1922462" cy="1387475"/>
              <a:chOff x="3407" y="2784"/>
              <a:chExt cx="1211" cy="874"/>
            </a:xfrm>
            <a:solidFill>
              <a:srgbClr val="0070C0"/>
            </a:solidFill>
          </p:grpSpPr>
          <p:sp>
            <p:nvSpPr>
              <p:cNvPr id="144" name="Oval 98"/>
              <p:cNvSpPr>
                <a:spLocks noChangeAspect="1" noChangeArrowheads="1"/>
              </p:cNvSpPr>
              <p:nvPr/>
            </p:nvSpPr>
            <p:spPr bwMode="auto">
              <a:xfrm rot="10800000" flipH="1">
                <a:off x="3599" y="316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45" name="Oval 99"/>
              <p:cNvSpPr>
                <a:spLocks noChangeAspect="1" noChangeArrowheads="1"/>
              </p:cNvSpPr>
              <p:nvPr/>
            </p:nvSpPr>
            <p:spPr bwMode="auto">
              <a:xfrm rot="10800000" flipH="1">
                <a:off x="3504" y="297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46" name="Oval 100"/>
              <p:cNvSpPr>
                <a:spLocks noChangeAspect="1" noChangeArrowheads="1"/>
              </p:cNvSpPr>
              <p:nvPr/>
            </p:nvSpPr>
            <p:spPr bwMode="auto">
              <a:xfrm rot="10800000" flipH="1">
                <a:off x="3744" y="350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47" name="Oval 102"/>
              <p:cNvSpPr>
                <a:spLocks noChangeAspect="1" noChangeArrowheads="1"/>
              </p:cNvSpPr>
              <p:nvPr/>
            </p:nvSpPr>
            <p:spPr bwMode="auto">
              <a:xfrm rot="10800000" flipH="1">
                <a:off x="3983" y="278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48" name="Oval 103"/>
              <p:cNvSpPr>
                <a:spLocks noChangeAspect="1" noChangeArrowheads="1"/>
              </p:cNvSpPr>
              <p:nvPr/>
            </p:nvSpPr>
            <p:spPr bwMode="auto">
              <a:xfrm rot="10800000" flipH="1">
                <a:off x="3407" y="360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49" name="Oval 104"/>
              <p:cNvSpPr>
                <a:spLocks noChangeAspect="1" noChangeArrowheads="1"/>
              </p:cNvSpPr>
              <p:nvPr/>
            </p:nvSpPr>
            <p:spPr bwMode="auto">
              <a:xfrm rot="10800000" flipH="1">
                <a:off x="3551" y="336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50" name="Oval 105"/>
              <p:cNvSpPr>
                <a:spLocks noChangeAspect="1" noChangeArrowheads="1"/>
              </p:cNvSpPr>
              <p:nvPr/>
            </p:nvSpPr>
            <p:spPr bwMode="auto">
              <a:xfrm rot="10800000" flipH="1">
                <a:off x="3695" y="336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51" name="Oval 106"/>
              <p:cNvSpPr>
                <a:spLocks noChangeAspect="1" noChangeArrowheads="1"/>
              </p:cNvSpPr>
              <p:nvPr/>
            </p:nvSpPr>
            <p:spPr bwMode="auto">
              <a:xfrm rot="10800000" flipH="1">
                <a:off x="3743" y="316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52" name="Oval 107"/>
              <p:cNvSpPr>
                <a:spLocks noChangeAspect="1" noChangeArrowheads="1"/>
              </p:cNvSpPr>
              <p:nvPr/>
            </p:nvSpPr>
            <p:spPr bwMode="auto">
              <a:xfrm rot="10800000" flipH="1">
                <a:off x="3839" y="307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53" name="Oval 108"/>
              <p:cNvSpPr>
                <a:spLocks noChangeAspect="1" noChangeArrowheads="1"/>
              </p:cNvSpPr>
              <p:nvPr/>
            </p:nvSpPr>
            <p:spPr bwMode="auto">
              <a:xfrm rot="10800000" flipH="1">
                <a:off x="4128" y="331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54" name="Oval 109"/>
              <p:cNvSpPr>
                <a:spLocks noChangeAspect="1" noChangeArrowheads="1"/>
              </p:cNvSpPr>
              <p:nvPr/>
            </p:nvSpPr>
            <p:spPr bwMode="auto">
              <a:xfrm rot="10800000" flipH="1">
                <a:off x="3456" y="340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55" name="Oval 110"/>
              <p:cNvSpPr>
                <a:spLocks noChangeAspect="1" noChangeArrowheads="1"/>
              </p:cNvSpPr>
              <p:nvPr/>
            </p:nvSpPr>
            <p:spPr bwMode="auto">
              <a:xfrm rot="10800000" flipH="1">
                <a:off x="4224" y="355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56" name="Oval 111"/>
              <p:cNvSpPr>
                <a:spLocks noChangeAspect="1" noChangeArrowheads="1"/>
              </p:cNvSpPr>
              <p:nvPr/>
            </p:nvSpPr>
            <p:spPr bwMode="auto">
              <a:xfrm rot="10800000" flipH="1">
                <a:off x="3984" y="3456"/>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57" name="Oval 112"/>
              <p:cNvSpPr>
                <a:spLocks noChangeAspect="1" noChangeArrowheads="1"/>
              </p:cNvSpPr>
              <p:nvPr/>
            </p:nvSpPr>
            <p:spPr bwMode="auto">
              <a:xfrm rot="10800000" flipH="1">
                <a:off x="3840" y="331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58" name="Oval 113"/>
              <p:cNvSpPr>
                <a:spLocks noChangeAspect="1" noChangeArrowheads="1"/>
              </p:cNvSpPr>
              <p:nvPr/>
            </p:nvSpPr>
            <p:spPr bwMode="auto">
              <a:xfrm rot="10800000" flipH="1">
                <a:off x="3791" y="288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59" name="Oval 114"/>
              <p:cNvSpPr>
                <a:spLocks noChangeAspect="1" noChangeArrowheads="1"/>
              </p:cNvSpPr>
              <p:nvPr/>
            </p:nvSpPr>
            <p:spPr bwMode="auto">
              <a:xfrm>
                <a:off x="4128" y="302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60" name="Oval 115"/>
              <p:cNvSpPr>
                <a:spLocks noChangeAspect="1" noChangeArrowheads="1"/>
              </p:cNvSpPr>
              <p:nvPr/>
            </p:nvSpPr>
            <p:spPr bwMode="auto">
              <a:xfrm>
                <a:off x="4224" y="312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61" name="Oval 116"/>
              <p:cNvSpPr>
                <a:spLocks noChangeAspect="1" noChangeArrowheads="1"/>
              </p:cNvSpPr>
              <p:nvPr/>
            </p:nvSpPr>
            <p:spPr bwMode="auto">
              <a:xfrm>
                <a:off x="4080" y="326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62" name="Oval 117"/>
              <p:cNvSpPr>
                <a:spLocks noChangeAspect="1" noChangeArrowheads="1"/>
              </p:cNvSpPr>
              <p:nvPr/>
            </p:nvSpPr>
            <p:spPr bwMode="auto">
              <a:xfrm>
                <a:off x="4416" y="331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63" name="Oval 118"/>
              <p:cNvSpPr>
                <a:spLocks noChangeAspect="1" noChangeArrowheads="1"/>
              </p:cNvSpPr>
              <p:nvPr/>
            </p:nvSpPr>
            <p:spPr bwMode="auto">
              <a:xfrm>
                <a:off x="4512" y="3408"/>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64" name="Oval 119"/>
              <p:cNvSpPr>
                <a:spLocks noChangeAspect="1" noChangeArrowheads="1"/>
              </p:cNvSpPr>
              <p:nvPr/>
            </p:nvSpPr>
            <p:spPr bwMode="auto">
              <a:xfrm>
                <a:off x="4560" y="360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65" name="Oval 120"/>
              <p:cNvSpPr>
                <a:spLocks noChangeAspect="1" noChangeArrowheads="1"/>
              </p:cNvSpPr>
              <p:nvPr/>
            </p:nvSpPr>
            <p:spPr bwMode="auto">
              <a:xfrm>
                <a:off x="4080" y="283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66" name="Oval 121"/>
              <p:cNvSpPr>
                <a:spLocks noChangeAspect="1" noChangeArrowheads="1"/>
              </p:cNvSpPr>
              <p:nvPr/>
            </p:nvSpPr>
            <p:spPr bwMode="auto">
              <a:xfrm>
                <a:off x="4272" y="302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67" name="Oval 122"/>
              <p:cNvSpPr>
                <a:spLocks noChangeAspect="1" noChangeArrowheads="1"/>
              </p:cNvSpPr>
              <p:nvPr/>
            </p:nvSpPr>
            <p:spPr bwMode="auto">
              <a:xfrm>
                <a:off x="4368" y="312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68" name="Oval 123"/>
              <p:cNvSpPr>
                <a:spLocks noChangeAspect="1" noChangeArrowheads="1"/>
              </p:cNvSpPr>
              <p:nvPr/>
            </p:nvSpPr>
            <p:spPr bwMode="auto">
              <a:xfrm>
                <a:off x="3984" y="312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69" name="Oval 125"/>
              <p:cNvSpPr>
                <a:spLocks noChangeAspect="1" noChangeArrowheads="1"/>
              </p:cNvSpPr>
              <p:nvPr/>
            </p:nvSpPr>
            <p:spPr bwMode="auto">
              <a:xfrm>
                <a:off x="4272" y="282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70" name="Oval 126"/>
              <p:cNvSpPr>
                <a:spLocks noChangeAspect="1" noChangeArrowheads="1"/>
              </p:cNvSpPr>
              <p:nvPr/>
            </p:nvSpPr>
            <p:spPr bwMode="auto">
              <a:xfrm>
                <a:off x="3552" y="282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71" name="Oval 127"/>
              <p:cNvSpPr>
                <a:spLocks noChangeAspect="1" noChangeArrowheads="1"/>
              </p:cNvSpPr>
              <p:nvPr/>
            </p:nvSpPr>
            <p:spPr bwMode="auto">
              <a:xfrm>
                <a:off x="4128" y="3120"/>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72" name="Oval 128"/>
              <p:cNvSpPr>
                <a:spLocks noChangeAspect="1" noChangeArrowheads="1"/>
              </p:cNvSpPr>
              <p:nvPr/>
            </p:nvSpPr>
            <p:spPr bwMode="auto">
              <a:xfrm>
                <a:off x="4464" y="3504"/>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sp>
            <p:nvSpPr>
              <p:cNvPr id="173" name="Oval 129"/>
              <p:cNvSpPr>
                <a:spLocks noChangeAspect="1" noChangeArrowheads="1"/>
              </p:cNvSpPr>
              <p:nvPr/>
            </p:nvSpPr>
            <p:spPr bwMode="auto">
              <a:xfrm>
                <a:off x="4320" y="3312"/>
                <a:ext cx="58" cy="58"/>
              </a:xfrm>
              <a:prstGeom prst="ellipse">
                <a:avLst/>
              </a:prstGeom>
              <a:grpFill/>
              <a:ln w="9525" algn="ctr">
                <a:solidFill>
                  <a:schemeClr val="tx2"/>
                </a:solidFill>
                <a:round/>
                <a:headEnd/>
                <a:tailEnd/>
              </a:ln>
            </p:spPr>
            <p:txBody>
              <a:bodyPr wrap="none" anchor="ctr">
                <a:spAutoFit/>
              </a:bodyPr>
              <a:lstStyle/>
              <a:p>
                <a:pPr>
                  <a:spcBef>
                    <a:spcPct val="0"/>
                  </a:spcBef>
                  <a:defRPr/>
                </a:pPr>
                <a:endParaRPr lang="en-US" sz="1800">
                  <a:latin typeface="Times New Roman" pitchFamily="18" charset="0"/>
                  <a:ea typeface="+mn-ea"/>
                </a:endParaRPr>
              </a:p>
            </p:txBody>
          </p:sp>
        </p:grpSp>
      </p:grpSp>
      <p:sp>
        <p:nvSpPr>
          <p:cNvPr id="178" name="Rectangle 132"/>
          <p:cNvSpPr>
            <a:spLocks noChangeArrowheads="1"/>
          </p:cNvSpPr>
          <p:nvPr/>
        </p:nvSpPr>
        <p:spPr bwMode="auto">
          <a:xfrm>
            <a:off x="2780506" y="1400176"/>
            <a:ext cx="1136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en-CA" sz="2000" i="1">
                <a:sym typeface="Symbol" charset="0"/>
              </a:rPr>
              <a:t>r</a:t>
            </a:r>
            <a:r>
              <a:rPr lang="en-CA" sz="2000">
                <a:sym typeface="Symbol" charset="0"/>
              </a:rPr>
              <a:t> = 0.91</a:t>
            </a:r>
            <a:endParaRPr lang="en-CA" sz="2000" i="1">
              <a:sym typeface="Symbol" charset="0"/>
            </a:endParaRPr>
          </a:p>
        </p:txBody>
      </p:sp>
      <p:sp>
        <p:nvSpPr>
          <p:cNvPr id="179" name="Rectangle 8"/>
          <p:cNvSpPr>
            <a:spLocks noChangeArrowheads="1"/>
          </p:cNvSpPr>
          <p:nvPr/>
        </p:nvSpPr>
        <p:spPr bwMode="auto">
          <a:xfrm>
            <a:off x="592931" y="3571876"/>
            <a:ext cx="3497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en-CA" sz="2400">
                <a:sym typeface="Symbol" charset="0"/>
              </a:rPr>
              <a:t>Strong negative correlation</a:t>
            </a:r>
            <a:endParaRPr lang="en-US" sz="2400">
              <a:sym typeface="Symbol" charset="0"/>
            </a:endParaRPr>
          </a:p>
        </p:txBody>
      </p:sp>
      <p:sp>
        <p:nvSpPr>
          <p:cNvPr id="180" name="Rectangle 20"/>
          <p:cNvSpPr>
            <a:spLocks noChangeArrowheads="1"/>
          </p:cNvSpPr>
          <p:nvPr/>
        </p:nvSpPr>
        <p:spPr bwMode="auto">
          <a:xfrm>
            <a:off x="4233068" y="3571876"/>
            <a:ext cx="343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en-CA" sz="2400">
                <a:sym typeface="Symbol" charset="0"/>
              </a:rPr>
              <a:t>Strong positive correlation</a:t>
            </a:r>
            <a:endParaRPr lang="en-US" sz="2400">
              <a:sym typeface="Symbol" charset="0"/>
            </a:endParaRPr>
          </a:p>
        </p:txBody>
      </p:sp>
      <p:sp>
        <p:nvSpPr>
          <p:cNvPr id="181" name="Rectangle 14"/>
          <p:cNvSpPr>
            <a:spLocks noChangeArrowheads="1"/>
          </p:cNvSpPr>
          <p:nvPr/>
        </p:nvSpPr>
        <p:spPr bwMode="auto">
          <a:xfrm>
            <a:off x="615156" y="6267451"/>
            <a:ext cx="332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en-CA" sz="2400">
                <a:sym typeface="Symbol" charset="0"/>
              </a:rPr>
              <a:t>Weak positive correlation</a:t>
            </a:r>
            <a:endParaRPr lang="en-US" sz="2400">
              <a:sym typeface="Symbol" charset="0"/>
            </a:endParaRPr>
          </a:p>
        </p:txBody>
      </p:sp>
      <p:sp>
        <p:nvSpPr>
          <p:cNvPr id="182" name="Rectangle 26"/>
          <p:cNvSpPr>
            <a:spLocks noChangeArrowheads="1"/>
          </p:cNvSpPr>
          <p:nvPr/>
        </p:nvSpPr>
        <p:spPr bwMode="auto">
          <a:xfrm>
            <a:off x="4283868" y="6265863"/>
            <a:ext cx="286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en-CA" sz="2400">
                <a:sym typeface="Symbol" charset="0"/>
              </a:rPr>
              <a:t>Nonlinear Correlation</a:t>
            </a:r>
            <a:endParaRPr lang="en-US" sz="2400">
              <a:sym typeface="Symbol" charset="0"/>
            </a:endParaRPr>
          </a:p>
        </p:txBody>
      </p:sp>
      <p:sp>
        <p:nvSpPr>
          <p:cNvPr id="183" name="Rectangle 133"/>
          <p:cNvSpPr>
            <a:spLocks noChangeArrowheads="1"/>
          </p:cNvSpPr>
          <p:nvPr/>
        </p:nvSpPr>
        <p:spPr bwMode="auto">
          <a:xfrm>
            <a:off x="6885781" y="1570038"/>
            <a:ext cx="996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en-CA" sz="2000" i="1">
                <a:sym typeface="Symbol" charset="0"/>
              </a:rPr>
              <a:t>r</a:t>
            </a:r>
            <a:r>
              <a:rPr lang="en-CA" sz="2000">
                <a:sym typeface="Symbol" charset="0"/>
              </a:rPr>
              <a:t> = 0.88</a:t>
            </a:r>
            <a:endParaRPr lang="en-CA" sz="2000" i="1">
              <a:sym typeface="Symbol" charset="0"/>
            </a:endParaRPr>
          </a:p>
        </p:txBody>
      </p:sp>
      <p:sp>
        <p:nvSpPr>
          <p:cNvPr id="184" name="Rectangle 134"/>
          <p:cNvSpPr>
            <a:spLocks noChangeArrowheads="1"/>
          </p:cNvSpPr>
          <p:nvPr/>
        </p:nvSpPr>
        <p:spPr bwMode="auto">
          <a:xfrm>
            <a:off x="2794793" y="4437063"/>
            <a:ext cx="996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en-CA" sz="2000" i="1">
                <a:sym typeface="Symbol" charset="0"/>
              </a:rPr>
              <a:t>r</a:t>
            </a:r>
            <a:r>
              <a:rPr lang="en-CA" sz="2000">
                <a:sym typeface="Symbol" charset="0"/>
              </a:rPr>
              <a:t> = 0.42</a:t>
            </a:r>
            <a:endParaRPr lang="en-CA" sz="2000" i="1">
              <a:sym typeface="Symbol" charset="0"/>
            </a:endParaRPr>
          </a:p>
        </p:txBody>
      </p:sp>
      <p:sp>
        <p:nvSpPr>
          <p:cNvPr id="185" name="Rectangle 135"/>
          <p:cNvSpPr>
            <a:spLocks noChangeArrowheads="1"/>
          </p:cNvSpPr>
          <p:nvPr/>
        </p:nvSpPr>
        <p:spPr bwMode="auto">
          <a:xfrm>
            <a:off x="6612731" y="4310063"/>
            <a:ext cx="996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0"/>
              </a:spcBef>
            </a:pPr>
            <a:r>
              <a:rPr lang="en-CA" sz="2000" i="1">
                <a:sym typeface="Symbol" charset="0"/>
              </a:rPr>
              <a:t>r</a:t>
            </a:r>
            <a:r>
              <a:rPr lang="en-CA" sz="2000">
                <a:sym typeface="Symbol" charset="0"/>
              </a:rPr>
              <a:t> = 0.07</a:t>
            </a:r>
            <a:endParaRPr lang="en-CA" sz="2000" i="1">
              <a:sym typeface="Symbol" charset="0"/>
            </a:endParaRPr>
          </a:p>
        </p:txBody>
      </p:sp>
    </p:spTree>
    <p:extLst>
      <p:ext uri="{BB962C8B-B14F-4D97-AF65-F5344CB8AC3E}">
        <p14:creationId xmlns:p14="http://schemas.microsoft.com/office/powerpoint/2010/main" val="284424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8"/>
                                        </p:tgtEl>
                                        <p:attrNameLst>
                                          <p:attrName>style.visibility</p:attrName>
                                        </p:attrNameLst>
                                      </p:cBhvr>
                                      <p:to>
                                        <p:strVal val="visible"/>
                                      </p:to>
                                    </p:set>
                                    <p:anim calcmode="lin" valueType="num">
                                      <p:cBhvr additive="base">
                                        <p:cTn id="11" dur="500" fill="hold"/>
                                        <p:tgtEl>
                                          <p:spTgt spid="178"/>
                                        </p:tgtEl>
                                        <p:attrNameLst>
                                          <p:attrName>ppt_x</p:attrName>
                                        </p:attrNameLst>
                                      </p:cBhvr>
                                      <p:tavLst>
                                        <p:tav tm="0">
                                          <p:val>
                                            <p:strVal val="#ppt_x"/>
                                          </p:val>
                                        </p:tav>
                                        <p:tav tm="100000">
                                          <p:val>
                                            <p:strVal val="#ppt_x"/>
                                          </p:val>
                                        </p:tav>
                                      </p:tavLst>
                                    </p:anim>
                                    <p:anim calcmode="lin" valueType="num">
                                      <p:cBhvr additive="base">
                                        <p:cTn id="12" dur="500" fill="hold"/>
                                        <p:tgtEl>
                                          <p:spTgt spid="17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9"/>
                                        </p:tgtEl>
                                        <p:attrNameLst>
                                          <p:attrName>style.visibility</p:attrName>
                                        </p:attrNameLst>
                                      </p:cBhvr>
                                      <p:to>
                                        <p:strVal val="visible"/>
                                      </p:to>
                                    </p:set>
                                    <p:anim calcmode="lin" valueType="num">
                                      <p:cBhvr additive="base">
                                        <p:cTn id="15" dur="500" fill="hold"/>
                                        <p:tgtEl>
                                          <p:spTgt spid="179"/>
                                        </p:tgtEl>
                                        <p:attrNameLst>
                                          <p:attrName>ppt_x</p:attrName>
                                        </p:attrNameLst>
                                      </p:cBhvr>
                                      <p:tavLst>
                                        <p:tav tm="0">
                                          <p:val>
                                            <p:strVal val="#ppt_x"/>
                                          </p:val>
                                        </p:tav>
                                        <p:tav tm="100000">
                                          <p:val>
                                            <p:strVal val="#ppt_x"/>
                                          </p:val>
                                        </p:tav>
                                      </p:tavLst>
                                    </p:anim>
                                    <p:anim calcmode="lin" valueType="num">
                                      <p:cBhvr additive="base">
                                        <p:cTn id="16"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2"/>
                                        </p:tgtEl>
                                        <p:attrNameLst>
                                          <p:attrName>style.visibility</p:attrName>
                                        </p:attrNameLst>
                                      </p:cBhvr>
                                      <p:to>
                                        <p:strVal val="visible"/>
                                      </p:to>
                                    </p:set>
                                    <p:anim calcmode="lin" valueType="num">
                                      <p:cBhvr additive="base">
                                        <p:cTn id="21" dur="500" fill="hold"/>
                                        <p:tgtEl>
                                          <p:spTgt spid="82"/>
                                        </p:tgtEl>
                                        <p:attrNameLst>
                                          <p:attrName>ppt_x</p:attrName>
                                        </p:attrNameLst>
                                      </p:cBhvr>
                                      <p:tavLst>
                                        <p:tav tm="0">
                                          <p:val>
                                            <p:strVal val="#ppt_x"/>
                                          </p:val>
                                        </p:tav>
                                        <p:tav tm="100000">
                                          <p:val>
                                            <p:strVal val="#ppt_x"/>
                                          </p:val>
                                        </p:tav>
                                      </p:tavLst>
                                    </p:anim>
                                    <p:anim calcmode="lin" valueType="num">
                                      <p:cBhvr additive="base">
                                        <p:cTn id="22" dur="500" fill="hold"/>
                                        <p:tgtEl>
                                          <p:spTgt spid="8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3"/>
                                        </p:tgtEl>
                                        <p:attrNameLst>
                                          <p:attrName>style.visibility</p:attrName>
                                        </p:attrNameLst>
                                      </p:cBhvr>
                                      <p:to>
                                        <p:strVal val="visible"/>
                                      </p:to>
                                    </p:set>
                                    <p:anim calcmode="lin" valueType="num">
                                      <p:cBhvr additive="base">
                                        <p:cTn id="25" dur="500" fill="hold"/>
                                        <p:tgtEl>
                                          <p:spTgt spid="183"/>
                                        </p:tgtEl>
                                        <p:attrNameLst>
                                          <p:attrName>ppt_x</p:attrName>
                                        </p:attrNameLst>
                                      </p:cBhvr>
                                      <p:tavLst>
                                        <p:tav tm="0">
                                          <p:val>
                                            <p:strVal val="#ppt_x"/>
                                          </p:val>
                                        </p:tav>
                                        <p:tav tm="100000">
                                          <p:val>
                                            <p:strVal val="#ppt_x"/>
                                          </p:val>
                                        </p:tav>
                                      </p:tavLst>
                                    </p:anim>
                                    <p:anim calcmode="lin" valueType="num">
                                      <p:cBhvr additive="base">
                                        <p:cTn id="26" dur="500" fill="hold"/>
                                        <p:tgtEl>
                                          <p:spTgt spid="18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0"/>
                                        </p:tgtEl>
                                        <p:attrNameLst>
                                          <p:attrName>style.visibility</p:attrName>
                                        </p:attrNameLst>
                                      </p:cBhvr>
                                      <p:to>
                                        <p:strVal val="visible"/>
                                      </p:to>
                                    </p:set>
                                    <p:anim calcmode="lin" valueType="num">
                                      <p:cBhvr additive="base">
                                        <p:cTn id="29" dur="500" fill="hold"/>
                                        <p:tgtEl>
                                          <p:spTgt spid="180"/>
                                        </p:tgtEl>
                                        <p:attrNameLst>
                                          <p:attrName>ppt_x</p:attrName>
                                        </p:attrNameLst>
                                      </p:cBhvr>
                                      <p:tavLst>
                                        <p:tav tm="0">
                                          <p:val>
                                            <p:strVal val="#ppt_x"/>
                                          </p:val>
                                        </p:tav>
                                        <p:tav tm="100000">
                                          <p:val>
                                            <p:strVal val="#ppt_x"/>
                                          </p:val>
                                        </p:tav>
                                      </p:tavLst>
                                    </p:anim>
                                    <p:anim calcmode="lin" valueType="num">
                                      <p:cBhvr additive="base">
                                        <p:cTn id="30"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anim calcmode="lin" valueType="num">
                                      <p:cBhvr additive="base">
                                        <p:cTn id="35" dur="500" fill="hold"/>
                                        <p:tgtEl>
                                          <p:spTgt spid="107"/>
                                        </p:tgtEl>
                                        <p:attrNameLst>
                                          <p:attrName>ppt_x</p:attrName>
                                        </p:attrNameLst>
                                      </p:cBhvr>
                                      <p:tavLst>
                                        <p:tav tm="0">
                                          <p:val>
                                            <p:strVal val="#ppt_x"/>
                                          </p:val>
                                        </p:tav>
                                        <p:tav tm="100000">
                                          <p:val>
                                            <p:strVal val="#ppt_x"/>
                                          </p:val>
                                        </p:tav>
                                      </p:tavLst>
                                    </p:anim>
                                    <p:anim calcmode="lin" valueType="num">
                                      <p:cBhvr additive="base">
                                        <p:cTn id="36" dur="500" fill="hold"/>
                                        <p:tgtEl>
                                          <p:spTgt spid="10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500" fill="hold"/>
                                        <p:tgtEl>
                                          <p:spTgt spid="184"/>
                                        </p:tgtEl>
                                        <p:attrNameLst>
                                          <p:attrName>ppt_x</p:attrName>
                                        </p:attrNameLst>
                                      </p:cBhvr>
                                      <p:tavLst>
                                        <p:tav tm="0">
                                          <p:val>
                                            <p:strVal val="#ppt_x"/>
                                          </p:val>
                                        </p:tav>
                                        <p:tav tm="100000">
                                          <p:val>
                                            <p:strVal val="#ppt_x"/>
                                          </p:val>
                                        </p:tav>
                                      </p:tavLst>
                                    </p:anim>
                                    <p:anim calcmode="lin" valueType="num">
                                      <p:cBhvr additive="base">
                                        <p:cTn id="40" dur="50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1"/>
                                        </p:tgtEl>
                                        <p:attrNameLst>
                                          <p:attrName>style.visibility</p:attrName>
                                        </p:attrNameLst>
                                      </p:cBhvr>
                                      <p:to>
                                        <p:strVal val="visible"/>
                                      </p:to>
                                    </p:set>
                                    <p:anim calcmode="lin" valueType="num">
                                      <p:cBhvr additive="base">
                                        <p:cTn id="43" dur="500" fill="hold"/>
                                        <p:tgtEl>
                                          <p:spTgt spid="181"/>
                                        </p:tgtEl>
                                        <p:attrNameLst>
                                          <p:attrName>ppt_x</p:attrName>
                                        </p:attrNameLst>
                                      </p:cBhvr>
                                      <p:tavLst>
                                        <p:tav tm="0">
                                          <p:val>
                                            <p:strVal val="#ppt_x"/>
                                          </p:val>
                                        </p:tav>
                                        <p:tav tm="100000">
                                          <p:val>
                                            <p:strVal val="#ppt_x"/>
                                          </p:val>
                                        </p:tav>
                                      </p:tavLst>
                                    </p:anim>
                                    <p:anim calcmode="lin" valueType="num">
                                      <p:cBhvr additive="base">
                                        <p:cTn id="44"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1"/>
                                        </p:tgtEl>
                                        <p:attrNameLst>
                                          <p:attrName>style.visibility</p:attrName>
                                        </p:attrNameLst>
                                      </p:cBhvr>
                                      <p:to>
                                        <p:strVal val="visible"/>
                                      </p:to>
                                    </p:set>
                                    <p:anim calcmode="lin" valueType="num">
                                      <p:cBhvr additive="base">
                                        <p:cTn id="49" dur="500" fill="hold"/>
                                        <p:tgtEl>
                                          <p:spTgt spid="141"/>
                                        </p:tgtEl>
                                        <p:attrNameLst>
                                          <p:attrName>ppt_x</p:attrName>
                                        </p:attrNameLst>
                                      </p:cBhvr>
                                      <p:tavLst>
                                        <p:tav tm="0">
                                          <p:val>
                                            <p:strVal val="#ppt_x"/>
                                          </p:val>
                                        </p:tav>
                                        <p:tav tm="100000">
                                          <p:val>
                                            <p:strVal val="#ppt_x"/>
                                          </p:val>
                                        </p:tav>
                                      </p:tavLst>
                                    </p:anim>
                                    <p:anim calcmode="lin" valueType="num">
                                      <p:cBhvr additive="base">
                                        <p:cTn id="50" dur="500" fill="hold"/>
                                        <p:tgtEl>
                                          <p:spTgt spid="14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85"/>
                                        </p:tgtEl>
                                        <p:attrNameLst>
                                          <p:attrName>style.visibility</p:attrName>
                                        </p:attrNameLst>
                                      </p:cBhvr>
                                      <p:to>
                                        <p:strVal val="visible"/>
                                      </p:to>
                                    </p:set>
                                    <p:anim calcmode="lin" valueType="num">
                                      <p:cBhvr additive="base">
                                        <p:cTn id="53" dur="500" fill="hold"/>
                                        <p:tgtEl>
                                          <p:spTgt spid="185"/>
                                        </p:tgtEl>
                                        <p:attrNameLst>
                                          <p:attrName>ppt_x</p:attrName>
                                        </p:attrNameLst>
                                      </p:cBhvr>
                                      <p:tavLst>
                                        <p:tav tm="0">
                                          <p:val>
                                            <p:strVal val="#ppt_x"/>
                                          </p:val>
                                        </p:tav>
                                        <p:tav tm="100000">
                                          <p:val>
                                            <p:strVal val="#ppt_x"/>
                                          </p:val>
                                        </p:tav>
                                      </p:tavLst>
                                    </p:anim>
                                    <p:anim calcmode="lin" valueType="num">
                                      <p:cBhvr additive="base">
                                        <p:cTn id="54" dur="500" fill="hold"/>
                                        <p:tgtEl>
                                          <p:spTgt spid="18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82"/>
                                        </p:tgtEl>
                                        <p:attrNameLst>
                                          <p:attrName>style.visibility</p:attrName>
                                        </p:attrNameLst>
                                      </p:cBhvr>
                                      <p:to>
                                        <p:strVal val="visible"/>
                                      </p:to>
                                    </p:set>
                                    <p:anim calcmode="lin" valueType="num">
                                      <p:cBhvr additive="base">
                                        <p:cTn id="57" dur="500" fill="hold"/>
                                        <p:tgtEl>
                                          <p:spTgt spid="182"/>
                                        </p:tgtEl>
                                        <p:attrNameLst>
                                          <p:attrName>ppt_x</p:attrName>
                                        </p:attrNameLst>
                                      </p:cBhvr>
                                      <p:tavLst>
                                        <p:tav tm="0">
                                          <p:val>
                                            <p:strVal val="#ppt_x"/>
                                          </p:val>
                                        </p:tav>
                                        <p:tav tm="100000">
                                          <p:val>
                                            <p:strVal val="#ppt_x"/>
                                          </p:val>
                                        </p:tav>
                                      </p:tavLst>
                                    </p:anim>
                                    <p:anim calcmode="lin" valueType="num">
                                      <p:cBhvr additive="base">
                                        <p:cTn id="58"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P spid="179" grpId="0"/>
      <p:bldP spid="180" grpId="0"/>
      <p:bldP spid="181" grpId="0"/>
      <p:bldP spid="182" grpId="0"/>
      <p:bldP spid="183" grpId="0"/>
      <p:bldP spid="184" grpId="0"/>
      <p:bldP spid="18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Correlation</a:t>
            </a:r>
          </a:p>
        </p:txBody>
      </p:sp>
      <p:sp>
        <p:nvSpPr>
          <p:cNvPr id="10" name="TextBox 9">
            <a:extLst>
              <a:ext uri="{FF2B5EF4-FFF2-40B4-BE49-F238E27FC236}">
                <a16:creationId xmlns:a16="http://schemas.microsoft.com/office/drawing/2014/main" id="{97D4B718-C0AF-4107-B49E-E40BCD64E5B9}"/>
              </a:ext>
            </a:extLst>
          </p:cNvPr>
          <p:cNvSpPr txBox="1"/>
          <p:nvPr/>
        </p:nvSpPr>
        <p:spPr>
          <a:xfrm>
            <a:off x="133864" y="1417638"/>
            <a:ext cx="8064204"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Example1: </a:t>
            </a:r>
            <a:r>
              <a:rPr lang="en-US" sz="2400" dirty="0">
                <a:latin typeface="Times New Roman" panose="02020603050405020304" pitchFamily="18" charset="0"/>
                <a:cs typeface="Times New Roman" panose="02020603050405020304" pitchFamily="18" charset="0"/>
              </a:rPr>
              <a:t>In a regression problem the following pairs of (x, y) are given (-4; 8); (-1; 3); (0; 0); (1; -3). </a:t>
            </a:r>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does this indicate about the value of coefficient of correlation and coefficient of determination?</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8491FF3-F51C-4E79-A706-F009E9EC889C}"/>
                  </a:ext>
                </a:extLst>
              </p:cNvPr>
              <p:cNvSpPr txBox="1"/>
              <p:nvPr/>
            </p:nvSpPr>
            <p:spPr>
              <a:xfrm>
                <a:off x="133864" y="4002750"/>
                <a:ext cx="8064206"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Example 2: </a:t>
                </a:r>
                <a:endParaRPr lang="vi-VN" sz="2400" dirty="0">
                  <a:solidFill>
                    <a:srgbClr val="0070C0"/>
                  </a:solidFill>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he least squares regression line </a:t>
                </a:r>
                <a:r>
                  <a:rPr lang="vi-VN" sz="2400" dirty="0">
                    <a:latin typeface="Times New Roman" panose="02020603050405020304" pitchFamily="18" charset="0"/>
                    <a:cs typeface="Times New Roman" panose="02020603050405020304" pitchFamily="18" charset="0"/>
                  </a:rPr>
                  <a:t>is </a:t>
                </a:r>
                <a14:m>
                  <m:oMath xmlns:m="http://schemas.openxmlformats.org/officeDocument/2006/math">
                    <m:acc>
                      <m:accPr>
                        <m:chr m:val="̂"/>
                        <m:ctrlPr>
                          <a:rPr lang="en-US" sz="240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𝑦</m:t>
                        </m:r>
                      </m:e>
                    </m:acc>
                    <m:r>
                      <a:rPr lang="en-US" sz="2400" b="0" i="1" smtClean="0">
                        <a:latin typeface="Cambria Math" panose="02040503050406030204" pitchFamily="18" charset="0"/>
                        <a:cs typeface="Times New Roman" panose="02020603050405020304" pitchFamily="18" charset="0"/>
                      </a:rPr>
                      <m:t>=−2.87−1.6</m:t>
                    </m:r>
                    <m:r>
                      <a:rPr lang="en-US" sz="2400" b="0" i="1" smtClean="0">
                        <a:latin typeface="Cambria Math" panose="02040503050406030204" pitchFamily="18" charset="0"/>
                        <a:cs typeface="Times New Roman" panose="02020603050405020304" pitchFamily="18" charset="0"/>
                      </a:rPr>
                      <m:t>𝑥</m:t>
                    </m:r>
                  </m:oMath>
                </a14:m>
                <a:r>
                  <a:rPr lang="en-US" sz="2400" dirty="0">
                    <a:latin typeface="Times New Roman" panose="02020603050405020304" pitchFamily="18" charset="0"/>
                    <a:cs typeface="Times New Roman" panose="02020603050405020304" pitchFamily="18" charset="0"/>
                  </a:rPr>
                  <a:t> and a coefficient of determination of 0.</a:t>
                </a:r>
                <a:r>
                  <a:rPr lang="vi-VN" sz="2400" dirty="0">
                    <a:latin typeface="Times New Roman" panose="02020603050405020304" pitchFamily="18" charset="0"/>
                    <a:cs typeface="Times New Roman" panose="02020603050405020304" pitchFamily="18" charset="0"/>
                  </a:rPr>
                  <a:t>36.</a:t>
                </a:r>
                <a:r>
                  <a:rPr lang="en-US" sz="2400" dirty="0">
                    <a:latin typeface="Times New Roman" panose="02020603050405020304" pitchFamily="18" charset="0"/>
                    <a:cs typeface="Times New Roman" panose="02020603050405020304" pitchFamily="18" charset="0"/>
                  </a:rPr>
                  <a:t> </a:t>
                </a:r>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hat is the coefficient of correlation?</a:t>
                </a:r>
              </a:p>
            </p:txBody>
          </p:sp>
        </mc:Choice>
        <mc:Fallback>
          <p:sp>
            <p:nvSpPr>
              <p:cNvPr id="11" name="TextBox 10">
                <a:extLst>
                  <a:ext uri="{FF2B5EF4-FFF2-40B4-BE49-F238E27FC236}">
                    <a16:creationId xmlns:a16="http://schemas.microsoft.com/office/drawing/2014/main" id="{68491FF3-F51C-4E79-A706-F009E9EC889C}"/>
                  </a:ext>
                </a:extLst>
              </p:cNvPr>
              <p:cNvSpPr txBox="1">
                <a:spLocks noRot="1" noChangeAspect="1" noMove="1" noResize="1" noEditPoints="1" noAdjustHandles="1" noChangeArrowheads="1" noChangeShapeType="1" noTextEdit="1"/>
              </p:cNvSpPr>
              <p:nvPr/>
            </p:nvSpPr>
            <p:spPr>
              <a:xfrm>
                <a:off x="133864" y="4002750"/>
                <a:ext cx="8064206" cy="1938992"/>
              </a:xfrm>
              <a:prstGeom prst="rect">
                <a:avLst/>
              </a:prstGeom>
              <a:blipFill>
                <a:blip r:embed="rId2"/>
                <a:stretch>
                  <a:fillRect l="-1055" t="-1863" b="-5590"/>
                </a:stretch>
              </a:blipFill>
            </p:spPr>
            <p:txBody>
              <a:bodyPr/>
              <a:lstStyle/>
              <a:p>
                <a:r>
                  <a:rPr lang="en-US">
                    <a:noFill/>
                  </a:rPr>
                  <a:t> </a:t>
                </a:r>
              </a:p>
            </p:txBody>
          </p:sp>
        </mc:Fallback>
      </mc:AlternateContent>
    </p:spTree>
    <p:extLst>
      <p:ext uri="{BB962C8B-B14F-4D97-AF65-F5344CB8AC3E}">
        <p14:creationId xmlns:p14="http://schemas.microsoft.com/office/powerpoint/2010/main" val="300199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Test</a:t>
            </a:r>
            <a:r>
              <a:rPr lang="en-US" sz="3600" dirty="0">
                <a:latin typeface="Times New Roman" panose="02020603050405020304" pitchFamily="18" charset="0"/>
                <a:cs typeface="Times New Roman" panose="02020603050405020304" pitchFamily="18" charset="0"/>
              </a:rPr>
              <a:t> </a:t>
            </a:r>
            <a:r>
              <a:rPr lang="en-US" sz="3600" dirty="0">
                <a:solidFill>
                  <a:srgbClr val="008000"/>
                </a:solidFill>
                <a:latin typeface="Times New Roman" panose="02020603050405020304" pitchFamily="18" charset="0"/>
                <a:cs typeface="Times New Roman" panose="02020603050405020304" pitchFamily="18" charset="0"/>
              </a:rPr>
              <a:t>for zero correlation</a:t>
            </a:r>
          </a:p>
        </p:txBody>
      </p:sp>
      <p:pic>
        <p:nvPicPr>
          <p:cNvPr id="4" name="Picture 3" descr="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166813"/>
            <a:ext cx="7766050" cy="1155700"/>
          </a:xfrm>
          <a:prstGeom prst="rect">
            <a:avLst/>
          </a:prstGeom>
        </p:spPr>
      </p:pic>
      <p:pic>
        <p:nvPicPr>
          <p:cNvPr id="5" name="Picture 4" descr="1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 y="2232026"/>
            <a:ext cx="7766050" cy="1397000"/>
          </a:xfrm>
          <a:prstGeom prst="rect">
            <a:avLst/>
          </a:prstGeom>
        </p:spPr>
      </p:pic>
      <p:pic>
        <p:nvPicPr>
          <p:cNvPr id="6" name="Picture 5" descr="11.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00" y="3829050"/>
            <a:ext cx="7353300" cy="1536700"/>
          </a:xfrm>
          <a:prstGeom prst="rect">
            <a:avLst/>
          </a:prstGeom>
        </p:spPr>
      </p:pic>
    </p:spTree>
    <p:extLst>
      <p:ext uri="{BB962C8B-B14F-4D97-AF65-F5344CB8AC3E}">
        <p14:creationId xmlns:p14="http://schemas.microsoft.com/office/powerpoint/2010/main" val="146722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3CB2-6F4B-47EE-B551-CD79AA72657F}"/>
              </a:ext>
            </a:extLst>
          </p:cNvPr>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Test</a:t>
            </a:r>
            <a:r>
              <a:rPr lang="en-US" sz="3600" dirty="0">
                <a:latin typeface="Times New Roman" panose="02020603050405020304" pitchFamily="18" charset="0"/>
                <a:cs typeface="Times New Roman" panose="02020603050405020304" pitchFamily="18" charset="0"/>
              </a:rPr>
              <a:t> </a:t>
            </a:r>
            <a:r>
              <a:rPr lang="en-US" sz="3600" dirty="0">
                <a:solidFill>
                  <a:srgbClr val="008000"/>
                </a:solidFill>
                <a:latin typeface="Times New Roman" panose="02020603050405020304" pitchFamily="18" charset="0"/>
                <a:cs typeface="Times New Roman" panose="02020603050405020304" pitchFamily="18" charset="0"/>
              </a:rPr>
              <a:t>for zero correlation</a:t>
            </a:r>
            <a:endParaRPr lang="en-US" sz="3600" dirty="0"/>
          </a:p>
        </p:txBody>
      </p:sp>
      <p:pic>
        <p:nvPicPr>
          <p:cNvPr id="5" name="Picture 4">
            <a:extLst>
              <a:ext uri="{FF2B5EF4-FFF2-40B4-BE49-F238E27FC236}">
                <a16:creationId xmlns:a16="http://schemas.microsoft.com/office/drawing/2014/main" id="{F3A4F246-935F-4A2C-B899-175F52F483DD}"/>
              </a:ext>
            </a:extLst>
          </p:cNvPr>
          <p:cNvPicPr>
            <a:picLocks noChangeAspect="1"/>
          </p:cNvPicPr>
          <p:nvPr/>
        </p:nvPicPr>
        <p:blipFill>
          <a:blip r:embed="rId2"/>
          <a:stretch>
            <a:fillRect/>
          </a:stretch>
        </p:blipFill>
        <p:spPr>
          <a:xfrm>
            <a:off x="0" y="1417638"/>
            <a:ext cx="8420100" cy="245745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88E45F8-06DA-424A-B361-2B0C01D9869D}"/>
                  </a:ext>
                </a:extLst>
              </p:cNvPr>
              <p:cNvSpPr txBox="1"/>
              <p:nvPr/>
            </p:nvSpPr>
            <p:spPr>
              <a:xfrm>
                <a:off x="153429" y="4332366"/>
                <a:ext cx="8266671" cy="144655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You want to explore the relationship between the grades students receive on their first two exams. For a sample of 25 students, you find a correlation of 0.45. What is your conclusion in testing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𝐻</m:t>
                        </m:r>
                      </m:e>
                      <m:sub>
                        <m:r>
                          <a:rPr lang="en-US" sz="2200" b="0" i="1" smtClean="0">
                            <a:latin typeface="Cambria Math" panose="02040503050406030204" pitchFamily="18" charset="0"/>
                            <a:cs typeface="Times New Roman" panose="02020603050405020304" pitchFamily="18" charset="0"/>
                          </a:rPr>
                          <m:t>0</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en-US" sz="2200" dirty="0">
                    <a:latin typeface="Times New Roman" panose="02020603050405020304" pitchFamily="18" charset="0"/>
                    <a:cs typeface="Times New Roman" panose="02020603050405020304" pitchFamily="18" charset="0"/>
                  </a:rPr>
                  <a:t> versus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𝐻</m:t>
                        </m:r>
                      </m:e>
                      <m:sub>
                        <m:r>
                          <a:rPr lang="en-US" sz="2200" b="0" i="1" smtClean="0">
                            <a:latin typeface="Cambria Math" panose="02040503050406030204" pitchFamily="18" charset="0"/>
                            <a:cs typeface="Times New Roman" panose="02020603050405020304" pitchFamily="18" charset="0"/>
                          </a:rPr>
                          <m:t>1</m:t>
                        </m:r>
                      </m:sub>
                    </m:sSub>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𝜌</m:t>
                    </m:r>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0</m:t>
                    </m:r>
                  </m:oMath>
                </a14:m>
                <a:r>
                  <a:rPr lang="en-US" sz="2200" dirty="0">
                    <a:latin typeface="Times New Roman" panose="02020603050405020304" pitchFamily="18" charset="0"/>
                    <a:cs typeface="Times New Roman" panose="02020603050405020304" pitchFamily="18" charset="0"/>
                  </a:rPr>
                  <a:t> at significant level </a:t>
                </a:r>
                <a:r>
                  <a:rPr lang="el-GR" sz="2200" dirty="0">
                    <a:latin typeface="Times New Roman" panose="02020603050405020304" pitchFamily="18" charset="0"/>
                    <a:cs typeface="Times New Roman" panose="02020603050405020304" pitchFamily="18" charset="0"/>
                  </a:rPr>
                  <a:t>α</a:t>
                </a:r>
                <a:r>
                  <a:rPr lang="en-US" sz="2200" dirty="0">
                    <a:latin typeface="Times New Roman" panose="02020603050405020304" pitchFamily="18" charset="0"/>
                    <a:cs typeface="Times New Roman" panose="02020603050405020304" pitchFamily="18" charset="0"/>
                  </a:rPr>
                  <a:t>=0.05.</a:t>
                </a:r>
              </a:p>
            </p:txBody>
          </p:sp>
        </mc:Choice>
        <mc:Fallback xmlns="">
          <p:sp>
            <p:nvSpPr>
              <p:cNvPr id="7" name="TextBox 6">
                <a:extLst>
                  <a:ext uri="{FF2B5EF4-FFF2-40B4-BE49-F238E27FC236}">
                    <a16:creationId xmlns:a16="http://schemas.microsoft.com/office/drawing/2014/main" id="{F88E45F8-06DA-424A-B361-2B0C01D9869D}"/>
                  </a:ext>
                </a:extLst>
              </p:cNvPr>
              <p:cNvSpPr txBox="1">
                <a:spLocks noRot="1" noChangeAspect="1" noMove="1" noResize="1" noEditPoints="1" noAdjustHandles="1" noChangeArrowheads="1" noChangeShapeType="1" noTextEdit="1"/>
              </p:cNvSpPr>
              <p:nvPr/>
            </p:nvSpPr>
            <p:spPr>
              <a:xfrm>
                <a:off x="153429" y="4332366"/>
                <a:ext cx="8266671" cy="1446550"/>
              </a:xfrm>
              <a:prstGeom prst="rect">
                <a:avLst/>
              </a:prstGeom>
              <a:blipFill>
                <a:blip r:embed="rId3"/>
                <a:stretch>
                  <a:fillRect l="-809" t="-2075" b="-6639"/>
                </a:stretch>
              </a:blipFill>
            </p:spPr>
            <p:txBody>
              <a:bodyPr/>
              <a:lstStyle/>
              <a:p>
                <a:r>
                  <a:rPr lang="en-US">
                    <a:noFill/>
                  </a:rPr>
                  <a:t> </a:t>
                </a:r>
              </a:p>
            </p:txBody>
          </p:sp>
        </mc:Fallback>
      </mc:AlternateContent>
    </p:spTree>
    <p:extLst>
      <p:ext uri="{BB962C8B-B14F-4D97-AF65-F5344CB8AC3E}">
        <p14:creationId xmlns:p14="http://schemas.microsoft.com/office/powerpoint/2010/main" val="1341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01625" y="228600"/>
            <a:ext cx="8534400" cy="758825"/>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solidFill>
                  <a:srgbClr val="008000"/>
                </a:solidFill>
                <a:latin typeface="Times New Roman" panose="02020603050405020304" pitchFamily="18" charset="0"/>
                <a:cs typeface="Times New Roman" panose="02020603050405020304" pitchFamily="18" charset="0"/>
              </a:rPr>
              <a:t>Introduction</a:t>
            </a:r>
          </a:p>
        </p:txBody>
      </p:sp>
      <p:sp>
        <p:nvSpPr>
          <p:cNvPr id="5" name="Freeform 3"/>
          <p:cNvSpPr>
            <a:spLocks/>
          </p:cNvSpPr>
          <p:nvPr/>
        </p:nvSpPr>
        <p:spPr bwMode="auto">
          <a:xfrm>
            <a:off x="37323" y="3545892"/>
            <a:ext cx="2458303" cy="2707431"/>
          </a:xfrm>
          <a:custGeom>
            <a:avLst/>
            <a:gdLst>
              <a:gd name="T0" fmla="*/ 473 w 1903"/>
              <a:gd name="T1" fmla="*/ 117 h 2153"/>
              <a:gd name="T2" fmla="*/ 349 w 1903"/>
              <a:gd name="T3" fmla="*/ 184 h 2153"/>
              <a:gd name="T4" fmla="*/ 237 w 1903"/>
              <a:gd name="T5" fmla="*/ 269 h 2153"/>
              <a:gd name="T6" fmla="*/ 145 w 1903"/>
              <a:gd name="T7" fmla="*/ 372 h 2153"/>
              <a:gd name="T8" fmla="*/ 72 w 1903"/>
              <a:gd name="T9" fmla="*/ 490 h 2153"/>
              <a:gd name="T10" fmla="*/ 23 w 1903"/>
              <a:gd name="T11" fmla="*/ 619 h 2153"/>
              <a:gd name="T12" fmla="*/ 0 w 1903"/>
              <a:gd name="T13" fmla="*/ 752 h 2153"/>
              <a:gd name="T14" fmla="*/ 3 w 1903"/>
              <a:gd name="T15" fmla="*/ 885 h 2153"/>
              <a:gd name="T16" fmla="*/ 35 w 1903"/>
              <a:gd name="T17" fmla="*/ 1018 h 2153"/>
              <a:gd name="T18" fmla="*/ 82 w 1903"/>
              <a:gd name="T19" fmla="*/ 1168 h 2153"/>
              <a:gd name="T20" fmla="*/ 129 w 1903"/>
              <a:gd name="T21" fmla="*/ 1311 h 2153"/>
              <a:gd name="T22" fmla="*/ 172 w 1903"/>
              <a:gd name="T23" fmla="*/ 1444 h 2153"/>
              <a:gd name="T24" fmla="*/ 206 w 1903"/>
              <a:gd name="T25" fmla="*/ 1564 h 2153"/>
              <a:gd name="T26" fmla="*/ 234 w 1903"/>
              <a:gd name="T27" fmla="*/ 1659 h 2153"/>
              <a:gd name="T28" fmla="*/ 251 w 1903"/>
              <a:gd name="T29" fmla="*/ 1732 h 2153"/>
              <a:gd name="T30" fmla="*/ 261 w 1903"/>
              <a:gd name="T31" fmla="*/ 1778 h 2153"/>
              <a:gd name="T32" fmla="*/ 260 w 1903"/>
              <a:gd name="T33" fmla="*/ 1796 h 2153"/>
              <a:gd name="T34" fmla="*/ 304 w 1903"/>
              <a:gd name="T35" fmla="*/ 1890 h 2153"/>
              <a:gd name="T36" fmla="*/ 370 w 1903"/>
              <a:gd name="T37" fmla="*/ 1971 h 2153"/>
              <a:gd name="T38" fmla="*/ 461 w 1903"/>
              <a:gd name="T39" fmla="*/ 2045 h 2153"/>
              <a:gd name="T40" fmla="*/ 563 w 1903"/>
              <a:gd name="T41" fmla="*/ 2096 h 2153"/>
              <a:gd name="T42" fmla="*/ 682 w 1903"/>
              <a:gd name="T43" fmla="*/ 2135 h 2153"/>
              <a:gd name="T44" fmla="*/ 810 w 1903"/>
              <a:gd name="T45" fmla="*/ 2152 h 2153"/>
              <a:gd name="T46" fmla="*/ 944 w 1903"/>
              <a:gd name="T47" fmla="*/ 2149 h 2153"/>
              <a:gd name="T48" fmla="*/ 1077 w 1903"/>
              <a:gd name="T49" fmla="*/ 2127 h 2153"/>
              <a:gd name="T50" fmla="*/ 1211 w 1903"/>
              <a:gd name="T51" fmla="*/ 2084 h 2153"/>
              <a:gd name="T52" fmla="*/ 1342 w 1903"/>
              <a:gd name="T53" fmla="*/ 2026 h 2153"/>
              <a:gd name="T54" fmla="*/ 1465 w 1903"/>
              <a:gd name="T55" fmla="*/ 1960 h 2153"/>
              <a:gd name="T56" fmla="*/ 1573 w 1903"/>
              <a:gd name="T57" fmla="*/ 1880 h 2153"/>
              <a:gd name="T58" fmla="*/ 1664 w 1903"/>
              <a:gd name="T59" fmla="*/ 1794 h 2153"/>
              <a:gd name="T60" fmla="*/ 1732 w 1903"/>
              <a:gd name="T61" fmla="*/ 1705 h 2153"/>
              <a:gd name="T62" fmla="*/ 1777 w 1903"/>
              <a:gd name="T63" fmla="*/ 1613 h 2153"/>
              <a:gd name="T64" fmla="*/ 1798 w 1903"/>
              <a:gd name="T65" fmla="*/ 1522 h 2153"/>
              <a:gd name="T66" fmla="*/ 1797 w 1903"/>
              <a:gd name="T67" fmla="*/ 1437 h 2153"/>
              <a:gd name="T68" fmla="*/ 1767 w 1903"/>
              <a:gd name="T69" fmla="*/ 1329 h 2153"/>
              <a:gd name="T70" fmla="*/ 1739 w 1903"/>
              <a:gd name="T71" fmla="*/ 1199 h 2153"/>
              <a:gd name="T72" fmla="*/ 1728 w 1903"/>
              <a:gd name="T73" fmla="*/ 1076 h 2153"/>
              <a:gd name="T74" fmla="*/ 1735 w 1903"/>
              <a:gd name="T75" fmla="*/ 968 h 2153"/>
              <a:gd name="T76" fmla="*/ 1761 w 1903"/>
              <a:gd name="T77" fmla="*/ 879 h 2153"/>
              <a:gd name="T78" fmla="*/ 1800 w 1903"/>
              <a:gd name="T79" fmla="*/ 813 h 2153"/>
              <a:gd name="T80" fmla="*/ 1853 w 1903"/>
              <a:gd name="T81" fmla="*/ 780 h 2153"/>
              <a:gd name="T82" fmla="*/ 1883 w 1903"/>
              <a:gd name="T83" fmla="*/ 754 h 2153"/>
              <a:gd name="T84" fmla="*/ 1899 w 1903"/>
              <a:gd name="T85" fmla="*/ 699 h 2153"/>
              <a:gd name="T86" fmla="*/ 1902 w 1903"/>
              <a:gd name="T87" fmla="*/ 618 h 2153"/>
              <a:gd name="T88" fmla="*/ 1890 w 1903"/>
              <a:gd name="T89" fmla="*/ 521 h 2153"/>
              <a:gd name="T90" fmla="*/ 1864 w 1903"/>
              <a:gd name="T91" fmla="*/ 413 h 2153"/>
              <a:gd name="T92" fmla="*/ 1829 w 1903"/>
              <a:gd name="T93" fmla="*/ 313 h 2153"/>
              <a:gd name="T94" fmla="*/ 1773 w 1903"/>
              <a:gd name="T95" fmla="*/ 229 h 2153"/>
              <a:gd name="T96" fmla="*/ 1697 w 1903"/>
              <a:gd name="T97" fmla="*/ 156 h 2153"/>
              <a:gd name="T98" fmla="*/ 1598 w 1903"/>
              <a:gd name="T99" fmla="*/ 97 h 2153"/>
              <a:gd name="T100" fmla="*/ 1479 w 1903"/>
              <a:gd name="T101" fmla="*/ 50 h 2153"/>
              <a:gd name="T102" fmla="*/ 1345 w 1903"/>
              <a:gd name="T103" fmla="*/ 20 h 2153"/>
              <a:gd name="T104" fmla="*/ 1195 w 1903"/>
              <a:gd name="T105" fmla="*/ 2 h 2153"/>
              <a:gd name="T106" fmla="*/ 1039 w 1903"/>
              <a:gd name="T107" fmla="*/ 4 h 2153"/>
              <a:gd name="T108" fmla="*/ 875 w 1903"/>
              <a:gd name="T109" fmla="*/ 17 h 2153"/>
              <a:gd name="T110" fmla="*/ 706 w 1903"/>
              <a:gd name="T111" fmla="*/ 48 h 2153"/>
              <a:gd name="T112" fmla="*/ 540 w 1903"/>
              <a:gd name="T113" fmla="*/ 93 h 215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03"/>
              <a:gd name="T172" fmla="*/ 0 h 2153"/>
              <a:gd name="T173" fmla="*/ 1903 w 1903"/>
              <a:gd name="T174" fmla="*/ 2153 h 215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03" h="2153">
                <a:moveTo>
                  <a:pt x="540" y="93"/>
                </a:moveTo>
                <a:lnTo>
                  <a:pt x="473" y="117"/>
                </a:lnTo>
                <a:lnTo>
                  <a:pt x="409" y="147"/>
                </a:lnTo>
                <a:lnTo>
                  <a:pt x="349" y="184"/>
                </a:lnTo>
                <a:lnTo>
                  <a:pt x="289" y="224"/>
                </a:lnTo>
                <a:lnTo>
                  <a:pt x="237" y="269"/>
                </a:lnTo>
                <a:lnTo>
                  <a:pt x="188" y="319"/>
                </a:lnTo>
                <a:lnTo>
                  <a:pt x="145" y="372"/>
                </a:lnTo>
                <a:lnTo>
                  <a:pt x="105" y="431"/>
                </a:lnTo>
                <a:lnTo>
                  <a:pt x="72" y="490"/>
                </a:lnTo>
                <a:lnTo>
                  <a:pt x="44" y="553"/>
                </a:lnTo>
                <a:lnTo>
                  <a:pt x="23" y="619"/>
                </a:lnTo>
                <a:lnTo>
                  <a:pt x="8" y="685"/>
                </a:lnTo>
                <a:lnTo>
                  <a:pt x="0" y="752"/>
                </a:lnTo>
                <a:lnTo>
                  <a:pt x="0" y="820"/>
                </a:lnTo>
                <a:lnTo>
                  <a:pt x="3" y="885"/>
                </a:lnTo>
                <a:lnTo>
                  <a:pt x="15" y="951"/>
                </a:lnTo>
                <a:lnTo>
                  <a:pt x="35" y="1018"/>
                </a:lnTo>
                <a:lnTo>
                  <a:pt x="60" y="1091"/>
                </a:lnTo>
                <a:lnTo>
                  <a:pt x="82" y="1168"/>
                </a:lnTo>
                <a:lnTo>
                  <a:pt x="107" y="1240"/>
                </a:lnTo>
                <a:lnTo>
                  <a:pt x="129" y="1311"/>
                </a:lnTo>
                <a:lnTo>
                  <a:pt x="151" y="1379"/>
                </a:lnTo>
                <a:lnTo>
                  <a:pt x="172" y="1444"/>
                </a:lnTo>
                <a:lnTo>
                  <a:pt x="188" y="1506"/>
                </a:lnTo>
                <a:lnTo>
                  <a:pt x="206" y="1564"/>
                </a:lnTo>
                <a:lnTo>
                  <a:pt x="220" y="1613"/>
                </a:lnTo>
                <a:lnTo>
                  <a:pt x="234" y="1659"/>
                </a:lnTo>
                <a:lnTo>
                  <a:pt x="244" y="1697"/>
                </a:lnTo>
                <a:lnTo>
                  <a:pt x="251" y="1732"/>
                </a:lnTo>
                <a:lnTo>
                  <a:pt x="257" y="1757"/>
                </a:lnTo>
                <a:lnTo>
                  <a:pt x="261" y="1778"/>
                </a:lnTo>
                <a:lnTo>
                  <a:pt x="262" y="1788"/>
                </a:lnTo>
                <a:lnTo>
                  <a:pt x="260" y="1796"/>
                </a:lnTo>
                <a:lnTo>
                  <a:pt x="279" y="1843"/>
                </a:lnTo>
                <a:lnTo>
                  <a:pt x="304" y="1890"/>
                </a:lnTo>
                <a:lnTo>
                  <a:pt x="333" y="1932"/>
                </a:lnTo>
                <a:lnTo>
                  <a:pt x="370" y="1971"/>
                </a:lnTo>
                <a:lnTo>
                  <a:pt x="413" y="2011"/>
                </a:lnTo>
                <a:lnTo>
                  <a:pt x="461" y="2045"/>
                </a:lnTo>
                <a:lnTo>
                  <a:pt x="511" y="2072"/>
                </a:lnTo>
                <a:lnTo>
                  <a:pt x="563" y="2096"/>
                </a:lnTo>
                <a:lnTo>
                  <a:pt x="622" y="2119"/>
                </a:lnTo>
                <a:lnTo>
                  <a:pt x="682" y="2135"/>
                </a:lnTo>
                <a:lnTo>
                  <a:pt x="746" y="2145"/>
                </a:lnTo>
                <a:lnTo>
                  <a:pt x="810" y="2152"/>
                </a:lnTo>
                <a:lnTo>
                  <a:pt x="876" y="2150"/>
                </a:lnTo>
                <a:lnTo>
                  <a:pt x="944" y="2149"/>
                </a:lnTo>
                <a:lnTo>
                  <a:pt x="1011" y="2139"/>
                </a:lnTo>
                <a:lnTo>
                  <a:pt x="1077" y="2127"/>
                </a:lnTo>
                <a:lnTo>
                  <a:pt x="1143" y="2109"/>
                </a:lnTo>
                <a:lnTo>
                  <a:pt x="1211" y="2084"/>
                </a:lnTo>
                <a:lnTo>
                  <a:pt x="1280" y="2056"/>
                </a:lnTo>
                <a:lnTo>
                  <a:pt x="1342" y="2026"/>
                </a:lnTo>
                <a:lnTo>
                  <a:pt x="1406" y="1992"/>
                </a:lnTo>
                <a:lnTo>
                  <a:pt x="1465" y="1960"/>
                </a:lnTo>
                <a:lnTo>
                  <a:pt x="1522" y="1919"/>
                </a:lnTo>
                <a:lnTo>
                  <a:pt x="1573" y="1880"/>
                </a:lnTo>
                <a:lnTo>
                  <a:pt x="1621" y="1837"/>
                </a:lnTo>
                <a:lnTo>
                  <a:pt x="1664" y="1794"/>
                </a:lnTo>
                <a:lnTo>
                  <a:pt x="1700" y="1751"/>
                </a:lnTo>
                <a:lnTo>
                  <a:pt x="1732" y="1705"/>
                </a:lnTo>
                <a:lnTo>
                  <a:pt x="1757" y="1659"/>
                </a:lnTo>
                <a:lnTo>
                  <a:pt x="1777" y="1613"/>
                </a:lnTo>
                <a:lnTo>
                  <a:pt x="1792" y="1567"/>
                </a:lnTo>
                <a:lnTo>
                  <a:pt x="1798" y="1522"/>
                </a:lnTo>
                <a:lnTo>
                  <a:pt x="1799" y="1479"/>
                </a:lnTo>
                <a:lnTo>
                  <a:pt x="1797" y="1437"/>
                </a:lnTo>
                <a:lnTo>
                  <a:pt x="1788" y="1396"/>
                </a:lnTo>
                <a:lnTo>
                  <a:pt x="1767" y="1329"/>
                </a:lnTo>
                <a:lnTo>
                  <a:pt x="1752" y="1264"/>
                </a:lnTo>
                <a:lnTo>
                  <a:pt x="1739" y="1199"/>
                </a:lnTo>
                <a:lnTo>
                  <a:pt x="1731" y="1136"/>
                </a:lnTo>
                <a:lnTo>
                  <a:pt x="1728" y="1076"/>
                </a:lnTo>
                <a:lnTo>
                  <a:pt x="1730" y="1019"/>
                </a:lnTo>
                <a:lnTo>
                  <a:pt x="1735" y="968"/>
                </a:lnTo>
                <a:lnTo>
                  <a:pt x="1745" y="920"/>
                </a:lnTo>
                <a:lnTo>
                  <a:pt x="1761" y="879"/>
                </a:lnTo>
                <a:lnTo>
                  <a:pt x="1778" y="842"/>
                </a:lnTo>
                <a:lnTo>
                  <a:pt x="1800" y="813"/>
                </a:lnTo>
                <a:lnTo>
                  <a:pt x="1824" y="791"/>
                </a:lnTo>
                <a:lnTo>
                  <a:pt x="1853" y="780"/>
                </a:lnTo>
                <a:lnTo>
                  <a:pt x="1868" y="770"/>
                </a:lnTo>
                <a:lnTo>
                  <a:pt x="1883" y="754"/>
                </a:lnTo>
                <a:lnTo>
                  <a:pt x="1893" y="730"/>
                </a:lnTo>
                <a:lnTo>
                  <a:pt x="1899" y="699"/>
                </a:lnTo>
                <a:lnTo>
                  <a:pt x="1901" y="664"/>
                </a:lnTo>
                <a:lnTo>
                  <a:pt x="1902" y="618"/>
                </a:lnTo>
                <a:lnTo>
                  <a:pt x="1897" y="570"/>
                </a:lnTo>
                <a:lnTo>
                  <a:pt x="1890" y="521"/>
                </a:lnTo>
                <a:lnTo>
                  <a:pt x="1880" y="467"/>
                </a:lnTo>
                <a:lnTo>
                  <a:pt x="1864" y="413"/>
                </a:lnTo>
                <a:lnTo>
                  <a:pt x="1848" y="355"/>
                </a:lnTo>
                <a:lnTo>
                  <a:pt x="1829" y="313"/>
                </a:lnTo>
                <a:lnTo>
                  <a:pt x="1806" y="269"/>
                </a:lnTo>
                <a:lnTo>
                  <a:pt x="1773" y="229"/>
                </a:lnTo>
                <a:lnTo>
                  <a:pt x="1739" y="192"/>
                </a:lnTo>
                <a:lnTo>
                  <a:pt x="1697" y="156"/>
                </a:lnTo>
                <a:lnTo>
                  <a:pt x="1650" y="125"/>
                </a:lnTo>
                <a:lnTo>
                  <a:pt x="1598" y="97"/>
                </a:lnTo>
                <a:lnTo>
                  <a:pt x="1540" y="74"/>
                </a:lnTo>
                <a:lnTo>
                  <a:pt x="1479" y="50"/>
                </a:lnTo>
                <a:lnTo>
                  <a:pt x="1415" y="33"/>
                </a:lnTo>
                <a:lnTo>
                  <a:pt x="1345" y="20"/>
                </a:lnTo>
                <a:lnTo>
                  <a:pt x="1272" y="8"/>
                </a:lnTo>
                <a:lnTo>
                  <a:pt x="1195" y="2"/>
                </a:lnTo>
                <a:lnTo>
                  <a:pt x="1119" y="0"/>
                </a:lnTo>
                <a:lnTo>
                  <a:pt x="1039" y="4"/>
                </a:lnTo>
                <a:lnTo>
                  <a:pt x="956" y="8"/>
                </a:lnTo>
                <a:lnTo>
                  <a:pt x="875" y="17"/>
                </a:lnTo>
                <a:lnTo>
                  <a:pt x="791" y="33"/>
                </a:lnTo>
                <a:lnTo>
                  <a:pt x="706" y="48"/>
                </a:lnTo>
                <a:lnTo>
                  <a:pt x="623" y="69"/>
                </a:lnTo>
                <a:lnTo>
                  <a:pt x="540" y="93"/>
                </a:lnTo>
              </a:path>
            </a:pathLst>
          </a:custGeom>
          <a:solidFill>
            <a:srgbClr val="FFFFD1"/>
          </a:solidFill>
          <a:ln w="12700" cap="rnd">
            <a:solidFill>
              <a:srgbClr val="000000"/>
            </a:solidFill>
            <a:round/>
            <a:headEnd/>
            <a:tailEnd/>
          </a:ln>
          <a:effectLst>
            <a:outerShdw blurRad="63500" dist="107763" dir="2700000" algn="ctr" rotWithShape="0">
              <a:srgbClr val="000000">
                <a:alpha val="74998"/>
              </a:srgbClr>
            </a:outerShdw>
          </a:effectLst>
        </p:spPr>
        <p:txBody>
          <a:bodyPr/>
          <a:lstStyle/>
          <a:p>
            <a:endParaRPr lang="en-US">
              <a:latin typeface="Georgia" charset="0"/>
            </a:endParaRPr>
          </a:p>
        </p:txBody>
      </p:sp>
      <p:sp>
        <p:nvSpPr>
          <p:cNvPr id="7" name="Rectangle 5"/>
          <p:cNvSpPr>
            <a:spLocks noChangeArrowheads="1"/>
          </p:cNvSpPr>
          <p:nvPr/>
        </p:nvSpPr>
        <p:spPr bwMode="auto">
          <a:xfrm>
            <a:off x="153212" y="4046656"/>
            <a:ext cx="178908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eaLnBrk="0" hangingPunct="0">
              <a:spcBef>
                <a:spcPct val="50000"/>
              </a:spcBef>
            </a:pPr>
            <a:r>
              <a:rPr lang="en-US" sz="2400" dirty="0">
                <a:latin typeface="Times New Roman" panose="02020603050405020304" pitchFamily="18" charset="0"/>
                <a:cs typeface="Times New Roman" panose="02020603050405020304" pitchFamily="18" charset="0"/>
              </a:rPr>
              <a:t>Population</a:t>
            </a:r>
          </a:p>
        </p:txBody>
      </p:sp>
      <p:sp>
        <p:nvSpPr>
          <p:cNvPr id="8" name="Rectangle 6"/>
          <p:cNvSpPr>
            <a:spLocks noChangeArrowheads="1"/>
          </p:cNvSpPr>
          <p:nvPr/>
        </p:nvSpPr>
        <p:spPr bwMode="auto">
          <a:xfrm>
            <a:off x="491349" y="1711248"/>
            <a:ext cx="3124200" cy="528638"/>
          </a:xfrm>
          <a:prstGeom prst="rect">
            <a:avLst/>
          </a:prstGeom>
          <a:solidFill>
            <a:srgbClr val="FFFF66"/>
          </a:solidFill>
          <a:ln w="12700">
            <a:solidFill>
              <a:schemeClr val="folHlink"/>
            </a:solidFill>
            <a:miter lim="800000"/>
            <a:headEnd/>
            <a:tailEnd/>
          </a:ln>
        </p:spPr>
        <p:txBody>
          <a:bodyPr lIns="90488" tIns="44450" rIns="90488" bIns="44450">
            <a:spAutoFit/>
          </a:bodyPr>
          <a:lstStyle/>
          <a:p>
            <a:pPr eaLnBrk="0" hangingPunct="0">
              <a:spcBef>
                <a:spcPct val="50000"/>
              </a:spcBef>
            </a:pPr>
            <a:r>
              <a:rPr lang="en-US" sz="2800" dirty="0">
                <a:latin typeface="Times New Roman" panose="02020603050405020304" pitchFamily="18" charset="0"/>
                <a:cs typeface="Times New Roman" panose="02020603050405020304" pitchFamily="18" charset="0"/>
              </a:rPr>
              <a:t>Random Sample</a:t>
            </a:r>
          </a:p>
        </p:txBody>
      </p:sp>
      <p:sp>
        <p:nvSpPr>
          <p:cNvPr id="10" name="Oval 8"/>
          <p:cNvSpPr>
            <a:spLocks noChangeArrowheads="1"/>
          </p:cNvSpPr>
          <p:nvPr/>
        </p:nvSpPr>
        <p:spPr bwMode="auto">
          <a:xfrm>
            <a:off x="465949" y="4942714"/>
            <a:ext cx="1587500" cy="977900"/>
          </a:xfrm>
          <a:prstGeom prst="ellipse">
            <a:avLst/>
          </a:prstGeom>
          <a:solidFill>
            <a:srgbClr val="CCFFFF"/>
          </a:solidFill>
          <a:ln w="12700">
            <a:solidFill>
              <a:srgbClr val="000000"/>
            </a:solidFill>
            <a:round/>
            <a:headEnd/>
            <a:tailEnd/>
          </a:ln>
        </p:spPr>
        <p:txBody>
          <a:bodyPr wrap="none" anchor="ctr"/>
          <a:lstStyle/>
          <a:p>
            <a:endParaRPr lang="en-US">
              <a:latin typeface="Georgia" charset="0"/>
            </a:endParaRPr>
          </a:p>
        </p:txBody>
      </p:sp>
      <p:sp>
        <p:nvSpPr>
          <p:cNvPr id="12" name="Oval 10"/>
          <p:cNvSpPr>
            <a:spLocks noChangeArrowheads="1"/>
          </p:cNvSpPr>
          <p:nvPr/>
        </p:nvSpPr>
        <p:spPr bwMode="auto">
          <a:xfrm>
            <a:off x="5166536" y="4779287"/>
            <a:ext cx="368300" cy="215900"/>
          </a:xfrm>
          <a:prstGeom prst="ellipse">
            <a:avLst/>
          </a:prstGeom>
          <a:solidFill>
            <a:schemeClr val="accent1"/>
          </a:solidFill>
          <a:ln w="12700">
            <a:solidFill>
              <a:srgbClr val="000000"/>
            </a:solidFill>
            <a:round/>
            <a:headEnd/>
            <a:tailEnd/>
          </a:ln>
          <a:effectLst>
            <a:outerShdw blurRad="63500" dist="107763" dir="2700000" algn="ctr" rotWithShape="0">
              <a:srgbClr val="000000">
                <a:alpha val="74998"/>
              </a:srgbClr>
            </a:outerShdw>
          </a:effectLst>
        </p:spPr>
        <p:txBody>
          <a:bodyPr wrap="none" anchor="ctr"/>
          <a:lstStyle/>
          <a:p>
            <a:endParaRPr lang="en-US">
              <a:latin typeface="Georgia" charset="0"/>
            </a:endParaRPr>
          </a:p>
        </p:txBody>
      </p:sp>
      <p:sp>
        <p:nvSpPr>
          <p:cNvPr id="13" name="Oval 11"/>
          <p:cNvSpPr>
            <a:spLocks noChangeArrowheads="1"/>
          </p:cNvSpPr>
          <p:nvPr/>
        </p:nvSpPr>
        <p:spPr bwMode="auto">
          <a:xfrm>
            <a:off x="5518961" y="5036462"/>
            <a:ext cx="273050" cy="158750"/>
          </a:xfrm>
          <a:prstGeom prst="ellipse">
            <a:avLst/>
          </a:prstGeom>
          <a:solidFill>
            <a:schemeClr val="accent1"/>
          </a:solidFill>
          <a:ln w="12700">
            <a:solidFill>
              <a:srgbClr val="000000"/>
            </a:solidFill>
            <a:round/>
            <a:headEnd/>
            <a:tailEnd/>
          </a:ln>
          <a:effectLst>
            <a:outerShdw blurRad="63500" dist="107763" dir="2700000" algn="ctr" rotWithShape="0">
              <a:srgbClr val="000000">
                <a:alpha val="74998"/>
              </a:srgbClr>
            </a:outerShdw>
          </a:effectLst>
        </p:spPr>
        <p:txBody>
          <a:bodyPr wrap="none" anchor="ctr"/>
          <a:lstStyle/>
          <a:p>
            <a:endParaRPr lang="en-US">
              <a:latin typeface="Georgia" charset="0"/>
            </a:endParaRPr>
          </a:p>
        </p:txBody>
      </p:sp>
      <p:grpSp>
        <p:nvGrpSpPr>
          <p:cNvPr id="14" name="Group 12"/>
          <p:cNvGrpSpPr>
            <a:grpSpLocks/>
          </p:cNvGrpSpPr>
          <p:nvPr/>
        </p:nvGrpSpPr>
        <p:grpSpPr bwMode="auto">
          <a:xfrm rot="-417079">
            <a:off x="1748582" y="4797772"/>
            <a:ext cx="2744788" cy="915988"/>
            <a:chOff x="1248" y="2592"/>
            <a:chExt cx="1729" cy="577"/>
          </a:xfrm>
        </p:grpSpPr>
        <p:sp>
          <p:nvSpPr>
            <p:cNvPr id="15" name="Freeform 13"/>
            <p:cNvSpPr>
              <a:spLocks/>
            </p:cNvSpPr>
            <p:nvPr/>
          </p:nvSpPr>
          <p:spPr bwMode="auto">
            <a:xfrm>
              <a:off x="1248" y="2592"/>
              <a:ext cx="1729" cy="556"/>
            </a:xfrm>
            <a:custGeom>
              <a:avLst/>
              <a:gdLst>
                <a:gd name="T0" fmla="*/ 14 w 1729"/>
                <a:gd name="T1" fmla="*/ 381 h 556"/>
                <a:gd name="T2" fmla="*/ 161 w 1729"/>
                <a:gd name="T3" fmla="*/ 440 h 556"/>
                <a:gd name="T4" fmla="*/ 256 w 1729"/>
                <a:gd name="T5" fmla="*/ 471 h 556"/>
                <a:gd name="T6" fmla="*/ 357 w 1729"/>
                <a:gd name="T7" fmla="*/ 497 h 556"/>
                <a:gd name="T8" fmla="*/ 460 w 1729"/>
                <a:gd name="T9" fmla="*/ 516 h 556"/>
                <a:gd name="T10" fmla="*/ 570 w 1729"/>
                <a:gd name="T11" fmla="*/ 534 h 556"/>
                <a:gd name="T12" fmla="*/ 694 w 1729"/>
                <a:gd name="T13" fmla="*/ 546 h 556"/>
                <a:gd name="T14" fmla="*/ 853 w 1729"/>
                <a:gd name="T15" fmla="*/ 555 h 556"/>
                <a:gd name="T16" fmla="*/ 983 w 1729"/>
                <a:gd name="T17" fmla="*/ 553 h 556"/>
                <a:gd name="T18" fmla="*/ 1101 w 1729"/>
                <a:gd name="T19" fmla="*/ 541 h 556"/>
                <a:gd name="T20" fmla="*/ 1210 w 1729"/>
                <a:gd name="T21" fmla="*/ 521 h 556"/>
                <a:gd name="T22" fmla="*/ 1303 w 1729"/>
                <a:gd name="T23" fmla="*/ 496 h 556"/>
                <a:gd name="T24" fmla="*/ 1379 w 1729"/>
                <a:gd name="T25" fmla="*/ 457 h 556"/>
                <a:gd name="T26" fmla="*/ 1437 w 1729"/>
                <a:gd name="T27" fmla="*/ 401 h 556"/>
                <a:gd name="T28" fmla="*/ 1470 w 1729"/>
                <a:gd name="T29" fmla="*/ 341 h 556"/>
                <a:gd name="T30" fmla="*/ 1481 w 1729"/>
                <a:gd name="T31" fmla="*/ 301 h 556"/>
                <a:gd name="T32" fmla="*/ 1708 w 1729"/>
                <a:gd name="T33" fmla="*/ 409 h 556"/>
                <a:gd name="T34" fmla="*/ 1646 w 1729"/>
                <a:gd name="T35" fmla="*/ 342 h 556"/>
                <a:gd name="T36" fmla="*/ 1592 w 1729"/>
                <a:gd name="T37" fmla="*/ 273 h 556"/>
                <a:gd name="T38" fmla="*/ 1553 w 1729"/>
                <a:gd name="T39" fmla="*/ 206 h 556"/>
                <a:gd name="T40" fmla="*/ 1519 w 1729"/>
                <a:gd name="T41" fmla="*/ 139 h 556"/>
                <a:gd name="T42" fmla="*/ 1491 w 1729"/>
                <a:gd name="T43" fmla="*/ 48 h 556"/>
                <a:gd name="T44" fmla="*/ 1439 w 1729"/>
                <a:gd name="T45" fmla="*/ 11 h 556"/>
                <a:gd name="T46" fmla="*/ 1367 w 1729"/>
                <a:gd name="T47" fmla="*/ 33 h 556"/>
                <a:gd name="T48" fmla="*/ 1308 w 1729"/>
                <a:gd name="T49" fmla="*/ 43 h 556"/>
                <a:gd name="T50" fmla="*/ 1240 w 1729"/>
                <a:gd name="T51" fmla="*/ 43 h 556"/>
                <a:gd name="T52" fmla="*/ 1162 w 1729"/>
                <a:gd name="T53" fmla="*/ 39 h 556"/>
                <a:gd name="T54" fmla="*/ 1075 w 1729"/>
                <a:gd name="T55" fmla="*/ 23 h 556"/>
                <a:gd name="T56" fmla="*/ 1030 w 1729"/>
                <a:gd name="T57" fmla="*/ 56 h 556"/>
                <a:gd name="T58" fmla="*/ 1240 w 1729"/>
                <a:gd name="T59" fmla="*/ 180 h 556"/>
                <a:gd name="T60" fmla="*/ 1190 w 1729"/>
                <a:gd name="T61" fmla="*/ 248 h 556"/>
                <a:gd name="T62" fmla="*/ 1129 w 1729"/>
                <a:gd name="T63" fmla="*/ 304 h 556"/>
                <a:gd name="T64" fmla="*/ 1067 w 1729"/>
                <a:gd name="T65" fmla="*/ 346 h 556"/>
                <a:gd name="T66" fmla="*/ 983 w 1729"/>
                <a:gd name="T67" fmla="*/ 388 h 556"/>
                <a:gd name="T68" fmla="*/ 897 w 1729"/>
                <a:gd name="T69" fmla="*/ 415 h 556"/>
                <a:gd name="T70" fmla="*/ 805 w 1729"/>
                <a:gd name="T71" fmla="*/ 434 h 556"/>
                <a:gd name="T72" fmla="*/ 687 w 1729"/>
                <a:gd name="T73" fmla="*/ 443 h 556"/>
                <a:gd name="T74" fmla="*/ 569 w 1729"/>
                <a:gd name="T75" fmla="*/ 448 h 556"/>
                <a:gd name="T76" fmla="*/ 427 w 1729"/>
                <a:gd name="T77" fmla="*/ 448 h 556"/>
                <a:gd name="T78" fmla="*/ 307 w 1729"/>
                <a:gd name="T79" fmla="*/ 439 h 556"/>
                <a:gd name="T80" fmla="*/ 218 w 1729"/>
                <a:gd name="T81" fmla="*/ 421 h 556"/>
                <a:gd name="T82" fmla="*/ 134 w 1729"/>
                <a:gd name="T83" fmla="*/ 401 h 5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29"/>
                <a:gd name="T127" fmla="*/ 0 h 556"/>
                <a:gd name="T128" fmla="*/ 1729 w 1729"/>
                <a:gd name="T129" fmla="*/ 556 h 5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29" h="556">
                  <a:moveTo>
                    <a:pt x="0" y="356"/>
                  </a:moveTo>
                  <a:lnTo>
                    <a:pt x="14" y="381"/>
                  </a:lnTo>
                  <a:lnTo>
                    <a:pt x="102" y="419"/>
                  </a:lnTo>
                  <a:lnTo>
                    <a:pt x="161" y="440"/>
                  </a:lnTo>
                  <a:lnTo>
                    <a:pt x="210" y="454"/>
                  </a:lnTo>
                  <a:lnTo>
                    <a:pt x="256" y="471"/>
                  </a:lnTo>
                  <a:lnTo>
                    <a:pt x="307" y="484"/>
                  </a:lnTo>
                  <a:lnTo>
                    <a:pt x="357" y="497"/>
                  </a:lnTo>
                  <a:lnTo>
                    <a:pt x="412" y="509"/>
                  </a:lnTo>
                  <a:lnTo>
                    <a:pt x="460" y="516"/>
                  </a:lnTo>
                  <a:lnTo>
                    <a:pt x="506" y="525"/>
                  </a:lnTo>
                  <a:lnTo>
                    <a:pt x="570" y="534"/>
                  </a:lnTo>
                  <a:lnTo>
                    <a:pt x="625" y="541"/>
                  </a:lnTo>
                  <a:lnTo>
                    <a:pt x="694" y="546"/>
                  </a:lnTo>
                  <a:lnTo>
                    <a:pt x="783" y="554"/>
                  </a:lnTo>
                  <a:lnTo>
                    <a:pt x="853" y="555"/>
                  </a:lnTo>
                  <a:lnTo>
                    <a:pt x="905" y="554"/>
                  </a:lnTo>
                  <a:lnTo>
                    <a:pt x="983" y="553"/>
                  </a:lnTo>
                  <a:lnTo>
                    <a:pt x="1046" y="549"/>
                  </a:lnTo>
                  <a:lnTo>
                    <a:pt x="1101" y="541"/>
                  </a:lnTo>
                  <a:lnTo>
                    <a:pt x="1159" y="535"/>
                  </a:lnTo>
                  <a:lnTo>
                    <a:pt x="1210" y="521"/>
                  </a:lnTo>
                  <a:lnTo>
                    <a:pt x="1261" y="511"/>
                  </a:lnTo>
                  <a:lnTo>
                    <a:pt x="1303" y="496"/>
                  </a:lnTo>
                  <a:lnTo>
                    <a:pt x="1342" y="477"/>
                  </a:lnTo>
                  <a:lnTo>
                    <a:pt x="1379" y="457"/>
                  </a:lnTo>
                  <a:lnTo>
                    <a:pt x="1412" y="432"/>
                  </a:lnTo>
                  <a:lnTo>
                    <a:pt x="1437" y="401"/>
                  </a:lnTo>
                  <a:lnTo>
                    <a:pt x="1455" y="375"/>
                  </a:lnTo>
                  <a:lnTo>
                    <a:pt x="1470" y="341"/>
                  </a:lnTo>
                  <a:lnTo>
                    <a:pt x="1478" y="317"/>
                  </a:lnTo>
                  <a:lnTo>
                    <a:pt x="1481" y="301"/>
                  </a:lnTo>
                  <a:lnTo>
                    <a:pt x="1728" y="442"/>
                  </a:lnTo>
                  <a:lnTo>
                    <a:pt x="1708" y="409"/>
                  </a:lnTo>
                  <a:lnTo>
                    <a:pt x="1676" y="375"/>
                  </a:lnTo>
                  <a:lnTo>
                    <a:pt x="1646" y="342"/>
                  </a:lnTo>
                  <a:lnTo>
                    <a:pt x="1622" y="308"/>
                  </a:lnTo>
                  <a:lnTo>
                    <a:pt x="1592" y="273"/>
                  </a:lnTo>
                  <a:lnTo>
                    <a:pt x="1574" y="237"/>
                  </a:lnTo>
                  <a:lnTo>
                    <a:pt x="1553" y="206"/>
                  </a:lnTo>
                  <a:lnTo>
                    <a:pt x="1533" y="172"/>
                  </a:lnTo>
                  <a:lnTo>
                    <a:pt x="1519" y="139"/>
                  </a:lnTo>
                  <a:lnTo>
                    <a:pt x="1500" y="94"/>
                  </a:lnTo>
                  <a:lnTo>
                    <a:pt x="1491" y="48"/>
                  </a:lnTo>
                  <a:lnTo>
                    <a:pt x="1468" y="0"/>
                  </a:lnTo>
                  <a:lnTo>
                    <a:pt x="1439" y="11"/>
                  </a:lnTo>
                  <a:lnTo>
                    <a:pt x="1405" y="23"/>
                  </a:lnTo>
                  <a:lnTo>
                    <a:pt x="1367" y="33"/>
                  </a:lnTo>
                  <a:lnTo>
                    <a:pt x="1330" y="40"/>
                  </a:lnTo>
                  <a:lnTo>
                    <a:pt x="1308" y="43"/>
                  </a:lnTo>
                  <a:lnTo>
                    <a:pt x="1278" y="43"/>
                  </a:lnTo>
                  <a:lnTo>
                    <a:pt x="1240" y="43"/>
                  </a:lnTo>
                  <a:lnTo>
                    <a:pt x="1201" y="40"/>
                  </a:lnTo>
                  <a:lnTo>
                    <a:pt x="1162" y="39"/>
                  </a:lnTo>
                  <a:lnTo>
                    <a:pt x="1120" y="30"/>
                  </a:lnTo>
                  <a:lnTo>
                    <a:pt x="1075" y="23"/>
                  </a:lnTo>
                  <a:lnTo>
                    <a:pt x="1004" y="7"/>
                  </a:lnTo>
                  <a:lnTo>
                    <a:pt x="1030" y="56"/>
                  </a:lnTo>
                  <a:lnTo>
                    <a:pt x="1242" y="167"/>
                  </a:lnTo>
                  <a:lnTo>
                    <a:pt x="1240" y="180"/>
                  </a:lnTo>
                  <a:lnTo>
                    <a:pt x="1209" y="218"/>
                  </a:lnTo>
                  <a:lnTo>
                    <a:pt x="1190" y="248"/>
                  </a:lnTo>
                  <a:lnTo>
                    <a:pt x="1154" y="285"/>
                  </a:lnTo>
                  <a:lnTo>
                    <a:pt x="1129" y="304"/>
                  </a:lnTo>
                  <a:lnTo>
                    <a:pt x="1104" y="323"/>
                  </a:lnTo>
                  <a:lnTo>
                    <a:pt x="1067" y="346"/>
                  </a:lnTo>
                  <a:lnTo>
                    <a:pt x="1033" y="370"/>
                  </a:lnTo>
                  <a:lnTo>
                    <a:pt x="983" y="388"/>
                  </a:lnTo>
                  <a:lnTo>
                    <a:pt x="944" y="402"/>
                  </a:lnTo>
                  <a:lnTo>
                    <a:pt x="897" y="415"/>
                  </a:lnTo>
                  <a:lnTo>
                    <a:pt x="846" y="429"/>
                  </a:lnTo>
                  <a:lnTo>
                    <a:pt x="805" y="434"/>
                  </a:lnTo>
                  <a:lnTo>
                    <a:pt x="745" y="441"/>
                  </a:lnTo>
                  <a:lnTo>
                    <a:pt x="687" y="443"/>
                  </a:lnTo>
                  <a:lnTo>
                    <a:pt x="630" y="448"/>
                  </a:lnTo>
                  <a:lnTo>
                    <a:pt x="569" y="448"/>
                  </a:lnTo>
                  <a:lnTo>
                    <a:pt x="495" y="448"/>
                  </a:lnTo>
                  <a:lnTo>
                    <a:pt x="427" y="448"/>
                  </a:lnTo>
                  <a:lnTo>
                    <a:pt x="355" y="442"/>
                  </a:lnTo>
                  <a:lnTo>
                    <a:pt x="307" y="439"/>
                  </a:lnTo>
                  <a:lnTo>
                    <a:pt x="259" y="430"/>
                  </a:lnTo>
                  <a:lnTo>
                    <a:pt x="218" y="421"/>
                  </a:lnTo>
                  <a:lnTo>
                    <a:pt x="173" y="412"/>
                  </a:lnTo>
                  <a:lnTo>
                    <a:pt x="134" y="401"/>
                  </a:lnTo>
                  <a:lnTo>
                    <a:pt x="0" y="356"/>
                  </a:lnTo>
                </a:path>
              </a:pathLst>
            </a:custGeom>
            <a:gradFill rotWithShape="0">
              <a:gsLst>
                <a:gs pos="0">
                  <a:srgbClr val="00DFCA"/>
                </a:gs>
                <a:gs pos="100000">
                  <a:srgbClr val="00C8B5"/>
                </a:gs>
              </a:gsLst>
              <a:path path="rect">
                <a:fillToRect l="100000" b="100000"/>
              </a:path>
            </a:gradFill>
            <a:ln w="12700" cap="rnd">
              <a:solidFill>
                <a:srgbClr val="772655"/>
              </a:solidFill>
              <a:round/>
              <a:headEnd/>
              <a:tailEnd/>
            </a:ln>
          </p:spPr>
          <p:txBody>
            <a:bodyPr/>
            <a:lstStyle/>
            <a:p>
              <a:endParaRPr lang="en-US">
                <a:latin typeface="Georgia" charset="0"/>
              </a:endParaRPr>
            </a:p>
          </p:txBody>
        </p:sp>
        <p:sp>
          <p:nvSpPr>
            <p:cNvPr id="16" name="Freeform 14"/>
            <p:cNvSpPr>
              <a:spLocks/>
            </p:cNvSpPr>
            <p:nvPr/>
          </p:nvSpPr>
          <p:spPr bwMode="auto">
            <a:xfrm>
              <a:off x="1258" y="2643"/>
              <a:ext cx="1718" cy="526"/>
            </a:xfrm>
            <a:custGeom>
              <a:avLst/>
              <a:gdLst>
                <a:gd name="T0" fmla="*/ 112 w 1718"/>
                <a:gd name="T1" fmla="*/ 387 h 526"/>
                <a:gd name="T2" fmla="*/ 207 w 1718"/>
                <a:gd name="T3" fmla="*/ 421 h 526"/>
                <a:gd name="T4" fmla="*/ 304 w 1718"/>
                <a:gd name="T5" fmla="*/ 451 h 526"/>
                <a:gd name="T6" fmla="*/ 411 w 1718"/>
                <a:gd name="T7" fmla="*/ 477 h 526"/>
                <a:gd name="T8" fmla="*/ 506 w 1718"/>
                <a:gd name="T9" fmla="*/ 498 h 526"/>
                <a:gd name="T10" fmla="*/ 626 w 1718"/>
                <a:gd name="T11" fmla="*/ 511 h 526"/>
                <a:gd name="T12" fmla="*/ 784 w 1718"/>
                <a:gd name="T13" fmla="*/ 523 h 526"/>
                <a:gd name="T14" fmla="*/ 911 w 1718"/>
                <a:gd name="T15" fmla="*/ 525 h 526"/>
                <a:gd name="T16" fmla="*/ 1044 w 1718"/>
                <a:gd name="T17" fmla="*/ 520 h 526"/>
                <a:gd name="T18" fmla="*/ 1162 w 1718"/>
                <a:gd name="T19" fmla="*/ 508 h 526"/>
                <a:gd name="T20" fmla="*/ 1263 w 1718"/>
                <a:gd name="T21" fmla="*/ 485 h 526"/>
                <a:gd name="T22" fmla="*/ 1346 w 1718"/>
                <a:gd name="T23" fmla="*/ 454 h 526"/>
                <a:gd name="T24" fmla="*/ 1420 w 1718"/>
                <a:gd name="T25" fmla="*/ 412 h 526"/>
                <a:gd name="T26" fmla="*/ 1460 w 1718"/>
                <a:gd name="T27" fmla="*/ 358 h 526"/>
                <a:gd name="T28" fmla="*/ 1488 w 1718"/>
                <a:gd name="T29" fmla="*/ 304 h 526"/>
                <a:gd name="T30" fmla="*/ 1717 w 1718"/>
                <a:gd name="T31" fmla="*/ 393 h 526"/>
                <a:gd name="T32" fmla="*/ 1656 w 1718"/>
                <a:gd name="T33" fmla="*/ 328 h 526"/>
                <a:gd name="T34" fmla="*/ 1607 w 1718"/>
                <a:gd name="T35" fmla="*/ 263 h 526"/>
                <a:gd name="T36" fmla="*/ 1566 w 1718"/>
                <a:gd name="T37" fmla="*/ 200 h 526"/>
                <a:gd name="T38" fmla="*/ 1532 w 1718"/>
                <a:gd name="T39" fmla="*/ 133 h 526"/>
                <a:gd name="T40" fmla="*/ 1500 w 1718"/>
                <a:gd name="T41" fmla="*/ 56 h 526"/>
                <a:gd name="T42" fmla="*/ 1483 w 1718"/>
                <a:gd name="T43" fmla="*/ 0 h 526"/>
                <a:gd name="T44" fmla="*/ 1421 w 1718"/>
                <a:gd name="T45" fmla="*/ 25 h 526"/>
                <a:gd name="T46" fmla="*/ 1348 w 1718"/>
                <a:gd name="T47" fmla="*/ 40 h 526"/>
                <a:gd name="T48" fmla="*/ 1297 w 1718"/>
                <a:gd name="T49" fmla="*/ 43 h 526"/>
                <a:gd name="T50" fmla="*/ 1217 w 1718"/>
                <a:gd name="T51" fmla="*/ 40 h 526"/>
                <a:gd name="T52" fmla="*/ 1136 w 1718"/>
                <a:gd name="T53" fmla="*/ 30 h 526"/>
                <a:gd name="T54" fmla="*/ 1020 w 1718"/>
                <a:gd name="T55" fmla="*/ 7 h 526"/>
                <a:gd name="T56" fmla="*/ 1250 w 1718"/>
                <a:gd name="T57" fmla="*/ 173 h 526"/>
                <a:gd name="T58" fmla="*/ 1200 w 1718"/>
                <a:gd name="T59" fmla="*/ 237 h 526"/>
                <a:gd name="T60" fmla="*/ 1134 w 1718"/>
                <a:gd name="T61" fmla="*/ 290 h 526"/>
                <a:gd name="T62" fmla="*/ 1075 w 1718"/>
                <a:gd name="T63" fmla="*/ 329 h 526"/>
                <a:gd name="T64" fmla="*/ 991 w 1718"/>
                <a:gd name="T65" fmla="*/ 369 h 526"/>
                <a:gd name="T66" fmla="*/ 899 w 1718"/>
                <a:gd name="T67" fmla="*/ 393 h 526"/>
                <a:gd name="T68" fmla="*/ 808 w 1718"/>
                <a:gd name="T69" fmla="*/ 410 h 526"/>
                <a:gd name="T70" fmla="*/ 689 w 1718"/>
                <a:gd name="T71" fmla="*/ 418 h 526"/>
                <a:gd name="T72" fmla="*/ 571 w 1718"/>
                <a:gd name="T73" fmla="*/ 422 h 526"/>
                <a:gd name="T74" fmla="*/ 428 w 1718"/>
                <a:gd name="T75" fmla="*/ 422 h 526"/>
                <a:gd name="T76" fmla="*/ 309 w 1718"/>
                <a:gd name="T77" fmla="*/ 411 h 526"/>
                <a:gd name="T78" fmla="*/ 217 w 1718"/>
                <a:gd name="T79" fmla="*/ 395 h 526"/>
                <a:gd name="T80" fmla="*/ 137 w 1718"/>
                <a:gd name="T81" fmla="*/ 374 h 5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18"/>
                <a:gd name="T124" fmla="*/ 0 h 526"/>
                <a:gd name="T125" fmla="*/ 1718 w 1718"/>
                <a:gd name="T126" fmla="*/ 526 h 5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18" h="526">
                  <a:moveTo>
                    <a:pt x="0" y="330"/>
                  </a:moveTo>
                  <a:lnTo>
                    <a:pt x="112" y="387"/>
                  </a:lnTo>
                  <a:lnTo>
                    <a:pt x="154" y="403"/>
                  </a:lnTo>
                  <a:lnTo>
                    <a:pt x="207" y="421"/>
                  </a:lnTo>
                  <a:lnTo>
                    <a:pt x="251" y="434"/>
                  </a:lnTo>
                  <a:lnTo>
                    <a:pt x="304" y="451"/>
                  </a:lnTo>
                  <a:lnTo>
                    <a:pt x="352" y="464"/>
                  </a:lnTo>
                  <a:lnTo>
                    <a:pt x="411" y="477"/>
                  </a:lnTo>
                  <a:lnTo>
                    <a:pt x="461" y="486"/>
                  </a:lnTo>
                  <a:lnTo>
                    <a:pt x="506" y="498"/>
                  </a:lnTo>
                  <a:lnTo>
                    <a:pt x="568" y="504"/>
                  </a:lnTo>
                  <a:lnTo>
                    <a:pt x="626" y="511"/>
                  </a:lnTo>
                  <a:lnTo>
                    <a:pt x="692" y="516"/>
                  </a:lnTo>
                  <a:lnTo>
                    <a:pt x="784" y="523"/>
                  </a:lnTo>
                  <a:lnTo>
                    <a:pt x="851" y="525"/>
                  </a:lnTo>
                  <a:lnTo>
                    <a:pt x="911" y="525"/>
                  </a:lnTo>
                  <a:lnTo>
                    <a:pt x="988" y="523"/>
                  </a:lnTo>
                  <a:lnTo>
                    <a:pt x="1044" y="520"/>
                  </a:lnTo>
                  <a:lnTo>
                    <a:pt x="1100" y="514"/>
                  </a:lnTo>
                  <a:lnTo>
                    <a:pt x="1162" y="508"/>
                  </a:lnTo>
                  <a:lnTo>
                    <a:pt x="1215" y="496"/>
                  </a:lnTo>
                  <a:lnTo>
                    <a:pt x="1263" y="485"/>
                  </a:lnTo>
                  <a:lnTo>
                    <a:pt x="1310" y="470"/>
                  </a:lnTo>
                  <a:lnTo>
                    <a:pt x="1346" y="454"/>
                  </a:lnTo>
                  <a:lnTo>
                    <a:pt x="1384" y="434"/>
                  </a:lnTo>
                  <a:lnTo>
                    <a:pt x="1420" y="412"/>
                  </a:lnTo>
                  <a:lnTo>
                    <a:pt x="1445" y="383"/>
                  </a:lnTo>
                  <a:lnTo>
                    <a:pt x="1460" y="358"/>
                  </a:lnTo>
                  <a:lnTo>
                    <a:pt x="1481" y="327"/>
                  </a:lnTo>
                  <a:lnTo>
                    <a:pt x="1488" y="304"/>
                  </a:lnTo>
                  <a:lnTo>
                    <a:pt x="1503" y="271"/>
                  </a:lnTo>
                  <a:lnTo>
                    <a:pt x="1717" y="393"/>
                  </a:lnTo>
                  <a:lnTo>
                    <a:pt x="1684" y="359"/>
                  </a:lnTo>
                  <a:lnTo>
                    <a:pt x="1656" y="328"/>
                  </a:lnTo>
                  <a:lnTo>
                    <a:pt x="1630" y="297"/>
                  </a:lnTo>
                  <a:lnTo>
                    <a:pt x="1607" y="263"/>
                  </a:lnTo>
                  <a:lnTo>
                    <a:pt x="1583" y="230"/>
                  </a:lnTo>
                  <a:lnTo>
                    <a:pt x="1566" y="200"/>
                  </a:lnTo>
                  <a:lnTo>
                    <a:pt x="1547" y="166"/>
                  </a:lnTo>
                  <a:lnTo>
                    <a:pt x="1532" y="133"/>
                  </a:lnTo>
                  <a:lnTo>
                    <a:pt x="1513" y="92"/>
                  </a:lnTo>
                  <a:lnTo>
                    <a:pt x="1500" y="56"/>
                  </a:lnTo>
                  <a:lnTo>
                    <a:pt x="1494" y="32"/>
                  </a:lnTo>
                  <a:lnTo>
                    <a:pt x="1483" y="0"/>
                  </a:lnTo>
                  <a:lnTo>
                    <a:pt x="1454" y="12"/>
                  </a:lnTo>
                  <a:lnTo>
                    <a:pt x="1421" y="25"/>
                  </a:lnTo>
                  <a:lnTo>
                    <a:pt x="1384" y="33"/>
                  </a:lnTo>
                  <a:lnTo>
                    <a:pt x="1348" y="40"/>
                  </a:lnTo>
                  <a:lnTo>
                    <a:pt x="1321" y="42"/>
                  </a:lnTo>
                  <a:lnTo>
                    <a:pt x="1297" y="43"/>
                  </a:lnTo>
                  <a:lnTo>
                    <a:pt x="1259" y="43"/>
                  </a:lnTo>
                  <a:lnTo>
                    <a:pt x="1217" y="40"/>
                  </a:lnTo>
                  <a:lnTo>
                    <a:pt x="1182" y="38"/>
                  </a:lnTo>
                  <a:lnTo>
                    <a:pt x="1136" y="30"/>
                  </a:lnTo>
                  <a:lnTo>
                    <a:pt x="1091" y="24"/>
                  </a:lnTo>
                  <a:lnTo>
                    <a:pt x="1020" y="7"/>
                  </a:lnTo>
                  <a:lnTo>
                    <a:pt x="1269" y="142"/>
                  </a:lnTo>
                  <a:lnTo>
                    <a:pt x="1250" y="173"/>
                  </a:lnTo>
                  <a:lnTo>
                    <a:pt x="1223" y="208"/>
                  </a:lnTo>
                  <a:lnTo>
                    <a:pt x="1200" y="237"/>
                  </a:lnTo>
                  <a:lnTo>
                    <a:pt x="1160" y="272"/>
                  </a:lnTo>
                  <a:lnTo>
                    <a:pt x="1134" y="290"/>
                  </a:lnTo>
                  <a:lnTo>
                    <a:pt x="1109" y="308"/>
                  </a:lnTo>
                  <a:lnTo>
                    <a:pt x="1075" y="329"/>
                  </a:lnTo>
                  <a:lnTo>
                    <a:pt x="1037" y="350"/>
                  </a:lnTo>
                  <a:lnTo>
                    <a:pt x="991" y="369"/>
                  </a:lnTo>
                  <a:lnTo>
                    <a:pt x="947" y="381"/>
                  </a:lnTo>
                  <a:lnTo>
                    <a:pt x="899" y="393"/>
                  </a:lnTo>
                  <a:lnTo>
                    <a:pt x="848" y="406"/>
                  </a:lnTo>
                  <a:lnTo>
                    <a:pt x="808" y="410"/>
                  </a:lnTo>
                  <a:lnTo>
                    <a:pt x="748" y="415"/>
                  </a:lnTo>
                  <a:lnTo>
                    <a:pt x="689" y="418"/>
                  </a:lnTo>
                  <a:lnTo>
                    <a:pt x="636" y="421"/>
                  </a:lnTo>
                  <a:lnTo>
                    <a:pt x="571" y="422"/>
                  </a:lnTo>
                  <a:lnTo>
                    <a:pt x="498" y="422"/>
                  </a:lnTo>
                  <a:lnTo>
                    <a:pt x="428" y="422"/>
                  </a:lnTo>
                  <a:lnTo>
                    <a:pt x="357" y="414"/>
                  </a:lnTo>
                  <a:lnTo>
                    <a:pt x="309" y="411"/>
                  </a:lnTo>
                  <a:lnTo>
                    <a:pt x="260" y="404"/>
                  </a:lnTo>
                  <a:lnTo>
                    <a:pt x="217" y="395"/>
                  </a:lnTo>
                  <a:lnTo>
                    <a:pt x="174" y="387"/>
                  </a:lnTo>
                  <a:lnTo>
                    <a:pt x="137" y="374"/>
                  </a:lnTo>
                  <a:lnTo>
                    <a:pt x="0" y="330"/>
                  </a:lnTo>
                </a:path>
              </a:pathLst>
            </a:custGeom>
            <a:gradFill rotWithShape="0">
              <a:gsLst>
                <a:gs pos="0">
                  <a:srgbClr val="00DFCA"/>
                </a:gs>
                <a:gs pos="100000">
                  <a:srgbClr val="00C8B5"/>
                </a:gs>
              </a:gsLst>
              <a:path path="rect">
                <a:fillToRect l="100000" b="100000"/>
              </a:path>
            </a:gradFill>
            <a:ln w="12700" cap="rnd">
              <a:solidFill>
                <a:srgbClr val="772655"/>
              </a:solidFill>
              <a:round/>
              <a:headEnd/>
              <a:tailEnd/>
            </a:ln>
          </p:spPr>
          <p:txBody>
            <a:bodyPr/>
            <a:lstStyle/>
            <a:p>
              <a:endParaRPr lang="en-US">
                <a:latin typeface="Georgia" charset="0"/>
              </a:endParaRPr>
            </a:p>
          </p:txBody>
        </p:sp>
      </p:grpSp>
      <p:grpSp>
        <p:nvGrpSpPr>
          <p:cNvPr id="17" name="Group 15"/>
          <p:cNvGrpSpPr>
            <a:grpSpLocks/>
          </p:cNvGrpSpPr>
          <p:nvPr/>
        </p:nvGrpSpPr>
        <p:grpSpPr bwMode="auto">
          <a:xfrm>
            <a:off x="5868211" y="4703087"/>
            <a:ext cx="828675" cy="1970088"/>
            <a:chOff x="3462" y="2455"/>
            <a:chExt cx="757" cy="1614"/>
          </a:xfrm>
        </p:grpSpPr>
        <p:grpSp>
          <p:nvGrpSpPr>
            <p:cNvPr id="18" name="Group 16"/>
            <p:cNvGrpSpPr>
              <a:grpSpLocks/>
            </p:cNvGrpSpPr>
            <p:nvPr/>
          </p:nvGrpSpPr>
          <p:grpSpPr bwMode="auto">
            <a:xfrm>
              <a:off x="3462" y="3447"/>
              <a:ext cx="709" cy="622"/>
              <a:chOff x="3462" y="3447"/>
              <a:chExt cx="709" cy="622"/>
            </a:xfrm>
          </p:grpSpPr>
          <p:grpSp>
            <p:nvGrpSpPr>
              <p:cNvPr id="46" name="Group 17"/>
              <p:cNvGrpSpPr>
                <a:grpSpLocks/>
              </p:cNvGrpSpPr>
              <p:nvPr/>
            </p:nvGrpSpPr>
            <p:grpSpPr bwMode="auto">
              <a:xfrm>
                <a:off x="3462" y="3447"/>
                <a:ext cx="709" cy="622"/>
                <a:chOff x="3462" y="3447"/>
                <a:chExt cx="709" cy="622"/>
              </a:xfrm>
            </p:grpSpPr>
            <p:grpSp>
              <p:nvGrpSpPr>
                <p:cNvPr id="54" name="Group 18"/>
                <p:cNvGrpSpPr>
                  <a:grpSpLocks/>
                </p:cNvGrpSpPr>
                <p:nvPr/>
              </p:nvGrpSpPr>
              <p:grpSpPr bwMode="auto">
                <a:xfrm>
                  <a:off x="3462" y="3447"/>
                  <a:ext cx="709" cy="622"/>
                  <a:chOff x="3462" y="3447"/>
                  <a:chExt cx="709" cy="622"/>
                </a:xfrm>
              </p:grpSpPr>
              <p:sp>
                <p:nvSpPr>
                  <p:cNvPr id="62" name="Freeform 19"/>
                  <p:cNvSpPr>
                    <a:spLocks/>
                  </p:cNvSpPr>
                  <p:nvPr/>
                </p:nvSpPr>
                <p:spPr bwMode="auto">
                  <a:xfrm>
                    <a:off x="3462" y="3447"/>
                    <a:ext cx="709" cy="622"/>
                  </a:xfrm>
                  <a:custGeom>
                    <a:avLst/>
                    <a:gdLst>
                      <a:gd name="T0" fmla="*/ 244 w 709"/>
                      <a:gd name="T1" fmla="*/ 56 h 622"/>
                      <a:gd name="T2" fmla="*/ 200 w 709"/>
                      <a:gd name="T3" fmla="*/ 51 h 622"/>
                      <a:gd name="T4" fmla="*/ 137 w 709"/>
                      <a:gd name="T5" fmla="*/ 76 h 622"/>
                      <a:gd name="T6" fmla="*/ 95 w 709"/>
                      <a:gd name="T7" fmla="*/ 102 h 622"/>
                      <a:gd name="T8" fmla="*/ 66 w 709"/>
                      <a:gd name="T9" fmla="*/ 141 h 622"/>
                      <a:gd name="T10" fmla="*/ 63 w 709"/>
                      <a:gd name="T11" fmla="*/ 174 h 622"/>
                      <a:gd name="T12" fmla="*/ 61 w 709"/>
                      <a:gd name="T13" fmla="*/ 222 h 622"/>
                      <a:gd name="T14" fmla="*/ 38 w 709"/>
                      <a:gd name="T15" fmla="*/ 247 h 622"/>
                      <a:gd name="T16" fmla="*/ 31 w 709"/>
                      <a:gd name="T17" fmla="*/ 281 h 622"/>
                      <a:gd name="T18" fmla="*/ 43 w 709"/>
                      <a:gd name="T19" fmla="*/ 314 h 622"/>
                      <a:gd name="T20" fmla="*/ 36 w 709"/>
                      <a:gd name="T21" fmla="*/ 339 h 622"/>
                      <a:gd name="T22" fmla="*/ 17 w 709"/>
                      <a:gd name="T23" fmla="*/ 365 h 622"/>
                      <a:gd name="T24" fmla="*/ 13 w 709"/>
                      <a:gd name="T25" fmla="*/ 400 h 622"/>
                      <a:gd name="T26" fmla="*/ 2 w 709"/>
                      <a:gd name="T27" fmla="*/ 441 h 622"/>
                      <a:gd name="T28" fmla="*/ 6 w 709"/>
                      <a:gd name="T29" fmla="*/ 481 h 622"/>
                      <a:gd name="T30" fmla="*/ 31 w 709"/>
                      <a:gd name="T31" fmla="*/ 499 h 622"/>
                      <a:gd name="T32" fmla="*/ 75 w 709"/>
                      <a:gd name="T33" fmla="*/ 499 h 622"/>
                      <a:gd name="T34" fmla="*/ 95 w 709"/>
                      <a:gd name="T35" fmla="*/ 511 h 622"/>
                      <a:gd name="T36" fmla="*/ 90 w 709"/>
                      <a:gd name="T37" fmla="*/ 544 h 622"/>
                      <a:gd name="T38" fmla="*/ 67 w 709"/>
                      <a:gd name="T39" fmla="*/ 577 h 622"/>
                      <a:gd name="T40" fmla="*/ 63 w 709"/>
                      <a:gd name="T41" fmla="*/ 603 h 622"/>
                      <a:gd name="T42" fmla="*/ 80 w 709"/>
                      <a:gd name="T43" fmla="*/ 621 h 622"/>
                      <a:gd name="T44" fmla="*/ 107 w 709"/>
                      <a:gd name="T45" fmla="*/ 621 h 622"/>
                      <a:gd name="T46" fmla="*/ 144 w 709"/>
                      <a:gd name="T47" fmla="*/ 607 h 622"/>
                      <a:gd name="T48" fmla="*/ 194 w 709"/>
                      <a:gd name="T49" fmla="*/ 594 h 622"/>
                      <a:gd name="T50" fmla="*/ 250 w 709"/>
                      <a:gd name="T51" fmla="*/ 591 h 622"/>
                      <a:gd name="T52" fmla="*/ 291 w 709"/>
                      <a:gd name="T53" fmla="*/ 600 h 622"/>
                      <a:gd name="T54" fmla="*/ 346 w 709"/>
                      <a:gd name="T55" fmla="*/ 607 h 622"/>
                      <a:gd name="T56" fmla="*/ 393 w 709"/>
                      <a:gd name="T57" fmla="*/ 598 h 622"/>
                      <a:gd name="T58" fmla="*/ 452 w 709"/>
                      <a:gd name="T59" fmla="*/ 598 h 622"/>
                      <a:gd name="T60" fmla="*/ 506 w 709"/>
                      <a:gd name="T61" fmla="*/ 604 h 622"/>
                      <a:gd name="T62" fmla="*/ 541 w 709"/>
                      <a:gd name="T63" fmla="*/ 589 h 622"/>
                      <a:gd name="T64" fmla="*/ 581 w 709"/>
                      <a:gd name="T65" fmla="*/ 577 h 622"/>
                      <a:gd name="T66" fmla="*/ 635 w 709"/>
                      <a:gd name="T67" fmla="*/ 578 h 622"/>
                      <a:gd name="T68" fmla="*/ 678 w 709"/>
                      <a:gd name="T69" fmla="*/ 574 h 622"/>
                      <a:gd name="T70" fmla="*/ 708 w 709"/>
                      <a:gd name="T71" fmla="*/ 552 h 622"/>
                      <a:gd name="T72" fmla="*/ 691 w 709"/>
                      <a:gd name="T73" fmla="*/ 457 h 622"/>
                      <a:gd name="T74" fmla="*/ 703 w 709"/>
                      <a:gd name="T75" fmla="*/ 428 h 622"/>
                      <a:gd name="T76" fmla="*/ 686 w 709"/>
                      <a:gd name="T77" fmla="*/ 398 h 622"/>
                      <a:gd name="T78" fmla="*/ 676 w 709"/>
                      <a:gd name="T79" fmla="*/ 369 h 622"/>
                      <a:gd name="T80" fmla="*/ 672 w 709"/>
                      <a:gd name="T81" fmla="*/ 335 h 622"/>
                      <a:gd name="T82" fmla="*/ 673 w 709"/>
                      <a:gd name="T83" fmla="*/ 305 h 622"/>
                      <a:gd name="T84" fmla="*/ 665 w 709"/>
                      <a:gd name="T85" fmla="*/ 277 h 622"/>
                      <a:gd name="T86" fmla="*/ 674 w 709"/>
                      <a:gd name="T87" fmla="*/ 235 h 622"/>
                      <a:gd name="T88" fmla="*/ 673 w 709"/>
                      <a:gd name="T89" fmla="*/ 186 h 622"/>
                      <a:gd name="T90" fmla="*/ 662 w 709"/>
                      <a:gd name="T91" fmla="*/ 142 h 622"/>
                      <a:gd name="T92" fmla="*/ 642 w 709"/>
                      <a:gd name="T93" fmla="*/ 109 h 622"/>
                      <a:gd name="T94" fmla="*/ 574 w 709"/>
                      <a:gd name="T95" fmla="*/ 72 h 622"/>
                      <a:gd name="T96" fmla="*/ 440 w 709"/>
                      <a:gd name="T97" fmla="*/ 45 h 62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09"/>
                      <a:gd name="T148" fmla="*/ 0 h 622"/>
                      <a:gd name="T149" fmla="*/ 709 w 709"/>
                      <a:gd name="T150" fmla="*/ 622 h 62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09" h="622">
                        <a:moveTo>
                          <a:pt x="327" y="0"/>
                        </a:moveTo>
                        <a:lnTo>
                          <a:pt x="244" y="56"/>
                        </a:lnTo>
                        <a:lnTo>
                          <a:pt x="229" y="54"/>
                        </a:lnTo>
                        <a:lnTo>
                          <a:pt x="200" y="51"/>
                        </a:lnTo>
                        <a:lnTo>
                          <a:pt x="171" y="60"/>
                        </a:lnTo>
                        <a:lnTo>
                          <a:pt x="137" y="76"/>
                        </a:lnTo>
                        <a:lnTo>
                          <a:pt x="112" y="90"/>
                        </a:lnTo>
                        <a:lnTo>
                          <a:pt x="95" y="102"/>
                        </a:lnTo>
                        <a:lnTo>
                          <a:pt x="78" y="122"/>
                        </a:lnTo>
                        <a:lnTo>
                          <a:pt x="66" y="141"/>
                        </a:lnTo>
                        <a:lnTo>
                          <a:pt x="61" y="154"/>
                        </a:lnTo>
                        <a:lnTo>
                          <a:pt x="63" y="174"/>
                        </a:lnTo>
                        <a:lnTo>
                          <a:pt x="65" y="203"/>
                        </a:lnTo>
                        <a:lnTo>
                          <a:pt x="61" y="222"/>
                        </a:lnTo>
                        <a:lnTo>
                          <a:pt x="50" y="236"/>
                        </a:lnTo>
                        <a:lnTo>
                          <a:pt x="38" y="247"/>
                        </a:lnTo>
                        <a:lnTo>
                          <a:pt x="28" y="263"/>
                        </a:lnTo>
                        <a:lnTo>
                          <a:pt x="31" y="281"/>
                        </a:lnTo>
                        <a:lnTo>
                          <a:pt x="38" y="302"/>
                        </a:lnTo>
                        <a:lnTo>
                          <a:pt x="43" y="314"/>
                        </a:lnTo>
                        <a:lnTo>
                          <a:pt x="43" y="328"/>
                        </a:lnTo>
                        <a:lnTo>
                          <a:pt x="36" y="339"/>
                        </a:lnTo>
                        <a:lnTo>
                          <a:pt x="21" y="351"/>
                        </a:lnTo>
                        <a:lnTo>
                          <a:pt x="17" y="365"/>
                        </a:lnTo>
                        <a:lnTo>
                          <a:pt x="13" y="379"/>
                        </a:lnTo>
                        <a:lnTo>
                          <a:pt x="13" y="400"/>
                        </a:lnTo>
                        <a:lnTo>
                          <a:pt x="9" y="417"/>
                        </a:lnTo>
                        <a:lnTo>
                          <a:pt x="2" y="441"/>
                        </a:lnTo>
                        <a:lnTo>
                          <a:pt x="0" y="463"/>
                        </a:lnTo>
                        <a:lnTo>
                          <a:pt x="6" y="481"/>
                        </a:lnTo>
                        <a:lnTo>
                          <a:pt x="17" y="492"/>
                        </a:lnTo>
                        <a:lnTo>
                          <a:pt x="31" y="499"/>
                        </a:lnTo>
                        <a:lnTo>
                          <a:pt x="53" y="500"/>
                        </a:lnTo>
                        <a:lnTo>
                          <a:pt x="75" y="499"/>
                        </a:lnTo>
                        <a:lnTo>
                          <a:pt x="88" y="503"/>
                        </a:lnTo>
                        <a:lnTo>
                          <a:pt x="95" y="511"/>
                        </a:lnTo>
                        <a:lnTo>
                          <a:pt x="97" y="522"/>
                        </a:lnTo>
                        <a:lnTo>
                          <a:pt x="90" y="544"/>
                        </a:lnTo>
                        <a:lnTo>
                          <a:pt x="76" y="563"/>
                        </a:lnTo>
                        <a:lnTo>
                          <a:pt x="67" y="577"/>
                        </a:lnTo>
                        <a:lnTo>
                          <a:pt x="61" y="591"/>
                        </a:lnTo>
                        <a:lnTo>
                          <a:pt x="63" y="603"/>
                        </a:lnTo>
                        <a:lnTo>
                          <a:pt x="71" y="616"/>
                        </a:lnTo>
                        <a:lnTo>
                          <a:pt x="80" y="621"/>
                        </a:lnTo>
                        <a:lnTo>
                          <a:pt x="92" y="621"/>
                        </a:lnTo>
                        <a:lnTo>
                          <a:pt x="107" y="621"/>
                        </a:lnTo>
                        <a:lnTo>
                          <a:pt x="124" y="615"/>
                        </a:lnTo>
                        <a:lnTo>
                          <a:pt x="144" y="607"/>
                        </a:lnTo>
                        <a:lnTo>
                          <a:pt x="164" y="599"/>
                        </a:lnTo>
                        <a:lnTo>
                          <a:pt x="194" y="594"/>
                        </a:lnTo>
                        <a:lnTo>
                          <a:pt x="222" y="589"/>
                        </a:lnTo>
                        <a:lnTo>
                          <a:pt x="250" y="591"/>
                        </a:lnTo>
                        <a:lnTo>
                          <a:pt x="272" y="596"/>
                        </a:lnTo>
                        <a:lnTo>
                          <a:pt x="291" y="600"/>
                        </a:lnTo>
                        <a:lnTo>
                          <a:pt x="316" y="605"/>
                        </a:lnTo>
                        <a:lnTo>
                          <a:pt x="346" y="607"/>
                        </a:lnTo>
                        <a:lnTo>
                          <a:pt x="367" y="604"/>
                        </a:lnTo>
                        <a:lnTo>
                          <a:pt x="393" y="598"/>
                        </a:lnTo>
                        <a:lnTo>
                          <a:pt x="425" y="600"/>
                        </a:lnTo>
                        <a:lnTo>
                          <a:pt x="452" y="598"/>
                        </a:lnTo>
                        <a:lnTo>
                          <a:pt x="479" y="604"/>
                        </a:lnTo>
                        <a:lnTo>
                          <a:pt x="506" y="604"/>
                        </a:lnTo>
                        <a:lnTo>
                          <a:pt x="523" y="596"/>
                        </a:lnTo>
                        <a:lnTo>
                          <a:pt x="541" y="589"/>
                        </a:lnTo>
                        <a:lnTo>
                          <a:pt x="557" y="584"/>
                        </a:lnTo>
                        <a:lnTo>
                          <a:pt x="581" y="577"/>
                        </a:lnTo>
                        <a:lnTo>
                          <a:pt x="605" y="577"/>
                        </a:lnTo>
                        <a:lnTo>
                          <a:pt x="635" y="578"/>
                        </a:lnTo>
                        <a:lnTo>
                          <a:pt x="659" y="577"/>
                        </a:lnTo>
                        <a:lnTo>
                          <a:pt x="678" y="574"/>
                        </a:lnTo>
                        <a:lnTo>
                          <a:pt x="695" y="563"/>
                        </a:lnTo>
                        <a:lnTo>
                          <a:pt x="708" y="552"/>
                        </a:lnTo>
                        <a:lnTo>
                          <a:pt x="701" y="508"/>
                        </a:lnTo>
                        <a:lnTo>
                          <a:pt x="691" y="457"/>
                        </a:lnTo>
                        <a:lnTo>
                          <a:pt x="695" y="446"/>
                        </a:lnTo>
                        <a:lnTo>
                          <a:pt x="703" y="428"/>
                        </a:lnTo>
                        <a:lnTo>
                          <a:pt x="695" y="410"/>
                        </a:lnTo>
                        <a:lnTo>
                          <a:pt x="686" y="398"/>
                        </a:lnTo>
                        <a:lnTo>
                          <a:pt x="678" y="384"/>
                        </a:lnTo>
                        <a:lnTo>
                          <a:pt x="676" y="369"/>
                        </a:lnTo>
                        <a:lnTo>
                          <a:pt x="674" y="349"/>
                        </a:lnTo>
                        <a:lnTo>
                          <a:pt x="672" y="335"/>
                        </a:lnTo>
                        <a:lnTo>
                          <a:pt x="671" y="321"/>
                        </a:lnTo>
                        <a:lnTo>
                          <a:pt x="673" y="305"/>
                        </a:lnTo>
                        <a:lnTo>
                          <a:pt x="668" y="291"/>
                        </a:lnTo>
                        <a:lnTo>
                          <a:pt x="665" y="277"/>
                        </a:lnTo>
                        <a:lnTo>
                          <a:pt x="671" y="258"/>
                        </a:lnTo>
                        <a:lnTo>
                          <a:pt x="674" y="235"/>
                        </a:lnTo>
                        <a:lnTo>
                          <a:pt x="676" y="211"/>
                        </a:lnTo>
                        <a:lnTo>
                          <a:pt x="673" y="186"/>
                        </a:lnTo>
                        <a:lnTo>
                          <a:pt x="670" y="162"/>
                        </a:lnTo>
                        <a:lnTo>
                          <a:pt x="662" y="142"/>
                        </a:lnTo>
                        <a:lnTo>
                          <a:pt x="655" y="123"/>
                        </a:lnTo>
                        <a:lnTo>
                          <a:pt x="642" y="109"/>
                        </a:lnTo>
                        <a:lnTo>
                          <a:pt x="612" y="89"/>
                        </a:lnTo>
                        <a:lnTo>
                          <a:pt x="574" y="72"/>
                        </a:lnTo>
                        <a:lnTo>
                          <a:pt x="536" y="57"/>
                        </a:lnTo>
                        <a:lnTo>
                          <a:pt x="440" y="45"/>
                        </a:lnTo>
                        <a:lnTo>
                          <a:pt x="327" y="0"/>
                        </a:lnTo>
                      </a:path>
                    </a:pathLst>
                  </a:custGeom>
                  <a:solidFill>
                    <a:srgbClr val="C060FF"/>
                  </a:solidFill>
                  <a:ln w="12700" cap="rnd">
                    <a:solidFill>
                      <a:srgbClr val="000000"/>
                    </a:solidFill>
                    <a:round/>
                    <a:headEnd/>
                    <a:tailEnd/>
                  </a:ln>
                </p:spPr>
                <p:txBody>
                  <a:bodyPr/>
                  <a:lstStyle/>
                  <a:p>
                    <a:endParaRPr lang="en-US">
                      <a:latin typeface="Georgia" charset="0"/>
                    </a:endParaRPr>
                  </a:p>
                </p:txBody>
              </p:sp>
              <p:grpSp>
                <p:nvGrpSpPr>
                  <p:cNvPr id="63" name="Group 20"/>
                  <p:cNvGrpSpPr>
                    <a:grpSpLocks/>
                  </p:cNvGrpSpPr>
                  <p:nvPr/>
                </p:nvGrpSpPr>
                <p:grpSpPr bwMode="auto">
                  <a:xfrm>
                    <a:off x="3549" y="3501"/>
                    <a:ext cx="496" cy="458"/>
                    <a:chOff x="3549" y="3501"/>
                    <a:chExt cx="496" cy="458"/>
                  </a:xfrm>
                </p:grpSpPr>
                <p:sp>
                  <p:nvSpPr>
                    <p:cNvPr id="64" name="Freeform 21"/>
                    <p:cNvSpPr>
                      <a:spLocks/>
                    </p:cNvSpPr>
                    <p:nvPr/>
                  </p:nvSpPr>
                  <p:spPr bwMode="auto">
                    <a:xfrm>
                      <a:off x="4008" y="3732"/>
                      <a:ext cx="27" cy="65"/>
                    </a:xfrm>
                    <a:custGeom>
                      <a:avLst/>
                      <a:gdLst>
                        <a:gd name="T0" fmla="*/ 10 w 27"/>
                        <a:gd name="T1" fmla="*/ 0 h 65"/>
                        <a:gd name="T2" fmla="*/ 0 w 27"/>
                        <a:gd name="T3" fmla="*/ 22 h 65"/>
                        <a:gd name="T4" fmla="*/ 5 w 27"/>
                        <a:gd name="T5" fmla="*/ 45 h 65"/>
                        <a:gd name="T6" fmla="*/ 26 w 27"/>
                        <a:gd name="T7" fmla="*/ 64 h 65"/>
                        <a:gd name="T8" fmla="*/ 0 60000 65536"/>
                        <a:gd name="T9" fmla="*/ 0 60000 65536"/>
                        <a:gd name="T10" fmla="*/ 0 60000 65536"/>
                        <a:gd name="T11" fmla="*/ 0 60000 65536"/>
                        <a:gd name="T12" fmla="*/ 0 w 27"/>
                        <a:gd name="T13" fmla="*/ 0 h 65"/>
                        <a:gd name="T14" fmla="*/ 27 w 27"/>
                        <a:gd name="T15" fmla="*/ 65 h 65"/>
                      </a:gdLst>
                      <a:ahLst/>
                      <a:cxnLst>
                        <a:cxn ang="T8">
                          <a:pos x="T0" y="T1"/>
                        </a:cxn>
                        <a:cxn ang="T9">
                          <a:pos x="T2" y="T3"/>
                        </a:cxn>
                        <a:cxn ang="T10">
                          <a:pos x="T4" y="T5"/>
                        </a:cxn>
                        <a:cxn ang="T11">
                          <a:pos x="T6" y="T7"/>
                        </a:cxn>
                      </a:cxnLst>
                      <a:rect l="T12" t="T13" r="T14" b="T15"/>
                      <a:pathLst>
                        <a:path w="27" h="65">
                          <a:moveTo>
                            <a:pt x="10" y="0"/>
                          </a:moveTo>
                          <a:lnTo>
                            <a:pt x="0" y="22"/>
                          </a:lnTo>
                          <a:lnTo>
                            <a:pt x="5" y="45"/>
                          </a:lnTo>
                          <a:lnTo>
                            <a:pt x="26" y="6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sp>
                  <p:nvSpPr>
                    <p:cNvPr id="65" name="Freeform 22"/>
                    <p:cNvSpPr>
                      <a:spLocks/>
                    </p:cNvSpPr>
                    <p:nvPr/>
                  </p:nvSpPr>
                  <p:spPr bwMode="auto">
                    <a:xfrm>
                      <a:off x="4028" y="3814"/>
                      <a:ext cx="17" cy="145"/>
                    </a:xfrm>
                    <a:custGeom>
                      <a:avLst/>
                      <a:gdLst>
                        <a:gd name="T0" fmla="*/ 12 w 17"/>
                        <a:gd name="T1" fmla="*/ 144 h 145"/>
                        <a:gd name="T2" fmla="*/ 10 w 17"/>
                        <a:gd name="T3" fmla="*/ 130 h 145"/>
                        <a:gd name="T4" fmla="*/ 11 w 17"/>
                        <a:gd name="T5" fmla="*/ 117 h 145"/>
                        <a:gd name="T6" fmla="*/ 15 w 17"/>
                        <a:gd name="T7" fmla="*/ 102 h 145"/>
                        <a:gd name="T8" fmla="*/ 12 w 17"/>
                        <a:gd name="T9" fmla="*/ 86 h 145"/>
                        <a:gd name="T10" fmla="*/ 3 w 17"/>
                        <a:gd name="T11" fmla="*/ 74 h 145"/>
                        <a:gd name="T12" fmla="*/ 0 w 17"/>
                        <a:gd name="T13" fmla="*/ 63 h 145"/>
                        <a:gd name="T14" fmla="*/ 2 w 17"/>
                        <a:gd name="T15" fmla="*/ 49 h 145"/>
                        <a:gd name="T16" fmla="*/ 12 w 17"/>
                        <a:gd name="T17" fmla="*/ 38 h 145"/>
                        <a:gd name="T18" fmla="*/ 16 w 17"/>
                        <a:gd name="T19" fmla="*/ 25 h 145"/>
                        <a:gd name="T20" fmla="*/ 10 w 17"/>
                        <a:gd name="T21" fmla="*/ 13 h 145"/>
                        <a:gd name="T22" fmla="*/ 6 w 17"/>
                        <a:gd name="T23" fmla="*/ 0 h 1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45"/>
                        <a:gd name="T38" fmla="*/ 17 w 17"/>
                        <a:gd name="T39" fmla="*/ 145 h 1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45">
                          <a:moveTo>
                            <a:pt x="12" y="144"/>
                          </a:moveTo>
                          <a:lnTo>
                            <a:pt x="10" y="130"/>
                          </a:lnTo>
                          <a:lnTo>
                            <a:pt x="11" y="117"/>
                          </a:lnTo>
                          <a:lnTo>
                            <a:pt x="15" y="102"/>
                          </a:lnTo>
                          <a:lnTo>
                            <a:pt x="12" y="86"/>
                          </a:lnTo>
                          <a:lnTo>
                            <a:pt x="3" y="74"/>
                          </a:lnTo>
                          <a:lnTo>
                            <a:pt x="0" y="63"/>
                          </a:lnTo>
                          <a:lnTo>
                            <a:pt x="2" y="49"/>
                          </a:lnTo>
                          <a:lnTo>
                            <a:pt x="12" y="38"/>
                          </a:lnTo>
                          <a:lnTo>
                            <a:pt x="16" y="25"/>
                          </a:lnTo>
                          <a:lnTo>
                            <a:pt x="10" y="13"/>
                          </a:lnTo>
                          <a:lnTo>
                            <a:pt x="6"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sp>
                  <p:nvSpPr>
                    <p:cNvPr id="66" name="Freeform 23"/>
                    <p:cNvSpPr>
                      <a:spLocks/>
                    </p:cNvSpPr>
                    <p:nvPr/>
                  </p:nvSpPr>
                  <p:spPr bwMode="auto">
                    <a:xfrm>
                      <a:off x="3643" y="3501"/>
                      <a:ext cx="169" cy="245"/>
                    </a:xfrm>
                    <a:custGeom>
                      <a:avLst/>
                      <a:gdLst>
                        <a:gd name="T0" fmla="*/ 36 w 169"/>
                        <a:gd name="T1" fmla="*/ 0 h 245"/>
                        <a:gd name="T2" fmla="*/ 36 w 169"/>
                        <a:gd name="T3" fmla="*/ 14 h 245"/>
                        <a:gd name="T4" fmla="*/ 32 w 169"/>
                        <a:gd name="T5" fmla="*/ 27 h 245"/>
                        <a:gd name="T6" fmla="*/ 26 w 169"/>
                        <a:gd name="T7" fmla="*/ 43 h 245"/>
                        <a:gd name="T8" fmla="*/ 24 w 169"/>
                        <a:gd name="T9" fmla="*/ 56 h 245"/>
                        <a:gd name="T10" fmla="*/ 22 w 169"/>
                        <a:gd name="T11" fmla="*/ 74 h 245"/>
                        <a:gd name="T12" fmla="*/ 20 w 169"/>
                        <a:gd name="T13" fmla="*/ 89 h 245"/>
                        <a:gd name="T14" fmla="*/ 13 w 169"/>
                        <a:gd name="T15" fmla="*/ 102 h 245"/>
                        <a:gd name="T16" fmla="*/ 0 w 169"/>
                        <a:gd name="T17" fmla="*/ 110 h 245"/>
                        <a:gd name="T18" fmla="*/ 15 w 169"/>
                        <a:gd name="T19" fmla="*/ 116 h 245"/>
                        <a:gd name="T20" fmla="*/ 36 w 169"/>
                        <a:gd name="T21" fmla="*/ 121 h 245"/>
                        <a:gd name="T22" fmla="*/ 52 w 169"/>
                        <a:gd name="T23" fmla="*/ 127 h 245"/>
                        <a:gd name="T24" fmla="*/ 38 w 169"/>
                        <a:gd name="T25" fmla="*/ 141 h 245"/>
                        <a:gd name="T26" fmla="*/ 28 w 169"/>
                        <a:gd name="T27" fmla="*/ 154 h 245"/>
                        <a:gd name="T28" fmla="*/ 52 w 169"/>
                        <a:gd name="T29" fmla="*/ 160 h 245"/>
                        <a:gd name="T30" fmla="*/ 79 w 169"/>
                        <a:gd name="T31" fmla="*/ 174 h 245"/>
                        <a:gd name="T32" fmla="*/ 107 w 169"/>
                        <a:gd name="T33" fmla="*/ 196 h 245"/>
                        <a:gd name="T34" fmla="*/ 133 w 169"/>
                        <a:gd name="T35" fmla="*/ 209 h 245"/>
                        <a:gd name="T36" fmla="*/ 168 w 169"/>
                        <a:gd name="T37" fmla="*/ 244 h 2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9"/>
                        <a:gd name="T58" fmla="*/ 0 h 245"/>
                        <a:gd name="T59" fmla="*/ 169 w 169"/>
                        <a:gd name="T60" fmla="*/ 245 h 2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9" h="245">
                          <a:moveTo>
                            <a:pt x="36" y="0"/>
                          </a:moveTo>
                          <a:lnTo>
                            <a:pt x="36" y="14"/>
                          </a:lnTo>
                          <a:lnTo>
                            <a:pt x="32" y="27"/>
                          </a:lnTo>
                          <a:lnTo>
                            <a:pt x="26" y="43"/>
                          </a:lnTo>
                          <a:lnTo>
                            <a:pt x="24" y="56"/>
                          </a:lnTo>
                          <a:lnTo>
                            <a:pt x="22" y="74"/>
                          </a:lnTo>
                          <a:lnTo>
                            <a:pt x="20" y="89"/>
                          </a:lnTo>
                          <a:lnTo>
                            <a:pt x="13" y="102"/>
                          </a:lnTo>
                          <a:lnTo>
                            <a:pt x="0" y="110"/>
                          </a:lnTo>
                          <a:lnTo>
                            <a:pt x="15" y="116"/>
                          </a:lnTo>
                          <a:lnTo>
                            <a:pt x="36" y="121"/>
                          </a:lnTo>
                          <a:lnTo>
                            <a:pt x="52" y="127"/>
                          </a:lnTo>
                          <a:lnTo>
                            <a:pt x="38" y="141"/>
                          </a:lnTo>
                          <a:lnTo>
                            <a:pt x="28" y="154"/>
                          </a:lnTo>
                          <a:lnTo>
                            <a:pt x="52" y="160"/>
                          </a:lnTo>
                          <a:lnTo>
                            <a:pt x="79" y="174"/>
                          </a:lnTo>
                          <a:lnTo>
                            <a:pt x="107" y="196"/>
                          </a:lnTo>
                          <a:lnTo>
                            <a:pt x="133" y="209"/>
                          </a:lnTo>
                          <a:lnTo>
                            <a:pt x="168" y="24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sp>
                  <p:nvSpPr>
                    <p:cNvPr id="67" name="Freeform 24"/>
                    <p:cNvSpPr>
                      <a:spLocks/>
                    </p:cNvSpPr>
                    <p:nvPr/>
                  </p:nvSpPr>
                  <p:spPr bwMode="auto">
                    <a:xfrm>
                      <a:off x="3876" y="3507"/>
                      <a:ext cx="165" cy="236"/>
                    </a:xfrm>
                    <a:custGeom>
                      <a:avLst/>
                      <a:gdLst>
                        <a:gd name="T0" fmla="*/ 133 w 165"/>
                        <a:gd name="T1" fmla="*/ 0 h 236"/>
                        <a:gd name="T2" fmla="*/ 133 w 165"/>
                        <a:gd name="T3" fmla="*/ 15 h 236"/>
                        <a:gd name="T4" fmla="*/ 138 w 165"/>
                        <a:gd name="T5" fmla="*/ 37 h 236"/>
                        <a:gd name="T6" fmla="*/ 151 w 165"/>
                        <a:gd name="T7" fmla="*/ 58 h 236"/>
                        <a:gd name="T8" fmla="*/ 164 w 165"/>
                        <a:gd name="T9" fmla="*/ 73 h 236"/>
                        <a:gd name="T10" fmla="*/ 150 w 165"/>
                        <a:gd name="T11" fmla="*/ 77 h 236"/>
                        <a:gd name="T12" fmla="*/ 130 w 165"/>
                        <a:gd name="T13" fmla="*/ 85 h 236"/>
                        <a:gd name="T14" fmla="*/ 112 w 165"/>
                        <a:gd name="T15" fmla="*/ 91 h 236"/>
                        <a:gd name="T16" fmla="*/ 136 w 165"/>
                        <a:gd name="T17" fmla="*/ 107 h 236"/>
                        <a:gd name="T18" fmla="*/ 112 w 165"/>
                        <a:gd name="T19" fmla="*/ 115 h 236"/>
                        <a:gd name="T20" fmla="*/ 80 w 165"/>
                        <a:gd name="T21" fmla="*/ 137 h 236"/>
                        <a:gd name="T22" fmla="*/ 64 w 165"/>
                        <a:gd name="T23" fmla="*/ 162 h 236"/>
                        <a:gd name="T24" fmla="*/ 35 w 165"/>
                        <a:gd name="T25" fmla="*/ 189 h 236"/>
                        <a:gd name="T26" fmla="*/ 14 w 165"/>
                        <a:gd name="T27" fmla="*/ 216 h 236"/>
                        <a:gd name="T28" fmla="*/ 0 w 165"/>
                        <a:gd name="T29" fmla="*/ 235 h 2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5"/>
                        <a:gd name="T46" fmla="*/ 0 h 236"/>
                        <a:gd name="T47" fmla="*/ 165 w 165"/>
                        <a:gd name="T48" fmla="*/ 236 h 2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5" h="236">
                          <a:moveTo>
                            <a:pt x="133" y="0"/>
                          </a:moveTo>
                          <a:lnTo>
                            <a:pt x="133" y="15"/>
                          </a:lnTo>
                          <a:lnTo>
                            <a:pt x="138" y="37"/>
                          </a:lnTo>
                          <a:lnTo>
                            <a:pt x="151" y="58"/>
                          </a:lnTo>
                          <a:lnTo>
                            <a:pt x="164" y="73"/>
                          </a:lnTo>
                          <a:lnTo>
                            <a:pt x="150" y="77"/>
                          </a:lnTo>
                          <a:lnTo>
                            <a:pt x="130" y="85"/>
                          </a:lnTo>
                          <a:lnTo>
                            <a:pt x="112" y="91"/>
                          </a:lnTo>
                          <a:lnTo>
                            <a:pt x="136" y="107"/>
                          </a:lnTo>
                          <a:lnTo>
                            <a:pt x="112" y="115"/>
                          </a:lnTo>
                          <a:lnTo>
                            <a:pt x="80" y="137"/>
                          </a:lnTo>
                          <a:lnTo>
                            <a:pt x="64" y="162"/>
                          </a:lnTo>
                          <a:lnTo>
                            <a:pt x="35" y="189"/>
                          </a:lnTo>
                          <a:lnTo>
                            <a:pt x="14" y="216"/>
                          </a:lnTo>
                          <a:lnTo>
                            <a:pt x="0" y="235"/>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sp>
                  <p:nvSpPr>
                    <p:cNvPr id="68" name="Freeform 25"/>
                    <p:cNvSpPr>
                      <a:spLocks/>
                    </p:cNvSpPr>
                    <p:nvPr/>
                  </p:nvSpPr>
                  <p:spPr bwMode="auto">
                    <a:xfrm>
                      <a:off x="3549" y="3926"/>
                      <a:ext cx="82" cy="19"/>
                    </a:xfrm>
                    <a:custGeom>
                      <a:avLst/>
                      <a:gdLst>
                        <a:gd name="T0" fmla="*/ 81 w 82"/>
                        <a:gd name="T1" fmla="*/ 4 h 19"/>
                        <a:gd name="T2" fmla="*/ 65 w 82"/>
                        <a:gd name="T3" fmla="*/ 1 h 19"/>
                        <a:gd name="T4" fmla="*/ 51 w 82"/>
                        <a:gd name="T5" fmla="*/ 0 h 19"/>
                        <a:gd name="T6" fmla="*/ 35 w 82"/>
                        <a:gd name="T7" fmla="*/ 2 h 19"/>
                        <a:gd name="T8" fmla="*/ 23 w 82"/>
                        <a:gd name="T9" fmla="*/ 6 h 19"/>
                        <a:gd name="T10" fmla="*/ 8 w 82"/>
                        <a:gd name="T11" fmla="*/ 13 h 19"/>
                        <a:gd name="T12" fmla="*/ 0 w 82"/>
                        <a:gd name="T13" fmla="*/ 18 h 19"/>
                        <a:gd name="T14" fmla="*/ 0 60000 65536"/>
                        <a:gd name="T15" fmla="*/ 0 60000 65536"/>
                        <a:gd name="T16" fmla="*/ 0 60000 65536"/>
                        <a:gd name="T17" fmla="*/ 0 60000 65536"/>
                        <a:gd name="T18" fmla="*/ 0 60000 65536"/>
                        <a:gd name="T19" fmla="*/ 0 60000 65536"/>
                        <a:gd name="T20" fmla="*/ 0 60000 65536"/>
                        <a:gd name="T21" fmla="*/ 0 w 82"/>
                        <a:gd name="T22" fmla="*/ 0 h 19"/>
                        <a:gd name="T23" fmla="*/ 82 w 82"/>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19">
                          <a:moveTo>
                            <a:pt x="81" y="4"/>
                          </a:moveTo>
                          <a:lnTo>
                            <a:pt x="65" y="1"/>
                          </a:lnTo>
                          <a:lnTo>
                            <a:pt x="51" y="0"/>
                          </a:lnTo>
                          <a:lnTo>
                            <a:pt x="35" y="2"/>
                          </a:lnTo>
                          <a:lnTo>
                            <a:pt x="23" y="6"/>
                          </a:lnTo>
                          <a:lnTo>
                            <a:pt x="8" y="13"/>
                          </a:lnTo>
                          <a:lnTo>
                            <a:pt x="0" y="18"/>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sp>
                  <p:nvSpPr>
                    <p:cNvPr id="69" name="Freeform 26"/>
                    <p:cNvSpPr>
                      <a:spLocks/>
                    </p:cNvSpPr>
                    <p:nvPr/>
                  </p:nvSpPr>
                  <p:spPr bwMode="auto">
                    <a:xfrm>
                      <a:off x="3584" y="3729"/>
                      <a:ext cx="53" cy="45"/>
                    </a:xfrm>
                    <a:custGeom>
                      <a:avLst/>
                      <a:gdLst>
                        <a:gd name="T0" fmla="*/ 52 w 53"/>
                        <a:gd name="T1" fmla="*/ 44 h 45"/>
                        <a:gd name="T2" fmla="*/ 41 w 53"/>
                        <a:gd name="T3" fmla="*/ 43 h 45"/>
                        <a:gd name="T4" fmla="*/ 27 w 53"/>
                        <a:gd name="T5" fmla="*/ 38 h 45"/>
                        <a:gd name="T6" fmla="*/ 17 w 53"/>
                        <a:gd name="T7" fmla="*/ 31 h 45"/>
                        <a:gd name="T8" fmla="*/ 9 w 53"/>
                        <a:gd name="T9" fmla="*/ 22 h 45"/>
                        <a:gd name="T10" fmla="*/ 3 w 53"/>
                        <a:gd name="T11" fmla="*/ 9 h 45"/>
                        <a:gd name="T12" fmla="*/ 0 w 53"/>
                        <a:gd name="T13" fmla="*/ 0 h 45"/>
                        <a:gd name="T14" fmla="*/ 0 60000 65536"/>
                        <a:gd name="T15" fmla="*/ 0 60000 65536"/>
                        <a:gd name="T16" fmla="*/ 0 60000 65536"/>
                        <a:gd name="T17" fmla="*/ 0 60000 65536"/>
                        <a:gd name="T18" fmla="*/ 0 60000 65536"/>
                        <a:gd name="T19" fmla="*/ 0 60000 65536"/>
                        <a:gd name="T20" fmla="*/ 0 60000 65536"/>
                        <a:gd name="T21" fmla="*/ 0 w 53"/>
                        <a:gd name="T22" fmla="*/ 0 h 45"/>
                        <a:gd name="T23" fmla="*/ 53 w 53"/>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45">
                          <a:moveTo>
                            <a:pt x="52" y="44"/>
                          </a:moveTo>
                          <a:lnTo>
                            <a:pt x="41" y="43"/>
                          </a:lnTo>
                          <a:lnTo>
                            <a:pt x="27" y="38"/>
                          </a:lnTo>
                          <a:lnTo>
                            <a:pt x="17" y="31"/>
                          </a:lnTo>
                          <a:lnTo>
                            <a:pt x="9" y="22"/>
                          </a:lnTo>
                          <a:lnTo>
                            <a:pt x="3" y="9"/>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sp>
                  <p:nvSpPr>
                    <p:cNvPr id="70" name="Freeform 27"/>
                    <p:cNvSpPr>
                      <a:spLocks/>
                    </p:cNvSpPr>
                    <p:nvPr/>
                  </p:nvSpPr>
                  <p:spPr bwMode="auto">
                    <a:xfrm>
                      <a:off x="3622" y="3774"/>
                      <a:ext cx="16" cy="130"/>
                    </a:xfrm>
                    <a:custGeom>
                      <a:avLst/>
                      <a:gdLst>
                        <a:gd name="T0" fmla="*/ 14 w 16"/>
                        <a:gd name="T1" fmla="*/ 0 h 130"/>
                        <a:gd name="T2" fmla="*/ 13 w 16"/>
                        <a:gd name="T3" fmla="*/ 9 h 130"/>
                        <a:gd name="T4" fmla="*/ 13 w 16"/>
                        <a:gd name="T5" fmla="*/ 15 h 130"/>
                        <a:gd name="T6" fmla="*/ 13 w 16"/>
                        <a:gd name="T7" fmla="*/ 24 h 130"/>
                        <a:gd name="T8" fmla="*/ 15 w 16"/>
                        <a:gd name="T9" fmla="*/ 32 h 130"/>
                        <a:gd name="T10" fmla="*/ 13 w 16"/>
                        <a:gd name="T11" fmla="*/ 41 h 130"/>
                        <a:gd name="T12" fmla="*/ 10 w 16"/>
                        <a:gd name="T13" fmla="*/ 50 h 130"/>
                        <a:gd name="T14" fmla="*/ 8 w 16"/>
                        <a:gd name="T15" fmla="*/ 57 h 130"/>
                        <a:gd name="T16" fmla="*/ 7 w 16"/>
                        <a:gd name="T17" fmla="*/ 66 h 130"/>
                        <a:gd name="T18" fmla="*/ 7 w 16"/>
                        <a:gd name="T19" fmla="*/ 74 h 130"/>
                        <a:gd name="T20" fmla="*/ 3 w 16"/>
                        <a:gd name="T21" fmla="*/ 84 h 130"/>
                        <a:gd name="T22" fmla="*/ 0 w 16"/>
                        <a:gd name="T23" fmla="*/ 91 h 130"/>
                        <a:gd name="T24" fmla="*/ 1 w 16"/>
                        <a:gd name="T25" fmla="*/ 100 h 130"/>
                        <a:gd name="T26" fmla="*/ 5 w 16"/>
                        <a:gd name="T27" fmla="*/ 109 h 130"/>
                        <a:gd name="T28" fmla="*/ 10 w 16"/>
                        <a:gd name="T29" fmla="*/ 118 h 130"/>
                        <a:gd name="T30" fmla="*/ 12 w 16"/>
                        <a:gd name="T31" fmla="*/ 129 h 1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
                        <a:gd name="T49" fmla="*/ 0 h 130"/>
                        <a:gd name="T50" fmla="*/ 16 w 16"/>
                        <a:gd name="T51" fmla="*/ 130 h 1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 h="130">
                          <a:moveTo>
                            <a:pt x="14" y="0"/>
                          </a:moveTo>
                          <a:lnTo>
                            <a:pt x="13" y="9"/>
                          </a:lnTo>
                          <a:lnTo>
                            <a:pt x="13" y="15"/>
                          </a:lnTo>
                          <a:lnTo>
                            <a:pt x="13" y="24"/>
                          </a:lnTo>
                          <a:lnTo>
                            <a:pt x="15" y="32"/>
                          </a:lnTo>
                          <a:lnTo>
                            <a:pt x="13" y="41"/>
                          </a:lnTo>
                          <a:lnTo>
                            <a:pt x="10" y="50"/>
                          </a:lnTo>
                          <a:lnTo>
                            <a:pt x="8" y="57"/>
                          </a:lnTo>
                          <a:lnTo>
                            <a:pt x="7" y="66"/>
                          </a:lnTo>
                          <a:lnTo>
                            <a:pt x="7" y="74"/>
                          </a:lnTo>
                          <a:lnTo>
                            <a:pt x="3" y="84"/>
                          </a:lnTo>
                          <a:lnTo>
                            <a:pt x="0" y="91"/>
                          </a:lnTo>
                          <a:lnTo>
                            <a:pt x="1" y="100"/>
                          </a:lnTo>
                          <a:lnTo>
                            <a:pt x="5" y="109"/>
                          </a:lnTo>
                          <a:lnTo>
                            <a:pt x="10" y="118"/>
                          </a:lnTo>
                          <a:lnTo>
                            <a:pt x="12" y="12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sp>
                  <p:nvSpPr>
                    <p:cNvPr id="71" name="Freeform 28"/>
                    <p:cNvSpPr>
                      <a:spLocks/>
                    </p:cNvSpPr>
                    <p:nvPr/>
                  </p:nvSpPr>
                  <p:spPr bwMode="auto">
                    <a:xfrm>
                      <a:off x="3621" y="3726"/>
                      <a:ext cx="15" cy="46"/>
                    </a:xfrm>
                    <a:custGeom>
                      <a:avLst/>
                      <a:gdLst>
                        <a:gd name="T0" fmla="*/ 10 w 15"/>
                        <a:gd name="T1" fmla="*/ 0 h 46"/>
                        <a:gd name="T2" fmla="*/ 4 w 15"/>
                        <a:gd name="T3" fmla="*/ 8 h 46"/>
                        <a:gd name="T4" fmla="*/ 0 w 15"/>
                        <a:gd name="T5" fmla="*/ 17 h 46"/>
                        <a:gd name="T6" fmla="*/ 0 w 15"/>
                        <a:gd name="T7" fmla="*/ 28 h 46"/>
                        <a:gd name="T8" fmla="*/ 5 w 15"/>
                        <a:gd name="T9" fmla="*/ 37 h 46"/>
                        <a:gd name="T10" fmla="*/ 14 w 15"/>
                        <a:gd name="T11" fmla="*/ 45 h 46"/>
                        <a:gd name="T12" fmla="*/ 0 60000 65536"/>
                        <a:gd name="T13" fmla="*/ 0 60000 65536"/>
                        <a:gd name="T14" fmla="*/ 0 60000 65536"/>
                        <a:gd name="T15" fmla="*/ 0 60000 65536"/>
                        <a:gd name="T16" fmla="*/ 0 60000 65536"/>
                        <a:gd name="T17" fmla="*/ 0 60000 65536"/>
                        <a:gd name="T18" fmla="*/ 0 w 15"/>
                        <a:gd name="T19" fmla="*/ 0 h 46"/>
                        <a:gd name="T20" fmla="*/ 15 w 15"/>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15" h="46">
                          <a:moveTo>
                            <a:pt x="10" y="0"/>
                          </a:moveTo>
                          <a:lnTo>
                            <a:pt x="4" y="8"/>
                          </a:lnTo>
                          <a:lnTo>
                            <a:pt x="0" y="17"/>
                          </a:lnTo>
                          <a:lnTo>
                            <a:pt x="0" y="28"/>
                          </a:lnTo>
                          <a:lnTo>
                            <a:pt x="5" y="37"/>
                          </a:lnTo>
                          <a:lnTo>
                            <a:pt x="14" y="45"/>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grpSp>
            </p:grpSp>
            <p:grpSp>
              <p:nvGrpSpPr>
                <p:cNvPr id="55" name="Group 29"/>
                <p:cNvGrpSpPr>
                  <a:grpSpLocks/>
                </p:cNvGrpSpPr>
                <p:nvPr/>
              </p:nvGrpSpPr>
              <p:grpSpPr bwMode="auto">
                <a:xfrm>
                  <a:off x="3684" y="3473"/>
                  <a:ext cx="317" cy="299"/>
                  <a:chOff x="3684" y="3473"/>
                  <a:chExt cx="317" cy="299"/>
                </a:xfrm>
              </p:grpSpPr>
              <p:grpSp>
                <p:nvGrpSpPr>
                  <p:cNvPr id="56" name="Group 30"/>
                  <p:cNvGrpSpPr>
                    <a:grpSpLocks/>
                  </p:cNvGrpSpPr>
                  <p:nvPr/>
                </p:nvGrpSpPr>
                <p:grpSpPr bwMode="auto">
                  <a:xfrm>
                    <a:off x="3684" y="3473"/>
                    <a:ext cx="317" cy="299"/>
                    <a:chOff x="3684" y="3473"/>
                    <a:chExt cx="317" cy="299"/>
                  </a:xfrm>
                </p:grpSpPr>
                <p:sp>
                  <p:nvSpPr>
                    <p:cNvPr id="58" name="Freeform 31"/>
                    <p:cNvSpPr>
                      <a:spLocks/>
                    </p:cNvSpPr>
                    <p:nvPr/>
                  </p:nvSpPr>
                  <p:spPr bwMode="auto">
                    <a:xfrm>
                      <a:off x="3684" y="3473"/>
                      <a:ext cx="317" cy="299"/>
                    </a:xfrm>
                    <a:custGeom>
                      <a:avLst/>
                      <a:gdLst>
                        <a:gd name="T0" fmla="*/ 62 w 317"/>
                        <a:gd name="T1" fmla="*/ 22 h 299"/>
                        <a:gd name="T2" fmla="*/ 0 w 317"/>
                        <a:gd name="T3" fmla="*/ 26 h 299"/>
                        <a:gd name="T4" fmla="*/ 19 w 317"/>
                        <a:gd name="T5" fmla="*/ 63 h 299"/>
                        <a:gd name="T6" fmla="*/ 65 w 317"/>
                        <a:gd name="T7" fmla="*/ 105 h 299"/>
                        <a:gd name="T8" fmla="*/ 60 w 317"/>
                        <a:gd name="T9" fmla="*/ 144 h 299"/>
                        <a:gd name="T10" fmla="*/ 151 w 317"/>
                        <a:gd name="T11" fmla="*/ 298 h 299"/>
                        <a:gd name="T12" fmla="*/ 157 w 317"/>
                        <a:gd name="T13" fmla="*/ 298 h 299"/>
                        <a:gd name="T14" fmla="*/ 179 w 317"/>
                        <a:gd name="T15" fmla="*/ 269 h 299"/>
                        <a:gd name="T16" fmla="*/ 206 w 317"/>
                        <a:gd name="T17" fmla="*/ 217 h 299"/>
                        <a:gd name="T18" fmla="*/ 248 w 317"/>
                        <a:gd name="T19" fmla="*/ 154 h 299"/>
                        <a:gd name="T20" fmla="*/ 258 w 317"/>
                        <a:gd name="T21" fmla="*/ 94 h 299"/>
                        <a:gd name="T22" fmla="*/ 316 w 317"/>
                        <a:gd name="T23" fmla="*/ 31 h 299"/>
                        <a:gd name="T24" fmla="*/ 259 w 317"/>
                        <a:gd name="T25" fmla="*/ 0 h 299"/>
                        <a:gd name="T26" fmla="*/ 205 w 317"/>
                        <a:gd name="T27" fmla="*/ 39 h 299"/>
                        <a:gd name="T28" fmla="*/ 154 w 317"/>
                        <a:gd name="T29" fmla="*/ 36 h 299"/>
                        <a:gd name="T30" fmla="*/ 87 w 317"/>
                        <a:gd name="T31" fmla="*/ 17 h 299"/>
                        <a:gd name="T32" fmla="*/ 62 w 317"/>
                        <a:gd name="T33" fmla="*/ 22 h 2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7"/>
                        <a:gd name="T52" fmla="*/ 0 h 299"/>
                        <a:gd name="T53" fmla="*/ 317 w 317"/>
                        <a:gd name="T54" fmla="*/ 299 h 29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7" h="299">
                          <a:moveTo>
                            <a:pt x="62" y="22"/>
                          </a:moveTo>
                          <a:lnTo>
                            <a:pt x="0" y="26"/>
                          </a:lnTo>
                          <a:lnTo>
                            <a:pt x="19" y="63"/>
                          </a:lnTo>
                          <a:lnTo>
                            <a:pt x="65" y="105"/>
                          </a:lnTo>
                          <a:lnTo>
                            <a:pt x="60" y="144"/>
                          </a:lnTo>
                          <a:lnTo>
                            <a:pt x="151" y="298"/>
                          </a:lnTo>
                          <a:lnTo>
                            <a:pt x="157" y="298"/>
                          </a:lnTo>
                          <a:lnTo>
                            <a:pt x="179" y="269"/>
                          </a:lnTo>
                          <a:lnTo>
                            <a:pt x="206" y="217"/>
                          </a:lnTo>
                          <a:lnTo>
                            <a:pt x="248" y="154"/>
                          </a:lnTo>
                          <a:lnTo>
                            <a:pt x="258" y="94"/>
                          </a:lnTo>
                          <a:lnTo>
                            <a:pt x="316" y="31"/>
                          </a:lnTo>
                          <a:lnTo>
                            <a:pt x="259" y="0"/>
                          </a:lnTo>
                          <a:lnTo>
                            <a:pt x="205" y="39"/>
                          </a:lnTo>
                          <a:lnTo>
                            <a:pt x="154" y="36"/>
                          </a:lnTo>
                          <a:lnTo>
                            <a:pt x="87" y="17"/>
                          </a:lnTo>
                          <a:lnTo>
                            <a:pt x="62" y="22"/>
                          </a:lnTo>
                        </a:path>
                      </a:pathLst>
                    </a:custGeom>
                    <a:solidFill>
                      <a:srgbClr val="E0E0E0"/>
                    </a:solidFill>
                    <a:ln w="12700" cap="rnd">
                      <a:solidFill>
                        <a:srgbClr val="000000"/>
                      </a:solidFill>
                      <a:round/>
                      <a:headEnd/>
                      <a:tailEnd/>
                    </a:ln>
                  </p:spPr>
                  <p:txBody>
                    <a:bodyPr/>
                    <a:lstStyle/>
                    <a:p>
                      <a:endParaRPr lang="en-US">
                        <a:latin typeface="Georgia" charset="0"/>
                      </a:endParaRPr>
                    </a:p>
                  </p:txBody>
                </p:sp>
                <p:grpSp>
                  <p:nvGrpSpPr>
                    <p:cNvPr id="59" name="Group 32"/>
                    <p:cNvGrpSpPr>
                      <a:grpSpLocks/>
                    </p:cNvGrpSpPr>
                    <p:nvPr/>
                  </p:nvGrpSpPr>
                  <p:grpSpPr bwMode="auto">
                    <a:xfrm>
                      <a:off x="3720" y="3545"/>
                      <a:ext cx="232" cy="35"/>
                      <a:chOff x="3720" y="3545"/>
                      <a:chExt cx="232" cy="35"/>
                    </a:xfrm>
                  </p:grpSpPr>
                  <p:sp>
                    <p:nvSpPr>
                      <p:cNvPr id="60" name="Freeform 33"/>
                      <p:cNvSpPr>
                        <a:spLocks/>
                      </p:cNvSpPr>
                      <p:nvPr/>
                    </p:nvSpPr>
                    <p:spPr bwMode="auto">
                      <a:xfrm>
                        <a:off x="3889" y="3545"/>
                        <a:ext cx="63" cy="30"/>
                      </a:xfrm>
                      <a:custGeom>
                        <a:avLst/>
                        <a:gdLst>
                          <a:gd name="T0" fmla="*/ 0 w 63"/>
                          <a:gd name="T1" fmla="*/ 0 h 30"/>
                          <a:gd name="T2" fmla="*/ 31 w 63"/>
                          <a:gd name="T3" fmla="*/ 22 h 30"/>
                          <a:gd name="T4" fmla="*/ 62 w 63"/>
                          <a:gd name="T5" fmla="*/ 11 h 30"/>
                          <a:gd name="T6" fmla="*/ 30 w 63"/>
                          <a:gd name="T7" fmla="*/ 29 h 30"/>
                          <a:gd name="T8" fmla="*/ 0 w 63"/>
                          <a:gd name="T9" fmla="*/ 0 h 30"/>
                          <a:gd name="T10" fmla="*/ 0 60000 65536"/>
                          <a:gd name="T11" fmla="*/ 0 60000 65536"/>
                          <a:gd name="T12" fmla="*/ 0 60000 65536"/>
                          <a:gd name="T13" fmla="*/ 0 60000 65536"/>
                          <a:gd name="T14" fmla="*/ 0 60000 65536"/>
                          <a:gd name="T15" fmla="*/ 0 w 63"/>
                          <a:gd name="T16" fmla="*/ 0 h 30"/>
                          <a:gd name="T17" fmla="*/ 63 w 63"/>
                          <a:gd name="T18" fmla="*/ 30 h 30"/>
                        </a:gdLst>
                        <a:ahLst/>
                        <a:cxnLst>
                          <a:cxn ang="T10">
                            <a:pos x="T0" y="T1"/>
                          </a:cxn>
                          <a:cxn ang="T11">
                            <a:pos x="T2" y="T3"/>
                          </a:cxn>
                          <a:cxn ang="T12">
                            <a:pos x="T4" y="T5"/>
                          </a:cxn>
                          <a:cxn ang="T13">
                            <a:pos x="T6" y="T7"/>
                          </a:cxn>
                          <a:cxn ang="T14">
                            <a:pos x="T8" y="T9"/>
                          </a:cxn>
                        </a:cxnLst>
                        <a:rect l="T15" t="T16" r="T17" b="T18"/>
                        <a:pathLst>
                          <a:path w="63" h="30">
                            <a:moveTo>
                              <a:pt x="0" y="0"/>
                            </a:moveTo>
                            <a:lnTo>
                              <a:pt x="31" y="22"/>
                            </a:lnTo>
                            <a:lnTo>
                              <a:pt x="62" y="11"/>
                            </a:lnTo>
                            <a:lnTo>
                              <a:pt x="30" y="29"/>
                            </a:lnTo>
                            <a:lnTo>
                              <a:pt x="0" y="0"/>
                            </a:lnTo>
                          </a:path>
                        </a:pathLst>
                      </a:custGeom>
                      <a:solidFill>
                        <a:srgbClr val="C0C0C0"/>
                      </a:solidFill>
                      <a:ln w="12700" cap="rnd">
                        <a:solidFill>
                          <a:srgbClr val="000000"/>
                        </a:solidFill>
                        <a:round/>
                        <a:headEnd/>
                        <a:tailEnd/>
                      </a:ln>
                    </p:spPr>
                    <p:txBody>
                      <a:bodyPr/>
                      <a:lstStyle/>
                      <a:p>
                        <a:endParaRPr lang="en-US">
                          <a:latin typeface="Georgia" charset="0"/>
                        </a:endParaRPr>
                      </a:p>
                    </p:txBody>
                  </p:sp>
                  <p:sp>
                    <p:nvSpPr>
                      <p:cNvPr id="61" name="Freeform 34"/>
                      <p:cNvSpPr>
                        <a:spLocks/>
                      </p:cNvSpPr>
                      <p:nvPr/>
                    </p:nvSpPr>
                    <p:spPr bwMode="auto">
                      <a:xfrm>
                        <a:off x="3720" y="3547"/>
                        <a:ext cx="74" cy="33"/>
                      </a:xfrm>
                      <a:custGeom>
                        <a:avLst/>
                        <a:gdLst>
                          <a:gd name="T0" fmla="*/ 73 w 74"/>
                          <a:gd name="T1" fmla="*/ 0 h 33"/>
                          <a:gd name="T2" fmla="*/ 59 w 74"/>
                          <a:gd name="T3" fmla="*/ 26 h 33"/>
                          <a:gd name="T4" fmla="*/ 0 w 74"/>
                          <a:gd name="T5" fmla="*/ 4 h 33"/>
                          <a:gd name="T6" fmla="*/ 60 w 74"/>
                          <a:gd name="T7" fmla="*/ 32 h 33"/>
                          <a:gd name="T8" fmla="*/ 73 w 74"/>
                          <a:gd name="T9" fmla="*/ 0 h 33"/>
                          <a:gd name="T10" fmla="*/ 0 60000 65536"/>
                          <a:gd name="T11" fmla="*/ 0 60000 65536"/>
                          <a:gd name="T12" fmla="*/ 0 60000 65536"/>
                          <a:gd name="T13" fmla="*/ 0 60000 65536"/>
                          <a:gd name="T14" fmla="*/ 0 60000 65536"/>
                          <a:gd name="T15" fmla="*/ 0 w 74"/>
                          <a:gd name="T16" fmla="*/ 0 h 33"/>
                          <a:gd name="T17" fmla="*/ 74 w 74"/>
                          <a:gd name="T18" fmla="*/ 33 h 33"/>
                        </a:gdLst>
                        <a:ahLst/>
                        <a:cxnLst>
                          <a:cxn ang="T10">
                            <a:pos x="T0" y="T1"/>
                          </a:cxn>
                          <a:cxn ang="T11">
                            <a:pos x="T2" y="T3"/>
                          </a:cxn>
                          <a:cxn ang="T12">
                            <a:pos x="T4" y="T5"/>
                          </a:cxn>
                          <a:cxn ang="T13">
                            <a:pos x="T6" y="T7"/>
                          </a:cxn>
                          <a:cxn ang="T14">
                            <a:pos x="T8" y="T9"/>
                          </a:cxn>
                        </a:cxnLst>
                        <a:rect l="T15" t="T16" r="T17" b="T18"/>
                        <a:pathLst>
                          <a:path w="74" h="33">
                            <a:moveTo>
                              <a:pt x="73" y="0"/>
                            </a:moveTo>
                            <a:lnTo>
                              <a:pt x="59" y="26"/>
                            </a:lnTo>
                            <a:lnTo>
                              <a:pt x="0" y="4"/>
                            </a:lnTo>
                            <a:lnTo>
                              <a:pt x="60" y="32"/>
                            </a:lnTo>
                            <a:lnTo>
                              <a:pt x="73" y="0"/>
                            </a:lnTo>
                          </a:path>
                        </a:pathLst>
                      </a:custGeom>
                      <a:solidFill>
                        <a:srgbClr val="C0C0C0"/>
                      </a:solidFill>
                      <a:ln w="12700" cap="rnd">
                        <a:solidFill>
                          <a:srgbClr val="000000"/>
                        </a:solidFill>
                        <a:round/>
                        <a:headEnd/>
                        <a:tailEnd/>
                      </a:ln>
                    </p:spPr>
                    <p:txBody>
                      <a:bodyPr/>
                      <a:lstStyle/>
                      <a:p>
                        <a:endParaRPr lang="en-US">
                          <a:latin typeface="Georgia" charset="0"/>
                        </a:endParaRPr>
                      </a:p>
                    </p:txBody>
                  </p:sp>
                </p:grpSp>
              </p:grpSp>
              <p:sp>
                <p:nvSpPr>
                  <p:cNvPr id="57" name="Freeform 35"/>
                  <p:cNvSpPr>
                    <a:spLocks/>
                  </p:cNvSpPr>
                  <p:nvPr/>
                </p:nvSpPr>
                <p:spPr bwMode="auto">
                  <a:xfrm>
                    <a:off x="3786" y="3512"/>
                    <a:ext cx="108" cy="260"/>
                  </a:xfrm>
                  <a:custGeom>
                    <a:avLst/>
                    <a:gdLst>
                      <a:gd name="T0" fmla="*/ 31 w 108"/>
                      <a:gd name="T1" fmla="*/ 0 h 260"/>
                      <a:gd name="T2" fmla="*/ 12 w 108"/>
                      <a:gd name="T3" fmla="*/ 35 h 260"/>
                      <a:gd name="T4" fmla="*/ 39 w 108"/>
                      <a:gd name="T5" fmla="*/ 72 h 260"/>
                      <a:gd name="T6" fmla="*/ 33 w 108"/>
                      <a:gd name="T7" fmla="*/ 89 h 260"/>
                      <a:gd name="T8" fmla="*/ 16 w 108"/>
                      <a:gd name="T9" fmla="*/ 110 h 260"/>
                      <a:gd name="T10" fmla="*/ 0 w 108"/>
                      <a:gd name="T11" fmla="*/ 174 h 260"/>
                      <a:gd name="T12" fmla="*/ 46 w 108"/>
                      <a:gd name="T13" fmla="*/ 259 h 260"/>
                      <a:gd name="T14" fmla="*/ 60 w 108"/>
                      <a:gd name="T15" fmla="*/ 259 h 260"/>
                      <a:gd name="T16" fmla="*/ 107 w 108"/>
                      <a:gd name="T17" fmla="*/ 177 h 260"/>
                      <a:gd name="T18" fmla="*/ 97 w 108"/>
                      <a:gd name="T19" fmla="*/ 112 h 260"/>
                      <a:gd name="T20" fmla="*/ 83 w 108"/>
                      <a:gd name="T21" fmla="*/ 91 h 260"/>
                      <a:gd name="T22" fmla="*/ 72 w 108"/>
                      <a:gd name="T23" fmla="*/ 72 h 260"/>
                      <a:gd name="T24" fmla="*/ 96 w 108"/>
                      <a:gd name="T25" fmla="*/ 35 h 260"/>
                      <a:gd name="T26" fmla="*/ 83 w 108"/>
                      <a:gd name="T27" fmla="*/ 0 h 260"/>
                      <a:gd name="T28" fmla="*/ 31 w 108"/>
                      <a:gd name="T29" fmla="*/ 0 h 2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260"/>
                      <a:gd name="T47" fmla="*/ 108 w 108"/>
                      <a:gd name="T48" fmla="*/ 260 h 2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260">
                        <a:moveTo>
                          <a:pt x="31" y="0"/>
                        </a:moveTo>
                        <a:lnTo>
                          <a:pt x="12" y="35"/>
                        </a:lnTo>
                        <a:lnTo>
                          <a:pt x="39" y="72"/>
                        </a:lnTo>
                        <a:lnTo>
                          <a:pt x="33" y="89"/>
                        </a:lnTo>
                        <a:lnTo>
                          <a:pt x="16" y="110"/>
                        </a:lnTo>
                        <a:lnTo>
                          <a:pt x="0" y="174"/>
                        </a:lnTo>
                        <a:lnTo>
                          <a:pt x="46" y="259"/>
                        </a:lnTo>
                        <a:lnTo>
                          <a:pt x="60" y="259"/>
                        </a:lnTo>
                        <a:lnTo>
                          <a:pt x="107" y="177"/>
                        </a:lnTo>
                        <a:lnTo>
                          <a:pt x="97" y="112"/>
                        </a:lnTo>
                        <a:lnTo>
                          <a:pt x="83" y="91"/>
                        </a:lnTo>
                        <a:lnTo>
                          <a:pt x="72" y="72"/>
                        </a:lnTo>
                        <a:lnTo>
                          <a:pt x="96" y="35"/>
                        </a:lnTo>
                        <a:lnTo>
                          <a:pt x="83" y="0"/>
                        </a:lnTo>
                        <a:lnTo>
                          <a:pt x="31" y="0"/>
                        </a:lnTo>
                      </a:path>
                    </a:pathLst>
                  </a:custGeom>
                  <a:solidFill>
                    <a:srgbClr val="008080"/>
                  </a:solidFill>
                  <a:ln w="12700" cap="rnd">
                    <a:solidFill>
                      <a:srgbClr val="000000"/>
                    </a:solidFill>
                    <a:round/>
                    <a:headEnd/>
                    <a:tailEnd/>
                  </a:ln>
                </p:spPr>
                <p:txBody>
                  <a:bodyPr/>
                  <a:lstStyle/>
                  <a:p>
                    <a:endParaRPr lang="en-US">
                      <a:latin typeface="Georgia" charset="0"/>
                    </a:endParaRPr>
                  </a:p>
                </p:txBody>
              </p:sp>
            </p:grpSp>
          </p:grpSp>
          <p:grpSp>
            <p:nvGrpSpPr>
              <p:cNvPr id="47" name="Group 36"/>
              <p:cNvGrpSpPr>
                <a:grpSpLocks/>
              </p:cNvGrpSpPr>
              <p:nvPr/>
            </p:nvGrpSpPr>
            <p:grpSpPr bwMode="auto">
              <a:xfrm>
                <a:off x="3630" y="3746"/>
                <a:ext cx="295" cy="184"/>
                <a:chOff x="3630" y="3746"/>
                <a:chExt cx="295" cy="184"/>
              </a:xfrm>
            </p:grpSpPr>
            <p:sp>
              <p:nvSpPr>
                <p:cNvPr id="48" name="Freeform 37"/>
                <p:cNvSpPr>
                  <a:spLocks/>
                </p:cNvSpPr>
                <p:nvPr/>
              </p:nvSpPr>
              <p:spPr bwMode="auto">
                <a:xfrm>
                  <a:off x="3709" y="3746"/>
                  <a:ext cx="216" cy="176"/>
                </a:xfrm>
                <a:custGeom>
                  <a:avLst/>
                  <a:gdLst>
                    <a:gd name="T0" fmla="*/ 0 w 216"/>
                    <a:gd name="T1" fmla="*/ 61 h 176"/>
                    <a:gd name="T2" fmla="*/ 57 w 216"/>
                    <a:gd name="T3" fmla="*/ 20 h 176"/>
                    <a:gd name="T4" fmla="*/ 88 w 216"/>
                    <a:gd name="T5" fmla="*/ 10 h 176"/>
                    <a:gd name="T6" fmla="*/ 119 w 216"/>
                    <a:gd name="T7" fmla="*/ 0 h 176"/>
                    <a:gd name="T8" fmla="*/ 143 w 216"/>
                    <a:gd name="T9" fmla="*/ 0 h 176"/>
                    <a:gd name="T10" fmla="*/ 174 w 216"/>
                    <a:gd name="T11" fmla="*/ 3 h 176"/>
                    <a:gd name="T12" fmla="*/ 194 w 216"/>
                    <a:gd name="T13" fmla="*/ 8 h 176"/>
                    <a:gd name="T14" fmla="*/ 210 w 216"/>
                    <a:gd name="T15" fmla="*/ 17 h 176"/>
                    <a:gd name="T16" fmla="*/ 215 w 216"/>
                    <a:gd name="T17" fmla="*/ 24 h 176"/>
                    <a:gd name="T18" fmla="*/ 215 w 216"/>
                    <a:gd name="T19" fmla="*/ 29 h 176"/>
                    <a:gd name="T20" fmla="*/ 211 w 216"/>
                    <a:gd name="T21" fmla="*/ 38 h 176"/>
                    <a:gd name="T22" fmla="*/ 201 w 216"/>
                    <a:gd name="T23" fmla="*/ 44 h 176"/>
                    <a:gd name="T24" fmla="*/ 188 w 216"/>
                    <a:gd name="T25" fmla="*/ 49 h 176"/>
                    <a:gd name="T26" fmla="*/ 197 w 216"/>
                    <a:gd name="T27" fmla="*/ 58 h 176"/>
                    <a:gd name="T28" fmla="*/ 206 w 216"/>
                    <a:gd name="T29" fmla="*/ 67 h 176"/>
                    <a:gd name="T30" fmla="*/ 208 w 216"/>
                    <a:gd name="T31" fmla="*/ 72 h 176"/>
                    <a:gd name="T32" fmla="*/ 205 w 216"/>
                    <a:gd name="T33" fmla="*/ 80 h 176"/>
                    <a:gd name="T34" fmla="*/ 199 w 216"/>
                    <a:gd name="T35" fmla="*/ 85 h 176"/>
                    <a:gd name="T36" fmla="*/ 190 w 216"/>
                    <a:gd name="T37" fmla="*/ 91 h 176"/>
                    <a:gd name="T38" fmla="*/ 174 w 216"/>
                    <a:gd name="T39" fmla="*/ 91 h 176"/>
                    <a:gd name="T40" fmla="*/ 177 w 216"/>
                    <a:gd name="T41" fmla="*/ 100 h 176"/>
                    <a:gd name="T42" fmla="*/ 181 w 216"/>
                    <a:gd name="T43" fmla="*/ 106 h 176"/>
                    <a:gd name="T44" fmla="*/ 178 w 216"/>
                    <a:gd name="T45" fmla="*/ 116 h 176"/>
                    <a:gd name="T46" fmla="*/ 171 w 216"/>
                    <a:gd name="T47" fmla="*/ 121 h 176"/>
                    <a:gd name="T48" fmla="*/ 160 w 216"/>
                    <a:gd name="T49" fmla="*/ 124 h 176"/>
                    <a:gd name="T50" fmla="*/ 146 w 216"/>
                    <a:gd name="T51" fmla="*/ 124 h 176"/>
                    <a:gd name="T52" fmla="*/ 152 w 216"/>
                    <a:gd name="T53" fmla="*/ 128 h 176"/>
                    <a:gd name="T54" fmla="*/ 157 w 216"/>
                    <a:gd name="T55" fmla="*/ 135 h 176"/>
                    <a:gd name="T56" fmla="*/ 156 w 216"/>
                    <a:gd name="T57" fmla="*/ 142 h 176"/>
                    <a:gd name="T58" fmla="*/ 151 w 216"/>
                    <a:gd name="T59" fmla="*/ 146 h 176"/>
                    <a:gd name="T60" fmla="*/ 144 w 216"/>
                    <a:gd name="T61" fmla="*/ 149 h 176"/>
                    <a:gd name="T62" fmla="*/ 135 w 216"/>
                    <a:gd name="T63" fmla="*/ 153 h 176"/>
                    <a:gd name="T64" fmla="*/ 121 w 216"/>
                    <a:gd name="T65" fmla="*/ 154 h 176"/>
                    <a:gd name="T66" fmla="*/ 107 w 216"/>
                    <a:gd name="T67" fmla="*/ 154 h 176"/>
                    <a:gd name="T68" fmla="*/ 93 w 216"/>
                    <a:gd name="T69" fmla="*/ 164 h 176"/>
                    <a:gd name="T70" fmla="*/ 84 w 216"/>
                    <a:gd name="T71" fmla="*/ 169 h 176"/>
                    <a:gd name="T72" fmla="*/ 70 w 216"/>
                    <a:gd name="T73" fmla="*/ 173 h 176"/>
                    <a:gd name="T74" fmla="*/ 54 w 216"/>
                    <a:gd name="T75" fmla="*/ 175 h 176"/>
                    <a:gd name="T76" fmla="*/ 37 w 216"/>
                    <a:gd name="T77" fmla="*/ 171 h 176"/>
                    <a:gd name="T78" fmla="*/ 0 w 216"/>
                    <a:gd name="T79" fmla="*/ 138 h 176"/>
                    <a:gd name="T80" fmla="*/ 0 w 216"/>
                    <a:gd name="T81" fmla="*/ 99 h 176"/>
                    <a:gd name="T82" fmla="*/ 0 w 216"/>
                    <a:gd name="T83" fmla="*/ 61 h 17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6"/>
                    <a:gd name="T127" fmla="*/ 0 h 176"/>
                    <a:gd name="T128" fmla="*/ 216 w 216"/>
                    <a:gd name="T129" fmla="*/ 176 h 17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6" h="176">
                      <a:moveTo>
                        <a:pt x="0" y="61"/>
                      </a:moveTo>
                      <a:lnTo>
                        <a:pt x="57" y="20"/>
                      </a:lnTo>
                      <a:lnTo>
                        <a:pt x="88" y="10"/>
                      </a:lnTo>
                      <a:lnTo>
                        <a:pt x="119" y="0"/>
                      </a:lnTo>
                      <a:lnTo>
                        <a:pt x="143" y="0"/>
                      </a:lnTo>
                      <a:lnTo>
                        <a:pt x="174" y="3"/>
                      </a:lnTo>
                      <a:lnTo>
                        <a:pt x="194" y="8"/>
                      </a:lnTo>
                      <a:lnTo>
                        <a:pt x="210" y="17"/>
                      </a:lnTo>
                      <a:lnTo>
                        <a:pt x="215" y="24"/>
                      </a:lnTo>
                      <a:lnTo>
                        <a:pt x="215" y="29"/>
                      </a:lnTo>
                      <a:lnTo>
                        <a:pt x="211" y="38"/>
                      </a:lnTo>
                      <a:lnTo>
                        <a:pt x="201" y="44"/>
                      </a:lnTo>
                      <a:lnTo>
                        <a:pt x="188" y="49"/>
                      </a:lnTo>
                      <a:lnTo>
                        <a:pt x="197" y="58"/>
                      </a:lnTo>
                      <a:lnTo>
                        <a:pt x="206" y="67"/>
                      </a:lnTo>
                      <a:lnTo>
                        <a:pt x="208" y="72"/>
                      </a:lnTo>
                      <a:lnTo>
                        <a:pt x="205" y="80"/>
                      </a:lnTo>
                      <a:lnTo>
                        <a:pt x="199" y="85"/>
                      </a:lnTo>
                      <a:lnTo>
                        <a:pt x="190" y="91"/>
                      </a:lnTo>
                      <a:lnTo>
                        <a:pt x="174" y="91"/>
                      </a:lnTo>
                      <a:lnTo>
                        <a:pt x="177" y="100"/>
                      </a:lnTo>
                      <a:lnTo>
                        <a:pt x="181" y="106"/>
                      </a:lnTo>
                      <a:lnTo>
                        <a:pt x="178" y="116"/>
                      </a:lnTo>
                      <a:lnTo>
                        <a:pt x="171" y="121"/>
                      </a:lnTo>
                      <a:lnTo>
                        <a:pt x="160" y="124"/>
                      </a:lnTo>
                      <a:lnTo>
                        <a:pt x="146" y="124"/>
                      </a:lnTo>
                      <a:lnTo>
                        <a:pt x="152" y="128"/>
                      </a:lnTo>
                      <a:lnTo>
                        <a:pt x="157" y="135"/>
                      </a:lnTo>
                      <a:lnTo>
                        <a:pt x="156" y="142"/>
                      </a:lnTo>
                      <a:lnTo>
                        <a:pt x="151" y="146"/>
                      </a:lnTo>
                      <a:lnTo>
                        <a:pt x="144" y="149"/>
                      </a:lnTo>
                      <a:lnTo>
                        <a:pt x="135" y="153"/>
                      </a:lnTo>
                      <a:lnTo>
                        <a:pt x="121" y="154"/>
                      </a:lnTo>
                      <a:lnTo>
                        <a:pt x="107" y="154"/>
                      </a:lnTo>
                      <a:lnTo>
                        <a:pt x="93" y="164"/>
                      </a:lnTo>
                      <a:lnTo>
                        <a:pt x="84" y="169"/>
                      </a:lnTo>
                      <a:lnTo>
                        <a:pt x="70" y="173"/>
                      </a:lnTo>
                      <a:lnTo>
                        <a:pt x="54" y="175"/>
                      </a:lnTo>
                      <a:lnTo>
                        <a:pt x="37" y="171"/>
                      </a:lnTo>
                      <a:lnTo>
                        <a:pt x="0" y="138"/>
                      </a:lnTo>
                      <a:lnTo>
                        <a:pt x="0" y="99"/>
                      </a:lnTo>
                      <a:lnTo>
                        <a:pt x="0" y="61"/>
                      </a:lnTo>
                    </a:path>
                  </a:pathLst>
                </a:custGeom>
                <a:solidFill>
                  <a:srgbClr val="E0A080"/>
                </a:solidFill>
                <a:ln w="12700" cap="rnd">
                  <a:solidFill>
                    <a:srgbClr val="000000"/>
                  </a:solidFill>
                  <a:round/>
                  <a:headEnd/>
                  <a:tailEnd/>
                </a:ln>
              </p:spPr>
              <p:txBody>
                <a:bodyPr/>
                <a:lstStyle/>
                <a:p>
                  <a:endParaRPr lang="en-US">
                    <a:latin typeface="Georgia" charset="0"/>
                  </a:endParaRPr>
                </a:p>
              </p:txBody>
            </p:sp>
            <p:sp>
              <p:nvSpPr>
                <p:cNvPr id="49" name="Freeform 38"/>
                <p:cNvSpPr>
                  <a:spLocks/>
                </p:cNvSpPr>
                <p:nvPr/>
              </p:nvSpPr>
              <p:spPr bwMode="auto">
                <a:xfrm>
                  <a:off x="3630" y="3776"/>
                  <a:ext cx="109" cy="154"/>
                </a:xfrm>
                <a:custGeom>
                  <a:avLst/>
                  <a:gdLst>
                    <a:gd name="T0" fmla="*/ 97 w 109"/>
                    <a:gd name="T1" fmla="*/ 18 h 154"/>
                    <a:gd name="T2" fmla="*/ 108 w 109"/>
                    <a:gd name="T3" fmla="*/ 3 h 154"/>
                    <a:gd name="T4" fmla="*/ 85 w 109"/>
                    <a:gd name="T5" fmla="*/ 6 h 154"/>
                    <a:gd name="T6" fmla="*/ 64 w 109"/>
                    <a:gd name="T7" fmla="*/ 5 h 154"/>
                    <a:gd name="T8" fmla="*/ 41 w 109"/>
                    <a:gd name="T9" fmla="*/ 5 h 154"/>
                    <a:gd name="T10" fmla="*/ 12 w 109"/>
                    <a:gd name="T11" fmla="*/ 0 h 154"/>
                    <a:gd name="T12" fmla="*/ 14 w 109"/>
                    <a:gd name="T13" fmla="*/ 30 h 154"/>
                    <a:gd name="T14" fmla="*/ 8 w 109"/>
                    <a:gd name="T15" fmla="*/ 54 h 154"/>
                    <a:gd name="T16" fmla="*/ 5 w 109"/>
                    <a:gd name="T17" fmla="*/ 75 h 154"/>
                    <a:gd name="T18" fmla="*/ 0 w 109"/>
                    <a:gd name="T19" fmla="*/ 91 h 154"/>
                    <a:gd name="T20" fmla="*/ 2 w 109"/>
                    <a:gd name="T21" fmla="*/ 104 h 154"/>
                    <a:gd name="T22" fmla="*/ 10 w 109"/>
                    <a:gd name="T23" fmla="*/ 116 h 154"/>
                    <a:gd name="T24" fmla="*/ 12 w 109"/>
                    <a:gd name="T25" fmla="*/ 130 h 154"/>
                    <a:gd name="T26" fmla="*/ 12 w 109"/>
                    <a:gd name="T27" fmla="*/ 141 h 154"/>
                    <a:gd name="T28" fmla="*/ 5 w 109"/>
                    <a:gd name="T29" fmla="*/ 153 h 154"/>
                    <a:gd name="T30" fmla="*/ 27 w 109"/>
                    <a:gd name="T31" fmla="*/ 152 h 154"/>
                    <a:gd name="T32" fmla="*/ 42 w 109"/>
                    <a:gd name="T33" fmla="*/ 147 h 154"/>
                    <a:gd name="T34" fmla="*/ 64 w 109"/>
                    <a:gd name="T35" fmla="*/ 147 h 154"/>
                    <a:gd name="T36" fmla="*/ 75 w 109"/>
                    <a:gd name="T37" fmla="*/ 142 h 154"/>
                    <a:gd name="T38" fmla="*/ 94 w 109"/>
                    <a:gd name="T39" fmla="*/ 145 h 154"/>
                    <a:gd name="T40" fmla="*/ 105 w 109"/>
                    <a:gd name="T41" fmla="*/ 144 h 154"/>
                    <a:gd name="T42" fmla="*/ 99 w 109"/>
                    <a:gd name="T43" fmla="*/ 131 h 154"/>
                    <a:gd name="T44" fmla="*/ 86 w 109"/>
                    <a:gd name="T45" fmla="*/ 119 h 154"/>
                    <a:gd name="T46" fmla="*/ 81 w 109"/>
                    <a:gd name="T47" fmla="*/ 104 h 154"/>
                    <a:gd name="T48" fmla="*/ 85 w 109"/>
                    <a:gd name="T49" fmla="*/ 81 h 154"/>
                    <a:gd name="T50" fmla="*/ 81 w 109"/>
                    <a:gd name="T51" fmla="*/ 61 h 154"/>
                    <a:gd name="T52" fmla="*/ 83 w 109"/>
                    <a:gd name="T53" fmla="*/ 38 h 154"/>
                    <a:gd name="T54" fmla="*/ 97 w 109"/>
                    <a:gd name="T55" fmla="*/ 18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9"/>
                    <a:gd name="T85" fmla="*/ 0 h 154"/>
                    <a:gd name="T86" fmla="*/ 109 w 109"/>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9" h="154">
                      <a:moveTo>
                        <a:pt x="97" y="18"/>
                      </a:moveTo>
                      <a:lnTo>
                        <a:pt x="108" y="3"/>
                      </a:lnTo>
                      <a:lnTo>
                        <a:pt x="85" y="6"/>
                      </a:lnTo>
                      <a:lnTo>
                        <a:pt x="64" y="5"/>
                      </a:lnTo>
                      <a:lnTo>
                        <a:pt x="41" y="5"/>
                      </a:lnTo>
                      <a:lnTo>
                        <a:pt x="12" y="0"/>
                      </a:lnTo>
                      <a:lnTo>
                        <a:pt x="14" y="30"/>
                      </a:lnTo>
                      <a:lnTo>
                        <a:pt x="8" y="54"/>
                      </a:lnTo>
                      <a:lnTo>
                        <a:pt x="5" y="75"/>
                      </a:lnTo>
                      <a:lnTo>
                        <a:pt x="0" y="91"/>
                      </a:lnTo>
                      <a:lnTo>
                        <a:pt x="2" y="104"/>
                      </a:lnTo>
                      <a:lnTo>
                        <a:pt x="10" y="116"/>
                      </a:lnTo>
                      <a:lnTo>
                        <a:pt x="12" y="130"/>
                      </a:lnTo>
                      <a:lnTo>
                        <a:pt x="12" y="141"/>
                      </a:lnTo>
                      <a:lnTo>
                        <a:pt x="5" y="153"/>
                      </a:lnTo>
                      <a:lnTo>
                        <a:pt x="27" y="152"/>
                      </a:lnTo>
                      <a:lnTo>
                        <a:pt x="42" y="147"/>
                      </a:lnTo>
                      <a:lnTo>
                        <a:pt x="64" y="147"/>
                      </a:lnTo>
                      <a:lnTo>
                        <a:pt x="75" y="142"/>
                      </a:lnTo>
                      <a:lnTo>
                        <a:pt x="94" y="145"/>
                      </a:lnTo>
                      <a:lnTo>
                        <a:pt x="105" y="144"/>
                      </a:lnTo>
                      <a:lnTo>
                        <a:pt x="99" y="131"/>
                      </a:lnTo>
                      <a:lnTo>
                        <a:pt x="86" y="119"/>
                      </a:lnTo>
                      <a:lnTo>
                        <a:pt x="81" y="104"/>
                      </a:lnTo>
                      <a:lnTo>
                        <a:pt x="85" y="81"/>
                      </a:lnTo>
                      <a:lnTo>
                        <a:pt x="81" y="61"/>
                      </a:lnTo>
                      <a:lnTo>
                        <a:pt x="83" y="38"/>
                      </a:lnTo>
                      <a:lnTo>
                        <a:pt x="97" y="18"/>
                      </a:lnTo>
                    </a:path>
                  </a:pathLst>
                </a:custGeom>
                <a:solidFill>
                  <a:srgbClr val="E0E0E0"/>
                </a:solidFill>
                <a:ln w="12700" cap="rnd">
                  <a:solidFill>
                    <a:srgbClr val="000000"/>
                  </a:solidFill>
                  <a:round/>
                  <a:headEnd/>
                  <a:tailEnd/>
                </a:ln>
              </p:spPr>
              <p:txBody>
                <a:bodyPr/>
                <a:lstStyle/>
                <a:p>
                  <a:endParaRPr lang="en-US">
                    <a:latin typeface="Georgia" charset="0"/>
                  </a:endParaRPr>
                </a:p>
              </p:txBody>
            </p:sp>
            <p:sp>
              <p:nvSpPr>
                <p:cNvPr id="50" name="Freeform 39"/>
                <p:cNvSpPr>
                  <a:spLocks/>
                </p:cNvSpPr>
                <p:nvPr/>
              </p:nvSpPr>
              <p:spPr bwMode="auto">
                <a:xfrm>
                  <a:off x="3825" y="3785"/>
                  <a:ext cx="74" cy="12"/>
                </a:xfrm>
                <a:custGeom>
                  <a:avLst/>
                  <a:gdLst>
                    <a:gd name="T0" fmla="*/ 0 w 74"/>
                    <a:gd name="T1" fmla="*/ 11 h 12"/>
                    <a:gd name="T2" fmla="*/ 10 w 74"/>
                    <a:gd name="T3" fmla="*/ 7 h 12"/>
                    <a:gd name="T4" fmla="*/ 16 w 74"/>
                    <a:gd name="T5" fmla="*/ 4 h 12"/>
                    <a:gd name="T6" fmla="*/ 27 w 74"/>
                    <a:gd name="T7" fmla="*/ 1 h 12"/>
                    <a:gd name="T8" fmla="*/ 38 w 74"/>
                    <a:gd name="T9" fmla="*/ 0 h 12"/>
                    <a:gd name="T10" fmla="*/ 46 w 74"/>
                    <a:gd name="T11" fmla="*/ 0 h 12"/>
                    <a:gd name="T12" fmla="*/ 55 w 74"/>
                    <a:gd name="T13" fmla="*/ 2 h 12"/>
                    <a:gd name="T14" fmla="*/ 64 w 74"/>
                    <a:gd name="T15" fmla="*/ 5 h 12"/>
                    <a:gd name="T16" fmla="*/ 73 w 74"/>
                    <a:gd name="T17" fmla="*/ 9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12"/>
                    <a:gd name="T29" fmla="*/ 74 w 74"/>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12">
                      <a:moveTo>
                        <a:pt x="0" y="11"/>
                      </a:moveTo>
                      <a:lnTo>
                        <a:pt x="10" y="7"/>
                      </a:lnTo>
                      <a:lnTo>
                        <a:pt x="16" y="4"/>
                      </a:lnTo>
                      <a:lnTo>
                        <a:pt x="27" y="1"/>
                      </a:lnTo>
                      <a:lnTo>
                        <a:pt x="38" y="0"/>
                      </a:lnTo>
                      <a:lnTo>
                        <a:pt x="46" y="0"/>
                      </a:lnTo>
                      <a:lnTo>
                        <a:pt x="55" y="2"/>
                      </a:lnTo>
                      <a:lnTo>
                        <a:pt x="64" y="5"/>
                      </a:lnTo>
                      <a:lnTo>
                        <a:pt x="73" y="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sp>
              <p:nvSpPr>
                <p:cNvPr id="51" name="Freeform 40"/>
                <p:cNvSpPr>
                  <a:spLocks/>
                </p:cNvSpPr>
                <p:nvPr/>
              </p:nvSpPr>
              <p:spPr bwMode="auto">
                <a:xfrm>
                  <a:off x="3815" y="3824"/>
                  <a:ext cx="70" cy="14"/>
                </a:xfrm>
                <a:custGeom>
                  <a:avLst/>
                  <a:gdLst>
                    <a:gd name="T0" fmla="*/ 0 w 70"/>
                    <a:gd name="T1" fmla="*/ 7 h 14"/>
                    <a:gd name="T2" fmla="*/ 11 w 70"/>
                    <a:gd name="T3" fmla="*/ 4 h 14"/>
                    <a:gd name="T4" fmla="*/ 25 w 70"/>
                    <a:gd name="T5" fmla="*/ 0 h 14"/>
                    <a:gd name="T6" fmla="*/ 39 w 70"/>
                    <a:gd name="T7" fmla="*/ 0 h 14"/>
                    <a:gd name="T8" fmla="*/ 51 w 70"/>
                    <a:gd name="T9" fmla="*/ 2 h 14"/>
                    <a:gd name="T10" fmla="*/ 58 w 70"/>
                    <a:gd name="T11" fmla="*/ 5 h 14"/>
                    <a:gd name="T12" fmla="*/ 65 w 70"/>
                    <a:gd name="T13" fmla="*/ 7 h 14"/>
                    <a:gd name="T14" fmla="*/ 69 w 70"/>
                    <a:gd name="T15" fmla="*/ 13 h 14"/>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14"/>
                    <a:gd name="T26" fmla="*/ 70 w 70"/>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14">
                      <a:moveTo>
                        <a:pt x="0" y="7"/>
                      </a:moveTo>
                      <a:lnTo>
                        <a:pt x="11" y="4"/>
                      </a:lnTo>
                      <a:lnTo>
                        <a:pt x="25" y="0"/>
                      </a:lnTo>
                      <a:lnTo>
                        <a:pt x="39" y="0"/>
                      </a:lnTo>
                      <a:lnTo>
                        <a:pt x="51" y="2"/>
                      </a:lnTo>
                      <a:lnTo>
                        <a:pt x="58" y="5"/>
                      </a:lnTo>
                      <a:lnTo>
                        <a:pt x="65" y="7"/>
                      </a:lnTo>
                      <a:lnTo>
                        <a:pt x="69" y="1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sp>
              <p:nvSpPr>
                <p:cNvPr id="52" name="Freeform 41"/>
                <p:cNvSpPr>
                  <a:spLocks/>
                </p:cNvSpPr>
                <p:nvPr/>
              </p:nvSpPr>
              <p:spPr bwMode="auto">
                <a:xfrm>
                  <a:off x="3798" y="3864"/>
                  <a:ext cx="64" cy="18"/>
                </a:xfrm>
                <a:custGeom>
                  <a:avLst/>
                  <a:gdLst>
                    <a:gd name="T0" fmla="*/ 4 w 64"/>
                    <a:gd name="T1" fmla="*/ 17 h 18"/>
                    <a:gd name="T2" fmla="*/ 0 w 64"/>
                    <a:gd name="T3" fmla="*/ 14 h 18"/>
                    <a:gd name="T4" fmla="*/ 2 w 64"/>
                    <a:gd name="T5" fmla="*/ 8 h 18"/>
                    <a:gd name="T6" fmla="*/ 8 w 64"/>
                    <a:gd name="T7" fmla="*/ 6 h 18"/>
                    <a:gd name="T8" fmla="*/ 19 w 64"/>
                    <a:gd name="T9" fmla="*/ 3 h 18"/>
                    <a:gd name="T10" fmla="*/ 30 w 64"/>
                    <a:gd name="T11" fmla="*/ 0 h 18"/>
                    <a:gd name="T12" fmla="*/ 40 w 64"/>
                    <a:gd name="T13" fmla="*/ 0 h 18"/>
                    <a:gd name="T14" fmla="*/ 49 w 64"/>
                    <a:gd name="T15" fmla="*/ 1 h 18"/>
                    <a:gd name="T16" fmla="*/ 57 w 64"/>
                    <a:gd name="T17" fmla="*/ 4 h 18"/>
                    <a:gd name="T18" fmla="*/ 63 w 64"/>
                    <a:gd name="T19" fmla="*/ 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
                    <a:gd name="T31" fmla="*/ 0 h 18"/>
                    <a:gd name="T32" fmla="*/ 64 w 64"/>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 h="18">
                      <a:moveTo>
                        <a:pt x="4" y="17"/>
                      </a:moveTo>
                      <a:lnTo>
                        <a:pt x="0" y="14"/>
                      </a:lnTo>
                      <a:lnTo>
                        <a:pt x="2" y="8"/>
                      </a:lnTo>
                      <a:lnTo>
                        <a:pt x="8" y="6"/>
                      </a:lnTo>
                      <a:lnTo>
                        <a:pt x="19" y="3"/>
                      </a:lnTo>
                      <a:lnTo>
                        <a:pt x="30" y="0"/>
                      </a:lnTo>
                      <a:lnTo>
                        <a:pt x="40" y="0"/>
                      </a:lnTo>
                      <a:lnTo>
                        <a:pt x="49" y="1"/>
                      </a:lnTo>
                      <a:lnTo>
                        <a:pt x="57" y="4"/>
                      </a:lnTo>
                      <a:lnTo>
                        <a:pt x="63" y="6"/>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sp>
              <p:nvSpPr>
                <p:cNvPr id="53" name="Rectangle 42"/>
                <p:cNvSpPr>
                  <a:spLocks noChangeArrowheads="1"/>
                </p:cNvSpPr>
                <p:nvPr/>
              </p:nvSpPr>
              <p:spPr bwMode="auto">
                <a:xfrm>
                  <a:off x="3665" y="3790"/>
                  <a:ext cx="36" cy="1"/>
                </a:xfrm>
                <a:prstGeom prst="rect">
                  <a:avLst/>
                </a:prstGeom>
                <a:solidFill>
                  <a:srgbClr val="000000"/>
                </a:solidFill>
                <a:ln w="12700">
                  <a:solidFill>
                    <a:srgbClr val="000000"/>
                  </a:solidFill>
                  <a:miter lim="800000"/>
                  <a:headEnd/>
                  <a:tailEnd/>
                </a:ln>
              </p:spPr>
              <p:txBody>
                <a:bodyPr wrap="none" anchor="ctr"/>
                <a:lstStyle/>
                <a:p>
                  <a:endParaRPr lang="en-US">
                    <a:latin typeface="Georgia" charset="0"/>
                  </a:endParaRPr>
                </a:p>
              </p:txBody>
            </p:sp>
          </p:grpSp>
        </p:grpSp>
        <p:grpSp>
          <p:nvGrpSpPr>
            <p:cNvPr id="19" name="Group 43"/>
            <p:cNvGrpSpPr>
              <a:grpSpLocks/>
            </p:cNvGrpSpPr>
            <p:nvPr/>
          </p:nvGrpSpPr>
          <p:grpSpPr bwMode="auto">
            <a:xfrm>
              <a:off x="3537" y="2455"/>
              <a:ext cx="682" cy="1091"/>
              <a:chOff x="3537" y="2455"/>
              <a:chExt cx="682" cy="1091"/>
            </a:xfrm>
          </p:grpSpPr>
          <p:grpSp>
            <p:nvGrpSpPr>
              <p:cNvPr id="20" name="Group 44"/>
              <p:cNvGrpSpPr>
                <a:grpSpLocks/>
              </p:cNvGrpSpPr>
              <p:nvPr/>
            </p:nvGrpSpPr>
            <p:grpSpPr bwMode="auto">
              <a:xfrm>
                <a:off x="3537" y="2455"/>
                <a:ext cx="682" cy="1091"/>
                <a:chOff x="3537" y="2455"/>
                <a:chExt cx="682" cy="1091"/>
              </a:xfrm>
            </p:grpSpPr>
            <p:sp>
              <p:nvSpPr>
                <p:cNvPr id="37" name="Freeform 45"/>
                <p:cNvSpPr>
                  <a:spLocks/>
                </p:cNvSpPr>
                <p:nvPr/>
              </p:nvSpPr>
              <p:spPr bwMode="auto">
                <a:xfrm>
                  <a:off x="3537" y="2537"/>
                  <a:ext cx="642" cy="1009"/>
                </a:xfrm>
                <a:custGeom>
                  <a:avLst/>
                  <a:gdLst>
                    <a:gd name="T0" fmla="*/ 65 w 642"/>
                    <a:gd name="T1" fmla="*/ 452 h 1009"/>
                    <a:gd name="T2" fmla="*/ 79 w 642"/>
                    <a:gd name="T3" fmla="*/ 535 h 1009"/>
                    <a:gd name="T4" fmla="*/ 84 w 642"/>
                    <a:gd name="T5" fmla="*/ 613 h 1009"/>
                    <a:gd name="T6" fmla="*/ 91 w 642"/>
                    <a:gd name="T7" fmla="*/ 677 h 1009"/>
                    <a:gd name="T8" fmla="*/ 100 w 642"/>
                    <a:gd name="T9" fmla="*/ 739 h 1009"/>
                    <a:gd name="T10" fmla="*/ 116 w 642"/>
                    <a:gd name="T11" fmla="*/ 818 h 1009"/>
                    <a:gd name="T12" fmla="*/ 141 w 642"/>
                    <a:gd name="T13" fmla="*/ 891 h 1009"/>
                    <a:gd name="T14" fmla="*/ 153 w 642"/>
                    <a:gd name="T15" fmla="*/ 922 h 1009"/>
                    <a:gd name="T16" fmla="*/ 178 w 642"/>
                    <a:gd name="T17" fmla="*/ 962 h 1009"/>
                    <a:gd name="T18" fmla="*/ 209 w 642"/>
                    <a:gd name="T19" fmla="*/ 985 h 1009"/>
                    <a:gd name="T20" fmla="*/ 234 w 642"/>
                    <a:gd name="T21" fmla="*/ 997 h 1009"/>
                    <a:gd name="T22" fmla="*/ 263 w 642"/>
                    <a:gd name="T23" fmla="*/ 1003 h 1009"/>
                    <a:gd name="T24" fmla="*/ 302 w 642"/>
                    <a:gd name="T25" fmla="*/ 1008 h 1009"/>
                    <a:gd name="T26" fmla="*/ 339 w 642"/>
                    <a:gd name="T27" fmla="*/ 1003 h 1009"/>
                    <a:gd name="T28" fmla="*/ 377 w 642"/>
                    <a:gd name="T29" fmla="*/ 993 h 1009"/>
                    <a:gd name="T30" fmla="*/ 407 w 642"/>
                    <a:gd name="T31" fmla="*/ 972 h 1009"/>
                    <a:gd name="T32" fmla="*/ 431 w 642"/>
                    <a:gd name="T33" fmla="*/ 939 h 1009"/>
                    <a:gd name="T34" fmla="*/ 452 w 642"/>
                    <a:gd name="T35" fmla="*/ 895 h 1009"/>
                    <a:gd name="T36" fmla="*/ 472 w 642"/>
                    <a:gd name="T37" fmla="*/ 854 h 1009"/>
                    <a:gd name="T38" fmla="*/ 502 w 642"/>
                    <a:gd name="T39" fmla="*/ 779 h 1009"/>
                    <a:gd name="T40" fmla="*/ 531 w 642"/>
                    <a:gd name="T41" fmla="*/ 684 h 1009"/>
                    <a:gd name="T42" fmla="*/ 552 w 642"/>
                    <a:gd name="T43" fmla="*/ 612 h 1009"/>
                    <a:gd name="T44" fmla="*/ 565 w 642"/>
                    <a:gd name="T45" fmla="*/ 526 h 1009"/>
                    <a:gd name="T46" fmla="*/ 575 w 642"/>
                    <a:gd name="T47" fmla="*/ 451 h 1009"/>
                    <a:gd name="T48" fmla="*/ 580 w 642"/>
                    <a:gd name="T49" fmla="*/ 422 h 1009"/>
                    <a:gd name="T50" fmla="*/ 599 w 642"/>
                    <a:gd name="T51" fmla="*/ 411 h 1009"/>
                    <a:gd name="T52" fmla="*/ 614 w 642"/>
                    <a:gd name="T53" fmla="*/ 400 h 1009"/>
                    <a:gd name="T54" fmla="*/ 630 w 642"/>
                    <a:gd name="T55" fmla="*/ 385 h 1009"/>
                    <a:gd name="T56" fmla="*/ 641 w 642"/>
                    <a:gd name="T57" fmla="*/ 367 h 1009"/>
                    <a:gd name="T58" fmla="*/ 639 w 642"/>
                    <a:gd name="T59" fmla="*/ 350 h 1009"/>
                    <a:gd name="T60" fmla="*/ 623 w 642"/>
                    <a:gd name="T61" fmla="*/ 335 h 1009"/>
                    <a:gd name="T62" fmla="*/ 604 w 642"/>
                    <a:gd name="T63" fmla="*/ 324 h 1009"/>
                    <a:gd name="T64" fmla="*/ 585 w 642"/>
                    <a:gd name="T65" fmla="*/ 321 h 1009"/>
                    <a:gd name="T66" fmla="*/ 585 w 642"/>
                    <a:gd name="T67" fmla="*/ 298 h 1009"/>
                    <a:gd name="T68" fmla="*/ 589 w 642"/>
                    <a:gd name="T69" fmla="*/ 237 h 1009"/>
                    <a:gd name="T70" fmla="*/ 595 w 642"/>
                    <a:gd name="T71" fmla="*/ 166 h 1009"/>
                    <a:gd name="T72" fmla="*/ 570 w 642"/>
                    <a:gd name="T73" fmla="*/ 89 h 1009"/>
                    <a:gd name="T74" fmla="*/ 537 w 642"/>
                    <a:gd name="T75" fmla="*/ 50 h 1009"/>
                    <a:gd name="T76" fmla="*/ 457 w 642"/>
                    <a:gd name="T77" fmla="*/ 7 h 1009"/>
                    <a:gd name="T78" fmla="*/ 356 w 642"/>
                    <a:gd name="T79" fmla="*/ 0 h 1009"/>
                    <a:gd name="T80" fmla="*/ 262 w 642"/>
                    <a:gd name="T81" fmla="*/ 11 h 1009"/>
                    <a:gd name="T82" fmla="*/ 151 w 642"/>
                    <a:gd name="T83" fmla="*/ 46 h 1009"/>
                    <a:gd name="T84" fmla="*/ 85 w 642"/>
                    <a:gd name="T85" fmla="*/ 116 h 1009"/>
                    <a:gd name="T86" fmla="*/ 81 w 642"/>
                    <a:gd name="T87" fmla="*/ 183 h 1009"/>
                    <a:gd name="T88" fmla="*/ 85 w 642"/>
                    <a:gd name="T89" fmla="*/ 230 h 1009"/>
                    <a:gd name="T90" fmla="*/ 81 w 642"/>
                    <a:gd name="T91" fmla="*/ 266 h 1009"/>
                    <a:gd name="T92" fmla="*/ 76 w 642"/>
                    <a:gd name="T93" fmla="*/ 291 h 1009"/>
                    <a:gd name="T94" fmla="*/ 56 w 642"/>
                    <a:gd name="T95" fmla="*/ 309 h 1009"/>
                    <a:gd name="T96" fmla="*/ 33 w 642"/>
                    <a:gd name="T97" fmla="*/ 320 h 1009"/>
                    <a:gd name="T98" fmla="*/ 9 w 642"/>
                    <a:gd name="T99" fmla="*/ 334 h 1009"/>
                    <a:gd name="T100" fmla="*/ 1 w 642"/>
                    <a:gd name="T101" fmla="*/ 352 h 1009"/>
                    <a:gd name="T102" fmla="*/ 0 w 642"/>
                    <a:gd name="T103" fmla="*/ 367 h 1009"/>
                    <a:gd name="T104" fmla="*/ 8 w 642"/>
                    <a:gd name="T105" fmla="*/ 387 h 1009"/>
                    <a:gd name="T106" fmla="*/ 35 w 642"/>
                    <a:gd name="T107" fmla="*/ 403 h 1009"/>
                    <a:gd name="T108" fmla="*/ 51 w 642"/>
                    <a:gd name="T109" fmla="*/ 411 h 1009"/>
                    <a:gd name="T110" fmla="*/ 65 w 642"/>
                    <a:gd name="T111" fmla="*/ 452 h 100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42"/>
                    <a:gd name="T169" fmla="*/ 0 h 1009"/>
                    <a:gd name="T170" fmla="*/ 642 w 642"/>
                    <a:gd name="T171" fmla="*/ 1009 h 100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42" h="1009">
                      <a:moveTo>
                        <a:pt x="65" y="452"/>
                      </a:moveTo>
                      <a:lnTo>
                        <a:pt x="79" y="535"/>
                      </a:lnTo>
                      <a:lnTo>
                        <a:pt x="84" y="613"/>
                      </a:lnTo>
                      <a:lnTo>
                        <a:pt x="91" y="677"/>
                      </a:lnTo>
                      <a:lnTo>
                        <a:pt x="100" y="739"/>
                      </a:lnTo>
                      <a:lnTo>
                        <a:pt x="116" y="818"/>
                      </a:lnTo>
                      <a:lnTo>
                        <a:pt x="141" y="891"/>
                      </a:lnTo>
                      <a:lnTo>
                        <a:pt x="153" y="922"/>
                      </a:lnTo>
                      <a:lnTo>
                        <a:pt x="178" y="962"/>
                      </a:lnTo>
                      <a:lnTo>
                        <a:pt x="209" y="985"/>
                      </a:lnTo>
                      <a:lnTo>
                        <a:pt x="234" y="997"/>
                      </a:lnTo>
                      <a:lnTo>
                        <a:pt x="263" y="1003"/>
                      </a:lnTo>
                      <a:lnTo>
                        <a:pt x="302" y="1008"/>
                      </a:lnTo>
                      <a:lnTo>
                        <a:pt x="339" y="1003"/>
                      </a:lnTo>
                      <a:lnTo>
                        <a:pt x="377" y="993"/>
                      </a:lnTo>
                      <a:lnTo>
                        <a:pt x="407" y="972"/>
                      </a:lnTo>
                      <a:lnTo>
                        <a:pt x="431" y="939"/>
                      </a:lnTo>
                      <a:lnTo>
                        <a:pt x="452" y="895"/>
                      </a:lnTo>
                      <a:lnTo>
                        <a:pt x="472" y="854"/>
                      </a:lnTo>
                      <a:lnTo>
                        <a:pt x="502" y="779"/>
                      </a:lnTo>
                      <a:lnTo>
                        <a:pt x="531" y="684"/>
                      </a:lnTo>
                      <a:lnTo>
                        <a:pt x="552" y="612"/>
                      </a:lnTo>
                      <a:lnTo>
                        <a:pt x="565" y="526"/>
                      </a:lnTo>
                      <a:lnTo>
                        <a:pt x="575" y="451"/>
                      </a:lnTo>
                      <a:lnTo>
                        <a:pt x="580" y="422"/>
                      </a:lnTo>
                      <a:lnTo>
                        <a:pt x="599" y="411"/>
                      </a:lnTo>
                      <a:lnTo>
                        <a:pt x="614" y="400"/>
                      </a:lnTo>
                      <a:lnTo>
                        <a:pt x="630" y="385"/>
                      </a:lnTo>
                      <a:lnTo>
                        <a:pt x="641" y="367"/>
                      </a:lnTo>
                      <a:lnTo>
                        <a:pt x="639" y="350"/>
                      </a:lnTo>
                      <a:lnTo>
                        <a:pt x="623" y="335"/>
                      </a:lnTo>
                      <a:lnTo>
                        <a:pt x="604" y="324"/>
                      </a:lnTo>
                      <a:lnTo>
                        <a:pt x="585" y="321"/>
                      </a:lnTo>
                      <a:lnTo>
                        <a:pt x="585" y="298"/>
                      </a:lnTo>
                      <a:lnTo>
                        <a:pt x="589" y="237"/>
                      </a:lnTo>
                      <a:lnTo>
                        <a:pt x="595" y="166"/>
                      </a:lnTo>
                      <a:lnTo>
                        <a:pt x="570" y="89"/>
                      </a:lnTo>
                      <a:lnTo>
                        <a:pt x="537" y="50"/>
                      </a:lnTo>
                      <a:lnTo>
                        <a:pt x="457" y="7"/>
                      </a:lnTo>
                      <a:lnTo>
                        <a:pt x="356" y="0"/>
                      </a:lnTo>
                      <a:lnTo>
                        <a:pt x="262" y="11"/>
                      </a:lnTo>
                      <a:lnTo>
                        <a:pt x="151" y="46"/>
                      </a:lnTo>
                      <a:lnTo>
                        <a:pt x="85" y="116"/>
                      </a:lnTo>
                      <a:lnTo>
                        <a:pt x="81" y="183"/>
                      </a:lnTo>
                      <a:lnTo>
                        <a:pt x="85" y="230"/>
                      </a:lnTo>
                      <a:lnTo>
                        <a:pt x="81" y="266"/>
                      </a:lnTo>
                      <a:lnTo>
                        <a:pt x="76" y="291"/>
                      </a:lnTo>
                      <a:lnTo>
                        <a:pt x="56" y="309"/>
                      </a:lnTo>
                      <a:lnTo>
                        <a:pt x="33" y="320"/>
                      </a:lnTo>
                      <a:lnTo>
                        <a:pt x="9" y="334"/>
                      </a:lnTo>
                      <a:lnTo>
                        <a:pt x="1" y="352"/>
                      </a:lnTo>
                      <a:lnTo>
                        <a:pt x="0" y="367"/>
                      </a:lnTo>
                      <a:lnTo>
                        <a:pt x="8" y="387"/>
                      </a:lnTo>
                      <a:lnTo>
                        <a:pt x="35" y="403"/>
                      </a:lnTo>
                      <a:lnTo>
                        <a:pt x="51" y="411"/>
                      </a:lnTo>
                      <a:lnTo>
                        <a:pt x="65" y="452"/>
                      </a:lnTo>
                    </a:path>
                  </a:pathLst>
                </a:custGeom>
                <a:solidFill>
                  <a:srgbClr val="E0A080"/>
                </a:solidFill>
                <a:ln w="12700" cap="rnd">
                  <a:solidFill>
                    <a:srgbClr val="000000"/>
                  </a:solidFill>
                  <a:round/>
                  <a:headEnd/>
                  <a:tailEnd/>
                </a:ln>
              </p:spPr>
              <p:txBody>
                <a:bodyPr/>
                <a:lstStyle/>
                <a:p>
                  <a:endParaRPr lang="en-US">
                    <a:latin typeface="Georgia" charset="0"/>
                  </a:endParaRPr>
                </a:p>
              </p:txBody>
            </p:sp>
            <p:grpSp>
              <p:nvGrpSpPr>
                <p:cNvPr id="38" name="Group 46"/>
                <p:cNvGrpSpPr>
                  <a:grpSpLocks/>
                </p:cNvGrpSpPr>
                <p:nvPr/>
              </p:nvGrpSpPr>
              <p:grpSpPr bwMode="auto">
                <a:xfrm>
                  <a:off x="3538" y="2455"/>
                  <a:ext cx="681" cy="418"/>
                  <a:chOff x="3538" y="2455"/>
                  <a:chExt cx="681" cy="418"/>
                </a:xfrm>
              </p:grpSpPr>
              <p:sp>
                <p:nvSpPr>
                  <p:cNvPr id="39" name="Freeform 47"/>
                  <p:cNvSpPr>
                    <a:spLocks/>
                  </p:cNvSpPr>
                  <p:nvPr/>
                </p:nvSpPr>
                <p:spPr bwMode="auto">
                  <a:xfrm>
                    <a:off x="3538" y="2455"/>
                    <a:ext cx="681" cy="418"/>
                  </a:xfrm>
                  <a:custGeom>
                    <a:avLst/>
                    <a:gdLst>
                      <a:gd name="T0" fmla="*/ 540 w 681"/>
                      <a:gd name="T1" fmla="*/ 361 h 418"/>
                      <a:gd name="T2" fmla="*/ 584 w 681"/>
                      <a:gd name="T3" fmla="*/ 408 h 418"/>
                      <a:gd name="T4" fmla="*/ 608 w 681"/>
                      <a:gd name="T5" fmla="*/ 367 h 418"/>
                      <a:gd name="T6" fmla="*/ 637 w 681"/>
                      <a:gd name="T7" fmla="*/ 326 h 418"/>
                      <a:gd name="T8" fmla="*/ 650 w 681"/>
                      <a:gd name="T9" fmla="*/ 283 h 418"/>
                      <a:gd name="T10" fmla="*/ 630 w 681"/>
                      <a:gd name="T11" fmla="*/ 250 h 418"/>
                      <a:gd name="T12" fmla="*/ 673 w 681"/>
                      <a:gd name="T13" fmla="*/ 209 h 418"/>
                      <a:gd name="T14" fmla="*/ 674 w 681"/>
                      <a:gd name="T15" fmla="*/ 169 h 418"/>
                      <a:gd name="T16" fmla="*/ 614 w 681"/>
                      <a:gd name="T17" fmla="*/ 143 h 418"/>
                      <a:gd name="T18" fmla="*/ 553 w 681"/>
                      <a:gd name="T19" fmla="*/ 127 h 418"/>
                      <a:gd name="T20" fmla="*/ 516 w 681"/>
                      <a:gd name="T21" fmla="*/ 97 h 418"/>
                      <a:gd name="T22" fmla="*/ 489 w 681"/>
                      <a:gd name="T23" fmla="*/ 68 h 418"/>
                      <a:gd name="T24" fmla="*/ 444 w 681"/>
                      <a:gd name="T25" fmla="*/ 52 h 418"/>
                      <a:gd name="T26" fmla="*/ 410 w 681"/>
                      <a:gd name="T27" fmla="*/ 37 h 418"/>
                      <a:gd name="T28" fmla="*/ 406 w 681"/>
                      <a:gd name="T29" fmla="*/ 11 h 418"/>
                      <a:gd name="T30" fmla="*/ 364 w 681"/>
                      <a:gd name="T31" fmla="*/ 4 h 418"/>
                      <a:gd name="T32" fmla="*/ 296 w 681"/>
                      <a:gd name="T33" fmla="*/ 19 h 418"/>
                      <a:gd name="T34" fmla="*/ 213 w 681"/>
                      <a:gd name="T35" fmla="*/ 8 h 418"/>
                      <a:gd name="T36" fmla="*/ 148 w 681"/>
                      <a:gd name="T37" fmla="*/ 0 h 418"/>
                      <a:gd name="T38" fmla="*/ 110 w 681"/>
                      <a:gd name="T39" fmla="*/ 35 h 418"/>
                      <a:gd name="T40" fmla="*/ 67 w 681"/>
                      <a:gd name="T41" fmla="*/ 77 h 418"/>
                      <a:gd name="T42" fmla="*/ 9 w 681"/>
                      <a:gd name="T43" fmla="*/ 111 h 418"/>
                      <a:gd name="T44" fmla="*/ 19 w 681"/>
                      <a:gd name="T45" fmla="*/ 156 h 418"/>
                      <a:gd name="T46" fmla="*/ 17 w 681"/>
                      <a:gd name="T47" fmla="*/ 192 h 418"/>
                      <a:gd name="T48" fmla="*/ 2 w 681"/>
                      <a:gd name="T49" fmla="*/ 225 h 418"/>
                      <a:gd name="T50" fmla="*/ 12 w 681"/>
                      <a:gd name="T51" fmla="*/ 272 h 418"/>
                      <a:gd name="T52" fmla="*/ 24 w 681"/>
                      <a:gd name="T53" fmla="*/ 308 h 418"/>
                      <a:gd name="T54" fmla="*/ 42 w 681"/>
                      <a:gd name="T55" fmla="*/ 359 h 418"/>
                      <a:gd name="T56" fmla="*/ 65 w 681"/>
                      <a:gd name="T57" fmla="*/ 403 h 418"/>
                      <a:gd name="T58" fmla="*/ 84 w 681"/>
                      <a:gd name="T59" fmla="*/ 396 h 418"/>
                      <a:gd name="T60" fmla="*/ 130 w 681"/>
                      <a:gd name="T61" fmla="*/ 359 h 418"/>
                      <a:gd name="T62" fmla="*/ 167 w 681"/>
                      <a:gd name="T63" fmla="*/ 322 h 418"/>
                      <a:gd name="T64" fmla="*/ 167 w 681"/>
                      <a:gd name="T65" fmla="*/ 291 h 418"/>
                      <a:gd name="T66" fmla="*/ 173 w 681"/>
                      <a:gd name="T67" fmla="*/ 267 h 418"/>
                      <a:gd name="T68" fmla="*/ 160 w 681"/>
                      <a:gd name="T69" fmla="*/ 239 h 418"/>
                      <a:gd name="T70" fmla="*/ 133 w 681"/>
                      <a:gd name="T71" fmla="*/ 228 h 418"/>
                      <a:gd name="T72" fmla="*/ 142 w 681"/>
                      <a:gd name="T73" fmla="*/ 205 h 418"/>
                      <a:gd name="T74" fmla="*/ 157 w 681"/>
                      <a:gd name="T75" fmla="*/ 187 h 418"/>
                      <a:gd name="T76" fmla="*/ 164 w 681"/>
                      <a:gd name="T77" fmla="*/ 168 h 418"/>
                      <a:gd name="T78" fmla="*/ 200 w 681"/>
                      <a:gd name="T79" fmla="*/ 162 h 418"/>
                      <a:gd name="T80" fmla="*/ 234 w 681"/>
                      <a:gd name="T81" fmla="*/ 162 h 418"/>
                      <a:gd name="T82" fmla="*/ 271 w 681"/>
                      <a:gd name="T83" fmla="*/ 157 h 418"/>
                      <a:gd name="T84" fmla="*/ 302 w 681"/>
                      <a:gd name="T85" fmla="*/ 171 h 418"/>
                      <a:gd name="T86" fmla="*/ 327 w 681"/>
                      <a:gd name="T87" fmla="*/ 186 h 418"/>
                      <a:gd name="T88" fmla="*/ 370 w 681"/>
                      <a:gd name="T89" fmla="*/ 177 h 418"/>
                      <a:gd name="T90" fmla="*/ 409 w 681"/>
                      <a:gd name="T91" fmla="*/ 157 h 418"/>
                      <a:gd name="T92" fmla="*/ 432 w 681"/>
                      <a:gd name="T93" fmla="*/ 131 h 418"/>
                      <a:gd name="T94" fmla="*/ 451 w 681"/>
                      <a:gd name="T95" fmla="*/ 116 h 418"/>
                      <a:gd name="T96" fmla="*/ 491 w 681"/>
                      <a:gd name="T97" fmla="*/ 120 h 418"/>
                      <a:gd name="T98" fmla="*/ 504 w 681"/>
                      <a:gd name="T99" fmla="*/ 149 h 418"/>
                      <a:gd name="T100" fmla="*/ 524 w 681"/>
                      <a:gd name="T101" fmla="*/ 174 h 418"/>
                      <a:gd name="T102" fmla="*/ 519 w 681"/>
                      <a:gd name="T103" fmla="*/ 197 h 418"/>
                      <a:gd name="T104" fmla="*/ 513 w 681"/>
                      <a:gd name="T105" fmla="*/ 222 h 418"/>
                      <a:gd name="T106" fmla="*/ 525 w 681"/>
                      <a:gd name="T107" fmla="*/ 248 h 418"/>
                      <a:gd name="T108" fmla="*/ 526 w 681"/>
                      <a:gd name="T109" fmla="*/ 288 h 41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81"/>
                      <a:gd name="T166" fmla="*/ 0 h 418"/>
                      <a:gd name="T167" fmla="*/ 681 w 681"/>
                      <a:gd name="T168" fmla="*/ 418 h 41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81" h="418">
                        <a:moveTo>
                          <a:pt x="521" y="326"/>
                        </a:moveTo>
                        <a:lnTo>
                          <a:pt x="540" y="361"/>
                        </a:lnTo>
                        <a:lnTo>
                          <a:pt x="560" y="389"/>
                        </a:lnTo>
                        <a:lnTo>
                          <a:pt x="584" y="408"/>
                        </a:lnTo>
                        <a:lnTo>
                          <a:pt x="596" y="393"/>
                        </a:lnTo>
                        <a:lnTo>
                          <a:pt x="608" y="367"/>
                        </a:lnTo>
                        <a:lnTo>
                          <a:pt x="616" y="337"/>
                        </a:lnTo>
                        <a:lnTo>
                          <a:pt x="637" y="326"/>
                        </a:lnTo>
                        <a:lnTo>
                          <a:pt x="646" y="306"/>
                        </a:lnTo>
                        <a:lnTo>
                          <a:pt x="650" y="283"/>
                        </a:lnTo>
                        <a:lnTo>
                          <a:pt x="640" y="262"/>
                        </a:lnTo>
                        <a:lnTo>
                          <a:pt x="630" y="250"/>
                        </a:lnTo>
                        <a:lnTo>
                          <a:pt x="653" y="230"/>
                        </a:lnTo>
                        <a:lnTo>
                          <a:pt x="673" y="209"/>
                        </a:lnTo>
                        <a:lnTo>
                          <a:pt x="680" y="189"/>
                        </a:lnTo>
                        <a:lnTo>
                          <a:pt x="674" y="169"/>
                        </a:lnTo>
                        <a:lnTo>
                          <a:pt x="644" y="151"/>
                        </a:lnTo>
                        <a:lnTo>
                          <a:pt x="614" y="143"/>
                        </a:lnTo>
                        <a:lnTo>
                          <a:pt x="580" y="135"/>
                        </a:lnTo>
                        <a:lnTo>
                          <a:pt x="553" y="127"/>
                        </a:lnTo>
                        <a:lnTo>
                          <a:pt x="531" y="114"/>
                        </a:lnTo>
                        <a:lnTo>
                          <a:pt x="516" y="97"/>
                        </a:lnTo>
                        <a:lnTo>
                          <a:pt x="507" y="83"/>
                        </a:lnTo>
                        <a:lnTo>
                          <a:pt x="489" y="68"/>
                        </a:lnTo>
                        <a:lnTo>
                          <a:pt x="468" y="58"/>
                        </a:lnTo>
                        <a:lnTo>
                          <a:pt x="444" y="52"/>
                        </a:lnTo>
                        <a:lnTo>
                          <a:pt x="418" y="55"/>
                        </a:lnTo>
                        <a:lnTo>
                          <a:pt x="410" y="37"/>
                        </a:lnTo>
                        <a:lnTo>
                          <a:pt x="412" y="25"/>
                        </a:lnTo>
                        <a:lnTo>
                          <a:pt x="406" y="11"/>
                        </a:lnTo>
                        <a:lnTo>
                          <a:pt x="383" y="4"/>
                        </a:lnTo>
                        <a:lnTo>
                          <a:pt x="364" y="4"/>
                        </a:lnTo>
                        <a:lnTo>
                          <a:pt x="336" y="9"/>
                        </a:lnTo>
                        <a:lnTo>
                          <a:pt x="296" y="19"/>
                        </a:lnTo>
                        <a:lnTo>
                          <a:pt x="259" y="14"/>
                        </a:lnTo>
                        <a:lnTo>
                          <a:pt x="213" y="8"/>
                        </a:lnTo>
                        <a:lnTo>
                          <a:pt x="175" y="1"/>
                        </a:lnTo>
                        <a:lnTo>
                          <a:pt x="148" y="0"/>
                        </a:lnTo>
                        <a:lnTo>
                          <a:pt x="125" y="14"/>
                        </a:lnTo>
                        <a:lnTo>
                          <a:pt x="110" y="35"/>
                        </a:lnTo>
                        <a:lnTo>
                          <a:pt x="92" y="55"/>
                        </a:lnTo>
                        <a:lnTo>
                          <a:pt x="67" y="77"/>
                        </a:lnTo>
                        <a:lnTo>
                          <a:pt x="40" y="93"/>
                        </a:lnTo>
                        <a:lnTo>
                          <a:pt x="9" y="111"/>
                        </a:lnTo>
                        <a:lnTo>
                          <a:pt x="7" y="132"/>
                        </a:lnTo>
                        <a:lnTo>
                          <a:pt x="19" y="156"/>
                        </a:lnTo>
                        <a:lnTo>
                          <a:pt x="24" y="171"/>
                        </a:lnTo>
                        <a:lnTo>
                          <a:pt x="17" y="192"/>
                        </a:lnTo>
                        <a:lnTo>
                          <a:pt x="8" y="209"/>
                        </a:lnTo>
                        <a:lnTo>
                          <a:pt x="2" y="225"/>
                        </a:lnTo>
                        <a:lnTo>
                          <a:pt x="0" y="250"/>
                        </a:lnTo>
                        <a:lnTo>
                          <a:pt x="12" y="272"/>
                        </a:lnTo>
                        <a:lnTo>
                          <a:pt x="22" y="289"/>
                        </a:lnTo>
                        <a:lnTo>
                          <a:pt x="24" y="308"/>
                        </a:lnTo>
                        <a:lnTo>
                          <a:pt x="30" y="335"/>
                        </a:lnTo>
                        <a:lnTo>
                          <a:pt x="42" y="359"/>
                        </a:lnTo>
                        <a:lnTo>
                          <a:pt x="50" y="380"/>
                        </a:lnTo>
                        <a:lnTo>
                          <a:pt x="65" y="403"/>
                        </a:lnTo>
                        <a:lnTo>
                          <a:pt x="75" y="417"/>
                        </a:lnTo>
                        <a:lnTo>
                          <a:pt x="84" y="396"/>
                        </a:lnTo>
                        <a:lnTo>
                          <a:pt x="102" y="374"/>
                        </a:lnTo>
                        <a:lnTo>
                          <a:pt x="130" y="359"/>
                        </a:lnTo>
                        <a:lnTo>
                          <a:pt x="153" y="339"/>
                        </a:lnTo>
                        <a:lnTo>
                          <a:pt x="167" y="322"/>
                        </a:lnTo>
                        <a:lnTo>
                          <a:pt x="171" y="305"/>
                        </a:lnTo>
                        <a:lnTo>
                          <a:pt x="167" y="291"/>
                        </a:lnTo>
                        <a:lnTo>
                          <a:pt x="170" y="278"/>
                        </a:lnTo>
                        <a:lnTo>
                          <a:pt x="173" y="267"/>
                        </a:lnTo>
                        <a:lnTo>
                          <a:pt x="171" y="255"/>
                        </a:lnTo>
                        <a:lnTo>
                          <a:pt x="160" y="239"/>
                        </a:lnTo>
                        <a:lnTo>
                          <a:pt x="146" y="233"/>
                        </a:lnTo>
                        <a:lnTo>
                          <a:pt x="133" y="228"/>
                        </a:lnTo>
                        <a:lnTo>
                          <a:pt x="135" y="217"/>
                        </a:lnTo>
                        <a:lnTo>
                          <a:pt x="142" y="205"/>
                        </a:lnTo>
                        <a:lnTo>
                          <a:pt x="152" y="192"/>
                        </a:lnTo>
                        <a:lnTo>
                          <a:pt x="157" y="187"/>
                        </a:lnTo>
                        <a:lnTo>
                          <a:pt x="159" y="177"/>
                        </a:lnTo>
                        <a:lnTo>
                          <a:pt x="164" y="168"/>
                        </a:lnTo>
                        <a:lnTo>
                          <a:pt x="178" y="162"/>
                        </a:lnTo>
                        <a:lnTo>
                          <a:pt x="200" y="162"/>
                        </a:lnTo>
                        <a:lnTo>
                          <a:pt x="219" y="162"/>
                        </a:lnTo>
                        <a:lnTo>
                          <a:pt x="234" y="162"/>
                        </a:lnTo>
                        <a:lnTo>
                          <a:pt x="252" y="157"/>
                        </a:lnTo>
                        <a:lnTo>
                          <a:pt x="271" y="157"/>
                        </a:lnTo>
                        <a:lnTo>
                          <a:pt x="290" y="163"/>
                        </a:lnTo>
                        <a:lnTo>
                          <a:pt x="302" y="171"/>
                        </a:lnTo>
                        <a:lnTo>
                          <a:pt x="312" y="179"/>
                        </a:lnTo>
                        <a:lnTo>
                          <a:pt x="327" y="186"/>
                        </a:lnTo>
                        <a:lnTo>
                          <a:pt x="350" y="184"/>
                        </a:lnTo>
                        <a:lnTo>
                          <a:pt x="370" y="177"/>
                        </a:lnTo>
                        <a:lnTo>
                          <a:pt x="387" y="170"/>
                        </a:lnTo>
                        <a:lnTo>
                          <a:pt x="409" y="157"/>
                        </a:lnTo>
                        <a:lnTo>
                          <a:pt x="423" y="145"/>
                        </a:lnTo>
                        <a:lnTo>
                          <a:pt x="432" y="131"/>
                        </a:lnTo>
                        <a:lnTo>
                          <a:pt x="439" y="120"/>
                        </a:lnTo>
                        <a:lnTo>
                          <a:pt x="451" y="116"/>
                        </a:lnTo>
                        <a:lnTo>
                          <a:pt x="468" y="118"/>
                        </a:lnTo>
                        <a:lnTo>
                          <a:pt x="491" y="120"/>
                        </a:lnTo>
                        <a:lnTo>
                          <a:pt x="497" y="134"/>
                        </a:lnTo>
                        <a:lnTo>
                          <a:pt x="504" y="149"/>
                        </a:lnTo>
                        <a:lnTo>
                          <a:pt x="514" y="163"/>
                        </a:lnTo>
                        <a:lnTo>
                          <a:pt x="524" y="174"/>
                        </a:lnTo>
                        <a:lnTo>
                          <a:pt x="528" y="184"/>
                        </a:lnTo>
                        <a:lnTo>
                          <a:pt x="519" y="197"/>
                        </a:lnTo>
                        <a:lnTo>
                          <a:pt x="513" y="210"/>
                        </a:lnTo>
                        <a:lnTo>
                          <a:pt x="513" y="222"/>
                        </a:lnTo>
                        <a:lnTo>
                          <a:pt x="519" y="236"/>
                        </a:lnTo>
                        <a:lnTo>
                          <a:pt x="525" y="248"/>
                        </a:lnTo>
                        <a:lnTo>
                          <a:pt x="539" y="259"/>
                        </a:lnTo>
                        <a:lnTo>
                          <a:pt x="526" y="288"/>
                        </a:lnTo>
                        <a:lnTo>
                          <a:pt x="521" y="326"/>
                        </a:lnTo>
                      </a:path>
                    </a:pathLst>
                  </a:custGeom>
                  <a:solidFill>
                    <a:srgbClr val="A04000"/>
                  </a:solidFill>
                  <a:ln w="12700" cap="rnd">
                    <a:solidFill>
                      <a:srgbClr val="000000"/>
                    </a:solidFill>
                    <a:round/>
                    <a:headEnd/>
                    <a:tailEnd/>
                  </a:ln>
                </p:spPr>
                <p:txBody>
                  <a:bodyPr/>
                  <a:lstStyle/>
                  <a:p>
                    <a:endParaRPr lang="en-US">
                      <a:latin typeface="Georgia" charset="0"/>
                    </a:endParaRPr>
                  </a:p>
                </p:txBody>
              </p:sp>
              <p:grpSp>
                <p:nvGrpSpPr>
                  <p:cNvPr id="40" name="Group 48"/>
                  <p:cNvGrpSpPr>
                    <a:grpSpLocks/>
                  </p:cNvGrpSpPr>
                  <p:nvPr/>
                </p:nvGrpSpPr>
                <p:grpSpPr bwMode="auto">
                  <a:xfrm>
                    <a:off x="3628" y="2533"/>
                    <a:ext cx="500" cy="215"/>
                    <a:chOff x="3628" y="2533"/>
                    <a:chExt cx="500" cy="215"/>
                  </a:xfrm>
                </p:grpSpPr>
                <p:sp>
                  <p:nvSpPr>
                    <p:cNvPr id="41" name="Freeform 49"/>
                    <p:cNvSpPr>
                      <a:spLocks/>
                    </p:cNvSpPr>
                    <p:nvPr/>
                  </p:nvSpPr>
                  <p:spPr bwMode="auto">
                    <a:xfrm>
                      <a:off x="3735" y="2551"/>
                      <a:ext cx="82" cy="65"/>
                    </a:xfrm>
                    <a:custGeom>
                      <a:avLst/>
                      <a:gdLst>
                        <a:gd name="T0" fmla="*/ 81 w 82"/>
                        <a:gd name="T1" fmla="*/ 64 h 65"/>
                        <a:gd name="T2" fmla="*/ 58 w 82"/>
                        <a:gd name="T3" fmla="*/ 55 h 65"/>
                        <a:gd name="T4" fmla="*/ 45 w 82"/>
                        <a:gd name="T5" fmla="*/ 33 h 65"/>
                        <a:gd name="T6" fmla="*/ 51 w 82"/>
                        <a:gd name="T7" fmla="*/ 18 h 65"/>
                        <a:gd name="T8" fmla="*/ 67 w 82"/>
                        <a:gd name="T9" fmla="*/ 0 h 65"/>
                        <a:gd name="T10" fmla="*/ 55 w 82"/>
                        <a:gd name="T11" fmla="*/ 5 h 65"/>
                        <a:gd name="T12" fmla="*/ 46 w 82"/>
                        <a:gd name="T13" fmla="*/ 12 h 65"/>
                        <a:gd name="T14" fmla="*/ 34 w 82"/>
                        <a:gd name="T15" fmla="*/ 22 h 65"/>
                        <a:gd name="T16" fmla="*/ 34 w 82"/>
                        <a:gd name="T17" fmla="*/ 34 h 65"/>
                        <a:gd name="T18" fmla="*/ 38 w 82"/>
                        <a:gd name="T19" fmla="*/ 42 h 65"/>
                        <a:gd name="T20" fmla="*/ 36 w 82"/>
                        <a:gd name="T21" fmla="*/ 53 h 65"/>
                        <a:gd name="T22" fmla="*/ 28 w 82"/>
                        <a:gd name="T23" fmla="*/ 47 h 65"/>
                        <a:gd name="T24" fmla="*/ 11 w 82"/>
                        <a:gd name="T25" fmla="*/ 37 h 65"/>
                        <a:gd name="T26" fmla="*/ 9 w 82"/>
                        <a:gd name="T27" fmla="*/ 24 h 65"/>
                        <a:gd name="T28" fmla="*/ 0 w 82"/>
                        <a:gd name="T29" fmla="*/ 39 h 65"/>
                        <a:gd name="T30" fmla="*/ 12 w 82"/>
                        <a:gd name="T31" fmla="*/ 53 h 65"/>
                        <a:gd name="T32" fmla="*/ 17 w 82"/>
                        <a:gd name="T33" fmla="*/ 64 h 65"/>
                        <a:gd name="T34" fmla="*/ 37 w 82"/>
                        <a:gd name="T35" fmla="*/ 63 h 65"/>
                        <a:gd name="T36" fmla="*/ 59 w 82"/>
                        <a:gd name="T37" fmla="*/ 59 h 65"/>
                        <a:gd name="T38" fmla="*/ 81 w 82"/>
                        <a:gd name="T39" fmla="*/ 64 h 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2"/>
                        <a:gd name="T61" fmla="*/ 0 h 65"/>
                        <a:gd name="T62" fmla="*/ 82 w 82"/>
                        <a:gd name="T63" fmla="*/ 65 h 6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2" h="65">
                          <a:moveTo>
                            <a:pt x="81" y="64"/>
                          </a:moveTo>
                          <a:lnTo>
                            <a:pt x="58" y="55"/>
                          </a:lnTo>
                          <a:lnTo>
                            <a:pt x="45" y="33"/>
                          </a:lnTo>
                          <a:lnTo>
                            <a:pt x="51" y="18"/>
                          </a:lnTo>
                          <a:lnTo>
                            <a:pt x="67" y="0"/>
                          </a:lnTo>
                          <a:lnTo>
                            <a:pt x="55" y="5"/>
                          </a:lnTo>
                          <a:lnTo>
                            <a:pt x="46" y="12"/>
                          </a:lnTo>
                          <a:lnTo>
                            <a:pt x="34" y="22"/>
                          </a:lnTo>
                          <a:lnTo>
                            <a:pt x="34" y="34"/>
                          </a:lnTo>
                          <a:lnTo>
                            <a:pt x="38" y="42"/>
                          </a:lnTo>
                          <a:lnTo>
                            <a:pt x="36" y="53"/>
                          </a:lnTo>
                          <a:lnTo>
                            <a:pt x="28" y="47"/>
                          </a:lnTo>
                          <a:lnTo>
                            <a:pt x="11" y="37"/>
                          </a:lnTo>
                          <a:lnTo>
                            <a:pt x="9" y="24"/>
                          </a:lnTo>
                          <a:lnTo>
                            <a:pt x="0" y="39"/>
                          </a:lnTo>
                          <a:lnTo>
                            <a:pt x="12" y="53"/>
                          </a:lnTo>
                          <a:lnTo>
                            <a:pt x="17" y="64"/>
                          </a:lnTo>
                          <a:lnTo>
                            <a:pt x="37" y="63"/>
                          </a:lnTo>
                          <a:lnTo>
                            <a:pt x="59" y="59"/>
                          </a:lnTo>
                          <a:lnTo>
                            <a:pt x="81" y="64"/>
                          </a:lnTo>
                        </a:path>
                      </a:pathLst>
                    </a:custGeom>
                    <a:solidFill>
                      <a:srgbClr val="604020"/>
                    </a:solidFill>
                    <a:ln w="12700" cap="rnd">
                      <a:solidFill>
                        <a:srgbClr val="000000"/>
                      </a:solidFill>
                      <a:round/>
                      <a:headEnd/>
                      <a:tailEnd/>
                    </a:ln>
                  </p:spPr>
                  <p:txBody>
                    <a:bodyPr/>
                    <a:lstStyle/>
                    <a:p>
                      <a:endParaRPr lang="en-US">
                        <a:latin typeface="Georgia" charset="0"/>
                      </a:endParaRPr>
                    </a:p>
                  </p:txBody>
                </p:sp>
                <p:sp>
                  <p:nvSpPr>
                    <p:cNvPr id="42" name="Freeform 50"/>
                    <p:cNvSpPr>
                      <a:spLocks/>
                    </p:cNvSpPr>
                    <p:nvPr/>
                  </p:nvSpPr>
                  <p:spPr bwMode="auto">
                    <a:xfrm>
                      <a:off x="3946" y="2533"/>
                      <a:ext cx="47" cy="41"/>
                    </a:xfrm>
                    <a:custGeom>
                      <a:avLst/>
                      <a:gdLst>
                        <a:gd name="T0" fmla="*/ 29 w 47"/>
                        <a:gd name="T1" fmla="*/ 40 h 41"/>
                        <a:gd name="T2" fmla="*/ 35 w 47"/>
                        <a:gd name="T3" fmla="*/ 19 h 41"/>
                        <a:gd name="T4" fmla="*/ 29 w 47"/>
                        <a:gd name="T5" fmla="*/ 10 h 41"/>
                        <a:gd name="T6" fmla="*/ 15 w 47"/>
                        <a:gd name="T7" fmla="*/ 5 h 41"/>
                        <a:gd name="T8" fmla="*/ 0 w 47"/>
                        <a:gd name="T9" fmla="*/ 6 h 41"/>
                        <a:gd name="T10" fmla="*/ 12 w 47"/>
                        <a:gd name="T11" fmla="*/ 0 h 41"/>
                        <a:gd name="T12" fmla="*/ 29 w 47"/>
                        <a:gd name="T13" fmla="*/ 2 h 41"/>
                        <a:gd name="T14" fmla="*/ 45 w 47"/>
                        <a:gd name="T15" fmla="*/ 13 h 41"/>
                        <a:gd name="T16" fmla="*/ 46 w 47"/>
                        <a:gd name="T17" fmla="*/ 24 h 41"/>
                        <a:gd name="T18" fmla="*/ 29 w 47"/>
                        <a:gd name="T19" fmla="*/ 4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41"/>
                        <a:gd name="T32" fmla="*/ 47 w 4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41">
                          <a:moveTo>
                            <a:pt x="29" y="40"/>
                          </a:moveTo>
                          <a:lnTo>
                            <a:pt x="35" y="19"/>
                          </a:lnTo>
                          <a:lnTo>
                            <a:pt x="29" y="10"/>
                          </a:lnTo>
                          <a:lnTo>
                            <a:pt x="15" y="5"/>
                          </a:lnTo>
                          <a:lnTo>
                            <a:pt x="0" y="6"/>
                          </a:lnTo>
                          <a:lnTo>
                            <a:pt x="12" y="0"/>
                          </a:lnTo>
                          <a:lnTo>
                            <a:pt x="29" y="2"/>
                          </a:lnTo>
                          <a:lnTo>
                            <a:pt x="45" y="13"/>
                          </a:lnTo>
                          <a:lnTo>
                            <a:pt x="46" y="24"/>
                          </a:lnTo>
                          <a:lnTo>
                            <a:pt x="29" y="40"/>
                          </a:lnTo>
                        </a:path>
                      </a:pathLst>
                    </a:custGeom>
                    <a:solidFill>
                      <a:srgbClr val="604020"/>
                    </a:solidFill>
                    <a:ln w="12700" cap="rnd">
                      <a:solidFill>
                        <a:srgbClr val="000000"/>
                      </a:solidFill>
                      <a:round/>
                      <a:headEnd/>
                      <a:tailEnd/>
                    </a:ln>
                  </p:spPr>
                  <p:txBody>
                    <a:bodyPr/>
                    <a:lstStyle/>
                    <a:p>
                      <a:endParaRPr lang="en-US">
                        <a:latin typeface="Georgia" charset="0"/>
                      </a:endParaRPr>
                    </a:p>
                  </p:txBody>
                </p:sp>
                <p:sp>
                  <p:nvSpPr>
                    <p:cNvPr id="43" name="Freeform 51"/>
                    <p:cNvSpPr>
                      <a:spLocks/>
                    </p:cNvSpPr>
                    <p:nvPr/>
                  </p:nvSpPr>
                  <p:spPr bwMode="auto">
                    <a:xfrm>
                      <a:off x="3628" y="2642"/>
                      <a:ext cx="41" cy="40"/>
                    </a:xfrm>
                    <a:custGeom>
                      <a:avLst/>
                      <a:gdLst>
                        <a:gd name="T0" fmla="*/ 40 w 41"/>
                        <a:gd name="T1" fmla="*/ 36 h 40"/>
                        <a:gd name="T2" fmla="*/ 16 w 41"/>
                        <a:gd name="T3" fmla="*/ 33 h 40"/>
                        <a:gd name="T4" fmla="*/ 13 w 41"/>
                        <a:gd name="T5" fmla="*/ 29 h 40"/>
                        <a:gd name="T6" fmla="*/ 3 w 41"/>
                        <a:gd name="T7" fmla="*/ 11 h 40"/>
                        <a:gd name="T8" fmla="*/ 3 w 41"/>
                        <a:gd name="T9" fmla="*/ 0 h 40"/>
                        <a:gd name="T10" fmla="*/ 0 w 41"/>
                        <a:gd name="T11" fmla="*/ 17 h 40"/>
                        <a:gd name="T12" fmla="*/ 3 w 41"/>
                        <a:gd name="T13" fmla="*/ 30 h 40"/>
                        <a:gd name="T14" fmla="*/ 10 w 41"/>
                        <a:gd name="T15" fmla="*/ 39 h 40"/>
                        <a:gd name="T16" fmla="*/ 40 w 41"/>
                        <a:gd name="T17" fmla="*/ 36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40"/>
                        <a:gd name="T29" fmla="*/ 41 w 41"/>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40">
                          <a:moveTo>
                            <a:pt x="40" y="36"/>
                          </a:moveTo>
                          <a:lnTo>
                            <a:pt x="16" y="33"/>
                          </a:lnTo>
                          <a:lnTo>
                            <a:pt x="13" y="29"/>
                          </a:lnTo>
                          <a:lnTo>
                            <a:pt x="3" y="11"/>
                          </a:lnTo>
                          <a:lnTo>
                            <a:pt x="3" y="0"/>
                          </a:lnTo>
                          <a:lnTo>
                            <a:pt x="0" y="17"/>
                          </a:lnTo>
                          <a:lnTo>
                            <a:pt x="3" y="30"/>
                          </a:lnTo>
                          <a:lnTo>
                            <a:pt x="10" y="39"/>
                          </a:lnTo>
                          <a:lnTo>
                            <a:pt x="40" y="36"/>
                          </a:lnTo>
                        </a:path>
                      </a:pathLst>
                    </a:custGeom>
                    <a:solidFill>
                      <a:srgbClr val="604020"/>
                    </a:solidFill>
                    <a:ln w="12700" cap="rnd">
                      <a:solidFill>
                        <a:srgbClr val="000000"/>
                      </a:solidFill>
                      <a:round/>
                      <a:headEnd/>
                      <a:tailEnd/>
                    </a:ln>
                  </p:spPr>
                  <p:txBody>
                    <a:bodyPr/>
                    <a:lstStyle/>
                    <a:p>
                      <a:endParaRPr lang="en-US">
                        <a:latin typeface="Georgia" charset="0"/>
                      </a:endParaRPr>
                    </a:p>
                  </p:txBody>
                </p:sp>
                <p:sp>
                  <p:nvSpPr>
                    <p:cNvPr id="44" name="Freeform 52"/>
                    <p:cNvSpPr>
                      <a:spLocks/>
                    </p:cNvSpPr>
                    <p:nvPr/>
                  </p:nvSpPr>
                  <p:spPr bwMode="auto">
                    <a:xfrm>
                      <a:off x="3633" y="2679"/>
                      <a:ext cx="36" cy="43"/>
                    </a:xfrm>
                    <a:custGeom>
                      <a:avLst/>
                      <a:gdLst>
                        <a:gd name="T0" fmla="*/ 35 w 36"/>
                        <a:gd name="T1" fmla="*/ 0 h 43"/>
                        <a:gd name="T2" fmla="*/ 9 w 36"/>
                        <a:gd name="T3" fmla="*/ 13 h 43"/>
                        <a:gd name="T4" fmla="*/ 0 w 36"/>
                        <a:gd name="T5" fmla="*/ 26 h 43"/>
                        <a:gd name="T6" fmla="*/ 2 w 36"/>
                        <a:gd name="T7" fmla="*/ 37 h 43"/>
                        <a:gd name="T8" fmla="*/ 13 w 36"/>
                        <a:gd name="T9" fmla="*/ 42 h 43"/>
                        <a:gd name="T10" fmla="*/ 13 w 36"/>
                        <a:gd name="T11" fmla="*/ 35 h 43"/>
                        <a:gd name="T12" fmla="*/ 13 w 36"/>
                        <a:gd name="T13" fmla="*/ 24 h 43"/>
                        <a:gd name="T14" fmla="*/ 21 w 36"/>
                        <a:gd name="T15" fmla="*/ 18 h 43"/>
                        <a:gd name="T16" fmla="*/ 35 w 36"/>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43"/>
                        <a:gd name="T29" fmla="*/ 36 w 36"/>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43">
                          <a:moveTo>
                            <a:pt x="35" y="0"/>
                          </a:moveTo>
                          <a:lnTo>
                            <a:pt x="9" y="13"/>
                          </a:lnTo>
                          <a:lnTo>
                            <a:pt x="0" y="26"/>
                          </a:lnTo>
                          <a:lnTo>
                            <a:pt x="2" y="37"/>
                          </a:lnTo>
                          <a:lnTo>
                            <a:pt x="13" y="42"/>
                          </a:lnTo>
                          <a:lnTo>
                            <a:pt x="13" y="35"/>
                          </a:lnTo>
                          <a:lnTo>
                            <a:pt x="13" y="24"/>
                          </a:lnTo>
                          <a:lnTo>
                            <a:pt x="21" y="18"/>
                          </a:lnTo>
                          <a:lnTo>
                            <a:pt x="35" y="0"/>
                          </a:lnTo>
                        </a:path>
                      </a:pathLst>
                    </a:custGeom>
                    <a:solidFill>
                      <a:srgbClr val="604020"/>
                    </a:solidFill>
                    <a:ln w="12700" cap="rnd">
                      <a:solidFill>
                        <a:srgbClr val="000000"/>
                      </a:solidFill>
                      <a:round/>
                      <a:headEnd/>
                      <a:tailEnd/>
                    </a:ln>
                  </p:spPr>
                  <p:txBody>
                    <a:bodyPr/>
                    <a:lstStyle/>
                    <a:p>
                      <a:endParaRPr lang="en-US">
                        <a:latin typeface="Georgia" charset="0"/>
                      </a:endParaRPr>
                    </a:p>
                  </p:txBody>
                </p:sp>
                <p:sp>
                  <p:nvSpPr>
                    <p:cNvPr id="45" name="Freeform 53"/>
                    <p:cNvSpPr>
                      <a:spLocks/>
                    </p:cNvSpPr>
                    <p:nvPr/>
                  </p:nvSpPr>
                  <p:spPr bwMode="auto">
                    <a:xfrm>
                      <a:off x="4062" y="2714"/>
                      <a:ext cx="66" cy="34"/>
                    </a:xfrm>
                    <a:custGeom>
                      <a:avLst/>
                      <a:gdLst>
                        <a:gd name="T0" fmla="*/ 12 w 66"/>
                        <a:gd name="T1" fmla="*/ 0 h 34"/>
                        <a:gd name="T2" fmla="*/ 38 w 66"/>
                        <a:gd name="T3" fmla="*/ 8 h 34"/>
                        <a:gd name="T4" fmla="*/ 53 w 66"/>
                        <a:gd name="T5" fmla="*/ 8 h 34"/>
                        <a:gd name="T6" fmla="*/ 65 w 66"/>
                        <a:gd name="T7" fmla="*/ 0 h 34"/>
                        <a:gd name="T8" fmla="*/ 56 w 66"/>
                        <a:gd name="T9" fmla="*/ 12 h 34"/>
                        <a:gd name="T10" fmla="*/ 40 w 66"/>
                        <a:gd name="T11" fmla="*/ 16 h 34"/>
                        <a:gd name="T12" fmla="*/ 46 w 66"/>
                        <a:gd name="T13" fmla="*/ 24 h 34"/>
                        <a:gd name="T14" fmla="*/ 60 w 66"/>
                        <a:gd name="T15" fmla="*/ 28 h 34"/>
                        <a:gd name="T16" fmla="*/ 33 w 66"/>
                        <a:gd name="T17" fmla="*/ 26 h 34"/>
                        <a:gd name="T18" fmla="*/ 23 w 66"/>
                        <a:gd name="T19" fmla="*/ 20 h 34"/>
                        <a:gd name="T20" fmla="*/ 16 w 66"/>
                        <a:gd name="T21" fmla="*/ 12 h 34"/>
                        <a:gd name="T22" fmla="*/ 11 w 66"/>
                        <a:gd name="T23" fmla="*/ 20 h 34"/>
                        <a:gd name="T24" fmla="*/ 10 w 66"/>
                        <a:gd name="T25" fmla="*/ 33 h 34"/>
                        <a:gd name="T26" fmla="*/ 0 w 66"/>
                        <a:gd name="T27" fmla="*/ 24 h 34"/>
                        <a:gd name="T28" fmla="*/ 4 w 66"/>
                        <a:gd name="T29" fmla="*/ 12 h 34"/>
                        <a:gd name="T30" fmla="*/ 12 w 66"/>
                        <a:gd name="T31" fmla="*/ 0 h 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6"/>
                        <a:gd name="T49" fmla="*/ 0 h 34"/>
                        <a:gd name="T50" fmla="*/ 66 w 66"/>
                        <a:gd name="T51" fmla="*/ 34 h 3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6" h="34">
                          <a:moveTo>
                            <a:pt x="12" y="0"/>
                          </a:moveTo>
                          <a:lnTo>
                            <a:pt x="38" y="8"/>
                          </a:lnTo>
                          <a:lnTo>
                            <a:pt x="53" y="8"/>
                          </a:lnTo>
                          <a:lnTo>
                            <a:pt x="65" y="0"/>
                          </a:lnTo>
                          <a:lnTo>
                            <a:pt x="56" y="12"/>
                          </a:lnTo>
                          <a:lnTo>
                            <a:pt x="40" y="16"/>
                          </a:lnTo>
                          <a:lnTo>
                            <a:pt x="46" y="24"/>
                          </a:lnTo>
                          <a:lnTo>
                            <a:pt x="60" y="28"/>
                          </a:lnTo>
                          <a:lnTo>
                            <a:pt x="33" y="26"/>
                          </a:lnTo>
                          <a:lnTo>
                            <a:pt x="23" y="20"/>
                          </a:lnTo>
                          <a:lnTo>
                            <a:pt x="16" y="12"/>
                          </a:lnTo>
                          <a:lnTo>
                            <a:pt x="11" y="20"/>
                          </a:lnTo>
                          <a:lnTo>
                            <a:pt x="10" y="33"/>
                          </a:lnTo>
                          <a:lnTo>
                            <a:pt x="0" y="24"/>
                          </a:lnTo>
                          <a:lnTo>
                            <a:pt x="4" y="12"/>
                          </a:lnTo>
                          <a:lnTo>
                            <a:pt x="12" y="0"/>
                          </a:lnTo>
                        </a:path>
                      </a:pathLst>
                    </a:custGeom>
                    <a:solidFill>
                      <a:srgbClr val="604020"/>
                    </a:solidFill>
                    <a:ln w="12700" cap="rnd">
                      <a:solidFill>
                        <a:srgbClr val="000000"/>
                      </a:solidFill>
                      <a:round/>
                      <a:headEnd/>
                      <a:tailEnd/>
                    </a:ln>
                  </p:spPr>
                  <p:txBody>
                    <a:bodyPr/>
                    <a:lstStyle/>
                    <a:p>
                      <a:endParaRPr lang="en-US">
                        <a:latin typeface="Georgia" charset="0"/>
                      </a:endParaRPr>
                    </a:p>
                  </p:txBody>
                </p:sp>
              </p:grpSp>
            </p:grpSp>
          </p:grpSp>
          <p:grpSp>
            <p:nvGrpSpPr>
              <p:cNvPr id="21" name="Group 54"/>
              <p:cNvGrpSpPr>
                <a:grpSpLocks/>
              </p:cNvGrpSpPr>
              <p:nvPr/>
            </p:nvGrpSpPr>
            <p:grpSpPr bwMode="auto">
              <a:xfrm>
                <a:off x="3723" y="2672"/>
                <a:ext cx="329" cy="566"/>
                <a:chOff x="3723" y="2672"/>
                <a:chExt cx="329" cy="566"/>
              </a:xfrm>
            </p:grpSpPr>
            <p:grpSp>
              <p:nvGrpSpPr>
                <p:cNvPr id="22" name="Group 55"/>
                <p:cNvGrpSpPr>
                  <a:grpSpLocks/>
                </p:cNvGrpSpPr>
                <p:nvPr/>
              </p:nvGrpSpPr>
              <p:grpSpPr bwMode="auto">
                <a:xfrm>
                  <a:off x="3792" y="3058"/>
                  <a:ext cx="125" cy="180"/>
                  <a:chOff x="3792" y="3058"/>
                  <a:chExt cx="125" cy="180"/>
                </a:xfrm>
              </p:grpSpPr>
              <p:sp>
                <p:nvSpPr>
                  <p:cNvPr id="31" name="Freeform 56"/>
                  <p:cNvSpPr>
                    <a:spLocks/>
                  </p:cNvSpPr>
                  <p:nvPr/>
                </p:nvSpPr>
                <p:spPr bwMode="auto">
                  <a:xfrm>
                    <a:off x="3792" y="3058"/>
                    <a:ext cx="125" cy="111"/>
                  </a:xfrm>
                  <a:custGeom>
                    <a:avLst/>
                    <a:gdLst>
                      <a:gd name="T0" fmla="*/ 6 w 125"/>
                      <a:gd name="T1" fmla="*/ 110 h 111"/>
                      <a:gd name="T2" fmla="*/ 0 w 125"/>
                      <a:gd name="T3" fmla="*/ 0 h 111"/>
                      <a:gd name="T4" fmla="*/ 19 w 125"/>
                      <a:gd name="T5" fmla="*/ 8 h 111"/>
                      <a:gd name="T6" fmla="*/ 32 w 125"/>
                      <a:gd name="T7" fmla="*/ 14 h 111"/>
                      <a:gd name="T8" fmla="*/ 49 w 125"/>
                      <a:gd name="T9" fmla="*/ 18 h 111"/>
                      <a:gd name="T10" fmla="*/ 77 w 125"/>
                      <a:gd name="T11" fmla="*/ 18 h 111"/>
                      <a:gd name="T12" fmla="*/ 94 w 125"/>
                      <a:gd name="T13" fmla="*/ 16 h 111"/>
                      <a:gd name="T14" fmla="*/ 109 w 125"/>
                      <a:gd name="T15" fmla="*/ 11 h 111"/>
                      <a:gd name="T16" fmla="*/ 124 w 125"/>
                      <a:gd name="T17" fmla="*/ 2 h 111"/>
                      <a:gd name="T18" fmla="*/ 120 w 125"/>
                      <a:gd name="T19" fmla="*/ 110 h 111"/>
                      <a:gd name="T20" fmla="*/ 6 w 125"/>
                      <a:gd name="T21" fmla="*/ 110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11"/>
                      <a:gd name="T35" fmla="*/ 125 w 125"/>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11">
                        <a:moveTo>
                          <a:pt x="6" y="110"/>
                        </a:moveTo>
                        <a:lnTo>
                          <a:pt x="0" y="0"/>
                        </a:lnTo>
                        <a:lnTo>
                          <a:pt x="19" y="8"/>
                        </a:lnTo>
                        <a:lnTo>
                          <a:pt x="32" y="14"/>
                        </a:lnTo>
                        <a:lnTo>
                          <a:pt x="49" y="18"/>
                        </a:lnTo>
                        <a:lnTo>
                          <a:pt x="77" y="18"/>
                        </a:lnTo>
                        <a:lnTo>
                          <a:pt x="94" y="16"/>
                        </a:lnTo>
                        <a:lnTo>
                          <a:pt x="109" y="11"/>
                        </a:lnTo>
                        <a:lnTo>
                          <a:pt x="124" y="2"/>
                        </a:lnTo>
                        <a:lnTo>
                          <a:pt x="120" y="110"/>
                        </a:lnTo>
                        <a:lnTo>
                          <a:pt x="6" y="110"/>
                        </a:lnTo>
                      </a:path>
                    </a:pathLst>
                  </a:custGeom>
                  <a:solidFill>
                    <a:srgbClr val="000000"/>
                  </a:solidFill>
                  <a:ln w="12700" cap="rnd">
                    <a:solidFill>
                      <a:srgbClr val="000000"/>
                    </a:solidFill>
                    <a:round/>
                    <a:headEnd/>
                    <a:tailEnd/>
                  </a:ln>
                </p:spPr>
                <p:txBody>
                  <a:bodyPr/>
                  <a:lstStyle/>
                  <a:p>
                    <a:endParaRPr lang="en-US">
                      <a:latin typeface="Georgia" charset="0"/>
                    </a:endParaRPr>
                  </a:p>
                </p:txBody>
              </p:sp>
              <p:grpSp>
                <p:nvGrpSpPr>
                  <p:cNvPr id="32" name="Group 57"/>
                  <p:cNvGrpSpPr>
                    <a:grpSpLocks/>
                  </p:cNvGrpSpPr>
                  <p:nvPr/>
                </p:nvGrpSpPr>
                <p:grpSpPr bwMode="auto">
                  <a:xfrm>
                    <a:off x="3792" y="3058"/>
                    <a:ext cx="125" cy="180"/>
                    <a:chOff x="3792" y="3058"/>
                    <a:chExt cx="125" cy="180"/>
                  </a:xfrm>
                </p:grpSpPr>
                <p:sp>
                  <p:nvSpPr>
                    <p:cNvPr id="34" name="Oval 58"/>
                    <p:cNvSpPr>
                      <a:spLocks noChangeArrowheads="1"/>
                    </p:cNvSpPr>
                    <p:nvPr/>
                  </p:nvSpPr>
                  <p:spPr bwMode="auto">
                    <a:xfrm>
                      <a:off x="3799" y="3092"/>
                      <a:ext cx="107" cy="146"/>
                    </a:xfrm>
                    <a:prstGeom prst="ellipse">
                      <a:avLst/>
                    </a:prstGeom>
                    <a:solidFill>
                      <a:srgbClr val="000000"/>
                    </a:solidFill>
                    <a:ln w="12700">
                      <a:solidFill>
                        <a:srgbClr val="000000"/>
                      </a:solidFill>
                      <a:round/>
                      <a:headEnd/>
                      <a:tailEnd/>
                    </a:ln>
                  </p:spPr>
                  <p:txBody>
                    <a:bodyPr wrap="none" anchor="ctr"/>
                    <a:lstStyle/>
                    <a:p>
                      <a:endParaRPr lang="en-US">
                        <a:latin typeface="Georgia" charset="0"/>
                      </a:endParaRPr>
                    </a:p>
                  </p:txBody>
                </p:sp>
                <p:sp>
                  <p:nvSpPr>
                    <p:cNvPr id="35" name="Freeform 59"/>
                    <p:cNvSpPr>
                      <a:spLocks/>
                    </p:cNvSpPr>
                    <p:nvPr/>
                  </p:nvSpPr>
                  <p:spPr bwMode="auto">
                    <a:xfrm>
                      <a:off x="3792" y="3058"/>
                      <a:ext cx="125" cy="52"/>
                    </a:xfrm>
                    <a:custGeom>
                      <a:avLst/>
                      <a:gdLst>
                        <a:gd name="T0" fmla="*/ 0 w 125"/>
                        <a:gd name="T1" fmla="*/ 0 h 52"/>
                        <a:gd name="T2" fmla="*/ 18 w 125"/>
                        <a:gd name="T3" fmla="*/ 8 h 52"/>
                        <a:gd name="T4" fmla="*/ 32 w 125"/>
                        <a:gd name="T5" fmla="*/ 14 h 52"/>
                        <a:gd name="T6" fmla="*/ 53 w 125"/>
                        <a:gd name="T7" fmla="*/ 18 h 52"/>
                        <a:gd name="T8" fmla="*/ 78 w 125"/>
                        <a:gd name="T9" fmla="*/ 18 h 52"/>
                        <a:gd name="T10" fmla="*/ 96 w 125"/>
                        <a:gd name="T11" fmla="*/ 16 h 52"/>
                        <a:gd name="T12" fmla="*/ 112 w 125"/>
                        <a:gd name="T13" fmla="*/ 8 h 52"/>
                        <a:gd name="T14" fmla="*/ 124 w 125"/>
                        <a:gd name="T15" fmla="*/ 0 h 52"/>
                        <a:gd name="T16" fmla="*/ 120 w 125"/>
                        <a:gd name="T17" fmla="*/ 51 h 52"/>
                        <a:gd name="T18" fmla="*/ 5 w 125"/>
                        <a:gd name="T19" fmla="*/ 51 h 52"/>
                        <a:gd name="T20" fmla="*/ 0 w 125"/>
                        <a:gd name="T21" fmla="*/ 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52"/>
                        <a:gd name="T35" fmla="*/ 125 w 125"/>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52">
                          <a:moveTo>
                            <a:pt x="0" y="0"/>
                          </a:moveTo>
                          <a:lnTo>
                            <a:pt x="18" y="8"/>
                          </a:lnTo>
                          <a:lnTo>
                            <a:pt x="32" y="14"/>
                          </a:lnTo>
                          <a:lnTo>
                            <a:pt x="53" y="18"/>
                          </a:lnTo>
                          <a:lnTo>
                            <a:pt x="78" y="18"/>
                          </a:lnTo>
                          <a:lnTo>
                            <a:pt x="96" y="16"/>
                          </a:lnTo>
                          <a:lnTo>
                            <a:pt x="112" y="8"/>
                          </a:lnTo>
                          <a:lnTo>
                            <a:pt x="124" y="0"/>
                          </a:lnTo>
                          <a:lnTo>
                            <a:pt x="120" y="51"/>
                          </a:lnTo>
                          <a:lnTo>
                            <a:pt x="5" y="51"/>
                          </a:lnTo>
                          <a:lnTo>
                            <a:pt x="0" y="0"/>
                          </a:lnTo>
                        </a:path>
                      </a:pathLst>
                    </a:custGeom>
                    <a:solidFill>
                      <a:srgbClr val="FFFFFF"/>
                    </a:solidFill>
                    <a:ln w="12700" cap="rnd">
                      <a:solidFill>
                        <a:srgbClr val="000000"/>
                      </a:solidFill>
                      <a:round/>
                      <a:headEnd/>
                      <a:tailEnd/>
                    </a:ln>
                  </p:spPr>
                  <p:txBody>
                    <a:bodyPr/>
                    <a:lstStyle/>
                    <a:p>
                      <a:endParaRPr lang="en-US">
                        <a:latin typeface="Georgia" charset="0"/>
                      </a:endParaRPr>
                    </a:p>
                  </p:txBody>
                </p:sp>
                <p:sp>
                  <p:nvSpPr>
                    <p:cNvPr id="36" name="Oval 60"/>
                    <p:cNvSpPr>
                      <a:spLocks noChangeArrowheads="1"/>
                    </p:cNvSpPr>
                    <p:nvPr/>
                  </p:nvSpPr>
                  <p:spPr bwMode="auto">
                    <a:xfrm>
                      <a:off x="3821" y="3171"/>
                      <a:ext cx="62" cy="67"/>
                    </a:xfrm>
                    <a:prstGeom prst="ellipse">
                      <a:avLst/>
                    </a:prstGeom>
                    <a:solidFill>
                      <a:srgbClr val="FF0000"/>
                    </a:solidFill>
                    <a:ln w="12700">
                      <a:solidFill>
                        <a:srgbClr val="FF0000"/>
                      </a:solidFill>
                      <a:round/>
                      <a:headEnd/>
                      <a:tailEnd/>
                    </a:ln>
                  </p:spPr>
                  <p:txBody>
                    <a:bodyPr wrap="none" anchor="ctr"/>
                    <a:lstStyle/>
                    <a:p>
                      <a:endParaRPr lang="en-US">
                        <a:latin typeface="Georgia" charset="0"/>
                      </a:endParaRPr>
                    </a:p>
                  </p:txBody>
                </p:sp>
              </p:grpSp>
              <p:sp>
                <p:nvSpPr>
                  <p:cNvPr id="33" name="Rectangle 61"/>
                  <p:cNvSpPr>
                    <a:spLocks noChangeArrowheads="1"/>
                  </p:cNvSpPr>
                  <p:nvPr/>
                </p:nvSpPr>
                <p:spPr bwMode="auto">
                  <a:xfrm>
                    <a:off x="3811" y="3158"/>
                    <a:ext cx="84" cy="23"/>
                  </a:xfrm>
                  <a:prstGeom prst="rect">
                    <a:avLst/>
                  </a:prstGeom>
                  <a:solidFill>
                    <a:srgbClr val="000000"/>
                  </a:solidFill>
                  <a:ln w="12700">
                    <a:solidFill>
                      <a:srgbClr val="000000"/>
                    </a:solidFill>
                    <a:miter lim="800000"/>
                    <a:headEnd/>
                    <a:tailEnd/>
                  </a:ln>
                </p:spPr>
                <p:txBody>
                  <a:bodyPr wrap="none" anchor="ctr"/>
                  <a:lstStyle/>
                  <a:p>
                    <a:endParaRPr lang="en-US">
                      <a:latin typeface="Georgia" charset="0"/>
                    </a:endParaRPr>
                  </a:p>
                </p:txBody>
              </p:sp>
            </p:grpSp>
            <p:sp>
              <p:nvSpPr>
                <p:cNvPr id="23" name="Freeform 62"/>
                <p:cNvSpPr>
                  <a:spLocks/>
                </p:cNvSpPr>
                <p:nvPr/>
              </p:nvSpPr>
              <p:spPr bwMode="auto">
                <a:xfrm>
                  <a:off x="3723" y="2859"/>
                  <a:ext cx="329" cy="173"/>
                </a:xfrm>
                <a:custGeom>
                  <a:avLst/>
                  <a:gdLst>
                    <a:gd name="T0" fmla="*/ 198 w 329"/>
                    <a:gd name="T1" fmla="*/ 0 h 173"/>
                    <a:gd name="T2" fmla="*/ 249 w 329"/>
                    <a:gd name="T3" fmla="*/ 11 h 173"/>
                    <a:gd name="T4" fmla="*/ 286 w 329"/>
                    <a:gd name="T5" fmla="*/ 22 h 173"/>
                    <a:gd name="T6" fmla="*/ 311 w 329"/>
                    <a:gd name="T7" fmla="*/ 36 h 173"/>
                    <a:gd name="T8" fmla="*/ 322 w 329"/>
                    <a:gd name="T9" fmla="*/ 49 h 173"/>
                    <a:gd name="T10" fmla="*/ 328 w 329"/>
                    <a:gd name="T11" fmla="*/ 72 h 173"/>
                    <a:gd name="T12" fmla="*/ 324 w 329"/>
                    <a:gd name="T13" fmla="*/ 94 h 173"/>
                    <a:gd name="T14" fmla="*/ 314 w 329"/>
                    <a:gd name="T15" fmla="*/ 116 h 173"/>
                    <a:gd name="T16" fmla="*/ 296 w 329"/>
                    <a:gd name="T17" fmla="*/ 136 h 173"/>
                    <a:gd name="T18" fmla="*/ 271 w 329"/>
                    <a:gd name="T19" fmla="*/ 150 h 173"/>
                    <a:gd name="T20" fmla="*/ 245 w 329"/>
                    <a:gd name="T21" fmla="*/ 160 h 173"/>
                    <a:gd name="T22" fmla="*/ 211 w 329"/>
                    <a:gd name="T23" fmla="*/ 169 h 173"/>
                    <a:gd name="T24" fmla="*/ 172 w 329"/>
                    <a:gd name="T25" fmla="*/ 172 h 173"/>
                    <a:gd name="T26" fmla="*/ 129 w 329"/>
                    <a:gd name="T27" fmla="*/ 172 h 173"/>
                    <a:gd name="T28" fmla="*/ 84 w 329"/>
                    <a:gd name="T29" fmla="*/ 168 h 173"/>
                    <a:gd name="T30" fmla="*/ 40 w 329"/>
                    <a:gd name="T31" fmla="*/ 158 h 173"/>
                    <a:gd name="T32" fmla="*/ 15 w 329"/>
                    <a:gd name="T33" fmla="*/ 141 h 173"/>
                    <a:gd name="T34" fmla="*/ 1 w 329"/>
                    <a:gd name="T35" fmla="*/ 123 h 173"/>
                    <a:gd name="T36" fmla="*/ 0 w 329"/>
                    <a:gd name="T37" fmla="*/ 103 h 173"/>
                    <a:gd name="T38" fmla="*/ 4 w 329"/>
                    <a:gd name="T39" fmla="*/ 83 h 173"/>
                    <a:gd name="T40" fmla="*/ 18 w 329"/>
                    <a:gd name="T41" fmla="*/ 63 h 173"/>
                    <a:gd name="T42" fmla="*/ 32 w 329"/>
                    <a:gd name="T43" fmla="*/ 45 h 173"/>
                    <a:gd name="T44" fmla="*/ 57 w 329"/>
                    <a:gd name="T45" fmla="*/ 31 h 173"/>
                    <a:gd name="T46" fmla="*/ 44 w 329"/>
                    <a:gd name="T47" fmla="*/ 22 h 1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29"/>
                    <a:gd name="T73" fmla="*/ 0 h 173"/>
                    <a:gd name="T74" fmla="*/ 329 w 329"/>
                    <a:gd name="T75" fmla="*/ 173 h 1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29" h="173">
                      <a:moveTo>
                        <a:pt x="198" y="0"/>
                      </a:moveTo>
                      <a:lnTo>
                        <a:pt x="249" y="11"/>
                      </a:lnTo>
                      <a:lnTo>
                        <a:pt x="286" y="22"/>
                      </a:lnTo>
                      <a:lnTo>
                        <a:pt x="311" y="36"/>
                      </a:lnTo>
                      <a:lnTo>
                        <a:pt x="322" y="49"/>
                      </a:lnTo>
                      <a:lnTo>
                        <a:pt x="328" y="72"/>
                      </a:lnTo>
                      <a:lnTo>
                        <a:pt x="324" y="94"/>
                      </a:lnTo>
                      <a:lnTo>
                        <a:pt x="314" y="116"/>
                      </a:lnTo>
                      <a:lnTo>
                        <a:pt x="296" y="136"/>
                      </a:lnTo>
                      <a:lnTo>
                        <a:pt x="271" y="150"/>
                      </a:lnTo>
                      <a:lnTo>
                        <a:pt x="245" y="160"/>
                      </a:lnTo>
                      <a:lnTo>
                        <a:pt x="211" y="169"/>
                      </a:lnTo>
                      <a:lnTo>
                        <a:pt x="172" y="172"/>
                      </a:lnTo>
                      <a:lnTo>
                        <a:pt x="129" y="172"/>
                      </a:lnTo>
                      <a:lnTo>
                        <a:pt x="84" y="168"/>
                      </a:lnTo>
                      <a:lnTo>
                        <a:pt x="40" y="158"/>
                      </a:lnTo>
                      <a:lnTo>
                        <a:pt x="15" y="141"/>
                      </a:lnTo>
                      <a:lnTo>
                        <a:pt x="1" y="123"/>
                      </a:lnTo>
                      <a:lnTo>
                        <a:pt x="0" y="103"/>
                      </a:lnTo>
                      <a:lnTo>
                        <a:pt x="4" y="83"/>
                      </a:lnTo>
                      <a:lnTo>
                        <a:pt x="18" y="63"/>
                      </a:lnTo>
                      <a:lnTo>
                        <a:pt x="32" y="45"/>
                      </a:lnTo>
                      <a:lnTo>
                        <a:pt x="57" y="31"/>
                      </a:lnTo>
                      <a:lnTo>
                        <a:pt x="44" y="2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grpSp>
              <p:nvGrpSpPr>
                <p:cNvPr id="24" name="Group 63"/>
                <p:cNvGrpSpPr>
                  <a:grpSpLocks/>
                </p:cNvGrpSpPr>
                <p:nvPr/>
              </p:nvGrpSpPr>
              <p:grpSpPr bwMode="auto">
                <a:xfrm>
                  <a:off x="3741" y="2672"/>
                  <a:ext cx="277" cy="157"/>
                  <a:chOff x="3741" y="2672"/>
                  <a:chExt cx="277" cy="157"/>
                </a:xfrm>
              </p:grpSpPr>
              <p:grpSp>
                <p:nvGrpSpPr>
                  <p:cNvPr id="25" name="Group 64"/>
                  <p:cNvGrpSpPr>
                    <a:grpSpLocks/>
                  </p:cNvGrpSpPr>
                  <p:nvPr/>
                </p:nvGrpSpPr>
                <p:grpSpPr bwMode="auto">
                  <a:xfrm>
                    <a:off x="3782" y="2701"/>
                    <a:ext cx="185" cy="128"/>
                    <a:chOff x="3782" y="2701"/>
                    <a:chExt cx="185" cy="128"/>
                  </a:xfrm>
                </p:grpSpPr>
                <p:sp>
                  <p:nvSpPr>
                    <p:cNvPr id="29" name="Oval 65"/>
                    <p:cNvSpPr>
                      <a:spLocks noChangeArrowheads="1"/>
                    </p:cNvSpPr>
                    <p:nvPr/>
                  </p:nvSpPr>
                  <p:spPr bwMode="auto">
                    <a:xfrm>
                      <a:off x="3933" y="2701"/>
                      <a:ext cx="34" cy="128"/>
                    </a:xfrm>
                    <a:prstGeom prst="ellipse">
                      <a:avLst/>
                    </a:prstGeom>
                    <a:solidFill>
                      <a:srgbClr val="000000"/>
                    </a:solidFill>
                    <a:ln w="12700">
                      <a:solidFill>
                        <a:srgbClr val="000000"/>
                      </a:solidFill>
                      <a:round/>
                      <a:headEnd/>
                      <a:tailEnd/>
                    </a:ln>
                  </p:spPr>
                  <p:txBody>
                    <a:bodyPr wrap="none" anchor="ctr"/>
                    <a:lstStyle/>
                    <a:p>
                      <a:endParaRPr lang="en-US">
                        <a:latin typeface="Georgia" charset="0"/>
                      </a:endParaRPr>
                    </a:p>
                  </p:txBody>
                </p:sp>
                <p:sp>
                  <p:nvSpPr>
                    <p:cNvPr id="30" name="Oval 66"/>
                    <p:cNvSpPr>
                      <a:spLocks noChangeArrowheads="1"/>
                    </p:cNvSpPr>
                    <p:nvPr/>
                  </p:nvSpPr>
                  <p:spPr bwMode="auto">
                    <a:xfrm>
                      <a:off x="3782" y="2701"/>
                      <a:ext cx="35" cy="128"/>
                    </a:xfrm>
                    <a:prstGeom prst="ellipse">
                      <a:avLst/>
                    </a:prstGeom>
                    <a:solidFill>
                      <a:srgbClr val="000000"/>
                    </a:solidFill>
                    <a:ln w="12700">
                      <a:solidFill>
                        <a:srgbClr val="000000"/>
                      </a:solidFill>
                      <a:round/>
                      <a:headEnd/>
                      <a:tailEnd/>
                    </a:ln>
                  </p:spPr>
                  <p:txBody>
                    <a:bodyPr wrap="none" anchor="ctr"/>
                    <a:lstStyle/>
                    <a:p>
                      <a:endParaRPr lang="en-US">
                        <a:latin typeface="Georgia" charset="0"/>
                      </a:endParaRPr>
                    </a:p>
                  </p:txBody>
                </p:sp>
              </p:grpSp>
              <p:grpSp>
                <p:nvGrpSpPr>
                  <p:cNvPr id="26" name="Group 67"/>
                  <p:cNvGrpSpPr>
                    <a:grpSpLocks/>
                  </p:cNvGrpSpPr>
                  <p:nvPr/>
                </p:nvGrpSpPr>
                <p:grpSpPr bwMode="auto">
                  <a:xfrm>
                    <a:off x="3741" y="2672"/>
                    <a:ext cx="277" cy="26"/>
                    <a:chOff x="3741" y="2672"/>
                    <a:chExt cx="277" cy="26"/>
                  </a:xfrm>
                </p:grpSpPr>
                <p:sp>
                  <p:nvSpPr>
                    <p:cNvPr id="27" name="Freeform 68"/>
                    <p:cNvSpPr>
                      <a:spLocks/>
                    </p:cNvSpPr>
                    <p:nvPr/>
                  </p:nvSpPr>
                  <p:spPr bwMode="auto">
                    <a:xfrm>
                      <a:off x="3741" y="2673"/>
                      <a:ext cx="110" cy="25"/>
                    </a:xfrm>
                    <a:custGeom>
                      <a:avLst/>
                      <a:gdLst>
                        <a:gd name="T0" fmla="*/ 0 w 110"/>
                        <a:gd name="T1" fmla="*/ 24 h 25"/>
                        <a:gd name="T2" fmla="*/ 25 w 110"/>
                        <a:gd name="T3" fmla="*/ 10 h 25"/>
                        <a:gd name="T4" fmla="*/ 50 w 110"/>
                        <a:gd name="T5" fmla="*/ 2 h 25"/>
                        <a:gd name="T6" fmla="*/ 81 w 110"/>
                        <a:gd name="T7" fmla="*/ 0 h 25"/>
                        <a:gd name="T8" fmla="*/ 109 w 110"/>
                        <a:gd name="T9" fmla="*/ 4 h 25"/>
                        <a:gd name="T10" fmla="*/ 0 60000 65536"/>
                        <a:gd name="T11" fmla="*/ 0 60000 65536"/>
                        <a:gd name="T12" fmla="*/ 0 60000 65536"/>
                        <a:gd name="T13" fmla="*/ 0 60000 65536"/>
                        <a:gd name="T14" fmla="*/ 0 60000 65536"/>
                        <a:gd name="T15" fmla="*/ 0 w 110"/>
                        <a:gd name="T16" fmla="*/ 0 h 25"/>
                        <a:gd name="T17" fmla="*/ 110 w 110"/>
                        <a:gd name="T18" fmla="*/ 25 h 25"/>
                      </a:gdLst>
                      <a:ahLst/>
                      <a:cxnLst>
                        <a:cxn ang="T10">
                          <a:pos x="T0" y="T1"/>
                        </a:cxn>
                        <a:cxn ang="T11">
                          <a:pos x="T2" y="T3"/>
                        </a:cxn>
                        <a:cxn ang="T12">
                          <a:pos x="T4" y="T5"/>
                        </a:cxn>
                        <a:cxn ang="T13">
                          <a:pos x="T6" y="T7"/>
                        </a:cxn>
                        <a:cxn ang="T14">
                          <a:pos x="T8" y="T9"/>
                        </a:cxn>
                      </a:cxnLst>
                      <a:rect l="T15" t="T16" r="T17" b="T18"/>
                      <a:pathLst>
                        <a:path w="110" h="25">
                          <a:moveTo>
                            <a:pt x="0" y="24"/>
                          </a:moveTo>
                          <a:lnTo>
                            <a:pt x="25" y="10"/>
                          </a:lnTo>
                          <a:lnTo>
                            <a:pt x="50" y="2"/>
                          </a:lnTo>
                          <a:lnTo>
                            <a:pt x="81" y="0"/>
                          </a:lnTo>
                          <a:lnTo>
                            <a:pt x="109" y="4"/>
                          </a:lnTo>
                        </a:path>
                      </a:pathLst>
                    </a:custGeom>
                    <a:noFill/>
                    <a:ln w="50800" cap="rnd">
                      <a:solidFill>
                        <a:srgbClr val="A04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sp>
                  <p:nvSpPr>
                    <p:cNvPr id="28" name="Freeform 69"/>
                    <p:cNvSpPr>
                      <a:spLocks/>
                    </p:cNvSpPr>
                    <p:nvPr/>
                  </p:nvSpPr>
                  <p:spPr bwMode="auto">
                    <a:xfrm>
                      <a:off x="3910" y="2672"/>
                      <a:ext cx="108" cy="24"/>
                    </a:xfrm>
                    <a:custGeom>
                      <a:avLst/>
                      <a:gdLst>
                        <a:gd name="T0" fmla="*/ 107 w 108"/>
                        <a:gd name="T1" fmla="*/ 23 h 24"/>
                        <a:gd name="T2" fmla="*/ 82 w 108"/>
                        <a:gd name="T3" fmla="*/ 11 h 24"/>
                        <a:gd name="T4" fmla="*/ 58 w 108"/>
                        <a:gd name="T5" fmla="*/ 3 h 24"/>
                        <a:gd name="T6" fmla="*/ 28 w 108"/>
                        <a:gd name="T7" fmla="*/ 0 h 24"/>
                        <a:gd name="T8" fmla="*/ 0 w 108"/>
                        <a:gd name="T9" fmla="*/ 3 h 24"/>
                        <a:gd name="T10" fmla="*/ 0 60000 65536"/>
                        <a:gd name="T11" fmla="*/ 0 60000 65536"/>
                        <a:gd name="T12" fmla="*/ 0 60000 65536"/>
                        <a:gd name="T13" fmla="*/ 0 60000 65536"/>
                        <a:gd name="T14" fmla="*/ 0 60000 65536"/>
                        <a:gd name="T15" fmla="*/ 0 w 108"/>
                        <a:gd name="T16" fmla="*/ 0 h 24"/>
                        <a:gd name="T17" fmla="*/ 108 w 108"/>
                        <a:gd name="T18" fmla="*/ 24 h 24"/>
                      </a:gdLst>
                      <a:ahLst/>
                      <a:cxnLst>
                        <a:cxn ang="T10">
                          <a:pos x="T0" y="T1"/>
                        </a:cxn>
                        <a:cxn ang="T11">
                          <a:pos x="T2" y="T3"/>
                        </a:cxn>
                        <a:cxn ang="T12">
                          <a:pos x="T4" y="T5"/>
                        </a:cxn>
                        <a:cxn ang="T13">
                          <a:pos x="T6" y="T7"/>
                        </a:cxn>
                        <a:cxn ang="T14">
                          <a:pos x="T8" y="T9"/>
                        </a:cxn>
                      </a:cxnLst>
                      <a:rect l="T15" t="T16" r="T17" b="T18"/>
                      <a:pathLst>
                        <a:path w="108" h="24">
                          <a:moveTo>
                            <a:pt x="107" y="23"/>
                          </a:moveTo>
                          <a:lnTo>
                            <a:pt x="82" y="11"/>
                          </a:lnTo>
                          <a:lnTo>
                            <a:pt x="58" y="3"/>
                          </a:lnTo>
                          <a:lnTo>
                            <a:pt x="28" y="0"/>
                          </a:lnTo>
                          <a:lnTo>
                            <a:pt x="0" y="3"/>
                          </a:lnTo>
                        </a:path>
                      </a:pathLst>
                    </a:custGeom>
                    <a:noFill/>
                    <a:ln w="50800" cap="rnd">
                      <a:solidFill>
                        <a:srgbClr val="A04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Georgia" charset="0"/>
                      </a:endParaRPr>
                    </a:p>
                  </p:txBody>
                </p:sp>
              </p:grpSp>
            </p:grpSp>
          </p:grpSp>
        </p:grpSp>
      </p:grpSp>
      <p:sp>
        <p:nvSpPr>
          <p:cNvPr id="72" name="Rectangle 70"/>
          <p:cNvSpPr>
            <a:spLocks noChangeArrowheads="1"/>
          </p:cNvSpPr>
          <p:nvPr/>
        </p:nvSpPr>
        <p:spPr bwMode="auto">
          <a:xfrm>
            <a:off x="650066" y="5255767"/>
            <a:ext cx="1292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spcBef>
                <a:spcPct val="50000"/>
              </a:spcBef>
            </a:pPr>
            <a:r>
              <a:rPr lang="en-US" b="1" dirty="0">
                <a:solidFill>
                  <a:srgbClr val="C00000"/>
                </a:solidFill>
                <a:latin typeface="Times New Roman" panose="02020603050405020304" pitchFamily="18" charset="0"/>
                <a:cs typeface="Times New Roman" panose="02020603050405020304" pitchFamily="18" charset="0"/>
              </a:rPr>
              <a:t>Sample</a:t>
            </a:r>
          </a:p>
        </p:txBody>
      </p:sp>
      <p:sp>
        <p:nvSpPr>
          <p:cNvPr id="73" name="Line 71"/>
          <p:cNvSpPr>
            <a:spLocks noChangeShapeType="1"/>
          </p:cNvSpPr>
          <p:nvPr/>
        </p:nvSpPr>
        <p:spPr bwMode="auto">
          <a:xfrm>
            <a:off x="4471211" y="4474487"/>
            <a:ext cx="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5" name="Group 73"/>
          <p:cNvGrpSpPr>
            <a:grpSpLocks/>
          </p:cNvGrpSpPr>
          <p:nvPr/>
        </p:nvGrpSpPr>
        <p:grpSpPr bwMode="auto">
          <a:xfrm>
            <a:off x="6706411" y="2798087"/>
            <a:ext cx="2286000" cy="1905000"/>
            <a:chOff x="4128" y="1248"/>
            <a:chExt cx="1440" cy="1200"/>
          </a:xfrm>
        </p:grpSpPr>
        <p:sp>
          <p:nvSpPr>
            <p:cNvPr id="76" name="AutoShape 74"/>
            <p:cNvSpPr>
              <a:spLocks noChangeArrowheads="1"/>
            </p:cNvSpPr>
            <p:nvPr/>
          </p:nvSpPr>
          <p:spPr bwMode="auto">
            <a:xfrm>
              <a:off x="4128" y="1248"/>
              <a:ext cx="1436" cy="1200"/>
            </a:xfrm>
            <a:prstGeom prst="wedgeRoundRectCallout">
              <a:avLst>
                <a:gd name="adj1" fmla="val -36528"/>
                <a:gd name="adj2" fmla="val 66667"/>
                <a:gd name="adj3" fmla="val 16667"/>
              </a:avLst>
            </a:prstGeom>
            <a:solidFill>
              <a:srgbClr val="FDE0BD"/>
            </a:solidFill>
            <a:ln w="12700">
              <a:solidFill>
                <a:schemeClr val="tx1"/>
              </a:solidFill>
              <a:miter lim="800000"/>
              <a:headEnd/>
              <a:tailEnd/>
            </a:ln>
          </p:spPr>
          <p:txBody>
            <a:bodyPr wrap="none" anchor="ctr"/>
            <a:lstStyle/>
            <a:p>
              <a:endParaRPr lang="en-US" b="1">
                <a:latin typeface="Times New Roman" charset="0"/>
              </a:endParaRPr>
            </a:p>
          </p:txBody>
        </p:sp>
        <p:sp>
          <p:nvSpPr>
            <p:cNvPr id="77" name="Rectangle 75"/>
            <p:cNvSpPr>
              <a:spLocks noChangeArrowheads="1"/>
            </p:cNvSpPr>
            <p:nvPr/>
          </p:nvSpPr>
          <p:spPr bwMode="auto">
            <a:xfrm>
              <a:off x="4176" y="1344"/>
              <a:ext cx="13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b="1" dirty="0">
                <a:latin typeface="Georgia" charset="0"/>
              </a:endParaRPr>
            </a:p>
          </p:txBody>
        </p:sp>
      </p:grpSp>
      <p:graphicFrame>
        <p:nvGraphicFramePr>
          <p:cNvPr id="79" name="Group 44"/>
          <p:cNvGraphicFramePr>
            <a:graphicFrameLocks noGrp="1"/>
          </p:cNvGraphicFramePr>
          <p:nvPr>
            <p:extLst>
              <p:ext uri="{D42A27DB-BD31-4B8C-83A1-F6EECF244321}">
                <p14:modId xmlns:p14="http://schemas.microsoft.com/office/powerpoint/2010/main" val="3785673053"/>
              </p:ext>
            </p:extLst>
          </p:nvPr>
        </p:nvGraphicFramePr>
        <p:xfrm>
          <a:off x="3736896" y="1564630"/>
          <a:ext cx="1429640" cy="3179668"/>
        </p:xfrm>
        <a:graphic>
          <a:graphicData uri="http://schemas.openxmlformats.org/drawingml/2006/table">
            <a:tbl>
              <a:tblPr/>
              <a:tblGrid>
                <a:gridCol w="714820">
                  <a:extLst>
                    <a:ext uri="{9D8B030D-6E8A-4147-A177-3AD203B41FA5}">
                      <a16:colId xmlns:a16="http://schemas.microsoft.com/office/drawing/2014/main" val="20000"/>
                    </a:ext>
                  </a:extLst>
                </a:gridCol>
                <a:gridCol w="714820">
                  <a:extLst>
                    <a:ext uri="{9D8B030D-6E8A-4147-A177-3AD203B41FA5}">
                      <a16:colId xmlns:a16="http://schemas.microsoft.com/office/drawing/2014/main" val="20001"/>
                    </a:ext>
                  </a:extLst>
                </a:gridCol>
              </a:tblGrid>
              <a:tr h="741848">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 Price in $1000s</a:t>
                      </a:r>
                    </a:p>
                    <a:p>
                      <a:pPr marL="0" marR="0" lvl="0" indent="0" algn="ctr" defTabSz="852488" rtl="0" eaLnBrk="1" fontAlgn="base" latinLnBrk="0" hangingPunct="1">
                        <a:lnSpc>
                          <a:spcPct val="8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p>
                  </a:txBody>
                  <a:tcPr marT="45691" marB="4569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BAE"/>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Square Feet </a:t>
                      </a:r>
                    </a:p>
                    <a:p>
                      <a:pPr marL="0" marR="0" lvl="0" indent="0" algn="ctr" defTabSz="852488" rtl="0" eaLnBrk="1" fontAlgn="base" latinLnBrk="0" hangingPunct="1">
                        <a:lnSpc>
                          <a:spcPct val="8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p>
                  </a:txBody>
                  <a:tcPr marT="45691" marB="4569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BAE"/>
                    </a:solidFill>
                  </a:tcPr>
                </a:tc>
                <a:extLst>
                  <a:ext uri="{0D108BD9-81ED-4DB2-BD59-A6C34878D82A}">
                    <a16:rowId xmlns:a16="http://schemas.microsoft.com/office/drawing/2014/main" val="10000"/>
                  </a:ext>
                </a:extLst>
              </a:tr>
              <a:tr h="156149">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245</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1"/>
                  </a:ext>
                </a:extLst>
              </a:tr>
              <a:tr h="156149">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312</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1,600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2"/>
                  </a:ext>
                </a:extLst>
              </a:tr>
              <a:tr h="156149">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279</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1,700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3"/>
                  </a:ext>
                </a:extLst>
              </a:tr>
              <a:tr h="156149">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308</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1,875</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4"/>
                  </a:ext>
                </a:extLst>
              </a:tr>
              <a:tr h="156149">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199</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5"/>
                  </a:ext>
                </a:extLst>
              </a:tr>
              <a:tr h="156149">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219</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1,550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6"/>
                  </a:ext>
                </a:extLst>
              </a:tr>
              <a:tr h="156149">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405</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2,350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7"/>
                  </a:ext>
                </a:extLst>
              </a:tr>
              <a:tr h="156149">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324</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2,450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8"/>
                  </a:ext>
                </a:extLst>
              </a:tr>
              <a:tr h="156149">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319</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1,425</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9"/>
                  </a:ext>
                </a:extLst>
              </a:tr>
              <a:tr h="156149">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255</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1,700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10"/>
                  </a:ext>
                </a:extLst>
              </a:tr>
            </a:tbl>
          </a:graphicData>
        </a:graphic>
      </p:graphicFrame>
      <p:sp>
        <p:nvSpPr>
          <p:cNvPr id="81" name="Rectangle 80"/>
          <p:cNvSpPr/>
          <p:nvPr/>
        </p:nvSpPr>
        <p:spPr>
          <a:xfrm>
            <a:off x="6706411" y="2893040"/>
            <a:ext cx="2279650" cy="120032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What is the best predicted price for a house of 2,000 square feet?</a:t>
            </a:r>
          </a:p>
        </p:txBody>
      </p:sp>
      <p:cxnSp>
        <p:nvCxnSpPr>
          <p:cNvPr id="83" name="Elbow Connector 82"/>
          <p:cNvCxnSpPr/>
          <p:nvPr/>
        </p:nvCxnSpPr>
        <p:spPr>
          <a:xfrm>
            <a:off x="2790702" y="2160108"/>
            <a:ext cx="914400" cy="9144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292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8" grpId="0" animBg="1"/>
      <p:bldP spid="10" grpId="0" animBg="1"/>
      <p:bldP spid="12" grpId="0" animBg="1"/>
      <p:bldP spid="13" grpId="0" animBg="1"/>
      <p:bldP spid="72" grpId="0"/>
      <p:bldP spid="73" grpId="0" animBg="1"/>
      <p:bldP spid="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Introduction</a:t>
            </a:r>
          </a:p>
        </p:txBody>
      </p:sp>
      <p:sp>
        <p:nvSpPr>
          <p:cNvPr id="4" name="Rectangle 3"/>
          <p:cNvSpPr txBox="1">
            <a:spLocks noChangeArrowheads="1"/>
          </p:cNvSpPr>
          <p:nvPr/>
        </p:nvSpPr>
        <p:spPr>
          <a:xfrm>
            <a:off x="233920" y="1547753"/>
            <a:ext cx="8153400" cy="4343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nSpc>
                <a:spcPct val="90000"/>
              </a:lnSpc>
              <a:spcBef>
                <a:spcPct val="40000"/>
              </a:spcBef>
            </a:pPr>
            <a:endParaRPr lang="en-US" altLang="en-US" dirty="0">
              <a:latin typeface="Times New Roman" panose="02020603050405020304" pitchFamily="18" charset="0"/>
              <a:cs typeface="Times New Roman" panose="02020603050405020304" pitchFamily="18" charset="0"/>
            </a:endParaRPr>
          </a:p>
        </p:txBody>
      </p:sp>
      <p:sp>
        <p:nvSpPr>
          <p:cNvPr id="5" name="Rectangle 8">
            <a:extLst>
              <a:ext uri="{FF2B5EF4-FFF2-40B4-BE49-F238E27FC236}">
                <a16:creationId xmlns:a16="http://schemas.microsoft.com/office/drawing/2014/main" id="{685227B2-0CEA-484B-8AAA-FB42E045FC60}"/>
              </a:ext>
            </a:extLst>
          </p:cNvPr>
          <p:cNvSpPr txBox="1">
            <a:spLocks noChangeArrowheads="1"/>
          </p:cNvSpPr>
          <p:nvPr/>
        </p:nvSpPr>
        <p:spPr bwMode="auto">
          <a:xfrm>
            <a:off x="136205" y="1284945"/>
            <a:ext cx="8251115" cy="5115246"/>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nSpc>
                <a:spcPct val="90000"/>
              </a:lnSpc>
              <a:spcBef>
                <a:spcPct val="40000"/>
              </a:spcBef>
            </a:pPr>
            <a:r>
              <a:rPr lang="en-US" altLang="en-US" sz="2400" dirty="0">
                <a:solidFill>
                  <a:srgbClr val="0000FF"/>
                </a:solidFill>
                <a:latin typeface="Times New Roman" panose="02020603050405020304" pitchFamily="18" charset="0"/>
                <a:cs typeface="Times New Roman" panose="02020603050405020304" pitchFamily="18" charset="0"/>
              </a:rPr>
              <a:t>Regression analysis </a:t>
            </a:r>
            <a:r>
              <a:rPr lang="en-US" altLang="en-US" sz="2400" dirty="0">
                <a:latin typeface="Times New Roman" panose="02020603050405020304" pitchFamily="18" charset="0"/>
                <a:cs typeface="Times New Roman" panose="02020603050405020304" pitchFamily="18" charset="0"/>
              </a:rPr>
              <a:t>is used to:</a:t>
            </a:r>
          </a:p>
          <a:p>
            <a:pPr lvl="1">
              <a:lnSpc>
                <a:spcPct val="90000"/>
              </a:lnSpc>
              <a:spcBef>
                <a:spcPct val="40000"/>
              </a:spcBef>
            </a:pPr>
            <a:r>
              <a:rPr lang="en-US" altLang="en-US" sz="2400" dirty="0">
                <a:latin typeface="Times New Roman" panose="02020603050405020304" pitchFamily="18" charset="0"/>
                <a:cs typeface="Times New Roman" panose="02020603050405020304" pitchFamily="18" charset="0"/>
              </a:rPr>
              <a:t>Predict the value of a </a:t>
            </a:r>
            <a:r>
              <a:rPr lang="en-US" altLang="en-US" sz="2400" dirty="0">
                <a:solidFill>
                  <a:srgbClr val="0000FF"/>
                </a:solidFill>
                <a:latin typeface="Times New Roman" panose="02020603050405020304" pitchFamily="18" charset="0"/>
                <a:cs typeface="Times New Roman" panose="02020603050405020304" pitchFamily="18" charset="0"/>
              </a:rPr>
              <a:t>dependent variable </a:t>
            </a:r>
            <a:r>
              <a:rPr lang="en-US" altLang="en-US" sz="2400" dirty="0">
                <a:latin typeface="Times New Roman" panose="02020603050405020304" pitchFamily="18" charset="0"/>
                <a:cs typeface="Times New Roman" panose="02020603050405020304" pitchFamily="18" charset="0"/>
              </a:rPr>
              <a:t>based on the value of at least one </a:t>
            </a:r>
            <a:r>
              <a:rPr lang="en-US" altLang="en-US" sz="2400" dirty="0">
                <a:solidFill>
                  <a:srgbClr val="0000FF"/>
                </a:solidFill>
                <a:latin typeface="Times New Roman" panose="02020603050405020304" pitchFamily="18" charset="0"/>
                <a:cs typeface="Times New Roman" panose="02020603050405020304" pitchFamily="18" charset="0"/>
              </a:rPr>
              <a:t>independent variable</a:t>
            </a:r>
            <a:r>
              <a:rPr lang="en-US" altLang="en-US" sz="2400" dirty="0">
                <a:latin typeface="Times New Roman" panose="02020603050405020304" pitchFamily="18" charset="0"/>
                <a:cs typeface="Times New Roman" panose="02020603050405020304" pitchFamily="18" charset="0"/>
              </a:rPr>
              <a:t>.</a:t>
            </a:r>
          </a:p>
          <a:p>
            <a:pPr lvl="1">
              <a:lnSpc>
                <a:spcPct val="90000"/>
              </a:lnSpc>
              <a:spcBef>
                <a:spcPct val="40000"/>
              </a:spcBef>
            </a:pPr>
            <a:r>
              <a:rPr lang="en-US" altLang="en-US" sz="2400" dirty="0">
                <a:latin typeface="Times New Roman" panose="02020603050405020304" pitchFamily="18" charset="0"/>
                <a:cs typeface="Times New Roman" panose="02020603050405020304" pitchFamily="18" charset="0"/>
              </a:rPr>
              <a:t>Explain the impact of changes in an </a:t>
            </a:r>
            <a:r>
              <a:rPr lang="en-US" altLang="en-US" sz="2400" dirty="0">
                <a:solidFill>
                  <a:srgbClr val="0000FF"/>
                </a:solidFill>
                <a:latin typeface="Times New Roman" panose="02020603050405020304" pitchFamily="18" charset="0"/>
                <a:cs typeface="Times New Roman" panose="02020603050405020304" pitchFamily="18" charset="0"/>
              </a:rPr>
              <a:t>independent variable </a:t>
            </a:r>
            <a:r>
              <a:rPr lang="en-US" altLang="en-US" sz="2400" dirty="0">
                <a:latin typeface="Times New Roman" panose="02020603050405020304" pitchFamily="18" charset="0"/>
                <a:cs typeface="Times New Roman" panose="02020603050405020304" pitchFamily="18" charset="0"/>
              </a:rPr>
              <a:t>on the </a:t>
            </a:r>
            <a:r>
              <a:rPr lang="en-US" altLang="en-US" sz="2400" dirty="0">
                <a:solidFill>
                  <a:srgbClr val="0000FF"/>
                </a:solidFill>
                <a:latin typeface="Times New Roman" panose="02020603050405020304" pitchFamily="18" charset="0"/>
                <a:cs typeface="Times New Roman" panose="02020603050405020304" pitchFamily="18" charset="0"/>
              </a:rPr>
              <a:t>dependent variable</a:t>
            </a:r>
            <a:r>
              <a:rPr lang="en-US" altLang="en-US" sz="2400" dirty="0">
                <a:latin typeface="Times New Roman" panose="02020603050405020304" pitchFamily="18" charset="0"/>
                <a:cs typeface="Times New Roman" panose="02020603050405020304" pitchFamily="18" charset="0"/>
              </a:rPr>
              <a:t>.</a:t>
            </a:r>
          </a:p>
          <a:p>
            <a:pPr>
              <a:lnSpc>
                <a:spcPct val="90000"/>
              </a:lnSpc>
              <a:spcBef>
                <a:spcPct val="40000"/>
              </a:spcBef>
            </a:pPr>
            <a:r>
              <a:rPr lang="en-US" altLang="en-US" sz="2400" dirty="0">
                <a:solidFill>
                  <a:srgbClr val="0000FF"/>
                </a:solidFill>
                <a:latin typeface="Times New Roman" panose="02020603050405020304" pitchFamily="18" charset="0"/>
                <a:cs typeface="Times New Roman" panose="02020603050405020304" pitchFamily="18" charset="0"/>
              </a:rPr>
              <a:t>Dependent variable Y</a:t>
            </a:r>
            <a:r>
              <a:rPr lang="en-US" altLang="en-US" sz="2400" dirty="0">
                <a:solidFill>
                  <a:srgbClr val="008000"/>
                </a:solidFill>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the variable we wish to predict or explain.</a:t>
            </a:r>
          </a:p>
          <a:p>
            <a:pPr>
              <a:lnSpc>
                <a:spcPct val="90000"/>
              </a:lnSpc>
              <a:spcBef>
                <a:spcPct val="40000"/>
              </a:spcBef>
            </a:pPr>
            <a:r>
              <a:rPr lang="en-US" altLang="en-US" sz="2400" dirty="0">
                <a:solidFill>
                  <a:srgbClr val="0000FF"/>
                </a:solidFill>
                <a:latin typeface="Times New Roman" panose="02020603050405020304" pitchFamily="18" charset="0"/>
                <a:cs typeface="Times New Roman" panose="02020603050405020304" pitchFamily="18" charset="0"/>
              </a:rPr>
              <a:t>Independent variable X</a:t>
            </a:r>
            <a:r>
              <a:rPr lang="en-US" altLang="en-US" sz="2400" dirty="0">
                <a:solidFill>
                  <a:srgbClr val="008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 variable used to predict or explain the dependent variable.</a:t>
            </a:r>
          </a:p>
          <a:p>
            <a:pPr>
              <a:lnSpc>
                <a:spcPct val="90000"/>
              </a:lnSpc>
              <a:spcBef>
                <a:spcPct val="40000"/>
              </a:spcBef>
            </a:pPr>
            <a:r>
              <a:rPr lang="en-US" altLang="en-US" sz="2400" dirty="0">
                <a:latin typeface="Times New Roman" panose="02020603050405020304" pitchFamily="18" charset="0"/>
                <a:cs typeface="Times New Roman" panose="02020603050405020304" pitchFamily="18" charset="0"/>
              </a:rPr>
              <a:t>A </a:t>
            </a:r>
            <a:r>
              <a:rPr lang="en-US" altLang="en-US" sz="2400" dirty="0">
                <a:solidFill>
                  <a:srgbClr val="0000FF"/>
                </a:solidFill>
                <a:latin typeface="Times New Roman" panose="02020603050405020304" pitchFamily="18" charset="0"/>
                <a:cs typeface="Times New Roman" panose="02020603050405020304" pitchFamily="18" charset="0"/>
              </a:rPr>
              <a:t>scatter plot </a:t>
            </a:r>
            <a:r>
              <a:rPr lang="en-US" altLang="en-US" sz="2400" dirty="0">
                <a:latin typeface="Times New Roman" panose="02020603050405020304" pitchFamily="18" charset="0"/>
                <a:cs typeface="Times New Roman" panose="02020603050405020304" pitchFamily="18" charset="0"/>
              </a:rPr>
              <a:t>can be used to:</a:t>
            </a:r>
          </a:p>
          <a:p>
            <a:pPr lvl="1">
              <a:lnSpc>
                <a:spcPct val="90000"/>
              </a:lnSpc>
              <a:spcBef>
                <a:spcPct val="40000"/>
              </a:spcBef>
            </a:pPr>
            <a:r>
              <a:rPr lang="en-US" altLang="en-US" sz="2400" dirty="0">
                <a:latin typeface="Times New Roman" panose="02020603050405020304" pitchFamily="18" charset="0"/>
                <a:cs typeface="Times New Roman" panose="02020603050405020304" pitchFamily="18" charset="0"/>
              </a:rPr>
              <a:t>Visualize the relationship between X and Y variables.</a:t>
            </a:r>
          </a:p>
          <a:p>
            <a:pPr lvl="1">
              <a:lnSpc>
                <a:spcPct val="90000"/>
              </a:lnSpc>
              <a:spcBef>
                <a:spcPct val="40000"/>
              </a:spcBef>
            </a:pPr>
            <a:r>
              <a:rPr lang="en-US" altLang="en-US" sz="2400" dirty="0">
                <a:latin typeface="Times New Roman" panose="02020603050405020304" pitchFamily="18" charset="0"/>
                <a:cs typeface="Times New Roman" panose="02020603050405020304" pitchFamily="18" charset="0"/>
              </a:rPr>
              <a:t>Help suggest a starting point for regression analysis.</a:t>
            </a:r>
          </a:p>
        </p:txBody>
      </p:sp>
    </p:spTree>
    <p:extLst>
      <p:ext uri="{BB962C8B-B14F-4D97-AF65-F5344CB8AC3E}">
        <p14:creationId xmlns:p14="http://schemas.microsoft.com/office/powerpoint/2010/main" val="40832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rPr>
              <a:t>Introduction</a:t>
            </a:r>
          </a:p>
        </p:txBody>
      </p:sp>
      <p:sp>
        <p:nvSpPr>
          <p:cNvPr id="5" name="Text Box 78"/>
          <p:cNvSpPr txBox="1">
            <a:spLocks noChangeArrowheads="1"/>
          </p:cNvSpPr>
          <p:nvPr/>
        </p:nvSpPr>
        <p:spPr bwMode="auto">
          <a:xfrm>
            <a:off x="141288" y="1564602"/>
            <a:ext cx="1355725" cy="523875"/>
          </a:xfrm>
          <a:prstGeom prst="rect">
            <a:avLst/>
          </a:prstGeom>
          <a:solidFill>
            <a:srgbClr val="00E200"/>
          </a:solidFill>
          <a:ln w="12700">
            <a:solidFill>
              <a:schemeClr val="tx1"/>
            </a:solidFill>
            <a:miter lim="800000"/>
            <a:headEnd/>
            <a:tailEnd/>
          </a:ln>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en-US" sz="1400" b="1" dirty="0"/>
              <a:t>Linear Relationships</a:t>
            </a:r>
          </a:p>
        </p:txBody>
      </p:sp>
      <p:sp>
        <p:nvSpPr>
          <p:cNvPr id="6" name="Text Box 79"/>
          <p:cNvSpPr txBox="1">
            <a:spLocks noChangeArrowheads="1"/>
          </p:cNvSpPr>
          <p:nvPr/>
        </p:nvSpPr>
        <p:spPr bwMode="auto">
          <a:xfrm>
            <a:off x="52388" y="3619401"/>
            <a:ext cx="1444625" cy="522287"/>
          </a:xfrm>
          <a:prstGeom prst="rect">
            <a:avLst/>
          </a:prstGeom>
          <a:solidFill>
            <a:srgbClr val="00E200"/>
          </a:solidFill>
          <a:ln w="12700">
            <a:solidFill>
              <a:schemeClr val="tx1"/>
            </a:solidFill>
            <a:miter lim="800000"/>
            <a:headEnd/>
            <a:tailEnd/>
          </a:ln>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en-US" sz="1400" b="1" dirty="0"/>
              <a:t>Curvilinear Relationships</a:t>
            </a:r>
          </a:p>
        </p:txBody>
      </p:sp>
      <p:grpSp>
        <p:nvGrpSpPr>
          <p:cNvPr id="7" name="Group 14"/>
          <p:cNvGrpSpPr>
            <a:grpSpLocks/>
          </p:cNvGrpSpPr>
          <p:nvPr/>
        </p:nvGrpSpPr>
        <p:grpSpPr bwMode="auto">
          <a:xfrm>
            <a:off x="1858309" y="1302608"/>
            <a:ext cx="5673725" cy="1604962"/>
            <a:chOff x="1991357" y="744908"/>
            <a:chExt cx="5672978" cy="1604746"/>
          </a:xfrm>
        </p:grpSpPr>
        <p:grpSp>
          <p:nvGrpSpPr>
            <p:cNvPr id="8" name="Group 1"/>
            <p:cNvGrpSpPr>
              <a:grpSpLocks/>
            </p:cNvGrpSpPr>
            <p:nvPr/>
          </p:nvGrpSpPr>
          <p:grpSpPr bwMode="auto">
            <a:xfrm>
              <a:off x="1991357" y="789725"/>
              <a:ext cx="2276337" cy="1515113"/>
              <a:chOff x="685800" y="2255838"/>
              <a:chExt cx="3073400" cy="1997075"/>
            </a:xfrm>
          </p:grpSpPr>
          <p:sp>
            <p:nvSpPr>
              <p:cNvPr id="28" name="Line 20"/>
              <p:cNvSpPr>
                <a:spLocks noChangeShapeType="1"/>
              </p:cNvSpPr>
              <p:nvPr/>
            </p:nvSpPr>
            <p:spPr bwMode="auto">
              <a:xfrm flipH="1">
                <a:off x="1143000" y="2438400"/>
                <a:ext cx="0" cy="152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Oval 21"/>
              <p:cNvSpPr>
                <a:spLocks noChangeArrowheads="1"/>
              </p:cNvSpPr>
              <p:nvPr/>
            </p:nvSpPr>
            <p:spPr bwMode="auto">
              <a:xfrm rot="-7282380">
                <a:off x="1219200" y="3657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30" name="Oval 22"/>
              <p:cNvSpPr>
                <a:spLocks noChangeArrowheads="1"/>
              </p:cNvSpPr>
              <p:nvPr/>
            </p:nvSpPr>
            <p:spPr bwMode="auto">
              <a:xfrm rot="-7282380">
                <a:off x="1447800" y="3352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31" name="Oval 23"/>
              <p:cNvSpPr>
                <a:spLocks noChangeArrowheads="1"/>
              </p:cNvSpPr>
              <p:nvPr/>
            </p:nvSpPr>
            <p:spPr bwMode="auto">
              <a:xfrm rot="-7282380">
                <a:off x="3124200" y="2286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32" name="Oval 24"/>
              <p:cNvSpPr>
                <a:spLocks noChangeArrowheads="1"/>
              </p:cNvSpPr>
              <p:nvPr/>
            </p:nvSpPr>
            <p:spPr bwMode="auto">
              <a:xfrm rot="-7282380">
                <a:off x="3276600" y="2667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33" name="Oval 25"/>
              <p:cNvSpPr>
                <a:spLocks noChangeArrowheads="1"/>
              </p:cNvSpPr>
              <p:nvPr/>
            </p:nvSpPr>
            <p:spPr bwMode="auto">
              <a:xfrm rot="-7282380">
                <a:off x="1676400" y="3505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34" name="Oval 26"/>
              <p:cNvSpPr>
                <a:spLocks noChangeArrowheads="1"/>
              </p:cNvSpPr>
              <p:nvPr/>
            </p:nvSpPr>
            <p:spPr bwMode="auto">
              <a:xfrm rot="-7282380">
                <a:off x="2895600" y="2667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35" name="Oval 27"/>
              <p:cNvSpPr>
                <a:spLocks noChangeArrowheads="1"/>
              </p:cNvSpPr>
              <p:nvPr/>
            </p:nvSpPr>
            <p:spPr bwMode="auto">
              <a:xfrm rot="-7282380">
                <a:off x="2514600" y="3276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36" name="Oval 28"/>
              <p:cNvSpPr>
                <a:spLocks noChangeArrowheads="1"/>
              </p:cNvSpPr>
              <p:nvPr/>
            </p:nvSpPr>
            <p:spPr bwMode="auto">
              <a:xfrm rot="-7282380">
                <a:off x="2590800" y="2667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37" name="Oval 29"/>
              <p:cNvSpPr>
                <a:spLocks noChangeArrowheads="1"/>
              </p:cNvSpPr>
              <p:nvPr/>
            </p:nvSpPr>
            <p:spPr bwMode="auto">
              <a:xfrm rot="-7282380">
                <a:off x="2209800" y="2514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38" name="Oval 30"/>
              <p:cNvSpPr>
                <a:spLocks noChangeArrowheads="1"/>
              </p:cNvSpPr>
              <p:nvPr/>
            </p:nvSpPr>
            <p:spPr bwMode="auto">
              <a:xfrm rot="-7282380">
                <a:off x="1295400" y="3048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39" name="Oval 31"/>
              <p:cNvSpPr>
                <a:spLocks noChangeArrowheads="1"/>
              </p:cNvSpPr>
              <p:nvPr/>
            </p:nvSpPr>
            <p:spPr bwMode="auto">
              <a:xfrm rot="-7282380">
                <a:off x="1600200" y="2895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40" name="Oval 32"/>
              <p:cNvSpPr>
                <a:spLocks noChangeArrowheads="1"/>
              </p:cNvSpPr>
              <p:nvPr/>
            </p:nvSpPr>
            <p:spPr bwMode="auto">
              <a:xfrm rot="-7282380">
                <a:off x="1905000" y="3082925"/>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41" name="Oval 33"/>
              <p:cNvSpPr>
                <a:spLocks noChangeArrowheads="1"/>
              </p:cNvSpPr>
              <p:nvPr/>
            </p:nvSpPr>
            <p:spPr bwMode="auto">
              <a:xfrm rot="-7282380">
                <a:off x="2819400" y="2971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42" name="Oval 34"/>
              <p:cNvSpPr>
                <a:spLocks noChangeArrowheads="1"/>
              </p:cNvSpPr>
              <p:nvPr/>
            </p:nvSpPr>
            <p:spPr bwMode="auto">
              <a:xfrm rot="-7282380">
                <a:off x="2286000" y="3048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43" name="Oval 35"/>
              <p:cNvSpPr>
                <a:spLocks noChangeArrowheads="1"/>
              </p:cNvSpPr>
              <p:nvPr/>
            </p:nvSpPr>
            <p:spPr bwMode="auto">
              <a:xfrm rot="-7282380">
                <a:off x="2057400" y="3352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44" name="Text Box 36"/>
              <p:cNvSpPr txBox="1">
                <a:spLocks noChangeArrowheads="1"/>
              </p:cNvSpPr>
              <p:nvPr/>
            </p:nvSpPr>
            <p:spPr bwMode="auto">
              <a:xfrm>
                <a:off x="685800" y="225583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45" name="Line 37"/>
              <p:cNvSpPr>
                <a:spLocks noChangeShapeType="1"/>
              </p:cNvSpPr>
              <p:nvPr/>
            </p:nvSpPr>
            <p:spPr bwMode="auto">
              <a:xfrm>
                <a:off x="1143000" y="39624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Oval 38"/>
              <p:cNvSpPr>
                <a:spLocks noChangeArrowheads="1"/>
              </p:cNvSpPr>
              <p:nvPr/>
            </p:nvSpPr>
            <p:spPr bwMode="auto">
              <a:xfrm rot="-7282380">
                <a:off x="3124200" y="2971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47" name="Text Box 39"/>
              <p:cNvSpPr txBox="1">
                <a:spLocks noChangeArrowheads="1"/>
              </p:cNvSpPr>
              <p:nvPr/>
            </p:nvSpPr>
            <p:spPr bwMode="auto">
              <a:xfrm>
                <a:off x="3405188" y="38560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sp>
            <p:nvSpPr>
              <p:cNvPr id="48" name="Line 81"/>
              <p:cNvSpPr>
                <a:spLocks noChangeShapeType="1"/>
              </p:cNvSpPr>
              <p:nvPr/>
            </p:nvSpPr>
            <p:spPr bwMode="auto">
              <a:xfrm flipV="1">
                <a:off x="1143000" y="2590800"/>
                <a:ext cx="2362200" cy="1143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9" name="Group 2"/>
            <p:cNvGrpSpPr>
              <a:grpSpLocks/>
            </p:cNvGrpSpPr>
            <p:nvPr/>
          </p:nvGrpSpPr>
          <p:grpSpPr bwMode="auto">
            <a:xfrm>
              <a:off x="5340119" y="744908"/>
              <a:ext cx="2324216" cy="1604746"/>
              <a:chOff x="685800" y="4465638"/>
              <a:chExt cx="3073400" cy="1997075"/>
            </a:xfrm>
          </p:grpSpPr>
          <p:sp>
            <p:nvSpPr>
              <p:cNvPr id="10" name="Line 3"/>
              <p:cNvSpPr>
                <a:spLocks noChangeShapeType="1"/>
              </p:cNvSpPr>
              <p:nvPr/>
            </p:nvSpPr>
            <p:spPr bwMode="auto">
              <a:xfrm>
                <a:off x="1143000" y="47244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Oval 4"/>
              <p:cNvSpPr>
                <a:spLocks noChangeArrowheads="1"/>
              </p:cNvSpPr>
              <p:nvPr/>
            </p:nvSpPr>
            <p:spPr bwMode="auto">
              <a:xfrm rot="-7282380">
                <a:off x="2667000" y="5867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2" name="Oval 5"/>
              <p:cNvSpPr>
                <a:spLocks noChangeArrowheads="1"/>
              </p:cNvSpPr>
              <p:nvPr/>
            </p:nvSpPr>
            <p:spPr bwMode="auto">
              <a:xfrm rot="-7282380">
                <a:off x="1371600" y="4953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3" name="Oval 6"/>
              <p:cNvSpPr>
                <a:spLocks noChangeArrowheads="1"/>
              </p:cNvSpPr>
              <p:nvPr/>
            </p:nvSpPr>
            <p:spPr bwMode="auto">
              <a:xfrm rot="-7282380">
                <a:off x="3124200" y="5791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4" name="Oval 7"/>
              <p:cNvSpPr>
                <a:spLocks noChangeArrowheads="1"/>
              </p:cNvSpPr>
              <p:nvPr/>
            </p:nvSpPr>
            <p:spPr bwMode="auto">
              <a:xfrm rot="-7282380">
                <a:off x="1752600" y="4800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5" name="Oval 8"/>
              <p:cNvSpPr>
                <a:spLocks noChangeArrowheads="1"/>
              </p:cNvSpPr>
              <p:nvPr/>
            </p:nvSpPr>
            <p:spPr bwMode="auto">
              <a:xfrm rot="-7282380">
                <a:off x="2514600" y="5486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6" name="Oval 9"/>
              <p:cNvSpPr>
                <a:spLocks noChangeArrowheads="1"/>
              </p:cNvSpPr>
              <p:nvPr/>
            </p:nvSpPr>
            <p:spPr bwMode="auto">
              <a:xfrm rot="-7282380">
                <a:off x="2819400" y="5638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7" name="Oval 10"/>
              <p:cNvSpPr>
                <a:spLocks noChangeArrowheads="1"/>
              </p:cNvSpPr>
              <p:nvPr/>
            </p:nvSpPr>
            <p:spPr bwMode="auto">
              <a:xfrm rot="-7282380">
                <a:off x="2057400" y="5029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8" name="Oval 11"/>
              <p:cNvSpPr>
                <a:spLocks noChangeArrowheads="1"/>
              </p:cNvSpPr>
              <p:nvPr/>
            </p:nvSpPr>
            <p:spPr bwMode="auto">
              <a:xfrm rot="-7282380">
                <a:off x="1295400" y="4724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9" name="Oval 12"/>
              <p:cNvSpPr>
                <a:spLocks noChangeArrowheads="1"/>
              </p:cNvSpPr>
              <p:nvPr/>
            </p:nvSpPr>
            <p:spPr bwMode="auto">
              <a:xfrm rot="-7282380">
                <a:off x="16002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20" name="Oval 13"/>
              <p:cNvSpPr>
                <a:spLocks noChangeArrowheads="1"/>
              </p:cNvSpPr>
              <p:nvPr/>
            </p:nvSpPr>
            <p:spPr bwMode="auto">
              <a:xfrm rot="-7282380">
                <a:off x="1828800" y="5334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21" name="Oval 14"/>
              <p:cNvSpPr>
                <a:spLocks noChangeArrowheads="1"/>
              </p:cNvSpPr>
              <p:nvPr/>
            </p:nvSpPr>
            <p:spPr bwMode="auto">
              <a:xfrm rot="-7282380">
                <a:off x="2438400" y="5715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22" name="Oval 15"/>
              <p:cNvSpPr>
                <a:spLocks noChangeArrowheads="1"/>
              </p:cNvSpPr>
              <p:nvPr/>
            </p:nvSpPr>
            <p:spPr bwMode="auto">
              <a:xfrm rot="-7282380">
                <a:off x="2362200" y="5257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23" name="Oval 16"/>
              <p:cNvSpPr>
                <a:spLocks noChangeArrowheads="1"/>
              </p:cNvSpPr>
              <p:nvPr/>
            </p:nvSpPr>
            <p:spPr bwMode="auto">
              <a:xfrm rot="-7282380">
                <a:off x="2133600" y="5334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24" name="Text Box 17"/>
              <p:cNvSpPr txBox="1">
                <a:spLocks noChangeArrowheads="1"/>
              </p:cNvSpPr>
              <p:nvPr/>
            </p:nvSpPr>
            <p:spPr bwMode="auto">
              <a:xfrm>
                <a:off x="685800" y="446563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25" name="Line 18"/>
              <p:cNvSpPr>
                <a:spLocks noChangeShapeType="1"/>
              </p:cNvSpPr>
              <p:nvPr/>
            </p:nvSpPr>
            <p:spPr bwMode="auto">
              <a:xfrm>
                <a:off x="1143000" y="61722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Text Box 19"/>
              <p:cNvSpPr txBox="1">
                <a:spLocks noChangeArrowheads="1"/>
              </p:cNvSpPr>
              <p:nvPr/>
            </p:nvSpPr>
            <p:spPr bwMode="auto">
              <a:xfrm>
                <a:off x="3405188" y="60658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sp>
            <p:nvSpPr>
              <p:cNvPr id="27" name="Line 82"/>
              <p:cNvSpPr>
                <a:spLocks noChangeShapeType="1"/>
              </p:cNvSpPr>
              <p:nvPr/>
            </p:nvSpPr>
            <p:spPr bwMode="auto">
              <a:xfrm>
                <a:off x="1295400" y="4724400"/>
                <a:ext cx="1828800" cy="1295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50" name="Group 15"/>
          <p:cNvGrpSpPr>
            <a:grpSpLocks/>
          </p:cNvGrpSpPr>
          <p:nvPr/>
        </p:nvGrpSpPr>
        <p:grpSpPr bwMode="auto">
          <a:xfrm>
            <a:off x="1585913" y="3415709"/>
            <a:ext cx="6867525" cy="1422400"/>
            <a:chOff x="1752600" y="2911384"/>
            <a:chExt cx="6867792" cy="1423250"/>
          </a:xfrm>
        </p:grpSpPr>
        <p:grpSp>
          <p:nvGrpSpPr>
            <p:cNvPr id="51" name="Group 8"/>
            <p:cNvGrpSpPr>
              <a:grpSpLocks/>
            </p:cNvGrpSpPr>
            <p:nvPr/>
          </p:nvGrpSpPr>
          <p:grpSpPr bwMode="auto">
            <a:xfrm>
              <a:off x="4216454" y="2918205"/>
              <a:ext cx="2049395" cy="1409609"/>
              <a:chOff x="4276138" y="4338911"/>
              <a:chExt cx="2049395" cy="1409609"/>
            </a:xfrm>
          </p:grpSpPr>
          <p:sp>
            <p:nvSpPr>
              <p:cNvPr id="92" name="Line 57"/>
              <p:cNvSpPr>
                <a:spLocks noChangeShapeType="1"/>
              </p:cNvSpPr>
              <p:nvPr/>
            </p:nvSpPr>
            <p:spPr bwMode="auto">
              <a:xfrm flipH="1">
                <a:off x="4581007" y="4467770"/>
                <a:ext cx="0" cy="10756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 name="Text Box 73"/>
              <p:cNvSpPr txBox="1">
                <a:spLocks noChangeArrowheads="1"/>
              </p:cNvSpPr>
              <p:nvPr/>
            </p:nvSpPr>
            <p:spPr bwMode="auto">
              <a:xfrm>
                <a:off x="4276138" y="4338911"/>
                <a:ext cx="236062" cy="2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94" name="Line 74"/>
              <p:cNvSpPr>
                <a:spLocks noChangeShapeType="1"/>
              </p:cNvSpPr>
              <p:nvPr/>
            </p:nvSpPr>
            <p:spPr bwMode="auto">
              <a:xfrm>
                <a:off x="4581007" y="5543465"/>
                <a:ext cx="152434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Text Box 76"/>
              <p:cNvSpPr txBox="1">
                <a:spLocks noChangeArrowheads="1"/>
              </p:cNvSpPr>
              <p:nvPr/>
            </p:nvSpPr>
            <p:spPr bwMode="auto">
              <a:xfrm>
                <a:off x="6089472" y="5468391"/>
                <a:ext cx="236061" cy="2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grpSp>
            <p:nvGrpSpPr>
              <p:cNvPr id="96" name="Group 7"/>
              <p:cNvGrpSpPr>
                <a:grpSpLocks/>
              </p:cNvGrpSpPr>
              <p:nvPr/>
            </p:nvGrpSpPr>
            <p:grpSpPr bwMode="auto">
              <a:xfrm rot="10800000">
                <a:off x="4664165" y="4437980"/>
                <a:ext cx="1575155" cy="1021910"/>
                <a:chOff x="4631818" y="4467770"/>
                <a:chExt cx="1575155" cy="1021910"/>
              </a:xfrm>
            </p:grpSpPr>
            <p:sp>
              <p:nvSpPr>
                <p:cNvPr id="97" name="Oval 58"/>
                <p:cNvSpPr>
                  <a:spLocks noChangeArrowheads="1"/>
                </p:cNvSpPr>
                <p:nvPr/>
              </p:nvSpPr>
              <p:spPr bwMode="auto">
                <a:xfrm rot="-7282380">
                  <a:off x="4627358" y="5332786"/>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98" name="Oval 59"/>
                <p:cNvSpPr>
                  <a:spLocks noChangeArrowheads="1"/>
                </p:cNvSpPr>
                <p:nvPr/>
              </p:nvSpPr>
              <p:spPr bwMode="auto">
                <a:xfrm rot="-7282380">
                  <a:off x="4779792" y="5117647"/>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99" name="Oval 60"/>
                <p:cNvSpPr>
                  <a:spLocks noChangeArrowheads="1"/>
                </p:cNvSpPr>
                <p:nvPr/>
              </p:nvSpPr>
              <p:spPr bwMode="auto">
                <a:xfrm rot="-7282380">
                  <a:off x="6050079" y="501007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00" name="Oval 61"/>
                <p:cNvSpPr>
                  <a:spLocks noChangeArrowheads="1"/>
                </p:cNvSpPr>
                <p:nvPr/>
              </p:nvSpPr>
              <p:spPr bwMode="auto">
                <a:xfrm rot="-7282380">
                  <a:off x="5745210" y="457979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01" name="Oval 62"/>
                <p:cNvSpPr>
                  <a:spLocks noChangeArrowheads="1"/>
                </p:cNvSpPr>
                <p:nvPr/>
              </p:nvSpPr>
              <p:spPr bwMode="auto">
                <a:xfrm rot="-7282380">
                  <a:off x="5033850" y="4633584"/>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02" name="Oval 63"/>
                <p:cNvSpPr>
                  <a:spLocks noChangeArrowheads="1"/>
                </p:cNvSpPr>
                <p:nvPr/>
              </p:nvSpPr>
              <p:spPr bwMode="auto">
                <a:xfrm rot="-7282380">
                  <a:off x="6050079" y="5225217"/>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03" name="Oval 64"/>
                <p:cNvSpPr>
                  <a:spLocks noChangeArrowheads="1"/>
                </p:cNvSpPr>
                <p:nvPr/>
              </p:nvSpPr>
              <p:spPr bwMode="auto">
                <a:xfrm rot="-7282380">
                  <a:off x="5846833" y="5063862"/>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04" name="Oval 65"/>
                <p:cNvSpPr>
                  <a:spLocks noChangeArrowheads="1"/>
                </p:cNvSpPr>
                <p:nvPr/>
              </p:nvSpPr>
              <p:spPr bwMode="auto">
                <a:xfrm rot="-7282380">
                  <a:off x="5541964" y="468736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05" name="Oval 66"/>
                <p:cNvSpPr>
                  <a:spLocks noChangeArrowheads="1"/>
                </p:cNvSpPr>
                <p:nvPr/>
              </p:nvSpPr>
              <p:spPr bwMode="auto">
                <a:xfrm rot="-7282380">
                  <a:off x="5287907" y="457979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06" name="Oval 67"/>
                <p:cNvSpPr>
                  <a:spLocks noChangeArrowheads="1"/>
                </p:cNvSpPr>
                <p:nvPr/>
              </p:nvSpPr>
              <p:spPr bwMode="auto">
                <a:xfrm rot="-7282380">
                  <a:off x="4728981" y="490250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07" name="Oval 68"/>
                <p:cNvSpPr>
                  <a:spLocks noChangeArrowheads="1"/>
                </p:cNvSpPr>
                <p:nvPr/>
              </p:nvSpPr>
              <p:spPr bwMode="auto">
                <a:xfrm rot="-7282380">
                  <a:off x="4881415" y="479493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08" name="Oval 69"/>
                <p:cNvSpPr>
                  <a:spLocks noChangeArrowheads="1"/>
                </p:cNvSpPr>
                <p:nvPr/>
              </p:nvSpPr>
              <p:spPr bwMode="auto">
                <a:xfrm rot="-7282380">
                  <a:off x="5084661" y="492715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109" name="Oval 70"/>
                <p:cNvSpPr>
                  <a:spLocks noChangeArrowheads="1"/>
                </p:cNvSpPr>
                <p:nvPr/>
              </p:nvSpPr>
              <p:spPr bwMode="auto">
                <a:xfrm rot="-7282380">
                  <a:off x="5694399" y="4848723"/>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0" name="Oval 71"/>
                <p:cNvSpPr>
                  <a:spLocks noChangeArrowheads="1"/>
                </p:cNvSpPr>
                <p:nvPr/>
              </p:nvSpPr>
              <p:spPr bwMode="auto">
                <a:xfrm rot="-7282380">
                  <a:off x="5338718" y="479493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1" name="Oval 72"/>
                <p:cNvSpPr>
                  <a:spLocks noChangeArrowheads="1"/>
                </p:cNvSpPr>
                <p:nvPr/>
              </p:nvSpPr>
              <p:spPr bwMode="auto">
                <a:xfrm rot="-7282380">
                  <a:off x="5491153" y="4472230"/>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2" name="Oval 75"/>
                <p:cNvSpPr>
                  <a:spLocks noChangeArrowheads="1"/>
                </p:cNvSpPr>
                <p:nvPr/>
              </p:nvSpPr>
              <p:spPr bwMode="auto">
                <a:xfrm rot="-7282380">
                  <a:off x="5897644" y="4848723"/>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3" name="Freeform 83"/>
                <p:cNvSpPr>
                  <a:spLocks/>
                </p:cNvSpPr>
                <p:nvPr/>
              </p:nvSpPr>
              <p:spPr bwMode="auto">
                <a:xfrm>
                  <a:off x="4682630" y="4647053"/>
                  <a:ext cx="1473532" cy="788843"/>
                </a:xfrm>
                <a:custGeom>
                  <a:avLst/>
                  <a:gdLst>
                    <a:gd name="T0" fmla="*/ 0 w 1392"/>
                    <a:gd name="T1" fmla="*/ 2147483646 h 704"/>
                    <a:gd name="T2" fmla="*/ 2147483646 w 1392"/>
                    <a:gd name="T3" fmla="*/ 2147483646 h 704"/>
                    <a:gd name="T4" fmla="*/ 2147483646 w 1392"/>
                    <a:gd name="T5" fmla="*/ 2147483646 h 704"/>
                    <a:gd name="T6" fmla="*/ 0 60000 65536"/>
                    <a:gd name="T7" fmla="*/ 0 60000 65536"/>
                    <a:gd name="T8" fmla="*/ 0 60000 65536"/>
                    <a:gd name="T9" fmla="*/ 0 w 1392"/>
                    <a:gd name="T10" fmla="*/ 0 h 704"/>
                    <a:gd name="T11" fmla="*/ 1392 w 1392"/>
                    <a:gd name="T12" fmla="*/ 704 h 704"/>
                  </a:gdLst>
                  <a:ahLst/>
                  <a:cxnLst>
                    <a:cxn ang="T6">
                      <a:pos x="T0" y="T1"/>
                    </a:cxn>
                    <a:cxn ang="T7">
                      <a:pos x="T2" y="T3"/>
                    </a:cxn>
                    <a:cxn ang="T8">
                      <a:pos x="T4" y="T5"/>
                    </a:cxn>
                  </a:cxnLst>
                  <a:rect l="T9" t="T10" r="T11" b="T12"/>
                  <a:pathLst>
                    <a:path w="1392" h="704">
                      <a:moveTo>
                        <a:pt x="0" y="704"/>
                      </a:moveTo>
                      <a:cubicBezTo>
                        <a:pt x="244" y="384"/>
                        <a:pt x="488" y="64"/>
                        <a:pt x="720" y="32"/>
                      </a:cubicBezTo>
                      <a:cubicBezTo>
                        <a:pt x="952" y="0"/>
                        <a:pt x="1172" y="256"/>
                        <a:pt x="1392" y="512"/>
                      </a:cubicBez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grpSp>
          <p:nvGrpSpPr>
            <p:cNvPr id="52" name="Group 6"/>
            <p:cNvGrpSpPr>
              <a:grpSpLocks/>
            </p:cNvGrpSpPr>
            <p:nvPr/>
          </p:nvGrpSpPr>
          <p:grpSpPr bwMode="auto">
            <a:xfrm>
              <a:off x="1752600" y="2911384"/>
              <a:ext cx="2065274" cy="1423250"/>
              <a:chOff x="2202420" y="2883058"/>
              <a:chExt cx="2065274" cy="1423250"/>
            </a:xfrm>
          </p:grpSpPr>
          <p:sp>
            <p:nvSpPr>
              <p:cNvPr id="73" name="Line 41"/>
              <p:cNvSpPr>
                <a:spLocks noChangeShapeType="1"/>
              </p:cNvSpPr>
              <p:nvPr/>
            </p:nvSpPr>
            <p:spPr bwMode="auto">
              <a:xfrm>
                <a:off x="2507289" y="3079343"/>
                <a:ext cx="0" cy="10219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 name="Text Box 55"/>
              <p:cNvSpPr txBox="1">
                <a:spLocks noChangeArrowheads="1"/>
              </p:cNvSpPr>
              <p:nvPr/>
            </p:nvSpPr>
            <p:spPr bwMode="auto">
              <a:xfrm>
                <a:off x="2202420" y="2896699"/>
                <a:ext cx="236062" cy="2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75" name="Line 56"/>
              <p:cNvSpPr>
                <a:spLocks noChangeShapeType="1"/>
              </p:cNvSpPr>
              <p:nvPr/>
            </p:nvSpPr>
            <p:spPr bwMode="auto">
              <a:xfrm>
                <a:off x="2507289" y="4101253"/>
                <a:ext cx="152434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Text Box 77"/>
              <p:cNvSpPr txBox="1">
                <a:spLocks noChangeArrowheads="1"/>
              </p:cNvSpPr>
              <p:nvPr/>
            </p:nvSpPr>
            <p:spPr bwMode="auto">
              <a:xfrm>
                <a:off x="4031632" y="4026179"/>
                <a:ext cx="236062" cy="2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grpSp>
            <p:nvGrpSpPr>
              <p:cNvPr id="77" name="Group 5"/>
              <p:cNvGrpSpPr>
                <a:grpSpLocks/>
              </p:cNvGrpSpPr>
              <p:nvPr/>
            </p:nvGrpSpPr>
            <p:grpSpPr bwMode="auto">
              <a:xfrm rot="-9746000">
                <a:off x="2636247" y="2883058"/>
                <a:ext cx="1371909" cy="1183264"/>
                <a:chOff x="2558100" y="2810419"/>
                <a:chExt cx="1371909" cy="1183264"/>
              </a:xfrm>
            </p:grpSpPr>
            <p:sp>
              <p:nvSpPr>
                <p:cNvPr id="78" name="Oval 42"/>
                <p:cNvSpPr>
                  <a:spLocks noChangeArrowheads="1"/>
                </p:cNvSpPr>
                <p:nvPr/>
              </p:nvSpPr>
              <p:spPr bwMode="auto">
                <a:xfrm rot="-7282380">
                  <a:off x="2553640" y="3783005"/>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79" name="Oval 43"/>
                <p:cNvSpPr>
                  <a:spLocks noChangeArrowheads="1"/>
                </p:cNvSpPr>
                <p:nvPr/>
              </p:nvSpPr>
              <p:spPr bwMode="auto">
                <a:xfrm rot="-7282380">
                  <a:off x="2756886" y="3675435"/>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0" name="Oval 44"/>
                <p:cNvSpPr>
                  <a:spLocks noChangeArrowheads="1"/>
                </p:cNvSpPr>
                <p:nvPr/>
              </p:nvSpPr>
              <p:spPr bwMode="auto">
                <a:xfrm rot="-7282380">
                  <a:off x="3773115" y="292244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1" name="Oval 45"/>
                <p:cNvSpPr>
                  <a:spLocks noChangeArrowheads="1"/>
                </p:cNvSpPr>
                <p:nvPr/>
              </p:nvSpPr>
              <p:spPr bwMode="auto">
                <a:xfrm rot="-7282380">
                  <a:off x="3722303" y="313758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2" name="Oval 46"/>
                <p:cNvSpPr>
                  <a:spLocks noChangeArrowheads="1"/>
                </p:cNvSpPr>
                <p:nvPr/>
              </p:nvSpPr>
              <p:spPr bwMode="auto">
                <a:xfrm rot="-7282380">
                  <a:off x="2807697" y="383678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3" name="Oval 47"/>
                <p:cNvSpPr>
                  <a:spLocks noChangeArrowheads="1"/>
                </p:cNvSpPr>
                <p:nvPr/>
              </p:nvSpPr>
              <p:spPr bwMode="auto">
                <a:xfrm rot="-7282380">
                  <a:off x="3519058" y="303001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4" name="Oval 48"/>
                <p:cNvSpPr>
                  <a:spLocks noChangeArrowheads="1"/>
                </p:cNvSpPr>
                <p:nvPr/>
              </p:nvSpPr>
              <p:spPr bwMode="auto">
                <a:xfrm rot="-7282380">
                  <a:off x="3468246" y="3567866"/>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5" name="Oval 49"/>
                <p:cNvSpPr>
                  <a:spLocks noChangeArrowheads="1"/>
                </p:cNvSpPr>
                <p:nvPr/>
              </p:nvSpPr>
              <p:spPr bwMode="auto">
                <a:xfrm rot="-7282380">
                  <a:off x="3417435" y="3352727"/>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6" name="Oval 50"/>
                <p:cNvSpPr>
                  <a:spLocks noChangeArrowheads="1"/>
                </p:cNvSpPr>
                <p:nvPr/>
              </p:nvSpPr>
              <p:spPr bwMode="auto">
                <a:xfrm rot="-7282380">
                  <a:off x="3620681" y="281487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7" name="Oval 51"/>
                <p:cNvSpPr>
                  <a:spLocks noChangeArrowheads="1"/>
                </p:cNvSpPr>
                <p:nvPr/>
              </p:nvSpPr>
              <p:spPr bwMode="auto">
                <a:xfrm rot="-7282380">
                  <a:off x="2960132" y="3621650"/>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88" name="Oval 52"/>
                <p:cNvSpPr>
                  <a:spLocks noChangeArrowheads="1"/>
                </p:cNvSpPr>
                <p:nvPr/>
              </p:nvSpPr>
              <p:spPr bwMode="auto">
                <a:xfrm rot="-7282380">
                  <a:off x="3620681" y="3352727"/>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9" name="Oval 53"/>
                <p:cNvSpPr>
                  <a:spLocks noChangeArrowheads="1"/>
                </p:cNvSpPr>
                <p:nvPr/>
              </p:nvSpPr>
              <p:spPr bwMode="auto">
                <a:xfrm rot="-7282380">
                  <a:off x="3214189" y="3514081"/>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90" name="Oval 54"/>
                <p:cNvSpPr>
                  <a:spLocks noChangeArrowheads="1"/>
                </p:cNvSpPr>
                <p:nvPr/>
              </p:nvSpPr>
              <p:spPr bwMode="auto">
                <a:xfrm rot="-7282380">
                  <a:off x="3112566" y="3729220"/>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91" name="Freeform 84"/>
                <p:cNvSpPr>
                  <a:spLocks/>
                </p:cNvSpPr>
                <p:nvPr/>
              </p:nvSpPr>
              <p:spPr bwMode="auto">
                <a:xfrm>
                  <a:off x="2608912" y="2864204"/>
                  <a:ext cx="1219475" cy="1021910"/>
                </a:xfrm>
                <a:custGeom>
                  <a:avLst/>
                  <a:gdLst>
                    <a:gd name="T0" fmla="*/ 0 w 1152"/>
                    <a:gd name="T1" fmla="*/ 2147483646 h 912"/>
                    <a:gd name="T2" fmla="*/ 2147483646 w 1152"/>
                    <a:gd name="T3" fmla="*/ 2147483646 h 912"/>
                    <a:gd name="T4" fmla="*/ 2147483646 w 1152"/>
                    <a:gd name="T5" fmla="*/ 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0" y="912"/>
                      </a:moveTo>
                      <a:cubicBezTo>
                        <a:pt x="312" y="844"/>
                        <a:pt x="624" y="776"/>
                        <a:pt x="816" y="624"/>
                      </a:cubicBezTo>
                      <a:cubicBezTo>
                        <a:pt x="1008" y="472"/>
                        <a:pt x="1080" y="236"/>
                        <a:pt x="1152" y="0"/>
                      </a:cubicBez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grpSp>
          <p:nvGrpSpPr>
            <p:cNvPr id="53" name="Group 9"/>
            <p:cNvGrpSpPr>
              <a:grpSpLocks/>
            </p:cNvGrpSpPr>
            <p:nvPr/>
          </p:nvGrpSpPr>
          <p:grpSpPr bwMode="auto">
            <a:xfrm>
              <a:off x="6664428" y="2937307"/>
              <a:ext cx="1955964" cy="1371404"/>
              <a:chOff x="6004181" y="4385439"/>
              <a:chExt cx="2065274" cy="1552231"/>
            </a:xfrm>
          </p:grpSpPr>
          <p:sp>
            <p:nvSpPr>
              <p:cNvPr id="54" name="Line 41"/>
              <p:cNvSpPr>
                <a:spLocks noChangeShapeType="1"/>
              </p:cNvSpPr>
              <p:nvPr/>
            </p:nvSpPr>
            <p:spPr bwMode="auto">
              <a:xfrm>
                <a:off x="6309050" y="4710705"/>
                <a:ext cx="0" cy="10219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Text Box 55"/>
              <p:cNvSpPr txBox="1">
                <a:spLocks noChangeArrowheads="1"/>
              </p:cNvSpPr>
              <p:nvPr/>
            </p:nvSpPr>
            <p:spPr bwMode="auto">
              <a:xfrm>
                <a:off x="6004181" y="4528061"/>
                <a:ext cx="236062" cy="2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56" name="Line 56"/>
              <p:cNvSpPr>
                <a:spLocks noChangeShapeType="1"/>
              </p:cNvSpPr>
              <p:nvPr/>
            </p:nvSpPr>
            <p:spPr bwMode="auto">
              <a:xfrm>
                <a:off x="6309050" y="5732615"/>
                <a:ext cx="152434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Text Box 77"/>
              <p:cNvSpPr txBox="1">
                <a:spLocks noChangeArrowheads="1"/>
              </p:cNvSpPr>
              <p:nvPr/>
            </p:nvSpPr>
            <p:spPr bwMode="auto">
              <a:xfrm>
                <a:off x="7833393" y="5657541"/>
                <a:ext cx="236062" cy="2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grpSp>
            <p:nvGrpSpPr>
              <p:cNvPr id="58" name="Group 119"/>
              <p:cNvGrpSpPr>
                <a:grpSpLocks/>
              </p:cNvGrpSpPr>
              <p:nvPr/>
            </p:nvGrpSpPr>
            <p:grpSpPr bwMode="auto">
              <a:xfrm rot="5067072">
                <a:off x="6486163" y="4479762"/>
                <a:ext cx="1371909" cy="1183264"/>
                <a:chOff x="2558100" y="2810419"/>
                <a:chExt cx="1371909" cy="1183264"/>
              </a:xfrm>
            </p:grpSpPr>
            <p:sp>
              <p:nvSpPr>
                <p:cNvPr id="59" name="Oval 42"/>
                <p:cNvSpPr>
                  <a:spLocks noChangeArrowheads="1"/>
                </p:cNvSpPr>
                <p:nvPr/>
              </p:nvSpPr>
              <p:spPr bwMode="auto">
                <a:xfrm rot="-7282380">
                  <a:off x="2553640" y="3783005"/>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60" name="Oval 43"/>
                <p:cNvSpPr>
                  <a:spLocks noChangeArrowheads="1"/>
                </p:cNvSpPr>
                <p:nvPr/>
              </p:nvSpPr>
              <p:spPr bwMode="auto">
                <a:xfrm rot="-7282380">
                  <a:off x="2756886" y="3675435"/>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61" name="Oval 44"/>
                <p:cNvSpPr>
                  <a:spLocks noChangeArrowheads="1"/>
                </p:cNvSpPr>
                <p:nvPr/>
              </p:nvSpPr>
              <p:spPr bwMode="auto">
                <a:xfrm rot="-7282380">
                  <a:off x="3773115" y="292244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62" name="Oval 45"/>
                <p:cNvSpPr>
                  <a:spLocks noChangeArrowheads="1"/>
                </p:cNvSpPr>
                <p:nvPr/>
              </p:nvSpPr>
              <p:spPr bwMode="auto">
                <a:xfrm rot="-7282380">
                  <a:off x="3722303" y="313758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63" name="Oval 46"/>
                <p:cNvSpPr>
                  <a:spLocks noChangeArrowheads="1"/>
                </p:cNvSpPr>
                <p:nvPr/>
              </p:nvSpPr>
              <p:spPr bwMode="auto">
                <a:xfrm rot="-7282380">
                  <a:off x="2807697" y="383678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64" name="Oval 47"/>
                <p:cNvSpPr>
                  <a:spLocks noChangeArrowheads="1"/>
                </p:cNvSpPr>
                <p:nvPr/>
              </p:nvSpPr>
              <p:spPr bwMode="auto">
                <a:xfrm rot="-7282380">
                  <a:off x="3519058" y="3030018"/>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65" name="Oval 48"/>
                <p:cNvSpPr>
                  <a:spLocks noChangeArrowheads="1"/>
                </p:cNvSpPr>
                <p:nvPr/>
              </p:nvSpPr>
              <p:spPr bwMode="auto">
                <a:xfrm rot="-7282380">
                  <a:off x="3468246" y="3567866"/>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66" name="Oval 49"/>
                <p:cNvSpPr>
                  <a:spLocks noChangeArrowheads="1"/>
                </p:cNvSpPr>
                <p:nvPr/>
              </p:nvSpPr>
              <p:spPr bwMode="auto">
                <a:xfrm rot="-7282380">
                  <a:off x="3417435" y="3352727"/>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67" name="Oval 50"/>
                <p:cNvSpPr>
                  <a:spLocks noChangeArrowheads="1"/>
                </p:cNvSpPr>
                <p:nvPr/>
              </p:nvSpPr>
              <p:spPr bwMode="auto">
                <a:xfrm rot="-7282380">
                  <a:off x="3620681" y="2814879"/>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68" name="Oval 51"/>
                <p:cNvSpPr>
                  <a:spLocks noChangeArrowheads="1"/>
                </p:cNvSpPr>
                <p:nvPr/>
              </p:nvSpPr>
              <p:spPr bwMode="auto">
                <a:xfrm rot="-7282380">
                  <a:off x="2960132" y="3621650"/>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69" name="Oval 52"/>
                <p:cNvSpPr>
                  <a:spLocks noChangeArrowheads="1"/>
                </p:cNvSpPr>
                <p:nvPr/>
              </p:nvSpPr>
              <p:spPr bwMode="auto">
                <a:xfrm rot="-7282380">
                  <a:off x="3620681" y="3352727"/>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70" name="Oval 53"/>
                <p:cNvSpPr>
                  <a:spLocks noChangeArrowheads="1"/>
                </p:cNvSpPr>
                <p:nvPr/>
              </p:nvSpPr>
              <p:spPr bwMode="auto">
                <a:xfrm rot="-7282380">
                  <a:off x="3214189" y="3514081"/>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71" name="Oval 54"/>
                <p:cNvSpPr>
                  <a:spLocks noChangeArrowheads="1"/>
                </p:cNvSpPr>
                <p:nvPr/>
              </p:nvSpPr>
              <p:spPr bwMode="auto">
                <a:xfrm rot="-7282380">
                  <a:off x="3112566" y="3729220"/>
                  <a:ext cx="161354" cy="152434"/>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72" name="Freeform 84"/>
                <p:cNvSpPr>
                  <a:spLocks/>
                </p:cNvSpPr>
                <p:nvPr/>
              </p:nvSpPr>
              <p:spPr bwMode="auto">
                <a:xfrm>
                  <a:off x="2608912" y="2864204"/>
                  <a:ext cx="1219475" cy="1021910"/>
                </a:xfrm>
                <a:custGeom>
                  <a:avLst/>
                  <a:gdLst>
                    <a:gd name="T0" fmla="*/ 0 w 1152"/>
                    <a:gd name="T1" fmla="*/ 2147483646 h 912"/>
                    <a:gd name="T2" fmla="*/ 2147483646 w 1152"/>
                    <a:gd name="T3" fmla="*/ 2147483646 h 912"/>
                    <a:gd name="T4" fmla="*/ 2147483646 w 1152"/>
                    <a:gd name="T5" fmla="*/ 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0" y="912"/>
                      </a:moveTo>
                      <a:cubicBezTo>
                        <a:pt x="312" y="844"/>
                        <a:pt x="624" y="776"/>
                        <a:pt x="816" y="624"/>
                      </a:cubicBezTo>
                      <a:cubicBezTo>
                        <a:pt x="1008" y="472"/>
                        <a:pt x="1080" y="236"/>
                        <a:pt x="1152" y="0"/>
                      </a:cubicBezTo>
                    </a:path>
                  </a:pathLst>
                </a:custGeom>
                <a:noFill/>
                <a:ln w="1905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grpSp>
      <p:sp>
        <p:nvSpPr>
          <p:cNvPr id="114" name="Text Box 79"/>
          <p:cNvSpPr txBox="1">
            <a:spLocks noChangeArrowheads="1"/>
          </p:cNvSpPr>
          <p:nvPr/>
        </p:nvSpPr>
        <p:spPr bwMode="auto">
          <a:xfrm>
            <a:off x="141288" y="5424282"/>
            <a:ext cx="1444625" cy="523875"/>
          </a:xfrm>
          <a:prstGeom prst="rect">
            <a:avLst/>
          </a:prstGeom>
          <a:solidFill>
            <a:srgbClr val="00E200"/>
          </a:solidFill>
          <a:ln w="12700">
            <a:solidFill>
              <a:schemeClr val="tx1"/>
            </a:solidFill>
            <a:miter lim="800000"/>
            <a:headEnd/>
            <a:tailEnd/>
          </a:ln>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en-US" sz="1400" b="1" dirty="0"/>
              <a:t>No Relationship</a:t>
            </a:r>
          </a:p>
        </p:txBody>
      </p:sp>
      <p:grpSp>
        <p:nvGrpSpPr>
          <p:cNvPr id="115" name="Group 16"/>
          <p:cNvGrpSpPr>
            <a:grpSpLocks/>
          </p:cNvGrpSpPr>
          <p:nvPr/>
        </p:nvGrpSpPr>
        <p:grpSpPr bwMode="auto">
          <a:xfrm>
            <a:off x="2110483" y="5057666"/>
            <a:ext cx="5419725" cy="1527175"/>
            <a:chOff x="2135022" y="4745383"/>
            <a:chExt cx="5419680" cy="1526248"/>
          </a:xfrm>
        </p:grpSpPr>
        <p:grpSp>
          <p:nvGrpSpPr>
            <p:cNvPr id="116" name="Group 158"/>
            <p:cNvGrpSpPr>
              <a:grpSpLocks/>
            </p:cNvGrpSpPr>
            <p:nvPr/>
          </p:nvGrpSpPr>
          <p:grpSpPr bwMode="auto">
            <a:xfrm>
              <a:off x="2135022" y="4745383"/>
              <a:ext cx="2083070" cy="1526248"/>
              <a:chOff x="2971800" y="2133600"/>
              <a:chExt cx="3073400" cy="2043113"/>
            </a:xfrm>
          </p:grpSpPr>
          <p:sp>
            <p:nvSpPr>
              <p:cNvPr id="135" name="Line 20"/>
              <p:cNvSpPr>
                <a:spLocks noChangeShapeType="1"/>
              </p:cNvSpPr>
              <p:nvPr/>
            </p:nvSpPr>
            <p:spPr bwMode="auto">
              <a:xfrm flipH="1">
                <a:off x="3429000" y="2362200"/>
                <a:ext cx="0" cy="1524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6" name="Oval 21"/>
              <p:cNvSpPr>
                <a:spLocks noChangeArrowheads="1"/>
              </p:cNvSpPr>
              <p:nvPr/>
            </p:nvSpPr>
            <p:spPr bwMode="auto">
              <a:xfrm rot="-7282380">
                <a:off x="4876800" y="2133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37" name="Oval 22"/>
              <p:cNvSpPr>
                <a:spLocks noChangeArrowheads="1"/>
              </p:cNvSpPr>
              <p:nvPr/>
            </p:nvSpPr>
            <p:spPr bwMode="auto">
              <a:xfrm rot="-7282380">
                <a:off x="3581400" y="3048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38" name="Oval 23"/>
              <p:cNvSpPr>
                <a:spLocks noChangeArrowheads="1"/>
              </p:cNvSpPr>
              <p:nvPr/>
            </p:nvSpPr>
            <p:spPr bwMode="auto">
              <a:xfrm rot="-7282380">
                <a:off x="5410200" y="3276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39" name="Oval 24"/>
              <p:cNvSpPr>
                <a:spLocks noChangeArrowheads="1"/>
              </p:cNvSpPr>
              <p:nvPr/>
            </p:nvSpPr>
            <p:spPr bwMode="auto">
              <a:xfrm rot="-7282380">
                <a:off x="5562600" y="2590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40" name="Oval 25"/>
              <p:cNvSpPr>
                <a:spLocks noChangeArrowheads="1"/>
              </p:cNvSpPr>
              <p:nvPr/>
            </p:nvSpPr>
            <p:spPr bwMode="auto">
              <a:xfrm rot="-7282380">
                <a:off x="3962400" y="3429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41" name="Oval 26"/>
              <p:cNvSpPr>
                <a:spLocks noChangeArrowheads="1"/>
              </p:cNvSpPr>
              <p:nvPr/>
            </p:nvSpPr>
            <p:spPr bwMode="auto">
              <a:xfrm rot="-7282380">
                <a:off x="4114800" y="2209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42" name="Oval 27"/>
              <p:cNvSpPr>
                <a:spLocks noChangeArrowheads="1"/>
              </p:cNvSpPr>
              <p:nvPr/>
            </p:nvSpPr>
            <p:spPr bwMode="auto">
              <a:xfrm rot="-7282380">
                <a:off x="4876800" y="2895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43" name="Oval 28"/>
              <p:cNvSpPr>
                <a:spLocks noChangeArrowheads="1"/>
              </p:cNvSpPr>
              <p:nvPr/>
            </p:nvSpPr>
            <p:spPr bwMode="auto">
              <a:xfrm rot="-7282380">
                <a:off x="5029200" y="2438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44" name="Oval 29"/>
              <p:cNvSpPr>
                <a:spLocks noChangeArrowheads="1"/>
              </p:cNvSpPr>
              <p:nvPr/>
            </p:nvSpPr>
            <p:spPr bwMode="auto">
              <a:xfrm rot="-7282380">
                <a:off x="5486400" y="2286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45" name="Oval 30"/>
              <p:cNvSpPr>
                <a:spLocks noChangeArrowheads="1"/>
              </p:cNvSpPr>
              <p:nvPr/>
            </p:nvSpPr>
            <p:spPr bwMode="auto">
              <a:xfrm rot="-7282380">
                <a:off x="4572000" y="2438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46" name="Oval 31"/>
              <p:cNvSpPr>
                <a:spLocks noChangeArrowheads="1"/>
              </p:cNvSpPr>
              <p:nvPr/>
            </p:nvSpPr>
            <p:spPr bwMode="auto">
              <a:xfrm rot="-7282380">
                <a:off x="3962400" y="3124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47" name="Oval 32"/>
              <p:cNvSpPr>
                <a:spLocks noChangeArrowheads="1"/>
              </p:cNvSpPr>
              <p:nvPr/>
            </p:nvSpPr>
            <p:spPr bwMode="auto">
              <a:xfrm rot="-7282380">
                <a:off x="4191000" y="2743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148" name="Oval 33"/>
              <p:cNvSpPr>
                <a:spLocks noChangeArrowheads="1"/>
              </p:cNvSpPr>
              <p:nvPr/>
            </p:nvSpPr>
            <p:spPr bwMode="auto">
              <a:xfrm rot="-7282380">
                <a:off x="5181600" y="3429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49" name="Oval 34"/>
              <p:cNvSpPr>
                <a:spLocks noChangeArrowheads="1"/>
              </p:cNvSpPr>
              <p:nvPr/>
            </p:nvSpPr>
            <p:spPr bwMode="auto">
              <a:xfrm rot="-7282380">
                <a:off x="4572000" y="2971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50" name="Oval 35"/>
              <p:cNvSpPr>
                <a:spLocks noChangeArrowheads="1"/>
              </p:cNvSpPr>
              <p:nvPr/>
            </p:nvSpPr>
            <p:spPr bwMode="auto">
              <a:xfrm rot="-7282380">
                <a:off x="4343400" y="3276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51" name="Text Box 36"/>
              <p:cNvSpPr txBox="1">
                <a:spLocks noChangeArrowheads="1"/>
              </p:cNvSpPr>
              <p:nvPr/>
            </p:nvSpPr>
            <p:spPr bwMode="auto">
              <a:xfrm>
                <a:off x="2971800" y="217963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152" name="Line 37"/>
              <p:cNvSpPr>
                <a:spLocks noChangeShapeType="1"/>
              </p:cNvSpPr>
              <p:nvPr/>
            </p:nvSpPr>
            <p:spPr bwMode="auto">
              <a:xfrm>
                <a:off x="3429000" y="38862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 name="Text Box 38"/>
              <p:cNvSpPr txBox="1">
                <a:spLocks noChangeArrowheads="1"/>
              </p:cNvSpPr>
              <p:nvPr/>
            </p:nvSpPr>
            <p:spPr bwMode="auto">
              <a:xfrm>
                <a:off x="5691188" y="37798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sp>
            <p:nvSpPr>
              <p:cNvPr id="154" name="Oval 42"/>
              <p:cNvSpPr>
                <a:spLocks noChangeArrowheads="1"/>
              </p:cNvSpPr>
              <p:nvPr/>
            </p:nvSpPr>
            <p:spPr bwMode="auto">
              <a:xfrm rot="-7282380">
                <a:off x="3657600" y="2667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55" name="Oval 43"/>
              <p:cNvSpPr>
                <a:spLocks noChangeArrowheads="1"/>
              </p:cNvSpPr>
              <p:nvPr/>
            </p:nvSpPr>
            <p:spPr bwMode="auto">
              <a:xfrm rot="-7282380">
                <a:off x="4800600" y="3429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56" name="Oval 44"/>
              <p:cNvSpPr>
                <a:spLocks noChangeArrowheads="1"/>
              </p:cNvSpPr>
              <p:nvPr/>
            </p:nvSpPr>
            <p:spPr bwMode="auto">
              <a:xfrm rot="-7282380">
                <a:off x="5257800" y="2819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grpSp>
        <p:grpSp>
          <p:nvGrpSpPr>
            <p:cNvPr id="117" name="Group 181"/>
            <p:cNvGrpSpPr>
              <a:grpSpLocks/>
            </p:cNvGrpSpPr>
            <p:nvPr/>
          </p:nvGrpSpPr>
          <p:grpSpPr bwMode="auto">
            <a:xfrm>
              <a:off x="5488167" y="4785794"/>
              <a:ext cx="2066535" cy="1445426"/>
              <a:chOff x="2971800" y="4389438"/>
              <a:chExt cx="3073400" cy="1997075"/>
            </a:xfrm>
          </p:grpSpPr>
          <p:sp>
            <p:nvSpPr>
              <p:cNvPr id="118" name="Line 3"/>
              <p:cNvSpPr>
                <a:spLocks noChangeShapeType="1"/>
              </p:cNvSpPr>
              <p:nvPr/>
            </p:nvSpPr>
            <p:spPr bwMode="auto">
              <a:xfrm>
                <a:off x="3429000" y="46482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Oval 4"/>
              <p:cNvSpPr>
                <a:spLocks noChangeArrowheads="1"/>
              </p:cNvSpPr>
              <p:nvPr/>
            </p:nvSpPr>
            <p:spPr bwMode="auto">
              <a:xfrm rot="-7282380">
                <a:off x="5486400" y="5181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20" name="Oval 5"/>
              <p:cNvSpPr>
                <a:spLocks noChangeArrowheads="1"/>
              </p:cNvSpPr>
              <p:nvPr/>
            </p:nvSpPr>
            <p:spPr bwMode="auto">
              <a:xfrm rot="-7282380">
                <a:off x="38862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21" name="Oval 6"/>
              <p:cNvSpPr>
                <a:spLocks noChangeArrowheads="1"/>
              </p:cNvSpPr>
              <p:nvPr/>
            </p:nvSpPr>
            <p:spPr bwMode="auto">
              <a:xfrm rot="-7282380">
                <a:off x="5410200" y="4953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22" name="Oval 7"/>
              <p:cNvSpPr>
                <a:spLocks noChangeArrowheads="1"/>
              </p:cNvSpPr>
              <p:nvPr/>
            </p:nvSpPr>
            <p:spPr bwMode="auto">
              <a:xfrm rot="-7282380">
                <a:off x="4114800" y="4876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23" name="Oval 8"/>
              <p:cNvSpPr>
                <a:spLocks noChangeArrowheads="1"/>
              </p:cNvSpPr>
              <p:nvPr/>
            </p:nvSpPr>
            <p:spPr bwMode="auto">
              <a:xfrm rot="-7282380">
                <a:off x="5029200" y="4876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24" name="Oval 9"/>
              <p:cNvSpPr>
                <a:spLocks noChangeArrowheads="1"/>
              </p:cNvSpPr>
              <p:nvPr/>
            </p:nvSpPr>
            <p:spPr bwMode="auto">
              <a:xfrm rot="-7282380">
                <a:off x="51816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25" name="Oval 10"/>
              <p:cNvSpPr>
                <a:spLocks noChangeArrowheads="1"/>
              </p:cNvSpPr>
              <p:nvPr/>
            </p:nvSpPr>
            <p:spPr bwMode="auto">
              <a:xfrm rot="-7282380">
                <a:off x="4419600" y="5029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26" name="Oval 11"/>
              <p:cNvSpPr>
                <a:spLocks noChangeArrowheads="1"/>
              </p:cNvSpPr>
              <p:nvPr/>
            </p:nvSpPr>
            <p:spPr bwMode="auto">
              <a:xfrm rot="-7282380">
                <a:off x="35052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27" name="Oval 12"/>
              <p:cNvSpPr>
                <a:spLocks noChangeArrowheads="1"/>
              </p:cNvSpPr>
              <p:nvPr/>
            </p:nvSpPr>
            <p:spPr bwMode="auto">
              <a:xfrm rot="-7282380">
                <a:off x="3733800" y="4876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28" name="Oval 13"/>
              <p:cNvSpPr>
                <a:spLocks noChangeArrowheads="1"/>
              </p:cNvSpPr>
              <p:nvPr/>
            </p:nvSpPr>
            <p:spPr bwMode="auto">
              <a:xfrm rot="-7282380">
                <a:off x="41910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en-US" altLang="en-US" sz="2400"/>
              </a:p>
            </p:txBody>
          </p:sp>
          <p:sp>
            <p:nvSpPr>
              <p:cNvPr id="129" name="Oval 14"/>
              <p:cNvSpPr>
                <a:spLocks noChangeArrowheads="1"/>
              </p:cNvSpPr>
              <p:nvPr/>
            </p:nvSpPr>
            <p:spPr bwMode="auto">
              <a:xfrm rot="-7282380">
                <a:off x="4876800" y="5181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30" name="Oval 15"/>
              <p:cNvSpPr>
                <a:spLocks noChangeArrowheads="1"/>
              </p:cNvSpPr>
              <p:nvPr/>
            </p:nvSpPr>
            <p:spPr bwMode="auto">
              <a:xfrm rot="-7282380">
                <a:off x="4648200" y="4953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31" name="Oval 16"/>
              <p:cNvSpPr>
                <a:spLocks noChangeArrowheads="1"/>
              </p:cNvSpPr>
              <p:nvPr/>
            </p:nvSpPr>
            <p:spPr bwMode="auto">
              <a:xfrm rot="-7282380">
                <a:off x="4572000" y="5181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32" name="Text Box 17"/>
              <p:cNvSpPr txBox="1">
                <a:spLocks noChangeArrowheads="1"/>
              </p:cNvSpPr>
              <p:nvPr/>
            </p:nvSpPr>
            <p:spPr bwMode="auto">
              <a:xfrm>
                <a:off x="2971800" y="438943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Y</a:t>
                </a:r>
              </a:p>
            </p:txBody>
          </p:sp>
          <p:sp>
            <p:nvSpPr>
              <p:cNvPr id="133" name="Line 18"/>
              <p:cNvSpPr>
                <a:spLocks noChangeShapeType="1"/>
              </p:cNvSpPr>
              <p:nvPr/>
            </p:nvSpPr>
            <p:spPr bwMode="auto">
              <a:xfrm>
                <a:off x="3429000" y="60960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 name="Text Box 19"/>
              <p:cNvSpPr txBox="1">
                <a:spLocks noChangeArrowheads="1"/>
              </p:cNvSpPr>
              <p:nvPr/>
            </p:nvSpPr>
            <p:spPr bwMode="auto">
              <a:xfrm>
                <a:off x="5691188" y="598963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b="1"/>
                  <a:t>X</a:t>
                </a:r>
              </a:p>
            </p:txBody>
          </p:sp>
        </p:grpSp>
      </p:grpSp>
    </p:spTree>
    <p:extLst>
      <p:ext uri="{BB962C8B-B14F-4D97-AF65-F5344CB8AC3E}">
        <p14:creationId xmlns:p14="http://schemas.microsoft.com/office/powerpoint/2010/main" val="5929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78"/>
          <p:cNvSpPr>
            <a:spLocks noGrp="1"/>
          </p:cNvSpPr>
          <p:nvPr>
            <p:ph type="title"/>
          </p:nvPr>
        </p:nvSpPr>
        <p:spPr>
          <a:xfrm>
            <a:off x="381630" y="11113"/>
            <a:ext cx="7620000" cy="1143000"/>
          </a:xfrm>
        </p:spPr>
        <p:txBody>
          <a:bodyPr/>
          <a:lstStyle/>
          <a:p>
            <a:r>
              <a:rPr lang="en-US" sz="3600" dirty="0">
                <a:solidFill>
                  <a:srgbClr val="008000"/>
                </a:solidFill>
              </a:rPr>
              <a:t>Simple linear regression</a:t>
            </a:r>
          </a:p>
        </p:txBody>
      </p:sp>
      <p:sp>
        <p:nvSpPr>
          <p:cNvPr id="80" name="Line 2"/>
          <p:cNvSpPr>
            <a:spLocks noChangeShapeType="1"/>
          </p:cNvSpPr>
          <p:nvPr/>
        </p:nvSpPr>
        <p:spPr bwMode="auto">
          <a:xfrm flipH="1" flipV="1">
            <a:off x="2286000" y="4781550"/>
            <a:ext cx="1752600" cy="0"/>
          </a:xfrm>
          <a:prstGeom prst="line">
            <a:avLst/>
          </a:prstGeom>
          <a:noFill/>
          <a:ln w="19050">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81" name="Line 3"/>
          <p:cNvSpPr>
            <a:spLocks noChangeShapeType="1"/>
          </p:cNvSpPr>
          <p:nvPr/>
        </p:nvSpPr>
        <p:spPr bwMode="auto">
          <a:xfrm flipH="1" flipV="1">
            <a:off x="2286000" y="3486150"/>
            <a:ext cx="1752600" cy="0"/>
          </a:xfrm>
          <a:prstGeom prst="line">
            <a:avLst/>
          </a:prstGeom>
          <a:noFill/>
          <a:ln w="19050">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83" name="Line 6"/>
          <p:cNvSpPr>
            <a:spLocks noChangeShapeType="1"/>
          </p:cNvSpPr>
          <p:nvPr/>
        </p:nvSpPr>
        <p:spPr bwMode="auto">
          <a:xfrm flipH="1">
            <a:off x="4021138" y="3608388"/>
            <a:ext cx="6350" cy="27924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 name="Line 7"/>
          <p:cNvSpPr>
            <a:spLocks noChangeShapeType="1"/>
          </p:cNvSpPr>
          <p:nvPr/>
        </p:nvSpPr>
        <p:spPr bwMode="auto">
          <a:xfrm flipV="1">
            <a:off x="2122488" y="3505200"/>
            <a:ext cx="6470650" cy="1830388"/>
          </a:xfrm>
          <a:prstGeom prst="line">
            <a:avLst/>
          </a:prstGeom>
          <a:noFill/>
          <a:ln w="508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 name="Freeform 8"/>
          <p:cNvSpPr>
            <a:spLocks/>
          </p:cNvSpPr>
          <p:nvPr/>
        </p:nvSpPr>
        <p:spPr bwMode="auto">
          <a:xfrm>
            <a:off x="5011738" y="5257800"/>
            <a:ext cx="454025" cy="454025"/>
          </a:xfrm>
          <a:custGeom>
            <a:avLst/>
            <a:gdLst>
              <a:gd name="T0" fmla="*/ 0 w 286"/>
              <a:gd name="T1" fmla="*/ 2147483646 h 286"/>
              <a:gd name="T2" fmla="*/ 2147483646 w 286"/>
              <a:gd name="T3" fmla="*/ 2147483646 h 286"/>
              <a:gd name="T4" fmla="*/ 2147483646 w 286"/>
              <a:gd name="T5" fmla="*/ 2147483646 h 286"/>
              <a:gd name="T6" fmla="*/ 2147483646 w 286"/>
              <a:gd name="T7" fmla="*/ 2147483646 h 286"/>
              <a:gd name="T8" fmla="*/ 2147483646 w 286"/>
              <a:gd name="T9" fmla="*/ 2147483646 h 286"/>
              <a:gd name="T10" fmla="*/ 2147483646 w 286"/>
              <a:gd name="T11" fmla="*/ 0 h 286"/>
              <a:gd name="T12" fmla="*/ 2147483646 w 286"/>
              <a:gd name="T13" fmla="*/ 2147483646 h 286"/>
              <a:gd name="T14" fmla="*/ 2147483646 w 286"/>
              <a:gd name="T15" fmla="*/ 2147483646 h 286"/>
              <a:gd name="T16" fmla="*/ 2147483646 w 286"/>
              <a:gd name="T17" fmla="*/ 2147483646 h 286"/>
              <a:gd name="T18" fmla="*/ 2147483646 w 286"/>
              <a:gd name="T19" fmla="*/ 2147483646 h 286"/>
              <a:gd name="T20" fmla="*/ 2147483646 w 286"/>
              <a:gd name="T21" fmla="*/ 2147483646 h 286"/>
              <a:gd name="T22" fmla="*/ 2147483646 w 286"/>
              <a:gd name="T23" fmla="*/ 2147483646 h 286"/>
              <a:gd name="T24" fmla="*/ 2147483646 w 286"/>
              <a:gd name="T25" fmla="*/ 2147483646 h 286"/>
              <a:gd name="T26" fmla="*/ 2147483646 w 286"/>
              <a:gd name="T27" fmla="*/ 2147483646 h 286"/>
              <a:gd name="T28" fmla="*/ 2147483646 w 286"/>
              <a:gd name="T29" fmla="*/ 2147483646 h 286"/>
              <a:gd name="T30" fmla="*/ 2147483646 w 286"/>
              <a:gd name="T31" fmla="*/ 2147483646 h 286"/>
              <a:gd name="T32" fmla="*/ 2147483646 w 286"/>
              <a:gd name="T33" fmla="*/ 2147483646 h 286"/>
              <a:gd name="T34" fmla="*/ 2147483646 w 286"/>
              <a:gd name="T35" fmla="*/ 2147483646 h 286"/>
              <a:gd name="T36" fmla="*/ 2147483646 w 286"/>
              <a:gd name="T37" fmla="*/ 2147483646 h 286"/>
              <a:gd name="T38" fmla="*/ 2147483646 w 286"/>
              <a:gd name="T39" fmla="*/ 2147483646 h 286"/>
              <a:gd name="T40" fmla="*/ 0 w 286"/>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6"/>
              <a:gd name="T64" fmla="*/ 0 h 286"/>
              <a:gd name="T65" fmla="*/ 286 w 286"/>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86" name="Rectangle 9"/>
          <p:cNvSpPr>
            <a:spLocks noChangeArrowheads="1"/>
          </p:cNvSpPr>
          <p:nvPr/>
        </p:nvSpPr>
        <p:spPr bwMode="auto">
          <a:xfrm>
            <a:off x="4897438" y="585152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87" name="Rectangle 10"/>
          <p:cNvSpPr>
            <a:spLocks noChangeArrowheads="1"/>
          </p:cNvSpPr>
          <p:nvPr/>
        </p:nvSpPr>
        <p:spPr bwMode="auto">
          <a:xfrm>
            <a:off x="4953000" y="4476750"/>
            <a:ext cx="24384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a:t>Random Error for this X</a:t>
            </a:r>
            <a:r>
              <a:rPr lang="en-US" altLang="en-US" sz="2400" baseline="-25000"/>
              <a:t>i</a:t>
            </a:r>
            <a:r>
              <a:rPr lang="en-US" altLang="en-US" sz="2400"/>
              <a:t> value</a:t>
            </a:r>
            <a:endParaRPr lang="en-US" altLang="en-US" sz="2400" baseline="-25000"/>
          </a:p>
        </p:txBody>
      </p:sp>
      <p:sp>
        <p:nvSpPr>
          <p:cNvPr id="88" name="Rectangle 11"/>
          <p:cNvSpPr>
            <a:spLocks noChangeArrowheads="1"/>
          </p:cNvSpPr>
          <p:nvPr/>
        </p:nvSpPr>
        <p:spPr bwMode="auto">
          <a:xfrm>
            <a:off x="1811338" y="2438400"/>
            <a:ext cx="4524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t>Y</a:t>
            </a:r>
          </a:p>
        </p:txBody>
      </p:sp>
      <p:sp>
        <p:nvSpPr>
          <p:cNvPr id="89" name="Rectangle 12"/>
          <p:cNvSpPr>
            <a:spLocks noChangeArrowheads="1"/>
          </p:cNvSpPr>
          <p:nvPr/>
        </p:nvSpPr>
        <p:spPr bwMode="auto">
          <a:xfrm>
            <a:off x="8212138" y="6338888"/>
            <a:ext cx="45243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3200"/>
              <a:t>X</a:t>
            </a:r>
          </a:p>
        </p:txBody>
      </p:sp>
      <p:sp>
        <p:nvSpPr>
          <p:cNvPr id="90" name="Freeform 13"/>
          <p:cNvSpPr>
            <a:spLocks/>
          </p:cNvSpPr>
          <p:nvPr/>
        </p:nvSpPr>
        <p:spPr bwMode="auto">
          <a:xfrm>
            <a:off x="7754938" y="3200400"/>
            <a:ext cx="455612" cy="454025"/>
          </a:xfrm>
          <a:custGeom>
            <a:avLst/>
            <a:gdLst>
              <a:gd name="T0" fmla="*/ 0 w 287"/>
              <a:gd name="T1" fmla="*/ 2147483646 h 286"/>
              <a:gd name="T2" fmla="*/ 2147483646 w 287"/>
              <a:gd name="T3" fmla="*/ 2147483646 h 286"/>
              <a:gd name="T4" fmla="*/ 2147483646 w 287"/>
              <a:gd name="T5" fmla="*/ 2147483646 h 286"/>
              <a:gd name="T6" fmla="*/ 2147483646 w 287"/>
              <a:gd name="T7" fmla="*/ 2147483646 h 286"/>
              <a:gd name="T8" fmla="*/ 2147483646 w 287"/>
              <a:gd name="T9" fmla="*/ 2147483646 h 286"/>
              <a:gd name="T10" fmla="*/ 2147483646 w 287"/>
              <a:gd name="T11" fmla="*/ 0 h 286"/>
              <a:gd name="T12" fmla="*/ 2147483646 w 287"/>
              <a:gd name="T13" fmla="*/ 2147483646 h 286"/>
              <a:gd name="T14" fmla="*/ 2147483646 w 287"/>
              <a:gd name="T15" fmla="*/ 2147483646 h 286"/>
              <a:gd name="T16" fmla="*/ 2147483646 w 287"/>
              <a:gd name="T17" fmla="*/ 2147483646 h 286"/>
              <a:gd name="T18" fmla="*/ 2147483646 w 287"/>
              <a:gd name="T19" fmla="*/ 2147483646 h 286"/>
              <a:gd name="T20" fmla="*/ 2147483646 w 287"/>
              <a:gd name="T21" fmla="*/ 2147483646 h 286"/>
              <a:gd name="T22" fmla="*/ 2147483646 w 287"/>
              <a:gd name="T23" fmla="*/ 2147483646 h 286"/>
              <a:gd name="T24" fmla="*/ 2147483646 w 287"/>
              <a:gd name="T25" fmla="*/ 2147483646 h 286"/>
              <a:gd name="T26" fmla="*/ 2147483646 w 287"/>
              <a:gd name="T27" fmla="*/ 2147483646 h 286"/>
              <a:gd name="T28" fmla="*/ 2147483646 w 287"/>
              <a:gd name="T29" fmla="*/ 2147483646 h 286"/>
              <a:gd name="T30" fmla="*/ 2147483646 w 287"/>
              <a:gd name="T31" fmla="*/ 2147483646 h 286"/>
              <a:gd name="T32" fmla="*/ 2147483646 w 287"/>
              <a:gd name="T33" fmla="*/ 2147483646 h 286"/>
              <a:gd name="T34" fmla="*/ 2147483646 w 287"/>
              <a:gd name="T35" fmla="*/ 2147483646 h 286"/>
              <a:gd name="T36" fmla="*/ 2147483646 w 287"/>
              <a:gd name="T37" fmla="*/ 2147483646 h 286"/>
              <a:gd name="T38" fmla="*/ 2147483646 w 287"/>
              <a:gd name="T39" fmla="*/ 2147483646 h 286"/>
              <a:gd name="T40" fmla="*/ 0 w 287"/>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6"/>
              <a:gd name="T65" fmla="*/ 287 w 287"/>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91" name="Freeform 14"/>
          <p:cNvSpPr>
            <a:spLocks/>
          </p:cNvSpPr>
          <p:nvPr/>
        </p:nvSpPr>
        <p:spPr bwMode="auto">
          <a:xfrm>
            <a:off x="2501900" y="5187950"/>
            <a:ext cx="455613" cy="455613"/>
          </a:xfrm>
          <a:custGeom>
            <a:avLst/>
            <a:gdLst>
              <a:gd name="T0" fmla="*/ 0 w 287"/>
              <a:gd name="T1" fmla="*/ 2147483646 h 287"/>
              <a:gd name="T2" fmla="*/ 2147483646 w 287"/>
              <a:gd name="T3" fmla="*/ 2147483646 h 287"/>
              <a:gd name="T4" fmla="*/ 2147483646 w 287"/>
              <a:gd name="T5" fmla="*/ 2147483646 h 287"/>
              <a:gd name="T6" fmla="*/ 2147483646 w 287"/>
              <a:gd name="T7" fmla="*/ 2147483646 h 287"/>
              <a:gd name="T8" fmla="*/ 2147483646 w 287"/>
              <a:gd name="T9" fmla="*/ 2147483646 h 287"/>
              <a:gd name="T10" fmla="*/ 2147483646 w 287"/>
              <a:gd name="T11" fmla="*/ 0 h 287"/>
              <a:gd name="T12" fmla="*/ 2147483646 w 287"/>
              <a:gd name="T13" fmla="*/ 2147483646 h 287"/>
              <a:gd name="T14" fmla="*/ 2147483646 w 287"/>
              <a:gd name="T15" fmla="*/ 2147483646 h 287"/>
              <a:gd name="T16" fmla="*/ 2147483646 w 287"/>
              <a:gd name="T17" fmla="*/ 2147483646 h 287"/>
              <a:gd name="T18" fmla="*/ 2147483646 w 287"/>
              <a:gd name="T19" fmla="*/ 2147483646 h 287"/>
              <a:gd name="T20" fmla="*/ 2147483646 w 287"/>
              <a:gd name="T21" fmla="*/ 2147483646 h 287"/>
              <a:gd name="T22" fmla="*/ 2147483646 w 287"/>
              <a:gd name="T23" fmla="*/ 2147483646 h 287"/>
              <a:gd name="T24" fmla="*/ 2147483646 w 287"/>
              <a:gd name="T25" fmla="*/ 2147483646 h 287"/>
              <a:gd name="T26" fmla="*/ 2147483646 w 287"/>
              <a:gd name="T27" fmla="*/ 2147483646 h 287"/>
              <a:gd name="T28" fmla="*/ 2147483646 w 287"/>
              <a:gd name="T29" fmla="*/ 2147483646 h 287"/>
              <a:gd name="T30" fmla="*/ 2147483646 w 287"/>
              <a:gd name="T31" fmla="*/ 2147483646 h 287"/>
              <a:gd name="T32" fmla="*/ 2147483646 w 287"/>
              <a:gd name="T33" fmla="*/ 2147483646 h 287"/>
              <a:gd name="T34" fmla="*/ 2147483646 w 287"/>
              <a:gd name="T35" fmla="*/ 2147483646 h 287"/>
              <a:gd name="T36" fmla="*/ 2147483646 w 287"/>
              <a:gd name="T37" fmla="*/ 2147483646 h 287"/>
              <a:gd name="T38" fmla="*/ 2147483646 w 287"/>
              <a:gd name="T39" fmla="*/ 2147483646 h 287"/>
              <a:gd name="T40" fmla="*/ 0 w 287"/>
              <a:gd name="T41" fmla="*/ 2147483646 h 2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7"/>
              <a:gd name="T65" fmla="*/ 287 w 287"/>
              <a:gd name="T66" fmla="*/ 287 h 2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92" name="Rectangle 15"/>
          <p:cNvSpPr>
            <a:spLocks noChangeArrowheads="1"/>
          </p:cNvSpPr>
          <p:nvPr/>
        </p:nvSpPr>
        <p:spPr bwMode="auto">
          <a:xfrm>
            <a:off x="3138488" y="545147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93" name="Freeform 16"/>
          <p:cNvSpPr>
            <a:spLocks/>
          </p:cNvSpPr>
          <p:nvPr/>
        </p:nvSpPr>
        <p:spPr bwMode="auto">
          <a:xfrm>
            <a:off x="7010400" y="4324350"/>
            <a:ext cx="455613" cy="454025"/>
          </a:xfrm>
          <a:custGeom>
            <a:avLst/>
            <a:gdLst>
              <a:gd name="T0" fmla="*/ 0 w 287"/>
              <a:gd name="T1" fmla="*/ 2147483646 h 286"/>
              <a:gd name="T2" fmla="*/ 2147483646 w 287"/>
              <a:gd name="T3" fmla="*/ 2147483646 h 286"/>
              <a:gd name="T4" fmla="*/ 2147483646 w 287"/>
              <a:gd name="T5" fmla="*/ 2147483646 h 286"/>
              <a:gd name="T6" fmla="*/ 2147483646 w 287"/>
              <a:gd name="T7" fmla="*/ 2147483646 h 286"/>
              <a:gd name="T8" fmla="*/ 2147483646 w 287"/>
              <a:gd name="T9" fmla="*/ 2147483646 h 286"/>
              <a:gd name="T10" fmla="*/ 2147483646 w 287"/>
              <a:gd name="T11" fmla="*/ 0 h 286"/>
              <a:gd name="T12" fmla="*/ 2147483646 w 287"/>
              <a:gd name="T13" fmla="*/ 2147483646 h 286"/>
              <a:gd name="T14" fmla="*/ 2147483646 w 287"/>
              <a:gd name="T15" fmla="*/ 2147483646 h 286"/>
              <a:gd name="T16" fmla="*/ 2147483646 w 287"/>
              <a:gd name="T17" fmla="*/ 2147483646 h 286"/>
              <a:gd name="T18" fmla="*/ 2147483646 w 287"/>
              <a:gd name="T19" fmla="*/ 2147483646 h 286"/>
              <a:gd name="T20" fmla="*/ 2147483646 w 287"/>
              <a:gd name="T21" fmla="*/ 2147483646 h 286"/>
              <a:gd name="T22" fmla="*/ 2147483646 w 287"/>
              <a:gd name="T23" fmla="*/ 2147483646 h 286"/>
              <a:gd name="T24" fmla="*/ 2147483646 w 287"/>
              <a:gd name="T25" fmla="*/ 2147483646 h 286"/>
              <a:gd name="T26" fmla="*/ 2147483646 w 287"/>
              <a:gd name="T27" fmla="*/ 2147483646 h 286"/>
              <a:gd name="T28" fmla="*/ 2147483646 w 287"/>
              <a:gd name="T29" fmla="*/ 2147483646 h 286"/>
              <a:gd name="T30" fmla="*/ 2147483646 w 287"/>
              <a:gd name="T31" fmla="*/ 2147483646 h 286"/>
              <a:gd name="T32" fmla="*/ 2147483646 w 287"/>
              <a:gd name="T33" fmla="*/ 2147483646 h 286"/>
              <a:gd name="T34" fmla="*/ 2147483646 w 287"/>
              <a:gd name="T35" fmla="*/ 2147483646 h 286"/>
              <a:gd name="T36" fmla="*/ 2147483646 w 287"/>
              <a:gd name="T37" fmla="*/ 2147483646 h 286"/>
              <a:gd name="T38" fmla="*/ 2147483646 w 287"/>
              <a:gd name="T39" fmla="*/ 2147483646 h 286"/>
              <a:gd name="T40" fmla="*/ 0 w 287"/>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6"/>
              <a:gd name="T65" fmla="*/ 287 w 287"/>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94" name="Freeform 17"/>
          <p:cNvSpPr>
            <a:spLocks/>
          </p:cNvSpPr>
          <p:nvPr/>
        </p:nvSpPr>
        <p:spPr bwMode="auto">
          <a:xfrm>
            <a:off x="5545138" y="3657600"/>
            <a:ext cx="455612" cy="454025"/>
          </a:xfrm>
          <a:custGeom>
            <a:avLst/>
            <a:gdLst>
              <a:gd name="T0" fmla="*/ 0 w 287"/>
              <a:gd name="T1" fmla="*/ 2147483646 h 286"/>
              <a:gd name="T2" fmla="*/ 2147483646 w 287"/>
              <a:gd name="T3" fmla="*/ 2147483646 h 286"/>
              <a:gd name="T4" fmla="*/ 2147483646 w 287"/>
              <a:gd name="T5" fmla="*/ 2147483646 h 286"/>
              <a:gd name="T6" fmla="*/ 2147483646 w 287"/>
              <a:gd name="T7" fmla="*/ 2147483646 h 286"/>
              <a:gd name="T8" fmla="*/ 2147483646 w 287"/>
              <a:gd name="T9" fmla="*/ 2147483646 h 286"/>
              <a:gd name="T10" fmla="*/ 2147483646 w 287"/>
              <a:gd name="T11" fmla="*/ 0 h 286"/>
              <a:gd name="T12" fmla="*/ 2147483646 w 287"/>
              <a:gd name="T13" fmla="*/ 2147483646 h 286"/>
              <a:gd name="T14" fmla="*/ 2147483646 w 287"/>
              <a:gd name="T15" fmla="*/ 2147483646 h 286"/>
              <a:gd name="T16" fmla="*/ 2147483646 w 287"/>
              <a:gd name="T17" fmla="*/ 2147483646 h 286"/>
              <a:gd name="T18" fmla="*/ 2147483646 w 287"/>
              <a:gd name="T19" fmla="*/ 2147483646 h 286"/>
              <a:gd name="T20" fmla="*/ 2147483646 w 287"/>
              <a:gd name="T21" fmla="*/ 2147483646 h 286"/>
              <a:gd name="T22" fmla="*/ 2147483646 w 287"/>
              <a:gd name="T23" fmla="*/ 2147483646 h 286"/>
              <a:gd name="T24" fmla="*/ 2147483646 w 287"/>
              <a:gd name="T25" fmla="*/ 2147483646 h 286"/>
              <a:gd name="T26" fmla="*/ 2147483646 w 287"/>
              <a:gd name="T27" fmla="*/ 2147483646 h 286"/>
              <a:gd name="T28" fmla="*/ 2147483646 w 287"/>
              <a:gd name="T29" fmla="*/ 2147483646 h 286"/>
              <a:gd name="T30" fmla="*/ 2147483646 w 287"/>
              <a:gd name="T31" fmla="*/ 2147483646 h 286"/>
              <a:gd name="T32" fmla="*/ 2147483646 w 287"/>
              <a:gd name="T33" fmla="*/ 2147483646 h 286"/>
              <a:gd name="T34" fmla="*/ 2147483646 w 287"/>
              <a:gd name="T35" fmla="*/ 2147483646 h 286"/>
              <a:gd name="T36" fmla="*/ 2147483646 w 287"/>
              <a:gd name="T37" fmla="*/ 2147483646 h 286"/>
              <a:gd name="T38" fmla="*/ 2147483646 w 287"/>
              <a:gd name="T39" fmla="*/ 2147483646 h 286"/>
              <a:gd name="T40" fmla="*/ 0 w 287"/>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6"/>
              <a:gd name="T65" fmla="*/ 287 w 287"/>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95" name="Rectangle 18"/>
          <p:cNvSpPr>
            <a:spLocks noChangeArrowheads="1"/>
          </p:cNvSpPr>
          <p:nvPr/>
        </p:nvSpPr>
        <p:spPr bwMode="auto">
          <a:xfrm>
            <a:off x="2774950" y="4624388"/>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96" name="Rectangle 19"/>
          <p:cNvSpPr>
            <a:spLocks noChangeArrowheads="1"/>
          </p:cNvSpPr>
          <p:nvPr/>
        </p:nvSpPr>
        <p:spPr bwMode="auto">
          <a:xfrm>
            <a:off x="3935413" y="350837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97" name="Rectangle 20"/>
          <p:cNvSpPr>
            <a:spLocks noChangeArrowheads="1"/>
          </p:cNvSpPr>
          <p:nvPr/>
        </p:nvSpPr>
        <p:spPr bwMode="auto">
          <a:xfrm>
            <a:off x="3935413" y="3568700"/>
            <a:ext cx="184150" cy="92075"/>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98" name="Rectangle 21"/>
          <p:cNvSpPr>
            <a:spLocks noChangeArrowheads="1"/>
          </p:cNvSpPr>
          <p:nvPr/>
        </p:nvSpPr>
        <p:spPr bwMode="auto">
          <a:xfrm>
            <a:off x="4435475" y="3538538"/>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99" name="Freeform 22"/>
          <p:cNvSpPr>
            <a:spLocks/>
          </p:cNvSpPr>
          <p:nvPr/>
        </p:nvSpPr>
        <p:spPr bwMode="auto">
          <a:xfrm>
            <a:off x="2286000" y="2952750"/>
            <a:ext cx="6323013" cy="3452813"/>
          </a:xfrm>
          <a:custGeom>
            <a:avLst/>
            <a:gdLst>
              <a:gd name="T0" fmla="*/ 2147483646 w 3983"/>
              <a:gd name="T1" fmla="*/ 0 h 2175"/>
              <a:gd name="T2" fmla="*/ 0 w 3983"/>
              <a:gd name="T3" fmla="*/ 2147483646 h 2175"/>
              <a:gd name="T4" fmla="*/ 2147483646 w 3983"/>
              <a:gd name="T5" fmla="*/ 2147483646 h 2175"/>
              <a:gd name="T6" fmla="*/ 0 60000 65536"/>
              <a:gd name="T7" fmla="*/ 0 60000 65536"/>
              <a:gd name="T8" fmla="*/ 0 60000 65536"/>
              <a:gd name="T9" fmla="*/ 0 w 3983"/>
              <a:gd name="T10" fmla="*/ 0 h 2175"/>
              <a:gd name="T11" fmla="*/ 3983 w 3983"/>
              <a:gd name="T12" fmla="*/ 2175 h 2175"/>
            </a:gdLst>
            <a:ahLst/>
            <a:cxnLst>
              <a:cxn ang="T6">
                <a:pos x="T0" y="T1"/>
              </a:cxn>
              <a:cxn ang="T7">
                <a:pos x="T2" y="T3"/>
              </a:cxn>
              <a:cxn ang="T8">
                <a:pos x="T4" y="T5"/>
              </a:cxn>
            </a:cxnLst>
            <a:rect l="T9" t="T10" r="T11" b="T12"/>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 name="Line 23"/>
          <p:cNvSpPr>
            <a:spLocks noChangeShapeType="1"/>
          </p:cNvSpPr>
          <p:nvPr/>
        </p:nvSpPr>
        <p:spPr bwMode="auto">
          <a:xfrm>
            <a:off x="1900238" y="3030538"/>
            <a:ext cx="1587" cy="1587"/>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 name="Line 24"/>
          <p:cNvSpPr>
            <a:spLocks noChangeShapeType="1"/>
          </p:cNvSpPr>
          <p:nvPr/>
        </p:nvSpPr>
        <p:spPr bwMode="auto">
          <a:xfrm>
            <a:off x="1900238" y="3590925"/>
            <a:ext cx="1587" cy="1588"/>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 name="Line 25"/>
          <p:cNvSpPr>
            <a:spLocks noChangeShapeType="1"/>
          </p:cNvSpPr>
          <p:nvPr/>
        </p:nvSpPr>
        <p:spPr bwMode="auto">
          <a:xfrm>
            <a:off x="1900238" y="3905250"/>
            <a:ext cx="1587" cy="1588"/>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 name="Line 26"/>
          <p:cNvSpPr>
            <a:spLocks noChangeShapeType="1"/>
          </p:cNvSpPr>
          <p:nvPr/>
        </p:nvSpPr>
        <p:spPr bwMode="auto">
          <a:xfrm>
            <a:off x="1900238" y="4213225"/>
            <a:ext cx="1587" cy="1588"/>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27"/>
          <p:cNvSpPr>
            <a:spLocks noChangeShapeType="1"/>
          </p:cNvSpPr>
          <p:nvPr/>
        </p:nvSpPr>
        <p:spPr bwMode="auto">
          <a:xfrm>
            <a:off x="1900238" y="4529138"/>
            <a:ext cx="1587" cy="1587"/>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Line 28"/>
          <p:cNvSpPr>
            <a:spLocks noChangeShapeType="1"/>
          </p:cNvSpPr>
          <p:nvPr/>
        </p:nvSpPr>
        <p:spPr bwMode="auto">
          <a:xfrm>
            <a:off x="1900238" y="4843463"/>
            <a:ext cx="1587" cy="1587"/>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 name="Line 29"/>
          <p:cNvSpPr>
            <a:spLocks noChangeShapeType="1"/>
          </p:cNvSpPr>
          <p:nvPr/>
        </p:nvSpPr>
        <p:spPr bwMode="auto">
          <a:xfrm>
            <a:off x="1900238" y="5151438"/>
            <a:ext cx="1587" cy="1587"/>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30"/>
          <p:cNvSpPr>
            <a:spLocks noChangeShapeType="1"/>
          </p:cNvSpPr>
          <p:nvPr/>
        </p:nvSpPr>
        <p:spPr bwMode="auto">
          <a:xfrm>
            <a:off x="1900238" y="5465763"/>
            <a:ext cx="1587" cy="1587"/>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31"/>
          <p:cNvSpPr>
            <a:spLocks noChangeShapeType="1"/>
          </p:cNvSpPr>
          <p:nvPr/>
        </p:nvSpPr>
        <p:spPr bwMode="auto">
          <a:xfrm>
            <a:off x="1900238" y="5773738"/>
            <a:ext cx="1587" cy="1587"/>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Line 32"/>
          <p:cNvSpPr>
            <a:spLocks noChangeShapeType="1"/>
          </p:cNvSpPr>
          <p:nvPr/>
        </p:nvSpPr>
        <p:spPr bwMode="auto">
          <a:xfrm>
            <a:off x="1900238" y="6089650"/>
            <a:ext cx="1587" cy="1588"/>
          </a:xfrm>
          <a:prstGeom prst="line">
            <a:avLst/>
          </a:prstGeom>
          <a:noFill/>
          <a:ln w="76200">
            <a:solidFill>
              <a:srgbClr val="CDCDC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 name="Rectangle 33"/>
          <p:cNvSpPr>
            <a:spLocks noChangeArrowheads="1"/>
          </p:cNvSpPr>
          <p:nvPr/>
        </p:nvSpPr>
        <p:spPr bwMode="auto">
          <a:xfrm>
            <a:off x="1758950" y="4751388"/>
            <a:ext cx="92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1" name="Rectangle 34"/>
          <p:cNvSpPr>
            <a:spLocks noChangeArrowheads="1"/>
          </p:cNvSpPr>
          <p:nvPr/>
        </p:nvSpPr>
        <p:spPr bwMode="auto">
          <a:xfrm>
            <a:off x="5324475" y="6678613"/>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2" name="Rectangle 35"/>
          <p:cNvSpPr>
            <a:spLocks noChangeArrowheads="1"/>
          </p:cNvSpPr>
          <p:nvPr/>
        </p:nvSpPr>
        <p:spPr bwMode="auto">
          <a:xfrm>
            <a:off x="152400" y="3181350"/>
            <a:ext cx="2057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50000"/>
              </a:spcBef>
              <a:buClrTx/>
              <a:buSzTx/>
              <a:buFontTx/>
              <a:buNone/>
            </a:pPr>
            <a:r>
              <a:rPr lang="en-US" altLang="en-US" sz="2000"/>
              <a:t>Observed Value of Y for X</a:t>
            </a:r>
            <a:r>
              <a:rPr lang="en-US" altLang="en-US" sz="2000" baseline="-25000"/>
              <a:t>i</a:t>
            </a:r>
            <a:endParaRPr lang="en-US" altLang="en-US" sz="2400" b="1" baseline="-25000"/>
          </a:p>
        </p:txBody>
      </p:sp>
      <p:sp>
        <p:nvSpPr>
          <p:cNvPr id="113" name="AutoShape 36"/>
          <p:cNvSpPr>
            <a:spLocks/>
          </p:cNvSpPr>
          <p:nvPr/>
        </p:nvSpPr>
        <p:spPr bwMode="auto">
          <a:xfrm>
            <a:off x="2057400" y="5410200"/>
            <a:ext cx="152400" cy="914400"/>
          </a:xfrm>
          <a:prstGeom prst="leftBrace">
            <a:avLst>
              <a:gd name="adj1" fmla="val 50000"/>
              <a:gd name="adj2" fmla="val 50000"/>
            </a:avLst>
          </a:prstGeom>
          <a:noFill/>
          <a:ln w="28575">
            <a:solidFill>
              <a:srgbClr val="00E2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4" name="Line 37"/>
          <p:cNvSpPr>
            <a:spLocks noChangeShapeType="1"/>
          </p:cNvSpPr>
          <p:nvPr/>
        </p:nvSpPr>
        <p:spPr bwMode="auto">
          <a:xfrm>
            <a:off x="6705600" y="4019550"/>
            <a:ext cx="1676400" cy="1588"/>
          </a:xfrm>
          <a:prstGeom prst="line">
            <a:avLst/>
          </a:prstGeom>
          <a:noFill/>
          <a:ln w="3810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 name="Line 38"/>
          <p:cNvSpPr>
            <a:spLocks noChangeShapeType="1"/>
          </p:cNvSpPr>
          <p:nvPr/>
        </p:nvSpPr>
        <p:spPr bwMode="auto">
          <a:xfrm>
            <a:off x="8382000" y="3562350"/>
            <a:ext cx="1588" cy="457200"/>
          </a:xfrm>
          <a:prstGeom prst="line">
            <a:avLst/>
          </a:prstGeom>
          <a:noFill/>
          <a:ln w="3810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6" name="AutoShape 39"/>
          <p:cNvSpPr>
            <a:spLocks/>
          </p:cNvSpPr>
          <p:nvPr/>
        </p:nvSpPr>
        <p:spPr bwMode="auto">
          <a:xfrm flipH="1">
            <a:off x="4097338" y="3733800"/>
            <a:ext cx="152400" cy="990600"/>
          </a:xfrm>
          <a:prstGeom prst="leftBrace">
            <a:avLst>
              <a:gd name="adj1" fmla="val 54167"/>
              <a:gd name="adj2" fmla="val 48958"/>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2400"/>
          </a:p>
        </p:txBody>
      </p:sp>
      <p:sp>
        <p:nvSpPr>
          <p:cNvPr id="117" name="Freeform 40"/>
          <p:cNvSpPr>
            <a:spLocks/>
          </p:cNvSpPr>
          <p:nvPr/>
        </p:nvSpPr>
        <p:spPr bwMode="auto">
          <a:xfrm>
            <a:off x="3944938" y="4724400"/>
            <a:ext cx="152400" cy="152400"/>
          </a:xfrm>
          <a:custGeom>
            <a:avLst/>
            <a:gdLst>
              <a:gd name="T0" fmla="*/ 0 w 286"/>
              <a:gd name="T1" fmla="*/ 2147483646 h 286"/>
              <a:gd name="T2" fmla="*/ 2147483646 w 286"/>
              <a:gd name="T3" fmla="*/ 2147483646 h 286"/>
              <a:gd name="T4" fmla="*/ 2147483646 w 286"/>
              <a:gd name="T5" fmla="*/ 2147483646 h 286"/>
              <a:gd name="T6" fmla="*/ 2147483646 w 286"/>
              <a:gd name="T7" fmla="*/ 2147483646 h 286"/>
              <a:gd name="T8" fmla="*/ 2147483646 w 286"/>
              <a:gd name="T9" fmla="*/ 2147483646 h 286"/>
              <a:gd name="T10" fmla="*/ 2147483646 w 286"/>
              <a:gd name="T11" fmla="*/ 0 h 286"/>
              <a:gd name="T12" fmla="*/ 2147483646 w 286"/>
              <a:gd name="T13" fmla="*/ 2147483646 h 286"/>
              <a:gd name="T14" fmla="*/ 2147483646 w 286"/>
              <a:gd name="T15" fmla="*/ 2147483646 h 286"/>
              <a:gd name="T16" fmla="*/ 2147483646 w 286"/>
              <a:gd name="T17" fmla="*/ 2147483646 h 286"/>
              <a:gd name="T18" fmla="*/ 2147483646 w 286"/>
              <a:gd name="T19" fmla="*/ 2147483646 h 286"/>
              <a:gd name="T20" fmla="*/ 2147483646 w 286"/>
              <a:gd name="T21" fmla="*/ 2147483646 h 286"/>
              <a:gd name="T22" fmla="*/ 2147483646 w 286"/>
              <a:gd name="T23" fmla="*/ 2147483646 h 286"/>
              <a:gd name="T24" fmla="*/ 2147483646 w 286"/>
              <a:gd name="T25" fmla="*/ 2147483646 h 286"/>
              <a:gd name="T26" fmla="*/ 2147483646 w 286"/>
              <a:gd name="T27" fmla="*/ 2147483646 h 286"/>
              <a:gd name="T28" fmla="*/ 2147483646 w 286"/>
              <a:gd name="T29" fmla="*/ 2147483646 h 286"/>
              <a:gd name="T30" fmla="*/ 2147483646 w 286"/>
              <a:gd name="T31" fmla="*/ 2147483646 h 286"/>
              <a:gd name="T32" fmla="*/ 2147483646 w 286"/>
              <a:gd name="T33" fmla="*/ 2147483646 h 286"/>
              <a:gd name="T34" fmla="*/ 2147483646 w 286"/>
              <a:gd name="T35" fmla="*/ 2147483646 h 286"/>
              <a:gd name="T36" fmla="*/ 2147483646 w 286"/>
              <a:gd name="T37" fmla="*/ 2147483646 h 286"/>
              <a:gd name="T38" fmla="*/ 2147483646 w 286"/>
              <a:gd name="T39" fmla="*/ 2147483646 h 286"/>
              <a:gd name="T40" fmla="*/ 0 w 286"/>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6"/>
              <a:gd name="T64" fmla="*/ 0 h 286"/>
              <a:gd name="T65" fmla="*/ 286 w 286"/>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18" name="Rectangle 41"/>
          <p:cNvSpPr>
            <a:spLocks noChangeArrowheads="1"/>
          </p:cNvSpPr>
          <p:nvPr/>
        </p:nvSpPr>
        <p:spPr bwMode="auto">
          <a:xfrm>
            <a:off x="228600" y="4400550"/>
            <a:ext cx="1981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50000"/>
              </a:spcBef>
              <a:buClrTx/>
              <a:buSzTx/>
              <a:buFontTx/>
              <a:buNone/>
            </a:pPr>
            <a:r>
              <a:rPr lang="en-US" altLang="en-US" sz="2000"/>
              <a:t>Predicted Value of Y for X</a:t>
            </a:r>
            <a:r>
              <a:rPr lang="en-US" altLang="en-US" sz="2000" baseline="-25000"/>
              <a:t>i</a:t>
            </a:r>
            <a:r>
              <a:rPr lang="en-US" altLang="en-US" sz="2000"/>
              <a:t> </a:t>
            </a:r>
          </a:p>
        </p:txBody>
      </p:sp>
      <p:sp>
        <p:nvSpPr>
          <p:cNvPr id="120" name="Text Box 43"/>
          <p:cNvSpPr txBox="1">
            <a:spLocks noChangeArrowheads="1"/>
          </p:cNvSpPr>
          <p:nvPr/>
        </p:nvSpPr>
        <p:spPr bwMode="auto">
          <a:xfrm>
            <a:off x="3810000" y="638175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a:t>X</a:t>
            </a:r>
            <a:r>
              <a:rPr lang="en-US" altLang="en-US" sz="2400" baseline="-25000"/>
              <a:t>i</a:t>
            </a:r>
          </a:p>
        </p:txBody>
      </p:sp>
      <p:sp>
        <p:nvSpPr>
          <p:cNvPr id="121" name="Freeform 44"/>
          <p:cNvSpPr>
            <a:spLocks/>
          </p:cNvSpPr>
          <p:nvPr/>
        </p:nvSpPr>
        <p:spPr bwMode="auto">
          <a:xfrm>
            <a:off x="3792538" y="3276600"/>
            <a:ext cx="455612" cy="454025"/>
          </a:xfrm>
          <a:custGeom>
            <a:avLst/>
            <a:gdLst>
              <a:gd name="T0" fmla="*/ 0 w 287"/>
              <a:gd name="T1" fmla="*/ 2147483646 h 286"/>
              <a:gd name="T2" fmla="*/ 2147483646 w 287"/>
              <a:gd name="T3" fmla="*/ 2147483646 h 286"/>
              <a:gd name="T4" fmla="*/ 2147483646 w 287"/>
              <a:gd name="T5" fmla="*/ 2147483646 h 286"/>
              <a:gd name="T6" fmla="*/ 2147483646 w 287"/>
              <a:gd name="T7" fmla="*/ 2147483646 h 286"/>
              <a:gd name="T8" fmla="*/ 2147483646 w 287"/>
              <a:gd name="T9" fmla="*/ 2147483646 h 286"/>
              <a:gd name="T10" fmla="*/ 2147483646 w 287"/>
              <a:gd name="T11" fmla="*/ 0 h 286"/>
              <a:gd name="T12" fmla="*/ 2147483646 w 287"/>
              <a:gd name="T13" fmla="*/ 2147483646 h 286"/>
              <a:gd name="T14" fmla="*/ 2147483646 w 287"/>
              <a:gd name="T15" fmla="*/ 2147483646 h 286"/>
              <a:gd name="T16" fmla="*/ 2147483646 w 287"/>
              <a:gd name="T17" fmla="*/ 2147483646 h 286"/>
              <a:gd name="T18" fmla="*/ 2147483646 w 287"/>
              <a:gd name="T19" fmla="*/ 2147483646 h 286"/>
              <a:gd name="T20" fmla="*/ 2147483646 w 287"/>
              <a:gd name="T21" fmla="*/ 2147483646 h 286"/>
              <a:gd name="T22" fmla="*/ 2147483646 w 287"/>
              <a:gd name="T23" fmla="*/ 2147483646 h 286"/>
              <a:gd name="T24" fmla="*/ 2147483646 w 287"/>
              <a:gd name="T25" fmla="*/ 2147483646 h 286"/>
              <a:gd name="T26" fmla="*/ 2147483646 w 287"/>
              <a:gd name="T27" fmla="*/ 2147483646 h 286"/>
              <a:gd name="T28" fmla="*/ 2147483646 w 287"/>
              <a:gd name="T29" fmla="*/ 2147483646 h 286"/>
              <a:gd name="T30" fmla="*/ 2147483646 w 287"/>
              <a:gd name="T31" fmla="*/ 2147483646 h 286"/>
              <a:gd name="T32" fmla="*/ 2147483646 w 287"/>
              <a:gd name="T33" fmla="*/ 2147483646 h 286"/>
              <a:gd name="T34" fmla="*/ 2147483646 w 287"/>
              <a:gd name="T35" fmla="*/ 2147483646 h 286"/>
              <a:gd name="T36" fmla="*/ 2147483646 w 287"/>
              <a:gd name="T37" fmla="*/ 2147483646 h 286"/>
              <a:gd name="T38" fmla="*/ 2147483646 w 287"/>
              <a:gd name="T39" fmla="*/ 2147483646 h 286"/>
              <a:gd name="T40" fmla="*/ 0 w 287"/>
              <a:gd name="T41" fmla="*/ 2147483646 h 2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7"/>
              <a:gd name="T64" fmla="*/ 0 h 286"/>
              <a:gd name="T65" fmla="*/ 287 w 287"/>
              <a:gd name="T66" fmla="*/ 286 h 2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122" name="Line 45"/>
          <p:cNvSpPr>
            <a:spLocks noChangeShapeType="1"/>
          </p:cNvSpPr>
          <p:nvPr/>
        </p:nvSpPr>
        <p:spPr bwMode="auto">
          <a:xfrm flipH="1" flipV="1">
            <a:off x="4648200" y="4324350"/>
            <a:ext cx="38100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3" name="Line 46"/>
          <p:cNvSpPr>
            <a:spLocks noChangeShapeType="1"/>
          </p:cNvSpPr>
          <p:nvPr/>
        </p:nvSpPr>
        <p:spPr bwMode="auto">
          <a:xfrm>
            <a:off x="6324600" y="3028950"/>
            <a:ext cx="0" cy="1066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4" name="Rectangle 47"/>
          <p:cNvSpPr>
            <a:spLocks noChangeArrowheads="1"/>
          </p:cNvSpPr>
          <p:nvPr/>
        </p:nvSpPr>
        <p:spPr bwMode="auto">
          <a:xfrm>
            <a:off x="6934200" y="3943350"/>
            <a:ext cx="16764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400"/>
              <a:t>Slope = </a:t>
            </a:r>
            <a:r>
              <a:rPr lang="el-GR" altLang="en-US" sz="2400"/>
              <a:t>β</a:t>
            </a:r>
            <a:r>
              <a:rPr lang="en-US" altLang="en-US" sz="2400" baseline="-25000"/>
              <a:t>1</a:t>
            </a:r>
            <a:endParaRPr lang="el-GR" altLang="en-US" sz="2400" baseline="-25000"/>
          </a:p>
        </p:txBody>
      </p:sp>
      <p:sp>
        <p:nvSpPr>
          <p:cNvPr id="125" name="Rectangle 48"/>
          <p:cNvSpPr>
            <a:spLocks noChangeArrowheads="1"/>
          </p:cNvSpPr>
          <p:nvPr/>
        </p:nvSpPr>
        <p:spPr bwMode="auto">
          <a:xfrm>
            <a:off x="304800" y="5619750"/>
            <a:ext cx="1828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50000"/>
              </a:spcBef>
              <a:buClrTx/>
              <a:buSzTx/>
              <a:buFontTx/>
              <a:buNone/>
            </a:pPr>
            <a:r>
              <a:rPr lang="en-US" altLang="en-US" sz="2000"/>
              <a:t>Intercept = </a:t>
            </a:r>
            <a:r>
              <a:rPr lang="el-GR" altLang="en-US" sz="2000"/>
              <a:t>β</a:t>
            </a:r>
            <a:r>
              <a:rPr lang="en-US" altLang="en-US" sz="2000" baseline="-25000"/>
              <a:t>0</a:t>
            </a:r>
            <a:r>
              <a:rPr lang="en-US" altLang="en-US" sz="2000"/>
              <a:t>  </a:t>
            </a:r>
          </a:p>
        </p:txBody>
      </p:sp>
      <p:sp>
        <p:nvSpPr>
          <p:cNvPr id="126" name="Text Box 49"/>
          <p:cNvSpPr txBox="1">
            <a:spLocks noChangeArrowheads="1"/>
          </p:cNvSpPr>
          <p:nvPr/>
        </p:nvSpPr>
        <p:spPr bwMode="auto">
          <a:xfrm>
            <a:off x="4191000" y="3867150"/>
            <a:ext cx="53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gn="ctr">
              <a:spcBef>
                <a:spcPct val="50000"/>
              </a:spcBef>
              <a:buClrTx/>
              <a:buSzTx/>
              <a:buFontTx/>
              <a:buNone/>
            </a:pPr>
            <a:r>
              <a:rPr lang="el-GR" altLang="en-US" sz="3200"/>
              <a:t>ε</a:t>
            </a:r>
            <a:r>
              <a:rPr lang="en-US" altLang="en-US" sz="3200" baseline="-25000"/>
              <a:t>i</a:t>
            </a:r>
            <a:endParaRPr lang="el-GR" altLang="en-US" sz="3200" baseline="-2500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EC220E1-4F7F-400E-999D-6A6685BBC5B7}"/>
                  </a:ext>
                </a:extLst>
              </p:cNvPr>
              <p:cNvSpPr/>
              <p:nvPr/>
            </p:nvSpPr>
            <p:spPr>
              <a:xfrm>
                <a:off x="89694" y="1017991"/>
                <a:ext cx="8059738" cy="841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rgbClr val="0070C0"/>
                    </a:solidFill>
                    <a:latin typeface="Times New Roman" panose="02020603050405020304" pitchFamily="18" charset="0"/>
                    <a:cs typeface="Times New Roman" panose="02020603050405020304" pitchFamily="18" charset="0"/>
                  </a:rPr>
                  <a:t>Simple linear regression </a:t>
                </a:r>
                <a:r>
                  <a:rPr lang="en-US" sz="2400" dirty="0">
                    <a:solidFill>
                      <a:schemeClr val="tx1"/>
                    </a:solidFill>
                    <a:latin typeface="Times New Roman" panose="02020603050405020304" pitchFamily="18" charset="0"/>
                    <a:cs typeface="Times New Roman" panose="02020603050405020304" pitchFamily="18" charset="0"/>
                  </a:rPr>
                  <a:t>model: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𝑌</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solidFill>
                              <a:schemeClr val="tx1"/>
                            </a:solidFill>
                            <a:latin typeface="Cambria Math" panose="02040503050406030204" pitchFamily="18" charset="0"/>
                            <a:cs typeface="Times New Roman" panose="02020603050405020304" pitchFamily="18" charset="0"/>
                          </a:rPr>
                          <m:t>0</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solidFill>
                              <a:schemeClr val="tx1"/>
                            </a:solidFill>
                            <a:latin typeface="Cambria Math" panose="02040503050406030204" pitchFamily="18" charset="0"/>
                            <a:cs typeface="Times New Roman" panose="02020603050405020304" pitchFamily="18" charset="0"/>
                          </a:rPr>
                          <m:t>1</m:t>
                        </m:r>
                      </m:sub>
                    </m:sSub>
                    <m:r>
                      <a:rPr lang="en-US" sz="2400" b="0" i="1" smtClean="0">
                        <a:solidFill>
                          <a:schemeClr val="tx1"/>
                        </a:solidFill>
                        <a:latin typeface="Cambria Math" panose="02040503050406030204" pitchFamily="18" charset="0"/>
                        <a:cs typeface="Times New Roman" panose="02020603050405020304" pitchFamily="18" charset="0"/>
                      </a:rPr>
                      <m:t>𝑥</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𝜀</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where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𝜀</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𝑁</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Sup>
                      <m:sSupPr>
                        <m:ctrlP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𝜎</m:t>
                        </m:r>
                      </m:e>
                      <m:sup>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chemeClr val="tx1"/>
                    </a:solidFill>
                    <a:latin typeface="Times New Roman" panose="02020603050405020304" pitchFamily="18" charset="0"/>
                    <a:cs typeface="Times New Roman" panose="02020603050405020304" pitchFamily="18" charset="0"/>
                  </a:rPr>
                  <a:t> </a:t>
                </a:r>
                <a:r>
                  <a:rPr lang="en-US" sz="2400">
                    <a:solidFill>
                      <a:schemeClr val="tx1"/>
                    </a:solidFill>
                    <a:latin typeface="Times New Roman" panose="02020603050405020304" pitchFamily="18" charset="0"/>
                    <a:cs typeface="Times New Roman" panose="02020603050405020304" pitchFamily="18" charset="0"/>
                  </a:rPr>
                  <a:t>is the </a:t>
                </a:r>
                <a:r>
                  <a:rPr lang="en-US" sz="2400">
                    <a:solidFill>
                      <a:srgbClr val="0070C0"/>
                    </a:solidFill>
                    <a:latin typeface="Times New Roman" panose="02020603050405020304" pitchFamily="18" charset="0"/>
                    <a:cs typeface="Times New Roman" panose="02020603050405020304" pitchFamily="18" charset="0"/>
                  </a:rPr>
                  <a:t>random </a:t>
                </a:r>
                <a:r>
                  <a:rPr lang="en-US" sz="2400" dirty="0">
                    <a:solidFill>
                      <a:srgbClr val="0070C0"/>
                    </a:solidFill>
                    <a:latin typeface="Times New Roman" panose="02020603050405020304" pitchFamily="18" charset="0"/>
                    <a:cs typeface="Times New Roman" panose="02020603050405020304" pitchFamily="18" charset="0"/>
                  </a:rPr>
                  <a:t>error</a:t>
                </a:r>
                <a:r>
                  <a:rPr lang="en-US" sz="2400" dirty="0">
                    <a:solidFill>
                      <a:schemeClr val="tx1"/>
                    </a:solidFill>
                    <a:latin typeface="Times New Roman" panose="02020603050405020304" pitchFamily="18" charset="0"/>
                    <a:cs typeface="Times New Roman" panose="02020603050405020304" pitchFamily="18" charset="0"/>
                  </a:rPr>
                  <a:t> of the model  </a:t>
                </a:r>
              </a:p>
            </p:txBody>
          </p:sp>
        </mc:Choice>
        <mc:Fallback xmlns="">
          <p:sp>
            <p:nvSpPr>
              <p:cNvPr id="2" name="Rectangle 1">
                <a:extLst>
                  <a:ext uri="{FF2B5EF4-FFF2-40B4-BE49-F238E27FC236}">
                    <a16:creationId xmlns:a16="http://schemas.microsoft.com/office/drawing/2014/main" xmlns:a14="http://schemas.microsoft.com/office/drawing/2010/main" xmlns="" id="{4EC220E1-4F7F-400E-999D-6A6685BBC5B7}"/>
                  </a:ext>
                </a:extLst>
              </p:cNvPr>
              <p:cNvSpPr>
                <a:spLocks noRot="1" noChangeAspect="1" noMove="1" noResize="1" noEditPoints="1" noAdjustHandles="1" noChangeArrowheads="1" noChangeShapeType="1" noTextEdit="1"/>
              </p:cNvSpPr>
              <p:nvPr/>
            </p:nvSpPr>
            <p:spPr>
              <a:xfrm>
                <a:off x="89694" y="1017991"/>
                <a:ext cx="8059738" cy="841376"/>
              </a:xfrm>
              <a:prstGeom prst="rect">
                <a:avLst/>
              </a:prstGeom>
              <a:blipFill rotWithShape="1">
                <a:blip r:embed="rId2"/>
                <a:stretch>
                  <a:fillRect l="-1056" t="-2817" b="-14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0954C69-ACD4-47AD-B9B6-34C923F26213}"/>
                  </a:ext>
                </a:extLst>
              </p:cNvPr>
              <p:cNvSpPr/>
              <p:nvPr/>
            </p:nvSpPr>
            <p:spPr>
              <a:xfrm>
                <a:off x="5324475" y="2584888"/>
                <a:ext cx="2430463" cy="4758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800" b="0" i="1" smtClean="0">
                              <a:solidFill>
                                <a:schemeClr val="tx1"/>
                              </a:solidFill>
                              <a:latin typeface="Cambria Math" panose="02040503050406030204" pitchFamily="18" charset="0"/>
                              <a:cs typeface="Times New Roman" panose="02020603050405020304" pitchFamily="18" charset="0"/>
                            </a:rPr>
                          </m:ctrlPr>
                        </m:accPr>
                        <m:e>
                          <m:r>
                            <a:rPr lang="en-US" sz="1800" b="0" i="1" smtClean="0">
                              <a:solidFill>
                                <a:schemeClr val="tx1"/>
                              </a:solidFill>
                              <a:latin typeface="Cambria Math"/>
                              <a:cs typeface="Times New Roman" panose="02020603050405020304" pitchFamily="18" charset="0"/>
                            </a:rPr>
                            <m:t>𝑦</m:t>
                          </m:r>
                        </m:e>
                      </m:acc>
                      <m:r>
                        <a:rPr lang="en-US" sz="1800" b="0" i="1" smtClean="0">
                          <a:solidFill>
                            <a:schemeClr val="tx1"/>
                          </a:solidFill>
                          <a:latin typeface="Cambria Math" panose="02040503050406030204" pitchFamily="18" charset="0"/>
                          <a:cs typeface="Times New Roman" panose="02020603050405020304" pitchFamily="18" charset="0"/>
                        </a:rPr>
                        <m:t>=</m:t>
                      </m:r>
                      <m:sSub>
                        <m:sSubPr>
                          <m:ctrlPr>
                            <a:rPr lang="en-US" sz="1800" b="0" i="1" smtClean="0">
                              <a:solidFill>
                                <a:schemeClr val="tx1"/>
                              </a:solidFill>
                              <a:latin typeface="Cambria Math" panose="02040503050406030204" pitchFamily="18" charset="0"/>
                              <a:cs typeface="Times New Roman" panose="020206030504050203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b="0" i="1" smtClean="0">
                              <a:solidFill>
                                <a:schemeClr val="tx1"/>
                              </a:solidFill>
                              <a:latin typeface="Cambria Math" panose="02040503050406030204" pitchFamily="18" charset="0"/>
                              <a:cs typeface="Times New Roman" panose="02020603050405020304" pitchFamily="18" charset="0"/>
                            </a:rPr>
                            <m:t>0</m:t>
                          </m:r>
                        </m:sub>
                      </m:sSub>
                      <m:r>
                        <a:rPr lang="en-US" sz="1800" b="0" i="1" smtClean="0">
                          <a:solidFill>
                            <a:schemeClr val="tx1"/>
                          </a:solidFill>
                          <a:latin typeface="Cambria Math" panose="02040503050406030204" pitchFamily="18" charset="0"/>
                          <a:cs typeface="Times New Roman" panose="02020603050405020304" pitchFamily="18" charset="0"/>
                        </a:rPr>
                        <m:t>+</m:t>
                      </m:r>
                      <m:sSub>
                        <m:sSubPr>
                          <m:ctrlPr>
                            <a:rPr lang="en-US" sz="1800" b="0" i="1" smtClean="0">
                              <a:solidFill>
                                <a:schemeClr val="tx1"/>
                              </a:solidFill>
                              <a:latin typeface="Cambria Math" panose="02040503050406030204" pitchFamily="18" charset="0"/>
                              <a:cs typeface="Times New Roman" panose="020206030504050203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b="0" i="1" smtClean="0">
                              <a:solidFill>
                                <a:schemeClr val="tx1"/>
                              </a:solidFill>
                              <a:latin typeface="Cambria Math" panose="02040503050406030204" pitchFamily="18" charset="0"/>
                              <a:cs typeface="Times New Roman" panose="02020603050405020304" pitchFamily="18" charset="0"/>
                            </a:rPr>
                            <m:t>1</m:t>
                          </m:r>
                        </m:sub>
                      </m:sSub>
                      <m:r>
                        <a:rPr lang="en-US" sz="1800" b="0" i="1" smtClean="0">
                          <a:solidFill>
                            <a:schemeClr val="tx1"/>
                          </a:solidFill>
                          <a:latin typeface="Cambria Math" panose="02040503050406030204" pitchFamily="18" charset="0"/>
                          <a:cs typeface="Times New Roman" panose="02020603050405020304" pitchFamily="18" charset="0"/>
                        </a:rPr>
                        <m:t>𝑥</m:t>
                      </m:r>
                    </m:oMath>
                  </m:oMathPara>
                </a14:m>
                <a:endParaRPr lang="en-US" dirty="0"/>
              </a:p>
            </p:txBody>
          </p:sp>
        </mc:Choice>
        <mc:Fallback xmlns="">
          <p:sp>
            <p:nvSpPr>
              <p:cNvPr id="3" name="Rectangle 2">
                <a:extLst>
                  <a:ext uri="{FF2B5EF4-FFF2-40B4-BE49-F238E27FC236}">
                    <a16:creationId xmlns="" xmlns:a16="http://schemas.microsoft.com/office/drawing/2014/main" xmlns:a14="http://schemas.microsoft.com/office/drawing/2010/main" id="{70954C69-ACD4-47AD-B9B6-34C923F26213}"/>
                  </a:ext>
                </a:extLst>
              </p:cNvPr>
              <p:cNvSpPr>
                <a:spLocks noRot="1" noChangeAspect="1" noMove="1" noResize="1" noEditPoints="1" noAdjustHandles="1" noChangeArrowheads="1" noChangeShapeType="1" noTextEdit="1"/>
              </p:cNvSpPr>
              <p:nvPr/>
            </p:nvSpPr>
            <p:spPr>
              <a:xfrm>
                <a:off x="5324475" y="2584888"/>
                <a:ext cx="2430463" cy="47581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379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par>
                                <p:cTn id="33" presetID="1" presetClass="entr" presetSubtype="0" fill="hold" grpId="0" nodeType="withEffect" nodePh="1">
                                  <p:stCondLst>
                                    <p:cond delay="0"/>
                                  </p:stCondLst>
                                  <p:endCondLst>
                                    <p:cond evt="begin" delay="0">
                                      <p:tn val="33"/>
                                    </p:cond>
                                  </p:end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par>
                                <p:cTn id="39" presetID="1" presetClass="entr" presetSubtype="0" fill="hold" grpId="0" nodeType="withEffect" nodePh="1">
                                  <p:stCondLst>
                                    <p:cond delay="0"/>
                                  </p:stCondLst>
                                  <p:endCondLst>
                                    <p:cond evt="begin" delay="0">
                                      <p:tn val="39"/>
                                    </p:cond>
                                  </p:endCondLst>
                                  <p:childTnLst>
                                    <p:set>
                                      <p:cBhvr>
                                        <p:cTn id="40" dur="1" fill="hold">
                                          <p:stCondLst>
                                            <p:cond delay="0"/>
                                          </p:stCondLst>
                                        </p:cTn>
                                        <p:tgtEl>
                                          <p:spTgt spid="95"/>
                                        </p:tgtEl>
                                        <p:attrNameLst>
                                          <p:attrName>style.visibility</p:attrName>
                                        </p:attrNameLst>
                                      </p:cBhvr>
                                      <p:to>
                                        <p:strVal val="visible"/>
                                      </p:to>
                                    </p:set>
                                  </p:childTnLst>
                                </p:cTn>
                              </p:par>
                              <p:par>
                                <p:cTn id="41" presetID="1" presetClass="entr" presetSubtype="0" fill="hold" grpId="0" nodeType="withEffect" nodePh="1">
                                  <p:stCondLst>
                                    <p:cond delay="0"/>
                                  </p:stCondLst>
                                  <p:endCondLst>
                                    <p:cond evt="begin" delay="0">
                                      <p:tn val="41"/>
                                    </p:cond>
                                  </p:endCondLst>
                                  <p:childTnLst>
                                    <p:set>
                                      <p:cBhvr>
                                        <p:cTn id="42" dur="1" fill="hold">
                                          <p:stCondLst>
                                            <p:cond delay="0"/>
                                          </p:stCondLst>
                                        </p:cTn>
                                        <p:tgtEl>
                                          <p:spTgt spid="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par>
                                <p:cTn id="45" presetID="1" presetClass="entr" presetSubtype="0" fill="hold" grpId="0" nodeType="withEffect" nodePh="1">
                                  <p:stCondLst>
                                    <p:cond delay="0"/>
                                  </p:stCondLst>
                                  <p:endCondLst>
                                    <p:cond evt="begin" delay="0">
                                      <p:tn val="45"/>
                                    </p:cond>
                                  </p:endCondLst>
                                  <p:childTnLst>
                                    <p:set>
                                      <p:cBhvr>
                                        <p:cTn id="46" dur="1" fill="hold">
                                          <p:stCondLst>
                                            <p:cond delay="0"/>
                                          </p:stCondLst>
                                        </p:cTn>
                                        <p:tgtEl>
                                          <p:spTgt spid="9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par>
                                <p:cTn id="69" presetID="1" presetClass="entr" presetSubtype="0" fill="hold" grpId="0" nodeType="withEffect" nodePh="1">
                                  <p:stCondLst>
                                    <p:cond delay="0"/>
                                  </p:stCondLst>
                                  <p:endCondLst>
                                    <p:cond evt="begin" delay="0">
                                      <p:tn val="69"/>
                                    </p:cond>
                                  </p:endCondLst>
                                  <p:childTnLst>
                                    <p:set>
                                      <p:cBhvr>
                                        <p:cTn id="70" dur="1" fill="hold">
                                          <p:stCondLst>
                                            <p:cond delay="0"/>
                                          </p:stCondLst>
                                        </p:cTn>
                                        <p:tgtEl>
                                          <p:spTgt spid="110"/>
                                        </p:tgtEl>
                                        <p:attrNameLst>
                                          <p:attrName>style.visibility</p:attrName>
                                        </p:attrNameLst>
                                      </p:cBhvr>
                                      <p:to>
                                        <p:strVal val="visible"/>
                                      </p:to>
                                    </p:set>
                                  </p:childTnLst>
                                </p:cTn>
                              </p:par>
                              <p:par>
                                <p:cTn id="71" presetID="1" presetClass="entr" presetSubtype="0" fill="hold" grpId="0" nodeType="withEffect" nodePh="1">
                                  <p:stCondLst>
                                    <p:cond delay="0"/>
                                  </p:stCondLst>
                                  <p:endCondLst>
                                    <p:cond evt="begin" delay="0">
                                      <p:tn val="71"/>
                                    </p:cond>
                                  </p:endCondLst>
                                  <p:childTnLst>
                                    <p:set>
                                      <p:cBhvr>
                                        <p:cTn id="72" dur="1" fill="hold">
                                          <p:stCondLst>
                                            <p:cond delay="0"/>
                                          </p:stCondLst>
                                        </p:cTn>
                                        <p:tgtEl>
                                          <p:spTgt spid="1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2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2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2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animBg="1"/>
      <p:bldP spid="81" grpId="0" animBg="1"/>
      <p:bldP spid="83" grpId="0" animBg="1"/>
      <p:bldP spid="84" grpId="0" animBg="1"/>
      <p:bldP spid="85" grpId="0" animBg="1"/>
      <p:bldP spid="86" grpId="0"/>
      <p:bldP spid="87" grpId="0"/>
      <p:bldP spid="88" grpId="0"/>
      <p:bldP spid="89" grpId="0"/>
      <p:bldP spid="90" grpId="0" animBg="1"/>
      <p:bldP spid="91" grpId="0" animBg="1"/>
      <p:bldP spid="92" grpId="0"/>
      <p:bldP spid="93" grpId="0" animBg="1"/>
      <p:bldP spid="94" grpId="0" animBg="1"/>
      <p:bldP spid="95" grpId="0"/>
      <p:bldP spid="96" grpId="0"/>
      <p:bldP spid="97" grpId="0" animBg="1"/>
      <p:bldP spid="98" grpId="0"/>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p:bldP spid="111" grpId="0"/>
      <p:bldP spid="112" grpId="0"/>
      <p:bldP spid="113" grpId="0" animBg="1"/>
      <p:bldP spid="114" grpId="0" animBg="1"/>
      <p:bldP spid="115" grpId="0" animBg="1"/>
      <p:bldP spid="116" grpId="0" animBg="1"/>
      <p:bldP spid="117" grpId="0" animBg="1"/>
      <p:bldP spid="118" grpId="0"/>
      <p:bldP spid="120" grpId="0"/>
      <p:bldP spid="121" grpId="0" animBg="1"/>
      <p:bldP spid="122" grpId="0" animBg="1"/>
      <p:bldP spid="123" grpId="0" animBg="1"/>
      <p:bldP spid="124" grpId="0"/>
      <p:bldP spid="125" grpId="0"/>
      <p:bldP spid="126" grpId="0"/>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78" y="173884"/>
            <a:ext cx="7620000" cy="1143000"/>
          </a:xfrm>
        </p:spPr>
        <p:txBody>
          <a:bodyPr/>
          <a:lstStyle/>
          <a:p>
            <a:r>
              <a:rPr lang="en-US" sz="3600" dirty="0">
                <a:solidFill>
                  <a:srgbClr val="008000"/>
                </a:solidFill>
                <a:latin typeface="Times New Roman" panose="02020603050405020304" pitchFamily="18" charset="0"/>
                <a:cs typeface="Times New Roman" panose="02020603050405020304" pitchFamily="18" charset="0"/>
              </a:rPr>
              <a:t>Simple linear regression </a:t>
            </a:r>
            <a:endParaRPr lang="en-US" sz="3600" dirty="0">
              <a:latin typeface="Times New Roman" panose="02020603050405020304" pitchFamily="18" charset="0"/>
              <a:cs typeface="Times New Roman" panose="02020603050405020304" pitchFamily="18" charset="0"/>
            </a:endParaRPr>
          </a:p>
        </p:txBody>
      </p:sp>
      <p:pic>
        <p:nvPicPr>
          <p:cNvPr id="5" name="Picture 4" descr="43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718" y="2679949"/>
            <a:ext cx="4494213" cy="3660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Rectangle 8">
                <a:extLst>
                  <a:ext uri="{FF2B5EF4-FFF2-40B4-BE49-F238E27FC236}">
                    <a16:creationId xmlns:a16="http://schemas.microsoft.com/office/drawing/2014/main" id="{582F0AB2-20D9-40A1-A3ED-9629983DE396}"/>
                  </a:ext>
                </a:extLst>
              </p:cNvPr>
              <p:cNvSpPr txBox="1">
                <a:spLocks noChangeArrowheads="1"/>
              </p:cNvSpPr>
              <p:nvPr/>
            </p:nvSpPr>
            <p:spPr bwMode="auto">
              <a:xfrm>
                <a:off x="120621" y="1117342"/>
                <a:ext cx="8251115" cy="143706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nSpc>
                    <a:spcPct val="90000"/>
                  </a:lnSpc>
                  <a:spcBef>
                    <a:spcPct val="40000"/>
                  </a:spcBef>
                  <a:buNone/>
                </a:pPr>
                <a:r>
                  <a:rPr lang="en-US" altLang="en-US" sz="2400" dirty="0">
                    <a:latin typeface="Times New Roman" panose="02020603050405020304" pitchFamily="18" charset="0"/>
                    <a:cs typeface="Times New Roman" panose="02020603050405020304" pitchFamily="18" charset="0"/>
                  </a:rPr>
                  <a:t>Sample contain </a:t>
                </a:r>
                <a:r>
                  <a:rPr lang="en-US" altLang="en-US" sz="2400" dirty="0">
                    <a:solidFill>
                      <a:srgbClr val="0070C0"/>
                    </a:solidFill>
                    <a:latin typeface="Times New Roman" panose="02020603050405020304" pitchFamily="18" charset="0"/>
                    <a:cs typeface="Times New Roman" panose="02020603050405020304" pitchFamily="18" charset="0"/>
                  </a:rPr>
                  <a:t>n data points</a:t>
                </a:r>
                <a:r>
                  <a:rPr lang="en-US" altLang="en-US" sz="24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altLang="en-US" sz="2400" b="0" i="1" smtClean="0">
                            <a:latin typeface="Cambria Math" panose="02040503050406030204" pitchFamily="18" charset="0"/>
                            <a:cs typeface="Times New Roman" panose="02020603050405020304" pitchFamily="18" charset="0"/>
                          </a:rPr>
                        </m:ctrlPr>
                      </m:dPr>
                      <m:e>
                        <m:sSub>
                          <m:sSubPr>
                            <m:ctrlPr>
                              <a:rPr lang="en-US" altLang="en-US" sz="2400" b="0" i="1" smtClean="0">
                                <a:latin typeface="Cambria Math" panose="02040503050406030204" pitchFamily="18" charset="0"/>
                                <a:cs typeface="Times New Roman" panose="02020603050405020304" pitchFamily="18" charset="0"/>
                              </a:rPr>
                            </m:ctrlPr>
                          </m:sSubPr>
                          <m:e>
                            <m:r>
                              <a:rPr lang="en-US" altLang="en-US" sz="2400" b="0" i="1" smtClean="0">
                                <a:latin typeface="Cambria Math" panose="02040503050406030204" pitchFamily="18" charset="0"/>
                                <a:cs typeface="Times New Roman" panose="02020603050405020304" pitchFamily="18" charset="0"/>
                              </a:rPr>
                              <m:t>𝑥</m:t>
                            </m:r>
                          </m:e>
                          <m:sub>
                            <m:r>
                              <a:rPr lang="en-US" altLang="en-US" sz="2400" b="0" i="1" smtClean="0">
                                <a:latin typeface="Cambria Math" panose="02040503050406030204" pitchFamily="18" charset="0"/>
                                <a:cs typeface="Times New Roman" panose="02020603050405020304" pitchFamily="18" charset="0"/>
                              </a:rPr>
                              <m:t>𝑖</m:t>
                            </m:r>
                          </m:sub>
                        </m:sSub>
                        <m:r>
                          <a:rPr lang="en-US" altLang="en-US" sz="2400" b="0" i="1" smtClean="0">
                            <a:latin typeface="Cambria Math" panose="02040503050406030204" pitchFamily="18" charset="0"/>
                            <a:cs typeface="Times New Roman" panose="02020603050405020304" pitchFamily="18" charset="0"/>
                          </a:rPr>
                          <m:t>,</m:t>
                        </m:r>
                        <m:sSub>
                          <m:sSubPr>
                            <m:ctrlPr>
                              <a:rPr lang="en-US" altLang="en-US" sz="2400" b="0" i="1" smtClean="0">
                                <a:latin typeface="Cambria Math" panose="02040503050406030204" pitchFamily="18" charset="0"/>
                                <a:cs typeface="Times New Roman" panose="02020603050405020304" pitchFamily="18" charset="0"/>
                              </a:rPr>
                            </m:ctrlPr>
                          </m:sSubPr>
                          <m:e>
                            <m:r>
                              <a:rPr lang="en-US" altLang="en-US" sz="2400" b="0" i="1" smtClean="0">
                                <a:latin typeface="Cambria Math" panose="02040503050406030204" pitchFamily="18" charset="0"/>
                                <a:cs typeface="Times New Roman" panose="02020603050405020304" pitchFamily="18" charset="0"/>
                              </a:rPr>
                              <m:t>𝑦</m:t>
                            </m:r>
                          </m:e>
                          <m:sub>
                            <m:r>
                              <a:rPr lang="en-US" altLang="en-US" sz="2400" b="0" i="1" smtClean="0">
                                <a:latin typeface="Cambria Math" panose="02040503050406030204" pitchFamily="18" charset="0"/>
                                <a:cs typeface="Times New Roman" panose="02020603050405020304" pitchFamily="18" charset="0"/>
                              </a:rPr>
                              <m:t>𝑖</m:t>
                            </m:r>
                          </m:sub>
                        </m:sSub>
                      </m:e>
                    </m:d>
                    <m:r>
                      <a:rPr lang="en-US" altLang="en-US" sz="2400" b="0" i="1" smtClean="0">
                        <a:latin typeface="Cambria Math" panose="02040503050406030204" pitchFamily="18" charset="0"/>
                        <a:cs typeface="Times New Roman" panose="02020603050405020304" pitchFamily="18" charset="0"/>
                      </a:rPr>
                      <m:t>, </m:t>
                    </m:r>
                    <m:r>
                      <a:rPr lang="en-US" altLang="en-US" sz="2400" b="0" i="1" smtClean="0">
                        <a:latin typeface="Cambria Math" panose="02040503050406030204" pitchFamily="18" charset="0"/>
                        <a:cs typeface="Times New Roman" panose="02020603050405020304" pitchFamily="18" charset="0"/>
                      </a:rPr>
                      <m:t>𝑖</m:t>
                    </m:r>
                    <m:r>
                      <a:rPr lang="en-US" altLang="en-US" sz="2400" b="0" i="1" smtClean="0">
                        <a:latin typeface="Cambria Math" panose="02040503050406030204" pitchFamily="18" charset="0"/>
                        <a:cs typeface="Times New Roman" panose="02020603050405020304" pitchFamily="18" charset="0"/>
                      </a:rPr>
                      <m:t>=1,…,</m:t>
                    </m:r>
                    <m:r>
                      <a:rPr lang="en-US" altLang="en-US" sz="2400" b="0" i="1" smtClean="0">
                        <a:latin typeface="Cambria Math" panose="02040503050406030204" pitchFamily="18" charset="0"/>
                        <a:cs typeface="Times New Roman" panose="02020603050405020304" pitchFamily="18" charset="0"/>
                      </a:rPr>
                      <m:t>𝑛</m:t>
                    </m:r>
                    <m:r>
                      <a:rPr lang="en-US" altLang="en-US" sz="2400" b="0" i="1" smtClean="0">
                        <a:latin typeface="Cambria Math" panose="02040503050406030204" pitchFamily="18" charset="0"/>
                        <a:cs typeface="Times New Roman" panose="02020603050405020304" pitchFamily="18" charset="0"/>
                      </a:rPr>
                      <m:t>.</m:t>
                    </m:r>
                  </m:oMath>
                </a14:m>
                <a:endParaRPr lang="en-US" altLang="en-US" sz="2400" b="0" dirty="0">
                  <a:latin typeface="Times New Roman" panose="02020603050405020304" pitchFamily="18" charset="0"/>
                  <a:cs typeface="Times New Roman" panose="02020603050405020304" pitchFamily="18" charset="0"/>
                </a:endParaRPr>
              </a:p>
              <a:p>
                <a:pPr>
                  <a:lnSpc>
                    <a:spcPct val="90000"/>
                  </a:lnSpc>
                  <a:spcBef>
                    <a:spcPct val="40000"/>
                  </a:spcBef>
                </a:pPr>
                <a:r>
                  <a:rPr lang="en-US" altLang="en-US" sz="2400" b="0" dirty="0">
                    <a:latin typeface="Times New Roman" panose="02020603050405020304" pitchFamily="18" charset="0"/>
                    <a:cs typeface="Times New Roman" panose="02020603050405020304" pitchFamily="18" charset="0"/>
                  </a:rPr>
                  <a:t>The </a:t>
                </a:r>
                <a:r>
                  <a:rPr lang="en-US" altLang="en-US" sz="2400" b="0" dirty="0">
                    <a:solidFill>
                      <a:srgbClr val="0070C0"/>
                    </a:solidFill>
                    <a:latin typeface="Times New Roman" panose="02020603050405020304" pitchFamily="18" charset="0"/>
                    <a:cs typeface="Times New Roman" panose="02020603050405020304" pitchFamily="18" charset="0"/>
                  </a:rPr>
                  <a:t>point estimates</a:t>
                </a:r>
                <a:r>
                  <a:rPr lang="en-US" altLang="en-US" sz="2400" b="0" dirty="0">
                    <a:latin typeface="Times New Roman" panose="02020603050405020304" pitchFamily="18" charset="0"/>
                    <a:cs typeface="Times New Roman" panose="02020603050405020304" pitchFamily="18" charset="0"/>
                  </a:rPr>
                  <a:t>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0</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𝛽</m:t>
                        </m:r>
                      </m:e>
                      <m:sub>
                        <m:r>
                          <a:rPr lang="en-US" sz="2400" i="1">
                            <a:latin typeface="Cambria Math"/>
                          </a:rPr>
                          <m:t>1</m:t>
                        </m:r>
                      </m:sub>
                    </m:sSub>
                    <m:r>
                      <a:rPr lang="en-US" sz="2400" b="0" i="1" smtClean="0">
                        <a:latin typeface="Cambria Math" panose="02040503050406030204" pitchFamily="18" charset="0"/>
                      </a:rPr>
                      <m:t>,</m:t>
                    </m:r>
                    <m:sSup>
                      <m:sSupPr>
                        <m:ctrlPr>
                          <a:rPr lang="en-US" sz="2400" i="1">
                            <a:latin typeface="Cambria Math" panose="02040503050406030204" pitchFamily="18" charset="0"/>
                            <a:ea typeface="Cambria Math"/>
                          </a:rPr>
                        </m:ctrlPr>
                      </m:sSupPr>
                      <m:e>
                        <m:r>
                          <a:rPr lang="en-US" sz="2400" i="1">
                            <a:latin typeface="Cambria Math"/>
                            <a:ea typeface="Cambria Math"/>
                          </a:rPr>
                          <m:t>𝜎</m:t>
                        </m:r>
                      </m:e>
                      <m:sup>
                        <m:r>
                          <a:rPr lang="en-US" sz="2400" i="1">
                            <a:latin typeface="Cambria Math"/>
                            <a:ea typeface="Cambria Math"/>
                          </a:rPr>
                          <m:t>2</m:t>
                        </m:r>
                      </m:sup>
                    </m:sSup>
                  </m:oMath>
                </a14:m>
                <a:r>
                  <a:rPr lang="en-US" sz="2400" dirty="0">
                    <a:latin typeface="Times New Roman" panose="02020603050405020304" pitchFamily="18" charset="0"/>
                    <a:cs typeface="Times New Roman" panose="02020603050405020304" pitchFamily="18" charset="0"/>
                  </a:rPr>
                  <a:t>are denoted by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i="1">
                            <a:latin typeface="Cambria Math"/>
                          </a:rPr>
                          <m:t>0</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i="1">
                            <a:latin typeface="Cambria Math"/>
                            <a:ea typeface="Cambria Math"/>
                          </a:rPr>
                          <m:t>1</m:t>
                        </m:r>
                      </m:sub>
                    </m:sSub>
                    <m:r>
                      <a:rPr lang="en-US" sz="2400" b="0" i="1" smtClean="0">
                        <a:latin typeface="Cambria Math" panose="02040503050406030204" pitchFamily="18" charset="0"/>
                        <a:ea typeface="Cambria Math"/>
                      </a:rPr>
                      <m:t>,</m:t>
                    </m:r>
                    <m:sSup>
                      <m:sSupPr>
                        <m:ctrlPr>
                          <a:rPr lang="en-US" sz="2400" i="1">
                            <a:latin typeface="Cambria Math" panose="02040503050406030204" pitchFamily="18" charset="0"/>
                            <a:ea typeface="Cambria Math"/>
                          </a:rPr>
                        </m:ctrlPr>
                      </m:sSupPr>
                      <m:e>
                        <m:acc>
                          <m:accPr>
                            <m:chr m:val="̂"/>
                            <m:ctrlPr>
                              <a:rPr lang="en-US" sz="2400" i="1" smtClean="0">
                                <a:latin typeface="Cambria Math" panose="02040503050406030204" pitchFamily="18" charset="0"/>
                                <a:ea typeface="Cambria Math"/>
                              </a:rPr>
                            </m:ctrlPr>
                          </m:accPr>
                          <m:e>
                            <m:r>
                              <a:rPr lang="en-US" sz="2400" i="1" smtClean="0">
                                <a:latin typeface="Cambria Math" panose="02040503050406030204" pitchFamily="18" charset="0"/>
                                <a:ea typeface="Cambria Math" panose="02040503050406030204" pitchFamily="18" charset="0"/>
                              </a:rPr>
                              <m:t>𝜎</m:t>
                            </m:r>
                          </m:e>
                        </m:acc>
                      </m:e>
                      <m:sup>
                        <m:r>
                          <a:rPr lang="en-US" sz="2400" i="1">
                            <a:latin typeface="Cambria Math"/>
                            <a:ea typeface="Cambria Math"/>
                          </a:rPr>
                          <m:t>2</m:t>
                        </m:r>
                      </m:sup>
                    </m:sSup>
                  </m:oMath>
                </a14:m>
                <a:r>
                  <a:rPr lang="en-US" sz="2400" dirty="0">
                    <a:latin typeface="Times New Roman" panose="02020603050405020304" pitchFamily="18" charset="0"/>
                    <a:cs typeface="Times New Roman" panose="02020603050405020304" pitchFamily="18" charset="0"/>
                  </a:rPr>
                  <a:t>.</a:t>
                </a:r>
              </a:p>
              <a:p>
                <a:pPr>
                  <a:lnSpc>
                    <a:spcPct val="90000"/>
                  </a:lnSpc>
                  <a:spcBef>
                    <a:spcPct val="40000"/>
                  </a:spcBef>
                </a:pPr>
                <a:r>
                  <a:rPr lang="en-US" sz="2400" dirty="0">
                    <a:solidFill>
                      <a:srgbClr val="0070C0"/>
                    </a:solidFill>
                    <a:latin typeface="Times New Roman" panose="02020603050405020304" pitchFamily="18" charset="0"/>
                    <a:cs typeface="Times New Roman" panose="02020603050405020304" pitchFamily="18" charset="0"/>
                  </a:rPr>
                  <a:t>Estimated regression equation </a:t>
                </a:r>
                <a:r>
                  <a:rPr lang="en-US" sz="2400" dirty="0">
                    <a:latin typeface="Times New Roman" panose="02020603050405020304" pitchFamily="18" charset="0"/>
                    <a:cs typeface="Times New Roman" panose="02020603050405020304" pitchFamily="18" charset="0"/>
                  </a:rPr>
                  <a:t>(best-fit line) is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𝑦</m:t>
                        </m:r>
                      </m:e>
                    </m:acc>
                    <m:r>
                      <a:rPr lang="en-US" sz="2400" i="1">
                        <a:latin typeface="Cambria Math"/>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i="1">
                            <a:latin typeface="Cambria Math"/>
                          </a:rPr>
                          <m:t>0</m:t>
                        </m:r>
                      </m:sub>
                    </m:sSub>
                  </m:oMath>
                </a14:m>
                <a:r>
                  <a:rPr lang="en-US"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i="1">
                            <a:latin typeface="Cambria Math"/>
                            <a:ea typeface="Cambria Math"/>
                          </a:rPr>
                          <m:t>1</m:t>
                        </m:r>
                      </m:sub>
                    </m:sSub>
                  </m:oMath>
                </a14:m>
                <a:r>
                  <a:rPr lang="vi-VN" sz="2400" dirty="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p:txBody>
          </p:sp>
        </mc:Choice>
        <mc:Fallback>
          <p:sp>
            <p:nvSpPr>
              <p:cNvPr id="8" name="Rectangle 8">
                <a:extLst>
                  <a:ext uri="{FF2B5EF4-FFF2-40B4-BE49-F238E27FC236}">
                    <a16:creationId xmlns:a16="http://schemas.microsoft.com/office/drawing/2014/main" id="{582F0AB2-20D9-40A1-A3ED-9629983DE396}"/>
                  </a:ext>
                </a:extLst>
              </p:cNvPr>
              <p:cNvSpPr txBox="1">
                <a:spLocks noRot="1" noChangeAspect="1" noMove="1" noResize="1" noEditPoints="1" noAdjustHandles="1" noChangeArrowheads="1" noChangeShapeType="1" noTextEdit="1"/>
              </p:cNvSpPr>
              <p:nvPr/>
            </p:nvSpPr>
            <p:spPr bwMode="auto">
              <a:xfrm>
                <a:off x="120621" y="1117342"/>
                <a:ext cx="8251115" cy="1437060"/>
              </a:xfrm>
              <a:prstGeom prst="rect">
                <a:avLst/>
              </a:prstGeom>
              <a:blipFill>
                <a:blip r:embed="rId3"/>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5B86ADD-1AD7-4118-A33B-C5AB1DE94F9D}"/>
                  </a:ext>
                </a:extLst>
              </p:cNvPr>
              <p:cNvSpPr/>
              <p:nvPr/>
            </p:nvSpPr>
            <p:spPr>
              <a:xfrm>
                <a:off x="239962" y="2856780"/>
                <a:ext cx="3763755" cy="11525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rgbClr val="0070C0"/>
                    </a:solidFill>
                    <a:latin typeface="Times New Roman" panose="02020603050405020304" pitchFamily="18" charset="0"/>
                    <a:cs typeface="Times New Roman" panose="02020603050405020304" pitchFamily="18" charset="0"/>
                  </a:rPr>
                  <a:t>Question:</a:t>
                </a:r>
                <a:r>
                  <a:rPr lang="en-US" sz="2000" dirty="0">
                    <a:solidFill>
                      <a:schemeClr val="tx1"/>
                    </a:solidFill>
                    <a:latin typeface="Times New Roman" panose="02020603050405020304" pitchFamily="18" charset="0"/>
                    <a:cs typeface="Times New Roman" panose="02020603050405020304" pitchFamily="18" charset="0"/>
                  </a:rPr>
                  <a:t> How to find point estimates for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ea typeface="Cambria Math"/>
                          </a:rPr>
                          <m:t>𝛽</m:t>
                        </m:r>
                      </m:e>
                      <m:sub>
                        <m:r>
                          <a:rPr lang="en-US" sz="2000" b="0" i="1" smtClean="0">
                            <a:solidFill>
                              <a:schemeClr val="tx1"/>
                            </a:solidFill>
                            <a:latin typeface="Cambria Math"/>
                          </a:rPr>
                          <m:t>0</m:t>
                        </m:r>
                      </m:sub>
                    </m:sSub>
                  </m:oMath>
                </a14:m>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ea typeface="Cambria Math"/>
                          </a:rPr>
                          <m:t>𝛽</m:t>
                        </m:r>
                      </m:e>
                      <m:sub>
                        <m:r>
                          <a:rPr lang="en-US" sz="2000" b="0" i="1" smtClean="0">
                            <a:solidFill>
                              <a:schemeClr val="tx1"/>
                            </a:solidFill>
                            <a:latin typeface="Cambria Math"/>
                          </a:rPr>
                          <m:t>1</m:t>
                        </m:r>
                      </m:sub>
                    </m:sSub>
                  </m:oMath>
                </a14:m>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000" b="0" i="1" smtClean="0">
                            <a:solidFill>
                              <a:schemeClr val="tx1"/>
                            </a:solidFill>
                            <a:latin typeface="Cambria Math" panose="02040503050406030204" pitchFamily="18" charset="0"/>
                            <a:ea typeface="Cambria Math"/>
                          </a:rPr>
                        </m:ctrlPr>
                      </m:sSupPr>
                      <m:e>
                        <m:r>
                          <a:rPr lang="en-US" sz="2000" b="0" i="1" smtClean="0">
                            <a:solidFill>
                              <a:schemeClr val="tx1"/>
                            </a:solidFill>
                            <a:latin typeface="Cambria Math"/>
                            <a:ea typeface="Cambria Math"/>
                          </a:rPr>
                          <m:t>𝜎</m:t>
                        </m:r>
                      </m:e>
                      <m:sup>
                        <m:r>
                          <a:rPr lang="en-US" sz="2000" b="0" i="1" smtClean="0">
                            <a:solidFill>
                              <a:schemeClr val="tx1"/>
                            </a:solidFill>
                            <a:latin typeface="Cambria Math"/>
                            <a:ea typeface="Cambria Math"/>
                          </a:rPr>
                          <m:t>2</m:t>
                        </m:r>
                      </m:sup>
                    </m:sSup>
                  </m:oMath>
                </a14:m>
                <a:r>
                  <a:rPr lang="en-US" sz="2000" dirty="0">
                    <a:solidFill>
                      <a:schemeClr val="tx1"/>
                    </a:solidFill>
                    <a:latin typeface="Times New Roman" panose="02020603050405020304" pitchFamily="18" charset="0"/>
                    <a:cs typeface="Times New Roman" panose="02020603050405020304" pitchFamily="18" charset="0"/>
                  </a:rPr>
                  <a:t>  from samples?</a:t>
                </a:r>
                <a:endParaRPr lang="en-US" sz="2000" dirty="0">
                  <a:latin typeface="Times New Roman" panose="02020603050405020304" pitchFamily="18" charset="0"/>
                  <a:cs typeface="Times New Roman" panose="02020603050405020304" pitchFamily="18" charset="0"/>
                </a:endParaRPr>
              </a:p>
            </p:txBody>
          </p:sp>
        </mc:Choice>
        <mc:Fallback xmlns="">
          <p:sp>
            <p:nvSpPr>
              <p:cNvPr id="9" name="Rectangle 8">
                <a:extLst>
                  <a:ext uri="{FF2B5EF4-FFF2-40B4-BE49-F238E27FC236}">
                    <a16:creationId xmlns="" xmlns:a16="http://schemas.microsoft.com/office/drawing/2014/main" xmlns:a14="http://schemas.microsoft.com/office/drawing/2010/main" id="{15B86ADD-1AD7-4118-A33B-C5AB1DE94F9D}"/>
                  </a:ext>
                </a:extLst>
              </p:cNvPr>
              <p:cNvSpPr>
                <a:spLocks noRot="1" noChangeAspect="1" noMove="1" noResize="1" noEditPoints="1" noAdjustHandles="1" noChangeArrowheads="1" noChangeShapeType="1" noTextEdit="1"/>
              </p:cNvSpPr>
              <p:nvPr/>
            </p:nvSpPr>
            <p:spPr>
              <a:xfrm>
                <a:off x="239962" y="2856780"/>
                <a:ext cx="3763755" cy="1152511"/>
              </a:xfrm>
              <a:prstGeom prst="rect">
                <a:avLst/>
              </a:prstGeom>
              <a:blipFill rotWithShape="1">
                <a:blip r:embed="rId4"/>
                <a:stretch>
                  <a:fillRect l="-1452" b="-26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8">
                <a:extLst>
                  <a:ext uri="{FF2B5EF4-FFF2-40B4-BE49-F238E27FC236}">
                    <a16:creationId xmlns:a16="http://schemas.microsoft.com/office/drawing/2014/main" id="{6BF7B3F2-3B14-4717-B74E-71F2D9D55E47}"/>
                  </a:ext>
                </a:extLst>
              </p:cNvPr>
              <p:cNvSpPr txBox="1">
                <a:spLocks noChangeArrowheads="1"/>
              </p:cNvSpPr>
              <p:nvPr/>
            </p:nvSpPr>
            <p:spPr bwMode="auto">
              <a:xfrm>
                <a:off x="239961" y="4009291"/>
                <a:ext cx="3763756" cy="1768689"/>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nSpc>
                    <a:spcPct val="90000"/>
                  </a:lnSpc>
                  <a:spcBef>
                    <a:spcPct val="40000"/>
                  </a:spcBef>
                  <a:buNone/>
                </a:pPr>
                <a:r>
                  <a:rPr lang="en-US" altLang="en-US" dirty="0">
                    <a:latin typeface="Times New Roman" panose="02020603050405020304" pitchFamily="18" charset="0"/>
                    <a:cs typeface="Times New Roman" panose="02020603050405020304" pitchFamily="18" charset="0"/>
                  </a:rPr>
                  <a:t>To estimate the regression coefficients, we use </a:t>
                </a:r>
                <a:r>
                  <a:rPr lang="en-US" altLang="en-US" dirty="0">
                    <a:solidFill>
                      <a:srgbClr val="0070C0"/>
                    </a:solidFill>
                    <a:latin typeface="Times New Roman" panose="02020603050405020304" pitchFamily="18" charset="0"/>
                    <a:cs typeface="Times New Roman" panose="02020603050405020304" pitchFamily="18" charset="0"/>
                  </a:rPr>
                  <a:t>Least Squares method</a:t>
                </a:r>
                <a:r>
                  <a:rPr lang="en-US" altLang="en-US" dirty="0">
                    <a:latin typeface="Times New Roman" panose="02020603050405020304" pitchFamily="18" charset="0"/>
                    <a:cs typeface="Times New Roman" panose="02020603050405020304" pitchFamily="18" charset="0"/>
                  </a:rPr>
                  <a:t>, it mean minimize </a:t>
                </a:r>
                <a14:m>
                  <m:oMath xmlns:m="http://schemas.openxmlformats.org/officeDocument/2006/math">
                    <m:sSub>
                      <m:sSubPr>
                        <m:ctrlPr>
                          <a:rPr lang="en-US" altLang="en-US" i="1" smtClean="0">
                            <a:latin typeface="Cambria Math" panose="02040503050406030204" pitchFamily="18" charset="0"/>
                            <a:cs typeface="Times New Roman" panose="02020603050405020304" pitchFamily="18" charset="0"/>
                          </a:rPr>
                        </m:ctrlPr>
                      </m:sSubPr>
                      <m:e>
                        <m:r>
                          <a:rPr lang="en-US" altLang="en-US" b="0" i="1" smtClean="0">
                            <a:latin typeface="Cambria Math" panose="02040503050406030204" pitchFamily="18" charset="0"/>
                            <a:cs typeface="Times New Roman" panose="02020603050405020304" pitchFamily="18" charset="0"/>
                          </a:rPr>
                          <m:t>𝑆𝑆</m:t>
                        </m:r>
                      </m:e>
                      <m:sub>
                        <m:r>
                          <a:rPr lang="en-US" altLang="en-US" b="0" i="1" smtClean="0">
                            <a:latin typeface="Cambria Math" panose="02040503050406030204" pitchFamily="18" charset="0"/>
                            <a:cs typeface="Times New Roman" panose="02020603050405020304" pitchFamily="18" charset="0"/>
                          </a:rPr>
                          <m:t>𝐸</m:t>
                        </m:r>
                      </m:sub>
                    </m:sSub>
                    <m:r>
                      <a:rPr lang="en-US" altLang="en-US" b="0" i="1" smtClean="0">
                        <a:latin typeface="Cambria Math" panose="02040503050406030204" pitchFamily="18" charset="0"/>
                        <a:cs typeface="Times New Roman" panose="02020603050405020304" pitchFamily="18" charset="0"/>
                      </a:rPr>
                      <m:t>=</m:t>
                    </m:r>
                    <m:nary>
                      <m:naryPr>
                        <m:chr m:val="∑"/>
                        <m:ctrlPr>
                          <a:rPr lang="en-US" altLang="en-US" b="0" i="1" smtClean="0">
                            <a:latin typeface="Cambria Math" panose="02040503050406030204" pitchFamily="18" charset="0"/>
                            <a:cs typeface="Times New Roman" panose="02020603050405020304" pitchFamily="18" charset="0"/>
                          </a:rPr>
                        </m:ctrlPr>
                      </m:naryPr>
                      <m:sub>
                        <m:r>
                          <m:rPr>
                            <m:brk m:alnAt="23"/>
                          </m:rPr>
                          <a:rPr lang="en-US" altLang="en-US" b="0" i="1" smtClean="0">
                            <a:latin typeface="Cambria Math" panose="02040503050406030204" pitchFamily="18" charset="0"/>
                            <a:cs typeface="Times New Roman" panose="02020603050405020304" pitchFamily="18" charset="0"/>
                          </a:rPr>
                          <m:t>𝑖</m:t>
                        </m:r>
                        <m:r>
                          <a:rPr lang="en-US" altLang="en-US" b="0" i="1" smtClean="0">
                            <a:latin typeface="Cambria Math" panose="02040503050406030204" pitchFamily="18" charset="0"/>
                            <a:cs typeface="Times New Roman" panose="02020603050405020304" pitchFamily="18" charset="0"/>
                          </a:rPr>
                          <m:t>=1</m:t>
                        </m:r>
                      </m:sub>
                      <m:sup>
                        <m:r>
                          <a:rPr lang="en-US" altLang="en-US" b="0" i="1" smtClean="0">
                            <a:latin typeface="Cambria Math" panose="02040503050406030204" pitchFamily="18" charset="0"/>
                            <a:cs typeface="Times New Roman" panose="02020603050405020304" pitchFamily="18" charset="0"/>
                          </a:rPr>
                          <m:t>𝑛</m:t>
                        </m:r>
                      </m:sup>
                      <m:e>
                        <m:sSubSup>
                          <m:sSubSupPr>
                            <m:ctrlPr>
                              <a:rPr lang="en-US" altLang="en-US" b="0" i="1" smtClean="0">
                                <a:latin typeface="Cambria Math" panose="02040503050406030204" pitchFamily="18" charset="0"/>
                                <a:cs typeface="Times New Roman" panose="02020603050405020304" pitchFamily="18" charset="0"/>
                              </a:rPr>
                            </m:ctrlPr>
                          </m:sSubSupPr>
                          <m:e>
                            <m:r>
                              <a:rPr lang="en-US" altLang="en-US"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altLang="en-US" b="0" i="1" smtClean="0">
                                <a:latin typeface="Cambria Math" panose="02040503050406030204" pitchFamily="18" charset="0"/>
                                <a:cs typeface="Times New Roman" panose="02020603050405020304" pitchFamily="18" charset="0"/>
                              </a:rPr>
                              <m:t>𝑖</m:t>
                            </m:r>
                          </m:sub>
                          <m:sup>
                            <m:r>
                              <a:rPr lang="en-US" altLang="en-US" b="0" i="1" smtClean="0">
                                <a:latin typeface="Cambria Math" panose="02040503050406030204" pitchFamily="18" charset="0"/>
                                <a:cs typeface="Times New Roman" panose="02020603050405020304" pitchFamily="18" charset="0"/>
                              </a:rPr>
                              <m:t>2</m:t>
                            </m:r>
                          </m:sup>
                        </m:sSubSup>
                      </m:e>
                    </m:nary>
                    <m:r>
                      <a:rPr lang="en-US" altLang="en-US" b="0" i="1"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p>
              <a:p>
                <a:pPr marL="114300" indent="0">
                  <a:lnSpc>
                    <a:spcPct val="90000"/>
                  </a:lnSpc>
                  <a:spcBef>
                    <a:spcPct val="40000"/>
                  </a:spcBef>
                  <a:buNone/>
                </a:pPr>
                <a:r>
                  <a:rPr lang="en-US" dirty="0">
                    <a:latin typeface="Times New Roman" panose="02020603050405020304" pitchFamily="18" charset="0"/>
                    <a:cs typeface="Times New Roman" panose="02020603050405020304" pitchFamily="18" charset="0"/>
                  </a:rPr>
                  <a:t>where </a:t>
                </a:r>
                <a:r>
                  <a:rPr lang="en-US" dirty="0">
                    <a:solidFill>
                      <a:srgbClr val="0070C0"/>
                    </a:solidFill>
                    <a:latin typeface="Times New Roman" panose="02020603050405020304" pitchFamily="18" charset="0"/>
                    <a:cs typeface="Times New Roman" panose="02020603050405020304" pitchFamily="18" charset="0"/>
                  </a:rPr>
                  <a:t>residual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p:txBody>
          </p:sp>
        </mc:Choice>
        <mc:Fallback xmlns="">
          <p:sp>
            <p:nvSpPr>
              <p:cNvPr id="10" name="Rectangle 8">
                <a:extLst>
                  <a:ext uri="{FF2B5EF4-FFF2-40B4-BE49-F238E27FC236}">
                    <a16:creationId xmlns:a16="http://schemas.microsoft.com/office/drawing/2014/main" id="{6BF7B3F2-3B14-4717-B74E-71F2D9D55E47}"/>
                  </a:ext>
                </a:extLst>
              </p:cNvPr>
              <p:cNvSpPr txBox="1">
                <a:spLocks noRot="1" noChangeAspect="1" noMove="1" noResize="1" noEditPoints="1" noAdjustHandles="1" noChangeArrowheads="1" noChangeShapeType="1" noTextEdit="1"/>
              </p:cNvSpPr>
              <p:nvPr/>
            </p:nvSpPr>
            <p:spPr bwMode="auto">
              <a:xfrm>
                <a:off x="239961" y="4009291"/>
                <a:ext cx="3763756" cy="1768689"/>
              </a:xfrm>
              <a:prstGeom prst="rect">
                <a:avLst/>
              </a:prstGeom>
              <a:blipFill>
                <a:blip r:embed="rId5"/>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373495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42" y="14662"/>
            <a:ext cx="7620000" cy="1143000"/>
          </a:xfrm>
        </p:spPr>
        <p:txBody>
          <a:bodyPr/>
          <a:lstStyle/>
          <a:p>
            <a:r>
              <a:rPr lang="en-US" sz="3600" dirty="0">
                <a:solidFill>
                  <a:srgbClr val="008000"/>
                </a:solidFill>
                <a:latin typeface="Times New Roman" panose="02020603050405020304" pitchFamily="18" charset="0"/>
                <a:cs typeface="Times New Roman" panose="02020603050405020304" pitchFamily="18" charset="0"/>
              </a:rPr>
              <a:t>Estimated regression line </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F9A3ECDE-7AC0-454F-9095-769FD0AC90BA}"/>
                  </a:ext>
                </a:extLst>
              </p:cNvPr>
              <p:cNvSpPr txBox="1">
                <a:spLocks noChangeArrowheads="1"/>
              </p:cNvSpPr>
              <p:nvPr/>
            </p:nvSpPr>
            <p:spPr bwMode="auto">
              <a:xfrm>
                <a:off x="300633" y="1335741"/>
                <a:ext cx="7964135" cy="2755883"/>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nSpc>
                    <a:spcPct val="90000"/>
                  </a:lnSpc>
                  <a:spcBef>
                    <a:spcPct val="40000"/>
                  </a:spcBef>
                  <a:buNone/>
                </a:pPr>
                <a:r>
                  <a:rPr lang="en-US" altLang="en-US" dirty="0">
                    <a:latin typeface="Times New Roman" panose="02020603050405020304" pitchFamily="18" charset="0"/>
                    <a:cs typeface="Times New Roman" panose="02020603050405020304" pitchFamily="18" charset="0"/>
                  </a:rPr>
                  <a:t>The point estimates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ea typeface="Cambria Math"/>
                          </a:rPr>
                          <m:t>𝛽</m:t>
                        </m:r>
                      </m:e>
                      <m:sub>
                        <m:r>
                          <a:rPr lang="en-US" sz="2000" i="1">
                            <a:latin typeface="Cambria Math"/>
                          </a:rPr>
                          <m:t>0</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ea typeface="Cambria Math"/>
                          </a:rPr>
                          <m:t>𝛽</m:t>
                        </m:r>
                      </m:e>
                      <m:sub>
                        <m:r>
                          <a:rPr lang="en-US" sz="2000" i="1">
                            <a:latin typeface="Cambria Math"/>
                          </a:rPr>
                          <m:t>1</m:t>
                        </m:r>
                      </m:sub>
                    </m:sSub>
                    <m:r>
                      <a:rPr lang="en-US" sz="2000" b="0" i="0" smtClean="0">
                        <a:latin typeface="Cambria Math" panose="02040503050406030204" pitchFamily="18" charset="0"/>
                      </a:rPr>
                      <m:t>,</m:t>
                    </m:r>
                  </m:oMath>
                </a14:m>
                <a:r>
                  <a:rPr lang="en-US" altLang="en-US" dirty="0">
                    <a:latin typeface="Times New Roman" panose="02020603050405020304" pitchFamily="18" charset="0"/>
                    <a:cs typeface="Times New Roman" panose="02020603050405020304" pitchFamily="18" charset="0"/>
                  </a:rPr>
                  <a:t> say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i="1">
                            <a:latin typeface="Cambria Math"/>
                          </a:rPr>
                          <m:t>0</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i="1">
                            <a:latin typeface="Cambria Math"/>
                            <a:ea typeface="Cambria Math"/>
                          </a:rPr>
                          <m:t>1</m:t>
                        </m:r>
                      </m:sub>
                    </m:sSub>
                  </m:oMath>
                </a14:m>
                <a:r>
                  <a:rPr lang="en-US" altLang="en-US" dirty="0">
                    <a:latin typeface="Times New Roman" panose="02020603050405020304" pitchFamily="18" charset="0"/>
                    <a:cs typeface="Times New Roman" panose="02020603050405020304" pitchFamily="18" charset="0"/>
                  </a:rPr>
                  <a:t> are:</a:t>
                </a:r>
              </a:p>
              <a:p>
                <a:pPr marL="114300" indent="0">
                  <a:lnSpc>
                    <a:spcPct val="90000"/>
                  </a:lnSpc>
                  <a:spcBef>
                    <a:spcPct val="40000"/>
                  </a:spcBef>
                  <a:buNone/>
                </a:pPr>
                <a:r>
                  <a:rPr lang="en-US" sz="2400" dirty="0"/>
                  <a:t>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i="1">
                            <a:latin typeface="Cambria Math"/>
                            <a:ea typeface="Cambria Math"/>
                          </a:rPr>
                          <m:t>1</m:t>
                        </m:r>
                      </m:sub>
                    </m:sSub>
                    <m:r>
                      <a:rPr lang="en-US" sz="2400" b="0" i="1" smtClean="0">
                        <a:latin typeface="Cambria Math" panose="02040503050406030204" pitchFamily="18" charset="0"/>
                        <a:ea typeface="Cambria Math"/>
                      </a:rPr>
                      <m:t>=</m:t>
                    </m:r>
                    <m:f>
                      <m:fPr>
                        <m:ctrlPr>
                          <a:rPr lang="en-US" sz="2400" b="0" i="1" smtClean="0">
                            <a:latin typeface="Cambria Math" panose="02040503050406030204" pitchFamily="18" charset="0"/>
                            <a:ea typeface="Cambria Math"/>
                          </a:rPr>
                        </m:ctrlPr>
                      </m:fPr>
                      <m:num>
                        <m:sSub>
                          <m:sSubPr>
                            <m:ctrlPr>
                              <a:rPr lang="en-US" sz="2400" b="0" i="1" smtClean="0">
                                <a:latin typeface="Cambria Math" panose="02040503050406030204" pitchFamily="18" charset="0"/>
                                <a:ea typeface="Cambria Math"/>
                              </a:rPr>
                            </m:ctrlPr>
                          </m:sSubPr>
                          <m:e>
                            <m:r>
                              <a:rPr lang="en-US" sz="2400" b="0" i="1" smtClean="0">
                                <a:latin typeface="Cambria Math" panose="02040503050406030204" pitchFamily="18" charset="0"/>
                                <a:ea typeface="Cambria Math"/>
                              </a:rPr>
                              <m:t>𝑆</m:t>
                            </m:r>
                          </m:e>
                          <m:sub>
                            <m:r>
                              <a:rPr lang="en-US" sz="2400" b="0" i="1" smtClean="0">
                                <a:latin typeface="Cambria Math" panose="02040503050406030204" pitchFamily="18" charset="0"/>
                                <a:ea typeface="Cambria Math"/>
                              </a:rPr>
                              <m:t>𝑥𝑦</m:t>
                            </m:r>
                          </m:sub>
                        </m:sSub>
                      </m:num>
                      <m:den>
                        <m:sSub>
                          <m:sSubPr>
                            <m:ctrlPr>
                              <a:rPr lang="en-US" sz="2400" b="0" i="1" smtClean="0">
                                <a:latin typeface="Cambria Math" panose="02040503050406030204" pitchFamily="18" charset="0"/>
                                <a:ea typeface="Cambria Math"/>
                              </a:rPr>
                            </m:ctrlPr>
                          </m:sSubPr>
                          <m:e>
                            <m:r>
                              <a:rPr lang="en-US" sz="2400" b="0" i="1" smtClean="0">
                                <a:latin typeface="Cambria Math" panose="02040503050406030204" pitchFamily="18" charset="0"/>
                                <a:ea typeface="Cambria Math"/>
                              </a:rPr>
                              <m:t>𝑆</m:t>
                            </m:r>
                          </m:e>
                          <m:sub>
                            <m:r>
                              <a:rPr lang="en-US" sz="2400" b="0" i="1" smtClean="0">
                                <a:latin typeface="Cambria Math" panose="02040503050406030204" pitchFamily="18" charset="0"/>
                                <a:ea typeface="Cambria Math"/>
                              </a:rPr>
                              <m:t>𝑥𝑥</m:t>
                            </m:r>
                          </m:sub>
                        </m:sSub>
                      </m:den>
                    </m:f>
                  </m:oMath>
                </a14:m>
                <a:r>
                  <a:rPr lang="en-US" alt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i="1">
                            <a:latin typeface="Cambria Math"/>
                          </a:rPr>
                          <m:t>0</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b="0" i="1" smtClean="0">
                            <a:latin typeface="Cambria Math" panose="02040503050406030204" pitchFamily="18" charset="0"/>
                            <a:ea typeface="Cambria Math"/>
                          </a:rPr>
                          <m:t>1</m:t>
                        </m:r>
                      </m:sub>
                    </m:sSub>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oMath>
                </a14:m>
                <a:endParaRPr lang="en-US" alt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𝑆</m:t>
                          </m:r>
                        </m:e>
                        <m:sub>
                          <m:r>
                            <a:rPr lang="en-US" sz="2400" i="1">
                              <a:latin typeface="Cambria Math"/>
                            </a:rPr>
                            <m:t>𝑥𝑥</m:t>
                          </m:r>
                        </m:sub>
                      </m:sSub>
                      <m:r>
                        <a:rPr lang="en-US" sz="2400" i="1">
                          <a:latin typeface="Cambria Math"/>
                        </a:rPr>
                        <m:t>=</m:t>
                      </m:r>
                      <m:nary>
                        <m:naryPr>
                          <m:chr m:val="∑"/>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r>
                                    <a:rPr lang="en-US" sz="2400" i="1">
                                      <a:latin typeface="Cambria Math"/>
                                    </a:rPr>
                                    <m:t>−</m:t>
                                  </m:r>
                                  <m:bar>
                                    <m:barPr>
                                      <m:pos m:val="top"/>
                                      <m:ctrlPr>
                                        <a:rPr lang="en-US" sz="2400" i="1">
                                          <a:latin typeface="Cambria Math" panose="02040503050406030204" pitchFamily="18" charset="0"/>
                                        </a:rPr>
                                      </m:ctrlPr>
                                    </m:barPr>
                                    <m:e>
                                      <m:r>
                                        <a:rPr lang="en-US" sz="2400" i="1">
                                          <a:latin typeface="Cambria Math"/>
                                        </a:rPr>
                                        <m:t>𝑥</m:t>
                                      </m:r>
                                    </m:e>
                                  </m:bar>
                                </m:e>
                              </m:d>
                            </m:e>
                            <m:sup>
                              <m:r>
                                <a:rPr lang="en-US" sz="2400" i="1">
                                  <a:latin typeface="Cambria Math"/>
                                </a:rPr>
                                <m:t>2</m:t>
                              </m:r>
                            </m:sup>
                          </m:sSup>
                          <m:r>
                            <a:rPr lang="en-US" sz="2400" i="1">
                              <a:latin typeface="Cambria Math"/>
                            </a:rPr>
                            <m:t>=</m:t>
                          </m:r>
                          <m:nary>
                            <m:naryPr>
                              <m:chr m:val="∑"/>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e>
                                <m:sup>
                                  <m:r>
                                    <a:rPr lang="en-US" sz="2400" i="1">
                                      <a:latin typeface="Cambria Math"/>
                                    </a:rPr>
                                    <m:t>2</m:t>
                                  </m:r>
                                </m:sup>
                              </m:sSup>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e>
                                          </m:nary>
                                        </m:e>
                                      </m:d>
                                    </m:e>
                                    <m:sup>
                                      <m:r>
                                        <a:rPr lang="en-US" sz="2400" i="1">
                                          <a:latin typeface="Cambria Math"/>
                                        </a:rPr>
                                        <m:t>2</m:t>
                                      </m:r>
                                    </m:sup>
                                  </m:sSup>
                                </m:num>
                                <m:den>
                                  <m:r>
                                    <a:rPr lang="en-US" sz="2400" i="1">
                                      <a:latin typeface="Cambria Math"/>
                                    </a:rPr>
                                    <m:t>𝑛</m:t>
                                  </m:r>
                                </m:den>
                              </m:f>
                            </m:e>
                          </m:nary>
                        </m:e>
                      </m:nary>
                    </m:oMath>
                  </m:oMathPara>
                </a14:m>
                <a:endParaRPr lang="en-US" sz="2400" i="1" dirty="0">
                  <a:latin typeface="Cambria Math"/>
                </a:endParaRPr>
              </a:p>
              <a:p>
                <a:pPr marL="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𝑆</m:t>
                        </m:r>
                      </m:e>
                      <m:sub>
                        <m:r>
                          <a:rPr lang="en-US" sz="2400" i="1">
                            <a:latin typeface="Cambria Math"/>
                          </a:rPr>
                          <m:t>𝑥𝑦</m:t>
                        </m:r>
                      </m:sub>
                    </m:sSub>
                    <m:r>
                      <a:rPr lang="en-US" sz="2400" i="1">
                        <a:latin typeface="Cambria Math"/>
                      </a:rPr>
                      <m:t>=</m:t>
                    </m:r>
                    <m:nary>
                      <m:naryPr>
                        <m:chr m:val="∑"/>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r>
                              <a:rPr lang="en-US" sz="2400" i="1">
                                <a:latin typeface="Cambria Math"/>
                              </a:rPr>
                              <m:t>−</m:t>
                            </m:r>
                            <m:bar>
                              <m:barPr>
                                <m:pos m:val="top"/>
                                <m:ctrlPr>
                                  <a:rPr lang="en-US" sz="2400" i="1">
                                    <a:latin typeface="Cambria Math" panose="02040503050406030204" pitchFamily="18" charset="0"/>
                                  </a:rPr>
                                </m:ctrlPr>
                              </m:barPr>
                              <m:e>
                                <m:r>
                                  <a:rPr lang="en-US" sz="2400" i="1">
                                    <a:latin typeface="Cambria Math"/>
                                  </a:rPr>
                                  <m:t>𝑥</m:t>
                                </m:r>
                              </m:e>
                            </m:bar>
                          </m:e>
                        </m:d>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sub>
                            </m:sSub>
                            <m:r>
                              <a:rPr lang="en-US" sz="2400" i="1">
                                <a:latin typeface="Cambria Math"/>
                              </a:rPr>
                              <m:t>−</m:t>
                            </m:r>
                            <m:bar>
                              <m:barPr>
                                <m:pos m:val="top"/>
                                <m:ctrlPr>
                                  <a:rPr lang="en-US" sz="2400" i="1">
                                    <a:latin typeface="Cambria Math" panose="02040503050406030204" pitchFamily="18" charset="0"/>
                                  </a:rPr>
                                </m:ctrlPr>
                              </m:barPr>
                              <m:e>
                                <m:r>
                                  <a:rPr lang="en-US" sz="2400" i="1">
                                    <a:latin typeface="Cambria Math"/>
                                  </a:rPr>
                                  <m:t>𝑦</m:t>
                                </m:r>
                              </m:e>
                            </m:bar>
                          </m:e>
                        </m:d>
                        <m:r>
                          <a:rPr lang="en-US" sz="2400" i="1">
                            <a:latin typeface="Cambria Math"/>
                          </a:rPr>
                          <m:t>=</m:t>
                        </m:r>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sub>
                            </m:sSub>
                            <m:r>
                              <a:rPr lang="en-US" sz="2400" i="1">
                                <a:latin typeface="Cambria Math"/>
                              </a:rPr>
                              <m:t>−</m:t>
                            </m:r>
                            <m:f>
                              <m:fPr>
                                <m:ctrlPr>
                                  <a:rPr lang="en-US" sz="2400" i="1">
                                    <a:latin typeface="Cambria Math" panose="02040503050406030204" pitchFamily="18" charset="0"/>
                                  </a:rPr>
                                </m:ctrlPr>
                              </m:fPr>
                              <m:num>
                                <m:d>
                                  <m:dPr>
                                    <m:ctrlPr>
                                      <a:rPr lang="en-US" sz="2400" i="1">
                                        <a:latin typeface="Cambria Math" panose="02040503050406030204" pitchFamily="18" charset="0"/>
                                      </a:rPr>
                                    </m:ctrlPr>
                                  </m:dPr>
                                  <m:e>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𝑖</m:t>
                                            </m:r>
                                          </m:sub>
                                        </m:sSub>
                                      </m:e>
                                    </m:nary>
                                  </m:e>
                                </m:d>
                                <m:d>
                                  <m:dPr>
                                    <m:ctrlPr>
                                      <a:rPr lang="en-US" sz="2400" i="1">
                                        <a:latin typeface="Cambria Math" panose="02040503050406030204" pitchFamily="18" charset="0"/>
                                      </a:rPr>
                                    </m:ctrlPr>
                                  </m:dPr>
                                  <m:e>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sub>
                                        </m:sSub>
                                      </m:e>
                                    </m:nary>
                                  </m:e>
                                </m:d>
                              </m:num>
                              <m:den>
                                <m:r>
                                  <a:rPr lang="en-US" sz="2400" i="1">
                                    <a:latin typeface="Cambria Math"/>
                                  </a:rPr>
                                  <m:t>𝑛</m:t>
                                </m:r>
                              </m:den>
                            </m:f>
                          </m:e>
                        </m:nary>
                      </m:e>
                    </m:nary>
                  </m:oMath>
                </a14:m>
                <a:r>
                  <a:rPr lang="en-US" altLang="en-US" dirty="0">
                    <a:latin typeface="Times New Roman" panose="02020603050405020304" pitchFamily="18" charset="0"/>
                    <a:cs typeface="Times New Roman" panose="02020603050405020304" pitchFamily="18" charset="0"/>
                  </a:rPr>
                  <a:t> </a:t>
                </a:r>
              </a:p>
            </p:txBody>
          </p:sp>
        </mc:Choice>
        <mc:Fallback>
          <p:sp>
            <p:nvSpPr>
              <p:cNvPr id="9" name="Rectangle 8">
                <a:extLst>
                  <a:ext uri="{FF2B5EF4-FFF2-40B4-BE49-F238E27FC236}">
                    <a16:creationId xmlns:a16="http://schemas.microsoft.com/office/drawing/2014/main" id="{F9A3ECDE-7AC0-454F-9095-769FD0AC90BA}"/>
                  </a:ext>
                </a:extLst>
              </p:cNvPr>
              <p:cNvSpPr txBox="1">
                <a:spLocks noRot="1" noChangeAspect="1" noMove="1" noResize="1" noEditPoints="1" noAdjustHandles="1" noChangeArrowheads="1" noChangeShapeType="1" noTextEdit="1"/>
              </p:cNvSpPr>
              <p:nvPr/>
            </p:nvSpPr>
            <p:spPr bwMode="auto">
              <a:xfrm>
                <a:off x="300633" y="1335741"/>
                <a:ext cx="7964135" cy="2755883"/>
              </a:xfrm>
              <a:prstGeom prst="rect">
                <a:avLst/>
              </a:prstGeom>
              <a:blipFill>
                <a:blip r:embed="rId2"/>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p:sp>
        <p:nvSpPr>
          <p:cNvPr id="11" name="Rectangle 8">
            <a:extLst>
              <a:ext uri="{FF2B5EF4-FFF2-40B4-BE49-F238E27FC236}">
                <a16:creationId xmlns:a16="http://schemas.microsoft.com/office/drawing/2014/main" id="{99303BA8-A445-44E9-882A-76945D4B2516}"/>
              </a:ext>
            </a:extLst>
          </p:cNvPr>
          <p:cNvSpPr txBox="1">
            <a:spLocks noChangeArrowheads="1"/>
          </p:cNvSpPr>
          <p:nvPr/>
        </p:nvSpPr>
        <p:spPr bwMode="auto">
          <a:xfrm>
            <a:off x="300633" y="4055513"/>
            <a:ext cx="7964136" cy="2665345"/>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nSpc>
                <a:spcPct val="90000"/>
              </a:lnSpc>
              <a:spcBef>
                <a:spcPct val="40000"/>
              </a:spcBef>
              <a:buNone/>
            </a:pPr>
            <a:r>
              <a:rPr lang="en-US" altLang="en-US" dirty="0">
                <a:solidFill>
                  <a:srgbClr val="0070C0"/>
                </a:solidFill>
                <a:latin typeface="Times New Roman" panose="02020603050405020304" pitchFamily="18" charset="0"/>
                <a:cs typeface="Times New Roman" panose="02020603050405020304" pitchFamily="18" charset="0"/>
              </a:rPr>
              <a:t>Example: </a:t>
            </a:r>
            <a:r>
              <a:rPr lang="en-US" altLang="en-US" dirty="0">
                <a:latin typeface="Times New Roman" panose="02020603050405020304" pitchFamily="18" charset="0"/>
                <a:cs typeface="Times New Roman" panose="02020603050405020304" pitchFamily="18" charset="0"/>
              </a:rPr>
              <a:t>A mail-order firm is interested in estimating the number of order that need to be processed on a given day from the weight of the mail received. A close monitoring of mail on 4 randomly selected business days produced the results below. Find the equation of the least squares regression line relating the number of orders to the weight of the mail and use this equation to predict the number of orders when x = 15.</a:t>
            </a:r>
          </a:p>
          <a:p>
            <a:pPr marL="114300" indent="0">
              <a:lnSpc>
                <a:spcPct val="90000"/>
              </a:lnSpc>
              <a:spcBef>
                <a:spcPct val="40000"/>
              </a:spcBef>
              <a:buNone/>
            </a:pPr>
            <a:endParaRPr lang="en-US" alt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7A0E141-A456-4440-B51F-B0E85DAA5952}"/>
              </a:ext>
            </a:extLst>
          </p:cNvPr>
          <p:cNvSpPr/>
          <p:nvPr/>
        </p:nvSpPr>
        <p:spPr>
          <a:xfrm>
            <a:off x="376542" y="860612"/>
            <a:ext cx="7888227" cy="4751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Best-fit line</a:t>
            </a:r>
          </a:p>
        </p:txBody>
      </p:sp>
      <p:graphicFrame>
        <p:nvGraphicFramePr>
          <p:cNvPr id="12" name="Table 13">
            <a:extLst>
              <a:ext uri="{FF2B5EF4-FFF2-40B4-BE49-F238E27FC236}">
                <a16:creationId xmlns:a16="http://schemas.microsoft.com/office/drawing/2014/main" id="{59D50B23-3B7C-444D-B62A-409C30389262}"/>
              </a:ext>
            </a:extLst>
          </p:cNvPr>
          <p:cNvGraphicFramePr>
            <a:graphicFrameLocks noGrp="1"/>
          </p:cNvGraphicFramePr>
          <p:nvPr>
            <p:extLst>
              <p:ext uri="{D42A27DB-BD31-4B8C-83A1-F6EECF244321}">
                <p14:modId xmlns:p14="http://schemas.microsoft.com/office/powerpoint/2010/main" val="2539087701"/>
              </p:ext>
            </p:extLst>
          </p:nvPr>
        </p:nvGraphicFramePr>
        <p:xfrm>
          <a:off x="3258457" y="5901846"/>
          <a:ext cx="4303485" cy="835366"/>
        </p:xfrm>
        <a:graphic>
          <a:graphicData uri="http://schemas.openxmlformats.org/drawingml/2006/table">
            <a:tbl>
              <a:tblPr firstRow="1" bandRow="1">
                <a:tableStyleId>{5C22544A-7EE6-4342-B048-85BDC9FD1C3A}</a:tableStyleId>
              </a:tblPr>
              <a:tblGrid>
                <a:gridCol w="2126343">
                  <a:extLst>
                    <a:ext uri="{9D8B030D-6E8A-4147-A177-3AD203B41FA5}">
                      <a16:colId xmlns:a16="http://schemas.microsoft.com/office/drawing/2014/main" val="3343302737"/>
                    </a:ext>
                  </a:extLst>
                </a:gridCol>
                <a:gridCol w="551543">
                  <a:extLst>
                    <a:ext uri="{9D8B030D-6E8A-4147-A177-3AD203B41FA5}">
                      <a16:colId xmlns:a16="http://schemas.microsoft.com/office/drawing/2014/main" val="3091372863"/>
                    </a:ext>
                  </a:extLst>
                </a:gridCol>
                <a:gridCol w="595086">
                  <a:extLst>
                    <a:ext uri="{9D8B030D-6E8A-4147-A177-3AD203B41FA5}">
                      <a16:colId xmlns:a16="http://schemas.microsoft.com/office/drawing/2014/main" val="1829758687"/>
                    </a:ext>
                  </a:extLst>
                </a:gridCol>
                <a:gridCol w="508000">
                  <a:extLst>
                    <a:ext uri="{9D8B030D-6E8A-4147-A177-3AD203B41FA5}">
                      <a16:colId xmlns:a16="http://schemas.microsoft.com/office/drawing/2014/main" val="2201153054"/>
                    </a:ext>
                  </a:extLst>
                </a:gridCol>
                <a:gridCol w="522513">
                  <a:extLst>
                    <a:ext uri="{9D8B030D-6E8A-4147-A177-3AD203B41FA5}">
                      <a16:colId xmlns:a16="http://schemas.microsoft.com/office/drawing/2014/main" val="228401986"/>
                    </a:ext>
                  </a:extLst>
                </a:gridCol>
              </a:tblGrid>
              <a:tr h="272074">
                <a:tc>
                  <a:txBody>
                    <a:bodyPr/>
                    <a:lstStyle/>
                    <a:p>
                      <a:r>
                        <a:rPr lang="en-US" dirty="0">
                          <a:solidFill>
                            <a:schemeClr val="tx1"/>
                          </a:solidFill>
                          <a:latin typeface="Times New Roman" panose="02020603050405020304" pitchFamily="18" charset="0"/>
                          <a:cs typeface="Times New Roman" panose="02020603050405020304" pitchFamily="18" charset="0"/>
                        </a:rPr>
                        <a:t>Mail (x) </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10</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12</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13</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17</a:t>
                      </a:r>
                    </a:p>
                  </a:txBody>
                  <a:tcPr/>
                </a:tc>
                <a:extLst>
                  <a:ext uri="{0D108BD9-81ED-4DB2-BD59-A6C34878D82A}">
                    <a16:rowId xmlns:a16="http://schemas.microsoft.com/office/drawing/2014/main" val="1601313101"/>
                  </a:ext>
                </a:extLst>
              </a:tr>
              <a:tr h="469606">
                <a:tc>
                  <a:txBody>
                    <a:bodyPr/>
                    <a:lstStyle/>
                    <a:p>
                      <a:r>
                        <a:rPr lang="en-US" dirty="0">
                          <a:solidFill>
                            <a:schemeClr val="tx1"/>
                          </a:solidFill>
                          <a:latin typeface="Times New Roman" panose="02020603050405020304" pitchFamily="18" charset="0"/>
                          <a:cs typeface="Times New Roman" panose="02020603050405020304" pitchFamily="18" charset="0"/>
                        </a:rPr>
                        <a:t>Orders (y)</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8</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10</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6</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3936645776"/>
                  </a:ext>
                </a:extLst>
              </a:tr>
            </a:tbl>
          </a:graphicData>
        </a:graphic>
      </p:graphicFrame>
    </p:spTree>
    <p:extLst>
      <p:ext uri="{BB962C8B-B14F-4D97-AF65-F5344CB8AC3E}">
        <p14:creationId xmlns:p14="http://schemas.microsoft.com/office/powerpoint/2010/main" val="205560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1"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Standard error of estimate</a:t>
            </a:r>
            <a:endParaRPr lang="en-US" sz="3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58DC670-F769-482F-B6A0-0004C341B848}"/>
              </a:ext>
            </a:extLst>
          </p:cNvPr>
          <p:cNvSpPr/>
          <p:nvPr/>
        </p:nvSpPr>
        <p:spPr>
          <a:xfrm>
            <a:off x="277906" y="1219200"/>
            <a:ext cx="8059270"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800" b="1" dirty="0">
                <a:solidFill>
                  <a:srgbClr val="0070C0"/>
                </a:solidFill>
                <a:latin typeface="Times New Roman" panose="02020603050405020304" pitchFamily="18" charset="0"/>
                <a:cs typeface="Times New Roman" panose="02020603050405020304" pitchFamily="18" charset="0"/>
              </a:rPr>
              <a:t>Question:</a:t>
            </a:r>
            <a:r>
              <a:rPr lang="en-US" sz="1800" b="1" dirty="0">
                <a:solidFill>
                  <a:srgbClr val="2F2B20"/>
                </a:solidFill>
                <a:latin typeface="Times New Roman" panose="02020603050405020304" pitchFamily="18" charset="0"/>
                <a:cs typeface="Times New Roman" panose="02020603050405020304" pitchFamily="18" charset="0"/>
              </a:rPr>
              <a:t> How well the model describes the data? </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4D70C6C-C4D0-478F-AFF8-0620E138E82C}"/>
                  </a:ext>
                </a:extLst>
              </p:cNvPr>
              <p:cNvSpPr txBox="1">
                <a:spLocks noChangeArrowheads="1"/>
              </p:cNvSpPr>
              <p:nvPr/>
            </p:nvSpPr>
            <p:spPr bwMode="auto">
              <a:xfrm>
                <a:off x="277906" y="1680865"/>
                <a:ext cx="8059270" cy="3847528"/>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nSpc>
                    <a:spcPct val="90000"/>
                  </a:lnSpc>
                  <a:spcBef>
                    <a:spcPct val="40000"/>
                  </a:spcBef>
                </a:pPr>
                <a:r>
                  <a:rPr lang="en-US" altLang="en-US" sz="2000" dirty="0">
                    <a:solidFill>
                      <a:srgbClr val="0070C0"/>
                    </a:solidFill>
                    <a:latin typeface="Times New Roman" panose="02020603050405020304" pitchFamily="18" charset="0"/>
                    <a:cs typeface="Times New Roman" panose="02020603050405020304" pitchFamily="18" charset="0"/>
                  </a:rPr>
                  <a:t>Total sum of squares:</a:t>
                </a:r>
              </a:p>
              <a:p>
                <a:pPr marL="114300" indent="0">
                  <a:lnSpc>
                    <a:spcPct val="90000"/>
                  </a:lnSpc>
                  <a:spcBef>
                    <a:spcPct val="40000"/>
                  </a:spcBef>
                  <a:buNone/>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𝑆𝑆</m:t>
                        </m:r>
                      </m:e>
                      <m:sub>
                        <m:r>
                          <a:rPr lang="en-US" sz="2000" i="1">
                            <a:latin typeface="Cambria Math"/>
                          </a:rPr>
                          <m:t>𝑇</m:t>
                        </m:r>
                      </m:sub>
                    </m:sSub>
                    <m:r>
                      <a:rPr lang="en-US" sz="2000" i="1">
                        <a:latin typeface="Cambria Math"/>
                      </a:rPr>
                      <m:t>=</m:t>
                    </m:r>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𝑖</m:t>
                                    </m:r>
                                  </m:sub>
                                </m:sSub>
                                <m:r>
                                  <a:rPr lang="en-US" sz="2000" i="1">
                                    <a:latin typeface="Cambria Math"/>
                                  </a:rPr>
                                  <m:t>−</m:t>
                                </m:r>
                                <m:bar>
                                  <m:barPr>
                                    <m:pos m:val="top"/>
                                    <m:ctrlPr>
                                      <a:rPr lang="en-US" sz="2000" i="1">
                                        <a:latin typeface="Cambria Math" panose="02040503050406030204" pitchFamily="18" charset="0"/>
                                      </a:rPr>
                                    </m:ctrlPr>
                                  </m:barPr>
                                  <m:e>
                                    <m:r>
                                      <a:rPr lang="en-US" sz="2000" i="1">
                                        <a:latin typeface="Cambria Math"/>
                                      </a:rPr>
                                      <m:t>𝑦</m:t>
                                    </m:r>
                                  </m:e>
                                </m:bar>
                              </m:e>
                            </m:d>
                          </m:e>
                          <m:sup>
                            <m:r>
                              <a:rPr lang="en-US" sz="2000" i="1">
                                <a:latin typeface="Cambria Math"/>
                              </a:rPr>
                              <m:t>2</m:t>
                            </m:r>
                          </m:sup>
                        </m:sSup>
                        <m:r>
                          <a:rPr lang="en-US" sz="2000" i="1">
                            <a:latin typeface="Cambria Math"/>
                          </a:rPr>
                          <m:t>=</m:t>
                        </m:r>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𝑖</m:t>
                                    </m:r>
                                  </m:sub>
                                </m:sSub>
                              </m:e>
                              <m:sup>
                                <m:r>
                                  <a:rPr lang="en-US" sz="2000" i="1">
                                    <a:latin typeface="Cambria Math"/>
                                  </a:rPr>
                                  <m:t>2</m:t>
                                </m:r>
                              </m:sup>
                            </m:sSup>
                            <m:r>
                              <a:rPr lang="en-US" sz="2000" i="1">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nary>
                                          <m:naryPr>
                                            <m:chr m:val="∑"/>
                                            <m:subHide m:val="on"/>
                                            <m:supHide m:val="on"/>
                                            <m:ctrlPr>
                                              <a:rPr lang="en-US" sz="2000" i="1">
                                                <a:latin typeface="Cambria Math" panose="02040503050406030204" pitchFamily="18" charset="0"/>
                                              </a:rPr>
                                            </m:ctrlPr>
                                          </m:naryPr>
                                          <m:sub/>
                                          <m:sup/>
                                          <m:e>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𝑖</m:t>
                                                </m:r>
                                              </m:sub>
                                            </m:sSub>
                                          </m:e>
                                        </m:nary>
                                      </m:e>
                                    </m:d>
                                  </m:e>
                                  <m:sup>
                                    <m:r>
                                      <a:rPr lang="en-US" sz="2000" i="1">
                                        <a:latin typeface="Cambria Math"/>
                                      </a:rPr>
                                      <m:t>2</m:t>
                                    </m:r>
                                  </m:sup>
                                </m:sSup>
                              </m:num>
                              <m:den>
                                <m:r>
                                  <a:rPr lang="en-US" sz="2000" i="1">
                                    <a:latin typeface="Cambria Math"/>
                                  </a:rPr>
                                  <m:t>𝑛</m:t>
                                </m:r>
                              </m:den>
                            </m:f>
                          </m:e>
                        </m:nary>
                      </m:e>
                    </m:nary>
                  </m:oMath>
                </a14:m>
                <a:endParaRPr lang="en-US" altLang="en-US" sz="2000" dirty="0">
                  <a:latin typeface="Times New Roman" panose="02020603050405020304" pitchFamily="18" charset="0"/>
                  <a:cs typeface="Times New Roman" panose="02020603050405020304" pitchFamily="18" charset="0"/>
                </a:endParaRPr>
              </a:p>
              <a:p>
                <a:pPr>
                  <a:lnSpc>
                    <a:spcPct val="90000"/>
                  </a:lnSpc>
                  <a:spcBef>
                    <a:spcPct val="40000"/>
                  </a:spcBef>
                </a:pPr>
                <a:r>
                  <a:rPr lang="en-US" altLang="en-US" sz="2000" dirty="0">
                    <a:solidFill>
                      <a:srgbClr val="0070C0"/>
                    </a:solidFill>
                    <a:latin typeface="Times New Roman" panose="02020603050405020304" pitchFamily="18" charset="0"/>
                    <a:cs typeface="Times New Roman" panose="02020603050405020304" pitchFamily="18" charset="0"/>
                  </a:rPr>
                  <a:t>Regression sum of squares:</a:t>
                </a:r>
              </a:p>
              <a:p>
                <a:pPr marL="114300" indent="0">
                  <a:lnSpc>
                    <a:spcPct val="90000"/>
                  </a:lnSpc>
                  <a:spcBef>
                    <a:spcPct val="40000"/>
                  </a:spcBef>
                  <a:buNone/>
                </a:pPr>
                <a:r>
                  <a:rPr lang="en-US" sz="2000" dirty="0">
                    <a:solidFill>
                      <a:srgbClr val="0070C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𝑆𝑆</m:t>
                        </m:r>
                      </m:e>
                      <m:sub>
                        <m:r>
                          <a:rPr lang="en-US" sz="2000" i="1">
                            <a:latin typeface="Cambria Math" panose="02040503050406030204" pitchFamily="18" charset="0"/>
                          </a:rPr>
                          <m:t>𝑅</m:t>
                        </m:r>
                      </m:sub>
                    </m:sSub>
                    <m:r>
                      <a:rPr lang="en-US" sz="2000" i="1">
                        <a:latin typeface="Cambria Math"/>
                      </a:rPr>
                      <m:t>=</m:t>
                    </m:r>
                    <m:nary>
                      <m:naryPr>
                        <m:chr m:val="∑"/>
                        <m:subHide m:val="on"/>
                        <m:supHide m:val="on"/>
                        <m:ctrlPr>
                          <a:rPr lang="en-US" sz="2000" i="1" smtClean="0">
                            <a:latin typeface="Cambria Math" panose="02040503050406030204" pitchFamily="18" charset="0"/>
                          </a:rPr>
                        </m:ctrlPr>
                      </m:naryP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a:rPr>
                                      <m:t>𝑖</m:t>
                                    </m:r>
                                  </m:sub>
                                </m:sSub>
                                <m:r>
                                  <a:rPr lang="en-US" sz="2000" i="1">
                                    <a:latin typeface="Cambria Math"/>
                                  </a:rPr>
                                  <m:t>−</m:t>
                                </m:r>
                                <m:bar>
                                  <m:barPr>
                                    <m:pos m:val="top"/>
                                    <m:ctrlPr>
                                      <a:rPr lang="en-US" sz="2000" i="1">
                                        <a:latin typeface="Cambria Math" panose="02040503050406030204" pitchFamily="18" charset="0"/>
                                      </a:rPr>
                                    </m:ctrlPr>
                                  </m:barPr>
                                  <m:e>
                                    <m:r>
                                      <a:rPr lang="en-US" sz="2000" i="1">
                                        <a:latin typeface="Cambria Math"/>
                                      </a:rPr>
                                      <m:t>𝑦</m:t>
                                    </m:r>
                                  </m:e>
                                </m:bar>
                              </m:e>
                            </m:d>
                          </m:e>
                          <m:sup>
                            <m:r>
                              <a:rPr lang="en-US" sz="2000" i="1">
                                <a:latin typeface="Cambria Math"/>
                              </a:rPr>
                              <m:t>2</m:t>
                            </m:r>
                          </m:sup>
                        </m:sSup>
                        <m:r>
                          <a:rPr lang="en-US" sz="2000" i="1">
                            <a:latin typeface="Cambria Math"/>
                          </a:rPr>
                          <m:t>=</m:t>
                        </m:r>
                        <m:sSub>
                          <m:sSubPr>
                            <m:ctrlPr>
                              <a:rPr lang="en-US" sz="200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i="1" smtClean="0">
                                    <a:latin typeface="Cambria Math" panose="02040503050406030204" pitchFamily="18" charset="0"/>
                                    <a:ea typeface="Cambria Math" panose="02040503050406030204" pitchFamily="18" charset="0"/>
                                  </a:rPr>
                                  <m:t>𝛽</m:t>
                                </m:r>
                              </m:e>
                            </m:acc>
                          </m:e>
                          <m:sub>
                            <m:r>
                              <a:rPr lang="en-US" sz="2000" b="0" i="1" smtClean="0">
                                <a:latin typeface="Cambria Math" panose="02040503050406030204" pitchFamily="18" charset="0"/>
                              </a:rPr>
                              <m:t>1</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𝑥𝑦</m:t>
                            </m:r>
                          </m:sub>
                        </m:sSub>
                      </m:e>
                    </m:nary>
                  </m:oMath>
                </a14:m>
                <a:r>
                  <a:rPr lang="en-US" altLang="en-US" sz="2000" dirty="0">
                    <a:latin typeface="Times New Roman" panose="02020603050405020304" pitchFamily="18" charset="0"/>
                    <a:cs typeface="Times New Roman" panose="02020603050405020304" pitchFamily="18" charset="0"/>
                  </a:rPr>
                  <a:t> </a:t>
                </a:r>
              </a:p>
              <a:p>
                <a:pPr>
                  <a:lnSpc>
                    <a:spcPct val="90000"/>
                  </a:lnSpc>
                  <a:spcBef>
                    <a:spcPct val="40000"/>
                  </a:spcBef>
                </a:pPr>
                <a:r>
                  <a:rPr lang="en-US" altLang="en-US" sz="2000" dirty="0">
                    <a:solidFill>
                      <a:srgbClr val="0070C0"/>
                    </a:solidFill>
                    <a:latin typeface="Times New Roman" panose="02020603050405020304" pitchFamily="18" charset="0"/>
                    <a:cs typeface="Times New Roman" panose="02020603050405020304" pitchFamily="18" charset="0"/>
                  </a:rPr>
                  <a:t>Error sum of squares:</a:t>
                </a:r>
              </a:p>
              <a:p>
                <a:pPr marL="114300" indent="0">
                  <a:lnSpc>
                    <a:spcPct val="90000"/>
                  </a:lnSpc>
                  <a:spcBef>
                    <a:spcPct val="40000"/>
                  </a:spcBef>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𝑆𝑆</m:t>
                          </m:r>
                        </m:e>
                        <m:sub>
                          <m:r>
                            <a:rPr lang="en-US" sz="2000" b="0" i="1" smtClean="0">
                              <a:latin typeface="Cambria Math" panose="02040503050406030204" pitchFamily="18" charset="0"/>
                            </a:rPr>
                            <m:t>𝐸</m:t>
                          </m:r>
                        </m:sub>
                      </m:sSub>
                      <m:r>
                        <a:rPr lang="en-US" sz="2000" i="1">
                          <a:latin typeface="Cambria Math"/>
                        </a:rPr>
                        <m:t>=</m:t>
                      </m:r>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𝑖</m:t>
                                      </m:r>
                                    </m:sub>
                                  </m:sSub>
                                  <m:r>
                                    <a:rPr lang="en-US" sz="2000" i="1">
                                      <a:latin typeface="Cambria Math"/>
                                    </a:rPr>
                                    <m:t>−</m:t>
                                  </m:r>
                                  <m:sSub>
                                    <m:sSubPr>
                                      <m:ctrlPr>
                                        <a:rPr lang="en-US" sz="200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𝑖</m:t>
                                      </m:r>
                                    </m:sub>
                                  </m:sSub>
                                </m:e>
                              </m:d>
                            </m:e>
                            <m:sup>
                              <m:r>
                                <a:rPr lang="en-US" sz="2000" i="1">
                                  <a:latin typeface="Cambria Math"/>
                                </a:rPr>
                                <m:t>2</m:t>
                              </m:r>
                            </m:sup>
                          </m:sSup>
                        </m:e>
                      </m:nary>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𝑆𝑆</m:t>
                          </m:r>
                        </m:e>
                        <m:sub>
                          <m:r>
                            <a:rPr lang="en-US" sz="2000" i="1">
                              <a:latin typeface="Cambria Math" panose="02040503050406030204" pitchFamily="18" charset="0"/>
                            </a:rPr>
                            <m:t>𝑇</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𝑆𝑆</m:t>
                          </m:r>
                        </m:e>
                        <m:sub>
                          <m:r>
                            <a:rPr lang="en-US" sz="2000" b="0" i="1" smtClean="0">
                              <a:latin typeface="Cambria Math" panose="02040503050406030204" pitchFamily="18" charset="0"/>
                            </a:rPr>
                            <m:t>𝑅</m:t>
                          </m:r>
                        </m:sub>
                      </m:sSub>
                    </m:oMath>
                  </m:oMathPara>
                </a14:m>
                <a:endParaRPr lang="en-US" sz="2000" dirty="0">
                  <a:latin typeface="Times New Roman" panose="02020603050405020304" pitchFamily="18" charset="0"/>
                </a:endParaRPr>
              </a:p>
              <a:p>
                <a:pPr>
                  <a:lnSpc>
                    <a:spcPct val="90000"/>
                  </a:lnSpc>
                  <a:spcBef>
                    <a:spcPct val="40000"/>
                  </a:spcBef>
                </a:pPr>
                <a:r>
                  <a:rPr lang="en-US" altLang="en-US" sz="2000" dirty="0">
                    <a:latin typeface="Times New Roman" panose="02020603050405020304" pitchFamily="18" charset="0"/>
                    <a:cs typeface="Times New Roman" panose="02020603050405020304" pitchFamily="18" charset="0"/>
                  </a:rPr>
                  <a:t>An</a:t>
                </a:r>
                <a:r>
                  <a:rPr lang="en-US" altLang="en-US" sz="2000" dirty="0">
                    <a:solidFill>
                      <a:srgbClr val="0070C0"/>
                    </a:solidFill>
                    <a:latin typeface="Times New Roman" panose="02020603050405020304" pitchFamily="18" charset="0"/>
                    <a:cs typeface="Times New Roman" panose="02020603050405020304" pitchFamily="18" charset="0"/>
                  </a:rPr>
                  <a:t> unbiased estimator of </a:t>
                </a:r>
                <a14:m>
                  <m:oMath xmlns:m="http://schemas.openxmlformats.org/officeDocument/2006/math">
                    <m:sSup>
                      <m:sSupPr>
                        <m:ctrlPr>
                          <a:rPr lang="en-US" altLang="en-US" sz="2000" i="1" smtClean="0">
                            <a:solidFill>
                              <a:srgbClr val="0070C0"/>
                            </a:solidFill>
                            <a:latin typeface="Cambria Math" panose="02040503050406030204" pitchFamily="18" charset="0"/>
                            <a:cs typeface="Times New Roman" panose="02020603050405020304" pitchFamily="18" charset="0"/>
                          </a:rPr>
                        </m:ctrlPr>
                      </m:sSupPr>
                      <m:e>
                        <m:r>
                          <a:rPr lang="en-US" altLang="en-US" sz="20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𝜎</m:t>
                        </m:r>
                      </m:e>
                      <m:sup>
                        <m:r>
                          <a:rPr lang="en-US" altLang="en-US" sz="2000" b="0" i="1" smtClean="0">
                            <a:solidFill>
                              <a:srgbClr val="0070C0"/>
                            </a:solidFill>
                            <a:latin typeface="Cambria Math" panose="02040503050406030204" pitchFamily="18" charset="0"/>
                            <a:cs typeface="Times New Roman" panose="02020603050405020304" pitchFamily="18" charset="0"/>
                          </a:rPr>
                          <m:t>2</m:t>
                        </m:r>
                      </m:sup>
                    </m:sSup>
                  </m:oMath>
                </a14:m>
                <a:r>
                  <a:rPr lang="en-US" altLang="en-US" sz="2000" dirty="0">
                    <a:solidFill>
                      <a:srgbClr val="0070C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is</a:t>
                </a:r>
              </a:p>
              <a:p>
                <a:pPr marL="114300" indent="0">
                  <a:lnSpc>
                    <a:spcPct val="90000"/>
                  </a:lnSpc>
                  <a:spcBef>
                    <a:spcPct val="40000"/>
                  </a:spcBef>
                  <a:buNone/>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a:ea typeface="Cambria Math"/>
                                </a:rPr>
                                <m:t>𝜎</m:t>
                              </m:r>
                            </m:e>
                          </m:acc>
                        </m:e>
                        <m:sup>
                          <m:r>
                            <a:rPr lang="en-US" sz="2000" i="1">
                              <a:latin typeface="Cambria Math"/>
                            </a:rPr>
                            <m:t>2</m:t>
                          </m:r>
                        </m:sup>
                      </m:sSup>
                      <m:r>
                        <a:rPr lang="en-US" sz="2000" i="1">
                          <a:latin typeface="Cambria Math"/>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a:rPr>
                                <m:t>𝑆𝑆</m:t>
                              </m:r>
                            </m:e>
                            <m:sub>
                              <m:r>
                                <a:rPr lang="en-US" sz="2000" i="1">
                                  <a:latin typeface="Cambria Math"/>
                                </a:rPr>
                                <m:t>𝐸</m:t>
                              </m:r>
                            </m:sub>
                          </m:sSub>
                        </m:num>
                        <m:den>
                          <m:r>
                            <a:rPr lang="en-US" sz="2000" i="1">
                              <a:latin typeface="Cambria Math"/>
                            </a:rPr>
                            <m:t>𝑛</m:t>
                          </m:r>
                          <m:r>
                            <a:rPr lang="en-US" sz="2000" i="1">
                              <a:latin typeface="Cambria Math"/>
                            </a:rPr>
                            <m:t>−2</m:t>
                          </m:r>
                        </m:den>
                      </m:f>
                    </m:oMath>
                  </m:oMathPara>
                </a14:m>
                <a:endParaRPr lang="en-US" altLang="en-US" sz="2000" dirty="0">
                  <a:latin typeface="Times New Roman" panose="02020603050405020304" pitchFamily="18"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B4D70C6C-C4D0-478F-AFF8-0620E138E82C}"/>
                  </a:ext>
                </a:extLst>
              </p:cNvPr>
              <p:cNvSpPr txBox="1">
                <a:spLocks noRot="1" noChangeAspect="1" noMove="1" noResize="1" noEditPoints="1" noAdjustHandles="1" noChangeArrowheads="1" noChangeShapeType="1" noTextEdit="1"/>
              </p:cNvSpPr>
              <p:nvPr/>
            </p:nvSpPr>
            <p:spPr bwMode="auto">
              <a:xfrm>
                <a:off x="277906" y="1680865"/>
                <a:ext cx="8059270" cy="3847528"/>
              </a:xfrm>
              <a:prstGeom prst="rect">
                <a:avLst/>
              </a:prstGeom>
              <a:blipFill>
                <a:blip r:embed="rId2"/>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p:sp>
        <p:nvSpPr>
          <p:cNvPr id="10" name="Rectangle 8">
            <a:extLst>
              <a:ext uri="{FF2B5EF4-FFF2-40B4-BE49-F238E27FC236}">
                <a16:creationId xmlns:a16="http://schemas.microsoft.com/office/drawing/2014/main" id="{CF99E2A9-CAF8-400F-BEA8-92F7CDD39333}"/>
              </a:ext>
            </a:extLst>
          </p:cNvPr>
          <p:cNvSpPr txBox="1">
            <a:spLocks noChangeArrowheads="1"/>
          </p:cNvSpPr>
          <p:nvPr/>
        </p:nvSpPr>
        <p:spPr bwMode="auto">
          <a:xfrm>
            <a:off x="285132" y="5890783"/>
            <a:ext cx="7964136" cy="646331"/>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nSpc>
                <a:spcPct val="90000"/>
              </a:lnSpc>
              <a:spcBef>
                <a:spcPct val="40000"/>
              </a:spcBef>
              <a:buNone/>
            </a:pPr>
            <a:r>
              <a:rPr lang="en-US" altLang="en-US" sz="2000" dirty="0">
                <a:solidFill>
                  <a:srgbClr val="0070C0"/>
                </a:solidFill>
                <a:latin typeface="Times New Roman" panose="02020603050405020304" pitchFamily="18" charset="0"/>
                <a:cs typeface="Times New Roman" panose="02020603050405020304" pitchFamily="18" charset="0"/>
              </a:rPr>
              <a:t>Example: </a:t>
            </a:r>
            <a:r>
              <a:rPr lang="en-US" sz="2000" dirty="0">
                <a:solidFill>
                  <a:srgbClr val="2F2B20"/>
                </a:solidFill>
                <a:latin typeface="Times New Roman" panose="02020603050405020304" pitchFamily="18" charset="0"/>
                <a:cs typeface="Times New Roman" panose="02020603050405020304" pitchFamily="18" charset="0"/>
              </a:rPr>
              <a:t>Find error sum of squares and the estimate of the variance of the random error in the previous example.</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99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rPr>
              <a:t>Use Regression in Excel </a:t>
            </a:r>
            <a:r>
              <a:rPr lang="en-US" sz="3600" dirty="0"/>
              <a:t> </a:t>
            </a:r>
          </a:p>
        </p:txBody>
      </p:sp>
      <p:graphicFrame>
        <p:nvGraphicFramePr>
          <p:cNvPr id="4" name="Group 44"/>
          <p:cNvGraphicFramePr>
            <a:graphicFrameLocks noGrp="1"/>
          </p:cNvGraphicFramePr>
          <p:nvPr>
            <p:extLst>
              <p:ext uri="{D42A27DB-BD31-4B8C-83A1-F6EECF244321}">
                <p14:modId xmlns:p14="http://schemas.microsoft.com/office/powerpoint/2010/main" val="3391230869"/>
              </p:ext>
            </p:extLst>
          </p:nvPr>
        </p:nvGraphicFramePr>
        <p:xfrm>
          <a:off x="5130799" y="1417638"/>
          <a:ext cx="3234268" cy="4769482"/>
        </p:xfrm>
        <a:graphic>
          <a:graphicData uri="http://schemas.openxmlformats.org/drawingml/2006/table">
            <a:tbl>
              <a:tblPr/>
              <a:tblGrid>
                <a:gridCol w="1617134">
                  <a:extLst>
                    <a:ext uri="{9D8B030D-6E8A-4147-A177-3AD203B41FA5}">
                      <a16:colId xmlns:a16="http://schemas.microsoft.com/office/drawing/2014/main" val="20000"/>
                    </a:ext>
                  </a:extLst>
                </a:gridCol>
                <a:gridCol w="1617134">
                  <a:extLst>
                    <a:ext uri="{9D8B030D-6E8A-4147-A177-3AD203B41FA5}">
                      <a16:colId xmlns:a16="http://schemas.microsoft.com/office/drawing/2014/main" val="20001"/>
                    </a:ext>
                  </a:extLst>
                </a:gridCol>
              </a:tblGrid>
              <a:tr h="670502">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House Price in $1000s</a:t>
                      </a:r>
                    </a:p>
                    <a:p>
                      <a:pPr marL="0" marR="0" lvl="0" indent="0" algn="ctr" defTabSz="852488" rtl="0" eaLnBrk="1" fontAlgn="base" latinLnBrk="0" hangingPunct="1">
                        <a:lnSpc>
                          <a:spcPct val="8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(Y)</a:t>
                      </a:r>
                    </a:p>
                  </a:txBody>
                  <a:tcPr marT="45691" marB="45691"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BAE"/>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Square Feet </a:t>
                      </a:r>
                    </a:p>
                    <a:p>
                      <a:pPr marL="0" marR="0" lvl="0" indent="0" algn="ctr" defTabSz="852488" rtl="0" eaLnBrk="1" fontAlgn="base" latinLnBrk="0" hangingPunct="1">
                        <a:lnSpc>
                          <a:spcPct val="8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(X)</a:t>
                      </a:r>
                    </a:p>
                  </a:txBody>
                  <a:tcPr marT="45691" marB="45691"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9BAE"/>
                    </a:solidFill>
                  </a:tcPr>
                </a:tc>
                <a:extLst>
                  <a:ext uri="{0D108BD9-81ED-4DB2-BD59-A6C34878D82A}">
                    <a16:rowId xmlns:a16="http://schemas.microsoft.com/office/drawing/2014/main" val="10000"/>
                  </a:ext>
                </a:extLst>
              </a:tr>
              <a:tr h="380942">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245</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1,400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1"/>
                  </a:ext>
                </a:extLst>
              </a:tr>
              <a:tr h="380942">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312</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1,600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2"/>
                  </a:ext>
                </a:extLst>
              </a:tr>
              <a:tr h="380942">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279</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1,700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3"/>
                  </a:ext>
                </a:extLst>
              </a:tr>
              <a:tr h="380942">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308</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1,875</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4"/>
                  </a:ext>
                </a:extLst>
              </a:tr>
              <a:tr h="380942">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199</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1,100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5"/>
                  </a:ext>
                </a:extLst>
              </a:tr>
              <a:tr h="380942">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219</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1,550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6"/>
                  </a:ext>
                </a:extLst>
              </a:tr>
              <a:tr h="380942">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405</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2,350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7"/>
                  </a:ext>
                </a:extLst>
              </a:tr>
              <a:tr h="380942">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324</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2,450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8"/>
                  </a:ext>
                </a:extLst>
              </a:tr>
              <a:tr h="380942">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319</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1,425</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9"/>
                  </a:ext>
                </a:extLst>
              </a:tr>
              <a:tr h="380942">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a:ln>
                            <a:noFill/>
                          </a:ln>
                          <a:solidFill>
                            <a:schemeClr val="tx1"/>
                          </a:solidFill>
                          <a:effectLst/>
                          <a:latin typeface="Arial" panose="020B0604020202020204" pitchFamily="34" charset="0"/>
                          <a:cs typeface="Arial" panose="020B0604020202020204" pitchFamily="34" charset="0"/>
                        </a:rPr>
                        <a:t>255</a:t>
                      </a:r>
                    </a:p>
                  </a:txBody>
                  <a:tcPr marT="45691" marB="4569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defTabSz="852488">
                        <a:spcBef>
                          <a:spcPct val="20000"/>
                        </a:spcBef>
                        <a:buClr>
                          <a:srgbClr val="336699"/>
                        </a:buClr>
                        <a:buSzPct val="6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9pPr>
                    </a:lstStyle>
                    <a:p>
                      <a:pPr marL="0" marR="0" lvl="0" indent="0" algn="ctr"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None/>
                        <a:tabLst/>
                      </a:pPr>
                      <a:r>
                        <a:rPr kumimoji="0" lang="en-US" altLang="en-US" sz="19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1,700</a:t>
                      </a:r>
                    </a:p>
                  </a:txBody>
                  <a:tcPr marT="45691" marB="4569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10"/>
                  </a:ext>
                </a:extLst>
              </a:tr>
            </a:tbl>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2102023736"/>
              </p:ext>
            </p:extLst>
          </p:nvPr>
        </p:nvGraphicFramePr>
        <p:xfrm>
          <a:off x="222421" y="3429000"/>
          <a:ext cx="4673599" cy="2951692"/>
        </p:xfrm>
        <a:graphic>
          <a:graphicData uri="http://schemas.openxmlformats.org/presentationml/2006/ole">
            <mc:AlternateContent xmlns:mc="http://schemas.openxmlformats.org/markup-compatibility/2006">
              <mc:Choice xmlns:v="urn:schemas-microsoft-com:vml" Requires="v">
                <p:oleObj spid="_x0000_s11282" name="Chart" r:id="rId3" imgW="5524394" imgH="3524144" progId="Excel.Sheet.8">
                  <p:embed/>
                </p:oleObj>
              </mc:Choice>
              <mc:Fallback>
                <p:oleObj name="Chart" r:id="rId3" imgW="5524394" imgH="3524144"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21" y="3429000"/>
                        <a:ext cx="4673599" cy="2951692"/>
                      </a:xfrm>
                      <a:prstGeom prst="rect">
                        <a:avLst/>
                      </a:prstGeom>
                      <a:noFill/>
                      <a:ln>
                        <a:noFill/>
                      </a:ln>
                      <a:effectLst/>
                    </p:spPr>
                  </p:pic>
                </p:oleObj>
              </mc:Fallback>
            </mc:AlternateContent>
          </a:graphicData>
        </a:graphic>
      </p:graphicFrame>
      <p:sp>
        <p:nvSpPr>
          <p:cNvPr id="7" name="TextBox 6"/>
          <p:cNvSpPr txBox="1"/>
          <p:nvPr/>
        </p:nvSpPr>
        <p:spPr>
          <a:xfrm>
            <a:off x="494270" y="1458096"/>
            <a:ext cx="4636528"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The following data was determined for 10 randomly selected houses. Find the estimated regression line and error sum of squares.</a:t>
            </a:r>
          </a:p>
        </p:txBody>
      </p:sp>
    </p:spTree>
    <p:extLst>
      <p:ext uri="{BB962C8B-B14F-4D97-AF65-F5344CB8AC3E}">
        <p14:creationId xmlns:p14="http://schemas.microsoft.com/office/powerpoint/2010/main" val="169843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4277</TotalTime>
  <Words>1259</Words>
  <Application>Microsoft Office PowerPoint</Application>
  <PresentationFormat>On-screen Show (4:3)</PresentationFormat>
  <Paragraphs>264</Paragraphs>
  <Slides>19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9" baseType="lpstr">
      <vt:lpstr>Arial</vt:lpstr>
      <vt:lpstr>Calibri</vt:lpstr>
      <vt:lpstr>Cambria</vt:lpstr>
      <vt:lpstr>Cambria Math</vt:lpstr>
      <vt:lpstr>Georgia</vt:lpstr>
      <vt:lpstr>Times New Roman</vt:lpstr>
      <vt:lpstr>Wingdings</vt:lpstr>
      <vt:lpstr>Adjacency</vt:lpstr>
      <vt:lpstr>Chart</vt:lpstr>
      <vt:lpstr>Equation</vt:lpstr>
      <vt:lpstr>Chapter 11:  Simple linear regression and Correlation</vt:lpstr>
      <vt:lpstr>PowerPoint Presentation</vt:lpstr>
      <vt:lpstr>Introduction</vt:lpstr>
      <vt:lpstr>Introduction</vt:lpstr>
      <vt:lpstr>Simple linear regression</vt:lpstr>
      <vt:lpstr>Simple linear regression </vt:lpstr>
      <vt:lpstr>Estimated regression line </vt:lpstr>
      <vt:lpstr>Standard error of estimate</vt:lpstr>
      <vt:lpstr>Use Regression in Excel  </vt:lpstr>
      <vt:lpstr>Use Regression in Excel </vt:lpstr>
      <vt:lpstr>Test hypothesis about the slope and intercept</vt:lpstr>
      <vt:lpstr>Test hypothesis about the slope and intercept</vt:lpstr>
      <vt:lpstr>Test for significance of regression</vt:lpstr>
      <vt:lpstr>Correlation coefficient</vt:lpstr>
      <vt:lpstr>Correlation coefficient</vt:lpstr>
      <vt:lpstr>Correlation</vt:lpstr>
      <vt:lpstr>Correlation</vt:lpstr>
      <vt:lpstr>Test for zero correlation</vt:lpstr>
      <vt:lpstr>Test for zero correlation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Statistical inference for Two Samples</dc:title>
  <dc:creator>Mai Vu Thi Tuyet</dc:creator>
  <cp:lastModifiedBy>Mai</cp:lastModifiedBy>
  <cp:revision>93</cp:revision>
  <dcterms:created xsi:type="dcterms:W3CDTF">2021-09-01T00:59:07Z</dcterms:created>
  <dcterms:modified xsi:type="dcterms:W3CDTF">2021-12-03T17:34:22Z</dcterms:modified>
</cp:coreProperties>
</file>