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764" autoAdjust="0"/>
  </p:normalViewPr>
  <p:slideViewPr>
    <p:cSldViewPr snapToGrid="0" snapToObjects="1">
      <p:cViewPr varScale="1">
        <p:scale>
          <a:sx n="113" d="100"/>
          <a:sy n="113" d="100"/>
        </p:scale>
        <p:origin x="155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55A8D1C-AB86-824E-A239-649263CD433F}" type="datetimeFigureOut">
              <a:rPr lang="en-US" smtClean="0"/>
              <a:t>1/18/2022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64" y="0"/>
            <a:ext cx="8662524" cy="175490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3: </a:t>
            </a:r>
            <a:br>
              <a:rPr lang="en-US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 random variables and Probability distribution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05064" y="1754909"/>
            <a:ext cx="8361218" cy="489364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8001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573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7145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17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LEARNING OBJECTIVES: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1. Discrete random variables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2. Probability mass function and cumulative distribution function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3. Mean and Variance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4. </a:t>
            </a:r>
            <a:r>
              <a:rPr lang="en-US" sz="2400">
                <a:latin typeface="Times New Roman" charset="0"/>
              </a:rPr>
              <a:t>Discrete uniform </a:t>
            </a:r>
            <a:r>
              <a:rPr lang="en-US" sz="2400" dirty="0">
                <a:latin typeface="Times New Roman" charset="0"/>
              </a:rPr>
              <a:t>d</a:t>
            </a:r>
            <a:r>
              <a:rPr lang="en-US" sz="2400">
                <a:latin typeface="Times New Roman" charset="0"/>
              </a:rPr>
              <a:t>istribution</a:t>
            </a:r>
            <a:endParaRPr lang="en-US" sz="2400" dirty="0">
              <a:latin typeface="Times New Roman" charset="0"/>
            </a:endParaRPr>
          </a:p>
          <a:p>
            <a:pPr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5. </a:t>
            </a:r>
            <a:r>
              <a:rPr lang="en-US" sz="2400">
                <a:latin typeface="Times New Roman" charset="0"/>
              </a:rPr>
              <a:t>Binomial distribution</a:t>
            </a:r>
            <a:endParaRPr lang="en-US" sz="2400" dirty="0">
              <a:latin typeface="Times New Roman" charset="0"/>
            </a:endParaRPr>
          </a:p>
          <a:p>
            <a:pPr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6. Geometric and Negative Binomial distribution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7. Hyper-geometric distribution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8. Poisson distribution</a:t>
            </a:r>
          </a:p>
        </p:txBody>
      </p:sp>
    </p:spTree>
    <p:extLst>
      <p:ext uri="{BB962C8B-B14F-4D97-AF65-F5344CB8AC3E}">
        <p14:creationId xmlns:p14="http://schemas.microsoft.com/office/powerpoint/2010/main" val="201628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 uniform distribution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334685" y="1114425"/>
            <a:ext cx="7865030" cy="5715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>
              <a:spcBef>
                <a:spcPct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334685" y="4024925"/>
            <a:ext cx="7865030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discrete uniform random variable on the consecutive integers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+1, …,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mean and variance of </a:t>
            </a:r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X:</a:t>
            </a:r>
          </a:p>
          <a:p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µ =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(a + b)/2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Object 9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3865248"/>
              </p:ext>
            </p:extLst>
          </p:nvPr>
        </p:nvGraphicFramePr>
        <p:xfrm>
          <a:off x="4651375" y="5327846"/>
          <a:ext cx="215265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" name="Equation" r:id="rId3" imgW="1218960" imgH="419040" progId="Equation.3">
                  <p:embed/>
                </p:oleObj>
              </mc:Choice>
              <mc:Fallback>
                <p:oleObj name="Equation" r:id="rId3" imgW="1218960" imgH="41904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75" y="5327846"/>
                        <a:ext cx="2152650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  <a:ext uri="{FAA26D3D-D897-4be2-8F04-BA451C77F1D7}">
                          <ma14:placeholderFlag xmlns:ma14="http://schemas.microsoft.com/office/mac/drawingml/2011/main" xmlns="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6">
            <a:extLst>
              <a:ext uri="{FF2B5EF4-FFF2-40B4-BE49-F238E27FC236}">
                <a16:creationId xmlns:a16="http://schemas.microsoft.com/office/drawing/2014/main" id="{C708784E-E24A-4C4B-B8B1-56525B24E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685" y="1677333"/>
            <a:ext cx="7865030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square">
            <a:spAutoFit/>
          </a:bodyPr>
          <a:lstStyle/>
          <a:p>
            <a:pPr marL="342900" indent="-34290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A random variable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X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has a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discrete uniform distribution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if each of the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values in its range, say,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x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,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 x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, …,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x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 has equal probability. Then,</a:t>
            </a:r>
          </a:p>
          <a:p>
            <a:pPr marL="342900" indent="-342900" algn="ctr"/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x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) = 1/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n</a:t>
            </a:r>
            <a:endParaRPr lang="el-GR" sz="2400" i="1" dirty="0">
              <a:latin typeface="Times New Roman" panose="02020603050405020304" pitchFamily="18" charset="0"/>
              <a:cs typeface="Times New Roman" panose="02020603050405020304" pitchFamily="18" charset="0"/>
              <a:sym typeface="Symbol" charset="0"/>
            </a:endParaRP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96975A37-BDBC-4480-A3D1-16560B7EF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685" y="3453425"/>
            <a:ext cx="7865030" cy="5715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marL="342900" indent="-342900">
              <a:spcBef>
                <a:spcPct val="20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and Variance</a:t>
            </a:r>
          </a:p>
        </p:txBody>
      </p:sp>
    </p:spTree>
    <p:extLst>
      <p:ext uri="{BB962C8B-B14F-4D97-AF65-F5344CB8AC3E}">
        <p14:creationId xmlns:p14="http://schemas.microsoft.com/office/powerpoint/2010/main" val="107521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Binomial distribution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243872" y="1114425"/>
            <a:ext cx="7865030" cy="5715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>
              <a:spcBef>
                <a:spcPct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</p:txBody>
      </p:sp>
      <p:sp>
        <p:nvSpPr>
          <p:cNvPr id="6" name="Rectangle 36">
            <a:extLst>
              <a:ext uri="{FF2B5EF4-FFF2-40B4-BE49-F238E27FC236}">
                <a16:creationId xmlns:a16="http://schemas.microsoft.com/office/drawing/2014/main" id="{6FD2D429-BA39-40D2-9345-C9B6581BC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191" y="1685925"/>
            <a:ext cx="7865030" cy="489364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square">
            <a:spAutoFit/>
          </a:bodyPr>
          <a:lstStyle/>
          <a:p>
            <a:pPr marL="342900" indent="-34290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A random experiment consists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of </a:t>
            </a:r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trials such that:</a:t>
            </a:r>
          </a:p>
          <a:p>
            <a:pPr marL="342900" indent="-34290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(1) The trials are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independent</a:t>
            </a:r>
          </a:p>
          <a:p>
            <a:pPr marL="342900" indent="-34290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(2) Each trial results in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only two possible outcomes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, labeled as </a:t>
            </a:r>
            <a:r>
              <a:rPr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“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success” and</a:t>
            </a:r>
            <a:r>
              <a:rPr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“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failure”</a:t>
            </a:r>
          </a:p>
          <a:p>
            <a:pPr marL="342900" indent="-34290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(3) The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probability of a success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in each trial, denoted as </a:t>
            </a:r>
            <a:r>
              <a:rPr lang="en-US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, remains constant</a:t>
            </a:r>
          </a:p>
          <a:p>
            <a:pPr marL="342900" indent="-34290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charset="0"/>
            </a:endParaRPr>
          </a:p>
          <a:p>
            <a:pPr marL="342900" indent="-34290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The random variable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X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the number of successes in n trials has a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binomial distribution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with parameters 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 and n. The probability mass function of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X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is:</a:t>
            </a:r>
          </a:p>
          <a:p>
            <a:pPr marL="342900" indent="-342900" algn="ctr"/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  <a:sym typeface="Symbol" charset="0"/>
            </a:endParaRPr>
          </a:p>
          <a:p>
            <a:pPr marL="342900" indent="-342900" algn="ctr"/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  <a:sym typeface="Symbol" charset="0"/>
            </a:endParaRPr>
          </a:p>
          <a:p>
            <a:pPr marL="342900" indent="-342900" algn="ctr"/>
            <a:endParaRPr lang="el-GR" sz="2400" i="1" dirty="0">
              <a:latin typeface="Times New Roman" panose="02020603050405020304" pitchFamily="18" charset="0"/>
              <a:cs typeface="Times New Roman" panose="02020603050405020304" pitchFamily="18" charset="0"/>
              <a:sym typeface="Symbol" charset="0"/>
            </a:endParaRPr>
          </a:p>
        </p:txBody>
      </p:sp>
      <p:graphicFrame>
        <p:nvGraphicFramePr>
          <p:cNvPr id="8" name="Content Placeholder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1457498"/>
              </p:ext>
            </p:extLst>
          </p:nvPr>
        </p:nvGraphicFramePr>
        <p:xfrm>
          <a:off x="2491582" y="5353399"/>
          <a:ext cx="4418012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2" name="Equation" r:id="rId3" imgW="2489040" imgH="457200" progId="Equation.3">
                  <p:embed/>
                </p:oleObj>
              </mc:Choice>
              <mc:Fallback>
                <p:oleObj name="Equation" r:id="rId3" imgW="2489040" imgH="4572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1582" y="5353399"/>
                        <a:ext cx="4418012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408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376"/>
            <a:ext cx="7620000" cy="1143000"/>
          </a:xfrm>
        </p:spPr>
        <p:txBody>
          <a:bodyPr/>
          <a:lstStyle/>
          <a:p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Binomial distribution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158749" y="2326401"/>
            <a:ext cx="8251824" cy="4154984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sample of water has a 10% chance of containing a particular organic pollutant. Assume that the samples are independent with regard to the presence of the pollutant.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X= the number of samples that contain the pollutant in the next 18 samples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analyzed.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Find P(X=2)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Determine the probability that at least four samples contain the pollutant.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Determine the probability that 3 ≤ 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7.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 Find the mean and standard deviation of X.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158749" y="1533526"/>
            <a:ext cx="8239124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µ =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(1-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l-G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3E299278-6FBF-47C3-BBDA-5EE81ADE3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49" y="1066800"/>
            <a:ext cx="8251824" cy="466725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marL="342900" indent="-342900">
              <a:spcBef>
                <a:spcPct val="20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and Variance</a:t>
            </a:r>
          </a:p>
        </p:txBody>
      </p:sp>
    </p:spTree>
    <p:extLst>
      <p:ext uri="{BB962C8B-B14F-4D97-AF65-F5344CB8AC3E}">
        <p14:creationId xmlns:p14="http://schemas.microsoft.com/office/powerpoint/2010/main" val="266316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Geometric distribution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4810" y="1202532"/>
            <a:ext cx="8130190" cy="143486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 2" charset="0"/>
              <a:buNone/>
            </a:pPr>
            <a:r>
              <a:rPr lang="en-US" sz="2400" dirty="0">
                <a:solidFill>
                  <a:srgbClr val="0070C0"/>
                </a:solidFill>
                <a:latin typeface="Times New Roman" charset="0"/>
                <a:cs typeface="Times New Roman" charset="0"/>
              </a:rPr>
              <a:t>Example: </a:t>
            </a:r>
            <a:r>
              <a:rPr lang="en-US" sz="2400" dirty="0">
                <a:latin typeface="Times New Roman" charset="0"/>
                <a:cs typeface="Times New Roman" charset="0"/>
              </a:rPr>
              <a:t>The probability of a successful optical alignment in a assembly of an optical data storage product is 0.8. Assume the trials are independent. What is the probability that the first successful alignment requires exactly four trials.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F09F3BC3-63B8-463B-B370-C0A2B5D57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" y="3577992"/>
            <a:ext cx="8254999" cy="5715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>
              <a:spcBef>
                <a:spcPct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D85B29-B42B-4ED7-A4FF-F9326BF68415}"/>
              </a:ext>
            </a:extLst>
          </p:cNvPr>
          <p:cNvSpPr txBox="1"/>
          <p:nvPr/>
        </p:nvSpPr>
        <p:spPr>
          <a:xfrm>
            <a:off x="317500" y="2738361"/>
            <a:ext cx="793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Hint: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X = the number of trials to the first success.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P(X=4) = P(FFFS)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56B1B9D-E05E-481B-8A8D-D8136A774D81}"/>
              </a:ext>
            </a:extLst>
          </p:cNvPr>
          <p:cNvSpPr txBox="1">
            <a:spLocks/>
          </p:cNvSpPr>
          <p:nvPr/>
        </p:nvSpPr>
        <p:spPr>
          <a:xfrm>
            <a:off x="133350" y="4149492"/>
            <a:ext cx="8254998" cy="243387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 2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series of Bernoulli trials (independent trials with constant probability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success), let the random variable </a:t>
            </a:r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=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trials until the first success. Then </a:t>
            </a:r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has a </a:t>
            </a:r>
            <a:r>
              <a:rPr 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geometric distribution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with parameter </a:t>
            </a:r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p,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probability mass function of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:</a:t>
            </a:r>
          </a:p>
          <a:p>
            <a:pPr algn="just">
              <a:buFont typeface="Wingdings 2" charset="0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0663454"/>
              </p:ext>
            </p:extLst>
          </p:nvPr>
        </p:nvGraphicFramePr>
        <p:xfrm>
          <a:off x="2082799" y="5981289"/>
          <a:ext cx="43561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0" name="Equation" r:id="rId3" imgW="2019240" imgH="228600" progId="Equation.3">
                  <p:embed/>
                </p:oleObj>
              </mc:Choice>
              <mc:Fallback>
                <p:oleObj name="Equation" r:id="rId3" imgW="2019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799" y="5981289"/>
                        <a:ext cx="4356100" cy="493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491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9" grpId="0" animBg="1"/>
      <p:bldP spid="10" grpId="0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Geometric distribution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4060889"/>
              </p:ext>
            </p:extLst>
          </p:nvPr>
        </p:nvGraphicFramePr>
        <p:xfrm>
          <a:off x="2946400" y="2327401"/>
          <a:ext cx="2044700" cy="151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4" name="Equation" r:id="rId3" imgW="1168200" imgH="863280" progId="Equation.3">
                  <p:embed/>
                </p:oleObj>
              </mc:Choice>
              <mc:Fallback>
                <p:oleObj name="Equation" r:id="rId3" imgW="116820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2327401"/>
                        <a:ext cx="2044700" cy="15129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8">
            <a:extLst>
              <a:ext uri="{FF2B5EF4-FFF2-40B4-BE49-F238E27FC236}">
                <a16:creationId xmlns:a16="http://schemas.microsoft.com/office/drawing/2014/main" id="{50E63208-FF42-4A42-AB97-F447EA184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890" y="1896344"/>
            <a:ext cx="8128000" cy="19389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F2B20"/>
                </a:solidFill>
                <a:latin typeface="Times New Roman" charset="0"/>
                <a:cs typeface="Times New Roman" charset="0"/>
              </a:rPr>
              <a:t>If </a:t>
            </a:r>
            <a:r>
              <a:rPr lang="en-US" sz="2400" i="1" dirty="0">
                <a:solidFill>
                  <a:srgbClr val="2F2B20"/>
                </a:solidFill>
                <a:latin typeface="Times New Roman" charset="0"/>
                <a:cs typeface="Times New Roman" charset="0"/>
              </a:rPr>
              <a:t>X</a:t>
            </a:r>
            <a:r>
              <a:rPr lang="en-US" sz="2400" dirty="0">
                <a:solidFill>
                  <a:srgbClr val="2F2B20"/>
                </a:solidFill>
                <a:latin typeface="Times New Roman" charset="0"/>
                <a:cs typeface="Times New Roman" charset="0"/>
              </a:rPr>
              <a:t> is a geometric random variable with parameter </a:t>
            </a:r>
            <a:r>
              <a:rPr lang="en-US" sz="2400" i="1" dirty="0">
                <a:solidFill>
                  <a:srgbClr val="2F2B20"/>
                </a:solidFill>
                <a:latin typeface="Times New Roman" charset="0"/>
                <a:cs typeface="Times New Roman" charset="0"/>
              </a:rPr>
              <a:t>p</a:t>
            </a:r>
            <a:r>
              <a:rPr lang="en-US" sz="2400" dirty="0">
                <a:solidFill>
                  <a:srgbClr val="2F2B20"/>
                </a:solidFill>
                <a:latin typeface="Times New Roman" charset="0"/>
                <a:cs typeface="Times New Roman" charset="0"/>
              </a:rPr>
              <a:t> then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04B009B-21F7-48E5-853A-3E76B84255B1}"/>
              </a:ext>
            </a:extLst>
          </p:cNvPr>
          <p:cNvSpPr txBox="1">
            <a:spLocks/>
          </p:cNvSpPr>
          <p:nvPr/>
        </p:nvSpPr>
        <p:spPr>
          <a:xfrm>
            <a:off x="266700" y="4199711"/>
            <a:ext cx="8130190" cy="25374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that each of your calls to a popular radio station has a probability of 0.02 of connecting, that is, of not obtaining a busy signal. Assume that your calls are independent.</a:t>
            </a: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What is the probability that your first call that connects is your tenth call?</a:t>
            </a: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What is the probability that it requires more than five calls for you to connect?</a:t>
            </a: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What is the mean number of calls needed to connect?</a:t>
            </a:r>
          </a:p>
          <a:p>
            <a:pPr>
              <a:lnSpc>
                <a:spcPct val="90000"/>
              </a:lnSpc>
              <a:buFont typeface="Wingdings 2" charset="0"/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60FBB215-2CA4-49CD-BCBE-5FE644E7B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148" y="1369357"/>
            <a:ext cx="8182742" cy="5715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marL="342900" indent="-342900">
              <a:spcBef>
                <a:spcPct val="20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and Variance</a:t>
            </a:r>
          </a:p>
        </p:txBody>
      </p:sp>
    </p:spTree>
    <p:extLst>
      <p:ext uri="{BB962C8B-B14F-4D97-AF65-F5344CB8AC3E}">
        <p14:creationId xmlns:p14="http://schemas.microsoft.com/office/powerpoint/2010/main" val="120728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 Binomial distribution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0800" y="51689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ABFD59-B5CF-4E5B-8C7C-B2B4EB810177}"/>
              </a:ext>
            </a:extLst>
          </p:cNvPr>
          <p:cNvSpPr txBox="1">
            <a:spLocks/>
          </p:cNvSpPr>
          <p:nvPr/>
        </p:nvSpPr>
        <p:spPr>
          <a:xfrm>
            <a:off x="143094" y="5082726"/>
            <a:ext cx="8183946" cy="98174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probability that a man flipping a coin gets the fourth head on the ninth flip.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Box 8">
                <a:extLst>
                  <a:ext uri="{FF2B5EF4-FFF2-40B4-BE49-F238E27FC236}">
                    <a16:creationId xmlns:a16="http://schemas.microsoft.com/office/drawing/2014/main" id="{25915B57-BCD2-4B75-8883-B0F06CA9CB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338" y="1703388"/>
                <a:ext cx="8237702" cy="29217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buFont typeface="Wingdings 2" charset="0"/>
                  <a:buNone/>
                </a:pPr>
                <a:r>
                  <a:rPr lang="en-US" sz="2400" dirty="0">
                    <a:solidFill>
                      <a:srgbClr val="2F2B20"/>
                    </a:solidFill>
                    <a:latin typeface="Times New Roman" charset="0"/>
                    <a:cs typeface="Times New Roman" charset="0"/>
                  </a:rPr>
                  <a:t>In a series of Bernoulli trials (independent trials with constant probability </a:t>
                </a:r>
                <a:r>
                  <a:rPr lang="en-US" sz="2400" i="1" dirty="0">
                    <a:solidFill>
                      <a:srgbClr val="2F2B20"/>
                    </a:solidFill>
                    <a:latin typeface="Times New Roman" charset="0"/>
                    <a:cs typeface="Times New Roman" charset="0"/>
                  </a:rPr>
                  <a:t>p</a:t>
                </a:r>
                <a:r>
                  <a:rPr lang="en-US" sz="2400" dirty="0">
                    <a:solidFill>
                      <a:srgbClr val="2F2B20"/>
                    </a:solidFill>
                    <a:latin typeface="Times New Roman" charset="0"/>
                    <a:cs typeface="Times New Roman" charset="0"/>
                  </a:rPr>
                  <a:t> of a success), let the random variable </a:t>
                </a:r>
                <a:r>
                  <a:rPr lang="en-US" sz="2400" i="1" dirty="0">
                    <a:solidFill>
                      <a:srgbClr val="2F2B20"/>
                    </a:solidFill>
                    <a:latin typeface="Times New Roman" charset="0"/>
                    <a:cs typeface="Times New Roman" charset="0"/>
                  </a:rPr>
                  <a:t>X</a:t>
                </a:r>
                <a:r>
                  <a:rPr lang="en-US" sz="2400" dirty="0">
                    <a:solidFill>
                      <a:srgbClr val="2F2B20"/>
                    </a:solidFill>
                    <a:latin typeface="Times New Roman" charset="0"/>
                    <a:cs typeface="Times New Roman" charset="0"/>
                  </a:rPr>
                  <a:t> = the number of trials until the first </a:t>
                </a:r>
                <a:r>
                  <a:rPr lang="en-US" sz="2400" i="1" dirty="0">
                    <a:solidFill>
                      <a:srgbClr val="2F2B20"/>
                    </a:solidFill>
                    <a:latin typeface="Times New Roman" charset="0"/>
                    <a:cs typeface="Times New Roman" charset="0"/>
                  </a:rPr>
                  <a:t>r s</a:t>
                </a:r>
                <a:r>
                  <a:rPr lang="en-US" sz="2400" dirty="0">
                    <a:solidFill>
                      <a:srgbClr val="2F2B20"/>
                    </a:solidFill>
                    <a:latin typeface="Times New Roman" charset="0"/>
                    <a:cs typeface="Times New Roman" charset="0"/>
                  </a:rPr>
                  <a:t>uccesses occur. Then </a:t>
                </a:r>
                <a:r>
                  <a:rPr lang="en-US" sz="2400" i="1" dirty="0">
                    <a:solidFill>
                      <a:srgbClr val="2F2B20"/>
                    </a:solidFill>
                    <a:latin typeface="Times New Roman" charset="0"/>
                    <a:cs typeface="Times New Roman" charset="0"/>
                  </a:rPr>
                  <a:t>X</a:t>
                </a:r>
                <a:r>
                  <a:rPr lang="en-US" sz="2400" dirty="0">
                    <a:solidFill>
                      <a:srgbClr val="2F2B20"/>
                    </a:solidFill>
                    <a:latin typeface="Times New Roman" charset="0"/>
                    <a:cs typeface="Times New Roman" charset="0"/>
                  </a:rPr>
                  <a:t> has a </a:t>
                </a:r>
                <a:r>
                  <a:rPr lang="en-US" sz="2400" b="1" dirty="0">
                    <a:solidFill>
                      <a:srgbClr val="0070C0"/>
                    </a:solidFill>
                    <a:latin typeface="Times New Roman" charset="0"/>
                    <a:cs typeface="Times New Roman" charset="0"/>
                  </a:rPr>
                  <a:t>Negative Binomial distribution </a:t>
                </a:r>
                <a:r>
                  <a:rPr lang="en-US" sz="2400" dirty="0">
                    <a:solidFill>
                      <a:srgbClr val="2F2B20"/>
                    </a:solidFill>
                    <a:latin typeface="Times New Roman" charset="0"/>
                    <a:cs typeface="Times New Roman" charset="0"/>
                  </a:rPr>
                  <a:t>with parameter </a:t>
                </a:r>
                <a:r>
                  <a:rPr lang="en-US" sz="2400" i="1" dirty="0">
                    <a:solidFill>
                      <a:srgbClr val="2F2B20"/>
                    </a:solidFill>
                    <a:latin typeface="Times New Roman" charset="0"/>
                    <a:cs typeface="Times New Roman" charset="0"/>
                  </a:rPr>
                  <a:t>p, </a:t>
                </a:r>
                <a:r>
                  <a:rPr lang="en-US" sz="2400" dirty="0">
                    <a:solidFill>
                      <a:srgbClr val="2F2B20"/>
                    </a:solidFill>
                    <a:latin typeface="Times New Roman" charset="0"/>
                    <a:cs typeface="Times New Roman" charset="0"/>
                  </a:rPr>
                  <a:t>and the probability mass function of </a:t>
                </a:r>
                <a:r>
                  <a:rPr lang="en-US" sz="2400" i="1" dirty="0">
                    <a:solidFill>
                      <a:srgbClr val="2F2B20"/>
                    </a:solidFill>
                    <a:latin typeface="Times New Roman" charset="0"/>
                    <a:cs typeface="Times New Roman" charset="0"/>
                  </a:rPr>
                  <a:t>X</a:t>
                </a:r>
                <a:r>
                  <a:rPr lang="en-US" sz="2400" dirty="0">
                    <a:solidFill>
                      <a:srgbClr val="2F2B20"/>
                    </a:solidFill>
                    <a:latin typeface="Times New Roman" charset="0"/>
                    <a:cs typeface="Times New Roman" charset="0"/>
                  </a:rPr>
                  <a:t> is :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eqArr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ext Box 8">
                <a:extLst>
                  <a:ext uri="{FF2B5EF4-FFF2-40B4-BE49-F238E27FC236}">
                    <a16:creationId xmlns:a16="http://schemas.microsoft.com/office/drawing/2014/main" id="{25915B57-BCD2-4B75-8883-B0F06CA9C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338" y="1703388"/>
                <a:ext cx="8237702" cy="2921762"/>
              </a:xfrm>
              <a:prstGeom prst="rect">
                <a:avLst/>
              </a:prstGeom>
              <a:blipFill>
                <a:blip r:embed="rId2"/>
                <a:stretch>
                  <a:fillRect l="-1109" t="-145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utoShape 5">
            <a:extLst>
              <a:ext uri="{FF2B5EF4-FFF2-40B4-BE49-F238E27FC236}">
                <a16:creationId xmlns:a16="http://schemas.microsoft.com/office/drawing/2014/main" id="{F5C597BC-9866-48B2-A6ED-A127B1246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38" y="1131888"/>
            <a:ext cx="8254999" cy="5715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>
              <a:spcBef>
                <a:spcPct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142502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116983"/>
            <a:ext cx="7620000" cy="1143000"/>
          </a:xfrm>
        </p:spPr>
        <p:txBody>
          <a:bodyPr/>
          <a:lstStyle/>
          <a:p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 Binomial distribution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2F77C6-528A-4BA5-A6DF-79A0ADB80C62}"/>
              </a:ext>
            </a:extLst>
          </p:cNvPr>
          <p:cNvSpPr txBox="1">
            <a:spLocks/>
          </p:cNvSpPr>
          <p:nvPr/>
        </p:nvSpPr>
        <p:spPr>
          <a:xfrm>
            <a:off x="114300" y="4594772"/>
            <a:ext cx="8130190" cy="13325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(referred to the previous example)</a:t>
            </a:r>
          </a:p>
          <a:p>
            <a:pPr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Find the mean and standard deviation of the number of flips</a:t>
            </a:r>
          </a:p>
          <a:p>
            <a:pPr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until that man gets four heads.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6BF0CE10-E008-4CD8-AA0C-DAE64AE978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1371745"/>
                <a:ext cx="8458199" cy="2661868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3429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2860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05840" indent="-22860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80160" indent="-22860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54480" indent="-22860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03120" indent="-18288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18288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14300" indent="0">
                  <a:buNone/>
                </a:pPr>
                <a:r>
                  <a:rPr lang="en-US" sz="2400" dirty="0">
                    <a:solidFill>
                      <a:srgbClr val="0070C0"/>
                    </a:solidFill>
                    <a:latin typeface="Times New Roman" charset="0"/>
                    <a:cs typeface="Times New Roman" charset="0"/>
                  </a:rPr>
                  <a:t>Remark:</a:t>
                </a:r>
                <a:r>
                  <a:rPr lang="en-US" sz="2400" dirty="0">
                    <a:latin typeface="Times New Roman" charset="0"/>
                    <a:cs typeface="Times New Roman" charset="0"/>
                  </a:rPr>
                  <a:t> If </a:t>
                </a:r>
                <a:r>
                  <a:rPr lang="en-US" sz="2400" i="1" dirty="0">
                    <a:latin typeface="Times New Roman" charset="0"/>
                    <a:cs typeface="Times New Roman" charset="0"/>
                  </a:rPr>
                  <a:t>X </a:t>
                </a:r>
                <a:r>
                  <a:rPr lang="en-US" sz="2400" dirty="0">
                    <a:latin typeface="Times New Roman" charset="0"/>
                    <a:cs typeface="Times New Roman" charset="0"/>
                  </a:rPr>
                  <a:t>is a Negative Binomial Distribution with parameters </a:t>
                </a:r>
                <a:r>
                  <a:rPr lang="en-US" sz="2400" i="1" dirty="0">
                    <a:latin typeface="Times New Roman" charset="0"/>
                    <a:cs typeface="Times New Roman" charset="0"/>
                  </a:rPr>
                  <a:t>p </a:t>
                </a:r>
                <a:r>
                  <a:rPr lang="en-US" sz="2400" dirty="0">
                    <a:latin typeface="Times New Roman" charset="0"/>
                    <a:cs typeface="Times New Roman" charset="0"/>
                  </a:rPr>
                  <a:t>and </a:t>
                </a:r>
                <a:r>
                  <a:rPr lang="en-US" sz="2400" i="1" dirty="0">
                    <a:latin typeface="Times New Roman" charset="0"/>
                    <a:cs typeface="Times New Roman" charset="0"/>
                  </a:rPr>
                  <a:t>r </a:t>
                </a:r>
                <a:r>
                  <a:rPr lang="en-US" sz="2400" dirty="0">
                    <a:latin typeface="Times New Roman" charset="0"/>
                    <a:cs typeface="Times New Roman" charset="0"/>
                  </a:rPr>
                  <a:t>then :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:endParaRPr lang="en-US" sz="24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6BF0CE10-E008-4CD8-AA0C-DAE64AE97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71745"/>
                <a:ext cx="8458199" cy="2661868"/>
              </a:xfrm>
              <a:prstGeom prst="rect">
                <a:avLst/>
              </a:prstGeom>
              <a:blipFill>
                <a:blip r:embed="rId2"/>
                <a:stretch>
                  <a:fillRect t="-1361" r="-43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89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Hyper-geometric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9B702E6-1574-4BBD-A94B-24AE6075EC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105" y="1194759"/>
                <a:ext cx="8130190" cy="4911751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3429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2860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05840" indent="-22860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80160" indent="-22860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54480" indent="-22860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03120" indent="-18288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18288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 2" charset="0"/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set of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objects contains: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objects classified as successes; </a:t>
                </a:r>
              </a:p>
              <a:p>
                <a:pPr>
                  <a:buFont typeface="Wingdings 2" charset="0"/>
                  <a:buNone/>
                </a:pP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N-K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objects classified as failures.</a:t>
                </a:r>
              </a:p>
              <a:p>
                <a:pPr>
                  <a:buFont typeface="Wingdings 2" charset="0"/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sample of size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objects is selected randomly (without replacement) from the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objects, where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 </a:t>
                </a:r>
                <a:r>
                  <a:rPr lang="en-US" sz="2400" dirty="0">
                    <a:latin typeface="Times New Roman" panose="02020603050405020304" pitchFamily="18" charset="0"/>
                    <a:ea typeface="Cambria Math" charset="0"/>
                    <a:cs typeface="Times New Roman" panose="02020603050405020304" pitchFamily="18" charset="0"/>
                  </a:rPr>
                  <a:t>≤ </a:t>
                </a:r>
                <a:r>
                  <a:rPr lang="en-US" sz="2400" i="1" dirty="0">
                    <a:latin typeface="Times New Roman" panose="02020603050405020304" pitchFamily="18" charset="0"/>
                    <a:ea typeface="Cambria Math" charset="0"/>
                    <a:cs typeface="Times New Roman" panose="02020603050405020304" pitchFamily="18" charset="0"/>
                  </a:rPr>
                  <a:t>N,  n </a:t>
                </a:r>
                <a:r>
                  <a:rPr lang="en-US" sz="2400" dirty="0">
                    <a:latin typeface="Times New Roman" panose="02020603050405020304" pitchFamily="18" charset="0"/>
                    <a:ea typeface="Cambria Math" charset="0"/>
                    <a:cs typeface="Times New Roman" panose="02020603050405020304" pitchFamily="18" charset="0"/>
                  </a:rPr>
                  <a:t>≤ </a:t>
                </a:r>
                <a:r>
                  <a:rPr lang="en-US" sz="2400" i="1" dirty="0">
                    <a:latin typeface="Times New Roman" panose="02020603050405020304" pitchFamily="18" charset="0"/>
                    <a:ea typeface="Cambria Math" charset="0"/>
                    <a:cs typeface="Times New Roman" panose="02020603050405020304" pitchFamily="18" charset="0"/>
                  </a:rPr>
                  <a:t>N.</a:t>
                </a:r>
              </a:p>
              <a:p>
                <a:pPr>
                  <a:buFont typeface="Wingdings 2" charset="0"/>
                  <a:buNone/>
                </a:pPr>
                <a:endParaRPr lang="en-US" sz="2400" i="1" dirty="0">
                  <a:latin typeface="Times New Roman" panose="02020603050405020304" pitchFamily="18" charset="0"/>
                  <a:ea typeface="Cambria Math" charset="0"/>
                  <a:cs typeface="Times New Roman" panose="02020603050405020304" pitchFamily="18" charset="0"/>
                </a:endParaRPr>
              </a:p>
              <a:p>
                <a:pPr>
                  <a:buFont typeface="Wingdings 2" charset="0"/>
                  <a:buNone/>
                </a:pPr>
                <a:r>
                  <a:rPr lang="en-US" sz="2400" dirty="0">
                    <a:latin typeface="Times New Roman" panose="02020603050405020304" pitchFamily="18" charset="0"/>
                    <a:ea typeface="Cambria Math" charset="0"/>
                    <a:cs typeface="Times New Roman" panose="02020603050405020304" pitchFamily="18" charset="0"/>
                  </a:rPr>
                  <a:t>Let the random variable </a:t>
                </a:r>
                <a:r>
                  <a:rPr lang="en-US" sz="2400" i="1" dirty="0">
                    <a:latin typeface="Times New Roman" panose="02020603050405020304" pitchFamily="18" charset="0"/>
                    <a:ea typeface="Cambria Math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dirty="0">
                    <a:latin typeface="Times New Roman" panose="02020603050405020304" pitchFamily="18" charset="0"/>
                    <a:ea typeface="Cambria Math" charset="0"/>
                    <a:cs typeface="Times New Roman" panose="02020603050405020304" pitchFamily="18" charset="0"/>
                  </a:rPr>
                  <a:t> = the number of successes in the sample. Then </a:t>
                </a:r>
                <a:r>
                  <a:rPr lang="en-US" sz="2400" i="1" dirty="0">
                    <a:latin typeface="Times New Roman" panose="02020603050405020304" pitchFamily="18" charset="0"/>
                    <a:ea typeface="Cambria Math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dirty="0">
                    <a:latin typeface="Times New Roman" panose="02020603050405020304" pitchFamily="18" charset="0"/>
                    <a:ea typeface="Cambria Math" charset="0"/>
                    <a:cs typeface="Times New Roman" panose="02020603050405020304" pitchFamily="18" charset="0"/>
                  </a:rPr>
                  <a:t> has a </a:t>
                </a:r>
                <a:r>
                  <a:rPr lang="en-US" sz="2400" b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Cambria Math" charset="0"/>
                    <a:cs typeface="Times New Roman" panose="02020603050405020304" pitchFamily="18" charset="0"/>
                  </a:rPr>
                  <a:t>hyper-geometric distribution </a:t>
                </a:r>
                <a:r>
                  <a:rPr lang="en-US" sz="2400" dirty="0">
                    <a:latin typeface="Times New Roman" panose="02020603050405020304" pitchFamily="18" charset="0"/>
                    <a:ea typeface="Cambria Math" charset="0"/>
                    <a:cs typeface="Times New Roman" panose="02020603050405020304" pitchFamily="18" charset="0"/>
                  </a:rPr>
                  <a:t>and the probability mass function of </a:t>
                </a:r>
                <a:r>
                  <a:rPr lang="en-US" sz="2400" i="1" dirty="0">
                    <a:latin typeface="Times New Roman" panose="02020603050405020304" pitchFamily="18" charset="0"/>
                    <a:ea typeface="Cambria Math" charset="0"/>
                    <a:cs typeface="Times New Roman" panose="02020603050405020304" pitchFamily="18" charset="0"/>
                  </a:rPr>
                  <a:t>X </a:t>
                </a:r>
                <a:r>
                  <a:rPr lang="en-US" sz="2400" dirty="0">
                    <a:latin typeface="Times New Roman" panose="02020603050405020304" pitchFamily="18" charset="0"/>
                    <a:ea typeface="Cambria Math" charset="0"/>
                    <a:cs typeface="Times New Roman" panose="02020603050405020304" pitchFamily="18" charset="0"/>
                  </a:rPr>
                  <a:t>is: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eqAr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eqAr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</m:eqAr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min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⁡{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9B702E6-1574-4BBD-A94B-24AE6075E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05" y="1194759"/>
                <a:ext cx="8130190" cy="4911751"/>
              </a:xfrm>
              <a:prstGeom prst="rect">
                <a:avLst/>
              </a:prstGeom>
              <a:blipFill>
                <a:blip r:embed="rId2"/>
                <a:stretch>
                  <a:fillRect t="-7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050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Hyper-geometric distribution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5019639-9FB5-42ED-899D-615BE9EA5FAE}"/>
              </a:ext>
            </a:extLst>
          </p:cNvPr>
          <p:cNvSpPr txBox="1">
            <a:spLocks/>
          </p:cNvSpPr>
          <p:nvPr/>
        </p:nvSpPr>
        <p:spPr>
          <a:xfrm>
            <a:off x="112986" y="1231462"/>
            <a:ext cx="8130190" cy="24832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 2" charset="0"/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2400" dirty="0">
                <a:latin typeface="Times New Roman" charset="0"/>
                <a:cs typeface="Times New Roman" charset="0"/>
              </a:rPr>
              <a:t> </a:t>
            </a:r>
            <a:r>
              <a:rPr lang="en-US" sz="2400" dirty="0">
                <a:solidFill>
                  <a:srgbClr val="2F2B20"/>
                </a:solidFill>
                <a:latin typeface="Times New Roman" charset="0"/>
                <a:cs typeface="Times New Roman" charset="0"/>
              </a:rPr>
              <a:t>A committee of size 5 is to be selected at random from 3 chemists and 5 physicists. </a:t>
            </a:r>
          </a:p>
          <a:p>
            <a:pPr algn="just">
              <a:buFont typeface="Wingdings 2" charset="0"/>
              <a:buNone/>
            </a:pPr>
            <a:r>
              <a:rPr lang="en-US" sz="2400" dirty="0">
                <a:solidFill>
                  <a:srgbClr val="2F2B20"/>
                </a:solidFill>
                <a:latin typeface="Times New Roman" charset="0"/>
                <a:cs typeface="Times New Roman" charset="0"/>
              </a:rPr>
              <a:t>a. Find the probability distribution for the number of chemists on the committee.</a:t>
            </a:r>
          </a:p>
          <a:p>
            <a:pPr marL="114300" indent="0" algn="just">
              <a:buNone/>
            </a:pPr>
            <a:r>
              <a:rPr lang="en-US" sz="2400" dirty="0">
                <a:solidFill>
                  <a:srgbClr val="2F2B20"/>
                </a:solidFill>
                <a:latin typeface="Times New Roman" charset="0"/>
                <a:cs typeface="Times New Roman" charset="0"/>
              </a:rPr>
              <a:t>b. Find the mean and the variance of the number of chemists on the committee.</a:t>
            </a: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C4F3C2FD-C236-4F99-A639-7FA916830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0" y="4472376"/>
            <a:ext cx="8128000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charset="0"/>
                <a:cs typeface="Times New Roman" charset="0"/>
              </a:rPr>
              <a:t>If </a:t>
            </a:r>
            <a:r>
              <a:rPr lang="en-US" sz="2400" i="1" dirty="0">
                <a:latin typeface="Times New Roman" charset="0"/>
                <a:cs typeface="Times New Roman" charset="0"/>
              </a:rPr>
              <a:t>X</a:t>
            </a:r>
            <a:r>
              <a:rPr lang="en-US" sz="2400" dirty="0">
                <a:latin typeface="Times New Roman" charset="0"/>
                <a:cs typeface="Times New Roman" charset="0"/>
              </a:rPr>
              <a:t> is a hyper-geometric random variable with parameters </a:t>
            </a:r>
            <a:r>
              <a:rPr lang="en-US" sz="2400" i="1" dirty="0">
                <a:latin typeface="Times New Roman" charset="0"/>
                <a:cs typeface="Times New Roman" charset="0"/>
              </a:rPr>
              <a:t>N, K, </a:t>
            </a:r>
            <a:r>
              <a:rPr lang="en-US" sz="2400" dirty="0">
                <a:latin typeface="Times New Roman" charset="0"/>
                <a:cs typeface="Times New Roman" charset="0"/>
              </a:rPr>
              <a:t>and</a:t>
            </a:r>
            <a:r>
              <a:rPr lang="en-US" sz="2400" i="1" dirty="0">
                <a:latin typeface="Times New Roman" charset="0"/>
                <a:cs typeface="Times New Roman" charset="0"/>
              </a:rPr>
              <a:t> n, </a:t>
            </a:r>
            <a:r>
              <a:rPr lang="en-US" sz="2400" dirty="0">
                <a:latin typeface="Times New Roman" charset="0"/>
                <a:cs typeface="Times New Roman" charset="0"/>
              </a:rPr>
              <a:t>then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Object 2">
            <a:extLst>
              <a:ext uri="{FF2B5EF4-FFF2-40B4-BE49-F238E27FC236}">
                <a16:creationId xmlns:a16="http://schemas.microsoft.com/office/drawing/2014/main" id="{12E79A0B-FEDE-4A9A-A71E-F7C88201AC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679807"/>
              </p:ext>
            </p:extLst>
          </p:nvPr>
        </p:nvGraphicFramePr>
        <p:xfrm>
          <a:off x="1461376" y="5352824"/>
          <a:ext cx="5232400" cy="1147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9" name="Equation" r:id="rId3" imgW="2781000" imgH="609480" progId="Equation.3">
                  <p:embed/>
                </p:oleObj>
              </mc:Choice>
              <mc:Fallback>
                <p:oleObj name="Equation" r:id="rId3" imgW="2781000" imgH="609480" progId="Equation.3">
                  <p:embed/>
                  <p:pic>
                    <p:nvPicPr>
                      <p:cNvPr id="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1376" y="5352824"/>
                        <a:ext cx="5232400" cy="11474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utoShape 5">
            <a:extLst>
              <a:ext uri="{FF2B5EF4-FFF2-40B4-BE49-F238E27FC236}">
                <a16:creationId xmlns:a16="http://schemas.microsoft.com/office/drawing/2014/main" id="{0D41EDD2-CCE4-4694-B9E3-19E8C0EC7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" y="3900876"/>
            <a:ext cx="8128000" cy="5715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marL="342900" indent="-342900">
              <a:spcBef>
                <a:spcPct val="20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and Variance</a:t>
            </a:r>
          </a:p>
        </p:txBody>
      </p:sp>
    </p:spTree>
    <p:extLst>
      <p:ext uri="{BB962C8B-B14F-4D97-AF65-F5344CB8AC3E}">
        <p14:creationId xmlns:p14="http://schemas.microsoft.com/office/powerpoint/2010/main" val="382711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Poisson distribution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6EBA46-A454-4CC1-AFEB-D2E9E51668F1}"/>
              </a:ext>
            </a:extLst>
          </p:cNvPr>
          <p:cNvSpPr txBox="1">
            <a:spLocks/>
          </p:cNvSpPr>
          <p:nvPr/>
        </p:nvSpPr>
        <p:spPr>
          <a:xfrm>
            <a:off x="118022" y="1136199"/>
            <a:ext cx="8130190" cy="514898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 2" charset="0"/>
              <a:buNone/>
            </a:pPr>
            <a:r>
              <a:rPr lang="en-US" sz="2000" dirty="0">
                <a:latin typeface="Times New Roman" charset="0"/>
                <a:cs typeface="Times New Roman" charset="0"/>
              </a:rPr>
              <a:t> Given an interval of real numbers, assume events occur at random throughout the interval. If the interval can be partitioned into subintervals of small enough length such that:</a:t>
            </a:r>
          </a:p>
          <a:p>
            <a:pPr marL="114300" indent="0" algn="just">
              <a:buNone/>
            </a:pPr>
            <a:r>
              <a:rPr lang="en-US" sz="2000" dirty="0">
                <a:latin typeface="Times New Roman" charset="0"/>
                <a:cs typeface="Times New Roman" charset="0"/>
              </a:rPr>
              <a:t>1. The probability of more than one event in a subinterval is zero.</a:t>
            </a:r>
          </a:p>
          <a:p>
            <a:pPr marL="114300" indent="0" algn="just">
              <a:buNone/>
            </a:pPr>
            <a:r>
              <a:rPr lang="en-US" sz="2000" dirty="0">
                <a:latin typeface="Times New Roman" charset="0"/>
                <a:cs typeface="Times New Roman" charset="0"/>
              </a:rPr>
              <a:t>2. The probability of one event in a subinterval is the same for all subintervals and proportional to the length of the subinterval,</a:t>
            </a:r>
          </a:p>
          <a:p>
            <a:pPr marL="114300" indent="0" algn="just">
              <a:buNone/>
            </a:pPr>
            <a:r>
              <a:rPr lang="en-US" sz="2000" dirty="0">
                <a:latin typeface="Times New Roman" charset="0"/>
                <a:cs typeface="Times New Roman" charset="0"/>
              </a:rPr>
              <a:t>3. The event in each subinterval is independent of other subinterval, the random experiment is called </a:t>
            </a:r>
            <a:r>
              <a:rPr lang="en-US" sz="2000" b="1" dirty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Poisson Process.</a:t>
            </a:r>
          </a:p>
          <a:p>
            <a:pPr algn="just">
              <a:buFont typeface="Wingdings 2" charset="0"/>
              <a:buNone/>
            </a:pPr>
            <a:endParaRPr lang="en-US" sz="2000" dirty="0">
              <a:latin typeface="Times New Roman" charset="0"/>
              <a:cs typeface="Times New Roman" charset="0"/>
            </a:endParaRPr>
          </a:p>
          <a:p>
            <a:pPr algn="just">
              <a:buFont typeface="Wingdings 2" charset="0"/>
              <a:buNone/>
            </a:pPr>
            <a:r>
              <a:rPr lang="en-US" sz="2000" dirty="0">
                <a:latin typeface="Times New Roman" charset="0"/>
                <a:cs typeface="Times New Roman" charset="0"/>
              </a:rPr>
              <a:t>The random variable </a:t>
            </a:r>
            <a:r>
              <a:rPr lang="en-US" sz="2000" i="1" dirty="0">
                <a:latin typeface="Times New Roman" charset="0"/>
                <a:cs typeface="Times New Roman" charset="0"/>
              </a:rPr>
              <a:t>X = </a:t>
            </a:r>
            <a:r>
              <a:rPr lang="en-US" sz="2000" dirty="0">
                <a:latin typeface="Times New Roman" charset="0"/>
                <a:cs typeface="Times New Roman" charset="0"/>
              </a:rPr>
              <a:t>the number of events in an interval of time</a:t>
            </a:r>
          </a:p>
          <a:p>
            <a:pPr algn="just">
              <a:buFont typeface="Wingdings 2" charset="0"/>
              <a:buNone/>
            </a:pPr>
            <a:r>
              <a:rPr lang="en-US" sz="2000" dirty="0">
                <a:latin typeface="Times New Roman" charset="0"/>
                <a:cs typeface="Times New Roman" charset="0"/>
              </a:rPr>
              <a:t>has a </a:t>
            </a:r>
            <a:r>
              <a:rPr lang="en-US" sz="2000" b="1" dirty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Poisson distribution </a:t>
            </a:r>
            <a:r>
              <a:rPr lang="en-US" sz="2000" dirty="0">
                <a:latin typeface="Times New Roman" charset="0"/>
                <a:cs typeface="Times New Roman" charset="0"/>
              </a:rPr>
              <a:t>with parameter </a:t>
            </a:r>
            <a:r>
              <a:rPr lang="el-GR" sz="2000" dirty="0">
                <a:latin typeface="Times New Roman" charset="0"/>
                <a:cs typeface="Times New Roman" charset="0"/>
              </a:rPr>
              <a:t>λ</a:t>
            </a:r>
            <a:r>
              <a:rPr lang="en-US" sz="2000" dirty="0">
                <a:latin typeface="Times New Roman" charset="0"/>
                <a:cs typeface="Times New Roman" charset="0"/>
              </a:rPr>
              <a:t>, and the probability</a:t>
            </a:r>
          </a:p>
          <a:p>
            <a:pPr algn="just">
              <a:buFont typeface="Wingdings 2" charset="0"/>
              <a:buNone/>
            </a:pPr>
            <a:r>
              <a:rPr lang="en-US" sz="2000" dirty="0">
                <a:latin typeface="Times New Roman" charset="0"/>
                <a:cs typeface="Times New Roman" charset="0"/>
              </a:rPr>
              <a:t>mass function of </a:t>
            </a:r>
            <a:r>
              <a:rPr lang="en-US" sz="2000" i="1" dirty="0">
                <a:latin typeface="Times New Roman" charset="0"/>
                <a:cs typeface="Times New Roman" charset="0"/>
              </a:rPr>
              <a:t>X </a:t>
            </a:r>
            <a:r>
              <a:rPr lang="en-US" sz="2000" dirty="0">
                <a:latin typeface="Times New Roman" charset="0"/>
                <a:cs typeface="Times New Roman" charset="0"/>
              </a:rPr>
              <a:t>is: </a:t>
            </a:r>
          </a:p>
          <a:p>
            <a:pPr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8184210"/>
              </p:ext>
            </p:extLst>
          </p:nvPr>
        </p:nvGraphicFramePr>
        <p:xfrm>
          <a:off x="2422525" y="5092700"/>
          <a:ext cx="42989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2" name="Equation" r:id="rId3" imgW="1892160" imgH="419040" progId="Equation.3">
                  <p:embed/>
                </p:oleObj>
              </mc:Choice>
              <mc:Fallback>
                <p:oleObj name="Equation" r:id="rId3" imgW="18921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5092700"/>
                        <a:ext cx="429895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2918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 random variables</a:t>
            </a:r>
          </a:p>
        </p:txBody>
      </p:sp>
      <p:sp>
        <p:nvSpPr>
          <p:cNvPr id="5" name="AutoShape 44"/>
          <p:cNvSpPr>
            <a:spLocks noChangeArrowheads="1"/>
          </p:cNvSpPr>
          <p:nvPr/>
        </p:nvSpPr>
        <p:spPr bwMode="auto">
          <a:xfrm>
            <a:off x="421641" y="1141413"/>
            <a:ext cx="7985759" cy="5715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>
              <a:spcBef>
                <a:spcPct val="0"/>
              </a:spcBef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48"/>
          <p:cNvSpPr>
            <a:spLocks noChangeArrowheads="1"/>
          </p:cNvSpPr>
          <p:nvPr/>
        </p:nvSpPr>
        <p:spPr bwMode="auto">
          <a:xfrm>
            <a:off x="421641" y="2945443"/>
            <a:ext cx="7950200" cy="37856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85000"/>
              <a:buFont typeface="Wingdings" charset="0"/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85000"/>
              <a:buFont typeface="Wingdings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Roll a die twice: Let  X  be the number of times 4 comes up then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X = 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1,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or 2.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85000"/>
              <a:buFont typeface="Wingdings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Toss a coin 5 times: Let  X  be the number of heads 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85000"/>
              <a:buFont typeface="Wingdings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X = 0, 1, 2, 3, 4, or 5.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85000"/>
              <a:buFont typeface="Wingdings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The number of stocks in the Dow Jones Industrial Average that have share price increases on a given day, 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85000"/>
              <a:buFont typeface="Wingdings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X is a discrete random variable because whose share price increases can be counted.</a:t>
            </a:r>
          </a:p>
        </p:txBody>
      </p:sp>
      <p:sp>
        <p:nvSpPr>
          <p:cNvPr id="7" name="Rectangle 48">
            <a:extLst>
              <a:ext uri="{FF2B5EF4-FFF2-40B4-BE49-F238E27FC236}">
                <a16:creationId xmlns:a16="http://schemas.microsoft.com/office/drawing/2014/main" id="{92056D58-DD89-4624-B424-2F649DC6B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641" y="1724962"/>
            <a:ext cx="7950200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A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discrete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random variable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is a random variable with a finite or countable infinite range.</a:t>
            </a:r>
          </a:p>
        </p:txBody>
      </p:sp>
    </p:spTree>
    <p:extLst>
      <p:ext uri="{BB962C8B-B14F-4D97-AF65-F5344CB8AC3E}">
        <p14:creationId xmlns:p14="http://schemas.microsoft.com/office/powerpoint/2010/main" val="400263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Poisson distribution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07964" y="1711326"/>
            <a:ext cx="7979596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Poisson random variable with parameter 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µ =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128608" y="3147192"/>
            <a:ext cx="8058951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case of the thin copper wire, suppose that the number of flaws follows a Poisson distribution with a mean of 2.3 flaws per millimeter.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Determine the probability of exactly 2 flaws in 1 millimeter of wire.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Determine the probability of at least 1 flaw in 2 millimeters of wire.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843C34A8-2AB5-49F4-8E47-AA40F364D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962" y="1148572"/>
            <a:ext cx="7979597" cy="5715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marL="342900" indent="-342900">
              <a:spcBef>
                <a:spcPct val="20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and Variance</a:t>
            </a:r>
          </a:p>
        </p:txBody>
      </p:sp>
    </p:spTree>
    <p:extLst>
      <p:ext uri="{BB962C8B-B14F-4D97-AF65-F5344CB8AC3E}">
        <p14:creationId xmlns:p14="http://schemas.microsoft.com/office/powerpoint/2010/main" val="34697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 random variables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Group 6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7954425"/>
              </p:ext>
            </p:extLst>
          </p:nvPr>
        </p:nvGraphicFramePr>
        <p:xfrm>
          <a:off x="1050592" y="5139305"/>
          <a:ext cx="6573838" cy="1136651"/>
        </p:xfrm>
        <a:graphic>
          <a:graphicData uri="http://schemas.openxmlformats.org/drawingml/2006/table">
            <a:tbl>
              <a:tblPr/>
              <a:tblGrid>
                <a:gridCol w="174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0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x</a:t>
                      </a:r>
                      <a:r>
                        <a:rPr kumimoji="0" lang="en-US" sz="2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x</a:t>
                      </a:r>
                      <a:r>
                        <a:rPr kumimoji="0" lang="en-US" sz="2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X</a:t>
                      </a:r>
                      <a:r>
                        <a:rPr kumimoji="0" lang="en-US" sz="2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P(x)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p</a:t>
                      </a:r>
                      <a:r>
                        <a:rPr kumimoji="0" lang="en-US" sz="24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P</a:t>
                      </a:r>
                      <a:r>
                        <a:rPr kumimoji="0" lang="en-US" sz="2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2</a:t>
                      </a:r>
                      <a:endParaRPr kumimoji="0" lang="en-US" sz="24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p</a:t>
                      </a:r>
                      <a:r>
                        <a:rPr kumimoji="0" lang="en-US" sz="24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n</a:t>
                      </a:r>
                      <a:endParaRPr kumimoji="0" lang="en-US" sz="24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769892" y="1843088"/>
            <a:ext cx="713898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Arial" charset="0"/>
              <a:buNone/>
            </a:pPr>
            <a:r>
              <a:rPr lang="en-US" sz="2400" dirty="0">
                <a:latin typeface="Times New Roman" charset="0"/>
                <a:cs typeface="Times New Roman" charset="0"/>
              </a:rPr>
              <a:t>Let </a:t>
            </a:r>
            <a:r>
              <a:rPr lang="en-US" sz="2400" i="1" dirty="0">
                <a:latin typeface="Times New Roman" charset="0"/>
                <a:cs typeface="Times New Roman" charset="0"/>
              </a:rPr>
              <a:t>X </a:t>
            </a:r>
            <a:r>
              <a:rPr lang="en-US" sz="2400" dirty="0">
                <a:latin typeface="Times New Roman" charset="0"/>
                <a:cs typeface="Times New Roman" charset="0"/>
              </a:rPr>
              <a:t> be a </a:t>
            </a:r>
            <a:r>
              <a:rPr lang="en-US" sz="2400" dirty="0">
                <a:solidFill>
                  <a:srgbClr val="0070C0"/>
                </a:solidFill>
                <a:latin typeface="Times New Roman" charset="0"/>
                <a:cs typeface="Times New Roman" charset="0"/>
              </a:rPr>
              <a:t>discrete random variable </a:t>
            </a:r>
            <a:r>
              <a:rPr lang="en-US" sz="2400" dirty="0">
                <a:latin typeface="Times New Roman" charset="0"/>
                <a:cs typeface="Times New Roman" charset="0"/>
              </a:rPr>
              <a:t>with possible outcomes </a:t>
            </a:r>
            <a:r>
              <a:rPr lang="en-US" sz="2400" i="1" dirty="0">
                <a:latin typeface="Times New Roman" charset="0"/>
                <a:cs typeface="Times New Roman" charset="0"/>
              </a:rPr>
              <a:t>x</a:t>
            </a:r>
            <a:r>
              <a:rPr lang="en-US" sz="2400" baseline="-25000" dirty="0">
                <a:latin typeface="Times New Roman" charset="0"/>
                <a:cs typeface="Times New Roman" charset="0"/>
              </a:rPr>
              <a:t>1</a:t>
            </a:r>
            <a:r>
              <a:rPr lang="en-US" sz="2400" dirty="0">
                <a:latin typeface="Times New Roman" charset="0"/>
                <a:cs typeface="Times New Roman" charset="0"/>
              </a:rPr>
              <a:t>, </a:t>
            </a:r>
            <a:r>
              <a:rPr lang="en-US" sz="2400" i="1" dirty="0">
                <a:latin typeface="Times New Roman" charset="0"/>
                <a:cs typeface="Times New Roman" charset="0"/>
              </a:rPr>
              <a:t>x</a:t>
            </a:r>
            <a:r>
              <a:rPr lang="en-US" sz="2400" baseline="-25000" dirty="0">
                <a:latin typeface="Times New Roman" charset="0"/>
                <a:cs typeface="Times New Roman" charset="0"/>
              </a:rPr>
              <a:t>2</a:t>
            </a:r>
            <a:r>
              <a:rPr lang="en-US" sz="2400" dirty="0">
                <a:latin typeface="Times New Roman" charset="0"/>
                <a:cs typeface="Times New Roman" charset="0"/>
              </a:rPr>
              <a:t>, … , </a:t>
            </a:r>
            <a:r>
              <a:rPr lang="en-US" sz="2400" i="1" dirty="0" err="1">
                <a:latin typeface="Times New Roman" charset="0"/>
                <a:cs typeface="Times New Roman" charset="0"/>
              </a:rPr>
              <a:t>x</a:t>
            </a:r>
            <a:r>
              <a:rPr lang="en-US" sz="2400" i="1" baseline="-25000" dirty="0" err="1">
                <a:latin typeface="Times New Roman" charset="0"/>
                <a:cs typeface="Times New Roman" charset="0"/>
              </a:rPr>
              <a:t>n</a:t>
            </a:r>
            <a:r>
              <a:rPr lang="en-US" sz="2400" dirty="0">
                <a:latin typeface="Times New Roman" charset="0"/>
                <a:cs typeface="Times New Roman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1. Find the probability of each possible outcome.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2. Check that each probability is between 0 and 1 and that the sum is 1.</a:t>
            </a:r>
            <a:endParaRPr lang="en-US" sz="2400" dirty="0">
              <a:latin typeface="Times New Roman" charset="0"/>
              <a:cs typeface="Arial" charset="0"/>
            </a:endParaRPr>
          </a:p>
        </p:txBody>
      </p:sp>
      <p:sp>
        <p:nvSpPr>
          <p:cNvPr id="6" name="Text Box 64"/>
          <p:cNvSpPr txBox="1">
            <a:spLocks noChangeArrowheads="1"/>
          </p:cNvSpPr>
          <p:nvPr/>
        </p:nvSpPr>
        <p:spPr bwMode="auto">
          <a:xfrm>
            <a:off x="769892" y="4196629"/>
            <a:ext cx="58801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Summarizing results in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following table, we obtain the </a:t>
            </a:r>
            <a:r>
              <a:rPr lang="en-US" sz="2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probability distribution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of X.</a:t>
            </a:r>
          </a:p>
        </p:txBody>
      </p:sp>
      <p:sp>
        <p:nvSpPr>
          <p:cNvPr id="7" name="AutoShape 44">
            <a:extLst>
              <a:ext uri="{FF2B5EF4-FFF2-40B4-BE49-F238E27FC236}">
                <a16:creationId xmlns:a16="http://schemas.microsoft.com/office/drawing/2014/main" id="{795075A0-5F8F-40C8-8D89-935DA3F06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" y="1271928"/>
            <a:ext cx="7985759" cy="5715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>
              <a:spcBef>
                <a:spcPct val="0"/>
              </a:spcBef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spcBef>
                <a:spcPct val="0"/>
              </a:spcBef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Determining 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Random Variable</a:t>
            </a:r>
          </a:p>
          <a:p>
            <a:pPr eaLnBrk="0" hangingPunct="0">
              <a:spcBef>
                <a:spcPct val="0"/>
              </a:spcBef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5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 random variables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Group 3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4462083"/>
              </p:ext>
            </p:extLst>
          </p:nvPr>
        </p:nvGraphicFramePr>
        <p:xfrm>
          <a:off x="767202" y="5472134"/>
          <a:ext cx="6573838" cy="853440"/>
        </p:xfrm>
        <a:graphic>
          <a:graphicData uri="http://schemas.openxmlformats.org/drawingml/2006/table">
            <a:tbl>
              <a:tblPr/>
              <a:tblGrid>
                <a:gridCol w="174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0</a:t>
                      </a:r>
                      <a:endParaRPr kumimoji="0" lang="en-US" sz="22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1</a:t>
                      </a:r>
                      <a:endParaRPr kumimoji="0" lang="en-US" sz="22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3</a:t>
                      </a:r>
                      <a:endParaRPr kumimoji="0" lang="en-US" sz="22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P(x)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1/8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3/8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3/8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1/8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334685" y="1372151"/>
            <a:ext cx="7865030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85000"/>
              <a:buFont typeface="Wingdings" charset="0"/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the random variable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denote the number of heads in three tosses of a fair coin. Determine the probability distribution of 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455423" y="3191915"/>
            <a:ext cx="73025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sample space: 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HHH, HHT, HTH, HTT, THH, THT, TTH, TTT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events: [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0] = {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TTT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       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[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1] = {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TTH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[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2] = {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HHT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     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[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3] = {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HHH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2BF0DE81-79F4-4B28-9367-74E3EA281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685" y="2665077"/>
            <a:ext cx="73025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Hint:</a:t>
            </a:r>
          </a:p>
        </p:txBody>
      </p:sp>
    </p:spTree>
    <p:extLst>
      <p:ext uri="{BB962C8B-B14F-4D97-AF65-F5344CB8AC3E}">
        <p14:creationId xmlns:p14="http://schemas.microsoft.com/office/powerpoint/2010/main" val="113498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Probability mass function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88900" y="1154452"/>
            <a:ext cx="8098659" cy="644832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>
              <a:spcBef>
                <a:spcPct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8900" y="3984476"/>
            <a:ext cx="8098659" cy="22159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that a day’s production of 850 manufactured parts  contains 50 parts that do not conform to customer requirements. Two parts are selected at random, without replacement, from the batch. Let the random variable 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 the number of nonconforming parts in the sample. What is the probability mass function of 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9BE91A-DA10-4B1F-B9FD-76C3DA6A8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45224"/>
            <a:ext cx="73025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Hint: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f(0)=0.886; f(1)=0.111; f(2)=0.003; f(x)=0 otherwise.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9F1FBEC-7A1A-4268-85EA-1913923B2D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00" y="1799284"/>
                <a:ext cx="8098659" cy="186326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square">
                <a:spAutoFit/>
              </a:bodyPr>
              <a:lstStyle/>
              <a:p>
                <a:pPr marL="342900" indent="-342900"/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For a discrete random variable </a:t>
                </a:r>
                <a:r>
                  <a:rPr lang="en-US" sz="23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X </a:t>
                </a: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with possible values </a:t>
                </a:r>
                <a:r>
                  <a:rPr lang="en-US" sz="23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x</a:t>
                </a:r>
                <a:r>
                  <a:rPr lang="en-US" sz="23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1</a:t>
                </a: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, </a:t>
                </a:r>
                <a:r>
                  <a:rPr lang="en-US" sz="23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x</a:t>
                </a:r>
                <a:r>
                  <a:rPr lang="en-US" sz="23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2</a:t>
                </a: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, …, </a:t>
                </a:r>
                <a:r>
                  <a:rPr lang="en-US" sz="2300" i="1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x</a:t>
                </a:r>
                <a:r>
                  <a:rPr lang="en-US" sz="23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n</a:t>
                </a: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,</a:t>
                </a:r>
              </a:p>
              <a:p>
                <a:pPr marL="342900" indent="-342900"/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a </a:t>
                </a:r>
                <a:r>
                  <a:rPr lang="en-US" sz="23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probability mass function </a:t>
                </a: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is a </a:t>
                </a:r>
                <a:r>
                  <a:rPr lang="en-US" sz="230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function f(x) such </a:t>
                </a: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that: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charset="0"/>
                      </a:rPr>
                      <m:t>𝑓</m:t>
                    </m:r>
                    <m:d>
                      <m:dPr>
                        <m:ctrlPr>
                          <a:rPr lang="en-US" sz="23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3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charset="0"/>
                      </a:rPr>
                      <m:t>=</m:t>
                    </m:r>
                    <m:r>
                      <a:rPr lang="en-US" sz="23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charset="0"/>
                      </a:rPr>
                      <m:t>𝑃</m:t>
                    </m:r>
                    <m:d>
                      <m:dPr>
                        <m:ctrlPr>
                          <a:rPr lang="en-US" sz="23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charset="0"/>
                          </a:rPr>
                          <m:t>𝑋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3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charset="0"/>
                      </a:rPr>
                      <m:t>.</m:t>
                    </m:r>
                  </m:oMath>
                </a14:m>
                <a:endParaRPr lang="en-US" sz="2300" b="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charset="0"/>
                      </a:rPr>
                      <m:t>𝑓</m:t>
                    </m:r>
                    <m:d>
                      <m:dPr>
                        <m:ctrlPr>
                          <a:rPr lang="en-US" sz="23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charset="0"/>
                      </a:rPr>
                      <m:t>≥0 </m:t>
                    </m:r>
                    <m:r>
                      <m:rPr>
                        <m:sty m:val="p"/>
                      </m:rPr>
                      <a:rPr lang="en-US" sz="23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charset="0"/>
                      </a:rPr>
                      <m:t>and</m:t>
                    </m:r>
                    <m:r>
                      <a:rPr lang="en-US" sz="2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charset="0"/>
                          </a:rPr>
                          <m:t>𝑖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charset="0"/>
                          </a:rPr>
                          <m:t>=1</m:t>
                        </m:r>
                      </m:sub>
                      <m:sup>
                        <m:r>
                          <a:rPr lang="en-US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charset="0"/>
                          </a:rPr>
                          <m:t>𝑛</m:t>
                        </m:r>
                      </m:sup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3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  <a:sym typeface="Symbol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  <a:sym typeface="Symbol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  <a:sym typeface="Symbol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charset="0"/>
                          </a:rPr>
                          <m:t>=1</m:t>
                        </m:r>
                      </m:e>
                    </m:nary>
                  </m:oMath>
                </a14:m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3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9F1FBEC-7A1A-4268-85EA-1913923B2D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900" y="1799284"/>
                <a:ext cx="8098659" cy="186326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153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10" grpId="0" animBg="1"/>
      <p:bldP spid="11" grpId="0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Cumulative distribution function</a:t>
            </a:r>
          </a:p>
        </p:txBody>
      </p:sp>
      <p:sp>
        <p:nvSpPr>
          <p:cNvPr id="5" name="AutoShape 15"/>
          <p:cNvSpPr>
            <a:spLocks noChangeArrowheads="1"/>
          </p:cNvSpPr>
          <p:nvPr/>
        </p:nvSpPr>
        <p:spPr bwMode="auto">
          <a:xfrm>
            <a:off x="340050" y="1125732"/>
            <a:ext cx="7961446" cy="5715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>
              <a:spcBef>
                <a:spcPct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</p:txBody>
      </p:sp>
      <p:graphicFrame>
        <p:nvGraphicFramePr>
          <p:cNvPr id="8" name="Group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3011073"/>
              </p:ext>
            </p:extLst>
          </p:nvPr>
        </p:nvGraphicFramePr>
        <p:xfrm>
          <a:off x="604394" y="5521354"/>
          <a:ext cx="3251200" cy="1127125"/>
        </p:xfrm>
        <a:graphic>
          <a:graphicData uri="http://schemas.openxmlformats.org/drawingml/2006/table">
            <a:tbl>
              <a:tblPr/>
              <a:tblGrid>
                <a:gridCol w="64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x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0.886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0.111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0.003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AutoShape 45"/>
          <p:cNvSpPr>
            <a:spLocks noChangeArrowheads="1"/>
          </p:cNvSpPr>
          <p:nvPr/>
        </p:nvSpPr>
        <p:spPr bwMode="auto">
          <a:xfrm>
            <a:off x="3974804" y="5945701"/>
            <a:ext cx="838200" cy="196850"/>
          </a:xfrm>
          <a:prstGeom prst="rightArrow">
            <a:avLst>
              <a:gd name="adj1" fmla="val 50000"/>
              <a:gd name="adj2" fmla="val 106452"/>
            </a:avLst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2" name="Picture 40" descr="Pictur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425" y="5160768"/>
            <a:ext cx="3025775" cy="163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35FD6A1-F5FD-4681-83C8-95078E6970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75" y="1697232"/>
                <a:ext cx="7956922" cy="325262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square">
                <a:spAutoFit/>
              </a:bodyPr>
              <a:lstStyle/>
              <a:p>
                <a:pPr marL="342900" indent="-342900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The </a:t>
                </a:r>
                <a:r>
                  <a:rPr lang="en-US" sz="24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cumulative distribution function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of a discrete random variable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X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, denoted as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F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x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)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,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 is</a:t>
                </a:r>
              </a:p>
              <a:p>
                <a:pPr marL="342900" indent="-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Symbol" charset="0"/>
                            </a:rPr>
                            <m:t>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Symbol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  <a:sym typeface="Symbol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Symbol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Symbol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Symbol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Symbol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Symbol" charset="0"/>
                            </a:rPr>
                            <m:t>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Symbol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Symbol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Symbol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Symbol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Symbol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Symbol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Symbol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charset="0"/>
                </a:endParaRPr>
              </a:p>
              <a:p>
                <a:pPr marL="342900" indent="-342900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For a discrete random variable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X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, F(x) satisfies the following </a:t>
                </a:r>
                <a:r>
                  <a:rPr lang="vi-V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properties: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charset="0"/>
                </a:endParaRPr>
              </a:p>
              <a:p>
                <a:pPr marL="342900" indent="-342900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(1) 0 ≤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F(x)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 ≤1</a:t>
                </a:r>
              </a:p>
              <a:p>
                <a:pPr marL="342900" indent="-342900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(2) If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x ≤ y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, then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F(x) ≤ F(y)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35FD6A1-F5FD-4681-83C8-95078E6970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4575" y="1697232"/>
                <a:ext cx="7956922" cy="32526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9A7AABE-8AE6-43F1-B1DA-FEDF4CE1CD2E}"/>
              </a:ext>
            </a:extLst>
          </p:cNvPr>
          <p:cNvSpPr txBox="1"/>
          <p:nvPr/>
        </p:nvSpPr>
        <p:spPr>
          <a:xfrm>
            <a:off x="604393" y="5078330"/>
            <a:ext cx="2170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44925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11" grpId="0" animBg="1"/>
      <p:bldP spid="10" grpId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Cumulative distribution function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11" descr="88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986212"/>
            <a:ext cx="4062413" cy="191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4698124" y="4165600"/>
            <a:ext cx="3022118" cy="1200329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(-2) =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 =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=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41400" y="3568700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Hint:</a:t>
            </a:r>
          </a:p>
        </p:txBody>
      </p:sp>
      <p:sp>
        <p:nvSpPr>
          <p:cNvPr id="9" name="Rectangle 36">
            <a:extLst>
              <a:ext uri="{FF2B5EF4-FFF2-40B4-BE49-F238E27FC236}">
                <a16:creationId xmlns:a16="http://schemas.microsoft.com/office/drawing/2014/main" id="{AD6C63D5-F50E-4CF8-8601-317D7EB0A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685" y="1156909"/>
            <a:ext cx="7865030" cy="21605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85000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Determine the probability mass function of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following cumulative distribution function: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85000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85000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85000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9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11673"/>
              </p:ext>
            </p:extLst>
          </p:nvPr>
        </p:nvGraphicFramePr>
        <p:xfrm>
          <a:off x="3085306" y="1960236"/>
          <a:ext cx="2363787" cy="128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" name="Equation" r:id="rId4" imgW="1676160" imgH="914400" progId="Equation.3">
                  <p:embed/>
                </p:oleObj>
              </mc:Choice>
              <mc:Fallback>
                <p:oleObj name="Equation" r:id="rId4" imgW="1676160" imgH="9144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5306" y="1960236"/>
                        <a:ext cx="2363787" cy="128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FAA26D3D-D897-4be2-8F04-BA451C77F1D7}">
                          <ma14:placeholderFlag xmlns:ma14="http://schemas.microsoft.com/office/mac/drawingml/2011/main" xmlns="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1987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5976"/>
            <a:ext cx="7620000" cy="1143000"/>
          </a:xfrm>
        </p:spPr>
        <p:txBody>
          <a:bodyPr/>
          <a:lstStyle/>
          <a:p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and Variance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344359" y="1290054"/>
            <a:ext cx="7973597" cy="419427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>
              <a:spcBef>
                <a:spcPct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44359" y="5127082"/>
            <a:ext cx="7865030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Remark: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714345" y="5206176"/>
            <a:ext cx="651295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6">
                <a:extLst>
                  <a:ext uri="{FF2B5EF4-FFF2-40B4-BE49-F238E27FC236}">
                    <a16:creationId xmlns:a16="http://schemas.microsoft.com/office/drawing/2014/main" id="{BAFC4AEA-6C59-46B0-AF7C-24E5344281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272" y="1709481"/>
                <a:ext cx="7865030" cy="325678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square">
                <a:spAutoFit/>
              </a:bodyPr>
              <a:lstStyle/>
              <a:p>
                <a:pPr marL="342900" indent="-342900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The </a:t>
                </a:r>
                <a:r>
                  <a:rPr lang="en-US" sz="24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mean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or </a:t>
                </a:r>
                <a:r>
                  <a:rPr lang="en-US" sz="24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expected value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of the discrete random variable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X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, denoted as µ or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E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X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) is:</a:t>
                </a:r>
              </a:p>
              <a:p>
                <a:pPr marL="342900" indent="-342900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                                   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charset="0"/>
                      </a:rPr>
                      <m:t>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charset="0"/>
                </a:endParaRPr>
              </a:p>
              <a:p>
                <a:pPr marL="342900" indent="-342900"/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charset="0"/>
                </a:endParaRPr>
              </a:p>
              <a:p>
                <a:pPr marL="342900" indent="-342900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The </a:t>
                </a:r>
                <a:r>
                  <a:rPr lang="en-US" sz="24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variance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of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X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, denoted as </a:t>
                </a:r>
                <a:r>
                  <a:rPr lang="el-GR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σ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 or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V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X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) </a:t>
                </a:r>
                <a:r>
                  <a:rPr lang="vi-V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is: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charset="0"/>
                </a:endParaRPr>
              </a:p>
              <a:p>
                <a:pPr marL="342900" indent="-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Symbol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charset="0"/>
                        </a:rPr>
                        <m:t>𝑉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charset="0"/>
                            </a:rPr>
                            <m:t>𝑋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charset="0"/>
                        </a:rPr>
                        <m:t>𝐸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Symbol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Symbol" charset="0"/>
                            </a:rPr>
                            <m:t>𝜇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Symbol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Symbol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  <a:sym typeface="Symbol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Symbol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Symbol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Symbol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Symbol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Symbol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Symbol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Symbol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Symbol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Symbol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Symbol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Symbol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Symbol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Symbol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Symbol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Symbol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charset="0"/>
                </a:endParaRPr>
              </a:p>
              <a:p>
                <a:pPr marL="342900" indent="-342900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The </a:t>
                </a:r>
                <a:r>
                  <a:rPr lang="en-US" sz="24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standard deviation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of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X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is </a:t>
                </a:r>
                <a:r>
                  <a:rPr lang="el-GR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σ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  <a:sym typeface="Symbol" charset="0"/>
                          </a:rPr>
                          <m:t>𝑉</m:t>
                        </m:r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  <a:sym typeface="Symbol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  <a:sym typeface="Symbol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  <a:sym typeface="Symbol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0"/>
                  </a:rPr>
                  <a:t>.</a:t>
                </a:r>
                <a:endParaRPr lang="el-GR" sz="24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charset="0"/>
                </a:endParaRPr>
              </a:p>
            </p:txBody>
          </p:sp>
        </mc:Choice>
        <mc:Fallback xmlns="">
          <p:sp>
            <p:nvSpPr>
              <p:cNvPr id="10" name="Rectangle 36">
                <a:extLst>
                  <a:ext uri="{FF2B5EF4-FFF2-40B4-BE49-F238E27FC236}">
                    <a16:creationId xmlns:a16="http://schemas.microsoft.com/office/drawing/2014/main" id="{BAFC4AEA-6C59-46B0-AF7C-24E5344281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2272" y="1709481"/>
                <a:ext cx="7865030" cy="32567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3292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11" grpId="0" animBg="1"/>
      <p:bldP spid="14" grpId="0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and Variance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438980" y="1265621"/>
            <a:ext cx="7910437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messages sent per hour over a computer network has the following distribution: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mean and standard deviation of the number of messages sent per hour.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963214"/>
              </p:ext>
            </p:extLst>
          </p:nvPr>
        </p:nvGraphicFramePr>
        <p:xfrm>
          <a:off x="1346200" y="2261924"/>
          <a:ext cx="6095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" name="Picture 55" descr="92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4836379"/>
            <a:ext cx="6003925" cy="106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ED0DF2-ABDC-41BA-B809-91A3396B8E5B}"/>
              </a:ext>
            </a:extLst>
          </p:cNvPr>
          <p:cNvSpPr txBox="1"/>
          <p:nvPr/>
        </p:nvSpPr>
        <p:spPr>
          <a:xfrm>
            <a:off x="679450" y="4205162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Hint:</a:t>
            </a:r>
          </a:p>
        </p:txBody>
      </p:sp>
    </p:spTree>
    <p:extLst>
      <p:ext uri="{BB962C8B-B14F-4D97-AF65-F5344CB8AC3E}">
        <p14:creationId xmlns:p14="http://schemas.microsoft.com/office/powerpoint/2010/main" val="46312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768</TotalTime>
  <Words>1871</Words>
  <Application>Microsoft Office PowerPoint</Application>
  <PresentationFormat>On-screen Show (4:3)</PresentationFormat>
  <Paragraphs>207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Cambria</vt:lpstr>
      <vt:lpstr>Cambria Math</vt:lpstr>
      <vt:lpstr>Times New Roman</vt:lpstr>
      <vt:lpstr>Wingdings</vt:lpstr>
      <vt:lpstr>Wingdings 2</vt:lpstr>
      <vt:lpstr>Adjacency</vt:lpstr>
      <vt:lpstr>Equation</vt:lpstr>
      <vt:lpstr>Chapter 3:  Discrete random variables and Probability distribution</vt:lpstr>
      <vt:lpstr>Discrete random variables</vt:lpstr>
      <vt:lpstr>Discrete random variables</vt:lpstr>
      <vt:lpstr>Discrete random variables</vt:lpstr>
      <vt:lpstr>Probability mass function</vt:lpstr>
      <vt:lpstr>Cumulative distribution function</vt:lpstr>
      <vt:lpstr>Cumulative distribution function</vt:lpstr>
      <vt:lpstr>Mean and Variance</vt:lpstr>
      <vt:lpstr>Mean and Variance</vt:lpstr>
      <vt:lpstr>Discrete uniform distribution</vt:lpstr>
      <vt:lpstr>Binomial distribution</vt:lpstr>
      <vt:lpstr>Binomial distribution</vt:lpstr>
      <vt:lpstr>Geometric distribution</vt:lpstr>
      <vt:lpstr>Geometric distribution</vt:lpstr>
      <vt:lpstr>Negative Binomial distribution</vt:lpstr>
      <vt:lpstr>Negative Binomial distribution</vt:lpstr>
      <vt:lpstr>Hyper-geometric distribution</vt:lpstr>
      <vt:lpstr>Hyper-geometric distribution</vt:lpstr>
      <vt:lpstr>Poisson distribution</vt:lpstr>
      <vt:lpstr>Poisson distribution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10:  Statistical inference for Two Samples</dc:title>
  <dc:creator>Mai Vu Thi Tuyet</dc:creator>
  <cp:lastModifiedBy>vnuuet169</cp:lastModifiedBy>
  <cp:revision>53</cp:revision>
  <dcterms:created xsi:type="dcterms:W3CDTF">2021-09-01T00:59:07Z</dcterms:created>
  <dcterms:modified xsi:type="dcterms:W3CDTF">2022-01-17T23:54:52Z</dcterms:modified>
</cp:coreProperties>
</file>